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1" r:id="rId1"/>
  </p:sldMasterIdLst>
  <p:sldIdLst>
    <p:sldId id="256" r:id="rId2"/>
    <p:sldId id="272" r:id="rId3"/>
    <p:sldId id="273" r:id="rId4"/>
    <p:sldId id="257" r:id="rId5"/>
    <p:sldId id="258" r:id="rId6"/>
    <p:sldId id="259" r:id="rId7"/>
    <p:sldId id="260" r:id="rId8"/>
    <p:sldId id="261" r:id="rId9"/>
    <p:sldId id="264" r:id="rId10"/>
    <p:sldId id="262" r:id="rId11"/>
    <p:sldId id="263" r:id="rId12"/>
    <p:sldId id="265" r:id="rId13"/>
    <p:sldId id="266" r:id="rId14"/>
    <p:sldId id="267" r:id="rId15"/>
    <p:sldId id="268" r:id="rId16"/>
    <p:sldId id="269" r:id="rId17"/>
    <p:sldId id="270" r:id="rId18"/>
    <p:sldId id="271" r:id="rId19"/>
  </p:sldIdLst>
  <p:sldSz cx="9144000" cy="6858000" type="screen4x3"/>
  <p:notesSz cx="6858000" cy="9144000"/>
  <p:defaultTextStyle>
    <a:defPPr>
      <a:defRPr lang="hr-H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1014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194" name="Group 2"/>
          <p:cNvGrpSpPr>
            <a:grpSpLocks/>
          </p:cNvGrpSpPr>
          <p:nvPr/>
        </p:nvGrpSpPr>
        <p:grpSpPr bwMode="auto">
          <a:xfrm>
            <a:off x="0" y="0"/>
            <a:ext cx="9148763" cy="6851650"/>
            <a:chOff x="1" y="0"/>
            <a:chExt cx="5763" cy="4316"/>
          </a:xfrm>
        </p:grpSpPr>
        <p:sp>
          <p:nvSpPr>
            <p:cNvPr id="8195" name="Freeform 3"/>
            <p:cNvSpPr>
              <a:spLocks/>
            </p:cNvSpPr>
            <p:nvPr/>
          </p:nvSpPr>
          <p:spPr bwMode="hidden">
            <a:xfrm>
              <a:off x="5045" y="2626"/>
              <a:ext cx="719" cy="1690"/>
            </a:xfrm>
            <a:custGeom>
              <a:avLst/>
              <a:gdLst/>
              <a:ahLst/>
              <a:cxnLst>
                <a:cxn ang="0">
                  <a:pos x="717" y="72"/>
                </a:cxn>
                <a:cxn ang="0">
                  <a:pos x="717" y="0"/>
                </a:cxn>
                <a:cxn ang="0">
                  <a:pos x="699" y="101"/>
                </a:cxn>
                <a:cxn ang="0">
                  <a:pos x="675" y="209"/>
                </a:cxn>
                <a:cxn ang="0">
                  <a:pos x="627" y="389"/>
                </a:cxn>
                <a:cxn ang="0">
                  <a:pos x="574" y="569"/>
                </a:cxn>
                <a:cxn ang="0">
                  <a:pos x="502" y="749"/>
                </a:cxn>
                <a:cxn ang="0">
                  <a:pos x="424" y="935"/>
                </a:cxn>
                <a:cxn ang="0">
                  <a:pos x="334" y="1121"/>
                </a:cxn>
                <a:cxn ang="0">
                  <a:pos x="233" y="1312"/>
                </a:cxn>
                <a:cxn ang="0">
                  <a:pos x="125" y="1498"/>
                </a:cxn>
                <a:cxn ang="0">
                  <a:pos x="0" y="1690"/>
                </a:cxn>
                <a:cxn ang="0">
                  <a:pos x="11" y="1690"/>
                </a:cxn>
                <a:cxn ang="0">
                  <a:pos x="137" y="1498"/>
                </a:cxn>
                <a:cxn ang="0">
                  <a:pos x="245" y="1312"/>
                </a:cxn>
                <a:cxn ang="0">
                  <a:pos x="346" y="1121"/>
                </a:cxn>
                <a:cxn ang="0">
                  <a:pos x="436" y="935"/>
                </a:cxn>
                <a:cxn ang="0">
                  <a:pos x="514" y="749"/>
                </a:cxn>
                <a:cxn ang="0">
                  <a:pos x="585" y="569"/>
                </a:cxn>
                <a:cxn ang="0">
                  <a:pos x="639" y="389"/>
                </a:cxn>
                <a:cxn ang="0">
                  <a:pos x="687" y="209"/>
                </a:cxn>
                <a:cxn ang="0">
                  <a:pos x="705" y="143"/>
                </a:cxn>
                <a:cxn ang="0">
                  <a:pos x="717" y="72"/>
                </a:cxn>
                <a:cxn ang="0">
                  <a:pos x="717" y="72"/>
                </a:cxn>
              </a:cxnLst>
              <a:rect l="0" t="0" r="r" b="b"/>
              <a:pathLst>
                <a:path w="717" h="1690">
                  <a:moveTo>
                    <a:pt x="717" y="72"/>
                  </a:moveTo>
                  <a:lnTo>
                    <a:pt x="717" y="0"/>
                  </a:lnTo>
                  <a:lnTo>
                    <a:pt x="699" y="101"/>
                  </a:lnTo>
                  <a:lnTo>
                    <a:pt x="675" y="209"/>
                  </a:lnTo>
                  <a:lnTo>
                    <a:pt x="627" y="389"/>
                  </a:lnTo>
                  <a:lnTo>
                    <a:pt x="574" y="569"/>
                  </a:lnTo>
                  <a:lnTo>
                    <a:pt x="502" y="749"/>
                  </a:lnTo>
                  <a:lnTo>
                    <a:pt x="424" y="935"/>
                  </a:lnTo>
                  <a:lnTo>
                    <a:pt x="334" y="1121"/>
                  </a:lnTo>
                  <a:lnTo>
                    <a:pt x="233" y="1312"/>
                  </a:lnTo>
                  <a:lnTo>
                    <a:pt x="125" y="1498"/>
                  </a:lnTo>
                  <a:lnTo>
                    <a:pt x="0" y="1690"/>
                  </a:lnTo>
                  <a:lnTo>
                    <a:pt x="11" y="1690"/>
                  </a:lnTo>
                  <a:lnTo>
                    <a:pt x="137" y="1498"/>
                  </a:lnTo>
                  <a:lnTo>
                    <a:pt x="245" y="1312"/>
                  </a:lnTo>
                  <a:lnTo>
                    <a:pt x="346" y="1121"/>
                  </a:lnTo>
                  <a:lnTo>
                    <a:pt x="436" y="935"/>
                  </a:lnTo>
                  <a:lnTo>
                    <a:pt x="514" y="749"/>
                  </a:lnTo>
                  <a:lnTo>
                    <a:pt x="585" y="569"/>
                  </a:lnTo>
                  <a:lnTo>
                    <a:pt x="639" y="389"/>
                  </a:lnTo>
                  <a:lnTo>
                    <a:pt x="687" y="209"/>
                  </a:lnTo>
                  <a:lnTo>
                    <a:pt x="705" y="143"/>
                  </a:lnTo>
                  <a:lnTo>
                    <a:pt x="717" y="72"/>
                  </a:lnTo>
                  <a:lnTo>
                    <a:pt x="717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hr-HR"/>
            </a:p>
          </p:txBody>
        </p:sp>
        <p:sp>
          <p:nvSpPr>
            <p:cNvPr id="8196" name="Freeform 4"/>
            <p:cNvSpPr>
              <a:spLocks/>
            </p:cNvSpPr>
            <p:nvPr/>
          </p:nvSpPr>
          <p:spPr bwMode="hidden">
            <a:xfrm>
              <a:off x="5386" y="3794"/>
              <a:ext cx="378" cy="522"/>
            </a:xfrm>
            <a:custGeom>
              <a:avLst/>
              <a:gdLst/>
              <a:ahLst/>
              <a:cxnLst>
                <a:cxn ang="0">
                  <a:pos x="377" y="0"/>
                </a:cxn>
                <a:cxn ang="0">
                  <a:pos x="293" y="132"/>
                </a:cxn>
                <a:cxn ang="0">
                  <a:pos x="204" y="264"/>
                </a:cxn>
                <a:cxn ang="0">
                  <a:pos x="102" y="396"/>
                </a:cxn>
                <a:cxn ang="0">
                  <a:pos x="0" y="522"/>
                </a:cxn>
                <a:cxn ang="0">
                  <a:pos x="12" y="522"/>
                </a:cxn>
                <a:cxn ang="0">
                  <a:pos x="114" y="402"/>
                </a:cxn>
                <a:cxn ang="0">
                  <a:pos x="204" y="282"/>
                </a:cxn>
                <a:cxn ang="0">
                  <a:pos x="377" y="24"/>
                </a:cxn>
                <a:cxn ang="0">
                  <a:pos x="377" y="0"/>
                </a:cxn>
                <a:cxn ang="0">
                  <a:pos x="377" y="0"/>
                </a:cxn>
              </a:cxnLst>
              <a:rect l="0" t="0" r="r" b="b"/>
              <a:pathLst>
                <a:path w="377" h="522">
                  <a:moveTo>
                    <a:pt x="377" y="0"/>
                  </a:moveTo>
                  <a:lnTo>
                    <a:pt x="293" y="132"/>
                  </a:lnTo>
                  <a:lnTo>
                    <a:pt x="204" y="264"/>
                  </a:lnTo>
                  <a:lnTo>
                    <a:pt x="102" y="396"/>
                  </a:lnTo>
                  <a:lnTo>
                    <a:pt x="0" y="522"/>
                  </a:lnTo>
                  <a:lnTo>
                    <a:pt x="12" y="522"/>
                  </a:lnTo>
                  <a:lnTo>
                    <a:pt x="114" y="402"/>
                  </a:lnTo>
                  <a:lnTo>
                    <a:pt x="204" y="282"/>
                  </a:lnTo>
                  <a:lnTo>
                    <a:pt x="377" y="24"/>
                  </a:lnTo>
                  <a:lnTo>
                    <a:pt x="377" y="0"/>
                  </a:lnTo>
                  <a:lnTo>
                    <a:pt x="377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hr-HR"/>
            </a:p>
          </p:txBody>
        </p:sp>
        <p:sp>
          <p:nvSpPr>
            <p:cNvPr id="8197" name="Freeform 5"/>
            <p:cNvSpPr>
              <a:spLocks/>
            </p:cNvSpPr>
            <p:nvPr/>
          </p:nvSpPr>
          <p:spPr bwMode="hidden">
            <a:xfrm>
              <a:off x="5680" y="4214"/>
              <a:ext cx="84" cy="102"/>
            </a:xfrm>
            <a:custGeom>
              <a:avLst/>
              <a:gdLst/>
              <a:ahLst/>
              <a:cxnLst>
                <a:cxn ang="0">
                  <a:pos x="0" y="102"/>
                </a:cxn>
                <a:cxn ang="0">
                  <a:pos x="18" y="102"/>
                </a:cxn>
                <a:cxn ang="0">
                  <a:pos x="48" y="60"/>
                </a:cxn>
                <a:cxn ang="0">
                  <a:pos x="84" y="24"/>
                </a:cxn>
                <a:cxn ang="0">
                  <a:pos x="84" y="0"/>
                </a:cxn>
                <a:cxn ang="0">
                  <a:pos x="42" y="54"/>
                </a:cxn>
                <a:cxn ang="0">
                  <a:pos x="0" y="102"/>
                </a:cxn>
                <a:cxn ang="0">
                  <a:pos x="0" y="102"/>
                </a:cxn>
              </a:cxnLst>
              <a:rect l="0" t="0" r="r" b="b"/>
              <a:pathLst>
                <a:path w="84" h="102">
                  <a:moveTo>
                    <a:pt x="0" y="102"/>
                  </a:moveTo>
                  <a:lnTo>
                    <a:pt x="18" y="102"/>
                  </a:lnTo>
                  <a:lnTo>
                    <a:pt x="48" y="60"/>
                  </a:lnTo>
                  <a:lnTo>
                    <a:pt x="84" y="24"/>
                  </a:lnTo>
                  <a:lnTo>
                    <a:pt x="84" y="0"/>
                  </a:lnTo>
                  <a:lnTo>
                    <a:pt x="42" y="54"/>
                  </a:lnTo>
                  <a:lnTo>
                    <a:pt x="0" y="102"/>
                  </a:lnTo>
                  <a:lnTo>
                    <a:pt x="0" y="10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hr-HR"/>
            </a:p>
          </p:txBody>
        </p:sp>
        <p:grpSp>
          <p:nvGrpSpPr>
            <p:cNvPr id="8198" name="Group 6"/>
            <p:cNvGrpSpPr>
              <a:grpSpLocks/>
            </p:cNvGrpSpPr>
            <p:nvPr/>
          </p:nvGrpSpPr>
          <p:grpSpPr bwMode="auto">
            <a:xfrm>
              <a:off x="288" y="0"/>
              <a:ext cx="5098" cy="4316"/>
              <a:chOff x="288" y="0"/>
              <a:chExt cx="5098" cy="4316"/>
            </a:xfrm>
          </p:grpSpPr>
          <p:sp>
            <p:nvSpPr>
              <p:cNvPr id="8199" name="Freeform 7"/>
              <p:cNvSpPr>
                <a:spLocks/>
              </p:cNvSpPr>
              <p:nvPr userDrawn="1"/>
            </p:nvSpPr>
            <p:spPr bwMode="hidden">
              <a:xfrm>
                <a:off x="2789" y="0"/>
                <a:ext cx="72" cy="4316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60" y="4316"/>
                  </a:cxn>
                  <a:cxn ang="0">
                    <a:pos x="72" y="4316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72" h="4316">
                    <a:moveTo>
                      <a:pt x="0" y="0"/>
                    </a:moveTo>
                    <a:lnTo>
                      <a:pt x="60" y="4316"/>
                    </a:lnTo>
                    <a:lnTo>
                      <a:pt x="72" y="4316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hr-HR"/>
              </a:p>
            </p:txBody>
          </p:sp>
          <p:sp>
            <p:nvSpPr>
              <p:cNvPr id="8200" name="Freeform 8"/>
              <p:cNvSpPr>
                <a:spLocks/>
              </p:cNvSpPr>
              <p:nvPr userDrawn="1"/>
            </p:nvSpPr>
            <p:spPr bwMode="hidden">
              <a:xfrm>
                <a:off x="3089" y="0"/>
                <a:ext cx="174" cy="4316"/>
              </a:xfrm>
              <a:custGeom>
                <a:avLst/>
                <a:gdLst/>
                <a:ahLst/>
                <a:cxnLst>
                  <a:cxn ang="0">
                    <a:pos x="24" y="0"/>
                  </a:cxn>
                  <a:cxn ang="0">
                    <a:pos x="12" y="0"/>
                  </a:cxn>
                  <a:cxn ang="0">
                    <a:pos x="42" y="216"/>
                  </a:cxn>
                  <a:cxn ang="0">
                    <a:pos x="72" y="444"/>
                  </a:cxn>
                  <a:cxn ang="0">
                    <a:pos x="96" y="689"/>
                  </a:cxn>
                  <a:cxn ang="0">
                    <a:pos x="120" y="947"/>
                  </a:cxn>
                  <a:cxn ang="0">
                    <a:pos x="132" y="1211"/>
                  </a:cxn>
                  <a:cxn ang="0">
                    <a:pos x="150" y="1487"/>
                  </a:cxn>
                  <a:cxn ang="0">
                    <a:pos x="156" y="1768"/>
                  </a:cxn>
                  <a:cxn ang="0">
                    <a:pos x="162" y="2062"/>
                  </a:cxn>
                  <a:cxn ang="0">
                    <a:pos x="156" y="2644"/>
                  </a:cxn>
                  <a:cxn ang="0">
                    <a:pos x="126" y="3225"/>
                  </a:cxn>
                  <a:cxn ang="0">
                    <a:pos x="108" y="3507"/>
                  </a:cxn>
                  <a:cxn ang="0">
                    <a:pos x="78" y="3788"/>
                  </a:cxn>
                  <a:cxn ang="0">
                    <a:pos x="42" y="4058"/>
                  </a:cxn>
                  <a:cxn ang="0">
                    <a:pos x="0" y="4316"/>
                  </a:cxn>
                  <a:cxn ang="0">
                    <a:pos x="12" y="4316"/>
                  </a:cxn>
                  <a:cxn ang="0">
                    <a:pos x="54" y="4058"/>
                  </a:cxn>
                  <a:cxn ang="0">
                    <a:pos x="90" y="3782"/>
                  </a:cxn>
                  <a:cxn ang="0">
                    <a:pos x="120" y="3507"/>
                  </a:cxn>
                  <a:cxn ang="0">
                    <a:pos x="138" y="3219"/>
                  </a:cxn>
                  <a:cxn ang="0">
                    <a:pos x="168" y="2638"/>
                  </a:cxn>
                  <a:cxn ang="0">
                    <a:pos x="174" y="2056"/>
                  </a:cxn>
                  <a:cxn ang="0">
                    <a:pos x="168" y="1768"/>
                  </a:cxn>
                  <a:cxn ang="0">
                    <a:pos x="162" y="1487"/>
                  </a:cxn>
                  <a:cxn ang="0">
                    <a:pos x="144" y="1211"/>
                  </a:cxn>
                  <a:cxn ang="0">
                    <a:pos x="132" y="941"/>
                  </a:cxn>
                  <a:cxn ang="0">
                    <a:pos x="108" y="689"/>
                  </a:cxn>
                  <a:cxn ang="0">
                    <a:pos x="84" y="444"/>
                  </a:cxn>
                  <a:cxn ang="0">
                    <a:pos x="54" y="216"/>
                  </a:cxn>
                  <a:cxn ang="0">
                    <a:pos x="24" y="0"/>
                  </a:cxn>
                  <a:cxn ang="0">
                    <a:pos x="24" y="0"/>
                  </a:cxn>
                </a:cxnLst>
                <a:rect l="0" t="0" r="r" b="b"/>
                <a:pathLst>
                  <a:path w="174" h="4316">
                    <a:moveTo>
                      <a:pt x="24" y="0"/>
                    </a:moveTo>
                    <a:lnTo>
                      <a:pt x="12" y="0"/>
                    </a:lnTo>
                    <a:lnTo>
                      <a:pt x="42" y="216"/>
                    </a:lnTo>
                    <a:lnTo>
                      <a:pt x="72" y="444"/>
                    </a:lnTo>
                    <a:lnTo>
                      <a:pt x="96" y="689"/>
                    </a:lnTo>
                    <a:lnTo>
                      <a:pt x="120" y="947"/>
                    </a:lnTo>
                    <a:lnTo>
                      <a:pt x="132" y="1211"/>
                    </a:lnTo>
                    <a:lnTo>
                      <a:pt x="150" y="1487"/>
                    </a:lnTo>
                    <a:lnTo>
                      <a:pt x="156" y="1768"/>
                    </a:lnTo>
                    <a:lnTo>
                      <a:pt x="162" y="2062"/>
                    </a:lnTo>
                    <a:lnTo>
                      <a:pt x="156" y="2644"/>
                    </a:lnTo>
                    <a:lnTo>
                      <a:pt x="126" y="3225"/>
                    </a:lnTo>
                    <a:lnTo>
                      <a:pt x="108" y="3507"/>
                    </a:lnTo>
                    <a:lnTo>
                      <a:pt x="78" y="3788"/>
                    </a:lnTo>
                    <a:lnTo>
                      <a:pt x="42" y="4058"/>
                    </a:lnTo>
                    <a:lnTo>
                      <a:pt x="0" y="4316"/>
                    </a:lnTo>
                    <a:lnTo>
                      <a:pt x="12" y="4316"/>
                    </a:lnTo>
                    <a:lnTo>
                      <a:pt x="54" y="4058"/>
                    </a:lnTo>
                    <a:lnTo>
                      <a:pt x="90" y="3782"/>
                    </a:lnTo>
                    <a:lnTo>
                      <a:pt x="120" y="3507"/>
                    </a:lnTo>
                    <a:lnTo>
                      <a:pt x="138" y="3219"/>
                    </a:lnTo>
                    <a:lnTo>
                      <a:pt x="168" y="2638"/>
                    </a:lnTo>
                    <a:lnTo>
                      <a:pt x="174" y="2056"/>
                    </a:lnTo>
                    <a:lnTo>
                      <a:pt x="168" y="1768"/>
                    </a:lnTo>
                    <a:lnTo>
                      <a:pt x="162" y="1487"/>
                    </a:lnTo>
                    <a:lnTo>
                      <a:pt x="144" y="1211"/>
                    </a:lnTo>
                    <a:lnTo>
                      <a:pt x="132" y="941"/>
                    </a:lnTo>
                    <a:lnTo>
                      <a:pt x="108" y="689"/>
                    </a:lnTo>
                    <a:lnTo>
                      <a:pt x="84" y="444"/>
                    </a:lnTo>
                    <a:lnTo>
                      <a:pt x="54" y="216"/>
                    </a:lnTo>
                    <a:lnTo>
                      <a:pt x="24" y="0"/>
                    </a:lnTo>
                    <a:lnTo>
                      <a:pt x="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hr-HR"/>
              </a:p>
            </p:txBody>
          </p:sp>
          <p:sp>
            <p:nvSpPr>
              <p:cNvPr id="8201" name="Freeform 9"/>
              <p:cNvSpPr>
                <a:spLocks/>
              </p:cNvSpPr>
              <p:nvPr userDrawn="1"/>
            </p:nvSpPr>
            <p:spPr bwMode="hidden">
              <a:xfrm>
                <a:off x="3358" y="0"/>
                <a:ext cx="337" cy="4316"/>
              </a:xfrm>
              <a:custGeom>
                <a:avLst/>
                <a:gdLst/>
                <a:ahLst/>
                <a:cxnLst>
                  <a:cxn ang="0">
                    <a:pos x="329" y="2014"/>
                  </a:cxn>
                  <a:cxn ang="0">
                    <a:pos x="317" y="1726"/>
                  </a:cxn>
                  <a:cxn ang="0">
                    <a:pos x="293" y="1445"/>
                  </a:cxn>
                  <a:cxn ang="0">
                    <a:pos x="263" y="1175"/>
                  </a:cxn>
                  <a:cxn ang="0">
                    <a:pos x="228" y="917"/>
                  </a:cxn>
                  <a:cxn ang="0">
                    <a:pos x="186" y="665"/>
                  </a:cxn>
                  <a:cxn ang="0">
                    <a:pos x="132" y="432"/>
                  </a:cxn>
                  <a:cxn ang="0">
                    <a:pos x="78" y="204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66" y="204"/>
                  </a:cxn>
                  <a:cxn ang="0">
                    <a:pos x="120" y="432"/>
                  </a:cxn>
                  <a:cxn ang="0">
                    <a:pos x="174" y="665"/>
                  </a:cxn>
                  <a:cxn ang="0">
                    <a:pos x="216" y="917"/>
                  </a:cxn>
                  <a:cxn ang="0">
                    <a:pos x="251" y="1175"/>
                  </a:cxn>
                  <a:cxn ang="0">
                    <a:pos x="281" y="1445"/>
                  </a:cxn>
                  <a:cxn ang="0">
                    <a:pos x="305" y="1726"/>
                  </a:cxn>
                  <a:cxn ang="0">
                    <a:pos x="317" y="2014"/>
                  </a:cxn>
                  <a:cxn ang="0">
                    <a:pos x="323" y="2314"/>
                  </a:cxn>
                  <a:cxn ang="0">
                    <a:pos x="317" y="2608"/>
                  </a:cxn>
                  <a:cxn ang="0">
                    <a:pos x="305" y="2907"/>
                  </a:cxn>
                  <a:cxn ang="0">
                    <a:pos x="281" y="3201"/>
                  </a:cxn>
                  <a:cxn ang="0">
                    <a:pos x="257" y="3489"/>
                  </a:cxn>
                  <a:cxn ang="0">
                    <a:pos x="216" y="3777"/>
                  </a:cxn>
                  <a:cxn ang="0">
                    <a:pos x="174" y="4052"/>
                  </a:cxn>
                  <a:cxn ang="0">
                    <a:pos x="120" y="4316"/>
                  </a:cxn>
                  <a:cxn ang="0">
                    <a:pos x="132" y="4316"/>
                  </a:cxn>
                  <a:cxn ang="0">
                    <a:pos x="186" y="4052"/>
                  </a:cxn>
                  <a:cxn ang="0">
                    <a:pos x="228" y="3777"/>
                  </a:cxn>
                  <a:cxn ang="0">
                    <a:pos x="269" y="3489"/>
                  </a:cxn>
                  <a:cxn ang="0">
                    <a:pos x="293" y="3201"/>
                  </a:cxn>
                  <a:cxn ang="0">
                    <a:pos x="317" y="2907"/>
                  </a:cxn>
                  <a:cxn ang="0">
                    <a:pos x="329" y="2608"/>
                  </a:cxn>
                  <a:cxn ang="0">
                    <a:pos x="335" y="2314"/>
                  </a:cxn>
                  <a:cxn ang="0">
                    <a:pos x="329" y="2014"/>
                  </a:cxn>
                  <a:cxn ang="0">
                    <a:pos x="329" y="2014"/>
                  </a:cxn>
                </a:cxnLst>
                <a:rect l="0" t="0" r="r" b="b"/>
                <a:pathLst>
                  <a:path w="335" h="4316">
                    <a:moveTo>
                      <a:pt x="329" y="2014"/>
                    </a:moveTo>
                    <a:lnTo>
                      <a:pt x="317" y="1726"/>
                    </a:lnTo>
                    <a:lnTo>
                      <a:pt x="293" y="1445"/>
                    </a:lnTo>
                    <a:lnTo>
                      <a:pt x="263" y="1175"/>
                    </a:lnTo>
                    <a:lnTo>
                      <a:pt x="228" y="917"/>
                    </a:lnTo>
                    <a:lnTo>
                      <a:pt x="186" y="665"/>
                    </a:lnTo>
                    <a:lnTo>
                      <a:pt x="132" y="432"/>
                    </a:lnTo>
                    <a:lnTo>
                      <a:pt x="78" y="204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66" y="204"/>
                    </a:lnTo>
                    <a:lnTo>
                      <a:pt x="120" y="432"/>
                    </a:lnTo>
                    <a:lnTo>
                      <a:pt x="174" y="665"/>
                    </a:lnTo>
                    <a:lnTo>
                      <a:pt x="216" y="917"/>
                    </a:lnTo>
                    <a:lnTo>
                      <a:pt x="251" y="1175"/>
                    </a:lnTo>
                    <a:lnTo>
                      <a:pt x="281" y="1445"/>
                    </a:lnTo>
                    <a:lnTo>
                      <a:pt x="305" y="1726"/>
                    </a:lnTo>
                    <a:lnTo>
                      <a:pt x="317" y="2014"/>
                    </a:lnTo>
                    <a:lnTo>
                      <a:pt x="323" y="2314"/>
                    </a:lnTo>
                    <a:lnTo>
                      <a:pt x="317" y="2608"/>
                    </a:lnTo>
                    <a:lnTo>
                      <a:pt x="305" y="2907"/>
                    </a:lnTo>
                    <a:lnTo>
                      <a:pt x="281" y="3201"/>
                    </a:lnTo>
                    <a:lnTo>
                      <a:pt x="257" y="3489"/>
                    </a:lnTo>
                    <a:lnTo>
                      <a:pt x="216" y="3777"/>
                    </a:lnTo>
                    <a:lnTo>
                      <a:pt x="174" y="4052"/>
                    </a:lnTo>
                    <a:lnTo>
                      <a:pt x="120" y="4316"/>
                    </a:lnTo>
                    <a:lnTo>
                      <a:pt x="132" y="4316"/>
                    </a:lnTo>
                    <a:lnTo>
                      <a:pt x="186" y="4052"/>
                    </a:lnTo>
                    <a:lnTo>
                      <a:pt x="228" y="3777"/>
                    </a:lnTo>
                    <a:lnTo>
                      <a:pt x="269" y="3489"/>
                    </a:lnTo>
                    <a:lnTo>
                      <a:pt x="293" y="3201"/>
                    </a:lnTo>
                    <a:lnTo>
                      <a:pt x="317" y="2907"/>
                    </a:lnTo>
                    <a:lnTo>
                      <a:pt x="329" y="2608"/>
                    </a:lnTo>
                    <a:lnTo>
                      <a:pt x="335" y="2314"/>
                    </a:lnTo>
                    <a:lnTo>
                      <a:pt x="329" y="2014"/>
                    </a:lnTo>
                    <a:lnTo>
                      <a:pt x="329" y="20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hr-HR"/>
              </a:p>
            </p:txBody>
          </p:sp>
          <p:sp>
            <p:nvSpPr>
              <p:cNvPr id="8202" name="Freeform 10"/>
              <p:cNvSpPr>
                <a:spLocks/>
              </p:cNvSpPr>
              <p:nvPr userDrawn="1"/>
            </p:nvSpPr>
            <p:spPr bwMode="hidden">
              <a:xfrm>
                <a:off x="3676" y="0"/>
                <a:ext cx="427" cy="4316"/>
              </a:xfrm>
              <a:custGeom>
                <a:avLst/>
                <a:gdLst/>
                <a:ahLst/>
                <a:cxnLst>
                  <a:cxn ang="0">
                    <a:pos x="413" y="1924"/>
                  </a:cxn>
                  <a:cxn ang="0">
                    <a:pos x="395" y="1690"/>
                  </a:cxn>
                  <a:cxn ang="0">
                    <a:pos x="365" y="1457"/>
                  </a:cxn>
                  <a:cxn ang="0">
                    <a:pos x="329" y="1229"/>
                  </a:cxn>
                  <a:cxn ang="0">
                    <a:pos x="281" y="1001"/>
                  </a:cxn>
                  <a:cxn ang="0">
                    <a:pos x="227" y="761"/>
                  </a:cxn>
                  <a:cxn ang="0">
                    <a:pos x="162" y="522"/>
                  </a:cxn>
                  <a:cxn ang="0">
                    <a:pos x="90" y="270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84" y="270"/>
                  </a:cxn>
                  <a:cxn ang="0">
                    <a:pos x="156" y="522"/>
                  </a:cxn>
                  <a:cxn ang="0">
                    <a:pos x="216" y="767"/>
                  </a:cxn>
                  <a:cxn ang="0">
                    <a:pos x="275" y="1001"/>
                  </a:cxn>
                  <a:cxn ang="0">
                    <a:pos x="317" y="1235"/>
                  </a:cxn>
                  <a:cxn ang="0">
                    <a:pos x="353" y="1463"/>
                  </a:cxn>
                  <a:cxn ang="0">
                    <a:pos x="383" y="1690"/>
                  </a:cxn>
                  <a:cxn ang="0">
                    <a:pos x="401" y="1924"/>
                  </a:cxn>
                  <a:cxn ang="0">
                    <a:pos x="413" y="2188"/>
                  </a:cxn>
                  <a:cxn ang="0">
                    <a:pos x="407" y="2458"/>
                  </a:cxn>
                  <a:cxn ang="0">
                    <a:pos x="395" y="2733"/>
                  </a:cxn>
                  <a:cxn ang="0">
                    <a:pos x="365" y="3021"/>
                  </a:cxn>
                  <a:cxn ang="0">
                    <a:pos x="329" y="3321"/>
                  </a:cxn>
                  <a:cxn ang="0">
                    <a:pos x="275" y="3639"/>
                  </a:cxn>
                  <a:cxn ang="0">
                    <a:pos x="204" y="3968"/>
                  </a:cxn>
                  <a:cxn ang="0">
                    <a:pos x="126" y="4316"/>
                  </a:cxn>
                  <a:cxn ang="0">
                    <a:pos x="138" y="4316"/>
                  </a:cxn>
                  <a:cxn ang="0">
                    <a:pos x="216" y="3968"/>
                  </a:cxn>
                  <a:cxn ang="0">
                    <a:pos x="287" y="3639"/>
                  </a:cxn>
                  <a:cxn ang="0">
                    <a:pos x="341" y="3321"/>
                  </a:cxn>
                  <a:cxn ang="0">
                    <a:pos x="377" y="3021"/>
                  </a:cxn>
                  <a:cxn ang="0">
                    <a:pos x="407" y="2733"/>
                  </a:cxn>
                  <a:cxn ang="0">
                    <a:pos x="419" y="2458"/>
                  </a:cxn>
                  <a:cxn ang="0">
                    <a:pos x="425" y="2188"/>
                  </a:cxn>
                  <a:cxn ang="0">
                    <a:pos x="413" y="1924"/>
                  </a:cxn>
                  <a:cxn ang="0">
                    <a:pos x="413" y="1924"/>
                  </a:cxn>
                </a:cxnLst>
                <a:rect l="0" t="0" r="r" b="b"/>
                <a:pathLst>
                  <a:path w="425" h="4316">
                    <a:moveTo>
                      <a:pt x="413" y="1924"/>
                    </a:moveTo>
                    <a:lnTo>
                      <a:pt x="395" y="1690"/>
                    </a:lnTo>
                    <a:lnTo>
                      <a:pt x="365" y="1457"/>
                    </a:lnTo>
                    <a:lnTo>
                      <a:pt x="329" y="1229"/>
                    </a:lnTo>
                    <a:lnTo>
                      <a:pt x="281" y="1001"/>
                    </a:lnTo>
                    <a:lnTo>
                      <a:pt x="227" y="761"/>
                    </a:lnTo>
                    <a:lnTo>
                      <a:pt x="162" y="522"/>
                    </a:lnTo>
                    <a:lnTo>
                      <a:pt x="90" y="27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84" y="270"/>
                    </a:lnTo>
                    <a:lnTo>
                      <a:pt x="156" y="522"/>
                    </a:lnTo>
                    <a:lnTo>
                      <a:pt x="216" y="767"/>
                    </a:lnTo>
                    <a:lnTo>
                      <a:pt x="275" y="1001"/>
                    </a:lnTo>
                    <a:lnTo>
                      <a:pt x="317" y="1235"/>
                    </a:lnTo>
                    <a:lnTo>
                      <a:pt x="353" y="1463"/>
                    </a:lnTo>
                    <a:lnTo>
                      <a:pt x="383" y="1690"/>
                    </a:lnTo>
                    <a:lnTo>
                      <a:pt x="401" y="1924"/>
                    </a:lnTo>
                    <a:lnTo>
                      <a:pt x="413" y="2188"/>
                    </a:lnTo>
                    <a:lnTo>
                      <a:pt x="407" y="2458"/>
                    </a:lnTo>
                    <a:lnTo>
                      <a:pt x="395" y="2733"/>
                    </a:lnTo>
                    <a:lnTo>
                      <a:pt x="365" y="3021"/>
                    </a:lnTo>
                    <a:lnTo>
                      <a:pt x="329" y="3321"/>
                    </a:lnTo>
                    <a:lnTo>
                      <a:pt x="275" y="3639"/>
                    </a:lnTo>
                    <a:lnTo>
                      <a:pt x="204" y="3968"/>
                    </a:lnTo>
                    <a:lnTo>
                      <a:pt x="126" y="4316"/>
                    </a:lnTo>
                    <a:lnTo>
                      <a:pt x="138" y="4316"/>
                    </a:lnTo>
                    <a:lnTo>
                      <a:pt x="216" y="3968"/>
                    </a:lnTo>
                    <a:lnTo>
                      <a:pt x="287" y="3639"/>
                    </a:lnTo>
                    <a:lnTo>
                      <a:pt x="341" y="3321"/>
                    </a:lnTo>
                    <a:lnTo>
                      <a:pt x="377" y="3021"/>
                    </a:lnTo>
                    <a:lnTo>
                      <a:pt x="407" y="2733"/>
                    </a:lnTo>
                    <a:lnTo>
                      <a:pt x="419" y="2458"/>
                    </a:lnTo>
                    <a:lnTo>
                      <a:pt x="425" y="2188"/>
                    </a:lnTo>
                    <a:lnTo>
                      <a:pt x="413" y="1924"/>
                    </a:lnTo>
                    <a:lnTo>
                      <a:pt x="413" y="192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hr-HR"/>
              </a:p>
            </p:txBody>
          </p:sp>
          <p:sp>
            <p:nvSpPr>
              <p:cNvPr id="8203" name="Freeform 11"/>
              <p:cNvSpPr>
                <a:spLocks/>
              </p:cNvSpPr>
              <p:nvPr userDrawn="1"/>
            </p:nvSpPr>
            <p:spPr bwMode="hidden">
              <a:xfrm>
                <a:off x="3946" y="0"/>
                <a:ext cx="558" cy="4316"/>
              </a:xfrm>
              <a:custGeom>
                <a:avLst/>
                <a:gdLst/>
                <a:ahLst/>
                <a:cxnLst>
                  <a:cxn ang="0">
                    <a:pos x="556" y="2020"/>
                  </a:cxn>
                  <a:cxn ang="0">
                    <a:pos x="538" y="1732"/>
                  </a:cxn>
                  <a:cxn ang="0">
                    <a:pos x="503" y="1445"/>
                  </a:cxn>
                  <a:cxn ang="0">
                    <a:pos x="455" y="1175"/>
                  </a:cxn>
                  <a:cxn ang="0">
                    <a:pos x="395" y="911"/>
                  </a:cxn>
                  <a:cxn ang="0">
                    <a:pos x="317" y="659"/>
                  </a:cxn>
                  <a:cxn ang="0">
                    <a:pos x="228" y="426"/>
                  </a:cxn>
                  <a:cxn ang="0">
                    <a:pos x="126" y="204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14" y="204"/>
                  </a:cxn>
                  <a:cxn ang="0">
                    <a:pos x="216" y="426"/>
                  </a:cxn>
                  <a:cxn ang="0">
                    <a:pos x="305" y="659"/>
                  </a:cxn>
                  <a:cxn ang="0">
                    <a:pos x="383" y="911"/>
                  </a:cxn>
                  <a:cxn ang="0">
                    <a:pos x="443" y="1175"/>
                  </a:cxn>
                  <a:cxn ang="0">
                    <a:pos x="491" y="1445"/>
                  </a:cxn>
                  <a:cxn ang="0">
                    <a:pos x="526" y="1732"/>
                  </a:cxn>
                  <a:cxn ang="0">
                    <a:pos x="544" y="2020"/>
                  </a:cxn>
                  <a:cxn ang="0">
                    <a:pos x="544" y="2326"/>
                  </a:cxn>
                  <a:cxn ang="0">
                    <a:pos x="532" y="2632"/>
                  </a:cxn>
                  <a:cxn ang="0">
                    <a:pos x="503" y="2931"/>
                  </a:cxn>
                  <a:cxn ang="0">
                    <a:pos x="455" y="3225"/>
                  </a:cxn>
                  <a:cxn ang="0">
                    <a:pos x="389" y="3513"/>
                  </a:cxn>
                  <a:cxn ang="0">
                    <a:pos x="311" y="3788"/>
                  </a:cxn>
                  <a:cxn ang="0">
                    <a:pos x="216" y="4058"/>
                  </a:cxn>
                  <a:cxn ang="0">
                    <a:pos x="102" y="4316"/>
                  </a:cxn>
                  <a:cxn ang="0">
                    <a:pos x="114" y="4316"/>
                  </a:cxn>
                  <a:cxn ang="0">
                    <a:pos x="228" y="4058"/>
                  </a:cxn>
                  <a:cxn ang="0">
                    <a:pos x="323" y="3788"/>
                  </a:cxn>
                  <a:cxn ang="0">
                    <a:pos x="401" y="3513"/>
                  </a:cxn>
                  <a:cxn ang="0">
                    <a:pos x="467" y="3225"/>
                  </a:cxn>
                  <a:cxn ang="0">
                    <a:pos x="515" y="2931"/>
                  </a:cxn>
                  <a:cxn ang="0">
                    <a:pos x="544" y="2632"/>
                  </a:cxn>
                  <a:cxn ang="0">
                    <a:pos x="556" y="2326"/>
                  </a:cxn>
                  <a:cxn ang="0">
                    <a:pos x="556" y="2020"/>
                  </a:cxn>
                  <a:cxn ang="0">
                    <a:pos x="556" y="2020"/>
                  </a:cxn>
                </a:cxnLst>
                <a:rect l="0" t="0" r="r" b="b"/>
                <a:pathLst>
                  <a:path w="556" h="4316">
                    <a:moveTo>
                      <a:pt x="556" y="2020"/>
                    </a:moveTo>
                    <a:lnTo>
                      <a:pt x="538" y="1732"/>
                    </a:lnTo>
                    <a:lnTo>
                      <a:pt x="503" y="1445"/>
                    </a:lnTo>
                    <a:lnTo>
                      <a:pt x="455" y="1175"/>
                    </a:lnTo>
                    <a:lnTo>
                      <a:pt x="395" y="911"/>
                    </a:lnTo>
                    <a:lnTo>
                      <a:pt x="317" y="659"/>
                    </a:lnTo>
                    <a:lnTo>
                      <a:pt x="228" y="426"/>
                    </a:lnTo>
                    <a:lnTo>
                      <a:pt x="126" y="204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14" y="204"/>
                    </a:lnTo>
                    <a:lnTo>
                      <a:pt x="216" y="426"/>
                    </a:lnTo>
                    <a:lnTo>
                      <a:pt x="305" y="659"/>
                    </a:lnTo>
                    <a:lnTo>
                      <a:pt x="383" y="911"/>
                    </a:lnTo>
                    <a:lnTo>
                      <a:pt x="443" y="1175"/>
                    </a:lnTo>
                    <a:lnTo>
                      <a:pt x="491" y="1445"/>
                    </a:lnTo>
                    <a:lnTo>
                      <a:pt x="526" y="1732"/>
                    </a:lnTo>
                    <a:lnTo>
                      <a:pt x="544" y="2020"/>
                    </a:lnTo>
                    <a:lnTo>
                      <a:pt x="544" y="2326"/>
                    </a:lnTo>
                    <a:lnTo>
                      <a:pt x="532" y="2632"/>
                    </a:lnTo>
                    <a:lnTo>
                      <a:pt x="503" y="2931"/>
                    </a:lnTo>
                    <a:lnTo>
                      <a:pt x="455" y="3225"/>
                    </a:lnTo>
                    <a:lnTo>
                      <a:pt x="389" y="3513"/>
                    </a:lnTo>
                    <a:lnTo>
                      <a:pt x="311" y="3788"/>
                    </a:lnTo>
                    <a:lnTo>
                      <a:pt x="216" y="4058"/>
                    </a:lnTo>
                    <a:lnTo>
                      <a:pt x="102" y="4316"/>
                    </a:lnTo>
                    <a:lnTo>
                      <a:pt x="114" y="4316"/>
                    </a:lnTo>
                    <a:lnTo>
                      <a:pt x="228" y="4058"/>
                    </a:lnTo>
                    <a:lnTo>
                      <a:pt x="323" y="3788"/>
                    </a:lnTo>
                    <a:lnTo>
                      <a:pt x="401" y="3513"/>
                    </a:lnTo>
                    <a:lnTo>
                      <a:pt x="467" y="3225"/>
                    </a:lnTo>
                    <a:lnTo>
                      <a:pt x="515" y="2931"/>
                    </a:lnTo>
                    <a:lnTo>
                      <a:pt x="544" y="2632"/>
                    </a:lnTo>
                    <a:lnTo>
                      <a:pt x="556" y="2326"/>
                    </a:lnTo>
                    <a:lnTo>
                      <a:pt x="556" y="2020"/>
                    </a:lnTo>
                    <a:lnTo>
                      <a:pt x="556" y="202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hr-HR"/>
              </a:p>
            </p:txBody>
          </p:sp>
          <p:sp>
            <p:nvSpPr>
              <p:cNvPr id="8204" name="Freeform 12"/>
              <p:cNvSpPr>
                <a:spLocks/>
              </p:cNvSpPr>
              <p:nvPr userDrawn="1"/>
            </p:nvSpPr>
            <p:spPr bwMode="hidden">
              <a:xfrm>
                <a:off x="4246" y="0"/>
                <a:ext cx="690" cy="4316"/>
              </a:xfrm>
              <a:custGeom>
                <a:avLst/>
                <a:gdLst/>
                <a:ahLst/>
                <a:cxnLst>
                  <a:cxn ang="0">
                    <a:pos x="688" y="2086"/>
                  </a:cxn>
                  <a:cxn ang="0">
                    <a:pos x="670" y="1810"/>
                  </a:cxn>
                  <a:cxn ang="0">
                    <a:pos x="634" y="1541"/>
                  </a:cxn>
                  <a:cxn ang="0">
                    <a:pos x="574" y="1271"/>
                  </a:cxn>
                  <a:cxn ang="0">
                    <a:pos x="497" y="1007"/>
                  </a:cxn>
                  <a:cxn ang="0">
                    <a:pos x="401" y="749"/>
                  </a:cxn>
                  <a:cxn ang="0">
                    <a:pos x="293" y="492"/>
                  </a:cxn>
                  <a:cxn ang="0">
                    <a:pos x="162" y="240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50" y="240"/>
                  </a:cxn>
                  <a:cxn ang="0">
                    <a:pos x="281" y="492"/>
                  </a:cxn>
                  <a:cxn ang="0">
                    <a:pos x="389" y="749"/>
                  </a:cxn>
                  <a:cxn ang="0">
                    <a:pos x="485" y="1007"/>
                  </a:cxn>
                  <a:cxn ang="0">
                    <a:pos x="562" y="1271"/>
                  </a:cxn>
                  <a:cxn ang="0">
                    <a:pos x="622" y="1541"/>
                  </a:cxn>
                  <a:cxn ang="0">
                    <a:pos x="658" y="1810"/>
                  </a:cxn>
                  <a:cxn ang="0">
                    <a:pos x="676" y="2086"/>
                  </a:cxn>
                  <a:cxn ang="0">
                    <a:pos x="676" y="2368"/>
                  </a:cxn>
                  <a:cxn ang="0">
                    <a:pos x="658" y="2650"/>
                  </a:cxn>
                  <a:cxn ang="0">
                    <a:pos x="616" y="2931"/>
                  </a:cxn>
                  <a:cxn ang="0">
                    <a:pos x="556" y="3213"/>
                  </a:cxn>
                  <a:cxn ang="0">
                    <a:pos x="473" y="3495"/>
                  </a:cxn>
                  <a:cxn ang="0">
                    <a:pos x="371" y="3777"/>
                  </a:cxn>
                  <a:cxn ang="0">
                    <a:pos x="251" y="4046"/>
                  </a:cxn>
                  <a:cxn ang="0">
                    <a:pos x="114" y="4316"/>
                  </a:cxn>
                  <a:cxn ang="0">
                    <a:pos x="126" y="4316"/>
                  </a:cxn>
                  <a:cxn ang="0">
                    <a:pos x="263" y="4046"/>
                  </a:cxn>
                  <a:cxn ang="0">
                    <a:pos x="383" y="3777"/>
                  </a:cxn>
                  <a:cxn ang="0">
                    <a:pos x="485" y="3495"/>
                  </a:cxn>
                  <a:cxn ang="0">
                    <a:pos x="568" y="3219"/>
                  </a:cxn>
                  <a:cxn ang="0">
                    <a:pos x="628" y="2937"/>
                  </a:cxn>
                  <a:cxn ang="0">
                    <a:pos x="670" y="2656"/>
                  </a:cxn>
                  <a:cxn ang="0">
                    <a:pos x="688" y="2368"/>
                  </a:cxn>
                  <a:cxn ang="0">
                    <a:pos x="688" y="2086"/>
                  </a:cxn>
                  <a:cxn ang="0">
                    <a:pos x="688" y="2086"/>
                  </a:cxn>
                </a:cxnLst>
                <a:rect l="0" t="0" r="r" b="b"/>
                <a:pathLst>
                  <a:path w="688" h="4316">
                    <a:moveTo>
                      <a:pt x="688" y="2086"/>
                    </a:moveTo>
                    <a:lnTo>
                      <a:pt x="670" y="1810"/>
                    </a:lnTo>
                    <a:lnTo>
                      <a:pt x="634" y="1541"/>
                    </a:lnTo>
                    <a:lnTo>
                      <a:pt x="574" y="1271"/>
                    </a:lnTo>
                    <a:lnTo>
                      <a:pt x="497" y="1007"/>
                    </a:lnTo>
                    <a:lnTo>
                      <a:pt x="401" y="749"/>
                    </a:lnTo>
                    <a:lnTo>
                      <a:pt x="293" y="492"/>
                    </a:lnTo>
                    <a:lnTo>
                      <a:pt x="162" y="24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50" y="240"/>
                    </a:lnTo>
                    <a:lnTo>
                      <a:pt x="281" y="492"/>
                    </a:lnTo>
                    <a:lnTo>
                      <a:pt x="389" y="749"/>
                    </a:lnTo>
                    <a:lnTo>
                      <a:pt x="485" y="1007"/>
                    </a:lnTo>
                    <a:lnTo>
                      <a:pt x="562" y="1271"/>
                    </a:lnTo>
                    <a:lnTo>
                      <a:pt x="622" y="1541"/>
                    </a:lnTo>
                    <a:lnTo>
                      <a:pt x="658" y="1810"/>
                    </a:lnTo>
                    <a:lnTo>
                      <a:pt x="676" y="2086"/>
                    </a:lnTo>
                    <a:lnTo>
                      <a:pt x="676" y="2368"/>
                    </a:lnTo>
                    <a:lnTo>
                      <a:pt x="658" y="2650"/>
                    </a:lnTo>
                    <a:lnTo>
                      <a:pt x="616" y="2931"/>
                    </a:lnTo>
                    <a:lnTo>
                      <a:pt x="556" y="3213"/>
                    </a:lnTo>
                    <a:lnTo>
                      <a:pt x="473" y="3495"/>
                    </a:lnTo>
                    <a:lnTo>
                      <a:pt x="371" y="3777"/>
                    </a:lnTo>
                    <a:lnTo>
                      <a:pt x="251" y="4046"/>
                    </a:lnTo>
                    <a:lnTo>
                      <a:pt x="114" y="4316"/>
                    </a:lnTo>
                    <a:lnTo>
                      <a:pt x="126" y="4316"/>
                    </a:lnTo>
                    <a:lnTo>
                      <a:pt x="263" y="4046"/>
                    </a:lnTo>
                    <a:lnTo>
                      <a:pt x="383" y="3777"/>
                    </a:lnTo>
                    <a:lnTo>
                      <a:pt x="485" y="3495"/>
                    </a:lnTo>
                    <a:lnTo>
                      <a:pt x="568" y="3219"/>
                    </a:lnTo>
                    <a:lnTo>
                      <a:pt x="628" y="2937"/>
                    </a:lnTo>
                    <a:lnTo>
                      <a:pt x="670" y="2656"/>
                    </a:lnTo>
                    <a:lnTo>
                      <a:pt x="688" y="2368"/>
                    </a:lnTo>
                    <a:lnTo>
                      <a:pt x="688" y="2086"/>
                    </a:lnTo>
                    <a:lnTo>
                      <a:pt x="688" y="208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hr-HR"/>
              </a:p>
            </p:txBody>
          </p:sp>
          <p:sp>
            <p:nvSpPr>
              <p:cNvPr id="8205" name="Freeform 13"/>
              <p:cNvSpPr>
                <a:spLocks/>
              </p:cNvSpPr>
              <p:nvPr userDrawn="1"/>
            </p:nvSpPr>
            <p:spPr bwMode="hidden">
              <a:xfrm>
                <a:off x="4522" y="0"/>
                <a:ext cx="864" cy="4316"/>
              </a:xfrm>
              <a:custGeom>
                <a:avLst/>
                <a:gdLst/>
                <a:ahLst/>
                <a:cxnLst>
                  <a:cxn ang="0">
                    <a:pos x="855" y="2128"/>
                  </a:cxn>
                  <a:cxn ang="0">
                    <a:pos x="831" y="1834"/>
                  </a:cxn>
                  <a:cxn ang="0">
                    <a:pos x="808" y="1684"/>
                  </a:cxn>
                  <a:cxn ang="0">
                    <a:pos x="784" y="1541"/>
                  </a:cxn>
                  <a:cxn ang="0">
                    <a:pos x="748" y="1397"/>
                  </a:cxn>
                  <a:cxn ang="0">
                    <a:pos x="712" y="1253"/>
                  </a:cxn>
                  <a:cxn ang="0">
                    <a:pos x="664" y="1115"/>
                  </a:cxn>
                  <a:cxn ang="0">
                    <a:pos x="610" y="977"/>
                  </a:cxn>
                  <a:cxn ang="0">
                    <a:pos x="491" y="719"/>
                  </a:cxn>
                  <a:cxn ang="0">
                    <a:pos x="353" y="468"/>
                  </a:cxn>
                  <a:cxn ang="0">
                    <a:pos x="192" y="228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80" y="228"/>
                  </a:cxn>
                  <a:cxn ang="0">
                    <a:pos x="341" y="468"/>
                  </a:cxn>
                  <a:cxn ang="0">
                    <a:pos x="479" y="719"/>
                  </a:cxn>
                  <a:cxn ang="0">
                    <a:pos x="598" y="983"/>
                  </a:cxn>
                  <a:cxn ang="0">
                    <a:pos x="652" y="1121"/>
                  </a:cxn>
                  <a:cxn ang="0">
                    <a:pos x="700" y="1259"/>
                  </a:cxn>
                  <a:cxn ang="0">
                    <a:pos x="736" y="1403"/>
                  </a:cxn>
                  <a:cxn ang="0">
                    <a:pos x="772" y="1547"/>
                  </a:cxn>
                  <a:cxn ang="0">
                    <a:pos x="802" y="1690"/>
                  </a:cxn>
                  <a:cxn ang="0">
                    <a:pos x="819" y="1834"/>
                  </a:cxn>
                  <a:cxn ang="0">
                    <a:pos x="837" y="1984"/>
                  </a:cxn>
                  <a:cxn ang="0">
                    <a:pos x="843" y="2128"/>
                  </a:cxn>
                  <a:cxn ang="0">
                    <a:pos x="849" y="2278"/>
                  </a:cxn>
                  <a:cxn ang="0">
                    <a:pos x="843" y="2428"/>
                  </a:cxn>
                  <a:cxn ang="0">
                    <a:pos x="831" y="2572"/>
                  </a:cxn>
                  <a:cxn ang="0">
                    <a:pos x="819" y="2721"/>
                  </a:cxn>
                  <a:cxn ang="0">
                    <a:pos x="796" y="2865"/>
                  </a:cxn>
                  <a:cxn ang="0">
                    <a:pos x="766" y="3015"/>
                  </a:cxn>
                  <a:cxn ang="0">
                    <a:pos x="724" y="3159"/>
                  </a:cxn>
                  <a:cxn ang="0">
                    <a:pos x="682" y="3303"/>
                  </a:cxn>
                  <a:cxn ang="0">
                    <a:pos x="586" y="3567"/>
                  </a:cxn>
                  <a:cxn ang="0">
                    <a:pos x="473" y="3824"/>
                  </a:cxn>
                  <a:cxn ang="0">
                    <a:pos x="335" y="4076"/>
                  </a:cxn>
                  <a:cxn ang="0">
                    <a:pos x="180" y="4316"/>
                  </a:cxn>
                  <a:cxn ang="0">
                    <a:pos x="192" y="4316"/>
                  </a:cxn>
                  <a:cxn ang="0">
                    <a:pos x="347" y="4076"/>
                  </a:cxn>
                  <a:cxn ang="0">
                    <a:pos x="485" y="3824"/>
                  </a:cxn>
                  <a:cxn ang="0">
                    <a:pos x="598" y="3573"/>
                  </a:cxn>
                  <a:cxn ang="0">
                    <a:pos x="694" y="3309"/>
                  </a:cxn>
                  <a:cxn ang="0">
                    <a:pos x="736" y="3165"/>
                  </a:cxn>
                  <a:cxn ang="0">
                    <a:pos x="778" y="3021"/>
                  </a:cxn>
                  <a:cxn ang="0">
                    <a:pos x="808" y="2871"/>
                  </a:cxn>
                  <a:cxn ang="0">
                    <a:pos x="831" y="2727"/>
                  </a:cxn>
                  <a:cxn ang="0">
                    <a:pos x="843" y="2578"/>
                  </a:cxn>
                  <a:cxn ang="0">
                    <a:pos x="855" y="2428"/>
                  </a:cxn>
                  <a:cxn ang="0">
                    <a:pos x="861" y="2278"/>
                  </a:cxn>
                  <a:cxn ang="0">
                    <a:pos x="855" y="2128"/>
                  </a:cxn>
                  <a:cxn ang="0">
                    <a:pos x="855" y="2128"/>
                  </a:cxn>
                </a:cxnLst>
                <a:rect l="0" t="0" r="r" b="b"/>
                <a:pathLst>
                  <a:path w="861" h="4316">
                    <a:moveTo>
                      <a:pt x="855" y="2128"/>
                    </a:moveTo>
                    <a:lnTo>
                      <a:pt x="831" y="1834"/>
                    </a:lnTo>
                    <a:lnTo>
                      <a:pt x="808" y="1684"/>
                    </a:lnTo>
                    <a:lnTo>
                      <a:pt x="784" y="1541"/>
                    </a:lnTo>
                    <a:lnTo>
                      <a:pt x="748" y="1397"/>
                    </a:lnTo>
                    <a:lnTo>
                      <a:pt x="712" y="1253"/>
                    </a:lnTo>
                    <a:lnTo>
                      <a:pt x="664" y="1115"/>
                    </a:lnTo>
                    <a:lnTo>
                      <a:pt x="610" y="977"/>
                    </a:lnTo>
                    <a:lnTo>
                      <a:pt x="491" y="719"/>
                    </a:lnTo>
                    <a:lnTo>
                      <a:pt x="353" y="468"/>
                    </a:lnTo>
                    <a:lnTo>
                      <a:pt x="192" y="228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80" y="228"/>
                    </a:lnTo>
                    <a:lnTo>
                      <a:pt x="341" y="468"/>
                    </a:lnTo>
                    <a:lnTo>
                      <a:pt x="479" y="719"/>
                    </a:lnTo>
                    <a:lnTo>
                      <a:pt x="598" y="983"/>
                    </a:lnTo>
                    <a:lnTo>
                      <a:pt x="652" y="1121"/>
                    </a:lnTo>
                    <a:lnTo>
                      <a:pt x="700" y="1259"/>
                    </a:lnTo>
                    <a:lnTo>
                      <a:pt x="736" y="1403"/>
                    </a:lnTo>
                    <a:lnTo>
                      <a:pt x="772" y="1547"/>
                    </a:lnTo>
                    <a:lnTo>
                      <a:pt x="802" y="1690"/>
                    </a:lnTo>
                    <a:lnTo>
                      <a:pt x="819" y="1834"/>
                    </a:lnTo>
                    <a:lnTo>
                      <a:pt x="837" y="1984"/>
                    </a:lnTo>
                    <a:lnTo>
                      <a:pt x="843" y="2128"/>
                    </a:lnTo>
                    <a:lnTo>
                      <a:pt x="849" y="2278"/>
                    </a:lnTo>
                    <a:lnTo>
                      <a:pt x="843" y="2428"/>
                    </a:lnTo>
                    <a:lnTo>
                      <a:pt x="831" y="2572"/>
                    </a:lnTo>
                    <a:lnTo>
                      <a:pt x="819" y="2721"/>
                    </a:lnTo>
                    <a:lnTo>
                      <a:pt x="796" y="2865"/>
                    </a:lnTo>
                    <a:lnTo>
                      <a:pt x="766" y="3015"/>
                    </a:lnTo>
                    <a:lnTo>
                      <a:pt x="724" y="3159"/>
                    </a:lnTo>
                    <a:lnTo>
                      <a:pt x="682" y="3303"/>
                    </a:lnTo>
                    <a:lnTo>
                      <a:pt x="586" y="3567"/>
                    </a:lnTo>
                    <a:lnTo>
                      <a:pt x="473" y="3824"/>
                    </a:lnTo>
                    <a:lnTo>
                      <a:pt x="335" y="4076"/>
                    </a:lnTo>
                    <a:lnTo>
                      <a:pt x="180" y="4316"/>
                    </a:lnTo>
                    <a:lnTo>
                      <a:pt x="192" y="4316"/>
                    </a:lnTo>
                    <a:lnTo>
                      <a:pt x="347" y="4076"/>
                    </a:lnTo>
                    <a:lnTo>
                      <a:pt x="485" y="3824"/>
                    </a:lnTo>
                    <a:lnTo>
                      <a:pt x="598" y="3573"/>
                    </a:lnTo>
                    <a:lnTo>
                      <a:pt x="694" y="3309"/>
                    </a:lnTo>
                    <a:lnTo>
                      <a:pt x="736" y="3165"/>
                    </a:lnTo>
                    <a:lnTo>
                      <a:pt x="778" y="3021"/>
                    </a:lnTo>
                    <a:lnTo>
                      <a:pt x="808" y="2871"/>
                    </a:lnTo>
                    <a:lnTo>
                      <a:pt x="831" y="2727"/>
                    </a:lnTo>
                    <a:lnTo>
                      <a:pt x="843" y="2578"/>
                    </a:lnTo>
                    <a:lnTo>
                      <a:pt x="855" y="2428"/>
                    </a:lnTo>
                    <a:lnTo>
                      <a:pt x="861" y="2278"/>
                    </a:lnTo>
                    <a:lnTo>
                      <a:pt x="855" y="2128"/>
                    </a:lnTo>
                    <a:lnTo>
                      <a:pt x="855" y="212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hr-HR"/>
              </a:p>
            </p:txBody>
          </p:sp>
          <p:sp>
            <p:nvSpPr>
              <p:cNvPr id="8206" name="Freeform 14"/>
              <p:cNvSpPr>
                <a:spLocks/>
              </p:cNvSpPr>
              <p:nvPr userDrawn="1"/>
            </p:nvSpPr>
            <p:spPr bwMode="hidden">
              <a:xfrm>
                <a:off x="2399" y="0"/>
                <a:ext cx="150" cy="4316"/>
              </a:xfrm>
              <a:custGeom>
                <a:avLst/>
                <a:gdLst/>
                <a:ahLst/>
                <a:cxnLst>
                  <a:cxn ang="0">
                    <a:pos x="18" y="1942"/>
                  </a:cxn>
                  <a:cxn ang="0">
                    <a:pos x="30" y="1630"/>
                  </a:cxn>
                  <a:cxn ang="0">
                    <a:pos x="42" y="1331"/>
                  </a:cxn>
                  <a:cxn ang="0">
                    <a:pos x="59" y="1055"/>
                  </a:cxn>
                  <a:cxn ang="0">
                    <a:pos x="77" y="791"/>
                  </a:cxn>
                  <a:cxn ang="0">
                    <a:pos x="83" y="671"/>
                  </a:cxn>
                  <a:cxn ang="0">
                    <a:pos x="95" y="557"/>
                  </a:cxn>
                  <a:cxn ang="0">
                    <a:pos x="107" y="444"/>
                  </a:cxn>
                  <a:cxn ang="0">
                    <a:pos x="113" y="342"/>
                  </a:cxn>
                  <a:cxn ang="0">
                    <a:pos x="125" y="246"/>
                  </a:cxn>
                  <a:cxn ang="0">
                    <a:pos x="131" y="156"/>
                  </a:cxn>
                  <a:cxn ang="0">
                    <a:pos x="143" y="72"/>
                  </a:cxn>
                  <a:cxn ang="0">
                    <a:pos x="149" y="0"/>
                  </a:cxn>
                  <a:cxn ang="0">
                    <a:pos x="137" y="0"/>
                  </a:cxn>
                  <a:cxn ang="0">
                    <a:pos x="131" y="72"/>
                  </a:cxn>
                  <a:cxn ang="0">
                    <a:pos x="119" y="156"/>
                  </a:cxn>
                  <a:cxn ang="0">
                    <a:pos x="113" y="246"/>
                  </a:cxn>
                  <a:cxn ang="0">
                    <a:pos x="101" y="342"/>
                  </a:cxn>
                  <a:cxn ang="0">
                    <a:pos x="95" y="444"/>
                  </a:cxn>
                  <a:cxn ang="0">
                    <a:pos x="83" y="557"/>
                  </a:cxn>
                  <a:cxn ang="0">
                    <a:pos x="71" y="671"/>
                  </a:cxn>
                  <a:cxn ang="0">
                    <a:pos x="65" y="791"/>
                  </a:cxn>
                  <a:cxn ang="0">
                    <a:pos x="48" y="1055"/>
                  </a:cxn>
                  <a:cxn ang="0">
                    <a:pos x="30" y="1331"/>
                  </a:cxn>
                  <a:cxn ang="0">
                    <a:pos x="18" y="1630"/>
                  </a:cxn>
                  <a:cxn ang="0">
                    <a:pos x="6" y="1942"/>
                  </a:cxn>
                  <a:cxn ang="0">
                    <a:pos x="0" y="2278"/>
                  </a:cxn>
                  <a:cxn ang="0">
                    <a:pos x="6" y="2602"/>
                  </a:cxn>
                  <a:cxn ang="0">
                    <a:pos x="12" y="2919"/>
                  </a:cxn>
                  <a:cxn ang="0">
                    <a:pos x="24" y="3219"/>
                  </a:cxn>
                  <a:cxn ang="0">
                    <a:pos x="36" y="3513"/>
                  </a:cxn>
                  <a:cxn ang="0">
                    <a:pos x="59" y="3794"/>
                  </a:cxn>
                  <a:cxn ang="0">
                    <a:pos x="89" y="4058"/>
                  </a:cxn>
                  <a:cxn ang="0">
                    <a:pos x="125" y="4316"/>
                  </a:cxn>
                  <a:cxn ang="0">
                    <a:pos x="137" y="4316"/>
                  </a:cxn>
                  <a:cxn ang="0">
                    <a:pos x="101" y="4058"/>
                  </a:cxn>
                  <a:cxn ang="0">
                    <a:pos x="71" y="3794"/>
                  </a:cxn>
                  <a:cxn ang="0">
                    <a:pos x="48" y="3513"/>
                  </a:cxn>
                  <a:cxn ang="0">
                    <a:pos x="36" y="3225"/>
                  </a:cxn>
                  <a:cxn ang="0">
                    <a:pos x="24" y="2919"/>
                  </a:cxn>
                  <a:cxn ang="0">
                    <a:pos x="18" y="2608"/>
                  </a:cxn>
                  <a:cxn ang="0">
                    <a:pos x="12" y="2278"/>
                  </a:cxn>
                  <a:cxn ang="0">
                    <a:pos x="18" y="1942"/>
                  </a:cxn>
                  <a:cxn ang="0">
                    <a:pos x="18" y="1942"/>
                  </a:cxn>
                </a:cxnLst>
                <a:rect l="0" t="0" r="r" b="b"/>
                <a:pathLst>
                  <a:path w="149" h="4316">
                    <a:moveTo>
                      <a:pt x="18" y="1942"/>
                    </a:moveTo>
                    <a:lnTo>
                      <a:pt x="30" y="1630"/>
                    </a:lnTo>
                    <a:lnTo>
                      <a:pt x="42" y="1331"/>
                    </a:lnTo>
                    <a:lnTo>
                      <a:pt x="59" y="1055"/>
                    </a:lnTo>
                    <a:lnTo>
                      <a:pt x="77" y="791"/>
                    </a:lnTo>
                    <a:lnTo>
                      <a:pt x="83" y="671"/>
                    </a:lnTo>
                    <a:lnTo>
                      <a:pt x="95" y="557"/>
                    </a:lnTo>
                    <a:lnTo>
                      <a:pt x="107" y="444"/>
                    </a:lnTo>
                    <a:lnTo>
                      <a:pt x="113" y="342"/>
                    </a:lnTo>
                    <a:lnTo>
                      <a:pt x="125" y="246"/>
                    </a:lnTo>
                    <a:lnTo>
                      <a:pt x="131" y="156"/>
                    </a:lnTo>
                    <a:lnTo>
                      <a:pt x="143" y="72"/>
                    </a:lnTo>
                    <a:lnTo>
                      <a:pt x="149" y="0"/>
                    </a:lnTo>
                    <a:lnTo>
                      <a:pt x="137" y="0"/>
                    </a:lnTo>
                    <a:lnTo>
                      <a:pt x="131" y="72"/>
                    </a:lnTo>
                    <a:lnTo>
                      <a:pt x="119" y="156"/>
                    </a:lnTo>
                    <a:lnTo>
                      <a:pt x="113" y="246"/>
                    </a:lnTo>
                    <a:lnTo>
                      <a:pt x="101" y="342"/>
                    </a:lnTo>
                    <a:lnTo>
                      <a:pt x="95" y="444"/>
                    </a:lnTo>
                    <a:lnTo>
                      <a:pt x="83" y="557"/>
                    </a:lnTo>
                    <a:lnTo>
                      <a:pt x="71" y="671"/>
                    </a:lnTo>
                    <a:lnTo>
                      <a:pt x="65" y="791"/>
                    </a:lnTo>
                    <a:lnTo>
                      <a:pt x="48" y="1055"/>
                    </a:lnTo>
                    <a:lnTo>
                      <a:pt x="30" y="1331"/>
                    </a:lnTo>
                    <a:lnTo>
                      <a:pt x="18" y="1630"/>
                    </a:lnTo>
                    <a:lnTo>
                      <a:pt x="6" y="1942"/>
                    </a:lnTo>
                    <a:lnTo>
                      <a:pt x="0" y="2278"/>
                    </a:lnTo>
                    <a:lnTo>
                      <a:pt x="6" y="2602"/>
                    </a:lnTo>
                    <a:lnTo>
                      <a:pt x="12" y="2919"/>
                    </a:lnTo>
                    <a:lnTo>
                      <a:pt x="24" y="3219"/>
                    </a:lnTo>
                    <a:lnTo>
                      <a:pt x="36" y="3513"/>
                    </a:lnTo>
                    <a:lnTo>
                      <a:pt x="59" y="3794"/>
                    </a:lnTo>
                    <a:lnTo>
                      <a:pt x="89" y="4058"/>
                    </a:lnTo>
                    <a:lnTo>
                      <a:pt x="125" y="4316"/>
                    </a:lnTo>
                    <a:lnTo>
                      <a:pt x="137" y="4316"/>
                    </a:lnTo>
                    <a:lnTo>
                      <a:pt x="101" y="4058"/>
                    </a:lnTo>
                    <a:lnTo>
                      <a:pt x="71" y="3794"/>
                    </a:lnTo>
                    <a:lnTo>
                      <a:pt x="48" y="3513"/>
                    </a:lnTo>
                    <a:lnTo>
                      <a:pt x="36" y="3225"/>
                    </a:lnTo>
                    <a:lnTo>
                      <a:pt x="24" y="2919"/>
                    </a:lnTo>
                    <a:lnTo>
                      <a:pt x="18" y="2608"/>
                    </a:lnTo>
                    <a:lnTo>
                      <a:pt x="12" y="2278"/>
                    </a:lnTo>
                    <a:lnTo>
                      <a:pt x="18" y="1942"/>
                    </a:lnTo>
                    <a:lnTo>
                      <a:pt x="18" y="194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hr-HR"/>
              </a:p>
            </p:txBody>
          </p:sp>
          <p:sp>
            <p:nvSpPr>
              <p:cNvPr id="8207" name="Freeform 15"/>
              <p:cNvSpPr>
                <a:spLocks/>
              </p:cNvSpPr>
              <p:nvPr userDrawn="1"/>
            </p:nvSpPr>
            <p:spPr bwMode="hidden">
              <a:xfrm>
                <a:off x="1967" y="0"/>
                <a:ext cx="300" cy="4316"/>
              </a:xfrm>
              <a:custGeom>
                <a:avLst/>
                <a:gdLst/>
                <a:ahLst/>
                <a:cxnLst>
                  <a:cxn ang="0">
                    <a:pos x="18" y="2062"/>
                  </a:cxn>
                  <a:cxn ang="0">
                    <a:pos x="30" y="1750"/>
                  </a:cxn>
                  <a:cxn ang="0">
                    <a:pos x="54" y="1451"/>
                  </a:cxn>
                  <a:cxn ang="0">
                    <a:pos x="84" y="1169"/>
                  </a:cxn>
                  <a:cxn ang="0">
                    <a:pos x="126" y="899"/>
                  </a:cxn>
                  <a:cxn ang="0">
                    <a:pos x="162" y="641"/>
                  </a:cxn>
                  <a:cxn ang="0">
                    <a:pos x="209" y="408"/>
                  </a:cxn>
                  <a:cxn ang="0">
                    <a:pos x="251" y="192"/>
                  </a:cxn>
                  <a:cxn ang="0">
                    <a:pos x="299" y="0"/>
                  </a:cxn>
                  <a:cxn ang="0">
                    <a:pos x="287" y="0"/>
                  </a:cxn>
                  <a:cxn ang="0">
                    <a:pos x="239" y="192"/>
                  </a:cxn>
                  <a:cxn ang="0">
                    <a:pos x="198" y="408"/>
                  </a:cxn>
                  <a:cxn ang="0">
                    <a:pos x="156" y="641"/>
                  </a:cxn>
                  <a:cxn ang="0">
                    <a:pos x="114" y="899"/>
                  </a:cxn>
                  <a:cxn ang="0">
                    <a:pos x="78" y="1169"/>
                  </a:cxn>
                  <a:cxn ang="0">
                    <a:pos x="48" y="1451"/>
                  </a:cxn>
                  <a:cxn ang="0">
                    <a:pos x="24" y="1750"/>
                  </a:cxn>
                  <a:cxn ang="0">
                    <a:pos x="6" y="2062"/>
                  </a:cxn>
                  <a:cxn ang="0">
                    <a:pos x="0" y="2374"/>
                  </a:cxn>
                  <a:cxn ang="0">
                    <a:pos x="12" y="2674"/>
                  </a:cxn>
                  <a:cxn ang="0">
                    <a:pos x="30" y="2973"/>
                  </a:cxn>
                  <a:cxn ang="0">
                    <a:pos x="54" y="3255"/>
                  </a:cxn>
                  <a:cxn ang="0">
                    <a:pos x="96" y="3537"/>
                  </a:cxn>
                  <a:cxn ang="0">
                    <a:pos x="144" y="3806"/>
                  </a:cxn>
                  <a:cxn ang="0">
                    <a:pos x="203" y="4064"/>
                  </a:cxn>
                  <a:cxn ang="0">
                    <a:pos x="275" y="4316"/>
                  </a:cxn>
                  <a:cxn ang="0">
                    <a:pos x="287" y="4316"/>
                  </a:cxn>
                  <a:cxn ang="0">
                    <a:pos x="215" y="4064"/>
                  </a:cxn>
                  <a:cxn ang="0">
                    <a:pos x="156" y="3806"/>
                  </a:cxn>
                  <a:cxn ang="0">
                    <a:pos x="108" y="3537"/>
                  </a:cxn>
                  <a:cxn ang="0">
                    <a:pos x="66" y="3261"/>
                  </a:cxn>
                  <a:cxn ang="0">
                    <a:pos x="42" y="2973"/>
                  </a:cxn>
                  <a:cxn ang="0">
                    <a:pos x="24" y="2680"/>
                  </a:cxn>
                  <a:cxn ang="0">
                    <a:pos x="12" y="2374"/>
                  </a:cxn>
                  <a:cxn ang="0">
                    <a:pos x="18" y="2062"/>
                  </a:cxn>
                  <a:cxn ang="0">
                    <a:pos x="18" y="2062"/>
                  </a:cxn>
                </a:cxnLst>
                <a:rect l="0" t="0" r="r" b="b"/>
                <a:pathLst>
                  <a:path w="299" h="4316">
                    <a:moveTo>
                      <a:pt x="18" y="2062"/>
                    </a:moveTo>
                    <a:lnTo>
                      <a:pt x="30" y="1750"/>
                    </a:lnTo>
                    <a:lnTo>
                      <a:pt x="54" y="1451"/>
                    </a:lnTo>
                    <a:lnTo>
                      <a:pt x="84" y="1169"/>
                    </a:lnTo>
                    <a:lnTo>
                      <a:pt x="126" y="899"/>
                    </a:lnTo>
                    <a:lnTo>
                      <a:pt x="162" y="641"/>
                    </a:lnTo>
                    <a:lnTo>
                      <a:pt x="209" y="408"/>
                    </a:lnTo>
                    <a:lnTo>
                      <a:pt x="251" y="192"/>
                    </a:lnTo>
                    <a:lnTo>
                      <a:pt x="299" y="0"/>
                    </a:lnTo>
                    <a:lnTo>
                      <a:pt x="287" y="0"/>
                    </a:lnTo>
                    <a:lnTo>
                      <a:pt x="239" y="192"/>
                    </a:lnTo>
                    <a:lnTo>
                      <a:pt x="198" y="408"/>
                    </a:lnTo>
                    <a:lnTo>
                      <a:pt x="156" y="641"/>
                    </a:lnTo>
                    <a:lnTo>
                      <a:pt x="114" y="899"/>
                    </a:lnTo>
                    <a:lnTo>
                      <a:pt x="78" y="1169"/>
                    </a:lnTo>
                    <a:lnTo>
                      <a:pt x="48" y="1451"/>
                    </a:lnTo>
                    <a:lnTo>
                      <a:pt x="24" y="1750"/>
                    </a:lnTo>
                    <a:lnTo>
                      <a:pt x="6" y="2062"/>
                    </a:lnTo>
                    <a:lnTo>
                      <a:pt x="0" y="2374"/>
                    </a:lnTo>
                    <a:lnTo>
                      <a:pt x="12" y="2674"/>
                    </a:lnTo>
                    <a:lnTo>
                      <a:pt x="30" y="2973"/>
                    </a:lnTo>
                    <a:lnTo>
                      <a:pt x="54" y="3255"/>
                    </a:lnTo>
                    <a:lnTo>
                      <a:pt x="96" y="3537"/>
                    </a:lnTo>
                    <a:lnTo>
                      <a:pt x="144" y="3806"/>
                    </a:lnTo>
                    <a:lnTo>
                      <a:pt x="203" y="4064"/>
                    </a:lnTo>
                    <a:lnTo>
                      <a:pt x="275" y="4316"/>
                    </a:lnTo>
                    <a:lnTo>
                      <a:pt x="287" y="4316"/>
                    </a:lnTo>
                    <a:lnTo>
                      <a:pt x="215" y="4064"/>
                    </a:lnTo>
                    <a:lnTo>
                      <a:pt x="156" y="3806"/>
                    </a:lnTo>
                    <a:lnTo>
                      <a:pt x="108" y="3537"/>
                    </a:lnTo>
                    <a:lnTo>
                      <a:pt x="66" y="3261"/>
                    </a:lnTo>
                    <a:lnTo>
                      <a:pt x="42" y="2973"/>
                    </a:lnTo>
                    <a:lnTo>
                      <a:pt x="24" y="2680"/>
                    </a:lnTo>
                    <a:lnTo>
                      <a:pt x="12" y="2374"/>
                    </a:lnTo>
                    <a:lnTo>
                      <a:pt x="18" y="2062"/>
                    </a:lnTo>
                    <a:lnTo>
                      <a:pt x="18" y="206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hr-HR"/>
              </a:p>
            </p:txBody>
          </p:sp>
          <p:sp>
            <p:nvSpPr>
              <p:cNvPr id="8208" name="Freeform 16"/>
              <p:cNvSpPr>
                <a:spLocks/>
              </p:cNvSpPr>
              <p:nvPr userDrawn="1"/>
            </p:nvSpPr>
            <p:spPr bwMode="hidden">
              <a:xfrm>
                <a:off x="1566" y="0"/>
                <a:ext cx="425" cy="4316"/>
              </a:xfrm>
              <a:custGeom>
                <a:avLst/>
                <a:gdLst/>
                <a:ahLst/>
                <a:cxnLst>
                  <a:cxn ang="0">
                    <a:pos x="424" y="0"/>
                  </a:cxn>
                  <a:cxn ang="0">
                    <a:pos x="412" y="0"/>
                  </a:cxn>
                  <a:cxn ang="0">
                    <a:pos x="316" y="222"/>
                  </a:cxn>
                  <a:cxn ang="0">
                    <a:pos x="239" y="462"/>
                  </a:cxn>
                  <a:cxn ang="0">
                    <a:pos x="167" y="707"/>
                  </a:cxn>
                  <a:cxn ang="0">
                    <a:pos x="107" y="971"/>
                  </a:cxn>
                  <a:cxn ang="0">
                    <a:pos x="65" y="1247"/>
                  </a:cxn>
                  <a:cxn ang="0">
                    <a:pos x="29" y="1529"/>
                  </a:cxn>
                  <a:cxn ang="0">
                    <a:pos x="6" y="1822"/>
                  </a:cxn>
                  <a:cxn ang="0">
                    <a:pos x="0" y="2122"/>
                  </a:cxn>
                  <a:cxn ang="0">
                    <a:pos x="6" y="2404"/>
                  </a:cxn>
                  <a:cxn ang="0">
                    <a:pos x="24" y="2686"/>
                  </a:cxn>
                  <a:cxn ang="0">
                    <a:pos x="47" y="2961"/>
                  </a:cxn>
                  <a:cxn ang="0">
                    <a:pos x="89" y="3243"/>
                  </a:cxn>
                  <a:cxn ang="0">
                    <a:pos x="137" y="3519"/>
                  </a:cxn>
                  <a:cxn ang="0">
                    <a:pos x="197" y="3788"/>
                  </a:cxn>
                  <a:cxn ang="0">
                    <a:pos x="269" y="4058"/>
                  </a:cxn>
                  <a:cxn ang="0">
                    <a:pos x="346" y="4316"/>
                  </a:cxn>
                  <a:cxn ang="0">
                    <a:pos x="358" y="4316"/>
                  </a:cxn>
                  <a:cxn ang="0">
                    <a:pos x="281" y="4058"/>
                  </a:cxn>
                  <a:cxn ang="0">
                    <a:pos x="209" y="3788"/>
                  </a:cxn>
                  <a:cxn ang="0">
                    <a:pos x="149" y="3519"/>
                  </a:cxn>
                  <a:cxn ang="0">
                    <a:pos x="101" y="3243"/>
                  </a:cxn>
                  <a:cxn ang="0">
                    <a:pos x="59" y="2961"/>
                  </a:cxn>
                  <a:cxn ang="0">
                    <a:pos x="35" y="2686"/>
                  </a:cxn>
                  <a:cxn ang="0">
                    <a:pos x="18" y="2404"/>
                  </a:cxn>
                  <a:cxn ang="0">
                    <a:pos x="12" y="2122"/>
                  </a:cxn>
                  <a:cxn ang="0">
                    <a:pos x="18" y="1822"/>
                  </a:cxn>
                  <a:cxn ang="0">
                    <a:pos x="41" y="1529"/>
                  </a:cxn>
                  <a:cxn ang="0">
                    <a:pos x="71" y="1247"/>
                  </a:cxn>
                  <a:cxn ang="0">
                    <a:pos x="119" y="971"/>
                  </a:cxn>
                  <a:cxn ang="0">
                    <a:pos x="179" y="707"/>
                  </a:cxn>
                  <a:cxn ang="0">
                    <a:pos x="245" y="462"/>
                  </a:cxn>
                  <a:cxn ang="0">
                    <a:pos x="328" y="222"/>
                  </a:cxn>
                  <a:cxn ang="0">
                    <a:pos x="424" y="0"/>
                  </a:cxn>
                  <a:cxn ang="0">
                    <a:pos x="424" y="0"/>
                  </a:cxn>
                </a:cxnLst>
                <a:rect l="0" t="0" r="r" b="b"/>
                <a:pathLst>
                  <a:path w="424" h="4316">
                    <a:moveTo>
                      <a:pt x="424" y="0"/>
                    </a:moveTo>
                    <a:lnTo>
                      <a:pt x="412" y="0"/>
                    </a:lnTo>
                    <a:lnTo>
                      <a:pt x="316" y="222"/>
                    </a:lnTo>
                    <a:lnTo>
                      <a:pt x="239" y="462"/>
                    </a:lnTo>
                    <a:lnTo>
                      <a:pt x="167" y="707"/>
                    </a:lnTo>
                    <a:lnTo>
                      <a:pt x="107" y="971"/>
                    </a:lnTo>
                    <a:lnTo>
                      <a:pt x="65" y="1247"/>
                    </a:lnTo>
                    <a:lnTo>
                      <a:pt x="29" y="1529"/>
                    </a:lnTo>
                    <a:lnTo>
                      <a:pt x="6" y="1822"/>
                    </a:lnTo>
                    <a:lnTo>
                      <a:pt x="0" y="2122"/>
                    </a:lnTo>
                    <a:lnTo>
                      <a:pt x="6" y="2404"/>
                    </a:lnTo>
                    <a:lnTo>
                      <a:pt x="24" y="2686"/>
                    </a:lnTo>
                    <a:lnTo>
                      <a:pt x="47" y="2961"/>
                    </a:lnTo>
                    <a:lnTo>
                      <a:pt x="89" y="3243"/>
                    </a:lnTo>
                    <a:lnTo>
                      <a:pt x="137" y="3519"/>
                    </a:lnTo>
                    <a:lnTo>
                      <a:pt x="197" y="3788"/>
                    </a:lnTo>
                    <a:lnTo>
                      <a:pt x="269" y="4058"/>
                    </a:lnTo>
                    <a:lnTo>
                      <a:pt x="346" y="4316"/>
                    </a:lnTo>
                    <a:lnTo>
                      <a:pt x="358" y="4316"/>
                    </a:lnTo>
                    <a:lnTo>
                      <a:pt x="281" y="4058"/>
                    </a:lnTo>
                    <a:lnTo>
                      <a:pt x="209" y="3788"/>
                    </a:lnTo>
                    <a:lnTo>
                      <a:pt x="149" y="3519"/>
                    </a:lnTo>
                    <a:lnTo>
                      <a:pt x="101" y="3243"/>
                    </a:lnTo>
                    <a:lnTo>
                      <a:pt x="59" y="2961"/>
                    </a:lnTo>
                    <a:lnTo>
                      <a:pt x="35" y="2686"/>
                    </a:lnTo>
                    <a:lnTo>
                      <a:pt x="18" y="2404"/>
                    </a:lnTo>
                    <a:lnTo>
                      <a:pt x="12" y="2122"/>
                    </a:lnTo>
                    <a:lnTo>
                      <a:pt x="18" y="1822"/>
                    </a:lnTo>
                    <a:lnTo>
                      <a:pt x="41" y="1529"/>
                    </a:lnTo>
                    <a:lnTo>
                      <a:pt x="71" y="1247"/>
                    </a:lnTo>
                    <a:lnTo>
                      <a:pt x="119" y="971"/>
                    </a:lnTo>
                    <a:lnTo>
                      <a:pt x="179" y="707"/>
                    </a:lnTo>
                    <a:lnTo>
                      <a:pt x="245" y="462"/>
                    </a:lnTo>
                    <a:lnTo>
                      <a:pt x="328" y="222"/>
                    </a:lnTo>
                    <a:lnTo>
                      <a:pt x="424" y="0"/>
                    </a:lnTo>
                    <a:lnTo>
                      <a:pt x="4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hr-HR"/>
              </a:p>
            </p:txBody>
          </p:sp>
          <p:sp>
            <p:nvSpPr>
              <p:cNvPr id="8209" name="Freeform 17"/>
              <p:cNvSpPr>
                <a:spLocks/>
              </p:cNvSpPr>
              <p:nvPr userDrawn="1"/>
            </p:nvSpPr>
            <p:spPr bwMode="hidden">
              <a:xfrm>
                <a:off x="1128" y="0"/>
                <a:ext cx="575" cy="4316"/>
              </a:xfrm>
              <a:custGeom>
                <a:avLst/>
                <a:gdLst/>
                <a:ahLst/>
                <a:cxnLst>
                  <a:cxn ang="0">
                    <a:pos x="12" y="2146"/>
                  </a:cxn>
                  <a:cxn ang="0">
                    <a:pos x="24" y="1846"/>
                  </a:cxn>
                  <a:cxn ang="0">
                    <a:pos x="54" y="1559"/>
                  </a:cxn>
                  <a:cxn ang="0">
                    <a:pos x="96" y="1277"/>
                  </a:cxn>
                  <a:cxn ang="0">
                    <a:pos x="162" y="1001"/>
                  </a:cxn>
                  <a:cxn ang="0">
                    <a:pos x="239" y="731"/>
                  </a:cxn>
                  <a:cxn ang="0">
                    <a:pos x="335" y="480"/>
                  </a:cxn>
                  <a:cxn ang="0">
                    <a:pos x="449" y="234"/>
                  </a:cxn>
                  <a:cxn ang="0">
                    <a:pos x="574" y="0"/>
                  </a:cxn>
                  <a:cxn ang="0">
                    <a:pos x="562" y="0"/>
                  </a:cxn>
                  <a:cxn ang="0">
                    <a:pos x="437" y="234"/>
                  </a:cxn>
                  <a:cxn ang="0">
                    <a:pos x="323" y="480"/>
                  </a:cxn>
                  <a:cxn ang="0">
                    <a:pos x="227" y="737"/>
                  </a:cxn>
                  <a:cxn ang="0">
                    <a:pos x="150" y="1001"/>
                  </a:cxn>
                  <a:cxn ang="0">
                    <a:pos x="84" y="1277"/>
                  </a:cxn>
                  <a:cxn ang="0">
                    <a:pos x="42" y="1559"/>
                  </a:cxn>
                  <a:cxn ang="0">
                    <a:pos x="12" y="1852"/>
                  </a:cxn>
                  <a:cxn ang="0">
                    <a:pos x="0" y="2146"/>
                  </a:cxn>
                  <a:cxn ang="0">
                    <a:pos x="6" y="2434"/>
                  </a:cxn>
                  <a:cxn ang="0">
                    <a:pos x="30" y="2715"/>
                  </a:cxn>
                  <a:cxn ang="0">
                    <a:pos x="66" y="2997"/>
                  </a:cxn>
                  <a:cxn ang="0">
                    <a:pos x="120" y="3273"/>
                  </a:cxn>
                  <a:cxn ang="0">
                    <a:pos x="191" y="3549"/>
                  </a:cxn>
                  <a:cxn ang="0">
                    <a:pos x="275" y="3812"/>
                  </a:cxn>
                  <a:cxn ang="0">
                    <a:pos x="371" y="4070"/>
                  </a:cxn>
                  <a:cxn ang="0">
                    <a:pos x="484" y="4316"/>
                  </a:cxn>
                  <a:cxn ang="0">
                    <a:pos x="496" y="4316"/>
                  </a:cxn>
                  <a:cxn ang="0">
                    <a:pos x="383" y="4070"/>
                  </a:cxn>
                  <a:cxn ang="0">
                    <a:pos x="287" y="3812"/>
                  </a:cxn>
                  <a:cxn ang="0">
                    <a:pos x="203" y="3549"/>
                  </a:cxn>
                  <a:cxn ang="0">
                    <a:pos x="132" y="3273"/>
                  </a:cxn>
                  <a:cxn ang="0">
                    <a:pos x="78" y="2997"/>
                  </a:cxn>
                  <a:cxn ang="0">
                    <a:pos x="42" y="2715"/>
                  </a:cxn>
                  <a:cxn ang="0">
                    <a:pos x="18" y="2434"/>
                  </a:cxn>
                  <a:cxn ang="0">
                    <a:pos x="12" y="2146"/>
                  </a:cxn>
                  <a:cxn ang="0">
                    <a:pos x="12" y="2146"/>
                  </a:cxn>
                </a:cxnLst>
                <a:rect l="0" t="0" r="r" b="b"/>
                <a:pathLst>
                  <a:path w="574" h="4316">
                    <a:moveTo>
                      <a:pt x="12" y="2146"/>
                    </a:moveTo>
                    <a:lnTo>
                      <a:pt x="24" y="1846"/>
                    </a:lnTo>
                    <a:lnTo>
                      <a:pt x="54" y="1559"/>
                    </a:lnTo>
                    <a:lnTo>
                      <a:pt x="96" y="1277"/>
                    </a:lnTo>
                    <a:lnTo>
                      <a:pt x="162" y="1001"/>
                    </a:lnTo>
                    <a:lnTo>
                      <a:pt x="239" y="731"/>
                    </a:lnTo>
                    <a:lnTo>
                      <a:pt x="335" y="480"/>
                    </a:lnTo>
                    <a:lnTo>
                      <a:pt x="449" y="234"/>
                    </a:lnTo>
                    <a:lnTo>
                      <a:pt x="574" y="0"/>
                    </a:lnTo>
                    <a:lnTo>
                      <a:pt x="562" y="0"/>
                    </a:lnTo>
                    <a:lnTo>
                      <a:pt x="437" y="234"/>
                    </a:lnTo>
                    <a:lnTo>
                      <a:pt x="323" y="480"/>
                    </a:lnTo>
                    <a:lnTo>
                      <a:pt x="227" y="737"/>
                    </a:lnTo>
                    <a:lnTo>
                      <a:pt x="150" y="1001"/>
                    </a:lnTo>
                    <a:lnTo>
                      <a:pt x="84" y="1277"/>
                    </a:lnTo>
                    <a:lnTo>
                      <a:pt x="42" y="1559"/>
                    </a:lnTo>
                    <a:lnTo>
                      <a:pt x="12" y="1852"/>
                    </a:lnTo>
                    <a:lnTo>
                      <a:pt x="0" y="2146"/>
                    </a:lnTo>
                    <a:lnTo>
                      <a:pt x="6" y="2434"/>
                    </a:lnTo>
                    <a:lnTo>
                      <a:pt x="30" y="2715"/>
                    </a:lnTo>
                    <a:lnTo>
                      <a:pt x="66" y="2997"/>
                    </a:lnTo>
                    <a:lnTo>
                      <a:pt x="120" y="3273"/>
                    </a:lnTo>
                    <a:lnTo>
                      <a:pt x="191" y="3549"/>
                    </a:lnTo>
                    <a:lnTo>
                      <a:pt x="275" y="3812"/>
                    </a:lnTo>
                    <a:lnTo>
                      <a:pt x="371" y="4070"/>
                    </a:lnTo>
                    <a:lnTo>
                      <a:pt x="484" y="4316"/>
                    </a:lnTo>
                    <a:lnTo>
                      <a:pt x="496" y="4316"/>
                    </a:lnTo>
                    <a:lnTo>
                      <a:pt x="383" y="4070"/>
                    </a:lnTo>
                    <a:lnTo>
                      <a:pt x="287" y="3812"/>
                    </a:lnTo>
                    <a:lnTo>
                      <a:pt x="203" y="3549"/>
                    </a:lnTo>
                    <a:lnTo>
                      <a:pt x="132" y="3273"/>
                    </a:lnTo>
                    <a:lnTo>
                      <a:pt x="78" y="2997"/>
                    </a:lnTo>
                    <a:lnTo>
                      <a:pt x="42" y="2715"/>
                    </a:lnTo>
                    <a:lnTo>
                      <a:pt x="18" y="2434"/>
                    </a:lnTo>
                    <a:lnTo>
                      <a:pt x="12" y="2146"/>
                    </a:lnTo>
                    <a:lnTo>
                      <a:pt x="12" y="214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hr-HR"/>
              </a:p>
            </p:txBody>
          </p:sp>
          <p:sp>
            <p:nvSpPr>
              <p:cNvPr id="8210" name="Freeform 18"/>
              <p:cNvSpPr>
                <a:spLocks/>
              </p:cNvSpPr>
              <p:nvPr userDrawn="1"/>
            </p:nvSpPr>
            <p:spPr bwMode="hidden">
              <a:xfrm>
                <a:off x="702" y="0"/>
                <a:ext cx="737" cy="4316"/>
              </a:xfrm>
              <a:custGeom>
                <a:avLst/>
                <a:gdLst/>
                <a:ahLst/>
                <a:cxnLst>
                  <a:cxn ang="0">
                    <a:pos x="12" y="2098"/>
                  </a:cxn>
                  <a:cxn ang="0">
                    <a:pos x="29" y="1798"/>
                  </a:cxn>
                  <a:cxn ang="0">
                    <a:pos x="71" y="1505"/>
                  </a:cxn>
                  <a:cxn ang="0">
                    <a:pos x="131" y="1223"/>
                  </a:cxn>
                  <a:cxn ang="0">
                    <a:pos x="215" y="941"/>
                  </a:cxn>
                  <a:cxn ang="0">
                    <a:pos x="316" y="689"/>
                  </a:cxn>
                  <a:cxn ang="0">
                    <a:pos x="442" y="444"/>
                  </a:cxn>
                  <a:cxn ang="0">
                    <a:pos x="580" y="216"/>
                  </a:cxn>
                  <a:cxn ang="0">
                    <a:pos x="735" y="0"/>
                  </a:cxn>
                  <a:cxn ang="0">
                    <a:pos x="723" y="0"/>
                  </a:cxn>
                  <a:cxn ang="0">
                    <a:pos x="568" y="210"/>
                  </a:cxn>
                  <a:cxn ang="0">
                    <a:pos x="430" y="438"/>
                  </a:cxn>
                  <a:cxn ang="0">
                    <a:pos x="311" y="683"/>
                  </a:cxn>
                  <a:cxn ang="0">
                    <a:pos x="209" y="941"/>
                  </a:cxn>
                  <a:cxn ang="0">
                    <a:pos x="125" y="1217"/>
                  </a:cxn>
                  <a:cxn ang="0">
                    <a:pos x="59" y="1505"/>
                  </a:cxn>
                  <a:cxn ang="0">
                    <a:pos x="18" y="1798"/>
                  </a:cxn>
                  <a:cxn ang="0">
                    <a:pos x="0" y="2098"/>
                  </a:cxn>
                  <a:cxn ang="0">
                    <a:pos x="6" y="2404"/>
                  </a:cxn>
                  <a:cxn ang="0">
                    <a:pos x="29" y="2709"/>
                  </a:cxn>
                  <a:cxn ang="0">
                    <a:pos x="77" y="3015"/>
                  </a:cxn>
                  <a:cxn ang="0">
                    <a:pos x="149" y="3315"/>
                  </a:cxn>
                  <a:cxn ang="0">
                    <a:pos x="227" y="3573"/>
                  </a:cxn>
                  <a:cxn ang="0">
                    <a:pos x="316" y="3824"/>
                  </a:cxn>
                  <a:cxn ang="0">
                    <a:pos x="424" y="4076"/>
                  </a:cxn>
                  <a:cxn ang="0">
                    <a:pos x="544" y="4316"/>
                  </a:cxn>
                  <a:cxn ang="0">
                    <a:pos x="556" y="4316"/>
                  </a:cxn>
                  <a:cxn ang="0">
                    <a:pos x="436" y="4076"/>
                  </a:cxn>
                  <a:cxn ang="0">
                    <a:pos x="328" y="3824"/>
                  </a:cxn>
                  <a:cxn ang="0">
                    <a:pos x="239" y="3573"/>
                  </a:cxn>
                  <a:cxn ang="0">
                    <a:pos x="161" y="3315"/>
                  </a:cxn>
                  <a:cxn ang="0">
                    <a:pos x="89" y="3015"/>
                  </a:cxn>
                  <a:cxn ang="0">
                    <a:pos x="41" y="2709"/>
                  </a:cxn>
                  <a:cxn ang="0">
                    <a:pos x="18" y="2404"/>
                  </a:cxn>
                  <a:cxn ang="0">
                    <a:pos x="12" y="2098"/>
                  </a:cxn>
                  <a:cxn ang="0">
                    <a:pos x="12" y="2098"/>
                  </a:cxn>
                </a:cxnLst>
                <a:rect l="0" t="0" r="r" b="b"/>
                <a:pathLst>
                  <a:path w="735" h="4316">
                    <a:moveTo>
                      <a:pt x="12" y="2098"/>
                    </a:moveTo>
                    <a:lnTo>
                      <a:pt x="29" y="1798"/>
                    </a:lnTo>
                    <a:lnTo>
                      <a:pt x="71" y="1505"/>
                    </a:lnTo>
                    <a:lnTo>
                      <a:pt x="131" y="1223"/>
                    </a:lnTo>
                    <a:lnTo>
                      <a:pt x="215" y="941"/>
                    </a:lnTo>
                    <a:lnTo>
                      <a:pt x="316" y="689"/>
                    </a:lnTo>
                    <a:lnTo>
                      <a:pt x="442" y="444"/>
                    </a:lnTo>
                    <a:lnTo>
                      <a:pt x="580" y="216"/>
                    </a:lnTo>
                    <a:lnTo>
                      <a:pt x="735" y="0"/>
                    </a:lnTo>
                    <a:lnTo>
                      <a:pt x="723" y="0"/>
                    </a:lnTo>
                    <a:lnTo>
                      <a:pt x="568" y="210"/>
                    </a:lnTo>
                    <a:lnTo>
                      <a:pt x="430" y="438"/>
                    </a:lnTo>
                    <a:lnTo>
                      <a:pt x="311" y="683"/>
                    </a:lnTo>
                    <a:lnTo>
                      <a:pt x="209" y="941"/>
                    </a:lnTo>
                    <a:lnTo>
                      <a:pt x="125" y="1217"/>
                    </a:lnTo>
                    <a:lnTo>
                      <a:pt x="59" y="1505"/>
                    </a:lnTo>
                    <a:lnTo>
                      <a:pt x="18" y="1798"/>
                    </a:lnTo>
                    <a:lnTo>
                      <a:pt x="0" y="2098"/>
                    </a:lnTo>
                    <a:lnTo>
                      <a:pt x="6" y="2404"/>
                    </a:lnTo>
                    <a:lnTo>
                      <a:pt x="29" y="2709"/>
                    </a:lnTo>
                    <a:lnTo>
                      <a:pt x="77" y="3015"/>
                    </a:lnTo>
                    <a:lnTo>
                      <a:pt x="149" y="3315"/>
                    </a:lnTo>
                    <a:lnTo>
                      <a:pt x="227" y="3573"/>
                    </a:lnTo>
                    <a:lnTo>
                      <a:pt x="316" y="3824"/>
                    </a:lnTo>
                    <a:lnTo>
                      <a:pt x="424" y="4076"/>
                    </a:lnTo>
                    <a:lnTo>
                      <a:pt x="544" y="4316"/>
                    </a:lnTo>
                    <a:lnTo>
                      <a:pt x="556" y="4316"/>
                    </a:lnTo>
                    <a:lnTo>
                      <a:pt x="436" y="4076"/>
                    </a:lnTo>
                    <a:lnTo>
                      <a:pt x="328" y="3824"/>
                    </a:lnTo>
                    <a:lnTo>
                      <a:pt x="239" y="3573"/>
                    </a:lnTo>
                    <a:lnTo>
                      <a:pt x="161" y="3315"/>
                    </a:lnTo>
                    <a:lnTo>
                      <a:pt x="89" y="3015"/>
                    </a:lnTo>
                    <a:lnTo>
                      <a:pt x="41" y="2709"/>
                    </a:lnTo>
                    <a:lnTo>
                      <a:pt x="18" y="2404"/>
                    </a:lnTo>
                    <a:lnTo>
                      <a:pt x="12" y="2098"/>
                    </a:lnTo>
                    <a:lnTo>
                      <a:pt x="12" y="209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hr-HR"/>
              </a:p>
            </p:txBody>
          </p:sp>
          <p:sp>
            <p:nvSpPr>
              <p:cNvPr id="8211" name="Freeform 19"/>
              <p:cNvSpPr>
                <a:spLocks/>
              </p:cNvSpPr>
              <p:nvPr userDrawn="1"/>
            </p:nvSpPr>
            <p:spPr bwMode="hidden">
              <a:xfrm>
                <a:off x="288" y="0"/>
                <a:ext cx="840" cy="4316"/>
              </a:xfrm>
              <a:custGeom>
                <a:avLst/>
                <a:gdLst/>
                <a:ahLst/>
                <a:cxnLst>
                  <a:cxn ang="0">
                    <a:pos x="18" y="1948"/>
                  </a:cxn>
                  <a:cxn ang="0">
                    <a:pos x="48" y="1708"/>
                  </a:cxn>
                  <a:cxn ang="0">
                    <a:pos x="96" y="1475"/>
                  </a:cxn>
                  <a:cxn ang="0">
                    <a:pos x="161" y="1235"/>
                  </a:cxn>
                  <a:cxn ang="0">
                    <a:pos x="251" y="995"/>
                  </a:cxn>
                  <a:cxn ang="0">
                    <a:pos x="365" y="755"/>
                  </a:cxn>
                  <a:cxn ang="0">
                    <a:pos x="496" y="510"/>
                  </a:cxn>
                  <a:cxn ang="0">
                    <a:pos x="658" y="258"/>
                  </a:cxn>
                  <a:cxn ang="0">
                    <a:pos x="741" y="132"/>
                  </a:cxn>
                  <a:cxn ang="0">
                    <a:pos x="837" y="0"/>
                  </a:cxn>
                  <a:cxn ang="0">
                    <a:pos x="825" y="0"/>
                  </a:cxn>
                  <a:cxn ang="0">
                    <a:pos x="729" y="132"/>
                  </a:cxn>
                  <a:cxn ang="0">
                    <a:pos x="640" y="258"/>
                  </a:cxn>
                  <a:cxn ang="0">
                    <a:pos x="562" y="384"/>
                  </a:cxn>
                  <a:cxn ang="0">
                    <a:pos x="484" y="510"/>
                  </a:cxn>
                  <a:cxn ang="0">
                    <a:pos x="353" y="755"/>
                  </a:cxn>
                  <a:cxn ang="0">
                    <a:pos x="239" y="995"/>
                  </a:cxn>
                  <a:cxn ang="0">
                    <a:pos x="150" y="1235"/>
                  </a:cxn>
                  <a:cxn ang="0">
                    <a:pos x="84" y="1469"/>
                  </a:cxn>
                  <a:cxn ang="0">
                    <a:pos x="36" y="1702"/>
                  </a:cxn>
                  <a:cxn ang="0">
                    <a:pos x="6" y="1942"/>
                  </a:cxn>
                  <a:cxn ang="0">
                    <a:pos x="0" y="2200"/>
                  </a:cxn>
                  <a:cxn ang="0">
                    <a:pos x="12" y="2470"/>
                  </a:cxn>
                  <a:cxn ang="0">
                    <a:pos x="48" y="2739"/>
                  </a:cxn>
                  <a:cxn ang="0">
                    <a:pos x="114" y="3027"/>
                  </a:cxn>
                  <a:cxn ang="0">
                    <a:pos x="150" y="3171"/>
                  </a:cxn>
                  <a:cxn ang="0">
                    <a:pos x="197" y="3321"/>
                  </a:cxn>
                  <a:cxn ang="0">
                    <a:pos x="245" y="3477"/>
                  </a:cxn>
                  <a:cxn ang="0">
                    <a:pos x="305" y="3639"/>
                  </a:cxn>
                  <a:cxn ang="0">
                    <a:pos x="365" y="3800"/>
                  </a:cxn>
                  <a:cxn ang="0">
                    <a:pos x="437" y="3968"/>
                  </a:cxn>
                  <a:cxn ang="0">
                    <a:pos x="508" y="4136"/>
                  </a:cxn>
                  <a:cxn ang="0">
                    <a:pos x="592" y="4316"/>
                  </a:cxn>
                  <a:cxn ang="0">
                    <a:pos x="604" y="4316"/>
                  </a:cxn>
                  <a:cxn ang="0">
                    <a:pos x="520" y="4136"/>
                  </a:cxn>
                  <a:cxn ang="0">
                    <a:pos x="448" y="3968"/>
                  </a:cxn>
                  <a:cxn ang="0">
                    <a:pos x="377" y="3800"/>
                  </a:cxn>
                  <a:cxn ang="0">
                    <a:pos x="317" y="3639"/>
                  </a:cxn>
                  <a:cxn ang="0">
                    <a:pos x="257" y="3477"/>
                  </a:cxn>
                  <a:cxn ang="0">
                    <a:pos x="209" y="3327"/>
                  </a:cxn>
                  <a:cxn ang="0">
                    <a:pos x="161" y="3171"/>
                  </a:cxn>
                  <a:cxn ang="0">
                    <a:pos x="126" y="3027"/>
                  </a:cxn>
                  <a:cxn ang="0">
                    <a:pos x="60" y="2739"/>
                  </a:cxn>
                  <a:cxn ang="0">
                    <a:pos x="24" y="2470"/>
                  </a:cxn>
                  <a:cxn ang="0">
                    <a:pos x="12" y="2206"/>
                  </a:cxn>
                  <a:cxn ang="0">
                    <a:pos x="18" y="1948"/>
                  </a:cxn>
                  <a:cxn ang="0">
                    <a:pos x="18" y="1948"/>
                  </a:cxn>
                </a:cxnLst>
                <a:rect l="0" t="0" r="r" b="b"/>
                <a:pathLst>
                  <a:path w="837" h="4316">
                    <a:moveTo>
                      <a:pt x="18" y="1948"/>
                    </a:moveTo>
                    <a:lnTo>
                      <a:pt x="48" y="1708"/>
                    </a:lnTo>
                    <a:lnTo>
                      <a:pt x="96" y="1475"/>
                    </a:lnTo>
                    <a:lnTo>
                      <a:pt x="161" y="1235"/>
                    </a:lnTo>
                    <a:lnTo>
                      <a:pt x="251" y="995"/>
                    </a:lnTo>
                    <a:lnTo>
                      <a:pt x="365" y="755"/>
                    </a:lnTo>
                    <a:lnTo>
                      <a:pt x="496" y="510"/>
                    </a:lnTo>
                    <a:lnTo>
                      <a:pt x="658" y="258"/>
                    </a:lnTo>
                    <a:lnTo>
                      <a:pt x="741" y="132"/>
                    </a:lnTo>
                    <a:lnTo>
                      <a:pt x="837" y="0"/>
                    </a:lnTo>
                    <a:lnTo>
                      <a:pt x="825" y="0"/>
                    </a:lnTo>
                    <a:lnTo>
                      <a:pt x="729" y="132"/>
                    </a:lnTo>
                    <a:lnTo>
                      <a:pt x="640" y="258"/>
                    </a:lnTo>
                    <a:lnTo>
                      <a:pt x="562" y="384"/>
                    </a:lnTo>
                    <a:lnTo>
                      <a:pt x="484" y="510"/>
                    </a:lnTo>
                    <a:lnTo>
                      <a:pt x="353" y="755"/>
                    </a:lnTo>
                    <a:lnTo>
                      <a:pt x="239" y="995"/>
                    </a:lnTo>
                    <a:lnTo>
                      <a:pt x="150" y="1235"/>
                    </a:lnTo>
                    <a:lnTo>
                      <a:pt x="84" y="1469"/>
                    </a:lnTo>
                    <a:lnTo>
                      <a:pt x="36" y="1702"/>
                    </a:lnTo>
                    <a:lnTo>
                      <a:pt x="6" y="1942"/>
                    </a:lnTo>
                    <a:lnTo>
                      <a:pt x="0" y="2200"/>
                    </a:lnTo>
                    <a:lnTo>
                      <a:pt x="12" y="2470"/>
                    </a:lnTo>
                    <a:lnTo>
                      <a:pt x="48" y="2739"/>
                    </a:lnTo>
                    <a:lnTo>
                      <a:pt x="114" y="3027"/>
                    </a:lnTo>
                    <a:lnTo>
                      <a:pt x="150" y="3171"/>
                    </a:lnTo>
                    <a:lnTo>
                      <a:pt x="197" y="3321"/>
                    </a:lnTo>
                    <a:lnTo>
                      <a:pt x="245" y="3477"/>
                    </a:lnTo>
                    <a:lnTo>
                      <a:pt x="305" y="3639"/>
                    </a:lnTo>
                    <a:lnTo>
                      <a:pt x="365" y="3800"/>
                    </a:lnTo>
                    <a:lnTo>
                      <a:pt x="437" y="3968"/>
                    </a:lnTo>
                    <a:lnTo>
                      <a:pt x="508" y="4136"/>
                    </a:lnTo>
                    <a:lnTo>
                      <a:pt x="592" y="4316"/>
                    </a:lnTo>
                    <a:lnTo>
                      <a:pt x="604" y="4316"/>
                    </a:lnTo>
                    <a:lnTo>
                      <a:pt x="520" y="4136"/>
                    </a:lnTo>
                    <a:lnTo>
                      <a:pt x="448" y="3968"/>
                    </a:lnTo>
                    <a:lnTo>
                      <a:pt x="377" y="3800"/>
                    </a:lnTo>
                    <a:lnTo>
                      <a:pt x="317" y="3639"/>
                    </a:lnTo>
                    <a:lnTo>
                      <a:pt x="257" y="3477"/>
                    </a:lnTo>
                    <a:lnTo>
                      <a:pt x="209" y="3327"/>
                    </a:lnTo>
                    <a:lnTo>
                      <a:pt x="161" y="3171"/>
                    </a:lnTo>
                    <a:lnTo>
                      <a:pt x="126" y="3027"/>
                    </a:lnTo>
                    <a:lnTo>
                      <a:pt x="60" y="2739"/>
                    </a:lnTo>
                    <a:lnTo>
                      <a:pt x="24" y="2470"/>
                    </a:lnTo>
                    <a:lnTo>
                      <a:pt x="12" y="2206"/>
                    </a:lnTo>
                    <a:lnTo>
                      <a:pt x="18" y="1948"/>
                    </a:lnTo>
                    <a:lnTo>
                      <a:pt x="18" y="194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hr-HR"/>
              </a:p>
            </p:txBody>
          </p:sp>
        </p:grpSp>
        <p:sp>
          <p:nvSpPr>
            <p:cNvPr id="8212" name="Freeform 20"/>
            <p:cNvSpPr>
              <a:spLocks/>
            </p:cNvSpPr>
            <p:nvPr/>
          </p:nvSpPr>
          <p:spPr bwMode="hidden">
            <a:xfrm>
              <a:off x="6" y="2901"/>
              <a:ext cx="606" cy="1415"/>
            </a:xfrm>
            <a:custGeom>
              <a:avLst/>
              <a:gdLst/>
              <a:ahLst/>
              <a:cxnLst>
                <a:cxn ang="0">
                  <a:pos x="0" y="54"/>
                </a:cxn>
                <a:cxn ang="0">
                  <a:pos x="42" y="228"/>
                </a:cxn>
                <a:cxn ang="0">
                  <a:pos x="96" y="402"/>
                </a:cxn>
                <a:cxn ang="0">
                  <a:pos x="161" y="576"/>
                </a:cxn>
                <a:cxn ang="0">
                  <a:pos x="227" y="744"/>
                </a:cxn>
                <a:cxn ang="0">
                  <a:pos x="305" y="917"/>
                </a:cxn>
                <a:cxn ang="0">
                  <a:pos x="389" y="1085"/>
                </a:cxn>
                <a:cxn ang="0">
                  <a:pos x="484" y="1253"/>
                </a:cxn>
                <a:cxn ang="0">
                  <a:pos x="586" y="1415"/>
                </a:cxn>
                <a:cxn ang="0">
                  <a:pos x="604" y="1415"/>
                </a:cxn>
                <a:cxn ang="0">
                  <a:pos x="496" y="1247"/>
                </a:cxn>
                <a:cxn ang="0">
                  <a:pos x="401" y="1073"/>
                </a:cxn>
                <a:cxn ang="0">
                  <a:pos x="311" y="899"/>
                </a:cxn>
                <a:cxn ang="0">
                  <a:pos x="233" y="720"/>
                </a:cxn>
                <a:cxn ang="0">
                  <a:pos x="161" y="546"/>
                </a:cxn>
                <a:cxn ang="0">
                  <a:pos x="102" y="366"/>
                </a:cxn>
                <a:cxn ang="0">
                  <a:pos x="48" y="180"/>
                </a:cxn>
                <a:cxn ang="0">
                  <a:pos x="0" y="0"/>
                </a:cxn>
                <a:cxn ang="0">
                  <a:pos x="0" y="54"/>
                </a:cxn>
                <a:cxn ang="0">
                  <a:pos x="0" y="54"/>
                </a:cxn>
              </a:cxnLst>
              <a:rect l="0" t="0" r="r" b="b"/>
              <a:pathLst>
                <a:path w="604" h="1415">
                  <a:moveTo>
                    <a:pt x="0" y="54"/>
                  </a:moveTo>
                  <a:lnTo>
                    <a:pt x="42" y="228"/>
                  </a:lnTo>
                  <a:lnTo>
                    <a:pt x="96" y="402"/>
                  </a:lnTo>
                  <a:lnTo>
                    <a:pt x="161" y="576"/>
                  </a:lnTo>
                  <a:lnTo>
                    <a:pt x="227" y="744"/>
                  </a:lnTo>
                  <a:lnTo>
                    <a:pt x="305" y="917"/>
                  </a:lnTo>
                  <a:lnTo>
                    <a:pt x="389" y="1085"/>
                  </a:lnTo>
                  <a:lnTo>
                    <a:pt x="484" y="1253"/>
                  </a:lnTo>
                  <a:lnTo>
                    <a:pt x="586" y="1415"/>
                  </a:lnTo>
                  <a:lnTo>
                    <a:pt x="604" y="1415"/>
                  </a:lnTo>
                  <a:lnTo>
                    <a:pt x="496" y="1247"/>
                  </a:lnTo>
                  <a:lnTo>
                    <a:pt x="401" y="1073"/>
                  </a:lnTo>
                  <a:lnTo>
                    <a:pt x="311" y="899"/>
                  </a:lnTo>
                  <a:lnTo>
                    <a:pt x="233" y="720"/>
                  </a:lnTo>
                  <a:lnTo>
                    <a:pt x="161" y="546"/>
                  </a:lnTo>
                  <a:lnTo>
                    <a:pt x="102" y="366"/>
                  </a:lnTo>
                  <a:lnTo>
                    <a:pt x="48" y="180"/>
                  </a:lnTo>
                  <a:lnTo>
                    <a:pt x="0" y="0"/>
                  </a:lnTo>
                  <a:lnTo>
                    <a:pt x="0" y="54"/>
                  </a:lnTo>
                  <a:lnTo>
                    <a:pt x="0" y="54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hr-HR"/>
            </a:p>
          </p:txBody>
        </p:sp>
        <p:sp>
          <p:nvSpPr>
            <p:cNvPr id="8213" name="Freeform 21"/>
            <p:cNvSpPr>
              <a:spLocks/>
            </p:cNvSpPr>
            <p:nvPr/>
          </p:nvSpPr>
          <p:spPr bwMode="hidden">
            <a:xfrm>
              <a:off x="6" y="3890"/>
              <a:ext cx="228" cy="426"/>
            </a:xfrm>
            <a:custGeom>
              <a:avLst/>
              <a:gdLst/>
              <a:ahLst/>
              <a:cxnLst>
                <a:cxn ang="0">
                  <a:pos x="0" y="30"/>
                </a:cxn>
                <a:cxn ang="0">
                  <a:pos x="108" y="240"/>
                </a:cxn>
                <a:cxn ang="0">
                  <a:pos x="215" y="426"/>
                </a:cxn>
                <a:cxn ang="0">
                  <a:pos x="227" y="426"/>
                </a:cxn>
                <a:cxn ang="0">
                  <a:pos x="167" y="330"/>
                </a:cxn>
                <a:cxn ang="0">
                  <a:pos x="114" y="222"/>
                </a:cxn>
                <a:cxn ang="0">
                  <a:pos x="0" y="0"/>
                </a:cxn>
                <a:cxn ang="0">
                  <a:pos x="0" y="30"/>
                </a:cxn>
                <a:cxn ang="0">
                  <a:pos x="0" y="30"/>
                </a:cxn>
              </a:cxnLst>
              <a:rect l="0" t="0" r="r" b="b"/>
              <a:pathLst>
                <a:path w="227" h="426">
                  <a:moveTo>
                    <a:pt x="0" y="30"/>
                  </a:moveTo>
                  <a:lnTo>
                    <a:pt x="108" y="240"/>
                  </a:lnTo>
                  <a:lnTo>
                    <a:pt x="215" y="426"/>
                  </a:lnTo>
                  <a:lnTo>
                    <a:pt x="227" y="426"/>
                  </a:lnTo>
                  <a:lnTo>
                    <a:pt x="167" y="330"/>
                  </a:lnTo>
                  <a:lnTo>
                    <a:pt x="114" y="222"/>
                  </a:lnTo>
                  <a:lnTo>
                    <a:pt x="0" y="0"/>
                  </a:lnTo>
                  <a:lnTo>
                    <a:pt x="0" y="30"/>
                  </a:lnTo>
                  <a:lnTo>
                    <a:pt x="0" y="3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hr-HR"/>
            </a:p>
          </p:txBody>
        </p:sp>
        <p:sp>
          <p:nvSpPr>
            <p:cNvPr id="8214" name="Freeform 22"/>
            <p:cNvSpPr>
              <a:spLocks/>
            </p:cNvSpPr>
            <p:nvPr/>
          </p:nvSpPr>
          <p:spPr bwMode="hidden">
            <a:xfrm>
              <a:off x="4776" y="0"/>
              <a:ext cx="984" cy="1786"/>
            </a:xfrm>
            <a:custGeom>
              <a:avLst/>
              <a:gdLst/>
              <a:ahLst/>
              <a:cxnLst>
                <a:cxn ang="0">
                  <a:pos x="981" y="1786"/>
                </a:cxn>
                <a:cxn ang="0">
                  <a:pos x="981" y="1720"/>
                </a:cxn>
                <a:cxn ang="0">
                  <a:pos x="969" y="1666"/>
                </a:cxn>
                <a:cxn ang="0">
                  <a:pos x="957" y="1613"/>
                </a:cxn>
                <a:cxn ang="0">
                  <a:pos x="921" y="1487"/>
                </a:cxn>
                <a:cxn ang="0">
                  <a:pos x="885" y="1361"/>
                </a:cxn>
                <a:cxn ang="0">
                  <a:pos x="796" y="1121"/>
                </a:cxn>
                <a:cxn ang="0">
                  <a:pos x="682" y="899"/>
                </a:cxn>
                <a:cxn ang="0">
                  <a:pos x="562" y="689"/>
                </a:cxn>
                <a:cxn ang="0">
                  <a:pos x="431" y="498"/>
                </a:cxn>
                <a:cxn ang="0">
                  <a:pos x="293" y="318"/>
                </a:cxn>
                <a:cxn ang="0">
                  <a:pos x="150" y="15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138" y="150"/>
                </a:cxn>
                <a:cxn ang="0">
                  <a:pos x="275" y="318"/>
                </a:cxn>
                <a:cxn ang="0">
                  <a:pos x="413" y="498"/>
                </a:cxn>
                <a:cxn ang="0">
                  <a:pos x="545" y="689"/>
                </a:cxn>
                <a:cxn ang="0">
                  <a:pos x="670" y="899"/>
                </a:cxn>
                <a:cxn ang="0">
                  <a:pos x="778" y="1121"/>
                </a:cxn>
                <a:cxn ang="0">
                  <a:pos x="873" y="1361"/>
                </a:cxn>
                <a:cxn ang="0">
                  <a:pos x="909" y="1487"/>
                </a:cxn>
                <a:cxn ang="0">
                  <a:pos x="945" y="1619"/>
                </a:cxn>
                <a:cxn ang="0">
                  <a:pos x="963" y="1702"/>
                </a:cxn>
                <a:cxn ang="0">
                  <a:pos x="981" y="1786"/>
                </a:cxn>
                <a:cxn ang="0">
                  <a:pos x="981" y="1786"/>
                </a:cxn>
              </a:cxnLst>
              <a:rect l="0" t="0" r="r" b="b"/>
              <a:pathLst>
                <a:path w="981" h="1786">
                  <a:moveTo>
                    <a:pt x="981" y="1786"/>
                  </a:moveTo>
                  <a:lnTo>
                    <a:pt x="981" y="1720"/>
                  </a:lnTo>
                  <a:lnTo>
                    <a:pt x="969" y="1666"/>
                  </a:lnTo>
                  <a:lnTo>
                    <a:pt x="957" y="1613"/>
                  </a:lnTo>
                  <a:lnTo>
                    <a:pt x="921" y="1487"/>
                  </a:lnTo>
                  <a:lnTo>
                    <a:pt x="885" y="1361"/>
                  </a:lnTo>
                  <a:lnTo>
                    <a:pt x="796" y="1121"/>
                  </a:lnTo>
                  <a:lnTo>
                    <a:pt x="682" y="899"/>
                  </a:lnTo>
                  <a:lnTo>
                    <a:pt x="562" y="689"/>
                  </a:lnTo>
                  <a:lnTo>
                    <a:pt x="431" y="498"/>
                  </a:lnTo>
                  <a:lnTo>
                    <a:pt x="293" y="318"/>
                  </a:lnTo>
                  <a:lnTo>
                    <a:pt x="150" y="15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138" y="150"/>
                  </a:lnTo>
                  <a:lnTo>
                    <a:pt x="275" y="318"/>
                  </a:lnTo>
                  <a:lnTo>
                    <a:pt x="413" y="498"/>
                  </a:lnTo>
                  <a:lnTo>
                    <a:pt x="545" y="689"/>
                  </a:lnTo>
                  <a:lnTo>
                    <a:pt x="670" y="899"/>
                  </a:lnTo>
                  <a:lnTo>
                    <a:pt x="778" y="1121"/>
                  </a:lnTo>
                  <a:lnTo>
                    <a:pt x="873" y="1361"/>
                  </a:lnTo>
                  <a:lnTo>
                    <a:pt x="909" y="1487"/>
                  </a:lnTo>
                  <a:lnTo>
                    <a:pt x="945" y="1619"/>
                  </a:lnTo>
                  <a:lnTo>
                    <a:pt x="963" y="1702"/>
                  </a:lnTo>
                  <a:lnTo>
                    <a:pt x="981" y="1786"/>
                  </a:lnTo>
                  <a:lnTo>
                    <a:pt x="981" y="178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4118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hr-HR"/>
            </a:p>
          </p:txBody>
        </p:sp>
        <p:sp>
          <p:nvSpPr>
            <p:cNvPr id="8215" name="Freeform 23"/>
            <p:cNvSpPr>
              <a:spLocks/>
            </p:cNvSpPr>
            <p:nvPr/>
          </p:nvSpPr>
          <p:spPr bwMode="hidden">
            <a:xfrm>
              <a:off x="5041" y="0"/>
              <a:ext cx="719" cy="845"/>
            </a:xfrm>
            <a:custGeom>
              <a:avLst/>
              <a:gdLst/>
              <a:ahLst/>
              <a:cxnLst>
                <a:cxn ang="0">
                  <a:pos x="717" y="845"/>
                </a:cxn>
                <a:cxn ang="0">
                  <a:pos x="717" y="821"/>
                </a:cxn>
                <a:cxn ang="0">
                  <a:pos x="574" y="605"/>
                </a:cxn>
                <a:cxn ang="0">
                  <a:pos x="406" y="396"/>
                </a:cxn>
                <a:cxn ang="0">
                  <a:pos x="221" y="192"/>
                </a:cxn>
                <a:cxn ang="0">
                  <a:pos x="17" y="0"/>
                </a:cxn>
                <a:cxn ang="0">
                  <a:pos x="0" y="0"/>
                </a:cxn>
                <a:cxn ang="0">
                  <a:pos x="209" y="198"/>
                </a:cxn>
                <a:cxn ang="0">
                  <a:pos x="400" y="408"/>
                </a:cxn>
                <a:cxn ang="0">
                  <a:pos x="568" y="623"/>
                </a:cxn>
                <a:cxn ang="0">
                  <a:pos x="717" y="845"/>
                </a:cxn>
                <a:cxn ang="0">
                  <a:pos x="717" y="845"/>
                </a:cxn>
              </a:cxnLst>
              <a:rect l="0" t="0" r="r" b="b"/>
              <a:pathLst>
                <a:path w="717" h="845">
                  <a:moveTo>
                    <a:pt x="717" y="845"/>
                  </a:moveTo>
                  <a:lnTo>
                    <a:pt x="717" y="821"/>
                  </a:lnTo>
                  <a:lnTo>
                    <a:pt x="574" y="605"/>
                  </a:lnTo>
                  <a:lnTo>
                    <a:pt x="406" y="396"/>
                  </a:lnTo>
                  <a:lnTo>
                    <a:pt x="221" y="192"/>
                  </a:lnTo>
                  <a:lnTo>
                    <a:pt x="17" y="0"/>
                  </a:lnTo>
                  <a:lnTo>
                    <a:pt x="0" y="0"/>
                  </a:lnTo>
                  <a:lnTo>
                    <a:pt x="209" y="198"/>
                  </a:lnTo>
                  <a:lnTo>
                    <a:pt x="400" y="408"/>
                  </a:lnTo>
                  <a:lnTo>
                    <a:pt x="568" y="623"/>
                  </a:lnTo>
                  <a:lnTo>
                    <a:pt x="717" y="845"/>
                  </a:lnTo>
                  <a:lnTo>
                    <a:pt x="717" y="845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hr-HR"/>
            </a:p>
          </p:txBody>
        </p:sp>
        <p:sp>
          <p:nvSpPr>
            <p:cNvPr id="8216" name="Freeform 24"/>
            <p:cNvSpPr>
              <a:spLocks/>
            </p:cNvSpPr>
            <p:nvPr/>
          </p:nvSpPr>
          <p:spPr bwMode="hidden">
            <a:xfrm>
              <a:off x="5352" y="0"/>
              <a:ext cx="408" cy="414"/>
            </a:xfrm>
            <a:custGeom>
              <a:avLst/>
              <a:gdLst/>
              <a:ahLst/>
              <a:cxnLst>
                <a:cxn ang="0">
                  <a:pos x="407" y="414"/>
                </a:cxn>
                <a:cxn ang="0">
                  <a:pos x="407" y="396"/>
                </a:cxn>
                <a:cxn ang="0">
                  <a:pos x="222" y="192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108" y="102"/>
                </a:cxn>
                <a:cxn ang="0">
                  <a:pos x="216" y="204"/>
                </a:cxn>
                <a:cxn ang="0">
                  <a:pos x="407" y="414"/>
                </a:cxn>
                <a:cxn ang="0">
                  <a:pos x="407" y="414"/>
                </a:cxn>
              </a:cxnLst>
              <a:rect l="0" t="0" r="r" b="b"/>
              <a:pathLst>
                <a:path w="407" h="414">
                  <a:moveTo>
                    <a:pt x="407" y="414"/>
                  </a:moveTo>
                  <a:lnTo>
                    <a:pt x="407" y="396"/>
                  </a:lnTo>
                  <a:lnTo>
                    <a:pt x="222" y="192"/>
                  </a:lnTo>
                  <a:lnTo>
                    <a:pt x="12" y="0"/>
                  </a:lnTo>
                  <a:lnTo>
                    <a:pt x="0" y="0"/>
                  </a:lnTo>
                  <a:lnTo>
                    <a:pt x="108" y="102"/>
                  </a:lnTo>
                  <a:lnTo>
                    <a:pt x="216" y="204"/>
                  </a:lnTo>
                  <a:lnTo>
                    <a:pt x="407" y="414"/>
                  </a:lnTo>
                  <a:lnTo>
                    <a:pt x="407" y="414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hr-HR"/>
            </a:p>
          </p:txBody>
        </p:sp>
        <p:sp>
          <p:nvSpPr>
            <p:cNvPr id="8217" name="Freeform 25"/>
            <p:cNvSpPr>
              <a:spLocks/>
            </p:cNvSpPr>
            <p:nvPr/>
          </p:nvSpPr>
          <p:spPr bwMode="hidden">
            <a:xfrm>
              <a:off x="6" y="0"/>
              <a:ext cx="858" cy="1409"/>
            </a:xfrm>
            <a:custGeom>
              <a:avLst/>
              <a:gdLst/>
              <a:ahLst/>
              <a:cxnLst>
                <a:cxn ang="0">
                  <a:pos x="0" y="1361"/>
                </a:cxn>
                <a:cxn ang="0">
                  <a:pos x="0" y="1409"/>
                </a:cxn>
                <a:cxn ang="0">
                  <a:pos x="54" y="1211"/>
                </a:cxn>
                <a:cxn ang="0">
                  <a:pos x="126" y="1013"/>
                </a:cxn>
                <a:cxn ang="0">
                  <a:pos x="215" y="827"/>
                </a:cxn>
                <a:cxn ang="0">
                  <a:pos x="311" y="647"/>
                </a:cxn>
                <a:cxn ang="0">
                  <a:pos x="431" y="474"/>
                </a:cxn>
                <a:cxn ang="0">
                  <a:pos x="556" y="312"/>
                </a:cxn>
                <a:cxn ang="0">
                  <a:pos x="700" y="150"/>
                </a:cxn>
                <a:cxn ang="0">
                  <a:pos x="855" y="0"/>
                </a:cxn>
                <a:cxn ang="0">
                  <a:pos x="837" y="0"/>
                </a:cxn>
                <a:cxn ang="0">
                  <a:pos x="688" y="144"/>
                </a:cxn>
                <a:cxn ang="0">
                  <a:pos x="550" y="300"/>
                </a:cxn>
                <a:cxn ang="0">
                  <a:pos x="425" y="462"/>
                </a:cxn>
                <a:cxn ang="0">
                  <a:pos x="311" y="629"/>
                </a:cxn>
                <a:cxn ang="0">
                  <a:pos x="215" y="803"/>
                </a:cxn>
                <a:cxn ang="0">
                  <a:pos x="132" y="983"/>
                </a:cxn>
                <a:cxn ang="0">
                  <a:pos x="60" y="1169"/>
                </a:cxn>
                <a:cxn ang="0">
                  <a:pos x="0" y="1361"/>
                </a:cxn>
                <a:cxn ang="0">
                  <a:pos x="0" y="1361"/>
                </a:cxn>
              </a:cxnLst>
              <a:rect l="0" t="0" r="r" b="b"/>
              <a:pathLst>
                <a:path w="855" h="1409">
                  <a:moveTo>
                    <a:pt x="0" y="1361"/>
                  </a:moveTo>
                  <a:lnTo>
                    <a:pt x="0" y="1409"/>
                  </a:lnTo>
                  <a:lnTo>
                    <a:pt x="54" y="1211"/>
                  </a:lnTo>
                  <a:lnTo>
                    <a:pt x="126" y="1013"/>
                  </a:lnTo>
                  <a:lnTo>
                    <a:pt x="215" y="827"/>
                  </a:lnTo>
                  <a:lnTo>
                    <a:pt x="311" y="647"/>
                  </a:lnTo>
                  <a:lnTo>
                    <a:pt x="431" y="474"/>
                  </a:lnTo>
                  <a:lnTo>
                    <a:pt x="556" y="312"/>
                  </a:lnTo>
                  <a:lnTo>
                    <a:pt x="700" y="150"/>
                  </a:lnTo>
                  <a:lnTo>
                    <a:pt x="855" y="0"/>
                  </a:lnTo>
                  <a:lnTo>
                    <a:pt x="837" y="0"/>
                  </a:lnTo>
                  <a:lnTo>
                    <a:pt x="688" y="144"/>
                  </a:lnTo>
                  <a:lnTo>
                    <a:pt x="550" y="300"/>
                  </a:lnTo>
                  <a:lnTo>
                    <a:pt x="425" y="462"/>
                  </a:lnTo>
                  <a:lnTo>
                    <a:pt x="311" y="629"/>
                  </a:lnTo>
                  <a:lnTo>
                    <a:pt x="215" y="803"/>
                  </a:lnTo>
                  <a:lnTo>
                    <a:pt x="132" y="983"/>
                  </a:lnTo>
                  <a:lnTo>
                    <a:pt x="60" y="1169"/>
                  </a:lnTo>
                  <a:lnTo>
                    <a:pt x="0" y="1361"/>
                  </a:lnTo>
                  <a:lnTo>
                    <a:pt x="0" y="1361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4118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hr-HR"/>
            </a:p>
          </p:txBody>
        </p:sp>
        <p:sp>
          <p:nvSpPr>
            <p:cNvPr id="8218" name="Freeform 26"/>
            <p:cNvSpPr>
              <a:spLocks/>
            </p:cNvSpPr>
            <p:nvPr/>
          </p:nvSpPr>
          <p:spPr bwMode="hidden">
            <a:xfrm>
              <a:off x="6" y="0"/>
              <a:ext cx="588" cy="599"/>
            </a:xfrm>
            <a:custGeom>
              <a:avLst/>
              <a:gdLst/>
              <a:ahLst/>
              <a:cxnLst>
                <a:cxn ang="0">
                  <a:pos x="586" y="0"/>
                </a:cxn>
                <a:cxn ang="0">
                  <a:pos x="568" y="0"/>
                </a:cxn>
                <a:cxn ang="0">
                  <a:pos x="407" y="132"/>
                </a:cxn>
                <a:cxn ang="0">
                  <a:pos x="257" y="270"/>
                </a:cxn>
                <a:cxn ang="0">
                  <a:pos x="120" y="420"/>
                </a:cxn>
                <a:cxn ang="0">
                  <a:pos x="0" y="575"/>
                </a:cxn>
                <a:cxn ang="0">
                  <a:pos x="0" y="599"/>
                </a:cxn>
                <a:cxn ang="0">
                  <a:pos x="120" y="432"/>
                </a:cxn>
                <a:cxn ang="0">
                  <a:pos x="257" y="282"/>
                </a:cxn>
                <a:cxn ang="0">
                  <a:pos x="413" y="138"/>
                </a:cxn>
                <a:cxn ang="0">
                  <a:pos x="586" y="0"/>
                </a:cxn>
                <a:cxn ang="0">
                  <a:pos x="586" y="0"/>
                </a:cxn>
              </a:cxnLst>
              <a:rect l="0" t="0" r="r" b="b"/>
              <a:pathLst>
                <a:path w="586" h="599">
                  <a:moveTo>
                    <a:pt x="586" y="0"/>
                  </a:moveTo>
                  <a:lnTo>
                    <a:pt x="568" y="0"/>
                  </a:lnTo>
                  <a:lnTo>
                    <a:pt x="407" y="132"/>
                  </a:lnTo>
                  <a:lnTo>
                    <a:pt x="257" y="270"/>
                  </a:lnTo>
                  <a:lnTo>
                    <a:pt x="120" y="420"/>
                  </a:lnTo>
                  <a:lnTo>
                    <a:pt x="0" y="575"/>
                  </a:lnTo>
                  <a:lnTo>
                    <a:pt x="0" y="599"/>
                  </a:lnTo>
                  <a:lnTo>
                    <a:pt x="120" y="432"/>
                  </a:lnTo>
                  <a:lnTo>
                    <a:pt x="257" y="282"/>
                  </a:lnTo>
                  <a:lnTo>
                    <a:pt x="413" y="138"/>
                  </a:lnTo>
                  <a:lnTo>
                    <a:pt x="586" y="0"/>
                  </a:lnTo>
                  <a:lnTo>
                    <a:pt x="586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hr-HR"/>
            </a:p>
          </p:txBody>
        </p:sp>
        <p:sp>
          <p:nvSpPr>
            <p:cNvPr id="8219" name="Freeform 27"/>
            <p:cNvSpPr>
              <a:spLocks/>
            </p:cNvSpPr>
            <p:nvPr/>
          </p:nvSpPr>
          <p:spPr bwMode="hidden">
            <a:xfrm>
              <a:off x="6" y="0"/>
              <a:ext cx="270" cy="252"/>
            </a:xfrm>
            <a:custGeom>
              <a:avLst/>
              <a:gdLst/>
              <a:ahLst/>
              <a:cxnLst>
                <a:cxn ang="0">
                  <a:pos x="269" y="0"/>
                </a:cxn>
                <a:cxn ang="0">
                  <a:pos x="251" y="0"/>
                </a:cxn>
                <a:cxn ang="0">
                  <a:pos x="120" y="114"/>
                </a:cxn>
                <a:cxn ang="0">
                  <a:pos x="60" y="174"/>
                </a:cxn>
                <a:cxn ang="0">
                  <a:pos x="0" y="234"/>
                </a:cxn>
                <a:cxn ang="0">
                  <a:pos x="0" y="252"/>
                </a:cxn>
                <a:cxn ang="0">
                  <a:pos x="126" y="120"/>
                </a:cxn>
                <a:cxn ang="0">
                  <a:pos x="269" y="0"/>
                </a:cxn>
                <a:cxn ang="0">
                  <a:pos x="269" y="0"/>
                </a:cxn>
              </a:cxnLst>
              <a:rect l="0" t="0" r="r" b="b"/>
              <a:pathLst>
                <a:path w="269" h="252">
                  <a:moveTo>
                    <a:pt x="269" y="0"/>
                  </a:moveTo>
                  <a:lnTo>
                    <a:pt x="251" y="0"/>
                  </a:lnTo>
                  <a:lnTo>
                    <a:pt x="120" y="114"/>
                  </a:lnTo>
                  <a:lnTo>
                    <a:pt x="60" y="174"/>
                  </a:lnTo>
                  <a:lnTo>
                    <a:pt x="0" y="234"/>
                  </a:lnTo>
                  <a:lnTo>
                    <a:pt x="0" y="252"/>
                  </a:lnTo>
                  <a:lnTo>
                    <a:pt x="126" y="120"/>
                  </a:lnTo>
                  <a:lnTo>
                    <a:pt x="269" y="0"/>
                  </a:lnTo>
                  <a:lnTo>
                    <a:pt x="269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hr-HR"/>
            </a:p>
          </p:txBody>
        </p:sp>
        <p:sp>
          <p:nvSpPr>
            <p:cNvPr id="8220" name="Line 28"/>
            <p:cNvSpPr>
              <a:spLocks noChangeShapeType="1"/>
            </p:cNvSpPr>
            <p:nvPr/>
          </p:nvSpPr>
          <p:spPr bwMode="hidden">
            <a:xfrm>
              <a:off x="1" y="2749"/>
              <a:ext cx="5758" cy="0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hr-HR"/>
            </a:p>
          </p:txBody>
        </p:sp>
        <p:sp>
          <p:nvSpPr>
            <p:cNvPr id="8221" name="Line 29"/>
            <p:cNvSpPr>
              <a:spLocks noChangeShapeType="1"/>
            </p:cNvSpPr>
            <p:nvPr/>
          </p:nvSpPr>
          <p:spPr bwMode="hidden">
            <a:xfrm>
              <a:off x="1" y="2356"/>
              <a:ext cx="5758" cy="0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hr-HR"/>
            </a:p>
          </p:txBody>
        </p:sp>
        <p:sp>
          <p:nvSpPr>
            <p:cNvPr id="8222" name="Line 30"/>
            <p:cNvSpPr>
              <a:spLocks noChangeShapeType="1"/>
            </p:cNvSpPr>
            <p:nvPr/>
          </p:nvSpPr>
          <p:spPr bwMode="hidden">
            <a:xfrm>
              <a:off x="1" y="3142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hr-HR"/>
            </a:p>
          </p:txBody>
        </p:sp>
        <p:grpSp>
          <p:nvGrpSpPr>
            <p:cNvPr id="8223" name="Group 31"/>
            <p:cNvGrpSpPr>
              <a:grpSpLocks/>
            </p:cNvGrpSpPr>
            <p:nvPr/>
          </p:nvGrpSpPr>
          <p:grpSpPr bwMode="auto">
            <a:xfrm>
              <a:off x="1" y="392"/>
              <a:ext cx="5758" cy="1571"/>
              <a:chOff x="1" y="392"/>
              <a:chExt cx="5758" cy="1571"/>
            </a:xfrm>
          </p:grpSpPr>
          <p:sp>
            <p:nvSpPr>
              <p:cNvPr id="8224" name="Line 32"/>
              <p:cNvSpPr>
                <a:spLocks noChangeShapeType="1"/>
              </p:cNvSpPr>
              <p:nvPr userDrawn="1"/>
            </p:nvSpPr>
            <p:spPr bwMode="hidden">
              <a:xfrm>
                <a:off x="1" y="784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hr-HR"/>
              </a:p>
            </p:txBody>
          </p:sp>
          <p:sp>
            <p:nvSpPr>
              <p:cNvPr id="8225" name="Line 33"/>
              <p:cNvSpPr>
                <a:spLocks noChangeShapeType="1"/>
              </p:cNvSpPr>
              <p:nvPr userDrawn="1"/>
            </p:nvSpPr>
            <p:spPr bwMode="hidden">
              <a:xfrm>
                <a:off x="1" y="1963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hr-HR"/>
              </a:p>
            </p:txBody>
          </p:sp>
          <p:sp>
            <p:nvSpPr>
              <p:cNvPr id="8226" name="Line 34"/>
              <p:cNvSpPr>
                <a:spLocks noChangeShapeType="1"/>
              </p:cNvSpPr>
              <p:nvPr userDrawn="1"/>
            </p:nvSpPr>
            <p:spPr bwMode="hidden">
              <a:xfrm>
                <a:off x="1" y="1570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hr-HR"/>
              </a:p>
            </p:txBody>
          </p:sp>
          <p:sp>
            <p:nvSpPr>
              <p:cNvPr id="8227" name="Line 35"/>
              <p:cNvSpPr>
                <a:spLocks noChangeShapeType="1"/>
              </p:cNvSpPr>
              <p:nvPr userDrawn="1"/>
            </p:nvSpPr>
            <p:spPr bwMode="hidden">
              <a:xfrm>
                <a:off x="1" y="1177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hr-HR"/>
              </a:p>
            </p:txBody>
          </p:sp>
          <p:sp>
            <p:nvSpPr>
              <p:cNvPr id="8228" name="Line 36"/>
              <p:cNvSpPr>
                <a:spLocks noChangeShapeType="1"/>
              </p:cNvSpPr>
              <p:nvPr userDrawn="1"/>
            </p:nvSpPr>
            <p:spPr bwMode="hidden">
              <a:xfrm>
                <a:off x="1" y="392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hr-HR"/>
              </a:p>
            </p:txBody>
          </p:sp>
        </p:grpSp>
        <p:sp>
          <p:nvSpPr>
            <p:cNvPr id="8229" name="Line 37"/>
            <p:cNvSpPr>
              <a:spLocks noChangeShapeType="1"/>
            </p:cNvSpPr>
            <p:nvPr/>
          </p:nvSpPr>
          <p:spPr bwMode="hidden">
            <a:xfrm>
              <a:off x="1" y="3928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hr-HR"/>
            </a:p>
          </p:txBody>
        </p:sp>
        <p:sp>
          <p:nvSpPr>
            <p:cNvPr id="8230" name="Line 38"/>
            <p:cNvSpPr>
              <a:spLocks noChangeShapeType="1"/>
            </p:cNvSpPr>
            <p:nvPr/>
          </p:nvSpPr>
          <p:spPr bwMode="hidden">
            <a:xfrm>
              <a:off x="1" y="3535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hr-HR"/>
            </a:p>
          </p:txBody>
        </p:sp>
      </p:grpSp>
      <p:sp>
        <p:nvSpPr>
          <p:cNvPr id="8231" name="Rectangle 39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92275"/>
            <a:ext cx="7772400" cy="1736725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hr-HR"/>
              <a:t>Click to edit Master title style</a:t>
            </a:r>
          </a:p>
        </p:txBody>
      </p:sp>
      <p:sp>
        <p:nvSpPr>
          <p:cNvPr id="8232" name="Rectangle 40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hr-HR"/>
              <a:t>Click to edit Master subtitle style</a:t>
            </a:r>
          </a:p>
        </p:txBody>
      </p:sp>
      <p:sp>
        <p:nvSpPr>
          <p:cNvPr id="8233" name="Rectangle 41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hr-HR"/>
          </a:p>
        </p:txBody>
      </p:sp>
      <p:sp>
        <p:nvSpPr>
          <p:cNvPr id="8234" name="Rectangle 42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hr-HR"/>
          </a:p>
        </p:txBody>
      </p:sp>
      <p:sp>
        <p:nvSpPr>
          <p:cNvPr id="8235" name="Rectangle 43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84E3DBCE-3F53-4D86-AC45-15CF85C727F9}" type="slidenum">
              <a:rPr lang="hr-HR"/>
              <a:pPr/>
              <a:t>‹#›</a:t>
            </a:fld>
            <a:endParaRPr lang="hr-H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0BD7A4C-72AF-432F-B2F4-58D3029CA84E}" type="slidenum">
              <a:rPr lang="hr-HR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F0C78E0-C639-4448-9FF2-477B68BAEDCB}" type="slidenum">
              <a:rPr lang="hr-HR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A4BDC16-8F63-450F-B286-77C853138A6E}" type="slidenum">
              <a:rPr lang="hr-HR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8D96295-5509-4057-8863-4D762CADF9FA}" type="slidenum">
              <a:rPr lang="hr-HR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8AA3EDD-0BD3-4A0C-BC2B-8460F7BA902C}" type="slidenum">
              <a:rPr lang="hr-HR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r-H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r-H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D0312B6-71F9-427D-A889-4DBD0FC9607A}" type="slidenum">
              <a:rPr lang="hr-HR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r-H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r-H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6AB4E00-09C9-4072-8551-2BDCDB5CB388}" type="slidenum">
              <a:rPr lang="hr-HR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r-H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r-H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DE7CE76-ED41-4850-8F68-AED108EA396B}" type="slidenum">
              <a:rPr lang="hr-HR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C196DD8-E629-4EA3-9008-38140AEC6C48}" type="slidenum">
              <a:rPr lang="hr-HR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r-H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4B57EB1-7F66-414A-A113-7F87D5FEBD32}" type="slidenum">
              <a:rPr lang="hr-HR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bg1">
                <a:gamma/>
                <a:shade val="39216"/>
                <a:invGamma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70" name="Group 2"/>
          <p:cNvGrpSpPr>
            <a:grpSpLocks/>
          </p:cNvGrpSpPr>
          <p:nvPr/>
        </p:nvGrpSpPr>
        <p:grpSpPr bwMode="auto">
          <a:xfrm>
            <a:off x="1588" y="0"/>
            <a:ext cx="9148762" cy="6851650"/>
            <a:chOff x="1" y="0"/>
            <a:chExt cx="5763" cy="4316"/>
          </a:xfrm>
        </p:grpSpPr>
        <p:sp>
          <p:nvSpPr>
            <p:cNvPr id="7171" name="Freeform 3"/>
            <p:cNvSpPr>
              <a:spLocks/>
            </p:cNvSpPr>
            <p:nvPr/>
          </p:nvSpPr>
          <p:spPr bwMode="hidden">
            <a:xfrm>
              <a:off x="5045" y="2626"/>
              <a:ext cx="719" cy="1690"/>
            </a:xfrm>
            <a:custGeom>
              <a:avLst/>
              <a:gdLst/>
              <a:ahLst/>
              <a:cxnLst>
                <a:cxn ang="0">
                  <a:pos x="717" y="72"/>
                </a:cxn>
                <a:cxn ang="0">
                  <a:pos x="717" y="0"/>
                </a:cxn>
                <a:cxn ang="0">
                  <a:pos x="699" y="101"/>
                </a:cxn>
                <a:cxn ang="0">
                  <a:pos x="675" y="209"/>
                </a:cxn>
                <a:cxn ang="0">
                  <a:pos x="627" y="389"/>
                </a:cxn>
                <a:cxn ang="0">
                  <a:pos x="574" y="569"/>
                </a:cxn>
                <a:cxn ang="0">
                  <a:pos x="502" y="749"/>
                </a:cxn>
                <a:cxn ang="0">
                  <a:pos x="424" y="935"/>
                </a:cxn>
                <a:cxn ang="0">
                  <a:pos x="334" y="1121"/>
                </a:cxn>
                <a:cxn ang="0">
                  <a:pos x="233" y="1312"/>
                </a:cxn>
                <a:cxn ang="0">
                  <a:pos x="125" y="1498"/>
                </a:cxn>
                <a:cxn ang="0">
                  <a:pos x="0" y="1690"/>
                </a:cxn>
                <a:cxn ang="0">
                  <a:pos x="11" y="1690"/>
                </a:cxn>
                <a:cxn ang="0">
                  <a:pos x="137" y="1498"/>
                </a:cxn>
                <a:cxn ang="0">
                  <a:pos x="245" y="1312"/>
                </a:cxn>
                <a:cxn ang="0">
                  <a:pos x="346" y="1121"/>
                </a:cxn>
                <a:cxn ang="0">
                  <a:pos x="436" y="935"/>
                </a:cxn>
                <a:cxn ang="0">
                  <a:pos x="514" y="749"/>
                </a:cxn>
                <a:cxn ang="0">
                  <a:pos x="585" y="569"/>
                </a:cxn>
                <a:cxn ang="0">
                  <a:pos x="639" y="389"/>
                </a:cxn>
                <a:cxn ang="0">
                  <a:pos x="687" y="209"/>
                </a:cxn>
                <a:cxn ang="0">
                  <a:pos x="705" y="143"/>
                </a:cxn>
                <a:cxn ang="0">
                  <a:pos x="717" y="72"/>
                </a:cxn>
                <a:cxn ang="0">
                  <a:pos x="717" y="72"/>
                </a:cxn>
              </a:cxnLst>
              <a:rect l="0" t="0" r="r" b="b"/>
              <a:pathLst>
                <a:path w="717" h="1690">
                  <a:moveTo>
                    <a:pt x="717" y="72"/>
                  </a:moveTo>
                  <a:lnTo>
                    <a:pt x="717" y="0"/>
                  </a:lnTo>
                  <a:lnTo>
                    <a:pt x="699" y="101"/>
                  </a:lnTo>
                  <a:lnTo>
                    <a:pt x="675" y="209"/>
                  </a:lnTo>
                  <a:lnTo>
                    <a:pt x="627" y="389"/>
                  </a:lnTo>
                  <a:lnTo>
                    <a:pt x="574" y="569"/>
                  </a:lnTo>
                  <a:lnTo>
                    <a:pt x="502" y="749"/>
                  </a:lnTo>
                  <a:lnTo>
                    <a:pt x="424" y="935"/>
                  </a:lnTo>
                  <a:lnTo>
                    <a:pt x="334" y="1121"/>
                  </a:lnTo>
                  <a:lnTo>
                    <a:pt x="233" y="1312"/>
                  </a:lnTo>
                  <a:lnTo>
                    <a:pt x="125" y="1498"/>
                  </a:lnTo>
                  <a:lnTo>
                    <a:pt x="0" y="1690"/>
                  </a:lnTo>
                  <a:lnTo>
                    <a:pt x="11" y="1690"/>
                  </a:lnTo>
                  <a:lnTo>
                    <a:pt x="137" y="1498"/>
                  </a:lnTo>
                  <a:lnTo>
                    <a:pt x="245" y="1312"/>
                  </a:lnTo>
                  <a:lnTo>
                    <a:pt x="346" y="1121"/>
                  </a:lnTo>
                  <a:lnTo>
                    <a:pt x="436" y="935"/>
                  </a:lnTo>
                  <a:lnTo>
                    <a:pt x="514" y="749"/>
                  </a:lnTo>
                  <a:lnTo>
                    <a:pt x="585" y="569"/>
                  </a:lnTo>
                  <a:lnTo>
                    <a:pt x="639" y="389"/>
                  </a:lnTo>
                  <a:lnTo>
                    <a:pt x="687" y="209"/>
                  </a:lnTo>
                  <a:lnTo>
                    <a:pt x="705" y="143"/>
                  </a:lnTo>
                  <a:lnTo>
                    <a:pt x="717" y="72"/>
                  </a:lnTo>
                  <a:lnTo>
                    <a:pt x="717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hr-HR"/>
            </a:p>
          </p:txBody>
        </p:sp>
        <p:sp>
          <p:nvSpPr>
            <p:cNvPr id="7172" name="Freeform 4"/>
            <p:cNvSpPr>
              <a:spLocks/>
            </p:cNvSpPr>
            <p:nvPr/>
          </p:nvSpPr>
          <p:spPr bwMode="hidden">
            <a:xfrm>
              <a:off x="5386" y="3794"/>
              <a:ext cx="378" cy="522"/>
            </a:xfrm>
            <a:custGeom>
              <a:avLst/>
              <a:gdLst/>
              <a:ahLst/>
              <a:cxnLst>
                <a:cxn ang="0">
                  <a:pos x="377" y="0"/>
                </a:cxn>
                <a:cxn ang="0">
                  <a:pos x="293" y="132"/>
                </a:cxn>
                <a:cxn ang="0">
                  <a:pos x="204" y="264"/>
                </a:cxn>
                <a:cxn ang="0">
                  <a:pos x="102" y="396"/>
                </a:cxn>
                <a:cxn ang="0">
                  <a:pos x="0" y="522"/>
                </a:cxn>
                <a:cxn ang="0">
                  <a:pos x="12" y="522"/>
                </a:cxn>
                <a:cxn ang="0">
                  <a:pos x="114" y="402"/>
                </a:cxn>
                <a:cxn ang="0">
                  <a:pos x="204" y="282"/>
                </a:cxn>
                <a:cxn ang="0">
                  <a:pos x="377" y="24"/>
                </a:cxn>
                <a:cxn ang="0">
                  <a:pos x="377" y="0"/>
                </a:cxn>
                <a:cxn ang="0">
                  <a:pos x="377" y="0"/>
                </a:cxn>
              </a:cxnLst>
              <a:rect l="0" t="0" r="r" b="b"/>
              <a:pathLst>
                <a:path w="377" h="522">
                  <a:moveTo>
                    <a:pt x="377" y="0"/>
                  </a:moveTo>
                  <a:lnTo>
                    <a:pt x="293" y="132"/>
                  </a:lnTo>
                  <a:lnTo>
                    <a:pt x="204" y="264"/>
                  </a:lnTo>
                  <a:lnTo>
                    <a:pt x="102" y="396"/>
                  </a:lnTo>
                  <a:lnTo>
                    <a:pt x="0" y="522"/>
                  </a:lnTo>
                  <a:lnTo>
                    <a:pt x="12" y="522"/>
                  </a:lnTo>
                  <a:lnTo>
                    <a:pt x="114" y="402"/>
                  </a:lnTo>
                  <a:lnTo>
                    <a:pt x="204" y="282"/>
                  </a:lnTo>
                  <a:lnTo>
                    <a:pt x="377" y="24"/>
                  </a:lnTo>
                  <a:lnTo>
                    <a:pt x="377" y="0"/>
                  </a:lnTo>
                  <a:lnTo>
                    <a:pt x="377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hr-HR"/>
            </a:p>
          </p:txBody>
        </p:sp>
        <p:sp>
          <p:nvSpPr>
            <p:cNvPr id="7173" name="Freeform 5"/>
            <p:cNvSpPr>
              <a:spLocks/>
            </p:cNvSpPr>
            <p:nvPr/>
          </p:nvSpPr>
          <p:spPr bwMode="hidden">
            <a:xfrm>
              <a:off x="5680" y="4214"/>
              <a:ext cx="84" cy="102"/>
            </a:xfrm>
            <a:custGeom>
              <a:avLst/>
              <a:gdLst/>
              <a:ahLst/>
              <a:cxnLst>
                <a:cxn ang="0">
                  <a:pos x="0" y="102"/>
                </a:cxn>
                <a:cxn ang="0">
                  <a:pos x="18" y="102"/>
                </a:cxn>
                <a:cxn ang="0">
                  <a:pos x="48" y="60"/>
                </a:cxn>
                <a:cxn ang="0">
                  <a:pos x="84" y="24"/>
                </a:cxn>
                <a:cxn ang="0">
                  <a:pos x="84" y="0"/>
                </a:cxn>
                <a:cxn ang="0">
                  <a:pos x="42" y="54"/>
                </a:cxn>
                <a:cxn ang="0">
                  <a:pos x="0" y="102"/>
                </a:cxn>
                <a:cxn ang="0">
                  <a:pos x="0" y="102"/>
                </a:cxn>
              </a:cxnLst>
              <a:rect l="0" t="0" r="r" b="b"/>
              <a:pathLst>
                <a:path w="84" h="102">
                  <a:moveTo>
                    <a:pt x="0" y="102"/>
                  </a:moveTo>
                  <a:lnTo>
                    <a:pt x="18" y="102"/>
                  </a:lnTo>
                  <a:lnTo>
                    <a:pt x="48" y="60"/>
                  </a:lnTo>
                  <a:lnTo>
                    <a:pt x="84" y="24"/>
                  </a:lnTo>
                  <a:lnTo>
                    <a:pt x="84" y="0"/>
                  </a:lnTo>
                  <a:lnTo>
                    <a:pt x="42" y="54"/>
                  </a:lnTo>
                  <a:lnTo>
                    <a:pt x="0" y="102"/>
                  </a:lnTo>
                  <a:lnTo>
                    <a:pt x="0" y="10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hr-HR"/>
            </a:p>
          </p:txBody>
        </p:sp>
        <p:grpSp>
          <p:nvGrpSpPr>
            <p:cNvPr id="7174" name="Group 6"/>
            <p:cNvGrpSpPr>
              <a:grpSpLocks/>
            </p:cNvGrpSpPr>
            <p:nvPr/>
          </p:nvGrpSpPr>
          <p:grpSpPr bwMode="auto">
            <a:xfrm>
              <a:off x="288" y="0"/>
              <a:ext cx="5098" cy="4316"/>
              <a:chOff x="288" y="0"/>
              <a:chExt cx="5098" cy="4316"/>
            </a:xfrm>
          </p:grpSpPr>
          <p:sp>
            <p:nvSpPr>
              <p:cNvPr id="7175" name="Freeform 7"/>
              <p:cNvSpPr>
                <a:spLocks/>
              </p:cNvSpPr>
              <p:nvPr userDrawn="1"/>
            </p:nvSpPr>
            <p:spPr bwMode="hidden">
              <a:xfrm>
                <a:off x="2789" y="0"/>
                <a:ext cx="72" cy="4316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60" y="4316"/>
                  </a:cxn>
                  <a:cxn ang="0">
                    <a:pos x="72" y="4316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72" h="4316">
                    <a:moveTo>
                      <a:pt x="0" y="0"/>
                    </a:moveTo>
                    <a:lnTo>
                      <a:pt x="60" y="4316"/>
                    </a:lnTo>
                    <a:lnTo>
                      <a:pt x="72" y="4316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hr-HR"/>
              </a:p>
            </p:txBody>
          </p:sp>
          <p:sp>
            <p:nvSpPr>
              <p:cNvPr id="7176" name="Freeform 8"/>
              <p:cNvSpPr>
                <a:spLocks/>
              </p:cNvSpPr>
              <p:nvPr userDrawn="1"/>
            </p:nvSpPr>
            <p:spPr bwMode="hidden">
              <a:xfrm>
                <a:off x="3089" y="0"/>
                <a:ext cx="174" cy="4316"/>
              </a:xfrm>
              <a:custGeom>
                <a:avLst/>
                <a:gdLst/>
                <a:ahLst/>
                <a:cxnLst>
                  <a:cxn ang="0">
                    <a:pos x="24" y="0"/>
                  </a:cxn>
                  <a:cxn ang="0">
                    <a:pos x="12" y="0"/>
                  </a:cxn>
                  <a:cxn ang="0">
                    <a:pos x="42" y="216"/>
                  </a:cxn>
                  <a:cxn ang="0">
                    <a:pos x="72" y="444"/>
                  </a:cxn>
                  <a:cxn ang="0">
                    <a:pos x="96" y="689"/>
                  </a:cxn>
                  <a:cxn ang="0">
                    <a:pos x="120" y="947"/>
                  </a:cxn>
                  <a:cxn ang="0">
                    <a:pos x="132" y="1211"/>
                  </a:cxn>
                  <a:cxn ang="0">
                    <a:pos x="150" y="1487"/>
                  </a:cxn>
                  <a:cxn ang="0">
                    <a:pos x="156" y="1768"/>
                  </a:cxn>
                  <a:cxn ang="0">
                    <a:pos x="162" y="2062"/>
                  </a:cxn>
                  <a:cxn ang="0">
                    <a:pos x="156" y="2644"/>
                  </a:cxn>
                  <a:cxn ang="0">
                    <a:pos x="126" y="3225"/>
                  </a:cxn>
                  <a:cxn ang="0">
                    <a:pos x="108" y="3507"/>
                  </a:cxn>
                  <a:cxn ang="0">
                    <a:pos x="78" y="3788"/>
                  </a:cxn>
                  <a:cxn ang="0">
                    <a:pos x="42" y="4058"/>
                  </a:cxn>
                  <a:cxn ang="0">
                    <a:pos x="0" y="4316"/>
                  </a:cxn>
                  <a:cxn ang="0">
                    <a:pos x="12" y="4316"/>
                  </a:cxn>
                  <a:cxn ang="0">
                    <a:pos x="54" y="4058"/>
                  </a:cxn>
                  <a:cxn ang="0">
                    <a:pos x="90" y="3782"/>
                  </a:cxn>
                  <a:cxn ang="0">
                    <a:pos x="120" y="3507"/>
                  </a:cxn>
                  <a:cxn ang="0">
                    <a:pos x="138" y="3219"/>
                  </a:cxn>
                  <a:cxn ang="0">
                    <a:pos x="168" y="2638"/>
                  </a:cxn>
                  <a:cxn ang="0">
                    <a:pos x="174" y="2056"/>
                  </a:cxn>
                  <a:cxn ang="0">
                    <a:pos x="168" y="1768"/>
                  </a:cxn>
                  <a:cxn ang="0">
                    <a:pos x="162" y="1487"/>
                  </a:cxn>
                  <a:cxn ang="0">
                    <a:pos x="144" y="1211"/>
                  </a:cxn>
                  <a:cxn ang="0">
                    <a:pos x="132" y="941"/>
                  </a:cxn>
                  <a:cxn ang="0">
                    <a:pos x="108" y="689"/>
                  </a:cxn>
                  <a:cxn ang="0">
                    <a:pos x="84" y="444"/>
                  </a:cxn>
                  <a:cxn ang="0">
                    <a:pos x="54" y="216"/>
                  </a:cxn>
                  <a:cxn ang="0">
                    <a:pos x="24" y="0"/>
                  </a:cxn>
                  <a:cxn ang="0">
                    <a:pos x="24" y="0"/>
                  </a:cxn>
                </a:cxnLst>
                <a:rect l="0" t="0" r="r" b="b"/>
                <a:pathLst>
                  <a:path w="174" h="4316">
                    <a:moveTo>
                      <a:pt x="24" y="0"/>
                    </a:moveTo>
                    <a:lnTo>
                      <a:pt x="12" y="0"/>
                    </a:lnTo>
                    <a:lnTo>
                      <a:pt x="42" y="216"/>
                    </a:lnTo>
                    <a:lnTo>
                      <a:pt x="72" y="444"/>
                    </a:lnTo>
                    <a:lnTo>
                      <a:pt x="96" y="689"/>
                    </a:lnTo>
                    <a:lnTo>
                      <a:pt x="120" y="947"/>
                    </a:lnTo>
                    <a:lnTo>
                      <a:pt x="132" y="1211"/>
                    </a:lnTo>
                    <a:lnTo>
                      <a:pt x="150" y="1487"/>
                    </a:lnTo>
                    <a:lnTo>
                      <a:pt x="156" y="1768"/>
                    </a:lnTo>
                    <a:lnTo>
                      <a:pt x="162" y="2062"/>
                    </a:lnTo>
                    <a:lnTo>
                      <a:pt x="156" y="2644"/>
                    </a:lnTo>
                    <a:lnTo>
                      <a:pt x="126" y="3225"/>
                    </a:lnTo>
                    <a:lnTo>
                      <a:pt x="108" y="3507"/>
                    </a:lnTo>
                    <a:lnTo>
                      <a:pt x="78" y="3788"/>
                    </a:lnTo>
                    <a:lnTo>
                      <a:pt x="42" y="4058"/>
                    </a:lnTo>
                    <a:lnTo>
                      <a:pt x="0" y="4316"/>
                    </a:lnTo>
                    <a:lnTo>
                      <a:pt x="12" y="4316"/>
                    </a:lnTo>
                    <a:lnTo>
                      <a:pt x="54" y="4058"/>
                    </a:lnTo>
                    <a:lnTo>
                      <a:pt x="90" y="3782"/>
                    </a:lnTo>
                    <a:lnTo>
                      <a:pt x="120" y="3507"/>
                    </a:lnTo>
                    <a:lnTo>
                      <a:pt x="138" y="3219"/>
                    </a:lnTo>
                    <a:lnTo>
                      <a:pt x="168" y="2638"/>
                    </a:lnTo>
                    <a:lnTo>
                      <a:pt x="174" y="2056"/>
                    </a:lnTo>
                    <a:lnTo>
                      <a:pt x="168" y="1768"/>
                    </a:lnTo>
                    <a:lnTo>
                      <a:pt x="162" y="1487"/>
                    </a:lnTo>
                    <a:lnTo>
                      <a:pt x="144" y="1211"/>
                    </a:lnTo>
                    <a:lnTo>
                      <a:pt x="132" y="941"/>
                    </a:lnTo>
                    <a:lnTo>
                      <a:pt x="108" y="689"/>
                    </a:lnTo>
                    <a:lnTo>
                      <a:pt x="84" y="444"/>
                    </a:lnTo>
                    <a:lnTo>
                      <a:pt x="54" y="216"/>
                    </a:lnTo>
                    <a:lnTo>
                      <a:pt x="24" y="0"/>
                    </a:lnTo>
                    <a:lnTo>
                      <a:pt x="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hr-HR"/>
              </a:p>
            </p:txBody>
          </p:sp>
          <p:sp>
            <p:nvSpPr>
              <p:cNvPr id="7177" name="Freeform 9"/>
              <p:cNvSpPr>
                <a:spLocks/>
              </p:cNvSpPr>
              <p:nvPr userDrawn="1"/>
            </p:nvSpPr>
            <p:spPr bwMode="hidden">
              <a:xfrm>
                <a:off x="3358" y="0"/>
                <a:ext cx="337" cy="4316"/>
              </a:xfrm>
              <a:custGeom>
                <a:avLst/>
                <a:gdLst/>
                <a:ahLst/>
                <a:cxnLst>
                  <a:cxn ang="0">
                    <a:pos x="329" y="2014"/>
                  </a:cxn>
                  <a:cxn ang="0">
                    <a:pos x="317" y="1726"/>
                  </a:cxn>
                  <a:cxn ang="0">
                    <a:pos x="293" y="1445"/>
                  </a:cxn>
                  <a:cxn ang="0">
                    <a:pos x="263" y="1175"/>
                  </a:cxn>
                  <a:cxn ang="0">
                    <a:pos x="228" y="917"/>
                  </a:cxn>
                  <a:cxn ang="0">
                    <a:pos x="186" y="665"/>
                  </a:cxn>
                  <a:cxn ang="0">
                    <a:pos x="132" y="432"/>
                  </a:cxn>
                  <a:cxn ang="0">
                    <a:pos x="78" y="204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66" y="204"/>
                  </a:cxn>
                  <a:cxn ang="0">
                    <a:pos x="120" y="432"/>
                  </a:cxn>
                  <a:cxn ang="0">
                    <a:pos x="174" y="665"/>
                  </a:cxn>
                  <a:cxn ang="0">
                    <a:pos x="216" y="917"/>
                  </a:cxn>
                  <a:cxn ang="0">
                    <a:pos x="251" y="1175"/>
                  </a:cxn>
                  <a:cxn ang="0">
                    <a:pos x="281" y="1445"/>
                  </a:cxn>
                  <a:cxn ang="0">
                    <a:pos x="305" y="1726"/>
                  </a:cxn>
                  <a:cxn ang="0">
                    <a:pos x="317" y="2014"/>
                  </a:cxn>
                  <a:cxn ang="0">
                    <a:pos x="323" y="2314"/>
                  </a:cxn>
                  <a:cxn ang="0">
                    <a:pos x="317" y="2608"/>
                  </a:cxn>
                  <a:cxn ang="0">
                    <a:pos x="305" y="2907"/>
                  </a:cxn>
                  <a:cxn ang="0">
                    <a:pos x="281" y="3201"/>
                  </a:cxn>
                  <a:cxn ang="0">
                    <a:pos x="257" y="3489"/>
                  </a:cxn>
                  <a:cxn ang="0">
                    <a:pos x="216" y="3777"/>
                  </a:cxn>
                  <a:cxn ang="0">
                    <a:pos x="174" y="4052"/>
                  </a:cxn>
                  <a:cxn ang="0">
                    <a:pos x="120" y="4316"/>
                  </a:cxn>
                  <a:cxn ang="0">
                    <a:pos x="132" y="4316"/>
                  </a:cxn>
                  <a:cxn ang="0">
                    <a:pos x="186" y="4052"/>
                  </a:cxn>
                  <a:cxn ang="0">
                    <a:pos x="228" y="3777"/>
                  </a:cxn>
                  <a:cxn ang="0">
                    <a:pos x="269" y="3489"/>
                  </a:cxn>
                  <a:cxn ang="0">
                    <a:pos x="293" y="3201"/>
                  </a:cxn>
                  <a:cxn ang="0">
                    <a:pos x="317" y="2907"/>
                  </a:cxn>
                  <a:cxn ang="0">
                    <a:pos x="329" y="2608"/>
                  </a:cxn>
                  <a:cxn ang="0">
                    <a:pos x="335" y="2314"/>
                  </a:cxn>
                  <a:cxn ang="0">
                    <a:pos x="329" y="2014"/>
                  </a:cxn>
                  <a:cxn ang="0">
                    <a:pos x="329" y="2014"/>
                  </a:cxn>
                </a:cxnLst>
                <a:rect l="0" t="0" r="r" b="b"/>
                <a:pathLst>
                  <a:path w="335" h="4316">
                    <a:moveTo>
                      <a:pt x="329" y="2014"/>
                    </a:moveTo>
                    <a:lnTo>
                      <a:pt x="317" y="1726"/>
                    </a:lnTo>
                    <a:lnTo>
                      <a:pt x="293" y="1445"/>
                    </a:lnTo>
                    <a:lnTo>
                      <a:pt x="263" y="1175"/>
                    </a:lnTo>
                    <a:lnTo>
                      <a:pt x="228" y="917"/>
                    </a:lnTo>
                    <a:lnTo>
                      <a:pt x="186" y="665"/>
                    </a:lnTo>
                    <a:lnTo>
                      <a:pt x="132" y="432"/>
                    </a:lnTo>
                    <a:lnTo>
                      <a:pt x="78" y="204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66" y="204"/>
                    </a:lnTo>
                    <a:lnTo>
                      <a:pt x="120" y="432"/>
                    </a:lnTo>
                    <a:lnTo>
                      <a:pt x="174" y="665"/>
                    </a:lnTo>
                    <a:lnTo>
                      <a:pt x="216" y="917"/>
                    </a:lnTo>
                    <a:lnTo>
                      <a:pt x="251" y="1175"/>
                    </a:lnTo>
                    <a:lnTo>
                      <a:pt x="281" y="1445"/>
                    </a:lnTo>
                    <a:lnTo>
                      <a:pt x="305" y="1726"/>
                    </a:lnTo>
                    <a:lnTo>
                      <a:pt x="317" y="2014"/>
                    </a:lnTo>
                    <a:lnTo>
                      <a:pt x="323" y="2314"/>
                    </a:lnTo>
                    <a:lnTo>
                      <a:pt x="317" y="2608"/>
                    </a:lnTo>
                    <a:lnTo>
                      <a:pt x="305" y="2907"/>
                    </a:lnTo>
                    <a:lnTo>
                      <a:pt x="281" y="3201"/>
                    </a:lnTo>
                    <a:lnTo>
                      <a:pt x="257" y="3489"/>
                    </a:lnTo>
                    <a:lnTo>
                      <a:pt x="216" y="3777"/>
                    </a:lnTo>
                    <a:lnTo>
                      <a:pt x="174" y="4052"/>
                    </a:lnTo>
                    <a:lnTo>
                      <a:pt x="120" y="4316"/>
                    </a:lnTo>
                    <a:lnTo>
                      <a:pt x="132" y="4316"/>
                    </a:lnTo>
                    <a:lnTo>
                      <a:pt x="186" y="4052"/>
                    </a:lnTo>
                    <a:lnTo>
                      <a:pt x="228" y="3777"/>
                    </a:lnTo>
                    <a:lnTo>
                      <a:pt x="269" y="3489"/>
                    </a:lnTo>
                    <a:lnTo>
                      <a:pt x="293" y="3201"/>
                    </a:lnTo>
                    <a:lnTo>
                      <a:pt x="317" y="2907"/>
                    </a:lnTo>
                    <a:lnTo>
                      <a:pt x="329" y="2608"/>
                    </a:lnTo>
                    <a:lnTo>
                      <a:pt x="335" y="2314"/>
                    </a:lnTo>
                    <a:lnTo>
                      <a:pt x="329" y="2014"/>
                    </a:lnTo>
                    <a:lnTo>
                      <a:pt x="329" y="20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hr-HR"/>
              </a:p>
            </p:txBody>
          </p:sp>
          <p:sp>
            <p:nvSpPr>
              <p:cNvPr id="7178" name="Freeform 10"/>
              <p:cNvSpPr>
                <a:spLocks/>
              </p:cNvSpPr>
              <p:nvPr userDrawn="1"/>
            </p:nvSpPr>
            <p:spPr bwMode="hidden">
              <a:xfrm>
                <a:off x="3676" y="0"/>
                <a:ext cx="427" cy="4316"/>
              </a:xfrm>
              <a:custGeom>
                <a:avLst/>
                <a:gdLst/>
                <a:ahLst/>
                <a:cxnLst>
                  <a:cxn ang="0">
                    <a:pos x="413" y="1924"/>
                  </a:cxn>
                  <a:cxn ang="0">
                    <a:pos x="395" y="1690"/>
                  </a:cxn>
                  <a:cxn ang="0">
                    <a:pos x="365" y="1457"/>
                  </a:cxn>
                  <a:cxn ang="0">
                    <a:pos x="329" y="1229"/>
                  </a:cxn>
                  <a:cxn ang="0">
                    <a:pos x="281" y="1001"/>
                  </a:cxn>
                  <a:cxn ang="0">
                    <a:pos x="227" y="761"/>
                  </a:cxn>
                  <a:cxn ang="0">
                    <a:pos x="162" y="522"/>
                  </a:cxn>
                  <a:cxn ang="0">
                    <a:pos x="90" y="270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84" y="270"/>
                  </a:cxn>
                  <a:cxn ang="0">
                    <a:pos x="156" y="522"/>
                  </a:cxn>
                  <a:cxn ang="0">
                    <a:pos x="216" y="767"/>
                  </a:cxn>
                  <a:cxn ang="0">
                    <a:pos x="275" y="1001"/>
                  </a:cxn>
                  <a:cxn ang="0">
                    <a:pos x="317" y="1235"/>
                  </a:cxn>
                  <a:cxn ang="0">
                    <a:pos x="353" y="1463"/>
                  </a:cxn>
                  <a:cxn ang="0">
                    <a:pos x="383" y="1690"/>
                  </a:cxn>
                  <a:cxn ang="0">
                    <a:pos x="401" y="1924"/>
                  </a:cxn>
                  <a:cxn ang="0">
                    <a:pos x="413" y="2188"/>
                  </a:cxn>
                  <a:cxn ang="0">
                    <a:pos x="407" y="2458"/>
                  </a:cxn>
                  <a:cxn ang="0">
                    <a:pos x="395" y="2733"/>
                  </a:cxn>
                  <a:cxn ang="0">
                    <a:pos x="365" y="3021"/>
                  </a:cxn>
                  <a:cxn ang="0">
                    <a:pos x="329" y="3321"/>
                  </a:cxn>
                  <a:cxn ang="0">
                    <a:pos x="275" y="3639"/>
                  </a:cxn>
                  <a:cxn ang="0">
                    <a:pos x="204" y="3968"/>
                  </a:cxn>
                  <a:cxn ang="0">
                    <a:pos x="126" y="4316"/>
                  </a:cxn>
                  <a:cxn ang="0">
                    <a:pos x="138" y="4316"/>
                  </a:cxn>
                  <a:cxn ang="0">
                    <a:pos x="216" y="3968"/>
                  </a:cxn>
                  <a:cxn ang="0">
                    <a:pos x="287" y="3639"/>
                  </a:cxn>
                  <a:cxn ang="0">
                    <a:pos x="341" y="3321"/>
                  </a:cxn>
                  <a:cxn ang="0">
                    <a:pos x="377" y="3021"/>
                  </a:cxn>
                  <a:cxn ang="0">
                    <a:pos x="407" y="2733"/>
                  </a:cxn>
                  <a:cxn ang="0">
                    <a:pos x="419" y="2458"/>
                  </a:cxn>
                  <a:cxn ang="0">
                    <a:pos x="425" y="2188"/>
                  </a:cxn>
                  <a:cxn ang="0">
                    <a:pos x="413" y="1924"/>
                  </a:cxn>
                  <a:cxn ang="0">
                    <a:pos x="413" y="1924"/>
                  </a:cxn>
                </a:cxnLst>
                <a:rect l="0" t="0" r="r" b="b"/>
                <a:pathLst>
                  <a:path w="425" h="4316">
                    <a:moveTo>
                      <a:pt x="413" y="1924"/>
                    </a:moveTo>
                    <a:lnTo>
                      <a:pt x="395" y="1690"/>
                    </a:lnTo>
                    <a:lnTo>
                      <a:pt x="365" y="1457"/>
                    </a:lnTo>
                    <a:lnTo>
                      <a:pt x="329" y="1229"/>
                    </a:lnTo>
                    <a:lnTo>
                      <a:pt x="281" y="1001"/>
                    </a:lnTo>
                    <a:lnTo>
                      <a:pt x="227" y="761"/>
                    </a:lnTo>
                    <a:lnTo>
                      <a:pt x="162" y="522"/>
                    </a:lnTo>
                    <a:lnTo>
                      <a:pt x="90" y="27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84" y="270"/>
                    </a:lnTo>
                    <a:lnTo>
                      <a:pt x="156" y="522"/>
                    </a:lnTo>
                    <a:lnTo>
                      <a:pt x="216" y="767"/>
                    </a:lnTo>
                    <a:lnTo>
                      <a:pt x="275" y="1001"/>
                    </a:lnTo>
                    <a:lnTo>
                      <a:pt x="317" y="1235"/>
                    </a:lnTo>
                    <a:lnTo>
                      <a:pt x="353" y="1463"/>
                    </a:lnTo>
                    <a:lnTo>
                      <a:pt x="383" y="1690"/>
                    </a:lnTo>
                    <a:lnTo>
                      <a:pt x="401" y="1924"/>
                    </a:lnTo>
                    <a:lnTo>
                      <a:pt x="413" y="2188"/>
                    </a:lnTo>
                    <a:lnTo>
                      <a:pt x="407" y="2458"/>
                    </a:lnTo>
                    <a:lnTo>
                      <a:pt x="395" y="2733"/>
                    </a:lnTo>
                    <a:lnTo>
                      <a:pt x="365" y="3021"/>
                    </a:lnTo>
                    <a:lnTo>
                      <a:pt x="329" y="3321"/>
                    </a:lnTo>
                    <a:lnTo>
                      <a:pt x="275" y="3639"/>
                    </a:lnTo>
                    <a:lnTo>
                      <a:pt x="204" y="3968"/>
                    </a:lnTo>
                    <a:lnTo>
                      <a:pt x="126" y="4316"/>
                    </a:lnTo>
                    <a:lnTo>
                      <a:pt x="138" y="4316"/>
                    </a:lnTo>
                    <a:lnTo>
                      <a:pt x="216" y="3968"/>
                    </a:lnTo>
                    <a:lnTo>
                      <a:pt x="287" y="3639"/>
                    </a:lnTo>
                    <a:lnTo>
                      <a:pt x="341" y="3321"/>
                    </a:lnTo>
                    <a:lnTo>
                      <a:pt x="377" y="3021"/>
                    </a:lnTo>
                    <a:lnTo>
                      <a:pt x="407" y="2733"/>
                    </a:lnTo>
                    <a:lnTo>
                      <a:pt x="419" y="2458"/>
                    </a:lnTo>
                    <a:lnTo>
                      <a:pt x="425" y="2188"/>
                    </a:lnTo>
                    <a:lnTo>
                      <a:pt x="413" y="1924"/>
                    </a:lnTo>
                    <a:lnTo>
                      <a:pt x="413" y="192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hr-HR"/>
              </a:p>
            </p:txBody>
          </p:sp>
          <p:sp>
            <p:nvSpPr>
              <p:cNvPr id="7179" name="Freeform 11"/>
              <p:cNvSpPr>
                <a:spLocks/>
              </p:cNvSpPr>
              <p:nvPr userDrawn="1"/>
            </p:nvSpPr>
            <p:spPr bwMode="hidden">
              <a:xfrm>
                <a:off x="3946" y="0"/>
                <a:ext cx="558" cy="4316"/>
              </a:xfrm>
              <a:custGeom>
                <a:avLst/>
                <a:gdLst/>
                <a:ahLst/>
                <a:cxnLst>
                  <a:cxn ang="0">
                    <a:pos x="556" y="2020"/>
                  </a:cxn>
                  <a:cxn ang="0">
                    <a:pos x="538" y="1732"/>
                  </a:cxn>
                  <a:cxn ang="0">
                    <a:pos x="503" y="1445"/>
                  </a:cxn>
                  <a:cxn ang="0">
                    <a:pos x="455" y="1175"/>
                  </a:cxn>
                  <a:cxn ang="0">
                    <a:pos x="395" y="911"/>
                  </a:cxn>
                  <a:cxn ang="0">
                    <a:pos x="317" y="659"/>
                  </a:cxn>
                  <a:cxn ang="0">
                    <a:pos x="228" y="426"/>
                  </a:cxn>
                  <a:cxn ang="0">
                    <a:pos x="126" y="204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14" y="204"/>
                  </a:cxn>
                  <a:cxn ang="0">
                    <a:pos x="216" y="426"/>
                  </a:cxn>
                  <a:cxn ang="0">
                    <a:pos x="305" y="659"/>
                  </a:cxn>
                  <a:cxn ang="0">
                    <a:pos x="383" y="911"/>
                  </a:cxn>
                  <a:cxn ang="0">
                    <a:pos x="443" y="1175"/>
                  </a:cxn>
                  <a:cxn ang="0">
                    <a:pos x="491" y="1445"/>
                  </a:cxn>
                  <a:cxn ang="0">
                    <a:pos x="526" y="1732"/>
                  </a:cxn>
                  <a:cxn ang="0">
                    <a:pos x="544" y="2020"/>
                  </a:cxn>
                  <a:cxn ang="0">
                    <a:pos x="544" y="2326"/>
                  </a:cxn>
                  <a:cxn ang="0">
                    <a:pos x="532" y="2632"/>
                  </a:cxn>
                  <a:cxn ang="0">
                    <a:pos x="503" y="2931"/>
                  </a:cxn>
                  <a:cxn ang="0">
                    <a:pos x="455" y="3225"/>
                  </a:cxn>
                  <a:cxn ang="0">
                    <a:pos x="389" y="3513"/>
                  </a:cxn>
                  <a:cxn ang="0">
                    <a:pos x="311" y="3788"/>
                  </a:cxn>
                  <a:cxn ang="0">
                    <a:pos x="216" y="4058"/>
                  </a:cxn>
                  <a:cxn ang="0">
                    <a:pos x="102" y="4316"/>
                  </a:cxn>
                  <a:cxn ang="0">
                    <a:pos x="114" y="4316"/>
                  </a:cxn>
                  <a:cxn ang="0">
                    <a:pos x="228" y="4058"/>
                  </a:cxn>
                  <a:cxn ang="0">
                    <a:pos x="323" y="3788"/>
                  </a:cxn>
                  <a:cxn ang="0">
                    <a:pos x="401" y="3513"/>
                  </a:cxn>
                  <a:cxn ang="0">
                    <a:pos x="467" y="3225"/>
                  </a:cxn>
                  <a:cxn ang="0">
                    <a:pos x="515" y="2931"/>
                  </a:cxn>
                  <a:cxn ang="0">
                    <a:pos x="544" y="2632"/>
                  </a:cxn>
                  <a:cxn ang="0">
                    <a:pos x="556" y="2326"/>
                  </a:cxn>
                  <a:cxn ang="0">
                    <a:pos x="556" y="2020"/>
                  </a:cxn>
                  <a:cxn ang="0">
                    <a:pos x="556" y="2020"/>
                  </a:cxn>
                </a:cxnLst>
                <a:rect l="0" t="0" r="r" b="b"/>
                <a:pathLst>
                  <a:path w="556" h="4316">
                    <a:moveTo>
                      <a:pt x="556" y="2020"/>
                    </a:moveTo>
                    <a:lnTo>
                      <a:pt x="538" y="1732"/>
                    </a:lnTo>
                    <a:lnTo>
                      <a:pt x="503" y="1445"/>
                    </a:lnTo>
                    <a:lnTo>
                      <a:pt x="455" y="1175"/>
                    </a:lnTo>
                    <a:lnTo>
                      <a:pt x="395" y="911"/>
                    </a:lnTo>
                    <a:lnTo>
                      <a:pt x="317" y="659"/>
                    </a:lnTo>
                    <a:lnTo>
                      <a:pt x="228" y="426"/>
                    </a:lnTo>
                    <a:lnTo>
                      <a:pt x="126" y="204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14" y="204"/>
                    </a:lnTo>
                    <a:lnTo>
                      <a:pt x="216" y="426"/>
                    </a:lnTo>
                    <a:lnTo>
                      <a:pt x="305" y="659"/>
                    </a:lnTo>
                    <a:lnTo>
                      <a:pt x="383" y="911"/>
                    </a:lnTo>
                    <a:lnTo>
                      <a:pt x="443" y="1175"/>
                    </a:lnTo>
                    <a:lnTo>
                      <a:pt x="491" y="1445"/>
                    </a:lnTo>
                    <a:lnTo>
                      <a:pt x="526" y="1732"/>
                    </a:lnTo>
                    <a:lnTo>
                      <a:pt x="544" y="2020"/>
                    </a:lnTo>
                    <a:lnTo>
                      <a:pt x="544" y="2326"/>
                    </a:lnTo>
                    <a:lnTo>
                      <a:pt x="532" y="2632"/>
                    </a:lnTo>
                    <a:lnTo>
                      <a:pt x="503" y="2931"/>
                    </a:lnTo>
                    <a:lnTo>
                      <a:pt x="455" y="3225"/>
                    </a:lnTo>
                    <a:lnTo>
                      <a:pt x="389" y="3513"/>
                    </a:lnTo>
                    <a:lnTo>
                      <a:pt x="311" y="3788"/>
                    </a:lnTo>
                    <a:lnTo>
                      <a:pt x="216" y="4058"/>
                    </a:lnTo>
                    <a:lnTo>
                      <a:pt x="102" y="4316"/>
                    </a:lnTo>
                    <a:lnTo>
                      <a:pt x="114" y="4316"/>
                    </a:lnTo>
                    <a:lnTo>
                      <a:pt x="228" y="4058"/>
                    </a:lnTo>
                    <a:lnTo>
                      <a:pt x="323" y="3788"/>
                    </a:lnTo>
                    <a:lnTo>
                      <a:pt x="401" y="3513"/>
                    </a:lnTo>
                    <a:lnTo>
                      <a:pt x="467" y="3225"/>
                    </a:lnTo>
                    <a:lnTo>
                      <a:pt x="515" y="2931"/>
                    </a:lnTo>
                    <a:lnTo>
                      <a:pt x="544" y="2632"/>
                    </a:lnTo>
                    <a:lnTo>
                      <a:pt x="556" y="2326"/>
                    </a:lnTo>
                    <a:lnTo>
                      <a:pt x="556" y="2020"/>
                    </a:lnTo>
                    <a:lnTo>
                      <a:pt x="556" y="202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hr-HR"/>
              </a:p>
            </p:txBody>
          </p:sp>
          <p:sp>
            <p:nvSpPr>
              <p:cNvPr id="7180" name="Freeform 12"/>
              <p:cNvSpPr>
                <a:spLocks/>
              </p:cNvSpPr>
              <p:nvPr userDrawn="1"/>
            </p:nvSpPr>
            <p:spPr bwMode="hidden">
              <a:xfrm>
                <a:off x="4246" y="0"/>
                <a:ext cx="690" cy="4316"/>
              </a:xfrm>
              <a:custGeom>
                <a:avLst/>
                <a:gdLst/>
                <a:ahLst/>
                <a:cxnLst>
                  <a:cxn ang="0">
                    <a:pos x="688" y="2086"/>
                  </a:cxn>
                  <a:cxn ang="0">
                    <a:pos x="670" y="1810"/>
                  </a:cxn>
                  <a:cxn ang="0">
                    <a:pos x="634" y="1541"/>
                  </a:cxn>
                  <a:cxn ang="0">
                    <a:pos x="574" y="1271"/>
                  </a:cxn>
                  <a:cxn ang="0">
                    <a:pos x="497" y="1007"/>
                  </a:cxn>
                  <a:cxn ang="0">
                    <a:pos x="401" y="749"/>
                  </a:cxn>
                  <a:cxn ang="0">
                    <a:pos x="293" y="492"/>
                  </a:cxn>
                  <a:cxn ang="0">
                    <a:pos x="162" y="240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50" y="240"/>
                  </a:cxn>
                  <a:cxn ang="0">
                    <a:pos x="281" y="492"/>
                  </a:cxn>
                  <a:cxn ang="0">
                    <a:pos x="389" y="749"/>
                  </a:cxn>
                  <a:cxn ang="0">
                    <a:pos x="485" y="1007"/>
                  </a:cxn>
                  <a:cxn ang="0">
                    <a:pos x="562" y="1271"/>
                  </a:cxn>
                  <a:cxn ang="0">
                    <a:pos x="622" y="1541"/>
                  </a:cxn>
                  <a:cxn ang="0">
                    <a:pos x="658" y="1810"/>
                  </a:cxn>
                  <a:cxn ang="0">
                    <a:pos x="676" y="2086"/>
                  </a:cxn>
                  <a:cxn ang="0">
                    <a:pos x="676" y="2368"/>
                  </a:cxn>
                  <a:cxn ang="0">
                    <a:pos x="658" y="2650"/>
                  </a:cxn>
                  <a:cxn ang="0">
                    <a:pos x="616" y="2931"/>
                  </a:cxn>
                  <a:cxn ang="0">
                    <a:pos x="556" y="3213"/>
                  </a:cxn>
                  <a:cxn ang="0">
                    <a:pos x="473" y="3495"/>
                  </a:cxn>
                  <a:cxn ang="0">
                    <a:pos x="371" y="3777"/>
                  </a:cxn>
                  <a:cxn ang="0">
                    <a:pos x="251" y="4046"/>
                  </a:cxn>
                  <a:cxn ang="0">
                    <a:pos x="114" y="4316"/>
                  </a:cxn>
                  <a:cxn ang="0">
                    <a:pos x="126" y="4316"/>
                  </a:cxn>
                  <a:cxn ang="0">
                    <a:pos x="263" y="4046"/>
                  </a:cxn>
                  <a:cxn ang="0">
                    <a:pos x="383" y="3777"/>
                  </a:cxn>
                  <a:cxn ang="0">
                    <a:pos x="485" y="3495"/>
                  </a:cxn>
                  <a:cxn ang="0">
                    <a:pos x="568" y="3219"/>
                  </a:cxn>
                  <a:cxn ang="0">
                    <a:pos x="628" y="2937"/>
                  </a:cxn>
                  <a:cxn ang="0">
                    <a:pos x="670" y="2656"/>
                  </a:cxn>
                  <a:cxn ang="0">
                    <a:pos x="688" y="2368"/>
                  </a:cxn>
                  <a:cxn ang="0">
                    <a:pos x="688" y="2086"/>
                  </a:cxn>
                  <a:cxn ang="0">
                    <a:pos x="688" y="2086"/>
                  </a:cxn>
                </a:cxnLst>
                <a:rect l="0" t="0" r="r" b="b"/>
                <a:pathLst>
                  <a:path w="688" h="4316">
                    <a:moveTo>
                      <a:pt x="688" y="2086"/>
                    </a:moveTo>
                    <a:lnTo>
                      <a:pt x="670" y="1810"/>
                    </a:lnTo>
                    <a:lnTo>
                      <a:pt x="634" y="1541"/>
                    </a:lnTo>
                    <a:lnTo>
                      <a:pt x="574" y="1271"/>
                    </a:lnTo>
                    <a:lnTo>
                      <a:pt x="497" y="1007"/>
                    </a:lnTo>
                    <a:lnTo>
                      <a:pt x="401" y="749"/>
                    </a:lnTo>
                    <a:lnTo>
                      <a:pt x="293" y="492"/>
                    </a:lnTo>
                    <a:lnTo>
                      <a:pt x="162" y="24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50" y="240"/>
                    </a:lnTo>
                    <a:lnTo>
                      <a:pt x="281" y="492"/>
                    </a:lnTo>
                    <a:lnTo>
                      <a:pt x="389" y="749"/>
                    </a:lnTo>
                    <a:lnTo>
                      <a:pt x="485" y="1007"/>
                    </a:lnTo>
                    <a:lnTo>
                      <a:pt x="562" y="1271"/>
                    </a:lnTo>
                    <a:lnTo>
                      <a:pt x="622" y="1541"/>
                    </a:lnTo>
                    <a:lnTo>
                      <a:pt x="658" y="1810"/>
                    </a:lnTo>
                    <a:lnTo>
                      <a:pt x="676" y="2086"/>
                    </a:lnTo>
                    <a:lnTo>
                      <a:pt x="676" y="2368"/>
                    </a:lnTo>
                    <a:lnTo>
                      <a:pt x="658" y="2650"/>
                    </a:lnTo>
                    <a:lnTo>
                      <a:pt x="616" y="2931"/>
                    </a:lnTo>
                    <a:lnTo>
                      <a:pt x="556" y="3213"/>
                    </a:lnTo>
                    <a:lnTo>
                      <a:pt x="473" y="3495"/>
                    </a:lnTo>
                    <a:lnTo>
                      <a:pt x="371" y="3777"/>
                    </a:lnTo>
                    <a:lnTo>
                      <a:pt x="251" y="4046"/>
                    </a:lnTo>
                    <a:lnTo>
                      <a:pt x="114" y="4316"/>
                    </a:lnTo>
                    <a:lnTo>
                      <a:pt x="126" y="4316"/>
                    </a:lnTo>
                    <a:lnTo>
                      <a:pt x="263" y="4046"/>
                    </a:lnTo>
                    <a:lnTo>
                      <a:pt x="383" y="3777"/>
                    </a:lnTo>
                    <a:lnTo>
                      <a:pt x="485" y="3495"/>
                    </a:lnTo>
                    <a:lnTo>
                      <a:pt x="568" y="3219"/>
                    </a:lnTo>
                    <a:lnTo>
                      <a:pt x="628" y="2937"/>
                    </a:lnTo>
                    <a:lnTo>
                      <a:pt x="670" y="2656"/>
                    </a:lnTo>
                    <a:lnTo>
                      <a:pt x="688" y="2368"/>
                    </a:lnTo>
                    <a:lnTo>
                      <a:pt x="688" y="2086"/>
                    </a:lnTo>
                    <a:lnTo>
                      <a:pt x="688" y="208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hr-HR"/>
              </a:p>
            </p:txBody>
          </p:sp>
          <p:sp>
            <p:nvSpPr>
              <p:cNvPr id="7181" name="Freeform 13"/>
              <p:cNvSpPr>
                <a:spLocks/>
              </p:cNvSpPr>
              <p:nvPr userDrawn="1"/>
            </p:nvSpPr>
            <p:spPr bwMode="hidden">
              <a:xfrm>
                <a:off x="4522" y="0"/>
                <a:ext cx="864" cy="4316"/>
              </a:xfrm>
              <a:custGeom>
                <a:avLst/>
                <a:gdLst/>
                <a:ahLst/>
                <a:cxnLst>
                  <a:cxn ang="0">
                    <a:pos x="855" y="2128"/>
                  </a:cxn>
                  <a:cxn ang="0">
                    <a:pos x="831" y="1834"/>
                  </a:cxn>
                  <a:cxn ang="0">
                    <a:pos x="808" y="1684"/>
                  </a:cxn>
                  <a:cxn ang="0">
                    <a:pos x="784" y="1541"/>
                  </a:cxn>
                  <a:cxn ang="0">
                    <a:pos x="748" y="1397"/>
                  </a:cxn>
                  <a:cxn ang="0">
                    <a:pos x="712" y="1253"/>
                  </a:cxn>
                  <a:cxn ang="0">
                    <a:pos x="664" y="1115"/>
                  </a:cxn>
                  <a:cxn ang="0">
                    <a:pos x="610" y="977"/>
                  </a:cxn>
                  <a:cxn ang="0">
                    <a:pos x="491" y="719"/>
                  </a:cxn>
                  <a:cxn ang="0">
                    <a:pos x="353" y="468"/>
                  </a:cxn>
                  <a:cxn ang="0">
                    <a:pos x="192" y="228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80" y="228"/>
                  </a:cxn>
                  <a:cxn ang="0">
                    <a:pos x="341" y="468"/>
                  </a:cxn>
                  <a:cxn ang="0">
                    <a:pos x="479" y="719"/>
                  </a:cxn>
                  <a:cxn ang="0">
                    <a:pos x="598" y="983"/>
                  </a:cxn>
                  <a:cxn ang="0">
                    <a:pos x="652" y="1121"/>
                  </a:cxn>
                  <a:cxn ang="0">
                    <a:pos x="700" y="1259"/>
                  </a:cxn>
                  <a:cxn ang="0">
                    <a:pos x="736" y="1403"/>
                  </a:cxn>
                  <a:cxn ang="0">
                    <a:pos x="772" y="1547"/>
                  </a:cxn>
                  <a:cxn ang="0">
                    <a:pos x="802" y="1690"/>
                  </a:cxn>
                  <a:cxn ang="0">
                    <a:pos x="819" y="1834"/>
                  </a:cxn>
                  <a:cxn ang="0">
                    <a:pos x="837" y="1984"/>
                  </a:cxn>
                  <a:cxn ang="0">
                    <a:pos x="843" y="2128"/>
                  </a:cxn>
                  <a:cxn ang="0">
                    <a:pos x="849" y="2278"/>
                  </a:cxn>
                  <a:cxn ang="0">
                    <a:pos x="843" y="2428"/>
                  </a:cxn>
                  <a:cxn ang="0">
                    <a:pos x="831" y="2572"/>
                  </a:cxn>
                  <a:cxn ang="0">
                    <a:pos x="819" y="2721"/>
                  </a:cxn>
                  <a:cxn ang="0">
                    <a:pos x="796" y="2865"/>
                  </a:cxn>
                  <a:cxn ang="0">
                    <a:pos x="766" y="3015"/>
                  </a:cxn>
                  <a:cxn ang="0">
                    <a:pos x="724" y="3159"/>
                  </a:cxn>
                  <a:cxn ang="0">
                    <a:pos x="682" y="3303"/>
                  </a:cxn>
                  <a:cxn ang="0">
                    <a:pos x="586" y="3567"/>
                  </a:cxn>
                  <a:cxn ang="0">
                    <a:pos x="473" y="3824"/>
                  </a:cxn>
                  <a:cxn ang="0">
                    <a:pos x="335" y="4076"/>
                  </a:cxn>
                  <a:cxn ang="0">
                    <a:pos x="180" y="4316"/>
                  </a:cxn>
                  <a:cxn ang="0">
                    <a:pos x="192" y="4316"/>
                  </a:cxn>
                  <a:cxn ang="0">
                    <a:pos x="347" y="4076"/>
                  </a:cxn>
                  <a:cxn ang="0">
                    <a:pos x="485" y="3824"/>
                  </a:cxn>
                  <a:cxn ang="0">
                    <a:pos x="598" y="3573"/>
                  </a:cxn>
                  <a:cxn ang="0">
                    <a:pos x="694" y="3309"/>
                  </a:cxn>
                  <a:cxn ang="0">
                    <a:pos x="736" y="3165"/>
                  </a:cxn>
                  <a:cxn ang="0">
                    <a:pos x="778" y="3021"/>
                  </a:cxn>
                  <a:cxn ang="0">
                    <a:pos x="808" y="2871"/>
                  </a:cxn>
                  <a:cxn ang="0">
                    <a:pos x="831" y="2727"/>
                  </a:cxn>
                  <a:cxn ang="0">
                    <a:pos x="843" y="2578"/>
                  </a:cxn>
                  <a:cxn ang="0">
                    <a:pos x="855" y="2428"/>
                  </a:cxn>
                  <a:cxn ang="0">
                    <a:pos x="861" y="2278"/>
                  </a:cxn>
                  <a:cxn ang="0">
                    <a:pos x="855" y="2128"/>
                  </a:cxn>
                  <a:cxn ang="0">
                    <a:pos x="855" y="2128"/>
                  </a:cxn>
                </a:cxnLst>
                <a:rect l="0" t="0" r="r" b="b"/>
                <a:pathLst>
                  <a:path w="861" h="4316">
                    <a:moveTo>
                      <a:pt x="855" y="2128"/>
                    </a:moveTo>
                    <a:lnTo>
                      <a:pt x="831" y="1834"/>
                    </a:lnTo>
                    <a:lnTo>
                      <a:pt x="808" y="1684"/>
                    </a:lnTo>
                    <a:lnTo>
                      <a:pt x="784" y="1541"/>
                    </a:lnTo>
                    <a:lnTo>
                      <a:pt x="748" y="1397"/>
                    </a:lnTo>
                    <a:lnTo>
                      <a:pt x="712" y="1253"/>
                    </a:lnTo>
                    <a:lnTo>
                      <a:pt x="664" y="1115"/>
                    </a:lnTo>
                    <a:lnTo>
                      <a:pt x="610" y="977"/>
                    </a:lnTo>
                    <a:lnTo>
                      <a:pt x="491" y="719"/>
                    </a:lnTo>
                    <a:lnTo>
                      <a:pt x="353" y="468"/>
                    </a:lnTo>
                    <a:lnTo>
                      <a:pt x="192" y="228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80" y="228"/>
                    </a:lnTo>
                    <a:lnTo>
                      <a:pt x="341" y="468"/>
                    </a:lnTo>
                    <a:lnTo>
                      <a:pt x="479" y="719"/>
                    </a:lnTo>
                    <a:lnTo>
                      <a:pt x="598" y="983"/>
                    </a:lnTo>
                    <a:lnTo>
                      <a:pt x="652" y="1121"/>
                    </a:lnTo>
                    <a:lnTo>
                      <a:pt x="700" y="1259"/>
                    </a:lnTo>
                    <a:lnTo>
                      <a:pt x="736" y="1403"/>
                    </a:lnTo>
                    <a:lnTo>
                      <a:pt x="772" y="1547"/>
                    </a:lnTo>
                    <a:lnTo>
                      <a:pt x="802" y="1690"/>
                    </a:lnTo>
                    <a:lnTo>
                      <a:pt x="819" y="1834"/>
                    </a:lnTo>
                    <a:lnTo>
                      <a:pt x="837" y="1984"/>
                    </a:lnTo>
                    <a:lnTo>
                      <a:pt x="843" y="2128"/>
                    </a:lnTo>
                    <a:lnTo>
                      <a:pt x="849" y="2278"/>
                    </a:lnTo>
                    <a:lnTo>
                      <a:pt x="843" y="2428"/>
                    </a:lnTo>
                    <a:lnTo>
                      <a:pt x="831" y="2572"/>
                    </a:lnTo>
                    <a:lnTo>
                      <a:pt x="819" y="2721"/>
                    </a:lnTo>
                    <a:lnTo>
                      <a:pt x="796" y="2865"/>
                    </a:lnTo>
                    <a:lnTo>
                      <a:pt x="766" y="3015"/>
                    </a:lnTo>
                    <a:lnTo>
                      <a:pt x="724" y="3159"/>
                    </a:lnTo>
                    <a:lnTo>
                      <a:pt x="682" y="3303"/>
                    </a:lnTo>
                    <a:lnTo>
                      <a:pt x="586" y="3567"/>
                    </a:lnTo>
                    <a:lnTo>
                      <a:pt x="473" y="3824"/>
                    </a:lnTo>
                    <a:lnTo>
                      <a:pt x="335" y="4076"/>
                    </a:lnTo>
                    <a:lnTo>
                      <a:pt x="180" y="4316"/>
                    </a:lnTo>
                    <a:lnTo>
                      <a:pt x="192" y="4316"/>
                    </a:lnTo>
                    <a:lnTo>
                      <a:pt x="347" y="4076"/>
                    </a:lnTo>
                    <a:lnTo>
                      <a:pt x="485" y="3824"/>
                    </a:lnTo>
                    <a:lnTo>
                      <a:pt x="598" y="3573"/>
                    </a:lnTo>
                    <a:lnTo>
                      <a:pt x="694" y="3309"/>
                    </a:lnTo>
                    <a:lnTo>
                      <a:pt x="736" y="3165"/>
                    </a:lnTo>
                    <a:lnTo>
                      <a:pt x="778" y="3021"/>
                    </a:lnTo>
                    <a:lnTo>
                      <a:pt x="808" y="2871"/>
                    </a:lnTo>
                    <a:lnTo>
                      <a:pt x="831" y="2727"/>
                    </a:lnTo>
                    <a:lnTo>
                      <a:pt x="843" y="2578"/>
                    </a:lnTo>
                    <a:lnTo>
                      <a:pt x="855" y="2428"/>
                    </a:lnTo>
                    <a:lnTo>
                      <a:pt x="861" y="2278"/>
                    </a:lnTo>
                    <a:lnTo>
                      <a:pt x="855" y="2128"/>
                    </a:lnTo>
                    <a:lnTo>
                      <a:pt x="855" y="212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hr-HR"/>
              </a:p>
            </p:txBody>
          </p:sp>
          <p:sp>
            <p:nvSpPr>
              <p:cNvPr id="7182" name="Freeform 14"/>
              <p:cNvSpPr>
                <a:spLocks/>
              </p:cNvSpPr>
              <p:nvPr userDrawn="1"/>
            </p:nvSpPr>
            <p:spPr bwMode="hidden">
              <a:xfrm>
                <a:off x="2399" y="0"/>
                <a:ext cx="150" cy="4316"/>
              </a:xfrm>
              <a:custGeom>
                <a:avLst/>
                <a:gdLst/>
                <a:ahLst/>
                <a:cxnLst>
                  <a:cxn ang="0">
                    <a:pos x="18" y="1942"/>
                  </a:cxn>
                  <a:cxn ang="0">
                    <a:pos x="30" y="1630"/>
                  </a:cxn>
                  <a:cxn ang="0">
                    <a:pos x="42" y="1331"/>
                  </a:cxn>
                  <a:cxn ang="0">
                    <a:pos x="59" y="1055"/>
                  </a:cxn>
                  <a:cxn ang="0">
                    <a:pos x="77" y="791"/>
                  </a:cxn>
                  <a:cxn ang="0">
                    <a:pos x="83" y="671"/>
                  </a:cxn>
                  <a:cxn ang="0">
                    <a:pos x="95" y="557"/>
                  </a:cxn>
                  <a:cxn ang="0">
                    <a:pos x="107" y="444"/>
                  </a:cxn>
                  <a:cxn ang="0">
                    <a:pos x="113" y="342"/>
                  </a:cxn>
                  <a:cxn ang="0">
                    <a:pos x="125" y="246"/>
                  </a:cxn>
                  <a:cxn ang="0">
                    <a:pos x="131" y="156"/>
                  </a:cxn>
                  <a:cxn ang="0">
                    <a:pos x="143" y="72"/>
                  </a:cxn>
                  <a:cxn ang="0">
                    <a:pos x="149" y="0"/>
                  </a:cxn>
                  <a:cxn ang="0">
                    <a:pos x="137" y="0"/>
                  </a:cxn>
                  <a:cxn ang="0">
                    <a:pos x="131" y="72"/>
                  </a:cxn>
                  <a:cxn ang="0">
                    <a:pos x="119" y="156"/>
                  </a:cxn>
                  <a:cxn ang="0">
                    <a:pos x="113" y="246"/>
                  </a:cxn>
                  <a:cxn ang="0">
                    <a:pos x="101" y="342"/>
                  </a:cxn>
                  <a:cxn ang="0">
                    <a:pos x="95" y="444"/>
                  </a:cxn>
                  <a:cxn ang="0">
                    <a:pos x="83" y="557"/>
                  </a:cxn>
                  <a:cxn ang="0">
                    <a:pos x="71" y="671"/>
                  </a:cxn>
                  <a:cxn ang="0">
                    <a:pos x="65" y="791"/>
                  </a:cxn>
                  <a:cxn ang="0">
                    <a:pos x="48" y="1055"/>
                  </a:cxn>
                  <a:cxn ang="0">
                    <a:pos x="30" y="1331"/>
                  </a:cxn>
                  <a:cxn ang="0">
                    <a:pos x="18" y="1630"/>
                  </a:cxn>
                  <a:cxn ang="0">
                    <a:pos x="6" y="1942"/>
                  </a:cxn>
                  <a:cxn ang="0">
                    <a:pos x="0" y="2278"/>
                  </a:cxn>
                  <a:cxn ang="0">
                    <a:pos x="6" y="2602"/>
                  </a:cxn>
                  <a:cxn ang="0">
                    <a:pos x="12" y="2919"/>
                  </a:cxn>
                  <a:cxn ang="0">
                    <a:pos x="24" y="3219"/>
                  </a:cxn>
                  <a:cxn ang="0">
                    <a:pos x="36" y="3513"/>
                  </a:cxn>
                  <a:cxn ang="0">
                    <a:pos x="59" y="3794"/>
                  </a:cxn>
                  <a:cxn ang="0">
                    <a:pos x="89" y="4058"/>
                  </a:cxn>
                  <a:cxn ang="0">
                    <a:pos x="125" y="4316"/>
                  </a:cxn>
                  <a:cxn ang="0">
                    <a:pos x="137" y="4316"/>
                  </a:cxn>
                  <a:cxn ang="0">
                    <a:pos x="101" y="4058"/>
                  </a:cxn>
                  <a:cxn ang="0">
                    <a:pos x="71" y="3794"/>
                  </a:cxn>
                  <a:cxn ang="0">
                    <a:pos x="48" y="3513"/>
                  </a:cxn>
                  <a:cxn ang="0">
                    <a:pos x="36" y="3225"/>
                  </a:cxn>
                  <a:cxn ang="0">
                    <a:pos x="24" y="2919"/>
                  </a:cxn>
                  <a:cxn ang="0">
                    <a:pos x="18" y="2608"/>
                  </a:cxn>
                  <a:cxn ang="0">
                    <a:pos x="12" y="2278"/>
                  </a:cxn>
                  <a:cxn ang="0">
                    <a:pos x="18" y="1942"/>
                  </a:cxn>
                  <a:cxn ang="0">
                    <a:pos x="18" y="1942"/>
                  </a:cxn>
                </a:cxnLst>
                <a:rect l="0" t="0" r="r" b="b"/>
                <a:pathLst>
                  <a:path w="149" h="4316">
                    <a:moveTo>
                      <a:pt x="18" y="1942"/>
                    </a:moveTo>
                    <a:lnTo>
                      <a:pt x="30" y="1630"/>
                    </a:lnTo>
                    <a:lnTo>
                      <a:pt x="42" y="1331"/>
                    </a:lnTo>
                    <a:lnTo>
                      <a:pt x="59" y="1055"/>
                    </a:lnTo>
                    <a:lnTo>
                      <a:pt x="77" y="791"/>
                    </a:lnTo>
                    <a:lnTo>
                      <a:pt x="83" y="671"/>
                    </a:lnTo>
                    <a:lnTo>
                      <a:pt x="95" y="557"/>
                    </a:lnTo>
                    <a:lnTo>
                      <a:pt x="107" y="444"/>
                    </a:lnTo>
                    <a:lnTo>
                      <a:pt x="113" y="342"/>
                    </a:lnTo>
                    <a:lnTo>
                      <a:pt x="125" y="246"/>
                    </a:lnTo>
                    <a:lnTo>
                      <a:pt x="131" y="156"/>
                    </a:lnTo>
                    <a:lnTo>
                      <a:pt x="143" y="72"/>
                    </a:lnTo>
                    <a:lnTo>
                      <a:pt x="149" y="0"/>
                    </a:lnTo>
                    <a:lnTo>
                      <a:pt x="137" y="0"/>
                    </a:lnTo>
                    <a:lnTo>
                      <a:pt x="131" y="72"/>
                    </a:lnTo>
                    <a:lnTo>
                      <a:pt x="119" y="156"/>
                    </a:lnTo>
                    <a:lnTo>
                      <a:pt x="113" y="246"/>
                    </a:lnTo>
                    <a:lnTo>
                      <a:pt x="101" y="342"/>
                    </a:lnTo>
                    <a:lnTo>
                      <a:pt x="95" y="444"/>
                    </a:lnTo>
                    <a:lnTo>
                      <a:pt x="83" y="557"/>
                    </a:lnTo>
                    <a:lnTo>
                      <a:pt x="71" y="671"/>
                    </a:lnTo>
                    <a:lnTo>
                      <a:pt x="65" y="791"/>
                    </a:lnTo>
                    <a:lnTo>
                      <a:pt x="48" y="1055"/>
                    </a:lnTo>
                    <a:lnTo>
                      <a:pt x="30" y="1331"/>
                    </a:lnTo>
                    <a:lnTo>
                      <a:pt x="18" y="1630"/>
                    </a:lnTo>
                    <a:lnTo>
                      <a:pt x="6" y="1942"/>
                    </a:lnTo>
                    <a:lnTo>
                      <a:pt x="0" y="2278"/>
                    </a:lnTo>
                    <a:lnTo>
                      <a:pt x="6" y="2602"/>
                    </a:lnTo>
                    <a:lnTo>
                      <a:pt x="12" y="2919"/>
                    </a:lnTo>
                    <a:lnTo>
                      <a:pt x="24" y="3219"/>
                    </a:lnTo>
                    <a:lnTo>
                      <a:pt x="36" y="3513"/>
                    </a:lnTo>
                    <a:lnTo>
                      <a:pt x="59" y="3794"/>
                    </a:lnTo>
                    <a:lnTo>
                      <a:pt x="89" y="4058"/>
                    </a:lnTo>
                    <a:lnTo>
                      <a:pt x="125" y="4316"/>
                    </a:lnTo>
                    <a:lnTo>
                      <a:pt x="137" y="4316"/>
                    </a:lnTo>
                    <a:lnTo>
                      <a:pt x="101" y="4058"/>
                    </a:lnTo>
                    <a:lnTo>
                      <a:pt x="71" y="3794"/>
                    </a:lnTo>
                    <a:lnTo>
                      <a:pt x="48" y="3513"/>
                    </a:lnTo>
                    <a:lnTo>
                      <a:pt x="36" y="3225"/>
                    </a:lnTo>
                    <a:lnTo>
                      <a:pt x="24" y="2919"/>
                    </a:lnTo>
                    <a:lnTo>
                      <a:pt x="18" y="2608"/>
                    </a:lnTo>
                    <a:lnTo>
                      <a:pt x="12" y="2278"/>
                    </a:lnTo>
                    <a:lnTo>
                      <a:pt x="18" y="1942"/>
                    </a:lnTo>
                    <a:lnTo>
                      <a:pt x="18" y="194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hr-HR"/>
              </a:p>
            </p:txBody>
          </p:sp>
          <p:sp>
            <p:nvSpPr>
              <p:cNvPr id="7183" name="Freeform 15"/>
              <p:cNvSpPr>
                <a:spLocks/>
              </p:cNvSpPr>
              <p:nvPr userDrawn="1"/>
            </p:nvSpPr>
            <p:spPr bwMode="hidden">
              <a:xfrm>
                <a:off x="1967" y="0"/>
                <a:ext cx="300" cy="4316"/>
              </a:xfrm>
              <a:custGeom>
                <a:avLst/>
                <a:gdLst/>
                <a:ahLst/>
                <a:cxnLst>
                  <a:cxn ang="0">
                    <a:pos x="18" y="2062"/>
                  </a:cxn>
                  <a:cxn ang="0">
                    <a:pos x="30" y="1750"/>
                  </a:cxn>
                  <a:cxn ang="0">
                    <a:pos x="54" y="1451"/>
                  </a:cxn>
                  <a:cxn ang="0">
                    <a:pos x="84" y="1169"/>
                  </a:cxn>
                  <a:cxn ang="0">
                    <a:pos x="126" y="899"/>
                  </a:cxn>
                  <a:cxn ang="0">
                    <a:pos x="162" y="641"/>
                  </a:cxn>
                  <a:cxn ang="0">
                    <a:pos x="209" y="408"/>
                  </a:cxn>
                  <a:cxn ang="0">
                    <a:pos x="251" y="192"/>
                  </a:cxn>
                  <a:cxn ang="0">
                    <a:pos x="299" y="0"/>
                  </a:cxn>
                  <a:cxn ang="0">
                    <a:pos x="287" y="0"/>
                  </a:cxn>
                  <a:cxn ang="0">
                    <a:pos x="239" y="192"/>
                  </a:cxn>
                  <a:cxn ang="0">
                    <a:pos x="198" y="408"/>
                  </a:cxn>
                  <a:cxn ang="0">
                    <a:pos x="156" y="641"/>
                  </a:cxn>
                  <a:cxn ang="0">
                    <a:pos x="114" y="899"/>
                  </a:cxn>
                  <a:cxn ang="0">
                    <a:pos x="78" y="1169"/>
                  </a:cxn>
                  <a:cxn ang="0">
                    <a:pos x="48" y="1451"/>
                  </a:cxn>
                  <a:cxn ang="0">
                    <a:pos x="24" y="1750"/>
                  </a:cxn>
                  <a:cxn ang="0">
                    <a:pos x="6" y="2062"/>
                  </a:cxn>
                  <a:cxn ang="0">
                    <a:pos x="0" y="2374"/>
                  </a:cxn>
                  <a:cxn ang="0">
                    <a:pos x="12" y="2674"/>
                  </a:cxn>
                  <a:cxn ang="0">
                    <a:pos x="30" y="2973"/>
                  </a:cxn>
                  <a:cxn ang="0">
                    <a:pos x="54" y="3255"/>
                  </a:cxn>
                  <a:cxn ang="0">
                    <a:pos x="96" y="3537"/>
                  </a:cxn>
                  <a:cxn ang="0">
                    <a:pos x="144" y="3806"/>
                  </a:cxn>
                  <a:cxn ang="0">
                    <a:pos x="203" y="4064"/>
                  </a:cxn>
                  <a:cxn ang="0">
                    <a:pos x="275" y="4316"/>
                  </a:cxn>
                  <a:cxn ang="0">
                    <a:pos x="287" y="4316"/>
                  </a:cxn>
                  <a:cxn ang="0">
                    <a:pos x="215" y="4064"/>
                  </a:cxn>
                  <a:cxn ang="0">
                    <a:pos x="156" y="3806"/>
                  </a:cxn>
                  <a:cxn ang="0">
                    <a:pos x="108" y="3537"/>
                  </a:cxn>
                  <a:cxn ang="0">
                    <a:pos x="66" y="3261"/>
                  </a:cxn>
                  <a:cxn ang="0">
                    <a:pos x="42" y="2973"/>
                  </a:cxn>
                  <a:cxn ang="0">
                    <a:pos x="24" y="2680"/>
                  </a:cxn>
                  <a:cxn ang="0">
                    <a:pos x="12" y="2374"/>
                  </a:cxn>
                  <a:cxn ang="0">
                    <a:pos x="18" y="2062"/>
                  </a:cxn>
                  <a:cxn ang="0">
                    <a:pos x="18" y="2062"/>
                  </a:cxn>
                </a:cxnLst>
                <a:rect l="0" t="0" r="r" b="b"/>
                <a:pathLst>
                  <a:path w="299" h="4316">
                    <a:moveTo>
                      <a:pt x="18" y="2062"/>
                    </a:moveTo>
                    <a:lnTo>
                      <a:pt x="30" y="1750"/>
                    </a:lnTo>
                    <a:lnTo>
                      <a:pt x="54" y="1451"/>
                    </a:lnTo>
                    <a:lnTo>
                      <a:pt x="84" y="1169"/>
                    </a:lnTo>
                    <a:lnTo>
                      <a:pt x="126" y="899"/>
                    </a:lnTo>
                    <a:lnTo>
                      <a:pt x="162" y="641"/>
                    </a:lnTo>
                    <a:lnTo>
                      <a:pt x="209" y="408"/>
                    </a:lnTo>
                    <a:lnTo>
                      <a:pt x="251" y="192"/>
                    </a:lnTo>
                    <a:lnTo>
                      <a:pt x="299" y="0"/>
                    </a:lnTo>
                    <a:lnTo>
                      <a:pt x="287" y="0"/>
                    </a:lnTo>
                    <a:lnTo>
                      <a:pt x="239" y="192"/>
                    </a:lnTo>
                    <a:lnTo>
                      <a:pt x="198" y="408"/>
                    </a:lnTo>
                    <a:lnTo>
                      <a:pt x="156" y="641"/>
                    </a:lnTo>
                    <a:lnTo>
                      <a:pt x="114" y="899"/>
                    </a:lnTo>
                    <a:lnTo>
                      <a:pt x="78" y="1169"/>
                    </a:lnTo>
                    <a:lnTo>
                      <a:pt x="48" y="1451"/>
                    </a:lnTo>
                    <a:lnTo>
                      <a:pt x="24" y="1750"/>
                    </a:lnTo>
                    <a:lnTo>
                      <a:pt x="6" y="2062"/>
                    </a:lnTo>
                    <a:lnTo>
                      <a:pt x="0" y="2374"/>
                    </a:lnTo>
                    <a:lnTo>
                      <a:pt x="12" y="2674"/>
                    </a:lnTo>
                    <a:lnTo>
                      <a:pt x="30" y="2973"/>
                    </a:lnTo>
                    <a:lnTo>
                      <a:pt x="54" y="3255"/>
                    </a:lnTo>
                    <a:lnTo>
                      <a:pt x="96" y="3537"/>
                    </a:lnTo>
                    <a:lnTo>
                      <a:pt x="144" y="3806"/>
                    </a:lnTo>
                    <a:lnTo>
                      <a:pt x="203" y="4064"/>
                    </a:lnTo>
                    <a:lnTo>
                      <a:pt x="275" y="4316"/>
                    </a:lnTo>
                    <a:lnTo>
                      <a:pt x="287" y="4316"/>
                    </a:lnTo>
                    <a:lnTo>
                      <a:pt x="215" y="4064"/>
                    </a:lnTo>
                    <a:lnTo>
                      <a:pt x="156" y="3806"/>
                    </a:lnTo>
                    <a:lnTo>
                      <a:pt x="108" y="3537"/>
                    </a:lnTo>
                    <a:lnTo>
                      <a:pt x="66" y="3261"/>
                    </a:lnTo>
                    <a:lnTo>
                      <a:pt x="42" y="2973"/>
                    </a:lnTo>
                    <a:lnTo>
                      <a:pt x="24" y="2680"/>
                    </a:lnTo>
                    <a:lnTo>
                      <a:pt x="12" y="2374"/>
                    </a:lnTo>
                    <a:lnTo>
                      <a:pt x="18" y="2062"/>
                    </a:lnTo>
                    <a:lnTo>
                      <a:pt x="18" y="206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hr-HR"/>
              </a:p>
            </p:txBody>
          </p:sp>
          <p:sp>
            <p:nvSpPr>
              <p:cNvPr id="7184" name="Freeform 16"/>
              <p:cNvSpPr>
                <a:spLocks/>
              </p:cNvSpPr>
              <p:nvPr userDrawn="1"/>
            </p:nvSpPr>
            <p:spPr bwMode="hidden">
              <a:xfrm>
                <a:off x="1566" y="0"/>
                <a:ext cx="425" cy="4316"/>
              </a:xfrm>
              <a:custGeom>
                <a:avLst/>
                <a:gdLst/>
                <a:ahLst/>
                <a:cxnLst>
                  <a:cxn ang="0">
                    <a:pos x="424" y="0"/>
                  </a:cxn>
                  <a:cxn ang="0">
                    <a:pos x="412" y="0"/>
                  </a:cxn>
                  <a:cxn ang="0">
                    <a:pos x="316" y="222"/>
                  </a:cxn>
                  <a:cxn ang="0">
                    <a:pos x="239" y="462"/>
                  </a:cxn>
                  <a:cxn ang="0">
                    <a:pos x="167" y="707"/>
                  </a:cxn>
                  <a:cxn ang="0">
                    <a:pos x="107" y="971"/>
                  </a:cxn>
                  <a:cxn ang="0">
                    <a:pos x="65" y="1247"/>
                  </a:cxn>
                  <a:cxn ang="0">
                    <a:pos x="29" y="1529"/>
                  </a:cxn>
                  <a:cxn ang="0">
                    <a:pos x="6" y="1822"/>
                  </a:cxn>
                  <a:cxn ang="0">
                    <a:pos x="0" y="2122"/>
                  </a:cxn>
                  <a:cxn ang="0">
                    <a:pos x="6" y="2404"/>
                  </a:cxn>
                  <a:cxn ang="0">
                    <a:pos x="24" y="2686"/>
                  </a:cxn>
                  <a:cxn ang="0">
                    <a:pos x="47" y="2961"/>
                  </a:cxn>
                  <a:cxn ang="0">
                    <a:pos x="89" y="3243"/>
                  </a:cxn>
                  <a:cxn ang="0">
                    <a:pos x="137" y="3519"/>
                  </a:cxn>
                  <a:cxn ang="0">
                    <a:pos x="197" y="3788"/>
                  </a:cxn>
                  <a:cxn ang="0">
                    <a:pos x="269" y="4058"/>
                  </a:cxn>
                  <a:cxn ang="0">
                    <a:pos x="346" y="4316"/>
                  </a:cxn>
                  <a:cxn ang="0">
                    <a:pos x="358" y="4316"/>
                  </a:cxn>
                  <a:cxn ang="0">
                    <a:pos x="281" y="4058"/>
                  </a:cxn>
                  <a:cxn ang="0">
                    <a:pos x="209" y="3788"/>
                  </a:cxn>
                  <a:cxn ang="0">
                    <a:pos x="149" y="3519"/>
                  </a:cxn>
                  <a:cxn ang="0">
                    <a:pos x="101" y="3243"/>
                  </a:cxn>
                  <a:cxn ang="0">
                    <a:pos x="59" y="2961"/>
                  </a:cxn>
                  <a:cxn ang="0">
                    <a:pos x="35" y="2686"/>
                  </a:cxn>
                  <a:cxn ang="0">
                    <a:pos x="18" y="2404"/>
                  </a:cxn>
                  <a:cxn ang="0">
                    <a:pos x="12" y="2122"/>
                  </a:cxn>
                  <a:cxn ang="0">
                    <a:pos x="18" y="1822"/>
                  </a:cxn>
                  <a:cxn ang="0">
                    <a:pos x="41" y="1529"/>
                  </a:cxn>
                  <a:cxn ang="0">
                    <a:pos x="71" y="1247"/>
                  </a:cxn>
                  <a:cxn ang="0">
                    <a:pos x="119" y="971"/>
                  </a:cxn>
                  <a:cxn ang="0">
                    <a:pos x="179" y="707"/>
                  </a:cxn>
                  <a:cxn ang="0">
                    <a:pos x="245" y="462"/>
                  </a:cxn>
                  <a:cxn ang="0">
                    <a:pos x="328" y="222"/>
                  </a:cxn>
                  <a:cxn ang="0">
                    <a:pos x="424" y="0"/>
                  </a:cxn>
                  <a:cxn ang="0">
                    <a:pos x="424" y="0"/>
                  </a:cxn>
                </a:cxnLst>
                <a:rect l="0" t="0" r="r" b="b"/>
                <a:pathLst>
                  <a:path w="424" h="4316">
                    <a:moveTo>
                      <a:pt x="424" y="0"/>
                    </a:moveTo>
                    <a:lnTo>
                      <a:pt x="412" y="0"/>
                    </a:lnTo>
                    <a:lnTo>
                      <a:pt x="316" y="222"/>
                    </a:lnTo>
                    <a:lnTo>
                      <a:pt x="239" y="462"/>
                    </a:lnTo>
                    <a:lnTo>
                      <a:pt x="167" y="707"/>
                    </a:lnTo>
                    <a:lnTo>
                      <a:pt x="107" y="971"/>
                    </a:lnTo>
                    <a:lnTo>
                      <a:pt x="65" y="1247"/>
                    </a:lnTo>
                    <a:lnTo>
                      <a:pt x="29" y="1529"/>
                    </a:lnTo>
                    <a:lnTo>
                      <a:pt x="6" y="1822"/>
                    </a:lnTo>
                    <a:lnTo>
                      <a:pt x="0" y="2122"/>
                    </a:lnTo>
                    <a:lnTo>
                      <a:pt x="6" y="2404"/>
                    </a:lnTo>
                    <a:lnTo>
                      <a:pt x="24" y="2686"/>
                    </a:lnTo>
                    <a:lnTo>
                      <a:pt x="47" y="2961"/>
                    </a:lnTo>
                    <a:lnTo>
                      <a:pt x="89" y="3243"/>
                    </a:lnTo>
                    <a:lnTo>
                      <a:pt x="137" y="3519"/>
                    </a:lnTo>
                    <a:lnTo>
                      <a:pt x="197" y="3788"/>
                    </a:lnTo>
                    <a:lnTo>
                      <a:pt x="269" y="4058"/>
                    </a:lnTo>
                    <a:lnTo>
                      <a:pt x="346" y="4316"/>
                    </a:lnTo>
                    <a:lnTo>
                      <a:pt x="358" y="4316"/>
                    </a:lnTo>
                    <a:lnTo>
                      <a:pt x="281" y="4058"/>
                    </a:lnTo>
                    <a:lnTo>
                      <a:pt x="209" y="3788"/>
                    </a:lnTo>
                    <a:lnTo>
                      <a:pt x="149" y="3519"/>
                    </a:lnTo>
                    <a:lnTo>
                      <a:pt x="101" y="3243"/>
                    </a:lnTo>
                    <a:lnTo>
                      <a:pt x="59" y="2961"/>
                    </a:lnTo>
                    <a:lnTo>
                      <a:pt x="35" y="2686"/>
                    </a:lnTo>
                    <a:lnTo>
                      <a:pt x="18" y="2404"/>
                    </a:lnTo>
                    <a:lnTo>
                      <a:pt x="12" y="2122"/>
                    </a:lnTo>
                    <a:lnTo>
                      <a:pt x="18" y="1822"/>
                    </a:lnTo>
                    <a:lnTo>
                      <a:pt x="41" y="1529"/>
                    </a:lnTo>
                    <a:lnTo>
                      <a:pt x="71" y="1247"/>
                    </a:lnTo>
                    <a:lnTo>
                      <a:pt x="119" y="971"/>
                    </a:lnTo>
                    <a:lnTo>
                      <a:pt x="179" y="707"/>
                    </a:lnTo>
                    <a:lnTo>
                      <a:pt x="245" y="462"/>
                    </a:lnTo>
                    <a:lnTo>
                      <a:pt x="328" y="222"/>
                    </a:lnTo>
                    <a:lnTo>
                      <a:pt x="424" y="0"/>
                    </a:lnTo>
                    <a:lnTo>
                      <a:pt x="4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hr-HR"/>
              </a:p>
            </p:txBody>
          </p:sp>
          <p:sp>
            <p:nvSpPr>
              <p:cNvPr id="7185" name="Freeform 17"/>
              <p:cNvSpPr>
                <a:spLocks/>
              </p:cNvSpPr>
              <p:nvPr userDrawn="1"/>
            </p:nvSpPr>
            <p:spPr bwMode="hidden">
              <a:xfrm>
                <a:off x="1128" y="0"/>
                <a:ext cx="575" cy="4316"/>
              </a:xfrm>
              <a:custGeom>
                <a:avLst/>
                <a:gdLst/>
                <a:ahLst/>
                <a:cxnLst>
                  <a:cxn ang="0">
                    <a:pos x="12" y="2146"/>
                  </a:cxn>
                  <a:cxn ang="0">
                    <a:pos x="24" y="1846"/>
                  </a:cxn>
                  <a:cxn ang="0">
                    <a:pos x="54" y="1559"/>
                  </a:cxn>
                  <a:cxn ang="0">
                    <a:pos x="96" y="1277"/>
                  </a:cxn>
                  <a:cxn ang="0">
                    <a:pos x="162" y="1001"/>
                  </a:cxn>
                  <a:cxn ang="0">
                    <a:pos x="239" y="731"/>
                  </a:cxn>
                  <a:cxn ang="0">
                    <a:pos x="335" y="480"/>
                  </a:cxn>
                  <a:cxn ang="0">
                    <a:pos x="449" y="234"/>
                  </a:cxn>
                  <a:cxn ang="0">
                    <a:pos x="574" y="0"/>
                  </a:cxn>
                  <a:cxn ang="0">
                    <a:pos x="562" y="0"/>
                  </a:cxn>
                  <a:cxn ang="0">
                    <a:pos x="437" y="234"/>
                  </a:cxn>
                  <a:cxn ang="0">
                    <a:pos x="323" y="480"/>
                  </a:cxn>
                  <a:cxn ang="0">
                    <a:pos x="227" y="737"/>
                  </a:cxn>
                  <a:cxn ang="0">
                    <a:pos x="150" y="1001"/>
                  </a:cxn>
                  <a:cxn ang="0">
                    <a:pos x="84" y="1277"/>
                  </a:cxn>
                  <a:cxn ang="0">
                    <a:pos x="42" y="1559"/>
                  </a:cxn>
                  <a:cxn ang="0">
                    <a:pos x="12" y="1852"/>
                  </a:cxn>
                  <a:cxn ang="0">
                    <a:pos x="0" y="2146"/>
                  </a:cxn>
                  <a:cxn ang="0">
                    <a:pos x="6" y="2434"/>
                  </a:cxn>
                  <a:cxn ang="0">
                    <a:pos x="30" y="2715"/>
                  </a:cxn>
                  <a:cxn ang="0">
                    <a:pos x="66" y="2997"/>
                  </a:cxn>
                  <a:cxn ang="0">
                    <a:pos x="120" y="3273"/>
                  </a:cxn>
                  <a:cxn ang="0">
                    <a:pos x="191" y="3549"/>
                  </a:cxn>
                  <a:cxn ang="0">
                    <a:pos x="275" y="3812"/>
                  </a:cxn>
                  <a:cxn ang="0">
                    <a:pos x="371" y="4070"/>
                  </a:cxn>
                  <a:cxn ang="0">
                    <a:pos x="484" y="4316"/>
                  </a:cxn>
                  <a:cxn ang="0">
                    <a:pos x="496" y="4316"/>
                  </a:cxn>
                  <a:cxn ang="0">
                    <a:pos x="383" y="4070"/>
                  </a:cxn>
                  <a:cxn ang="0">
                    <a:pos x="287" y="3812"/>
                  </a:cxn>
                  <a:cxn ang="0">
                    <a:pos x="203" y="3549"/>
                  </a:cxn>
                  <a:cxn ang="0">
                    <a:pos x="132" y="3273"/>
                  </a:cxn>
                  <a:cxn ang="0">
                    <a:pos x="78" y="2997"/>
                  </a:cxn>
                  <a:cxn ang="0">
                    <a:pos x="42" y="2715"/>
                  </a:cxn>
                  <a:cxn ang="0">
                    <a:pos x="18" y="2434"/>
                  </a:cxn>
                  <a:cxn ang="0">
                    <a:pos x="12" y="2146"/>
                  </a:cxn>
                  <a:cxn ang="0">
                    <a:pos x="12" y="2146"/>
                  </a:cxn>
                </a:cxnLst>
                <a:rect l="0" t="0" r="r" b="b"/>
                <a:pathLst>
                  <a:path w="574" h="4316">
                    <a:moveTo>
                      <a:pt x="12" y="2146"/>
                    </a:moveTo>
                    <a:lnTo>
                      <a:pt x="24" y="1846"/>
                    </a:lnTo>
                    <a:lnTo>
                      <a:pt x="54" y="1559"/>
                    </a:lnTo>
                    <a:lnTo>
                      <a:pt x="96" y="1277"/>
                    </a:lnTo>
                    <a:lnTo>
                      <a:pt x="162" y="1001"/>
                    </a:lnTo>
                    <a:lnTo>
                      <a:pt x="239" y="731"/>
                    </a:lnTo>
                    <a:lnTo>
                      <a:pt x="335" y="480"/>
                    </a:lnTo>
                    <a:lnTo>
                      <a:pt x="449" y="234"/>
                    </a:lnTo>
                    <a:lnTo>
                      <a:pt x="574" y="0"/>
                    </a:lnTo>
                    <a:lnTo>
                      <a:pt x="562" y="0"/>
                    </a:lnTo>
                    <a:lnTo>
                      <a:pt x="437" y="234"/>
                    </a:lnTo>
                    <a:lnTo>
                      <a:pt x="323" y="480"/>
                    </a:lnTo>
                    <a:lnTo>
                      <a:pt x="227" y="737"/>
                    </a:lnTo>
                    <a:lnTo>
                      <a:pt x="150" y="1001"/>
                    </a:lnTo>
                    <a:lnTo>
                      <a:pt x="84" y="1277"/>
                    </a:lnTo>
                    <a:lnTo>
                      <a:pt x="42" y="1559"/>
                    </a:lnTo>
                    <a:lnTo>
                      <a:pt x="12" y="1852"/>
                    </a:lnTo>
                    <a:lnTo>
                      <a:pt x="0" y="2146"/>
                    </a:lnTo>
                    <a:lnTo>
                      <a:pt x="6" y="2434"/>
                    </a:lnTo>
                    <a:lnTo>
                      <a:pt x="30" y="2715"/>
                    </a:lnTo>
                    <a:lnTo>
                      <a:pt x="66" y="2997"/>
                    </a:lnTo>
                    <a:lnTo>
                      <a:pt x="120" y="3273"/>
                    </a:lnTo>
                    <a:lnTo>
                      <a:pt x="191" y="3549"/>
                    </a:lnTo>
                    <a:lnTo>
                      <a:pt x="275" y="3812"/>
                    </a:lnTo>
                    <a:lnTo>
                      <a:pt x="371" y="4070"/>
                    </a:lnTo>
                    <a:lnTo>
                      <a:pt x="484" y="4316"/>
                    </a:lnTo>
                    <a:lnTo>
                      <a:pt x="496" y="4316"/>
                    </a:lnTo>
                    <a:lnTo>
                      <a:pt x="383" y="4070"/>
                    </a:lnTo>
                    <a:lnTo>
                      <a:pt x="287" y="3812"/>
                    </a:lnTo>
                    <a:lnTo>
                      <a:pt x="203" y="3549"/>
                    </a:lnTo>
                    <a:lnTo>
                      <a:pt x="132" y="3273"/>
                    </a:lnTo>
                    <a:lnTo>
                      <a:pt x="78" y="2997"/>
                    </a:lnTo>
                    <a:lnTo>
                      <a:pt x="42" y="2715"/>
                    </a:lnTo>
                    <a:lnTo>
                      <a:pt x="18" y="2434"/>
                    </a:lnTo>
                    <a:lnTo>
                      <a:pt x="12" y="2146"/>
                    </a:lnTo>
                    <a:lnTo>
                      <a:pt x="12" y="214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hr-HR"/>
              </a:p>
            </p:txBody>
          </p:sp>
          <p:sp>
            <p:nvSpPr>
              <p:cNvPr id="7186" name="Freeform 18"/>
              <p:cNvSpPr>
                <a:spLocks/>
              </p:cNvSpPr>
              <p:nvPr userDrawn="1"/>
            </p:nvSpPr>
            <p:spPr bwMode="hidden">
              <a:xfrm>
                <a:off x="702" y="0"/>
                <a:ext cx="737" cy="4316"/>
              </a:xfrm>
              <a:custGeom>
                <a:avLst/>
                <a:gdLst/>
                <a:ahLst/>
                <a:cxnLst>
                  <a:cxn ang="0">
                    <a:pos x="12" y="2098"/>
                  </a:cxn>
                  <a:cxn ang="0">
                    <a:pos x="29" y="1798"/>
                  </a:cxn>
                  <a:cxn ang="0">
                    <a:pos x="71" y="1505"/>
                  </a:cxn>
                  <a:cxn ang="0">
                    <a:pos x="131" y="1223"/>
                  </a:cxn>
                  <a:cxn ang="0">
                    <a:pos x="215" y="941"/>
                  </a:cxn>
                  <a:cxn ang="0">
                    <a:pos x="316" y="689"/>
                  </a:cxn>
                  <a:cxn ang="0">
                    <a:pos x="442" y="444"/>
                  </a:cxn>
                  <a:cxn ang="0">
                    <a:pos x="580" y="216"/>
                  </a:cxn>
                  <a:cxn ang="0">
                    <a:pos x="735" y="0"/>
                  </a:cxn>
                  <a:cxn ang="0">
                    <a:pos x="723" y="0"/>
                  </a:cxn>
                  <a:cxn ang="0">
                    <a:pos x="568" y="210"/>
                  </a:cxn>
                  <a:cxn ang="0">
                    <a:pos x="430" y="438"/>
                  </a:cxn>
                  <a:cxn ang="0">
                    <a:pos x="311" y="683"/>
                  </a:cxn>
                  <a:cxn ang="0">
                    <a:pos x="209" y="941"/>
                  </a:cxn>
                  <a:cxn ang="0">
                    <a:pos x="125" y="1217"/>
                  </a:cxn>
                  <a:cxn ang="0">
                    <a:pos x="59" y="1505"/>
                  </a:cxn>
                  <a:cxn ang="0">
                    <a:pos x="18" y="1798"/>
                  </a:cxn>
                  <a:cxn ang="0">
                    <a:pos x="0" y="2098"/>
                  </a:cxn>
                  <a:cxn ang="0">
                    <a:pos x="6" y="2404"/>
                  </a:cxn>
                  <a:cxn ang="0">
                    <a:pos x="29" y="2709"/>
                  </a:cxn>
                  <a:cxn ang="0">
                    <a:pos x="77" y="3015"/>
                  </a:cxn>
                  <a:cxn ang="0">
                    <a:pos x="149" y="3315"/>
                  </a:cxn>
                  <a:cxn ang="0">
                    <a:pos x="227" y="3573"/>
                  </a:cxn>
                  <a:cxn ang="0">
                    <a:pos x="316" y="3824"/>
                  </a:cxn>
                  <a:cxn ang="0">
                    <a:pos x="424" y="4076"/>
                  </a:cxn>
                  <a:cxn ang="0">
                    <a:pos x="544" y="4316"/>
                  </a:cxn>
                  <a:cxn ang="0">
                    <a:pos x="556" y="4316"/>
                  </a:cxn>
                  <a:cxn ang="0">
                    <a:pos x="436" y="4076"/>
                  </a:cxn>
                  <a:cxn ang="0">
                    <a:pos x="328" y="3824"/>
                  </a:cxn>
                  <a:cxn ang="0">
                    <a:pos x="239" y="3573"/>
                  </a:cxn>
                  <a:cxn ang="0">
                    <a:pos x="161" y="3315"/>
                  </a:cxn>
                  <a:cxn ang="0">
                    <a:pos x="89" y="3015"/>
                  </a:cxn>
                  <a:cxn ang="0">
                    <a:pos x="41" y="2709"/>
                  </a:cxn>
                  <a:cxn ang="0">
                    <a:pos x="18" y="2404"/>
                  </a:cxn>
                  <a:cxn ang="0">
                    <a:pos x="12" y="2098"/>
                  </a:cxn>
                  <a:cxn ang="0">
                    <a:pos x="12" y="2098"/>
                  </a:cxn>
                </a:cxnLst>
                <a:rect l="0" t="0" r="r" b="b"/>
                <a:pathLst>
                  <a:path w="735" h="4316">
                    <a:moveTo>
                      <a:pt x="12" y="2098"/>
                    </a:moveTo>
                    <a:lnTo>
                      <a:pt x="29" y="1798"/>
                    </a:lnTo>
                    <a:lnTo>
                      <a:pt x="71" y="1505"/>
                    </a:lnTo>
                    <a:lnTo>
                      <a:pt x="131" y="1223"/>
                    </a:lnTo>
                    <a:lnTo>
                      <a:pt x="215" y="941"/>
                    </a:lnTo>
                    <a:lnTo>
                      <a:pt x="316" y="689"/>
                    </a:lnTo>
                    <a:lnTo>
                      <a:pt x="442" y="444"/>
                    </a:lnTo>
                    <a:lnTo>
                      <a:pt x="580" y="216"/>
                    </a:lnTo>
                    <a:lnTo>
                      <a:pt x="735" y="0"/>
                    </a:lnTo>
                    <a:lnTo>
                      <a:pt x="723" y="0"/>
                    </a:lnTo>
                    <a:lnTo>
                      <a:pt x="568" y="210"/>
                    </a:lnTo>
                    <a:lnTo>
                      <a:pt x="430" y="438"/>
                    </a:lnTo>
                    <a:lnTo>
                      <a:pt x="311" y="683"/>
                    </a:lnTo>
                    <a:lnTo>
                      <a:pt x="209" y="941"/>
                    </a:lnTo>
                    <a:lnTo>
                      <a:pt x="125" y="1217"/>
                    </a:lnTo>
                    <a:lnTo>
                      <a:pt x="59" y="1505"/>
                    </a:lnTo>
                    <a:lnTo>
                      <a:pt x="18" y="1798"/>
                    </a:lnTo>
                    <a:lnTo>
                      <a:pt x="0" y="2098"/>
                    </a:lnTo>
                    <a:lnTo>
                      <a:pt x="6" y="2404"/>
                    </a:lnTo>
                    <a:lnTo>
                      <a:pt x="29" y="2709"/>
                    </a:lnTo>
                    <a:lnTo>
                      <a:pt x="77" y="3015"/>
                    </a:lnTo>
                    <a:lnTo>
                      <a:pt x="149" y="3315"/>
                    </a:lnTo>
                    <a:lnTo>
                      <a:pt x="227" y="3573"/>
                    </a:lnTo>
                    <a:lnTo>
                      <a:pt x="316" y="3824"/>
                    </a:lnTo>
                    <a:lnTo>
                      <a:pt x="424" y="4076"/>
                    </a:lnTo>
                    <a:lnTo>
                      <a:pt x="544" y="4316"/>
                    </a:lnTo>
                    <a:lnTo>
                      <a:pt x="556" y="4316"/>
                    </a:lnTo>
                    <a:lnTo>
                      <a:pt x="436" y="4076"/>
                    </a:lnTo>
                    <a:lnTo>
                      <a:pt x="328" y="3824"/>
                    </a:lnTo>
                    <a:lnTo>
                      <a:pt x="239" y="3573"/>
                    </a:lnTo>
                    <a:lnTo>
                      <a:pt x="161" y="3315"/>
                    </a:lnTo>
                    <a:lnTo>
                      <a:pt x="89" y="3015"/>
                    </a:lnTo>
                    <a:lnTo>
                      <a:pt x="41" y="2709"/>
                    </a:lnTo>
                    <a:lnTo>
                      <a:pt x="18" y="2404"/>
                    </a:lnTo>
                    <a:lnTo>
                      <a:pt x="12" y="2098"/>
                    </a:lnTo>
                    <a:lnTo>
                      <a:pt x="12" y="209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hr-HR"/>
              </a:p>
            </p:txBody>
          </p:sp>
          <p:sp>
            <p:nvSpPr>
              <p:cNvPr id="7187" name="Freeform 19"/>
              <p:cNvSpPr>
                <a:spLocks/>
              </p:cNvSpPr>
              <p:nvPr userDrawn="1"/>
            </p:nvSpPr>
            <p:spPr bwMode="hidden">
              <a:xfrm>
                <a:off x="288" y="0"/>
                <a:ext cx="840" cy="4316"/>
              </a:xfrm>
              <a:custGeom>
                <a:avLst/>
                <a:gdLst/>
                <a:ahLst/>
                <a:cxnLst>
                  <a:cxn ang="0">
                    <a:pos x="18" y="1948"/>
                  </a:cxn>
                  <a:cxn ang="0">
                    <a:pos x="48" y="1708"/>
                  </a:cxn>
                  <a:cxn ang="0">
                    <a:pos x="96" y="1475"/>
                  </a:cxn>
                  <a:cxn ang="0">
                    <a:pos x="161" y="1235"/>
                  </a:cxn>
                  <a:cxn ang="0">
                    <a:pos x="251" y="995"/>
                  </a:cxn>
                  <a:cxn ang="0">
                    <a:pos x="365" y="755"/>
                  </a:cxn>
                  <a:cxn ang="0">
                    <a:pos x="496" y="510"/>
                  </a:cxn>
                  <a:cxn ang="0">
                    <a:pos x="658" y="258"/>
                  </a:cxn>
                  <a:cxn ang="0">
                    <a:pos x="741" y="132"/>
                  </a:cxn>
                  <a:cxn ang="0">
                    <a:pos x="837" y="0"/>
                  </a:cxn>
                  <a:cxn ang="0">
                    <a:pos x="825" y="0"/>
                  </a:cxn>
                  <a:cxn ang="0">
                    <a:pos x="729" y="132"/>
                  </a:cxn>
                  <a:cxn ang="0">
                    <a:pos x="640" y="258"/>
                  </a:cxn>
                  <a:cxn ang="0">
                    <a:pos x="562" y="384"/>
                  </a:cxn>
                  <a:cxn ang="0">
                    <a:pos x="484" y="510"/>
                  </a:cxn>
                  <a:cxn ang="0">
                    <a:pos x="353" y="755"/>
                  </a:cxn>
                  <a:cxn ang="0">
                    <a:pos x="239" y="995"/>
                  </a:cxn>
                  <a:cxn ang="0">
                    <a:pos x="150" y="1235"/>
                  </a:cxn>
                  <a:cxn ang="0">
                    <a:pos x="84" y="1469"/>
                  </a:cxn>
                  <a:cxn ang="0">
                    <a:pos x="36" y="1702"/>
                  </a:cxn>
                  <a:cxn ang="0">
                    <a:pos x="6" y="1942"/>
                  </a:cxn>
                  <a:cxn ang="0">
                    <a:pos x="0" y="2200"/>
                  </a:cxn>
                  <a:cxn ang="0">
                    <a:pos x="12" y="2470"/>
                  </a:cxn>
                  <a:cxn ang="0">
                    <a:pos x="48" y="2739"/>
                  </a:cxn>
                  <a:cxn ang="0">
                    <a:pos x="114" y="3027"/>
                  </a:cxn>
                  <a:cxn ang="0">
                    <a:pos x="150" y="3171"/>
                  </a:cxn>
                  <a:cxn ang="0">
                    <a:pos x="197" y="3321"/>
                  </a:cxn>
                  <a:cxn ang="0">
                    <a:pos x="245" y="3477"/>
                  </a:cxn>
                  <a:cxn ang="0">
                    <a:pos x="305" y="3639"/>
                  </a:cxn>
                  <a:cxn ang="0">
                    <a:pos x="365" y="3800"/>
                  </a:cxn>
                  <a:cxn ang="0">
                    <a:pos x="437" y="3968"/>
                  </a:cxn>
                  <a:cxn ang="0">
                    <a:pos x="508" y="4136"/>
                  </a:cxn>
                  <a:cxn ang="0">
                    <a:pos x="592" y="4316"/>
                  </a:cxn>
                  <a:cxn ang="0">
                    <a:pos x="604" y="4316"/>
                  </a:cxn>
                  <a:cxn ang="0">
                    <a:pos x="520" y="4136"/>
                  </a:cxn>
                  <a:cxn ang="0">
                    <a:pos x="448" y="3968"/>
                  </a:cxn>
                  <a:cxn ang="0">
                    <a:pos x="377" y="3800"/>
                  </a:cxn>
                  <a:cxn ang="0">
                    <a:pos x="317" y="3639"/>
                  </a:cxn>
                  <a:cxn ang="0">
                    <a:pos x="257" y="3477"/>
                  </a:cxn>
                  <a:cxn ang="0">
                    <a:pos x="209" y="3327"/>
                  </a:cxn>
                  <a:cxn ang="0">
                    <a:pos x="161" y="3171"/>
                  </a:cxn>
                  <a:cxn ang="0">
                    <a:pos x="126" y="3027"/>
                  </a:cxn>
                  <a:cxn ang="0">
                    <a:pos x="60" y="2739"/>
                  </a:cxn>
                  <a:cxn ang="0">
                    <a:pos x="24" y="2470"/>
                  </a:cxn>
                  <a:cxn ang="0">
                    <a:pos x="12" y="2206"/>
                  </a:cxn>
                  <a:cxn ang="0">
                    <a:pos x="18" y="1948"/>
                  </a:cxn>
                  <a:cxn ang="0">
                    <a:pos x="18" y="1948"/>
                  </a:cxn>
                </a:cxnLst>
                <a:rect l="0" t="0" r="r" b="b"/>
                <a:pathLst>
                  <a:path w="837" h="4316">
                    <a:moveTo>
                      <a:pt x="18" y="1948"/>
                    </a:moveTo>
                    <a:lnTo>
                      <a:pt x="48" y="1708"/>
                    </a:lnTo>
                    <a:lnTo>
                      <a:pt x="96" y="1475"/>
                    </a:lnTo>
                    <a:lnTo>
                      <a:pt x="161" y="1235"/>
                    </a:lnTo>
                    <a:lnTo>
                      <a:pt x="251" y="995"/>
                    </a:lnTo>
                    <a:lnTo>
                      <a:pt x="365" y="755"/>
                    </a:lnTo>
                    <a:lnTo>
                      <a:pt x="496" y="510"/>
                    </a:lnTo>
                    <a:lnTo>
                      <a:pt x="658" y="258"/>
                    </a:lnTo>
                    <a:lnTo>
                      <a:pt x="741" y="132"/>
                    </a:lnTo>
                    <a:lnTo>
                      <a:pt x="837" y="0"/>
                    </a:lnTo>
                    <a:lnTo>
                      <a:pt x="825" y="0"/>
                    </a:lnTo>
                    <a:lnTo>
                      <a:pt x="729" y="132"/>
                    </a:lnTo>
                    <a:lnTo>
                      <a:pt x="640" y="258"/>
                    </a:lnTo>
                    <a:lnTo>
                      <a:pt x="562" y="384"/>
                    </a:lnTo>
                    <a:lnTo>
                      <a:pt x="484" y="510"/>
                    </a:lnTo>
                    <a:lnTo>
                      <a:pt x="353" y="755"/>
                    </a:lnTo>
                    <a:lnTo>
                      <a:pt x="239" y="995"/>
                    </a:lnTo>
                    <a:lnTo>
                      <a:pt x="150" y="1235"/>
                    </a:lnTo>
                    <a:lnTo>
                      <a:pt x="84" y="1469"/>
                    </a:lnTo>
                    <a:lnTo>
                      <a:pt x="36" y="1702"/>
                    </a:lnTo>
                    <a:lnTo>
                      <a:pt x="6" y="1942"/>
                    </a:lnTo>
                    <a:lnTo>
                      <a:pt x="0" y="2200"/>
                    </a:lnTo>
                    <a:lnTo>
                      <a:pt x="12" y="2470"/>
                    </a:lnTo>
                    <a:lnTo>
                      <a:pt x="48" y="2739"/>
                    </a:lnTo>
                    <a:lnTo>
                      <a:pt x="114" y="3027"/>
                    </a:lnTo>
                    <a:lnTo>
                      <a:pt x="150" y="3171"/>
                    </a:lnTo>
                    <a:lnTo>
                      <a:pt x="197" y="3321"/>
                    </a:lnTo>
                    <a:lnTo>
                      <a:pt x="245" y="3477"/>
                    </a:lnTo>
                    <a:lnTo>
                      <a:pt x="305" y="3639"/>
                    </a:lnTo>
                    <a:lnTo>
                      <a:pt x="365" y="3800"/>
                    </a:lnTo>
                    <a:lnTo>
                      <a:pt x="437" y="3968"/>
                    </a:lnTo>
                    <a:lnTo>
                      <a:pt x="508" y="4136"/>
                    </a:lnTo>
                    <a:lnTo>
                      <a:pt x="592" y="4316"/>
                    </a:lnTo>
                    <a:lnTo>
                      <a:pt x="604" y="4316"/>
                    </a:lnTo>
                    <a:lnTo>
                      <a:pt x="520" y="4136"/>
                    </a:lnTo>
                    <a:lnTo>
                      <a:pt x="448" y="3968"/>
                    </a:lnTo>
                    <a:lnTo>
                      <a:pt x="377" y="3800"/>
                    </a:lnTo>
                    <a:lnTo>
                      <a:pt x="317" y="3639"/>
                    </a:lnTo>
                    <a:lnTo>
                      <a:pt x="257" y="3477"/>
                    </a:lnTo>
                    <a:lnTo>
                      <a:pt x="209" y="3327"/>
                    </a:lnTo>
                    <a:lnTo>
                      <a:pt x="161" y="3171"/>
                    </a:lnTo>
                    <a:lnTo>
                      <a:pt x="126" y="3027"/>
                    </a:lnTo>
                    <a:lnTo>
                      <a:pt x="60" y="2739"/>
                    </a:lnTo>
                    <a:lnTo>
                      <a:pt x="24" y="2470"/>
                    </a:lnTo>
                    <a:lnTo>
                      <a:pt x="12" y="2206"/>
                    </a:lnTo>
                    <a:lnTo>
                      <a:pt x="18" y="1948"/>
                    </a:lnTo>
                    <a:lnTo>
                      <a:pt x="18" y="194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hr-HR"/>
              </a:p>
            </p:txBody>
          </p:sp>
        </p:grpSp>
        <p:sp>
          <p:nvSpPr>
            <p:cNvPr id="7188" name="Freeform 20"/>
            <p:cNvSpPr>
              <a:spLocks/>
            </p:cNvSpPr>
            <p:nvPr/>
          </p:nvSpPr>
          <p:spPr bwMode="hidden">
            <a:xfrm>
              <a:off x="6" y="2901"/>
              <a:ext cx="606" cy="1415"/>
            </a:xfrm>
            <a:custGeom>
              <a:avLst/>
              <a:gdLst/>
              <a:ahLst/>
              <a:cxnLst>
                <a:cxn ang="0">
                  <a:pos x="0" y="54"/>
                </a:cxn>
                <a:cxn ang="0">
                  <a:pos x="42" y="228"/>
                </a:cxn>
                <a:cxn ang="0">
                  <a:pos x="96" y="402"/>
                </a:cxn>
                <a:cxn ang="0">
                  <a:pos x="161" y="576"/>
                </a:cxn>
                <a:cxn ang="0">
                  <a:pos x="227" y="744"/>
                </a:cxn>
                <a:cxn ang="0">
                  <a:pos x="305" y="917"/>
                </a:cxn>
                <a:cxn ang="0">
                  <a:pos x="389" y="1085"/>
                </a:cxn>
                <a:cxn ang="0">
                  <a:pos x="484" y="1253"/>
                </a:cxn>
                <a:cxn ang="0">
                  <a:pos x="586" y="1415"/>
                </a:cxn>
                <a:cxn ang="0">
                  <a:pos x="604" y="1415"/>
                </a:cxn>
                <a:cxn ang="0">
                  <a:pos x="496" y="1247"/>
                </a:cxn>
                <a:cxn ang="0">
                  <a:pos x="401" y="1073"/>
                </a:cxn>
                <a:cxn ang="0">
                  <a:pos x="311" y="899"/>
                </a:cxn>
                <a:cxn ang="0">
                  <a:pos x="233" y="720"/>
                </a:cxn>
                <a:cxn ang="0">
                  <a:pos x="161" y="546"/>
                </a:cxn>
                <a:cxn ang="0">
                  <a:pos x="102" y="366"/>
                </a:cxn>
                <a:cxn ang="0">
                  <a:pos x="48" y="180"/>
                </a:cxn>
                <a:cxn ang="0">
                  <a:pos x="0" y="0"/>
                </a:cxn>
                <a:cxn ang="0">
                  <a:pos x="0" y="54"/>
                </a:cxn>
                <a:cxn ang="0">
                  <a:pos x="0" y="54"/>
                </a:cxn>
              </a:cxnLst>
              <a:rect l="0" t="0" r="r" b="b"/>
              <a:pathLst>
                <a:path w="604" h="1415">
                  <a:moveTo>
                    <a:pt x="0" y="54"/>
                  </a:moveTo>
                  <a:lnTo>
                    <a:pt x="42" y="228"/>
                  </a:lnTo>
                  <a:lnTo>
                    <a:pt x="96" y="402"/>
                  </a:lnTo>
                  <a:lnTo>
                    <a:pt x="161" y="576"/>
                  </a:lnTo>
                  <a:lnTo>
                    <a:pt x="227" y="744"/>
                  </a:lnTo>
                  <a:lnTo>
                    <a:pt x="305" y="917"/>
                  </a:lnTo>
                  <a:lnTo>
                    <a:pt x="389" y="1085"/>
                  </a:lnTo>
                  <a:lnTo>
                    <a:pt x="484" y="1253"/>
                  </a:lnTo>
                  <a:lnTo>
                    <a:pt x="586" y="1415"/>
                  </a:lnTo>
                  <a:lnTo>
                    <a:pt x="604" y="1415"/>
                  </a:lnTo>
                  <a:lnTo>
                    <a:pt x="496" y="1247"/>
                  </a:lnTo>
                  <a:lnTo>
                    <a:pt x="401" y="1073"/>
                  </a:lnTo>
                  <a:lnTo>
                    <a:pt x="311" y="899"/>
                  </a:lnTo>
                  <a:lnTo>
                    <a:pt x="233" y="720"/>
                  </a:lnTo>
                  <a:lnTo>
                    <a:pt x="161" y="546"/>
                  </a:lnTo>
                  <a:lnTo>
                    <a:pt x="102" y="366"/>
                  </a:lnTo>
                  <a:lnTo>
                    <a:pt x="48" y="180"/>
                  </a:lnTo>
                  <a:lnTo>
                    <a:pt x="0" y="0"/>
                  </a:lnTo>
                  <a:lnTo>
                    <a:pt x="0" y="54"/>
                  </a:lnTo>
                  <a:lnTo>
                    <a:pt x="0" y="54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hr-HR"/>
            </a:p>
          </p:txBody>
        </p:sp>
        <p:sp>
          <p:nvSpPr>
            <p:cNvPr id="7189" name="Freeform 21"/>
            <p:cNvSpPr>
              <a:spLocks/>
            </p:cNvSpPr>
            <p:nvPr/>
          </p:nvSpPr>
          <p:spPr bwMode="hidden">
            <a:xfrm>
              <a:off x="6" y="3890"/>
              <a:ext cx="228" cy="426"/>
            </a:xfrm>
            <a:custGeom>
              <a:avLst/>
              <a:gdLst/>
              <a:ahLst/>
              <a:cxnLst>
                <a:cxn ang="0">
                  <a:pos x="0" y="30"/>
                </a:cxn>
                <a:cxn ang="0">
                  <a:pos x="108" y="240"/>
                </a:cxn>
                <a:cxn ang="0">
                  <a:pos x="215" y="426"/>
                </a:cxn>
                <a:cxn ang="0">
                  <a:pos x="227" y="426"/>
                </a:cxn>
                <a:cxn ang="0">
                  <a:pos x="167" y="330"/>
                </a:cxn>
                <a:cxn ang="0">
                  <a:pos x="114" y="222"/>
                </a:cxn>
                <a:cxn ang="0">
                  <a:pos x="0" y="0"/>
                </a:cxn>
                <a:cxn ang="0">
                  <a:pos x="0" y="30"/>
                </a:cxn>
                <a:cxn ang="0">
                  <a:pos x="0" y="30"/>
                </a:cxn>
              </a:cxnLst>
              <a:rect l="0" t="0" r="r" b="b"/>
              <a:pathLst>
                <a:path w="227" h="426">
                  <a:moveTo>
                    <a:pt x="0" y="30"/>
                  </a:moveTo>
                  <a:lnTo>
                    <a:pt x="108" y="240"/>
                  </a:lnTo>
                  <a:lnTo>
                    <a:pt x="215" y="426"/>
                  </a:lnTo>
                  <a:lnTo>
                    <a:pt x="227" y="426"/>
                  </a:lnTo>
                  <a:lnTo>
                    <a:pt x="167" y="330"/>
                  </a:lnTo>
                  <a:lnTo>
                    <a:pt x="114" y="222"/>
                  </a:lnTo>
                  <a:lnTo>
                    <a:pt x="0" y="0"/>
                  </a:lnTo>
                  <a:lnTo>
                    <a:pt x="0" y="30"/>
                  </a:lnTo>
                  <a:lnTo>
                    <a:pt x="0" y="3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hr-HR"/>
            </a:p>
          </p:txBody>
        </p:sp>
        <p:sp>
          <p:nvSpPr>
            <p:cNvPr id="7190" name="Freeform 22"/>
            <p:cNvSpPr>
              <a:spLocks/>
            </p:cNvSpPr>
            <p:nvPr/>
          </p:nvSpPr>
          <p:spPr bwMode="hidden">
            <a:xfrm>
              <a:off x="4776" y="0"/>
              <a:ext cx="984" cy="1786"/>
            </a:xfrm>
            <a:custGeom>
              <a:avLst/>
              <a:gdLst/>
              <a:ahLst/>
              <a:cxnLst>
                <a:cxn ang="0">
                  <a:pos x="981" y="1786"/>
                </a:cxn>
                <a:cxn ang="0">
                  <a:pos x="981" y="1720"/>
                </a:cxn>
                <a:cxn ang="0">
                  <a:pos x="969" y="1666"/>
                </a:cxn>
                <a:cxn ang="0">
                  <a:pos x="957" y="1613"/>
                </a:cxn>
                <a:cxn ang="0">
                  <a:pos x="921" y="1487"/>
                </a:cxn>
                <a:cxn ang="0">
                  <a:pos x="885" y="1361"/>
                </a:cxn>
                <a:cxn ang="0">
                  <a:pos x="796" y="1121"/>
                </a:cxn>
                <a:cxn ang="0">
                  <a:pos x="682" y="899"/>
                </a:cxn>
                <a:cxn ang="0">
                  <a:pos x="562" y="689"/>
                </a:cxn>
                <a:cxn ang="0">
                  <a:pos x="431" y="498"/>
                </a:cxn>
                <a:cxn ang="0">
                  <a:pos x="293" y="318"/>
                </a:cxn>
                <a:cxn ang="0">
                  <a:pos x="150" y="15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138" y="150"/>
                </a:cxn>
                <a:cxn ang="0">
                  <a:pos x="275" y="318"/>
                </a:cxn>
                <a:cxn ang="0">
                  <a:pos x="413" y="498"/>
                </a:cxn>
                <a:cxn ang="0">
                  <a:pos x="545" y="689"/>
                </a:cxn>
                <a:cxn ang="0">
                  <a:pos x="670" y="899"/>
                </a:cxn>
                <a:cxn ang="0">
                  <a:pos x="778" y="1121"/>
                </a:cxn>
                <a:cxn ang="0">
                  <a:pos x="873" y="1361"/>
                </a:cxn>
                <a:cxn ang="0">
                  <a:pos x="909" y="1487"/>
                </a:cxn>
                <a:cxn ang="0">
                  <a:pos x="945" y="1619"/>
                </a:cxn>
                <a:cxn ang="0">
                  <a:pos x="963" y="1702"/>
                </a:cxn>
                <a:cxn ang="0">
                  <a:pos x="981" y="1786"/>
                </a:cxn>
                <a:cxn ang="0">
                  <a:pos x="981" y="1786"/>
                </a:cxn>
              </a:cxnLst>
              <a:rect l="0" t="0" r="r" b="b"/>
              <a:pathLst>
                <a:path w="981" h="1786">
                  <a:moveTo>
                    <a:pt x="981" y="1786"/>
                  </a:moveTo>
                  <a:lnTo>
                    <a:pt x="981" y="1720"/>
                  </a:lnTo>
                  <a:lnTo>
                    <a:pt x="969" y="1666"/>
                  </a:lnTo>
                  <a:lnTo>
                    <a:pt x="957" y="1613"/>
                  </a:lnTo>
                  <a:lnTo>
                    <a:pt x="921" y="1487"/>
                  </a:lnTo>
                  <a:lnTo>
                    <a:pt x="885" y="1361"/>
                  </a:lnTo>
                  <a:lnTo>
                    <a:pt x="796" y="1121"/>
                  </a:lnTo>
                  <a:lnTo>
                    <a:pt x="682" y="899"/>
                  </a:lnTo>
                  <a:lnTo>
                    <a:pt x="562" y="689"/>
                  </a:lnTo>
                  <a:lnTo>
                    <a:pt x="431" y="498"/>
                  </a:lnTo>
                  <a:lnTo>
                    <a:pt x="293" y="318"/>
                  </a:lnTo>
                  <a:lnTo>
                    <a:pt x="150" y="15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138" y="150"/>
                  </a:lnTo>
                  <a:lnTo>
                    <a:pt x="275" y="318"/>
                  </a:lnTo>
                  <a:lnTo>
                    <a:pt x="413" y="498"/>
                  </a:lnTo>
                  <a:lnTo>
                    <a:pt x="545" y="689"/>
                  </a:lnTo>
                  <a:lnTo>
                    <a:pt x="670" y="899"/>
                  </a:lnTo>
                  <a:lnTo>
                    <a:pt x="778" y="1121"/>
                  </a:lnTo>
                  <a:lnTo>
                    <a:pt x="873" y="1361"/>
                  </a:lnTo>
                  <a:lnTo>
                    <a:pt x="909" y="1487"/>
                  </a:lnTo>
                  <a:lnTo>
                    <a:pt x="945" y="1619"/>
                  </a:lnTo>
                  <a:lnTo>
                    <a:pt x="963" y="1702"/>
                  </a:lnTo>
                  <a:lnTo>
                    <a:pt x="981" y="1786"/>
                  </a:lnTo>
                  <a:lnTo>
                    <a:pt x="981" y="178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4118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hr-HR"/>
            </a:p>
          </p:txBody>
        </p:sp>
        <p:sp>
          <p:nvSpPr>
            <p:cNvPr id="7191" name="Freeform 23"/>
            <p:cNvSpPr>
              <a:spLocks/>
            </p:cNvSpPr>
            <p:nvPr/>
          </p:nvSpPr>
          <p:spPr bwMode="hidden">
            <a:xfrm>
              <a:off x="5041" y="0"/>
              <a:ext cx="719" cy="845"/>
            </a:xfrm>
            <a:custGeom>
              <a:avLst/>
              <a:gdLst/>
              <a:ahLst/>
              <a:cxnLst>
                <a:cxn ang="0">
                  <a:pos x="717" y="845"/>
                </a:cxn>
                <a:cxn ang="0">
                  <a:pos x="717" y="821"/>
                </a:cxn>
                <a:cxn ang="0">
                  <a:pos x="574" y="605"/>
                </a:cxn>
                <a:cxn ang="0">
                  <a:pos x="406" y="396"/>
                </a:cxn>
                <a:cxn ang="0">
                  <a:pos x="221" y="192"/>
                </a:cxn>
                <a:cxn ang="0">
                  <a:pos x="17" y="0"/>
                </a:cxn>
                <a:cxn ang="0">
                  <a:pos x="0" y="0"/>
                </a:cxn>
                <a:cxn ang="0">
                  <a:pos x="209" y="198"/>
                </a:cxn>
                <a:cxn ang="0">
                  <a:pos x="400" y="408"/>
                </a:cxn>
                <a:cxn ang="0">
                  <a:pos x="568" y="623"/>
                </a:cxn>
                <a:cxn ang="0">
                  <a:pos x="717" y="845"/>
                </a:cxn>
                <a:cxn ang="0">
                  <a:pos x="717" y="845"/>
                </a:cxn>
              </a:cxnLst>
              <a:rect l="0" t="0" r="r" b="b"/>
              <a:pathLst>
                <a:path w="717" h="845">
                  <a:moveTo>
                    <a:pt x="717" y="845"/>
                  </a:moveTo>
                  <a:lnTo>
                    <a:pt x="717" y="821"/>
                  </a:lnTo>
                  <a:lnTo>
                    <a:pt x="574" y="605"/>
                  </a:lnTo>
                  <a:lnTo>
                    <a:pt x="406" y="396"/>
                  </a:lnTo>
                  <a:lnTo>
                    <a:pt x="221" y="192"/>
                  </a:lnTo>
                  <a:lnTo>
                    <a:pt x="17" y="0"/>
                  </a:lnTo>
                  <a:lnTo>
                    <a:pt x="0" y="0"/>
                  </a:lnTo>
                  <a:lnTo>
                    <a:pt x="209" y="198"/>
                  </a:lnTo>
                  <a:lnTo>
                    <a:pt x="400" y="408"/>
                  </a:lnTo>
                  <a:lnTo>
                    <a:pt x="568" y="623"/>
                  </a:lnTo>
                  <a:lnTo>
                    <a:pt x="717" y="845"/>
                  </a:lnTo>
                  <a:lnTo>
                    <a:pt x="717" y="845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hr-HR"/>
            </a:p>
          </p:txBody>
        </p:sp>
        <p:sp>
          <p:nvSpPr>
            <p:cNvPr id="7192" name="Freeform 24"/>
            <p:cNvSpPr>
              <a:spLocks/>
            </p:cNvSpPr>
            <p:nvPr/>
          </p:nvSpPr>
          <p:spPr bwMode="hidden">
            <a:xfrm>
              <a:off x="5352" y="0"/>
              <a:ext cx="408" cy="414"/>
            </a:xfrm>
            <a:custGeom>
              <a:avLst/>
              <a:gdLst/>
              <a:ahLst/>
              <a:cxnLst>
                <a:cxn ang="0">
                  <a:pos x="407" y="414"/>
                </a:cxn>
                <a:cxn ang="0">
                  <a:pos x="407" y="396"/>
                </a:cxn>
                <a:cxn ang="0">
                  <a:pos x="222" y="192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108" y="102"/>
                </a:cxn>
                <a:cxn ang="0">
                  <a:pos x="216" y="204"/>
                </a:cxn>
                <a:cxn ang="0">
                  <a:pos x="407" y="414"/>
                </a:cxn>
                <a:cxn ang="0">
                  <a:pos x="407" y="414"/>
                </a:cxn>
              </a:cxnLst>
              <a:rect l="0" t="0" r="r" b="b"/>
              <a:pathLst>
                <a:path w="407" h="414">
                  <a:moveTo>
                    <a:pt x="407" y="414"/>
                  </a:moveTo>
                  <a:lnTo>
                    <a:pt x="407" y="396"/>
                  </a:lnTo>
                  <a:lnTo>
                    <a:pt x="222" y="192"/>
                  </a:lnTo>
                  <a:lnTo>
                    <a:pt x="12" y="0"/>
                  </a:lnTo>
                  <a:lnTo>
                    <a:pt x="0" y="0"/>
                  </a:lnTo>
                  <a:lnTo>
                    <a:pt x="108" y="102"/>
                  </a:lnTo>
                  <a:lnTo>
                    <a:pt x="216" y="204"/>
                  </a:lnTo>
                  <a:lnTo>
                    <a:pt x="407" y="414"/>
                  </a:lnTo>
                  <a:lnTo>
                    <a:pt x="407" y="414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hr-HR"/>
            </a:p>
          </p:txBody>
        </p:sp>
        <p:sp>
          <p:nvSpPr>
            <p:cNvPr id="7193" name="Freeform 25"/>
            <p:cNvSpPr>
              <a:spLocks/>
            </p:cNvSpPr>
            <p:nvPr/>
          </p:nvSpPr>
          <p:spPr bwMode="hidden">
            <a:xfrm>
              <a:off x="6" y="0"/>
              <a:ext cx="858" cy="1409"/>
            </a:xfrm>
            <a:custGeom>
              <a:avLst/>
              <a:gdLst/>
              <a:ahLst/>
              <a:cxnLst>
                <a:cxn ang="0">
                  <a:pos x="0" y="1361"/>
                </a:cxn>
                <a:cxn ang="0">
                  <a:pos x="0" y="1409"/>
                </a:cxn>
                <a:cxn ang="0">
                  <a:pos x="54" y="1211"/>
                </a:cxn>
                <a:cxn ang="0">
                  <a:pos x="126" y="1013"/>
                </a:cxn>
                <a:cxn ang="0">
                  <a:pos x="215" y="827"/>
                </a:cxn>
                <a:cxn ang="0">
                  <a:pos x="311" y="647"/>
                </a:cxn>
                <a:cxn ang="0">
                  <a:pos x="431" y="474"/>
                </a:cxn>
                <a:cxn ang="0">
                  <a:pos x="556" y="312"/>
                </a:cxn>
                <a:cxn ang="0">
                  <a:pos x="700" y="150"/>
                </a:cxn>
                <a:cxn ang="0">
                  <a:pos x="855" y="0"/>
                </a:cxn>
                <a:cxn ang="0">
                  <a:pos x="837" y="0"/>
                </a:cxn>
                <a:cxn ang="0">
                  <a:pos x="688" y="144"/>
                </a:cxn>
                <a:cxn ang="0">
                  <a:pos x="550" y="300"/>
                </a:cxn>
                <a:cxn ang="0">
                  <a:pos x="425" y="462"/>
                </a:cxn>
                <a:cxn ang="0">
                  <a:pos x="311" y="629"/>
                </a:cxn>
                <a:cxn ang="0">
                  <a:pos x="215" y="803"/>
                </a:cxn>
                <a:cxn ang="0">
                  <a:pos x="132" y="983"/>
                </a:cxn>
                <a:cxn ang="0">
                  <a:pos x="60" y="1169"/>
                </a:cxn>
                <a:cxn ang="0">
                  <a:pos x="0" y="1361"/>
                </a:cxn>
                <a:cxn ang="0">
                  <a:pos x="0" y="1361"/>
                </a:cxn>
              </a:cxnLst>
              <a:rect l="0" t="0" r="r" b="b"/>
              <a:pathLst>
                <a:path w="855" h="1409">
                  <a:moveTo>
                    <a:pt x="0" y="1361"/>
                  </a:moveTo>
                  <a:lnTo>
                    <a:pt x="0" y="1409"/>
                  </a:lnTo>
                  <a:lnTo>
                    <a:pt x="54" y="1211"/>
                  </a:lnTo>
                  <a:lnTo>
                    <a:pt x="126" y="1013"/>
                  </a:lnTo>
                  <a:lnTo>
                    <a:pt x="215" y="827"/>
                  </a:lnTo>
                  <a:lnTo>
                    <a:pt x="311" y="647"/>
                  </a:lnTo>
                  <a:lnTo>
                    <a:pt x="431" y="474"/>
                  </a:lnTo>
                  <a:lnTo>
                    <a:pt x="556" y="312"/>
                  </a:lnTo>
                  <a:lnTo>
                    <a:pt x="700" y="150"/>
                  </a:lnTo>
                  <a:lnTo>
                    <a:pt x="855" y="0"/>
                  </a:lnTo>
                  <a:lnTo>
                    <a:pt x="837" y="0"/>
                  </a:lnTo>
                  <a:lnTo>
                    <a:pt x="688" y="144"/>
                  </a:lnTo>
                  <a:lnTo>
                    <a:pt x="550" y="300"/>
                  </a:lnTo>
                  <a:lnTo>
                    <a:pt x="425" y="462"/>
                  </a:lnTo>
                  <a:lnTo>
                    <a:pt x="311" y="629"/>
                  </a:lnTo>
                  <a:lnTo>
                    <a:pt x="215" y="803"/>
                  </a:lnTo>
                  <a:lnTo>
                    <a:pt x="132" y="983"/>
                  </a:lnTo>
                  <a:lnTo>
                    <a:pt x="60" y="1169"/>
                  </a:lnTo>
                  <a:lnTo>
                    <a:pt x="0" y="1361"/>
                  </a:lnTo>
                  <a:lnTo>
                    <a:pt x="0" y="1361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4118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hr-HR"/>
            </a:p>
          </p:txBody>
        </p:sp>
        <p:sp>
          <p:nvSpPr>
            <p:cNvPr id="7194" name="Freeform 26"/>
            <p:cNvSpPr>
              <a:spLocks/>
            </p:cNvSpPr>
            <p:nvPr/>
          </p:nvSpPr>
          <p:spPr bwMode="hidden">
            <a:xfrm>
              <a:off x="6" y="0"/>
              <a:ext cx="588" cy="599"/>
            </a:xfrm>
            <a:custGeom>
              <a:avLst/>
              <a:gdLst/>
              <a:ahLst/>
              <a:cxnLst>
                <a:cxn ang="0">
                  <a:pos x="586" y="0"/>
                </a:cxn>
                <a:cxn ang="0">
                  <a:pos x="568" y="0"/>
                </a:cxn>
                <a:cxn ang="0">
                  <a:pos x="407" y="132"/>
                </a:cxn>
                <a:cxn ang="0">
                  <a:pos x="257" y="270"/>
                </a:cxn>
                <a:cxn ang="0">
                  <a:pos x="120" y="420"/>
                </a:cxn>
                <a:cxn ang="0">
                  <a:pos x="0" y="575"/>
                </a:cxn>
                <a:cxn ang="0">
                  <a:pos x="0" y="599"/>
                </a:cxn>
                <a:cxn ang="0">
                  <a:pos x="120" y="432"/>
                </a:cxn>
                <a:cxn ang="0">
                  <a:pos x="257" y="282"/>
                </a:cxn>
                <a:cxn ang="0">
                  <a:pos x="413" y="138"/>
                </a:cxn>
                <a:cxn ang="0">
                  <a:pos x="586" y="0"/>
                </a:cxn>
                <a:cxn ang="0">
                  <a:pos x="586" y="0"/>
                </a:cxn>
              </a:cxnLst>
              <a:rect l="0" t="0" r="r" b="b"/>
              <a:pathLst>
                <a:path w="586" h="599">
                  <a:moveTo>
                    <a:pt x="586" y="0"/>
                  </a:moveTo>
                  <a:lnTo>
                    <a:pt x="568" y="0"/>
                  </a:lnTo>
                  <a:lnTo>
                    <a:pt x="407" y="132"/>
                  </a:lnTo>
                  <a:lnTo>
                    <a:pt x="257" y="270"/>
                  </a:lnTo>
                  <a:lnTo>
                    <a:pt x="120" y="420"/>
                  </a:lnTo>
                  <a:lnTo>
                    <a:pt x="0" y="575"/>
                  </a:lnTo>
                  <a:lnTo>
                    <a:pt x="0" y="599"/>
                  </a:lnTo>
                  <a:lnTo>
                    <a:pt x="120" y="432"/>
                  </a:lnTo>
                  <a:lnTo>
                    <a:pt x="257" y="282"/>
                  </a:lnTo>
                  <a:lnTo>
                    <a:pt x="413" y="138"/>
                  </a:lnTo>
                  <a:lnTo>
                    <a:pt x="586" y="0"/>
                  </a:lnTo>
                  <a:lnTo>
                    <a:pt x="586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hr-HR"/>
            </a:p>
          </p:txBody>
        </p:sp>
        <p:sp>
          <p:nvSpPr>
            <p:cNvPr id="7195" name="Freeform 27"/>
            <p:cNvSpPr>
              <a:spLocks/>
            </p:cNvSpPr>
            <p:nvPr/>
          </p:nvSpPr>
          <p:spPr bwMode="hidden">
            <a:xfrm>
              <a:off x="6" y="0"/>
              <a:ext cx="270" cy="252"/>
            </a:xfrm>
            <a:custGeom>
              <a:avLst/>
              <a:gdLst/>
              <a:ahLst/>
              <a:cxnLst>
                <a:cxn ang="0">
                  <a:pos x="269" y="0"/>
                </a:cxn>
                <a:cxn ang="0">
                  <a:pos x="251" y="0"/>
                </a:cxn>
                <a:cxn ang="0">
                  <a:pos x="120" y="114"/>
                </a:cxn>
                <a:cxn ang="0">
                  <a:pos x="60" y="174"/>
                </a:cxn>
                <a:cxn ang="0">
                  <a:pos x="0" y="234"/>
                </a:cxn>
                <a:cxn ang="0">
                  <a:pos x="0" y="252"/>
                </a:cxn>
                <a:cxn ang="0">
                  <a:pos x="126" y="120"/>
                </a:cxn>
                <a:cxn ang="0">
                  <a:pos x="269" y="0"/>
                </a:cxn>
                <a:cxn ang="0">
                  <a:pos x="269" y="0"/>
                </a:cxn>
              </a:cxnLst>
              <a:rect l="0" t="0" r="r" b="b"/>
              <a:pathLst>
                <a:path w="269" h="252">
                  <a:moveTo>
                    <a:pt x="269" y="0"/>
                  </a:moveTo>
                  <a:lnTo>
                    <a:pt x="251" y="0"/>
                  </a:lnTo>
                  <a:lnTo>
                    <a:pt x="120" y="114"/>
                  </a:lnTo>
                  <a:lnTo>
                    <a:pt x="60" y="174"/>
                  </a:lnTo>
                  <a:lnTo>
                    <a:pt x="0" y="234"/>
                  </a:lnTo>
                  <a:lnTo>
                    <a:pt x="0" y="252"/>
                  </a:lnTo>
                  <a:lnTo>
                    <a:pt x="126" y="120"/>
                  </a:lnTo>
                  <a:lnTo>
                    <a:pt x="269" y="0"/>
                  </a:lnTo>
                  <a:lnTo>
                    <a:pt x="269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hr-HR"/>
            </a:p>
          </p:txBody>
        </p:sp>
        <p:sp>
          <p:nvSpPr>
            <p:cNvPr id="7196" name="Line 28"/>
            <p:cNvSpPr>
              <a:spLocks noChangeShapeType="1"/>
            </p:cNvSpPr>
            <p:nvPr/>
          </p:nvSpPr>
          <p:spPr bwMode="hidden">
            <a:xfrm>
              <a:off x="1" y="2749"/>
              <a:ext cx="5758" cy="0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hr-HR"/>
            </a:p>
          </p:txBody>
        </p:sp>
        <p:sp>
          <p:nvSpPr>
            <p:cNvPr id="7197" name="Line 29"/>
            <p:cNvSpPr>
              <a:spLocks noChangeShapeType="1"/>
            </p:cNvSpPr>
            <p:nvPr/>
          </p:nvSpPr>
          <p:spPr bwMode="hidden">
            <a:xfrm>
              <a:off x="1" y="2356"/>
              <a:ext cx="5758" cy="0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hr-HR"/>
            </a:p>
          </p:txBody>
        </p:sp>
        <p:sp>
          <p:nvSpPr>
            <p:cNvPr id="7198" name="Line 30"/>
            <p:cNvSpPr>
              <a:spLocks noChangeShapeType="1"/>
            </p:cNvSpPr>
            <p:nvPr/>
          </p:nvSpPr>
          <p:spPr bwMode="hidden">
            <a:xfrm>
              <a:off x="1" y="3142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hr-HR"/>
            </a:p>
          </p:txBody>
        </p:sp>
        <p:grpSp>
          <p:nvGrpSpPr>
            <p:cNvPr id="7199" name="Group 31"/>
            <p:cNvGrpSpPr>
              <a:grpSpLocks/>
            </p:cNvGrpSpPr>
            <p:nvPr/>
          </p:nvGrpSpPr>
          <p:grpSpPr bwMode="auto">
            <a:xfrm>
              <a:off x="1" y="392"/>
              <a:ext cx="5758" cy="1571"/>
              <a:chOff x="1" y="392"/>
              <a:chExt cx="5758" cy="1571"/>
            </a:xfrm>
          </p:grpSpPr>
          <p:sp>
            <p:nvSpPr>
              <p:cNvPr id="7200" name="Line 32"/>
              <p:cNvSpPr>
                <a:spLocks noChangeShapeType="1"/>
              </p:cNvSpPr>
              <p:nvPr userDrawn="1"/>
            </p:nvSpPr>
            <p:spPr bwMode="hidden">
              <a:xfrm>
                <a:off x="1" y="784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hr-HR"/>
              </a:p>
            </p:txBody>
          </p:sp>
          <p:sp>
            <p:nvSpPr>
              <p:cNvPr id="7201" name="Line 33"/>
              <p:cNvSpPr>
                <a:spLocks noChangeShapeType="1"/>
              </p:cNvSpPr>
              <p:nvPr userDrawn="1"/>
            </p:nvSpPr>
            <p:spPr bwMode="hidden">
              <a:xfrm>
                <a:off x="1" y="1963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hr-HR"/>
              </a:p>
            </p:txBody>
          </p:sp>
          <p:sp>
            <p:nvSpPr>
              <p:cNvPr id="7202" name="Line 34"/>
              <p:cNvSpPr>
                <a:spLocks noChangeShapeType="1"/>
              </p:cNvSpPr>
              <p:nvPr userDrawn="1"/>
            </p:nvSpPr>
            <p:spPr bwMode="hidden">
              <a:xfrm>
                <a:off x="1" y="1570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hr-HR"/>
              </a:p>
            </p:txBody>
          </p:sp>
          <p:sp>
            <p:nvSpPr>
              <p:cNvPr id="7203" name="Line 35"/>
              <p:cNvSpPr>
                <a:spLocks noChangeShapeType="1"/>
              </p:cNvSpPr>
              <p:nvPr userDrawn="1"/>
            </p:nvSpPr>
            <p:spPr bwMode="hidden">
              <a:xfrm>
                <a:off x="1" y="1177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hr-HR"/>
              </a:p>
            </p:txBody>
          </p:sp>
          <p:sp>
            <p:nvSpPr>
              <p:cNvPr id="7204" name="Line 36"/>
              <p:cNvSpPr>
                <a:spLocks noChangeShapeType="1"/>
              </p:cNvSpPr>
              <p:nvPr userDrawn="1"/>
            </p:nvSpPr>
            <p:spPr bwMode="hidden">
              <a:xfrm>
                <a:off x="1" y="392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hr-HR"/>
              </a:p>
            </p:txBody>
          </p:sp>
        </p:grpSp>
        <p:sp>
          <p:nvSpPr>
            <p:cNvPr id="7205" name="Line 37"/>
            <p:cNvSpPr>
              <a:spLocks noChangeShapeType="1"/>
            </p:cNvSpPr>
            <p:nvPr/>
          </p:nvSpPr>
          <p:spPr bwMode="hidden">
            <a:xfrm>
              <a:off x="1" y="3928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hr-HR"/>
            </a:p>
          </p:txBody>
        </p:sp>
        <p:sp>
          <p:nvSpPr>
            <p:cNvPr id="7206" name="Line 38"/>
            <p:cNvSpPr>
              <a:spLocks noChangeShapeType="1"/>
            </p:cNvSpPr>
            <p:nvPr/>
          </p:nvSpPr>
          <p:spPr bwMode="hidden">
            <a:xfrm>
              <a:off x="1" y="3535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hr-HR"/>
            </a:p>
          </p:txBody>
        </p:sp>
      </p:grpSp>
      <p:sp>
        <p:nvSpPr>
          <p:cNvPr id="7207" name="Rectangle 39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hr-HR" smtClean="0"/>
              <a:t>Click to edit Master title style</a:t>
            </a:r>
          </a:p>
        </p:txBody>
      </p:sp>
      <p:sp>
        <p:nvSpPr>
          <p:cNvPr id="7208" name="Rectangle 40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hr-HR"/>
          </a:p>
        </p:txBody>
      </p:sp>
      <p:sp>
        <p:nvSpPr>
          <p:cNvPr id="7209" name="Rectangle 41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hr-HR"/>
          </a:p>
        </p:txBody>
      </p:sp>
      <p:sp>
        <p:nvSpPr>
          <p:cNvPr id="7210" name="Rectangle 42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fld id="{39177B09-B27D-4A96-88EC-C76124A31C12}" type="slidenum">
              <a:rPr lang="hr-HR"/>
              <a:pPr/>
              <a:t>‹#›</a:t>
            </a:fld>
            <a:endParaRPr lang="hr-HR"/>
          </a:p>
        </p:txBody>
      </p:sp>
      <p:sp>
        <p:nvSpPr>
          <p:cNvPr id="7211" name="Rectangle 4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hr-HR" smtClean="0"/>
              <a:t>Click to edit Master text styles</a:t>
            </a:r>
          </a:p>
          <a:p>
            <a:pPr lvl="1"/>
            <a:r>
              <a:rPr lang="hr-HR" smtClean="0"/>
              <a:t>Second level</a:t>
            </a:r>
          </a:p>
          <a:p>
            <a:pPr lvl="2"/>
            <a:r>
              <a:rPr lang="hr-HR" smtClean="0"/>
              <a:t>Third level</a:t>
            </a:r>
          </a:p>
          <a:p>
            <a:pPr lvl="3"/>
            <a:r>
              <a:rPr lang="hr-HR" smtClean="0"/>
              <a:t>Fourth level</a:t>
            </a:r>
          </a:p>
          <a:p>
            <a:pPr lvl="4"/>
            <a:r>
              <a:rPr lang="hr-HR" smtClean="0"/>
              <a:t>Fifth level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</p:sldLayoutIdLst>
  <p:timing>
    <p:tnLst>
      <p:par>
        <p:cTn id="1" dur="indefinite" restart="never" nodeType="tmRoot"/>
      </p:par>
    </p:tnLst>
  </p:timing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9pPr>
    </p:bodyStyle>
    <p:otherStyle>
      <a:defPPr>
        <a:defRPr lang="sr-Latn-C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Text Box 2"/>
          <p:cNvSpPr txBox="1">
            <a:spLocks noChangeArrowheads="1"/>
          </p:cNvSpPr>
          <p:nvPr>
            <p:ph type="ctrTitle"/>
          </p:nvPr>
        </p:nvSpPr>
        <p:spPr>
          <a:xfrm>
            <a:off x="468313" y="0"/>
            <a:ext cx="7772400" cy="1736725"/>
          </a:xfrm>
          <a:noFill/>
          <a:ln/>
        </p:spPr>
        <p:txBody>
          <a:bodyPr/>
          <a:lstStyle/>
          <a:p>
            <a:pPr eaLnBrk="0" hangingPunct="0">
              <a:spcBef>
                <a:spcPct val="50000"/>
              </a:spcBef>
            </a:pPr>
            <a:r>
              <a:rPr lang="hr-HR" b="1">
                <a:effectLst/>
              </a:rPr>
              <a:t>VRO “MASLENICA”</a:t>
            </a:r>
            <a:endParaRPr lang="en-GB" b="1">
              <a:effectLst/>
            </a:endParaRPr>
          </a:p>
        </p:txBody>
      </p:sp>
      <p:sp>
        <p:nvSpPr>
          <p:cNvPr id="2053" name="Text Box 7"/>
          <p:cNvSpPr txBox="1">
            <a:spLocks noChangeArrowheads="1"/>
          </p:cNvSpPr>
          <p:nvPr/>
        </p:nvSpPr>
        <p:spPr bwMode="auto">
          <a:xfrm>
            <a:off x="3887788" y="6165850"/>
            <a:ext cx="52562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hr-HR" sz="2400">
                <a:latin typeface="Arial" charset="0"/>
              </a:rPr>
              <a:t>Zadar, 25. OŽUJAK 2013. g. </a:t>
            </a:r>
          </a:p>
        </p:txBody>
      </p:sp>
      <p:sp>
        <p:nvSpPr>
          <p:cNvPr id="2054" name="Text Box 2"/>
          <p:cNvSpPr txBox="1">
            <a:spLocks noChangeArrowheads="1"/>
          </p:cNvSpPr>
          <p:nvPr/>
        </p:nvSpPr>
        <p:spPr bwMode="auto">
          <a:xfrm rot="10800000" flipV="1">
            <a:off x="395288" y="4724400"/>
            <a:ext cx="3636962" cy="1552575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 wrap="none" tIns="0" bIns="0"/>
          <a:lstStyle/>
          <a:p>
            <a:pPr algn="ctr" eaLnBrk="0" hangingPunct="0">
              <a:spcBef>
                <a:spcPct val="50000"/>
              </a:spcBef>
            </a:pPr>
            <a:r>
              <a:rPr lang="hr-HR" sz="2400" b="1">
                <a:latin typeface="Arial" charset="0"/>
              </a:rPr>
              <a:t>IZLAŽE:</a:t>
            </a:r>
          </a:p>
          <a:p>
            <a:pPr algn="ctr" eaLnBrk="0" hangingPunct="0">
              <a:spcBef>
                <a:spcPct val="50000"/>
              </a:spcBef>
            </a:pPr>
            <a:r>
              <a:rPr lang="hr-HR" sz="2400">
                <a:latin typeface="Arial" charset="0"/>
              </a:rPr>
              <a:t>umirovljeni brigadir </a:t>
            </a:r>
          </a:p>
          <a:p>
            <a:pPr algn="ctr" eaLnBrk="0" hangingPunct="0">
              <a:spcBef>
                <a:spcPct val="50000"/>
              </a:spcBef>
            </a:pPr>
            <a:r>
              <a:rPr lang="hr-HR" sz="2400">
                <a:latin typeface="Arial" charset="0"/>
              </a:rPr>
              <a:t>DANIJEL KOTLAR</a:t>
            </a:r>
            <a:endParaRPr lang="en-GB" sz="2400">
              <a:latin typeface="Arial" charset="0"/>
            </a:endParaRPr>
          </a:p>
        </p:txBody>
      </p:sp>
      <p:pic>
        <p:nvPicPr>
          <p:cNvPr id="2056" name="Picture 8" descr="Danijel Kotlar 1993- za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188" y="2492375"/>
            <a:ext cx="2736850" cy="1839913"/>
          </a:xfrm>
          <a:prstGeom prst="rect">
            <a:avLst/>
          </a:prstGeom>
          <a:noFill/>
        </p:spPr>
      </p:pic>
      <p:grpSp>
        <p:nvGrpSpPr>
          <p:cNvPr id="2057" name="Group 9"/>
          <p:cNvGrpSpPr>
            <a:grpSpLocks/>
          </p:cNvGrpSpPr>
          <p:nvPr/>
        </p:nvGrpSpPr>
        <p:grpSpPr bwMode="auto">
          <a:xfrm>
            <a:off x="4284663" y="2276475"/>
            <a:ext cx="4152900" cy="2540000"/>
            <a:chOff x="1560" y="1152"/>
            <a:chExt cx="2616" cy="1600"/>
          </a:xfrm>
        </p:grpSpPr>
        <p:pic>
          <p:nvPicPr>
            <p:cNvPr id="2058" name="Picture 10" descr="CROATI~1"/>
            <p:cNvPicPr>
              <a:picLocks noChangeAspect="1" noChangeArrowheads="1" noCrop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584" y="1200"/>
              <a:ext cx="2592" cy="1420"/>
            </a:xfrm>
            <a:prstGeom prst="rect">
              <a:avLst/>
            </a:prstGeom>
            <a:noFill/>
          </p:spPr>
        </p:pic>
        <p:grpSp>
          <p:nvGrpSpPr>
            <p:cNvPr id="2059" name="Group 11"/>
            <p:cNvGrpSpPr>
              <a:grpSpLocks/>
            </p:cNvGrpSpPr>
            <p:nvPr/>
          </p:nvGrpSpPr>
          <p:grpSpPr bwMode="auto">
            <a:xfrm>
              <a:off x="1560" y="1152"/>
              <a:ext cx="128" cy="1600"/>
              <a:chOff x="1560" y="1152"/>
              <a:chExt cx="128" cy="1600"/>
            </a:xfrm>
          </p:grpSpPr>
          <p:sp>
            <p:nvSpPr>
              <p:cNvPr id="2060" name="Line 12"/>
              <p:cNvSpPr>
                <a:spLocks noChangeShapeType="1"/>
              </p:cNvSpPr>
              <p:nvPr/>
            </p:nvSpPr>
            <p:spPr bwMode="auto">
              <a:xfrm flipH="1" flipV="1">
                <a:off x="1632" y="1264"/>
                <a:ext cx="0" cy="1488"/>
              </a:xfrm>
              <a:prstGeom prst="line">
                <a:avLst/>
              </a:prstGeom>
              <a:noFill/>
              <a:ln w="76200" cmpd="tri">
                <a:solidFill>
                  <a:srgbClr val="5F5F5F"/>
                </a:solidFill>
                <a:miter lim="800000"/>
                <a:headEnd/>
                <a:tailEnd/>
              </a:ln>
              <a:effectLst/>
            </p:spPr>
            <p:txBody>
              <a:bodyPr wrap="none"/>
              <a:lstStyle/>
              <a:p>
                <a:endParaRPr lang="hr-HR"/>
              </a:p>
            </p:txBody>
          </p:sp>
          <p:sp>
            <p:nvSpPr>
              <p:cNvPr id="2061" name="Oval 13"/>
              <p:cNvSpPr>
                <a:spLocks noChangeArrowheads="1"/>
              </p:cNvSpPr>
              <p:nvPr/>
            </p:nvSpPr>
            <p:spPr bwMode="auto">
              <a:xfrm>
                <a:off x="1560" y="1152"/>
                <a:ext cx="128" cy="192"/>
              </a:xfrm>
              <a:prstGeom prst="ellipse">
                <a:avLst/>
              </a:prstGeom>
              <a:solidFill>
                <a:srgbClr val="C0C0C0"/>
              </a:solidFill>
              <a:ln w="38100" cmpd="dbl">
                <a:solidFill>
                  <a:srgbClr val="5F5F5F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r-HR"/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6" name="Picture 2" descr="mas-3d-pod-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502775" cy="6892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7" name="Freeform 3"/>
          <p:cNvSpPr>
            <a:spLocks/>
          </p:cNvSpPr>
          <p:nvPr/>
        </p:nvSpPr>
        <p:spPr bwMode="auto">
          <a:xfrm>
            <a:off x="5867400" y="1341438"/>
            <a:ext cx="387350" cy="488950"/>
          </a:xfrm>
          <a:custGeom>
            <a:avLst/>
            <a:gdLst>
              <a:gd name="T0" fmla="*/ 2147483647 w 244"/>
              <a:gd name="T1" fmla="*/ 0 h 308"/>
              <a:gd name="T2" fmla="*/ 2147483647 w 244"/>
              <a:gd name="T3" fmla="*/ 2147483647 h 308"/>
              <a:gd name="T4" fmla="*/ 2147483647 w 244"/>
              <a:gd name="T5" fmla="*/ 2147483647 h 308"/>
              <a:gd name="T6" fmla="*/ 0 w 244"/>
              <a:gd name="T7" fmla="*/ 2147483647 h 308"/>
              <a:gd name="T8" fmla="*/ 0 60000 65536"/>
              <a:gd name="T9" fmla="*/ 0 60000 65536"/>
              <a:gd name="T10" fmla="*/ 0 60000 65536"/>
              <a:gd name="T11" fmla="*/ 0 60000 65536"/>
              <a:gd name="T12" fmla="*/ 0 w 244"/>
              <a:gd name="T13" fmla="*/ 0 h 308"/>
              <a:gd name="T14" fmla="*/ 244 w 244"/>
              <a:gd name="T15" fmla="*/ 308 h 30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44" h="308">
                <a:moveTo>
                  <a:pt x="244" y="0"/>
                </a:moveTo>
                <a:cubicBezTo>
                  <a:pt x="234" y="14"/>
                  <a:pt x="210" y="56"/>
                  <a:pt x="187" y="81"/>
                </a:cubicBezTo>
                <a:cubicBezTo>
                  <a:pt x="164" y="106"/>
                  <a:pt x="137" y="115"/>
                  <a:pt x="106" y="153"/>
                </a:cubicBezTo>
                <a:cubicBezTo>
                  <a:pt x="75" y="191"/>
                  <a:pt x="22" y="276"/>
                  <a:pt x="0" y="308"/>
                </a:cubicBezTo>
              </a:path>
            </a:pathLst>
          </a:custGeom>
          <a:noFill/>
          <a:ln w="38100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hr-HR"/>
          </a:p>
        </p:txBody>
      </p:sp>
      <p:sp>
        <p:nvSpPr>
          <p:cNvPr id="18438" name="Freeform 4"/>
          <p:cNvSpPr>
            <a:spLocks/>
          </p:cNvSpPr>
          <p:nvPr/>
        </p:nvSpPr>
        <p:spPr bwMode="auto">
          <a:xfrm rot="8286804">
            <a:off x="5580063" y="1989138"/>
            <a:ext cx="293687" cy="79375"/>
          </a:xfrm>
          <a:custGeom>
            <a:avLst/>
            <a:gdLst>
              <a:gd name="T0" fmla="*/ 0 w 318"/>
              <a:gd name="T1" fmla="*/ 2147483647 h 151"/>
              <a:gd name="T2" fmla="*/ 2147483647 w 318"/>
              <a:gd name="T3" fmla="*/ 2147483647 h 151"/>
              <a:gd name="T4" fmla="*/ 2147483647 w 318"/>
              <a:gd name="T5" fmla="*/ 0 h 151"/>
              <a:gd name="T6" fmla="*/ 0 60000 65536"/>
              <a:gd name="T7" fmla="*/ 0 60000 65536"/>
              <a:gd name="T8" fmla="*/ 0 60000 65536"/>
              <a:gd name="T9" fmla="*/ 0 w 318"/>
              <a:gd name="T10" fmla="*/ 0 h 151"/>
              <a:gd name="T11" fmla="*/ 318 w 318"/>
              <a:gd name="T12" fmla="*/ 151 h 151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318" h="151">
                <a:moveTo>
                  <a:pt x="0" y="91"/>
                </a:moveTo>
                <a:cubicBezTo>
                  <a:pt x="64" y="121"/>
                  <a:pt x="129" y="151"/>
                  <a:pt x="182" y="136"/>
                </a:cubicBezTo>
                <a:cubicBezTo>
                  <a:pt x="235" y="121"/>
                  <a:pt x="276" y="60"/>
                  <a:pt x="318" y="0"/>
                </a:cubicBezTo>
              </a:path>
            </a:pathLst>
          </a:custGeom>
          <a:noFill/>
          <a:ln w="38100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hr-HR"/>
          </a:p>
        </p:txBody>
      </p:sp>
      <p:sp>
        <p:nvSpPr>
          <p:cNvPr id="18439" name="Freeform 5"/>
          <p:cNvSpPr>
            <a:spLocks/>
          </p:cNvSpPr>
          <p:nvPr/>
        </p:nvSpPr>
        <p:spPr bwMode="auto">
          <a:xfrm>
            <a:off x="5435600" y="2205038"/>
            <a:ext cx="166688" cy="109537"/>
          </a:xfrm>
          <a:custGeom>
            <a:avLst/>
            <a:gdLst>
              <a:gd name="T0" fmla="*/ 0 w 105"/>
              <a:gd name="T1" fmla="*/ 2147483647 h 69"/>
              <a:gd name="T2" fmla="*/ 2147483647 w 105"/>
              <a:gd name="T3" fmla="*/ 2147483647 h 69"/>
              <a:gd name="T4" fmla="*/ 2147483647 w 105"/>
              <a:gd name="T5" fmla="*/ 0 h 69"/>
              <a:gd name="T6" fmla="*/ 0 60000 65536"/>
              <a:gd name="T7" fmla="*/ 0 60000 65536"/>
              <a:gd name="T8" fmla="*/ 0 60000 65536"/>
              <a:gd name="T9" fmla="*/ 0 w 105"/>
              <a:gd name="T10" fmla="*/ 0 h 69"/>
              <a:gd name="T11" fmla="*/ 105 w 105"/>
              <a:gd name="T12" fmla="*/ 69 h 69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05" h="69">
                <a:moveTo>
                  <a:pt x="0" y="69"/>
                </a:moveTo>
                <a:cubicBezTo>
                  <a:pt x="5" y="63"/>
                  <a:pt x="18" y="42"/>
                  <a:pt x="36" y="30"/>
                </a:cubicBezTo>
                <a:cubicBezTo>
                  <a:pt x="54" y="18"/>
                  <a:pt x="91" y="6"/>
                  <a:pt x="105" y="0"/>
                </a:cubicBezTo>
              </a:path>
            </a:pathLst>
          </a:custGeom>
          <a:noFill/>
          <a:ln w="38100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hr-HR"/>
          </a:p>
        </p:txBody>
      </p:sp>
      <p:sp>
        <p:nvSpPr>
          <p:cNvPr id="18440" name="Freeform 6"/>
          <p:cNvSpPr>
            <a:spLocks/>
          </p:cNvSpPr>
          <p:nvPr/>
        </p:nvSpPr>
        <p:spPr bwMode="auto">
          <a:xfrm>
            <a:off x="5343525" y="2371725"/>
            <a:ext cx="142875" cy="146050"/>
          </a:xfrm>
          <a:custGeom>
            <a:avLst/>
            <a:gdLst>
              <a:gd name="T0" fmla="*/ 2147483647 w 90"/>
              <a:gd name="T1" fmla="*/ 2147483647 h 92"/>
              <a:gd name="T2" fmla="*/ 2147483647 w 90"/>
              <a:gd name="T3" fmla="*/ 2147483647 h 92"/>
              <a:gd name="T4" fmla="*/ 0 w 90"/>
              <a:gd name="T5" fmla="*/ 0 h 92"/>
              <a:gd name="T6" fmla="*/ 0 60000 65536"/>
              <a:gd name="T7" fmla="*/ 0 60000 65536"/>
              <a:gd name="T8" fmla="*/ 0 60000 65536"/>
              <a:gd name="T9" fmla="*/ 0 w 90"/>
              <a:gd name="T10" fmla="*/ 0 h 92"/>
              <a:gd name="T11" fmla="*/ 90 w 90"/>
              <a:gd name="T12" fmla="*/ 92 h 92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90" h="92">
                <a:moveTo>
                  <a:pt x="90" y="92"/>
                </a:moveTo>
                <a:cubicBezTo>
                  <a:pt x="65" y="80"/>
                  <a:pt x="40" y="63"/>
                  <a:pt x="25" y="48"/>
                </a:cubicBezTo>
                <a:cubicBezTo>
                  <a:pt x="10" y="33"/>
                  <a:pt x="5" y="10"/>
                  <a:pt x="0" y="0"/>
                </a:cubicBezTo>
              </a:path>
            </a:pathLst>
          </a:custGeom>
          <a:noFill/>
          <a:ln w="38100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hr-HR"/>
          </a:p>
        </p:txBody>
      </p:sp>
      <p:sp>
        <p:nvSpPr>
          <p:cNvPr id="18441" name="Freeform 7"/>
          <p:cNvSpPr>
            <a:spLocks/>
          </p:cNvSpPr>
          <p:nvPr/>
        </p:nvSpPr>
        <p:spPr bwMode="auto">
          <a:xfrm rot="7523434" flipH="1">
            <a:off x="5437188" y="2924175"/>
            <a:ext cx="215900" cy="73025"/>
          </a:xfrm>
          <a:custGeom>
            <a:avLst/>
            <a:gdLst>
              <a:gd name="T0" fmla="*/ 0 w 318"/>
              <a:gd name="T1" fmla="*/ 2147483647 h 151"/>
              <a:gd name="T2" fmla="*/ 2147483647 w 318"/>
              <a:gd name="T3" fmla="*/ 2147483647 h 151"/>
              <a:gd name="T4" fmla="*/ 2147483647 w 318"/>
              <a:gd name="T5" fmla="*/ 0 h 151"/>
              <a:gd name="T6" fmla="*/ 0 60000 65536"/>
              <a:gd name="T7" fmla="*/ 0 60000 65536"/>
              <a:gd name="T8" fmla="*/ 0 60000 65536"/>
              <a:gd name="T9" fmla="*/ 0 w 318"/>
              <a:gd name="T10" fmla="*/ 0 h 151"/>
              <a:gd name="T11" fmla="*/ 318 w 318"/>
              <a:gd name="T12" fmla="*/ 151 h 151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318" h="151">
                <a:moveTo>
                  <a:pt x="0" y="91"/>
                </a:moveTo>
                <a:cubicBezTo>
                  <a:pt x="64" y="121"/>
                  <a:pt x="129" y="151"/>
                  <a:pt x="182" y="136"/>
                </a:cubicBezTo>
                <a:cubicBezTo>
                  <a:pt x="235" y="121"/>
                  <a:pt x="276" y="60"/>
                  <a:pt x="318" y="0"/>
                </a:cubicBezTo>
              </a:path>
            </a:pathLst>
          </a:custGeom>
          <a:noFill/>
          <a:ln w="38100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hr-HR"/>
          </a:p>
        </p:txBody>
      </p:sp>
      <p:sp>
        <p:nvSpPr>
          <p:cNvPr id="18442" name="Freeform 8"/>
          <p:cNvSpPr>
            <a:spLocks/>
          </p:cNvSpPr>
          <p:nvPr/>
        </p:nvSpPr>
        <p:spPr bwMode="auto">
          <a:xfrm>
            <a:off x="4614863" y="2781300"/>
            <a:ext cx="214312" cy="114300"/>
          </a:xfrm>
          <a:custGeom>
            <a:avLst/>
            <a:gdLst>
              <a:gd name="T0" fmla="*/ 0 w 135"/>
              <a:gd name="T1" fmla="*/ 2147483647 h 72"/>
              <a:gd name="T2" fmla="*/ 2147483647 w 135"/>
              <a:gd name="T3" fmla="*/ 2147483647 h 72"/>
              <a:gd name="T4" fmla="*/ 2147483647 w 135"/>
              <a:gd name="T5" fmla="*/ 2147483647 h 72"/>
              <a:gd name="T6" fmla="*/ 2147483647 w 135"/>
              <a:gd name="T7" fmla="*/ 2147483647 h 72"/>
              <a:gd name="T8" fmla="*/ 0 60000 65536"/>
              <a:gd name="T9" fmla="*/ 0 60000 65536"/>
              <a:gd name="T10" fmla="*/ 0 60000 65536"/>
              <a:gd name="T11" fmla="*/ 0 60000 65536"/>
              <a:gd name="T12" fmla="*/ 0 w 135"/>
              <a:gd name="T13" fmla="*/ 0 h 72"/>
              <a:gd name="T14" fmla="*/ 135 w 135"/>
              <a:gd name="T15" fmla="*/ 72 h 72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35" h="72">
                <a:moveTo>
                  <a:pt x="0" y="72"/>
                </a:moveTo>
                <a:cubicBezTo>
                  <a:pt x="6" y="65"/>
                  <a:pt x="25" y="38"/>
                  <a:pt x="39" y="27"/>
                </a:cubicBezTo>
                <a:cubicBezTo>
                  <a:pt x="53" y="16"/>
                  <a:pt x="65" y="6"/>
                  <a:pt x="81" y="3"/>
                </a:cubicBezTo>
                <a:cubicBezTo>
                  <a:pt x="97" y="0"/>
                  <a:pt x="124" y="7"/>
                  <a:pt x="135" y="8"/>
                </a:cubicBezTo>
              </a:path>
            </a:pathLst>
          </a:custGeom>
          <a:noFill/>
          <a:ln w="38100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hr-HR"/>
          </a:p>
        </p:txBody>
      </p:sp>
      <p:sp>
        <p:nvSpPr>
          <p:cNvPr id="18443" name="Freeform 9"/>
          <p:cNvSpPr>
            <a:spLocks/>
          </p:cNvSpPr>
          <p:nvPr/>
        </p:nvSpPr>
        <p:spPr bwMode="auto">
          <a:xfrm>
            <a:off x="4191000" y="2795588"/>
            <a:ext cx="147638" cy="138112"/>
          </a:xfrm>
          <a:custGeom>
            <a:avLst/>
            <a:gdLst>
              <a:gd name="T0" fmla="*/ 0 w 93"/>
              <a:gd name="T1" fmla="*/ 2147483647 h 87"/>
              <a:gd name="T2" fmla="*/ 2147483647 w 93"/>
              <a:gd name="T3" fmla="*/ 2147483647 h 87"/>
              <a:gd name="T4" fmla="*/ 2147483647 w 93"/>
              <a:gd name="T5" fmla="*/ 0 h 87"/>
              <a:gd name="T6" fmla="*/ 0 60000 65536"/>
              <a:gd name="T7" fmla="*/ 0 60000 65536"/>
              <a:gd name="T8" fmla="*/ 0 60000 65536"/>
              <a:gd name="T9" fmla="*/ 0 w 93"/>
              <a:gd name="T10" fmla="*/ 0 h 87"/>
              <a:gd name="T11" fmla="*/ 93 w 93"/>
              <a:gd name="T12" fmla="*/ 87 h 87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93" h="87">
                <a:moveTo>
                  <a:pt x="0" y="87"/>
                </a:moveTo>
                <a:cubicBezTo>
                  <a:pt x="5" y="78"/>
                  <a:pt x="11" y="43"/>
                  <a:pt x="27" y="28"/>
                </a:cubicBezTo>
                <a:cubicBezTo>
                  <a:pt x="43" y="13"/>
                  <a:pt x="79" y="6"/>
                  <a:pt x="93" y="0"/>
                </a:cubicBezTo>
              </a:path>
            </a:pathLst>
          </a:custGeom>
          <a:noFill/>
          <a:ln w="38100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hr-HR"/>
          </a:p>
        </p:txBody>
      </p:sp>
      <p:sp>
        <p:nvSpPr>
          <p:cNvPr id="18444" name="Freeform 10"/>
          <p:cNvSpPr>
            <a:spLocks/>
          </p:cNvSpPr>
          <p:nvPr/>
        </p:nvSpPr>
        <p:spPr bwMode="auto">
          <a:xfrm>
            <a:off x="4110038" y="2743200"/>
            <a:ext cx="176212" cy="80963"/>
          </a:xfrm>
          <a:custGeom>
            <a:avLst/>
            <a:gdLst>
              <a:gd name="T0" fmla="*/ 0 w 111"/>
              <a:gd name="T1" fmla="*/ 2147483647 h 51"/>
              <a:gd name="T2" fmla="*/ 2147483647 w 111"/>
              <a:gd name="T3" fmla="*/ 2147483647 h 51"/>
              <a:gd name="T4" fmla="*/ 2147483647 w 111"/>
              <a:gd name="T5" fmla="*/ 0 h 51"/>
              <a:gd name="T6" fmla="*/ 0 60000 65536"/>
              <a:gd name="T7" fmla="*/ 0 60000 65536"/>
              <a:gd name="T8" fmla="*/ 0 60000 65536"/>
              <a:gd name="T9" fmla="*/ 0 w 111"/>
              <a:gd name="T10" fmla="*/ 0 h 51"/>
              <a:gd name="T11" fmla="*/ 111 w 111"/>
              <a:gd name="T12" fmla="*/ 51 h 51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11" h="51">
                <a:moveTo>
                  <a:pt x="0" y="51"/>
                </a:moveTo>
                <a:cubicBezTo>
                  <a:pt x="9" y="46"/>
                  <a:pt x="39" y="29"/>
                  <a:pt x="57" y="21"/>
                </a:cubicBezTo>
                <a:cubicBezTo>
                  <a:pt x="75" y="13"/>
                  <a:pt x="100" y="4"/>
                  <a:pt x="111" y="0"/>
                </a:cubicBezTo>
              </a:path>
            </a:pathLst>
          </a:custGeom>
          <a:noFill/>
          <a:ln w="38100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endParaRPr lang="hr-HR"/>
          </a:p>
        </p:txBody>
      </p:sp>
      <p:sp>
        <p:nvSpPr>
          <p:cNvPr id="18445" name="Freeform 11"/>
          <p:cNvSpPr>
            <a:spLocks/>
          </p:cNvSpPr>
          <p:nvPr/>
        </p:nvSpPr>
        <p:spPr bwMode="auto">
          <a:xfrm>
            <a:off x="3984625" y="2890838"/>
            <a:ext cx="106363" cy="195262"/>
          </a:xfrm>
          <a:custGeom>
            <a:avLst/>
            <a:gdLst>
              <a:gd name="T0" fmla="*/ 0 w 67"/>
              <a:gd name="T1" fmla="*/ 2147483647 h 123"/>
              <a:gd name="T2" fmla="*/ 2147483647 w 67"/>
              <a:gd name="T3" fmla="*/ 2147483647 h 123"/>
              <a:gd name="T4" fmla="*/ 2147483647 w 67"/>
              <a:gd name="T5" fmla="*/ 0 h 123"/>
              <a:gd name="T6" fmla="*/ 0 60000 65536"/>
              <a:gd name="T7" fmla="*/ 0 60000 65536"/>
              <a:gd name="T8" fmla="*/ 0 60000 65536"/>
              <a:gd name="T9" fmla="*/ 0 w 67"/>
              <a:gd name="T10" fmla="*/ 0 h 123"/>
              <a:gd name="T11" fmla="*/ 67 w 67"/>
              <a:gd name="T12" fmla="*/ 123 h 123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67" h="123">
                <a:moveTo>
                  <a:pt x="0" y="121"/>
                </a:moveTo>
                <a:cubicBezTo>
                  <a:pt x="7" y="118"/>
                  <a:pt x="29" y="123"/>
                  <a:pt x="40" y="103"/>
                </a:cubicBezTo>
                <a:cubicBezTo>
                  <a:pt x="51" y="83"/>
                  <a:pt x="62" y="21"/>
                  <a:pt x="67" y="0"/>
                </a:cubicBezTo>
              </a:path>
            </a:pathLst>
          </a:custGeom>
          <a:noFill/>
          <a:ln w="38100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endParaRPr lang="hr-HR"/>
          </a:p>
        </p:txBody>
      </p:sp>
      <p:sp>
        <p:nvSpPr>
          <p:cNvPr id="18446" name="Freeform 12"/>
          <p:cNvSpPr>
            <a:spLocks/>
          </p:cNvSpPr>
          <p:nvPr/>
        </p:nvSpPr>
        <p:spPr bwMode="auto">
          <a:xfrm>
            <a:off x="5724525" y="1268413"/>
            <a:ext cx="184150" cy="363537"/>
          </a:xfrm>
          <a:custGeom>
            <a:avLst/>
            <a:gdLst>
              <a:gd name="T0" fmla="*/ 2147483647 w 116"/>
              <a:gd name="T1" fmla="*/ 0 h 229"/>
              <a:gd name="T2" fmla="*/ 2147483647 w 116"/>
              <a:gd name="T3" fmla="*/ 2147483647 h 229"/>
              <a:gd name="T4" fmla="*/ 2147483647 w 116"/>
              <a:gd name="T5" fmla="*/ 2147483647 h 229"/>
              <a:gd name="T6" fmla="*/ 2147483647 w 116"/>
              <a:gd name="T7" fmla="*/ 2147483647 h 229"/>
              <a:gd name="T8" fmla="*/ 0 w 116"/>
              <a:gd name="T9" fmla="*/ 2147483647 h 22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16"/>
              <a:gd name="T16" fmla="*/ 0 h 229"/>
              <a:gd name="T17" fmla="*/ 116 w 116"/>
              <a:gd name="T18" fmla="*/ 229 h 229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16" h="229">
                <a:moveTo>
                  <a:pt x="116" y="0"/>
                </a:moveTo>
                <a:lnTo>
                  <a:pt x="92" y="81"/>
                </a:lnTo>
                <a:lnTo>
                  <a:pt x="56" y="161"/>
                </a:lnTo>
                <a:lnTo>
                  <a:pt x="36" y="201"/>
                </a:lnTo>
                <a:lnTo>
                  <a:pt x="0" y="229"/>
                </a:lnTo>
              </a:path>
            </a:pathLst>
          </a:custGeom>
          <a:noFill/>
          <a:ln w="38100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endParaRPr lang="hr-HR"/>
          </a:p>
        </p:txBody>
      </p:sp>
      <p:sp>
        <p:nvSpPr>
          <p:cNvPr id="18447" name="Freeform 13"/>
          <p:cNvSpPr>
            <a:spLocks/>
          </p:cNvSpPr>
          <p:nvPr/>
        </p:nvSpPr>
        <p:spPr bwMode="auto">
          <a:xfrm>
            <a:off x="5580063" y="1700213"/>
            <a:ext cx="96837" cy="144462"/>
          </a:xfrm>
          <a:custGeom>
            <a:avLst/>
            <a:gdLst>
              <a:gd name="T0" fmla="*/ 2147483647 w 140"/>
              <a:gd name="T1" fmla="*/ 0 h 259"/>
              <a:gd name="T2" fmla="*/ 2147483647 w 140"/>
              <a:gd name="T3" fmla="*/ 2147483647 h 259"/>
              <a:gd name="T4" fmla="*/ 2147483647 w 140"/>
              <a:gd name="T5" fmla="*/ 2147483647 h 259"/>
              <a:gd name="T6" fmla="*/ 0 w 140"/>
              <a:gd name="T7" fmla="*/ 2147483647 h 259"/>
              <a:gd name="T8" fmla="*/ 0 60000 65536"/>
              <a:gd name="T9" fmla="*/ 0 60000 65536"/>
              <a:gd name="T10" fmla="*/ 0 60000 65536"/>
              <a:gd name="T11" fmla="*/ 0 60000 65536"/>
              <a:gd name="T12" fmla="*/ 0 w 140"/>
              <a:gd name="T13" fmla="*/ 0 h 259"/>
              <a:gd name="T14" fmla="*/ 140 w 140"/>
              <a:gd name="T15" fmla="*/ 259 h 259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40" h="259">
                <a:moveTo>
                  <a:pt x="140" y="0"/>
                </a:moveTo>
                <a:lnTo>
                  <a:pt x="104" y="126"/>
                </a:lnTo>
                <a:lnTo>
                  <a:pt x="62" y="216"/>
                </a:lnTo>
                <a:lnTo>
                  <a:pt x="0" y="259"/>
                </a:lnTo>
              </a:path>
            </a:pathLst>
          </a:custGeom>
          <a:noFill/>
          <a:ln w="38100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endParaRPr lang="hr-HR"/>
          </a:p>
        </p:txBody>
      </p:sp>
      <p:sp>
        <p:nvSpPr>
          <p:cNvPr id="18448" name="Freeform 14"/>
          <p:cNvSpPr>
            <a:spLocks/>
          </p:cNvSpPr>
          <p:nvPr/>
        </p:nvSpPr>
        <p:spPr bwMode="auto">
          <a:xfrm>
            <a:off x="5364163" y="1989138"/>
            <a:ext cx="144462" cy="215900"/>
          </a:xfrm>
          <a:custGeom>
            <a:avLst/>
            <a:gdLst>
              <a:gd name="T0" fmla="*/ 2147483647 w 140"/>
              <a:gd name="T1" fmla="*/ 0 h 259"/>
              <a:gd name="T2" fmla="*/ 2147483647 w 140"/>
              <a:gd name="T3" fmla="*/ 2147483647 h 259"/>
              <a:gd name="T4" fmla="*/ 2147483647 w 140"/>
              <a:gd name="T5" fmla="*/ 2147483647 h 259"/>
              <a:gd name="T6" fmla="*/ 0 w 140"/>
              <a:gd name="T7" fmla="*/ 2147483647 h 259"/>
              <a:gd name="T8" fmla="*/ 0 60000 65536"/>
              <a:gd name="T9" fmla="*/ 0 60000 65536"/>
              <a:gd name="T10" fmla="*/ 0 60000 65536"/>
              <a:gd name="T11" fmla="*/ 0 60000 65536"/>
              <a:gd name="T12" fmla="*/ 0 w 140"/>
              <a:gd name="T13" fmla="*/ 0 h 259"/>
              <a:gd name="T14" fmla="*/ 140 w 140"/>
              <a:gd name="T15" fmla="*/ 259 h 259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40" h="259">
                <a:moveTo>
                  <a:pt x="140" y="0"/>
                </a:moveTo>
                <a:lnTo>
                  <a:pt x="104" y="126"/>
                </a:lnTo>
                <a:lnTo>
                  <a:pt x="62" y="216"/>
                </a:lnTo>
                <a:lnTo>
                  <a:pt x="0" y="259"/>
                </a:lnTo>
              </a:path>
            </a:pathLst>
          </a:custGeom>
          <a:noFill/>
          <a:ln w="38100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endParaRPr lang="hr-HR"/>
          </a:p>
        </p:txBody>
      </p:sp>
      <p:sp>
        <p:nvSpPr>
          <p:cNvPr id="18449" name="Freeform 15"/>
          <p:cNvSpPr>
            <a:spLocks/>
          </p:cNvSpPr>
          <p:nvPr/>
        </p:nvSpPr>
        <p:spPr bwMode="auto">
          <a:xfrm>
            <a:off x="5124450" y="2338388"/>
            <a:ext cx="128588" cy="157162"/>
          </a:xfrm>
          <a:custGeom>
            <a:avLst/>
            <a:gdLst>
              <a:gd name="T0" fmla="*/ 0 w 81"/>
              <a:gd name="T1" fmla="*/ 0 h 99"/>
              <a:gd name="T2" fmla="*/ 2147483647 w 81"/>
              <a:gd name="T3" fmla="*/ 2147483647 h 99"/>
              <a:gd name="T4" fmla="*/ 2147483647 w 81"/>
              <a:gd name="T5" fmla="*/ 2147483647 h 99"/>
              <a:gd name="T6" fmla="*/ 2147483647 w 81"/>
              <a:gd name="T7" fmla="*/ 2147483647 h 99"/>
              <a:gd name="T8" fmla="*/ 0 60000 65536"/>
              <a:gd name="T9" fmla="*/ 0 60000 65536"/>
              <a:gd name="T10" fmla="*/ 0 60000 65536"/>
              <a:gd name="T11" fmla="*/ 0 60000 65536"/>
              <a:gd name="T12" fmla="*/ 0 w 81"/>
              <a:gd name="T13" fmla="*/ 0 h 99"/>
              <a:gd name="T14" fmla="*/ 81 w 81"/>
              <a:gd name="T15" fmla="*/ 99 h 99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81" h="99">
                <a:moveTo>
                  <a:pt x="0" y="0"/>
                </a:moveTo>
                <a:lnTo>
                  <a:pt x="42" y="24"/>
                </a:lnTo>
                <a:lnTo>
                  <a:pt x="63" y="60"/>
                </a:lnTo>
                <a:lnTo>
                  <a:pt x="81" y="99"/>
                </a:lnTo>
              </a:path>
            </a:pathLst>
          </a:custGeom>
          <a:noFill/>
          <a:ln w="38100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endParaRPr lang="hr-HR"/>
          </a:p>
        </p:txBody>
      </p:sp>
      <p:sp>
        <p:nvSpPr>
          <p:cNvPr id="18450" name="Freeform 16"/>
          <p:cNvSpPr>
            <a:spLocks/>
          </p:cNvSpPr>
          <p:nvPr/>
        </p:nvSpPr>
        <p:spPr bwMode="auto">
          <a:xfrm>
            <a:off x="4852988" y="2552700"/>
            <a:ext cx="290512" cy="52388"/>
          </a:xfrm>
          <a:custGeom>
            <a:avLst/>
            <a:gdLst>
              <a:gd name="T0" fmla="*/ 2147483647 w 183"/>
              <a:gd name="T1" fmla="*/ 0 h 33"/>
              <a:gd name="T2" fmla="*/ 2147483647 w 183"/>
              <a:gd name="T3" fmla="*/ 2147483647 h 33"/>
              <a:gd name="T4" fmla="*/ 2147483647 w 183"/>
              <a:gd name="T5" fmla="*/ 2147483647 h 33"/>
              <a:gd name="T6" fmla="*/ 2147483647 w 183"/>
              <a:gd name="T7" fmla="*/ 2147483647 h 33"/>
              <a:gd name="T8" fmla="*/ 0 w 183"/>
              <a:gd name="T9" fmla="*/ 2147483647 h 3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83"/>
              <a:gd name="T16" fmla="*/ 0 h 33"/>
              <a:gd name="T17" fmla="*/ 183 w 183"/>
              <a:gd name="T18" fmla="*/ 33 h 3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83" h="33">
                <a:moveTo>
                  <a:pt x="183" y="0"/>
                </a:moveTo>
                <a:lnTo>
                  <a:pt x="138" y="21"/>
                </a:lnTo>
                <a:lnTo>
                  <a:pt x="99" y="30"/>
                </a:lnTo>
                <a:lnTo>
                  <a:pt x="39" y="33"/>
                </a:lnTo>
                <a:lnTo>
                  <a:pt x="0" y="27"/>
                </a:lnTo>
              </a:path>
            </a:pathLst>
          </a:custGeom>
          <a:noFill/>
          <a:ln w="38100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endParaRPr lang="hr-HR"/>
          </a:p>
        </p:txBody>
      </p:sp>
      <p:sp>
        <p:nvSpPr>
          <p:cNvPr id="18451" name="Freeform 17"/>
          <p:cNvSpPr>
            <a:spLocks/>
          </p:cNvSpPr>
          <p:nvPr/>
        </p:nvSpPr>
        <p:spPr bwMode="auto">
          <a:xfrm>
            <a:off x="4491038" y="2701925"/>
            <a:ext cx="182562" cy="79375"/>
          </a:xfrm>
          <a:custGeom>
            <a:avLst/>
            <a:gdLst>
              <a:gd name="T0" fmla="*/ 2147483647 w 115"/>
              <a:gd name="T1" fmla="*/ 0 h 50"/>
              <a:gd name="T2" fmla="*/ 2147483647 w 115"/>
              <a:gd name="T3" fmla="*/ 2147483647 h 50"/>
              <a:gd name="T4" fmla="*/ 2147483647 w 115"/>
              <a:gd name="T5" fmla="*/ 2147483647 h 50"/>
              <a:gd name="T6" fmla="*/ 0 w 115"/>
              <a:gd name="T7" fmla="*/ 2147483647 h 50"/>
              <a:gd name="T8" fmla="*/ 0 60000 65536"/>
              <a:gd name="T9" fmla="*/ 0 60000 65536"/>
              <a:gd name="T10" fmla="*/ 0 60000 65536"/>
              <a:gd name="T11" fmla="*/ 0 60000 65536"/>
              <a:gd name="T12" fmla="*/ 0 w 115"/>
              <a:gd name="T13" fmla="*/ 0 h 50"/>
              <a:gd name="T14" fmla="*/ 115 w 115"/>
              <a:gd name="T15" fmla="*/ 50 h 5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15" h="50">
                <a:moveTo>
                  <a:pt x="115" y="0"/>
                </a:moveTo>
                <a:lnTo>
                  <a:pt x="89" y="36"/>
                </a:lnTo>
                <a:lnTo>
                  <a:pt x="39" y="50"/>
                </a:lnTo>
                <a:lnTo>
                  <a:pt x="0" y="38"/>
                </a:lnTo>
              </a:path>
            </a:pathLst>
          </a:custGeom>
          <a:noFill/>
          <a:ln w="38100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endParaRPr lang="hr-HR"/>
          </a:p>
        </p:txBody>
      </p:sp>
      <p:sp>
        <p:nvSpPr>
          <p:cNvPr id="18452" name="Freeform 18"/>
          <p:cNvSpPr>
            <a:spLocks/>
          </p:cNvSpPr>
          <p:nvPr/>
        </p:nvSpPr>
        <p:spPr bwMode="auto">
          <a:xfrm>
            <a:off x="4095750" y="3028950"/>
            <a:ext cx="128588" cy="157163"/>
          </a:xfrm>
          <a:custGeom>
            <a:avLst/>
            <a:gdLst>
              <a:gd name="T0" fmla="*/ 0 w 81"/>
              <a:gd name="T1" fmla="*/ 2147483647 h 99"/>
              <a:gd name="T2" fmla="*/ 2147483647 w 81"/>
              <a:gd name="T3" fmla="*/ 2147483647 h 99"/>
              <a:gd name="T4" fmla="*/ 2147483647 w 81"/>
              <a:gd name="T5" fmla="*/ 0 h 99"/>
              <a:gd name="T6" fmla="*/ 0 60000 65536"/>
              <a:gd name="T7" fmla="*/ 0 60000 65536"/>
              <a:gd name="T8" fmla="*/ 0 60000 65536"/>
              <a:gd name="T9" fmla="*/ 0 w 81"/>
              <a:gd name="T10" fmla="*/ 0 h 99"/>
              <a:gd name="T11" fmla="*/ 81 w 81"/>
              <a:gd name="T12" fmla="*/ 99 h 99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81" h="99">
                <a:moveTo>
                  <a:pt x="0" y="99"/>
                </a:moveTo>
                <a:lnTo>
                  <a:pt x="21" y="42"/>
                </a:lnTo>
                <a:lnTo>
                  <a:pt x="81" y="0"/>
                </a:lnTo>
              </a:path>
            </a:pathLst>
          </a:custGeom>
          <a:noFill/>
          <a:ln w="38100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hr-HR"/>
          </a:p>
        </p:txBody>
      </p:sp>
      <p:sp>
        <p:nvSpPr>
          <p:cNvPr id="18453" name="Freeform 19"/>
          <p:cNvSpPr>
            <a:spLocks/>
          </p:cNvSpPr>
          <p:nvPr/>
        </p:nvSpPr>
        <p:spPr bwMode="auto">
          <a:xfrm>
            <a:off x="3757613" y="3138488"/>
            <a:ext cx="190500" cy="88900"/>
          </a:xfrm>
          <a:custGeom>
            <a:avLst/>
            <a:gdLst>
              <a:gd name="T0" fmla="*/ 0 w 120"/>
              <a:gd name="T1" fmla="*/ 2147483647 h 56"/>
              <a:gd name="T2" fmla="*/ 2147483647 w 120"/>
              <a:gd name="T3" fmla="*/ 2147483647 h 56"/>
              <a:gd name="T4" fmla="*/ 2147483647 w 120"/>
              <a:gd name="T5" fmla="*/ 0 h 56"/>
              <a:gd name="T6" fmla="*/ 0 60000 65536"/>
              <a:gd name="T7" fmla="*/ 0 60000 65536"/>
              <a:gd name="T8" fmla="*/ 0 60000 65536"/>
              <a:gd name="T9" fmla="*/ 0 w 120"/>
              <a:gd name="T10" fmla="*/ 0 h 56"/>
              <a:gd name="T11" fmla="*/ 120 w 120"/>
              <a:gd name="T12" fmla="*/ 56 h 5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20" h="56">
                <a:moveTo>
                  <a:pt x="0" y="56"/>
                </a:moveTo>
                <a:cubicBezTo>
                  <a:pt x="9" y="52"/>
                  <a:pt x="34" y="49"/>
                  <a:pt x="54" y="40"/>
                </a:cubicBezTo>
                <a:cubicBezTo>
                  <a:pt x="74" y="31"/>
                  <a:pt x="106" y="8"/>
                  <a:pt x="120" y="0"/>
                </a:cubicBezTo>
              </a:path>
            </a:pathLst>
          </a:custGeom>
          <a:noFill/>
          <a:ln w="38100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endParaRPr lang="hr-HR"/>
          </a:p>
        </p:txBody>
      </p:sp>
      <p:sp>
        <p:nvSpPr>
          <p:cNvPr id="18454" name="Freeform 20"/>
          <p:cNvSpPr>
            <a:spLocks/>
          </p:cNvSpPr>
          <p:nvPr/>
        </p:nvSpPr>
        <p:spPr bwMode="auto">
          <a:xfrm>
            <a:off x="3790950" y="3228975"/>
            <a:ext cx="190500" cy="47625"/>
          </a:xfrm>
          <a:custGeom>
            <a:avLst/>
            <a:gdLst>
              <a:gd name="T0" fmla="*/ 0 w 120"/>
              <a:gd name="T1" fmla="*/ 2147483647 h 30"/>
              <a:gd name="T2" fmla="*/ 2147483647 w 120"/>
              <a:gd name="T3" fmla="*/ 2147483647 h 30"/>
              <a:gd name="T4" fmla="*/ 2147483647 w 120"/>
              <a:gd name="T5" fmla="*/ 2147483647 h 30"/>
              <a:gd name="T6" fmla="*/ 2147483647 w 120"/>
              <a:gd name="T7" fmla="*/ 0 h 30"/>
              <a:gd name="T8" fmla="*/ 0 60000 65536"/>
              <a:gd name="T9" fmla="*/ 0 60000 65536"/>
              <a:gd name="T10" fmla="*/ 0 60000 65536"/>
              <a:gd name="T11" fmla="*/ 0 60000 65536"/>
              <a:gd name="T12" fmla="*/ 0 w 120"/>
              <a:gd name="T13" fmla="*/ 0 h 30"/>
              <a:gd name="T14" fmla="*/ 120 w 120"/>
              <a:gd name="T15" fmla="*/ 30 h 3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20" h="30">
                <a:moveTo>
                  <a:pt x="0" y="30"/>
                </a:moveTo>
                <a:lnTo>
                  <a:pt x="33" y="21"/>
                </a:lnTo>
                <a:lnTo>
                  <a:pt x="75" y="6"/>
                </a:lnTo>
                <a:lnTo>
                  <a:pt x="120" y="0"/>
                </a:lnTo>
              </a:path>
            </a:pathLst>
          </a:custGeom>
          <a:noFill/>
          <a:ln w="38100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hr-HR"/>
          </a:p>
        </p:txBody>
      </p:sp>
      <p:sp>
        <p:nvSpPr>
          <p:cNvPr id="18455" name="Freeform 21"/>
          <p:cNvSpPr>
            <a:spLocks/>
          </p:cNvSpPr>
          <p:nvPr/>
        </p:nvSpPr>
        <p:spPr bwMode="auto">
          <a:xfrm>
            <a:off x="3419475" y="3176588"/>
            <a:ext cx="271463" cy="19050"/>
          </a:xfrm>
          <a:custGeom>
            <a:avLst/>
            <a:gdLst>
              <a:gd name="T0" fmla="*/ 0 w 171"/>
              <a:gd name="T1" fmla="*/ 0 h 12"/>
              <a:gd name="T2" fmla="*/ 2147483647 w 171"/>
              <a:gd name="T3" fmla="*/ 2147483647 h 12"/>
              <a:gd name="T4" fmla="*/ 2147483647 w 171"/>
              <a:gd name="T5" fmla="*/ 2147483647 h 12"/>
              <a:gd name="T6" fmla="*/ 0 60000 65536"/>
              <a:gd name="T7" fmla="*/ 0 60000 65536"/>
              <a:gd name="T8" fmla="*/ 0 60000 65536"/>
              <a:gd name="T9" fmla="*/ 0 w 171"/>
              <a:gd name="T10" fmla="*/ 0 h 12"/>
              <a:gd name="T11" fmla="*/ 171 w 171"/>
              <a:gd name="T12" fmla="*/ 12 h 12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71" h="12">
                <a:moveTo>
                  <a:pt x="0" y="0"/>
                </a:moveTo>
                <a:cubicBezTo>
                  <a:pt x="13" y="1"/>
                  <a:pt x="50" y="4"/>
                  <a:pt x="78" y="6"/>
                </a:cubicBezTo>
                <a:cubicBezTo>
                  <a:pt x="106" y="8"/>
                  <a:pt x="152" y="11"/>
                  <a:pt x="171" y="12"/>
                </a:cubicBezTo>
              </a:path>
            </a:pathLst>
          </a:custGeom>
          <a:noFill/>
          <a:ln w="38100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endParaRPr lang="hr-HR"/>
          </a:p>
        </p:txBody>
      </p:sp>
      <p:sp>
        <p:nvSpPr>
          <p:cNvPr id="18456" name="Freeform 22"/>
          <p:cNvSpPr>
            <a:spLocks/>
          </p:cNvSpPr>
          <p:nvPr/>
        </p:nvSpPr>
        <p:spPr bwMode="auto">
          <a:xfrm>
            <a:off x="3076575" y="3128963"/>
            <a:ext cx="242888" cy="33337"/>
          </a:xfrm>
          <a:custGeom>
            <a:avLst/>
            <a:gdLst>
              <a:gd name="T0" fmla="*/ 0 w 153"/>
              <a:gd name="T1" fmla="*/ 0 h 21"/>
              <a:gd name="T2" fmla="*/ 2147483647 w 153"/>
              <a:gd name="T3" fmla="*/ 2147483647 h 21"/>
              <a:gd name="T4" fmla="*/ 2147483647 w 153"/>
              <a:gd name="T5" fmla="*/ 2147483647 h 21"/>
              <a:gd name="T6" fmla="*/ 2147483647 w 153"/>
              <a:gd name="T7" fmla="*/ 2147483647 h 21"/>
              <a:gd name="T8" fmla="*/ 0 60000 65536"/>
              <a:gd name="T9" fmla="*/ 0 60000 65536"/>
              <a:gd name="T10" fmla="*/ 0 60000 65536"/>
              <a:gd name="T11" fmla="*/ 0 60000 65536"/>
              <a:gd name="T12" fmla="*/ 0 w 153"/>
              <a:gd name="T13" fmla="*/ 0 h 21"/>
              <a:gd name="T14" fmla="*/ 153 w 153"/>
              <a:gd name="T15" fmla="*/ 21 h 21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53" h="21">
                <a:moveTo>
                  <a:pt x="0" y="0"/>
                </a:moveTo>
                <a:cubicBezTo>
                  <a:pt x="9" y="3"/>
                  <a:pt x="40" y="15"/>
                  <a:pt x="54" y="18"/>
                </a:cubicBezTo>
                <a:cubicBezTo>
                  <a:pt x="68" y="21"/>
                  <a:pt x="68" y="18"/>
                  <a:pt x="84" y="18"/>
                </a:cubicBezTo>
                <a:cubicBezTo>
                  <a:pt x="100" y="18"/>
                  <a:pt x="139" y="21"/>
                  <a:pt x="153" y="21"/>
                </a:cubicBezTo>
              </a:path>
            </a:pathLst>
          </a:custGeom>
          <a:noFill/>
          <a:ln w="38100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endParaRPr lang="hr-HR"/>
          </a:p>
        </p:txBody>
      </p:sp>
      <p:sp>
        <p:nvSpPr>
          <p:cNvPr id="18457" name="Freeform 23"/>
          <p:cNvSpPr>
            <a:spLocks/>
          </p:cNvSpPr>
          <p:nvPr/>
        </p:nvSpPr>
        <p:spPr bwMode="auto">
          <a:xfrm>
            <a:off x="2405063" y="3143250"/>
            <a:ext cx="290512" cy="104775"/>
          </a:xfrm>
          <a:custGeom>
            <a:avLst/>
            <a:gdLst>
              <a:gd name="T0" fmla="*/ 0 w 183"/>
              <a:gd name="T1" fmla="*/ 2147483647 h 66"/>
              <a:gd name="T2" fmla="*/ 2147483647 w 183"/>
              <a:gd name="T3" fmla="*/ 2147483647 h 66"/>
              <a:gd name="T4" fmla="*/ 2147483647 w 183"/>
              <a:gd name="T5" fmla="*/ 0 h 66"/>
              <a:gd name="T6" fmla="*/ 0 60000 65536"/>
              <a:gd name="T7" fmla="*/ 0 60000 65536"/>
              <a:gd name="T8" fmla="*/ 0 60000 65536"/>
              <a:gd name="T9" fmla="*/ 0 w 183"/>
              <a:gd name="T10" fmla="*/ 0 h 66"/>
              <a:gd name="T11" fmla="*/ 183 w 183"/>
              <a:gd name="T12" fmla="*/ 66 h 6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83" h="66">
                <a:moveTo>
                  <a:pt x="0" y="66"/>
                </a:moveTo>
                <a:cubicBezTo>
                  <a:pt x="18" y="61"/>
                  <a:pt x="81" y="47"/>
                  <a:pt x="111" y="36"/>
                </a:cubicBezTo>
                <a:cubicBezTo>
                  <a:pt x="141" y="25"/>
                  <a:pt x="168" y="7"/>
                  <a:pt x="183" y="0"/>
                </a:cubicBezTo>
              </a:path>
            </a:pathLst>
          </a:custGeom>
          <a:noFill/>
          <a:ln w="38100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endParaRPr lang="hr-HR"/>
          </a:p>
        </p:txBody>
      </p:sp>
      <p:sp>
        <p:nvSpPr>
          <p:cNvPr id="18458" name="Freeform 24"/>
          <p:cNvSpPr>
            <a:spLocks/>
          </p:cNvSpPr>
          <p:nvPr/>
        </p:nvSpPr>
        <p:spPr bwMode="auto">
          <a:xfrm>
            <a:off x="1957388" y="3300413"/>
            <a:ext cx="223837" cy="163512"/>
          </a:xfrm>
          <a:custGeom>
            <a:avLst/>
            <a:gdLst>
              <a:gd name="T0" fmla="*/ 0 w 141"/>
              <a:gd name="T1" fmla="*/ 2147483647 h 103"/>
              <a:gd name="T2" fmla="*/ 2147483647 w 141"/>
              <a:gd name="T3" fmla="*/ 2147483647 h 103"/>
              <a:gd name="T4" fmla="*/ 2147483647 w 141"/>
              <a:gd name="T5" fmla="*/ 0 h 103"/>
              <a:gd name="T6" fmla="*/ 0 60000 65536"/>
              <a:gd name="T7" fmla="*/ 0 60000 65536"/>
              <a:gd name="T8" fmla="*/ 0 60000 65536"/>
              <a:gd name="T9" fmla="*/ 0 w 141"/>
              <a:gd name="T10" fmla="*/ 0 h 103"/>
              <a:gd name="T11" fmla="*/ 141 w 141"/>
              <a:gd name="T12" fmla="*/ 103 h 103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41" h="103">
                <a:moveTo>
                  <a:pt x="0" y="103"/>
                </a:moveTo>
                <a:cubicBezTo>
                  <a:pt x="15" y="97"/>
                  <a:pt x="63" y="83"/>
                  <a:pt x="87" y="66"/>
                </a:cubicBezTo>
                <a:cubicBezTo>
                  <a:pt x="111" y="49"/>
                  <a:pt x="130" y="14"/>
                  <a:pt x="141" y="0"/>
                </a:cubicBezTo>
              </a:path>
            </a:pathLst>
          </a:custGeom>
          <a:noFill/>
          <a:ln w="38100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endParaRPr lang="hr-HR"/>
          </a:p>
        </p:txBody>
      </p:sp>
      <p:sp>
        <p:nvSpPr>
          <p:cNvPr id="18459" name="Freeform 25"/>
          <p:cNvSpPr>
            <a:spLocks/>
          </p:cNvSpPr>
          <p:nvPr/>
        </p:nvSpPr>
        <p:spPr bwMode="auto">
          <a:xfrm>
            <a:off x="1958975" y="3544888"/>
            <a:ext cx="141288" cy="193675"/>
          </a:xfrm>
          <a:custGeom>
            <a:avLst/>
            <a:gdLst>
              <a:gd name="T0" fmla="*/ 2147483647 w 89"/>
              <a:gd name="T1" fmla="*/ 2147483647 h 122"/>
              <a:gd name="T2" fmla="*/ 2147483647 w 89"/>
              <a:gd name="T3" fmla="*/ 2147483647 h 122"/>
              <a:gd name="T4" fmla="*/ 0 w 89"/>
              <a:gd name="T5" fmla="*/ 0 h 122"/>
              <a:gd name="T6" fmla="*/ 0 60000 65536"/>
              <a:gd name="T7" fmla="*/ 0 60000 65536"/>
              <a:gd name="T8" fmla="*/ 0 60000 65536"/>
              <a:gd name="T9" fmla="*/ 0 w 89"/>
              <a:gd name="T10" fmla="*/ 0 h 122"/>
              <a:gd name="T11" fmla="*/ 89 w 89"/>
              <a:gd name="T12" fmla="*/ 122 h 122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89" h="122">
                <a:moveTo>
                  <a:pt x="89" y="122"/>
                </a:moveTo>
                <a:cubicBezTo>
                  <a:pt x="83" y="110"/>
                  <a:pt x="66" y="69"/>
                  <a:pt x="51" y="49"/>
                </a:cubicBezTo>
                <a:cubicBezTo>
                  <a:pt x="36" y="29"/>
                  <a:pt x="21" y="14"/>
                  <a:pt x="0" y="0"/>
                </a:cubicBezTo>
              </a:path>
            </a:pathLst>
          </a:custGeom>
          <a:noFill/>
          <a:ln w="38100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endParaRPr lang="hr-HR"/>
          </a:p>
        </p:txBody>
      </p:sp>
      <p:sp>
        <p:nvSpPr>
          <p:cNvPr id="18460" name="Freeform 26"/>
          <p:cNvSpPr>
            <a:spLocks/>
          </p:cNvSpPr>
          <p:nvPr/>
        </p:nvSpPr>
        <p:spPr bwMode="auto">
          <a:xfrm>
            <a:off x="2200275" y="3810000"/>
            <a:ext cx="204788" cy="180975"/>
          </a:xfrm>
          <a:custGeom>
            <a:avLst/>
            <a:gdLst>
              <a:gd name="T0" fmla="*/ 2147483647 w 129"/>
              <a:gd name="T1" fmla="*/ 2147483647 h 114"/>
              <a:gd name="T2" fmla="*/ 2147483647 w 129"/>
              <a:gd name="T3" fmla="*/ 2147483647 h 114"/>
              <a:gd name="T4" fmla="*/ 0 w 129"/>
              <a:gd name="T5" fmla="*/ 0 h 114"/>
              <a:gd name="T6" fmla="*/ 0 60000 65536"/>
              <a:gd name="T7" fmla="*/ 0 60000 65536"/>
              <a:gd name="T8" fmla="*/ 0 60000 65536"/>
              <a:gd name="T9" fmla="*/ 0 w 129"/>
              <a:gd name="T10" fmla="*/ 0 h 114"/>
              <a:gd name="T11" fmla="*/ 129 w 129"/>
              <a:gd name="T12" fmla="*/ 114 h 114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29" h="114">
                <a:moveTo>
                  <a:pt x="129" y="114"/>
                </a:moveTo>
                <a:cubicBezTo>
                  <a:pt x="120" y="104"/>
                  <a:pt x="94" y="71"/>
                  <a:pt x="73" y="52"/>
                </a:cubicBezTo>
                <a:cubicBezTo>
                  <a:pt x="52" y="33"/>
                  <a:pt x="15" y="11"/>
                  <a:pt x="0" y="0"/>
                </a:cubicBezTo>
              </a:path>
            </a:pathLst>
          </a:custGeom>
          <a:noFill/>
          <a:ln w="38100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endParaRPr lang="hr-HR"/>
          </a:p>
        </p:txBody>
      </p:sp>
      <p:sp>
        <p:nvSpPr>
          <p:cNvPr id="18461" name="Freeform 27"/>
          <p:cNvSpPr>
            <a:spLocks/>
          </p:cNvSpPr>
          <p:nvPr/>
        </p:nvSpPr>
        <p:spPr bwMode="auto">
          <a:xfrm>
            <a:off x="2481263" y="4048125"/>
            <a:ext cx="176212" cy="152400"/>
          </a:xfrm>
          <a:custGeom>
            <a:avLst/>
            <a:gdLst>
              <a:gd name="T0" fmla="*/ 2147483647 w 111"/>
              <a:gd name="T1" fmla="*/ 2147483647 h 96"/>
              <a:gd name="T2" fmla="*/ 2147483647 w 111"/>
              <a:gd name="T3" fmla="*/ 2147483647 h 96"/>
              <a:gd name="T4" fmla="*/ 0 w 111"/>
              <a:gd name="T5" fmla="*/ 0 h 96"/>
              <a:gd name="T6" fmla="*/ 0 60000 65536"/>
              <a:gd name="T7" fmla="*/ 0 60000 65536"/>
              <a:gd name="T8" fmla="*/ 0 60000 65536"/>
              <a:gd name="T9" fmla="*/ 0 w 111"/>
              <a:gd name="T10" fmla="*/ 0 h 96"/>
              <a:gd name="T11" fmla="*/ 111 w 111"/>
              <a:gd name="T12" fmla="*/ 96 h 9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11" h="96">
                <a:moveTo>
                  <a:pt x="111" y="96"/>
                </a:moveTo>
                <a:cubicBezTo>
                  <a:pt x="102" y="88"/>
                  <a:pt x="75" y="58"/>
                  <a:pt x="57" y="42"/>
                </a:cubicBezTo>
                <a:cubicBezTo>
                  <a:pt x="39" y="26"/>
                  <a:pt x="12" y="9"/>
                  <a:pt x="0" y="0"/>
                </a:cubicBezTo>
              </a:path>
            </a:pathLst>
          </a:custGeom>
          <a:noFill/>
          <a:ln w="38100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endParaRPr lang="hr-HR"/>
          </a:p>
        </p:txBody>
      </p:sp>
      <p:sp>
        <p:nvSpPr>
          <p:cNvPr id="18462" name="Freeform 28"/>
          <p:cNvSpPr>
            <a:spLocks/>
          </p:cNvSpPr>
          <p:nvPr/>
        </p:nvSpPr>
        <p:spPr bwMode="auto">
          <a:xfrm>
            <a:off x="2776538" y="4081463"/>
            <a:ext cx="271462" cy="133350"/>
          </a:xfrm>
          <a:custGeom>
            <a:avLst/>
            <a:gdLst>
              <a:gd name="T0" fmla="*/ 2147483647 w 171"/>
              <a:gd name="T1" fmla="*/ 0 h 84"/>
              <a:gd name="T2" fmla="*/ 2147483647 w 171"/>
              <a:gd name="T3" fmla="*/ 2147483647 h 84"/>
              <a:gd name="T4" fmla="*/ 2147483647 w 171"/>
              <a:gd name="T5" fmla="*/ 2147483647 h 84"/>
              <a:gd name="T6" fmla="*/ 0 w 171"/>
              <a:gd name="T7" fmla="*/ 2147483647 h 84"/>
              <a:gd name="T8" fmla="*/ 0 60000 65536"/>
              <a:gd name="T9" fmla="*/ 0 60000 65536"/>
              <a:gd name="T10" fmla="*/ 0 60000 65536"/>
              <a:gd name="T11" fmla="*/ 0 60000 65536"/>
              <a:gd name="T12" fmla="*/ 0 w 171"/>
              <a:gd name="T13" fmla="*/ 0 h 84"/>
              <a:gd name="T14" fmla="*/ 171 w 171"/>
              <a:gd name="T15" fmla="*/ 84 h 84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71" h="84">
                <a:moveTo>
                  <a:pt x="171" y="0"/>
                </a:moveTo>
                <a:cubicBezTo>
                  <a:pt x="161" y="7"/>
                  <a:pt x="131" y="29"/>
                  <a:pt x="111" y="42"/>
                </a:cubicBezTo>
                <a:cubicBezTo>
                  <a:pt x="91" y="55"/>
                  <a:pt x="69" y="72"/>
                  <a:pt x="51" y="78"/>
                </a:cubicBezTo>
                <a:cubicBezTo>
                  <a:pt x="33" y="84"/>
                  <a:pt x="11" y="78"/>
                  <a:pt x="0" y="78"/>
                </a:cubicBezTo>
              </a:path>
            </a:pathLst>
          </a:custGeom>
          <a:noFill/>
          <a:ln w="38100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endParaRPr lang="hr-HR"/>
          </a:p>
        </p:txBody>
      </p:sp>
      <p:sp>
        <p:nvSpPr>
          <p:cNvPr id="18463" name="Freeform 29"/>
          <p:cNvSpPr>
            <a:spLocks/>
          </p:cNvSpPr>
          <p:nvPr/>
        </p:nvSpPr>
        <p:spPr bwMode="auto">
          <a:xfrm>
            <a:off x="3095625" y="3827463"/>
            <a:ext cx="85725" cy="206375"/>
          </a:xfrm>
          <a:custGeom>
            <a:avLst/>
            <a:gdLst>
              <a:gd name="T0" fmla="*/ 2147483647 w 54"/>
              <a:gd name="T1" fmla="*/ 0 h 130"/>
              <a:gd name="T2" fmla="*/ 2147483647 w 54"/>
              <a:gd name="T3" fmla="*/ 2147483647 h 130"/>
              <a:gd name="T4" fmla="*/ 0 w 54"/>
              <a:gd name="T5" fmla="*/ 2147483647 h 130"/>
              <a:gd name="T6" fmla="*/ 0 60000 65536"/>
              <a:gd name="T7" fmla="*/ 0 60000 65536"/>
              <a:gd name="T8" fmla="*/ 0 60000 65536"/>
              <a:gd name="T9" fmla="*/ 0 w 54"/>
              <a:gd name="T10" fmla="*/ 0 h 130"/>
              <a:gd name="T11" fmla="*/ 54 w 54"/>
              <a:gd name="T12" fmla="*/ 130 h 13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54" h="130">
                <a:moveTo>
                  <a:pt x="54" y="0"/>
                </a:moveTo>
                <a:cubicBezTo>
                  <a:pt x="51" y="7"/>
                  <a:pt x="44" y="18"/>
                  <a:pt x="35" y="40"/>
                </a:cubicBezTo>
                <a:cubicBezTo>
                  <a:pt x="26" y="62"/>
                  <a:pt x="7" y="111"/>
                  <a:pt x="0" y="130"/>
                </a:cubicBezTo>
              </a:path>
            </a:pathLst>
          </a:custGeom>
          <a:noFill/>
          <a:ln w="38100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endParaRPr lang="hr-HR"/>
          </a:p>
        </p:txBody>
      </p:sp>
      <p:sp>
        <p:nvSpPr>
          <p:cNvPr id="18464" name="Freeform 30"/>
          <p:cNvSpPr>
            <a:spLocks/>
          </p:cNvSpPr>
          <p:nvPr/>
        </p:nvSpPr>
        <p:spPr bwMode="auto">
          <a:xfrm>
            <a:off x="3203575" y="3633788"/>
            <a:ext cx="153988" cy="139700"/>
          </a:xfrm>
          <a:custGeom>
            <a:avLst/>
            <a:gdLst>
              <a:gd name="T0" fmla="*/ 2147483647 w 97"/>
              <a:gd name="T1" fmla="*/ 0 h 88"/>
              <a:gd name="T2" fmla="*/ 2147483647 w 97"/>
              <a:gd name="T3" fmla="*/ 2147483647 h 88"/>
              <a:gd name="T4" fmla="*/ 0 w 97"/>
              <a:gd name="T5" fmla="*/ 2147483647 h 88"/>
              <a:gd name="T6" fmla="*/ 0 60000 65536"/>
              <a:gd name="T7" fmla="*/ 0 60000 65536"/>
              <a:gd name="T8" fmla="*/ 0 60000 65536"/>
              <a:gd name="T9" fmla="*/ 0 w 97"/>
              <a:gd name="T10" fmla="*/ 0 h 88"/>
              <a:gd name="T11" fmla="*/ 97 w 97"/>
              <a:gd name="T12" fmla="*/ 88 h 8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97" h="88">
                <a:moveTo>
                  <a:pt x="97" y="0"/>
                </a:moveTo>
                <a:cubicBezTo>
                  <a:pt x="87" y="3"/>
                  <a:pt x="50" y="3"/>
                  <a:pt x="34" y="18"/>
                </a:cubicBezTo>
                <a:cubicBezTo>
                  <a:pt x="18" y="33"/>
                  <a:pt x="7" y="74"/>
                  <a:pt x="0" y="88"/>
                </a:cubicBezTo>
              </a:path>
            </a:pathLst>
          </a:custGeom>
          <a:noFill/>
          <a:ln w="38100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endParaRPr lang="hr-HR"/>
          </a:p>
        </p:txBody>
      </p:sp>
      <p:sp>
        <p:nvSpPr>
          <p:cNvPr id="18465" name="Freeform 31"/>
          <p:cNvSpPr>
            <a:spLocks/>
          </p:cNvSpPr>
          <p:nvPr/>
        </p:nvSpPr>
        <p:spPr bwMode="auto">
          <a:xfrm>
            <a:off x="3419475" y="3633788"/>
            <a:ext cx="158750" cy="80962"/>
          </a:xfrm>
          <a:custGeom>
            <a:avLst/>
            <a:gdLst>
              <a:gd name="T0" fmla="*/ 2147483647 w 100"/>
              <a:gd name="T1" fmla="*/ 2147483647 h 51"/>
              <a:gd name="T2" fmla="*/ 2147483647 w 100"/>
              <a:gd name="T3" fmla="*/ 2147483647 h 51"/>
              <a:gd name="T4" fmla="*/ 0 w 100"/>
              <a:gd name="T5" fmla="*/ 0 h 51"/>
              <a:gd name="T6" fmla="*/ 0 60000 65536"/>
              <a:gd name="T7" fmla="*/ 0 60000 65536"/>
              <a:gd name="T8" fmla="*/ 0 60000 65536"/>
              <a:gd name="T9" fmla="*/ 0 w 100"/>
              <a:gd name="T10" fmla="*/ 0 h 51"/>
              <a:gd name="T11" fmla="*/ 100 w 100"/>
              <a:gd name="T12" fmla="*/ 51 h 51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00" h="51">
                <a:moveTo>
                  <a:pt x="100" y="51"/>
                </a:moveTo>
                <a:cubicBezTo>
                  <a:pt x="90" y="44"/>
                  <a:pt x="59" y="17"/>
                  <a:pt x="42" y="9"/>
                </a:cubicBezTo>
                <a:cubicBezTo>
                  <a:pt x="25" y="1"/>
                  <a:pt x="9" y="2"/>
                  <a:pt x="0" y="0"/>
                </a:cubicBezTo>
              </a:path>
            </a:pathLst>
          </a:custGeom>
          <a:noFill/>
          <a:ln w="38100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endParaRPr lang="hr-HR"/>
          </a:p>
        </p:txBody>
      </p:sp>
      <p:sp>
        <p:nvSpPr>
          <p:cNvPr id="18466" name="Freeform 32"/>
          <p:cNvSpPr>
            <a:spLocks/>
          </p:cNvSpPr>
          <p:nvPr/>
        </p:nvSpPr>
        <p:spPr bwMode="auto">
          <a:xfrm rot="-1183553">
            <a:off x="3654425" y="3716338"/>
            <a:ext cx="128588" cy="166687"/>
          </a:xfrm>
          <a:custGeom>
            <a:avLst/>
            <a:gdLst>
              <a:gd name="T0" fmla="*/ 2147483647 w 81"/>
              <a:gd name="T1" fmla="*/ 2147483647 h 105"/>
              <a:gd name="T2" fmla="*/ 2147483647 w 81"/>
              <a:gd name="T3" fmla="*/ 2147483647 h 105"/>
              <a:gd name="T4" fmla="*/ 0 w 81"/>
              <a:gd name="T5" fmla="*/ 0 h 105"/>
              <a:gd name="T6" fmla="*/ 0 60000 65536"/>
              <a:gd name="T7" fmla="*/ 0 60000 65536"/>
              <a:gd name="T8" fmla="*/ 0 60000 65536"/>
              <a:gd name="T9" fmla="*/ 0 w 81"/>
              <a:gd name="T10" fmla="*/ 0 h 105"/>
              <a:gd name="T11" fmla="*/ 81 w 81"/>
              <a:gd name="T12" fmla="*/ 105 h 105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81" h="105">
                <a:moveTo>
                  <a:pt x="81" y="105"/>
                </a:moveTo>
                <a:cubicBezTo>
                  <a:pt x="73" y="96"/>
                  <a:pt x="40" y="65"/>
                  <a:pt x="27" y="48"/>
                </a:cubicBezTo>
                <a:cubicBezTo>
                  <a:pt x="14" y="31"/>
                  <a:pt x="6" y="10"/>
                  <a:pt x="0" y="0"/>
                </a:cubicBezTo>
              </a:path>
            </a:pathLst>
          </a:custGeom>
          <a:noFill/>
          <a:ln w="38100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endParaRPr lang="hr-HR"/>
          </a:p>
        </p:txBody>
      </p:sp>
      <p:sp>
        <p:nvSpPr>
          <p:cNvPr id="18467" name="Freeform 33"/>
          <p:cNvSpPr>
            <a:spLocks/>
          </p:cNvSpPr>
          <p:nvPr/>
        </p:nvSpPr>
        <p:spPr bwMode="auto">
          <a:xfrm>
            <a:off x="4341813" y="4125913"/>
            <a:ext cx="209550" cy="128587"/>
          </a:xfrm>
          <a:custGeom>
            <a:avLst/>
            <a:gdLst>
              <a:gd name="T0" fmla="*/ 2147483647 w 132"/>
              <a:gd name="T1" fmla="*/ 2147483647 h 81"/>
              <a:gd name="T2" fmla="*/ 2147483647 w 132"/>
              <a:gd name="T3" fmla="*/ 2147483647 h 81"/>
              <a:gd name="T4" fmla="*/ 0 w 132"/>
              <a:gd name="T5" fmla="*/ 0 h 81"/>
              <a:gd name="T6" fmla="*/ 0 60000 65536"/>
              <a:gd name="T7" fmla="*/ 0 60000 65536"/>
              <a:gd name="T8" fmla="*/ 0 60000 65536"/>
              <a:gd name="T9" fmla="*/ 0 w 132"/>
              <a:gd name="T10" fmla="*/ 0 h 81"/>
              <a:gd name="T11" fmla="*/ 132 w 132"/>
              <a:gd name="T12" fmla="*/ 81 h 81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32" h="81">
                <a:moveTo>
                  <a:pt x="132" y="81"/>
                </a:moveTo>
                <a:cubicBezTo>
                  <a:pt x="120" y="73"/>
                  <a:pt x="76" y="43"/>
                  <a:pt x="54" y="30"/>
                </a:cubicBezTo>
                <a:cubicBezTo>
                  <a:pt x="32" y="17"/>
                  <a:pt x="11" y="6"/>
                  <a:pt x="0" y="0"/>
                </a:cubicBezTo>
              </a:path>
            </a:pathLst>
          </a:custGeom>
          <a:noFill/>
          <a:ln w="38100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endParaRPr lang="hr-HR"/>
          </a:p>
        </p:txBody>
      </p:sp>
      <p:sp>
        <p:nvSpPr>
          <p:cNvPr id="18468" name="Freeform 34"/>
          <p:cNvSpPr>
            <a:spLocks/>
          </p:cNvSpPr>
          <p:nvPr/>
        </p:nvSpPr>
        <p:spPr bwMode="auto">
          <a:xfrm>
            <a:off x="4591050" y="4286250"/>
            <a:ext cx="55563" cy="180975"/>
          </a:xfrm>
          <a:custGeom>
            <a:avLst/>
            <a:gdLst>
              <a:gd name="T0" fmla="*/ 2147483647 w 35"/>
              <a:gd name="T1" fmla="*/ 2147483647 h 114"/>
              <a:gd name="T2" fmla="*/ 2147483647 w 35"/>
              <a:gd name="T3" fmla="*/ 2147483647 h 114"/>
              <a:gd name="T4" fmla="*/ 0 w 35"/>
              <a:gd name="T5" fmla="*/ 0 h 114"/>
              <a:gd name="T6" fmla="*/ 0 60000 65536"/>
              <a:gd name="T7" fmla="*/ 0 60000 65536"/>
              <a:gd name="T8" fmla="*/ 0 60000 65536"/>
              <a:gd name="T9" fmla="*/ 0 w 35"/>
              <a:gd name="T10" fmla="*/ 0 h 114"/>
              <a:gd name="T11" fmla="*/ 35 w 35"/>
              <a:gd name="T12" fmla="*/ 114 h 114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35" h="114">
                <a:moveTo>
                  <a:pt x="35" y="114"/>
                </a:moveTo>
                <a:cubicBezTo>
                  <a:pt x="32" y="103"/>
                  <a:pt x="26" y="64"/>
                  <a:pt x="20" y="45"/>
                </a:cubicBezTo>
                <a:cubicBezTo>
                  <a:pt x="14" y="26"/>
                  <a:pt x="4" y="9"/>
                  <a:pt x="0" y="0"/>
                </a:cubicBezTo>
              </a:path>
            </a:pathLst>
          </a:custGeom>
          <a:noFill/>
          <a:ln w="38100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endParaRPr lang="hr-HR"/>
          </a:p>
        </p:txBody>
      </p:sp>
      <p:sp>
        <p:nvSpPr>
          <p:cNvPr id="18469" name="Freeform 35"/>
          <p:cNvSpPr>
            <a:spLocks/>
          </p:cNvSpPr>
          <p:nvPr/>
        </p:nvSpPr>
        <p:spPr bwMode="auto">
          <a:xfrm>
            <a:off x="4651375" y="4500563"/>
            <a:ext cx="11113" cy="236537"/>
          </a:xfrm>
          <a:custGeom>
            <a:avLst/>
            <a:gdLst>
              <a:gd name="T0" fmla="*/ 2147483647 w 7"/>
              <a:gd name="T1" fmla="*/ 2147483647 h 149"/>
              <a:gd name="T2" fmla="*/ 2147483647 w 7"/>
              <a:gd name="T3" fmla="*/ 2147483647 h 149"/>
              <a:gd name="T4" fmla="*/ 2147483647 w 7"/>
              <a:gd name="T5" fmla="*/ 2147483647 h 149"/>
              <a:gd name="T6" fmla="*/ 2147483647 w 7"/>
              <a:gd name="T7" fmla="*/ 0 h 149"/>
              <a:gd name="T8" fmla="*/ 0 60000 65536"/>
              <a:gd name="T9" fmla="*/ 0 60000 65536"/>
              <a:gd name="T10" fmla="*/ 0 60000 65536"/>
              <a:gd name="T11" fmla="*/ 0 60000 65536"/>
              <a:gd name="T12" fmla="*/ 0 w 7"/>
              <a:gd name="T13" fmla="*/ 0 h 149"/>
              <a:gd name="T14" fmla="*/ 7 w 7"/>
              <a:gd name="T15" fmla="*/ 149 h 149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7" h="149">
                <a:moveTo>
                  <a:pt x="1" y="149"/>
                </a:moveTo>
                <a:cubicBezTo>
                  <a:pt x="2" y="138"/>
                  <a:pt x="7" y="99"/>
                  <a:pt x="7" y="81"/>
                </a:cubicBezTo>
                <a:cubicBezTo>
                  <a:pt x="7" y="63"/>
                  <a:pt x="2" y="52"/>
                  <a:pt x="1" y="39"/>
                </a:cubicBezTo>
                <a:cubicBezTo>
                  <a:pt x="0" y="26"/>
                  <a:pt x="1" y="8"/>
                  <a:pt x="1" y="0"/>
                </a:cubicBezTo>
              </a:path>
            </a:pathLst>
          </a:custGeom>
          <a:noFill/>
          <a:ln w="38100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endParaRPr lang="hr-HR"/>
          </a:p>
        </p:txBody>
      </p:sp>
      <p:sp>
        <p:nvSpPr>
          <p:cNvPr id="18470" name="Freeform 36"/>
          <p:cNvSpPr>
            <a:spLocks/>
          </p:cNvSpPr>
          <p:nvPr/>
        </p:nvSpPr>
        <p:spPr bwMode="auto">
          <a:xfrm>
            <a:off x="4552950" y="4800600"/>
            <a:ext cx="95250" cy="333375"/>
          </a:xfrm>
          <a:custGeom>
            <a:avLst/>
            <a:gdLst>
              <a:gd name="T0" fmla="*/ 0 w 60"/>
              <a:gd name="T1" fmla="*/ 2147483647 h 210"/>
              <a:gd name="T2" fmla="*/ 2147483647 w 60"/>
              <a:gd name="T3" fmla="*/ 2147483647 h 210"/>
              <a:gd name="T4" fmla="*/ 2147483647 w 60"/>
              <a:gd name="T5" fmla="*/ 2147483647 h 210"/>
              <a:gd name="T6" fmla="*/ 2147483647 w 60"/>
              <a:gd name="T7" fmla="*/ 0 h 210"/>
              <a:gd name="T8" fmla="*/ 0 60000 65536"/>
              <a:gd name="T9" fmla="*/ 0 60000 65536"/>
              <a:gd name="T10" fmla="*/ 0 60000 65536"/>
              <a:gd name="T11" fmla="*/ 0 60000 65536"/>
              <a:gd name="T12" fmla="*/ 0 w 60"/>
              <a:gd name="T13" fmla="*/ 0 h 210"/>
              <a:gd name="T14" fmla="*/ 60 w 60"/>
              <a:gd name="T15" fmla="*/ 210 h 21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60" h="210">
                <a:moveTo>
                  <a:pt x="0" y="210"/>
                </a:moveTo>
                <a:cubicBezTo>
                  <a:pt x="6" y="197"/>
                  <a:pt x="28" y="152"/>
                  <a:pt x="36" y="129"/>
                </a:cubicBezTo>
                <a:cubicBezTo>
                  <a:pt x="44" y="106"/>
                  <a:pt x="44" y="93"/>
                  <a:pt x="48" y="72"/>
                </a:cubicBezTo>
                <a:cubicBezTo>
                  <a:pt x="52" y="51"/>
                  <a:pt x="58" y="12"/>
                  <a:pt x="60" y="0"/>
                </a:cubicBezTo>
              </a:path>
            </a:pathLst>
          </a:custGeom>
          <a:noFill/>
          <a:ln w="38100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endParaRPr lang="hr-HR"/>
          </a:p>
        </p:txBody>
      </p:sp>
      <p:sp>
        <p:nvSpPr>
          <p:cNvPr id="18471" name="Freeform 37"/>
          <p:cNvSpPr>
            <a:spLocks/>
          </p:cNvSpPr>
          <p:nvPr/>
        </p:nvSpPr>
        <p:spPr bwMode="auto">
          <a:xfrm>
            <a:off x="4552950" y="5267325"/>
            <a:ext cx="95250" cy="165100"/>
          </a:xfrm>
          <a:custGeom>
            <a:avLst/>
            <a:gdLst>
              <a:gd name="T0" fmla="*/ 2147483647 w 60"/>
              <a:gd name="T1" fmla="*/ 2147483647 h 104"/>
              <a:gd name="T2" fmla="*/ 2147483647 w 60"/>
              <a:gd name="T3" fmla="*/ 2147483647 h 104"/>
              <a:gd name="T4" fmla="*/ 0 w 60"/>
              <a:gd name="T5" fmla="*/ 0 h 104"/>
              <a:gd name="T6" fmla="*/ 0 60000 65536"/>
              <a:gd name="T7" fmla="*/ 0 60000 65536"/>
              <a:gd name="T8" fmla="*/ 0 60000 65536"/>
              <a:gd name="T9" fmla="*/ 0 w 60"/>
              <a:gd name="T10" fmla="*/ 0 h 104"/>
              <a:gd name="T11" fmla="*/ 60 w 60"/>
              <a:gd name="T12" fmla="*/ 104 h 104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60" h="104">
                <a:moveTo>
                  <a:pt x="60" y="104"/>
                </a:moveTo>
                <a:cubicBezTo>
                  <a:pt x="55" y="94"/>
                  <a:pt x="36" y="60"/>
                  <a:pt x="26" y="43"/>
                </a:cubicBezTo>
                <a:cubicBezTo>
                  <a:pt x="16" y="26"/>
                  <a:pt x="6" y="9"/>
                  <a:pt x="0" y="0"/>
                </a:cubicBezTo>
              </a:path>
            </a:pathLst>
          </a:custGeom>
          <a:noFill/>
          <a:ln w="38100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endParaRPr lang="hr-HR"/>
          </a:p>
        </p:txBody>
      </p:sp>
      <p:sp>
        <p:nvSpPr>
          <p:cNvPr id="18472" name="Freeform 38"/>
          <p:cNvSpPr>
            <a:spLocks/>
          </p:cNvSpPr>
          <p:nvPr/>
        </p:nvSpPr>
        <p:spPr bwMode="auto">
          <a:xfrm rot="543926">
            <a:off x="4716463" y="5516563"/>
            <a:ext cx="241300" cy="93662"/>
          </a:xfrm>
          <a:custGeom>
            <a:avLst/>
            <a:gdLst>
              <a:gd name="T0" fmla="*/ 2147483647 w 152"/>
              <a:gd name="T1" fmla="*/ 2147483647 h 59"/>
              <a:gd name="T2" fmla="*/ 2147483647 w 152"/>
              <a:gd name="T3" fmla="*/ 2147483647 h 59"/>
              <a:gd name="T4" fmla="*/ 0 w 152"/>
              <a:gd name="T5" fmla="*/ 0 h 59"/>
              <a:gd name="T6" fmla="*/ 0 60000 65536"/>
              <a:gd name="T7" fmla="*/ 0 60000 65536"/>
              <a:gd name="T8" fmla="*/ 0 60000 65536"/>
              <a:gd name="T9" fmla="*/ 0 w 152"/>
              <a:gd name="T10" fmla="*/ 0 h 59"/>
              <a:gd name="T11" fmla="*/ 152 w 152"/>
              <a:gd name="T12" fmla="*/ 59 h 59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52" h="59">
                <a:moveTo>
                  <a:pt x="152" y="59"/>
                </a:moveTo>
                <a:cubicBezTo>
                  <a:pt x="137" y="55"/>
                  <a:pt x="89" y="47"/>
                  <a:pt x="64" y="37"/>
                </a:cubicBezTo>
                <a:cubicBezTo>
                  <a:pt x="39" y="27"/>
                  <a:pt x="13" y="8"/>
                  <a:pt x="0" y="0"/>
                </a:cubicBezTo>
              </a:path>
            </a:pathLst>
          </a:custGeom>
          <a:noFill/>
          <a:ln w="38100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endParaRPr lang="hr-HR"/>
          </a:p>
        </p:txBody>
      </p:sp>
      <p:sp>
        <p:nvSpPr>
          <p:cNvPr id="18473" name="Freeform 39"/>
          <p:cNvSpPr>
            <a:spLocks/>
          </p:cNvSpPr>
          <p:nvPr/>
        </p:nvSpPr>
        <p:spPr bwMode="auto">
          <a:xfrm>
            <a:off x="5353050" y="5476875"/>
            <a:ext cx="282575" cy="104775"/>
          </a:xfrm>
          <a:custGeom>
            <a:avLst/>
            <a:gdLst>
              <a:gd name="T0" fmla="*/ 2147483647 w 178"/>
              <a:gd name="T1" fmla="*/ 2147483647 h 66"/>
              <a:gd name="T2" fmla="*/ 2147483647 w 178"/>
              <a:gd name="T3" fmla="*/ 2147483647 h 66"/>
              <a:gd name="T4" fmla="*/ 2147483647 w 178"/>
              <a:gd name="T5" fmla="*/ 2147483647 h 66"/>
              <a:gd name="T6" fmla="*/ 2147483647 w 178"/>
              <a:gd name="T7" fmla="*/ 2147483647 h 66"/>
              <a:gd name="T8" fmla="*/ 0 w 178"/>
              <a:gd name="T9" fmla="*/ 2147483647 h 6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78"/>
              <a:gd name="T16" fmla="*/ 0 h 66"/>
              <a:gd name="T17" fmla="*/ 178 w 178"/>
              <a:gd name="T18" fmla="*/ 66 h 6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78" h="66">
                <a:moveTo>
                  <a:pt x="178" y="11"/>
                </a:moveTo>
                <a:cubicBezTo>
                  <a:pt x="169" y="10"/>
                  <a:pt x="144" y="0"/>
                  <a:pt x="124" y="5"/>
                </a:cubicBezTo>
                <a:cubicBezTo>
                  <a:pt x="104" y="10"/>
                  <a:pt x="74" y="30"/>
                  <a:pt x="57" y="39"/>
                </a:cubicBezTo>
                <a:cubicBezTo>
                  <a:pt x="40" y="48"/>
                  <a:pt x="31" y="52"/>
                  <a:pt x="21" y="57"/>
                </a:cubicBezTo>
                <a:cubicBezTo>
                  <a:pt x="11" y="62"/>
                  <a:pt x="4" y="64"/>
                  <a:pt x="0" y="66"/>
                </a:cubicBezTo>
              </a:path>
            </a:pathLst>
          </a:custGeom>
          <a:noFill/>
          <a:ln w="38100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endParaRPr lang="hr-HR"/>
          </a:p>
        </p:txBody>
      </p:sp>
      <p:sp>
        <p:nvSpPr>
          <p:cNvPr id="18474" name="Freeform 40"/>
          <p:cNvSpPr>
            <a:spLocks/>
          </p:cNvSpPr>
          <p:nvPr/>
        </p:nvSpPr>
        <p:spPr bwMode="auto">
          <a:xfrm>
            <a:off x="5997575" y="5614988"/>
            <a:ext cx="284163" cy="90487"/>
          </a:xfrm>
          <a:custGeom>
            <a:avLst/>
            <a:gdLst>
              <a:gd name="T0" fmla="*/ 2147483647 w 179"/>
              <a:gd name="T1" fmla="*/ 2147483647 h 57"/>
              <a:gd name="T2" fmla="*/ 2147483647 w 179"/>
              <a:gd name="T3" fmla="*/ 2147483647 h 57"/>
              <a:gd name="T4" fmla="*/ 0 w 179"/>
              <a:gd name="T5" fmla="*/ 0 h 57"/>
              <a:gd name="T6" fmla="*/ 0 60000 65536"/>
              <a:gd name="T7" fmla="*/ 0 60000 65536"/>
              <a:gd name="T8" fmla="*/ 0 60000 65536"/>
              <a:gd name="T9" fmla="*/ 0 w 179"/>
              <a:gd name="T10" fmla="*/ 0 h 57"/>
              <a:gd name="T11" fmla="*/ 179 w 179"/>
              <a:gd name="T12" fmla="*/ 57 h 57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79" h="57">
                <a:moveTo>
                  <a:pt x="179" y="57"/>
                </a:moveTo>
                <a:cubicBezTo>
                  <a:pt x="164" y="49"/>
                  <a:pt x="116" y="21"/>
                  <a:pt x="86" y="12"/>
                </a:cubicBezTo>
                <a:cubicBezTo>
                  <a:pt x="56" y="3"/>
                  <a:pt x="18" y="2"/>
                  <a:pt x="0" y="0"/>
                </a:cubicBezTo>
              </a:path>
            </a:pathLst>
          </a:custGeom>
          <a:noFill/>
          <a:ln w="38100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endParaRPr lang="hr-HR"/>
          </a:p>
        </p:txBody>
      </p:sp>
      <p:sp>
        <p:nvSpPr>
          <p:cNvPr id="18475" name="Freeform 41"/>
          <p:cNvSpPr>
            <a:spLocks/>
          </p:cNvSpPr>
          <p:nvPr/>
        </p:nvSpPr>
        <p:spPr bwMode="auto">
          <a:xfrm>
            <a:off x="6438900" y="5734050"/>
            <a:ext cx="325438" cy="161925"/>
          </a:xfrm>
          <a:custGeom>
            <a:avLst/>
            <a:gdLst>
              <a:gd name="T0" fmla="*/ 2147483647 w 205"/>
              <a:gd name="T1" fmla="*/ 2147483647 h 102"/>
              <a:gd name="T2" fmla="*/ 2147483647 w 205"/>
              <a:gd name="T3" fmla="*/ 2147483647 h 102"/>
              <a:gd name="T4" fmla="*/ 2147483647 w 205"/>
              <a:gd name="T5" fmla="*/ 2147483647 h 102"/>
              <a:gd name="T6" fmla="*/ 0 w 205"/>
              <a:gd name="T7" fmla="*/ 0 h 102"/>
              <a:gd name="T8" fmla="*/ 0 60000 65536"/>
              <a:gd name="T9" fmla="*/ 0 60000 65536"/>
              <a:gd name="T10" fmla="*/ 0 60000 65536"/>
              <a:gd name="T11" fmla="*/ 0 60000 65536"/>
              <a:gd name="T12" fmla="*/ 0 w 205"/>
              <a:gd name="T13" fmla="*/ 0 h 102"/>
              <a:gd name="T14" fmla="*/ 205 w 205"/>
              <a:gd name="T15" fmla="*/ 102 h 102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05" h="102">
                <a:moveTo>
                  <a:pt x="205" y="102"/>
                </a:moveTo>
                <a:cubicBezTo>
                  <a:pt x="195" y="92"/>
                  <a:pt x="163" y="54"/>
                  <a:pt x="144" y="39"/>
                </a:cubicBezTo>
                <a:cubicBezTo>
                  <a:pt x="125" y="24"/>
                  <a:pt x="114" y="18"/>
                  <a:pt x="90" y="12"/>
                </a:cubicBezTo>
                <a:cubicBezTo>
                  <a:pt x="66" y="6"/>
                  <a:pt x="19" y="2"/>
                  <a:pt x="0" y="0"/>
                </a:cubicBezTo>
              </a:path>
            </a:pathLst>
          </a:custGeom>
          <a:noFill/>
          <a:ln w="38100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endParaRPr lang="hr-HR"/>
          </a:p>
        </p:txBody>
      </p:sp>
      <p:sp>
        <p:nvSpPr>
          <p:cNvPr id="18476" name="Freeform 42"/>
          <p:cNvSpPr>
            <a:spLocks/>
          </p:cNvSpPr>
          <p:nvPr/>
        </p:nvSpPr>
        <p:spPr bwMode="auto">
          <a:xfrm>
            <a:off x="7308850" y="5589588"/>
            <a:ext cx="190500" cy="95250"/>
          </a:xfrm>
          <a:custGeom>
            <a:avLst/>
            <a:gdLst>
              <a:gd name="T0" fmla="*/ 2147483647 w 120"/>
              <a:gd name="T1" fmla="*/ 0 h 60"/>
              <a:gd name="T2" fmla="*/ 2147483647 w 120"/>
              <a:gd name="T3" fmla="*/ 2147483647 h 60"/>
              <a:gd name="T4" fmla="*/ 0 w 120"/>
              <a:gd name="T5" fmla="*/ 2147483647 h 60"/>
              <a:gd name="T6" fmla="*/ 0 60000 65536"/>
              <a:gd name="T7" fmla="*/ 0 60000 65536"/>
              <a:gd name="T8" fmla="*/ 0 60000 65536"/>
              <a:gd name="T9" fmla="*/ 0 w 120"/>
              <a:gd name="T10" fmla="*/ 0 h 60"/>
              <a:gd name="T11" fmla="*/ 120 w 120"/>
              <a:gd name="T12" fmla="*/ 60 h 6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20" h="60">
                <a:moveTo>
                  <a:pt x="120" y="0"/>
                </a:moveTo>
                <a:cubicBezTo>
                  <a:pt x="111" y="3"/>
                  <a:pt x="83" y="5"/>
                  <a:pt x="63" y="15"/>
                </a:cubicBezTo>
                <a:cubicBezTo>
                  <a:pt x="43" y="25"/>
                  <a:pt x="13" y="51"/>
                  <a:pt x="0" y="60"/>
                </a:cubicBezTo>
              </a:path>
            </a:pathLst>
          </a:custGeom>
          <a:noFill/>
          <a:ln w="38100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endParaRPr lang="hr-HR"/>
          </a:p>
        </p:txBody>
      </p:sp>
      <p:sp>
        <p:nvSpPr>
          <p:cNvPr id="18477" name="Freeform 43"/>
          <p:cNvSpPr>
            <a:spLocks/>
          </p:cNvSpPr>
          <p:nvPr/>
        </p:nvSpPr>
        <p:spPr bwMode="auto">
          <a:xfrm>
            <a:off x="6881813" y="5724525"/>
            <a:ext cx="304800" cy="138113"/>
          </a:xfrm>
          <a:custGeom>
            <a:avLst/>
            <a:gdLst>
              <a:gd name="T0" fmla="*/ 2147483647 w 192"/>
              <a:gd name="T1" fmla="*/ 0 h 87"/>
              <a:gd name="T2" fmla="*/ 2147483647 w 192"/>
              <a:gd name="T3" fmla="*/ 2147483647 h 87"/>
              <a:gd name="T4" fmla="*/ 0 w 192"/>
              <a:gd name="T5" fmla="*/ 2147483647 h 87"/>
              <a:gd name="T6" fmla="*/ 0 60000 65536"/>
              <a:gd name="T7" fmla="*/ 0 60000 65536"/>
              <a:gd name="T8" fmla="*/ 0 60000 65536"/>
              <a:gd name="T9" fmla="*/ 0 w 192"/>
              <a:gd name="T10" fmla="*/ 0 h 87"/>
              <a:gd name="T11" fmla="*/ 192 w 192"/>
              <a:gd name="T12" fmla="*/ 87 h 87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92" h="87">
                <a:moveTo>
                  <a:pt x="192" y="0"/>
                </a:moveTo>
                <a:cubicBezTo>
                  <a:pt x="176" y="4"/>
                  <a:pt x="125" y="13"/>
                  <a:pt x="93" y="27"/>
                </a:cubicBezTo>
                <a:cubicBezTo>
                  <a:pt x="61" y="41"/>
                  <a:pt x="19" y="74"/>
                  <a:pt x="0" y="87"/>
                </a:cubicBezTo>
              </a:path>
            </a:pathLst>
          </a:custGeom>
          <a:noFill/>
          <a:ln w="38100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endParaRPr lang="hr-HR"/>
          </a:p>
        </p:txBody>
      </p:sp>
      <p:sp>
        <p:nvSpPr>
          <p:cNvPr id="18478" name="Freeform 44"/>
          <p:cNvSpPr>
            <a:spLocks/>
          </p:cNvSpPr>
          <p:nvPr/>
        </p:nvSpPr>
        <p:spPr bwMode="auto">
          <a:xfrm rot="-201678">
            <a:off x="7880350" y="5699125"/>
            <a:ext cx="176213" cy="161925"/>
          </a:xfrm>
          <a:custGeom>
            <a:avLst/>
            <a:gdLst>
              <a:gd name="T0" fmla="*/ 2147483647 w 111"/>
              <a:gd name="T1" fmla="*/ 2147483647 h 102"/>
              <a:gd name="T2" fmla="*/ 2147483647 w 111"/>
              <a:gd name="T3" fmla="*/ 2147483647 h 102"/>
              <a:gd name="T4" fmla="*/ 0 w 111"/>
              <a:gd name="T5" fmla="*/ 0 h 102"/>
              <a:gd name="T6" fmla="*/ 0 60000 65536"/>
              <a:gd name="T7" fmla="*/ 0 60000 65536"/>
              <a:gd name="T8" fmla="*/ 0 60000 65536"/>
              <a:gd name="T9" fmla="*/ 0 w 111"/>
              <a:gd name="T10" fmla="*/ 0 h 102"/>
              <a:gd name="T11" fmla="*/ 111 w 111"/>
              <a:gd name="T12" fmla="*/ 102 h 102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11" h="102">
                <a:moveTo>
                  <a:pt x="111" y="102"/>
                </a:moveTo>
                <a:cubicBezTo>
                  <a:pt x="104" y="93"/>
                  <a:pt x="84" y="65"/>
                  <a:pt x="66" y="48"/>
                </a:cubicBezTo>
                <a:cubicBezTo>
                  <a:pt x="48" y="31"/>
                  <a:pt x="14" y="10"/>
                  <a:pt x="0" y="0"/>
                </a:cubicBezTo>
              </a:path>
            </a:pathLst>
          </a:custGeom>
          <a:noFill/>
          <a:ln w="38100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endParaRPr lang="hr-HR"/>
          </a:p>
        </p:txBody>
      </p:sp>
      <p:sp>
        <p:nvSpPr>
          <p:cNvPr id="18479" name="Freeform 45"/>
          <p:cNvSpPr>
            <a:spLocks/>
          </p:cNvSpPr>
          <p:nvPr/>
        </p:nvSpPr>
        <p:spPr bwMode="auto">
          <a:xfrm rot="-746441">
            <a:off x="8129588" y="5862638"/>
            <a:ext cx="166687" cy="146050"/>
          </a:xfrm>
          <a:custGeom>
            <a:avLst/>
            <a:gdLst>
              <a:gd name="T0" fmla="*/ 2147483647 w 105"/>
              <a:gd name="T1" fmla="*/ 2147483647 h 92"/>
              <a:gd name="T2" fmla="*/ 2147483647 w 105"/>
              <a:gd name="T3" fmla="*/ 2147483647 h 92"/>
              <a:gd name="T4" fmla="*/ 0 w 105"/>
              <a:gd name="T5" fmla="*/ 0 h 92"/>
              <a:gd name="T6" fmla="*/ 0 60000 65536"/>
              <a:gd name="T7" fmla="*/ 0 60000 65536"/>
              <a:gd name="T8" fmla="*/ 0 60000 65536"/>
              <a:gd name="T9" fmla="*/ 0 w 105"/>
              <a:gd name="T10" fmla="*/ 0 h 92"/>
              <a:gd name="T11" fmla="*/ 105 w 105"/>
              <a:gd name="T12" fmla="*/ 92 h 92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05" h="92">
                <a:moveTo>
                  <a:pt x="105" y="92"/>
                </a:moveTo>
                <a:cubicBezTo>
                  <a:pt x="98" y="83"/>
                  <a:pt x="74" y="50"/>
                  <a:pt x="57" y="35"/>
                </a:cubicBezTo>
                <a:cubicBezTo>
                  <a:pt x="40" y="20"/>
                  <a:pt x="12" y="7"/>
                  <a:pt x="0" y="0"/>
                </a:cubicBezTo>
              </a:path>
            </a:pathLst>
          </a:custGeom>
          <a:noFill/>
          <a:ln w="38100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endParaRPr lang="hr-HR"/>
          </a:p>
        </p:txBody>
      </p:sp>
      <p:sp>
        <p:nvSpPr>
          <p:cNvPr id="18480" name="Freeform 46"/>
          <p:cNvSpPr>
            <a:spLocks/>
          </p:cNvSpPr>
          <p:nvPr/>
        </p:nvSpPr>
        <p:spPr bwMode="auto">
          <a:xfrm rot="-493654">
            <a:off x="8388350" y="6021388"/>
            <a:ext cx="217488" cy="219075"/>
          </a:xfrm>
          <a:custGeom>
            <a:avLst/>
            <a:gdLst>
              <a:gd name="T0" fmla="*/ 2147483647 w 137"/>
              <a:gd name="T1" fmla="*/ 2147483647 h 138"/>
              <a:gd name="T2" fmla="*/ 2147483647 w 137"/>
              <a:gd name="T3" fmla="*/ 2147483647 h 138"/>
              <a:gd name="T4" fmla="*/ 0 w 137"/>
              <a:gd name="T5" fmla="*/ 0 h 138"/>
              <a:gd name="T6" fmla="*/ 0 60000 65536"/>
              <a:gd name="T7" fmla="*/ 0 60000 65536"/>
              <a:gd name="T8" fmla="*/ 0 60000 65536"/>
              <a:gd name="T9" fmla="*/ 0 w 137"/>
              <a:gd name="T10" fmla="*/ 0 h 138"/>
              <a:gd name="T11" fmla="*/ 137 w 137"/>
              <a:gd name="T12" fmla="*/ 138 h 13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37" h="138">
                <a:moveTo>
                  <a:pt x="137" y="138"/>
                </a:moveTo>
                <a:cubicBezTo>
                  <a:pt x="131" y="126"/>
                  <a:pt x="124" y="87"/>
                  <a:pt x="101" y="64"/>
                </a:cubicBezTo>
                <a:cubicBezTo>
                  <a:pt x="78" y="41"/>
                  <a:pt x="21" y="13"/>
                  <a:pt x="0" y="0"/>
                </a:cubicBezTo>
              </a:path>
            </a:pathLst>
          </a:custGeom>
          <a:noFill/>
          <a:ln w="38100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endParaRPr lang="hr-HR"/>
          </a:p>
        </p:txBody>
      </p:sp>
      <p:sp>
        <p:nvSpPr>
          <p:cNvPr id="18481" name="Freeform 47"/>
          <p:cNvSpPr>
            <a:spLocks/>
          </p:cNvSpPr>
          <p:nvPr/>
        </p:nvSpPr>
        <p:spPr bwMode="auto">
          <a:xfrm>
            <a:off x="3119438" y="3209925"/>
            <a:ext cx="209550" cy="28575"/>
          </a:xfrm>
          <a:custGeom>
            <a:avLst/>
            <a:gdLst>
              <a:gd name="T0" fmla="*/ 0 w 132"/>
              <a:gd name="T1" fmla="*/ 2147483647 h 18"/>
              <a:gd name="T2" fmla="*/ 2147483647 w 132"/>
              <a:gd name="T3" fmla="*/ 0 h 18"/>
              <a:gd name="T4" fmla="*/ 2147483647 w 132"/>
              <a:gd name="T5" fmla="*/ 2147483647 h 18"/>
              <a:gd name="T6" fmla="*/ 0 60000 65536"/>
              <a:gd name="T7" fmla="*/ 0 60000 65536"/>
              <a:gd name="T8" fmla="*/ 0 60000 65536"/>
              <a:gd name="T9" fmla="*/ 0 w 132"/>
              <a:gd name="T10" fmla="*/ 0 h 18"/>
              <a:gd name="T11" fmla="*/ 132 w 132"/>
              <a:gd name="T12" fmla="*/ 18 h 1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32" h="18">
                <a:moveTo>
                  <a:pt x="0" y="3"/>
                </a:moveTo>
                <a:lnTo>
                  <a:pt x="81" y="0"/>
                </a:lnTo>
                <a:lnTo>
                  <a:pt x="132" y="18"/>
                </a:lnTo>
              </a:path>
            </a:pathLst>
          </a:custGeom>
          <a:noFill/>
          <a:ln w="38100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hr-HR"/>
          </a:p>
        </p:txBody>
      </p:sp>
      <p:sp>
        <p:nvSpPr>
          <p:cNvPr id="18482" name="Freeform 48"/>
          <p:cNvSpPr>
            <a:spLocks/>
          </p:cNvSpPr>
          <p:nvPr/>
        </p:nvSpPr>
        <p:spPr bwMode="auto">
          <a:xfrm>
            <a:off x="2809875" y="3189288"/>
            <a:ext cx="233363" cy="42862"/>
          </a:xfrm>
          <a:custGeom>
            <a:avLst/>
            <a:gdLst>
              <a:gd name="T0" fmla="*/ 0 w 147"/>
              <a:gd name="T1" fmla="*/ 2147483647 h 27"/>
              <a:gd name="T2" fmla="*/ 2147483647 w 147"/>
              <a:gd name="T3" fmla="*/ 0 h 27"/>
              <a:gd name="T4" fmla="*/ 2147483647 w 147"/>
              <a:gd name="T5" fmla="*/ 2147483647 h 27"/>
              <a:gd name="T6" fmla="*/ 0 60000 65536"/>
              <a:gd name="T7" fmla="*/ 0 60000 65536"/>
              <a:gd name="T8" fmla="*/ 0 60000 65536"/>
              <a:gd name="T9" fmla="*/ 0 w 147"/>
              <a:gd name="T10" fmla="*/ 0 h 27"/>
              <a:gd name="T11" fmla="*/ 147 w 147"/>
              <a:gd name="T12" fmla="*/ 27 h 27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47" h="27">
                <a:moveTo>
                  <a:pt x="0" y="4"/>
                </a:moveTo>
                <a:lnTo>
                  <a:pt x="99" y="0"/>
                </a:lnTo>
                <a:lnTo>
                  <a:pt x="147" y="27"/>
                </a:lnTo>
              </a:path>
            </a:pathLst>
          </a:custGeom>
          <a:noFill/>
          <a:ln w="38100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hr-HR"/>
          </a:p>
        </p:txBody>
      </p:sp>
      <p:sp>
        <p:nvSpPr>
          <p:cNvPr id="18483" name="Freeform 49"/>
          <p:cNvSpPr>
            <a:spLocks/>
          </p:cNvSpPr>
          <p:nvPr/>
        </p:nvSpPr>
        <p:spPr bwMode="auto">
          <a:xfrm>
            <a:off x="2495550" y="3213100"/>
            <a:ext cx="228600" cy="120650"/>
          </a:xfrm>
          <a:custGeom>
            <a:avLst/>
            <a:gdLst>
              <a:gd name="T0" fmla="*/ 0 w 144"/>
              <a:gd name="T1" fmla="*/ 2147483647 h 76"/>
              <a:gd name="T2" fmla="*/ 2147483647 w 144"/>
              <a:gd name="T3" fmla="*/ 2147483647 h 76"/>
              <a:gd name="T4" fmla="*/ 2147483647 w 144"/>
              <a:gd name="T5" fmla="*/ 0 h 76"/>
              <a:gd name="T6" fmla="*/ 0 60000 65536"/>
              <a:gd name="T7" fmla="*/ 0 60000 65536"/>
              <a:gd name="T8" fmla="*/ 0 60000 65536"/>
              <a:gd name="T9" fmla="*/ 0 w 144"/>
              <a:gd name="T10" fmla="*/ 0 h 76"/>
              <a:gd name="T11" fmla="*/ 144 w 144"/>
              <a:gd name="T12" fmla="*/ 76 h 7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44" h="76">
                <a:moveTo>
                  <a:pt x="0" y="76"/>
                </a:moveTo>
                <a:lnTo>
                  <a:pt x="69" y="25"/>
                </a:lnTo>
                <a:lnTo>
                  <a:pt x="144" y="0"/>
                </a:lnTo>
              </a:path>
            </a:pathLst>
          </a:custGeom>
          <a:noFill/>
          <a:ln w="38100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hr-HR"/>
          </a:p>
        </p:txBody>
      </p:sp>
      <p:sp>
        <p:nvSpPr>
          <p:cNvPr id="18484" name="Freeform 50"/>
          <p:cNvSpPr>
            <a:spLocks/>
          </p:cNvSpPr>
          <p:nvPr/>
        </p:nvSpPr>
        <p:spPr bwMode="auto">
          <a:xfrm rot="-487806">
            <a:off x="2166938" y="3357563"/>
            <a:ext cx="200025" cy="87312"/>
          </a:xfrm>
          <a:custGeom>
            <a:avLst/>
            <a:gdLst>
              <a:gd name="T0" fmla="*/ 0 w 126"/>
              <a:gd name="T1" fmla="*/ 2147483647 h 55"/>
              <a:gd name="T2" fmla="*/ 2147483647 w 126"/>
              <a:gd name="T3" fmla="*/ 2147483647 h 55"/>
              <a:gd name="T4" fmla="*/ 2147483647 w 126"/>
              <a:gd name="T5" fmla="*/ 2147483647 h 55"/>
              <a:gd name="T6" fmla="*/ 2147483647 w 126"/>
              <a:gd name="T7" fmla="*/ 0 h 55"/>
              <a:gd name="T8" fmla="*/ 0 60000 65536"/>
              <a:gd name="T9" fmla="*/ 0 60000 65536"/>
              <a:gd name="T10" fmla="*/ 0 60000 65536"/>
              <a:gd name="T11" fmla="*/ 0 60000 65536"/>
              <a:gd name="T12" fmla="*/ 0 w 126"/>
              <a:gd name="T13" fmla="*/ 0 h 55"/>
              <a:gd name="T14" fmla="*/ 126 w 126"/>
              <a:gd name="T15" fmla="*/ 55 h 55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26" h="55">
                <a:moveTo>
                  <a:pt x="0" y="55"/>
                </a:moveTo>
                <a:lnTo>
                  <a:pt x="38" y="28"/>
                </a:lnTo>
                <a:lnTo>
                  <a:pt x="74" y="11"/>
                </a:lnTo>
                <a:lnTo>
                  <a:pt x="126" y="0"/>
                </a:lnTo>
              </a:path>
            </a:pathLst>
          </a:custGeom>
          <a:noFill/>
          <a:ln w="38100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hr-HR"/>
          </a:p>
        </p:txBody>
      </p:sp>
      <p:sp>
        <p:nvSpPr>
          <p:cNvPr id="18485" name="Freeform 51"/>
          <p:cNvSpPr>
            <a:spLocks/>
          </p:cNvSpPr>
          <p:nvPr/>
        </p:nvSpPr>
        <p:spPr bwMode="auto">
          <a:xfrm>
            <a:off x="2114550" y="3500438"/>
            <a:ext cx="128588" cy="242887"/>
          </a:xfrm>
          <a:custGeom>
            <a:avLst/>
            <a:gdLst>
              <a:gd name="T0" fmla="*/ 2147483647 w 81"/>
              <a:gd name="T1" fmla="*/ 2147483647 h 153"/>
              <a:gd name="T2" fmla="*/ 2147483647 w 81"/>
              <a:gd name="T3" fmla="*/ 2147483647 h 153"/>
              <a:gd name="T4" fmla="*/ 0 w 81"/>
              <a:gd name="T5" fmla="*/ 2147483647 h 153"/>
              <a:gd name="T6" fmla="*/ 2147483647 w 81"/>
              <a:gd name="T7" fmla="*/ 0 h 153"/>
              <a:gd name="T8" fmla="*/ 0 60000 65536"/>
              <a:gd name="T9" fmla="*/ 0 60000 65536"/>
              <a:gd name="T10" fmla="*/ 0 60000 65536"/>
              <a:gd name="T11" fmla="*/ 0 60000 65536"/>
              <a:gd name="T12" fmla="*/ 0 w 81"/>
              <a:gd name="T13" fmla="*/ 0 h 153"/>
              <a:gd name="T14" fmla="*/ 81 w 81"/>
              <a:gd name="T15" fmla="*/ 153 h 153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81" h="153">
                <a:moveTo>
                  <a:pt x="81" y="153"/>
                </a:moveTo>
                <a:lnTo>
                  <a:pt x="28" y="100"/>
                </a:lnTo>
                <a:lnTo>
                  <a:pt x="0" y="45"/>
                </a:lnTo>
                <a:lnTo>
                  <a:pt x="6" y="0"/>
                </a:lnTo>
              </a:path>
            </a:pathLst>
          </a:custGeom>
          <a:noFill/>
          <a:ln w="38100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hr-HR"/>
          </a:p>
        </p:txBody>
      </p:sp>
      <p:sp>
        <p:nvSpPr>
          <p:cNvPr id="18486" name="Freeform 52"/>
          <p:cNvSpPr>
            <a:spLocks/>
          </p:cNvSpPr>
          <p:nvPr/>
        </p:nvSpPr>
        <p:spPr bwMode="auto">
          <a:xfrm>
            <a:off x="2362200" y="3819525"/>
            <a:ext cx="215900" cy="160338"/>
          </a:xfrm>
          <a:custGeom>
            <a:avLst/>
            <a:gdLst>
              <a:gd name="T0" fmla="*/ 2147483647 w 136"/>
              <a:gd name="T1" fmla="*/ 2147483647 h 101"/>
              <a:gd name="T2" fmla="*/ 2147483647 w 136"/>
              <a:gd name="T3" fmla="*/ 2147483647 h 101"/>
              <a:gd name="T4" fmla="*/ 2147483647 w 136"/>
              <a:gd name="T5" fmla="*/ 2147483647 h 101"/>
              <a:gd name="T6" fmla="*/ 0 w 136"/>
              <a:gd name="T7" fmla="*/ 0 h 101"/>
              <a:gd name="T8" fmla="*/ 0 60000 65536"/>
              <a:gd name="T9" fmla="*/ 0 60000 65536"/>
              <a:gd name="T10" fmla="*/ 0 60000 65536"/>
              <a:gd name="T11" fmla="*/ 0 60000 65536"/>
              <a:gd name="T12" fmla="*/ 0 w 136"/>
              <a:gd name="T13" fmla="*/ 0 h 101"/>
              <a:gd name="T14" fmla="*/ 136 w 136"/>
              <a:gd name="T15" fmla="*/ 101 h 101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36" h="101">
                <a:moveTo>
                  <a:pt x="136" y="101"/>
                </a:moveTo>
                <a:lnTo>
                  <a:pt x="100" y="83"/>
                </a:lnTo>
                <a:lnTo>
                  <a:pt x="57" y="51"/>
                </a:lnTo>
                <a:lnTo>
                  <a:pt x="0" y="0"/>
                </a:lnTo>
              </a:path>
            </a:pathLst>
          </a:custGeom>
          <a:noFill/>
          <a:ln w="38100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hr-HR"/>
          </a:p>
        </p:txBody>
      </p:sp>
      <p:sp>
        <p:nvSpPr>
          <p:cNvPr id="18487" name="Freeform 53"/>
          <p:cNvSpPr>
            <a:spLocks/>
          </p:cNvSpPr>
          <p:nvPr/>
        </p:nvSpPr>
        <p:spPr bwMode="auto">
          <a:xfrm>
            <a:off x="2814638" y="3894138"/>
            <a:ext cx="280987" cy="206375"/>
          </a:xfrm>
          <a:custGeom>
            <a:avLst/>
            <a:gdLst>
              <a:gd name="T0" fmla="*/ 2147483647 w 177"/>
              <a:gd name="T1" fmla="*/ 0 h 130"/>
              <a:gd name="T2" fmla="*/ 2147483647 w 177"/>
              <a:gd name="T3" fmla="*/ 2147483647 h 130"/>
              <a:gd name="T4" fmla="*/ 2147483647 w 177"/>
              <a:gd name="T5" fmla="*/ 2147483647 h 130"/>
              <a:gd name="T6" fmla="*/ 2147483647 w 177"/>
              <a:gd name="T7" fmla="*/ 2147483647 h 130"/>
              <a:gd name="T8" fmla="*/ 2147483647 w 177"/>
              <a:gd name="T9" fmla="*/ 2147483647 h 130"/>
              <a:gd name="T10" fmla="*/ 0 w 177"/>
              <a:gd name="T11" fmla="*/ 2147483647 h 13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77"/>
              <a:gd name="T19" fmla="*/ 0 h 130"/>
              <a:gd name="T20" fmla="*/ 177 w 177"/>
              <a:gd name="T21" fmla="*/ 130 h 13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77" h="130">
                <a:moveTo>
                  <a:pt x="177" y="0"/>
                </a:moveTo>
                <a:lnTo>
                  <a:pt x="138" y="42"/>
                </a:lnTo>
                <a:lnTo>
                  <a:pt x="108" y="63"/>
                </a:lnTo>
                <a:lnTo>
                  <a:pt x="78" y="85"/>
                </a:lnTo>
                <a:lnTo>
                  <a:pt x="45" y="118"/>
                </a:lnTo>
                <a:lnTo>
                  <a:pt x="0" y="130"/>
                </a:lnTo>
              </a:path>
            </a:pathLst>
          </a:custGeom>
          <a:noFill/>
          <a:ln w="38100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hr-HR"/>
          </a:p>
        </p:txBody>
      </p:sp>
      <p:sp>
        <p:nvSpPr>
          <p:cNvPr id="18488" name="Freeform 54"/>
          <p:cNvSpPr>
            <a:spLocks/>
          </p:cNvSpPr>
          <p:nvPr/>
        </p:nvSpPr>
        <p:spPr bwMode="auto">
          <a:xfrm>
            <a:off x="3124200" y="3573463"/>
            <a:ext cx="120650" cy="179387"/>
          </a:xfrm>
          <a:custGeom>
            <a:avLst/>
            <a:gdLst>
              <a:gd name="T0" fmla="*/ 2147483647 w 76"/>
              <a:gd name="T1" fmla="*/ 0 h 113"/>
              <a:gd name="T2" fmla="*/ 2147483647 w 76"/>
              <a:gd name="T3" fmla="*/ 2147483647 h 113"/>
              <a:gd name="T4" fmla="*/ 2147483647 w 76"/>
              <a:gd name="T5" fmla="*/ 2147483647 h 113"/>
              <a:gd name="T6" fmla="*/ 0 w 76"/>
              <a:gd name="T7" fmla="*/ 2147483647 h 113"/>
              <a:gd name="T8" fmla="*/ 0 60000 65536"/>
              <a:gd name="T9" fmla="*/ 0 60000 65536"/>
              <a:gd name="T10" fmla="*/ 0 60000 65536"/>
              <a:gd name="T11" fmla="*/ 0 60000 65536"/>
              <a:gd name="T12" fmla="*/ 0 w 76"/>
              <a:gd name="T13" fmla="*/ 0 h 113"/>
              <a:gd name="T14" fmla="*/ 76 w 76"/>
              <a:gd name="T15" fmla="*/ 113 h 113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76" h="113">
                <a:moveTo>
                  <a:pt x="76" y="0"/>
                </a:moveTo>
                <a:lnTo>
                  <a:pt x="48" y="29"/>
                </a:lnTo>
                <a:lnTo>
                  <a:pt x="21" y="71"/>
                </a:lnTo>
                <a:lnTo>
                  <a:pt x="0" y="113"/>
                </a:lnTo>
              </a:path>
            </a:pathLst>
          </a:custGeom>
          <a:noFill/>
          <a:ln w="38100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hr-HR"/>
          </a:p>
        </p:txBody>
      </p:sp>
      <p:sp>
        <p:nvSpPr>
          <p:cNvPr id="18489" name="Freeform 55"/>
          <p:cNvSpPr>
            <a:spLocks/>
          </p:cNvSpPr>
          <p:nvPr/>
        </p:nvSpPr>
        <p:spPr bwMode="auto">
          <a:xfrm>
            <a:off x="3338513" y="3552825"/>
            <a:ext cx="173037" cy="19050"/>
          </a:xfrm>
          <a:custGeom>
            <a:avLst/>
            <a:gdLst>
              <a:gd name="T0" fmla="*/ 2147483647 w 109"/>
              <a:gd name="T1" fmla="*/ 2147483647 h 12"/>
              <a:gd name="T2" fmla="*/ 2147483647 w 109"/>
              <a:gd name="T3" fmla="*/ 2147483647 h 12"/>
              <a:gd name="T4" fmla="*/ 2147483647 w 109"/>
              <a:gd name="T5" fmla="*/ 2147483647 h 12"/>
              <a:gd name="T6" fmla="*/ 0 w 109"/>
              <a:gd name="T7" fmla="*/ 0 h 12"/>
              <a:gd name="T8" fmla="*/ 0 60000 65536"/>
              <a:gd name="T9" fmla="*/ 0 60000 65536"/>
              <a:gd name="T10" fmla="*/ 0 60000 65536"/>
              <a:gd name="T11" fmla="*/ 0 60000 65536"/>
              <a:gd name="T12" fmla="*/ 0 w 109"/>
              <a:gd name="T13" fmla="*/ 0 h 12"/>
              <a:gd name="T14" fmla="*/ 109 w 109"/>
              <a:gd name="T15" fmla="*/ 12 h 12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09" h="12">
                <a:moveTo>
                  <a:pt x="109" y="5"/>
                </a:moveTo>
                <a:lnTo>
                  <a:pt x="72" y="12"/>
                </a:lnTo>
                <a:lnTo>
                  <a:pt x="36" y="9"/>
                </a:lnTo>
                <a:lnTo>
                  <a:pt x="0" y="0"/>
                </a:lnTo>
              </a:path>
            </a:pathLst>
          </a:custGeom>
          <a:noFill/>
          <a:ln w="38100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hr-HR"/>
          </a:p>
        </p:txBody>
      </p:sp>
      <p:sp>
        <p:nvSpPr>
          <p:cNvPr id="18490" name="Freeform 56"/>
          <p:cNvSpPr>
            <a:spLocks/>
          </p:cNvSpPr>
          <p:nvPr/>
        </p:nvSpPr>
        <p:spPr bwMode="auto">
          <a:xfrm rot="5400000">
            <a:off x="3571082" y="3566319"/>
            <a:ext cx="119062" cy="133350"/>
          </a:xfrm>
          <a:custGeom>
            <a:avLst/>
            <a:gdLst>
              <a:gd name="T0" fmla="*/ 2147483647 w 75"/>
              <a:gd name="T1" fmla="*/ 0 h 84"/>
              <a:gd name="T2" fmla="*/ 2147483647 w 75"/>
              <a:gd name="T3" fmla="*/ 2147483647 h 84"/>
              <a:gd name="T4" fmla="*/ 2147483647 w 75"/>
              <a:gd name="T5" fmla="*/ 2147483647 h 84"/>
              <a:gd name="T6" fmla="*/ 0 w 75"/>
              <a:gd name="T7" fmla="*/ 2147483647 h 84"/>
              <a:gd name="T8" fmla="*/ 0 60000 65536"/>
              <a:gd name="T9" fmla="*/ 0 60000 65536"/>
              <a:gd name="T10" fmla="*/ 0 60000 65536"/>
              <a:gd name="T11" fmla="*/ 0 60000 65536"/>
              <a:gd name="T12" fmla="*/ 0 w 75"/>
              <a:gd name="T13" fmla="*/ 0 h 84"/>
              <a:gd name="T14" fmla="*/ 75 w 75"/>
              <a:gd name="T15" fmla="*/ 84 h 84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75" h="84">
                <a:moveTo>
                  <a:pt x="75" y="0"/>
                </a:moveTo>
                <a:lnTo>
                  <a:pt x="57" y="33"/>
                </a:lnTo>
                <a:lnTo>
                  <a:pt x="36" y="57"/>
                </a:lnTo>
                <a:lnTo>
                  <a:pt x="0" y="84"/>
                </a:lnTo>
              </a:path>
            </a:pathLst>
          </a:custGeom>
          <a:noFill/>
          <a:ln w="38100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hr-HR"/>
          </a:p>
        </p:txBody>
      </p:sp>
      <p:sp>
        <p:nvSpPr>
          <p:cNvPr id="18491" name="Freeform 57"/>
          <p:cNvSpPr>
            <a:spLocks/>
          </p:cNvSpPr>
          <p:nvPr/>
        </p:nvSpPr>
        <p:spPr bwMode="auto">
          <a:xfrm>
            <a:off x="3986213" y="3814763"/>
            <a:ext cx="165100" cy="98425"/>
          </a:xfrm>
          <a:custGeom>
            <a:avLst/>
            <a:gdLst>
              <a:gd name="T0" fmla="*/ 2147483647 w 104"/>
              <a:gd name="T1" fmla="*/ 2147483647 h 62"/>
              <a:gd name="T2" fmla="*/ 2147483647 w 104"/>
              <a:gd name="T3" fmla="*/ 2147483647 h 62"/>
              <a:gd name="T4" fmla="*/ 2147483647 w 104"/>
              <a:gd name="T5" fmla="*/ 2147483647 h 62"/>
              <a:gd name="T6" fmla="*/ 0 w 104"/>
              <a:gd name="T7" fmla="*/ 0 h 62"/>
              <a:gd name="T8" fmla="*/ 0 60000 65536"/>
              <a:gd name="T9" fmla="*/ 0 60000 65536"/>
              <a:gd name="T10" fmla="*/ 0 60000 65536"/>
              <a:gd name="T11" fmla="*/ 0 60000 65536"/>
              <a:gd name="T12" fmla="*/ 0 w 104"/>
              <a:gd name="T13" fmla="*/ 0 h 62"/>
              <a:gd name="T14" fmla="*/ 104 w 104"/>
              <a:gd name="T15" fmla="*/ 62 h 62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04" h="62">
                <a:moveTo>
                  <a:pt x="104" y="62"/>
                </a:moveTo>
                <a:lnTo>
                  <a:pt x="68" y="40"/>
                </a:lnTo>
                <a:lnTo>
                  <a:pt x="40" y="25"/>
                </a:lnTo>
                <a:lnTo>
                  <a:pt x="0" y="0"/>
                </a:lnTo>
              </a:path>
            </a:pathLst>
          </a:custGeom>
          <a:noFill/>
          <a:ln w="38100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hr-HR"/>
          </a:p>
        </p:txBody>
      </p:sp>
      <p:sp>
        <p:nvSpPr>
          <p:cNvPr id="18492" name="Freeform 58"/>
          <p:cNvSpPr>
            <a:spLocks/>
          </p:cNvSpPr>
          <p:nvPr/>
        </p:nvSpPr>
        <p:spPr bwMode="auto">
          <a:xfrm rot="-414673">
            <a:off x="4202113" y="3933825"/>
            <a:ext cx="155575" cy="104775"/>
          </a:xfrm>
          <a:custGeom>
            <a:avLst/>
            <a:gdLst>
              <a:gd name="T0" fmla="*/ 2147483647 w 98"/>
              <a:gd name="T1" fmla="*/ 2147483647 h 66"/>
              <a:gd name="T2" fmla="*/ 2147483647 w 98"/>
              <a:gd name="T3" fmla="*/ 2147483647 h 66"/>
              <a:gd name="T4" fmla="*/ 2147483647 w 98"/>
              <a:gd name="T5" fmla="*/ 2147483647 h 66"/>
              <a:gd name="T6" fmla="*/ 0 w 98"/>
              <a:gd name="T7" fmla="*/ 0 h 66"/>
              <a:gd name="T8" fmla="*/ 0 60000 65536"/>
              <a:gd name="T9" fmla="*/ 0 60000 65536"/>
              <a:gd name="T10" fmla="*/ 0 60000 65536"/>
              <a:gd name="T11" fmla="*/ 0 60000 65536"/>
              <a:gd name="T12" fmla="*/ 0 w 98"/>
              <a:gd name="T13" fmla="*/ 0 h 66"/>
              <a:gd name="T14" fmla="*/ 98 w 98"/>
              <a:gd name="T15" fmla="*/ 66 h 6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98" h="66">
                <a:moveTo>
                  <a:pt x="98" y="66"/>
                </a:moveTo>
                <a:lnTo>
                  <a:pt x="62" y="44"/>
                </a:lnTo>
                <a:lnTo>
                  <a:pt x="34" y="29"/>
                </a:lnTo>
                <a:lnTo>
                  <a:pt x="0" y="0"/>
                </a:lnTo>
              </a:path>
            </a:pathLst>
          </a:custGeom>
          <a:noFill/>
          <a:ln w="38100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hr-HR"/>
          </a:p>
        </p:txBody>
      </p:sp>
      <p:sp>
        <p:nvSpPr>
          <p:cNvPr id="18493" name="Freeform 59"/>
          <p:cNvSpPr>
            <a:spLocks/>
          </p:cNvSpPr>
          <p:nvPr/>
        </p:nvSpPr>
        <p:spPr bwMode="auto">
          <a:xfrm>
            <a:off x="4662488" y="4262438"/>
            <a:ext cx="68262" cy="211137"/>
          </a:xfrm>
          <a:custGeom>
            <a:avLst/>
            <a:gdLst>
              <a:gd name="T0" fmla="*/ 2147483647 w 43"/>
              <a:gd name="T1" fmla="*/ 2147483647 h 133"/>
              <a:gd name="T2" fmla="*/ 2147483647 w 43"/>
              <a:gd name="T3" fmla="*/ 2147483647 h 133"/>
              <a:gd name="T4" fmla="*/ 2147483647 w 43"/>
              <a:gd name="T5" fmla="*/ 2147483647 h 133"/>
              <a:gd name="T6" fmla="*/ 0 w 43"/>
              <a:gd name="T7" fmla="*/ 0 h 133"/>
              <a:gd name="T8" fmla="*/ 0 60000 65536"/>
              <a:gd name="T9" fmla="*/ 0 60000 65536"/>
              <a:gd name="T10" fmla="*/ 0 60000 65536"/>
              <a:gd name="T11" fmla="*/ 0 60000 65536"/>
              <a:gd name="T12" fmla="*/ 0 w 43"/>
              <a:gd name="T13" fmla="*/ 0 h 133"/>
              <a:gd name="T14" fmla="*/ 43 w 43"/>
              <a:gd name="T15" fmla="*/ 133 h 133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43" h="133">
                <a:moveTo>
                  <a:pt x="43" y="133"/>
                </a:moveTo>
                <a:lnTo>
                  <a:pt x="37" y="91"/>
                </a:lnTo>
                <a:lnTo>
                  <a:pt x="31" y="63"/>
                </a:lnTo>
                <a:lnTo>
                  <a:pt x="0" y="0"/>
                </a:lnTo>
              </a:path>
            </a:pathLst>
          </a:custGeom>
          <a:noFill/>
          <a:ln w="38100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hr-HR"/>
          </a:p>
        </p:txBody>
      </p:sp>
      <p:sp>
        <p:nvSpPr>
          <p:cNvPr id="18494" name="Freeform 60"/>
          <p:cNvSpPr>
            <a:spLocks/>
          </p:cNvSpPr>
          <p:nvPr/>
        </p:nvSpPr>
        <p:spPr bwMode="auto">
          <a:xfrm rot="654054">
            <a:off x="4716463" y="4508500"/>
            <a:ext cx="38100" cy="180975"/>
          </a:xfrm>
          <a:custGeom>
            <a:avLst/>
            <a:gdLst>
              <a:gd name="T0" fmla="*/ 2147483647 w 24"/>
              <a:gd name="T1" fmla="*/ 2147483647 h 114"/>
              <a:gd name="T2" fmla="*/ 2147483647 w 24"/>
              <a:gd name="T3" fmla="*/ 2147483647 h 114"/>
              <a:gd name="T4" fmla="*/ 2147483647 w 24"/>
              <a:gd name="T5" fmla="*/ 2147483647 h 114"/>
              <a:gd name="T6" fmla="*/ 0 w 24"/>
              <a:gd name="T7" fmla="*/ 0 h 114"/>
              <a:gd name="T8" fmla="*/ 0 60000 65536"/>
              <a:gd name="T9" fmla="*/ 0 60000 65536"/>
              <a:gd name="T10" fmla="*/ 0 60000 65536"/>
              <a:gd name="T11" fmla="*/ 0 60000 65536"/>
              <a:gd name="T12" fmla="*/ 0 w 24"/>
              <a:gd name="T13" fmla="*/ 0 h 114"/>
              <a:gd name="T14" fmla="*/ 24 w 24"/>
              <a:gd name="T15" fmla="*/ 114 h 114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4" h="114">
                <a:moveTo>
                  <a:pt x="24" y="114"/>
                </a:moveTo>
                <a:lnTo>
                  <a:pt x="18" y="72"/>
                </a:lnTo>
                <a:lnTo>
                  <a:pt x="12" y="44"/>
                </a:lnTo>
                <a:lnTo>
                  <a:pt x="0" y="0"/>
                </a:lnTo>
              </a:path>
            </a:pathLst>
          </a:custGeom>
          <a:noFill/>
          <a:ln w="38100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hr-HR"/>
          </a:p>
        </p:txBody>
      </p:sp>
      <p:sp>
        <p:nvSpPr>
          <p:cNvPr id="18495" name="Freeform 61"/>
          <p:cNvSpPr>
            <a:spLocks/>
          </p:cNvSpPr>
          <p:nvPr/>
        </p:nvSpPr>
        <p:spPr bwMode="auto">
          <a:xfrm>
            <a:off x="4700588" y="4719638"/>
            <a:ext cx="38100" cy="238125"/>
          </a:xfrm>
          <a:custGeom>
            <a:avLst/>
            <a:gdLst>
              <a:gd name="T0" fmla="*/ 2147483647 w 24"/>
              <a:gd name="T1" fmla="*/ 2147483647 h 150"/>
              <a:gd name="T2" fmla="*/ 0 w 24"/>
              <a:gd name="T3" fmla="*/ 2147483647 h 150"/>
              <a:gd name="T4" fmla="*/ 2147483647 w 24"/>
              <a:gd name="T5" fmla="*/ 2147483647 h 150"/>
              <a:gd name="T6" fmla="*/ 2147483647 w 24"/>
              <a:gd name="T7" fmla="*/ 0 h 150"/>
              <a:gd name="T8" fmla="*/ 0 60000 65536"/>
              <a:gd name="T9" fmla="*/ 0 60000 65536"/>
              <a:gd name="T10" fmla="*/ 0 60000 65536"/>
              <a:gd name="T11" fmla="*/ 0 60000 65536"/>
              <a:gd name="T12" fmla="*/ 0 w 24"/>
              <a:gd name="T13" fmla="*/ 0 h 150"/>
              <a:gd name="T14" fmla="*/ 24 w 24"/>
              <a:gd name="T15" fmla="*/ 150 h 15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4" h="150">
                <a:moveTo>
                  <a:pt x="3" y="150"/>
                </a:moveTo>
                <a:lnTo>
                  <a:pt x="0" y="109"/>
                </a:lnTo>
                <a:lnTo>
                  <a:pt x="3" y="81"/>
                </a:lnTo>
                <a:lnTo>
                  <a:pt x="24" y="0"/>
                </a:lnTo>
              </a:path>
            </a:pathLst>
          </a:custGeom>
          <a:noFill/>
          <a:ln w="38100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hr-HR"/>
          </a:p>
        </p:txBody>
      </p:sp>
      <p:sp>
        <p:nvSpPr>
          <p:cNvPr id="18496" name="Freeform 62"/>
          <p:cNvSpPr>
            <a:spLocks/>
          </p:cNvSpPr>
          <p:nvPr/>
        </p:nvSpPr>
        <p:spPr bwMode="auto">
          <a:xfrm>
            <a:off x="4662488" y="5041900"/>
            <a:ext cx="15875" cy="180975"/>
          </a:xfrm>
          <a:custGeom>
            <a:avLst/>
            <a:gdLst>
              <a:gd name="T0" fmla="*/ 2147483647 w 10"/>
              <a:gd name="T1" fmla="*/ 2147483647 h 114"/>
              <a:gd name="T2" fmla="*/ 2147483647 w 10"/>
              <a:gd name="T3" fmla="*/ 2147483647 h 114"/>
              <a:gd name="T4" fmla="*/ 0 w 10"/>
              <a:gd name="T5" fmla="*/ 2147483647 h 114"/>
              <a:gd name="T6" fmla="*/ 2147483647 w 10"/>
              <a:gd name="T7" fmla="*/ 0 h 114"/>
              <a:gd name="T8" fmla="*/ 0 60000 65536"/>
              <a:gd name="T9" fmla="*/ 0 60000 65536"/>
              <a:gd name="T10" fmla="*/ 0 60000 65536"/>
              <a:gd name="T11" fmla="*/ 0 60000 65536"/>
              <a:gd name="T12" fmla="*/ 0 w 10"/>
              <a:gd name="T13" fmla="*/ 0 h 114"/>
              <a:gd name="T14" fmla="*/ 10 w 10"/>
              <a:gd name="T15" fmla="*/ 114 h 114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0" h="114">
                <a:moveTo>
                  <a:pt x="10" y="114"/>
                </a:moveTo>
                <a:lnTo>
                  <a:pt x="1" y="74"/>
                </a:lnTo>
                <a:lnTo>
                  <a:pt x="0" y="46"/>
                </a:lnTo>
                <a:lnTo>
                  <a:pt x="8" y="0"/>
                </a:lnTo>
              </a:path>
            </a:pathLst>
          </a:custGeom>
          <a:noFill/>
          <a:ln w="38100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hr-HR"/>
          </a:p>
        </p:txBody>
      </p:sp>
      <p:sp>
        <p:nvSpPr>
          <p:cNvPr id="18497" name="Freeform 63"/>
          <p:cNvSpPr>
            <a:spLocks/>
          </p:cNvSpPr>
          <p:nvPr/>
        </p:nvSpPr>
        <p:spPr bwMode="auto">
          <a:xfrm rot="-6530824">
            <a:off x="5345113" y="5391150"/>
            <a:ext cx="15875" cy="180975"/>
          </a:xfrm>
          <a:custGeom>
            <a:avLst/>
            <a:gdLst>
              <a:gd name="T0" fmla="*/ 2147483647 w 10"/>
              <a:gd name="T1" fmla="*/ 2147483647 h 114"/>
              <a:gd name="T2" fmla="*/ 2147483647 w 10"/>
              <a:gd name="T3" fmla="*/ 2147483647 h 114"/>
              <a:gd name="T4" fmla="*/ 0 w 10"/>
              <a:gd name="T5" fmla="*/ 2147483647 h 114"/>
              <a:gd name="T6" fmla="*/ 2147483647 w 10"/>
              <a:gd name="T7" fmla="*/ 0 h 114"/>
              <a:gd name="T8" fmla="*/ 0 60000 65536"/>
              <a:gd name="T9" fmla="*/ 0 60000 65536"/>
              <a:gd name="T10" fmla="*/ 0 60000 65536"/>
              <a:gd name="T11" fmla="*/ 0 60000 65536"/>
              <a:gd name="T12" fmla="*/ 0 w 10"/>
              <a:gd name="T13" fmla="*/ 0 h 114"/>
              <a:gd name="T14" fmla="*/ 10 w 10"/>
              <a:gd name="T15" fmla="*/ 114 h 114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0" h="114">
                <a:moveTo>
                  <a:pt x="10" y="114"/>
                </a:moveTo>
                <a:lnTo>
                  <a:pt x="1" y="74"/>
                </a:lnTo>
                <a:lnTo>
                  <a:pt x="0" y="46"/>
                </a:lnTo>
                <a:lnTo>
                  <a:pt x="8" y="0"/>
                </a:lnTo>
              </a:path>
            </a:pathLst>
          </a:custGeom>
          <a:noFill/>
          <a:ln w="38100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hr-HR"/>
          </a:p>
        </p:txBody>
      </p:sp>
      <p:sp>
        <p:nvSpPr>
          <p:cNvPr id="18498" name="Freeform 64"/>
          <p:cNvSpPr>
            <a:spLocks/>
          </p:cNvSpPr>
          <p:nvPr/>
        </p:nvSpPr>
        <p:spPr bwMode="auto">
          <a:xfrm>
            <a:off x="6338888" y="5581650"/>
            <a:ext cx="233362" cy="58738"/>
          </a:xfrm>
          <a:custGeom>
            <a:avLst/>
            <a:gdLst>
              <a:gd name="T0" fmla="*/ 2147483647 w 147"/>
              <a:gd name="T1" fmla="*/ 2147483647 h 37"/>
              <a:gd name="T2" fmla="*/ 2147483647 w 147"/>
              <a:gd name="T3" fmla="*/ 2147483647 h 37"/>
              <a:gd name="T4" fmla="*/ 2147483647 w 147"/>
              <a:gd name="T5" fmla="*/ 2147483647 h 37"/>
              <a:gd name="T6" fmla="*/ 0 w 147"/>
              <a:gd name="T7" fmla="*/ 0 h 37"/>
              <a:gd name="T8" fmla="*/ 0 60000 65536"/>
              <a:gd name="T9" fmla="*/ 0 60000 65536"/>
              <a:gd name="T10" fmla="*/ 0 60000 65536"/>
              <a:gd name="T11" fmla="*/ 0 60000 65536"/>
              <a:gd name="T12" fmla="*/ 0 w 147"/>
              <a:gd name="T13" fmla="*/ 0 h 37"/>
              <a:gd name="T14" fmla="*/ 147 w 147"/>
              <a:gd name="T15" fmla="*/ 37 h 37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47" h="37">
                <a:moveTo>
                  <a:pt x="147" y="37"/>
                </a:moveTo>
                <a:lnTo>
                  <a:pt x="102" y="24"/>
                </a:lnTo>
                <a:lnTo>
                  <a:pt x="63" y="15"/>
                </a:lnTo>
                <a:lnTo>
                  <a:pt x="0" y="0"/>
                </a:lnTo>
              </a:path>
            </a:pathLst>
          </a:custGeom>
          <a:noFill/>
          <a:ln w="38100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hr-HR"/>
          </a:p>
        </p:txBody>
      </p:sp>
      <p:sp>
        <p:nvSpPr>
          <p:cNvPr id="18499" name="Freeform 65"/>
          <p:cNvSpPr>
            <a:spLocks/>
          </p:cNvSpPr>
          <p:nvPr/>
        </p:nvSpPr>
        <p:spPr bwMode="auto">
          <a:xfrm>
            <a:off x="6638925" y="5657850"/>
            <a:ext cx="200025" cy="100013"/>
          </a:xfrm>
          <a:custGeom>
            <a:avLst/>
            <a:gdLst>
              <a:gd name="T0" fmla="*/ 2147483647 w 126"/>
              <a:gd name="T1" fmla="*/ 2147483647 h 63"/>
              <a:gd name="T2" fmla="*/ 2147483647 w 126"/>
              <a:gd name="T3" fmla="*/ 2147483647 h 63"/>
              <a:gd name="T4" fmla="*/ 2147483647 w 126"/>
              <a:gd name="T5" fmla="*/ 2147483647 h 63"/>
              <a:gd name="T6" fmla="*/ 0 w 126"/>
              <a:gd name="T7" fmla="*/ 0 h 63"/>
              <a:gd name="T8" fmla="*/ 0 60000 65536"/>
              <a:gd name="T9" fmla="*/ 0 60000 65536"/>
              <a:gd name="T10" fmla="*/ 0 60000 65536"/>
              <a:gd name="T11" fmla="*/ 0 60000 65536"/>
              <a:gd name="T12" fmla="*/ 0 w 126"/>
              <a:gd name="T13" fmla="*/ 0 h 63"/>
              <a:gd name="T14" fmla="*/ 126 w 126"/>
              <a:gd name="T15" fmla="*/ 63 h 63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26" h="63">
                <a:moveTo>
                  <a:pt x="126" y="63"/>
                </a:moveTo>
                <a:lnTo>
                  <a:pt x="93" y="54"/>
                </a:lnTo>
                <a:lnTo>
                  <a:pt x="54" y="30"/>
                </a:lnTo>
                <a:lnTo>
                  <a:pt x="0" y="0"/>
                </a:lnTo>
              </a:path>
            </a:pathLst>
          </a:custGeom>
          <a:noFill/>
          <a:ln w="38100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hr-HR"/>
          </a:p>
        </p:txBody>
      </p:sp>
      <p:sp>
        <p:nvSpPr>
          <p:cNvPr id="18500" name="Freeform 66"/>
          <p:cNvSpPr>
            <a:spLocks/>
          </p:cNvSpPr>
          <p:nvPr/>
        </p:nvSpPr>
        <p:spPr bwMode="auto">
          <a:xfrm>
            <a:off x="6892925" y="5624513"/>
            <a:ext cx="241300" cy="109537"/>
          </a:xfrm>
          <a:custGeom>
            <a:avLst/>
            <a:gdLst>
              <a:gd name="T0" fmla="*/ 2147483647 w 152"/>
              <a:gd name="T1" fmla="*/ 0 h 69"/>
              <a:gd name="T2" fmla="*/ 2147483647 w 152"/>
              <a:gd name="T3" fmla="*/ 2147483647 h 69"/>
              <a:gd name="T4" fmla="*/ 2147483647 w 152"/>
              <a:gd name="T5" fmla="*/ 2147483647 h 69"/>
              <a:gd name="T6" fmla="*/ 0 w 152"/>
              <a:gd name="T7" fmla="*/ 2147483647 h 69"/>
              <a:gd name="T8" fmla="*/ 0 60000 65536"/>
              <a:gd name="T9" fmla="*/ 0 60000 65536"/>
              <a:gd name="T10" fmla="*/ 0 60000 65536"/>
              <a:gd name="T11" fmla="*/ 0 60000 65536"/>
              <a:gd name="T12" fmla="*/ 0 w 152"/>
              <a:gd name="T13" fmla="*/ 0 h 69"/>
              <a:gd name="T14" fmla="*/ 152 w 152"/>
              <a:gd name="T15" fmla="*/ 69 h 69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52" h="69">
                <a:moveTo>
                  <a:pt x="152" y="0"/>
                </a:moveTo>
                <a:lnTo>
                  <a:pt x="107" y="24"/>
                </a:lnTo>
                <a:lnTo>
                  <a:pt x="59" y="45"/>
                </a:lnTo>
                <a:lnTo>
                  <a:pt x="0" y="69"/>
                </a:lnTo>
              </a:path>
            </a:pathLst>
          </a:custGeom>
          <a:noFill/>
          <a:ln w="38100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hr-HR"/>
          </a:p>
        </p:txBody>
      </p:sp>
      <p:sp>
        <p:nvSpPr>
          <p:cNvPr id="18501" name="Freeform 67"/>
          <p:cNvSpPr>
            <a:spLocks/>
          </p:cNvSpPr>
          <p:nvPr/>
        </p:nvSpPr>
        <p:spPr bwMode="auto">
          <a:xfrm>
            <a:off x="8547100" y="5905500"/>
            <a:ext cx="201613" cy="114300"/>
          </a:xfrm>
          <a:custGeom>
            <a:avLst/>
            <a:gdLst>
              <a:gd name="T0" fmla="*/ 2147483647 w 127"/>
              <a:gd name="T1" fmla="*/ 2147483647 h 72"/>
              <a:gd name="T2" fmla="*/ 2147483647 w 127"/>
              <a:gd name="T3" fmla="*/ 2147483647 h 72"/>
              <a:gd name="T4" fmla="*/ 2147483647 w 127"/>
              <a:gd name="T5" fmla="*/ 2147483647 h 72"/>
              <a:gd name="T6" fmla="*/ 0 w 127"/>
              <a:gd name="T7" fmla="*/ 0 h 72"/>
              <a:gd name="T8" fmla="*/ 0 60000 65536"/>
              <a:gd name="T9" fmla="*/ 0 60000 65536"/>
              <a:gd name="T10" fmla="*/ 0 60000 65536"/>
              <a:gd name="T11" fmla="*/ 0 60000 65536"/>
              <a:gd name="T12" fmla="*/ 0 w 127"/>
              <a:gd name="T13" fmla="*/ 0 h 72"/>
              <a:gd name="T14" fmla="*/ 127 w 127"/>
              <a:gd name="T15" fmla="*/ 72 h 72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27" h="72">
                <a:moveTo>
                  <a:pt x="127" y="72"/>
                </a:moveTo>
                <a:lnTo>
                  <a:pt x="88" y="63"/>
                </a:lnTo>
                <a:lnTo>
                  <a:pt x="37" y="42"/>
                </a:lnTo>
                <a:lnTo>
                  <a:pt x="0" y="0"/>
                </a:lnTo>
              </a:path>
            </a:pathLst>
          </a:custGeom>
          <a:noFill/>
          <a:ln w="38100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hr-HR"/>
          </a:p>
        </p:txBody>
      </p:sp>
      <p:sp>
        <p:nvSpPr>
          <p:cNvPr id="18502" name="Freeform 68"/>
          <p:cNvSpPr>
            <a:spLocks/>
          </p:cNvSpPr>
          <p:nvPr/>
        </p:nvSpPr>
        <p:spPr bwMode="auto">
          <a:xfrm rot="-2843868">
            <a:off x="8399463" y="5722938"/>
            <a:ext cx="15875" cy="180975"/>
          </a:xfrm>
          <a:custGeom>
            <a:avLst/>
            <a:gdLst>
              <a:gd name="T0" fmla="*/ 2147483647 w 10"/>
              <a:gd name="T1" fmla="*/ 2147483647 h 114"/>
              <a:gd name="T2" fmla="*/ 2147483647 w 10"/>
              <a:gd name="T3" fmla="*/ 2147483647 h 114"/>
              <a:gd name="T4" fmla="*/ 0 w 10"/>
              <a:gd name="T5" fmla="*/ 2147483647 h 114"/>
              <a:gd name="T6" fmla="*/ 2147483647 w 10"/>
              <a:gd name="T7" fmla="*/ 0 h 114"/>
              <a:gd name="T8" fmla="*/ 0 60000 65536"/>
              <a:gd name="T9" fmla="*/ 0 60000 65536"/>
              <a:gd name="T10" fmla="*/ 0 60000 65536"/>
              <a:gd name="T11" fmla="*/ 0 60000 65536"/>
              <a:gd name="T12" fmla="*/ 0 w 10"/>
              <a:gd name="T13" fmla="*/ 0 h 114"/>
              <a:gd name="T14" fmla="*/ 10 w 10"/>
              <a:gd name="T15" fmla="*/ 114 h 114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0" h="114">
                <a:moveTo>
                  <a:pt x="10" y="114"/>
                </a:moveTo>
                <a:lnTo>
                  <a:pt x="1" y="74"/>
                </a:lnTo>
                <a:lnTo>
                  <a:pt x="0" y="46"/>
                </a:lnTo>
                <a:lnTo>
                  <a:pt x="8" y="0"/>
                </a:lnTo>
              </a:path>
            </a:pathLst>
          </a:custGeom>
          <a:noFill/>
          <a:ln w="38100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hr-HR"/>
          </a:p>
        </p:txBody>
      </p:sp>
      <p:sp>
        <p:nvSpPr>
          <p:cNvPr id="18503" name="Freeform 69"/>
          <p:cNvSpPr>
            <a:spLocks/>
          </p:cNvSpPr>
          <p:nvPr/>
        </p:nvSpPr>
        <p:spPr bwMode="auto">
          <a:xfrm>
            <a:off x="8034338" y="5591175"/>
            <a:ext cx="228600" cy="131763"/>
          </a:xfrm>
          <a:custGeom>
            <a:avLst/>
            <a:gdLst>
              <a:gd name="T0" fmla="*/ 2147483647 w 144"/>
              <a:gd name="T1" fmla="*/ 2147483647 h 83"/>
              <a:gd name="T2" fmla="*/ 2147483647 w 144"/>
              <a:gd name="T3" fmla="*/ 2147483647 h 83"/>
              <a:gd name="T4" fmla="*/ 2147483647 w 144"/>
              <a:gd name="T5" fmla="*/ 2147483647 h 83"/>
              <a:gd name="T6" fmla="*/ 0 w 144"/>
              <a:gd name="T7" fmla="*/ 0 h 83"/>
              <a:gd name="T8" fmla="*/ 0 60000 65536"/>
              <a:gd name="T9" fmla="*/ 0 60000 65536"/>
              <a:gd name="T10" fmla="*/ 0 60000 65536"/>
              <a:gd name="T11" fmla="*/ 0 60000 65536"/>
              <a:gd name="T12" fmla="*/ 0 w 144"/>
              <a:gd name="T13" fmla="*/ 0 h 83"/>
              <a:gd name="T14" fmla="*/ 144 w 144"/>
              <a:gd name="T15" fmla="*/ 83 h 83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44" h="83">
                <a:moveTo>
                  <a:pt x="144" y="83"/>
                </a:moveTo>
                <a:lnTo>
                  <a:pt x="78" y="66"/>
                </a:lnTo>
                <a:lnTo>
                  <a:pt x="36" y="39"/>
                </a:lnTo>
                <a:lnTo>
                  <a:pt x="0" y="0"/>
                </a:lnTo>
              </a:path>
            </a:pathLst>
          </a:custGeom>
          <a:noFill/>
          <a:ln w="38100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hr-HR"/>
          </a:p>
        </p:txBody>
      </p:sp>
      <p:sp>
        <p:nvSpPr>
          <p:cNvPr id="18504" name="Freeform 70"/>
          <p:cNvSpPr>
            <a:spLocks/>
          </p:cNvSpPr>
          <p:nvPr/>
        </p:nvSpPr>
        <p:spPr bwMode="auto">
          <a:xfrm>
            <a:off x="7553325" y="5467350"/>
            <a:ext cx="314325" cy="58738"/>
          </a:xfrm>
          <a:custGeom>
            <a:avLst/>
            <a:gdLst>
              <a:gd name="T0" fmla="*/ 2147483647 w 198"/>
              <a:gd name="T1" fmla="*/ 2147483647 h 37"/>
              <a:gd name="T2" fmla="*/ 2147483647 w 198"/>
              <a:gd name="T3" fmla="*/ 2147483647 h 37"/>
              <a:gd name="T4" fmla="*/ 2147483647 w 198"/>
              <a:gd name="T5" fmla="*/ 2147483647 h 37"/>
              <a:gd name="T6" fmla="*/ 2147483647 w 198"/>
              <a:gd name="T7" fmla="*/ 2147483647 h 37"/>
              <a:gd name="T8" fmla="*/ 0 w 198"/>
              <a:gd name="T9" fmla="*/ 0 h 3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98"/>
              <a:gd name="T16" fmla="*/ 0 h 37"/>
              <a:gd name="T17" fmla="*/ 198 w 198"/>
              <a:gd name="T18" fmla="*/ 37 h 37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98" h="37">
                <a:moveTo>
                  <a:pt x="198" y="22"/>
                </a:moveTo>
                <a:lnTo>
                  <a:pt x="159" y="34"/>
                </a:lnTo>
                <a:lnTo>
                  <a:pt x="118" y="37"/>
                </a:lnTo>
                <a:lnTo>
                  <a:pt x="57" y="24"/>
                </a:lnTo>
                <a:lnTo>
                  <a:pt x="0" y="0"/>
                </a:lnTo>
              </a:path>
            </a:pathLst>
          </a:custGeom>
          <a:noFill/>
          <a:ln w="38100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hr-HR"/>
          </a:p>
        </p:txBody>
      </p:sp>
      <p:sp>
        <p:nvSpPr>
          <p:cNvPr id="18505" name="Freeform 71"/>
          <p:cNvSpPr>
            <a:spLocks/>
          </p:cNvSpPr>
          <p:nvPr/>
        </p:nvSpPr>
        <p:spPr bwMode="auto">
          <a:xfrm>
            <a:off x="7600950" y="5595938"/>
            <a:ext cx="214313" cy="80962"/>
          </a:xfrm>
          <a:custGeom>
            <a:avLst/>
            <a:gdLst>
              <a:gd name="T0" fmla="*/ 2147483647 w 135"/>
              <a:gd name="T1" fmla="*/ 2147483647 h 51"/>
              <a:gd name="T2" fmla="*/ 2147483647 w 135"/>
              <a:gd name="T3" fmla="*/ 2147483647 h 51"/>
              <a:gd name="T4" fmla="*/ 0 w 135"/>
              <a:gd name="T5" fmla="*/ 0 h 51"/>
              <a:gd name="T6" fmla="*/ 0 60000 65536"/>
              <a:gd name="T7" fmla="*/ 0 60000 65536"/>
              <a:gd name="T8" fmla="*/ 0 60000 65536"/>
              <a:gd name="T9" fmla="*/ 0 w 135"/>
              <a:gd name="T10" fmla="*/ 0 h 51"/>
              <a:gd name="T11" fmla="*/ 135 w 135"/>
              <a:gd name="T12" fmla="*/ 51 h 51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35" h="51">
                <a:moveTo>
                  <a:pt x="135" y="51"/>
                </a:moveTo>
                <a:cubicBezTo>
                  <a:pt x="126" y="45"/>
                  <a:pt x="106" y="26"/>
                  <a:pt x="84" y="18"/>
                </a:cubicBezTo>
                <a:cubicBezTo>
                  <a:pt x="62" y="10"/>
                  <a:pt x="17" y="4"/>
                  <a:pt x="0" y="0"/>
                </a:cubicBezTo>
              </a:path>
            </a:pathLst>
          </a:custGeom>
          <a:noFill/>
          <a:ln w="38100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endParaRPr lang="hr-HR"/>
          </a:p>
        </p:txBody>
      </p:sp>
      <p:sp>
        <p:nvSpPr>
          <p:cNvPr id="18506" name="Freeform 72"/>
          <p:cNvSpPr>
            <a:spLocks/>
          </p:cNvSpPr>
          <p:nvPr/>
        </p:nvSpPr>
        <p:spPr bwMode="auto">
          <a:xfrm rot="-2272499">
            <a:off x="7223125" y="5516563"/>
            <a:ext cx="238125" cy="33337"/>
          </a:xfrm>
          <a:custGeom>
            <a:avLst/>
            <a:gdLst>
              <a:gd name="T0" fmla="*/ 2147483647 w 150"/>
              <a:gd name="T1" fmla="*/ 2147483647 h 21"/>
              <a:gd name="T2" fmla="*/ 2147483647 w 150"/>
              <a:gd name="T3" fmla="*/ 2147483647 h 21"/>
              <a:gd name="T4" fmla="*/ 2147483647 w 150"/>
              <a:gd name="T5" fmla="*/ 2147483647 h 21"/>
              <a:gd name="T6" fmla="*/ 2147483647 w 150"/>
              <a:gd name="T7" fmla="*/ 2147483647 h 21"/>
              <a:gd name="T8" fmla="*/ 0 w 150"/>
              <a:gd name="T9" fmla="*/ 0 h 2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50"/>
              <a:gd name="T16" fmla="*/ 0 h 21"/>
              <a:gd name="T17" fmla="*/ 150 w 150"/>
              <a:gd name="T18" fmla="*/ 21 h 21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50" h="21">
                <a:moveTo>
                  <a:pt x="150" y="6"/>
                </a:moveTo>
                <a:lnTo>
                  <a:pt x="111" y="18"/>
                </a:lnTo>
                <a:lnTo>
                  <a:pt x="70" y="21"/>
                </a:lnTo>
                <a:lnTo>
                  <a:pt x="32" y="13"/>
                </a:lnTo>
                <a:lnTo>
                  <a:pt x="0" y="0"/>
                </a:lnTo>
              </a:path>
            </a:pathLst>
          </a:custGeom>
          <a:noFill/>
          <a:ln w="38100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hr-HR"/>
          </a:p>
        </p:txBody>
      </p:sp>
      <p:sp>
        <p:nvSpPr>
          <p:cNvPr id="18507" name="Freeform 73"/>
          <p:cNvSpPr>
            <a:spLocks/>
          </p:cNvSpPr>
          <p:nvPr/>
        </p:nvSpPr>
        <p:spPr bwMode="auto">
          <a:xfrm>
            <a:off x="6042025" y="5507038"/>
            <a:ext cx="233363" cy="58737"/>
          </a:xfrm>
          <a:custGeom>
            <a:avLst/>
            <a:gdLst>
              <a:gd name="T0" fmla="*/ 2147483647 w 147"/>
              <a:gd name="T1" fmla="*/ 2147483647 h 37"/>
              <a:gd name="T2" fmla="*/ 2147483647 w 147"/>
              <a:gd name="T3" fmla="*/ 2147483647 h 37"/>
              <a:gd name="T4" fmla="*/ 2147483647 w 147"/>
              <a:gd name="T5" fmla="*/ 2147483647 h 37"/>
              <a:gd name="T6" fmla="*/ 0 w 147"/>
              <a:gd name="T7" fmla="*/ 0 h 37"/>
              <a:gd name="T8" fmla="*/ 0 60000 65536"/>
              <a:gd name="T9" fmla="*/ 0 60000 65536"/>
              <a:gd name="T10" fmla="*/ 0 60000 65536"/>
              <a:gd name="T11" fmla="*/ 0 60000 65536"/>
              <a:gd name="T12" fmla="*/ 0 w 147"/>
              <a:gd name="T13" fmla="*/ 0 h 37"/>
              <a:gd name="T14" fmla="*/ 147 w 147"/>
              <a:gd name="T15" fmla="*/ 37 h 37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47" h="37">
                <a:moveTo>
                  <a:pt x="147" y="37"/>
                </a:moveTo>
                <a:lnTo>
                  <a:pt x="102" y="24"/>
                </a:lnTo>
                <a:lnTo>
                  <a:pt x="63" y="15"/>
                </a:lnTo>
                <a:lnTo>
                  <a:pt x="0" y="0"/>
                </a:lnTo>
              </a:path>
            </a:pathLst>
          </a:custGeom>
          <a:noFill/>
          <a:ln w="38100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hr-HR"/>
          </a:p>
        </p:txBody>
      </p:sp>
      <p:sp>
        <p:nvSpPr>
          <p:cNvPr id="18508" name="Freeform 74"/>
          <p:cNvSpPr>
            <a:spLocks/>
          </p:cNvSpPr>
          <p:nvPr/>
        </p:nvSpPr>
        <p:spPr bwMode="auto">
          <a:xfrm>
            <a:off x="5710238" y="5519738"/>
            <a:ext cx="239712" cy="77787"/>
          </a:xfrm>
          <a:custGeom>
            <a:avLst/>
            <a:gdLst>
              <a:gd name="T0" fmla="*/ 2147483647 w 151"/>
              <a:gd name="T1" fmla="*/ 2147483647 h 49"/>
              <a:gd name="T2" fmla="*/ 2147483647 w 151"/>
              <a:gd name="T3" fmla="*/ 2147483647 h 49"/>
              <a:gd name="T4" fmla="*/ 0 w 151"/>
              <a:gd name="T5" fmla="*/ 0 h 49"/>
              <a:gd name="T6" fmla="*/ 0 60000 65536"/>
              <a:gd name="T7" fmla="*/ 0 60000 65536"/>
              <a:gd name="T8" fmla="*/ 0 60000 65536"/>
              <a:gd name="T9" fmla="*/ 0 w 151"/>
              <a:gd name="T10" fmla="*/ 0 h 49"/>
              <a:gd name="T11" fmla="*/ 151 w 151"/>
              <a:gd name="T12" fmla="*/ 49 h 49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51" h="49">
                <a:moveTo>
                  <a:pt x="151" y="49"/>
                </a:moveTo>
                <a:cubicBezTo>
                  <a:pt x="135" y="43"/>
                  <a:pt x="79" y="20"/>
                  <a:pt x="54" y="12"/>
                </a:cubicBezTo>
                <a:cubicBezTo>
                  <a:pt x="29" y="4"/>
                  <a:pt x="11" y="2"/>
                  <a:pt x="0" y="0"/>
                </a:cubicBezTo>
              </a:path>
            </a:pathLst>
          </a:custGeom>
          <a:noFill/>
          <a:ln w="38100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endParaRPr lang="hr-HR"/>
          </a:p>
        </p:txBody>
      </p:sp>
      <p:sp>
        <p:nvSpPr>
          <p:cNvPr id="18509" name="Freeform 75"/>
          <p:cNvSpPr>
            <a:spLocks/>
          </p:cNvSpPr>
          <p:nvPr/>
        </p:nvSpPr>
        <p:spPr bwMode="auto">
          <a:xfrm>
            <a:off x="5748338" y="5435600"/>
            <a:ext cx="233362" cy="58738"/>
          </a:xfrm>
          <a:custGeom>
            <a:avLst/>
            <a:gdLst>
              <a:gd name="T0" fmla="*/ 2147483647 w 147"/>
              <a:gd name="T1" fmla="*/ 2147483647 h 37"/>
              <a:gd name="T2" fmla="*/ 2147483647 w 147"/>
              <a:gd name="T3" fmla="*/ 2147483647 h 37"/>
              <a:gd name="T4" fmla="*/ 2147483647 w 147"/>
              <a:gd name="T5" fmla="*/ 2147483647 h 37"/>
              <a:gd name="T6" fmla="*/ 0 w 147"/>
              <a:gd name="T7" fmla="*/ 0 h 37"/>
              <a:gd name="T8" fmla="*/ 0 60000 65536"/>
              <a:gd name="T9" fmla="*/ 0 60000 65536"/>
              <a:gd name="T10" fmla="*/ 0 60000 65536"/>
              <a:gd name="T11" fmla="*/ 0 60000 65536"/>
              <a:gd name="T12" fmla="*/ 0 w 147"/>
              <a:gd name="T13" fmla="*/ 0 h 37"/>
              <a:gd name="T14" fmla="*/ 147 w 147"/>
              <a:gd name="T15" fmla="*/ 37 h 37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47" h="37">
                <a:moveTo>
                  <a:pt x="147" y="37"/>
                </a:moveTo>
                <a:lnTo>
                  <a:pt x="102" y="24"/>
                </a:lnTo>
                <a:lnTo>
                  <a:pt x="63" y="15"/>
                </a:lnTo>
                <a:lnTo>
                  <a:pt x="0" y="0"/>
                </a:lnTo>
              </a:path>
            </a:pathLst>
          </a:custGeom>
          <a:noFill/>
          <a:ln w="38100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hr-HR"/>
          </a:p>
        </p:txBody>
      </p:sp>
      <p:sp>
        <p:nvSpPr>
          <p:cNvPr id="18510" name="Freeform 76"/>
          <p:cNvSpPr>
            <a:spLocks/>
          </p:cNvSpPr>
          <p:nvPr/>
        </p:nvSpPr>
        <p:spPr bwMode="auto">
          <a:xfrm>
            <a:off x="5462588" y="5386388"/>
            <a:ext cx="241300" cy="41275"/>
          </a:xfrm>
          <a:custGeom>
            <a:avLst/>
            <a:gdLst>
              <a:gd name="T0" fmla="*/ 2147483647 w 152"/>
              <a:gd name="T1" fmla="*/ 2147483647 h 26"/>
              <a:gd name="T2" fmla="*/ 2147483647 w 152"/>
              <a:gd name="T3" fmla="*/ 2147483647 h 26"/>
              <a:gd name="T4" fmla="*/ 2147483647 w 152"/>
              <a:gd name="T5" fmla="*/ 0 h 26"/>
              <a:gd name="T6" fmla="*/ 0 w 152"/>
              <a:gd name="T7" fmla="*/ 2147483647 h 26"/>
              <a:gd name="T8" fmla="*/ 0 60000 65536"/>
              <a:gd name="T9" fmla="*/ 0 60000 65536"/>
              <a:gd name="T10" fmla="*/ 0 60000 65536"/>
              <a:gd name="T11" fmla="*/ 0 60000 65536"/>
              <a:gd name="T12" fmla="*/ 0 w 152"/>
              <a:gd name="T13" fmla="*/ 0 h 26"/>
              <a:gd name="T14" fmla="*/ 152 w 152"/>
              <a:gd name="T15" fmla="*/ 26 h 2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52" h="26">
                <a:moveTo>
                  <a:pt x="152" y="26"/>
                </a:moveTo>
                <a:lnTo>
                  <a:pt x="107" y="13"/>
                </a:lnTo>
                <a:lnTo>
                  <a:pt x="54" y="0"/>
                </a:lnTo>
                <a:lnTo>
                  <a:pt x="0" y="18"/>
                </a:lnTo>
              </a:path>
            </a:pathLst>
          </a:custGeom>
          <a:noFill/>
          <a:ln w="38100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hr-HR"/>
          </a:p>
        </p:txBody>
      </p:sp>
      <p:sp>
        <p:nvSpPr>
          <p:cNvPr id="18511" name="Freeform 77"/>
          <p:cNvSpPr>
            <a:spLocks/>
          </p:cNvSpPr>
          <p:nvPr/>
        </p:nvSpPr>
        <p:spPr bwMode="auto">
          <a:xfrm>
            <a:off x="4848225" y="5462588"/>
            <a:ext cx="280988" cy="66675"/>
          </a:xfrm>
          <a:custGeom>
            <a:avLst/>
            <a:gdLst>
              <a:gd name="T0" fmla="*/ 2147483647 w 177"/>
              <a:gd name="T1" fmla="*/ 2147483647 h 42"/>
              <a:gd name="T2" fmla="*/ 2147483647 w 177"/>
              <a:gd name="T3" fmla="*/ 2147483647 h 42"/>
              <a:gd name="T4" fmla="*/ 2147483647 w 177"/>
              <a:gd name="T5" fmla="*/ 2147483647 h 42"/>
              <a:gd name="T6" fmla="*/ 2147483647 w 177"/>
              <a:gd name="T7" fmla="*/ 2147483647 h 42"/>
              <a:gd name="T8" fmla="*/ 0 w 177"/>
              <a:gd name="T9" fmla="*/ 0 h 4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77"/>
              <a:gd name="T16" fmla="*/ 0 h 42"/>
              <a:gd name="T17" fmla="*/ 177 w 177"/>
              <a:gd name="T18" fmla="*/ 42 h 4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77" h="42">
                <a:moveTo>
                  <a:pt x="177" y="39"/>
                </a:moveTo>
                <a:lnTo>
                  <a:pt x="117" y="42"/>
                </a:lnTo>
                <a:lnTo>
                  <a:pt x="72" y="36"/>
                </a:lnTo>
                <a:lnTo>
                  <a:pt x="39" y="30"/>
                </a:lnTo>
                <a:lnTo>
                  <a:pt x="0" y="0"/>
                </a:lnTo>
              </a:path>
            </a:pathLst>
          </a:custGeom>
          <a:noFill/>
          <a:ln w="38100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hr-HR"/>
          </a:p>
        </p:txBody>
      </p:sp>
      <p:sp>
        <p:nvSpPr>
          <p:cNvPr id="18512" name="Freeform 78"/>
          <p:cNvSpPr>
            <a:spLocks/>
          </p:cNvSpPr>
          <p:nvPr/>
        </p:nvSpPr>
        <p:spPr bwMode="auto">
          <a:xfrm rot="-2545005">
            <a:off x="4745038" y="5267325"/>
            <a:ext cx="15875" cy="180975"/>
          </a:xfrm>
          <a:custGeom>
            <a:avLst/>
            <a:gdLst>
              <a:gd name="T0" fmla="*/ 2147483647 w 10"/>
              <a:gd name="T1" fmla="*/ 2147483647 h 114"/>
              <a:gd name="T2" fmla="*/ 2147483647 w 10"/>
              <a:gd name="T3" fmla="*/ 2147483647 h 114"/>
              <a:gd name="T4" fmla="*/ 0 w 10"/>
              <a:gd name="T5" fmla="*/ 2147483647 h 114"/>
              <a:gd name="T6" fmla="*/ 2147483647 w 10"/>
              <a:gd name="T7" fmla="*/ 0 h 114"/>
              <a:gd name="T8" fmla="*/ 0 60000 65536"/>
              <a:gd name="T9" fmla="*/ 0 60000 65536"/>
              <a:gd name="T10" fmla="*/ 0 60000 65536"/>
              <a:gd name="T11" fmla="*/ 0 60000 65536"/>
              <a:gd name="T12" fmla="*/ 0 w 10"/>
              <a:gd name="T13" fmla="*/ 0 h 114"/>
              <a:gd name="T14" fmla="*/ 10 w 10"/>
              <a:gd name="T15" fmla="*/ 114 h 114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0" h="114">
                <a:moveTo>
                  <a:pt x="10" y="114"/>
                </a:moveTo>
                <a:lnTo>
                  <a:pt x="1" y="74"/>
                </a:lnTo>
                <a:lnTo>
                  <a:pt x="0" y="46"/>
                </a:lnTo>
                <a:lnTo>
                  <a:pt x="8" y="0"/>
                </a:lnTo>
              </a:path>
            </a:pathLst>
          </a:custGeom>
          <a:noFill/>
          <a:ln w="38100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hr-HR"/>
          </a:p>
        </p:txBody>
      </p:sp>
      <p:sp>
        <p:nvSpPr>
          <p:cNvPr id="18513" name="Freeform 79"/>
          <p:cNvSpPr>
            <a:spLocks/>
          </p:cNvSpPr>
          <p:nvPr/>
        </p:nvSpPr>
        <p:spPr bwMode="auto">
          <a:xfrm rot="-1465085">
            <a:off x="5037138" y="5570538"/>
            <a:ext cx="241300" cy="93662"/>
          </a:xfrm>
          <a:custGeom>
            <a:avLst/>
            <a:gdLst>
              <a:gd name="T0" fmla="*/ 2147483647 w 152"/>
              <a:gd name="T1" fmla="*/ 2147483647 h 59"/>
              <a:gd name="T2" fmla="*/ 2147483647 w 152"/>
              <a:gd name="T3" fmla="*/ 2147483647 h 59"/>
              <a:gd name="T4" fmla="*/ 0 w 152"/>
              <a:gd name="T5" fmla="*/ 0 h 59"/>
              <a:gd name="T6" fmla="*/ 0 60000 65536"/>
              <a:gd name="T7" fmla="*/ 0 60000 65536"/>
              <a:gd name="T8" fmla="*/ 0 60000 65536"/>
              <a:gd name="T9" fmla="*/ 0 w 152"/>
              <a:gd name="T10" fmla="*/ 0 h 59"/>
              <a:gd name="T11" fmla="*/ 152 w 152"/>
              <a:gd name="T12" fmla="*/ 59 h 59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52" h="59">
                <a:moveTo>
                  <a:pt x="152" y="59"/>
                </a:moveTo>
                <a:cubicBezTo>
                  <a:pt x="137" y="55"/>
                  <a:pt x="89" y="47"/>
                  <a:pt x="64" y="37"/>
                </a:cubicBezTo>
                <a:cubicBezTo>
                  <a:pt x="39" y="27"/>
                  <a:pt x="13" y="8"/>
                  <a:pt x="0" y="0"/>
                </a:cubicBezTo>
              </a:path>
            </a:pathLst>
          </a:custGeom>
          <a:noFill/>
          <a:ln w="38100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endParaRPr lang="hr-HR"/>
          </a:p>
        </p:txBody>
      </p:sp>
      <p:sp>
        <p:nvSpPr>
          <p:cNvPr id="18514" name="Freeform 80"/>
          <p:cNvSpPr>
            <a:spLocks/>
          </p:cNvSpPr>
          <p:nvPr/>
        </p:nvSpPr>
        <p:spPr bwMode="auto">
          <a:xfrm>
            <a:off x="4392613" y="4057650"/>
            <a:ext cx="198437" cy="138113"/>
          </a:xfrm>
          <a:custGeom>
            <a:avLst/>
            <a:gdLst>
              <a:gd name="T0" fmla="*/ 2147483647 w 125"/>
              <a:gd name="T1" fmla="*/ 2147483647 h 87"/>
              <a:gd name="T2" fmla="*/ 2147483647 w 125"/>
              <a:gd name="T3" fmla="*/ 2147483647 h 87"/>
              <a:gd name="T4" fmla="*/ 2147483647 w 125"/>
              <a:gd name="T5" fmla="*/ 2147483647 h 87"/>
              <a:gd name="T6" fmla="*/ 0 w 125"/>
              <a:gd name="T7" fmla="*/ 0 h 87"/>
              <a:gd name="T8" fmla="*/ 0 60000 65536"/>
              <a:gd name="T9" fmla="*/ 0 60000 65536"/>
              <a:gd name="T10" fmla="*/ 0 60000 65536"/>
              <a:gd name="T11" fmla="*/ 0 60000 65536"/>
              <a:gd name="T12" fmla="*/ 0 w 125"/>
              <a:gd name="T13" fmla="*/ 0 h 87"/>
              <a:gd name="T14" fmla="*/ 125 w 125"/>
              <a:gd name="T15" fmla="*/ 87 h 87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25" h="87">
                <a:moveTo>
                  <a:pt x="125" y="87"/>
                </a:moveTo>
                <a:lnTo>
                  <a:pt x="77" y="48"/>
                </a:lnTo>
                <a:lnTo>
                  <a:pt x="37" y="24"/>
                </a:lnTo>
                <a:lnTo>
                  <a:pt x="0" y="0"/>
                </a:lnTo>
              </a:path>
            </a:pathLst>
          </a:custGeom>
          <a:noFill/>
          <a:ln w="38100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hr-HR"/>
          </a:p>
        </p:txBody>
      </p:sp>
      <p:sp>
        <p:nvSpPr>
          <p:cNvPr id="18515" name="Freeform 81"/>
          <p:cNvSpPr>
            <a:spLocks/>
          </p:cNvSpPr>
          <p:nvPr/>
        </p:nvSpPr>
        <p:spPr bwMode="auto">
          <a:xfrm rot="-210974">
            <a:off x="3770313" y="3706813"/>
            <a:ext cx="165100" cy="98425"/>
          </a:xfrm>
          <a:custGeom>
            <a:avLst/>
            <a:gdLst>
              <a:gd name="T0" fmla="*/ 2147483647 w 104"/>
              <a:gd name="T1" fmla="*/ 2147483647 h 62"/>
              <a:gd name="T2" fmla="*/ 2147483647 w 104"/>
              <a:gd name="T3" fmla="*/ 2147483647 h 62"/>
              <a:gd name="T4" fmla="*/ 2147483647 w 104"/>
              <a:gd name="T5" fmla="*/ 2147483647 h 62"/>
              <a:gd name="T6" fmla="*/ 0 w 104"/>
              <a:gd name="T7" fmla="*/ 0 h 62"/>
              <a:gd name="T8" fmla="*/ 0 60000 65536"/>
              <a:gd name="T9" fmla="*/ 0 60000 65536"/>
              <a:gd name="T10" fmla="*/ 0 60000 65536"/>
              <a:gd name="T11" fmla="*/ 0 60000 65536"/>
              <a:gd name="T12" fmla="*/ 0 w 104"/>
              <a:gd name="T13" fmla="*/ 0 h 62"/>
              <a:gd name="T14" fmla="*/ 104 w 104"/>
              <a:gd name="T15" fmla="*/ 62 h 62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04" h="62">
                <a:moveTo>
                  <a:pt x="104" y="62"/>
                </a:moveTo>
                <a:lnTo>
                  <a:pt x="68" y="40"/>
                </a:lnTo>
                <a:lnTo>
                  <a:pt x="40" y="25"/>
                </a:lnTo>
                <a:lnTo>
                  <a:pt x="0" y="0"/>
                </a:lnTo>
              </a:path>
            </a:pathLst>
          </a:custGeom>
          <a:noFill/>
          <a:ln w="38100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hr-HR"/>
          </a:p>
        </p:txBody>
      </p:sp>
      <p:sp>
        <p:nvSpPr>
          <p:cNvPr id="18516" name="Freeform 82"/>
          <p:cNvSpPr>
            <a:spLocks/>
          </p:cNvSpPr>
          <p:nvPr/>
        </p:nvSpPr>
        <p:spPr bwMode="auto">
          <a:xfrm rot="-164149">
            <a:off x="4062413" y="3981450"/>
            <a:ext cx="209550" cy="128588"/>
          </a:xfrm>
          <a:custGeom>
            <a:avLst/>
            <a:gdLst>
              <a:gd name="T0" fmla="*/ 2147483647 w 132"/>
              <a:gd name="T1" fmla="*/ 2147483647 h 81"/>
              <a:gd name="T2" fmla="*/ 2147483647 w 132"/>
              <a:gd name="T3" fmla="*/ 2147483647 h 81"/>
              <a:gd name="T4" fmla="*/ 0 w 132"/>
              <a:gd name="T5" fmla="*/ 0 h 81"/>
              <a:gd name="T6" fmla="*/ 0 60000 65536"/>
              <a:gd name="T7" fmla="*/ 0 60000 65536"/>
              <a:gd name="T8" fmla="*/ 0 60000 65536"/>
              <a:gd name="T9" fmla="*/ 0 w 132"/>
              <a:gd name="T10" fmla="*/ 0 h 81"/>
              <a:gd name="T11" fmla="*/ 132 w 132"/>
              <a:gd name="T12" fmla="*/ 81 h 81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32" h="81">
                <a:moveTo>
                  <a:pt x="132" y="81"/>
                </a:moveTo>
                <a:cubicBezTo>
                  <a:pt x="120" y="73"/>
                  <a:pt x="76" y="43"/>
                  <a:pt x="54" y="30"/>
                </a:cubicBezTo>
                <a:cubicBezTo>
                  <a:pt x="32" y="17"/>
                  <a:pt x="11" y="6"/>
                  <a:pt x="0" y="0"/>
                </a:cubicBezTo>
              </a:path>
            </a:pathLst>
          </a:custGeom>
          <a:noFill/>
          <a:ln w="38100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endParaRPr lang="hr-HR"/>
          </a:p>
        </p:txBody>
      </p:sp>
      <p:sp>
        <p:nvSpPr>
          <p:cNvPr id="18517" name="Freeform 83"/>
          <p:cNvSpPr>
            <a:spLocks/>
          </p:cNvSpPr>
          <p:nvPr/>
        </p:nvSpPr>
        <p:spPr bwMode="auto">
          <a:xfrm>
            <a:off x="3848100" y="3879850"/>
            <a:ext cx="161925" cy="82550"/>
          </a:xfrm>
          <a:custGeom>
            <a:avLst/>
            <a:gdLst>
              <a:gd name="T0" fmla="*/ 2147483647 w 102"/>
              <a:gd name="T1" fmla="*/ 2147483647 h 52"/>
              <a:gd name="T2" fmla="*/ 2147483647 w 102"/>
              <a:gd name="T3" fmla="*/ 2147483647 h 52"/>
              <a:gd name="T4" fmla="*/ 0 w 102"/>
              <a:gd name="T5" fmla="*/ 0 h 52"/>
              <a:gd name="T6" fmla="*/ 0 60000 65536"/>
              <a:gd name="T7" fmla="*/ 0 60000 65536"/>
              <a:gd name="T8" fmla="*/ 0 60000 65536"/>
              <a:gd name="T9" fmla="*/ 0 w 102"/>
              <a:gd name="T10" fmla="*/ 0 h 52"/>
              <a:gd name="T11" fmla="*/ 102 w 102"/>
              <a:gd name="T12" fmla="*/ 52 h 52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02" h="52">
                <a:moveTo>
                  <a:pt x="102" y="52"/>
                </a:moveTo>
                <a:cubicBezTo>
                  <a:pt x="94" y="48"/>
                  <a:pt x="72" y="36"/>
                  <a:pt x="55" y="27"/>
                </a:cubicBezTo>
                <a:cubicBezTo>
                  <a:pt x="38" y="18"/>
                  <a:pt x="11" y="5"/>
                  <a:pt x="0" y="0"/>
                </a:cubicBezTo>
              </a:path>
            </a:pathLst>
          </a:custGeom>
          <a:noFill/>
          <a:ln w="38100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endParaRPr lang="hr-HR"/>
          </a:p>
        </p:txBody>
      </p:sp>
      <p:sp>
        <p:nvSpPr>
          <p:cNvPr id="18518" name="Freeform 84"/>
          <p:cNvSpPr>
            <a:spLocks/>
          </p:cNvSpPr>
          <p:nvPr/>
        </p:nvSpPr>
        <p:spPr bwMode="auto">
          <a:xfrm>
            <a:off x="2638425" y="4019550"/>
            <a:ext cx="109538" cy="33338"/>
          </a:xfrm>
          <a:custGeom>
            <a:avLst/>
            <a:gdLst>
              <a:gd name="T0" fmla="*/ 2147483647 w 69"/>
              <a:gd name="T1" fmla="*/ 2147483647 h 21"/>
              <a:gd name="T2" fmla="*/ 2147483647 w 69"/>
              <a:gd name="T3" fmla="*/ 2147483647 h 21"/>
              <a:gd name="T4" fmla="*/ 0 w 69"/>
              <a:gd name="T5" fmla="*/ 0 h 21"/>
              <a:gd name="T6" fmla="*/ 0 60000 65536"/>
              <a:gd name="T7" fmla="*/ 0 60000 65536"/>
              <a:gd name="T8" fmla="*/ 0 60000 65536"/>
              <a:gd name="T9" fmla="*/ 0 w 69"/>
              <a:gd name="T10" fmla="*/ 0 h 21"/>
              <a:gd name="T11" fmla="*/ 69 w 69"/>
              <a:gd name="T12" fmla="*/ 21 h 21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69" h="21">
                <a:moveTo>
                  <a:pt x="69" y="21"/>
                </a:moveTo>
                <a:lnTo>
                  <a:pt x="32" y="21"/>
                </a:lnTo>
                <a:lnTo>
                  <a:pt x="0" y="0"/>
                </a:lnTo>
              </a:path>
            </a:pathLst>
          </a:custGeom>
          <a:noFill/>
          <a:ln w="38100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hr-HR"/>
          </a:p>
        </p:txBody>
      </p:sp>
      <p:sp>
        <p:nvSpPr>
          <p:cNvPr id="18519" name="Freeform 85"/>
          <p:cNvSpPr>
            <a:spLocks/>
          </p:cNvSpPr>
          <p:nvPr/>
        </p:nvSpPr>
        <p:spPr bwMode="auto">
          <a:xfrm>
            <a:off x="3443288" y="3243263"/>
            <a:ext cx="242887" cy="19050"/>
          </a:xfrm>
          <a:custGeom>
            <a:avLst/>
            <a:gdLst>
              <a:gd name="T0" fmla="*/ 0 w 153"/>
              <a:gd name="T1" fmla="*/ 2147483647 h 12"/>
              <a:gd name="T2" fmla="*/ 2147483647 w 153"/>
              <a:gd name="T3" fmla="*/ 0 h 12"/>
              <a:gd name="T4" fmla="*/ 2147483647 w 153"/>
              <a:gd name="T5" fmla="*/ 2147483647 h 12"/>
              <a:gd name="T6" fmla="*/ 0 60000 65536"/>
              <a:gd name="T7" fmla="*/ 0 60000 65536"/>
              <a:gd name="T8" fmla="*/ 0 60000 65536"/>
              <a:gd name="T9" fmla="*/ 0 w 153"/>
              <a:gd name="T10" fmla="*/ 0 h 12"/>
              <a:gd name="T11" fmla="*/ 153 w 153"/>
              <a:gd name="T12" fmla="*/ 12 h 12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53" h="12">
                <a:moveTo>
                  <a:pt x="0" y="6"/>
                </a:moveTo>
                <a:lnTo>
                  <a:pt x="87" y="0"/>
                </a:lnTo>
                <a:lnTo>
                  <a:pt x="153" y="12"/>
                </a:lnTo>
              </a:path>
            </a:pathLst>
          </a:custGeom>
          <a:noFill/>
          <a:ln w="38100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hr-HR"/>
          </a:p>
        </p:txBody>
      </p:sp>
      <p:sp>
        <p:nvSpPr>
          <p:cNvPr id="18520" name="Freeform 86"/>
          <p:cNvSpPr>
            <a:spLocks/>
          </p:cNvSpPr>
          <p:nvPr/>
        </p:nvSpPr>
        <p:spPr bwMode="auto">
          <a:xfrm>
            <a:off x="2824163" y="3109913"/>
            <a:ext cx="180975" cy="11112"/>
          </a:xfrm>
          <a:custGeom>
            <a:avLst/>
            <a:gdLst>
              <a:gd name="T0" fmla="*/ 0 w 114"/>
              <a:gd name="T1" fmla="*/ 2147483647 h 7"/>
              <a:gd name="T2" fmla="*/ 2147483647 w 114"/>
              <a:gd name="T3" fmla="*/ 2147483647 h 7"/>
              <a:gd name="T4" fmla="*/ 2147483647 w 114"/>
              <a:gd name="T5" fmla="*/ 2147483647 h 7"/>
              <a:gd name="T6" fmla="*/ 2147483647 w 114"/>
              <a:gd name="T7" fmla="*/ 0 h 7"/>
              <a:gd name="T8" fmla="*/ 0 60000 65536"/>
              <a:gd name="T9" fmla="*/ 0 60000 65536"/>
              <a:gd name="T10" fmla="*/ 0 60000 65536"/>
              <a:gd name="T11" fmla="*/ 0 60000 65536"/>
              <a:gd name="T12" fmla="*/ 0 w 114"/>
              <a:gd name="T13" fmla="*/ 0 h 7"/>
              <a:gd name="T14" fmla="*/ 114 w 114"/>
              <a:gd name="T15" fmla="*/ 7 h 7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14" h="7">
                <a:moveTo>
                  <a:pt x="0" y="3"/>
                </a:moveTo>
                <a:cubicBezTo>
                  <a:pt x="6" y="3"/>
                  <a:pt x="25" y="5"/>
                  <a:pt x="36" y="6"/>
                </a:cubicBezTo>
                <a:cubicBezTo>
                  <a:pt x="47" y="7"/>
                  <a:pt x="53" y="7"/>
                  <a:pt x="66" y="6"/>
                </a:cubicBezTo>
                <a:cubicBezTo>
                  <a:pt x="79" y="5"/>
                  <a:pt x="104" y="1"/>
                  <a:pt x="114" y="0"/>
                </a:cubicBezTo>
              </a:path>
            </a:pathLst>
          </a:custGeom>
          <a:noFill/>
          <a:ln w="38100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endParaRPr lang="hr-HR"/>
          </a:p>
        </p:txBody>
      </p:sp>
      <p:sp>
        <p:nvSpPr>
          <p:cNvPr id="18521" name="Freeform 87"/>
          <p:cNvSpPr>
            <a:spLocks/>
          </p:cNvSpPr>
          <p:nvPr/>
        </p:nvSpPr>
        <p:spPr bwMode="auto">
          <a:xfrm>
            <a:off x="2085975" y="765175"/>
            <a:ext cx="7058025" cy="5530850"/>
          </a:xfrm>
          <a:custGeom>
            <a:avLst/>
            <a:gdLst>
              <a:gd name="T0" fmla="*/ 2147483647 w 4446"/>
              <a:gd name="T1" fmla="*/ 2147483647 h 3484"/>
              <a:gd name="T2" fmla="*/ 2147483647 w 4446"/>
              <a:gd name="T3" fmla="*/ 2147483647 h 3484"/>
              <a:gd name="T4" fmla="*/ 2147483647 w 4446"/>
              <a:gd name="T5" fmla="*/ 2147483647 h 3484"/>
              <a:gd name="T6" fmla="*/ 2147483647 w 4446"/>
              <a:gd name="T7" fmla="*/ 2147483647 h 3484"/>
              <a:gd name="T8" fmla="*/ 2147483647 w 4446"/>
              <a:gd name="T9" fmla="*/ 2147483647 h 3484"/>
              <a:gd name="T10" fmla="*/ 2147483647 w 4446"/>
              <a:gd name="T11" fmla="*/ 2147483647 h 3484"/>
              <a:gd name="T12" fmla="*/ 2147483647 w 4446"/>
              <a:gd name="T13" fmla="*/ 2147483647 h 3484"/>
              <a:gd name="T14" fmla="*/ 2147483647 w 4446"/>
              <a:gd name="T15" fmla="*/ 2147483647 h 3484"/>
              <a:gd name="T16" fmla="*/ 2147483647 w 4446"/>
              <a:gd name="T17" fmla="*/ 2147483647 h 3484"/>
              <a:gd name="T18" fmla="*/ 2147483647 w 4446"/>
              <a:gd name="T19" fmla="*/ 2147483647 h 3484"/>
              <a:gd name="T20" fmla="*/ 2147483647 w 4446"/>
              <a:gd name="T21" fmla="*/ 2147483647 h 3484"/>
              <a:gd name="T22" fmla="*/ 2147483647 w 4446"/>
              <a:gd name="T23" fmla="*/ 2147483647 h 3484"/>
              <a:gd name="T24" fmla="*/ 2147483647 w 4446"/>
              <a:gd name="T25" fmla="*/ 2147483647 h 3484"/>
              <a:gd name="T26" fmla="*/ 2147483647 w 4446"/>
              <a:gd name="T27" fmla="*/ 2147483647 h 3484"/>
              <a:gd name="T28" fmla="*/ 2147483647 w 4446"/>
              <a:gd name="T29" fmla="*/ 2147483647 h 3484"/>
              <a:gd name="T30" fmla="*/ 2147483647 w 4446"/>
              <a:gd name="T31" fmla="*/ 2147483647 h 3484"/>
              <a:gd name="T32" fmla="*/ 2147483647 w 4446"/>
              <a:gd name="T33" fmla="*/ 2147483647 h 3484"/>
              <a:gd name="T34" fmla="*/ 2147483647 w 4446"/>
              <a:gd name="T35" fmla="*/ 2147483647 h 3484"/>
              <a:gd name="T36" fmla="*/ 2147483647 w 4446"/>
              <a:gd name="T37" fmla="*/ 2147483647 h 3484"/>
              <a:gd name="T38" fmla="*/ 2147483647 w 4446"/>
              <a:gd name="T39" fmla="*/ 2147483647 h 3484"/>
              <a:gd name="T40" fmla="*/ 2147483647 w 4446"/>
              <a:gd name="T41" fmla="*/ 2147483647 h 3484"/>
              <a:gd name="T42" fmla="*/ 2147483647 w 4446"/>
              <a:gd name="T43" fmla="*/ 2147483647 h 3484"/>
              <a:gd name="T44" fmla="*/ 2147483647 w 4446"/>
              <a:gd name="T45" fmla="*/ 2147483647 h 3484"/>
              <a:gd name="T46" fmla="*/ 2147483647 w 4446"/>
              <a:gd name="T47" fmla="*/ 2147483647 h 3484"/>
              <a:gd name="T48" fmla="*/ 2147483647 w 4446"/>
              <a:gd name="T49" fmla="*/ 2147483647 h 3484"/>
              <a:gd name="T50" fmla="*/ 2147483647 w 4446"/>
              <a:gd name="T51" fmla="*/ 2147483647 h 3484"/>
              <a:gd name="T52" fmla="*/ 2147483647 w 4446"/>
              <a:gd name="T53" fmla="*/ 2147483647 h 3484"/>
              <a:gd name="T54" fmla="*/ 2147483647 w 4446"/>
              <a:gd name="T55" fmla="*/ 2147483647 h 3484"/>
              <a:gd name="T56" fmla="*/ 0 w 4446"/>
              <a:gd name="T57" fmla="*/ 2147483647 h 3484"/>
              <a:gd name="T58" fmla="*/ 2147483647 w 4446"/>
              <a:gd name="T59" fmla="*/ 2147483647 h 3484"/>
              <a:gd name="T60" fmla="*/ 2147483647 w 4446"/>
              <a:gd name="T61" fmla="*/ 2147483647 h 3484"/>
              <a:gd name="T62" fmla="*/ 2147483647 w 4446"/>
              <a:gd name="T63" fmla="*/ 2147483647 h 3484"/>
              <a:gd name="T64" fmla="*/ 2147483647 w 4446"/>
              <a:gd name="T65" fmla="*/ 2147483647 h 3484"/>
              <a:gd name="T66" fmla="*/ 2147483647 w 4446"/>
              <a:gd name="T67" fmla="*/ 2147483647 h 3484"/>
              <a:gd name="T68" fmla="*/ 2147483647 w 4446"/>
              <a:gd name="T69" fmla="*/ 2147483647 h 3484"/>
              <a:gd name="T70" fmla="*/ 2147483647 w 4446"/>
              <a:gd name="T71" fmla="*/ 2147483647 h 3484"/>
              <a:gd name="T72" fmla="*/ 2147483647 w 4446"/>
              <a:gd name="T73" fmla="*/ 2147483647 h 3484"/>
              <a:gd name="T74" fmla="*/ 2147483647 w 4446"/>
              <a:gd name="T75" fmla="*/ 2147483647 h 3484"/>
              <a:gd name="T76" fmla="*/ 2147483647 w 4446"/>
              <a:gd name="T77" fmla="*/ 2147483647 h 3484"/>
              <a:gd name="T78" fmla="*/ 2147483647 w 4446"/>
              <a:gd name="T79" fmla="*/ 2147483647 h 3484"/>
              <a:gd name="T80" fmla="*/ 2147483647 w 4446"/>
              <a:gd name="T81" fmla="*/ 2147483647 h 3484"/>
              <a:gd name="T82" fmla="*/ 2147483647 w 4446"/>
              <a:gd name="T83" fmla="*/ 2147483647 h 3484"/>
              <a:gd name="T84" fmla="*/ 2147483647 w 4446"/>
              <a:gd name="T85" fmla="*/ 2147483647 h 3484"/>
              <a:gd name="T86" fmla="*/ 2147483647 w 4446"/>
              <a:gd name="T87" fmla="*/ 2147483647 h 3484"/>
              <a:gd name="T88" fmla="*/ 2147483647 w 4446"/>
              <a:gd name="T89" fmla="*/ 2147483647 h 3484"/>
              <a:gd name="T90" fmla="*/ 2147483647 w 4446"/>
              <a:gd name="T91" fmla="*/ 2147483647 h 3484"/>
              <a:gd name="T92" fmla="*/ 2147483647 w 4446"/>
              <a:gd name="T93" fmla="*/ 2147483647 h 3484"/>
              <a:gd name="T94" fmla="*/ 2147483647 w 4446"/>
              <a:gd name="T95" fmla="*/ 2147483647 h 3484"/>
              <a:gd name="T96" fmla="*/ 2147483647 w 4446"/>
              <a:gd name="T97" fmla="*/ 2147483647 h 3484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w 4446"/>
              <a:gd name="T148" fmla="*/ 0 h 3484"/>
              <a:gd name="T149" fmla="*/ 4446 w 4446"/>
              <a:gd name="T150" fmla="*/ 3484 h 3484"/>
            </a:gdLst>
            <a:ahLst/>
            <a:cxnLst>
              <a:cxn ang="T98">
                <a:pos x="T0" y="T1"/>
              </a:cxn>
              <a:cxn ang="T99">
                <a:pos x="T2" y="T3"/>
              </a:cxn>
              <a:cxn ang="T100">
                <a:pos x="T4" y="T5"/>
              </a:cxn>
              <a:cxn ang="T101">
                <a:pos x="T6" y="T7"/>
              </a:cxn>
              <a:cxn ang="T102">
                <a:pos x="T8" y="T9"/>
              </a:cxn>
              <a:cxn ang="T103">
                <a:pos x="T10" y="T11"/>
              </a:cxn>
              <a:cxn ang="T104">
                <a:pos x="T12" y="T13"/>
              </a:cxn>
              <a:cxn ang="T105">
                <a:pos x="T14" y="T15"/>
              </a:cxn>
              <a:cxn ang="T106">
                <a:pos x="T16" y="T17"/>
              </a:cxn>
              <a:cxn ang="T107">
                <a:pos x="T18" y="T19"/>
              </a:cxn>
              <a:cxn ang="T108">
                <a:pos x="T20" y="T21"/>
              </a:cxn>
              <a:cxn ang="T109">
                <a:pos x="T22" y="T23"/>
              </a:cxn>
              <a:cxn ang="T110">
                <a:pos x="T24" y="T25"/>
              </a:cxn>
              <a:cxn ang="T111">
                <a:pos x="T26" y="T27"/>
              </a:cxn>
              <a:cxn ang="T112">
                <a:pos x="T28" y="T29"/>
              </a:cxn>
              <a:cxn ang="T113">
                <a:pos x="T30" y="T31"/>
              </a:cxn>
              <a:cxn ang="T114">
                <a:pos x="T32" y="T33"/>
              </a:cxn>
              <a:cxn ang="T115">
                <a:pos x="T34" y="T35"/>
              </a:cxn>
              <a:cxn ang="T116">
                <a:pos x="T36" y="T37"/>
              </a:cxn>
              <a:cxn ang="T117">
                <a:pos x="T38" y="T39"/>
              </a:cxn>
              <a:cxn ang="T118">
                <a:pos x="T40" y="T41"/>
              </a:cxn>
              <a:cxn ang="T119">
                <a:pos x="T42" y="T43"/>
              </a:cxn>
              <a:cxn ang="T120">
                <a:pos x="T44" y="T45"/>
              </a:cxn>
              <a:cxn ang="T121">
                <a:pos x="T46" y="T47"/>
              </a:cxn>
              <a:cxn ang="T122">
                <a:pos x="T48" y="T49"/>
              </a:cxn>
              <a:cxn ang="T123">
                <a:pos x="T50" y="T51"/>
              </a:cxn>
              <a:cxn ang="T124">
                <a:pos x="T52" y="T53"/>
              </a:cxn>
              <a:cxn ang="T125">
                <a:pos x="T54" y="T55"/>
              </a:cxn>
              <a:cxn ang="T126">
                <a:pos x="T56" y="T57"/>
              </a:cxn>
              <a:cxn ang="T127">
                <a:pos x="T58" y="T59"/>
              </a:cxn>
              <a:cxn ang="T128">
                <a:pos x="T60" y="T61"/>
              </a:cxn>
              <a:cxn ang="T129">
                <a:pos x="T62" y="T63"/>
              </a:cxn>
              <a:cxn ang="T130">
                <a:pos x="T64" y="T65"/>
              </a:cxn>
              <a:cxn ang="T131">
                <a:pos x="T66" y="T67"/>
              </a:cxn>
              <a:cxn ang="T132">
                <a:pos x="T68" y="T69"/>
              </a:cxn>
              <a:cxn ang="T133">
                <a:pos x="T70" y="T71"/>
              </a:cxn>
              <a:cxn ang="T134">
                <a:pos x="T72" y="T73"/>
              </a:cxn>
              <a:cxn ang="T135">
                <a:pos x="T74" y="T75"/>
              </a:cxn>
              <a:cxn ang="T136">
                <a:pos x="T76" y="T77"/>
              </a:cxn>
              <a:cxn ang="T137">
                <a:pos x="T78" y="T79"/>
              </a:cxn>
              <a:cxn ang="T138">
                <a:pos x="T80" y="T81"/>
              </a:cxn>
              <a:cxn ang="T139">
                <a:pos x="T82" y="T83"/>
              </a:cxn>
              <a:cxn ang="T140">
                <a:pos x="T84" y="T85"/>
              </a:cxn>
              <a:cxn ang="T141">
                <a:pos x="T86" y="T87"/>
              </a:cxn>
              <a:cxn ang="T142">
                <a:pos x="T88" y="T89"/>
              </a:cxn>
              <a:cxn ang="T143">
                <a:pos x="T90" y="T91"/>
              </a:cxn>
              <a:cxn ang="T144">
                <a:pos x="T92" y="T93"/>
              </a:cxn>
              <a:cxn ang="T145">
                <a:pos x="T94" y="T95"/>
              </a:cxn>
              <a:cxn ang="T146">
                <a:pos x="T96" y="T97"/>
              </a:cxn>
            </a:cxnLst>
            <a:rect l="T147" t="T148" r="T149" b="T150"/>
            <a:pathLst>
              <a:path w="4446" h="3484">
                <a:moveTo>
                  <a:pt x="4446" y="1396"/>
                </a:moveTo>
                <a:cubicBezTo>
                  <a:pt x="4446" y="1392"/>
                  <a:pt x="4399" y="1345"/>
                  <a:pt x="4386" y="1312"/>
                </a:cubicBezTo>
                <a:cubicBezTo>
                  <a:pt x="4373" y="1279"/>
                  <a:pt x="4382" y="1252"/>
                  <a:pt x="4368" y="1198"/>
                </a:cubicBezTo>
                <a:cubicBezTo>
                  <a:pt x="4354" y="1144"/>
                  <a:pt x="4321" y="1073"/>
                  <a:pt x="4302" y="988"/>
                </a:cubicBezTo>
                <a:cubicBezTo>
                  <a:pt x="4283" y="903"/>
                  <a:pt x="4278" y="748"/>
                  <a:pt x="4254" y="688"/>
                </a:cubicBezTo>
                <a:cubicBezTo>
                  <a:pt x="4230" y="628"/>
                  <a:pt x="4185" y="671"/>
                  <a:pt x="4158" y="628"/>
                </a:cubicBezTo>
                <a:cubicBezTo>
                  <a:pt x="4131" y="585"/>
                  <a:pt x="4129" y="521"/>
                  <a:pt x="4092" y="430"/>
                </a:cubicBezTo>
                <a:cubicBezTo>
                  <a:pt x="4055" y="339"/>
                  <a:pt x="3979" y="152"/>
                  <a:pt x="3936" y="82"/>
                </a:cubicBezTo>
                <a:cubicBezTo>
                  <a:pt x="3893" y="12"/>
                  <a:pt x="3871" y="20"/>
                  <a:pt x="3834" y="10"/>
                </a:cubicBezTo>
                <a:cubicBezTo>
                  <a:pt x="3797" y="0"/>
                  <a:pt x="3756" y="21"/>
                  <a:pt x="3714" y="22"/>
                </a:cubicBezTo>
                <a:cubicBezTo>
                  <a:pt x="3672" y="23"/>
                  <a:pt x="3635" y="6"/>
                  <a:pt x="3582" y="16"/>
                </a:cubicBezTo>
                <a:cubicBezTo>
                  <a:pt x="3529" y="26"/>
                  <a:pt x="3493" y="70"/>
                  <a:pt x="3396" y="82"/>
                </a:cubicBezTo>
                <a:cubicBezTo>
                  <a:pt x="3299" y="94"/>
                  <a:pt x="3156" y="83"/>
                  <a:pt x="3000" y="88"/>
                </a:cubicBezTo>
                <a:cubicBezTo>
                  <a:pt x="2844" y="93"/>
                  <a:pt x="2570" y="111"/>
                  <a:pt x="2460" y="112"/>
                </a:cubicBezTo>
                <a:cubicBezTo>
                  <a:pt x="2438" y="116"/>
                  <a:pt x="2347" y="74"/>
                  <a:pt x="2340" y="94"/>
                </a:cubicBezTo>
                <a:cubicBezTo>
                  <a:pt x="2304" y="112"/>
                  <a:pt x="2236" y="95"/>
                  <a:pt x="2268" y="106"/>
                </a:cubicBezTo>
                <a:cubicBezTo>
                  <a:pt x="2270" y="116"/>
                  <a:pt x="2311" y="116"/>
                  <a:pt x="2346" y="148"/>
                </a:cubicBezTo>
                <a:cubicBezTo>
                  <a:pt x="2381" y="180"/>
                  <a:pt x="2447" y="270"/>
                  <a:pt x="2478" y="298"/>
                </a:cubicBezTo>
                <a:cubicBezTo>
                  <a:pt x="2494" y="308"/>
                  <a:pt x="2516" y="305"/>
                  <a:pt x="2532" y="316"/>
                </a:cubicBezTo>
                <a:cubicBezTo>
                  <a:pt x="2550" y="328"/>
                  <a:pt x="2568" y="334"/>
                  <a:pt x="2586" y="346"/>
                </a:cubicBezTo>
                <a:cubicBezTo>
                  <a:pt x="2595" y="356"/>
                  <a:pt x="2605" y="361"/>
                  <a:pt x="2604" y="372"/>
                </a:cubicBezTo>
                <a:cubicBezTo>
                  <a:pt x="2603" y="383"/>
                  <a:pt x="2599" y="393"/>
                  <a:pt x="2580" y="412"/>
                </a:cubicBezTo>
                <a:cubicBezTo>
                  <a:pt x="2555" y="437"/>
                  <a:pt x="2527" y="474"/>
                  <a:pt x="2492" y="486"/>
                </a:cubicBezTo>
                <a:cubicBezTo>
                  <a:pt x="2477" y="531"/>
                  <a:pt x="2503" y="479"/>
                  <a:pt x="2472" y="518"/>
                </a:cubicBezTo>
                <a:cubicBezTo>
                  <a:pt x="2468" y="523"/>
                  <a:pt x="2457" y="530"/>
                  <a:pt x="2454" y="536"/>
                </a:cubicBezTo>
                <a:cubicBezTo>
                  <a:pt x="2447" y="549"/>
                  <a:pt x="2440" y="558"/>
                  <a:pt x="2432" y="570"/>
                </a:cubicBezTo>
                <a:cubicBezTo>
                  <a:pt x="2405" y="611"/>
                  <a:pt x="2366" y="644"/>
                  <a:pt x="2346" y="688"/>
                </a:cubicBezTo>
                <a:cubicBezTo>
                  <a:pt x="2332" y="719"/>
                  <a:pt x="2338" y="737"/>
                  <a:pt x="2304" y="748"/>
                </a:cubicBezTo>
                <a:cubicBezTo>
                  <a:pt x="2300" y="754"/>
                  <a:pt x="2298" y="762"/>
                  <a:pt x="2292" y="766"/>
                </a:cubicBezTo>
                <a:cubicBezTo>
                  <a:pt x="2281" y="773"/>
                  <a:pt x="2264" y="780"/>
                  <a:pt x="2264" y="780"/>
                </a:cubicBezTo>
                <a:cubicBezTo>
                  <a:pt x="2260" y="786"/>
                  <a:pt x="2250" y="791"/>
                  <a:pt x="2244" y="796"/>
                </a:cubicBezTo>
                <a:cubicBezTo>
                  <a:pt x="2239" y="800"/>
                  <a:pt x="2238" y="808"/>
                  <a:pt x="2234" y="812"/>
                </a:cubicBezTo>
                <a:cubicBezTo>
                  <a:pt x="2230" y="816"/>
                  <a:pt x="2231" y="836"/>
                  <a:pt x="2228" y="842"/>
                </a:cubicBezTo>
                <a:cubicBezTo>
                  <a:pt x="2220" y="878"/>
                  <a:pt x="2207" y="890"/>
                  <a:pt x="2178" y="910"/>
                </a:cubicBezTo>
                <a:cubicBezTo>
                  <a:pt x="2171" y="931"/>
                  <a:pt x="2151" y="931"/>
                  <a:pt x="2130" y="940"/>
                </a:cubicBezTo>
                <a:cubicBezTo>
                  <a:pt x="2118" y="945"/>
                  <a:pt x="2106" y="956"/>
                  <a:pt x="2106" y="956"/>
                </a:cubicBezTo>
                <a:cubicBezTo>
                  <a:pt x="2083" y="991"/>
                  <a:pt x="2082" y="958"/>
                  <a:pt x="2100" y="976"/>
                </a:cubicBezTo>
                <a:cubicBezTo>
                  <a:pt x="2104" y="980"/>
                  <a:pt x="2104" y="988"/>
                  <a:pt x="2106" y="994"/>
                </a:cubicBezTo>
                <a:cubicBezTo>
                  <a:pt x="2093" y="1013"/>
                  <a:pt x="2082" y="1025"/>
                  <a:pt x="2058" y="1012"/>
                </a:cubicBezTo>
                <a:cubicBezTo>
                  <a:pt x="2045" y="1005"/>
                  <a:pt x="2034" y="996"/>
                  <a:pt x="2022" y="988"/>
                </a:cubicBezTo>
                <a:cubicBezTo>
                  <a:pt x="2016" y="984"/>
                  <a:pt x="2004" y="976"/>
                  <a:pt x="2004" y="976"/>
                </a:cubicBezTo>
                <a:cubicBezTo>
                  <a:pt x="1962" y="987"/>
                  <a:pt x="1965" y="1008"/>
                  <a:pt x="1998" y="1030"/>
                </a:cubicBezTo>
                <a:cubicBezTo>
                  <a:pt x="2002" y="1036"/>
                  <a:pt x="2005" y="1043"/>
                  <a:pt x="2010" y="1048"/>
                </a:cubicBezTo>
                <a:cubicBezTo>
                  <a:pt x="2021" y="1057"/>
                  <a:pt x="2046" y="1072"/>
                  <a:pt x="2046" y="1072"/>
                </a:cubicBezTo>
                <a:cubicBezTo>
                  <a:pt x="2057" y="1106"/>
                  <a:pt x="2109" y="1121"/>
                  <a:pt x="2142" y="1132"/>
                </a:cubicBezTo>
                <a:cubicBezTo>
                  <a:pt x="2149" y="1134"/>
                  <a:pt x="2154" y="1141"/>
                  <a:pt x="2160" y="1144"/>
                </a:cubicBezTo>
                <a:cubicBezTo>
                  <a:pt x="2166" y="1147"/>
                  <a:pt x="2172" y="1148"/>
                  <a:pt x="2178" y="1150"/>
                </a:cubicBezTo>
                <a:cubicBezTo>
                  <a:pt x="2242" y="1168"/>
                  <a:pt x="2306" y="1177"/>
                  <a:pt x="2370" y="1198"/>
                </a:cubicBezTo>
                <a:cubicBezTo>
                  <a:pt x="2446" y="1223"/>
                  <a:pt x="2325" y="1181"/>
                  <a:pt x="2406" y="1216"/>
                </a:cubicBezTo>
                <a:cubicBezTo>
                  <a:pt x="2421" y="1222"/>
                  <a:pt x="2461" y="1226"/>
                  <a:pt x="2472" y="1228"/>
                </a:cubicBezTo>
                <a:cubicBezTo>
                  <a:pt x="2482" y="1230"/>
                  <a:pt x="2492" y="1231"/>
                  <a:pt x="2502" y="1234"/>
                </a:cubicBezTo>
                <a:cubicBezTo>
                  <a:pt x="2514" y="1237"/>
                  <a:pt x="2538" y="1246"/>
                  <a:pt x="2538" y="1246"/>
                </a:cubicBezTo>
                <a:cubicBezTo>
                  <a:pt x="2552" y="1267"/>
                  <a:pt x="2574" y="1292"/>
                  <a:pt x="2598" y="1300"/>
                </a:cubicBezTo>
                <a:cubicBezTo>
                  <a:pt x="2612" y="1322"/>
                  <a:pt x="2625" y="1322"/>
                  <a:pt x="2646" y="1336"/>
                </a:cubicBezTo>
                <a:cubicBezTo>
                  <a:pt x="2648" y="1342"/>
                  <a:pt x="2656" y="1350"/>
                  <a:pt x="2652" y="1354"/>
                </a:cubicBezTo>
                <a:cubicBezTo>
                  <a:pt x="2643" y="1363"/>
                  <a:pt x="2616" y="1366"/>
                  <a:pt x="2616" y="1366"/>
                </a:cubicBezTo>
                <a:cubicBezTo>
                  <a:pt x="2612" y="1372"/>
                  <a:pt x="2603" y="1377"/>
                  <a:pt x="2604" y="1384"/>
                </a:cubicBezTo>
                <a:cubicBezTo>
                  <a:pt x="2605" y="1391"/>
                  <a:pt x="2618" y="1390"/>
                  <a:pt x="2622" y="1396"/>
                </a:cubicBezTo>
                <a:cubicBezTo>
                  <a:pt x="2627" y="1404"/>
                  <a:pt x="2632" y="1443"/>
                  <a:pt x="2646" y="1452"/>
                </a:cubicBezTo>
                <a:cubicBezTo>
                  <a:pt x="2662" y="1462"/>
                  <a:pt x="2682" y="1462"/>
                  <a:pt x="2700" y="1468"/>
                </a:cubicBezTo>
                <a:cubicBezTo>
                  <a:pt x="2706" y="1470"/>
                  <a:pt x="2718" y="1474"/>
                  <a:pt x="2718" y="1474"/>
                </a:cubicBezTo>
                <a:cubicBezTo>
                  <a:pt x="2722" y="1480"/>
                  <a:pt x="2724" y="1487"/>
                  <a:pt x="2730" y="1492"/>
                </a:cubicBezTo>
                <a:cubicBezTo>
                  <a:pt x="2735" y="1496"/>
                  <a:pt x="2744" y="1494"/>
                  <a:pt x="2748" y="1498"/>
                </a:cubicBezTo>
                <a:cubicBezTo>
                  <a:pt x="2796" y="1546"/>
                  <a:pt x="2749" y="1526"/>
                  <a:pt x="2790" y="1540"/>
                </a:cubicBezTo>
                <a:cubicBezTo>
                  <a:pt x="2805" y="1563"/>
                  <a:pt x="2812" y="1567"/>
                  <a:pt x="2838" y="1558"/>
                </a:cubicBezTo>
                <a:cubicBezTo>
                  <a:pt x="2863" y="1563"/>
                  <a:pt x="2886" y="1568"/>
                  <a:pt x="2910" y="1576"/>
                </a:cubicBezTo>
                <a:cubicBezTo>
                  <a:pt x="2927" y="1601"/>
                  <a:pt x="2920" y="1606"/>
                  <a:pt x="2904" y="1630"/>
                </a:cubicBezTo>
                <a:cubicBezTo>
                  <a:pt x="2912" y="1653"/>
                  <a:pt x="2927" y="1658"/>
                  <a:pt x="2940" y="1678"/>
                </a:cubicBezTo>
                <a:cubicBezTo>
                  <a:pt x="2928" y="1682"/>
                  <a:pt x="2916" y="1687"/>
                  <a:pt x="2904" y="1690"/>
                </a:cubicBezTo>
                <a:cubicBezTo>
                  <a:pt x="2896" y="1692"/>
                  <a:pt x="2888" y="1694"/>
                  <a:pt x="2880" y="1696"/>
                </a:cubicBezTo>
                <a:cubicBezTo>
                  <a:pt x="2868" y="1700"/>
                  <a:pt x="2856" y="1704"/>
                  <a:pt x="2844" y="1708"/>
                </a:cubicBezTo>
                <a:cubicBezTo>
                  <a:pt x="2838" y="1710"/>
                  <a:pt x="2826" y="1714"/>
                  <a:pt x="2826" y="1714"/>
                </a:cubicBezTo>
                <a:cubicBezTo>
                  <a:pt x="2826" y="1714"/>
                  <a:pt x="2780" y="1708"/>
                  <a:pt x="2772" y="1702"/>
                </a:cubicBezTo>
                <a:cubicBezTo>
                  <a:pt x="2766" y="1697"/>
                  <a:pt x="2766" y="1689"/>
                  <a:pt x="2760" y="1684"/>
                </a:cubicBezTo>
                <a:cubicBezTo>
                  <a:pt x="2750" y="1676"/>
                  <a:pt x="2735" y="1673"/>
                  <a:pt x="2724" y="1666"/>
                </a:cubicBezTo>
                <a:cubicBezTo>
                  <a:pt x="2708" y="1618"/>
                  <a:pt x="2732" y="1674"/>
                  <a:pt x="2700" y="1642"/>
                </a:cubicBezTo>
                <a:cubicBezTo>
                  <a:pt x="2679" y="1621"/>
                  <a:pt x="2678" y="1611"/>
                  <a:pt x="2670" y="1588"/>
                </a:cubicBezTo>
                <a:cubicBezTo>
                  <a:pt x="2672" y="1578"/>
                  <a:pt x="2672" y="1568"/>
                  <a:pt x="2676" y="1558"/>
                </a:cubicBezTo>
                <a:cubicBezTo>
                  <a:pt x="2679" y="1551"/>
                  <a:pt x="2687" y="1547"/>
                  <a:pt x="2688" y="1540"/>
                </a:cubicBezTo>
                <a:cubicBezTo>
                  <a:pt x="2692" y="1512"/>
                  <a:pt x="2668" y="1485"/>
                  <a:pt x="2646" y="1470"/>
                </a:cubicBezTo>
                <a:cubicBezTo>
                  <a:pt x="2642" y="1464"/>
                  <a:pt x="2638" y="1461"/>
                  <a:pt x="2632" y="1456"/>
                </a:cubicBezTo>
                <a:cubicBezTo>
                  <a:pt x="2627" y="1452"/>
                  <a:pt x="2626" y="1448"/>
                  <a:pt x="2622" y="1444"/>
                </a:cubicBezTo>
                <a:cubicBezTo>
                  <a:pt x="2613" y="1435"/>
                  <a:pt x="2613" y="1417"/>
                  <a:pt x="2604" y="1408"/>
                </a:cubicBezTo>
                <a:cubicBezTo>
                  <a:pt x="2580" y="1384"/>
                  <a:pt x="2586" y="1408"/>
                  <a:pt x="2550" y="1384"/>
                </a:cubicBezTo>
                <a:cubicBezTo>
                  <a:pt x="2511" y="1358"/>
                  <a:pt x="2464" y="1361"/>
                  <a:pt x="2418" y="1354"/>
                </a:cubicBezTo>
                <a:cubicBezTo>
                  <a:pt x="2359" y="1315"/>
                  <a:pt x="2322" y="1317"/>
                  <a:pt x="2244" y="1312"/>
                </a:cubicBezTo>
                <a:cubicBezTo>
                  <a:pt x="2217" y="1321"/>
                  <a:pt x="2193" y="1335"/>
                  <a:pt x="2166" y="1342"/>
                </a:cubicBezTo>
                <a:cubicBezTo>
                  <a:pt x="2142" y="1378"/>
                  <a:pt x="2109" y="1377"/>
                  <a:pt x="2070" y="1390"/>
                </a:cubicBezTo>
                <a:cubicBezTo>
                  <a:pt x="2058" y="1394"/>
                  <a:pt x="2034" y="1402"/>
                  <a:pt x="2034" y="1402"/>
                </a:cubicBezTo>
                <a:cubicBezTo>
                  <a:pt x="1965" y="1394"/>
                  <a:pt x="1917" y="1369"/>
                  <a:pt x="1854" y="1348"/>
                </a:cubicBezTo>
                <a:cubicBezTo>
                  <a:pt x="1831" y="1340"/>
                  <a:pt x="1804" y="1341"/>
                  <a:pt x="1782" y="1330"/>
                </a:cubicBezTo>
                <a:cubicBezTo>
                  <a:pt x="1758" y="1318"/>
                  <a:pt x="1733" y="1307"/>
                  <a:pt x="1710" y="1294"/>
                </a:cubicBezTo>
                <a:cubicBezTo>
                  <a:pt x="1697" y="1287"/>
                  <a:pt x="1674" y="1270"/>
                  <a:pt x="1674" y="1270"/>
                </a:cubicBezTo>
                <a:cubicBezTo>
                  <a:pt x="1631" y="1284"/>
                  <a:pt x="1591" y="1310"/>
                  <a:pt x="1548" y="1324"/>
                </a:cubicBezTo>
                <a:cubicBezTo>
                  <a:pt x="1496" y="1307"/>
                  <a:pt x="1446" y="1284"/>
                  <a:pt x="1392" y="1276"/>
                </a:cubicBezTo>
                <a:cubicBezTo>
                  <a:pt x="1354" y="1285"/>
                  <a:pt x="1375" y="1277"/>
                  <a:pt x="1332" y="1306"/>
                </a:cubicBezTo>
                <a:cubicBezTo>
                  <a:pt x="1326" y="1310"/>
                  <a:pt x="1314" y="1318"/>
                  <a:pt x="1314" y="1318"/>
                </a:cubicBezTo>
                <a:cubicBezTo>
                  <a:pt x="1286" y="1359"/>
                  <a:pt x="1285" y="1340"/>
                  <a:pt x="1296" y="1372"/>
                </a:cubicBezTo>
                <a:cubicBezTo>
                  <a:pt x="1288" y="1397"/>
                  <a:pt x="1300" y="1402"/>
                  <a:pt x="1308" y="1426"/>
                </a:cubicBezTo>
                <a:cubicBezTo>
                  <a:pt x="1298" y="1457"/>
                  <a:pt x="1310" y="1435"/>
                  <a:pt x="1284" y="1450"/>
                </a:cubicBezTo>
                <a:cubicBezTo>
                  <a:pt x="1271" y="1457"/>
                  <a:pt x="1248" y="1474"/>
                  <a:pt x="1248" y="1474"/>
                </a:cubicBezTo>
                <a:cubicBezTo>
                  <a:pt x="1241" y="1485"/>
                  <a:pt x="1238" y="1500"/>
                  <a:pt x="1230" y="1510"/>
                </a:cubicBezTo>
                <a:cubicBezTo>
                  <a:pt x="1220" y="1523"/>
                  <a:pt x="1187" y="1530"/>
                  <a:pt x="1176" y="1534"/>
                </a:cubicBezTo>
                <a:cubicBezTo>
                  <a:pt x="1137" y="1547"/>
                  <a:pt x="1102" y="1566"/>
                  <a:pt x="1062" y="1576"/>
                </a:cubicBezTo>
                <a:cubicBezTo>
                  <a:pt x="968" y="1571"/>
                  <a:pt x="893" y="1562"/>
                  <a:pt x="798" y="1558"/>
                </a:cubicBezTo>
                <a:cubicBezTo>
                  <a:pt x="772" y="1555"/>
                  <a:pt x="740" y="1553"/>
                  <a:pt x="714" y="1546"/>
                </a:cubicBezTo>
                <a:cubicBezTo>
                  <a:pt x="702" y="1543"/>
                  <a:pt x="690" y="1538"/>
                  <a:pt x="678" y="1534"/>
                </a:cubicBezTo>
                <a:cubicBezTo>
                  <a:pt x="672" y="1532"/>
                  <a:pt x="660" y="1528"/>
                  <a:pt x="660" y="1528"/>
                </a:cubicBezTo>
                <a:cubicBezTo>
                  <a:pt x="610" y="1538"/>
                  <a:pt x="564" y="1522"/>
                  <a:pt x="516" y="1522"/>
                </a:cubicBezTo>
                <a:cubicBezTo>
                  <a:pt x="472" y="1530"/>
                  <a:pt x="428" y="1532"/>
                  <a:pt x="384" y="1540"/>
                </a:cubicBezTo>
                <a:cubicBezTo>
                  <a:pt x="344" y="1547"/>
                  <a:pt x="313" y="1570"/>
                  <a:pt x="276" y="1582"/>
                </a:cubicBezTo>
                <a:cubicBezTo>
                  <a:pt x="238" y="1639"/>
                  <a:pt x="171" y="1636"/>
                  <a:pt x="108" y="1642"/>
                </a:cubicBezTo>
                <a:cubicBezTo>
                  <a:pt x="96" y="1646"/>
                  <a:pt x="79" y="1643"/>
                  <a:pt x="72" y="1654"/>
                </a:cubicBezTo>
                <a:cubicBezTo>
                  <a:pt x="68" y="1660"/>
                  <a:pt x="66" y="1667"/>
                  <a:pt x="60" y="1672"/>
                </a:cubicBezTo>
                <a:cubicBezTo>
                  <a:pt x="50" y="1680"/>
                  <a:pt x="35" y="1683"/>
                  <a:pt x="24" y="1690"/>
                </a:cubicBezTo>
                <a:cubicBezTo>
                  <a:pt x="13" y="1706"/>
                  <a:pt x="0" y="1744"/>
                  <a:pt x="0" y="1744"/>
                </a:cubicBezTo>
                <a:cubicBezTo>
                  <a:pt x="13" y="1784"/>
                  <a:pt x="27" y="1867"/>
                  <a:pt x="72" y="1882"/>
                </a:cubicBezTo>
                <a:cubicBezTo>
                  <a:pt x="74" y="1888"/>
                  <a:pt x="73" y="1896"/>
                  <a:pt x="78" y="1900"/>
                </a:cubicBezTo>
                <a:cubicBezTo>
                  <a:pt x="88" y="1907"/>
                  <a:pt x="102" y="1908"/>
                  <a:pt x="114" y="1912"/>
                </a:cubicBezTo>
                <a:cubicBezTo>
                  <a:pt x="114" y="1912"/>
                  <a:pt x="147" y="1929"/>
                  <a:pt x="150" y="1930"/>
                </a:cubicBezTo>
                <a:cubicBezTo>
                  <a:pt x="152" y="1936"/>
                  <a:pt x="151" y="1944"/>
                  <a:pt x="156" y="1948"/>
                </a:cubicBezTo>
                <a:cubicBezTo>
                  <a:pt x="166" y="1955"/>
                  <a:pt x="192" y="1960"/>
                  <a:pt x="192" y="1960"/>
                </a:cubicBezTo>
                <a:cubicBezTo>
                  <a:pt x="206" y="1982"/>
                  <a:pt x="219" y="1982"/>
                  <a:pt x="240" y="1996"/>
                </a:cubicBezTo>
                <a:cubicBezTo>
                  <a:pt x="274" y="2047"/>
                  <a:pt x="320" y="2051"/>
                  <a:pt x="372" y="2068"/>
                </a:cubicBezTo>
                <a:cubicBezTo>
                  <a:pt x="396" y="2066"/>
                  <a:pt x="414" y="2097"/>
                  <a:pt x="438" y="2092"/>
                </a:cubicBezTo>
                <a:cubicBezTo>
                  <a:pt x="460" y="2088"/>
                  <a:pt x="479" y="2063"/>
                  <a:pt x="501" y="2056"/>
                </a:cubicBezTo>
                <a:cubicBezTo>
                  <a:pt x="505" y="2050"/>
                  <a:pt x="519" y="2042"/>
                  <a:pt x="525" y="2038"/>
                </a:cubicBezTo>
                <a:cubicBezTo>
                  <a:pt x="536" y="2031"/>
                  <a:pt x="561" y="2020"/>
                  <a:pt x="561" y="2020"/>
                </a:cubicBezTo>
                <a:cubicBezTo>
                  <a:pt x="589" y="1978"/>
                  <a:pt x="576" y="1983"/>
                  <a:pt x="606" y="1963"/>
                </a:cubicBezTo>
                <a:cubicBezTo>
                  <a:pt x="617" y="1931"/>
                  <a:pt x="608" y="1883"/>
                  <a:pt x="636" y="1864"/>
                </a:cubicBezTo>
                <a:cubicBezTo>
                  <a:pt x="647" y="1831"/>
                  <a:pt x="649" y="1817"/>
                  <a:pt x="678" y="1798"/>
                </a:cubicBezTo>
                <a:cubicBezTo>
                  <a:pt x="691" y="1778"/>
                  <a:pt x="707" y="1770"/>
                  <a:pt x="720" y="1750"/>
                </a:cubicBezTo>
                <a:cubicBezTo>
                  <a:pt x="775" y="1758"/>
                  <a:pt x="749" y="1752"/>
                  <a:pt x="798" y="1768"/>
                </a:cubicBezTo>
                <a:cubicBezTo>
                  <a:pt x="804" y="1770"/>
                  <a:pt x="816" y="1774"/>
                  <a:pt x="816" y="1774"/>
                </a:cubicBezTo>
                <a:cubicBezTo>
                  <a:pt x="861" y="1759"/>
                  <a:pt x="867" y="1760"/>
                  <a:pt x="906" y="1786"/>
                </a:cubicBezTo>
                <a:cubicBezTo>
                  <a:pt x="915" y="1812"/>
                  <a:pt x="942" y="1818"/>
                  <a:pt x="966" y="1834"/>
                </a:cubicBezTo>
                <a:cubicBezTo>
                  <a:pt x="1006" y="1861"/>
                  <a:pt x="1047" y="1873"/>
                  <a:pt x="1092" y="1888"/>
                </a:cubicBezTo>
                <a:cubicBezTo>
                  <a:pt x="1108" y="1893"/>
                  <a:pt x="1132" y="1897"/>
                  <a:pt x="1146" y="1906"/>
                </a:cubicBezTo>
                <a:cubicBezTo>
                  <a:pt x="1175" y="1925"/>
                  <a:pt x="1222" y="1944"/>
                  <a:pt x="1254" y="1960"/>
                </a:cubicBezTo>
                <a:cubicBezTo>
                  <a:pt x="1272" y="1969"/>
                  <a:pt x="1308" y="1984"/>
                  <a:pt x="1308" y="1984"/>
                </a:cubicBezTo>
                <a:cubicBezTo>
                  <a:pt x="1329" y="2015"/>
                  <a:pt x="1376" y="2029"/>
                  <a:pt x="1410" y="2044"/>
                </a:cubicBezTo>
                <a:cubicBezTo>
                  <a:pt x="1422" y="2049"/>
                  <a:pt x="1434" y="2066"/>
                  <a:pt x="1446" y="2070"/>
                </a:cubicBezTo>
                <a:cubicBezTo>
                  <a:pt x="1452" y="2072"/>
                  <a:pt x="1460" y="2074"/>
                  <a:pt x="1460" y="2074"/>
                </a:cubicBezTo>
                <a:cubicBezTo>
                  <a:pt x="1477" y="2100"/>
                  <a:pt x="1480" y="2110"/>
                  <a:pt x="1506" y="2128"/>
                </a:cubicBezTo>
                <a:cubicBezTo>
                  <a:pt x="1510" y="2134"/>
                  <a:pt x="1512" y="2141"/>
                  <a:pt x="1518" y="2146"/>
                </a:cubicBezTo>
                <a:cubicBezTo>
                  <a:pt x="1523" y="2150"/>
                  <a:pt x="1536" y="2148"/>
                  <a:pt x="1540" y="2152"/>
                </a:cubicBezTo>
                <a:cubicBezTo>
                  <a:pt x="1572" y="2184"/>
                  <a:pt x="1512" y="2160"/>
                  <a:pt x="1560" y="2176"/>
                </a:cubicBezTo>
                <a:cubicBezTo>
                  <a:pt x="1575" y="2221"/>
                  <a:pt x="1553" y="2167"/>
                  <a:pt x="1584" y="2206"/>
                </a:cubicBezTo>
                <a:cubicBezTo>
                  <a:pt x="1617" y="2247"/>
                  <a:pt x="1556" y="2202"/>
                  <a:pt x="1608" y="2236"/>
                </a:cubicBezTo>
                <a:cubicBezTo>
                  <a:pt x="1644" y="2290"/>
                  <a:pt x="1644" y="2354"/>
                  <a:pt x="1644" y="2416"/>
                </a:cubicBezTo>
                <a:cubicBezTo>
                  <a:pt x="1638" y="2457"/>
                  <a:pt x="1630" y="2498"/>
                  <a:pt x="1627" y="2540"/>
                </a:cubicBezTo>
                <a:cubicBezTo>
                  <a:pt x="1626" y="2547"/>
                  <a:pt x="1633" y="2553"/>
                  <a:pt x="1632" y="2560"/>
                </a:cubicBezTo>
                <a:cubicBezTo>
                  <a:pt x="1630" y="2573"/>
                  <a:pt x="1618" y="2583"/>
                  <a:pt x="1614" y="2596"/>
                </a:cubicBezTo>
                <a:cubicBezTo>
                  <a:pt x="1616" y="2642"/>
                  <a:pt x="1622" y="2628"/>
                  <a:pt x="1620" y="2662"/>
                </a:cubicBezTo>
                <a:cubicBezTo>
                  <a:pt x="1614" y="2674"/>
                  <a:pt x="1610" y="2699"/>
                  <a:pt x="1608" y="2710"/>
                </a:cubicBezTo>
                <a:cubicBezTo>
                  <a:pt x="1610" y="2756"/>
                  <a:pt x="1598" y="2808"/>
                  <a:pt x="1620" y="2848"/>
                </a:cubicBezTo>
                <a:cubicBezTo>
                  <a:pt x="1627" y="2861"/>
                  <a:pt x="1639" y="2870"/>
                  <a:pt x="1644" y="2884"/>
                </a:cubicBezTo>
                <a:cubicBezTo>
                  <a:pt x="1651" y="2906"/>
                  <a:pt x="1674" y="2939"/>
                  <a:pt x="1694" y="2952"/>
                </a:cubicBezTo>
                <a:cubicBezTo>
                  <a:pt x="1716" y="2966"/>
                  <a:pt x="1734" y="2981"/>
                  <a:pt x="1758" y="2992"/>
                </a:cubicBezTo>
                <a:cubicBezTo>
                  <a:pt x="1770" y="2997"/>
                  <a:pt x="1794" y="3004"/>
                  <a:pt x="1794" y="3004"/>
                </a:cubicBezTo>
                <a:cubicBezTo>
                  <a:pt x="1836" y="3002"/>
                  <a:pt x="1878" y="3003"/>
                  <a:pt x="1920" y="2998"/>
                </a:cubicBezTo>
                <a:cubicBezTo>
                  <a:pt x="1957" y="2994"/>
                  <a:pt x="1997" y="2971"/>
                  <a:pt x="2034" y="2962"/>
                </a:cubicBezTo>
                <a:cubicBezTo>
                  <a:pt x="2045" y="2955"/>
                  <a:pt x="2060" y="2952"/>
                  <a:pt x="2070" y="2944"/>
                </a:cubicBezTo>
                <a:cubicBezTo>
                  <a:pt x="2076" y="2939"/>
                  <a:pt x="2085" y="2935"/>
                  <a:pt x="2090" y="2930"/>
                </a:cubicBezTo>
                <a:cubicBezTo>
                  <a:pt x="2115" y="2908"/>
                  <a:pt x="2109" y="2912"/>
                  <a:pt x="2134" y="2904"/>
                </a:cubicBezTo>
                <a:cubicBezTo>
                  <a:pt x="2171" y="2916"/>
                  <a:pt x="2211" y="2926"/>
                  <a:pt x="2250" y="2926"/>
                </a:cubicBezTo>
                <a:cubicBezTo>
                  <a:pt x="2435" y="2979"/>
                  <a:pt x="2620" y="3034"/>
                  <a:pt x="2806" y="3084"/>
                </a:cubicBezTo>
                <a:cubicBezTo>
                  <a:pt x="2813" y="3086"/>
                  <a:pt x="2785" y="3075"/>
                  <a:pt x="2790" y="3070"/>
                </a:cubicBezTo>
                <a:cubicBezTo>
                  <a:pt x="2796" y="3064"/>
                  <a:pt x="2806" y="3074"/>
                  <a:pt x="2814" y="3076"/>
                </a:cubicBezTo>
                <a:cubicBezTo>
                  <a:pt x="2814" y="3076"/>
                  <a:pt x="2859" y="3091"/>
                  <a:pt x="2868" y="3094"/>
                </a:cubicBezTo>
                <a:cubicBezTo>
                  <a:pt x="2874" y="3096"/>
                  <a:pt x="2886" y="3100"/>
                  <a:pt x="2886" y="3100"/>
                </a:cubicBezTo>
                <a:cubicBezTo>
                  <a:pt x="2903" y="3126"/>
                  <a:pt x="2915" y="3124"/>
                  <a:pt x="2946" y="3130"/>
                </a:cubicBezTo>
                <a:cubicBezTo>
                  <a:pt x="2990" y="3123"/>
                  <a:pt x="3002" y="3135"/>
                  <a:pt x="3040" y="3110"/>
                </a:cubicBezTo>
                <a:cubicBezTo>
                  <a:pt x="3050" y="3103"/>
                  <a:pt x="3066" y="3099"/>
                  <a:pt x="3078" y="3096"/>
                </a:cubicBezTo>
                <a:cubicBezTo>
                  <a:pt x="3090" y="3093"/>
                  <a:pt x="3108" y="3076"/>
                  <a:pt x="3108" y="3076"/>
                </a:cubicBezTo>
                <a:cubicBezTo>
                  <a:pt x="3131" y="3042"/>
                  <a:pt x="3200" y="3045"/>
                  <a:pt x="3238" y="3032"/>
                </a:cubicBezTo>
                <a:cubicBezTo>
                  <a:pt x="3259" y="3025"/>
                  <a:pt x="3276" y="3010"/>
                  <a:pt x="3294" y="2998"/>
                </a:cubicBezTo>
                <a:cubicBezTo>
                  <a:pt x="3306" y="2990"/>
                  <a:pt x="3324" y="2962"/>
                  <a:pt x="3324" y="2962"/>
                </a:cubicBezTo>
                <a:cubicBezTo>
                  <a:pt x="3338" y="2957"/>
                  <a:pt x="3341" y="2947"/>
                  <a:pt x="3388" y="2952"/>
                </a:cubicBezTo>
                <a:cubicBezTo>
                  <a:pt x="3415" y="2957"/>
                  <a:pt x="3450" y="2985"/>
                  <a:pt x="3486" y="2992"/>
                </a:cubicBezTo>
                <a:cubicBezTo>
                  <a:pt x="3522" y="2999"/>
                  <a:pt x="3574" y="2988"/>
                  <a:pt x="3606" y="2992"/>
                </a:cubicBezTo>
                <a:cubicBezTo>
                  <a:pt x="3638" y="2999"/>
                  <a:pt x="3655" y="3005"/>
                  <a:pt x="3676" y="3016"/>
                </a:cubicBezTo>
                <a:cubicBezTo>
                  <a:pt x="3697" y="3027"/>
                  <a:pt x="3713" y="3043"/>
                  <a:pt x="3732" y="3058"/>
                </a:cubicBezTo>
                <a:cubicBezTo>
                  <a:pt x="3741" y="3084"/>
                  <a:pt x="3768" y="3090"/>
                  <a:pt x="3792" y="3106"/>
                </a:cubicBezTo>
                <a:cubicBezTo>
                  <a:pt x="3829" y="3131"/>
                  <a:pt x="3876" y="3140"/>
                  <a:pt x="3918" y="3154"/>
                </a:cubicBezTo>
                <a:cubicBezTo>
                  <a:pt x="3938" y="3161"/>
                  <a:pt x="3952" y="3171"/>
                  <a:pt x="3972" y="3178"/>
                </a:cubicBezTo>
                <a:cubicBezTo>
                  <a:pt x="4006" y="3230"/>
                  <a:pt x="3961" y="3169"/>
                  <a:pt x="4002" y="3202"/>
                </a:cubicBezTo>
                <a:cubicBezTo>
                  <a:pt x="4008" y="3207"/>
                  <a:pt x="4009" y="3215"/>
                  <a:pt x="4014" y="3220"/>
                </a:cubicBezTo>
                <a:cubicBezTo>
                  <a:pt x="4038" y="3241"/>
                  <a:pt x="4061" y="3276"/>
                  <a:pt x="4092" y="3286"/>
                </a:cubicBezTo>
                <a:cubicBezTo>
                  <a:pt x="4094" y="3292"/>
                  <a:pt x="4105" y="3288"/>
                  <a:pt x="4110" y="3292"/>
                </a:cubicBezTo>
                <a:cubicBezTo>
                  <a:pt x="4120" y="3299"/>
                  <a:pt x="4146" y="3304"/>
                  <a:pt x="4146" y="3304"/>
                </a:cubicBezTo>
                <a:cubicBezTo>
                  <a:pt x="4159" y="3343"/>
                  <a:pt x="4141" y="3305"/>
                  <a:pt x="4170" y="3328"/>
                </a:cubicBezTo>
                <a:cubicBezTo>
                  <a:pt x="4209" y="3359"/>
                  <a:pt x="4155" y="3337"/>
                  <a:pt x="4200" y="3352"/>
                </a:cubicBezTo>
                <a:cubicBezTo>
                  <a:pt x="4229" y="3395"/>
                  <a:pt x="4188" y="3342"/>
                  <a:pt x="4248" y="3382"/>
                </a:cubicBezTo>
                <a:cubicBezTo>
                  <a:pt x="4282" y="3405"/>
                  <a:pt x="4398" y="3471"/>
                  <a:pt x="4436" y="3484"/>
                </a:cubicBezTo>
                <a:cubicBezTo>
                  <a:pt x="4444" y="3152"/>
                  <a:pt x="4427" y="1754"/>
                  <a:pt x="4440" y="1420"/>
                </a:cubicBezTo>
              </a:path>
            </a:pathLst>
          </a:custGeom>
          <a:solidFill>
            <a:srgbClr val="FF3300">
              <a:alpha val="30196"/>
            </a:srgbClr>
          </a:solidFill>
          <a:ln w="12700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hr-HR"/>
          </a:p>
        </p:txBody>
      </p:sp>
      <p:sp>
        <p:nvSpPr>
          <p:cNvPr id="73816" name="AutoShape 88"/>
          <p:cNvSpPr>
            <a:spLocks noChangeArrowheads="1"/>
          </p:cNvSpPr>
          <p:nvPr/>
        </p:nvSpPr>
        <p:spPr bwMode="auto">
          <a:xfrm>
            <a:off x="8570913" y="3302000"/>
            <a:ext cx="576262" cy="503238"/>
          </a:xfrm>
          <a:prstGeom prst="flowChartProcess">
            <a:avLst/>
          </a:prstGeom>
          <a:solidFill>
            <a:srgbClr val="FF33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>
              <a:defRPr/>
            </a:pPr>
            <a:r>
              <a:rPr lang="hr-HR" sz="20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+mn-cs"/>
              </a:rPr>
              <a:t>7.K</a:t>
            </a:r>
            <a:endParaRPr lang="en-US" sz="2000" b="1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  <a:cs typeface="+mn-cs"/>
            </a:endParaRPr>
          </a:p>
        </p:txBody>
      </p:sp>
      <p:sp>
        <p:nvSpPr>
          <p:cNvPr id="73817" name="Text Box 89"/>
          <p:cNvSpPr txBox="1">
            <a:spLocks noChangeArrowheads="1"/>
          </p:cNvSpPr>
          <p:nvPr/>
        </p:nvSpPr>
        <p:spPr bwMode="auto">
          <a:xfrm>
            <a:off x="222250" y="3756025"/>
            <a:ext cx="1187450" cy="284163"/>
          </a:xfrm>
          <a:prstGeom prst="rect">
            <a:avLst/>
          </a:prstGeom>
          <a:solidFill>
            <a:srgbClr val="00FFFF">
              <a:alpha val="50000"/>
            </a:srgbClr>
          </a:solidFill>
          <a:ln w="9525">
            <a:solidFill>
              <a:srgbClr val="FF33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hr-HR" sz="1200" b="1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+mn-cs"/>
              </a:rPr>
              <a:t>IZM OZ  Split</a:t>
            </a:r>
          </a:p>
        </p:txBody>
      </p:sp>
      <p:sp>
        <p:nvSpPr>
          <p:cNvPr id="73818" name="Rectangle 90"/>
          <p:cNvSpPr>
            <a:spLocks noChangeArrowheads="1"/>
          </p:cNvSpPr>
          <p:nvPr/>
        </p:nvSpPr>
        <p:spPr bwMode="auto">
          <a:xfrm>
            <a:off x="0" y="-203200"/>
            <a:ext cx="2427288" cy="4064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hr-HR" sz="2000" b="1" u="sng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22.siječnja 1993.g. </a:t>
            </a:r>
          </a:p>
        </p:txBody>
      </p:sp>
      <p:sp>
        <p:nvSpPr>
          <p:cNvPr id="18525" name="AutoShape 91"/>
          <p:cNvSpPr>
            <a:spLocks noChangeArrowheads="1"/>
          </p:cNvSpPr>
          <p:nvPr/>
        </p:nvSpPr>
        <p:spPr bwMode="auto">
          <a:xfrm>
            <a:off x="6840538" y="4640263"/>
            <a:ext cx="320675" cy="152400"/>
          </a:xfrm>
          <a:prstGeom prst="flowChartProcess">
            <a:avLst/>
          </a:prstGeom>
          <a:solidFill>
            <a:srgbClr val="FF3300">
              <a:alpha val="50195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sz="800" b="1">
                <a:solidFill>
                  <a:schemeClr val="tx2"/>
                </a:solidFill>
                <a:latin typeface="Arial" charset="0"/>
              </a:rPr>
              <a:t>92.</a:t>
            </a:r>
            <a:r>
              <a:rPr lang="hr-HR" sz="800" b="1">
                <a:solidFill>
                  <a:schemeClr val="tx2"/>
                </a:solidFill>
                <a:latin typeface="Arial" charset="0"/>
              </a:rPr>
              <a:t> b</a:t>
            </a:r>
            <a:r>
              <a:rPr lang="en-US" sz="800" b="1">
                <a:solidFill>
                  <a:schemeClr val="tx2"/>
                </a:solidFill>
                <a:latin typeface="Arial" charset="0"/>
              </a:rPr>
              <a:t>r</a:t>
            </a:r>
            <a:endParaRPr lang="en-US" sz="800">
              <a:solidFill>
                <a:srgbClr val="FFFF00"/>
              </a:solidFill>
              <a:latin typeface="Arial" charset="0"/>
            </a:endParaRPr>
          </a:p>
        </p:txBody>
      </p:sp>
      <p:grpSp>
        <p:nvGrpSpPr>
          <p:cNvPr id="18526" name="Group 92"/>
          <p:cNvGrpSpPr>
            <a:grpSpLocks/>
          </p:cNvGrpSpPr>
          <p:nvPr/>
        </p:nvGrpSpPr>
        <p:grpSpPr bwMode="auto">
          <a:xfrm>
            <a:off x="6802438" y="4327525"/>
            <a:ext cx="215900" cy="285750"/>
            <a:chOff x="3334" y="2750"/>
            <a:chExt cx="173" cy="225"/>
          </a:xfrm>
        </p:grpSpPr>
        <p:sp>
          <p:nvSpPr>
            <p:cNvPr id="18527" name="Rectangle 93"/>
            <p:cNvSpPr>
              <a:spLocks noChangeArrowheads="1"/>
            </p:cNvSpPr>
            <p:nvPr/>
          </p:nvSpPr>
          <p:spPr bwMode="auto">
            <a:xfrm>
              <a:off x="3371" y="2753"/>
              <a:ext cx="136" cy="90"/>
            </a:xfrm>
            <a:prstGeom prst="rect">
              <a:avLst/>
            </a:prstGeom>
            <a:noFill/>
            <a:ln w="19050">
              <a:solidFill>
                <a:srgbClr val="FF33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sr-Latn-CS" sz="2400">
                <a:latin typeface="Arial" charset="0"/>
              </a:endParaRPr>
            </a:p>
          </p:txBody>
        </p:sp>
        <p:grpSp>
          <p:nvGrpSpPr>
            <p:cNvPr id="18528" name="Group 94"/>
            <p:cNvGrpSpPr>
              <a:grpSpLocks/>
            </p:cNvGrpSpPr>
            <p:nvPr/>
          </p:nvGrpSpPr>
          <p:grpSpPr bwMode="auto">
            <a:xfrm>
              <a:off x="3334" y="2750"/>
              <a:ext cx="173" cy="225"/>
              <a:chOff x="3334" y="2750"/>
              <a:chExt cx="173" cy="225"/>
            </a:xfrm>
          </p:grpSpPr>
          <p:sp>
            <p:nvSpPr>
              <p:cNvPr id="18529" name="Line 95"/>
              <p:cNvSpPr>
                <a:spLocks noChangeShapeType="1"/>
              </p:cNvSpPr>
              <p:nvPr/>
            </p:nvSpPr>
            <p:spPr bwMode="auto">
              <a:xfrm>
                <a:off x="3371" y="2750"/>
                <a:ext cx="136" cy="91"/>
              </a:xfrm>
              <a:prstGeom prst="line">
                <a:avLst/>
              </a:prstGeom>
              <a:noFill/>
              <a:ln w="19050">
                <a:solidFill>
                  <a:srgbClr val="FF33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hr-HR"/>
              </a:p>
            </p:txBody>
          </p:sp>
          <p:sp>
            <p:nvSpPr>
              <p:cNvPr id="18530" name="Line 96"/>
              <p:cNvSpPr>
                <a:spLocks noChangeShapeType="1"/>
              </p:cNvSpPr>
              <p:nvPr/>
            </p:nvSpPr>
            <p:spPr bwMode="auto">
              <a:xfrm flipV="1">
                <a:off x="3371" y="2758"/>
                <a:ext cx="136" cy="75"/>
              </a:xfrm>
              <a:prstGeom prst="line">
                <a:avLst/>
              </a:prstGeom>
              <a:noFill/>
              <a:ln w="19050">
                <a:solidFill>
                  <a:srgbClr val="FF33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hr-HR"/>
              </a:p>
            </p:txBody>
          </p:sp>
          <p:sp>
            <p:nvSpPr>
              <p:cNvPr id="18531" name="Freeform 97"/>
              <p:cNvSpPr>
                <a:spLocks/>
              </p:cNvSpPr>
              <p:nvPr/>
            </p:nvSpPr>
            <p:spPr bwMode="auto">
              <a:xfrm>
                <a:off x="3334" y="2919"/>
                <a:ext cx="74" cy="56"/>
              </a:xfrm>
              <a:custGeom>
                <a:avLst/>
                <a:gdLst>
                  <a:gd name="T0" fmla="*/ 16 w 74"/>
                  <a:gd name="T1" fmla="*/ 2 h 56"/>
                  <a:gd name="T2" fmla="*/ 4 w 74"/>
                  <a:gd name="T3" fmla="*/ 8 h 56"/>
                  <a:gd name="T4" fmla="*/ 0 w 74"/>
                  <a:gd name="T5" fmla="*/ 28 h 56"/>
                  <a:gd name="T6" fmla="*/ 12 w 74"/>
                  <a:gd name="T7" fmla="*/ 44 h 56"/>
                  <a:gd name="T8" fmla="*/ 32 w 74"/>
                  <a:gd name="T9" fmla="*/ 54 h 56"/>
                  <a:gd name="T10" fmla="*/ 54 w 74"/>
                  <a:gd name="T11" fmla="*/ 52 h 56"/>
                  <a:gd name="T12" fmla="*/ 70 w 74"/>
                  <a:gd name="T13" fmla="*/ 20 h 5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74"/>
                  <a:gd name="T22" fmla="*/ 0 h 56"/>
                  <a:gd name="T23" fmla="*/ 74 w 74"/>
                  <a:gd name="T24" fmla="*/ 56 h 5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74" h="56">
                    <a:moveTo>
                      <a:pt x="16" y="2"/>
                    </a:moveTo>
                    <a:cubicBezTo>
                      <a:pt x="8" y="2"/>
                      <a:pt x="7" y="0"/>
                      <a:pt x="4" y="8"/>
                    </a:cubicBezTo>
                    <a:cubicBezTo>
                      <a:pt x="3" y="12"/>
                      <a:pt x="0" y="28"/>
                      <a:pt x="0" y="28"/>
                    </a:cubicBezTo>
                    <a:cubicBezTo>
                      <a:pt x="2" y="35"/>
                      <a:pt x="5" y="40"/>
                      <a:pt x="12" y="44"/>
                    </a:cubicBezTo>
                    <a:cubicBezTo>
                      <a:pt x="19" y="48"/>
                      <a:pt x="32" y="54"/>
                      <a:pt x="32" y="54"/>
                    </a:cubicBezTo>
                    <a:cubicBezTo>
                      <a:pt x="32" y="54"/>
                      <a:pt x="49" y="56"/>
                      <a:pt x="54" y="52"/>
                    </a:cubicBezTo>
                    <a:cubicBezTo>
                      <a:pt x="74" y="34"/>
                      <a:pt x="74" y="46"/>
                      <a:pt x="70" y="20"/>
                    </a:cubicBezTo>
                  </a:path>
                </a:pathLst>
              </a:custGeom>
              <a:solidFill>
                <a:srgbClr val="FF3300">
                  <a:alpha val="50195"/>
                </a:srgbClr>
              </a:solidFill>
              <a:ln w="19050">
                <a:solidFill>
                  <a:srgbClr val="FF33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hr-HR"/>
              </a:p>
            </p:txBody>
          </p:sp>
          <p:sp>
            <p:nvSpPr>
              <p:cNvPr id="18532" name="Line 98"/>
              <p:cNvSpPr>
                <a:spLocks noChangeShapeType="1"/>
              </p:cNvSpPr>
              <p:nvPr/>
            </p:nvSpPr>
            <p:spPr bwMode="auto">
              <a:xfrm>
                <a:off x="3371" y="2767"/>
                <a:ext cx="0" cy="182"/>
              </a:xfrm>
              <a:prstGeom prst="line">
                <a:avLst/>
              </a:prstGeom>
              <a:noFill/>
              <a:ln w="19050">
                <a:solidFill>
                  <a:srgbClr val="FF33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hr-HR"/>
              </a:p>
            </p:txBody>
          </p:sp>
        </p:grpSp>
      </p:grpSp>
      <p:sp>
        <p:nvSpPr>
          <p:cNvPr id="73827" name="Text Box 99"/>
          <p:cNvSpPr txBox="1">
            <a:spLocks noChangeArrowheads="1"/>
          </p:cNvSpPr>
          <p:nvPr/>
        </p:nvSpPr>
        <p:spPr bwMode="auto">
          <a:xfrm>
            <a:off x="6583363" y="4116388"/>
            <a:ext cx="37465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hr-HR" sz="1200" b="1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+mn-cs"/>
              </a:rPr>
              <a:t>x</a:t>
            </a:r>
            <a:endParaRPr lang="en-US" sz="1200" b="1">
              <a:solidFill>
                <a:srgbClr val="FF33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  <a:cs typeface="+mn-cs"/>
            </a:endParaRPr>
          </a:p>
        </p:txBody>
      </p:sp>
      <p:sp>
        <p:nvSpPr>
          <p:cNvPr id="73828" name="Text Box 100"/>
          <p:cNvSpPr txBox="1">
            <a:spLocks noChangeArrowheads="1"/>
          </p:cNvSpPr>
          <p:nvPr/>
        </p:nvSpPr>
        <p:spPr bwMode="auto">
          <a:xfrm>
            <a:off x="6789738" y="4114800"/>
            <a:ext cx="37465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hr-HR" sz="1200" b="1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+mn-cs"/>
              </a:rPr>
              <a:t>x</a:t>
            </a:r>
            <a:endParaRPr lang="en-US" sz="1200" b="1">
              <a:solidFill>
                <a:srgbClr val="FF33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  <a:cs typeface="+mn-cs"/>
            </a:endParaRPr>
          </a:p>
        </p:txBody>
      </p:sp>
      <p:grpSp>
        <p:nvGrpSpPr>
          <p:cNvPr id="18535" name="Group 101"/>
          <p:cNvGrpSpPr>
            <a:grpSpLocks/>
          </p:cNvGrpSpPr>
          <p:nvPr/>
        </p:nvGrpSpPr>
        <p:grpSpPr bwMode="auto">
          <a:xfrm>
            <a:off x="6586538" y="4327525"/>
            <a:ext cx="215900" cy="285750"/>
            <a:chOff x="3334" y="2750"/>
            <a:chExt cx="173" cy="225"/>
          </a:xfrm>
        </p:grpSpPr>
        <p:sp>
          <p:nvSpPr>
            <p:cNvPr id="18536" name="Rectangle 102"/>
            <p:cNvSpPr>
              <a:spLocks noChangeArrowheads="1"/>
            </p:cNvSpPr>
            <p:nvPr/>
          </p:nvSpPr>
          <p:spPr bwMode="auto">
            <a:xfrm>
              <a:off x="3371" y="2753"/>
              <a:ext cx="136" cy="90"/>
            </a:xfrm>
            <a:prstGeom prst="rect">
              <a:avLst/>
            </a:prstGeom>
            <a:noFill/>
            <a:ln w="19050">
              <a:solidFill>
                <a:srgbClr val="FF33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sr-Latn-CS" sz="2400">
                <a:latin typeface="Arial" charset="0"/>
              </a:endParaRPr>
            </a:p>
          </p:txBody>
        </p:sp>
        <p:grpSp>
          <p:nvGrpSpPr>
            <p:cNvPr id="18537" name="Group 103"/>
            <p:cNvGrpSpPr>
              <a:grpSpLocks/>
            </p:cNvGrpSpPr>
            <p:nvPr/>
          </p:nvGrpSpPr>
          <p:grpSpPr bwMode="auto">
            <a:xfrm>
              <a:off x="3334" y="2750"/>
              <a:ext cx="173" cy="225"/>
              <a:chOff x="3334" y="2750"/>
              <a:chExt cx="173" cy="225"/>
            </a:xfrm>
          </p:grpSpPr>
          <p:sp>
            <p:nvSpPr>
              <p:cNvPr id="18538" name="Line 104"/>
              <p:cNvSpPr>
                <a:spLocks noChangeShapeType="1"/>
              </p:cNvSpPr>
              <p:nvPr/>
            </p:nvSpPr>
            <p:spPr bwMode="auto">
              <a:xfrm>
                <a:off x="3371" y="2750"/>
                <a:ext cx="136" cy="91"/>
              </a:xfrm>
              <a:prstGeom prst="line">
                <a:avLst/>
              </a:prstGeom>
              <a:noFill/>
              <a:ln w="19050">
                <a:solidFill>
                  <a:srgbClr val="FF33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hr-HR"/>
              </a:p>
            </p:txBody>
          </p:sp>
          <p:sp>
            <p:nvSpPr>
              <p:cNvPr id="18539" name="Line 105"/>
              <p:cNvSpPr>
                <a:spLocks noChangeShapeType="1"/>
              </p:cNvSpPr>
              <p:nvPr/>
            </p:nvSpPr>
            <p:spPr bwMode="auto">
              <a:xfrm flipV="1">
                <a:off x="3371" y="2758"/>
                <a:ext cx="136" cy="75"/>
              </a:xfrm>
              <a:prstGeom prst="line">
                <a:avLst/>
              </a:prstGeom>
              <a:noFill/>
              <a:ln w="19050">
                <a:solidFill>
                  <a:srgbClr val="FF33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hr-HR"/>
              </a:p>
            </p:txBody>
          </p:sp>
          <p:sp>
            <p:nvSpPr>
              <p:cNvPr id="18540" name="Freeform 106"/>
              <p:cNvSpPr>
                <a:spLocks/>
              </p:cNvSpPr>
              <p:nvPr/>
            </p:nvSpPr>
            <p:spPr bwMode="auto">
              <a:xfrm>
                <a:off x="3334" y="2919"/>
                <a:ext cx="74" cy="56"/>
              </a:xfrm>
              <a:custGeom>
                <a:avLst/>
                <a:gdLst>
                  <a:gd name="T0" fmla="*/ 16 w 74"/>
                  <a:gd name="T1" fmla="*/ 2 h 56"/>
                  <a:gd name="T2" fmla="*/ 4 w 74"/>
                  <a:gd name="T3" fmla="*/ 8 h 56"/>
                  <a:gd name="T4" fmla="*/ 0 w 74"/>
                  <a:gd name="T5" fmla="*/ 28 h 56"/>
                  <a:gd name="T6" fmla="*/ 12 w 74"/>
                  <a:gd name="T7" fmla="*/ 44 h 56"/>
                  <a:gd name="T8" fmla="*/ 32 w 74"/>
                  <a:gd name="T9" fmla="*/ 54 h 56"/>
                  <a:gd name="T10" fmla="*/ 54 w 74"/>
                  <a:gd name="T11" fmla="*/ 52 h 56"/>
                  <a:gd name="T12" fmla="*/ 70 w 74"/>
                  <a:gd name="T13" fmla="*/ 20 h 5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74"/>
                  <a:gd name="T22" fmla="*/ 0 h 56"/>
                  <a:gd name="T23" fmla="*/ 74 w 74"/>
                  <a:gd name="T24" fmla="*/ 56 h 5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74" h="56">
                    <a:moveTo>
                      <a:pt x="16" y="2"/>
                    </a:moveTo>
                    <a:cubicBezTo>
                      <a:pt x="8" y="2"/>
                      <a:pt x="7" y="0"/>
                      <a:pt x="4" y="8"/>
                    </a:cubicBezTo>
                    <a:cubicBezTo>
                      <a:pt x="3" y="12"/>
                      <a:pt x="0" y="28"/>
                      <a:pt x="0" y="28"/>
                    </a:cubicBezTo>
                    <a:cubicBezTo>
                      <a:pt x="2" y="35"/>
                      <a:pt x="5" y="40"/>
                      <a:pt x="12" y="44"/>
                    </a:cubicBezTo>
                    <a:cubicBezTo>
                      <a:pt x="19" y="48"/>
                      <a:pt x="32" y="54"/>
                      <a:pt x="32" y="54"/>
                    </a:cubicBezTo>
                    <a:cubicBezTo>
                      <a:pt x="32" y="54"/>
                      <a:pt x="49" y="56"/>
                      <a:pt x="54" y="52"/>
                    </a:cubicBezTo>
                    <a:cubicBezTo>
                      <a:pt x="74" y="34"/>
                      <a:pt x="74" y="46"/>
                      <a:pt x="70" y="20"/>
                    </a:cubicBezTo>
                  </a:path>
                </a:pathLst>
              </a:custGeom>
              <a:solidFill>
                <a:srgbClr val="FF3300">
                  <a:alpha val="50195"/>
                </a:srgbClr>
              </a:solidFill>
              <a:ln w="19050">
                <a:solidFill>
                  <a:srgbClr val="FF33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hr-HR"/>
              </a:p>
            </p:txBody>
          </p:sp>
          <p:sp>
            <p:nvSpPr>
              <p:cNvPr id="18541" name="Line 107"/>
              <p:cNvSpPr>
                <a:spLocks noChangeShapeType="1"/>
              </p:cNvSpPr>
              <p:nvPr/>
            </p:nvSpPr>
            <p:spPr bwMode="auto">
              <a:xfrm>
                <a:off x="3371" y="2767"/>
                <a:ext cx="0" cy="182"/>
              </a:xfrm>
              <a:prstGeom prst="line">
                <a:avLst/>
              </a:prstGeom>
              <a:noFill/>
              <a:ln w="19050">
                <a:solidFill>
                  <a:srgbClr val="FF33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hr-HR"/>
              </a:p>
            </p:txBody>
          </p:sp>
        </p:grpSp>
      </p:grpSp>
      <p:sp>
        <p:nvSpPr>
          <p:cNvPr id="18542" name="AutoShape 108"/>
          <p:cNvSpPr>
            <a:spLocks noChangeArrowheads="1"/>
          </p:cNvSpPr>
          <p:nvPr/>
        </p:nvSpPr>
        <p:spPr bwMode="auto">
          <a:xfrm>
            <a:off x="6345238" y="4640263"/>
            <a:ext cx="422275" cy="152400"/>
          </a:xfrm>
          <a:prstGeom prst="flowChartProcess">
            <a:avLst/>
          </a:prstGeom>
          <a:solidFill>
            <a:srgbClr val="FF3300">
              <a:alpha val="50195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sz="800" b="1">
                <a:latin typeface="Arial" charset="0"/>
              </a:rPr>
              <a:t>2.</a:t>
            </a:r>
            <a:r>
              <a:rPr lang="hr-HR" sz="800" b="1">
                <a:latin typeface="Arial" charset="0"/>
              </a:rPr>
              <a:t>br TO</a:t>
            </a:r>
            <a:endParaRPr lang="en-US" sz="800" b="1">
              <a:latin typeface="Arial" charset="0"/>
            </a:endParaRPr>
          </a:p>
        </p:txBody>
      </p:sp>
      <p:sp>
        <p:nvSpPr>
          <p:cNvPr id="73837" name="Text Box 109"/>
          <p:cNvSpPr txBox="1">
            <a:spLocks noChangeArrowheads="1"/>
          </p:cNvSpPr>
          <p:nvPr/>
        </p:nvSpPr>
        <p:spPr bwMode="auto">
          <a:xfrm>
            <a:off x="7292975" y="2276475"/>
            <a:ext cx="37465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hr-HR" sz="1200" b="1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+mn-cs"/>
              </a:rPr>
              <a:t>x</a:t>
            </a:r>
            <a:endParaRPr lang="en-US" sz="1200" b="1">
              <a:solidFill>
                <a:srgbClr val="FF33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  <a:cs typeface="+mn-cs"/>
            </a:endParaRPr>
          </a:p>
        </p:txBody>
      </p:sp>
      <p:grpSp>
        <p:nvGrpSpPr>
          <p:cNvPr id="18544" name="Group 110"/>
          <p:cNvGrpSpPr>
            <a:grpSpLocks/>
          </p:cNvGrpSpPr>
          <p:nvPr/>
        </p:nvGrpSpPr>
        <p:grpSpPr bwMode="auto">
          <a:xfrm>
            <a:off x="7296150" y="2487613"/>
            <a:ext cx="215900" cy="285750"/>
            <a:chOff x="3334" y="2750"/>
            <a:chExt cx="173" cy="225"/>
          </a:xfrm>
        </p:grpSpPr>
        <p:sp>
          <p:nvSpPr>
            <p:cNvPr id="18545" name="Rectangle 111"/>
            <p:cNvSpPr>
              <a:spLocks noChangeArrowheads="1"/>
            </p:cNvSpPr>
            <p:nvPr/>
          </p:nvSpPr>
          <p:spPr bwMode="auto">
            <a:xfrm>
              <a:off x="3371" y="2753"/>
              <a:ext cx="136" cy="90"/>
            </a:xfrm>
            <a:prstGeom prst="rect">
              <a:avLst/>
            </a:prstGeom>
            <a:noFill/>
            <a:ln w="19050">
              <a:solidFill>
                <a:srgbClr val="FF33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sr-Latn-CS" sz="2400">
                <a:latin typeface="Arial" charset="0"/>
              </a:endParaRPr>
            </a:p>
          </p:txBody>
        </p:sp>
        <p:grpSp>
          <p:nvGrpSpPr>
            <p:cNvPr id="18546" name="Group 112"/>
            <p:cNvGrpSpPr>
              <a:grpSpLocks/>
            </p:cNvGrpSpPr>
            <p:nvPr/>
          </p:nvGrpSpPr>
          <p:grpSpPr bwMode="auto">
            <a:xfrm>
              <a:off x="3334" y="2750"/>
              <a:ext cx="173" cy="225"/>
              <a:chOff x="3334" y="2750"/>
              <a:chExt cx="173" cy="225"/>
            </a:xfrm>
          </p:grpSpPr>
          <p:sp>
            <p:nvSpPr>
              <p:cNvPr id="18547" name="Line 113"/>
              <p:cNvSpPr>
                <a:spLocks noChangeShapeType="1"/>
              </p:cNvSpPr>
              <p:nvPr/>
            </p:nvSpPr>
            <p:spPr bwMode="auto">
              <a:xfrm>
                <a:off x="3371" y="2750"/>
                <a:ext cx="136" cy="91"/>
              </a:xfrm>
              <a:prstGeom prst="line">
                <a:avLst/>
              </a:prstGeom>
              <a:noFill/>
              <a:ln w="19050">
                <a:solidFill>
                  <a:srgbClr val="FF33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hr-HR"/>
              </a:p>
            </p:txBody>
          </p:sp>
          <p:sp>
            <p:nvSpPr>
              <p:cNvPr id="18548" name="Line 114"/>
              <p:cNvSpPr>
                <a:spLocks noChangeShapeType="1"/>
              </p:cNvSpPr>
              <p:nvPr/>
            </p:nvSpPr>
            <p:spPr bwMode="auto">
              <a:xfrm flipV="1">
                <a:off x="3371" y="2758"/>
                <a:ext cx="136" cy="75"/>
              </a:xfrm>
              <a:prstGeom prst="line">
                <a:avLst/>
              </a:prstGeom>
              <a:noFill/>
              <a:ln w="19050">
                <a:solidFill>
                  <a:srgbClr val="FF33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hr-HR"/>
              </a:p>
            </p:txBody>
          </p:sp>
          <p:sp>
            <p:nvSpPr>
              <p:cNvPr id="18549" name="Freeform 115"/>
              <p:cNvSpPr>
                <a:spLocks/>
              </p:cNvSpPr>
              <p:nvPr/>
            </p:nvSpPr>
            <p:spPr bwMode="auto">
              <a:xfrm>
                <a:off x="3334" y="2919"/>
                <a:ext cx="74" cy="56"/>
              </a:xfrm>
              <a:custGeom>
                <a:avLst/>
                <a:gdLst>
                  <a:gd name="T0" fmla="*/ 16 w 74"/>
                  <a:gd name="T1" fmla="*/ 2 h 56"/>
                  <a:gd name="T2" fmla="*/ 4 w 74"/>
                  <a:gd name="T3" fmla="*/ 8 h 56"/>
                  <a:gd name="T4" fmla="*/ 0 w 74"/>
                  <a:gd name="T5" fmla="*/ 28 h 56"/>
                  <a:gd name="T6" fmla="*/ 12 w 74"/>
                  <a:gd name="T7" fmla="*/ 44 h 56"/>
                  <a:gd name="T8" fmla="*/ 32 w 74"/>
                  <a:gd name="T9" fmla="*/ 54 h 56"/>
                  <a:gd name="T10" fmla="*/ 54 w 74"/>
                  <a:gd name="T11" fmla="*/ 52 h 56"/>
                  <a:gd name="T12" fmla="*/ 70 w 74"/>
                  <a:gd name="T13" fmla="*/ 20 h 5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74"/>
                  <a:gd name="T22" fmla="*/ 0 h 56"/>
                  <a:gd name="T23" fmla="*/ 74 w 74"/>
                  <a:gd name="T24" fmla="*/ 56 h 5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74" h="56">
                    <a:moveTo>
                      <a:pt x="16" y="2"/>
                    </a:moveTo>
                    <a:cubicBezTo>
                      <a:pt x="8" y="2"/>
                      <a:pt x="7" y="0"/>
                      <a:pt x="4" y="8"/>
                    </a:cubicBezTo>
                    <a:cubicBezTo>
                      <a:pt x="3" y="12"/>
                      <a:pt x="0" y="28"/>
                      <a:pt x="0" y="28"/>
                    </a:cubicBezTo>
                    <a:cubicBezTo>
                      <a:pt x="2" y="35"/>
                      <a:pt x="5" y="40"/>
                      <a:pt x="12" y="44"/>
                    </a:cubicBezTo>
                    <a:cubicBezTo>
                      <a:pt x="19" y="48"/>
                      <a:pt x="32" y="54"/>
                      <a:pt x="32" y="54"/>
                    </a:cubicBezTo>
                    <a:cubicBezTo>
                      <a:pt x="32" y="54"/>
                      <a:pt x="49" y="56"/>
                      <a:pt x="54" y="52"/>
                    </a:cubicBezTo>
                    <a:cubicBezTo>
                      <a:pt x="74" y="34"/>
                      <a:pt x="74" y="46"/>
                      <a:pt x="70" y="20"/>
                    </a:cubicBezTo>
                  </a:path>
                </a:pathLst>
              </a:custGeom>
              <a:solidFill>
                <a:srgbClr val="FF3300">
                  <a:alpha val="50195"/>
                </a:srgbClr>
              </a:solidFill>
              <a:ln w="19050">
                <a:solidFill>
                  <a:srgbClr val="FF33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hr-HR"/>
              </a:p>
            </p:txBody>
          </p:sp>
          <p:sp>
            <p:nvSpPr>
              <p:cNvPr id="18550" name="Line 116"/>
              <p:cNvSpPr>
                <a:spLocks noChangeShapeType="1"/>
              </p:cNvSpPr>
              <p:nvPr/>
            </p:nvSpPr>
            <p:spPr bwMode="auto">
              <a:xfrm>
                <a:off x="3371" y="2767"/>
                <a:ext cx="0" cy="182"/>
              </a:xfrm>
              <a:prstGeom prst="line">
                <a:avLst/>
              </a:prstGeom>
              <a:noFill/>
              <a:ln w="19050">
                <a:solidFill>
                  <a:srgbClr val="FF33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hr-HR"/>
              </a:p>
            </p:txBody>
          </p:sp>
        </p:grpSp>
      </p:grpSp>
      <p:sp>
        <p:nvSpPr>
          <p:cNvPr id="18551" name="AutoShape 117"/>
          <p:cNvSpPr>
            <a:spLocks noChangeArrowheads="1"/>
          </p:cNvSpPr>
          <p:nvPr/>
        </p:nvSpPr>
        <p:spPr bwMode="auto">
          <a:xfrm>
            <a:off x="7054850" y="2800350"/>
            <a:ext cx="422275" cy="152400"/>
          </a:xfrm>
          <a:prstGeom prst="flowChartProcess">
            <a:avLst/>
          </a:prstGeom>
          <a:solidFill>
            <a:srgbClr val="FF3300">
              <a:alpha val="50195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hr-HR" sz="800" b="1">
                <a:latin typeface="Arial" charset="0"/>
              </a:rPr>
              <a:t>4</a:t>
            </a:r>
            <a:r>
              <a:rPr lang="en-US" sz="800" b="1">
                <a:latin typeface="Arial" charset="0"/>
              </a:rPr>
              <a:t>.</a:t>
            </a:r>
            <a:r>
              <a:rPr lang="hr-HR" sz="800" b="1">
                <a:latin typeface="Arial" charset="0"/>
              </a:rPr>
              <a:t>br TO</a:t>
            </a:r>
            <a:endParaRPr lang="en-US" sz="800" b="1">
              <a:latin typeface="Arial" charset="0"/>
            </a:endParaRPr>
          </a:p>
        </p:txBody>
      </p:sp>
      <p:sp>
        <p:nvSpPr>
          <p:cNvPr id="18552" name="AutoShape 118"/>
          <p:cNvSpPr>
            <a:spLocks noChangeArrowheads="1"/>
          </p:cNvSpPr>
          <p:nvPr/>
        </p:nvSpPr>
        <p:spPr bwMode="auto">
          <a:xfrm>
            <a:off x="5130800" y="3398838"/>
            <a:ext cx="539750" cy="152400"/>
          </a:xfrm>
          <a:prstGeom prst="flowChartProcess">
            <a:avLst/>
          </a:prstGeom>
          <a:solidFill>
            <a:srgbClr val="FF3300">
              <a:alpha val="50195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sz="800" b="1">
                <a:latin typeface="Arial" charset="0"/>
              </a:rPr>
              <a:t>92.</a:t>
            </a:r>
            <a:r>
              <a:rPr lang="hr-HR" sz="800" b="1">
                <a:latin typeface="Arial" charset="0"/>
              </a:rPr>
              <a:t>br </a:t>
            </a:r>
            <a:r>
              <a:rPr lang="en-US" sz="800" b="1">
                <a:latin typeface="Arial" charset="0"/>
              </a:rPr>
              <a:t>IZM</a:t>
            </a:r>
          </a:p>
        </p:txBody>
      </p:sp>
      <p:grpSp>
        <p:nvGrpSpPr>
          <p:cNvPr id="18553" name="Group 119"/>
          <p:cNvGrpSpPr>
            <a:grpSpLocks/>
          </p:cNvGrpSpPr>
          <p:nvPr/>
        </p:nvGrpSpPr>
        <p:grpSpPr bwMode="auto">
          <a:xfrm>
            <a:off x="5018088" y="3248025"/>
            <a:ext cx="215900" cy="285750"/>
            <a:chOff x="3334" y="2750"/>
            <a:chExt cx="173" cy="225"/>
          </a:xfrm>
        </p:grpSpPr>
        <p:sp>
          <p:nvSpPr>
            <p:cNvPr id="18554" name="Rectangle 120"/>
            <p:cNvSpPr>
              <a:spLocks noChangeArrowheads="1"/>
            </p:cNvSpPr>
            <p:nvPr/>
          </p:nvSpPr>
          <p:spPr bwMode="auto">
            <a:xfrm>
              <a:off x="3371" y="2753"/>
              <a:ext cx="136" cy="90"/>
            </a:xfrm>
            <a:prstGeom prst="rect">
              <a:avLst/>
            </a:prstGeom>
            <a:noFill/>
            <a:ln w="19050">
              <a:solidFill>
                <a:srgbClr val="FF33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sr-Latn-CS" sz="2400">
                <a:latin typeface="Arial" charset="0"/>
              </a:endParaRPr>
            </a:p>
          </p:txBody>
        </p:sp>
        <p:grpSp>
          <p:nvGrpSpPr>
            <p:cNvPr id="18555" name="Group 121"/>
            <p:cNvGrpSpPr>
              <a:grpSpLocks/>
            </p:cNvGrpSpPr>
            <p:nvPr/>
          </p:nvGrpSpPr>
          <p:grpSpPr bwMode="auto">
            <a:xfrm>
              <a:off x="3334" y="2750"/>
              <a:ext cx="173" cy="225"/>
              <a:chOff x="3334" y="2750"/>
              <a:chExt cx="173" cy="225"/>
            </a:xfrm>
          </p:grpSpPr>
          <p:sp>
            <p:nvSpPr>
              <p:cNvPr id="18556" name="Line 122"/>
              <p:cNvSpPr>
                <a:spLocks noChangeShapeType="1"/>
              </p:cNvSpPr>
              <p:nvPr/>
            </p:nvSpPr>
            <p:spPr bwMode="auto">
              <a:xfrm>
                <a:off x="3371" y="2750"/>
                <a:ext cx="136" cy="91"/>
              </a:xfrm>
              <a:prstGeom prst="line">
                <a:avLst/>
              </a:prstGeom>
              <a:noFill/>
              <a:ln w="19050">
                <a:solidFill>
                  <a:srgbClr val="FF33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hr-HR"/>
              </a:p>
            </p:txBody>
          </p:sp>
          <p:sp>
            <p:nvSpPr>
              <p:cNvPr id="18557" name="Line 123"/>
              <p:cNvSpPr>
                <a:spLocks noChangeShapeType="1"/>
              </p:cNvSpPr>
              <p:nvPr/>
            </p:nvSpPr>
            <p:spPr bwMode="auto">
              <a:xfrm flipV="1">
                <a:off x="3371" y="2758"/>
                <a:ext cx="136" cy="75"/>
              </a:xfrm>
              <a:prstGeom prst="line">
                <a:avLst/>
              </a:prstGeom>
              <a:noFill/>
              <a:ln w="19050">
                <a:solidFill>
                  <a:srgbClr val="FF33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hr-HR"/>
              </a:p>
            </p:txBody>
          </p:sp>
          <p:sp>
            <p:nvSpPr>
              <p:cNvPr id="18558" name="Freeform 124"/>
              <p:cNvSpPr>
                <a:spLocks/>
              </p:cNvSpPr>
              <p:nvPr/>
            </p:nvSpPr>
            <p:spPr bwMode="auto">
              <a:xfrm>
                <a:off x="3334" y="2919"/>
                <a:ext cx="74" cy="56"/>
              </a:xfrm>
              <a:custGeom>
                <a:avLst/>
                <a:gdLst>
                  <a:gd name="T0" fmla="*/ 16 w 74"/>
                  <a:gd name="T1" fmla="*/ 2 h 56"/>
                  <a:gd name="T2" fmla="*/ 4 w 74"/>
                  <a:gd name="T3" fmla="*/ 8 h 56"/>
                  <a:gd name="T4" fmla="*/ 0 w 74"/>
                  <a:gd name="T5" fmla="*/ 28 h 56"/>
                  <a:gd name="T6" fmla="*/ 12 w 74"/>
                  <a:gd name="T7" fmla="*/ 44 h 56"/>
                  <a:gd name="T8" fmla="*/ 32 w 74"/>
                  <a:gd name="T9" fmla="*/ 54 h 56"/>
                  <a:gd name="T10" fmla="*/ 54 w 74"/>
                  <a:gd name="T11" fmla="*/ 52 h 56"/>
                  <a:gd name="T12" fmla="*/ 70 w 74"/>
                  <a:gd name="T13" fmla="*/ 20 h 5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74"/>
                  <a:gd name="T22" fmla="*/ 0 h 56"/>
                  <a:gd name="T23" fmla="*/ 74 w 74"/>
                  <a:gd name="T24" fmla="*/ 56 h 5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74" h="56">
                    <a:moveTo>
                      <a:pt x="16" y="2"/>
                    </a:moveTo>
                    <a:cubicBezTo>
                      <a:pt x="8" y="2"/>
                      <a:pt x="7" y="0"/>
                      <a:pt x="4" y="8"/>
                    </a:cubicBezTo>
                    <a:cubicBezTo>
                      <a:pt x="3" y="12"/>
                      <a:pt x="0" y="28"/>
                      <a:pt x="0" y="28"/>
                    </a:cubicBezTo>
                    <a:cubicBezTo>
                      <a:pt x="2" y="35"/>
                      <a:pt x="5" y="40"/>
                      <a:pt x="12" y="44"/>
                    </a:cubicBezTo>
                    <a:cubicBezTo>
                      <a:pt x="19" y="48"/>
                      <a:pt x="32" y="54"/>
                      <a:pt x="32" y="54"/>
                    </a:cubicBezTo>
                    <a:cubicBezTo>
                      <a:pt x="32" y="54"/>
                      <a:pt x="49" y="56"/>
                      <a:pt x="54" y="52"/>
                    </a:cubicBezTo>
                    <a:cubicBezTo>
                      <a:pt x="74" y="34"/>
                      <a:pt x="74" y="46"/>
                      <a:pt x="70" y="20"/>
                    </a:cubicBezTo>
                  </a:path>
                </a:pathLst>
              </a:custGeom>
              <a:solidFill>
                <a:srgbClr val="FF3300">
                  <a:alpha val="50195"/>
                </a:srgbClr>
              </a:solidFill>
              <a:ln w="19050">
                <a:solidFill>
                  <a:srgbClr val="FF33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hr-HR"/>
              </a:p>
            </p:txBody>
          </p:sp>
          <p:sp>
            <p:nvSpPr>
              <p:cNvPr id="18559" name="Line 125"/>
              <p:cNvSpPr>
                <a:spLocks noChangeShapeType="1"/>
              </p:cNvSpPr>
              <p:nvPr/>
            </p:nvSpPr>
            <p:spPr bwMode="auto">
              <a:xfrm>
                <a:off x="3371" y="2767"/>
                <a:ext cx="0" cy="182"/>
              </a:xfrm>
              <a:prstGeom prst="line">
                <a:avLst/>
              </a:prstGeom>
              <a:noFill/>
              <a:ln w="19050">
                <a:solidFill>
                  <a:srgbClr val="FF33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hr-HR"/>
              </a:p>
            </p:txBody>
          </p:sp>
        </p:grpSp>
      </p:grpSp>
      <p:sp>
        <p:nvSpPr>
          <p:cNvPr id="73854" name="Text Box 126"/>
          <p:cNvSpPr txBox="1">
            <a:spLocks noChangeArrowheads="1"/>
          </p:cNvSpPr>
          <p:nvPr/>
        </p:nvSpPr>
        <p:spPr bwMode="auto">
          <a:xfrm>
            <a:off x="5013325" y="3035300"/>
            <a:ext cx="37465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hr-HR" sz="1200" b="1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+mn-cs"/>
              </a:rPr>
              <a:t>x</a:t>
            </a:r>
            <a:endParaRPr lang="en-US" sz="1200" b="1">
              <a:solidFill>
                <a:srgbClr val="FF33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  <a:cs typeface="+mn-cs"/>
            </a:endParaRPr>
          </a:p>
        </p:txBody>
      </p:sp>
      <p:grpSp>
        <p:nvGrpSpPr>
          <p:cNvPr id="18561" name="Group 127"/>
          <p:cNvGrpSpPr>
            <a:grpSpLocks/>
          </p:cNvGrpSpPr>
          <p:nvPr/>
        </p:nvGrpSpPr>
        <p:grpSpPr bwMode="auto">
          <a:xfrm>
            <a:off x="5867400" y="2127250"/>
            <a:ext cx="215900" cy="311150"/>
            <a:chOff x="1383" y="2104"/>
            <a:chExt cx="136" cy="196"/>
          </a:xfrm>
        </p:grpSpPr>
        <p:grpSp>
          <p:nvGrpSpPr>
            <p:cNvPr id="18562" name="Group 128"/>
            <p:cNvGrpSpPr>
              <a:grpSpLocks/>
            </p:cNvGrpSpPr>
            <p:nvPr/>
          </p:nvGrpSpPr>
          <p:grpSpPr bwMode="auto">
            <a:xfrm>
              <a:off x="1383" y="2160"/>
              <a:ext cx="136" cy="140"/>
              <a:chOff x="3334" y="2750"/>
              <a:chExt cx="173" cy="225"/>
            </a:xfrm>
          </p:grpSpPr>
          <p:sp>
            <p:nvSpPr>
              <p:cNvPr id="18563" name="Rectangle 129"/>
              <p:cNvSpPr>
                <a:spLocks noChangeArrowheads="1"/>
              </p:cNvSpPr>
              <p:nvPr/>
            </p:nvSpPr>
            <p:spPr bwMode="auto">
              <a:xfrm>
                <a:off x="3371" y="2753"/>
                <a:ext cx="136" cy="90"/>
              </a:xfrm>
              <a:prstGeom prst="rect">
                <a:avLst/>
              </a:prstGeom>
              <a:noFill/>
              <a:ln w="19050">
                <a:solidFill>
                  <a:srgbClr val="FF33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sr-Latn-CS" sz="2400">
                  <a:latin typeface="Arial" charset="0"/>
                </a:endParaRPr>
              </a:p>
            </p:txBody>
          </p:sp>
          <p:grpSp>
            <p:nvGrpSpPr>
              <p:cNvPr id="18564" name="Group 130"/>
              <p:cNvGrpSpPr>
                <a:grpSpLocks/>
              </p:cNvGrpSpPr>
              <p:nvPr/>
            </p:nvGrpSpPr>
            <p:grpSpPr bwMode="auto">
              <a:xfrm>
                <a:off x="3334" y="2750"/>
                <a:ext cx="173" cy="225"/>
                <a:chOff x="3334" y="2750"/>
                <a:chExt cx="173" cy="225"/>
              </a:xfrm>
            </p:grpSpPr>
            <p:sp>
              <p:nvSpPr>
                <p:cNvPr id="18565" name="Line 131"/>
                <p:cNvSpPr>
                  <a:spLocks noChangeShapeType="1"/>
                </p:cNvSpPr>
                <p:nvPr/>
              </p:nvSpPr>
              <p:spPr bwMode="auto">
                <a:xfrm>
                  <a:off x="3371" y="2750"/>
                  <a:ext cx="136" cy="91"/>
                </a:xfrm>
                <a:prstGeom prst="line">
                  <a:avLst/>
                </a:prstGeom>
                <a:noFill/>
                <a:ln w="19050">
                  <a:solidFill>
                    <a:srgbClr val="FF33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hr-HR"/>
                </a:p>
              </p:txBody>
            </p:sp>
            <p:sp>
              <p:nvSpPr>
                <p:cNvPr id="18566" name="Line 132"/>
                <p:cNvSpPr>
                  <a:spLocks noChangeShapeType="1"/>
                </p:cNvSpPr>
                <p:nvPr/>
              </p:nvSpPr>
              <p:spPr bwMode="auto">
                <a:xfrm flipV="1">
                  <a:off x="3371" y="2758"/>
                  <a:ext cx="136" cy="75"/>
                </a:xfrm>
                <a:prstGeom prst="line">
                  <a:avLst/>
                </a:prstGeom>
                <a:noFill/>
                <a:ln w="19050">
                  <a:solidFill>
                    <a:srgbClr val="FF33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hr-HR"/>
                </a:p>
              </p:txBody>
            </p:sp>
            <p:sp>
              <p:nvSpPr>
                <p:cNvPr id="18567" name="Freeform 133"/>
                <p:cNvSpPr>
                  <a:spLocks/>
                </p:cNvSpPr>
                <p:nvPr/>
              </p:nvSpPr>
              <p:spPr bwMode="auto">
                <a:xfrm>
                  <a:off x="3334" y="2919"/>
                  <a:ext cx="74" cy="56"/>
                </a:xfrm>
                <a:custGeom>
                  <a:avLst/>
                  <a:gdLst>
                    <a:gd name="T0" fmla="*/ 16 w 74"/>
                    <a:gd name="T1" fmla="*/ 2 h 56"/>
                    <a:gd name="T2" fmla="*/ 4 w 74"/>
                    <a:gd name="T3" fmla="*/ 8 h 56"/>
                    <a:gd name="T4" fmla="*/ 0 w 74"/>
                    <a:gd name="T5" fmla="*/ 28 h 56"/>
                    <a:gd name="T6" fmla="*/ 12 w 74"/>
                    <a:gd name="T7" fmla="*/ 44 h 56"/>
                    <a:gd name="T8" fmla="*/ 32 w 74"/>
                    <a:gd name="T9" fmla="*/ 54 h 56"/>
                    <a:gd name="T10" fmla="*/ 54 w 74"/>
                    <a:gd name="T11" fmla="*/ 52 h 56"/>
                    <a:gd name="T12" fmla="*/ 70 w 74"/>
                    <a:gd name="T13" fmla="*/ 20 h 5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w 74"/>
                    <a:gd name="T22" fmla="*/ 0 h 56"/>
                    <a:gd name="T23" fmla="*/ 74 w 74"/>
                    <a:gd name="T24" fmla="*/ 56 h 56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T21" t="T22" r="T23" b="T24"/>
                  <a:pathLst>
                    <a:path w="74" h="56">
                      <a:moveTo>
                        <a:pt x="16" y="2"/>
                      </a:moveTo>
                      <a:cubicBezTo>
                        <a:pt x="8" y="2"/>
                        <a:pt x="7" y="0"/>
                        <a:pt x="4" y="8"/>
                      </a:cubicBezTo>
                      <a:cubicBezTo>
                        <a:pt x="3" y="12"/>
                        <a:pt x="0" y="28"/>
                        <a:pt x="0" y="28"/>
                      </a:cubicBezTo>
                      <a:cubicBezTo>
                        <a:pt x="2" y="35"/>
                        <a:pt x="5" y="40"/>
                        <a:pt x="12" y="44"/>
                      </a:cubicBezTo>
                      <a:cubicBezTo>
                        <a:pt x="19" y="48"/>
                        <a:pt x="32" y="54"/>
                        <a:pt x="32" y="54"/>
                      </a:cubicBezTo>
                      <a:cubicBezTo>
                        <a:pt x="32" y="54"/>
                        <a:pt x="49" y="56"/>
                        <a:pt x="54" y="52"/>
                      </a:cubicBezTo>
                      <a:cubicBezTo>
                        <a:pt x="74" y="34"/>
                        <a:pt x="74" y="46"/>
                        <a:pt x="70" y="20"/>
                      </a:cubicBezTo>
                    </a:path>
                  </a:pathLst>
                </a:custGeom>
                <a:solidFill>
                  <a:srgbClr val="FF3300">
                    <a:alpha val="50195"/>
                  </a:srgbClr>
                </a:solidFill>
                <a:ln w="19050">
                  <a:solidFill>
                    <a:srgbClr val="FF33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hr-HR"/>
                </a:p>
              </p:txBody>
            </p:sp>
            <p:sp>
              <p:nvSpPr>
                <p:cNvPr id="18568" name="Line 134"/>
                <p:cNvSpPr>
                  <a:spLocks noChangeShapeType="1"/>
                </p:cNvSpPr>
                <p:nvPr/>
              </p:nvSpPr>
              <p:spPr bwMode="auto">
                <a:xfrm>
                  <a:off x="3371" y="2767"/>
                  <a:ext cx="0" cy="182"/>
                </a:xfrm>
                <a:prstGeom prst="line">
                  <a:avLst/>
                </a:prstGeom>
                <a:noFill/>
                <a:ln w="19050">
                  <a:solidFill>
                    <a:srgbClr val="FF33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hr-HR"/>
                </a:p>
              </p:txBody>
            </p:sp>
          </p:grpSp>
        </p:grpSp>
        <p:sp>
          <p:nvSpPr>
            <p:cNvPr id="18569" name="Line 135"/>
            <p:cNvSpPr>
              <a:spLocks noChangeShapeType="1"/>
            </p:cNvSpPr>
            <p:nvPr/>
          </p:nvSpPr>
          <p:spPr bwMode="auto">
            <a:xfrm>
              <a:off x="1465" y="2104"/>
              <a:ext cx="0" cy="45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round/>
              <a:headEnd/>
              <a:tailEnd/>
            </a:ln>
          </p:spPr>
          <p:txBody>
            <a:bodyPr/>
            <a:lstStyle/>
            <a:p>
              <a:endParaRPr lang="hr-HR"/>
            </a:p>
          </p:txBody>
        </p:sp>
      </p:grpSp>
      <p:grpSp>
        <p:nvGrpSpPr>
          <p:cNvPr id="18570" name="Group 136"/>
          <p:cNvGrpSpPr>
            <a:grpSpLocks/>
          </p:cNvGrpSpPr>
          <p:nvPr/>
        </p:nvGrpSpPr>
        <p:grpSpPr bwMode="auto">
          <a:xfrm>
            <a:off x="4356100" y="3702050"/>
            <a:ext cx="215900" cy="222250"/>
            <a:chOff x="3334" y="2750"/>
            <a:chExt cx="173" cy="225"/>
          </a:xfrm>
        </p:grpSpPr>
        <p:sp>
          <p:nvSpPr>
            <p:cNvPr id="18571" name="Rectangle 137"/>
            <p:cNvSpPr>
              <a:spLocks noChangeArrowheads="1"/>
            </p:cNvSpPr>
            <p:nvPr/>
          </p:nvSpPr>
          <p:spPr bwMode="auto">
            <a:xfrm>
              <a:off x="3371" y="2753"/>
              <a:ext cx="136" cy="90"/>
            </a:xfrm>
            <a:prstGeom prst="rect">
              <a:avLst/>
            </a:prstGeom>
            <a:noFill/>
            <a:ln w="19050">
              <a:solidFill>
                <a:srgbClr val="FF33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sr-Latn-CS" sz="2400">
                <a:latin typeface="Arial" charset="0"/>
              </a:endParaRPr>
            </a:p>
          </p:txBody>
        </p:sp>
        <p:grpSp>
          <p:nvGrpSpPr>
            <p:cNvPr id="18572" name="Group 138"/>
            <p:cNvGrpSpPr>
              <a:grpSpLocks/>
            </p:cNvGrpSpPr>
            <p:nvPr/>
          </p:nvGrpSpPr>
          <p:grpSpPr bwMode="auto">
            <a:xfrm>
              <a:off x="3334" y="2750"/>
              <a:ext cx="173" cy="225"/>
              <a:chOff x="3334" y="2750"/>
              <a:chExt cx="173" cy="225"/>
            </a:xfrm>
          </p:grpSpPr>
          <p:sp>
            <p:nvSpPr>
              <p:cNvPr id="18573" name="Line 139"/>
              <p:cNvSpPr>
                <a:spLocks noChangeShapeType="1"/>
              </p:cNvSpPr>
              <p:nvPr/>
            </p:nvSpPr>
            <p:spPr bwMode="auto">
              <a:xfrm>
                <a:off x="3371" y="2750"/>
                <a:ext cx="136" cy="91"/>
              </a:xfrm>
              <a:prstGeom prst="line">
                <a:avLst/>
              </a:prstGeom>
              <a:noFill/>
              <a:ln w="19050">
                <a:solidFill>
                  <a:srgbClr val="FF33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hr-HR"/>
              </a:p>
            </p:txBody>
          </p:sp>
          <p:sp>
            <p:nvSpPr>
              <p:cNvPr id="18574" name="Line 140"/>
              <p:cNvSpPr>
                <a:spLocks noChangeShapeType="1"/>
              </p:cNvSpPr>
              <p:nvPr/>
            </p:nvSpPr>
            <p:spPr bwMode="auto">
              <a:xfrm flipV="1">
                <a:off x="3371" y="2758"/>
                <a:ext cx="136" cy="75"/>
              </a:xfrm>
              <a:prstGeom prst="line">
                <a:avLst/>
              </a:prstGeom>
              <a:noFill/>
              <a:ln w="19050">
                <a:solidFill>
                  <a:srgbClr val="FF33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hr-HR"/>
              </a:p>
            </p:txBody>
          </p:sp>
          <p:sp>
            <p:nvSpPr>
              <p:cNvPr id="18575" name="Freeform 141"/>
              <p:cNvSpPr>
                <a:spLocks/>
              </p:cNvSpPr>
              <p:nvPr/>
            </p:nvSpPr>
            <p:spPr bwMode="auto">
              <a:xfrm>
                <a:off x="3334" y="2919"/>
                <a:ext cx="74" cy="56"/>
              </a:xfrm>
              <a:custGeom>
                <a:avLst/>
                <a:gdLst>
                  <a:gd name="T0" fmla="*/ 16 w 74"/>
                  <a:gd name="T1" fmla="*/ 2 h 56"/>
                  <a:gd name="T2" fmla="*/ 4 w 74"/>
                  <a:gd name="T3" fmla="*/ 8 h 56"/>
                  <a:gd name="T4" fmla="*/ 0 w 74"/>
                  <a:gd name="T5" fmla="*/ 28 h 56"/>
                  <a:gd name="T6" fmla="*/ 12 w 74"/>
                  <a:gd name="T7" fmla="*/ 44 h 56"/>
                  <a:gd name="T8" fmla="*/ 32 w 74"/>
                  <a:gd name="T9" fmla="*/ 54 h 56"/>
                  <a:gd name="T10" fmla="*/ 54 w 74"/>
                  <a:gd name="T11" fmla="*/ 52 h 56"/>
                  <a:gd name="T12" fmla="*/ 70 w 74"/>
                  <a:gd name="T13" fmla="*/ 20 h 5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74"/>
                  <a:gd name="T22" fmla="*/ 0 h 56"/>
                  <a:gd name="T23" fmla="*/ 74 w 74"/>
                  <a:gd name="T24" fmla="*/ 56 h 5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74" h="56">
                    <a:moveTo>
                      <a:pt x="16" y="2"/>
                    </a:moveTo>
                    <a:cubicBezTo>
                      <a:pt x="8" y="2"/>
                      <a:pt x="7" y="0"/>
                      <a:pt x="4" y="8"/>
                    </a:cubicBezTo>
                    <a:cubicBezTo>
                      <a:pt x="3" y="12"/>
                      <a:pt x="0" y="28"/>
                      <a:pt x="0" y="28"/>
                    </a:cubicBezTo>
                    <a:cubicBezTo>
                      <a:pt x="2" y="35"/>
                      <a:pt x="5" y="40"/>
                      <a:pt x="12" y="44"/>
                    </a:cubicBezTo>
                    <a:cubicBezTo>
                      <a:pt x="19" y="48"/>
                      <a:pt x="32" y="54"/>
                      <a:pt x="32" y="54"/>
                    </a:cubicBezTo>
                    <a:cubicBezTo>
                      <a:pt x="32" y="54"/>
                      <a:pt x="49" y="56"/>
                      <a:pt x="54" y="52"/>
                    </a:cubicBezTo>
                    <a:cubicBezTo>
                      <a:pt x="74" y="34"/>
                      <a:pt x="74" y="46"/>
                      <a:pt x="70" y="20"/>
                    </a:cubicBezTo>
                  </a:path>
                </a:pathLst>
              </a:custGeom>
              <a:solidFill>
                <a:srgbClr val="FF3300">
                  <a:alpha val="50195"/>
                </a:srgbClr>
              </a:solidFill>
              <a:ln w="19050">
                <a:solidFill>
                  <a:srgbClr val="FF33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hr-HR"/>
              </a:p>
            </p:txBody>
          </p:sp>
          <p:sp>
            <p:nvSpPr>
              <p:cNvPr id="18576" name="Line 142"/>
              <p:cNvSpPr>
                <a:spLocks noChangeShapeType="1"/>
              </p:cNvSpPr>
              <p:nvPr/>
            </p:nvSpPr>
            <p:spPr bwMode="auto">
              <a:xfrm>
                <a:off x="3371" y="2767"/>
                <a:ext cx="0" cy="182"/>
              </a:xfrm>
              <a:prstGeom prst="line">
                <a:avLst/>
              </a:prstGeom>
              <a:noFill/>
              <a:ln w="19050">
                <a:solidFill>
                  <a:srgbClr val="FF33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hr-HR"/>
              </a:p>
            </p:txBody>
          </p:sp>
        </p:grpSp>
      </p:grpSp>
      <p:sp>
        <p:nvSpPr>
          <p:cNvPr id="18577" name="Line 143"/>
          <p:cNvSpPr>
            <a:spLocks noChangeShapeType="1"/>
          </p:cNvSpPr>
          <p:nvPr/>
        </p:nvSpPr>
        <p:spPr bwMode="auto">
          <a:xfrm>
            <a:off x="4478338" y="3614738"/>
            <a:ext cx="0" cy="71437"/>
          </a:xfrm>
          <a:prstGeom prst="line">
            <a:avLst/>
          </a:prstGeom>
          <a:noFill/>
          <a:ln w="28575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hr-HR"/>
          </a:p>
        </p:txBody>
      </p:sp>
      <p:grpSp>
        <p:nvGrpSpPr>
          <p:cNvPr id="18578" name="Group 144"/>
          <p:cNvGrpSpPr>
            <a:grpSpLocks/>
          </p:cNvGrpSpPr>
          <p:nvPr/>
        </p:nvGrpSpPr>
        <p:grpSpPr bwMode="auto">
          <a:xfrm>
            <a:off x="2954338" y="3309938"/>
            <a:ext cx="215900" cy="222250"/>
            <a:chOff x="3334" y="2750"/>
            <a:chExt cx="173" cy="225"/>
          </a:xfrm>
        </p:grpSpPr>
        <p:sp>
          <p:nvSpPr>
            <p:cNvPr id="18579" name="Rectangle 145"/>
            <p:cNvSpPr>
              <a:spLocks noChangeArrowheads="1"/>
            </p:cNvSpPr>
            <p:nvPr/>
          </p:nvSpPr>
          <p:spPr bwMode="auto">
            <a:xfrm>
              <a:off x="3371" y="2753"/>
              <a:ext cx="136" cy="90"/>
            </a:xfrm>
            <a:prstGeom prst="rect">
              <a:avLst/>
            </a:prstGeom>
            <a:noFill/>
            <a:ln w="19050">
              <a:solidFill>
                <a:srgbClr val="FF33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sr-Latn-CS" sz="2400">
                <a:latin typeface="Arial" charset="0"/>
              </a:endParaRPr>
            </a:p>
          </p:txBody>
        </p:sp>
        <p:grpSp>
          <p:nvGrpSpPr>
            <p:cNvPr id="18580" name="Group 146"/>
            <p:cNvGrpSpPr>
              <a:grpSpLocks/>
            </p:cNvGrpSpPr>
            <p:nvPr/>
          </p:nvGrpSpPr>
          <p:grpSpPr bwMode="auto">
            <a:xfrm>
              <a:off x="3334" y="2750"/>
              <a:ext cx="173" cy="225"/>
              <a:chOff x="3334" y="2750"/>
              <a:chExt cx="173" cy="225"/>
            </a:xfrm>
          </p:grpSpPr>
          <p:sp>
            <p:nvSpPr>
              <p:cNvPr id="18581" name="Line 147"/>
              <p:cNvSpPr>
                <a:spLocks noChangeShapeType="1"/>
              </p:cNvSpPr>
              <p:nvPr/>
            </p:nvSpPr>
            <p:spPr bwMode="auto">
              <a:xfrm>
                <a:off x="3371" y="2750"/>
                <a:ext cx="136" cy="91"/>
              </a:xfrm>
              <a:prstGeom prst="line">
                <a:avLst/>
              </a:prstGeom>
              <a:noFill/>
              <a:ln w="19050">
                <a:solidFill>
                  <a:srgbClr val="FF33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hr-HR"/>
              </a:p>
            </p:txBody>
          </p:sp>
          <p:sp>
            <p:nvSpPr>
              <p:cNvPr id="18582" name="Line 148"/>
              <p:cNvSpPr>
                <a:spLocks noChangeShapeType="1"/>
              </p:cNvSpPr>
              <p:nvPr/>
            </p:nvSpPr>
            <p:spPr bwMode="auto">
              <a:xfrm flipV="1">
                <a:off x="3371" y="2758"/>
                <a:ext cx="136" cy="75"/>
              </a:xfrm>
              <a:prstGeom prst="line">
                <a:avLst/>
              </a:prstGeom>
              <a:noFill/>
              <a:ln w="19050">
                <a:solidFill>
                  <a:srgbClr val="FF33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hr-HR"/>
              </a:p>
            </p:txBody>
          </p:sp>
          <p:sp>
            <p:nvSpPr>
              <p:cNvPr id="18583" name="Freeform 149"/>
              <p:cNvSpPr>
                <a:spLocks/>
              </p:cNvSpPr>
              <p:nvPr/>
            </p:nvSpPr>
            <p:spPr bwMode="auto">
              <a:xfrm>
                <a:off x="3334" y="2919"/>
                <a:ext cx="74" cy="56"/>
              </a:xfrm>
              <a:custGeom>
                <a:avLst/>
                <a:gdLst>
                  <a:gd name="T0" fmla="*/ 16 w 74"/>
                  <a:gd name="T1" fmla="*/ 2 h 56"/>
                  <a:gd name="T2" fmla="*/ 4 w 74"/>
                  <a:gd name="T3" fmla="*/ 8 h 56"/>
                  <a:gd name="T4" fmla="*/ 0 w 74"/>
                  <a:gd name="T5" fmla="*/ 28 h 56"/>
                  <a:gd name="T6" fmla="*/ 12 w 74"/>
                  <a:gd name="T7" fmla="*/ 44 h 56"/>
                  <a:gd name="T8" fmla="*/ 32 w 74"/>
                  <a:gd name="T9" fmla="*/ 54 h 56"/>
                  <a:gd name="T10" fmla="*/ 54 w 74"/>
                  <a:gd name="T11" fmla="*/ 52 h 56"/>
                  <a:gd name="T12" fmla="*/ 70 w 74"/>
                  <a:gd name="T13" fmla="*/ 20 h 5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74"/>
                  <a:gd name="T22" fmla="*/ 0 h 56"/>
                  <a:gd name="T23" fmla="*/ 74 w 74"/>
                  <a:gd name="T24" fmla="*/ 56 h 5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74" h="56">
                    <a:moveTo>
                      <a:pt x="16" y="2"/>
                    </a:moveTo>
                    <a:cubicBezTo>
                      <a:pt x="8" y="2"/>
                      <a:pt x="7" y="0"/>
                      <a:pt x="4" y="8"/>
                    </a:cubicBezTo>
                    <a:cubicBezTo>
                      <a:pt x="3" y="12"/>
                      <a:pt x="0" y="28"/>
                      <a:pt x="0" y="28"/>
                    </a:cubicBezTo>
                    <a:cubicBezTo>
                      <a:pt x="2" y="35"/>
                      <a:pt x="5" y="40"/>
                      <a:pt x="12" y="44"/>
                    </a:cubicBezTo>
                    <a:cubicBezTo>
                      <a:pt x="19" y="48"/>
                      <a:pt x="32" y="54"/>
                      <a:pt x="32" y="54"/>
                    </a:cubicBezTo>
                    <a:cubicBezTo>
                      <a:pt x="32" y="54"/>
                      <a:pt x="49" y="56"/>
                      <a:pt x="54" y="52"/>
                    </a:cubicBezTo>
                    <a:cubicBezTo>
                      <a:pt x="74" y="34"/>
                      <a:pt x="74" y="46"/>
                      <a:pt x="70" y="20"/>
                    </a:cubicBezTo>
                  </a:path>
                </a:pathLst>
              </a:custGeom>
              <a:solidFill>
                <a:srgbClr val="FF3300">
                  <a:alpha val="50195"/>
                </a:srgbClr>
              </a:solidFill>
              <a:ln w="19050">
                <a:solidFill>
                  <a:srgbClr val="FF33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hr-HR"/>
              </a:p>
            </p:txBody>
          </p:sp>
          <p:sp>
            <p:nvSpPr>
              <p:cNvPr id="18584" name="Line 150"/>
              <p:cNvSpPr>
                <a:spLocks noChangeShapeType="1"/>
              </p:cNvSpPr>
              <p:nvPr/>
            </p:nvSpPr>
            <p:spPr bwMode="auto">
              <a:xfrm>
                <a:off x="3371" y="2767"/>
                <a:ext cx="0" cy="182"/>
              </a:xfrm>
              <a:prstGeom prst="line">
                <a:avLst/>
              </a:prstGeom>
              <a:noFill/>
              <a:ln w="19050">
                <a:solidFill>
                  <a:srgbClr val="FF33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hr-HR"/>
              </a:p>
            </p:txBody>
          </p:sp>
        </p:grpSp>
      </p:grpSp>
      <p:sp>
        <p:nvSpPr>
          <p:cNvPr id="18585" name="Line 151"/>
          <p:cNvSpPr>
            <a:spLocks noChangeShapeType="1"/>
          </p:cNvSpPr>
          <p:nvPr/>
        </p:nvSpPr>
        <p:spPr bwMode="auto">
          <a:xfrm>
            <a:off x="3076575" y="3222625"/>
            <a:ext cx="0" cy="71438"/>
          </a:xfrm>
          <a:prstGeom prst="line">
            <a:avLst/>
          </a:prstGeom>
          <a:noFill/>
          <a:ln w="28575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hr-HR"/>
          </a:p>
        </p:txBody>
      </p:sp>
      <p:grpSp>
        <p:nvGrpSpPr>
          <p:cNvPr id="18586" name="Group 152"/>
          <p:cNvGrpSpPr>
            <a:grpSpLocks/>
          </p:cNvGrpSpPr>
          <p:nvPr/>
        </p:nvGrpSpPr>
        <p:grpSpPr bwMode="auto">
          <a:xfrm>
            <a:off x="2778125" y="3690938"/>
            <a:ext cx="215900" cy="222250"/>
            <a:chOff x="3334" y="2750"/>
            <a:chExt cx="173" cy="225"/>
          </a:xfrm>
        </p:grpSpPr>
        <p:sp>
          <p:nvSpPr>
            <p:cNvPr id="18587" name="Rectangle 153"/>
            <p:cNvSpPr>
              <a:spLocks noChangeArrowheads="1"/>
            </p:cNvSpPr>
            <p:nvPr/>
          </p:nvSpPr>
          <p:spPr bwMode="auto">
            <a:xfrm>
              <a:off x="3371" y="2753"/>
              <a:ext cx="136" cy="90"/>
            </a:xfrm>
            <a:prstGeom prst="rect">
              <a:avLst/>
            </a:prstGeom>
            <a:noFill/>
            <a:ln w="19050">
              <a:solidFill>
                <a:srgbClr val="FF33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sr-Latn-CS" sz="2400">
                <a:latin typeface="Arial" charset="0"/>
              </a:endParaRPr>
            </a:p>
          </p:txBody>
        </p:sp>
        <p:grpSp>
          <p:nvGrpSpPr>
            <p:cNvPr id="18588" name="Group 154"/>
            <p:cNvGrpSpPr>
              <a:grpSpLocks/>
            </p:cNvGrpSpPr>
            <p:nvPr/>
          </p:nvGrpSpPr>
          <p:grpSpPr bwMode="auto">
            <a:xfrm>
              <a:off x="3334" y="2750"/>
              <a:ext cx="173" cy="225"/>
              <a:chOff x="3334" y="2750"/>
              <a:chExt cx="173" cy="225"/>
            </a:xfrm>
          </p:grpSpPr>
          <p:sp>
            <p:nvSpPr>
              <p:cNvPr id="18589" name="Line 155"/>
              <p:cNvSpPr>
                <a:spLocks noChangeShapeType="1"/>
              </p:cNvSpPr>
              <p:nvPr/>
            </p:nvSpPr>
            <p:spPr bwMode="auto">
              <a:xfrm>
                <a:off x="3371" y="2750"/>
                <a:ext cx="136" cy="91"/>
              </a:xfrm>
              <a:prstGeom prst="line">
                <a:avLst/>
              </a:prstGeom>
              <a:noFill/>
              <a:ln w="19050">
                <a:solidFill>
                  <a:srgbClr val="FF33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hr-HR"/>
              </a:p>
            </p:txBody>
          </p:sp>
          <p:sp>
            <p:nvSpPr>
              <p:cNvPr id="18590" name="Line 156"/>
              <p:cNvSpPr>
                <a:spLocks noChangeShapeType="1"/>
              </p:cNvSpPr>
              <p:nvPr/>
            </p:nvSpPr>
            <p:spPr bwMode="auto">
              <a:xfrm flipV="1">
                <a:off x="3371" y="2758"/>
                <a:ext cx="136" cy="75"/>
              </a:xfrm>
              <a:prstGeom prst="line">
                <a:avLst/>
              </a:prstGeom>
              <a:noFill/>
              <a:ln w="19050">
                <a:solidFill>
                  <a:srgbClr val="FF33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hr-HR"/>
              </a:p>
            </p:txBody>
          </p:sp>
          <p:sp>
            <p:nvSpPr>
              <p:cNvPr id="18591" name="Freeform 157"/>
              <p:cNvSpPr>
                <a:spLocks/>
              </p:cNvSpPr>
              <p:nvPr/>
            </p:nvSpPr>
            <p:spPr bwMode="auto">
              <a:xfrm>
                <a:off x="3334" y="2919"/>
                <a:ext cx="74" cy="56"/>
              </a:xfrm>
              <a:custGeom>
                <a:avLst/>
                <a:gdLst>
                  <a:gd name="T0" fmla="*/ 16 w 74"/>
                  <a:gd name="T1" fmla="*/ 2 h 56"/>
                  <a:gd name="T2" fmla="*/ 4 w 74"/>
                  <a:gd name="T3" fmla="*/ 8 h 56"/>
                  <a:gd name="T4" fmla="*/ 0 w 74"/>
                  <a:gd name="T5" fmla="*/ 28 h 56"/>
                  <a:gd name="T6" fmla="*/ 12 w 74"/>
                  <a:gd name="T7" fmla="*/ 44 h 56"/>
                  <a:gd name="T8" fmla="*/ 32 w 74"/>
                  <a:gd name="T9" fmla="*/ 54 h 56"/>
                  <a:gd name="T10" fmla="*/ 54 w 74"/>
                  <a:gd name="T11" fmla="*/ 52 h 56"/>
                  <a:gd name="T12" fmla="*/ 70 w 74"/>
                  <a:gd name="T13" fmla="*/ 20 h 5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74"/>
                  <a:gd name="T22" fmla="*/ 0 h 56"/>
                  <a:gd name="T23" fmla="*/ 74 w 74"/>
                  <a:gd name="T24" fmla="*/ 56 h 5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74" h="56">
                    <a:moveTo>
                      <a:pt x="16" y="2"/>
                    </a:moveTo>
                    <a:cubicBezTo>
                      <a:pt x="8" y="2"/>
                      <a:pt x="7" y="0"/>
                      <a:pt x="4" y="8"/>
                    </a:cubicBezTo>
                    <a:cubicBezTo>
                      <a:pt x="3" y="12"/>
                      <a:pt x="0" y="28"/>
                      <a:pt x="0" y="28"/>
                    </a:cubicBezTo>
                    <a:cubicBezTo>
                      <a:pt x="2" y="35"/>
                      <a:pt x="5" y="40"/>
                      <a:pt x="12" y="44"/>
                    </a:cubicBezTo>
                    <a:cubicBezTo>
                      <a:pt x="19" y="48"/>
                      <a:pt x="32" y="54"/>
                      <a:pt x="32" y="54"/>
                    </a:cubicBezTo>
                    <a:cubicBezTo>
                      <a:pt x="32" y="54"/>
                      <a:pt x="49" y="56"/>
                      <a:pt x="54" y="52"/>
                    </a:cubicBezTo>
                    <a:cubicBezTo>
                      <a:pt x="74" y="34"/>
                      <a:pt x="74" y="46"/>
                      <a:pt x="70" y="20"/>
                    </a:cubicBezTo>
                  </a:path>
                </a:pathLst>
              </a:custGeom>
              <a:solidFill>
                <a:srgbClr val="FF3300">
                  <a:alpha val="50195"/>
                </a:srgbClr>
              </a:solidFill>
              <a:ln w="19050">
                <a:solidFill>
                  <a:srgbClr val="FF33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hr-HR"/>
              </a:p>
            </p:txBody>
          </p:sp>
          <p:sp>
            <p:nvSpPr>
              <p:cNvPr id="18592" name="Line 158"/>
              <p:cNvSpPr>
                <a:spLocks noChangeShapeType="1"/>
              </p:cNvSpPr>
              <p:nvPr/>
            </p:nvSpPr>
            <p:spPr bwMode="auto">
              <a:xfrm>
                <a:off x="3371" y="2767"/>
                <a:ext cx="0" cy="182"/>
              </a:xfrm>
              <a:prstGeom prst="line">
                <a:avLst/>
              </a:prstGeom>
              <a:noFill/>
              <a:ln w="19050">
                <a:solidFill>
                  <a:srgbClr val="FF33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hr-HR"/>
              </a:p>
            </p:txBody>
          </p:sp>
        </p:grpSp>
      </p:grpSp>
      <p:sp>
        <p:nvSpPr>
          <p:cNvPr id="18593" name="Line 159"/>
          <p:cNvSpPr>
            <a:spLocks noChangeShapeType="1"/>
          </p:cNvSpPr>
          <p:nvPr/>
        </p:nvSpPr>
        <p:spPr bwMode="auto">
          <a:xfrm>
            <a:off x="2886075" y="3595688"/>
            <a:ext cx="0" cy="71437"/>
          </a:xfrm>
          <a:prstGeom prst="line">
            <a:avLst/>
          </a:prstGeom>
          <a:noFill/>
          <a:ln w="28575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hr-HR"/>
          </a:p>
        </p:txBody>
      </p:sp>
      <p:sp>
        <p:nvSpPr>
          <p:cNvPr id="18594" name="Line 160"/>
          <p:cNvSpPr>
            <a:spLocks noChangeShapeType="1"/>
          </p:cNvSpPr>
          <p:nvPr/>
        </p:nvSpPr>
        <p:spPr bwMode="auto">
          <a:xfrm>
            <a:off x="2924175" y="3595688"/>
            <a:ext cx="0" cy="71437"/>
          </a:xfrm>
          <a:prstGeom prst="line">
            <a:avLst/>
          </a:prstGeom>
          <a:noFill/>
          <a:ln w="28575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hr-HR"/>
          </a:p>
        </p:txBody>
      </p:sp>
      <p:grpSp>
        <p:nvGrpSpPr>
          <p:cNvPr id="18595" name="Group 161"/>
          <p:cNvGrpSpPr>
            <a:grpSpLocks/>
          </p:cNvGrpSpPr>
          <p:nvPr/>
        </p:nvGrpSpPr>
        <p:grpSpPr bwMode="auto">
          <a:xfrm>
            <a:off x="2220913" y="3384550"/>
            <a:ext cx="215900" cy="311150"/>
            <a:chOff x="1383" y="2104"/>
            <a:chExt cx="136" cy="196"/>
          </a:xfrm>
        </p:grpSpPr>
        <p:grpSp>
          <p:nvGrpSpPr>
            <p:cNvPr id="18596" name="Group 162"/>
            <p:cNvGrpSpPr>
              <a:grpSpLocks/>
            </p:cNvGrpSpPr>
            <p:nvPr/>
          </p:nvGrpSpPr>
          <p:grpSpPr bwMode="auto">
            <a:xfrm>
              <a:off x="1383" y="2160"/>
              <a:ext cx="136" cy="140"/>
              <a:chOff x="3334" y="2750"/>
              <a:chExt cx="173" cy="225"/>
            </a:xfrm>
          </p:grpSpPr>
          <p:sp>
            <p:nvSpPr>
              <p:cNvPr id="18597" name="Rectangle 163"/>
              <p:cNvSpPr>
                <a:spLocks noChangeArrowheads="1"/>
              </p:cNvSpPr>
              <p:nvPr/>
            </p:nvSpPr>
            <p:spPr bwMode="auto">
              <a:xfrm>
                <a:off x="3371" y="2753"/>
                <a:ext cx="136" cy="90"/>
              </a:xfrm>
              <a:prstGeom prst="rect">
                <a:avLst/>
              </a:prstGeom>
              <a:noFill/>
              <a:ln w="19050">
                <a:solidFill>
                  <a:srgbClr val="FF33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sr-Latn-CS" sz="2400">
                  <a:latin typeface="Arial" charset="0"/>
                </a:endParaRPr>
              </a:p>
            </p:txBody>
          </p:sp>
          <p:grpSp>
            <p:nvGrpSpPr>
              <p:cNvPr id="18598" name="Group 164"/>
              <p:cNvGrpSpPr>
                <a:grpSpLocks/>
              </p:cNvGrpSpPr>
              <p:nvPr/>
            </p:nvGrpSpPr>
            <p:grpSpPr bwMode="auto">
              <a:xfrm>
                <a:off x="3334" y="2750"/>
                <a:ext cx="173" cy="225"/>
                <a:chOff x="3334" y="2750"/>
                <a:chExt cx="173" cy="225"/>
              </a:xfrm>
            </p:grpSpPr>
            <p:sp>
              <p:nvSpPr>
                <p:cNvPr id="18599" name="Line 165"/>
                <p:cNvSpPr>
                  <a:spLocks noChangeShapeType="1"/>
                </p:cNvSpPr>
                <p:nvPr/>
              </p:nvSpPr>
              <p:spPr bwMode="auto">
                <a:xfrm>
                  <a:off x="3371" y="2750"/>
                  <a:ext cx="136" cy="91"/>
                </a:xfrm>
                <a:prstGeom prst="line">
                  <a:avLst/>
                </a:prstGeom>
                <a:noFill/>
                <a:ln w="19050">
                  <a:solidFill>
                    <a:srgbClr val="FF33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hr-HR"/>
                </a:p>
              </p:txBody>
            </p:sp>
            <p:sp>
              <p:nvSpPr>
                <p:cNvPr id="18600" name="Line 166"/>
                <p:cNvSpPr>
                  <a:spLocks noChangeShapeType="1"/>
                </p:cNvSpPr>
                <p:nvPr/>
              </p:nvSpPr>
              <p:spPr bwMode="auto">
                <a:xfrm flipV="1">
                  <a:off x="3371" y="2758"/>
                  <a:ext cx="136" cy="75"/>
                </a:xfrm>
                <a:prstGeom prst="line">
                  <a:avLst/>
                </a:prstGeom>
                <a:noFill/>
                <a:ln w="19050">
                  <a:solidFill>
                    <a:srgbClr val="FF33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hr-HR"/>
                </a:p>
              </p:txBody>
            </p:sp>
            <p:sp>
              <p:nvSpPr>
                <p:cNvPr id="18601" name="Freeform 167"/>
                <p:cNvSpPr>
                  <a:spLocks/>
                </p:cNvSpPr>
                <p:nvPr/>
              </p:nvSpPr>
              <p:spPr bwMode="auto">
                <a:xfrm>
                  <a:off x="3334" y="2919"/>
                  <a:ext cx="74" cy="56"/>
                </a:xfrm>
                <a:custGeom>
                  <a:avLst/>
                  <a:gdLst>
                    <a:gd name="T0" fmla="*/ 16 w 74"/>
                    <a:gd name="T1" fmla="*/ 2 h 56"/>
                    <a:gd name="T2" fmla="*/ 4 w 74"/>
                    <a:gd name="T3" fmla="*/ 8 h 56"/>
                    <a:gd name="T4" fmla="*/ 0 w 74"/>
                    <a:gd name="T5" fmla="*/ 28 h 56"/>
                    <a:gd name="T6" fmla="*/ 12 w 74"/>
                    <a:gd name="T7" fmla="*/ 44 h 56"/>
                    <a:gd name="T8" fmla="*/ 32 w 74"/>
                    <a:gd name="T9" fmla="*/ 54 h 56"/>
                    <a:gd name="T10" fmla="*/ 54 w 74"/>
                    <a:gd name="T11" fmla="*/ 52 h 56"/>
                    <a:gd name="T12" fmla="*/ 70 w 74"/>
                    <a:gd name="T13" fmla="*/ 20 h 5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w 74"/>
                    <a:gd name="T22" fmla="*/ 0 h 56"/>
                    <a:gd name="T23" fmla="*/ 74 w 74"/>
                    <a:gd name="T24" fmla="*/ 56 h 56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T21" t="T22" r="T23" b="T24"/>
                  <a:pathLst>
                    <a:path w="74" h="56">
                      <a:moveTo>
                        <a:pt x="16" y="2"/>
                      </a:moveTo>
                      <a:cubicBezTo>
                        <a:pt x="8" y="2"/>
                        <a:pt x="7" y="0"/>
                        <a:pt x="4" y="8"/>
                      </a:cubicBezTo>
                      <a:cubicBezTo>
                        <a:pt x="3" y="12"/>
                        <a:pt x="0" y="28"/>
                        <a:pt x="0" y="28"/>
                      </a:cubicBezTo>
                      <a:cubicBezTo>
                        <a:pt x="2" y="35"/>
                        <a:pt x="5" y="40"/>
                        <a:pt x="12" y="44"/>
                      </a:cubicBezTo>
                      <a:cubicBezTo>
                        <a:pt x="19" y="48"/>
                        <a:pt x="32" y="54"/>
                        <a:pt x="32" y="54"/>
                      </a:cubicBezTo>
                      <a:cubicBezTo>
                        <a:pt x="32" y="54"/>
                        <a:pt x="49" y="56"/>
                        <a:pt x="54" y="52"/>
                      </a:cubicBezTo>
                      <a:cubicBezTo>
                        <a:pt x="74" y="34"/>
                        <a:pt x="74" y="46"/>
                        <a:pt x="70" y="20"/>
                      </a:cubicBezTo>
                    </a:path>
                  </a:pathLst>
                </a:custGeom>
                <a:solidFill>
                  <a:srgbClr val="FF3300">
                    <a:alpha val="50195"/>
                  </a:srgbClr>
                </a:solidFill>
                <a:ln w="19050">
                  <a:solidFill>
                    <a:srgbClr val="FF33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hr-HR"/>
                </a:p>
              </p:txBody>
            </p:sp>
            <p:sp>
              <p:nvSpPr>
                <p:cNvPr id="18602" name="Line 168"/>
                <p:cNvSpPr>
                  <a:spLocks noChangeShapeType="1"/>
                </p:cNvSpPr>
                <p:nvPr/>
              </p:nvSpPr>
              <p:spPr bwMode="auto">
                <a:xfrm>
                  <a:off x="3371" y="2767"/>
                  <a:ext cx="0" cy="182"/>
                </a:xfrm>
                <a:prstGeom prst="line">
                  <a:avLst/>
                </a:prstGeom>
                <a:noFill/>
                <a:ln w="19050">
                  <a:solidFill>
                    <a:srgbClr val="FF33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hr-HR"/>
                </a:p>
              </p:txBody>
            </p:sp>
          </p:grpSp>
        </p:grpSp>
        <p:sp>
          <p:nvSpPr>
            <p:cNvPr id="18603" name="Line 169"/>
            <p:cNvSpPr>
              <a:spLocks noChangeShapeType="1"/>
            </p:cNvSpPr>
            <p:nvPr/>
          </p:nvSpPr>
          <p:spPr bwMode="auto">
            <a:xfrm>
              <a:off x="1465" y="2104"/>
              <a:ext cx="0" cy="45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round/>
              <a:headEnd/>
              <a:tailEnd/>
            </a:ln>
          </p:spPr>
          <p:txBody>
            <a:bodyPr/>
            <a:lstStyle/>
            <a:p>
              <a:endParaRPr lang="hr-HR"/>
            </a:p>
          </p:txBody>
        </p:sp>
      </p:grpSp>
      <p:grpSp>
        <p:nvGrpSpPr>
          <p:cNvPr id="18604" name="Group 170"/>
          <p:cNvGrpSpPr>
            <a:grpSpLocks/>
          </p:cNvGrpSpPr>
          <p:nvPr/>
        </p:nvGrpSpPr>
        <p:grpSpPr bwMode="auto">
          <a:xfrm>
            <a:off x="8748713" y="5573713"/>
            <a:ext cx="215900" cy="222250"/>
            <a:chOff x="3334" y="2750"/>
            <a:chExt cx="173" cy="225"/>
          </a:xfrm>
        </p:grpSpPr>
        <p:sp>
          <p:nvSpPr>
            <p:cNvPr id="18605" name="Rectangle 171"/>
            <p:cNvSpPr>
              <a:spLocks noChangeArrowheads="1"/>
            </p:cNvSpPr>
            <p:nvPr/>
          </p:nvSpPr>
          <p:spPr bwMode="auto">
            <a:xfrm>
              <a:off x="3371" y="2753"/>
              <a:ext cx="136" cy="90"/>
            </a:xfrm>
            <a:prstGeom prst="rect">
              <a:avLst/>
            </a:prstGeom>
            <a:noFill/>
            <a:ln w="19050">
              <a:solidFill>
                <a:srgbClr val="FF33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sr-Latn-CS" sz="2400">
                <a:latin typeface="Arial" charset="0"/>
              </a:endParaRPr>
            </a:p>
          </p:txBody>
        </p:sp>
        <p:grpSp>
          <p:nvGrpSpPr>
            <p:cNvPr id="18606" name="Group 172"/>
            <p:cNvGrpSpPr>
              <a:grpSpLocks/>
            </p:cNvGrpSpPr>
            <p:nvPr/>
          </p:nvGrpSpPr>
          <p:grpSpPr bwMode="auto">
            <a:xfrm>
              <a:off x="3334" y="2750"/>
              <a:ext cx="173" cy="225"/>
              <a:chOff x="3334" y="2750"/>
              <a:chExt cx="173" cy="225"/>
            </a:xfrm>
          </p:grpSpPr>
          <p:sp>
            <p:nvSpPr>
              <p:cNvPr id="18607" name="Line 173"/>
              <p:cNvSpPr>
                <a:spLocks noChangeShapeType="1"/>
              </p:cNvSpPr>
              <p:nvPr/>
            </p:nvSpPr>
            <p:spPr bwMode="auto">
              <a:xfrm>
                <a:off x="3371" y="2750"/>
                <a:ext cx="136" cy="91"/>
              </a:xfrm>
              <a:prstGeom prst="line">
                <a:avLst/>
              </a:prstGeom>
              <a:noFill/>
              <a:ln w="19050">
                <a:solidFill>
                  <a:srgbClr val="FF33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hr-HR"/>
              </a:p>
            </p:txBody>
          </p:sp>
          <p:sp>
            <p:nvSpPr>
              <p:cNvPr id="18608" name="Line 174"/>
              <p:cNvSpPr>
                <a:spLocks noChangeShapeType="1"/>
              </p:cNvSpPr>
              <p:nvPr/>
            </p:nvSpPr>
            <p:spPr bwMode="auto">
              <a:xfrm flipV="1">
                <a:off x="3371" y="2758"/>
                <a:ext cx="136" cy="75"/>
              </a:xfrm>
              <a:prstGeom prst="line">
                <a:avLst/>
              </a:prstGeom>
              <a:noFill/>
              <a:ln w="19050">
                <a:solidFill>
                  <a:srgbClr val="FF33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hr-HR"/>
              </a:p>
            </p:txBody>
          </p:sp>
          <p:sp>
            <p:nvSpPr>
              <p:cNvPr id="18609" name="Freeform 175"/>
              <p:cNvSpPr>
                <a:spLocks/>
              </p:cNvSpPr>
              <p:nvPr/>
            </p:nvSpPr>
            <p:spPr bwMode="auto">
              <a:xfrm>
                <a:off x="3334" y="2919"/>
                <a:ext cx="74" cy="56"/>
              </a:xfrm>
              <a:custGeom>
                <a:avLst/>
                <a:gdLst>
                  <a:gd name="T0" fmla="*/ 16 w 74"/>
                  <a:gd name="T1" fmla="*/ 2 h 56"/>
                  <a:gd name="T2" fmla="*/ 4 w 74"/>
                  <a:gd name="T3" fmla="*/ 8 h 56"/>
                  <a:gd name="T4" fmla="*/ 0 w 74"/>
                  <a:gd name="T5" fmla="*/ 28 h 56"/>
                  <a:gd name="T6" fmla="*/ 12 w 74"/>
                  <a:gd name="T7" fmla="*/ 44 h 56"/>
                  <a:gd name="T8" fmla="*/ 32 w 74"/>
                  <a:gd name="T9" fmla="*/ 54 h 56"/>
                  <a:gd name="T10" fmla="*/ 54 w 74"/>
                  <a:gd name="T11" fmla="*/ 52 h 56"/>
                  <a:gd name="T12" fmla="*/ 70 w 74"/>
                  <a:gd name="T13" fmla="*/ 20 h 5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74"/>
                  <a:gd name="T22" fmla="*/ 0 h 56"/>
                  <a:gd name="T23" fmla="*/ 74 w 74"/>
                  <a:gd name="T24" fmla="*/ 56 h 5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74" h="56">
                    <a:moveTo>
                      <a:pt x="16" y="2"/>
                    </a:moveTo>
                    <a:cubicBezTo>
                      <a:pt x="8" y="2"/>
                      <a:pt x="7" y="0"/>
                      <a:pt x="4" y="8"/>
                    </a:cubicBezTo>
                    <a:cubicBezTo>
                      <a:pt x="3" y="12"/>
                      <a:pt x="0" y="28"/>
                      <a:pt x="0" y="28"/>
                    </a:cubicBezTo>
                    <a:cubicBezTo>
                      <a:pt x="2" y="35"/>
                      <a:pt x="5" y="40"/>
                      <a:pt x="12" y="44"/>
                    </a:cubicBezTo>
                    <a:cubicBezTo>
                      <a:pt x="19" y="48"/>
                      <a:pt x="32" y="54"/>
                      <a:pt x="32" y="54"/>
                    </a:cubicBezTo>
                    <a:cubicBezTo>
                      <a:pt x="32" y="54"/>
                      <a:pt x="49" y="56"/>
                      <a:pt x="54" y="52"/>
                    </a:cubicBezTo>
                    <a:cubicBezTo>
                      <a:pt x="74" y="34"/>
                      <a:pt x="74" y="46"/>
                      <a:pt x="70" y="20"/>
                    </a:cubicBezTo>
                  </a:path>
                </a:pathLst>
              </a:custGeom>
              <a:solidFill>
                <a:srgbClr val="FF3300">
                  <a:alpha val="50195"/>
                </a:srgbClr>
              </a:solidFill>
              <a:ln w="19050">
                <a:solidFill>
                  <a:srgbClr val="FF33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hr-HR"/>
              </a:p>
            </p:txBody>
          </p:sp>
          <p:sp>
            <p:nvSpPr>
              <p:cNvPr id="18610" name="Line 176"/>
              <p:cNvSpPr>
                <a:spLocks noChangeShapeType="1"/>
              </p:cNvSpPr>
              <p:nvPr/>
            </p:nvSpPr>
            <p:spPr bwMode="auto">
              <a:xfrm>
                <a:off x="3371" y="2767"/>
                <a:ext cx="0" cy="182"/>
              </a:xfrm>
              <a:prstGeom prst="line">
                <a:avLst/>
              </a:prstGeom>
              <a:noFill/>
              <a:ln w="19050">
                <a:solidFill>
                  <a:srgbClr val="FF33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hr-HR"/>
              </a:p>
            </p:txBody>
          </p:sp>
        </p:grpSp>
      </p:grpSp>
      <p:sp>
        <p:nvSpPr>
          <p:cNvPr id="18611" name="Line 177"/>
          <p:cNvSpPr>
            <a:spLocks noChangeShapeType="1"/>
          </p:cNvSpPr>
          <p:nvPr/>
        </p:nvSpPr>
        <p:spPr bwMode="auto">
          <a:xfrm>
            <a:off x="8894763" y="5478463"/>
            <a:ext cx="0" cy="71437"/>
          </a:xfrm>
          <a:prstGeom prst="line">
            <a:avLst/>
          </a:prstGeom>
          <a:noFill/>
          <a:ln w="28575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hr-HR"/>
          </a:p>
        </p:txBody>
      </p:sp>
      <p:grpSp>
        <p:nvGrpSpPr>
          <p:cNvPr id="18612" name="Group 178"/>
          <p:cNvGrpSpPr>
            <a:grpSpLocks/>
          </p:cNvGrpSpPr>
          <p:nvPr/>
        </p:nvGrpSpPr>
        <p:grpSpPr bwMode="auto">
          <a:xfrm>
            <a:off x="3995738" y="3333750"/>
            <a:ext cx="215900" cy="311150"/>
            <a:chOff x="1383" y="2104"/>
            <a:chExt cx="136" cy="196"/>
          </a:xfrm>
        </p:grpSpPr>
        <p:grpSp>
          <p:nvGrpSpPr>
            <p:cNvPr id="18613" name="Group 179"/>
            <p:cNvGrpSpPr>
              <a:grpSpLocks/>
            </p:cNvGrpSpPr>
            <p:nvPr/>
          </p:nvGrpSpPr>
          <p:grpSpPr bwMode="auto">
            <a:xfrm>
              <a:off x="1383" y="2160"/>
              <a:ext cx="136" cy="140"/>
              <a:chOff x="3334" y="2750"/>
              <a:chExt cx="173" cy="225"/>
            </a:xfrm>
          </p:grpSpPr>
          <p:sp>
            <p:nvSpPr>
              <p:cNvPr id="18614" name="Rectangle 180"/>
              <p:cNvSpPr>
                <a:spLocks noChangeArrowheads="1"/>
              </p:cNvSpPr>
              <p:nvPr/>
            </p:nvSpPr>
            <p:spPr bwMode="auto">
              <a:xfrm>
                <a:off x="3371" y="2753"/>
                <a:ext cx="136" cy="90"/>
              </a:xfrm>
              <a:prstGeom prst="rect">
                <a:avLst/>
              </a:prstGeom>
              <a:noFill/>
              <a:ln w="19050">
                <a:solidFill>
                  <a:srgbClr val="FF33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sr-Latn-CS" sz="2400">
                  <a:latin typeface="Arial" charset="0"/>
                </a:endParaRPr>
              </a:p>
            </p:txBody>
          </p:sp>
          <p:grpSp>
            <p:nvGrpSpPr>
              <p:cNvPr id="18615" name="Group 181"/>
              <p:cNvGrpSpPr>
                <a:grpSpLocks/>
              </p:cNvGrpSpPr>
              <p:nvPr/>
            </p:nvGrpSpPr>
            <p:grpSpPr bwMode="auto">
              <a:xfrm>
                <a:off x="3334" y="2750"/>
                <a:ext cx="173" cy="225"/>
                <a:chOff x="3334" y="2750"/>
                <a:chExt cx="173" cy="225"/>
              </a:xfrm>
            </p:grpSpPr>
            <p:sp>
              <p:nvSpPr>
                <p:cNvPr id="18616" name="Line 182"/>
                <p:cNvSpPr>
                  <a:spLocks noChangeShapeType="1"/>
                </p:cNvSpPr>
                <p:nvPr/>
              </p:nvSpPr>
              <p:spPr bwMode="auto">
                <a:xfrm>
                  <a:off x="3371" y="2750"/>
                  <a:ext cx="136" cy="91"/>
                </a:xfrm>
                <a:prstGeom prst="line">
                  <a:avLst/>
                </a:prstGeom>
                <a:noFill/>
                <a:ln w="19050">
                  <a:solidFill>
                    <a:srgbClr val="FF33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hr-HR"/>
                </a:p>
              </p:txBody>
            </p:sp>
            <p:sp>
              <p:nvSpPr>
                <p:cNvPr id="18617" name="Line 183"/>
                <p:cNvSpPr>
                  <a:spLocks noChangeShapeType="1"/>
                </p:cNvSpPr>
                <p:nvPr/>
              </p:nvSpPr>
              <p:spPr bwMode="auto">
                <a:xfrm flipV="1">
                  <a:off x="3371" y="2758"/>
                  <a:ext cx="136" cy="75"/>
                </a:xfrm>
                <a:prstGeom prst="line">
                  <a:avLst/>
                </a:prstGeom>
                <a:noFill/>
                <a:ln w="19050">
                  <a:solidFill>
                    <a:srgbClr val="FF33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hr-HR"/>
                </a:p>
              </p:txBody>
            </p:sp>
            <p:sp>
              <p:nvSpPr>
                <p:cNvPr id="18618" name="Freeform 184"/>
                <p:cNvSpPr>
                  <a:spLocks/>
                </p:cNvSpPr>
                <p:nvPr/>
              </p:nvSpPr>
              <p:spPr bwMode="auto">
                <a:xfrm>
                  <a:off x="3334" y="2919"/>
                  <a:ext cx="74" cy="56"/>
                </a:xfrm>
                <a:custGeom>
                  <a:avLst/>
                  <a:gdLst>
                    <a:gd name="T0" fmla="*/ 16 w 74"/>
                    <a:gd name="T1" fmla="*/ 2 h 56"/>
                    <a:gd name="T2" fmla="*/ 4 w 74"/>
                    <a:gd name="T3" fmla="*/ 8 h 56"/>
                    <a:gd name="T4" fmla="*/ 0 w 74"/>
                    <a:gd name="T5" fmla="*/ 28 h 56"/>
                    <a:gd name="T6" fmla="*/ 12 w 74"/>
                    <a:gd name="T7" fmla="*/ 44 h 56"/>
                    <a:gd name="T8" fmla="*/ 32 w 74"/>
                    <a:gd name="T9" fmla="*/ 54 h 56"/>
                    <a:gd name="T10" fmla="*/ 54 w 74"/>
                    <a:gd name="T11" fmla="*/ 52 h 56"/>
                    <a:gd name="T12" fmla="*/ 70 w 74"/>
                    <a:gd name="T13" fmla="*/ 20 h 5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w 74"/>
                    <a:gd name="T22" fmla="*/ 0 h 56"/>
                    <a:gd name="T23" fmla="*/ 74 w 74"/>
                    <a:gd name="T24" fmla="*/ 56 h 56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T21" t="T22" r="T23" b="T24"/>
                  <a:pathLst>
                    <a:path w="74" h="56">
                      <a:moveTo>
                        <a:pt x="16" y="2"/>
                      </a:moveTo>
                      <a:cubicBezTo>
                        <a:pt x="8" y="2"/>
                        <a:pt x="7" y="0"/>
                        <a:pt x="4" y="8"/>
                      </a:cubicBezTo>
                      <a:cubicBezTo>
                        <a:pt x="3" y="12"/>
                        <a:pt x="0" y="28"/>
                        <a:pt x="0" y="28"/>
                      </a:cubicBezTo>
                      <a:cubicBezTo>
                        <a:pt x="2" y="35"/>
                        <a:pt x="5" y="40"/>
                        <a:pt x="12" y="44"/>
                      </a:cubicBezTo>
                      <a:cubicBezTo>
                        <a:pt x="19" y="48"/>
                        <a:pt x="32" y="54"/>
                        <a:pt x="32" y="54"/>
                      </a:cubicBezTo>
                      <a:cubicBezTo>
                        <a:pt x="32" y="54"/>
                        <a:pt x="49" y="56"/>
                        <a:pt x="54" y="52"/>
                      </a:cubicBezTo>
                      <a:cubicBezTo>
                        <a:pt x="74" y="34"/>
                        <a:pt x="74" y="46"/>
                        <a:pt x="70" y="20"/>
                      </a:cubicBezTo>
                    </a:path>
                  </a:pathLst>
                </a:custGeom>
                <a:solidFill>
                  <a:srgbClr val="FF3300">
                    <a:alpha val="50195"/>
                  </a:srgbClr>
                </a:solidFill>
                <a:ln w="19050">
                  <a:solidFill>
                    <a:srgbClr val="FF33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hr-HR"/>
                </a:p>
              </p:txBody>
            </p:sp>
            <p:sp>
              <p:nvSpPr>
                <p:cNvPr id="18619" name="Line 185"/>
                <p:cNvSpPr>
                  <a:spLocks noChangeShapeType="1"/>
                </p:cNvSpPr>
                <p:nvPr/>
              </p:nvSpPr>
              <p:spPr bwMode="auto">
                <a:xfrm>
                  <a:off x="3371" y="2767"/>
                  <a:ext cx="0" cy="182"/>
                </a:xfrm>
                <a:prstGeom prst="line">
                  <a:avLst/>
                </a:prstGeom>
                <a:noFill/>
                <a:ln w="19050">
                  <a:solidFill>
                    <a:srgbClr val="FF33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hr-HR"/>
                </a:p>
              </p:txBody>
            </p:sp>
          </p:grpSp>
        </p:grpSp>
        <p:sp>
          <p:nvSpPr>
            <p:cNvPr id="18620" name="Line 186"/>
            <p:cNvSpPr>
              <a:spLocks noChangeShapeType="1"/>
            </p:cNvSpPr>
            <p:nvPr/>
          </p:nvSpPr>
          <p:spPr bwMode="auto">
            <a:xfrm>
              <a:off x="1465" y="2104"/>
              <a:ext cx="0" cy="45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round/>
              <a:headEnd/>
              <a:tailEnd/>
            </a:ln>
          </p:spPr>
          <p:txBody>
            <a:bodyPr/>
            <a:lstStyle/>
            <a:p>
              <a:endParaRPr lang="hr-HR"/>
            </a:p>
          </p:txBody>
        </p:sp>
      </p:grpSp>
      <p:grpSp>
        <p:nvGrpSpPr>
          <p:cNvPr id="18621" name="Group 187"/>
          <p:cNvGrpSpPr>
            <a:grpSpLocks/>
          </p:cNvGrpSpPr>
          <p:nvPr/>
        </p:nvGrpSpPr>
        <p:grpSpPr bwMode="auto">
          <a:xfrm>
            <a:off x="3606800" y="3286125"/>
            <a:ext cx="215900" cy="311150"/>
            <a:chOff x="1383" y="2104"/>
            <a:chExt cx="136" cy="196"/>
          </a:xfrm>
        </p:grpSpPr>
        <p:grpSp>
          <p:nvGrpSpPr>
            <p:cNvPr id="18622" name="Group 188"/>
            <p:cNvGrpSpPr>
              <a:grpSpLocks/>
            </p:cNvGrpSpPr>
            <p:nvPr/>
          </p:nvGrpSpPr>
          <p:grpSpPr bwMode="auto">
            <a:xfrm>
              <a:off x="1383" y="2160"/>
              <a:ext cx="136" cy="140"/>
              <a:chOff x="3334" y="2750"/>
              <a:chExt cx="173" cy="225"/>
            </a:xfrm>
          </p:grpSpPr>
          <p:sp>
            <p:nvSpPr>
              <p:cNvPr id="18623" name="Rectangle 189"/>
              <p:cNvSpPr>
                <a:spLocks noChangeArrowheads="1"/>
              </p:cNvSpPr>
              <p:nvPr/>
            </p:nvSpPr>
            <p:spPr bwMode="auto">
              <a:xfrm>
                <a:off x="3371" y="2753"/>
                <a:ext cx="136" cy="90"/>
              </a:xfrm>
              <a:prstGeom prst="rect">
                <a:avLst/>
              </a:prstGeom>
              <a:noFill/>
              <a:ln w="19050">
                <a:solidFill>
                  <a:srgbClr val="FF33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sr-Latn-CS" sz="2400">
                  <a:latin typeface="Arial" charset="0"/>
                </a:endParaRPr>
              </a:p>
            </p:txBody>
          </p:sp>
          <p:grpSp>
            <p:nvGrpSpPr>
              <p:cNvPr id="18624" name="Group 190"/>
              <p:cNvGrpSpPr>
                <a:grpSpLocks/>
              </p:cNvGrpSpPr>
              <p:nvPr/>
            </p:nvGrpSpPr>
            <p:grpSpPr bwMode="auto">
              <a:xfrm>
                <a:off x="3334" y="2750"/>
                <a:ext cx="173" cy="225"/>
                <a:chOff x="3334" y="2750"/>
                <a:chExt cx="173" cy="225"/>
              </a:xfrm>
            </p:grpSpPr>
            <p:sp>
              <p:nvSpPr>
                <p:cNvPr id="18625" name="Line 191"/>
                <p:cNvSpPr>
                  <a:spLocks noChangeShapeType="1"/>
                </p:cNvSpPr>
                <p:nvPr/>
              </p:nvSpPr>
              <p:spPr bwMode="auto">
                <a:xfrm>
                  <a:off x="3371" y="2750"/>
                  <a:ext cx="136" cy="91"/>
                </a:xfrm>
                <a:prstGeom prst="line">
                  <a:avLst/>
                </a:prstGeom>
                <a:noFill/>
                <a:ln w="19050">
                  <a:solidFill>
                    <a:srgbClr val="FF33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hr-HR"/>
                </a:p>
              </p:txBody>
            </p:sp>
            <p:sp>
              <p:nvSpPr>
                <p:cNvPr id="18626" name="Line 192"/>
                <p:cNvSpPr>
                  <a:spLocks noChangeShapeType="1"/>
                </p:cNvSpPr>
                <p:nvPr/>
              </p:nvSpPr>
              <p:spPr bwMode="auto">
                <a:xfrm flipV="1">
                  <a:off x="3371" y="2758"/>
                  <a:ext cx="136" cy="75"/>
                </a:xfrm>
                <a:prstGeom prst="line">
                  <a:avLst/>
                </a:prstGeom>
                <a:noFill/>
                <a:ln w="19050">
                  <a:solidFill>
                    <a:srgbClr val="FF33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hr-HR"/>
                </a:p>
              </p:txBody>
            </p:sp>
            <p:sp>
              <p:nvSpPr>
                <p:cNvPr id="18627" name="Freeform 193"/>
                <p:cNvSpPr>
                  <a:spLocks/>
                </p:cNvSpPr>
                <p:nvPr/>
              </p:nvSpPr>
              <p:spPr bwMode="auto">
                <a:xfrm>
                  <a:off x="3334" y="2919"/>
                  <a:ext cx="74" cy="56"/>
                </a:xfrm>
                <a:custGeom>
                  <a:avLst/>
                  <a:gdLst>
                    <a:gd name="T0" fmla="*/ 16 w 74"/>
                    <a:gd name="T1" fmla="*/ 2 h 56"/>
                    <a:gd name="T2" fmla="*/ 4 w 74"/>
                    <a:gd name="T3" fmla="*/ 8 h 56"/>
                    <a:gd name="T4" fmla="*/ 0 w 74"/>
                    <a:gd name="T5" fmla="*/ 28 h 56"/>
                    <a:gd name="T6" fmla="*/ 12 w 74"/>
                    <a:gd name="T7" fmla="*/ 44 h 56"/>
                    <a:gd name="T8" fmla="*/ 32 w 74"/>
                    <a:gd name="T9" fmla="*/ 54 h 56"/>
                    <a:gd name="T10" fmla="*/ 54 w 74"/>
                    <a:gd name="T11" fmla="*/ 52 h 56"/>
                    <a:gd name="T12" fmla="*/ 70 w 74"/>
                    <a:gd name="T13" fmla="*/ 20 h 5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w 74"/>
                    <a:gd name="T22" fmla="*/ 0 h 56"/>
                    <a:gd name="T23" fmla="*/ 74 w 74"/>
                    <a:gd name="T24" fmla="*/ 56 h 56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T21" t="T22" r="T23" b="T24"/>
                  <a:pathLst>
                    <a:path w="74" h="56">
                      <a:moveTo>
                        <a:pt x="16" y="2"/>
                      </a:moveTo>
                      <a:cubicBezTo>
                        <a:pt x="8" y="2"/>
                        <a:pt x="7" y="0"/>
                        <a:pt x="4" y="8"/>
                      </a:cubicBezTo>
                      <a:cubicBezTo>
                        <a:pt x="3" y="12"/>
                        <a:pt x="0" y="28"/>
                        <a:pt x="0" y="28"/>
                      </a:cubicBezTo>
                      <a:cubicBezTo>
                        <a:pt x="2" y="35"/>
                        <a:pt x="5" y="40"/>
                        <a:pt x="12" y="44"/>
                      </a:cubicBezTo>
                      <a:cubicBezTo>
                        <a:pt x="19" y="48"/>
                        <a:pt x="32" y="54"/>
                        <a:pt x="32" y="54"/>
                      </a:cubicBezTo>
                      <a:cubicBezTo>
                        <a:pt x="32" y="54"/>
                        <a:pt x="49" y="56"/>
                        <a:pt x="54" y="52"/>
                      </a:cubicBezTo>
                      <a:cubicBezTo>
                        <a:pt x="74" y="34"/>
                        <a:pt x="74" y="46"/>
                        <a:pt x="70" y="20"/>
                      </a:cubicBezTo>
                    </a:path>
                  </a:pathLst>
                </a:custGeom>
                <a:solidFill>
                  <a:srgbClr val="FF3300">
                    <a:alpha val="50195"/>
                  </a:srgbClr>
                </a:solidFill>
                <a:ln w="19050">
                  <a:solidFill>
                    <a:srgbClr val="FF33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hr-HR"/>
                </a:p>
              </p:txBody>
            </p:sp>
            <p:sp>
              <p:nvSpPr>
                <p:cNvPr id="18628" name="Line 194"/>
                <p:cNvSpPr>
                  <a:spLocks noChangeShapeType="1"/>
                </p:cNvSpPr>
                <p:nvPr/>
              </p:nvSpPr>
              <p:spPr bwMode="auto">
                <a:xfrm>
                  <a:off x="3371" y="2767"/>
                  <a:ext cx="0" cy="182"/>
                </a:xfrm>
                <a:prstGeom prst="line">
                  <a:avLst/>
                </a:prstGeom>
                <a:noFill/>
                <a:ln w="19050">
                  <a:solidFill>
                    <a:srgbClr val="FF33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hr-HR"/>
                </a:p>
              </p:txBody>
            </p:sp>
          </p:grpSp>
        </p:grpSp>
        <p:sp>
          <p:nvSpPr>
            <p:cNvPr id="18629" name="Line 195"/>
            <p:cNvSpPr>
              <a:spLocks noChangeShapeType="1"/>
            </p:cNvSpPr>
            <p:nvPr/>
          </p:nvSpPr>
          <p:spPr bwMode="auto">
            <a:xfrm>
              <a:off x="1465" y="2104"/>
              <a:ext cx="0" cy="45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round/>
              <a:headEnd/>
              <a:tailEnd/>
            </a:ln>
          </p:spPr>
          <p:txBody>
            <a:bodyPr/>
            <a:lstStyle/>
            <a:p>
              <a:endParaRPr lang="hr-HR"/>
            </a:p>
          </p:txBody>
        </p:sp>
      </p:grpSp>
      <p:sp>
        <p:nvSpPr>
          <p:cNvPr id="18630" name="Line 196"/>
          <p:cNvSpPr>
            <a:spLocks noChangeShapeType="1"/>
          </p:cNvSpPr>
          <p:nvPr/>
        </p:nvSpPr>
        <p:spPr bwMode="auto">
          <a:xfrm>
            <a:off x="8853488" y="5478463"/>
            <a:ext cx="0" cy="71437"/>
          </a:xfrm>
          <a:prstGeom prst="line">
            <a:avLst/>
          </a:prstGeom>
          <a:noFill/>
          <a:ln w="28575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hr-HR"/>
          </a:p>
        </p:txBody>
      </p:sp>
      <p:grpSp>
        <p:nvGrpSpPr>
          <p:cNvPr id="18631" name="Group 197"/>
          <p:cNvGrpSpPr>
            <a:grpSpLocks/>
          </p:cNvGrpSpPr>
          <p:nvPr/>
        </p:nvGrpSpPr>
        <p:grpSpPr bwMode="auto">
          <a:xfrm>
            <a:off x="4376738" y="2941638"/>
            <a:ext cx="215900" cy="222250"/>
            <a:chOff x="3334" y="2750"/>
            <a:chExt cx="173" cy="225"/>
          </a:xfrm>
        </p:grpSpPr>
        <p:sp>
          <p:nvSpPr>
            <p:cNvPr id="18632" name="Rectangle 198"/>
            <p:cNvSpPr>
              <a:spLocks noChangeArrowheads="1"/>
            </p:cNvSpPr>
            <p:nvPr/>
          </p:nvSpPr>
          <p:spPr bwMode="auto">
            <a:xfrm>
              <a:off x="3371" y="2753"/>
              <a:ext cx="136" cy="90"/>
            </a:xfrm>
            <a:prstGeom prst="rect">
              <a:avLst/>
            </a:prstGeom>
            <a:noFill/>
            <a:ln w="19050">
              <a:solidFill>
                <a:srgbClr val="FF33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sr-Latn-CS" sz="2400">
                <a:latin typeface="Arial" charset="0"/>
              </a:endParaRPr>
            </a:p>
          </p:txBody>
        </p:sp>
        <p:grpSp>
          <p:nvGrpSpPr>
            <p:cNvPr id="18633" name="Group 199"/>
            <p:cNvGrpSpPr>
              <a:grpSpLocks/>
            </p:cNvGrpSpPr>
            <p:nvPr/>
          </p:nvGrpSpPr>
          <p:grpSpPr bwMode="auto">
            <a:xfrm>
              <a:off x="3334" y="2750"/>
              <a:ext cx="173" cy="225"/>
              <a:chOff x="3334" y="2750"/>
              <a:chExt cx="173" cy="225"/>
            </a:xfrm>
          </p:grpSpPr>
          <p:sp>
            <p:nvSpPr>
              <p:cNvPr id="18634" name="Line 200"/>
              <p:cNvSpPr>
                <a:spLocks noChangeShapeType="1"/>
              </p:cNvSpPr>
              <p:nvPr/>
            </p:nvSpPr>
            <p:spPr bwMode="auto">
              <a:xfrm>
                <a:off x="3371" y="2750"/>
                <a:ext cx="136" cy="91"/>
              </a:xfrm>
              <a:prstGeom prst="line">
                <a:avLst/>
              </a:prstGeom>
              <a:noFill/>
              <a:ln w="19050">
                <a:solidFill>
                  <a:srgbClr val="FF33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hr-HR"/>
              </a:p>
            </p:txBody>
          </p:sp>
          <p:sp>
            <p:nvSpPr>
              <p:cNvPr id="18635" name="Line 201"/>
              <p:cNvSpPr>
                <a:spLocks noChangeShapeType="1"/>
              </p:cNvSpPr>
              <p:nvPr/>
            </p:nvSpPr>
            <p:spPr bwMode="auto">
              <a:xfrm flipV="1">
                <a:off x="3371" y="2758"/>
                <a:ext cx="136" cy="75"/>
              </a:xfrm>
              <a:prstGeom prst="line">
                <a:avLst/>
              </a:prstGeom>
              <a:noFill/>
              <a:ln w="19050">
                <a:solidFill>
                  <a:srgbClr val="FF33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hr-HR"/>
              </a:p>
            </p:txBody>
          </p:sp>
          <p:sp>
            <p:nvSpPr>
              <p:cNvPr id="18636" name="Freeform 202"/>
              <p:cNvSpPr>
                <a:spLocks/>
              </p:cNvSpPr>
              <p:nvPr/>
            </p:nvSpPr>
            <p:spPr bwMode="auto">
              <a:xfrm>
                <a:off x="3334" y="2919"/>
                <a:ext cx="74" cy="56"/>
              </a:xfrm>
              <a:custGeom>
                <a:avLst/>
                <a:gdLst>
                  <a:gd name="T0" fmla="*/ 16 w 74"/>
                  <a:gd name="T1" fmla="*/ 2 h 56"/>
                  <a:gd name="T2" fmla="*/ 4 w 74"/>
                  <a:gd name="T3" fmla="*/ 8 h 56"/>
                  <a:gd name="T4" fmla="*/ 0 w 74"/>
                  <a:gd name="T5" fmla="*/ 28 h 56"/>
                  <a:gd name="T6" fmla="*/ 12 w 74"/>
                  <a:gd name="T7" fmla="*/ 44 h 56"/>
                  <a:gd name="T8" fmla="*/ 32 w 74"/>
                  <a:gd name="T9" fmla="*/ 54 h 56"/>
                  <a:gd name="T10" fmla="*/ 54 w 74"/>
                  <a:gd name="T11" fmla="*/ 52 h 56"/>
                  <a:gd name="T12" fmla="*/ 70 w 74"/>
                  <a:gd name="T13" fmla="*/ 20 h 5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74"/>
                  <a:gd name="T22" fmla="*/ 0 h 56"/>
                  <a:gd name="T23" fmla="*/ 74 w 74"/>
                  <a:gd name="T24" fmla="*/ 56 h 5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74" h="56">
                    <a:moveTo>
                      <a:pt x="16" y="2"/>
                    </a:moveTo>
                    <a:cubicBezTo>
                      <a:pt x="8" y="2"/>
                      <a:pt x="7" y="0"/>
                      <a:pt x="4" y="8"/>
                    </a:cubicBezTo>
                    <a:cubicBezTo>
                      <a:pt x="3" y="12"/>
                      <a:pt x="0" y="28"/>
                      <a:pt x="0" y="28"/>
                    </a:cubicBezTo>
                    <a:cubicBezTo>
                      <a:pt x="2" y="35"/>
                      <a:pt x="5" y="40"/>
                      <a:pt x="12" y="44"/>
                    </a:cubicBezTo>
                    <a:cubicBezTo>
                      <a:pt x="19" y="48"/>
                      <a:pt x="32" y="54"/>
                      <a:pt x="32" y="54"/>
                    </a:cubicBezTo>
                    <a:cubicBezTo>
                      <a:pt x="32" y="54"/>
                      <a:pt x="49" y="56"/>
                      <a:pt x="54" y="52"/>
                    </a:cubicBezTo>
                    <a:cubicBezTo>
                      <a:pt x="74" y="34"/>
                      <a:pt x="74" y="46"/>
                      <a:pt x="70" y="20"/>
                    </a:cubicBezTo>
                  </a:path>
                </a:pathLst>
              </a:custGeom>
              <a:solidFill>
                <a:srgbClr val="FF3300">
                  <a:alpha val="50195"/>
                </a:srgbClr>
              </a:solidFill>
              <a:ln w="19050">
                <a:solidFill>
                  <a:srgbClr val="FF33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hr-HR"/>
              </a:p>
            </p:txBody>
          </p:sp>
          <p:sp>
            <p:nvSpPr>
              <p:cNvPr id="18637" name="Line 203"/>
              <p:cNvSpPr>
                <a:spLocks noChangeShapeType="1"/>
              </p:cNvSpPr>
              <p:nvPr/>
            </p:nvSpPr>
            <p:spPr bwMode="auto">
              <a:xfrm>
                <a:off x="3371" y="2767"/>
                <a:ext cx="0" cy="182"/>
              </a:xfrm>
              <a:prstGeom prst="line">
                <a:avLst/>
              </a:prstGeom>
              <a:noFill/>
              <a:ln w="19050">
                <a:solidFill>
                  <a:srgbClr val="FF33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hr-HR"/>
              </a:p>
            </p:txBody>
          </p:sp>
        </p:grpSp>
      </p:grpSp>
      <p:sp>
        <p:nvSpPr>
          <p:cNvPr id="18638" name="Line 204"/>
          <p:cNvSpPr>
            <a:spLocks noChangeShapeType="1"/>
          </p:cNvSpPr>
          <p:nvPr/>
        </p:nvSpPr>
        <p:spPr bwMode="auto">
          <a:xfrm>
            <a:off x="4505325" y="2857500"/>
            <a:ext cx="0" cy="71438"/>
          </a:xfrm>
          <a:prstGeom prst="line">
            <a:avLst/>
          </a:prstGeom>
          <a:noFill/>
          <a:ln w="28575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hr-HR"/>
          </a:p>
        </p:txBody>
      </p:sp>
      <p:sp>
        <p:nvSpPr>
          <p:cNvPr id="18639" name="Text Box 206"/>
          <p:cNvSpPr txBox="1">
            <a:spLocks noChangeArrowheads="1"/>
          </p:cNvSpPr>
          <p:nvPr/>
        </p:nvSpPr>
        <p:spPr bwMode="auto">
          <a:xfrm>
            <a:off x="4572000" y="920750"/>
            <a:ext cx="752475" cy="784225"/>
          </a:xfrm>
          <a:prstGeom prst="rect">
            <a:avLst/>
          </a:prstGeom>
          <a:solidFill>
            <a:srgbClr val="00FFFF">
              <a:alpha val="50195"/>
            </a:srgbClr>
          </a:solidFill>
          <a:ln w="9525">
            <a:solidFill>
              <a:srgbClr val="0000FF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hr-HR" sz="900" b="1" u="sng">
                <a:latin typeface="Arial" charset="0"/>
              </a:rPr>
              <a:t>TG 112. br</a:t>
            </a:r>
          </a:p>
          <a:p>
            <a:r>
              <a:rPr lang="hr-HR" sz="900" b="1" u="sng">
                <a:latin typeface="Arial" charset="0"/>
              </a:rPr>
              <a:t>SP MUP</a:t>
            </a:r>
            <a:r>
              <a:rPr lang="hr-HR" sz="900" b="1">
                <a:latin typeface="Arial" charset="0"/>
              </a:rPr>
              <a:t> </a:t>
            </a:r>
          </a:p>
          <a:p>
            <a:r>
              <a:rPr lang="hr-HR" sz="900" b="1">
                <a:latin typeface="Arial" charset="0"/>
              </a:rPr>
              <a:t>1/1 – 7.dp</a:t>
            </a:r>
          </a:p>
          <a:p>
            <a:r>
              <a:rPr lang="hr-HR" sz="900" b="1">
                <a:latin typeface="Arial" charset="0"/>
              </a:rPr>
              <a:t>54.db</a:t>
            </a:r>
          </a:p>
          <a:p>
            <a:r>
              <a:rPr lang="hr-HR" sz="900" b="1">
                <a:latin typeface="Arial" charset="0"/>
              </a:rPr>
              <a:t>BG VP</a:t>
            </a:r>
          </a:p>
        </p:txBody>
      </p:sp>
      <p:sp>
        <p:nvSpPr>
          <p:cNvPr id="18640" name="Freeform 207"/>
          <p:cNvSpPr>
            <a:spLocks/>
          </p:cNvSpPr>
          <p:nvPr/>
        </p:nvSpPr>
        <p:spPr bwMode="auto">
          <a:xfrm>
            <a:off x="5514975" y="692150"/>
            <a:ext cx="1001713" cy="1108075"/>
          </a:xfrm>
          <a:custGeom>
            <a:avLst/>
            <a:gdLst>
              <a:gd name="T0" fmla="*/ 2147483647 w 430"/>
              <a:gd name="T1" fmla="*/ 0 h 516"/>
              <a:gd name="T2" fmla="*/ 2147483647 w 430"/>
              <a:gd name="T3" fmla="*/ 2147483647 h 516"/>
              <a:gd name="T4" fmla="*/ 2147483647 w 430"/>
              <a:gd name="T5" fmla="*/ 2147483647 h 516"/>
              <a:gd name="T6" fmla="*/ 2147483647 w 430"/>
              <a:gd name="T7" fmla="*/ 2147483647 h 516"/>
              <a:gd name="T8" fmla="*/ 2147483647 w 430"/>
              <a:gd name="T9" fmla="*/ 2147483647 h 516"/>
              <a:gd name="T10" fmla="*/ 2147483647 w 430"/>
              <a:gd name="T11" fmla="*/ 2147483647 h 516"/>
              <a:gd name="T12" fmla="*/ 0 w 430"/>
              <a:gd name="T13" fmla="*/ 2147483647 h 516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430"/>
              <a:gd name="T22" fmla="*/ 0 h 516"/>
              <a:gd name="T23" fmla="*/ 430 w 430"/>
              <a:gd name="T24" fmla="*/ 516 h 51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430" h="516">
                <a:moveTo>
                  <a:pt x="32" y="0"/>
                </a:moveTo>
                <a:cubicBezTo>
                  <a:pt x="71" y="47"/>
                  <a:pt x="241" y="321"/>
                  <a:pt x="284" y="350"/>
                </a:cubicBezTo>
                <a:lnTo>
                  <a:pt x="306" y="246"/>
                </a:lnTo>
                <a:lnTo>
                  <a:pt x="430" y="516"/>
                </a:lnTo>
                <a:lnTo>
                  <a:pt x="180" y="436"/>
                </a:lnTo>
                <a:lnTo>
                  <a:pt x="262" y="384"/>
                </a:lnTo>
                <a:lnTo>
                  <a:pt x="0" y="244"/>
                </a:lnTo>
              </a:path>
            </a:pathLst>
          </a:custGeom>
          <a:solidFill>
            <a:srgbClr val="0000FF">
              <a:alpha val="50195"/>
            </a:srgbClr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hr-HR"/>
          </a:p>
        </p:txBody>
      </p:sp>
      <p:sp>
        <p:nvSpPr>
          <p:cNvPr id="18641" name="Freeform 208"/>
          <p:cNvSpPr>
            <a:spLocks/>
          </p:cNvSpPr>
          <p:nvPr/>
        </p:nvSpPr>
        <p:spPr bwMode="auto">
          <a:xfrm>
            <a:off x="5292725" y="1484313"/>
            <a:ext cx="792163" cy="1008062"/>
          </a:xfrm>
          <a:custGeom>
            <a:avLst/>
            <a:gdLst>
              <a:gd name="T0" fmla="*/ 2147483647 w 344"/>
              <a:gd name="T1" fmla="*/ 0 h 470"/>
              <a:gd name="T2" fmla="*/ 2147483647 w 344"/>
              <a:gd name="T3" fmla="*/ 2147483647 h 470"/>
              <a:gd name="T4" fmla="*/ 2147483647 w 344"/>
              <a:gd name="T5" fmla="*/ 2147483647 h 470"/>
              <a:gd name="T6" fmla="*/ 2147483647 w 344"/>
              <a:gd name="T7" fmla="*/ 2147483647 h 470"/>
              <a:gd name="T8" fmla="*/ 2147483647 w 344"/>
              <a:gd name="T9" fmla="*/ 2147483647 h 470"/>
              <a:gd name="T10" fmla="*/ 2147483647 w 344"/>
              <a:gd name="T11" fmla="*/ 2147483647 h 470"/>
              <a:gd name="T12" fmla="*/ 0 w 344"/>
              <a:gd name="T13" fmla="*/ 2147483647 h 470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344"/>
              <a:gd name="T22" fmla="*/ 0 h 470"/>
              <a:gd name="T23" fmla="*/ 344 w 344"/>
              <a:gd name="T24" fmla="*/ 470 h 470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344" h="470">
                <a:moveTo>
                  <a:pt x="108" y="0"/>
                </a:moveTo>
                <a:cubicBezTo>
                  <a:pt x="147" y="47"/>
                  <a:pt x="223" y="288"/>
                  <a:pt x="260" y="322"/>
                </a:cubicBezTo>
                <a:lnTo>
                  <a:pt x="310" y="220"/>
                </a:lnTo>
                <a:lnTo>
                  <a:pt x="344" y="470"/>
                </a:lnTo>
                <a:lnTo>
                  <a:pt x="178" y="358"/>
                </a:lnTo>
                <a:lnTo>
                  <a:pt x="238" y="354"/>
                </a:lnTo>
                <a:lnTo>
                  <a:pt x="0" y="146"/>
                </a:lnTo>
              </a:path>
            </a:pathLst>
          </a:custGeom>
          <a:solidFill>
            <a:srgbClr val="0000FF">
              <a:alpha val="50195"/>
            </a:srgbClr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hr-HR"/>
          </a:p>
        </p:txBody>
      </p:sp>
      <p:sp>
        <p:nvSpPr>
          <p:cNvPr id="18642" name="Text Box 211"/>
          <p:cNvSpPr txBox="1">
            <a:spLocks noChangeArrowheads="1"/>
          </p:cNvSpPr>
          <p:nvPr/>
        </p:nvSpPr>
        <p:spPr bwMode="auto">
          <a:xfrm>
            <a:off x="3592513" y="1773238"/>
            <a:ext cx="763587" cy="374650"/>
          </a:xfrm>
          <a:prstGeom prst="rect">
            <a:avLst/>
          </a:prstGeom>
          <a:solidFill>
            <a:srgbClr val="00FFFF">
              <a:alpha val="50195"/>
            </a:srgbClr>
          </a:solidFill>
          <a:ln w="9525">
            <a:solidFill>
              <a:srgbClr val="0000FF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hr-HR" sz="900" b="1" u="sng">
                <a:latin typeface="Arial" charset="0"/>
              </a:rPr>
              <a:t>4.gbr</a:t>
            </a:r>
          </a:p>
          <a:p>
            <a:r>
              <a:rPr lang="hr-HR" sz="900" b="1">
                <a:latin typeface="Arial" charset="0"/>
              </a:rPr>
              <a:t>1/ 7.dp</a:t>
            </a:r>
          </a:p>
        </p:txBody>
      </p:sp>
      <p:sp>
        <p:nvSpPr>
          <p:cNvPr id="18643" name="Freeform 213"/>
          <p:cNvSpPr>
            <a:spLocks/>
          </p:cNvSpPr>
          <p:nvPr/>
        </p:nvSpPr>
        <p:spPr bwMode="auto">
          <a:xfrm>
            <a:off x="3563938" y="2276475"/>
            <a:ext cx="1512887" cy="979488"/>
          </a:xfrm>
          <a:custGeom>
            <a:avLst/>
            <a:gdLst>
              <a:gd name="T0" fmla="*/ 2147483647 w 476"/>
              <a:gd name="T1" fmla="*/ 0 h 370"/>
              <a:gd name="T2" fmla="*/ 2147483647 w 476"/>
              <a:gd name="T3" fmla="*/ 2147483647 h 370"/>
              <a:gd name="T4" fmla="*/ 2147483647 w 476"/>
              <a:gd name="T5" fmla="*/ 2147483647 h 370"/>
              <a:gd name="T6" fmla="*/ 2147483647 w 476"/>
              <a:gd name="T7" fmla="*/ 2147483647 h 370"/>
              <a:gd name="T8" fmla="*/ 2147483647 w 476"/>
              <a:gd name="T9" fmla="*/ 2147483647 h 370"/>
              <a:gd name="T10" fmla="*/ 2147483647 w 476"/>
              <a:gd name="T11" fmla="*/ 2147483647 h 370"/>
              <a:gd name="T12" fmla="*/ 0 w 476"/>
              <a:gd name="T13" fmla="*/ 2147483647 h 370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476"/>
              <a:gd name="T22" fmla="*/ 0 h 370"/>
              <a:gd name="T23" fmla="*/ 476 w 476"/>
              <a:gd name="T24" fmla="*/ 370 h 370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476" h="370">
                <a:moveTo>
                  <a:pt x="286" y="0"/>
                </a:moveTo>
                <a:cubicBezTo>
                  <a:pt x="310" y="58"/>
                  <a:pt x="356" y="220"/>
                  <a:pt x="373" y="241"/>
                </a:cubicBezTo>
                <a:lnTo>
                  <a:pt x="408" y="172"/>
                </a:lnTo>
                <a:lnTo>
                  <a:pt x="476" y="370"/>
                </a:lnTo>
                <a:lnTo>
                  <a:pt x="260" y="286"/>
                </a:lnTo>
                <a:lnTo>
                  <a:pt x="355" y="265"/>
                </a:lnTo>
                <a:lnTo>
                  <a:pt x="0" y="20"/>
                </a:lnTo>
              </a:path>
            </a:pathLst>
          </a:custGeom>
          <a:solidFill>
            <a:srgbClr val="0000FF">
              <a:alpha val="50195"/>
            </a:srgbClr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hr-HR"/>
          </a:p>
        </p:txBody>
      </p:sp>
      <p:grpSp>
        <p:nvGrpSpPr>
          <p:cNvPr id="18644" name="Group 214"/>
          <p:cNvGrpSpPr>
            <a:grpSpLocks/>
          </p:cNvGrpSpPr>
          <p:nvPr/>
        </p:nvGrpSpPr>
        <p:grpSpPr bwMode="auto">
          <a:xfrm>
            <a:off x="2411413" y="2205038"/>
            <a:ext cx="1293812" cy="1069975"/>
            <a:chOff x="1401" y="1346"/>
            <a:chExt cx="714" cy="675"/>
          </a:xfrm>
        </p:grpSpPr>
        <p:sp>
          <p:nvSpPr>
            <p:cNvPr id="18645" name="Text Box 215"/>
            <p:cNvSpPr txBox="1">
              <a:spLocks noChangeArrowheads="1"/>
            </p:cNvSpPr>
            <p:nvPr/>
          </p:nvSpPr>
          <p:spPr bwMode="auto">
            <a:xfrm>
              <a:off x="1401" y="1346"/>
              <a:ext cx="522" cy="322"/>
            </a:xfrm>
            <a:prstGeom prst="rect">
              <a:avLst/>
            </a:prstGeom>
            <a:solidFill>
              <a:srgbClr val="00FFFF">
                <a:alpha val="50195"/>
              </a:srgbClr>
            </a:solidFill>
            <a:ln w="9525">
              <a:solidFill>
                <a:srgbClr val="0000FF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hr-HR" sz="900" b="1" u="sng">
                  <a:latin typeface="Arial" charset="0"/>
                </a:rPr>
                <a:t>BG – 113.br</a:t>
              </a:r>
            </a:p>
            <a:p>
              <a:r>
                <a:rPr lang="hr-HR" sz="900" b="1">
                  <a:latin typeface="Arial" charset="0"/>
                </a:rPr>
                <a:t>2/7.dp</a:t>
              </a:r>
            </a:p>
            <a:p>
              <a:r>
                <a:rPr lang="hr-HR" sz="900" b="1">
                  <a:latin typeface="Arial" charset="0"/>
                </a:rPr>
                <a:t>BG VP</a:t>
              </a:r>
            </a:p>
          </p:txBody>
        </p:sp>
        <p:sp>
          <p:nvSpPr>
            <p:cNvPr id="18646" name="Freeform 216"/>
            <p:cNvSpPr>
              <a:spLocks/>
            </p:cNvSpPr>
            <p:nvPr/>
          </p:nvSpPr>
          <p:spPr bwMode="auto">
            <a:xfrm rot="1101706">
              <a:off x="1591" y="1527"/>
              <a:ext cx="524" cy="494"/>
            </a:xfrm>
            <a:custGeom>
              <a:avLst/>
              <a:gdLst>
                <a:gd name="T0" fmla="*/ 282 w 524"/>
                <a:gd name="T1" fmla="*/ 0 h 494"/>
                <a:gd name="T2" fmla="*/ 407 w 524"/>
                <a:gd name="T3" fmla="*/ 364 h 494"/>
                <a:gd name="T4" fmla="*/ 436 w 524"/>
                <a:gd name="T5" fmla="*/ 264 h 494"/>
                <a:gd name="T6" fmla="*/ 524 w 524"/>
                <a:gd name="T7" fmla="*/ 494 h 494"/>
                <a:gd name="T8" fmla="*/ 307 w 524"/>
                <a:gd name="T9" fmla="*/ 420 h 494"/>
                <a:gd name="T10" fmla="*/ 389 w 524"/>
                <a:gd name="T11" fmla="*/ 388 h 494"/>
                <a:gd name="T12" fmla="*/ 0 w 524"/>
                <a:gd name="T13" fmla="*/ 230 h 49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24"/>
                <a:gd name="T22" fmla="*/ 0 h 494"/>
                <a:gd name="T23" fmla="*/ 524 w 524"/>
                <a:gd name="T24" fmla="*/ 494 h 494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24" h="494">
                  <a:moveTo>
                    <a:pt x="282" y="0"/>
                  </a:moveTo>
                  <a:cubicBezTo>
                    <a:pt x="290" y="62"/>
                    <a:pt x="390" y="343"/>
                    <a:pt x="407" y="364"/>
                  </a:cubicBezTo>
                  <a:lnTo>
                    <a:pt x="436" y="264"/>
                  </a:lnTo>
                  <a:lnTo>
                    <a:pt x="524" y="494"/>
                  </a:lnTo>
                  <a:lnTo>
                    <a:pt x="307" y="420"/>
                  </a:lnTo>
                  <a:lnTo>
                    <a:pt x="389" y="388"/>
                  </a:lnTo>
                  <a:lnTo>
                    <a:pt x="0" y="230"/>
                  </a:lnTo>
                </a:path>
              </a:pathLst>
            </a:custGeom>
            <a:solidFill>
              <a:srgbClr val="0000FF">
                <a:alpha val="50195"/>
              </a:srgbClr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hr-HR"/>
            </a:p>
          </p:txBody>
        </p:sp>
      </p:grpSp>
      <p:sp>
        <p:nvSpPr>
          <p:cNvPr id="18647" name="Text Box 218"/>
          <p:cNvSpPr txBox="1">
            <a:spLocks noChangeArrowheads="1"/>
          </p:cNvSpPr>
          <p:nvPr/>
        </p:nvSpPr>
        <p:spPr bwMode="auto">
          <a:xfrm>
            <a:off x="1555750" y="2751138"/>
            <a:ext cx="701675" cy="374650"/>
          </a:xfrm>
          <a:prstGeom prst="rect">
            <a:avLst/>
          </a:prstGeom>
          <a:solidFill>
            <a:srgbClr val="00FFFF">
              <a:alpha val="50195"/>
            </a:srgbClr>
          </a:solidFill>
          <a:ln w="9525">
            <a:solidFill>
              <a:srgbClr val="0000FF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hr-HR" sz="900" b="1">
                <a:latin typeface="Arial" charset="0"/>
              </a:rPr>
              <a:t>SP GSHV</a:t>
            </a:r>
          </a:p>
          <a:p>
            <a:r>
              <a:rPr lang="hr-HR" sz="900" b="1">
                <a:latin typeface="Arial" charset="0"/>
              </a:rPr>
              <a:t>BG VP</a:t>
            </a:r>
          </a:p>
        </p:txBody>
      </p:sp>
      <p:sp>
        <p:nvSpPr>
          <p:cNvPr id="18648" name="Freeform 219"/>
          <p:cNvSpPr>
            <a:spLocks/>
          </p:cNvSpPr>
          <p:nvPr/>
        </p:nvSpPr>
        <p:spPr bwMode="auto">
          <a:xfrm rot="-224507">
            <a:off x="2227263" y="2924175"/>
            <a:ext cx="544512" cy="288925"/>
          </a:xfrm>
          <a:custGeom>
            <a:avLst/>
            <a:gdLst>
              <a:gd name="T0" fmla="*/ 2147483647 w 346"/>
              <a:gd name="T1" fmla="*/ 0 h 388"/>
              <a:gd name="T2" fmla="*/ 2147483647 w 346"/>
              <a:gd name="T3" fmla="*/ 2147483647 h 388"/>
              <a:gd name="T4" fmla="*/ 2147483647 w 346"/>
              <a:gd name="T5" fmla="*/ 2147483647 h 388"/>
              <a:gd name="T6" fmla="*/ 2147483647 w 346"/>
              <a:gd name="T7" fmla="*/ 2147483647 h 388"/>
              <a:gd name="T8" fmla="*/ 2147483647 w 346"/>
              <a:gd name="T9" fmla="*/ 2147483647 h 388"/>
              <a:gd name="T10" fmla="*/ 2147483647 w 346"/>
              <a:gd name="T11" fmla="*/ 2147483647 h 388"/>
              <a:gd name="T12" fmla="*/ 0 w 346"/>
              <a:gd name="T13" fmla="*/ 2147483647 h 388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346"/>
              <a:gd name="T22" fmla="*/ 0 h 388"/>
              <a:gd name="T23" fmla="*/ 346 w 346"/>
              <a:gd name="T24" fmla="*/ 388 h 388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346" h="388">
                <a:moveTo>
                  <a:pt x="98" y="0"/>
                </a:moveTo>
                <a:cubicBezTo>
                  <a:pt x="122" y="58"/>
                  <a:pt x="226" y="238"/>
                  <a:pt x="243" y="259"/>
                </a:cubicBezTo>
                <a:lnTo>
                  <a:pt x="272" y="194"/>
                </a:lnTo>
                <a:lnTo>
                  <a:pt x="346" y="388"/>
                </a:lnTo>
                <a:lnTo>
                  <a:pt x="128" y="326"/>
                </a:lnTo>
                <a:lnTo>
                  <a:pt x="225" y="283"/>
                </a:lnTo>
                <a:lnTo>
                  <a:pt x="0" y="238"/>
                </a:lnTo>
              </a:path>
            </a:pathLst>
          </a:custGeom>
          <a:solidFill>
            <a:srgbClr val="0000FF">
              <a:alpha val="50195"/>
            </a:srgbClr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hr-HR"/>
          </a:p>
        </p:txBody>
      </p:sp>
      <p:sp>
        <p:nvSpPr>
          <p:cNvPr id="18649" name="Freeform 220"/>
          <p:cNvSpPr>
            <a:spLocks/>
          </p:cNvSpPr>
          <p:nvPr/>
        </p:nvSpPr>
        <p:spPr bwMode="auto">
          <a:xfrm rot="628344">
            <a:off x="1903413" y="3213100"/>
            <a:ext cx="642937" cy="287338"/>
          </a:xfrm>
          <a:custGeom>
            <a:avLst/>
            <a:gdLst>
              <a:gd name="T0" fmla="*/ 2147483647 w 407"/>
              <a:gd name="T1" fmla="*/ 0 h 373"/>
              <a:gd name="T2" fmla="*/ 2147483647 w 407"/>
              <a:gd name="T3" fmla="*/ 2147483647 h 373"/>
              <a:gd name="T4" fmla="*/ 2147483647 w 407"/>
              <a:gd name="T5" fmla="*/ 2147483647 h 373"/>
              <a:gd name="T6" fmla="*/ 2147483647 w 407"/>
              <a:gd name="T7" fmla="*/ 2147483647 h 373"/>
              <a:gd name="T8" fmla="*/ 2147483647 w 407"/>
              <a:gd name="T9" fmla="*/ 2147483647 h 373"/>
              <a:gd name="T10" fmla="*/ 2147483647 w 407"/>
              <a:gd name="T11" fmla="*/ 2147483647 h 373"/>
              <a:gd name="T12" fmla="*/ 0 w 407"/>
              <a:gd name="T13" fmla="*/ 2147483647 h 373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407"/>
              <a:gd name="T22" fmla="*/ 0 h 373"/>
              <a:gd name="T23" fmla="*/ 407 w 407"/>
              <a:gd name="T24" fmla="*/ 373 h 373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407" h="373">
                <a:moveTo>
                  <a:pt x="286" y="0"/>
                </a:moveTo>
                <a:cubicBezTo>
                  <a:pt x="298" y="62"/>
                  <a:pt x="299" y="204"/>
                  <a:pt x="310" y="230"/>
                </a:cubicBezTo>
                <a:lnTo>
                  <a:pt x="350" y="154"/>
                </a:lnTo>
                <a:lnTo>
                  <a:pt x="407" y="373"/>
                </a:lnTo>
                <a:lnTo>
                  <a:pt x="191" y="289"/>
                </a:lnTo>
                <a:lnTo>
                  <a:pt x="286" y="268"/>
                </a:lnTo>
                <a:lnTo>
                  <a:pt x="0" y="70"/>
                </a:lnTo>
              </a:path>
            </a:pathLst>
          </a:custGeom>
          <a:solidFill>
            <a:srgbClr val="0000FF">
              <a:alpha val="50195"/>
            </a:srgbClr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hr-HR"/>
          </a:p>
        </p:txBody>
      </p:sp>
      <p:sp>
        <p:nvSpPr>
          <p:cNvPr id="18650" name="Text Box 222"/>
          <p:cNvSpPr txBox="1">
            <a:spLocks noChangeArrowheads="1"/>
          </p:cNvSpPr>
          <p:nvPr/>
        </p:nvSpPr>
        <p:spPr bwMode="auto">
          <a:xfrm>
            <a:off x="2608263" y="4514850"/>
            <a:ext cx="884237" cy="647700"/>
          </a:xfrm>
          <a:prstGeom prst="rect">
            <a:avLst/>
          </a:prstGeom>
          <a:solidFill>
            <a:srgbClr val="00FFFF">
              <a:alpha val="50195"/>
            </a:srgbClr>
          </a:solidFill>
          <a:ln w="9525">
            <a:solidFill>
              <a:srgbClr val="0000FF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hr-HR" sz="900" b="1">
                <a:latin typeface="Arial" charset="0"/>
              </a:rPr>
              <a:t>SP GSHV</a:t>
            </a:r>
          </a:p>
          <a:p>
            <a:r>
              <a:rPr lang="hr-HR" sz="900" b="1">
                <a:latin typeface="Arial" charset="0"/>
              </a:rPr>
              <a:t>3/7.dp</a:t>
            </a:r>
          </a:p>
          <a:p>
            <a:r>
              <a:rPr lang="hr-HR" sz="900" b="1">
                <a:latin typeface="Arial" charset="0"/>
              </a:rPr>
              <a:t>MOMP</a:t>
            </a:r>
          </a:p>
          <a:p>
            <a:r>
              <a:rPr lang="hr-HR" sz="900" b="1">
                <a:latin typeface="Arial" charset="0"/>
              </a:rPr>
              <a:t>ZB Zemunik</a:t>
            </a:r>
          </a:p>
        </p:txBody>
      </p:sp>
      <p:sp>
        <p:nvSpPr>
          <p:cNvPr id="18651" name="Freeform 223"/>
          <p:cNvSpPr>
            <a:spLocks/>
          </p:cNvSpPr>
          <p:nvPr/>
        </p:nvSpPr>
        <p:spPr bwMode="auto">
          <a:xfrm rot="455625">
            <a:off x="2728913" y="3860800"/>
            <a:ext cx="547687" cy="641350"/>
          </a:xfrm>
          <a:custGeom>
            <a:avLst/>
            <a:gdLst>
              <a:gd name="T0" fmla="*/ 0 w 342"/>
              <a:gd name="T1" fmla="*/ 2147483647 h 444"/>
              <a:gd name="T2" fmla="*/ 2147483647 w 342"/>
              <a:gd name="T3" fmla="*/ 2147483647 h 444"/>
              <a:gd name="T4" fmla="*/ 2147483647 w 342"/>
              <a:gd name="T5" fmla="*/ 2147483647 h 444"/>
              <a:gd name="T6" fmla="*/ 2147483647 w 342"/>
              <a:gd name="T7" fmla="*/ 0 h 444"/>
              <a:gd name="T8" fmla="*/ 2147483647 w 342"/>
              <a:gd name="T9" fmla="*/ 2147483647 h 444"/>
              <a:gd name="T10" fmla="*/ 2147483647 w 342"/>
              <a:gd name="T11" fmla="*/ 2147483647 h 444"/>
              <a:gd name="T12" fmla="*/ 2147483647 w 342"/>
              <a:gd name="T13" fmla="*/ 2147483647 h 444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342"/>
              <a:gd name="T22" fmla="*/ 0 h 444"/>
              <a:gd name="T23" fmla="*/ 342 w 342"/>
              <a:gd name="T24" fmla="*/ 444 h 444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342" h="444">
                <a:moveTo>
                  <a:pt x="0" y="444"/>
                </a:moveTo>
                <a:cubicBezTo>
                  <a:pt x="32" y="388"/>
                  <a:pt x="124" y="220"/>
                  <a:pt x="132" y="184"/>
                </a:cubicBezTo>
                <a:lnTo>
                  <a:pt x="50" y="230"/>
                </a:lnTo>
                <a:lnTo>
                  <a:pt x="118" y="0"/>
                </a:lnTo>
                <a:lnTo>
                  <a:pt x="246" y="204"/>
                </a:lnTo>
                <a:lnTo>
                  <a:pt x="156" y="180"/>
                </a:lnTo>
                <a:lnTo>
                  <a:pt x="342" y="436"/>
                </a:lnTo>
              </a:path>
            </a:pathLst>
          </a:custGeom>
          <a:solidFill>
            <a:srgbClr val="0000FF">
              <a:alpha val="50195"/>
            </a:srgbClr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hr-HR"/>
          </a:p>
        </p:txBody>
      </p:sp>
      <p:sp>
        <p:nvSpPr>
          <p:cNvPr id="18652" name="Freeform 224"/>
          <p:cNvSpPr>
            <a:spLocks/>
          </p:cNvSpPr>
          <p:nvPr/>
        </p:nvSpPr>
        <p:spPr bwMode="auto">
          <a:xfrm>
            <a:off x="3397250" y="3860800"/>
            <a:ext cx="669925" cy="893763"/>
          </a:xfrm>
          <a:custGeom>
            <a:avLst/>
            <a:gdLst>
              <a:gd name="T0" fmla="*/ 0 w 479"/>
              <a:gd name="T1" fmla="*/ 2147483647 h 558"/>
              <a:gd name="T2" fmla="*/ 2147483647 w 479"/>
              <a:gd name="T3" fmla="*/ 2147483647 h 558"/>
              <a:gd name="T4" fmla="*/ 2147483647 w 479"/>
              <a:gd name="T5" fmla="*/ 2147483647 h 558"/>
              <a:gd name="T6" fmla="*/ 2147483647 w 479"/>
              <a:gd name="T7" fmla="*/ 0 h 558"/>
              <a:gd name="T8" fmla="*/ 2147483647 w 479"/>
              <a:gd name="T9" fmla="*/ 2147483647 h 558"/>
              <a:gd name="T10" fmla="*/ 2147483647 w 479"/>
              <a:gd name="T11" fmla="*/ 2147483647 h 558"/>
              <a:gd name="T12" fmla="*/ 2147483647 w 479"/>
              <a:gd name="T13" fmla="*/ 2147483647 h 558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479"/>
              <a:gd name="T22" fmla="*/ 0 h 558"/>
              <a:gd name="T23" fmla="*/ 479 w 479"/>
              <a:gd name="T24" fmla="*/ 558 h 558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479" h="558">
                <a:moveTo>
                  <a:pt x="0" y="352"/>
                </a:moveTo>
                <a:cubicBezTo>
                  <a:pt x="63" y="340"/>
                  <a:pt x="316" y="147"/>
                  <a:pt x="348" y="130"/>
                </a:cubicBezTo>
                <a:lnTo>
                  <a:pt x="260" y="98"/>
                </a:lnTo>
                <a:lnTo>
                  <a:pt x="479" y="0"/>
                </a:lnTo>
                <a:lnTo>
                  <a:pt x="407" y="230"/>
                </a:lnTo>
                <a:lnTo>
                  <a:pt x="367" y="146"/>
                </a:lnTo>
                <a:lnTo>
                  <a:pt x="328" y="558"/>
                </a:lnTo>
              </a:path>
            </a:pathLst>
          </a:custGeom>
          <a:solidFill>
            <a:srgbClr val="0000FF">
              <a:alpha val="50195"/>
            </a:srgbClr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hr-HR"/>
          </a:p>
        </p:txBody>
      </p:sp>
      <p:sp>
        <p:nvSpPr>
          <p:cNvPr id="73953" name="Rectangle 225"/>
          <p:cNvSpPr>
            <a:spLocks noChangeArrowheads="1"/>
          </p:cNvSpPr>
          <p:nvPr/>
        </p:nvSpPr>
        <p:spPr bwMode="auto">
          <a:xfrm>
            <a:off x="0" y="214313"/>
            <a:ext cx="3779838" cy="1190625"/>
          </a:xfrm>
          <a:prstGeom prst="rect">
            <a:avLst/>
          </a:prstGeom>
          <a:solidFill>
            <a:schemeClr val="accent3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hr-HR">
                <a:solidFill>
                  <a:srgbClr val="000000"/>
                </a:solidFill>
                <a:latin typeface="Arial" charset="0"/>
              </a:rPr>
              <a:t>- kodni naziv “GUSAR“</a:t>
            </a:r>
          </a:p>
          <a:p>
            <a:pPr>
              <a:buFontTx/>
              <a:buChar char="-"/>
            </a:pPr>
            <a:r>
              <a:rPr lang="hr-HR">
                <a:solidFill>
                  <a:srgbClr val="000000"/>
                </a:solidFill>
                <a:latin typeface="Arial" charset="0"/>
              </a:rPr>
              <a:t> s</a:t>
            </a:r>
            <a:r>
              <a:rPr lang="en-US">
                <a:solidFill>
                  <a:srgbClr val="000000"/>
                </a:solidFill>
                <a:latin typeface="Arial" charset="0"/>
              </a:rPr>
              <a:t>at prije početk</a:t>
            </a:r>
            <a:r>
              <a:rPr lang="hr-HR">
                <a:solidFill>
                  <a:srgbClr val="000000"/>
                </a:solidFill>
                <a:latin typeface="Arial" charset="0"/>
              </a:rPr>
              <a:t>a </a:t>
            </a:r>
            <a:r>
              <a:rPr lang="en-US">
                <a:solidFill>
                  <a:srgbClr val="000000"/>
                </a:solidFill>
                <a:latin typeface="Arial" charset="0"/>
              </a:rPr>
              <a:t>obavještene</a:t>
            </a:r>
            <a:r>
              <a:rPr lang="hr-HR">
                <a:solidFill>
                  <a:srgbClr val="000000"/>
                </a:solidFill>
                <a:latin typeface="Arial" charset="0"/>
              </a:rPr>
              <a:t> su</a:t>
            </a:r>
          </a:p>
          <a:p>
            <a:r>
              <a:rPr lang="hr-HR">
                <a:solidFill>
                  <a:srgbClr val="000000"/>
                </a:solidFill>
                <a:latin typeface="Arial" charset="0"/>
              </a:rPr>
              <a:t>  </a:t>
            </a:r>
            <a:r>
              <a:rPr lang="en-US">
                <a:solidFill>
                  <a:srgbClr val="000000"/>
                </a:solidFill>
                <a:latin typeface="Arial" charset="0"/>
              </a:rPr>
              <a:t>snage </a:t>
            </a:r>
            <a:r>
              <a:rPr lang="hr-HR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>
                <a:solidFill>
                  <a:srgbClr val="000000"/>
                </a:solidFill>
                <a:latin typeface="Arial" charset="0"/>
              </a:rPr>
              <a:t>UN</a:t>
            </a:r>
            <a:r>
              <a:rPr lang="hr-HR">
                <a:solidFill>
                  <a:srgbClr val="000000"/>
                </a:solidFill>
                <a:latin typeface="Arial" charset="0"/>
              </a:rPr>
              <a:t>-a</a:t>
            </a:r>
            <a:r>
              <a:rPr lang="en-US">
                <a:solidFill>
                  <a:srgbClr val="000000"/>
                </a:solidFill>
                <a:latin typeface="Arial" charset="0"/>
              </a:rPr>
              <a:t> </a:t>
            </a:r>
            <a:endParaRPr lang="hr-HR">
              <a:solidFill>
                <a:srgbClr val="000000"/>
              </a:solidFill>
              <a:latin typeface="Arial" charset="0"/>
            </a:endParaRPr>
          </a:p>
          <a:p>
            <a:r>
              <a:rPr lang="hr-HR">
                <a:solidFill>
                  <a:srgbClr val="000000"/>
                </a:solidFill>
                <a:latin typeface="Arial" charset="0"/>
              </a:rPr>
              <a:t>- operacija započela je u 07:05 sati</a:t>
            </a:r>
            <a:r>
              <a:rPr lang="hr-HR">
                <a:latin typeface="Arial" charset="0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678" name="Picture 2" descr="mas-3d-pod-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34925"/>
            <a:ext cx="9358313" cy="6892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679" name="Freeform 3"/>
          <p:cNvSpPr>
            <a:spLocks/>
          </p:cNvSpPr>
          <p:nvPr/>
        </p:nvSpPr>
        <p:spPr bwMode="auto">
          <a:xfrm>
            <a:off x="5867400" y="1341438"/>
            <a:ext cx="387350" cy="488950"/>
          </a:xfrm>
          <a:custGeom>
            <a:avLst/>
            <a:gdLst>
              <a:gd name="T0" fmla="*/ 2147483647 w 244"/>
              <a:gd name="T1" fmla="*/ 0 h 308"/>
              <a:gd name="T2" fmla="*/ 2147483647 w 244"/>
              <a:gd name="T3" fmla="*/ 2147483647 h 308"/>
              <a:gd name="T4" fmla="*/ 2147483647 w 244"/>
              <a:gd name="T5" fmla="*/ 2147483647 h 308"/>
              <a:gd name="T6" fmla="*/ 0 w 244"/>
              <a:gd name="T7" fmla="*/ 2147483647 h 308"/>
              <a:gd name="T8" fmla="*/ 0 60000 65536"/>
              <a:gd name="T9" fmla="*/ 0 60000 65536"/>
              <a:gd name="T10" fmla="*/ 0 60000 65536"/>
              <a:gd name="T11" fmla="*/ 0 60000 65536"/>
              <a:gd name="T12" fmla="*/ 0 w 244"/>
              <a:gd name="T13" fmla="*/ 0 h 308"/>
              <a:gd name="T14" fmla="*/ 244 w 244"/>
              <a:gd name="T15" fmla="*/ 308 h 30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44" h="308">
                <a:moveTo>
                  <a:pt x="244" y="0"/>
                </a:moveTo>
                <a:cubicBezTo>
                  <a:pt x="234" y="14"/>
                  <a:pt x="210" y="56"/>
                  <a:pt x="187" y="81"/>
                </a:cubicBezTo>
                <a:cubicBezTo>
                  <a:pt x="164" y="106"/>
                  <a:pt x="137" y="115"/>
                  <a:pt x="106" y="153"/>
                </a:cubicBezTo>
                <a:cubicBezTo>
                  <a:pt x="75" y="191"/>
                  <a:pt x="22" y="276"/>
                  <a:pt x="0" y="308"/>
                </a:cubicBezTo>
              </a:path>
            </a:pathLst>
          </a:custGeom>
          <a:noFill/>
          <a:ln w="38100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hr-HR"/>
          </a:p>
        </p:txBody>
      </p:sp>
      <p:sp>
        <p:nvSpPr>
          <p:cNvPr id="19680" name="Freeform 4"/>
          <p:cNvSpPr>
            <a:spLocks/>
          </p:cNvSpPr>
          <p:nvPr/>
        </p:nvSpPr>
        <p:spPr bwMode="auto">
          <a:xfrm rot="8286804">
            <a:off x="5580063" y="1989138"/>
            <a:ext cx="293687" cy="79375"/>
          </a:xfrm>
          <a:custGeom>
            <a:avLst/>
            <a:gdLst>
              <a:gd name="T0" fmla="*/ 0 w 318"/>
              <a:gd name="T1" fmla="*/ 2147483647 h 151"/>
              <a:gd name="T2" fmla="*/ 2147483647 w 318"/>
              <a:gd name="T3" fmla="*/ 2147483647 h 151"/>
              <a:gd name="T4" fmla="*/ 2147483647 w 318"/>
              <a:gd name="T5" fmla="*/ 0 h 151"/>
              <a:gd name="T6" fmla="*/ 0 60000 65536"/>
              <a:gd name="T7" fmla="*/ 0 60000 65536"/>
              <a:gd name="T8" fmla="*/ 0 60000 65536"/>
              <a:gd name="T9" fmla="*/ 0 w 318"/>
              <a:gd name="T10" fmla="*/ 0 h 151"/>
              <a:gd name="T11" fmla="*/ 318 w 318"/>
              <a:gd name="T12" fmla="*/ 151 h 151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318" h="151">
                <a:moveTo>
                  <a:pt x="0" y="91"/>
                </a:moveTo>
                <a:cubicBezTo>
                  <a:pt x="64" y="121"/>
                  <a:pt x="129" y="151"/>
                  <a:pt x="182" y="136"/>
                </a:cubicBezTo>
                <a:cubicBezTo>
                  <a:pt x="235" y="121"/>
                  <a:pt x="276" y="60"/>
                  <a:pt x="318" y="0"/>
                </a:cubicBezTo>
              </a:path>
            </a:pathLst>
          </a:custGeom>
          <a:noFill/>
          <a:ln w="38100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hr-HR"/>
          </a:p>
        </p:txBody>
      </p:sp>
      <p:sp>
        <p:nvSpPr>
          <p:cNvPr id="19681" name="Freeform 5"/>
          <p:cNvSpPr>
            <a:spLocks/>
          </p:cNvSpPr>
          <p:nvPr/>
        </p:nvSpPr>
        <p:spPr bwMode="auto">
          <a:xfrm>
            <a:off x="5435600" y="2205038"/>
            <a:ext cx="166688" cy="109537"/>
          </a:xfrm>
          <a:custGeom>
            <a:avLst/>
            <a:gdLst>
              <a:gd name="T0" fmla="*/ 0 w 105"/>
              <a:gd name="T1" fmla="*/ 2147483647 h 69"/>
              <a:gd name="T2" fmla="*/ 2147483647 w 105"/>
              <a:gd name="T3" fmla="*/ 2147483647 h 69"/>
              <a:gd name="T4" fmla="*/ 2147483647 w 105"/>
              <a:gd name="T5" fmla="*/ 0 h 69"/>
              <a:gd name="T6" fmla="*/ 0 60000 65536"/>
              <a:gd name="T7" fmla="*/ 0 60000 65536"/>
              <a:gd name="T8" fmla="*/ 0 60000 65536"/>
              <a:gd name="T9" fmla="*/ 0 w 105"/>
              <a:gd name="T10" fmla="*/ 0 h 69"/>
              <a:gd name="T11" fmla="*/ 105 w 105"/>
              <a:gd name="T12" fmla="*/ 69 h 69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05" h="69">
                <a:moveTo>
                  <a:pt x="0" y="69"/>
                </a:moveTo>
                <a:cubicBezTo>
                  <a:pt x="5" y="63"/>
                  <a:pt x="18" y="42"/>
                  <a:pt x="36" y="30"/>
                </a:cubicBezTo>
                <a:cubicBezTo>
                  <a:pt x="54" y="18"/>
                  <a:pt x="91" y="6"/>
                  <a:pt x="105" y="0"/>
                </a:cubicBezTo>
              </a:path>
            </a:pathLst>
          </a:custGeom>
          <a:noFill/>
          <a:ln w="38100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hr-HR"/>
          </a:p>
        </p:txBody>
      </p:sp>
      <p:sp>
        <p:nvSpPr>
          <p:cNvPr id="19682" name="Freeform 6"/>
          <p:cNvSpPr>
            <a:spLocks/>
          </p:cNvSpPr>
          <p:nvPr/>
        </p:nvSpPr>
        <p:spPr bwMode="auto">
          <a:xfrm>
            <a:off x="5343525" y="2371725"/>
            <a:ext cx="142875" cy="146050"/>
          </a:xfrm>
          <a:custGeom>
            <a:avLst/>
            <a:gdLst>
              <a:gd name="T0" fmla="*/ 2147483647 w 90"/>
              <a:gd name="T1" fmla="*/ 2147483647 h 92"/>
              <a:gd name="T2" fmla="*/ 2147483647 w 90"/>
              <a:gd name="T3" fmla="*/ 2147483647 h 92"/>
              <a:gd name="T4" fmla="*/ 0 w 90"/>
              <a:gd name="T5" fmla="*/ 0 h 92"/>
              <a:gd name="T6" fmla="*/ 0 60000 65536"/>
              <a:gd name="T7" fmla="*/ 0 60000 65536"/>
              <a:gd name="T8" fmla="*/ 0 60000 65536"/>
              <a:gd name="T9" fmla="*/ 0 w 90"/>
              <a:gd name="T10" fmla="*/ 0 h 92"/>
              <a:gd name="T11" fmla="*/ 90 w 90"/>
              <a:gd name="T12" fmla="*/ 92 h 92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90" h="92">
                <a:moveTo>
                  <a:pt x="90" y="92"/>
                </a:moveTo>
                <a:cubicBezTo>
                  <a:pt x="65" y="80"/>
                  <a:pt x="40" y="63"/>
                  <a:pt x="25" y="48"/>
                </a:cubicBezTo>
                <a:cubicBezTo>
                  <a:pt x="10" y="33"/>
                  <a:pt x="5" y="10"/>
                  <a:pt x="0" y="0"/>
                </a:cubicBezTo>
              </a:path>
            </a:pathLst>
          </a:custGeom>
          <a:noFill/>
          <a:ln w="38100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hr-HR"/>
          </a:p>
        </p:txBody>
      </p:sp>
      <p:sp>
        <p:nvSpPr>
          <p:cNvPr id="19683" name="Freeform 7"/>
          <p:cNvSpPr>
            <a:spLocks/>
          </p:cNvSpPr>
          <p:nvPr/>
        </p:nvSpPr>
        <p:spPr bwMode="auto">
          <a:xfrm rot="7523434" flipH="1">
            <a:off x="5437188" y="2924175"/>
            <a:ext cx="215900" cy="73025"/>
          </a:xfrm>
          <a:custGeom>
            <a:avLst/>
            <a:gdLst>
              <a:gd name="T0" fmla="*/ 0 w 318"/>
              <a:gd name="T1" fmla="*/ 2147483647 h 151"/>
              <a:gd name="T2" fmla="*/ 2147483647 w 318"/>
              <a:gd name="T3" fmla="*/ 2147483647 h 151"/>
              <a:gd name="T4" fmla="*/ 2147483647 w 318"/>
              <a:gd name="T5" fmla="*/ 0 h 151"/>
              <a:gd name="T6" fmla="*/ 0 60000 65536"/>
              <a:gd name="T7" fmla="*/ 0 60000 65536"/>
              <a:gd name="T8" fmla="*/ 0 60000 65536"/>
              <a:gd name="T9" fmla="*/ 0 w 318"/>
              <a:gd name="T10" fmla="*/ 0 h 151"/>
              <a:gd name="T11" fmla="*/ 318 w 318"/>
              <a:gd name="T12" fmla="*/ 151 h 151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318" h="151">
                <a:moveTo>
                  <a:pt x="0" y="91"/>
                </a:moveTo>
                <a:cubicBezTo>
                  <a:pt x="64" y="121"/>
                  <a:pt x="129" y="151"/>
                  <a:pt x="182" y="136"/>
                </a:cubicBezTo>
                <a:cubicBezTo>
                  <a:pt x="235" y="121"/>
                  <a:pt x="276" y="60"/>
                  <a:pt x="318" y="0"/>
                </a:cubicBezTo>
              </a:path>
            </a:pathLst>
          </a:custGeom>
          <a:noFill/>
          <a:ln w="38100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hr-HR"/>
          </a:p>
        </p:txBody>
      </p:sp>
      <p:sp>
        <p:nvSpPr>
          <p:cNvPr id="19684" name="Freeform 8"/>
          <p:cNvSpPr>
            <a:spLocks/>
          </p:cNvSpPr>
          <p:nvPr/>
        </p:nvSpPr>
        <p:spPr bwMode="auto">
          <a:xfrm>
            <a:off x="4614863" y="2781300"/>
            <a:ext cx="214312" cy="114300"/>
          </a:xfrm>
          <a:custGeom>
            <a:avLst/>
            <a:gdLst>
              <a:gd name="T0" fmla="*/ 0 w 135"/>
              <a:gd name="T1" fmla="*/ 2147483647 h 72"/>
              <a:gd name="T2" fmla="*/ 2147483647 w 135"/>
              <a:gd name="T3" fmla="*/ 2147483647 h 72"/>
              <a:gd name="T4" fmla="*/ 2147483647 w 135"/>
              <a:gd name="T5" fmla="*/ 2147483647 h 72"/>
              <a:gd name="T6" fmla="*/ 2147483647 w 135"/>
              <a:gd name="T7" fmla="*/ 2147483647 h 72"/>
              <a:gd name="T8" fmla="*/ 0 60000 65536"/>
              <a:gd name="T9" fmla="*/ 0 60000 65536"/>
              <a:gd name="T10" fmla="*/ 0 60000 65536"/>
              <a:gd name="T11" fmla="*/ 0 60000 65536"/>
              <a:gd name="T12" fmla="*/ 0 w 135"/>
              <a:gd name="T13" fmla="*/ 0 h 72"/>
              <a:gd name="T14" fmla="*/ 135 w 135"/>
              <a:gd name="T15" fmla="*/ 72 h 72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35" h="72">
                <a:moveTo>
                  <a:pt x="0" y="72"/>
                </a:moveTo>
                <a:cubicBezTo>
                  <a:pt x="6" y="65"/>
                  <a:pt x="25" y="38"/>
                  <a:pt x="39" y="27"/>
                </a:cubicBezTo>
                <a:cubicBezTo>
                  <a:pt x="53" y="16"/>
                  <a:pt x="65" y="6"/>
                  <a:pt x="81" y="3"/>
                </a:cubicBezTo>
                <a:cubicBezTo>
                  <a:pt x="97" y="0"/>
                  <a:pt x="124" y="7"/>
                  <a:pt x="135" y="8"/>
                </a:cubicBezTo>
              </a:path>
            </a:pathLst>
          </a:custGeom>
          <a:noFill/>
          <a:ln w="38100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hr-HR"/>
          </a:p>
        </p:txBody>
      </p:sp>
      <p:sp>
        <p:nvSpPr>
          <p:cNvPr id="19685" name="Freeform 9"/>
          <p:cNvSpPr>
            <a:spLocks/>
          </p:cNvSpPr>
          <p:nvPr/>
        </p:nvSpPr>
        <p:spPr bwMode="auto">
          <a:xfrm>
            <a:off x="4191000" y="2795588"/>
            <a:ext cx="147638" cy="138112"/>
          </a:xfrm>
          <a:custGeom>
            <a:avLst/>
            <a:gdLst>
              <a:gd name="T0" fmla="*/ 0 w 93"/>
              <a:gd name="T1" fmla="*/ 2147483647 h 87"/>
              <a:gd name="T2" fmla="*/ 2147483647 w 93"/>
              <a:gd name="T3" fmla="*/ 2147483647 h 87"/>
              <a:gd name="T4" fmla="*/ 2147483647 w 93"/>
              <a:gd name="T5" fmla="*/ 0 h 87"/>
              <a:gd name="T6" fmla="*/ 0 60000 65536"/>
              <a:gd name="T7" fmla="*/ 0 60000 65536"/>
              <a:gd name="T8" fmla="*/ 0 60000 65536"/>
              <a:gd name="T9" fmla="*/ 0 w 93"/>
              <a:gd name="T10" fmla="*/ 0 h 87"/>
              <a:gd name="T11" fmla="*/ 93 w 93"/>
              <a:gd name="T12" fmla="*/ 87 h 87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93" h="87">
                <a:moveTo>
                  <a:pt x="0" y="87"/>
                </a:moveTo>
                <a:cubicBezTo>
                  <a:pt x="5" y="78"/>
                  <a:pt x="11" y="43"/>
                  <a:pt x="27" y="28"/>
                </a:cubicBezTo>
                <a:cubicBezTo>
                  <a:pt x="43" y="13"/>
                  <a:pt x="79" y="6"/>
                  <a:pt x="93" y="0"/>
                </a:cubicBezTo>
              </a:path>
            </a:pathLst>
          </a:custGeom>
          <a:noFill/>
          <a:ln w="38100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hr-HR"/>
          </a:p>
        </p:txBody>
      </p:sp>
      <p:sp>
        <p:nvSpPr>
          <p:cNvPr id="19686" name="Freeform 10"/>
          <p:cNvSpPr>
            <a:spLocks/>
          </p:cNvSpPr>
          <p:nvPr/>
        </p:nvSpPr>
        <p:spPr bwMode="auto">
          <a:xfrm>
            <a:off x="4110038" y="2743200"/>
            <a:ext cx="176212" cy="80963"/>
          </a:xfrm>
          <a:custGeom>
            <a:avLst/>
            <a:gdLst>
              <a:gd name="T0" fmla="*/ 0 w 111"/>
              <a:gd name="T1" fmla="*/ 2147483647 h 51"/>
              <a:gd name="T2" fmla="*/ 2147483647 w 111"/>
              <a:gd name="T3" fmla="*/ 2147483647 h 51"/>
              <a:gd name="T4" fmla="*/ 2147483647 w 111"/>
              <a:gd name="T5" fmla="*/ 0 h 51"/>
              <a:gd name="T6" fmla="*/ 0 60000 65536"/>
              <a:gd name="T7" fmla="*/ 0 60000 65536"/>
              <a:gd name="T8" fmla="*/ 0 60000 65536"/>
              <a:gd name="T9" fmla="*/ 0 w 111"/>
              <a:gd name="T10" fmla="*/ 0 h 51"/>
              <a:gd name="T11" fmla="*/ 111 w 111"/>
              <a:gd name="T12" fmla="*/ 51 h 51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11" h="51">
                <a:moveTo>
                  <a:pt x="0" y="51"/>
                </a:moveTo>
                <a:cubicBezTo>
                  <a:pt x="9" y="46"/>
                  <a:pt x="39" y="29"/>
                  <a:pt x="57" y="21"/>
                </a:cubicBezTo>
                <a:cubicBezTo>
                  <a:pt x="75" y="13"/>
                  <a:pt x="100" y="4"/>
                  <a:pt x="111" y="0"/>
                </a:cubicBezTo>
              </a:path>
            </a:pathLst>
          </a:custGeom>
          <a:noFill/>
          <a:ln w="38100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endParaRPr lang="hr-HR"/>
          </a:p>
        </p:txBody>
      </p:sp>
      <p:sp>
        <p:nvSpPr>
          <p:cNvPr id="19687" name="Freeform 11"/>
          <p:cNvSpPr>
            <a:spLocks/>
          </p:cNvSpPr>
          <p:nvPr/>
        </p:nvSpPr>
        <p:spPr bwMode="auto">
          <a:xfrm>
            <a:off x="3984625" y="2890838"/>
            <a:ext cx="106363" cy="195262"/>
          </a:xfrm>
          <a:custGeom>
            <a:avLst/>
            <a:gdLst>
              <a:gd name="T0" fmla="*/ 0 w 67"/>
              <a:gd name="T1" fmla="*/ 2147483647 h 123"/>
              <a:gd name="T2" fmla="*/ 2147483647 w 67"/>
              <a:gd name="T3" fmla="*/ 2147483647 h 123"/>
              <a:gd name="T4" fmla="*/ 2147483647 w 67"/>
              <a:gd name="T5" fmla="*/ 0 h 123"/>
              <a:gd name="T6" fmla="*/ 0 60000 65536"/>
              <a:gd name="T7" fmla="*/ 0 60000 65536"/>
              <a:gd name="T8" fmla="*/ 0 60000 65536"/>
              <a:gd name="T9" fmla="*/ 0 w 67"/>
              <a:gd name="T10" fmla="*/ 0 h 123"/>
              <a:gd name="T11" fmla="*/ 67 w 67"/>
              <a:gd name="T12" fmla="*/ 123 h 123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67" h="123">
                <a:moveTo>
                  <a:pt x="0" y="121"/>
                </a:moveTo>
                <a:cubicBezTo>
                  <a:pt x="7" y="118"/>
                  <a:pt x="29" y="123"/>
                  <a:pt x="40" y="103"/>
                </a:cubicBezTo>
                <a:cubicBezTo>
                  <a:pt x="51" y="83"/>
                  <a:pt x="62" y="21"/>
                  <a:pt x="67" y="0"/>
                </a:cubicBezTo>
              </a:path>
            </a:pathLst>
          </a:custGeom>
          <a:noFill/>
          <a:ln w="38100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endParaRPr lang="hr-HR"/>
          </a:p>
        </p:txBody>
      </p:sp>
      <p:sp>
        <p:nvSpPr>
          <p:cNvPr id="19688" name="Freeform 12"/>
          <p:cNvSpPr>
            <a:spLocks/>
          </p:cNvSpPr>
          <p:nvPr/>
        </p:nvSpPr>
        <p:spPr bwMode="auto">
          <a:xfrm>
            <a:off x="5724525" y="1268413"/>
            <a:ext cx="184150" cy="363537"/>
          </a:xfrm>
          <a:custGeom>
            <a:avLst/>
            <a:gdLst>
              <a:gd name="T0" fmla="*/ 2147483647 w 116"/>
              <a:gd name="T1" fmla="*/ 0 h 229"/>
              <a:gd name="T2" fmla="*/ 2147483647 w 116"/>
              <a:gd name="T3" fmla="*/ 2147483647 h 229"/>
              <a:gd name="T4" fmla="*/ 2147483647 w 116"/>
              <a:gd name="T5" fmla="*/ 2147483647 h 229"/>
              <a:gd name="T6" fmla="*/ 2147483647 w 116"/>
              <a:gd name="T7" fmla="*/ 2147483647 h 229"/>
              <a:gd name="T8" fmla="*/ 0 w 116"/>
              <a:gd name="T9" fmla="*/ 2147483647 h 22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16"/>
              <a:gd name="T16" fmla="*/ 0 h 229"/>
              <a:gd name="T17" fmla="*/ 116 w 116"/>
              <a:gd name="T18" fmla="*/ 229 h 229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16" h="229">
                <a:moveTo>
                  <a:pt x="116" y="0"/>
                </a:moveTo>
                <a:lnTo>
                  <a:pt x="92" y="81"/>
                </a:lnTo>
                <a:lnTo>
                  <a:pt x="56" y="161"/>
                </a:lnTo>
                <a:lnTo>
                  <a:pt x="36" y="201"/>
                </a:lnTo>
                <a:lnTo>
                  <a:pt x="0" y="229"/>
                </a:lnTo>
              </a:path>
            </a:pathLst>
          </a:custGeom>
          <a:noFill/>
          <a:ln w="38100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endParaRPr lang="hr-HR"/>
          </a:p>
        </p:txBody>
      </p:sp>
      <p:sp>
        <p:nvSpPr>
          <p:cNvPr id="19689" name="Freeform 13"/>
          <p:cNvSpPr>
            <a:spLocks/>
          </p:cNvSpPr>
          <p:nvPr/>
        </p:nvSpPr>
        <p:spPr bwMode="auto">
          <a:xfrm>
            <a:off x="5580063" y="1700213"/>
            <a:ext cx="96837" cy="144462"/>
          </a:xfrm>
          <a:custGeom>
            <a:avLst/>
            <a:gdLst>
              <a:gd name="T0" fmla="*/ 2147483647 w 140"/>
              <a:gd name="T1" fmla="*/ 0 h 259"/>
              <a:gd name="T2" fmla="*/ 2147483647 w 140"/>
              <a:gd name="T3" fmla="*/ 2147483647 h 259"/>
              <a:gd name="T4" fmla="*/ 2147483647 w 140"/>
              <a:gd name="T5" fmla="*/ 2147483647 h 259"/>
              <a:gd name="T6" fmla="*/ 0 w 140"/>
              <a:gd name="T7" fmla="*/ 2147483647 h 259"/>
              <a:gd name="T8" fmla="*/ 0 60000 65536"/>
              <a:gd name="T9" fmla="*/ 0 60000 65536"/>
              <a:gd name="T10" fmla="*/ 0 60000 65536"/>
              <a:gd name="T11" fmla="*/ 0 60000 65536"/>
              <a:gd name="T12" fmla="*/ 0 w 140"/>
              <a:gd name="T13" fmla="*/ 0 h 259"/>
              <a:gd name="T14" fmla="*/ 140 w 140"/>
              <a:gd name="T15" fmla="*/ 259 h 259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40" h="259">
                <a:moveTo>
                  <a:pt x="140" y="0"/>
                </a:moveTo>
                <a:lnTo>
                  <a:pt x="104" y="126"/>
                </a:lnTo>
                <a:lnTo>
                  <a:pt x="62" y="216"/>
                </a:lnTo>
                <a:lnTo>
                  <a:pt x="0" y="259"/>
                </a:lnTo>
              </a:path>
            </a:pathLst>
          </a:custGeom>
          <a:noFill/>
          <a:ln w="38100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endParaRPr lang="hr-HR"/>
          </a:p>
        </p:txBody>
      </p:sp>
      <p:sp>
        <p:nvSpPr>
          <p:cNvPr id="19690" name="Freeform 14"/>
          <p:cNvSpPr>
            <a:spLocks/>
          </p:cNvSpPr>
          <p:nvPr/>
        </p:nvSpPr>
        <p:spPr bwMode="auto">
          <a:xfrm>
            <a:off x="5364163" y="1989138"/>
            <a:ext cx="144462" cy="215900"/>
          </a:xfrm>
          <a:custGeom>
            <a:avLst/>
            <a:gdLst>
              <a:gd name="T0" fmla="*/ 2147483647 w 140"/>
              <a:gd name="T1" fmla="*/ 0 h 259"/>
              <a:gd name="T2" fmla="*/ 2147483647 w 140"/>
              <a:gd name="T3" fmla="*/ 2147483647 h 259"/>
              <a:gd name="T4" fmla="*/ 2147483647 w 140"/>
              <a:gd name="T5" fmla="*/ 2147483647 h 259"/>
              <a:gd name="T6" fmla="*/ 0 w 140"/>
              <a:gd name="T7" fmla="*/ 2147483647 h 259"/>
              <a:gd name="T8" fmla="*/ 0 60000 65536"/>
              <a:gd name="T9" fmla="*/ 0 60000 65536"/>
              <a:gd name="T10" fmla="*/ 0 60000 65536"/>
              <a:gd name="T11" fmla="*/ 0 60000 65536"/>
              <a:gd name="T12" fmla="*/ 0 w 140"/>
              <a:gd name="T13" fmla="*/ 0 h 259"/>
              <a:gd name="T14" fmla="*/ 140 w 140"/>
              <a:gd name="T15" fmla="*/ 259 h 259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40" h="259">
                <a:moveTo>
                  <a:pt x="140" y="0"/>
                </a:moveTo>
                <a:lnTo>
                  <a:pt x="104" y="126"/>
                </a:lnTo>
                <a:lnTo>
                  <a:pt x="62" y="216"/>
                </a:lnTo>
                <a:lnTo>
                  <a:pt x="0" y="259"/>
                </a:lnTo>
              </a:path>
            </a:pathLst>
          </a:custGeom>
          <a:noFill/>
          <a:ln w="38100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endParaRPr lang="hr-HR"/>
          </a:p>
        </p:txBody>
      </p:sp>
      <p:sp>
        <p:nvSpPr>
          <p:cNvPr id="19691" name="Freeform 15"/>
          <p:cNvSpPr>
            <a:spLocks/>
          </p:cNvSpPr>
          <p:nvPr/>
        </p:nvSpPr>
        <p:spPr bwMode="auto">
          <a:xfrm>
            <a:off x="5124450" y="2338388"/>
            <a:ext cx="128588" cy="157162"/>
          </a:xfrm>
          <a:custGeom>
            <a:avLst/>
            <a:gdLst>
              <a:gd name="T0" fmla="*/ 0 w 81"/>
              <a:gd name="T1" fmla="*/ 0 h 99"/>
              <a:gd name="T2" fmla="*/ 2147483647 w 81"/>
              <a:gd name="T3" fmla="*/ 2147483647 h 99"/>
              <a:gd name="T4" fmla="*/ 2147483647 w 81"/>
              <a:gd name="T5" fmla="*/ 2147483647 h 99"/>
              <a:gd name="T6" fmla="*/ 2147483647 w 81"/>
              <a:gd name="T7" fmla="*/ 2147483647 h 99"/>
              <a:gd name="T8" fmla="*/ 0 60000 65536"/>
              <a:gd name="T9" fmla="*/ 0 60000 65536"/>
              <a:gd name="T10" fmla="*/ 0 60000 65536"/>
              <a:gd name="T11" fmla="*/ 0 60000 65536"/>
              <a:gd name="T12" fmla="*/ 0 w 81"/>
              <a:gd name="T13" fmla="*/ 0 h 99"/>
              <a:gd name="T14" fmla="*/ 81 w 81"/>
              <a:gd name="T15" fmla="*/ 99 h 99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81" h="99">
                <a:moveTo>
                  <a:pt x="0" y="0"/>
                </a:moveTo>
                <a:lnTo>
                  <a:pt x="42" y="24"/>
                </a:lnTo>
                <a:lnTo>
                  <a:pt x="63" y="60"/>
                </a:lnTo>
                <a:lnTo>
                  <a:pt x="81" y="99"/>
                </a:lnTo>
              </a:path>
            </a:pathLst>
          </a:custGeom>
          <a:noFill/>
          <a:ln w="38100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endParaRPr lang="hr-HR"/>
          </a:p>
        </p:txBody>
      </p:sp>
      <p:sp>
        <p:nvSpPr>
          <p:cNvPr id="19692" name="Freeform 16"/>
          <p:cNvSpPr>
            <a:spLocks/>
          </p:cNvSpPr>
          <p:nvPr/>
        </p:nvSpPr>
        <p:spPr bwMode="auto">
          <a:xfrm>
            <a:off x="4852988" y="2552700"/>
            <a:ext cx="290512" cy="52388"/>
          </a:xfrm>
          <a:custGeom>
            <a:avLst/>
            <a:gdLst>
              <a:gd name="T0" fmla="*/ 2147483647 w 183"/>
              <a:gd name="T1" fmla="*/ 0 h 33"/>
              <a:gd name="T2" fmla="*/ 2147483647 w 183"/>
              <a:gd name="T3" fmla="*/ 2147483647 h 33"/>
              <a:gd name="T4" fmla="*/ 2147483647 w 183"/>
              <a:gd name="T5" fmla="*/ 2147483647 h 33"/>
              <a:gd name="T6" fmla="*/ 2147483647 w 183"/>
              <a:gd name="T7" fmla="*/ 2147483647 h 33"/>
              <a:gd name="T8" fmla="*/ 0 w 183"/>
              <a:gd name="T9" fmla="*/ 2147483647 h 3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83"/>
              <a:gd name="T16" fmla="*/ 0 h 33"/>
              <a:gd name="T17" fmla="*/ 183 w 183"/>
              <a:gd name="T18" fmla="*/ 33 h 3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83" h="33">
                <a:moveTo>
                  <a:pt x="183" y="0"/>
                </a:moveTo>
                <a:lnTo>
                  <a:pt x="138" y="21"/>
                </a:lnTo>
                <a:lnTo>
                  <a:pt x="99" y="30"/>
                </a:lnTo>
                <a:lnTo>
                  <a:pt x="39" y="33"/>
                </a:lnTo>
                <a:lnTo>
                  <a:pt x="0" y="27"/>
                </a:lnTo>
              </a:path>
            </a:pathLst>
          </a:custGeom>
          <a:noFill/>
          <a:ln w="38100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endParaRPr lang="hr-HR"/>
          </a:p>
        </p:txBody>
      </p:sp>
      <p:sp>
        <p:nvSpPr>
          <p:cNvPr id="19693" name="Freeform 17"/>
          <p:cNvSpPr>
            <a:spLocks/>
          </p:cNvSpPr>
          <p:nvPr/>
        </p:nvSpPr>
        <p:spPr bwMode="auto">
          <a:xfrm>
            <a:off x="4491038" y="2701925"/>
            <a:ext cx="182562" cy="79375"/>
          </a:xfrm>
          <a:custGeom>
            <a:avLst/>
            <a:gdLst>
              <a:gd name="T0" fmla="*/ 2147483647 w 115"/>
              <a:gd name="T1" fmla="*/ 0 h 50"/>
              <a:gd name="T2" fmla="*/ 2147483647 w 115"/>
              <a:gd name="T3" fmla="*/ 2147483647 h 50"/>
              <a:gd name="T4" fmla="*/ 2147483647 w 115"/>
              <a:gd name="T5" fmla="*/ 2147483647 h 50"/>
              <a:gd name="T6" fmla="*/ 0 w 115"/>
              <a:gd name="T7" fmla="*/ 2147483647 h 50"/>
              <a:gd name="T8" fmla="*/ 0 60000 65536"/>
              <a:gd name="T9" fmla="*/ 0 60000 65536"/>
              <a:gd name="T10" fmla="*/ 0 60000 65536"/>
              <a:gd name="T11" fmla="*/ 0 60000 65536"/>
              <a:gd name="T12" fmla="*/ 0 w 115"/>
              <a:gd name="T13" fmla="*/ 0 h 50"/>
              <a:gd name="T14" fmla="*/ 115 w 115"/>
              <a:gd name="T15" fmla="*/ 50 h 5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15" h="50">
                <a:moveTo>
                  <a:pt x="115" y="0"/>
                </a:moveTo>
                <a:lnTo>
                  <a:pt x="89" y="36"/>
                </a:lnTo>
                <a:lnTo>
                  <a:pt x="39" y="50"/>
                </a:lnTo>
                <a:lnTo>
                  <a:pt x="0" y="38"/>
                </a:lnTo>
              </a:path>
            </a:pathLst>
          </a:custGeom>
          <a:noFill/>
          <a:ln w="38100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endParaRPr lang="hr-HR"/>
          </a:p>
        </p:txBody>
      </p:sp>
      <p:sp>
        <p:nvSpPr>
          <p:cNvPr id="19694" name="Freeform 18"/>
          <p:cNvSpPr>
            <a:spLocks/>
          </p:cNvSpPr>
          <p:nvPr/>
        </p:nvSpPr>
        <p:spPr bwMode="auto">
          <a:xfrm>
            <a:off x="4095750" y="3028950"/>
            <a:ext cx="128588" cy="157163"/>
          </a:xfrm>
          <a:custGeom>
            <a:avLst/>
            <a:gdLst>
              <a:gd name="T0" fmla="*/ 0 w 81"/>
              <a:gd name="T1" fmla="*/ 2147483647 h 99"/>
              <a:gd name="T2" fmla="*/ 2147483647 w 81"/>
              <a:gd name="T3" fmla="*/ 2147483647 h 99"/>
              <a:gd name="T4" fmla="*/ 2147483647 w 81"/>
              <a:gd name="T5" fmla="*/ 0 h 99"/>
              <a:gd name="T6" fmla="*/ 0 60000 65536"/>
              <a:gd name="T7" fmla="*/ 0 60000 65536"/>
              <a:gd name="T8" fmla="*/ 0 60000 65536"/>
              <a:gd name="T9" fmla="*/ 0 w 81"/>
              <a:gd name="T10" fmla="*/ 0 h 99"/>
              <a:gd name="T11" fmla="*/ 81 w 81"/>
              <a:gd name="T12" fmla="*/ 99 h 99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81" h="99">
                <a:moveTo>
                  <a:pt x="0" y="99"/>
                </a:moveTo>
                <a:lnTo>
                  <a:pt x="21" y="42"/>
                </a:lnTo>
                <a:lnTo>
                  <a:pt x="81" y="0"/>
                </a:lnTo>
              </a:path>
            </a:pathLst>
          </a:custGeom>
          <a:noFill/>
          <a:ln w="38100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hr-HR"/>
          </a:p>
        </p:txBody>
      </p:sp>
      <p:sp>
        <p:nvSpPr>
          <p:cNvPr id="19695" name="Freeform 19"/>
          <p:cNvSpPr>
            <a:spLocks/>
          </p:cNvSpPr>
          <p:nvPr/>
        </p:nvSpPr>
        <p:spPr bwMode="auto">
          <a:xfrm>
            <a:off x="3757613" y="3138488"/>
            <a:ext cx="190500" cy="88900"/>
          </a:xfrm>
          <a:custGeom>
            <a:avLst/>
            <a:gdLst>
              <a:gd name="T0" fmla="*/ 0 w 120"/>
              <a:gd name="T1" fmla="*/ 2147483647 h 56"/>
              <a:gd name="T2" fmla="*/ 2147483647 w 120"/>
              <a:gd name="T3" fmla="*/ 2147483647 h 56"/>
              <a:gd name="T4" fmla="*/ 2147483647 w 120"/>
              <a:gd name="T5" fmla="*/ 0 h 56"/>
              <a:gd name="T6" fmla="*/ 0 60000 65536"/>
              <a:gd name="T7" fmla="*/ 0 60000 65536"/>
              <a:gd name="T8" fmla="*/ 0 60000 65536"/>
              <a:gd name="T9" fmla="*/ 0 w 120"/>
              <a:gd name="T10" fmla="*/ 0 h 56"/>
              <a:gd name="T11" fmla="*/ 120 w 120"/>
              <a:gd name="T12" fmla="*/ 56 h 5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20" h="56">
                <a:moveTo>
                  <a:pt x="0" y="56"/>
                </a:moveTo>
                <a:cubicBezTo>
                  <a:pt x="9" y="52"/>
                  <a:pt x="34" y="49"/>
                  <a:pt x="54" y="40"/>
                </a:cubicBezTo>
                <a:cubicBezTo>
                  <a:pt x="74" y="31"/>
                  <a:pt x="106" y="8"/>
                  <a:pt x="120" y="0"/>
                </a:cubicBezTo>
              </a:path>
            </a:pathLst>
          </a:custGeom>
          <a:noFill/>
          <a:ln w="38100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endParaRPr lang="hr-HR"/>
          </a:p>
        </p:txBody>
      </p:sp>
      <p:sp>
        <p:nvSpPr>
          <p:cNvPr id="19696" name="Freeform 20"/>
          <p:cNvSpPr>
            <a:spLocks/>
          </p:cNvSpPr>
          <p:nvPr/>
        </p:nvSpPr>
        <p:spPr bwMode="auto">
          <a:xfrm>
            <a:off x="3790950" y="3228975"/>
            <a:ext cx="190500" cy="47625"/>
          </a:xfrm>
          <a:custGeom>
            <a:avLst/>
            <a:gdLst>
              <a:gd name="T0" fmla="*/ 0 w 120"/>
              <a:gd name="T1" fmla="*/ 2147483647 h 30"/>
              <a:gd name="T2" fmla="*/ 2147483647 w 120"/>
              <a:gd name="T3" fmla="*/ 2147483647 h 30"/>
              <a:gd name="T4" fmla="*/ 2147483647 w 120"/>
              <a:gd name="T5" fmla="*/ 2147483647 h 30"/>
              <a:gd name="T6" fmla="*/ 2147483647 w 120"/>
              <a:gd name="T7" fmla="*/ 0 h 30"/>
              <a:gd name="T8" fmla="*/ 0 60000 65536"/>
              <a:gd name="T9" fmla="*/ 0 60000 65536"/>
              <a:gd name="T10" fmla="*/ 0 60000 65536"/>
              <a:gd name="T11" fmla="*/ 0 60000 65536"/>
              <a:gd name="T12" fmla="*/ 0 w 120"/>
              <a:gd name="T13" fmla="*/ 0 h 30"/>
              <a:gd name="T14" fmla="*/ 120 w 120"/>
              <a:gd name="T15" fmla="*/ 30 h 3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20" h="30">
                <a:moveTo>
                  <a:pt x="0" y="30"/>
                </a:moveTo>
                <a:lnTo>
                  <a:pt x="33" y="21"/>
                </a:lnTo>
                <a:lnTo>
                  <a:pt x="75" y="6"/>
                </a:lnTo>
                <a:lnTo>
                  <a:pt x="120" y="0"/>
                </a:lnTo>
              </a:path>
            </a:pathLst>
          </a:custGeom>
          <a:noFill/>
          <a:ln w="38100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hr-HR"/>
          </a:p>
        </p:txBody>
      </p:sp>
      <p:sp>
        <p:nvSpPr>
          <p:cNvPr id="19697" name="Freeform 21"/>
          <p:cNvSpPr>
            <a:spLocks/>
          </p:cNvSpPr>
          <p:nvPr/>
        </p:nvSpPr>
        <p:spPr bwMode="auto">
          <a:xfrm>
            <a:off x="3419475" y="3176588"/>
            <a:ext cx="271463" cy="19050"/>
          </a:xfrm>
          <a:custGeom>
            <a:avLst/>
            <a:gdLst>
              <a:gd name="T0" fmla="*/ 0 w 171"/>
              <a:gd name="T1" fmla="*/ 0 h 12"/>
              <a:gd name="T2" fmla="*/ 2147483647 w 171"/>
              <a:gd name="T3" fmla="*/ 2147483647 h 12"/>
              <a:gd name="T4" fmla="*/ 2147483647 w 171"/>
              <a:gd name="T5" fmla="*/ 2147483647 h 12"/>
              <a:gd name="T6" fmla="*/ 0 60000 65536"/>
              <a:gd name="T7" fmla="*/ 0 60000 65536"/>
              <a:gd name="T8" fmla="*/ 0 60000 65536"/>
              <a:gd name="T9" fmla="*/ 0 w 171"/>
              <a:gd name="T10" fmla="*/ 0 h 12"/>
              <a:gd name="T11" fmla="*/ 171 w 171"/>
              <a:gd name="T12" fmla="*/ 12 h 12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71" h="12">
                <a:moveTo>
                  <a:pt x="0" y="0"/>
                </a:moveTo>
                <a:cubicBezTo>
                  <a:pt x="13" y="1"/>
                  <a:pt x="50" y="4"/>
                  <a:pt x="78" y="6"/>
                </a:cubicBezTo>
                <a:cubicBezTo>
                  <a:pt x="106" y="8"/>
                  <a:pt x="152" y="11"/>
                  <a:pt x="171" y="12"/>
                </a:cubicBezTo>
              </a:path>
            </a:pathLst>
          </a:custGeom>
          <a:noFill/>
          <a:ln w="38100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endParaRPr lang="hr-HR"/>
          </a:p>
        </p:txBody>
      </p:sp>
      <p:sp>
        <p:nvSpPr>
          <p:cNvPr id="19698" name="Freeform 22"/>
          <p:cNvSpPr>
            <a:spLocks/>
          </p:cNvSpPr>
          <p:nvPr/>
        </p:nvSpPr>
        <p:spPr bwMode="auto">
          <a:xfrm>
            <a:off x="3076575" y="3128963"/>
            <a:ext cx="242888" cy="33337"/>
          </a:xfrm>
          <a:custGeom>
            <a:avLst/>
            <a:gdLst>
              <a:gd name="T0" fmla="*/ 0 w 153"/>
              <a:gd name="T1" fmla="*/ 0 h 21"/>
              <a:gd name="T2" fmla="*/ 2147483647 w 153"/>
              <a:gd name="T3" fmla="*/ 2147483647 h 21"/>
              <a:gd name="T4" fmla="*/ 2147483647 w 153"/>
              <a:gd name="T5" fmla="*/ 2147483647 h 21"/>
              <a:gd name="T6" fmla="*/ 2147483647 w 153"/>
              <a:gd name="T7" fmla="*/ 2147483647 h 21"/>
              <a:gd name="T8" fmla="*/ 0 60000 65536"/>
              <a:gd name="T9" fmla="*/ 0 60000 65536"/>
              <a:gd name="T10" fmla="*/ 0 60000 65536"/>
              <a:gd name="T11" fmla="*/ 0 60000 65536"/>
              <a:gd name="T12" fmla="*/ 0 w 153"/>
              <a:gd name="T13" fmla="*/ 0 h 21"/>
              <a:gd name="T14" fmla="*/ 153 w 153"/>
              <a:gd name="T15" fmla="*/ 21 h 21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53" h="21">
                <a:moveTo>
                  <a:pt x="0" y="0"/>
                </a:moveTo>
                <a:cubicBezTo>
                  <a:pt x="9" y="3"/>
                  <a:pt x="40" y="15"/>
                  <a:pt x="54" y="18"/>
                </a:cubicBezTo>
                <a:cubicBezTo>
                  <a:pt x="68" y="21"/>
                  <a:pt x="68" y="18"/>
                  <a:pt x="84" y="18"/>
                </a:cubicBezTo>
                <a:cubicBezTo>
                  <a:pt x="100" y="18"/>
                  <a:pt x="139" y="21"/>
                  <a:pt x="153" y="21"/>
                </a:cubicBezTo>
              </a:path>
            </a:pathLst>
          </a:custGeom>
          <a:noFill/>
          <a:ln w="38100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endParaRPr lang="hr-HR"/>
          </a:p>
        </p:txBody>
      </p:sp>
      <p:sp>
        <p:nvSpPr>
          <p:cNvPr id="19699" name="Freeform 23"/>
          <p:cNvSpPr>
            <a:spLocks/>
          </p:cNvSpPr>
          <p:nvPr/>
        </p:nvSpPr>
        <p:spPr bwMode="auto">
          <a:xfrm>
            <a:off x="2405063" y="3143250"/>
            <a:ext cx="290512" cy="104775"/>
          </a:xfrm>
          <a:custGeom>
            <a:avLst/>
            <a:gdLst>
              <a:gd name="T0" fmla="*/ 0 w 183"/>
              <a:gd name="T1" fmla="*/ 2147483647 h 66"/>
              <a:gd name="T2" fmla="*/ 2147483647 w 183"/>
              <a:gd name="T3" fmla="*/ 2147483647 h 66"/>
              <a:gd name="T4" fmla="*/ 2147483647 w 183"/>
              <a:gd name="T5" fmla="*/ 0 h 66"/>
              <a:gd name="T6" fmla="*/ 0 60000 65536"/>
              <a:gd name="T7" fmla="*/ 0 60000 65536"/>
              <a:gd name="T8" fmla="*/ 0 60000 65536"/>
              <a:gd name="T9" fmla="*/ 0 w 183"/>
              <a:gd name="T10" fmla="*/ 0 h 66"/>
              <a:gd name="T11" fmla="*/ 183 w 183"/>
              <a:gd name="T12" fmla="*/ 66 h 6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83" h="66">
                <a:moveTo>
                  <a:pt x="0" y="66"/>
                </a:moveTo>
                <a:cubicBezTo>
                  <a:pt x="18" y="61"/>
                  <a:pt x="81" y="47"/>
                  <a:pt x="111" y="36"/>
                </a:cubicBezTo>
                <a:cubicBezTo>
                  <a:pt x="141" y="25"/>
                  <a:pt x="168" y="7"/>
                  <a:pt x="183" y="0"/>
                </a:cubicBezTo>
              </a:path>
            </a:pathLst>
          </a:custGeom>
          <a:noFill/>
          <a:ln w="38100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endParaRPr lang="hr-HR"/>
          </a:p>
        </p:txBody>
      </p:sp>
      <p:sp>
        <p:nvSpPr>
          <p:cNvPr id="19700" name="Freeform 24"/>
          <p:cNvSpPr>
            <a:spLocks/>
          </p:cNvSpPr>
          <p:nvPr/>
        </p:nvSpPr>
        <p:spPr bwMode="auto">
          <a:xfrm>
            <a:off x="1957388" y="3300413"/>
            <a:ext cx="223837" cy="163512"/>
          </a:xfrm>
          <a:custGeom>
            <a:avLst/>
            <a:gdLst>
              <a:gd name="T0" fmla="*/ 0 w 141"/>
              <a:gd name="T1" fmla="*/ 2147483647 h 103"/>
              <a:gd name="T2" fmla="*/ 2147483647 w 141"/>
              <a:gd name="T3" fmla="*/ 2147483647 h 103"/>
              <a:gd name="T4" fmla="*/ 2147483647 w 141"/>
              <a:gd name="T5" fmla="*/ 0 h 103"/>
              <a:gd name="T6" fmla="*/ 0 60000 65536"/>
              <a:gd name="T7" fmla="*/ 0 60000 65536"/>
              <a:gd name="T8" fmla="*/ 0 60000 65536"/>
              <a:gd name="T9" fmla="*/ 0 w 141"/>
              <a:gd name="T10" fmla="*/ 0 h 103"/>
              <a:gd name="T11" fmla="*/ 141 w 141"/>
              <a:gd name="T12" fmla="*/ 103 h 103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41" h="103">
                <a:moveTo>
                  <a:pt x="0" y="103"/>
                </a:moveTo>
                <a:cubicBezTo>
                  <a:pt x="15" y="97"/>
                  <a:pt x="63" y="83"/>
                  <a:pt x="87" y="66"/>
                </a:cubicBezTo>
                <a:cubicBezTo>
                  <a:pt x="111" y="49"/>
                  <a:pt x="130" y="14"/>
                  <a:pt x="141" y="0"/>
                </a:cubicBezTo>
              </a:path>
            </a:pathLst>
          </a:custGeom>
          <a:noFill/>
          <a:ln w="38100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endParaRPr lang="hr-HR"/>
          </a:p>
        </p:txBody>
      </p:sp>
      <p:sp>
        <p:nvSpPr>
          <p:cNvPr id="19701" name="Freeform 25"/>
          <p:cNvSpPr>
            <a:spLocks/>
          </p:cNvSpPr>
          <p:nvPr/>
        </p:nvSpPr>
        <p:spPr bwMode="auto">
          <a:xfrm>
            <a:off x="1958975" y="3544888"/>
            <a:ext cx="141288" cy="193675"/>
          </a:xfrm>
          <a:custGeom>
            <a:avLst/>
            <a:gdLst>
              <a:gd name="T0" fmla="*/ 2147483647 w 89"/>
              <a:gd name="T1" fmla="*/ 2147483647 h 122"/>
              <a:gd name="T2" fmla="*/ 2147483647 w 89"/>
              <a:gd name="T3" fmla="*/ 2147483647 h 122"/>
              <a:gd name="T4" fmla="*/ 0 w 89"/>
              <a:gd name="T5" fmla="*/ 0 h 122"/>
              <a:gd name="T6" fmla="*/ 0 60000 65536"/>
              <a:gd name="T7" fmla="*/ 0 60000 65536"/>
              <a:gd name="T8" fmla="*/ 0 60000 65536"/>
              <a:gd name="T9" fmla="*/ 0 w 89"/>
              <a:gd name="T10" fmla="*/ 0 h 122"/>
              <a:gd name="T11" fmla="*/ 89 w 89"/>
              <a:gd name="T12" fmla="*/ 122 h 122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89" h="122">
                <a:moveTo>
                  <a:pt x="89" y="122"/>
                </a:moveTo>
                <a:cubicBezTo>
                  <a:pt x="83" y="110"/>
                  <a:pt x="66" y="69"/>
                  <a:pt x="51" y="49"/>
                </a:cubicBezTo>
                <a:cubicBezTo>
                  <a:pt x="36" y="29"/>
                  <a:pt x="21" y="14"/>
                  <a:pt x="0" y="0"/>
                </a:cubicBezTo>
              </a:path>
            </a:pathLst>
          </a:custGeom>
          <a:noFill/>
          <a:ln w="38100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endParaRPr lang="hr-HR"/>
          </a:p>
        </p:txBody>
      </p:sp>
      <p:sp>
        <p:nvSpPr>
          <p:cNvPr id="19702" name="Freeform 26"/>
          <p:cNvSpPr>
            <a:spLocks/>
          </p:cNvSpPr>
          <p:nvPr/>
        </p:nvSpPr>
        <p:spPr bwMode="auto">
          <a:xfrm>
            <a:off x="2200275" y="3810000"/>
            <a:ext cx="204788" cy="180975"/>
          </a:xfrm>
          <a:custGeom>
            <a:avLst/>
            <a:gdLst>
              <a:gd name="T0" fmla="*/ 2147483647 w 129"/>
              <a:gd name="T1" fmla="*/ 2147483647 h 114"/>
              <a:gd name="T2" fmla="*/ 2147483647 w 129"/>
              <a:gd name="T3" fmla="*/ 2147483647 h 114"/>
              <a:gd name="T4" fmla="*/ 0 w 129"/>
              <a:gd name="T5" fmla="*/ 0 h 114"/>
              <a:gd name="T6" fmla="*/ 0 60000 65536"/>
              <a:gd name="T7" fmla="*/ 0 60000 65536"/>
              <a:gd name="T8" fmla="*/ 0 60000 65536"/>
              <a:gd name="T9" fmla="*/ 0 w 129"/>
              <a:gd name="T10" fmla="*/ 0 h 114"/>
              <a:gd name="T11" fmla="*/ 129 w 129"/>
              <a:gd name="T12" fmla="*/ 114 h 114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29" h="114">
                <a:moveTo>
                  <a:pt x="129" y="114"/>
                </a:moveTo>
                <a:cubicBezTo>
                  <a:pt x="120" y="104"/>
                  <a:pt x="94" y="71"/>
                  <a:pt x="73" y="52"/>
                </a:cubicBezTo>
                <a:cubicBezTo>
                  <a:pt x="52" y="33"/>
                  <a:pt x="15" y="11"/>
                  <a:pt x="0" y="0"/>
                </a:cubicBezTo>
              </a:path>
            </a:pathLst>
          </a:custGeom>
          <a:noFill/>
          <a:ln w="38100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endParaRPr lang="hr-HR"/>
          </a:p>
        </p:txBody>
      </p:sp>
      <p:sp>
        <p:nvSpPr>
          <p:cNvPr id="19703" name="Freeform 27"/>
          <p:cNvSpPr>
            <a:spLocks/>
          </p:cNvSpPr>
          <p:nvPr/>
        </p:nvSpPr>
        <p:spPr bwMode="auto">
          <a:xfrm>
            <a:off x="2481263" y="4048125"/>
            <a:ext cx="176212" cy="152400"/>
          </a:xfrm>
          <a:custGeom>
            <a:avLst/>
            <a:gdLst>
              <a:gd name="T0" fmla="*/ 2147483647 w 111"/>
              <a:gd name="T1" fmla="*/ 2147483647 h 96"/>
              <a:gd name="T2" fmla="*/ 2147483647 w 111"/>
              <a:gd name="T3" fmla="*/ 2147483647 h 96"/>
              <a:gd name="T4" fmla="*/ 0 w 111"/>
              <a:gd name="T5" fmla="*/ 0 h 96"/>
              <a:gd name="T6" fmla="*/ 0 60000 65536"/>
              <a:gd name="T7" fmla="*/ 0 60000 65536"/>
              <a:gd name="T8" fmla="*/ 0 60000 65536"/>
              <a:gd name="T9" fmla="*/ 0 w 111"/>
              <a:gd name="T10" fmla="*/ 0 h 96"/>
              <a:gd name="T11" fmla="*/ 111 w 111"/>
              <a:gd name="T12" fmla="*/ 96 h 9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11" h="96">
                <a:moveTo>
                  <a:pt x="111" y="96"/>
                </a:moveTo>
                <a:cubicBezTo>
                  <a:pt x="102" y="88"/>
                  <a:pt x="75" y="58"/>
                  <a:pt x="57" y="42"/>
                </a:cubicBezTo>
                <a:cubicBezTo>
                  <a:pt x="39" y="26"/>
                  <a:pt x="12" y="9"/>
                  <a:pt x="0" y="0"/>
                </a:cubicBezTo>
              </a:path>
            </a:pathLst>
          </a:custGeom>
          <a:noFill/>
          <a:ln w="38100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endParaRPr lang="hr-HR"/>
          </a:p>
        </p:txBody>
      </p:sp>
      <p:sp>
        <p:nvSpPr>
          <p:cNvPr id="19704" name="Freeform 28"/>
          <p:cNvSpPr>
            <a:spLocks/>
          </p:cNvSpPr>
          <p:nvPr/>
        </p:nvSpPr>
        <p:spPr bwMode="auto">
          <a:xfrm>
            <a:off x="2776538" y="4081463"/>
            <a:ext cx="271462" cy="133350"/>
          </a:xfrm>
          <a:custGeom>
            <a:avLst/>
            <a:gdLst>
              <a:gd name="T0" fmla="*/ 2147483647 w 171"/>
              <a:gd name="T1" fmla="*/ 0 h 84"/>
              <a:gd name="T2" fmla="*/ 2147483647 w 171"/>
              <a:gd name="T3" fmla="*/ 2147483647 h 84"/>
              <a:gd name="T4" fmla="*/ 2147483647 w 171"/>
              <a:gd name="T5" fmla="*/ 2147483647 h 84"/>
              <a:gd name="T6" fmla="*/ 0 w 171"/>
              <a:gd name="T7" fmla="*/ 2147483647 h 84"/>
              <a:gd name="T8" fmla="*/ 0 60000 65536"/>
              <a:gd name="T9" fmla="*/ 0 60000 65536"/>
              <a:gd name="T10" fmla="*/ 0 60000 65536"/>
              <a:gd name="T11" fmla="*/ 0 60000 65536"/>
              <a:gd name="T12" fmla="*/ 0 w 171"/>
              <a:gd name="T13" fmla="*/ 0 h 84"/>
              <a:gd name="T14" fmla="*/ 171 w 171"/>
              <a:gd name="T15" fmla="*/ 84 h 84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71" h="84">
                <a:moveTo>
                  <a:pt x="171" y="0"/>
                </a:moveTo>
                <a:cubicBezTo>
                  <a:pt x="161" y="7"/>
                  <a:pt x="131" y="29"/>
                  <a:pt x="111" y="42"/>
                </a:cubicBezTo>
                <a:cubicBezTo>
                  <a:pt x="91" y="55"/>
                  <a:pt x="69" y="72"/>
                  <a:pt x="51" y="78"/>
                </a:cubicBezTo>
                <a:cubicBezTo>
                  <a:pt x="33" y="84"/>
                  <a:pt x="11" y="78"/>
                  <a:pt x="0" y="78"/>
                </a:cubicBezTo>
              </a:path>
            </a:pathLst>
          </a:custGeom>
          <a:noFill/>
          <a:ln w="38100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endParaRPr lang="hr-HR"/>
          </a:p>
        </p:txBody>
      </p:sp>
      <p:sp>
        <p:nvSpPr>
          <p:cNvPr id="19705" name="Freeform 29"/>
          <p:cNvSpPr>
            <a:spLocks/>
          </p:cNvSpPr>
          <p:nvPr/>
        </p:nvSpPr>
        <p:spPr bwMode="auto">
          <a:xfrm>
            <a:off x="3095625" y="3827463"/>
            <a:ext cx="85725" cy="206375"/>
          </a:xfrm>
          <a:custGeom>
            <a:avLst/>
            <a:gdLst>
              <a:gd name="T0" fmla="*/ 2147483647 w 54"/>
              <a:gd name="T1" fmla="*/ 0 h 130"/>
              <a:gd name="T2" fmla="*/ 2147483647 w 54"/>
              <a:gd name="T3" fmla="*/ 2147483647 h 130"/>
              <a:gd name="T4" fmla="*/ 0 w 54"/>
              <a:gd name="T5" fmla="*/ 2147483647 h 130"/>
              <a:gd name="T6" fmla="*/ 0 60000 65536"/>
              <a:gd name="T7" fmla="*/ 0 60000 65536"/>
              <a:gd name="T8" fmla="*/ 0 60000 65536"/>
              <a:gd name="T9" fmla="*/ 0 w 54"/>
              <a:gd name="T10" fmla="*/ 0 h 130"/>
              <a:gd name="T11" fmla="*/ 54 w 54"/>
              <a:gd name="T12" fmla="*/ 130 h 13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54" h="130">
                <a:moveTo>
                  <a:pt x="54" y="0"/>
                </a:moveTo>
                <a:cubicBezTo>
                  <a:pt x="51" y="7"/>
                  <a:pt x="44" y="18"/>
                  <a:pt x="35" y="40"/>
                </a:cubicBezTo>
                <a:cubicBezTo>
                  <a:pt x="26" y="62"/>
                  <a:pt x="7" y="111"/>
                  <a:pt x="0" y="130"/>
                </a:cubicBezTo>
              </a:path>
            </a:pathLst>
          </a:custGeom>
          <a:noFill/>
          <a:ln w="38100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endParaRPr lang="hr-HR"/>
          </a:p>
        </p:txBody>
      </p:sp>
      <p:sp>
        <p:nvSpPr>
          <p:cNvPr id="19706" name="Freeform 30"/>
          <p:cNvSpPr>
            <a:spLocks/>
          </p:cNvSpPr>
          <p:nvPr/>
        </p:nvSpPr>
        <p:spPr bwMode="auto">
          <a:xfrm>
            <a:off x="3203575" y="3633788"/>
            <a:ext cx="153988" cy="139700"/>
          </a:xfrm>
          <a:custGeom>
            <a:avLst/>
            <a:gdLst>
              <a:gd name="T0" fmla="*/ 2147483647 w 97"/>
              <a:gd name="T1" fmla="*/ 0 h 88"/>
              <a:gd name="T2" fmla="*/ 2147483647 w 97"/>
              <a:gd name="T3" fmla="*/ 2147483647 h 88"/>
              <a:gd name="T4" fmla="*/ 0 w 97"/>
              <a:gd name="T5" fmla="*/ 2147483647 h 88"/>
              <a:gd name="T6" fmla="*/ 0 60000 65536"/>
              <a:gd name="T7" fmla="*/ 0 60000 65536"/>
              <a:gd name="T8" fmla="*/ 0 60000 65536"/>
              <a:gd name="T9" fmla="*/ 0 w 97"/>
              <a:gd name="T10" fmla="*/ 0 h 88"/>
              <a:gd name="T11" fmla="*/ 97 w 97"/>
              <a:gd name="T12" fmla="*/ 88 h 8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97" h="88">
                <a:moveTo>
                  <a:pt x="97" y="0"/>
                </a:moveTo>
                <a:cubicBezTo>
                  <a:pt x="87" y="3"/>
                  <a:pt x="50" y="3"/>
                  <a:pt x="34" y="18"/>
                </a:cubicBezTo>
                <a:cubicBezTo>
                  <a:pt x="18" y="33"/>
                  <a:pt x="7" y="74"/>
                  <a:pt x="0" y="88"/>
                </a:cubicBezTo>
              </a:path>
            </a:pathLst>
          </a:custGeom>
          <a:noFill/>
          <a:ln w="38100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endParaRPr lang="hr-HR"/>
          </a:p>
        </p:txBody>
      </p:sp>
      <p:sp>
        <p:nvSpPr>
          <p:cNvPr id="19707" name="Freeform 31"/>
          <p:cNvSpPr>
            <a:spLocks/>
          </p:cNvSpPr>
          <p:nvPr/>
        </p:nvSpPr>
        <p:spPr bwMode="auto">
          <a:xfrm>
            <a:off x="3419475" y="3633788"/>
            <a:ext cx="158750" cy="80962"/>
          </a:xfrm>
          <a:custGeom>
            <a:avLst/>
            <a:gdLst>
              <a:gd name="T0" fmla="*/ 2147483647 w 100"/>
              <a:gd name="T1" fmla="*/ 2147483647 h 51"/>
              <a:gd name="T2" fmla="*/ 2147483647 w 100"/>
              <a:gd name="T3" fmla="*/ 2147483647 h 51"/>
              <a:gd name="T4" fmla="*/ 0 w 100"/>
              <a:gd name="T5" fmla="*/ 0 h 51"/>
              <a:gd name="T6" fmla="*/ 0 60000 65536"/>
              <a:gd name="T7" fmla="*/ 0 60000 65536"/>
              <a:gd name="T8" fmla="*/ 0 60000 65536"/>
              <a:gd name="T9" fmla="*/ 0 w 100"/>
              <a:gd name="T10" fmla="*/ 0 h 51"/>
              <a:gd name="T11" fmla="*/ 100 w 100"/>
              <a:gd name="T12" fmla="*/ 51 h 51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00" h="51">
                <a:moveTo>
                  <a:pt x="100" y="51"/>
                </a:moveTo>
                <a:cubicBezTo>
                  <a:pt x="90" y="44"/>
                  <a:pt x="59" y="17"/>
                  <a:pt x="42" y="9"/>
                </a:cubicBezTo>
                <a:cubicBezTo>
                  <a:pt x="25" y="1"/>
                  <a:pt x="9" y="2"/>
                  <a:pt x="0" y="0"/>
                </a:cubicBezTo>
              </a:path>
            </a:pathLst>
          </a:custGeom>
          <a:noFill/>
          <a:ln w="38100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endParaRPr lang="hr-HR"/>
          </a:p>
        </p:txBody>
      </p:sp>
      <p:sp>
        <p:nvSpPr>
          <p:cNvPr id="19708" name="Freeform 32"/>
          <p:cNvSpPr>
            <a:spLocks/>
          </p:cNvSpPr>
          <p:nvPr/>
        </p:nvSpPr>
        <p:spPr bwMode="auto">
          <a:xfrm rot="-1183553">
            <a:off x="3654425" y="3716338"/>
            <a:ext cx="128588" cy="166687"/>
          </a:xfrm>
          <a:custGeom>
            <a:avLst/>
            <a:gdLst>
              <a:gd name="T0" fmla="*/ 2147483647 w 81"/>
              <a:gd name="T1" fmla="*/ 2147483647 h 105"/>
              <a:gd name="T2" fmla="*/ 2147483647 w 81"/>
              <a:gd name="T3" fmla="*/ 2147483647 h 105"/>
              <a:gd name="T4" fmla="*/ 0 w 81"/>
              <a:gd name="T5" fmla="*/ 0 h 105"/>
              <a:gd name="T6" fmla="*/ 0 60000 65536"/>
              <a:gd name="T7" fmla="*/ 0 60000 65536"/>
              <a:gd name="T8" fmla="*/ 0 60000 65536"/>
              <a:gd name="T9" fmla="*/ 0 w 81"/>
              <a:gd name="T10" fmla="*/ 0 h 105"/>
              <a:gd name="T11" fmla="*/ 81 w 81"/>
              <a:gd name="T12" fmla="*/ 105 h 105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81" h="105">
                <a:moveTo>
                  <a:pt x="81" y="105"/>
                </a:moveTo>
                <a:cubicBezTo>
                  <a:pt x="73" y="96"/>
                  <a:pt x="40" y="65"/>
                  <a:pt x="27" y="48"/>
                </a:cubicBezTo>
                <a:cubicBezTo>
                  <a:pt x="14" y="31"/>
                  <a:pt x="6" y="10"/>
                  <a:pt x="0" y="0"/>
                </a:cubicBezTo>
              </a:path>
            </a:pathLst>
          </a:custGeom>
          <a:noFill/>
          <a:ln w="38100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endParaRPr lang="hr-HR"/>
          </a:p>
        </p:txBody>
      </p:sp>
      <p:sp>
        <p:nvSpPr>
          <p:cNvPr id="19709" name="Freeform 33"/>
          <p:cNvSpPr>
            <a:spLocks/>
          </p:cNvSpPr>
          <p:nvPr/>
        </p:nvSpPr>
        <p:spPr bwMode="auto">
          <a:xfrm>
            <a:off x="4341813" y="4125913"/>
            <a:ext cx="209550" cy="128587"/>
          </a:xfrm>
          <a:custGeom>
            <a:avLst/>
            <a:gdLst>
              <a:gd name="T0" fmla="*/ 2147483647 w 132"/>
              <a:gd name="T1" fmla="*/ 2147483647 h 81"/>
              <a:gd name="T2" fmla="*/ 2147483647 w 132"/>
              <a:gd name="T3" fmla="*/ 2147483647 h 81"/>
              <a:gd name="T4" fmla="*/ 0 w 132"/>
              <a:gd name="T5" fmla="*/ 0 h 81"/>
              <a:gd name="T6" fmla="*/ 0 60000 65536"/>
              <a:gd name="T7" fmla="*/ 0 60000 65536"/>
              <a:gd name="T8" fmla="*/ 0 60000 65536"/>
              <a:gd name="T9" fmla="*/ 0 w 132"/>
              <a:gd name="T10" fmla="*/ 0 h 81"/>
              <a:gd name="T11" fmla="*/ 132 w 132"/>
              <a:gd name="T12" fmla="*/ 81 h 81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32" h="81">
                <a:moveTo>
                  <a:pt x="132" y="81"/>
                </a:moveTo>
                <a:cubicBezTo>
                  <a:pt x="120" y="73"/>
                  <a:pt x="76" y="43"/>
                  <a:pt x="54" y="30"/>
                </a:cubicBezTo>
                <a:cubicBezTo>
                  <a:pt x="32" y="17"/>
                  <a:pt x="11" y="6"/>
                  <a:pt x="0" y="0"/>
                </a:cubicBezTo>
              </a:path>
            </a:pathLst>
          </a:custGeom>
          <a:noFill/>
          <a:ln w="38100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endParaRPr lang="hr-HR"/>
          </a:p>
        </p:txBody>
      </p:sp>
      <p:sp>
        <p:nvSpPr>
          <p:cNvPr id="19710" name="Freeform 34"/>
          <p:cNvSpPr>
            <a:spLocks/>
          </p:cNvSpPr>
          <p:nvPr/>
        </p:nvSpPr>
        <p:spPr bwMode="auto">
          <a:xfrm>
            <a:off x="4591050" y="4286250"/>
            <a:ext cx="55563" cy="180975"/>
          </a:xfrm>
          <a:custGeom>
            <a:avLst/>
            <a:gdLst>
              <a:gd name="T0" fmla="*/ 2147483647 w 35"/>
              <a:gd name="T1" fmla="*/ 2147483647 h 114"/>
              <a:gd name="T2" fmla="*/ 2147483647 w 35"/>
              <a:gd name="T3" fmla="*/ 2147483647 h 114"/>
              <a:gd name="T4" fmla="*/ 0 w 35"/>
              <a:gd name="T5" fmla="*/ 0 h 114"/>
              <a:gd name="T6" fmla="*/ 0 60000 65536"/>
              <a:gd name="T7" fmla="*/ 0 60000 65536"/>
              <a:gd name="T8" fmla="*/ 0 60000 65536"/>
              <a:gd name="T9" fmla="*/ 0 w 35"/>
              <a:gd name="T10" fmla="*/ 0 h 114"/>
              <a:gd name="T11" fmla="*/ 35 w 35"/>
              <a:gd name="T12" fmla="*/ 114 h 114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35" h="114">
                <a:moveTo>
                  <a:pt x="35" y="114"/>
                </a:moveTo>
                <a:cubicBezTo>
                  <a:pt x="32" y="103"/>
                  <a:pt x="26" y="64"/>
                  <a:pt x="20" y="45"/>
                </a:cubicBezTo>
                <a:cubicBezTo>
                  <a:pt x="14" y="26"/>
                  <a:pt x="4" y="9"/>
                  <a:pt x="0" y="0"/>
                </a:cubicBezTo>
              </a:path>
            </a:pathLst>
          </a:custGeom>
          <a:noFill/>
          <a:ln w="38100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endParaRPr lang="hr-HR"/>
          </a:p>
        </p:txBody>
      </p:sp>
      <p:sp>
        <p:nvSpPr>
          <p:cNvPr id="19711" name="Freeform 35"/>
          <p:cNvSpPr>
            <a:spLocks/>
          </p:cNvSpPr>
          <p:nvPr/>
        </p:nvSpPr>
        <p:spPr bwMode="auto">
          <a:xfrm>
            <a:off x="4651375" y="4500563"/>
            <a:ext cx="11113" cy="236537"/>
          </a:xfrm>
          <a:custGeom>
            <a:avLst/>
            <a:gdLst>
              <a:gd name="T0" fmla="*/ 2147483647 w 7"/>
              <a:gd name="T1" fmla="*/ 2147483647 h 149"/>
              <a:gd name="T2" fmla="*/ 2147483647 w 7"/>
              <a:gd name="T3" fmla="*/ 2147483647 h 149"/>
              <a:gd name="T4" fmla="*/ 2147483647 w 7"/>
              <a:gd name="T5" fmla="*/ 2147483647 h 149"/>
              <a:gd name="T6" fmla="*/ 2147483647 w 7"/>
              <a:gd name="T7" fmla="*/ 0 h 149"/>
              <a:gd name="T8" fmla="*/ 0 60000 65536"/>
              <a:gd name="T9" fmla="*/ 0 60000 65536"/>
              <a:gd name="T10" fmla="*/ 0 60000 65536"/>
              <a:gd name="T11" fmla="*/ 0 60000 65536"/>
              <a:gd name="T12" fmla="*/ 0 w 7"/>
              <a:gd name="T13" fmla="*/ 0 h 149"/>
              <a:gd name="T14" fmla="*/ 7 w 7"/>
              <a:gd name="T15" fmla="*/ 149 h 149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7" h="149">
                <a:moveTo>
                  <a:pt x="1" y="149"/>
                </a:moveTo>
                <a:cubicBezTo>
                  <a:pt x="2" y="138"/>
                  <a:pt x="7" y="99"/>
                  <a:pt x="7" y="81"/>
                </a:cubicBezTo>
                <a:cubicBezTo>
                  <a:pt x="7" y="63"/>
                  <a:pt x="2" y="52"/>
                  <a:pt x="1" y="39"/>
                </a:cubicBezTo>
                <a:cubicBezTo>
                  <a:pt x="0" y="26"/>
                  <a:pt x="1" y="8"/>
                  <a:pt x="1" y="0"/>
                </a:cubicBezTo>
              </a:path>
            </a:pathLst>
          </a:custGeom>
          <a:noFill/>
          <a:ln w="38100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endParaRPr lang="hr-HR"/>
          </a:p>
        </p:txBody>
      </p:sp>
      <p:sp>
        <p:nvSpPr>
          <p:cNvPr id="19712" name="Freeform 36"/>
          <p:cNvSpPr>
            <a:spLocks/>
          </p:cNvSpPr>
          <p:nvPr/>
        </p:nvSpPr>
        <p:spPr bwMode="auto">
          <a:xfrm>
            <a:off x="4552950" y="4800600"/>
            <a:ext cx="95250" cy="333375"/>
          </a:xfrm>
          <a:custGeom>
            <a:avLst/>
            <a:gdLst>
              <a:gd name="T0" fmla="*/ 0 w 60"/>
              <a:gd name="T1" fmla="*/ 2147483647 h 210"/>
              <a:gd name="T2" fmla="*/ 2147483647 w 60"/>
              <a:gd name="T3" fmla="*/ 2147483647 h 210"/>
              <a:gd name="T4" fmla="*/ 2147483647 w 60"/>
              <a:gd name="T5" fmla="*/ 2147483647 h 210"/>
              <a:gd name="T6" fmla="*/ 2147483647 w 60"/>
              <a:gd name="T7" fmla="*/ 0 h 210"/>
              <a:gd name="T8" fmla="*/ 0 60000 65536"/>
              <a:gd name="T9" fmla="*/ 0 60000 65536"/>
              <a:gd name="T10" fmla="*/ 0 60000 65536"/>
              <a:gd name="T11" fmla="*/ 0 60000 65536"/>
              <a:gd name="T12" fmla="*/ 0 w 60"/>
              <a:gd name="T13" fmla="*/ 0 h 210"/>
              <a:gd name="T14" fmla="*/ 60 w 60"/>
              <a:gd name="T15" fmla="*/ 210 h 21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60" h="210">
                <a:moveTo>
                  <a:pt x="0" y="210"/>
                </a:moveTo>
                <a:cubicBezTo>
                  <a:pt x="6" y="197"/>
                  <a:pt x="28" y="152"/>
                  <a:pt x="36" y="129"/>
                </a:cubicBezTo>
                <a:cubicBezTo>
                  <a:pt x="44" y="106"/>
                  <a:pt x="44" y="93"/>
                  <a:pt x="48" y="72"/>
                </a:cubicBezTo>
                <a:cubicBezTo>
                  <a:pt x="52" y="51"/>
                  <a:pt x="58" y="12"/>
                  <a:pt x="60" y="0"/>
                </a:cubicBezTo>
              </a:path>
            </a:pathLst>
          </a:custGeom>
          <a:noFill/>
          <a:ln w="38100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endParaRPr lang="hr-HR"/>
          </a:p>
        </p:txBody>
      </p:sp>
      <p:sp>
        <p:nvSpPr>
          <p:cNvPr id="19713" name="Freeform 37"/>
          <p:cNvSpPr>
            <a:spLocks/>
          </p:cNvSpPr>
          <p:nvPr/>
        </p:nvSpPr>
        <p:spPr bwMode="auto">
          <a:xfrm>
            <a:off x="4552950" y="5267325"/>
            <a:ext cx="95250" cy="165100"/>
          </a:xfrm>
          <a:custGeom>
            <a:avLst/>
            <a:gdLst>
              <a:gd name="T0" fmla="*/ 2147483647 w 60"/>
              <a:gd name="T1" fmla="*/ 2147483647 h 104"/>
              <a:gd name="T2" fmla="*/ 2147483647 w 60"/>
              <a:gd name="T3" fmla="*/ 2147483647 h 104"/>
              <a:gd name="T4" fmla="*/ 0 w 60"/>
              <a:gd name="T5" fmla="*/ 0 h 104"/>
              <a:gd name="T6" fmla="*/ 0 60000 65536"/>
              <a:gd name="T7" fmla="*/ 0 60000 65536"/>
              <a:gd name="T8" fmla="*/ 0 60000 65536"/>
              <a:gd name="T9" fmla="*/ 0 w 60"/>
              <a:gd name="T10" fmla="*/ 0 h 104"/>
              <a:gd name="T11" fmla="*/ 60 w 60"/>
              <a:gd name="T12" fmla="*/ 104 h 104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60" h="104">
                <a:moveTo>
                  <a:pt x="60" y="104"/>
                </a:moveTo>
                <a:cubicBezTo>
                  <a:pt x="55" y="94"/>
                  <a:pt x="36" y="60"/>
                  <a:pt x="26" y="43"/>
                </a:cubicBezTo>
                <a:cubicBezTo>
                  <a:pt x="16" y="26"/>
                  <a:pt x="6" y="9"/>
                  <a:pt x="0" y="0"/>
                </a:cubicBezTo>
              </a:path>
            </a:pathLst>
          </a:custGeom>
          <a:noFill/>
          <a:ln w="38100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endParaRPr lang="hr-HR"/>
          </a:p>
        </p:txBody>
      </p:sp>
      <p:sp>
        <p:nvSpPr>
          <p:cNvPr id="19714" name="Freeform 38"/>
          <p:cNvSpPr>
            <a:spLocks/>
          </p:cNvSpPr>
          <p:nvPr/>
        </p:nvSpPr>
        <p:spPr bwMode="auto">
          <a:xfrm rot="543926">
            <a:off x="4716463" y="5516563"/>
            <a:ext cx="241300" cy="93662"/>
          </a:xfrm>
          <a:custGeom>
            <a:avLst/>
            <a:gdLst>
              <a:gd name="T0" fmla="*/ 2147483647 w 152"/>
              <a:gd name="T1" fmla="*/ 2147483647 h 59"/>
              <a:gd name="T2" fmla="*/ 2147483647 w 152"/>
              <a:gd name="T3" fmla="*/ 2147483647 h 59"/>
              <a:gd name="T4" fmla="*/ 0 w 152"/>
              <a:gd name="T5" fmla="*/ 0 h 59"/>
              <a:gd name="T6" fmla="*/ 0 60000 65536"/>
              <a:gd name="T7" fmla="*/ 0 60000 65536"/>
              <a:gd name="T8" fmla="*/ 0 60000 65536"/>
              <a:gd name="T9" fmla="*/ 0 w 152"/>
              <a:gd name="T10" fmla="*/ 0 h 59"/>
              <a:gd name="T11" fmla="*/ 152 w 152"/>
              <a:gd name="T12" fmla="*/ 59 h 59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52" h="59">
                <a:moveTo>
                  <a:pt x="152" y="59"/>
                </a:moveTo>
                <a:cubicBezTo>
                  <a:pt x="137" y="55"/>
                  <a:pt x="89" y="47"/>
                  <a:pt x="64" y="37"/>
                </a:cubicBezTo>
                <a:cubicBezTo>
                  <a:pt x="39" y="27"/>
                  <a:pt x="13" y="8"/>
                  <a:pt x="0" y="0"/>
                </a:cubicBezTo>
              </a:path>
            </a:pathLst>
          </a:custGeom>
          <a:noFill/>
          <a:ln w="38100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endParaRPr lang="hr-HR"/>
          </a:p>
        </p:txBody>
      </p:sp>
      <p:sp>
        <p:nvSpPr>
          <p:cNvPr id="19715" name="Freeform 39"/>
          <p:cNvSpPr>
            <a:spLocks/>
          </p:cNvSpPr>
          <p:nvPr/>
        </p:nvSpPr>
        <p:spPr bwMode="auto">
          <a:xfrm>
            <a:off x="5353050" y="5476875"/>
            <a:ext cx="282575" cy="104775"/>
          </a:xfrm>
          <a:custGeom>
            <a:avLst/>
            <a:gdLst>
              <a:gd name="T0" fmla="*/ 2147483647 w 178"/>
              <a:gd name="T1" fmla="*/ 2147483647 h 66"/>
              <a:gd name="T2" fmla="*/ 2147483647 w 178"/>
              <a:gd name="T3" fmla="*/ 2147483647 h 66"/>
              <a:gd name="T4" fmla="*/ 2147483647 w 178"/>
              <a:gd name="T5" fmla="*/ 2147483647 h 66"/>
              <a:gd name="T6" fmla="*/ 2147483647 w 178"/>
              <a:gd name="T7" fmla="*/ 2147483647 h 66"/>
              <a:gd name="T8" fmla="*/ 0 w 178"/>
              <a:gd name="T9" fmla="*/ 2147483647 h 6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78"/>
              <a:gd name="T16" fmla="*/ 0 h 66"/>
              <a:gd name="T17" fmla="*/ 178 w 178"/>
              <a:gd name="T18" fmla="*/ 66 h 6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78" h="66">
                <a:moveTo>
                  <a:pt x="178" y="11"/>
                </a:moveTo>
                <a:cubicBezTo>
                  <a:pt x="169" y="10"/>
                  <a:pt x="144" y="0"/>
                  <a:pt x="124" y="5"/>
                </a:cubicBezTo>
                <a:cubicBezTo>
                  <a:pt x="104" y="10"/>
                  <a:pt x="74" y="30"/>
                  <a:pt x="57" y="39"/>
                </a:cubicBezTo>
                <a:cubicBezTo>
                  <a:pt x="40" y="48"/>
                  <a:pt x="31" y="52"/>
                  <a:pt x="21" y="57"/>
                </a:cubicBezTo>
                <a:cubicBezTo>
                  <a:pt x="11" y="62"/>
                  <a:pt x="4" y="64"/>
                  <a:pt x="0" y="66"/>
                </a:cubicBezTo>
              </a:path>
            </a:pathLst>
          </a:custGeom>
          <a:noFill/>
          <a:ln w="38100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endParaRPr lang="hr-HR"/>
          </a:p>
        </p:txBody>
      </p:sp>
      <p:sp>
        <p:nvSpPr>
          <p:cNvPr id="19716" name="Freeform 40"/>
          <p:cNvSpPr>
            <a:spLocks/>
          </p:cNvSpPr>
          <p:nvPr/>
        </p:nvSpPr>
        <p:spPr bwMode="auto">
          <a:xfrm>
            <a:off x="5997575" y="5614988"/>
            <a:ext cx="284163" cy="90487"/>
          </a:xfrm>
          <a:custGeom>
            <a:avLst/>
            <a:gdLst>
              <a:gd name="T0" fmla="*/ 2147483647 w 179"/>
              <a:gd name="T1" fmla="*/ 2147483647 h 57"/>
              <a:gd name="T2" fmla="*/ 2147483647 w 179"/>
              <a:gd name="T3" fmla="*/ 2147483647 h 57"/>
              <a:gd name="T4" fmla="*/ 0 w 179"/>
              <a:gd name="T5" fmla="*/ 0 h 57"/>
              <a:gd name="T6" fmla="*/ 0 60000 65536"/>
              <a:gd name="T7" fmla="*/ 0 60000 65536"/>
              <a:gd name="T8" fmla="*/ 0 60000 65536"/>
              <a:gd name="T9" fmla="*/ 0 w 179"/>
              <a:gd name="T10" fmla="*/ 0 h 57"/>
              <a:gd name="T11" fmla="*/ 179 w 179"/>
              <a:gd name="T12" fmla="*/ 57 h 57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79" h="57">
                <a:moveTo>
                  <a:pt x="179" y="57"/>
                </a:moveTo>
                <a:cubicBezTo>
                  <a:pt x="164" y="49"/>
                  <a:pt x="116" y="21"/>
                  <a:pt x="86" y="12"/>
                </a:cubicBezTo>
                <a:cubicBezTo>
                  <a:pt x="56" y="3"/>
                  <a:pt x="18" y="2"/>
                  <a:pt x="0" y="0"/>
                </a:cubicBezTo>
              </a:path>
            </a:pathLst>
          </a:custGeom>
          <a:noFill/>
          <a:ln w="38100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endParaRPr lang="hr-HR"/>
          </a:p>
        </p:txBody>
      </p:sp>
      <p:sp>
        <p:nvSpPr>
          <p:cNvPr id="19717" name="Freeform 41"/>
          <p:cNvSpPr>
            <a:spLocks/>
          </p:cNvSpPr>
          <p:nvPr/>
        </p:nvSpPr>
        <p:spPr bwMode="auto">
          <a:xfrm>
            <a:off x="6438900" y="5734050"/>
            <a:ext cx="325438" cy="161925"/>
          </a:xfrm>
          <a:custGeom>
            <a:avLst/>
            <a:gdLst>
              <a:gd name="T0" fmla="*/ 2147483647 w 205"/>
              <a:gd name="T1" fmla="*/ 2147483647 h 102"/>
              <a:gd name="T2" fmla="*/ 2147483647 w 205"/>
              <a:gd name="T3" fmla="*/ 2147483647 h 102"/>
              <a:gd name="T4" fmla="*/ 2147483647 w 205"/>
              <a:gd name="T5" fmla="*/ 2147483647 h 102"/>
              <a:gd name="T6" fmla="*/ 0 w 205"/>
              <a:gd name="T7" fmla="*/ 0 h 102"/>
              <a:gd name="T8" fmla="*/ 0 60000 65536"/>
              <a:gd name="T9" fmla="*/ 0 60000 65536"/>
              <a:gd name="T10" fmla="*/ 0 60000 65536"/>
              <a:gd name="T11" fmla="*/ 0 60000 65536"/>
              <a:gd name="T12" fmla="*/ 0 w 205"/>
              <a:gd name="T13" fmla="*/ 0 h 102"/>
              <a:gd name="T14" fmla="*/ 205 w 205"/>
              <a:gd name="T15" fmla="*/ 102 h 102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05" h="102">
                <a:moveTo>
                  <a:pt x="205" y="102"/>
                </a:moveTo>
                <a:cubicBezTo>
                  <a:pt x="195" y="92"/>
                  <a:pt x="163" y="54"/>
                  <a:pt x="144" y="39"/>
                </a:cubicBezTo>
                <a:cubicBezTo>
                  <a:pt x="125" y="24"/>
                  <a:pt x="114" y="18"/>
                  <a:pt x="90" y="12"/>
                </a:cubicBezTo>
                <a:cubicBezTo>
                  <a:pt x="66" y="6"/>
                  <a:pt x="19" y="2"/>
                  <a:pt x="0" y="0"/>
                </a:cubicBezTo>
              </a:path>
            </a:pathLst>
          </a:custGeom>
          <a:noFill/>
          <a:ln w="38100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endParaRPr lang="hr-HR"/>
          </a:p>
        </p:txBody>
      </p:sp>
      <p:sp>
        <p:nvSpPr>
          <p:cNvPr id="19718" name="Freeform 42"/>
          <p:cNvSpPr>
            <a:spLocks/>
          </p:cNvSpPr>
          <p:nvPr/>
        </p:nvSpPr>
        <p:spPr bwMode="auto">
          <a:xfrm>
            <a:off x="7308850" y="5589588"/>
            <a:ext cx="190500" cy="95250"/>
          </a:xfrm>
          <a:custGeom>
            <a:avLst/>
            <a:gdLst>
              <a:gd name="T0" fmla="*/ 2147483647 w 120"/>
              <a:gd name="T1" fmla="*/ 0 h 60"/>
              <a:gd name="T2" fmla="*/ 2147483647 w 120"/>
              <a:gd name="T3" fmla="*/ 2147483647 h 60"/>
              <a:gd name="T4" fmla="*/ 0 w 120"/>
              <a:gd name="T5" fmla="*/ 2147483647 h 60"/>
              <a:gd name="T6" fmla="*/ 0 60000 65536"/>
              <a:gd name="T7" fmla="*/ 0 60000 65536"/>
              <a:gd name="T8" fmla="*/ 0 60000 65536"/>
              <a:gd name="T9" fmla="*/ 0 w 120"/>
              <a:gd name="T10" fmla="*/ 0 h 60"/>
              <a:gd name="T11" fmla="*/ 120 w 120"/>
              <a:gd name="T12" fmla="*/ 60 h 6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20" h="60">
                <a:moveTo>
                  <a:pt x="120" y="0"/>
                </a:moveTo>
                <a:cubicBezTo>
                  <a:pt x="111" y="3"/>
                  <a:pt x="83" y="5"/>
                  <a:pt x="63" y="15"/>
                </a:cubicBezTo>
                <a:cubicBezTo>
                  <a:pt x="43" y="25"/>
                  <a:pt x="13" y="51"/>
                  <a:pt x="0" y="60"/>
                </a:cubicBezTo>
              </a:path>
            </a:pathLst>
          </a:custGeom>
          <a:noFill/>
          <a:ln w="38100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endParaRPr lang="hr-HR"/>
          </a:p>
        </p:txBody>
      </p:sp>
      <p:sp>
        <p:nvSpPr>
          <p:cNvPr id="19719" name="Freeform 43"/>
          <p:cNvSpPr>
            <a:spLocks/>
          </p:cNvSpPr>
          <p:nvPr/>
        </p:nvSpPr>
        <p:spPr bwMode="auto">
          <a:xfrm>
            <a:off x="6881813" y="5724525"/>
            <a:ext cx="304800" cy="138113"/>
          </a:xfrm>
          <a:custGeom>
            <a:avLst/>
            <a:gdLst>
              <a:gd name="T0" fmla="*/ 2147483647 w 192"/>
              <a:gd name="T1" fmla="*/ 0 h 87"/>
              <a:gd name="T2" fmla="*/ 2147483647 w 192"/>
              <a:gd name="T3" fmla="*/ 2147483647 h 87"/>
              <a:gd name="T4" fmla="*/ 0 w 192"/>
              <a:gd name="T5" fmla="*/ 2147483647 h 87"/>
              <a:gd name="T6" fmla="*/ 0 60000 65536"/>
              <a:gd name="T7" fmla="*/ 0 60000 65536"/>
              <a:gd name="T8" fmla="*/ 0 60000 65536"/>
              <a:gd name="T9" fmla="*/ 0 w 192"/>
              <a:gd name="T10" fmla="*/ 0 h 87"/>
              <a:gd name="T11" fmla="*/ 192 w 192"/>
              <a:gd name="T12" fmla="*/ 87 h 87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92" h="87">
                <a:moveTo>
                  <a:pt x="192" y="0"/>
                </a:moveTo>
                <a:cubicBezTo>
                  <a:pt x="176" y="4"/>
                  <a:pt x="125" y="13"/>
                  <a:pt x="93" y="27"/>
                </a:cubicBezTo>
                <a:cubicBezTo>
                  <a:pt x="61" y="41"/>
                  <a:pt x="19" y="74"/>
                  <a:pt x="0" y="87"/>
                </a:cubicBezTo>
              </a:path>
            </a:pathLst>
          </a:custGeom>
          <a:noFill/>
          <a:ln w="38100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endParaRPr lang="hr-HR"/>
          </a:p>
        </p:txBody>
      </p:sp>
      <p:sp>
        <p:nvSpPr>
          <p:cNvPr id="19720" name="Freeform 44"/>
          <p:cNvSpPr>
            <a:spLocks/>
          </p:cNvSpPr>
          <p:nvPr/>
        </p:nvSpPr>
        <p:spPr bwMode="auto">
          <a:xfrm rot="-201678">
            <a:off x="7880350" y="5699125"/>
            <a:ext cx="176213" cy="161925"/>
          </a:xfrm>
          <a:custGeom>
            <a:avLst/>
            <a:gdLst>
              <a:gd name="T0" fmla="*/ 2147483647 w 111"/>
              <a:gd name="T1" fmla="*/ 2147483647 h 102"/>
              <a:gd name="T2" fmla="*/ 2147483647 w 111"/>
              <a:gd name="T3" fmla="*/ 2147483647 h 102"/>
              <a:gd name="T4" fmla="*/ 0 w 111"/>
              <a:gd name="T5" fmla="*/ 0 h 102"/>
              <a:gd name="T6" fmla="*/ 0 60000 65536"/>
              <a:gd name="T7" fmla="*/ 0 60000 65536"/>
              <a:gd name="T8" fmla="*/ 0 60000 65536"/>
              <a:gd name="T9" fmla="*/ 0 w 111"/>
              <a:gd name="T10" fmla="*/ 0 h 102"/>
              <a:gd name="T11" fmla="*/ 111 w 111"/>
              <a:gd name="T12" fmla="*/ 102 h 102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11" h="102">
                <a:moveTo>
                  <a:pt x="111" y="102"/>
                </a:moveTo>
                <a:cubicBezTo>
                  <a:pt x="104" y="93"/>
                  <a:pt x="84" y="65"/>
                  <a:pt x="66" y="48"/>
                </a:cubicBezTo>
                <a:cubicBezTo>
                  <a:pt x="48" y="31"/>
                  <a:pt x="14" y="10"/>
                  <a:pt x="0" y="0"/>
                </a:cubicBezTo>
              </a:path>
            </a:pathLst>
          </a:custGeom>
          <a:noFill/>
          <a:ln w="38100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endParaRPr lang="hr-HR"/>
          </a:p>
        </p:txBody>
      </p:sp>
      <p:sp>
        <p:nvSpPr>
          <p:cNvPr id="19721" name="Freeform 45"/>
          <p:cNvSpPr>
            <a:spLocks/>
          </p:cNvSpPr>
          <p:nvPr/>
        </p:nvSpPr>
        <p:spPr bwMode="auto">
          <a:xfrm rot="-746441">
            <a:off x="8129588" y="5862638"/>
            <a:ext cx="166687" cy="146050"/>
          </a:xfrm>
          <a:custGeom>
            <a:avLst/>
            <a:gdLst>
              <a:gd name="T0" fmla="*/ 2147483647 w 105"/>
              <a:gd name="T1" fmla="*/ 2147483647 h 92"/>
              <a:gd name="T2" fmla="*/ 2147483647 w 105"/>
              <a:gd name="T3" fmla="*/ 2147483647 h 92"/>
              <a:gd name="T4" fmla="*/ 0 w 105"/>
              <a:gd name="T5" fmla="*/ 0 h 92"/>
              <a:gd name="T6" fmla="*/ 0 60000 65536"/>
              <a:gd name="T7" fmla="*/ 0 60000 65536"/>
              <a:gd name="T8" fmla="*/ 0 60000 65536"/>
              <a:gd name="T9" fmla="*/ 0 w 105"/>
              <a:gd name="T10" fmla="*/ 0 h 92"/>
              <a:gd name="T11" fmla="*/ 105 w 105"/>
              <a:gd name="T12" fmla="*/ 92 h 92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05" h="92">
                <a:moveTo>
                  <a:pt x="105" y="92"/>
                </a:moveTo>
                <a:cubicBezTo>
                  <a:pt x="98" y="83"/>
                  <a:pt x="74" y="50"/>
                  <a:pt x="57" y="35"/>
                </a:cubicBezTo>
                <a:cubicBezTo>
                  <a:pt x="40" y="20"/>
                  <a:pt x="12" y="7"/>
                  <a:pt x="0" y="0"/>
                </a:cubicBezTo>
              </a:path>
            </a:pathLst>
          </a:custGeom>
          <a:noFill/>
          <a:ln w="38100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endParaRPr lang="hr-HR"/>
          </a:p>
        </p:txBody>
      </p:sp>
      <p:sp>
        <p:nvSpPr>
          <p:cNvPr id="19722" name="Freeform 46"/>
          <p:cNvSpPr>
            <a:spLocks/>
          </p:cNvSpPr>
          <p:nvPr/>
        </p:nvSpPr>
        <p:spPr bwMode="auto">
          <a:xfrm rot="-493654">
            <a:off x="8388350" y="6021388"/>
            <a:ext cx="217488" cy="219075"/>
          </a:xfrm>
          <a:custGeom>
            <a:avLst/>
            <a:gdLst>
              <a:gd name="T0" fmla="*/ 2147483647 w 137"/>
              <a:gd name="T1" fmla="*/ 2147483647 h 138"/>
              <a:gd name="T2" fmla="*/ 2147483647 w 137"/>
              <a:gd name="T3" fmla="*/ 2147483647 h 138"/>
              <a:gd name="T4" fmla="*/ 0 w 137"/>
              <a:gd name="T5" fmla="*/ 0 h 138"/>
              <a:gd name="T6" fmla="*/ 0 60000 65536"/>
              <a:gd name="T7" fmla="*/ 0 60000 65536"/>
              <a:gd name="T8" fmla="*/ 0 60000 65536"/>
              <a:gd name="T9" fmla="*/ 0 w 137"/>
              <a:gd name="T10" fmla="*/ 0 h 138"/>
              <a:gd name="T11" fmla="*/ 137 w 137"/>
              <a:gd name="T12" fmla="*/ 138 h 13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37" h="138">
                <a:moveTo>
                  <a:pt x="137" y="138"/>
                </a:moveTo>
                <a:cubicBezTo>
                  <a:pt x="131" y="126"/>
                  <a:pt x="124" y="87"/>
                  <a:pt x="101" y="64"/>
                </a:cubicBezTo>
                <a:cubicBezTo>
                  <a:pt x="78" y="41"/>
                  <a:pt x="21" y="13"/>
                  <a:pt x="0" y="0"/>
                </a:cubicBezTo>
              </a:path>
            </a:pathLst>
          </a:custGeom>
          <a:noFill/>
          <a:ln w="38100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endParaRPr lang="hr-HR"/>
          </a:p>
        </p:txBody>
      </p:sp>
      <p:sp>
        <p:nvSpPr>
          <p:cNvPr id="19723" name="Freeform 47"/>
          <p:cNvSpPr>
            <a:spLocks/>
          </p:cNvSpPr>
          <p:nvPr/>
        </p:nvSpPr>
        <p:spPr bwMode="auto">
          <a:xfrm>
            <a:off x="3119438" y="3209925"/>
            <a:ext cx="209550" cy="28575"/>
          </a:xfrm>
          <a:custGeom>
            <a:avLst/>
            <a:gdLst>
              <a:gd name="T0" fmla="*/ 0 w 132"/>
              <a:gd name="T1" fmla="*/ 2147483647 h 18"/>
              <a:gd name="T2" fmla="*/ 2147483647 w 132"/>
              <a:gd name="T3" fmla="*/ 0 h 18"/>
              <a:gd name="T4" fmla="*/ 2147483647 w 132"/>
              <a:gd name="T5" fmla="*/ 2147483647 h 18"/>
              <a:gd name="T6" fmla="*/ 0 60000 65536"/>
              <a:gd name="T7" fmla="*/ 0 60000 65536"/>
              <a:gd name="T8" fmla="*/ 0 60000 65536"/>
              <a:gd name="T9" fmla="*/ 0 w 132"/>
              <a:gd name="T10" fmla="*/ 0 h 18"/>
              <a:gd name="T11" fmla="*/ 132 w 132"/>
              <a:gd name="T12" fmla="*/ 18 h 1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32" h="18">
                <a:moveTo>
                  <a:pt x="0" y="3"/>
                </a:moveTo>
                <a:lnTo>
                  <a:pt x="81" y="0"/>
                </a:lnTo>
                <a:lnTo>
                  <a:pt x="132" y="18"/>
                </a:lnTo>
              </a:path>
            </a:pathLst>
          </a:custGeom>
          <a:noFill/>
          <a:ln w="38100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hr-HR"/>
          </a:p>
        </p:txBody>
      </p:sp>
      <p:sp>
        <p:nvSpPr>
          <p:cNvPr id="19724" name="Freeform 48"/>
          <p:cNvSpPr>
            <a:spLocks/>
          </p:cNvSpPr>
          <p:nvPr/>
        </p:nvSpPr>
        <p:spPr bwMode="auto">
          <a:xfrm>
            <a:off x="2809875" y="3189288"/>
            <a:ext cx="233363" cy="42862"/>
          </a:xfrm>
          <a:custGeom>
            <a:avLst/>
            <a:gdLst>
              <a:gd name="T0" fmla="*/ 0 w 147"/>
              <a:gd name="T1" fmla="*/ 2147483647 h 27"/>
              <a:gd name="T2" fmla="*/ 2147483647 w 147"/>
              <a:gd name="T3" fmla="*/ 0 h 27"/>
              <a:gd name="T4" fmla="*/ 2147483647 w 147"/>
              <a:gd name="T5" fmla="*/ 2147483647 h 27"/>
              <a:gd name="T6" fmla="*/ 0 60000 65536"/>
              <a:gd name="T7" fmla="*/ 0 60000 65536"/>
              <a:gd name="T8" fmla="*/ 0 60000 65536"/>
              <a:gd name="T9" fmla="*/ 0 w 147"/>
              <a:gd name="T10" fmla="*/ 0 h 27"/>
              <a:gd name="T11" fmla="*/ 147 w 147"/>
              <a:gd name="T12" fmla="*/ 27 h 27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47" h="27">
                <a:moveTo>
                  <a:pt x="0" y="4"/>
                </a:moveTo>
                <a:lnTo>
                  <a:pt x="99" y="0"/>
                </a:lnTo>
                <a:lnTo>
                  <a:pt x="147" y="27"/>
                </a:lnTo>
              </a:path>
            </a:pathLst>
          </a:custGeom>
          <a:noFill/>
          <a:ln w="38100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hr-HR"/>
          </a:p>
        </p:txBody>
      </p:sp>
      <p:sp>
        <p:nvSpPr>
          <p:cNvPr id="19725" name="Freeform 49"/>
          <p:cNvSpPr>
            <a:spLocks/>
          </p:cNvSpPr>
          <p:nvPr/>
        </p:nvSpPr>
        <p:spPr bwMode="auto">
          <a:xfrm>
            <a:off x="2495550" y="3213100"/>
            <a:ext cx="228600" cy="120650"/>
          </a:xfrm>
          <a:custGeom>
            <a:avLst/>
            <a:gdLst>
              <a:gd name="T0" fmla="*/ 0 w 144"/>
              <a:gd name="T1" fmla="*/ 2147483647 h 76"/>
              <a:gd name="T2" fmla="*/ 2147483647 w 144"/>
              <a:gd name="T3" fmla="*/ 2147483647 h 76"/>
              <a:gd name="T4" fmla="*/ 2147483647 w 144"/>
              <a:gd name="T5" fmla="*/ 0 h 76"/>
              <a:gd name="T6" fmla="*/ 0 60000 65536"/>
              <a:gd name="T7" fmla="*/ 0 60000 65536"/>
              <a:gd name="T8" fmla="*/ 0 60000 65536"/>
              <a:gd name="T9" fmla="*/ 0 w 144"/>
              <a:gd name="T10" fmla="*/ 0 h 76"/>
              <a:gd name="T11" fmla="*/ 144 w 144"/>
              <a:gd name="T12" fmla="*/ 76 h 7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44" h="76">
                <a:moveTo>
                  <a:pt x="0" y="76"/>
                </a:moveTo>
                <a:lnTo>
                  <a:pt x="69" y="25"/>
                </a:lnTo>
                <a:lnTo>
                  <a:pt x="144" y="0"/>
                </a:lnTo>
              </a:path>
            </a:pathLst>
          </a:custGeom>
          <a:noFill/>
          <a:ln w="38100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hr-HR"/>
          </a:p>
        </p:txBody>
      </p:sp>
      <p:sp>
        <p:nvSpPr>
          <p:cNvPr id="19726" name="Freeform 50"/>
          <p:cNvSpPr>
            <a:spLocks/>
          </p:cNvSpPr>
          <p:nvPr/>
        </p:nvSpPr>
        <p:spPr bwMode="auto">
          <a:xfrm rot="-487806">
            <a:off x="2166938" y="3357563"/>
            <a:ext cx="200025" cy="87312"/>
          </a:xfrm>
          <a:custGeom>
            <a:avLst/>
            <a:gdLst>
              <a:gd name="T0" fmla="*/ 0 w 126"/>
              <a:gd name="T1" fmla="*/ 2147483647 h 55"/>
              <a:gd name="T2" fmla="*/ 2147483647 w 126"/>
              <a:gd name="T3" fmla="*/ 2147483647 h 55"/>
              <a:gd name="T4" fmla="*/ 2147483647 w 126"/>
              <a:gd name="T5" fmla="*/ 2147483647 h 55"/>
              <a:gd name="T6" fmla="*/ 2147483647 w 126"/>
              <a:gd name="T7" fmla="*/ 0 h 55"/>
              <a:gd name="T8" fmla="*/ 0 60000 65536"/>
              <a:gd name="T9" fmla="*/ 0 60000 65536"/>
              <a:gd name="T10" fmla="*/ 0 60000 65536"/>
              <a:gd name="T11" fmla="*/ 0 60000 65536"/>
              <a:gd name="T12" fmla="*/ 0 w 126"/>
              <a:gd name="T13" fmla="*/ 0 h 55"/>
              <a:gd name="T14" fmla="*/ 126 w 126"/>
              <a:gd name="T15" fmla="*/ 55 h 55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26" h="55">
                <a:moveTo>
                  <a:pt x="0" y="55"/>
                </a:moveTo>
                <a:lnTo>
                  <a:pt x="38" y="28"/>
                </a:lnTo>
                <a:lnTo>
                  <a:pt x="74" y="11"/>
                </a:lnTo>
                <a:lnTo>
                  <a:pt x="126" y="0"/>
                </a:lnTo>
              </a:path>
            </a:pathLst>
          </a:custGeom>
          <a:noFill/>
          <a:ln w="38100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hr-HR"/>
          </a:p>
        </p:txBody>
      </p:sp>
      <p:sp>
        <p:nvSpPr>
          <p:cNvPr id="19727" name="Freeform 51"/>
          <p:cNvSpPr>
            <a:spLocks/>
          </p:cNvSpPr>
          <p:nvPr/>
        </p:nvSpPr>
        <p:spPr bwMode="auto">
          <a:xfrm>
            <a:off x="2114550" y="3500438"/>
            <a:ext cx="128588" cy="242887"/>
          </a:xfrm>
          <a:custGeom>
            <a:avLst/>
            <a:gdLst>
              <a:gd name="T0" fmla="*/ 2147483647 w 81"/>
              <a:gd name="T1" fmla="*/ 2147483647 h 153"/>
              <a:gd name="T2" fmla="*/ 2147483647 w 81"/>
              <a:gd name="T3" fmla="*/ 2147483647 h 153"/>
              <a:gd name="T4" fmla="*/ 0 w 81"/>
              <a:gd name="T5" fmla="*/ 2147483647 h 153"/>
              <a:gd name="T6" fmla="*/ 2147483647 w 81"/>
              <a:gd name="T7" fmla="*/ 0 h 153"/>
              <a:gd name="T8" fmla="*/ 0 60000 65536"/>
              <a:gd name="T9" fmla="*/ 0 60000 65536"/>
              <a:gd name="T10" fmla="*/ 0 60000 65536"/>
              <a:gd name="T11" fmla="*/ 0 60000 65536"/>
              <a:gd name="T12" fmla="*/ 0 w 81"/>
              <a:gd name="T13" fmla="*/ 0 h 153"/>
              <a:gd name="T14" fmla="*/ 81 w 81"/>
              <a:gd name="T15" fmla="*/ 153 h 153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81" h="153">
                <a:moveTo>
                  <a:pt x="81" y="153"/>
                </a:moveTo>
                <a:lnTo>
                  <a:pt x="28" y="100"/>
                </a:lnTo>
                <a:lnTo>
                  <a:pt x="0" y="45"/>
                </a:lnTo>
                <a:lnTo>
                  <a:pt x="6" y="0"/>
                </a:lnTo>
              </a:path>
            </a:pathLst>
          </a:custGeom>
          <a:noFill/>
          <a:ln w="38100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hr-HR"/>
          </a:p>
        </p:txBody>
      </p:sp>
      <p:sp>
        <p:nvSpPr>
          <p:cNvPr id="19728" name="Freeform 52"/>
          <p:cNvSpPr>
            <a:spLocks/>
          </p:cNvSpPr>
          <p:nvPr/>
        </p:nvSpPr>
        <p:spPr bwMode="auto">
          <a:xfrm>
            <a:off x="2362200" y="3819525"/>
            <a:ext cx="215900" cy="160338"/>
          </a:xfrm>
          <a:custGeom>
            <a:avLst/>
            <a:gdLst>
              <a:gd name="T0" fmla="*/ 2147483647 w 136"/>
              <a:gd name="T1" fmla="*/ 2147483647 h 101"/>
              <a:gd name="T2" fmla="*/ 2147483647 w 136"/>
              <a:gd name="T3" fmla="*/ 2147483647 h 101"/>
              <a:gd name="T4" fmla="*/ 2147483647 w 136"/>
              <a:gd name="T5" fmla="*/ 2147483647 h 101"/>
              <a:gd name="T6" fmla="*/ 0 w 136"/>
              <a:gd name="T7" fmla="*/ 0 h 101"/>
              <a:gd name="T8" fmla="*/ 0 60000 65536"/>
              <a:gd name="T9" fmla="*/ 0 60000 65536"/>
              <a:gd name="T10" fmla="*/ 0 60000 65536"/>
              <a:gd name="T11" fmla="*/ 0 60000 65536"/>
              <a:gd name="T12" fmla="*/ 0 w 136"/>
              <a:gd name="T13" fmla="*/ 0 h 101"/>
              <a:gd name="T14" fmla="*/ 136 w 136"/>
              <a:gd name="T15" fmla="*/ 101 h 101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36" h="101">
                <a:moveTo>
                  <a:pt x="136" y="101"/>
                </a:moveTo>
                <a:lnTo>
                  <a:pt x="100" y="83"/>
                </a:lnTo>
                <a:lnTo>
                  <a:pt x="57" y="51"/>
                </a:lnTo>
                <a:lnTo>
                  <a:pt x="0" y="0"/>
                </a:lnTo>
              </a:path>
            </a:pathLst>
          </a:custGeom>
          <a:noFill/>
          <a:ln w="38100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hr-HR"/>
          </a:p>
        </p:txBody>
      </p:sp>
      <p:sp>
        <p:nvSpPr>
          <p:cNvPr id="19729" name="Freeform 53"/>
          <p:cNvSpPr>
            <a:spLocks/>
          </p:cNvSpPr>
          <p:nvPr/>
        </p:nvSpPr>
        <p:spPr bwMode="auto">
          <a:xfrm>
            <a:off x="2814638" y="3894138"/>
            <a:ext cx="280987" cy="206375"/>
          </a:xfrm>
          <a:custGeom>
            <a:avLst/>
            <a:gdLst>
              <a:gd name="T0" fmla="*/ 2147483647 w 177"/>
              <a:gd name="T1" fmla="*/ 0 h 130"/>
              <a:gd name="T2" fmla="*/ 2147483647 w 177"/>
              <a:gd name="T3" fmla="*/ 2147483647 h 130"/>
              <a:gd name="T4" fmla="*/ 2147483647 w 177"/>
              <a:gd name="T5" fmla="*/ 2147483647 h 130"/>
              <a:gd name="T6" fmla="*/ 2147483647 w 177"/>
              <a:gd name="T7" fmla="*/ 2147483647 h 130"/>
              <a:gd name="T8" fmla="*/ 2147483647 w 177"/>
              <a:gd name="T9" fmla="*/ 2147483647 h 130"/>
              <a:gd name="T10" fmla="*/ 0 w 177"/>
              <a:gd name="T11" fmla="*/ 2147483647 h 13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77"/>
              <a:gd name="T19" fmla="*/ 0 h 130"/>
              <a:gd name="T20" fmla="*/ 177 w 177"/>
              <a:gd name="T21" fmla="*/ 130 h 13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77" h="130">
                <a:moveTo>
                  <a:pt x="177" y="0"/>
                </a:moveTo>
                <a:lnTo>
                  <a:pt x="138" y="42"/>
                </a:lnTo>
                <a:lnTo>
                  <a:pt x="108" y="63"/>
                </a:lnTo>
                <a:lnTo>
                  <a:pt x="78" y="85"/>
                </a:lnTo>
                <a:lnTo>
                  <a:pt x="45" y="118"/>
                </a:lnTo>
                <a:lnTo>
                  <a:pt x="0" y="130"/>
                </a:lnTo>
              </a:path>
            </a:pathLst>
          </a:custGeom>
          <a:noFill/>
          <a:ln w="38100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hr-HR"/>
          </a:p>
        </p:txBody>
      </p:sp>
      <p:sp>
        <p:nvSpPr>
          <p:cNvPr id="19730" name="Freeform 54"/>
          <p:cNvSpPr>
            <a:spLocks/>
          </p:cNvSpPr>
          <p:nvPr/>
        </p:nvSpPr>
        <p:spPr bwMode="auto">
          <a:xfrm>
            <a:off x="3124200" y="3573463"/>
            <a:ext cx="120650" cy="179387"/>
          </a:xfrm>
          <a:custGeom>
            <a:avLst/>
            <a:gdLst>
              <a:gd name="T0" fmla="*/ 2147483647 w 76"/>
              <a:gd name="T1" fmla="*/ 0 h 113"/>
              <a:gd name="T2" fmla="*/ 2147483647 w 76"/>
              <a:gd name="T3" fmla="*/ 2147483647 h 113"/>
              <a:gd name="T4" fmla="*/ 2147483647 w 76"/>
              <a:gd name="T5" fmla="*/ 2147483647 h 113"/>
              <a:gd name="T6" fmla="*/ 0 w 76"/>
              <a:gd name="T7" fmla="*/ 2147483647 h 113"/>
              <a:gd name="T8" fmla="*/ 0 60000 65536"/>
              <a:gd name="T9" fmla="*/ 0 60000 65536"/>
              <a:gd name="T10" fmla="*/ 0 60000 65536"/>
              <a:gd name="T11" fmla="*/ 0 60000 65536"/>
              <a:gd name="T12" fmla="*/ 0 w 76"/>
              <a:gd name="T13" fmla="*/ 0 h 113"/>
              <a:gd name="T14" fmla="*/ 76 w 76"/>
              <a:gd name="T15" fmla="*/ 113 h 113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76" h="113">
                <a:moveTo>
                  <a:pt x="76" y="0"/>
                </a:moveTo>
                <a:lnTo>
                  <a:pt x="48" y="29"/>
                </a:lnTo>
                <a:lnTo>
                  <a:pt x="21" y="71"/>
                </a:lnTo>
                <a:lnTo>
                  <a:pt x="0" y="113"/>
                </a:lnTo>
              </a:path>
            </a:pathLst>
          </a:custGeom>
          <a:noFill/>
          <a:ln w="38100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hr-HR"/>
          </a:p>
        </p:txBody>
      </p:sp>
      <p:sp>
        <p:nvSpPr>
          <p:cNvPr id="19731" name="Freeform 55"/>
          <p:cNvSpPr>
            <a:spLocks/>
          </p:cNvSpPr>
          <p:nvPr/>
        </p:nvSpPr>
        <p:spPr bwMode="auto">
          <a:xfrm>
            <a:off x="3338513" y="3552825"/>
            <a:ext cx="173037" cy="19050"/>
          </a:xfrm>
          <a:custGeom>
            <a:avLst/>
            <a:gdLst>
              <a:gd name="T0" fmla="*/ 2147483647 w 109"/>
              <a:gd name="T1" fmla="*/ 2147483647 h 12"/>
              <a:gd name="T2" fmla="*/ 2147483647 w 109"/>
              <a:gd name="T3" fmla="*/ 2147483647 h 12"/>
              <a:gd name="T4" fmla="*/ 2147483647 w 109"/>
              <a:gd name="T5" fmla="*/ 2147483647 h 12"/>
              <a:gd name="T6" fmla="*/ 0 w 109"/>
              <a:gd name="T7" fmla="*/ 0 h 12"/>
              <a:gd name="T8" fmla="*/ 0 60000 65536"/>
              <a:gd name="T9" fmla="*/ 0 60000 65536"/>
              <a:gd name="T10" fmla="*/ 0 60000 65536"/>
              <a:gd name="T11" fmla="*/ 0 60000 65536"/>
              <a:gd name="T12" fmla="*/ 0 w 109"/>
              <a:gd name="T13" fmla="*/ 0 h 12"/>
              <a:gd name="T14" fmla="*/ 109 w 109"/>
              <a:gd name="T15" fmla="*/ 12 h 12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09" h="12">
                <a:moveTo>
                  <a:pt x="109" y="5"/>
                </a:moveTo>
                <a:lnTo>
                  <a:pt x="72" y="12"/>
                </a:lnTo>
                <a:lnTo>
                  <a:pt x="36" y="9"/>
                </a:lnTo>
                <a:lnTo>
                  <a:pt x="0" y="0"/>
                </a:lnTo>
              </a:path>
            </a:pathLst>
          </a:custGeom>
          <a:noFill/>
          <a:ln w="38100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hr-HR"/>
          </a:p>
        </p:txBody>
      </p:sp>
      <p:sp>
        <p:nvSpPr>
          <p:cNvPr id="19732" name="Freeform 56"/>
          <p:cNvSpPr>
            <a:spLocks/>
          </p:cNvSpPr>
          <p:nvPr/>
        </p:nvSpPr>
        <p:spPr bwMode="auto">
          <a:xfrm rot="5400000">
            <a:off x="3571082" y="3566319"/>
            <a:ext cx="119062" cy="133350"/>
          </a:xfrm>
          <a:custGeom>
            <a:avLst/>
            <a:gdLst>
              <a:gd name="T0" fmla="*/ 2147483647 w 75"/>
              <a:gd name="T1" fmla="*/ 0 h 84"/>
              <a:gd name="T2" fmla="*/ 2147483647 w 75"/>
              <a:gd name="T3" fmla="*/ 2147483647 h 84"/>
              <a:gd name="T4" fmla="*/ 2147483647 w 75"/>
              <a:gd name="T5" fmla="*/ 2147483647 h 84"/>
              <a:gd name="T6" fmla="*/ 0 w 75"/>
              <a:gd name="T7" fmla="*/ 2147483647 h 84"/>
              <a:gd name="T8" fmla="*/ 0 60000 65536"/>
              <a:gd name="T9" fmla="*/ 0 60000 65536"/>
              <a:gd name="T10" fmla="*/ 0 60000 65536"/>
              <a:gd name="T11" fmla="*/ 0 60000 65536"/>
              <a:gd name="T12" fmla="*/ 0 w 75"/>
              <a:gd name="T13" fmla="*/ 0 h 84"/>
              <a:gd name="T14" fmla="*/ 75 w 75"/>
              <a:gd name="T15" fmla="*/ 84 h 84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75" h="84">
                <a:moveTo>
                  <a:pt x="75" y="0"/>
                </a:moveTo>
                <a:lnTo>
                  <a:pt x="57" y="33"/>
                </a:lnTo>
                <a:lnTo>
                  <a:pt x="36" y="57"/>
                </a:lnTo>
                <a:lnTo>
                  <a:pt x="0" y="84"/>
                </a:lnTo>
              </a:path>
            </a:pathLst>
          </a:custGeom>
          <a:noFill/>
          <a:ln w="38100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hr-HR"/>
          </a:p>
        </p:txBody>
      </p:sp>
      <p:sp>
        <p:nvSpPr>
          <p:cNvPr id="19733" name="Freeform 57"/>
          <p:cNvSpPr>
            <a:spLocks/>
          </p:cNvSpPr>
          <p:nvPr/>
        </p:nvSpPr>
        <p:spPr bwMode="auto">
          <a:xfrm>
            <a:off x="3986213" y="3814763"/>
            <a:ext cx="165100" cy="98425"/>
          </a:xfrm>
          <a:custGeom>
            <a:avLst/>
            <a:gdLst>
              <a:gd name="T0" fmla="*/ 2147483647 w 104"/>
              <a:gd name="T1" fmla="*/ 2147483647 h 62"/>
              <a:gd name="T2" fmla="*/ 2147483647 w 104"/>
              <a:gd name="T3" fmla="*/ 2147483647 h 62"/>
              <a:gd name="T4" fmla="*/ 2147483647 w 104"/>
              <a:gd name="T5" fmla="*/ 2147483647 h 62"/>
              <a:gd name="T6" fmla="*/ 0 w 104"/>
              <a:gd name="T7" fmla="*/ 0 h 62"/>
              <a:gd name="T8" fmla="*/ 0 60000 65536"/>
              <a:gd name="T9" fmla="*/ 0 60000 65536"/>
              <a:gd name="T10" fmla="*/ 0 60000 65536"/>
              <a:gd name="T11" fmla="*/ 0 60000 65536"/>
              <a:gd name="T12" fmla="*/ 0 w 104"/>
              <a:gd name="T13" fmla="*/ 0 h 62"/>
              <a:gd name="T14" fmla="*/ 104 w 104"/>
              <a:gd name="T15" fmla="*/ 62 h 62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04" h="62">
                <a:moveTo>
                  <a:pt x="104" y="62"/>
                </a:moveTo>
                <a:lnTo>
                  <a:pt x="68" y="40"/>
                </a:lnTo>
                <a:lnTo>
                  <a:pt x="40" y="25"/>
                </a:lnTo>
                <a:lnTo>
                  <a:pt x="0" y="0"/>
                </a:lnTo>
              </a:path>
            </a:pathLst>
          </a:custGeom>
          <a:noFill/>
          <a:ln w="38100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hr-HR"/>
          </a:p>
        </p:txBody>
      </p:sp>
      <p:sp>
        <p:nvSpPr>
          <p:cNvPr id="19734" name="Freeform 58"/>
          <p:cNvSpPr>
            <a:spLocks/>
          </p:cNvSpPr>
          <p:nvPr/>
        </p:nvSpPr>
        <p:spPr bwMode="auto">
          <a:xfrm rot="-414673">
            <a:off x="4202113" y="3933825"/>
            <a:ext cx="155575" cy="104775"/>
          </a:xfrm>
          <a:custGeom>
            <a:avLst/>
            <a:gdLst>
              <a:gd name="T0" fmla="*/ 2147483647 w 98"/>
              <a:gd name="T1" fmla="*/ 2147483647 h 66"/>
              <a:gd name="T2" fmla="*/ 2147483647 w 98"/>
              <a:gd name="T3" fmla="*/ 2147483647 h 66"/>
              <a:gd name="T4" fmla="*/ 2147483647 w 98"/>
              <a:gd name="T5" fmla="*/ 2147483647 h 66"/>
              <a:gd name="T6" fmla="*/ 0 w 98"/>
              <a:gd name="T7" fmla="*/ 0 h 66"/>
              <a:gd name="T8" fmla="*/ 0 60000 65536"/>
              <a:gd name="T9" fmla="*/ 0 60000 65536"/>
              <a:gd name="T10" fmla="*/ 0 60000 65536"/>
              <a:gd name="T11" fmla="*/ 0 60000 65536"/>
              <a:gd name="T12" fmla="*/ 0 w 98"/>
              <a:gd name="T13" fmla="*/ 0 h 66"/>
              <a:gd name="T14" fmla="*/ 98 w 98"/>
              <a:gd name="T15" fmla="*/ 66 h 6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98" h="66">
                <a:moveTo>
                  <a:pt x="98" y="66"/>
                </a:moveTo>
                <a:lnTo>
                  <a:pt x="62" y="44"/>
                </a:lnTo>
                <a:lnTo>
                  <a:pt x="34" y="29"/>
                </a:lnTo>
                <a:lnTo>
                  <a:pt x="0" y="0"/>
                </a:lnTo>
              </a:path>
            </a:pathLst>
          </a:custGeom>
          <a:noFill/>
          <a:ln w="38100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hr-HR"/>
          </a:p>
        </p:txBody>
      </p:sp>
      <p:sp>
        <p:nvSpPr>
          <p:cNvPr id="19735" name="Freeform 59"/>
          <p:cNvSpPr>
            <a:spLocks/>
          </p:cNvSpPr>
          <p:nvPr/>
        </p:nvSpPr>
        <p:spPr bwMode="auto">
          <a:xfrm>
            <a:off x="4662488" y="4262438"/>
            <a:ext cx="68262" cy="211137"/>
          </a:xfrm>
          <a:custGeom>
            <a:avLst/>
            <a:gdLst>
              <a:gd name="T0" fmla="*/ 2147483647 w 43"/>
              <a:gd name="T1" fmla="*/ 2147483647 h 133"/>
              <a:gd name="T2" fmla="*/ 2147483647 w 43"/>
              <a:gd name="T3" fmla="*/ 2147483647 h 133"/>
              <a:gd name="T4" fmla="*/ 2147483647 w 43"/>
              <a:gd name="T5" fmla="*/ 2147483647 h 133"/>
              <a:gd name="T6" fmla="*/ 0 w 43"/>
              <a:gd name="T7" fmla="*/ 0 h 133"/>
              <a:gd name="T8" fmla="*/ 0 60000 65536"/>
              <a:gd name="T9" fmla="*/ 0 60000 65536"/>
              <a:gd name="T10" fmla="*/ 0 60000 65536"/>
              <a:gd name="T11" fmla="*/ 0 60000 65536"/>
              <a:gd name="T12" fmla="*/ 0 w 43"/>
              <a:gd name="T13" fmla="*/ 0 h 133"/>
              <a:gd name="T14" fmla="*/ 43 w 43"/>
              <a:gd name="T15" fmla="*/ 133 h 133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43" h="133">
                <a:moveTo>
                  <a:pt x="43" y="133"/>
                </a:moveTo>
                <a:lnTo>
                  <a:pt x="37" y="91"/>
                </a:lnTo>
                <a:lnTo>
                  <a:pt x="31" y="63"/>
                </a:lnTo>
                <a:lnTo>
                  <a:pt x="0" y="0"/>
                </a:lnTo>
              </a:path>
            </a:pathLst>
          </a:custGeom>
          <a:noFill/>
          <a:ln w="38100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hr-HR"/>
          </a:p>
        </p:txBody>
      </p:sp>
      <p:sp>
        <p:nvSpPr>
          <p:cNvPr id="19736" name="Freeform 60"/>
          <p:cNvSpPr>
            <a:spLocks/>
          </p:cNvSpPr>
          <p:nvPr/>
        </p:nvSpPr>
        <p:spPr bwMode="auto">
          <a:xfrm rot="654054">
            <a:off x="4716463" y="4508500"/>
            <a:ext cx="38100" cy="180975"/>
          </a:xfrm>
          <a:custGeom>
            <a:avLst/>
            <a:gdLst>
              <a:gd name="T0" fmla="*/ 2147483647 w 24"/>
              <a:gd name="T1" fmla="*/ 2147483647 h 114"/>
              <a:gd name="T2" fmla="*/ 2147483647 w 24"/>
              <a:gd name="T3" fmla="*/ 2147483647 h 114"/>
              <a:gd name="T4" fmla="*/ 2147483647 w 24"/>
              <a:gd name="T5" fmla="*/ 2147483647 h 114"/>
              <a:gd name="T6" fmla="*/ 0 w 24"/>
              <a:gd name="T7" fmla="*/ 0 h 114"/>
              <a:gd name="T8" fmla="*/ 0 60000 65536"/>
              <a:gd name="T9" fmla="*/ 0 60000 65536"/>
              <a:gd name="T10" fmla="*/ 0 60000 65536"/>
              <a:gd name="T11" fmla="*/ 0 60000 65536"/>
              <a:gd name="T12" fmla="*/ 0 w 24"/>
              <a:gd name="T13" fmla="*/ 0 h 114"/>
              <a:gd name="T14" fmla="*/ 24 w 24"/>
              <a:gd name="T15" fmla="*/ 114 h 114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4" h="114">
                <a:moveTo>
                  <a:pt x="24" y="114"/>
                </a:moveTo>
                <a:lnTo>
                  <a:pt x="18" y="72"/>
                </a:lnTo>
                <a:lnTo>
                  <a:pt x="12" y="44"/>
                </a:lnTo>
                <a:lnTo>
                  <a:pt x="0" y="0"/>
                </a:lnTo>
              </a:path>
            </a:pathLst>
          </a:custGeom>
          <a:noFill/>
          <a:ln w="38100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hr-HR"/>
          </a:p>
        </p:txBody>
      </p:sp>
      <p:sp>
        <p:nvSpPr>
          <p:cNvPr id="19737" name="Freeform 61"/>
          <p:cNvSpPr>
            <a:spLocks/>
          </p:cNvSpPr>
          <p:nvPr/>
        </p:nvSpPr>
        <p:spPr bwMode="auto">
          <a:xfrm>
            <a:off x="4700588" y="4719638"/>
            <a:ext cx="38100" cy="238125"/>
          </a:xfrm>
          <a:custGeom>
            <a:avLst/>
            <a:gdLst>
              <a:gd name="T0" fmla="*/ 2147483647 w 24"/>
              <a:gd name="T1" fmla="*/ 2147483647 h 150"/>
              <a:gd name="T2" fmla="*/ 0 w 24"/>
              <a:gd name="T3" fmla="*/ 2147483647 h 150"/>
              <a:gd name="T4" fmla="*/ 2147483647 w 24"/>
              <a:gd name="T5" fmla="*/ 2147483647 h 150"/>
              <a:gd name="T6" fmla="*/ 2147483647 w 24"/>
              <a:gd name="T7" fmla="*/ 0 h 150"/>
              <a:gd name="T8" fmla="*/ 0 60000 65536"/>
              <a:gd name="T9" fmla="*/ 0 60000 65536"/>
              <a:gd name="T10" fmla="*/ 0 60000 65536"/>
              <a:gd name="T11" fmla="*/ 0 60000 65536"/>
              <a:gd name="T12" fmla="*/ 0 w 24"/>
              <a:gd name="T13" fmla="*/ 0 h 150"/>
              <a:gd name="T14" fmla="*/ 24 w 24"/>
              <a:gd name="T15" fmla="*/ 150 h 15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4" h="150">
                <a:moveTo>
                  <a:pt x="3" y="150"/>
                </a:moveTo>
                <a:lnTo>
                  <a:pt x="0" y="109"/>
                </a:lnTo>
                <a:lnTo>
                  <a:pt x="3" y="81"/>
                </a:lnTo>
                <a:lnTo>
                  <a:pt x="24" y="0"/>
                </a:lnTo>
              </a:path>
            </a:pathLst>
          </a:custGeom>
          <a:noFill/>
          <a:ln w="38100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hr-HR"/>
          </a:p>
        </p:txBody>
      </p:sp>
      <p:sp>
        <p:nvSpPr>
          <p:cNvPr id="19738" name="Freeform 62"/>
          <p:cNvSpPr>
            <a:spLocks/>
          </p:cNvSpPr>
          <p:nvPr/>
        </p:nvSpPr>
        <p:spPr bwMode="auto">
          <a:xfrm>
            <a:off x="4662488" y="5041900"/>
            <a:ext cx="15875" cy="180975"/>
          </a:xfrm>
          <a:custGeom>
            <a:avLst/>
            <a:gdLst>
              <a:gd name="T0" fmla="*/ 2147483647 w 10"/>
              <a:gd name="T1" fmla="*/ 2147483647 h 114"/>
              <a:gd name="T2" fmla="*/ 2147483647 w 10"/>
              <a:gd name="T3" fmla="*/ 2147483647 h 114"/>
              <a:gd name="T4" fmla="*/ 0 w 10"/>
              <a:gd name="T5" fmla="*/ 2147483647 h 114"/>
              <a:gd name="T6" fmla="*/ 2147483647 w 10"/>
              <a:gd name="T7" fmla="*/ 0 h 114"/>
              <a:gd name="T8" fmla="*/ 0 60000 65536"/>
              <a:gd name="T9" fmla="*/ 0 60000 65536"/>
              <a:gd name="T10" fmla="*/ 0 60000 65536"/>
              <a:gd name="T11" fmla="*/ 0 60000 65536"/>
              <a:gd name="T12" fmla="*/ 0 w 10"/>
              <a:gd name="T13" fmla="*/ 0 h 114"/>
              <a:gd name="T14" fmla="*/ 10 w 10"/>
              <a:gd name="T15" fmla="*/ 114 h 114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0" h="114">
                <a:moveTo>
                  <a:pt x="10" y="114"/>
                </a:moveTo>
                <a:lnTo>
                  <a:pt x="1" y="74"/>
                </a:lnTo>
                <a:lnTo>
                  <a:pt x="0" y="46"/>
                </a:lnTo>
                <a:lnTo>
                  <a:pt x="8" y="0"/>
                </a:lnTo>
              </a:path>
            </a:pathLst>
          </a:custGeom>
          <a:noFill/>
          <a:ln w="38100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hr-HR"/>
          </a:p>
        </p:txBody>
      </p:sp>
      <p:sp>
        <p:nvSpPr>
          <p:cNvPr id="19739" name="Freeform 63"/>
          <p:cNvSpPr>
            <a:spLocks/>
          </p:cNvSpPr>
          <p:nvPr/>
        </p:nvSpPr>
        <p:spPr bwMode="auto">
          <a:xfrm rot="-6530824">
            <a:off x="5345113" y="5391150"/>
            <a:ext cx="15875" cy="180975"/>
          </a:xfrm>
          <a:custGeom>
            <a:avLst/>
            <a:gdLst>
              <a:gd name="T0" fmla="*/ 2147483647 w 10"/>
              <a:gd name="T1" fmla="*/ 2147483647 h 114"/>
              <a:gd name="T2" fmla="*/ 2147483647 w 10"/>
              <a:gd name="T3" fmla="*/ 2147483647 h 114"/>
              <a:gd name="T4" fmla="*/ 0 w 10"/>
              <a:gd name="T5" fmla="*/ 2147483647 h 114"/>
              <a:gd name="T6" fmla="*/ 2147483647 w 10"/>
              <a:gd name="T7" fmla="*/ 0 h 114"/>
              <a:gd name="T8" fmla="*/ 0 60000 65536"/>
              <a:gd name="T9" fmla="*/ 0 60000 65536"/>
              <a:gd name="T10" fmla="*/ 0 60000 65536"/>
              <a:gd name="T11" fmla="*/ 0 60000 65536"/>
              <a:gd name="T12" fmla="*/ 0 w 10"/>
              <a:gd name="T13" fmla="*/ 0 h 114"/>
              <a:gd name="T14" fmla="*/ 10 w 10"/>
              <a:gd name="T15" fmla="*/ 114 h 114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0" h="114">
                <a:moveTo>
                  <a:pt x="10" y="114"/>
                </a:moveTo>
                <a:lnTo>
                  <a:pt x="1" y="74"/>
                </a:lnTo>
                <a:lnTo>
                  <a:pt x="0" y="46"/>
                </a:lnTo>
                <a:lnTo>
                  <a:pt x="8" y="0"/>
                </a:lnTo>
              </a:path>
            </a:pathLst>
          </a:custGeom>
          <a:noFill/>
          <a:ln w="38100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hr-HR"/>
          </a:p>
        </p:txBody>
      </p:sp>
      <p:sp>
        <p:nvSpPr>
          <p:cNvPr id="19740" name="Freeform 64"/>
          <p:cNvSpPr>
            <a:spLocks/>
          </p:cNvSpPr>
          <p:nvPr/>
        </p:nvSpPr>
        <p:spPr bwMode="auto">
          <a:xfrm>
            <a:off x="6338888" y="5581650"/>
            <a:ext cx="233362" cy="58738"/>
          </a:xfrm>
          <a:custGeom>
            <a:avLst/>
            <a:gdLst>
              <a:gd name="T0" fmla="*/ 2147483647 w 147"/>
              <a:gd name="T1" fmla="*/ 2147483647 h 37"/>
              <a:gd name="T2" fmla="*/ 2147483647 w 147"/>
              <a:gd name="T3" fmla="*/ 2147483647 h 37"/>
              <a:gd name="T4" fmla="*/ 2147483647 w 147"/>
              <a:gd name="T5" fmla="*/ 2147483647 h 37"/>
              <a:gd name="T6" fmla="*/ 0 w 147"/>
              <a:gd name="T7" fmla="*/ 0 h 37"/>
              <a:gd name="T8" fmla="*/ 0 60000 65536"/>
              <a:gd name="T9" fmla="*/ 0 60000 65536"/>
              <a:gd name="T10" fmla="*/ 0 60000 65536"/>
              <a:gd name="T11" fmla="*/ 0 60000 65536"/>
              <a:gd name="T12" fmla="*/ 0 w 147"/>
              <a:gd name="T13" fmla="*/ 0 h 37"/>
              <a:gd name="T14" fmla="*/ 147 w 147"/>
              <a:gd name="T15" fmla="*/ 37 h 37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47" h="37">
                <a:moveTo>
                  <a:pt x="147" y="37"/>
                </a:moveTo>
                <a:lnTo>
                  <a:pt x="102" y="24"/>
                </a:lnTo>
                <a:lnTo>
                  <a:pt x="63" y="15"/>
                </a:lnTo>
                <a:lnTo>
                  <a:pt x="0" y="0"/>
                </a:lnTo>
              </a:path>
            </a:pathLst>
          </a:custGeom>
          <a:noFill/>
          <a:ln w="38100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hr-HR"/>
          </a:p>
        </p:txBody>
      </p:sp>
      <p:sp>
        <p:nvSpPr>
          <p:cNvPr id="19741" name="Freeform 65"/>
          <p:cNvSpPr>
            <a:spLocks/>
          </p:cNvSpPr>
          <p:nvPr/>
        </p:nvSpPr>
        <p:spPr bwMode="auto">
          <a:xfrm>
            <a:off x="6638925" y="5657850"/>
            <a:ext cx="200025" cy="100013"/>
          </a:xfrm>
          <a:custGeom>
            <a:avLst/>
            <a:gdLst>
              <a:gd name="T0" fmla="*/ 2147483647 w 126"/>
              <a:gd name="T1" fmla="*/ 2147483647 h 63"/>
              <a:gd name="T2" fmla="*/ 2147483647 w 126"/>
              <a:gd name="T3" fmla="*/ 2147483647 h 63"/>
              <a:gd name="T4" fmla="*/ 2147483647 w 126"/>
              <a:gd name="T5" fmla="*/ 2147483647 h 63"/>
              <a:gd name="T6" fmla="*/ 0 w 126"/>
              <a:gd name="T7" fmla="*/ 0 h 63"/>
              <a:gd name="T8" fmla="*/ 0 60000 65536"/>
              <a:gd name="T9" fmla="*/ 0 60000 65536"/>
              <a:gd name="T10" fmla="*/ 0 60000 65536"/>
              <a:gd name="T11" fmla="*/ 0 60000 65536"/>
              <a:gd name="T12" fmla="*/ 0 w 126"/>
              <a:gd name="T13" fmla="*/ 0 h 63"/>
              <a:gd name="T14" fmla="*/ 126 w 126"/>
              <a:gd name="T15" fmla="*/ 63 h 63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26" h="63">
                <a:moveTo>
                  <a:pt x="126" y="63"/>
                </a:moveTo>
                <a:lnTo>
                  <a:pt x="93" y="54"/>
                </a:lnTo>
                <a:lnTo>
                  <a:pt x="54" y="30"/>
                </a:lnTo>
                <a:lnTo>
                  <a:pt x="0" y="0"/>
                </a:lnTo>
              </a:path>
            </a:pathLst>
          </a:custGeom>
          <a:noFill/>
          <a:ln w="38100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hr-HR"/>
          </a:p>
        </p:txBody>
      </p:sp>
      <p:sp>
        <p:nvSpPr>
          <p:cNvPr id="19742" name="Freeform 66"/>
          <p:cNvSpPr>
            <a:spLocks/>
          </p:cNvSpPr>
          <p:nvPr/>
        </p:nvSpPr>
        <p:spPr bwMode="auto">
          <a:xfrm>
            <a:off x="6892925" y="5624513"/>
            <a:ext cx="241300" cy="109537"/>
          </a:xfrm>
          <a:custGeom>
            <a:avLst/>
            <a:gdLst>
              <a:gd name="T0" fmla="*/ 2147483647 w 152"/>
              <a:gd name="T1" fmla="*/ 0 h 69"/>
              <a:gd name="T2" fmla="*/ 2147483647 w 152"/>
              <a:gd name="T3" fmla="*/ 2147483647 h 69"/>
              <a:gd name="T4" fmla="*/ 2147483647 w 152"/>
              <a:gd name="T5" fmla="*/ 2147483647 h 69"/>
              <a:gd name="T6" fmla="*/ 0 w 152"/>
              <a:gd name="T7" fmla="*/ 2147483647 h 69"/>
              <a:gd name="T8" fmla="*/ 0 60000 65536"/>
              <a:gd name="T9" fmla="*/ 0 60000 65536"/>
              <a:gd name="T10" fmla="*/ 0 60000 65536"/>
              <a:gd name="T11" fmla="*/ 0 60000 65536"/>
              <a:gd name="T12" fmla="*/ 0 w 152"/>
              <a:gd name="T13" fmla="*/ 0 h 69"/>
              <a:gd name="T14" fmla="*/ 152 w 152"/>
              <a:gd name="T15" fmla="*/ 69 h 69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52" h="69">
                <a:moveTo>
                  <a:pt x="152" y="0"/>
                </a:moveTo>
                <a:lnTo>
                  <a:pt x="107" y="24"/>
                </a:lnTo>
                <a:lnTo>
                  <a:pt x="59" y="45"/>
                </a:lnTo>
                <a:lnTo>
                  <a:pt x="0" y="69"/>
                </a:lnTo>
              </a:path>
            </a:pathLst>
          </a:custGeom>
          <a:noFill/>
          <a:ln w="38100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hr-HR"/>
          </a:p>
        </p:txBody>
      </p:sp>
      <p:sp>
        <p:nvSpPr>
          <p:cNvPr id="19743" name="Freeform 67"/>
          <p:cNvSpPr>
            <a:spLocks/>
          </p:cNvSpPr>
          <p:nvPr/>
        </p:nvSpPr>
        <p:spPr bwMode="auto">
          <a:xfrm>
            <a:off x="8547100" y="5905500"/>
            <a:ext cx="201613" cy="114300"/>
          </a:xfrm>
          <a:custGeom>
            <a:avLst/>
            <a:gdLst>
              <a:gd name="T0" fmla="*/ 2147483647 w 127"/>
              <a:gd name="T1" fmla="*/ 2147483647 h 72"/>
              <a:gd name="T2" fmla="*/ 2147483647 w 127"/>
              <a:gd name="T3" fmla="*/ 2147483647 h 72"/>
              <a:gd name="T4" fmla="*/ 2147483647 w 127"/>
              <a:gd name="T5" fmla="*/ 2147483647 h 72"/>
              <a:gd name="T6" fmla="*/ 0 w 127"/>
              <a:gd name="T7" fmla="*/ 0 h 72"/>
              <a:gd name="T8" fmla="*/ 0 60000 65536"/>
              <a:gd name="T9" fmla="*/ 0 60000 65536"/>
              <a:gd name="T10" fmla="*/ 0 60000 65536"/>
              <a:gd name="T11" fmla="*/ 0 60000 65536"/>
              <a:gd name="T12" fmla="*/ 0 w 127"/>
              <a:gd name="T13" fmla="*/ 0 h 72"/>
              <a:gd name="T14" fmla="*/ 127 w 127"/>
              <a:gd name="T15" fmla="*/ 72 h 72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27" h="72">
                <a:moveTo>
                  <a:pt x="127" y="72"/>
                </a:moveTo>
                <a:lnTo>
                  <a:pt x="88" y="63"/>
                </a:lnTo>
                <a:lnTo>
                  <a:pt x="37" y="42"/>
                </a:lnTo>
                <a:lnTo>
                  <a:pt x="0" y="0"/>
                </a:lnTo>
              </a:path>
            </a:pathLst>
          </a:custGeom>
          <a:noFill/>
          <a:ln w="38100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hr-HR"/>
          </a:p>
        </p:txBody>
      </p:sp>
      <p:sp>
        <p:nvSpPr>
          <p:cNvPr id="19744" name="Freeform 68"/>
          <p:cNvSpPr>
            <a:spLocks/>
          </p:cNvSpPr>
          <p:nvPr/>
        </p:nvSpPr>
        <p:spPr bwMode="auto">
          <a:xfrm rot="-2843868">
            <a:off x="8399463" y="5722938"/>
            <a:ext cx="15875" cy="180975"/>
          </a:xfrm>
          <a:custGeom>
            <a:avLst/>
            <a:gdLst>
              <a:gd name="T0" fmla="*/ 2147483647 w 10"/>
              <a:gd name="T1" fmla="*/ 2147483647 h 114"/>
              <a:gd name="T2" fmla="*/ 2147483647 w 10"/>
              <a:gd name="T3" fmla="*/ 2147483647 h 114"/>
              <a:gd name="T4" fmla="*/ 0 w 10"/>
              <a:gd name="T5" fmla="*/ 2147483647 h 114"/>
              <a:gd name="T6" fmla="*/ 2147483647 w 10"/>
              <a:gd name="T7" fmla="*/ 0 h 114"/>
              <a:gd name="T8" fmla="*/ 0 60000 65536"/>
              <a:gd name="T9" fmla="*/ 0 60000 65536"/>
              <a:gd name="T10" fmla="*/ 0 60000 65536"/>
              <a:gd name="T11" fmla="*/ 0 60000 65536"/>
              <a:gd name="T12" fmla="*/ 0 w 10"/>
              <a:gd name="T13" fmla="*/ 0 h 114"/>
              <a:gd name="T14" fmla="*/ 10 w 10"/>
              <a:gd name="T15" fmla="*/ 114 h 114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0" h="114">
                <a:moveTo>
                  <a:pt x="10" y="114"/>
                </a:moveTo>
                <a:lnTo>
                  <a:pt x="1" y="74"/>
                </a:lnTo>
                <a:lnTo>
                  <a:pt x="0" y="46"/>
                </a:lnTo>
                <a:lnTo>
                  <a:pt x="8" y="0"/>
                </a:lnTo>
              </a:path>
            </a:pathLst>
          </a:custGeom>
          <a:noFill/>
          <a:ln w="38100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hr-HR"/>
          </a:p>
        </p:txBody>
      </p:sp>
      <p:sp>
        <p:nvSpPr>
          <p:cNvPr id="19745" name="Freeform 69"/>
          <p:cNvSpPr>
            <a:spLocks/>
          </p:cNvSpPr>
          <p:nvPr/>
        </p:nvSpPr>
        <p:spPr bwMode="auto">
          <a:xfrm>
            <a:off x="8034338" y="5591175"/>
            <a:ext cx="228600" cy="131763"/>
          </a:xfrm>
          <a:custGeom>
            <a:avLst/>
            <a:gdLst>
              <a:gd name="T0" fmla="*/ 2147483647 w 144"/>
              <a:gd name="T1" fmla="*/ 2147483647 h 83"/>
              <a:gd name="T2" fmla="*/ 2147483647 w 144"/>
              <a:gd name="T3" fmla="*/ 2147483647 h 83"/>
              <a:gd name="T4" fmla="*/ 2147483647 w 144"/>
              <a:gd name="T5" fmla="*/ 2147483647 h 83"/>
              <a:gd name="T6" fmla="*/ 0 w 144"/>
              <a:gd name="T7" fmla="*/ 0 h 83"/>
              <a:gd name="T8" fmla="*/ 0 60000 65536"/>
              <a:gd name="T9" fmla="*/ 0 60000 65536"/>
              <a:gd name="T10" fmla="*/ 0 60000 65536"/>
              <a:gd name="T11" fmla="*/ 0 60000 65536"/>
              <a:gd name="T12" fmla="*/ 0 w 144"/>
              <a:gd name="T13" fmla="*/ 0 h 83"/>
              <a:gd name="T14" fmla="*/ 144 w 144"/>
              <a:gd name="T15" fmla="*/ 83 h 83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44" h="83">
                <a:moveTo>
                  <a:pt x="144" y="83"/>
                </a:moveTo>
                <a:lnTo>
                  <a:pt x="78" y="66"/>
                </a:lnTo>
                <a:lnTo>
                  <a:pt x="36" y="39"/>
                </a:lnTo>
                <a:lnTo>
                  <a:pt x="0" y="0"/>
                </a:lnTo>
              </a:path>
            </a:pathLst>
          </a:custGeom>
          <a:noFill/>
          <a:ln w="38100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hr-HR"/>
          </a:p>
        </p:txBody>
      </p:sp>
      <p:sp>
        <p:nvSpPr>
          <p:cNvPr id="19746" name="Freeform 70"/>
          <p:cNvSpPr>
            <a:spLocks/>
          </p:cNvSpPr>
          <p:nvPr/>
        </p:nvSpPr>
        <p:spPr bwMode="auto">
          <a:xfrm>
            <a:off x="7553325" y="5467350"/>
            <a:ext cx="314325" cy="58738"/>
          </a:xfrm>
          <a:custGeom>
            <a:avLst/>
            <a:gdLst>
              <a:gd name="T0" fmla="*/ 2147483647 w 198"/>
              <a:gd name="T1" fmla="*/ 2147483647 h 37"/>
              <a:gd name="T2" fmla="*/ 2147483647 w 198"/>
              <a:gd name="T3" fmla="*/ 2147483647 h 37"/>
              <a:gd name="T4" fmla="*/ 2147483647 w 198"/>
              <a:gd name="T5" fmla="*/ 2147483647 h 37"/>
              <a:gd name="T6" fmla="*/ 2147483647 w 198"/>
              <a:gd name="T7" fmla="*/ 2147483647 h 37"/>
              <a:gd name="T8" fmla="*/ 0 w 198"/>
              <a:gd name="T9" fmla="*/ 0 h 3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98"/>
              <a:gd name="T16" fmla="*/ 0 h 37"/>
              <a:gd name="T17" fmla="*/ 198 w 198"/>
              <a:gd name="T18" fmla="*/ 37 h 37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98" h="37">
                <a:moveTo>
                  <a:pt x="198" y="22"/>
                </a:moveTo>
                <a:lnTo>
                  <a:pt x="159" y="34"/>
                </a:lnTo>
                <a:lnTo>
                  <a:pt x="118" y="37"/>
                </a:lnTo>
                <a:lnTo>
                  <a:pt x="57" y="24"/>
                </a:lnTo>
                <a:lnTo>
                  <a:pt x="0" y="0"/>
                </a:lnTo>
              </a:path>
            </a:pathLst>
          </a:custGeom>
          <a:noFill/>
          <a:ln w="38100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hr-HR"/>
          </a:p>
        </p:txBody>
      </p:sp>
      <p:sp>
        <p:nvSpPr>
          <p:cNvPr id="19747" name="Freeform 71"/>
          <p:cNvSpPr>
            <a:spLocks/>
          </p:cNvSpPr>
          <p:nvPr/>
        </p:nvSpPr>
        <p:spPr bwMode="auto">
          <a:xfrm>
            <a:off x="7600950" y="5595938"/>
            <a:ext cx="214313" cy="80962"/>
          </a:xfrm>
          <a:custGeom>
            <a:avLst/>
            <a:gdLst>
              <a:gd name="T0" fmla="*/ 2147483647 w 135"/>
              <a:gd name="T1" fmla="*/ 2147483647 h 51"/>
              <a:gd name="T2" fmla="*/ 2147483647 w 135"/>
              <a:gd name="T3" fmla="*/ 2147483647 h 51"/>
              <a:gd name="T4" fmla="*/ 0 w 135"/>
              <a:gd name="T5" fmla="*/ 0 h 51"/>
              <a:gd name="T6" fmla="*/ 0 60000 65536"/>
              <a:gd name="T7" fmla="*/ 0 60000 65536"/>
              <a:gd name="T8" fmla="*/ 0 60000 65536"/>
              <a:gd name="T9" fmla="*/ 0 w 135"/>
              <a:gd name="T10" fmla="*/ 0 h 51"/>
              <a:gd name="T11" fmla="*/ 135 w 135"/>
              <a:gd name="T12" fmla="*/ 51 h 51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35" h="51">
                <a:moveTo>
                  <a:pt x="135" y="51"/>
                </a:moveTo>
                <a:cubicBezTo>
                  <a:pt x="126" y="45"/>
                  <a:pt x="106" y="26"/>
                  <a:pt x="84" y="18"/>
                </a:cubicBezTo>
                <a:cubicBezTo>
                  <a:pt x="62" y="10"/>
                  <a:pt x="17" y="4"/>
                  <a:pt x="0" y="0"/>
                </a:cubicBezTo>
              </a:path>
            </a:pathLst>
          </a:custGeom>
          <a:noFill/>
          <a:ln w="38100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endParaRPr lang="hr-HR"/>
          </a:p>
        </p:txBody>
      </p:sp>
      <p:sp>
        <p:nvSpPr>
          <p:cNvPr id="19748" name="Freeform 72"/>
          <p:cNvSpPr>
            <a:spLocks/>
          </p:cNvSpPr>
          <p:nvPr/>
        </p:nvSpPr>
        <p:spPr bwMode="auto">
          <a:xfrm rot="-2272499">
            <a:off x="7223125" y="5516563"/>
            <a:ext cx="238125" cy="33337"/>
          </a:xfrm>
          <a:custGeom>
            <a:avLst/>
            <a:gdLst>
              <a:gd name="T0" fmla="*/ 2147483647 w 150"/>
              <a:gd name="T1" fmla="*/ 2147483647 h 21"/>
              <a:gd name="T2" fmla="*/ 2147483647 w 150"/>
              <a:gd name="T3" fmla="*/ 2147483647 h 21"/>
              <a:gd name="T4" fmla="*/ 2147483647 w 150"/>
              <a:gd name="T5" fmla="*/ 2147483647 h 21"/>
              <a:gd name="T6" fmla="*/ 2147483647 w 150"/>
              <a:gd name="T7" fmla="*/ 2147483647 h 21"/>
              <a:gd name="T8" fmla="*/ 0 w 150"/>
              <a:gd name="T9" fmla="*/ 0 h 2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50"/>
              <a:gd name="T16" fmla="*/ 0 h 21"/>
              <a:gd name="T17" fmla="*/ 150 w 150"/>
              <a:gd name="T18" fmla="*/ 21 h 21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50" h="21">
                <a:moveTo>
                  <a:pt x="150" y="6"/>
                </a:moveTo>
                <a:lnTo>
                  <a:pt x="111" y="18"/>
                </a:lnTo>
                <a:lnTo>
                  <a:pt x="70" y="21"/>
                </a:lnTo>
                <a:lnTo>
                  <a:pt x="32" y="13"/>
                </a:lnTo>
                <a:lnTo>
                  <a:pt x="0" y="0"/>
                </a:lnTo>
              </a:path>
            </a:pathLst>
          </a:custGeom>
          <a:noFill/>
          <a:ln w="38100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hr-HR"/>
          </a:p>
        </p:txBody>
      </p:sp>
      <p:sp>
        <p:nvSpPr>
          <p:cNvPr id="19749" name="Freeform 73"/>
          <p:cNvSpPr>
            <a:spLocks/>
          </p:cNvSpPr>
          <p:nvPr/>
        </p:nvSpPr>
        <p:spPr bwMode="auto">
          <a:xfrm>
            <a:off x="6042025" y="5507038"/>
            <a:ext cx="233363" cy="58737"/>
          </a:xfrm>
          <a:custGeom>
            <a:avLst/>
            <a:gdLst>
              <a:gd name="T0" fmla="*/ 2147483647 w 147"/>
              <a:gd name="T1" fmla="*/ 2147483647 h 37"/>
              <a:gd name="T2" fmla="*/ 2147483647 w 147"/>
              <a:gd name="T3" fmla="*/ 2147483647 h 37"/>
              <a:gd name="T4" fmla="*/ 2147483647 w 147"/>
              <a:gd name="T5" fmla="*/ 2147483647 h 37"/>
              <a:gd name="T6" fmla="*/ 0 w 147"/>
              <a:gd name="T7" fmla="*/ 0 h 37"/>
              <a:gd name="T8" fmla="*/ 0 60000 65536"/>
              <a:gd name="T9" fmla="*/ 0 60000 65536"/>
              <a:gd name="T10" fmla="*/ 0 60000 65536"/>
              <a:gd name="T11" fmla="*/ 0 60000 65536"/>
              <a:gd name="T12" fmla="*/ 0 w 147"/>
              <a:gd name="T13" fmla="*/ 0 h 37"/>
              <a:gd name="T14" fmla="*/ 147 w 147"/>
              <a:gd name="T15" fmla="*/ 37 h 37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47" h="37">
                <a:moveTo>
                  <a:pt x="147" y="37"/>
                </a:moveTo>
                <a:lnTo>
                  <a:pt x="102" y="24"/>
                </a:lnTo>
                <a:lnTo>
                  <a:pt x="63" y="15"/>
                </a:lnTo>
                <a:lnTo>
                  <a:pt x="0" y="0"/>
                </a:lnTo>
              </a:path>
            </a:pathLst>
          </a:custGeom>
          <a:noFill/>
          <a:ln w="38100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hr-HR"/>
          </a:p>
        </p:txBody>
      </p:sp>
      <p:sp>
        <p:nvSpPr>
          <p:cNvPr id="19750" name="Freeform 74"/>
          <p:cNvSpPr>
            <a:spLocks/>
          </p:cNvSpPr>
          <p:nvPr/>
        </p:nvSpPr>
        <p:spPr bwMode="auto">
          <a:xfrm>
            <a:off x="5710238" y="5519738"/>
            <a:ext cx="239712" cy="77787"/>
          </a:xfrm>
          <a:custGeom>
            <a:avLst/>
            <a:gdLst>
              <a:gd name="T0" fmla="*/ 2147483647 w 151"/>
              <a:gd name="T1" fmla="*/ 2147483647 h 49"/>
              <a:gd name="T2" fmla="*/ 2147483647 w 151"/>
              <a:gd name="T3" fmla="*/ 2147483647 h 49"/>
              <a:gd name="T4" fmla="*/ 0 w 151"/>
              <a:gd name="T5" fmla="*/ 0 h 49"/>
              <a:gd name="T6" fmla="*/ 0 60000 65536"/>
              <a:gd name="T7" fmla="*/ 0 60000 65536"/>
              <a:gd name="T8" fmla="*/ 0 60000 65536"/>
              <a:gd name="T9" fmla="*/ 0 w 151"/>
              <a:gd name="T10" fmla="*/ 0 h 49"/>
              <a:gd name="T11" fmla="*/ 151 w 151"/>
              <a:gd name="T12" fmla="*/ 49 h 49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51" h="49">
                <a:moveTo>
                  <a:pt x="151" y="49"/>
                </a:moveTo>
                <a:cubicBezTo>
                  <a:pt x="135" y="43"/>
                  <a:pt x="79" y="20"/>
                  <a:pt x="54" y="12"/>
                </a:cubicBezTo>
                <a:cubicBezTo>
                  <a:pt x="29" y="4"/>
                  <a:pt x="11" y="2"/>
                  <a:pt x="0" y="0"/>
                </a:cubicBezTo>
              </a:path>
            </a:pathLst>
          </a:custGeom>
          <a:noFill/>
          <a:ln w="38100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endParaRPr lang="hr-HR"/>
          </a:p>
        </p:txBody>
      </p:sp>
      <p:sp>
        <p:nvSpPr>
          <p:cNvPr id="19751" name="Freeform 75"/>
          <p:cNvSpPr>
            <a:spLocks/>
          </p:cNvSpPr>
          <p:nvPr/>
        </p:nvSpPr>
        <p:spPr bwMode="auto">
          <a:xfrm>
            <a:off x="5748338" y="5435600"/>
            <a:ext cx="233362" cy="58738"/>
          </a:xfrm>
          <a:custGeom>
            <a:avLst/>
            <a:gdLst>
              <a:gd name="T0" fmla="*/ 2147483647 w 147"/>
              <a:gd name="T1" fmla="*/ 2147483647 h 37"/>
              <a:gd name="T2" fmla="*/ 2147483647 w 147"/>
              <a:gd name="T3" fmla="*/ 2147483647 h 37"/>
              <a:gd name="T4" fmla="*/ 2147483647 w 147"/>
              <a:gd name="T5" fmla="*/ 2147483647 h 37"/>
              <a:gd name="T6" fmla="*/ 0 w 147"/>
              <a:gd name="T7" fmla="*/ 0 h 37"/>
              <a:gd name="T8" fmla="*/ 0 60000 65536"/>
              <a:gd name="T9" fmla="*/ 0 60000 65536"/>
              <a:gd name="T10" fmla="*/ 0 60000 65536"/>
              <a:gd name="T11" fmla="*/ 0 60000 65536"/>
              <a:gd name="T12" fmla="*/ 0 w 147"/>
              <a:gd name="T13" fmla="*/ 0 h 37"/>
              <a:gd name="T14" fmla="*/ 147 w 147"/>
              <a:gd name="T15" fmla="*/ 37 h 37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47" h="37">
                <a:moveTo>
                  <a:pt x="147" y="37"/>
                </a:moveTo>
                <a:lnTo>
                  <a:pt x="102" y="24"/>
                </a:lnTo>
                <a:lnTo>
                  <a:pt x="63" y="15"/>
                </a:lnTo>
                <a:lnTo>
                  <a:pt x="0" y="0"/>
                </a:lnTo>
              </a:path>
            </a:pathLst>
          </a:custGeom>
          <a:noFill/>
          <a:ln w="38100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hr-HR"/>
          </a:p>
        </p:txBody>
      </p:sp>
      <p:sp>
        <p:nvSpPr>
          <p:cNvPr id="19752" name="Freeform 76"/>
          <p:cNvSpPr>
            <a:spLocks/>
          </p:cNvSpPr>
          <p:nvPr/>
        </p:nvSpPr>
        <p:spPr bwMode="auto">
          <a:xfrm>
            <a:off x="5462588" y="5386388"/>
            <a:ext cx="241300" cy="41275"/>
          </a:xfrm>
          <a:custGeom>
            <a:avLst/>
            <a:gdLst>
              <a:gd name="T0" fmla="*/ 2147483647 w 152"/>
              <a:gd name="T1" fmla="*/ 2147483647 h 26"/>
              <a:gd name="T2" fmla="*/ 2147483647 w 152"/>
              <a:gd name="T3" fmla="*/ 2147483647 h 26"/>
              <a:gd name="T4" fmla="*/ 2147483647 w 152"/>
              <a:gd name="T5" fmla="*/ 0 h 26"/>
              <a:gd name="T6" fmla="*/ 0 w 152"/>
              <a:gd name="T7" fmla="*/ 2147483647 h 26"/>
              <a:gd name="T8" fmla="*/ 0 60000 65536"/>
              <a:gd name="T9" fmla="*/ 0 60000 65536"/>
              <a:gd name="T10" fmla="*/ 0 60000 65536"/>
              <a:gd name="T11" fmla="*/ 0 60000 65536"/>
              <a:gd name="T12" fmla="*/ 0 w 152"/>
              <a:gd name="T13" fmla="*/ 0 h 26"/>
              <a:gd name="T14" fmla="*/ 152 w 152"/>
              <a:gd name="T15" fmla="*/ 26 h 2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52" h="26">
                <a:moveTo>
                  <a:pt x="152" y="26"/>
                </a:moveTo>
                <a:lnTo>
                  <a:pt x="107" y="13"/>
                </a:lnTo>
                <a:lnTo>
                  <a:pt x="54" y="0"/>
                </a:lnTo>
                <a:lnTo>
                  <a:pt x="0" y="18"/>
                </a:lnTo>
              </a:path>
            </a:pathLst>
          </a:custGeom>
          <a:noFill/>
          <a:ln w="38100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hr-HR"/>
          </a:p>
        </p:txBody>
      </p:sp>
      <p:sp>
        <p:nvSpPr>
          <p:cNvPr id="19753" name="Freeform 77"/>
          <p:cNvSpPr>
            <a:spLocks/>
          </p:cNvSpPr>
          <p:nvPr/>
        </p:nvSpPr>
        <p:spPr bwMode="auto">
          <a:xfrm>
            <a:off x="4848225" y="5462588"/>
            <a:ext cx="280988" cy="66675"/>
          </a:xfrm>
          <a:custGeom>
            <a:avLst/>
            <a:gdLst>
              <a:gd name="T0" fmla="*/ 2147483647 w 177"/>
              <a:gd name="T1" fmla="*/ 2147483647 h 42"/>
              <a:gd name="T2" fmla="*/ 2147483647 w 177"/>
              <a:gd name="T3" fmla="*/ 2147483647 h 42"/>
              <a:gd name="T4" fmla="*/ 2147483647 w 177"/>
              <a:gd name="T5" fmla="*/ 2147483647 h 42"/>
              <a:gd name="T6" fmla="*/ 2147483647 w 177"/>
              <a:gd name="T7" fmla="*/ 2147483647 h 42"/>
              <a:gd name="T8" fmla="*/ 0 w 177"/>
              <a:gd name="T9" fmla="*/ 0 h 4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77"/>
              <a:gd name="T16" fmla="*/ 0 h 42"/>
              <a:gd name="T17" fmla="*/ 177 w 177"/>
              <a:gd name="T18" fmla="*/ 42 h 4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77" h="42">
                <a:moveTo>
                  <a:pt x="177" y="39"/>
                </a:moveTo>
                <a:lnTo>
                  <a:pt x="117" y="42"/>
                </a:lnTo>
                <a:lnTo>
                  <a:pt x="72" y="36"/>
                </a:lnTo>
                <a:lnTo>
                  <a:pt x="39" y="30"/>
                </a:lnTo>
                <a:lnTo>
                  <a:pt x="0" y="0"/>
                </a:lnTo>
              </a:path>
            </a:pathLst>
          </a:custGeom>
          <a:noFill/>
          <a:ln w="38100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hr-HR"/>
          </a:p>
        </p:txBody>
      </p:sp>
      <p:sp>
        <p:nvSpPr>
          <p:cNvPr id="19754" name="Freeform 78"/>
          <p:cNvSpPr>
            <a:spLocks/>
          </p:cNvSpPr>
          <p:nvPr/>
        </p:nvSpPr>
        <p:spPr bwMode="auto">
          <a:xfrm rot="-2545005">
            <a:off x="4745038" y="5267325"/>
            <a:ext cx="15875" cy="180975"/>
          </a:xfrm>
          <a:custGeom>
            <a:avLst/>
            <a:gdLst>
              <a:gd name="T0" fmla="*/ 2147483647 w 10"/>
              <a:gd name="T1" fmla="*/ 2147483647 h 114"/>
              <a:gd name="T2" fmla="*/ 2147483647 w 10"/>
              <a:gd name="T3" fmla="*/ 2147483647 h 114"/>
              <a:gd name="T4" fmla="*/ 0 w 10"/>
              <a:gd name="T5" fmla="*/ 2147483647 h 114"/>
              <a:gd name="T6" fmla="*/ 2147483647 w 10"/>
              <a:gd name="T7" fmla="*/ 0 h 114"/>
              <a:gd name="T8" fmla="*/ 0 60000 65536"/>
              <a:gd name="T9" fmla="*/ 0 60000 65536"/>
              <a:gd name="T10" fmla="*/ 0 60000 65536"/>
              <a:gd name="T11" fmla="*/ 0 60000 65536"/>
              <a:gd name="T12" fmla="*/ 0 w 10"/>
              <a:gd name="T13" fmla="*/ 0 h 114"/>
              <a:gd name="T14" fmla="*/ 10 w 10"/>
              <a:gd name="T15" fmla="*/ 114 h 114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0" h="114">
                <a:moveTo>
                  <a:pt x="10" y="114"/>
                </a:moveTo>
                <a:lnTo>
                  <a:pt x="1" y="74"/>
                </a:lnTo>
                <a:lnTo>
                  <a:pt x="0" y="46"/>
                </a:lnTo>
                <a:lnTo>
                  <a:pt x="8" y="0"/>
                </a:lnTo>
              </a:path>
            </a:pathLst>
          </a:custGeom>
          <a:noFill/>
          <a:ln w="38100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hr-HR"/>
          </a:p>
        </p:txBody>
      </p:sp>
      <p:sp>
        <p:nvSpPr>
          <p:cNvPr id="19755" name="Freeform 79"/>
          <p:cNvSpPr>
            <a:spLocks/>
          </p:cNvSpPr>
          <p:nvPr/>
        </p:nvSpPr>
        <p:spPr bwMode="auto">
          <a:xfrm rot="-1465085">
            <a:off x="5037138" y="5570538"/>
            <a:ext cx="241300" cy="93662"/>
          </a:xfrm>
          <a:custGeom>
            <a:avLst/>
            <a:gdLst>
              <a:gd name="T0" fmla="*/ 2147483647 w 152"/>
              <a:gd name="T1" fmla="*/ 2147483647 h 59"/>
              <a:gd name="T2" fmla="*/ 2147483647 w 152"/>
              <a:gd name="T3" fmla="*/ 2147483647 h 59"/>
              <a:gd name="T4" fmla="*/ 0 w 152"/>
              <a:gd name="T5" fmla="*/ 0 h 59"/>
              <a:gd name="T6" fmla="*/ 0 60000 65536"/>
              <a:gd name="T7" fmla="*/ 0 60000 65536"/>
              <a:gd name="T8" fmla="*/ 0 60000 65536"/>
              <a:gd name="T9" fmla="*/ 0 w 152"/>
              <a:gd name="T10" fmla="*/ 0 h 59"/>
              <a:gd name="T11" fmla="*/ 152 w 152"/>
              <a:gd name="T12" fmla="*/ 59 h 59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52" h="59">
                <a:moveTo>
                  <a:pt x="152" y="59"/>
                </a:moveTo>
                <a:cubicBezTo>
                  <a:pt x="137" y="55"/>
                  <a:pt x="89" y="47"/>
                  <a:pt x="64" y="37"/>
                </a:cubicBezTo>
                <a:cubicBezTo>
                  <a:pt x="39" y="27"/>
                  <a:pt x="13" y="8"/>
                  <a:pt x="0" y="0"/>
                </a:cubicBezTo>
              </a:path>
            </a:pathLst>
          </a:custGeom>
          <a:noFill/>
          <a:ln w="38100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endParaRPr lang="hr-HR"/>
          </a:p>
        </p:txBody>
      </p:sp>
      <p:sp>
        <p:nvSpPr>
          <p:cNvPr id="19756" name="Freeform 80"/>
          <p:cNvSpPr>
            <a:spLocks/>
          </p:cNvSpPr>
          <p:nvPr/>
        </p:nvSpPr>
        <p:spPr bwMode="auto">
          <a:xfrm>
            <a:off x="4392613" y="4057650"/>
            <a:ext cx="198437" cy="138113"/>
          </a:xfrm>
          <a:custGeom>
            <a:avLst/>
            <a:gdLst>
              <a:gd name="T0" fmla="*/ 2147483647 w 125"/>
              <a:gd name="T1" fmla="*/ 2147483647 h 87"/>
              <a:gd name="T2" fmla="*/ 2147483647 w 125"/>
              <a:gd name="T3" fmla="*/ 2147483647 h 87"/>
              <a:gd name="T4" fmla="*/ 2147483647 w 125"/>
              <a:gd name="T5" fmla="*/ 2147483647 h 87"/>
              <a:gd name="T6" fmla="*/ 0 w 125"/>
              <a:gd name="T7" fmla="*/ 0 h 87"/>
              <a:gd name="T8" fmla="*/ 0 60000 65536"/>
              <a:gd name="T9" fmla="*/ 0 60000 65536"/>
              <a:gd name="T10" fmla="*/ 0 60000 65536"/>
              <a:gd name="T11" fmla="*/ 0 60000 65536"/>
              <a:gd name="T12" fmla="*/ 0 w 125"/>
              <a:gd name="T13" fmla="*/ 0 h 87"/>
              <a:gd name="T14" fmla="*/ 125 w 125"/>
              <a:gd name="T15" fmla="*/ 87 h 87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25" h="87">
                <a:moveTo>
                  <a:pt x="125" y="87"/>
                </a:moveTo>
                <a:lnTo>
                  <a:pt x="77" y="48"/>
                </a:lnTo>
                <a:lnTo>
                  <a:pt x="37" y="24"/>
                </a:lnTo>
                <a:lnTo>
                  <a:pt x="0" y="0"/>
                </a:lnTo>
              </a:path>
            </a:pathLst>
          </a:custGeom>
          <a:noFill/>
          <a:ln w="38100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hr-HR"/>
          </a:p>
        </p:txBody>
      </p:sp>
      <p:sp>
        <p:nvSpPr>
          <p:cNvPr id="19757" name="Freeform 81"/>
          <p:cNvSpPr>
            <a:spLocks/>
          </p:cNvSpPr>
          <p:nvPr/>
        </p:nvSpPr>
        <p:spPr bwMode="auto">
          <a:xfrm rot="-210974">
            <a:off x="3770313" y="3706813"/>
            <a:ext cx="165100" cy="98425"/>
          </a:xfrm>
          <a:custGeom>
            <a:avLst/>
            <a:gdLst>
              <a:gd name="T0" fmla="*/ 2147483647 w 104"/>
              <a:gd name="T1" fmla="*/ 2147483647 h 62"/>
              <a:gd name="T2" fmla="*/ 2147483647 w 104"/>
              <a:gd name="T3" fmla="*/ 2147483647 h 62"/>
              <a:gd name="T4" fmla="*/ 2147483647 w 104"/>
              <a:gd name="T5" fmla="*/ 2147483647 h 62"/>
              <a:gd name="T6" fmla="*/ 0 w 104"/>
              <a:gd name="T7" fmla="*/ 0 h 62"/>
              <a:gd name="T8" fmla="*/ 0 60000 65536"/>
              <a:gd name="T9" fmla="*/ 0 60000 65536"/>
              <a:gd name="T10" fmla="*/ 0 60000 65536"/>
              <a:gd name="T11" fmla="*/ 0 60000 65536"/>
              <a:gd name="T12" fmla="*/ 0 w 104"/>
              <a:gd name="T13" fmla="*/ 0 h 62"/>
              <a:gd name="T14" fmla="*/ 104 w 104"/>
              <a:gd name="T15" fmla="*/ 62 h 62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04" h="62">
                <a:moveTo>
                  <a:pt x="104" y="62"/>
                </a:moveTo>
                <a:lnTo>
                  <a:pt x="68" y="40"/>
                </a:lnTo>
                <a:lnTo>
                  <a:pt x="40" y="25"/>
                </a:lnTo>
                <a:lnTo>
                  <a:pt x="0" y="0"/>
                </a:lnTo>
              </a:path>
            </a:pathLst>
          </a:custGeom>
          <a:noFill/>
          <a:ln w="38100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hr-HR"/>
          </a:p>
        </p:txBody>
      </p:sp>
      <p:sp>
        <p:nvSpPr>
          <p:cNvPr id="19758" name="Freeform 82"/>
          <p:cNvSpPr>
            <a:spLocks/>
          </p:cNvSpPr>
          <p:nvPr/>
        </p:nvSpPr>
        <p:spPr bwMode="auto">
          <a:xfrm rot="-164149">
            <a:off x="4062413" y="3981450"/>
            <a:ext cx="209550" cy="128588"/>
          </a:xfrm>
          <a:custGeom>
            <a:avLst/>
            <a:gdLst>
              <a:gd name="T0" fmla="*/ 2147483647 w 132"/>
              <a:gd name="T1" fmla="*/ 2147483647 h 81"/>
              <a:gd name="T2" fmla="*/ 2147483647 w 132"/>
              <a:gd name="T3" fmla="*/ 2147483647 h 81"/>
              <a:gd name="T4" fmla="*/ 0 w 132"/>
              <a:gd name="T5" fmla="*/ 0 h 81"/>
              <a:gd name="T6" fmla="*/ 0 60000 65536"/>
              <a:gd name="T7" fmla="*/ 0 60000 65536"/>
              <a:gd name="T8" fmla="*/ 0 60000 65536"/>
              <a:gd name="T9" fmla="*/ 0 w 132"/>
              <a:gd name="T10" fmla="*/ 0 h 81"/>
              <a:gd name="T11" fmla="*/ 132 w 132"/>
              <a:gd name="T12" fmla="*/ 81 h 81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32" h="81">
                <a:moveTo>
                  <a:pt x="132" y="81"/>
                </a:moveTo>
                <a:cubicBezTo>
                  <a:pt x="120" y="73"/>
                  <a:pt x="76" y="43"/>
                  <a:pt x="54" y="30"/>
                </a:cubicBezTo>
                <a:cubicBezTo>
                  <a:pt x="32" y="17"/>
                  <a:pt x="11" y="6"/>
                  <a:pt x="0" y="0"/>
                </a:cubicBezTo>
              </a:path>
            </a:pathLst>
          </a:custGeom>
          <a:noFill/>
          <a:ln w="38100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endParaRPr lang="hr-HR"/>
          </a:p>
        </p:txBody>
      </p:sp>
      <p:sp>
        <p:nvSpPr>
          <p:cNvPr id="19759" name="Freeform 83"/>
          <p:cNvSpPr>
            <a:spLocks/>
          </p:cNvSpPr>
          <p:nvPr/>
        </p:nvSpPr>
        <p:spPr bwMode="auto">
          <a:xfrm>
            <a:off x="3848100" y="3879850"/>
            <a:ext cx="161925" cy="82550"/>
          </a:xfrm>
          <a:custGeom>
            <a:avLst/>
            <a:gdLst>
              <a:gd name="T0" fmla="*/ 2147483647 w 102"/>
              <a:gd name="T1" fmla="*/ 2147483647 h 52"/>
              <a:gd name="T2" fmla="*/ 2147483647 w 102"/>
              <a:gd name="T3" fmla="*/ 2147483647 h 52"/>
              <a:gd name="T4" fmla="*/ 0 w 102"/>
              <a:gd name="T5" fmla="*/ 0 h 52"/>
              <a:gd name="T6" fmla="*/ 0 60000 65536"/>
              <a:gd name="T7" fmla="*/ 0 60000 65536"/>
              <a:gd name="T8" fmla="*/ 0 60000 65536"/>
              <a:gd name="T9" fmla="*/ 0 w 102"/>
              <a:gd name="T10" fmla="*/ 0 h 52"/>
              <a:gd name="T11" fmla="*/ 102 w 102"/>
              <a:gd name="T12" fmla="*/ 52 h 52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02" h="52">
                <a:moveTo>
                  <a:pt x="102" y="52"/>
                </a:moveTo>
                <a:cubicBezTo>
                  <a:pt x="94" y="48"/>
                  <a:pt x="72" y="36"/>
                  <a:pt x="55" y="27"/>
                </a:cubicBezTo>
                <a:cubicBezTo>
                  <a:pt x="38" y="18"/>
                  <a:pt x="11" y="5"/>
                  <a:pt x="0" y="0"/>
                </a:cubicBezTo>
              </a:path>
            </a:pathLst>
          </a:custGeom>
          <a:noFill/>
          <a:ln w="38100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endParaRPr lang="hr-HR"/>
          </a:p>
        </p:txBody>
      </p:sp>
      <p:sp>
        <p:nvSpPr>
          <p:cNvPr id="19760" name="Freeform 84"/>
          <p:cNvSpPr>
            <a:spLocks/>
          </p:cNvSpPr>
          <p:nvPr/>
        </p:nvSpPr>
        <p:spPr bwMode="auto">
          <a:xfrm>
            <a:off x="2638425" y="4019550"/>
            <a:ext cx="109538" cy="33338"/>
          </a:xfrm>
          <a:custGeom>
            <a:avLst/>
            <a:gdLst>
              <a:gd name="T0" fmla="*/ 2147483647 w 69"/>
              <a:gd name="T1" fmla="*/ 2147483647 h 21"/>
              <a:gd name="T2" fmla="*/ 2147483647 w 69"/>
              <a:gd name="T3" fmla="*/ 2147483647 h 21"/>
              <a:gd name="T4" fmla="*/ 0 w 69"/>
              <a:gd name="T5" fmla="*/ 0 h 21"/>
              <a:gd name="T6" fmla="*/ 0 60000 65536"/>
              <a:gd name="T7" fmla="*/ 0 60000 65536"/>
              <a:gd name="T8" fmla="*/ 0 60000 65536"/>
              <a:gd name="T9" fmla="*/ 0 w 69"/>
              <a:gd name="T10" fmla="*/ 0 h 21"/>
              <a:gd name="T11" fmla="*/ 69 w 69"/>
              <a:gd name="T12" fmla="*/ 21 h 21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69" h="21">
                <a:moveTo>
                  <a:pt x="69" y="21"/>
                </a:moveTo>
                <a:lnTo>
                  <a:pt x="32" y="21"/>
                </a:lnTo>
                <a:lnTo>
                  <a:pt x="0" y="0"/>
                </a:lnTo>
              </a:path>
            </a:pathLst>
          </a:custGeom>
          <a:noFill/>
          <a:ln w="38100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hr-HR"/>
          </a:p>
        </p:txBody>
      </p:sp>
      <p:sp>
        <p:nvSpPr>
          <p:cNvPr id="19761" name="Freeform 85"/>
          <p:cNvSpPr>
            <a:spLocks/>
          </p:cNvSpPr>
          <p:nvPr/>
        </p:nvSpPr>
        <p:spPr bwMode="auto">
          <a:xfrm>
            <a:off x="3443288" y="3243263"/>
            <a:ext cx="242887" cy="19050"/>
          </a:xfrm>
          <a:custGeom>
            <a:avLst/>
            <a:gdLst>
              <a:gd name="T0" fmla="*/ 0 w 153"/>
              <a:gd name="T1" fmla="*/ 2147483647 h 12"/>
              <a:gd name="T2" fmla="*/ 2147483647 w 153"/>
              <a:gd name="T3" fmla="*/ 0 h 12"/>
              <a:gd name="T4" fmla="*/ 2147483647 w 153"/>
              <a:gd name="T5" fmla="*/ 2147483647 h 12"/>
              <a:gd name="T6" fmla="*/ 0 60000 65536"/>
              <a:gd name="T7" fmla="*/ 0 60000 65536"/>
              <a:gd name="T8" fmla="*/ 0 60000 65536"/>
              <a:gd name="T9" fmla="*/ 0 w 153"/>
              <a:gd name="T10" fmla="*/ 0 h 12"/>
              <a:gd name="T11" fmla="*/ 153 w 153"/>
              <a:gd name="T12" fmla="*/ 12 h 12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53" h="12">
                <a:moveTo>
                  <a:pt x="0" y="6"/>
                </a:moveTo>
                <a:lnTo>
                  <a:pt x="87" y="0"/>
                </a:lnTo>
                <a:lnTo>
                  <a:pt x="153" y="12"/>
                </a:lnTo>
              </a:path>
            </a:pathLst>
          </a:custGeom>
          <a:noFill/>
          <a:ln w="38100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hr-HR"/>
          </a:p>
        </p:txBody>
      </p:sp>
      <p:sp>
        <p:nvSpPr>
          <p:cNvPr id="19762" name="Freeform 86"/>
          <p:cNvSpPr>
            <a:spLocks/>
          </p:cNvSpPr>
          <p:nvPr/>
        </p:nvSpPr>
        <p:spPr bwMode="auto">
          <a:xfrm>
            <a:off x="2824163" y="3109913"/>
            <a:ext cx="180975" cy="11112"/>
          </a:xfrm>
          <a:custGeom>
            <a:avLst/>
            <a:gdLst>
              <a:gd name="T0" fmla="*/ 0 w 114"/>
              <a:gd name="T1" fmla="*/ 2147483647 h 7"/>
              <a:gd name="T2" fmla="*/ 2147483647 w 114"/>
              <a:gd name="T3" fmla="*/ 2147483647 h 7"/>
              <a:gd name="T4" fmla="*/ 2147483647 w 114"/>
              <a:gd name="T5" fmla="*/ 2147483647 h 7"/>
              <a:gd name="T6" fmla="*/ 2147483647 w 114"/>
              <a:gd name="T7" fmla="*/ 0 h 7"/>
              <a:gd name="T8" fmla="*/ 0 60000 65536"/>
              <a:gd name="T9" fmla="*/ 0 60000 65536"/>
              <a:gd name="T10" fmla="*/ 0 60000 65536"/>
              <a:gd name="T11" fmla="*/ 0 60000 65536"/>
              <a:gd name="T12" fmla="*/ 0 w 114"/>
              <a:gd name="T13" fmla="*/ 0 h 7"/>
              <a:gd name="T14" fmla="*/ 114 w 114"/>
              <a:gd name="T15" fmla="*/ 7 h 7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14" h="7">
                <a:moveTo>
                  <a:pt x="0" y="3"/>
                </a:moveTo>
                <a:cubicBezTo>
                  <a:pt x="6" y="3"/>
                  <a:pt x="25" y="5"/>
                  <a:pt x="36" y="6"/>
                </a:cubicBezTo>
                <a:cubicBezTo>
                  <a:pt x="47" y="7"/>
                  <a:pt x="53" y="7"/>
                  <a:pt x="66" y="6"/>
                </a:cubicBezTo>
                <a:cubicBezTo>
                  <a:pt x="79" y="5"/>
                  <a:pt x="104" y="1"/>
                  <a:pt x="114" y="0"/>
                </a:cubicBezTo>
              </a:path>
            </a:pathLst>
          </a:custGeom>
          <a:noFill/>
          <a:ln w="38100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endParaRPr lang="hr-HR"/>
          </a:p>
        </p:txBody>
      </p:sp>
      <p:sp>
        <p:nvSpPr>
          <p:cNvPr id="19763" name="Freeform 87"/>
          <p:cNvSpPr>
            <a:spLocks/>
          </p:cNvSpPr>
          <p:nvPr/>
        </p:nvSpPr>
        <p:spPr bwMode="auto">
          <a:xfrm>
            <a:off x="2133600" y="765175"/>
            <a:ext cx="7153275" cy="5530850"/>
          </a:xfrm>
          <a:custGeom>
            <a:avLst/>
            <a:gdLst>
              <a:gd name="T0" fmla="*/ 2147483647 w 4446"/>
              <a:gd name="T1" fmla="*/ 2147483647 h 3484"/>
              <a:gd name="T2" fmla="*/ 2147483647 w 4446"/>
              <a:gd name="T3" fmla="*/ 2147483647 h 3484"/>
              <a:gd name="T4" fmla="*/ 2147483647 w 4446"/>
              <a:gd name="T5" fmla="*/ 2147483647 h 3484"/>
              <a:gd name="T6" fmla="*/ 2147483647 w 4446"/>
              <a:gd name="T7" fmla="*/ 2147483647 h 3484"/>
              <a:gd name="T8" fmla="*/ 2147483647 w 4446"/>
              <a:gd name="T9" fmla="*/ 2147483647 h 3484"/>
              <a:gd name="T10" fmla="*/ 2147483647 w 4446"/>
              <a:gd name="T11" fmla="*/ 2147483647 h 3484"/>
              <a:gd name="T12" fmla="*/ 2147483647 w 4446"/>
              <a:gd name="T13" fmla="*/ 2147483647 h 3484"/>
              <a:gd name="T14" fmla="*/ 2147483647 w 4446"/>
              <a:gd name="T15" fmla="*/ 2147483647 h 3484"/>
              <a:gd name="T16" fmla="*/ 2147483647 w 4446"/>
              <a:gd name="T17" fmla="*/ 2147483647 h 3484"/>
              <a:gd name="T18" fmla="*/ 2147483647 w 4446"/>
              <a:gd name="T19" fmla="*/ 2147483647 h 3484"/>
              <a:gd name="T20" fmla="*/ 2147483647 w 4446"/>
              <a:gd name="T21" fmla="*/ 2147483647 h 3484"/>
              <a:gd name="T22" fmla="*/ 2147483647 w 4446"/>
              <a:gd name="T23" fmla="*/ 2147483647 h 3484"/>
              <a:gd name="T24" fmla="*/ 2147483647 w 4446"/>
              <a:gd name="T25" fmla="*/ 2147483647 h 3484"/>
              <a:gd name="T26" fmla="*/ 2147483647 w 4446"/>
              <a:gd name="T27" fmla="*/ 2147483647 h 3484"/>
              <a:gd name="T28" fmla="*/ 2147483647 w 4446"/>
              <a:gd name="T29" fmla="*/ 2147483647 h 3484"/>
              <a:gd name="T30" fmla="*/ 2147483647 w 4446"/>
              <a:gd name="T31" fmla="*/ 2147483647 h 3484"/>
              <a:gd name="T32" fmla="*/ 2147483647 w 4446"/>
              <a:gd name="T33" fmla="*/ 2147483647 h 3484"/>
              <a:gd name="T34" fmla="*/ 2147483647 w 4446"/>
              <a:gd name="T35" fmla="*/ 2147483647 h 3484"/>
              <a:gd name="T36" fmla="*/ 2147483647 w 4446"/>
              <a:gd name="T37" fmla="*/ 2147483647 h 3484"/>
              <a:gd name="T38" fmla="*/ 2147483647 w 4446"/>
              <a:gd name="T39" fmla="*/ 2147483647 h 3484"/>
              <a:gd name="T40" fmla="*/ 2147483647 w 4446"/>
              <a:gd name="T41" fmla="*/ 2147483647 h 3484"/>
              <a:gd name="T42" fmla="*/ 2147483647 w 4446"/>
              <a:gd name="T43" fmla="*/ 2147483647 h 3484"/>
              <a:gd name="T44" fmla="*/ 2147483647 w 4446"/>
              <a:gd name="T45" fmla="*/ 2147483647 h 3484"/>
              <a:gd name="T46" fmla="*/ 2147483647 w 4446"/>
              <a:gd name="T47" fmla="*/ 2147483647 h 3484"/>
              <a:gd name="T48" fmla="*/ 2147483647 w 4446"/>
              <a:gd name="T49" fmla="*/ 2147483647 h 3484"/>
              <a:gd name="T50" fmla="*/ 2147483647 w 4446"/>
              <a:gd name="T51" fmla="*/ 2147483647 h 3484"/>
              <a:gd name="T52" fmla="*/ 2147483647 w 4446"/>
              <a:gd name="T53" fmla="*/ 2147483647 h 3484"/>
              <a:gd name="T54" fmla="*/ 2147483647 w 4446"/>
              <a:gd name="T55" fmla="*/ 2147483647 h 3484"/>
              <a:gd name="T56" fmla="*/ 0 w 4446"/>
              <a:gd name="T57" fmla="*/ 2147483647 h 3484"/>
              <a:gd name="T58" fmla="*/ 2147483647 w 4446"/>
              <a:gd name="T59" fmla="*/ 2147483647 h 3484"/>
              <a:gd name="T60" fmla="*/ 2147483647 w 4446"/>
              <a:gd name="T61" fmla="*/ 2147483647 h 3484"/>
              <a:gd name="T62" fmla="*/ 2147483647 w 4446"/>
              <a:gd name="T63" fmla="*/ 2147483647 h 3484"/>
              <a:gd name="T64" fmla="*/ 2147483647 w 4446"/>
              <a:gd name="T65" fmla="*/ 2147483647 h 3484"/>
              <a:gd name="T66" fmla="*/ 2147483647 w 4446"/>
              <a:gd name="T67" fmla="*/ 2147483647 h 3484"/>
              <a:gd name="T68" fmla="*/ 2147483647 w 4446"/>
              <a:gd name="T69" fmla="*/ 2147483647 h 3484"/>
              <a:gd name="T70" fmla="*/ 2147483647 w 4446"/>
              <a:gd name="T71" fmla="*/ 2147483647 h 3484"/>
              <a:gd name="T72" fmla="*/ 2147483647 w 4446"/>
              <a:gd name="T73" fmla="*/ 2147483647 h 3484"/>
              <a:gd name="T74" fmla="*/ 2147483647 w 4446"/>
              <a:gd name="T75" fmla="*/ 2147483647 h 3484"/>
              <a:gd name="T76" fmla="*/ 2147483647 w 4446"/>
              <a:gd name="T77" fmla="*/ 2147483647 h 3484"/>
              <a:gd name="T78" fmla="*/ 2147483647 w 4446"/>
              <a:gd name="T79" fmla="*/ 2147483647 h 3484"/>
              <a:gd name="T80" fmla="*/ 2147483647 w 4446"/>
              <a:gd name="T81" fmla="*/ 2147483647 h 3484"/>
              <a:gd name="T82" fmla="*/ 2147483647 w 4446"/>
              <a:gd name="T83" fmla="*/ 2147483647 h 3484"/>
              <a:gd name="T84" fmla="*/ 2147483647 w 4446"/>
              <a:gd name="T85" fmla="*/ 2147483647 h 3484"/>
              <a:gd name="T86" fmla="*/ 2147483647 w 4446"/>
              <a:gd name="T87" fmla="*/ 2147483647 h 3484"/>
              <a:gd name="T88" fmla="*/ 2147483647 w 4446"/>
              <a:gd name="T89" fmla="*/ 2147483647 h 3484"/>
              <a:gd name="T90" fmla="*/ 2147483647 w 4446"/>
              <a:gd name="T91" fmla="*/ 2147483647 h 3484"/>
              <a:gd name="T92" fmla="*/ 2147483647 w 4446"/>
              <a:gd name="T93" fmla="*/ 2147483647 h 3484"/>
              <a:gd name="T94" fmla="*/ 2147483647 w 4446"/>
              <a:gd name="T95" fmla="*/ 2147483647 h 3484"/>
              <a:gd name="T96" fmla="*/ 2147483647 w 4446"/>
              <a:gd name="T97" fmla="*/ 2147483647 h 3484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w 4446"/>
              <a:gd name="T148" fmla="*/ 0 h 3484"/>
              <a:gd name="T149" fmla="*/ 4446 w 4446"/>
              <a:gd name="T150" fmla="*/ 3484 h 3484"/>
            </a:gdLst>
            <a:ahLst/>
            <a:cxnLst>
              <a:cxn ang="T98">
                <a:pos x="T0" y="T1"/>
              </a:cxn>
              <a:cxn ang="T99">
                <a:pos x="T2" y="T3"/>
              </a:cxn>
              <a:cxn ang="T100">
                <a:pos x="T4" y="T5"/>
              </a:cxn>
              <a:cxn ang="T101">
                <a:pos x="T6" y="T7"/>
              </a:cxn>
              <a:cxn ang="T102">
                <a:pos x="T8" y="T9"/>
              </a:cxn>
              <a:cxn ang="T103">
                <a:pos x="T10" y="T11"/>
              </a:cxn>
              <a:cxn ang="T104">
                <a:pos x="T12" y="T13"/>
              </a:cxn>
              <a:cxn ang="T105">
                <a:pos x="T14" y="T15"/>
              </a:cxn>
              <a:cxn ang="T106">
                <a:pos x="T16" y="T17"/>
              </a:cxn>
              <a:cxn ang="T107">
                <a:pos x="T18" y="T19"/>
              </a:cxn>
              <a:cxn ang="T108">
                <a:pos x="T20" y="T21"/>
              </a:cxn>
              <a:cxn ang="T109">
                <a:pos x="T22" y="T23"/>
              </a:cxn>
              <a:cxn ang="T110">
                <a:pos x="T24" y="T25"/>
              </a:cxn>
              <a:cxn ang="T111">
                <a:pos x="T26" y="T27"/>
              </a:cxn>
              <a:cxn ang="T112">
                <a:pos x="T28" y="T29"/>
              </a:cxn>
              <a:cxn ang="T113">
                <a:pos x="T30" y="T31"/>
              </a:cxn>
              <a:cxn ang="T114">
                <a:pos x="T32" y="T33"/>
              </a:cxn>
              <a:cxn ang="T115">
                <a:pos x="T34" y="T35"/>
              </a:cxn>
              <a:cxn ang="T116">
                <a:pos x="T36" y="T37"/>
              </a:cxn>
              <a:cxn ang="T117">
                <a:pos x="T38" y="T39"/>
              </a:cxn>
              <a:cxn ang="T118">
                <a:pos x="T40" y="T41"/>
              </a:cxn>
              <a:cxn ang="T119">
                <a:pos x="T42" y="T43"/>
              </a:cxn>
              <a:cxn ang="T120">
                <a:pos x="T44" y="T45"/>
              </a:cxn>
              <a:cxn ang="T121">
                <a:pos x="T46" y="T47"/>
              </a:cxn>
              <a:cxn ang="T122">
                <a:pos x="T48" y="T49"/>
              </a:cxn>
              <a:cxn ang="T123">
                <a:pos x="T50" y="T51"/>
              </a:cxn>
              <a:cxn ang="T124">
                <a:pos x="T52" y="T53"/>
              </a:cxn>
              <a:cxn ang="T125">
                <a:pos x="T54" y="T55"/>
              </a:cxn>
              <a:cxn ang="T126">
                <a:pos x="T56" y="T57"/>
              </a:cxn>
              <a:cxn ang="T127">
                <a:pos x="T58" y="T59"/>
              </a:cxn>
              <a:cxn ang="T128">
                <a:pos x="T60" y="T61"/>
              </a:cxn>
              <a:cxn ang="T129">
                <a:pos x="T62" y="T63"/>
              </a:cxn>
              <a:cxn ang="T130">
                <a:pos x="T64" y="T65"/>
              </a:cxn>
              <a:cxn ang="T131">
                <a:pos x="T66" y="T67"/>
              </a:cxn>
              <a:cxn ang="T132">
                <a:pos x="T68" y="T69"/>
              </a:cxn>
              <a:cxn ang="T133">
                <a:pos x="T70" y="T71"/>
              </a:cxn>
              <a:cxn ang="T134">
                <a:pos x="T72" y="T73"/>
              </a:cxn>
              <a:cxn ang="T135">
                <a:pos x="T74" y="T75"/>
              </a:cxn>
              <a:cxn ang="T136">
                <a:pos x="T76" y="T77"/>
              </a:cxn>
              <a:cxn ang="T137">
                <a:pos x="T78" y="T79"/>
              </a:cxn>
              <a:cxn ang="T138">
                <a:pos x="T80" y="T81"/>
              </a:cxn>
              <a:cxn ang="T139">
                <a:pos x="T82" y="T83"/>
              </a:cxn>
              <a:cxn ang="T140">
                <a:pos x="T84" y="T85"/>
              </a:cxn>
              <a:cxn ang="T141">
                <a:pos x="T86" y="T87"/>
              </a:cxn>
              <a:cxn ang="T142">
                <a:pos x="T88" y="T89"/>
              </a:cxn>
              <a:cxn ang="T143">
                <a:pos x="T90" y="T91"/>
              </a:cxn>
              <a:cxn ang="T144">
                <a:pos x="T92" y="T93"/>
              </a:cxn>
              <a:cxn ang="T145">
                <a:pos x="T94" y="T95"/>
              </a:cxn>
              <a:cxn ang="T146">
                <a:pos x="T96" y="T97"/>
              </a:cxn>
            </a:cxnLst>
            <a:rect l="T147" t="T148" r="T149" b="T150"/>
            <a:pathLst>
              <a:path w="4446" h="3484">
                <a:moveTo>
                  <a:pt x="4446" y="1396"/>
                </a:moveTo>
                <a:cubicBezTo>
                  <a:pt x="4446" y="1392"/>
                  <a:pt x="4399" y="1345"/>
                  <a:pt x="4386" y="1312"/>
                </a:cubicBezTo>
                <a:cubicBezTo>
                  <a:pt x="4373" y="1279"/>
                  <a:pt x="4382" y="1252"/>
                  <a:pt x="4368" y="1198"/>
                </a:cubicBezTo>
                <a:cubicBezTo>
                  <a:pt x="4354" y="1144"/>
                  <a:pt x="4321" y="1073"/>
                  <a:pt x="4302" y="988"/>
                </a:cubicBezTo>
                <a:cubicBezTo>
                  <a:pt x="4283" y="903"/>
                  <a:pt x="4278" y="748"/>
                  <a:pt x="4254" y="688"/>
                </a:cubicBezTo>
                <a:cubicBezTo>
                  <a:pt x="4230" y="628"/>
                  <a:pt x="4185" y="671"/>
                  <a:pt x="4158" y="628"/>
                </a:cubicBezTo>
                <a:cubicBezTo>
                  <a:pt x="4131" y="585"/>
                  <a:pt x="4129" y="521"/>
                  <a:pt x="4092" y="430"/>
                </a:cubicBezTo>
                <a:cubicBezTo>
                  <a:pt x="4055" y="339"/>
                  <a:pt x="3979" y="152"/>
                  <a:pt x="3936" y="82"/>
                </a:cubicBezTo>
                <a:cubicBezTo>
                  <a:pt x="3893" y="12"/>
                  <a:pt x="3871" y="20"/>
                  <a:pt x="3834" y="10"/>
                </a:cubicBezTo>
                <a:cubicBezTo>
                  <a:pt x="3797" y="0"/>
                  <a:pt x="3756" y="21"/>
                  <a:pt x="3714" y="22"/>
                </a:cubicBezTo>
                <a:cubicBezTo>
                  <a:pt x="3672" y="23"/>
                  <a:pt x="3635" y="6"/>
                  <a:pt x="3582" y="16"/>
                </a:cubicBezTo>
                <a:cubicBezTo>
                  <a:pt x="3529" y="26"/>
                  <a:pt x="3493" y="70"/>
                  <a:pt x="3396" y="82"/>
                </a:cubicBezTo>
                <a:cubicBezTo>
                  <a:pt x="3299" y="94"/>
                  <a:pt x="3156" y="83"/>
                  <a:pt x="3000" y="88"/>
                </a:cubicBezTo>
                <a:cubicBezTo>
                  <a:pt x="2844" y="93"/>
                  <a:pt x="2570" y="111"/>
                  <a:pt x="2460" y="112"/>
                </a:cubicBezTo>
                <a:cubicBezTo>
                  <a:pt x="2438" y="116"/>
                  <a:pt x="2347" y="74"/>
                  <a:pt x="2340" y="94"/>
                </a:cubicBezTo>
                <a:cubicBezTo>
                  <a:pt x="2304" y="112"/>
                  <a:pt x="2236" y="95"/>
                  <a:pt x="2268" y="106"/>
                </a:cubicBezTo>
                <a:cubicBezTo>
                  <a:pt x="2270" y="116"/>
                  <a:pt x="2311" y="116"/>
                  <a:pt x="2346" y="148"/>
                </a:cubicBezTo>
                <a:cubicBezTo>
                  <a:pt x="2381" y="180"/>
                  <a:pt x="2447" y="270"/>
                  <a:pt x="2478" y="298"/>
                </a:cubicBezTo>
                <a:cubicBezTo>
                  <a:pt x="2494" y="308"/>
                  <a:pt x="2516" y="305"/>
                  <a:pt x="2532" y="316"/>
                </a:cubicBezTo>
                <a:cubicBezTo>
                  <a:pt x="2550" y="328"/>
                  <a:pt x="2568" y="334"/>
                  <a:pt x="2586" y="346"/>
                </a:cubicBezTo>
                <a:cubicBezTo>
                  <a:pt x="2595" y="356"/>
                  <a:pt x="2605" y="361"/>
                  <a:pt x="2604" y="372"/>
                </a:cubicBezTo>
                <a:cubicBezTo>
                  <a:pt x="2603" y="383"/>
                  <a:pt x="2599" y="393"/>
                  <a:pt x="2580" y="412"/>
                </a:cubicBezTo>
                <a:cubicBezTo>
                  <a:pt x="2555" y="437"/>
                  <a:pt x="2527" y="474"/>
                  <a:pt x="2492" y="486"/>
                </a:cubicBezTo>
                <a:cubicBezTo>
                  <a:pt x="2477" y="531"/>
                  <a:pt x="2503" y="479"/>
                  <a:pt x="2472" y="518"/>
                </a:cubicBezTo>
                <a:cubicBezTo>
                  <a:pt x="2468" y="523"/>
                  <a:pt x="2457" y="530"/>
                  <a:pt x="2454" y="536"/>
                </a:cubicBezTo>
                <a:cubicBezTo>
                  <a:pt x="2447" y="549"/>
                  <a:pt x="2440" y="558"/>
                  <a:pt x="2432" y="570"/>
                </a:cubicBezTo>
                <a:cubicBezTo>
                  <a:pt x="2405" y="611"/>
                  <a:pt x="2366" y="644"/>
                  <a:pt x="2346" y="688"/>
                </a:cubicBezTo>
                <a:cubicBezTo>
                  <a:pt x="2332" y="719"/>
                  <a:pt x="2338" y="737"/>
                  <a:pt x="2304" y="748"/>
                </a:cubicBezTo>
                <a:cubicBezTo>
                  <a:pt x="2300" y="754"/>
                  <a:pt x="2298" y="762"/>
                  <a:pt x="2292" y="766"/>
                </a:cubicBezTo>
                <a:cubicBezTo>
                  <a:pt x="2281" y="773"/>
                  <a:pt x="2264" y="780"/>
                  <a:pt x="2264" y="780"/>
                </a:cubicBezTo>
                <a:cubicBezTo>
                  <a:pt x="2260" y="786"/>
                  <a:pt x="2250" y="791"/>
                  <a:pt x="2244" y="796"/>
                </a:cubicBezTo>
                <a:cubicBezTo>
                  <a:pt x="2239" y="800"/>
                  <a:pt x="2238" y="808"/>
                  <a:pt x="2234" y="812"/>
                </a:cubicBezTo>
                <a:cubicBezTo>
                  <a:pt x="2230" y="816"/>
                  <a:pt x="2231" y="836"/>
                  <a:pt x="2228" y="842"/>
                </a:cubicBezTo>
                <a:cubicBezTo>
                  <a:pt x="2220" y="878"/>
                  <a:pt x="2207" y="890"/>
                  <a:pt x="2178" y="910"/>
                </a:cubicBezTo>
                <a:cubicBezTo>
                  <a:pt x="2171" y="931"/>
                  <a:pt x="2151" y="931"/>
                  <a:pt x="2130" y="940"/>
                </a:cubicBezTo>
                <a:cubicBezTo>
                  <a:pt x="2118" y="945"/>
                  <a:pt x="2106" y="956"/>
                  <a:pt x="2106" y="956"/>
                </a:cubicBezTo>
                <a:cubicBezTo>
                  <a:pt x="2083" y="991"/>
                  <a:pt x="2082" y="958"/>
                  <a:pt x="2100" y="976"/>
                </a:cubicBezTo>
                <a:cubicBezTo>
                  <a:pt x="2104" y="980"/>
                  <a:pt x="2104" y="988"/>
                  <a:pt x="2106" y="994"/>
                </a:cubicBezTo>
                <a:cubicBezTo>
                  <a:pt x="2093" y="1013"/>
                  <a:pt x="2082" y="1025"/>
                  <a:pt x="2058" y="1012"/>
                </a:cubicBezTo>
                <a:cubicBezTo>
                  <a:pt x="2045" y="1005"/>
                  <a:pt x="2034" y="996"/>
                  <a:pt x="2022" y="988"/>
                </a:cubicBezTo>
                <a:cubicBezTo>
                  <a:pt x="2016" y="984"/>
                  <a:pt x="2004" y="976"/>
                  <a:pt x="2004" y="976"/>
                </a:cubicBezTo>
                <a:cubicBezTo>
                  <a:pt x="1962" y="987"/>
                  <a:pt x="1965" y="1008"/>
                  <a:pt x="1998" y="1030"/>
                </a:cubicBezTo>
                <a:cubicBezTo>
                  <a:pt x="2002" y="1036"/>
                  <a:pt x="2005" y="1043"/>
                  <a:pt x="2010" y="1048"/>
                </a:cubicBezTo>
                <a:cubicBezTo>
                  <a:pt x="2021" y="1057"/>
                  <a:pt x="2046" y="1072"/>
                  <a:pt x="2046" y="1072"/>
                </a:cubicBezTo>
                <a:cubicBezTo>
                  <a:pt x="2057" y="1106"/>
                  <a:pt x="2109" y="1121"/>
                  <a:pt x="2142" y="1132"/>
                </a:cubicBezTo>
                <a:cubicBezTo>
                  <a:pt x="2149" y="1134"/>
                  <a:pt x="2154" y="1141"/>
                  <a:pt x="2160" y="1144"/>
                </a:cubicBezTo>
                <a:cubicBezTo>
                  <a:pt x="2166" y="1147"/>
                  <a:pt x="2172" y="1148"/>
                  <a:pt x="2178" y="1150"/>
                </a:cubicBezTo>
                <a:cubicBezTo>
                  <a:pt x="2242" y="1168"/>
                  <a:pt x="2306" y="1177"/>
                  <a:pt x="2370" y="1198"/>
                </a:cubicBezTo>
                <a:cubicBezTo>
                  <a:pt x="2446" y="1223"/>
                  <a:pt x="2325" y="1181"/>
                  <a:pt x="2406" y="1216"/>
                </a:cubicBezTo>
                <a:cubicBezTo>
                  <a:pt x="2421" y="1222"/>
                  <a:pt x="2461" y="1226"/>
                  <a:pt x="2472" y="1228"/>
                </a:cubicBezTo>
                <a:cubicBezTo>
                  <a:pt x="2482" y="1230"/>
                  <a:pt x="2492" y="1231"/>
                  <a:pt x="2502" y="1234"/>
                </a:cubicBezTo>
                <a:cubicBezTo>
                  <a:pt x="2514" y="1237"/>
                  <a:pt x="2538" y="1246"/>
                  <a:pt x="2538" y="1246"/>
                </a:cubicBezTo>
                <a:cubicBezTo>
                  <a:pt x="2552" y="1267"/>
                  <a:pt x="2574" y="1292"/>
                  <a:pt x="2598" y="1300"/>
                </a:cubicBezTo>
                <a:cubicBezTo>
                  <a:pt x="2612" y="1322"/>
                  <a:pt x="2625" y="1322"/>
                  <a:pt x="2646" y="1336"/>
                </a:cubicBezTo>
                <a:cubicBezTo>
                  <a:pt x="2648" y="1342"/>
                  <a:pt x="2656" y="1350"/>
                  <a:pt x="2652" y="1354"/>
                </a:cubicBezTo>
                <a:cubicBezTo>
                  <a:pt x="2643" y="1363"/>
                  <a:pt x="2616" y="1366"/>
                  <a:pt x="2616" y="1366"/>
                </a:cubicBezTo>
                <a:cubicBezTo>
                  <a:pt x="2612" y="1372"/>
                  <a:pt x="2603" y="1377"/>
                  <a:pt x="2604" y="1384"/>
                </a:cubicBezTo>
                <a:cubicBezTo>
                  <a:pt x="2605" y="1391"/>
                  <a:pt x="2618" y="1390"/>
                  <a:pt x="2622" y="1396"/>
                </a:cubicBezTo>
                <a:cubicBezTo>
                  <a:pt x="2627" y="1404"/>
                  <a:pt x="2632" y="1443"/>
                  <a:pt x="2646" y="1452"/>
                </a:cubicBezTo>
                <a:cubicBezTo>
                  <a:pt x="2662" y="1462"/>
                  <a:pt x="2682" y="1462"/>
                  <a:pt x="2700" y="1468"/>
                </a:cubicBezTo>
                <a:cubicBezTo>
                  <a:pt x="2706" y="1470"/>
                  <a:pt x="2718" y="1474"/>
                  <a:pt x="2718" y="1474"/>
                </a:cubicBezTo>
                <a:cubicBezTo>
                  <a:pt x="2722" y="1480"/>
                  <a:pt x="2724" y="1487"/>
                  <a:pt x="2730" y="1492"/>
                </a:cubicBezTo>
                <a:cubicBezTo>
                  <a:pt x="2735" y="1496"/>
                  <a:pt x="2744" y="1494"/>
                  <a:pt x="2748" y="1498"/>
                </a:cubicBezTo>
                <a:cubicBezTo>
                  <a:pt x="2796" y="1546"/>
                  <a:pt x="2749" y="1526"/>
                  <a:pt x="2790" y="1540"/>
                </a:cubicBezTo>
                <a:cubicBezTo>
                  <a:pt x="2805" y="1563"/>
                  <a:pt x="2812" y="1567"/>
                  <a:pt x="2838" y="1558"/>
                </a:cubicBezTo>
                <a:cubicBezTo>
                  <a:pt x="2863" y="1563"/>
                  <a:pt x="2886" y="1568"/>
                  <a:pt x="2910" y="1576"/>
                </a:cubicBezTo>
                <a:cubicBezTo>
                  <a:pt x="2927" y="1601"/>
                  <a:pt x="2920" y="1606"/>
                  <a:pt x="2904" y="1630"/>
                </a:cubicBezTo>
                <a:cubicBezTo>
                  <a:pt x="2912" y="1653"/>
                  <a:pt x="2927" y="1658"/>
                  <a:pt x="2940" y="1678"/>
                </a:cubicBezTo>
                <a:cubicBezTo>
                  <a:pt x="2928" y="1682"/>
                  <a:pt x="2916" y="1687"/>
                  <a:pt x="2904" y="1690"/>
                </a:cubicBezTo>
                <a:cubicBezTo>
                  <a:pt x="2896" y="1692"/>
                  <a:pt x="2888" y="1694"/>
                  <a:pt x="2880" y="1696"/>
                </a:cubicBezTo>
                <a:cubicBezTo>
                  <a:pt x="2868" y="1700"/>
                  <a:pt x="2856" y="1704"/>
                  <a:pt x="2844" y="1708"/>
                </a:cubicBezTo>
                <a:cubicBezTo>
                  <a:pt x="2838" y="1710"/>
                  <a:pt x="2826" y="1714"/>
                  <a:pt x="2826" y="1714"/>
                </a:cubicBezTo>
                <a:cubicBezTo>
                  <a:pt x="2826" y="1714"/>
                  <a:pt x="2780" y="1708"/>
                  <a:pt x="2772" y="1702"/>
                </a:cubicBezTo>
                <a:cubicBezTo>
                  <a:pt x="2766" y="1697"/>
                  <a:pt x="2766" y="1689"/>
                  <a:pt x="2760" y="1684"/>
                </a:cubicBezTo>
                <a:cubicBezTo>
                  <a:pt x="2750" y="1676"/>
                  <a:pt x="2735" y="1673"/>
                  <a:pt x="2724" y="1666"/>
                </a:cubicBezTo>
                <a:cubicBezTo>
                  <a:pt x="2708" y="1618"/>
                  <a:pt x="2732" y="1674"/>
                  <a:pt x="2700" y="1642"/>
                </a:cubicBezTo>
                <a:cubicBezTo>
                  <a:pt x="2679" y="1621"/>
                  <a:pt x="2678" y="1611"/>
                  <a:pt x="2670" y="1588"/>
                </a:cubicBezTo>
                <a:cubicBezTo>
                  <a:pt x="2672" y="1578"/>
                  <a:pt x="2672" y="1568"/>
                  <a:pt x="2676" y="1558"/>
                </a:cubicBezTo>
                <a:cubicBezTo>
                  <a:pt x="2679" y="1551"/>
                  <a:pt x="2687" y="1547"/>
                  <a:pt x="2688" y="1540"/>
                </a:cubicBezTo>
                <a:cubicBezTo>
                  <a:pt x="2692" y="1512"/>
                  <a:pt x="2668" y="1485"/>
                  <a:pt x="2646" y="1470"/>
                </a:cubicBezTo>
                <a:cubicBezTo>
                  <a:pt x="2642" y="1464"/>
                  <a:pt x="2638" y="1461"/>
                  <a:pt x="2632" y="1456"/>
                </a:cubicBezTo>
                <a:cubicBezTo>
                  <a:pt x="2627" y="1452"/>
                  <a:pt x="2626" y="1448"/>
                  <a:pt x="2622" y="1444"/>
                </a:cubicBezTo>
                <a:cubicBezTo>
                  <a:pt x="2613" y="1435"/>
                  <a:pt x="2613" y="1417"/>
                  <a:pt x="2604" y="1408"/>
                </a:cubicBezTo>
                <a:cubicBezTo>
                  <a:pt x="2580" y="1384"/>
                  <a:pt x="2586" y="1408"/>
                  <a:pt x="2550" y="1384"/>
                </a:cubicBezTo>
                <a:cubicBezTo>
                  <a:pt x="2511" y="1358"/>
                  <a:pt x="2464" y="1361"/>
                  <a:pt x="2418" y="1354"/>
                </a:cubicBezTo>
                <a:cubicBezTo>
                  <a:pt x="2359" y="1315"/>
                  <a:pt x="2322" y="1317"/>
                  <a:pt x="2244" y="1312"/>
                </a:cubicBezTo>
                <a:cubicBezTo>
                  <a:pt x="2217" y="1321"/>
                  <a:pt x="2193" y="1335"/>
                  <a:pt x="2166" y="1342"/>
                </a:cubicBezTo>
                <a:cubicBezTo>
                  <a:pt x="2142" y="1378"/>
                  <a:pt x="2109" y="1377"/>
                  <a:pt x="2070" y="1390"/>
                </a:cubicBezTo>
                <a:cubicBezTo>
                  <a:pt x="2058" y="1394"/>
                  <a:pt x="2034" y="1402"/>
                  <a:pt x="2034" y="1402"/>
                </a:cubicBezTo>
                <a:cubicBezTo>
                  <a:pt x="1965" y="1394"/>
                  <a:pt x="1917" y="1369"/>
                  <a:pt x="1854" y="1348"/>
                </a:cubicBezTo>
                <a:cubicBezTo>
                  <a:pt x="1831" y="1340"/>
                  <a:pt x="1804" y="1341"/>
                  <a:pt x="1782" y="1330"/>
                </a:cubicBezTo>
                <a:cubicBezTo>
                  <a:pt x="1758" y="1318"/>
                  <a:pt x="1733" y="1307"/>
                  <a:pt x="1710" y="1294"/>
                </a:cubicBezTo>
                <a:cubicBezTo>
                  <a:pt x="1697" y="1287"/>
                  <a:pt x="1674" y="1270"/>
                  <a:pt x="1674" y="1270"/>
                </a:cubicBezTo>
                <a:cubicBezTo>
                  <a:pt x="1631" y="1284"/>
                  <a:pt x="1591" y="1310"/>
                  <a:pt x="1548" y="1324"/>
                </a:cubicBezTo>
                <a:cubicBezTo>
                  <a:pt x="1496" y="1307"/>
                  <a:pt x="1446" y="1284"/>
                  <a:pt x="1392" y="1276"/>
                </a:cubicBezTo>
                <a:cubicBezTo>
                  <a:pt x="1354" y="1285"/>
                  <a:pt x="1375" y="1277"/>
                  <a:pt x="1332" y="1306"/>
                </a:cubicBezTo>
                <a:cubicBezTo>
                  <a:pt x="1326" y="1310"/>
                  <a:pt x="1314" y="1318"/>
                  <a:pt x="1314" y="1318"/>
                </a:cubicBezTo>
                <a:cubicBezTo>
                  <a:pt x="1286" y="1359"/>
                  <a:pt x="1285" y="1340"/>
                  <a:pt x="1296" y="1372"/>
                </a:cubicBezTo>
                <a:cubicBezTo>
                  <a:pt x="1288" y="1397"/>
                  <a:pt x="1300" y="1402"/>
                  <a:pt x="1308" y="1426"/>
                </a:cubicBezTo>
                <a:cubicBezTo>
                  <a:pt x="1298" y="1457"/>
                  <a:pt x="1310" y="1435"/>
                  <a:pt x="1284" y="1450"/>
                </a:cubicBezTo>
                <a:cubicBezTo>
                  <a:pt x="1271" y="1457"/>
                  <a:pt x="1248" y="1474"/>
                  <a:pt x="1248" y="1474"/>
                </a:cubicBezTo>
                <a:cubicBezTo>
                  <a:pt x="1241" y="1485"/>
                  <a:pt x="1238" y="1500"/>
                  <a:pt x="1230" y="1510"/>
                </a:cubicBezTo>
                <a:cubicBezTo>
                  <a:pt x="1220" y="1523"/>
                  <a:pt x="1187" y="1530"/>
                  <a:pt x="1176" y="1534"/>
                </a:cubicBezTo>
                <a:cubicBezTo>
                  <a:pt x="1137" y="1547"/>
                  <a:pt x="1102" y="1566"/>
                  <a:pt x="1062" y="1576"/>
                </a:cubicBezTo>
                <a:cubicBezTo>
                  <a:pt x="968" y="1571"/>
                  <a:pt x="893" y="1562"/>
                  <a:pt x="798" y="1558"/>
                </a:cubicBezTo>
                <a:cubicBezTo>
                  <a:pt x="772" y="1555"/>
                  <a:pt x="740" y="1553"/>
                  <a:pt x="714" y="1546"/>
                </a:cubicBezTo>
                <a:cubicBezTo>
                  <a:pt x="702" y="1543"/>
                  <a:pt x="690" y="1538"/>
                  <a:pt x="678" y="1534"/>
                </a:cubicBezTo>
                <a:cubicBezTo>
                  <a:pt x="672" y="1532"/>
                  <a:pt x="660" y="1528"/>
                  <a:pt x="660" y="1528"/>
                </a:cubicBezTo>
                <a:cubicBezTo>
                  <a:pt x="610" y="1538"/>
                  <a:pt x="564" y="1522"/>
                  <a:pt x="516" y="1522"/>
                </a:cubicBezTo>
                <a:cubicBezTo>
                  <a:pt x="472" y="1530"/>
                  <a:pt x="428" y="1532"/>
                  <a:pt x="384" y="1540"/>
                </a:cubicBezTo>
                <a:cubicBezTo>
                  <a:pt x="344" y="1547"/>
                  <a:pt x="313" y="1570"/>
                  <a:pt x="276" y="1582"/>
                </a:cubicBezTo>
                <a:cubicBezTo>
                  <a:pt x="238" y="1639"/>
                  <a:pt x="171" y="1636"/>
                  <a:pt x="108" y="1642"/>
                </a:cubicBezTo>
                <a:cubicBezTo>
                  <a:pt x="96" y="1646"/>
                  <a:pt x="79" y="1643"/>
                  <a:pt x="72" y="1654"/>
                </a:cubicBezTo>
                <a:cubicBezTo>
                  <a:pt x="68" y="1660"/>
                  <a:pt x="66" y="1667"/>
                  <a:pt x="60" y="1672"/>
                </a:cubicBezTo>
                <a:cubicBezTo>
                  <a:pt x="50" y="1680"/>
                  <a:pt x="35" y="1683"/>
                  <a:pt x="24" y="1690"/>
                </a:cubicBezTo>
                <a:cubicBezTo>
                  <a:pt x="13" y="1706"/>
                  <a:pt x="0" y="1744"/>
                  <a:pt x="0" y="1744"/>
                </a:cubicBezTo>
                <a:cubicBezTo>
                  <a:pt x="13" y="1784"/>
                  <a:pt x="27" y="1867"/>
                  <a:pt x="72" y="1882"/>
                </a:cubicBezTo>
                <a:cubicBezTo>
                  <a:pt x="74" y="1888"/>
                  <a:pt x="73" y="1896"/>
                  <a:pt x="78" y="1900"/>
                </a:cubicBezTo>
                <a:cubicBezTo>
                  <a:pt x="88" y="1907"/>
                  <a:pt x="102" y="1908"/>
                  <a:pt x="114" y="1912"/>
                </a:cubicBezTo>
                <a:cubicBezTo>
                  <a:pt x="114" y="1912"/>
                  <a:pt x="147" y="1929"/>
                  <a:pt x="150" y="1930"/>
                </a:cubicBezTo>
                <a:cubicBezTo>
                  <a:pt x="152" y="1936"/>
                  <a:pt x="151" y="1944"/>
                  <a:pt x="156" y="1948"/>
                </a:cubicBezTo>
                <a:cubicBezTo>
                  <a:pt x="166" y="1955"/>
                  <a:pt x="192" y="1960"/>
                  <a:pt x="192" y="1960"/>
                </a:cubicBezTo>
                <a:cubicBezTo>
                  <a:pt x="206" y="1982"/>
                  <a:pt x="219" y="1982"/>
                  <a:pt x="240" y="1996"/>
                </a:cubicBezTo>
                <a:cubicBezTo>
                  <a:pt x="274" y="2047"/>
                  <a:pt x="320" y="2051"/>
                  <a:pt x="372" y="2068"/>
                </a:cubicBezTo>
                <a:cubicBezTo>
                  <a:pt x="396" y="2066"/>
                  <a:pt x="414" y="2097"/>
                  <a:pt x="438" y="2092"/>
                </a:cubicBezTo>
                <a:cubicBezTo>
                  <a:pt x="460" y="2088"/>
                  <a:pt x="479" y="2063"/>
                  <a:pt x="501" y="2056"/>
                </a:cubicBezTo>
                <a:cubicBezTo>
                  <a:pt x="505" y="2050"/>
                  <a:pt x="519" y="2042"/>
                  <a:pt x="525" y="2038"/>
                </a:cubicBezTo>
                <a:cubicBezTo>
                  <a:pt x="536" y="2031"/>
                  <a:pt x="561" y="2020"/>
                  <a:pt x="561" y="2020"/>
                </a:cubicBezTo>
                <a:cubicBezTo>
                  <a:pt x="589" y="1978"/>
                  <a:pt x="576" y="1983"/>
                  <a:pt x="606" y="1963"/>
                </a:cubicBezTo>
                <a:cubicBezTo>
                  <a:pt x="617" y="1931"/>
                  <a:pt x="608" y="1883"/>
                  <a:pt x="636" y="1864"/>
                </a:cubicBezTo>
                <a:cubicBezTo>
                  <a:pt x="647" y="1831"/>
                  <a:pt x="649" y="1817"/>
                  <a:pt x="678" y="1798"/>
                </a:cubicBezTo>
                <a:cubicBezTo>
                  <a:pt x="691" y="1778"/>
                  <a:pt x="707" y="1770"/>
                  <a:pt x="720" y="1750"/>
                </a:cubicBezTo>
                <a:cubicBezTo>
                  <a:pt x="775" y="1758"/>
                  <a:pt x="749" y="1752"/>
                  <a:pt x="798" y="1768"/>
                </a:cubicBezTo>
                <a:cubicBezTo>
                  <a:pt x="804" y="1770"/>
                  <a:pt x="816" y="1774"/>
                  <a:pt x="816" y="1774"/>
                </a:cubicBezTo>
                <a:cubicBezTo>
                  <a:pt x="861" y="1759"/>
                  <a:pt x="867" y="1760"/>
                  <a:pt x="906" y="1786"/>
                </a:cubicBezTo>
                <a:cubicBezTo>
                  <a:pt x="915" y="1812"/>
                  <a:pt x="942" y="1818"/>
                  <a:pt x="966" y="1834"/>
                </a:cubicBezTo>
                <a:cubicBezTo>
                  <a:pt x="1006" y="1861"/>
                  <a:pt x="1047" y="1873"/>
                  <a:pt x="1092" y="1888"/>
                </a:cubicBezTo>
                <a:cubicBezTo>
                  <a:pt x="1108" y="1893"/>
                  <a:pt x="1132" y="1897"/>
                  <a:pt x="1146" y="1906"/>
                </a:cubicBezTo>
                <a:cubicBezTo>
                  <a:pt x="1175" y="1925"/>
                  <a:pt x="1222" y="1944"/>
                  <a:pt x="1254" y="1960"/>
                </a:cubicBezTo>
                <a:cubicBezTo>
                  <a:pt x="1272" y="1969"/>
                  <a:pt x="1308" y="1984"/>
                  <a:pt x="1308" y="1984"/>
                </a:cubicBezTo>
                <a:cubicBezTo>
                  <a:pt x="1329" y="2015"/>
                  <a:pt x="1376" y="2029"/>
                  <a:pt x="1410" y="2044"/>
                </a:cubicBezTo>
                <a:cubicBezTo>
                  <a:pt x="1422" y="2049"/>
                  <a:pt x="1434" y="2066"/>
                  <a:pt x="1446" y="2070"/>
                </a:cubicBezTo>
                <a:cubicBezTo>
                  <a:pt x="1452" y="2072"/>
                  <a:pt x="1460" y="2074"/>
                  <a:pt x="1460" y="2074"/>
                </a:cubicBezTo>
                <a:cubicBezTo>
                  <a:pt x="1477" y="2100"/>
                  <a:pt x="1480" y="2110"/>
                  <a:pt x="1506" y="2128"/>
                </a:cubicBezTo>
                <a:cubicBezTo>
                  <a:pt x="1510" y="2134"/>
                  <a:pt x="1512" y="2141"/>
                  <a:pt x="1518" y="2146"/>
                </a:cubicBezTo>
                <a:cubicBezTo>
                  <a:pt x="1523" y="2150"/>
                  <a:pt x="1536" y="2148"/>
                  <a:pt x="1540" y="2152"/>
                </a:cubicBezTo>
                <a:cubicBezTo>
                  <a:pt x="1572" y="2184"/>
                  <a:pt x="1512" y="2160"/>
                  <a:pt x="1560" y="2176"/>
                </a:cubicBezTo>
                <a:cubicBezTo>
                  <a:pt x="1575" y="2221"/>
                  <a:pt x="1553" y="2167"/>
                  <a:pt x="1584" y="2206"/>
                </a:cubicBezTo>
                <a:cubicBezTo>
                  <a:pt x="1617" y="2247"/>
                  <a:pt x="1556" y="2202"/>
                  <a:pt x="1608" y="2236"/>
                </a:cubicBezTo>
                <a:cubicBezTo>
                  <a:pt x="1644" y="2290"/>
                  <a:pt x="1644" y="2354"/>
                  <a:pt x="1644" y="2416"/>
                </a:cubicBezTo>
                <a:cubicBezTo>
                  <a:pt x="1638" y="2457"/>
                  <a:pt x="1630" y="2498"/>
                  <a:pt x="1627" y="2540"/>
                </a:cubicBezTo>
                <a:cubicBezTo>
                  <a:pt x="1626" y="2547"/>
                  <a:pt x="1633" y="2553"/>
                  <a:pt x="1632" y="2560"/>
                </a:cubicBezTo>
                <a:cubicBezTo>
                  <a:pt x="1630" y="2573"/>
                  <a:pt x="1618" y="2583"/>
                  <a:pt x="1614" y="2596"/>
                </a:cubicBezTo>
                <a:cubicBezTo>
                  <a:pt x="1616" y="2642"/>
                  <a:pt x="1622" y="2628"/>
                  <a:pt x="1620" y="2662"/>
                </a:cubicBezTo>
                <a:cubicBezTo>
                  <a:pt x="1614" y="2674"/>
                  <a:pt x="1610" y="2699"/>
                  <a:pt x="1608" y="2710"/>
                </a:cubicBezTo>
                <a:cubicBezTo>
                  <a:pt x="1610" y="2756"/>
                  <a:pt x="1598" y="2808"/>
                  <a:pt x="1620" y="2848"/>
                </a:cubicBezTo>
                <a:cubicBezTo>
                  <a:pt x="1627" y="2861"/>
                  <a:pt x="1639" y="2870"/>
                  <a:pt x="1644" y="2884"/>
                </a:cubicBezTo>
                <a:cubicBezTo>
                  <a:pt x="1651" y="2906"/>
                  <a:pt x="1674" y="2939"/>
                  <a:pt x="1694" y="2952"/>
                </a:cubicBezTo>
                <a:cubicBezTo>
                  <a:pt x="1716" y="2966"/>
                  <a:pt x="1734" y="2981"/>
                  <a:pt x="1758" y="2992"/>
                </a:cubicBezTo>
                <a:cubicBezTo>
                  <a:pt x="1770" y="2997"/>
                  <a:pt x="1794" y="3004"/>
                  <a:pt x="1794" y="3004"/>
                </a:cubicBezTo>
                <a:cubicBezTo>
                  <a:pt x="1836" y="3002"/>
                  <a:pt x="1878" y="3003"/>
                  <a:pt x="1920" y="2998"/>
                </a:cubicBezTo>
                <a:cubicBezTo>
                  <a:pt x="1957" y="2994"/>
                  <a:pt x="1997" y="2971"/>
                  <a:pt x="2034" y="2962"/>
                </a:cubicBezTo>
                <a:cubicBezTo>
                  <a:pt x="2045" y="2955"/>
                  <a:pt x="2060" y="2952"/>
                  <a:pt x="2070" y="2944"/>
                </a:cubicBezTo>
                <a:cubicBezTo>
                  <a:pt x="2076" y="2939"/>
                  <a:pt x="2085" y="2935"/>
                  <a:pt x="2090" y="2930"/>
                </a:cubicBezTo>
                <a:cubicBezTo>
                  <a:pt x="2115" y="2908"/>
                  <a:pt x="2109" y="2912"/>
                  <a:pt x="2134" y="2904"/>
                </a:cubicBezTo>
                <a:cubicBezTo>
                  <a:pt x="2171" y="2916"/>
                  <a:pt x="2211" y="2926"/>
                  <a:pt x="2250" y="2926"/>
                </a:cubicBezTo>
                <a:cubicBezTo>
                  <a:pt x="2435" y="2979"/>
                  <a:pt x="2620" y="3034"/>
                  <a:pt x="2806" y="3084"/>
                </a:cubicBezTo>
                <a:cubicBezTo>
                  <a:pt x="2813" y="3086"/>
                  <a:pt x="2785" y="3075"/>
                  <a:pt x="2790" y="3070"/>
                </a:cubicBezTo>
                <a:cubicBezTo>
                  <a:pt x="2796" y="3064"/>
                  <a:pt x="2806" y="3074"/>
                  <a:pt x="2814" y="3076"/>
                </a:cubicBezTo>
                <a:cubicBezTo>
                  <a:pt x="2814" y="3076"/>
                  <a:pt x="2859" y="3091"/>
                  <a:pt x="2868" y="3094"/>
                </a:cubicBezTo>
                <a:cubicBezTo>
                  <a:pt x="2874" y="3096"/>
                  <a:pt x="2886" y="3100"/>
                  <a:pt x="2886" y="3100"/>
                </a:cubicBezTo>
                <a:cubicBezTo>
                  <a:pt x="2903" y="3126"/>
                  <a:pt x="2915" y="3124"/>
                  <a:pt x="2946" y="3130"/>
                </a:cubicBezTo>
                <a:cubicBezTo>
                  <a:pt x="2990" y="3123"/>
                  <a:pt x="3002" y="3135"/>
                  <a:pt x="3040" y="3110"/>
                </a:cubicBezTo>
                <a:cubicBezTo>
                  <a:pt x="3050" y="3103"/>
                  <a:pt x="3066" y="3099"/>
                  <a:pt x="3078" y="3096"/>
                </a:cubicBezTo>
                <a:cubicBezTo>
                  <a:pt x="3090" y="3093"/>
                  <a:pt x="3108" y="3076"/>
                  <a:pt x="3108" y="3076"/>
                </a:cubicBezTo>
                <a:cubicBezTo>
                  <a:pt x="3131" y="3042"/>
                  <a:pt x="3200" y="3045"/>
                  <a:pt x="3238" y="3032"/>
                </a:cubicBezTo>
                <a:cubicBezTo>
                  <a:pt x="3259" y="3025"/>
                  <a:pt x="3276" y="3010"/>
                  <a:pt x="3294" y="2998"/>
                </a:cubicBezTo>
                <a:cubicBezTo>
                  <a:pt x="3306" y="2990"/>
                  <a:pt x="3324" y="2962"/>
                  <a:pt x="3324" y="2962"/>
                </a:cubicBezTo>
                <a:cubicBezTo>
                  <a:pt x="3338" y="2957"/>
                  <a:pt x="3341" y="2947"/>
                  <a:pt x="3388" y="2952"/>
                </a:cubicBezTo>
                <a:cubicBezTo>
                  <a:pt x="3415" y="2957"/>
                  <a:pt x="3450" y="2985"/>
                  <a:pt x="3486" y="2992"/>
                </a:cubicBezTo>
                <a:cubicBezTo>
                  <a:pt x="3522" y="2999"/>
                  <a:pt x="3574" y="2988"/>
                  <a:pt x="3606" y="2992"/>
                </a:cubicBezTo>
                <a:cubicBezTo>
                  <a:pt x="3638" y="2999"/>
                  <a:pt x="3655" y="3005"/>
                  <a:pt x="3676" y="3016"/>
                </a:cubicBezTo>
                <a:cubicBezTo>
                  <a:pt x="3697" y="3027"/>
                  <a:pt x="3713" y="3043"/>
                  <a:pt x="3732" y="3058"/>
                </a:cubicBezTo>
                <a:cubicBezTo>
                  <a:pt x="3741" y="3084"/>
                  <a:pt x="3768" y="3090"/>
                  <a:pt x="3792" y="3106"/>
                </a:cubicBezTo>
                <a:cubicBezTo>
                  <a:pt x="3829" y="3131"/>
                  <a:pt x="3876" y="3140"/>
                  <a:pt x="3918" y="3154"/>
                </a:cubicBezTo>
                <a:cubicBezTo>
                  <a:pt x="3938" y="3161"/>
                  <a:pt x="3952" y="3171"/>
                  <a:pt x="3972" y="3178"/>
                </a:cubicBezTo>
                <a:cubicBezTo>
                  <a:pt x="4006" y="3230"/>
                  <a:pt x="3961" y="3169"/>
                  <a:pt x="4002" y="3202"/>
                </a:cubicBezTo>
                <a:cubicBezTo>
                  <a:pt x="4008" y="3207"/>
                  <a:pt x="4009" y="3215"/>
                  <a:pt x="4014" y="3220"/>
                </a:cubicBezTo>
                <a:cubicBezTo>
                  <a:pt x="4038" y="3241"/>
                  <a:pt x="4061" y="3276"/>
                  <a:pt x="4092" y="3286"/>
                </a:cubicBezTo>
                <a:cubicBezTo>
                  <a:pt x="4094" y="3292"/>
                  <a:pt x="4105" y="3288"/>
                  <a:pt x="4110" y="3292"/>
                </a:cubicBezTo>
                <a:cubicBezTo>
                  <a:pt x="4120" y="3299"/>
                  <a:pt x="4146" y="3304"/>
                  <a:pt x="4146" y="3304"/>
                </a:cubicBezTo>
                <a:cubicBezTo>
                  <a:pt x="4159" y="3343"/>
                  <a:pt x="4141" y="3305"/>
                  <a:pt x="4170" y="3328"/>
                </a:cubicBezTo>
                <a:cubicBezTo>
                  <a:pt x="4209" y="3359"/>
                  <a:pt x="4155" y="3337"/>
                  <a:pt x="4200" y="3352"/>
                </a:cubicBezTo>
                <a:cubicBezTo>
                  <a:pt x="4229" y="3395"/>
                  <a:pt x="4188" y="3342"/>
                  <a:pt x="4248" y="3382"/>
                </a:cubicBezTo>
                <a:cubicBezTo>
                  <a:pt x="4282" y="3405"/>
                  <a:pt x="4398" y="3471"/>
                  <a:pt x="4436" y="3484"/>
                </a:cubicBezTo>
                <a:cubicBezTo>
                  <a:pt x="4444" y="3152"/>
                  <a:pt x="4427" y="1754"/>
                  <a:pt x="4440" y="1420"/>
                </a:cubicBezTo>
              </a:path>
            </a:pathLst>
          </a:custGeom>
          <a:solidFill>
            <a:srgbClr val="FF3300">
              <a:alpha val="30196"/>
            </a:srgbClr>
          </a:solidFill>
          <a:ln w="12700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hr-HR"/>
          </a:p>
        </p:txBody>
      </p:sp>
      <p:sp>
        <p:nvSpPr>
          <p:cNvPr id="72792" name="Rectangle 88"/>
          <p:cNvSpPr>
            <a:spLocks noChangeArrowheads="1"/>
          </p:cNvSpPr>
          <p:nvPr/>
        </p:nvSpPr>
        <p:spPr bwMode="auto">
          <a:xfrm>
            <a:off x="-25400" y="-79375"/>
            <a:ext cx="9455150" cy="4064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hr-HR" sz="20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PREGLED OSLOBOĐENOG PODRUČJA           dana 27. siječnja 1993. g.</a:t>
            </a:r>
          </a:p>
        </p:txBody>
      </p:sp>
      <p:sp>
        <p:nvSpPr>
          <p:cNvPr id="19765" name="Freeform 89"/>
          <p:cNvSpPr>
            <a:spLocks/>
          </p:cNvSpPr>
          <p:nvPr/>
        </p:nvSpPr>
        <p:spPr bwMode="auto">
          <a:xfrm>
            <a:off x="5254625" y="1327150"/>
            <a:ext cx="1682750" cy="1397000"/>
          </a:xfrm>
          <a:custGeom>
            <a:avLst/>
            <a:gdLst>
              <a:gd name="T0" fmla="*/ 2147483647 w 1060"/>
              <a:gd name="T1" fmla="*/ 2147483647 h 880"/>
              <a:gd name="T2" fmla="*/ 2147483647 w 1060"/>
              <a:gd name="T3" fmla="*/ 2147483647 h 880"/>
              <a:gd name="T4" fmla="*/ 2147483647 w 1060"/>
              <a:gd name="T5" fmla="*/ 2147483647 h 880"/>
              <a:gd name="T6" fmla="*/ 2147483647 w 1060"/>
              <a:gd name="T7" fmla="*/ 2147483647 h 880"/>
              <a:gd name="T8" fmla="*/ 2147483647 w 1060"/>
              <a:gd name="T9" fmla="*/ 2147483647 h 880"/>
              <a:gd name="T10" fmla="*/ 2147483647 w 1060"/>
              <a:gd name="T11" fmla="*/ 2147483647 h 880"/>
              <a:gd name="T12" fmla="*/ 2147483647 w 1060"/>
              <a:gd name="T13" fmla="*/ 2147483647 h 880"/>
              <a:gd name="T14" fmla="*/ 2147483647 w 1060"/>
              <a:gd name="T15" fmla="*/ 2147483647 h 880"/>
              <a:gd name="T16" fmla="*/ 2147483647 w 1060"/>
              <a:gd name="T17" fmla="*/ 2147483647 h 880"/>
              <a:gd name="T18" fmla="*/ 2147483647 w 1060"/>
              <a:gd name="T19" fmla="*/ 2147483647 h 880"/>
              <a:gd name="T20" fmla="*/ 2147483647 w 1060"/>
              <a:gd name="T21" fmla="*/ 2147483647 h 880"/>
              <a:gd name="T22" fmla="*/ 2147483647 w 1060"/>
              <a:gd name="T23" fmla="*/ 2147483647 h 880"/>
              <a:gd name="T24" fmla="*/ 2147483647 w 1060"/>
              <a:gd name="T25" fmla="*/ 2147483647 h 880"/>
              <a:gd name="T26" fmla="*/ 2147483647 w 1060"/>
              <a:gd name="T27" fmla="*/ 2147483647 h 880"/>
              <a:gd name="T28" fmla="*/ 2147483647 w 1060"/>
              <a:gd name="T29" fmla="*/ 2147483647 h 880"/>
              <a:gd name="T30" fmla="*/ 2147483647 w 1060"/>
              <a:gd name="T31" fmla="*/ 2147483647 h 880"/>
              <a:gd name="T32" fmla="*/ 2147483647 w 1060"/>
              <a:gd name="T33" fmla="*/ 2147483647 h 880"/>
              <a:gd name="T34" fmla="*/ 2147483647 w 1060"/>
              <a:gd name="T35" fmla="*/ 2147483647 h 880"/>
              <a:gd name="T36" fmla="*/ 2147483647 w 1060"/>
              <a:gd name="T37" fmla="*/ 2147483647 h 880"/>
              <a:gd name="T38" fmla="*/ 2147483647 w 1060"/>
              <a:gd name="T39" fmla="*/ 2147483647 h 880"/>
              <a:gd name="T40" fmla="*/ 2147483647 w 1060"/>
              <a:gd name="T41" fmla="*/ 2147483647 h 880"/>
              <a:gd name="T42" fmla="*/ 2147483647 w 1060"/>
              <a:gd name="T43" fmla="*/ 2147483647 h 880"/>
              <a:gd name="T44" fmla="*/ 2147483647 w 1060"/>
              <a:gd name="T45" fmla="*/ 2147483647 h 880"/>
              <a:gd name="T46" fmla="*/ 2147483647 w 1060"/>
              <a:gd name="T47" fmla="*/ 2147483647 h 880"/>
              <a:gd name="T48" fmla="*/ 2147483647 w 1060"/>
              <a:gd name="T49" fmla="*/ 2147483647 h 880"/>
              <a:gd name="T50" fmla="*/ 2147483647 w 1060"/>
              <a:gd name="T51" fmla="*/ 2147483647 h 880"/>
              <a:gd name="T52" fmla="*/ 2147483647 w 1060"/>
              <a:gd name="T53" fmla="*/ 2147483647 h 880"/>
              <a:gd name="T54" fmla="*/ 2147483647 w 1060"/>
              <a:gd name="T55" fmla="*/ 2147483647 h 880"/>
              <a:gd name="T56" fmla="*/ 2147483647 w 1060"/>
              <a:gd name="T57" fmla="*/ 2147483647 h 880"/>
              <a:gd name="T58" fmla="*/ 2147483647 w 1060"/>
              <a:gd name="T59" fmla="*/ 2147483647 h 880"/>
              <a:gd name="T60" fmla="*/ 2147483647 w 1060"/>
              <a:gd name="T61" fmla="*/ 2147483647 h 880"/>
              <a:gd name="T62" fmla="*/ 2147483647 w 1060"/>
              <a:gd name="T63" fmla="*/ 2147483647 h 880"/>
              <a:gd name="T64" fmla="*/ 2147483647 w 1060"/>
              <a:gd name="T65" fmla="*/ 2147483647 h 880"/>
              <a:gd name="T66" fmla="*/ 2147483647 w 1060"/>
              <a:gd name="T67" fmla="*/ 2147483647 h 880"/>
              <a:gd name="T68" fmla="*/ 2147483647 w 1060"/>
              <a:gd name="T69" fmla="*/ 2147483647 h 880"/>
              <a:gd name="T70" fmla="*/ 2147483647 w 1060"/>
              <a:gd name="T71" fmla="*/ 2147483647 h 880"/>
              <a:gd name="T72" fmla="*/ 2147483647 w 1060"/>
              <a:gd name="T73" fmla="*/ 2147483647 h 880"/>
              <a:gd name="T74" fmla="*/ 2147483647 w 1060"/>
              <a:gd name="T75" fmla="*/ 2147483647 h 880"/>
              <a:gd name="T76" fmla="*/ 2147483647 w 1060"/>
              <a:gd name="T77" fmla="*/ 2147483647 h 880"/>
              <a:gd name="T78" fmla="*/ 2147483647 w 1060"/>
              <a:gd name="T79" fmla="*/ 2147483647 h 880"/>
              <a:gd name="T80" fmla="*/ 2147483647 w 1060"/>
              <a:gd name="T81" fmla="*/ 2147483647 h 880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w 1060"/>
              <a:gd name="T124" fmla="*/ 0 h 880"/>
              <a:gd name="T125" fmla="*/ 1060 w 1060"/>
              <a:gd name="T126" fmla="*/ 880 h 880"/>
            </a:gdLst>
            <a:ahLst/>
            <a:cxnLst>
              <a:cxn ang="T82">
                <a:pos x="T0" y="T1"/>
              </a:cxn>
              <a:cxn ang="T83">
                <a:pos x="T2" y="T3"/>
              </a:cxn>
              <a:cxn ang="T84">
                <a:pos x="T4" y="T5"/>
              </a:cxn>
              <a:cxn ang="T85">
                <a:pos x="T6" y="T7"/>
              </a:cxn>
              <a:cxn ang="T86">
                <a:pos x="T8" y="T9"/>
              </a:cxn>
              <a:cxn ang="T87">
                <a:pos x="T10" y="T11"/>
              </a:cxn>
              <a:cxn ang="T88">
                <a:pos x="T12" y="T13"/>
              </a:cxn>
              <a:cxn ang="T89">
                <a:pos x="T14" y="T15"/>
              </a:cxn>
              <a:cxn ang="T90">
                <a:pos x="T16" y="T17"/>
              </a:cxn>
              <a:cxn ang="T91">
                <a:pos x="T18" y="T19"/>
              </a:cxn>
              <a:cxn ang="T92">
                <a:pos x="T20" y="T21"/>
              </a:cxn>
              <a:cxn ang="T93">
                <a:pos x="T22" y="T23"/>
              </a:cxn>
              <a:cxn ang="T94">
                <a:pos x="T24" y="T25"/>
              </a:cxn>
              <a:cxn ang="T95">
                <a:pos x="T26" y="T27"/>
              </a:cxn>
              <a:cxn ang="T96">
                <a:pos x="T28" y="T29"/>
              </a:cxn>
              <a:cxn ang="T97">
                <a:pos x="T30" y="T31"/>
              </a:cxn>
              <a:cxn ang="T98">
                <a:pos x="T32" y="T33"/>
              </a:cxn>
              <a:cxn ang="T99">
                <a:pos x="T34" y="T35"/>
              </a:cxn>
              <a:cxn ang="T100">
                <a:pos x="T36" y="T37"/>
              </a:cxn>
              <a:cxn ang="T101">
                <a:pos x="T38" y="T39"/>
              </a:cxn>
              <a:cxn ang="T102">
                <a:pos x="T40" y="T41"/>
              </a:cxn>
              <a:cxn ang="T103">
                <a:pos x="T42" y="T43"/>
              </a:cxn>
              <a:cxn ang="T104">
                <a:pos x="T44" y="T45"/>
              </a:cxn>
              <a:cxn ang="T105">
                <a:pos x="T46" y="T47"/>
              </a:cxn>
              <a:cxn ang="T106">
                <a:pos x="T48" y="T49"/>
              </a:cxn>
              <a:cxn ang="T107">
                <a:pos x="T50" y="T51"/>
              </a:cxn>
              <a:cxn ang="T108">
                <a:pos x="T52" y="T53"/>
              </a:cxn>
              <a:cxn ang="T109">
                <a:pos x="T54" y="T55"/>
              </a:cxn>
              <a:cxn ang="T110">
                <a:pos x="T56" y="T57"/>
              </a:cxn>
              <a:cxn ang="T111">
                <a:pos x="T58" y="T59"/>
              </a:cxn>
              <a:cxn ang="T112">
                <a:pos x="T60" y="T61"/>
              </a:cxn>
              <a:cxn ang="T113">
                <a:pos x="T62" y="T63"/>
              </a:cxn>
              <a:cxn ang="T114">
                <a:pos x="T64" y="T65"/>
              </a:cxn>
              <a:cxn ang="T115">
                <a:pos x="T66" y="T67"/>
              </a:cxn>
              <a:cxn ang="T116">
                <a:pos x="T68" y="T69"/>
              </a:cxn>
              <a:cxn ang="T117">
                <a:pos x="T70" y="T71"/>
              </a:cxn>
              <a:cxn ang="T118">
                <a:pos x="T72" y="T73"/>
              </a:cxn>
              <a:cxn ang="T119">
                <a:pos x="T74" y="T75"/>
              </a:cxn>
              <a:cxn ang="T120">
                <a:pos x="T76" y="T77"/>
              </a:cxn>
              <a:cxn ang="T121">
                <a:pos x="T78" y="T79"/>
              </a:cxn>
              <a:cxn ang="T122">
                <a:pos x="T80" y="T81"/>
              </a:cxn>
            </a:cxnLst>
            <a:rect l="T123" t="T124" r="T125" b="T126"/>
            <a:pathLst>
              <a:path w="1060" h="880">
                <a:moveTo>
                  <a:pt x="620" y="0"/>
                </a:moveTo>
                <a:cubicBezTo>
                  <a:pt x="642" y="7"/>
                  <a:pt x="662" y="14"/>
                  <a:pt x="686" y="16"/>
                </a:cubicBezTo>
                <a:cubicBezTo>
                  <a:pt x="704" y="22"/>
                  <a:pt x="724" y="24"/>
                  <a:pt x="742" y="30"/>
                </a:cubicBezTo>
                <a:cubicBezTo>
                  <a:pt x="753" y="34"/>
                  <a:pt x="761" y="40"/>
                  <a:pt x="772" y="44"/>
                </a:cubicBezTo>
                <a:cubicBezTo>
                  <a:pt x="780" y="54"/>
                  <a:pt x="790" y="58"/>
                  <a:pt x="802" y="62"/>
                </a:cubicBezTo>
                <a:cubicBezTo>
                  <a:pt x="821" y="68"/>
                  <a:pt x="839" y="78"/>
                  <a:pt x="858" y="84"/>
                </a:cubicBezTo>
                <a:cubicBezTo>
                  <a:pt x="873" y="89"/>
                  <a:pt x="889" y="89"/>
                  <a:pt x="902" y="98"/>
                </a:cubicBezTo>
                <a:cubicBezTo>
                  <a:pt x="907" y="105"/>
                  <a:pt x="915" y="113"/>
                  <a:pt x="922" y="118"/>
                </a:cubicBezTo>
                <a:cubicBezTo>
                  <a:pt x="925" y="126"/>
                  <a:pt x="927" y="129"/>
                  <a:pt x="934" y="134"/>
                </a:cubicBezTo>
                <a:cubicBezTo>
                  <a:pt x="937" y="142"/>
                  <a:pt x="939" y="145"/>
                  <a:pt x="946" y="150"/>
                </a:cubicBezTo>
                <a:cubicBezTo>
                  <a:pt x="953" y="171"/>
                  <a:pt x="971" y="186"/>
                  <a:pt x="988" y="198"/>
                </a:cubicBezTo>
                <a:cubicBezTo>
                  <a:pt x="994" y="202"/>
                  <a:pt x="1006" y="210"/>
                  <a:pt x="1006" y="210"/>
                </a:cubicBezTo>
                <a:cubicBezTo>
                  <a:pt x="1010" y="216"/>
                  <a:pt x="1017" y="219"/>
                  <a:pt x="1020" y="226"/>
                </a:cubicBezTo>
                <a:cubicBezTo>
                  <a:pt x="1025" y="238"/>
                  <a:pt x="1027" y="253"/>
                  <a:pt x="1034" y="264"/>
                </a:cubicBezTo>
                <a:cubicBezTo>
                  <a:pt x="1036" y="276"/>
                  <a:pt x="1037" y="282"/>
                  <a:pt x="1044" y="292"/>
                </a:cubicBezTo>
                <a:cubicBezTo>
                  <a:pt x="1046" y="302"/>
                  <a:pt x="1048" y="313"/>
                  <a:pt x="1054" y="322"/>
                </a:cubicBezTo>
                <a:cubicBezTo>
                  <a:pt x="1057" y="335"/>
                  <a:pt x="1059" y="343"/>
                  <a:pt x="1060" y="358"/>
                </a:cubicBezTo>
                <a:cubicBezTo>
                  <a:pt x="1053" y="380"/>
                  <a:pt x="1048" y="403"/>
                  <a:pt x="1028" y="416"/>
                </a:cubicBezTo>
                <a:cubicBezTo>
                  <a:pt x="1022" y="425"/>
                  <a:pt x="993" y="436"/>
                  <a:pt x="982" y="440"/>
                </a:cubicBezTo>
                <a:cubicBezTo>
                  <a:pt x="968" y="461"/>
                  <a:pt x="956" y="480"/>
                  <a:pt x="948" y="504"/>
                </a:cubicBezTo>
                <a:cubicBezTo>
                  <a:pt x="946" y="510"/>
                  <a:pt x="935" y="512"/>
                  <a:pt x="930" y="514"/>
                </a:cubicBezTo>
                <a:cubicBezTo>
                  <a:pt x="918" y="519"/>
                  <a:pt x="930" y="558"/>
                  <a:pt x="920" y="568"/>
                </a:cubicBezTo>
                <a:cubicBezTo>
                  <a:pt x="917" y="578"/>
                  <a:pt x="937" y="666"/>
                  <a:pt x="935" y="676"/>
                </a:cubicBezTo>
                <a:cubicBezTo>
                  <a:pt x="931" y="741"/>
                  <a:pt x="947" y="712"/>
                  <a:pt x="968" y="775"/>
                </a:cubicBezTo>
                <a:cubicBezTo>
                  <a:pt x="966" y="785"/>
                  <a:pt x="897" y="783"/>
                  <a:pt x="888" y="786"/>
                </a:cubicBezTo>
                <a:cubicBezTo>
                  <a:pt x="880" y="784"/>
                  <a:pt x="875" y="780"/>
                  <a:pt x="868" y="778"/>
                </a:cubicBezTo>
                <a:cubicBezTo>
                  <a:pt x="859" y="765"/>
                  <a:pt x="832" y="765"/>
                  <a:pt x="818" y="760"/>
                </a:cubicBezTo>
                <a:cubicBezTo>
                  <a:pt x="788" y="762"/>
                  <a:pt x="772" y="769"/>
                  <a:pt x="746" y="778"/>
                </a:cubicBezTo>
                <a:cubicBezTo>
                  <a:pt x="741" y="773"/>
                  <a:pt x="737" y="765"/>
                  <a:pt x="730" y="762"/>
                </a:cubicBezTo>
                <a:cubicBezTo>
                  <a:pt x="726" y="760"/>
                  <a:pt x="718" y="758"/>
                  <a:pt x="718" y="758"/>
                </a:cubicBezTo>
                <a:cubicBezTo>
                  <a:pt x="695" y="761"/>
                  <a:pt x="707" y="759"/>
                  <a:pt x="682" y="764"/>
                </a:cubicBezTo>
                <a:cubicBezTo>
                  <a:pt x="674" y="766"/>
                  <a:pt x="658" y="772"/>
                  <a:pt x="658" y="772"/>
                </a:cubicBezTo>
                <a:cubicBezTo>
                  <a:pt x="646" y="790"/>
                  <a:pt x="623" y="787"/>
                  <a:pt x="606" y="798"/>
                </a:cubicBezTo>
                <a:cubicBezTo>
                  <a:pt x="601" y="812"/>
                  <a:pt x="606" y="808"/>
                  <a:pt x="596" y="814"/>
                </a:cubicBezTo>
                <a:cubicBezTo>
                  <a:pt x="591" y="821"/>
                  <a:pt x="588" y="825"/>
                  <a:pt x="580" y="828"/>
                </a:cubicBezTo>
                <a:cubicBezTo>
                  <a:pt x="562" y="822"/>
                  <a:pt x="579" y="839"/>
                  <a:pt x="557" y="841"/>
                </a:cubicBezTo>
                <a:cubicBezTo>
                  <a:pt x="538" y="847"/>
                  <a:pt x="547" y="873"/>
                  <a:pt x="526" y="880"/>
                </a:cubicBezTo>
                <a:cubicBezTo>
                  <a:pt x="502" y="879"/>
                  <a:pt x="481" y="874"/>
                  <a:pt x="458" y="870"/>
                </a:cubicBezTo>
                <a:cubicBezTo>
                  <a:pt x="451" y="869"/>
                  <a:pt x="445" y="863"/>
                  <a:pt x="438" y="862"/>
                </a:cubicBezTo>
                <a:cubicBezTo>
                  <a:pt x="428" y="860"/>
                  <a:pt x="428" y="858"/>
                  <a:pt x="428" y="858"/>
                </a:cubicBezTo>
                <a:cubicBezTo>
                  <a:pt x="418" y="848"/>
                  <a:pt x="407" y="852"/>
                  <a:pt x="394" y="848"/>
                </a:cubicBezTo>
                <a:cubicBezTo>
                  <a:pt x="387" y="846"/>
                  <a:pt x="367" y="833"/>
                  <a:pt x="362" y="832"/>
                </a:cubicBezTo>
                <a:cubicBezTo>
                  <a:pt x="339" y="826"/>
                  <a:pt x="328" y="826"/>
                  <a:pt x="304" y="824"/>
                </a:cubicBezTo>
                <a:cubicBezTo>
                  <a:pt x="282" y="817"/>
                  <a:pt x="270" y="810"/>
                  <a:pt x="246" y="808"/>
                </a:cubicBezTo>
                <a:cubicBezTo>
                  <a:pt x="228" y="802"/>
                  <a:pt x="211" y="796"/>
                  <a:pt x="196" y="790"/>
                </a:cubicBezTo>
                <a:cubicBezTo>
                  <a:pt x="181" y="784"/>
                  <a:pt x="166" y="775"/>
                  <a:pt x="156" y="772"/>
                </a:cubicBezTo>
                <a:cubicBezTo>
                  <a:pt x="150" y="768"/>
                  <a:pt x="140" y="776"/>
                  <a:pt x="134" y="772"/>
                </a:cubicBezTo>
                <a:cubicBezTo>
                  <a:pt x="123" y="756"/>
                  <a:pt x="110" y="755"/>
                  <a:pt x="94" y="744"/>
                </a:cubicBezTo>
                <a:cubicBezTo>
                  <a:pt x="88" y="736"/>
                  <a:pt x="79" y="719"/>
                  <a:pt x="70" y="716"/>
                </a:cubicBezTo>
                <a:cubicBezTo>
                  <a:pt x="66" y="712"/>
                  <a:pt x="61" y="710"/>
                  <a:pt x="58" y="706"/>
                </a:cubicBezTo>
                <a:cubicBezTo>
                  <a:pt x="40" y="679"/>
                  <a:pt x="67" y="725"/>
                  <a:pt x="48" y="702"/>
                </a:cubicBezTo>
                <a:cubicBezTo>
                  <a:pt x="41" y="694"/>
                  <a:pt x="29" y="683"/>
                  <a:pt x="22" y="676"/>
                </a:cubicBezTo>
                <a:cubicBezTo>
                  <a:pt x="19" y="668"/>
                  <a:pt x="8" y="651"/>
                  <a:pt x="0" y="648"/>
                </a:cubicBezTo>
                <a:cubicBezTo>
                  <a:pt x="2" y="624"/>
                  <a:pt x="6" y="628"/>
                  <a:pt x="24" y="622"/>
                </a:cubicBezTo>
                <a:cubicBezTo>
                  <a:pt x="40" y="632"/>
                  <a:pt x="21" y="614"/>
                  <a:pt x="38" y="620"/>
                </a:cubicBezTo>
                <a:cubicBezTo>
                  <a:pt x="42" y="621"/>
                  <a:pt x="66" y="636"/>
                  <a:pt x="66" y="636"/>
                </a:cubicBezTo>
                <a:cubicBezTo>
                  <a:pt x="81" y="651"/>
                  <a:pt x="85" y="650"/>
                  <a:pt x="106" y="652"/>
                </a:cubicBezTo>
                <a:cubicBezTo>
                  <a:pt x="114" y="658"/>
                  <a:pt x="118" y="655"/>
                  <a:pt x="126" y="650"/>
                </a:cubicBezTo>
                <a:cubicBezTo>
                  <a:pt x="132" y="642"/>
                  <a:pt x="121" y="633"/>
                  <a:pt x="124" y="624"/>
                </a:cubicBezTo>
                <a:cubicBezTo>
                  <a:pt x="122" y="618"/>
                  <a:pt x="117" y="623"/>
                  <a:pt x="114" y="620"/>
                </a:cubicBezTo>
                <a:cubicBezTo>
                  <a:pt x="111" y="617"/>
                  <a:pt x="104" y="614"/>
                  <a:pt x="104" y="608"/>
                </a:cubicBezTo>
                <a:cubicBezTo>
                  <a:pt x="100" y="596"/>
                  <a:pt x="108" y="594"/>
                  <a:pt x="114" y="582"/>
                </a:cubicBezTo>
                <a:cubicBezTo>
                  <a:pt x="116" y="577"/>
                  <a:pt x="144" y="573"/>
                  <a:pt x="150" y="572"/>
                </a:cubicBezTo>
                <a:cubicBezTo>
                  <a:pt x="169" y="559"/>
                  <a:pt x="196" y="551"/>
                  <a:pt x="218" y="544"/>
                </a:cubicBezTo>
                <a:cubicBezTo>
                  <a:pt x="227" y="530"/>
                  <a:pt x="235" y="518"/>
                  <a:pt x="238" y="502"/>
                </a:cubicBezTo>
                <a:cubicBezTo>
                  <a:pt x="239" y="495"/>
                  <a:pt x="240" y="488"/>
                  <a:pt x="242" y="482"/>
                </a:cubicBezTo>
                <a:cubicBezTo>
                  <a:pt x="243" y="478"/>
                  <a:pt x="246" y="470"/>
                  <a:pt x="246" y="470"/>
                </a:cubicBezTo>
                <a:cubicBezTo>
                  <a:pt x="248" y="455"/>
                  <a:pt x="250" y="442"/>
                  <a:pt x="260" y="432"/>
                </a:cubicBezTo>
                <a:cubicBezTo>
                  <a:pt x="264" y="419"/>
                  <a:pt x="270" y="412"/>
                  <a:pt x="282" y="408"/>
                </a:cubicBezTo>
                <a:cubicBezTo>
                  <a:pt x="288" y="402"/>
                  <a:pt x="292" y="399"/>
                  <a:pt x="300" y="396"/>
                </a:cubicBezTo>
                <a:cubicBezTo>
                  <a:pt x="310" y="381"/>
                  <a:pt x="332" y="382"/>
                  <a:pt x="346" y="372"/>
                </a:cubicBezTo>
                <a:cubicBezTo>
                  <a:pt x="350" y="360"/>
                  <a:pt x="362" y="354"/>
                  <a:pt x="366" y="342"/>
                </a:cubicBezTo>
                <a:cubicBezTo>
                  <a:pt x="368" y="336"/>
                  <a:pt x="373" y="323"/>
                  <a:pt x="376" y="318"/>
                </a:cubicBezTo>
                <a:cubicBezTo>
                  <a:pt x="379" y="314"/>
                  <a:pt x="382" y="311"/>
                  <a:pt x="384" y="306"/>
                </a:cubicBezTo>
                <a:cubicBezTo>
                  <a:pt x="385" y="304"/>
                  <a:pt x="385" y="302"/>
                  <a:pt x="386" y="300"/>
                </a:cubicBezTo>
                <a:cubicBezTo>
                  <a:pt x="388" y="296"/>
                  <a:pt x="394" y="288"/>
                  <a:pt x="394" y="288"/>
                </a:cubicBezTo>
                <a:cubicBezTo>
                  <a:pt x="397" y="272"/>
                  <a:pt x="400" y="258"/>
                  <a:pt x="412" y="246"/>
                </a:cubicBezTo>
                <a:cubicBezTo>
                  <a:pt x="417" y="227"/>
                  <a:pt x="436" y="203"/>
                  <a:pt x="452" y="192"/>
                </a:cubicBezTo>
                <a:cubicBezTo>
                  <a:pt x="460" y="180"/>
                  <a:pt x="478" y="151"/>
                  <a:pt x="492" y="146"/>
                </a:cubicBezTo>
                <a:cubicBezTo>
                  <a:pt x="507" y="131"/>
                  <a:pt x="517" y="122"/>
                  <a:pt x="534" y="110"/>
                </a:cubicBezTo>
                <a:cubicBezTo>
                  <a:pt x="541" y="99"/>
                  <a:pt x="557" y="83"/>
                  <a:pt x="568" y="76"/>
                </a:cubicBezTo>
                <a:cubicBezTo>
                  <a:pt x="580" y="59"/>
                  <a:pt x="592" y="41"/>
                  <a:pt x="604" y="24"/>
                </a:cubicBezTo>
                <a:cubicBezTo>
                  <a:pt x="604" y="24"/>
                  <a:pt x="618" y="0"/>
                  <a:pt x="620" y="0"/>
                </a:cubicBezTo>
                <a:close/>
              </a:path>
            </a:pathLst>
          </a:custGeom>
          <a:solidFill>
            <a:srgbClr val="3333FF">
              <a:alpha val="50195"/>
            </a:srgbClr>
          </a:solidFill>
          <a:ln w="28575">
            <a:solidFill>
              <a:srgbClr val="3333FF"/>
            </a:solidFill>
            <a:round/>
            <a:headEnd/>
            <a:tailEnd/>
          </a:ln>
        </p:spPr>
        <p:txBody>
          <a:bodyPr/>
          <a:lstStyle/>
          <a:p>
            <a:endParaRPr lang="hr-HR"/>
          </a:p>
        </p:txBody>
      </p:sp>
      <p:sp>
        <p:nvSpPr>
          <p:cNvPr id="19766" name="Freeform 90"/>
          <p:cNvSpPr>
            <a:spLocks/>
          </p:cNvSpPr>
          <p:nvPr/>
        </p:nvSpPr>
        <p:spPr bwMode="auto">
          <a:xfrm>
            <a:off x="2076450" y="2757488"/>
            <a:ext cx="4229100" cy="1349375"/>
          </a:xfrm>
          <a:custGeom>
            <a:avLst/>
            <a:gdLst>
              <a:gd name="T0" fmla="*/ 2147483647 w 2664"/>
              <a:gd name="T1" fmla="*/ 2147483647 h 850"/>
              <a:gd name="T2" fmla="*/ 2147483647 w 2664"/>
              <a:gd name="T3" fmla="*/ 2147483647 h 850"/>
              <a:gd name="T4" fmla="*/ 2147483647 w 2664"/>
              <a:gd name="T5" fmla="*/ 2147483647 h 850"/>
              <a:gd name="T6" fmla="*/ 2147483647 w 2664"/>
              <a:gd name="T7" fmla="*/ 2147483647 h 850"/>
              <a:gd name="T8" fmla="*/ 2147483647 w 2664"/>
              <a:gd name="T9" fmla="*/ 2147483647 h 850"/>
              <a:gd name="T10" fmla="*/ 2147483647 w 2664"/>
              <a:gd name="T11" fmla="*/ 2147483647 h 850"/>
              <a:gd name="T12" fmla="*/ 2147483647 w 2664"/>
              <a:gd name="T13" fmla="*/ 2147483647 h 850"/>
              <a:gd name="T14" fmla="*/ 2147483647 w 2664"/>
              <a:gd name="T15" fmla="*/ 2147483647 h 850"/>
              <a:gd name="T16" fmla="*/ 2147483647 w 2664"/>
              <a:gd name="T17" fmla="*/ 2147483647 h 850"/>
              <a:gd name="T18" fmla="*/ 2147483647 w 2664"/>
              <a:gd name="T19" fmla="*/ 2147483647 h 850"/>
              <a:gd name="T20" fmla="*/ 2147483647 w 2664"/>
              <a:gd name="T21" fmla="*/ 2147483647 h 850"/>
              <a:gd name="T22" fmla="*/ 2147483647 w 2664"/>
              <a:gd name="T23" fmla="*/ 2147483647 h 850"/>
              <a:gd name="T24" fmla="*/ 2147483647 w 2664"/>
              <a:gd name="T25" fmla="*/ 2147483647 h 850"/>
              <a:gd name="T26" fmla="*/ 2147483647 w 2664"/>
              <a:gd name="T27" fmla="*/ 2147483647 h 850"/>
              <a:gd name="T28" fmla="*/ 2147483647 w 2664"/>
              <a:gd name="T29" fmla="*/ 2147483647 h 850"/>
              <a:gd name="T30" fmla="*/ 2147483647 w 2664"/>
              <a:gd name="T31" fmla="*/ 2147483647 h 850"/>
              <a:gd name="T32" fmla="*/ 2147483647 w 2664"/>
              <a:gd name="T33" fmla="*/ 2147483647 h 850"/>
              <a:gd name="T34" fmla="*/ 2147483647 w 2664"/>
              <a:gd name="T35" fmla="*/ 2147483647 h 850"/>
              <a:gd name="T36" fmla="*/ 2147483647 w 2664"/>
              <a:gd name="T37" fmla="*/ 2147483647 h 850"/>
              <a:gd name="T38" fmla="*/ 2147483647 w 2664"/>
              <a:gd name="T39" fmla="*/ 2147483647 h 850"/>
              <a:gd name="T40" fmla="*/ 2147483647 w 2664"/>
              <a:gd name="T41" fmla="*/ 2147483647 h 850"/>
              <a:gd name="T42" fmla="*/ 2147483647 w 2664"/>
              <a:gd name="T43" fmla="*/ 2147483647 h 850"/>
              <a:gd name="T44" fmla="*/ 2147483647 w 2664"/>
              <a:gd name="T45" fmla="*/ 2147483647 h 850"/>
              <a:gd name="T46" fmla="*/ 2147483647 w 2664"/>
              <a:gd name="T47" fmla="*/ 2147483647 h 850"/>
              <a:gd name="T48" fmla="*/ 2147483647 w 2664"/>
              <a:gd name="T49" fmla="*/ 2147483647 h 850"/>
              <a:gd name="T50" fmla="*/ 2147483647 w 2664"/>
              <a:gd name="T51" fmla="*/ 2147483647 h 850"/>
              <a:gd name="T52" fmla="*/ 2147483647 w 2664"/>
              <a:gd name="T53" fmla="*/ 2147483647 h 850"/>
              <a:gd name="T54" fmla="*/ 2147483647 w 2664"/>
              <a:gd name="T55" fmla="*/ 2147483647 h 850"/>
              <a:gd name="T56" fmla="*/ 2147483647 w 2664"/>
              <a:gd name="T57" fmla="*/ 2147483647 h 850"/>
              <a:gd name="T58" fmla="*/ 2147483647 w 2664"/>
              <a:gd name="T59" fmla="*/ 2147483647 h 850"/>
              <a:gd name="T60" fmla="*/ 2147483647 w 2664"/>
              <a:gd name="T61" fmla="*/ 2147483647 h 850"/>
              <a:gd name="T62" fmla="*/ 2147483647 w 2664"/>
              <a:gd name="T63" fmla="*/ 2147483647 h 850"/>
              <a:gd name="T64" fmla="*/ 2147483647 w 2664"/>
              <a:gd name="T65" fmla="*/ 2147483647 h 850"/>
              <a:gd name="T66" fmla="*/ 2147483647 w 2664"/>
              <a:gd name="T67" fmla="*/ 2147483647 h 850"/>
              <a:gd name="T68" fmla="*/ 2147483647 w 2664"/>
              <a:gd name="T69" fmla="*/ 2147483647 h 850"/>
              <a:gd name="T70" fmla="*/ 2147483647 w 2664"/>
              <a:gd name="T71" fmla="*/ 2147483647 h 850"/>
              <a:gd name="T72" fmla="*/ 2147483647 w 2664"/>
              <a:gd name="T73" fmla="*/ 2147483647 h 850"/>
              <a:gd name="T74" fmla="*/ 2147483647 w 2664"/>
              <a:gd name="T75" fmla="*/ 2147483647 h 850"/>
              <a:gd name="T76" fmla="*/ 2147483647 w 2664"/>
              <a:gd name="T77" fmla="*/ 2147483647 h 850"/>
              <a:gd name="T78" fmla="*/ 2147483647 w 2664"/>
              <a:gd name="T79" fmla="*/ 2147483647 h 850"/>
              <a:gd name="T80" fmla="*/ 2147483647 w 2664"/>
              <a:gd name="T81" fmla="*/ 2147483647 h 850"/>
              <a:gd name="T82" fmla="*/ 2147483647 w 2664"/>
              <a:gd name="T83" fmla="*/ 2147483647 h 850"/>
              <a:gd name="T84" fmla="*/ 2147483647 w 2664"/>
              <a:gd name="T85" fmla="*/ 2147483647 h 850"/>
              <a:gd name="T86" fmla="*/ 2147483647 w 2664"/>
              <a:gd name="T87" fmla="*/ 2147483647 h 850"/>
              <a:gd name="T88" fmla="*/ 2147483647 w 2664"/>
              <a:gd name="T89" fmla="*/ 2147483647 h 850"/>
              <a:gd name="T90" fmla="*/ 2147483647 w 2664"/>
              <a:gd name="T91" fmla="*/ 2147483647 h 850"/>
              <a:gd name="T92" fmla="*/ 2147483647 w 2664"/>
              <a:gd name="T93" fmla="*/ 2147483647 h 850"/>
              <a:gd name="T94" fmla="*/ 2147483647 w 2664"/>
              <a:gd name="T95" fmla="*/ 2147483647 h 850"/>
              <a:gd name="T96" fmla="*/ 2147483647 w 2664"/>
              <a:gd name="T97" fmla="*/ 2147483647 h 850"/>
              <a:gd name="T98" fmla="*/ 2147483647 w 2664"/>
              <a:gd name="T99" fmla="*/ 2147483647 h 850"/>
              <a:gd name="T100" fmla="*/ 2147483647 w 2664"/>
              <a:gd name="T101" fmla="*/ 2147483647 h 850"/>
              <a:gd name="T102" fmla="*/ 2147483647 w 2664"/>
              <a:gd name="T103" fmla="*/ 2147483647 h 850"/>
              <a:gd name="T104" fmla="*/ 2147483647 w 2664"/>
              <a:gd name="T105" fmla="*/ 2147483647 h 850"/>
              <a:gd name="T106" fmla="*/ 2147483647 w 2664"/>
              <a:gd name="T107" fmla="*/ 2147483647 h 850"/>
              <a:gd name="T108" fmla="*/ 2147483647 w 2664"/>
              <a:gd name="T109" fmla="*/ 2147483647 h 850"/>
              <a:gd name="T110" fmla="*/ 2147483647 w 2664"/>
              <a:gd name="T111" fmla="*/ 2147483647 h 850"/>
              <a:gd name="T112" fmla="*/ 2147483647 w 2664"/>
              <a:gd name="T113" fmla="*/ 2147483647 h 850"/>
              <a:gd name="T114" fmla="*/ 2147483647 w 2664"/>
              <a:gd name="T115" fmla="*/ 2147483647 h 850"/>
              <a:gd name="T116" fmla="*/ 2147483647 w 2664"/>
              <a:gd name="T117" fmla="*/ 2147483647 h 850"/>
              <a:gd name="T118" fmla="*/ 2147483647 w 2664"/>
              <a:gd name="T119" fmla="*/ 2147483647 h 850"/>
              <a:gd name="T120" fmla="*/ 2147483647 w 2664"/>
              <a:gd name="T121" fmla="*/ 2147483647 h 850"/>
              <a:gd name="T122" fmla="*/ 2147483647 w 2664"/>
              <a:gd name="T123" fmla="*/ 2147483647 h 850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w 2664"/>
              <a:gd name="T187" fmla="*/ 0 h 850"/>
              <a:gd name="T188" fmla="*/ 2664 w 2664"/>
              <a:gd name="T189" fmla="*/ 850 h 850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T186" t="T187" r="T188" b="T189"/>
            <a:pathLst>
              <a:path w="2664" h="850">
                <a:moveTo>
                  <a:pt x="1722" y="9"/>
                </a:moveTo>
                <a:cubicBezTo>
                  <a:pt x="1725" y="9"/>
                  <a:pt x="1715" y="1"/>
                  <a:pt x="1734" y="12"/>
                </a:cubicBezTo>
                <a:cubicBezTo>
                  <a:pt x="1753" y="23"/>
                  <a:pt x="1807" y="65"/>
                  <a:pt x="1839" y="78"/>
                </a:cubicBezTo>
                <a:cubicBezTo>
                  <a:pt x="1857" y="90"/>
                  <a:pt x="1903" y="88"/>
                  <a:pt x="1926" y="93"/>
                </a:cubicBezTo>
                <a:cubicBezTo>
                  <a:pt x="1936" y="100"/>
                  <a:pt x="1953" y="119"/>
                  <a:pt x="1965" y="123"/>
                </a:cubicBezTo>
                <a:cubicBezTo>
                  <a:pt x="1973" y="126"/>
                  <a:pt x="2004" y="129"/>
                  <a:pt x="2004" y="129"/>
                </a:cubicBezTo>
                <a:cubicBezTo>
                  <a:pt x="2031" y="156"/>
                  <a:pt x="2076" y="140"/>
                  <a:pt x="2112" y="135"/>
                </a:cubicBezTo>
                <a:cubicBezTo>
                  <a:pt x="2133" y="129"/>
                  <a:pt x="2153" y="109"/>
                  <a:pt x="2178" y="102"/>
                </a:cubicBezTo>
                <a:cubicBezTo>
                  <a:pt x="2188" y="99"/>
                  <a:pt x="2202" y="81"/>
                  <a:pt x="2202" y="81"/>
                </a:cubicBezTo>
                <a:cubicBezTo>
                  <a:pt x="2205" y="72"/>
                  <a:pt x="2241" y="72"/>
                  <a:pt x="2241" y="72"/>
                </a:cubicBezTo>
                <a:cubicBezTo>
                  <a:pt x="2254" y="53"/>
                  <a:pt x="2277" y="56"/>
                  <a:pt x="2298" y="54"/>
                </a:cubicBezTo>
                <a:cubicBezTo>
                  <a:pt x="2321" y="46"/>
                  <a:pt x="2347" y="49"/>
                  <a:pt x="2370" y="57"/>
                </a:cubicBezTo>
                <a:cubicBezTo>
                  <a:pt x="2383" y="70"/>
                  <a:pt x="2400" y="69"/>
                  <a:pt x="2418" y="75"/>
                </a:cubicBezTo>
                <a:cubicBezTo>
                  <a:pt x="2425" y="77"/>
                  <a:pt x="2429" y="85"/>
                  <a:pt x="2436" y="87"/>
                </a:cubicBezTo>
                <a:cubicBezTo>
                  <a:pt x="2453" y="93"/>
                  <a:pt x="2470" y="96"/>
                  <a:pt x="2487" y="102"/>
                </a:cubicBezTo>
                <a:cubicBezTo>
                  <a:pt x="2499" y="106"/>
                  <a:pt x="2512" y="105"/>
                  <a:pt x="2523" y="111"/>
                </a:cubicBezTo>
                <a:cubicBezTo>
                  <a:pt x="2529" y="115"/>
                  <a:pt x="2550" y="111"/>
                  <a:pt x="2550" y="111"/>
                </a:cubicBezTo>
                <a:cubicBezTo>
                  <a:pt x="2566" y="136"/>
                  <a:pt x="2583" y="150"/>
                  <a:pt x="2604" y="168"/>
                </a:cubicBezTo>
                <a:cubicBezTo>
                  <a:pt x="2613" y="177"/>
                  <a:pt x="2615" y="197"/>
                  <a:pt x="2625" y="204"/>
                </a:cubicBezTo>
                <a:cubicBezTo>
                  <a:pt x="2629" y="210"/>
                  <a:pt x="2636" y="213"/>
                  <a:pt x="2640" y="219"/>
                </a:cubicBezTo>
                <a:cubicBezTo>
                  <a:pt x="2643" y="224"/>
                  <a:pt x="2644" y="231"/>
                  <a:pt x="2646" y="237"/>
                </a:cubicBezTo>
                <a:cubicBezTo>
                  <a:pt x="2647" y="240"/>
                  <a:pt x="2649" y="246"/>
                  <a:pt x="2649" y="246"/>
                </a:cubicBezTo>
                <a:cubicBezTo>
                  <a:pt x="2649" y="255"/>
                  <a:pt x="2664" y="322"/>
                  <a:pt x="2640" y="330"/>
                </a:cubicBezTo>
                <a:cubicBezTo>
                  <a:pt x="2617" y="327"/>
                  <a:pt x="2598" y="322"/>
                  <a:pt x="2577" y="315"/>
                </a:cubicBezTo>
                <a:cubicBezTo>
                  <a:pt x="2555" y="308"/>
                  <a:pt x="2531" y="313"/>
                  <a:pt x="2508" y="312"/>
                </a:cubicBezTo>
                <a:cubicBezTo>
                  <a:pt x="2477" y="302"/>
                  <a:pt x="2444" y="311"/>
                  <a:pt x="2412" y="303"/>
                </a:cubicBezTo>
                <a:cubicBezTo>
                  <a:pt x="2397" y="299"/>
                  <a:pt x="2367" y="294"/>
                  <a:pt x="2367" y="294"/>
                </a:cubicBezTo>
                <a:cubicBezTo>
                  <a:pt x="2310" y="297"/>
                  <a:pt x="2261" y="307"/>
                  <a:pt x="2202" y="309"/>
                </a:cubicBezTo>
                <a:cubicBezTo>
                  <a:pt x="2173" y="319"/>
                  <a:pt x="2141" y="334"/>
                  <a:pt x="2112" y="342"/>
                </a:cubicBezTo>
                <a:cubicBezTo>
                  <a:pt x="2100" y="345"/>
                  <a:pt x="2093" y="349"/>
                  <a:pt x="2082" y="354"/>
                </a:cubicBezTo>
                <a:cubicBezTo>
                  <a:pt x="2076" y="357"/>
                  <a:pt x="2064" y="360"/>
                  <a:pt x="2064" y="360"/>
                </a:cubicBezTo>
                <a:cubicBezTo>
                  <a:pt x="2034" y="350"/>
                  <a:pt x="2005" y="349"/>
                  <a:pt x="1974" y="345"/>
                </a:cubicBezTo>
                <a:cubicBezTo>
                  <a:pt x="1955" y="357"/>
                  <a:pt x="1930" y="364"/>
                  <a:pt x="1908" y="369"/>
                </a:cubicBezTo>
                <a:cubicBezTo>
                  <a:pt x="1904" y="369"/>
                  <a:pt x="1876" y="366"/>
                  <a:pt x="1869" y="363"/>
                </a:cubicBezTo>
                <a:cubicBezTo>
                  <a:pt x="1849" y="356"/>
                  <a:pt x="1837" y="343"/>
                  <a:pt x="1815" y="339"/>
                </a:cubicBezTo>
                <a:cubicBezTo>
                  <a:pt x="1790" y="323"/>
                  <a:pt x="1830" y="347"/>
                  <a:pt x="1773" y="330"/>
                </a:cubicBezTo>
                <a:cubicBezTo>
                  <a:pt x="1766" y="328"/>
                  <a:pt x="1761" y="321"/>
                  <a:pt x="1755" y="318"/>
                </a:cubicBezTo>
                <a:cubicBezTo>
                  <a:pt x="1747" y="314"/>
                  <a:pt x="1740" y="327"/>
                  <a:pt x="1740" y="327"/>
                </a:cubicBezTo>
                <a:cubicBezTo>
                  <a:pt x="1724" y="331"/>
                  <a:pt x="1701" y="318"/>
                  <a:pt x="1695" y="336"/>
                </a:cubicBezTo>
                <a:cubicBezTo>
                  <a:pt x="1694" y="339"/>
                  <a:pt x="1694" y="343"/>
                  <a:pt x="1692" y="345"/>
                </a:cubicBezTo>
                <a:cubicBezTo>
                  <a:pt x="1677" y="360"/>
                  <a:pt x="1655" y="364"/>
                  <a:pt x="1635" y="369"/>
                </a:cubicBezTo>
                <a:cubicBezTo>
                  <a:pt x="1623" y="377"/>
                  <a:pt x="1610" y="385"/>
                  <a:pt x="1596" y="390"/>
                </a:cubicBezTo>
                <a:cubicBezTo>
                  <a:pt x="1583" y="400"/>
                  <a:pt x="1569" y="404"/>
                  <a:pt x="1554" y="411"/>
                </a:cubicBezTo>
                <a:cubicBezTo>
                  <a:pt x="1546" y="410"/>
                  <a:pt x="1538" y="409"/>
                  <a:pt x="1530" y="408"/>
                </a:cubicBezTo>
                <a:cubicBezTo>
                  <a:pt x="1522" y="406"/>
                  <a:pt x="1506" y="402"/>
                  <a:pt x="1506" y="402"/>
                </a:cubicBezTo>
                <a:cubicBezTo>
                  <a:pt x="1470" y="409"/>
                  <a:pt x="1451" y="402"/>
                  <a:pt x="1413" y="399"/>
                </a:cubicBezTo>
                <a:cubicBezTo>
                  <a:pt x="1390" y="393"/>
                  <a:pt x="1372" y="385"/>
                  <a:pt x="1347" y="381"/>
                </a:cubicBezTo>
                <a:cubicBezTo>
                  <a:pt x="1318" y="371"/>
                  <a:pt x="1335" y="376"/>
                  <a:pt x="1293" y="372"/>
                </a:cubicBezTo>
                <a:cubicBezTo>
                  <a:pt x="1277" y="377"/>
                  <a:pt x="1262" y="379"/>
                  <a:pt x="1245" y="381"/>
                </a:cubicBezTo>
                <a:cubicBezTo>
                  <a:pt x="1216" y="371"/>
                  <a:pt x="1193" y="387"/>
                  <a:pt x="1164" y="393"/>
                </a:cubicBezTo>
                <a:cubicBezTo>
                  <a:pt x="1150" y="396"/>
                  <a:pt x="1122" y="402"/>
                  <a:pt x="1122" y="402"/>
                </a:cubicBezTo>
                <a:cubicBezTo>
                  <a:pt x="1113" y="399"/>
                  <a:pt x="1014" y="384"/>
                  <a:pt x="1014" y="384"/>
                </a:cubicBezTo>
                <a:cubicBezTo>
                  <a:pt x="994" y="386"/>
                  <a:pt x="946" y="377"/>
                  <a:pt x="930" y="387"/>
                </a:cubicBezTo>
                <a:cubicBezTo>
                  <a:pt x="914" y="397"/>
                  <a:pt x="916" y="434"/>
                  <a:pt x="918" y="447"/>
                </a:cubicBezTo>
                <a:cubicBezTo>
                  <a:pt x="917" y="459"/>
                  <a:pt x="933" y="461"/>
                  <a:pt x="945" y="468"/>
                </a:cubicBezTo>
                <a:cubicBezTo>
                  <a:pt x="957" y="475"/>
                  <a:pt x="985" y="474"/>
                  <a:pt x="990" y="489"/>
                </a:cubicBezTo>
                <a:cubicBezTo>
                  <a:pt x="995" y="504"/>
                  <a:pt x="996" y="573"/>
                  <a:pt x="978" y="561"/>
                </a:cubicBezTo>
                <a:cubicBezTo>
                  <a:pt x="951" y="549"/>
                  <a:pt x="927" y="509"/>
                  <a:pt x="897" y="516"/>
                </a:cubicBezTo>
                <a:cubicBezTo>
                  <a:pt x="883" y="525"/>
                  <a:pt x="837" y="509"/>
                  <a:pt x="822" y="519"/>
                </a:cubicBezTo>
                <a:cubicBezTo>
                  <a:pt x="797" y="514"/>
                  <a:pt x="778" y="509"/>
                  <a:pt x="753" y="504"/>
                </a:cubicBezTo>
                <a:cubicBezTo>
                  <a:pt x="731" y="519"/>
                  <a:pt x="745" y="510"/>
                  <a:pt x="732" y="528"/>
                </a:cubicBezTo>
                <a:cubicBezTo>
                  <a:pt x="728" y="541"/>
                  <a:pt x="714" y="556"/>
                  <a:pt x="702" y="564"/>
                </a:cubicBezTo>
                <a:cubicBezTo>
                  <a:pt x="696" y="583"/>
                  <a:pt x="683" y="596"/>
                  <a:pt x="675" y="615"/>
                </a:cubicBezTo>
                <a:cubicBezTo>
                  <a:pt x="669" y="629"/>
                  <a:pt x="660" y="641"/>
                  <a:pt x="651" y="654"/>
                </a:cubicBezTo>
                <a:cubicBezTo>
                  <a:pt x="645" y="678"/>
                  <a:pt x="647" y="702"/>
                  <a:pt x="639" y="726"/>
                </a:cubicBezTo>
                <a:cubicBezTo>
                  <a:pt x="636" y="736"/>
                  <a:pt x="626" y="748"/>
                  <a:pt x="618" y="756"/>
                </a:cubicBezTo>
                <a:cubicBezTo>
                  <a:pt x="599" y="775"/>
                  <a:pt x="582" y="787"/>
                  <a:pt x="561" y="801"/>
                </a:cubicBezTo>
                <a:cubicBezTo>
                  <a:pt x="556" y="808"/>
                  <a:pt x="548" y="815"/>
                  <a:pt x="543" y="822"/>
                </a:cubicBezTo>
                <a:cubicBezTo>
                  <a:pt x="531" y="842"/>
                  <a:pt x="537" y="835"/>
                  <a:pt x="513" y="843"/>
                </a:cubicBezTo>
                <a:cubicBezTo>
                  <a:pt x="498" y="841"/>
                  <a:pt x="480" y="850"/>
                  <a:pt x="465" y="846"/>
                </a:cubicBezTo>
                <a:cubicBezTo>
                  <a:pt x="444" y="833"/>
                  <a:pt x="425" y="839"/>
                  <a:pt x="402" y="831"/>
                </a:cubicBezTo>
                <a:cubicBezTo>
                  <a:pt x="387" y="822"/>
                  <a:pt x="375" y="811"/>
                  <a:pt x="357" y="807"/>
                </a:cubicBezTo>
                <a:cubicBezTo>
                  <a:pt x="338" y="788"/>
                  <a:pt x="321" y="785"/>
                  <a:pt x="297" y="777"/>
                </a:cubicBezTo>
                <a:cubicBezTo>
                  <a:pt x="285" y="773"/>
                  <a:pt x="271" y="756"/>
                  <a:pt x="261" y="750"/>
                </a:cubicBezTo>
                <a:cubicBezTo>
                  <a:pt x="251" y="744"/>
                  <a:pt x="232" y="731"/>
                  <a:pt x="222" y="726"/>
                </a:cubicBezTo>
                <a:cubicBezTo>
                  <a:pt x="192" y="711"/>
                  <a:pt x="173" y="689"/>
                  <a:pt x="147" y="669"/>
                </a:cubicBezTo>
                <a:cubicBezTo>
                  <a:pt x="138" y="642"/>
                  <a:pt x="104" y="646"/>
                  <a:pt x="87" y="624"/>
                </a:cubicBezTo>
                <a:cubicBezTo>
                  <a:pt x="58" y="587"/>
                  <a:pt x="57" y="573"/>
                  <a:pt x="24" y="540"/>
                </a:cubicBezTo>
                <a:cubicBezTo>
                  <a:pt x="22" y="534"/>
                  <a:pt x="16" y="508"/>
                  <a:pt x="18" y="501"/>
                </a:cubicBezTo>
                <a:cubicBezTo>
                  <a:pt x="19" y="498"/>
                  <a:pt x="0" y="496"/>
                  <a:pt x="3" y="495"/>
                </a:cubicBezTo>
                <a:cubicBezTo>
                  <a:pt x="26" y="483"/>
                  <a:pt x="1" y="482"/>
                  <a:pt x="24" y="474"/>
                </a:cubicBezTo>
                <a:cubicBezTo>
                  <a:pt x="33" y="461"/>
                  <a:pt x="34" y="449"/>
                  <a:pt x="45" y="438"/>
                </a:cubicBezTo>
                <a:cubicBezTo>
                  <a:pt x="69" y="414"/>
                  <a:pt x="102" y="383"/>
                  <a:pt x="135" y="375"/>
                </a:cubicBezTo>
                <a:cubicBezTo>
                  <a:pt x="145" y="368"/>
                  <a:pt x="159" y="366"/>
                  <a:pt x="171" y="363"/>
                </a:cubicBezTo>
                <a:cubicBezTo>
                  <a:pt x="192" y="349"/>
                  <a:pt x="243" y="354"/>
                  <a:pt x="267" y="348"/>
                </a:cubicBezTo>
                <a:cubicBezTo>
                  <a:pt x="306" y="327"/>
                  <a:pt x="300" y="310"/>
                  <a:pt x="339" y="300"/>
                </a:cubicBezTo>
                <a:cubicBezTo>
                  <a:pt x="360" y="286"/>
                  <a:pt x="380" y="287"/>
                  <a:pt x="399" y="282"/>
                </a:cubicBezTo>
                <a:cubicBezTo>
                  <a:pt x="430" y="261"/>
                  <a:pt x="467" y="279"/>
                  <a:pt x="498" y="258"/>
                </a:cubicBezTo>
                <a:cubicBezTo>
                  <a:pt x="518" y="263"/>
                  <a:pt x="532" y="263"/>
                  <a:pt x="552" y="267"/>
                </a:cubicBezTo>
                <a:cubicBezTo>
                  <a:pt x="560" y="272"/>
                  <a:pt x="569" y="260"/>
                  <a:pt x="579" y="264"/>
                </a:cubicBezTo>
                <a:cubicBezTo>
                  <a:pt x="585" y="266"/>
                  <a:pt x="606" y="270"/>
                  <a:pt x="606" y="270"/>
                </a:cubicBezTo>
                <a:cubicBezTo>
                  <a:pt x="652" y="266"/>
                  <a:pt x="643" y="260"/>
                  <a:pt x="681" y="273"/>
                </a:cubicBezTo>
                <a:cubicBezTo>
                  <a:pt x="694" y="269"/>
                  <a:pt x="715" y="266"/>
                  <a:pt x="726" y="273"/>
                </a:cubicBezTo>
                <a:cubicBezTo>
                  <a:pt x="738" y="269"/>
                  <a:pt x="801" y="301"/>
                  <a:pt x="813" y="300"/>
                </a:cubicBezTo>
                <a:cubicBezTo>
                  <a:pt x="832" y="297"/>
                  <a:pt x="836" y="302"/>
                  <a:pt x="855" y="300"/>
                </a:cubicBezTo>
                <a:cubicBezTo>
                  <a:pt x="865" y="297"/>
                  <a:pt x="888" y="300"/>
                  <a:pt x="888" y="300"/>
                </a:cubicBezTo>
                <a:cubicBezTo>
                  <a:pt x="919" y="292"/>
                  <a:pt x="910" y="296"/>
                  <a:pt x="939" y="300"/>
                </a:cubicBezTo>
                <a:cubicBezTo>
                  <a:pt x="972" y="303"/>
                  <a:pt x="970" y="301"/>
                  <a:pt x="993" y="306"/>
                </a:cubicBezTo>
                <a:cubicBezTo>
                  <a:pt x="1016" y="301"/>
                  <a:pt x="1028" y="312"/>
                  <a:pt x="1050" y="306"/>
                </a:cubicBezTo>
                <a:cubicBezTo>
                  <a:pt x="1053" y="304"/>
                  <a:pt x="1055" y="301"/>
                  <a:pt x="1059" y="300"/>
                </a:cubicBezTo>
                <a:cubicBezTo>
                  <a:pt x="1069" y="298"/>
                  <a:pt x="1077" y="310"/>
                  <a:pt x="1086" y="315"/>
                </a:cubicBezTo>
                <a:cubicBezTo>
                  <a:pt x="1101" y="322"/>
                  <a:pt x="1112" y="301"/>
                  <a:pt x="1128" y="306"/>
                </a:cubicBezTo>
                <a:cubicBezTo>
                  <a:pt x="1130" y="303"/>
                  <a:pt x="1150" y="297"/>
                  <a:pt x="1152" y="294"/>
                </a:cubicBezTo>
                <a:cubicBezTo>
                  <a:pt x="1155" y="291"/>
                  <a:pt x="1147" y="321"/>
                  <a:pt x="1149" y="318"/>
                </a:cubicBezTo>
                <a:cubicBezTo>
                  <a:pt x="1156" y="309"/>
                  <a:pt x="1156" y="293"/>
                  <a:pt x="1164" y="285"/>
                </a:cubicBezTo>
                <a:cubicBezTo>
                  <a:pt x="1168" y="278"/>
                  <a:pt x="1166" y="295"/>
                  <a:pt x="1182" y="288"/>
                </a:cubicBezTo>
                <a:cubicBezTo>
                  <a:pt x="1198" y="281"/>
                  <a:pt x="1245" y="252"/>
                  <a:pt x="1263" y="240"/>
                </a:cubicBezTo>
                <a:cubicBezTo>
                  <a:pt x="1274" y="233"/>
                  <a:pt x="1281" y="220"/>
                  <a:pt x="1293" y="216"/>
                </a:cubicBezTo>
                <a:cubicBezTo>
                  <a:pt x="1304" y="205"/>
                  <a:pt x="1303" y="193"/>
                  <a:pt x="1317" y="186"/>
                </a:cubicBezTo>
                <a:cubicBezTo>
                  <a:pt x="1324" y="175"/>
                  <a:pt x="1334" y="183"/>
                  <a:pt x="1338" y="171"/>
                </a:cubicBezTo>
                <a:cubicBezTo>
                  <a:pt x="1336" y="145"/>
                  <a:pt x="1330" y="130"/>
                  <a:pt x="1323" y="108"/>
                </a:cubicBezTo>
                <a:cubicBezTo>
                  <a:pt x="1325" y="101"/>
                  <a:pt x="1346" y="57"/>
                  <a:pt x="1350" y="51"/>
                </a:cubicBezTo>
                <a:cubicBezTo>
                  <a:pt x="1353" y="45"/>
                  <a:pt x="1362" y="46"/>
                  <a:pt x="1368" y="42"/>
                </a:cubicBezTo>
                <a:cubicBezTo>
                  <a:pt x="1376" y="30"/>
                  <a:pt x="1381" y="27"/>
                  <a:pt x="1395" y="24"/>
                </a:cubicBezTo>
                <a:cubicBezTo>
                  <a:pt x="1404" y="21"/>
                  <a:pt x="1411" y="21"/>
                  <a:pt x="1419" y="21"/>
                </a:cubicBezTo>
                <a:cubicBezTo>
                  <a:pt x="1427" y="21"/>
                  <a:pt x="1430" y="25"/>
                  <a:pt x="1443" y="27"/>
                </a:cubicBezTo>
                <a:cubicBezTo>
                  <a:pt x="1464" y="27"/>
                  <a:pt x="1479" y="30"/>
                  <a:pt x="1497" y="36"/>
                </a:cubicBezTo>
                <a:cubicBezTo>
                  <a:pt x="1509" y="32"/>
                  <a:pt x="1520" y="54"/>
                  <a:pt x="1533" y="51"/>
                </a:cubicBezTo>
                <a:cubicBezTo>
                  <a:pt x="1551" y="54"/>
                  <a:pt x="1554" y="58"/>
                  <a:pt x="1569" y="66"/>
                </a:cubicBezTo>
                <a:cubicBezTo>
                  <a:pt x="1601" y="61"/>
                  <a:pt x="1576" y="75"/>
                  <a:pt x="1590" y="60"/>
                </a:cubicBezTo>
                <a:cubicBezTo>
                  <a:pt x="1596" y="54"/>
                  <a:pt x="1608" y="42"/>
                  <a:pt x="1608" y="42"/>
                </a:cubicBezTo>
                <a:cubicBezTo>
                  <a:pt x="1612" y="29"/>
                  <a:pt x="1619" y="30"/>
                  <a:pt x="1632" y="27"/>
                </a:cubicBezTo>
                <a:cubicBezTo>
                  <a:pt x="1647" y="17"/>
                  <a:pt x="1659" y="10"/>
                  <a:pt x="1674" y="0"/>
                </a:cubicBezTo>
                <a:cubicBezTo>
                  <a:pt x="1687" y="3"/>
                  <a:pt x="1713" y="9"/>
                  <a:pt x="1713" y="9"/>
                </a:cubicBezTo>
                <a:cubicBezTo>
                  <a:pt x="1726" y="6"/>
                  <a:pt x="1728" y="3"/>
                  <a:pt x="1722" y="9"/>
                </a:cubicBezTo>
                <a:close/>
              </a:path>
            </a:pathLst>
          </a:custGeom>
          <a:solidFill>
            <a:srgbClr val="3333FF">
              <a:alpha val="50195"/>
            </a:srgbClr>
          </a:solidFill>
          <a:ln w="28575">
            <a:solidFill>
              <a:srgbClr val="3333FF"/>
            </a:solidFill>
            <a:round/>
            <a:headEnd/>
            <a:tailEnd/>
          </a:ln>
        </p:spPr>
        <p:txBody>
          <a:bodyPr/>
          <a:lstStyle/>
          <a:p>
            <a:endParaRPr lang="hr-HR"/>
          </a:p>
        </p:txBody>
      </p:sp>
      <p:sp>
        <p:nvSpPr>
          <p:cNvPr id="19767" name="Freeform 91"/>
          <p:cNvSpPr>
            <a:spLocks/>
          </p:cNvSpPr>
          <p:nvPr/>
        </p:nvSpPr>
        <p:spPr bwMode="auto">
          <a:xfrm>
            <a:off x="4046538" y="3781425"/>
            <a:ext cx="720725" cy="444500"/>
          </a:xfrm>
          <a:custGeom>
            <a:avLst/>
            <a:gdLst>
              <a:gd name="T0" fmla="*/ 2147483647 w 454"/>
              <a:gd name="T1" fmla="*/ 2147483647 h 280"/>
              <a:gd name="T2" fmla="*/ 2147483647 w 454"/>
              <a:gd name="T3" fmla="*/ 2147483647 h 280"/>
              <a:gd name="T4" fmla="*/ 2147483647 w 454"/>
              <a:gd name="T5" fmla="*/ 2147483647 h 280"/>
              <a:gd name="T6" fmla="*/ 2147483647 w 454"/>
              <a:gd name="T7" fmla="*/ 0 h 280"/>
              <a:gd name="T8" fmla="*/ 2147483647 w 454"/>
              <a:gd name="T9" fmla="*/ 2147483647 h 280"/>
              <a:gd name="T10" fmla="*/ 2147483647 w 454"/>
              <a:gd name="T11" fmla="*/ 2147483647 h 280"/>
              <a:gd name="T12" fmla="*/ 2147483647 w 454"/>
              <a:gd name="T13" fmla="*/ 2147483647 h 280"/>
              <a:gd name="T14" fmla="*/ 2147483647 w 454"/>
              <a:gd name="T15" fmla="*/ 2147483647 h 280"/>
              <a:gd name="T16" fmla="*/ 2147483647 w 454"/>
              <a:gd name="T17" fmla="*/ 2147483647 h 280"/>
              <a:gd name="T18" fmla="*/ 2147483647 w 454"/>
              <a:gd name="T19" fmla="*/ 2147483647 h 280"/>
              <a:gd name="T20" fmla="*/ 2147483647 w 454"/>
              <a:gd name="T21" fmla="*/ 2147483647 h 280"/>
              <a:gd name="T22" fmla="*/ 2147483647 w 454"/>
              <a:gd name="T23" fmla="*/ 2147483647 h 280"/>
              <a:gd name="T24" fmla="*/ 2147483647 w 454"/>
              <a:gd name="T25" fmla="*/ 2147483647 h 280"/>
              <a:gd name="T26" fmla="*/ 2147483647 w 454"/>
              <a:gd name="T27" fmla="*/ 2147483647 h 280"/>
              <a:gd name="T28" fmla="*/ 2147483647 w 454"/>
              <a:gd name="T29" fmla="*/ 2147483647 h 280"/>
              <a:gd name="T30" fmla="*/ 2147483647 w 454"/>
              <a:gd name="T31" fmla="*/ 2147483647 h 280"/>
              <a:gd name="T32" fmla="*/ 2147483647 w 454"/>
              <a:gd name="T33" fmla="*/ 2147483647 h 280"/>
              <a:gd name="T34" fmla="*/ 2147483647 w 454"/>
              <a:gd name="T35" fmla="*/ 2147483647 h 280"/>
              <a:gd name="T36" fmla="*/ 2147483647 w 454"/>
              <a:gd name="T37" fmla="*/ 2147483647 h 280"/>
              <a:gd name="T38" fmla="*/ 2147483647 w 454"/>
              <a:gd name="T39" fmla="*/ 2147483647 h 280"/>
              <a:gd name="T40" fmla="*/ 2147483647 w 454"/>
              <a:gd name="T41" fmla="*/ 2147483647 h 280"/>
              <a:gd name="T42" fmla="*/ 2147483647 w 454"/>
              <a:gd name="T43" fmla="*/ 2147483647 h 280"/>
              <a:gd name="T44" fmla="*/ 2147483647 w 454"/>
              <a:gd name="T45" fmla="*/ 2147483647 h 280"/>
              <a:gd name="T46" fmla="*/ 2147483647 w 454"/>
              <a:gd name="T47" fmla="*/ 2147483647 h 280"/>
              <a:gd name="T48" fmla="*/ 2147483647 w 454"/>
              <a:gd name="T49" fmla="*/ 2147483647 h 280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w 454"/>
              <a:gd name="T76" fmla="*/ 0 h 280"/>
              <a:gd name="T77" fmla="*/ 454 w 454"/>
              <a:gd name="T78" fmla="*/ 280 h 280"/>
            </a:gdLst>
            <a:ahLst/>
            <a:cxnLst>
              <a:cxn ang="T50">
                <a:pos x="T0" y="T1"/>
              </a:cxn>
              <a:cxn ang="T51">
                <a:pos x="T2" y="T3"/>
              </a:cxn>
              <a:cxn ang="T52">
                <a:pos x="T4" y="T5"/>
              </a:cxn>
              <a:cxn ang="T53">
                <a:pos x="T6" y="T7"/>
              </a:cxn>
              <a:cxn ang="T54">
                <a:pos x="T8" y="T9"/>
              </a:cxn>
              <a:cxn ang="T55">
                <a:pos x="T10" y="T11"/>
              </a:cxn>
              <a:cxn ang="T56">
                <a:pos x="T12" y="T13"/>
              </a:cxn>
              <a:cxn ang="T57">
                <a:pos x="T14" y="T15"/>
              </a:cxn>
              <a:cxn ang="T58">
                <a:pos x="T16" y="T17"/>
              </a:cxn>
              <a:cxn ang="T59">
                <a:pos x="T18" y="T19"/>
              </a:cxn>
              <a:cxn ang="T60">
                <a:pos x="T20" y="T21"/>
              </a:cxn>
              <a:cxn ang="T61">
                <a:pos x="T22" y="T23"/>
              </a:cxn>
              <a:cxn ang="T62">
                <a:pos x="T24" y="T25"/>
              </a:cxn>
              <a:cxn ang="T63">
                <a:pos x="T26" y="T27"/>
              </a:cxn>
              <a:cxn ang="T64">
                <a:pos x="T28" y="T29"/>
              </a:cxn>
              <a:cxn ang="T65">
                <a:pos x="T30" y="T31"/>
              </a:cxn>
              <a:cxn ang="T66">
                <a:pos x="T32" y="T33"/>
              </a:cxn>
              <a:cxn ang="T67">
                <a:pos x="T34" y="T35"/>
              </a:cxn>
              <a:cxn ang="T68">
                <a:pos x="T36" y="T37"/>
              </a:cxn>
              <a:cxn ang="T69">
                <a:pos x="T38" y="T39"/>
              </a:cxn>
              <a:cxn ang="T70">
                <a:pos x="T40" y="T41"/>
              </a:cxn>
              <a:cxn ang="T71">
                <a:pos x="T42" y="T43"/>
              </a:cxn>
              <a:cxn ang="T72">
                <a:pos x="T44" y="T45"/>
              </a:cxn>
              <a:cxn ang="T73">
                <a:pos x="T46" y="T47"/>
              </a:cxn>
              <a:cxn ang="T74">
                <a:pos x="T48" y="T49"/>
              </a:cxn>
            </a:cxnLst>
            <a:rect l="T75" t="T76" r="T77" b="T78"/>
            <a:pathLst>
              <a:path w="454" h="280">
                <a:moveTo>
                  <a:pt x="1" y="45"/>
                </a:moveTo>
                <a:cubicBezTo>
                  <a:pt x="13" y="8"/>
                  <a:pt x="30" y="24"/>
                  <a:pt x="58" y="6"/>
                </a:cubicBezTo>
                <a:cubicBezTo>
                  <a:pt x="70" y="7"/>
                  <a:pt x="85" y="4"/>
                  <a:pt x="97" y="6"/>
                </a:cubicBezTo>
                <a:cubicBezTo>
                  <a:pt x="103" y="7"/>
                  <a:pt x="112" y="0"/>
                  <a:pt x="112" y="0"/>
                </a:cubicBezTo>
                <a:cubicBezTo>
                  <a:pt x="132" y="20"/>
                  <a:pt x="110" y="1"/>
                  <a:pt x="130" y="12"/>
                </a:cubicBezTo>
                <a:cubicBezTo>
                  <a:pt x="136" y="16"/>
                  <a:pt x="148" y="24"/>
                  <a:pt x="148" y="24"/>
                </a:cubicBezTo>
                <a:cubicBezTo>
                  <a:pt x="158" y="54"/>
                  <a:pt x="193" y="66"/>
                  <a:pt x="220" y="75"/>
                </a:cubicBezTo>
                <a:cubicBezTo>
                  <a:pt x="227" y="77"/>
                  <a:pt x="232" y="83"/>
                  <a:pt x="238" y="87"/>
                </a:cubicBezTo>
                <a:cubicBezTo>
                  <a:pt x="244" y="91"/>
                  <a:pt x="265" y="98"/>
                  <a:pt x="274" y="102"/>
                </a:cubicBezTo>
                <a:cubicBezTo>
                  <a:pt x="301" y="114"/>
                  <a:pt x="329" y="123"/>
                  <a:pt x="355" y="135"/>
                </a:cubicBezTo>
                <a:cubicBezTo>
                  <a:pt x="361" y="138"/>
                  <a:pt x="368" y="137"/>
                  <a:pt x="373" y="141"/>
                </a:cubicBezTo>
                <a:cubicBezTo>
                  <a:pt x="390" y="152"/>
                  <a:pt x="407" y="167"/>
                  <a:pt x="427" y="174"/>
                </a:cubicBezTo>
                <a:cubicBezTo>
                  <a:pt x="429" y="177"/>
                  <a:pt x="430" y="181"/>
                  <a:pt x="433" y="183"/>
                </a:cubicBezTo>
                <a:cubicBezTo>
                  <a:pt x="435" y="185"/>
                  <a:pt x="440" y="183"/>
                  <a:pt x="442" y="186"/>
                </a:cubicBezTo>
                <a:cubicBezTo>
                  <a:pt x="448" y="194"/>
                  <a:pt x="449" y="205"/>
                  <a:pt x="454" y="213"/>
                </a:cubicBezTo>
                <a:cubicBezTo>
                  <a:pt x="447" y="256"/>
                  <a:pt x="413" y="273"/>
                  <a:pt x="373" y="279"/>
                </a:cubicBezTo>
                <a:cubicBezTo>
                  <a:pt x="362" y="278"/>
                  <a:pt x="349" y="280"/>
                  <a:pt x="340" y="273"/>
                </a:cubicBezTo>
                <a:cubicBezTo>
                  <a:pt x="337" y="271"/>
                  <a:pt x="337" y="267"/>
                  <a:pt x="334" y="264"/>
                </a:cubicBezTo>
                <a:cubicBezTo>
                  <a:pt x="326" y="256"/>
                  <a:pt x="307" y="249"/>
                  <a:pt x="298" y="243"/>
                </a:cubicBezTo>
                <a:cubicBezTo>
                  <a:pt x="282" y="232"/>
                  <a:pt x="262" y="213"/>
                  <a:pt x="244" y="207"/>
                </a:cubicBezTo>
                <a:cubicBezTo>
                  <a:pt x="236" y="199"/>
                  <a:pt x="221" y="181"/>
                  <a:pt x="208" y="177"/>
                </a:cubicBezTo>
                <a:cubicBezTo>
                  <a:pt x="202" y="175"/>
                  <a:pt x="195" y="172"/>
                  <a:pt x="190" y="168"/>
                </a:cubicBezTo>
                <a:cubicBezTo>
                  <a:pt x="154" y="144"/>
                  <a:pt x="136" y="119"/>
                  <a:pt x="94" y="108"/>
                </a:cubicBezTo>
                <a:cubicBezTo>
                  <a:pt x="69" y="91"/>
                  <a:pt x="45" y="80"/>
                  <a:pt x="19" y="66"/>
                </a:cubicBezTo>
                <a:cubicBezTo>
                  <a:pt x="0" y="55"/>
                  <a:pt x="1" y="55"/>
                  <a:pt x="1" y="45"/>
                </a:cubicBezTo>
                <a:close/>
              </a:path>
            </a:pathLst>
          </a:custGeom>
          <a:solidFill>
            <a:srgbClr val="3333FF">
              <a:alpha val="50195"/>
            </a:srgbClr>
          </a:solidFill>
          <a:ln w="28575">
            <a:solidFill>
              <a:srgbClr val="3333FF"/>
            </a:solidFill>
            <a:round/>
            <a:headEnd/>
            <a:tailEnd/>
          </a:ln>
        </p:spPr>
        <p:txBody>
          <a:bodyPr/>
          <a:lstStyle/>
          <a:p>
            <a:endParaRPr lang="hr-HR"/>
          </a:p>
        </p:txBody>
      </p:sp>
      <p:sp>
        <p:nvSpPr>
          <p:cNvPr id="19768" name="Rectangle 92"/>
          <p:cNvSpPr>
            <a:spLocks noChangeArrowheads="1"/>
          </p:cNvSpPr>
          <p:nvPr/>
        </p:nvSpPr>
        <p:spPr bwMode="auto">
          <a:xfrm>
            <a:off x="-9525" y="6021388"/>
            <a:ext cx="3573463" cy="836612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>
              <a:latin typeface="Arial" charset="0"/>
            </a:endParaRPr>
          </a:p>
        </p:txBody>
      </p:sp>
      <p:sp>
        <p:nvSpPr>
          <p:cNvPr id="19769" name="Line 93"/>
          <p:cNvSpPr>
            <a:spLocks noChangeShapeType="1"/>
          </p:cNvSpPr>
          <p:nvPr/>
        </p:nvSpPr>
        <p:spPr bwMode="auto">
          <a:xfrm>
            <a:off x="28575" y="6499225"/>
            <a:ext cx="468313" cy="0"/>
          </a:xfrm>
          <a:prstGeom prst="line">
            <a:avLst/>
          </a:prstGeom>
          <a:noFill/>
          <a:ln w="57150">
            <a:solidFill>
              <a:srgbClr val="FFFF00"/>
            </a:solidFill>
            <a:round/>
            <a:headEnd/>
            <a:tailEnd/>
          </a:ln>
        </p:spPr>
        <p:txBody>
          <a:bodyPr/>
          <a:lstStyle/>
          <a:p>
            <a:endParaRPr lang="hr-HR"/>
          </a:p>
        </p:txBody>
      </p:sp>
      <p:sp>
        <p:nvSpPr>
          <p:cNvPr id="19770" name="Line 94"/>
          <p:cNvSpPr>
            <a:spLocks noChangeShapeType="1"/>
          </p:cNvSpPr>
          <p:nvPr/>
        </p:nvSpPr>
        <p:spPr bwMode="auto">
          <a:xfrm>
            <a:off x="34925" y="6715125"/>
            <a:ext cx="468313" cy="0"/>
          </a:xfrm>
          <a:prstGeom prst="line">
            <a:avLst/>
          </a:prstGeom>
          <a:noFill/>
          <a:ln w="57150">
            <a:solidFill>
              <a:srgbClr val="FF3399"/>
            </a:solidFill>
            <a:round/>
            <a:headEnd/>
            <a:tailEnd/>
          </a:ln>
        </p:spPr>
        <p:txBody>
          <a:bodyPr/>
          <a:lstStyle/>
          <a:p>
            <a:endParaRPr lang="hr-HR"/>
          </a:p>
        </p:txBody>
      </p:sp>
      <p:sp>
        <p:nvSpPr>
          <p:cNvPr id="19771" name="Text Box 95"/>
          <p:cNvSpPr txBox="1">
            <a:spLocks noChangeArrowheads="1"/>
          </p:cNvSpPr>
          <p:nvPr/>
        </p:nvSpPr>
        <p:spPr bwMode="auto">
          <a:xfrm>
            <a:off x="568325" y="6359525"/>
            <a:ext cx="287337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hr-HR" sz="1000" b="1">
                <a:latin typeface="Arial" charset="0"/>
              </a:rPr>
              <a:t>Vitalna prometnica – “Jadranska magistrala”</a:t>
            </a:r>
            <a:endParaRPr lang="en-US" sz="1000" b="1">
              <a:latin typeface="Arial" charset="0"/>
            </a:endParaRPr>
          </a:p>
        </p:txBody>
      </p:sp>
      <p:sp>
        <p:nvSpPr>
          <p:cNvPr id="19772" name="Text Box 96"/>
          <p:cNvSpPr txBox="1">
            <a:spLocks noChangeArrowheads="1"/>
          </p:cNvSpPr>
          <p:nvPr/>
        </p:nvSpPr>
        <p:spPr bwMode="auto">
          <a:xfrm>
            <a:off x="568325" y="6570663"/>
            <a:ext cx="2938463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hr-HR" sz="1000" b="1">
                <a:latin typeface="Arial" charset="0"/>
              </a:rPr>
              <a:t>Alternativna pravac – trajekt “Prizna - Žigljen”</a:t>
            </a:r>
            <a:endParaRPr lang="en-US" sz="1000" b="1">
              <a:latin typeface="Arial" charset="0"/>
            </a:endParaRPr>
          </a:p>
        </p:txBody>
      </p:sp>
      <p:sp>
        <p:nvSpPr>
          <p:cNvPr id="19773" name="Oval 97"/>
          <p:cNvSpPr>
            <a:spLocks noChangeArrowheads="1"/>
          </p:cNvSpPr>
          <p:nvPr/>
        </p:nvSpPr>
        <p:spPr bwMode="auto">
          <a:xfrm>
            <a:off x="0" y="6165850"/>
            <a:ext cx="431800" cy="215900"/>
          </a:xfrm>
          <a:prstGeom prst="ellipse">
            <a:avLst/>
          </a:prstGeom>
          <a:solidFill>
            <a:srgbClr val="3333FF">
              <a:alpha val="50195"/>
            </a:srgbClr>
          </a:solidFill>
          <a:ln w="28575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sr-Latn-CS" sz="2400">
              <a:latin typeface="Arial" charset="0"/>
            </a:endParaRPr>
          </a:p>
        </p:txBody>
      </p:sp>
      <p:sp>
        <p:nvSpPr>
          <p:cNvPr id="19774" name="Text Box 98"/>
          <p:cNvSpPr txBox="1">
            <a:spLocks noChangeArrowheads="1"/>
          </p:cNvSpPr>
          <p:nvPr/>
        </p:nvSpPr>
        <p:spPr bwMode="auto">
          <a:xfrm>
            <a:off x="568325" y="6111875"/>
            <a:ext cx="2852738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hr-HR" sz="1000" b="1">
                <a:latin typeface="Arial" charset="0"/>
              </a:rPr>
              <a:t>Oslobođena  područja  u  akciji  “Maslenica”</a:t>
            </a:r>
            <a:endParaRPr lang="en-US" sz="1000" b="1">
              <a:latin typeface="Arial" charset="0"/>
            </a:endParaRPr>
          </a:p>
        </p:txBody>
      </p:sp>
      <p:sp>
        <p:nvSpPr>
          <p:cNvPr id="19775" name="Freeform 99"/>
          <p:cNvSpPr>
            <a:spLocks/>
          </p:cNvSpPr>
          <p:nvPr/>
        </p:nvSpPr>
        <p:spPr bwMode="auto">
          <a:xfrm>
            <a:off x="1730375" y="3697288"/>
            <a:ext cx="4354513" cy="3187700"/>
          </a:xfrm>
          <a:custGeom>
            <a:avLst/>
            <a:gdLst>
              <a:gd name="T0" fmla="*/ 2147483647 w 2743"/>
              <a:gd name="T1" fmla="*/ 2147483647 h 2008"/>
              <a:gd name="T2" fmla="*/ 2147483647 w 2743"/>
              <a:gd name="T3" fmla="*/ 2147483647 h 2008"/>
              <a:gd name="T4" fmla="*/ 2147483647 w 2743"/>
              <a:gd name="T5" fmla="*/ 2147483647 h 2008"/>
              <a:gd name="T6" fmla="*/ 2147483647 w 2743"/>
              <a:gd name="T7" fmla="*/ 2147483647 h 2008"/>
              <a:gd name="T8" fmla="*/ 2147483647 w 2743"/>
              <a:gd name="T9" fmla="*/ 2147483647 h 2008"/>
              <a:gd name="T10" fmla="*/ 2147483647 w 2743"/>
              <a:gd name="T11" fmla="*/ 2147483647 h 2008"/>
              <a:gd name="T12" fmla="*/ 2147483647 w 2743"/>
              <a:gd name="T13" fmla="*/ 2147483647 h 2008"/>
              <a:gd name="T14" fmla="*/ 2147483647 w 2743"/>
              <a:gd name="T15" fmla="*/ 2147483647 h 2008"/>
              <a:gd name="T16" fmla="*/ 2147483647 w 2743"/>
              <a:gd name="T17" fmla="*/ 2147483647 h 2008"/>
              <a:gd name="T18" fmla="*/ 2147483647 w 2743"/>
              <a:gd name="T19" fmla="*/ 2147483647 h 2008"/>
              <a:gd name="T20" fmla="*/ 2147483647 w 2743"/>
              <a:gd name="T21" fmla="*/ 2147483647 h 2008"/>
              <a:gd name="T22" fmla="*/ 2147483647 w 2743"/>
              <a:gd name="T23" fmla="*/ 2147483647 h 2008"/>
              <a:gd name="T24" fmla="*/ 2147483647 w 2743"/>
              <a:gd name="T25" fmla="*/ 2147483647 h 2008"/>
              <a:gd name="T26" fmla="*/ 2147483647 w 2743"/>
              <a:gd name="T27" fmla="*/ 2147483647 h 2008"/>
              <a:gd name="T28" fmla="*/ 2147483647 w 2743"/>
              <a:gd name="T29" fmla="*/ 2147483647 h 2008"/>
              <a:gd name="T30" fmla="*/ 2147483647 w 2743"/>
              <a:gd name="T31" fmla="*/ 2147483647 h 2008"/>
              <a:gd name="T32" fmla="*/ 2147483647 w 2743"/>
              <a:gd name="T33" fmla="*/ 2147483647 h 2008"/>
              <a:gd name="T34" fmla="*/ 2147483647 w 2743"/>
              <a:gd name="T35" fmla="*/ 2147483647 h 2008"/>
              <a:gd name="T36" fmla="*/ 2147483647 w 2743"/>
              <a:gd name="T37" fmla="*/ 2147483647 h 2008"/>
              <a:gd name="T38" fmla="*/ 2147483647 w 2743"/>
              <a:gd name="T39" fmla="*/ 2147483647 h 2008"/>
              <a:gd name="T40" fmla="*/ 2147483647 w 2743"/>
              <a:gd name="T41" fmla="*/ 2147483647 h 2008"/>
              <a:gd name="T42" fmla="*/ 2147483647 w 2743"/>
              <a:gd name="T43" fmla="*/ 2147483647 h 2008"/>
              <a:gd name="T44" fmla="*/ 2147483647 w 2743"/>
              <a:gd name="T45" fmla="*/ 2147483647 h 2008"/>
              <a:gd name="T46" fmla="*/ 2147483647 w 2743"/>
              <a:gd name="T47" fmla="*/ 2147483647 h 2008"/>
              <a:gd name="T48" fmla="*/ 2147483647 w 2743"/>
              <a:gd name="T49" fmla="*/ 2147483647 h 2008"/>
              <a:gd name="T50" fmla="*/ 2147483647 w 2743"/>
              <a:gd name="T51" fmla="*/ 2147483647 h 2008"/>
              <a:gd name="T52" fmla="*/ 2147483647 w 2743"/>
              <a:gd name="T53" fmla="*/ 2147483647 h 2008"/>
              <a:gd name="T54" fmla="*/ 2147483647 w 2743"/>
              <a:gd name="T55" fmla="*/ 2147483647 h 2008"/>
              <a:gd name="T56" fmla="*/ 2147483647 w 2743"/>
              <a:gd name="T57" fmla="*/ 2147483647 h 2008"/>
              <a:gd name="T58" fmla="*/ 2147483647 w 2743"/>
              <a:gd name="T59" fmla="*/ 2147483647 h 2008"/>
              <a:gd name="T60" fmla="*/ 2147483647 w 2743"/>
              <a:gd name="T61" fmla="*/ 2147483647 h 2008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w 2743"/>
              <a:gd name="T94" fmla="*/ 0 h 2008"/>
              <a:gd name="T95" fmla="*/ 2743 w 2743"/>
              <a:gd name="T96" fmla="*/ 2008 h 2008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T93" t="T94" r="T95" b="T96"/>
            <a:pathLst>
              <a:path w="2743" h="2008">
                <a:moveTo>
                  <a:pt x="2743" y="2008"/>
                </a:moveTo>
                <a:cubicBezTo>
                  <a:pt x="2652" y="1948"/>
                  <a:pt x="2581" y="1904"/>
                  <a:pt x="2492" y="1841"/>
                </a:cubicBezTo>
                <a:cubicBezTo>
                  <a:pt x="2473" y="1828"/>
                  <a:pt x="2468" y="1787"/>
                  <a:pt x="2444" y="1775"/>
                </a:cubicBezTo>
                <a:lnTo>
                  <a:pt x="2264" y="1685"/>
                </a:lnTo>
                <a:lnTo>
                  <a:pt x="2108" y="1555"/>
                </a:lnTo>
                <a:lnTo>
                  <a:pt x="1940" y="1487"/>
                </a:lnTo>
                <a:lnTo>
                  <a:pt x="1745" y="1419"/>
                </a:lnTo>
                <a:lnTo>
                  <a:pt x="1694" y="1361"/>
                </a:lnTo>
                <a:lnTo>
                  <a:pt x="1586" y="1295"/>
                </a:lnTo>
                <a:lnTo>
                  <a:pt x="1472" y="1192"/>
                </a:lnTo>
                <a:lnTo>
                  <a:pt x="1382" y="1199"/>
                </a:lnTo>
                <a:lnTo>
                  <a:pt x="1244" y="1145"/>
                </a:lnTo>
                <a:lnTo>
                  <a:pt x="1178" y="1061"/>
                </a:lnTo>
                <a:lnTo>
                  <a:pt x="1136" y="977"/>
                </a:lnTo>
                <a:lnTo>
                  <a:pt x="1034" y="899"/>
                </a:lnTo>
                <a:lnTo>
                  <a:pt x="938" y="869"/>
                </a:lnTo>
                <a:lnTo>
                  <a:pt x="848" y="719"/>
                </a:lnTo>
                <a:lnTo>
                  <a:pt x="716" y="617"/>
                </a:lnTo>
                <a:lnTo>
                  <a:pt x="548" y="569"/>
                </a:lnTo>
                <a:lnTo>
                  <a:pt x="476" y="545"/>
                </a:lnTo>
                <a:cubicBezTo>
                  <a:pt x="446" y="515"/>
                  <a:pt x="468" y="469"/>
                  <a:pt x="434" y="443"/>
                </a:cubicBezTo>
                <a:cubicBezTo>
                  <a:pt x="423" y="435"/>
                  <a:pt x="356" y="425"/>
                  <a:pt x="344" y="419"/>
                </a:cubicBezTo>
                <a:cubicBezTo>
                  <a:pt x="321" y="407"/>
                  <a:pt x="311" y="385"/>
                  <a:pt x="290" y="371"/>
                </a:cubicBezTo>
                <a:cubicBezTo>
                  <a:pt x="256" y="319"/>
                  <a:pt x="297" y="385"/>
                  <a:pt x="272" y="335"/>
                </a:cubicBezTo>
                <a:cubicBezTo>
                  <a:pt x="262" y="314"/>
                  <a:pt x="243" y="300"/>
                  <a:pt x="230" y="281"/>
                </a:cubicBezTo>
                <a:cubicBezTo>
                  <a:pt x="228" y="263"/>
                  <a:pt x="228" y="245"/>
                  <a:pt x="224" y="227"/>
                </a:cubicBezTo>
                <a:cubicBezTo>
                  <a:pt x="215" y="188"/>
                  <a:pt x="174" y="147"/>
                  <a:pt x="152" y="113"/>
                </a:cubicBezTo>
                <a:cubicBezTo>
                  <a:pt x="145" y="102"/>
                  <a:pt x="128" y="105"/>
                  <a:pt x="116" y="101"/>
                </a:cubicBezTo>
                <a:cubicBezTo>
                  <a:pt x="95" y="94"/>
                  <a:pt x="64" y="78"/>
                  <a:pt x="44" y="65"/>
                </a:cubicBezTo>
                <a:cubicBezTo>
                  <a:pt x="36" y="53"/>
                  <a:pt x="28" y="41"/>
                  <a:pt x="20" y="29"/>
                </a:cubicBezTo>
                <a:cubicBezTo>
                  <a:pt x="0" y="0"/>
                  <a:pt x="2" y="29"/>
                  <a:pt x="2" y="11"/>
                </a:cubicBezTo>
              </a:path>
            </a:pathLst>
          </a:custGeom>
          <a:noFill/>
          <a:ln w="38100">
            <a:solidFill>
              <a:srgbClr val="FFFF00"/>
            </a:solidFill>
            <a:round/>
            <a:headEnd/>
            <a:tailEnd/>
          </a:ln>
        </p:spPr>
        <p:txBody>
          <a:bodyPr/>
          <a:lstStyle/>
          <a:p>
            <a:endParaRPr lang="hr-HR"/>
          </a:p>
        </p:txBody>
      </p:sp>
      <p:sp>
        <p:nvSpPr>
          <p:cNvPr id="19776" name="Freeform 100"/>
          <p:cNvSpPr>
            <a:spLocks/>
          </p:cNvSpPr>
          <p:nvPr/>
        </p:nvSpPr>
        <p:spPr bwMode="auto">
          <a:xfrm>
            <a:off x="1744663" y="2076450"/>
            <a:ext cx="3760787" cy="1651000"/>
          </a:xfrm>
          <a:custGeom>
            <a:avLst/>
            <a:gdLst>
              <a:gd name="T0" fmla="*/ 0 w 2369"/>
              <a:gd name="T1" fmla="*/ 2147483647 h 1040"/>
              <a:gd name="T2" fmla="*/ 2147483647 w 2369"/>
              <a:gd name="T3" fmla="*/ 2147483647 h 1040"/>
              <a:gd name="T4" fmla="*/ 2147483647 w 2369"/>
              <a:gd name="T5" fmla="*/ 2147483647 h 1040"/>
              <a:gd name="T6" fmla="*/ 2147483647 w 2369"/>
              <a:gd name="T7" fmla="*/ 2147483647 h 1040"/>
              <a:gd name="T8" fmla="*/ 2147483647 w 2369"/>
              <a:gd name="T9" fmla="*/ 2147483647 h 1040"/>
              <a:gd name="T10" fmla="*/ 2147483647 w 2369"/>
              <a:gd name="T11" fmla="*/ 2147483647 h 1040"/>
              <a:gd name="T12" fmla="*/ 2147483647 w 2369"/>
              <a:gd name="T13" fmla="*/ 2147483647 h 1040"/>
              <a:gd name="T14" fmla="*/ 2147483647 w 2369"/>
              <a:gd name="T15" fmla="*/ 2147483647 h 1040"/>
              <a:gd name="T16" fmla="*/ 2147483647 w 2369"/>
              <a:gd name="T17" fmla="*/ 2147483647 h 1040"/>
              <a:gd name="T18" fmla="*/ 2147483647 w 2369"/>
              <a:gd name="T19" fmla="*/ 2147483647 h 1040"/>
              <a:gd name="T20" fmla="*/ 2147483647 w 2369"/>
              <a:gd name="T21" fmla="*/ 2147483647 h 1040"/>
              <a:gd name="T22" fmla="*/ 2147483647 w 2369"/>
              <a:gd name="T23" fmla="*/ 2147483647 h 1040"/>
              <a:gd name="T24" fmla="*/ 2147483647 w 2369"/>
              <a:gd name="T25" fmla="*/ 2147483647 h 1040"/>
              <a:gd name="T26" fmla="*/ 2147483647 w 2369"/>
              <a:gd name="T27" fmla="*/ 2147483647 h 1040"/>
              <a:gd name="T28" fmla="*/ 2147483647 w 2369"/>
              <a:gd name="T29" fmla="*/ 2147483647 h 1040"/>
              <a:gd name="T30" fmla="*/ 2147483647 w 2369"/>
              <a:gd name="T31" fmla="*/ 2147483647 h 1040"/>
              <a:gd name="T32" fmla="*/ 2147483647 w 2369"/>
              <a:gd name="T33" fmla="*/ 2147483647 h 1040"/>
              <a:gd name="T34" fmla="*/ 2147483647 w 2369"/>
              <a:gd name="T35" fmla="*/ 2147483647 h 1040"/>
              <a:gd name="T36" fmla="*/ 2147483647 w 2369"/>
              <a:gd name="T37" fmla="*/ 2147483647 h 1040"/>
              <a:gd name="T38" fmla="*/ 2147483647 w 2369"/>
              <a:gd name="T39" fmla="*/ 2147483647 h 1040"/>
              <a:gd name="T40" fmla="*/ 2147483647 w 2369"/>
              <a:gd name="T41" fmla="*/ 2147483647 h 1040"/>
              <a:gd name="T42" fmla="*/ 2147483647 w 2369"/>
              <a:gd name="T43" fmla="*/ 2147483647 h 1040"/>
              <a:gd name="T44" fmla="*/ 2147483647 w 2369"/>
              <a:gd name="T45" fmla="*/ 2147483647 h 1040"/>
              <a:gd name="T46" fmla="*/ 2147483647 w 2369"/>
              <a:gd name="T47" fmla="*/ 0 h 1040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w 2369"/>
              <a:gd name="T73" fmla="*/ 0 h 1040"/>
              <a:gd name="T74" fmla="*/ 2369 w 2369"/>
              <a:gd name="T75" fmla="*/ 1040 h 1040"/>
            </a:gdLst>
            <a:ahLst/>
            <a:cxnLst>
              <a:cxn ang="T48">
                <a:pos x="T0" y="T1"/>
              </a:cxn>
              <a:cxn ang="T49">
                <a:pos x="T2" y="T3"/>
              </a:cxn>
              <a:cxn ang="T50">
                <a:pos x="T4" y="T5"/>
              </a:cxn>
              <a:cxn ang="T51">
                <a:pos x="T6" y="T7"/>
              </a:cxn>
              <a:cxn ang="T52">
                <a:pos x="T8" y="T9"/>
              </a:cxn>
              <a:cxn ang="T53">
                <a:pos x="T10" y="T11"/>
              </a:cxn>
              <a:cxn ang="T54">
                <a:pos x="T12" y="T13"/>
              </a:cxn>
              <a:cxn ang="T55">
                <a:pos x="T14" y="T15"/>
              </a:cxn>
              <a:cxn ang="T56">
                <a:pos x="T16" y="T17"/>
              </a:cxn>
              <a:cxn ang="T57">
                <a:pos x="T18" y="T19"/>
              </a:cxn>
              <a:cxn ang="T58">
                <a:pos x="T20" y="T21"/>
              </a:cxn>
              <a:cxn ang="T59">
                <a:pos x="T22" y="T23"/>
              </a:cxn>
              <a:cxn ang="T60">
                <a:pos x="T24" y="T25"/>
              </a:cxn>
              <a:cxn ang="T61">
                <a:pos x="T26" y="T27"/>
              </a:cxn>
              <a:cxn ang="T62">
                <a:pos x="T28" y="T29"/>
              </a:cxn>
              <a:cxn ang="T63">
                <a:pos x="T30" y="T31"/>
              </a:cxn>
              <a:cxn ang="T64">
                <a:pos x="T32" y="T33"/>
              </a:cxn>
              <a:cxn ang="T65">
                <a:pos x="T34" y="T35"/>
              </a:cxn>
              <a:cxn ang="T66">
                <a:pos x="T36" y="T37"/>
              </a:cxn>
              <a:cxn ang="T67">
                <a:pos x="T38" y="T39"/>
              </a:cxn>
              <a:cxn ang="T68">
                <a:pos x="T40" y="T41"/>
              </a:cxn>
              <a:cxn ang="T69">
                <a:pos x="T42" y="T43"/>
              </a:cxn>
              <a:cxn ang="T70">
                <a:pos x="T44" y="T45"/>
              </a:cxn>
              <a:cxn ang="T71">
                <a:pos x="T46" y="T47"/>
              </a:cxn>
            </a:cxnLst>
            <a:rect l="T72" t="T73" r="T74" b="T75"/>
            <a:pathLst>
              <a:path w="2369" h="1040">
                <a:moveTo>
                  <a:pt x="0" y="1033"/>
                </a:moveTo>
                <a:cubicBezTo>
                  <a:pt x="31" y="1020"/>
                  <a:pt x="32" y="1040"/>
                  <a:pt x="191" y="972"/>
                </a:cubicBezTo>
                <a:cubicBezTo>
                  <a:pt x="350" y="904"/>
                  <a:pt x="809" y="685"/>
                  <a:pt x="953" y="625"/>
                </a:cubicBezTo>
                <a:cubicBezTo>
                  <a:pt x="986" y="611"/>
                  <a:pt x="1055" y="615"/>
                  <a:pt x="1055" y="615"/>
                </a:cubicBezTo>
                <a:cubicBezTo>
                  <a:pt x="1084" y="596"/>
                  <a:pt x="1063" y="590"/>
                  <a:pt x="1106" y="576"/>
                </a:cubicBezTo>
                <a:cubicBezTo>
                  <a:pt x="1112" y="574"/>
                  <a:pt x="1145" y="564"/>
                  <a:pt x="1145" y="564"/>
                </a:cubicBezTo>
                <a:cubicBezTo>
                  <a:pt x="1171" y="538"/>
                  <a:pt x="1227" y="506"/>
                  <a:pt x="1268" y="501"/>
                </a:cubicBezTo>
                <a:cubicBezTo>
                  <a:pt x="1272" y="501"/>
                  <a:pt x="1385" y="482"/>
                  <a:pt x="1406" y="480"/>
                </a:cubicBezTo>
                <a:cubicBezTo>
                  <a:pt x="1439" y="469"/>
                  <a:pt x="1486" y="476"/>
                  <a:pt x="1520" y="468"/>
                </a:cubicBezTo>
                <a:cubicBezTo>
                  <a:pt x="1619" y="443"/>
                  <a:pt x="1687" y="385"/>
                  <a:pt x="1787" y="363"/>
                </a:cubicBezTo>
                <a:cubicBezTo>
                  <a:pt x="1859" y="347"/>
                  <a:pt x="1951" y="360"/>
                  <a:pt x="2024" y="354"/>
                </a:cubicBezTo>
                <a:cubicBezTo>
                  <a:pt x="2063" y="341"/>
                  <a:pt x="2109" y="340"/>
                  <a:pt x="2147" y="327"/>
                </a:cubicBezTo>
                <a:cubicBezTo>
                  <a:pt x="2177" y="320"/>
                  <a:pt x="2153" y="312"/>
                  <a:pt x="2177" y="306"/>
                </a:cubicBezTo>
                <a:cubicBezTo>
                  <a:pt x="2201" y="300"/>
                  <a:pt x="2279" y="303"/>
                  <a:pt x="2291" y="291"/>
                </a:cubicBezTo>
                <a:cubicBezTo>
                  <a:pt x="2280" y="259"/>
                  <a:pt x="2290" y="262"/>
                  <a:pt x="2249" y="234"/>
                </a:cubicBezTo>
                <a:cubicBezTo>
                  <a:pt x="2243" y="230"/>
                  <a:pt x="2231" y="222"/>
                  <a:pt x="2231" y="222"/>
                </a:cubicBezTo>
                <a:cubicBezTo>
                  <a:pt x="2233" y="210"/>
                  <a:pt x="2229" y="195"/>
                  <a:pt x="2237" y="186"/>
                </a:cubicBezTo>
                <a:cubicBezTo>
                  <a:pt x="2250" y="171"/>
                  <a:pt x="2337" y="168"/>
                  <a:pt x="2339" y="168"/>
                </a:cubicBezTo>
                <a:cubicBezTo>
                  <a:pt x="2329" y="129"/>
                  <a:pt x="2324" y="151"/>
                  <a:pt x="2303" y="120"/>
                </a:cubicBezTo>
                <a:cubicBezTo>
                  <a:pt x="2344" y="92"/>
                  <a:pt x="2358" y="116"/>
                  <a:pt x="2369" y="84"/>
                </a:cubicBezTo>
                <a:cubicBezTo>
                  <a:pt x="2345" y="76"/>
                  <a:pt x="2325" y="49"/>
                  <a:pt x="2300" y="57"/>
                </a:cubicBezTo>
                <a:cubicBezTo>
                  <a:pt x="2300" y="57"/>
                  <a:pt x="2260" y="51"/>
                  <a:pt x="2252" y="45"/>
                </a:cubicBezTo>
                <a:cubicBezTo>
                  <a:pt x="2246" y="40"/>
                  <a:pt x="2237" y="23"/>
                  <a:pt x="2231" y="18"/>
                </a:cubicBezTo>
                <a:cubicBezTo>
                  <a:pt x="2211" y="2"/>
                  <a:pt x="2180" y="15"/>
                  <a:pt x="2180" y="0"/>
                </a:cubicBezTo>
              </a:path>
            </a:pathLst>
          </a:custGeom>
          <a:noFill/>
          <a:ln w="38100">
            <a:solidFill>
              <a:srgbClr val="FFFF00"/>
            </a:solidFill>
            <a:round/>
            <a:headEnd/>
            <a:tailEnd/>
          </a:ln>
        </p:spPr>
        <p:txBody>
          <a:bodyPr/>
          <a:lstStyle/>
          <a:p>
            <a:endParaRPr lang="hr-HR"/>
          </a:p>
        </p:txBody>
      </p:sp>
      <p:sp>
        <p:nvSpPr>
          <p:cNvPr id="19777" name="Freeform 101"/>
          <p:cNvSpPr>
            <a:spLocks/>
          </p:cNvSpPr>
          <p:nvPr/>
        </p:nvSpPr>
        <p:spPr bwMode="auto">
          <a:xfrm>
            <a:off x="2233613" y="1171575"/>
            <a:ext cx="2976562" cy="942975"/>
          </a:xfrm>
          <a:custGeom>
            <a:avLst/>
            <a:gdLst>
              <a:gd name="T0" fmla="*/ 2147483647 w 1875"/>
              <a:gd name="T1" fmla="*/ 2147483647 h 594"/>
              <a:gd name="T2" fmla="*/ 2147483647 w 1875"/>
              <a:gd name="T3" fmla="*/ 2147483647 h 594"/>
              <a:gd name="T4" fmla="*/ 2147483647 w 1875"/>
              <a:gd name="T5" fmla="*/ 2147483647 h 594"/>
              <a:gd name="T6" fmla="*/ 2147483647 w 1875"/>
              <a:gd name="T7" fmla="*/ 2147483647 h 594"/>
              <a:gd name="T8" fmla="*/ 2147483647 w 1875"/>
              <a:gd name="T9" fmla="*/ 2147483647 h 594"/>
              <a:gd name="T10" fmla="*/ 2147483647 w 1875"/>
              <a:gd name="T11" fmla="*/ 2147483647 h 594"/>
              <a:gd name="T12" fmla="*/ 2147483647 w 1875"/>
              <a:gd name="T13" fmla="*/ 2147483647 h 594"/>
              <a:gd name="T14" fmla="*/ 2147483647 w 1875"/>
              <a:gd name="T15" fmla="*/ 2147483647 h 594"/>
              <a:gd name="T16" fmla="*/ 2147483647 w 1875"/>
              <a:gd name="T17" fmla="*/ 2147483647 h 594"/>
              <a:gd name="T18" fmla="*/ 2147483647 w 1875"/>
              <a:gd name="T19" fmla="*/ 2147483647 h 594"/>
              <a:gd name="T20" fmla="*/ 2147483647 w 1875"/>
              <a:gd name="T21" fmla="*/ 2147483647 h 594"/>
              <a:gd name="T22" fmla="*/ 2147483647 w 1875"/>
              <a:gd name="T23" fmla="*/ 2147483647 h 594"/>
              <a:gd name="T24" fmla="*/ 2147483647 w 1875"/>
              <a:gd name="T25" fmla="*/ 2147483647 h 594"/>
              <a:gd name="T26" fmla="*/ 2147483647 w 1875"/>
              <a:gd name="T27" fmla="*/ 2147483647 h 594"/>
              <a:gd name="T28" fmla="*/ 2147483647 w 1875"/>
              <a:gd name="T29" fmla="*/ 2147483647 h 594"/>
              <a:gd name="T30" fmla="*/ 2147483647 w 1875"/>
              <a:gd name="T31" fmla="*/ 2147483647 h 594"/>
              <a:gd name="T32" fmla="*/ 2147483647 w 1875"/>
              <a:gd name="T33" fmla="*/ 2147483647 h 594"/>
              <a:gd name="T34" fmla="*/ 2147483647 w 1875"/>
              <a:gd name="T35" fmla="*/ 2147483647 h 594"/>
              <a:gd name="T36" fmla="*/ 2147483647 w 1875"/>
              <a:gd name="T37" fmla="*/ 2147483647 h 594"/>
              <a:gd name="T38" fmla="*/ 2147483647 w 1875"/>
              <a:gd name="T39" fmla="*/ 2147483647 h 594"/>
              <a:gd name="T40" fmla="*/ 2147483647 w 1875"/>
              <a:gd name="T41" fmla="*/ 2147483647 h 594"/>
              <a:gd name="T42" fmla="*/ 2147483647 w 1875"/>
              <a:gd name="T43" fmla="*/ 2147483647 h 594"/>
              <a:gd name="T44" fmla="*/ 2147483647 w 1875"/>
              <a:gd name="T45" fmla="*/ 2147483647 h 594"/>
              <a:gd name="T46" fmla="*/ 2147483647 w 1875"/>
              <a:gd name="T47" fmla="*/ 2147483647 h 594"/>
              <a:gd name="T48" fmla="*/ 2147483647 w 1875"/>
              <a:gd name="T49" fmla="*/ 2147483647 h 594"/>
              <a:gd name="T50" fmla="*/ 2147483647 w 1875"/>
              <a:gd name="T51" fmla="*/ 2147483647 h 594"/>
              <a:gd name="T52" fmla="*/ 2147483647 w 1875"/>
              <a:gd name="T53" fmla="*/ 2147483647 h 594"/>
              <a:gd name="T54" fmla="*/ 2147483647 w 1875"/>
              <a:gd name="T55" fmla="*/ 2147483647 h 594"/>
              <a:gd name="T56" fmla="*/ 2147483647 w 1875"/>
              <a:gd name="T57" fmla="*/ 2147483647 h 594"/>
              <a:gd name="T58" fmla="*/ 2147483647 w 1875"/>
              <a:gd name="T59" fmla="*/ 2147483647 h 594"/>
              <a:gd name="T60" fmla="*/ 2147483647 w 1875"/>
              <a:gd name="T61" fmla="*/ 2147483647 h 594"/>
              <a:gd name="T62" fmla="*/ 0 w 1875"/>
              <a:gd name="T63" fmla="*/ 0 h 594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w 1875"/>
              <a:gd name="T97" fmla="*/ 0 h 594"/>
              <a:gd name="T98" fmla="*/ 1875 w 1875"/>
              <a:gd name="T99" fmla="*/ 594 h 594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T96" t="T97" r="T98" b="T99"/>
            <a:pathLst>
              <a:path w="1875" h="594">
                <a:moveTo>
                  <a:pt x="1875" y="576"/>
                </a:moveTo>
                <a:cubicBezTo>
                  <a:pt x="1864" y="572"/>
                  <a:pt x="1850" y="580"/>
                  <a:pt x="1839" y="576"/>
                </a:cubicBezTo>
                <a:cubicBezTo>
                  <a:pt x="1813" y="580"/>
                  <a:pt x="1787" y="581"/>
                  <a:pt x="1761" y="582"/>
                </a:cubicBezTo>
                <a:cubicBezTo>
                  <a:pt x="1724" y="583"/>
                  <a:pt x="1684" y="593"/>
                  <a:pt x="1647" y="594"/>
                </a:cubicBezTo>
                <a:cubicBezTo>
                  <a:pt x="1617" y="591"/>
                  <a:pt x="1596" y="580"/>
                  <a:pt x="1569" y="573"/>
                </a:cubicBezTo>
                <a:cubicBezTo>
                  <a:pt x="1514" y="536"/>
                  <a:pt x="1473" y="531"/>
                  <a:pt x="1407" y="522"/>
                </a:cubicBezTo>
                <a:cubicBezTo>
                  <a:pt x="1388" y="519"/>
                  <a:pt x="1369" y="517"/>
                  <a:pt x="1350" y="513"/>
                </a:cubicBezTo>
                <a:cubicBezTo>
                  <a:pt x="1342" y="511"/>
                  <a:pt x="1326" y="507"/>
                  <a:pt x="1326" y="507"/>
                </a:cubicBezTo>
                <a:cubicBezTo>
                  <a:pt x="1313" y="494"/>
                  <a:pt x="1292" y="475"/>
                  <a:pt x="1275" y="471"/>
                </a:cubicBezTo>
                <a:cubicBezTo>
                  <a:pt x="1267" y="466"/>
                  <a:pt x="1248" y="459"/>
                  <a:pt x="1248" y="459"/>
                </a:cubicBezTo>
                <a:cubicBezTo>
                  <a:pt x="1242" y="450"/>
                  <a:pt x="1235" y="445"/>
                  <a:pt x="1227" y="438"/>
                </a:cubicBezTo>
                <a:cubicBezTo>
                  <a:pt x="1222" y="433"/>
                  <a:pt x="1209" y="426"/>
                  <a:pt x="1209" y="426"/>
                </a:cubicBezTo>
                <a:cubicBezTo>
                  <a:pt x="1194" y="403"/>
                  <a:pt x="1160" y="393"/>
                  <a:pt x="1137" y="378"/>
                </a:cubicBezTo>
                <a:cubicBezTo>
                  <a:pt x="1119" y="352"/>
                  <a:pt x="1105" y="356"/>
                  <a:pt x="1074" y="354"/>
                </a:cubicBezTo>
                <a:cubicBezTo>
                  <a:pt x="1058" y="349"/>
                  <a:pt x="1046" y="344"/>
                  <a:pt x="1029" y="342"/>
                </a:cubicBezTo>
                <a:cubicBezTo>
                  <a:pt x="996" y="331"/>
                  <a:pt x="958" y="318"/>
                  <a:pt x="924" y="315"/>
                </a:cubicBezTo>
                <a:cubicBezTo>
                  <a:pt x="913" y="311"/>
                  <a:pt x="906" y="308"/>
                  <a:pt x="894" y="312"/>
                </a:cubicBezTo>
                <a:cubicBezTo>
                  <a:pt x="882" y="304"/>
                  <a:pt x="870" y="306"/>
                  <a:pt x="858" y="300"/>
                </a:cubicBezTo>
                <a:cubicBezTo>
                  <a:pt x="838" y="290"/>
                  <a:pt x="820" y="295"/>
                  <a:pt x="798" y="288"/>
                </a:cubicBezTo>
                <a:cubicBezTo>
                  <a:pt x="738" y="292"/>
                  <a:pt x="677" y="270"/>
                  <a:pt x="618" y="264"/>
                </a:cubicBezTo>
                <a:cubicBezTo>
                  <a:pt x="572" y="249"/>
                  <a:pt x="535" y="222"/>
                  <a:pt x="486" y="216"/>
                </a:cubicBezTo>
                <a:cubicBezTo>
                  <a:pt x="463" y="204"/>
                  <a:pt x="442" y="187"/>
                  <a:pt x="417" y="180"/>
                </a:cubicBezTo>
                <a:cubicBezTo>
                  <a:pt x="411" y="178"/>
                  <a:pt x="393" y="184"/>
                  <a:pt x="387" y="183"/>
                </a:cubicBezTo>
                <a:cubicBezTo>
                  <a:pt x="381" y="181"/>
                  <a:pt x="369" y="177"/>
                  <a:pt x="369" y="177"/>
                </a:cubicBezTo>
                <a:cubicBezTo>
                  <a:pt x="362" y="170"/>
                  <a:pt x="342" y="162"/>
                  <a:pt x="342" y="162"/>
                </a:cubicBezTo>
                <a:cubicBezTo>
                  <a:pt x="323" y="143"/>
                  <a:pt x="281" y="139"/>
                  <a:pt x="255" y="126"/>
                </a:cubicBezTo>
                <a:cubicBezTo>
                  <a:pt x="232" y="128"/>
                  <a:pt x="221" y="112"/>
                  <a:pt x="204" y="123"/>
                </a:cubicBezTo>
                <a:cubicBezTo>
                  <a:pt x="179" y="120"/>
                  <a:pt x="166" y="109"/>
                  <a:pt x="144" y="99"/>
                </a:cubicBezTo>
                <a:cubicBezTo>
                  <a:pt x="121" y="89"/>
                  <a:pt x="99" y="83"/>
                  <a:pt x="75" y="75"/>
                </a:cubicBezTo>
                <a:cubicBezTo>
                  <a:pt x="71" y="64"/>
                  <a:pt x="58" y="55"/>
                  <a:pt x="48" y="48"/>
                </a:cubicBezTo>
                <a:cubicBezTo>
                  <a:pt x="31" y="23"/>
                  <a:pt x="41" y="35"/>
                  <a:pt x="18" y="12"/>
                </a:cubicBezTo>
                <a:cubicBezTo>
                  <a:pt x="13" y="7"/>
                  <a:pt x="0" y="0"/>
                  <a:pt x="0" y="0"/>
                </a:cubicBezTo>
              </a:path>
            </a:pathLst>
          </a:custGeom>
          <a:noFill/>
          <a:ln w="38100">
            <a:solidFill>
              <a:srgbClr val="FFFF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hr-HR"/>
          </a:p>
        </p:txBody>
      </p:sp>
      <p:sp>
        <p:nvSpPr>
          <p:cNvPr id="19778" name="Freeform 102"/>
          <p:cNvSpPr>
            <a:spLocks/>
          </p:cNvSpPr>
          <p:nvPr/>
        </p:nvSpPr>
        <p:spPr bwMode="auto">
          <a:xfrm>
            <a:off x="1471613" y="3567113"/>
            <a:ext cx="314325" cy="257175"/>
          </a:xfrm>
          <a:custGeom>
            <a:avLst/>
            <a:gdLst>
              <a:gd name="T0" fmla="*/ 2147483647 w 198"/>
              <a:gd name="T1" fmla="*/ 2147483647 h 162"/>
              <a:gd name="T2" fmla="*/ 2147483647 w 198"/>
              <a:gd name="T3" fmla="*/ 2147483647 h 162"/>
              <a:gd name="T4" fmla="*/ 2147483647 w 198"/>
              <a:gd name="T5" fmla="*/ 2147483647 h 162"/>
              <a:gd name="T6" fmla="*/ 2147483647 w 198"/>
              <a:gd name="T7" fmla="*/ 2147483647 h 162"/>
              <a:gd name="T8" fmla="*/ 0 w 198"/>
              <a:gd name="T9" fmla="*/ 0 h 16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98"/>
              <a:gd name="T16" fmla="*/ 0 h 162"/>
              <a:gd name="T17" fmla="*/ 198 w 198"/>
              <a:gd name="T18" fmla="*/ 162 h 16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98" h="162">
                <a:moveTo>
                  <a:pt x="198" y="159"/>
                </a:moveTo>
                <a:cubicBezTo>
                  <a:pt x="150" y="162"/>
                  <a:pt x="154" y="159"/>
                  <a:pt x="93" y="156"/>
                </a:cubicBezTo>
                <a:cubicBezTo>
                  <a:pt x="71" y="152"/>
                  <a:pt x="49" y="146"/>
                  <a:pt x="27" y="141"/>
                </a:cubicBezTo>
                <a:cubicBezTo>
                  <a:pt x="17" y="134"/>
                  <a:pt x="13" y="129"/>
                  <a:pt x="9" y="117"/>
                </a:cubicBezTo>
                <a:cubicBezTo>
                  <a:pt x="7" y="76"/>
                  <a:pt x="0" y="41"/>
                  <a:pt x="0" y="0"/>
                </a:cubicBezTo>
              </a:path>
            </a:pathLst>
          </a:custGeom>
          <a:noFill/>
          <a:ln w="38100">
            <a:solidFill>
              <a:srgbClr val="FF3399"/>
            </a:solidFill>
            <a:round/>
            <a:headEnd/>
            <a:tailEnd/>
          </a:ln>
        </p:spPr>
        <p:txBody>
          <a:bodyPr/>
          <a:lstStyle/>
          <a:p>
            <a:endParaRPr lang="hr-HR"/>
          </a:p>
        </p:txBody>
      </p:sp>
      <p:sp>
        <p:nvSpPr>
          <p:cNvPr id="19779" name="Freeform 103"/>
          <p:cNvSpPr>
            <a:spLocks/>
          </p:cNvSpPr>
          <p:nvPr/>
        </p:nvSpPr>
        <p:spPr bwMode="auto">
          <a:xfrm>
            <a:off x="1476375" y="2109788"/>
            <a:ext cx="1566863" cy="1463675"/>
          </a:xfrm>
          <a:custGeom>
            <a:avLst/>
            <a:gdLst>
              <a:gd name="T0" fmla="*/ 0 w 987"/>
              <a:gd name="T1" fmla="*/ 2147483647 h 922"/>
              <a:gd name="T2" fmla="*/ 2147483647 w 987"/>
              <a:gd name="T3" fmla="*/ 2147483647 h 922"/>
              <a:gd name="T4" fmla="*/ 2147483647 w 987"/>
              <a:gd name="T5" fmla="*/ 2147483647 h 922"/>
              <a:gd name="T6" fmla="*/ 2147483647 w 987"/>
              <a:gd name="T7" fmla="*/ 2147483647 h 922"/>
              <a:gd name="T8" fmla="*/ 2147483647 w 987"/>
              <a:gd name="T9" fmla="*/ 2147483647 h 922"/>
              <a:gd name="T10" fmla="*/ 2147483647 w 987"/>
              <a:gd name="T11" fmla="*/ 2147483647 h 922"/>
              <a:gd name="T12" fmla="*/ 2147483647 w 987"/>
              <a:gd name="T13" fmla="*/ 2147483647 h 922"/>
              <a:gd name="T14" fmla="*/ 2147483647 w 987"/>
              <a:gd name="T15" fmla="*/ 2147483647 h 922"/>
              <a:gd name="T16" fmla="*/ 2147483647 w 987"/>
              <a:gd name="T17" fmla="*/ 0 h 922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987"/>
              <a:gd name="T28" fmla="*/ 0 h 922"/>
              <a:gd name="T29" fmla="*/ 987 w 987"/>
              <a:gd name="T30" fmla="*/ 922 h 922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987" h="922">
                <a:moveTo>
                  <a:pt x="0" y="922"/>
                </a:moveTo>
                <a:cubicBezTo>
                  <a:pt x="272" y="650"/>
                  <a:pt x="542" y="375"/>
                  <a:pt x="816" y="105"/>
                </a:cubicBezTo>
                <a:cubicBezTo>
                  <a:pt x="821" y="100"/>
                  <a:pt x="830" y="101"/>
                  <a:pt x="837" y="99"/>
                </a:cubicBezTo>
                <a:cubicBezTo>
                  <a:pt x="857" y="93"/>
                  <a:pt x="851" y="96"/>
                  <a:pt x="864" y="87"/>
                </a:cubicBezTo>
                <a:cubicBezTo>
                  <a:pt x="874" y="47"/>
                  <a:pt x="875" y="52"/>
                  <a:pt x="918" y="48"/>
                </a:cubicBezTo>
                <a:cubicBezTo>
                  <a:pt x="927" y="45"/>
                  <a:pt x="936" y="42"/>
                  <a:pt x="945" y="39"/>
                </a:cubicBezTo>
                <a:cubicBezTo>
                  <a:pt x="948" y="38"/>
                  <a:pt x="954" y="36"/>
                  <a:pt x="954" y="36"/>
                </a:cubicBezTo>
                <a:cubicBezTo>
                  <a:pt x="960" y="27"/>
                  <a:pt x="978" y="15"/>
                  <a:pt x="978" y="15"/>
                </a:cubicBezTo>
                <a:cubicBezTo>
                  <a:pt x="985" y="4"/>
                  <a:pt x="982" y="9"/>
                  <a:pt x="987" y="0"/>
                </a:cubicBezTo>
              </a:path>
            </a:pathLst>
          </a:custGeom>
          <a:noFill/>
          <a:ln w="38100">
            <a:solidFill>
              <a:srgbClr val="FF3399"/>
            </a:solidFill>
            <a:round/>
            <a:headEnd/>
            <a:tailEnd/>
          </a:ln>
        </p:spPr>
        <p:txBody>
          <a:bodyPr/>
          <a:lstStyle/>
          <a:p>
            <a:endParaRPr lang="hr-HR"/>
          </a:p>
        </p:txBody>
      </p:sp>
      <p:sp>
        <p:nvSpPr>
          <p:cNvPr id="19780" name="Freeform 104"/>
          <p:cNvSpPr>
            <a:spLocks/>
          </p:cNvSpPr>
          <p:nvPr/>
        </p:nvSpPr>
        <p:spPr bwMode="auto">
          <a:xfrm>
            <a:off x="885825" y="1182688"/>
            <a:ext cx="2159000" cy="936625"/>
          </a:xfrm>
          <a:custGeom>
            <a:avLst/>
            <a:gdLst>
              <a:gd name="T0" fmla="*/ 2147483647 w 1360"/>
              <a:gd name="T1" fmla="*/ 2147483647 h 590"/>
              <a:gd name="T2" fmla="*/ 2147483647 w 1360"/>
              <a:gd name="T3" fmla="*/ 2147483647 h 590"/>
              <a:gd name="T4" fmla="*/ 2147483647 w 1360"/>
              <a:gd name="T5" fmla="*/ 2147483647 h 590"/>
              <a:gd name="T6" fmla="*/ 0 w 1360"/>
              <a:gd name="T7" fmla="*/ 0 h 590"/>
              <a:gd name="T8" fmla="*/ 0 60000 65536"/>
              <a:gd name="T9" fmla="*/ 0 60000 65536"/>
              <a:gd name="T10" fmla="*/ 0 60000 65536"/>
              <a:gd name="T11" fmla="*/ 0 60000 65536"/>
              <a:gd name="T12" fmla="*/ 0 w 1360"/>
              <a:gd name="T13" fmla="*/ 0 h 590"/>
              <a:gd name="T14" fmla="*/ 1360 w 1360"/>
              <a:gd name="T15" fmla="*/ 590 h 59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360" h="590">
                <a:moveTo>
                  <a:pt x="1360" y="590"/>
                </a:moveTo>
                <a:lnTo>
                  <a:pt x="725" y="272"/>
                </a:lnTo>
                <a:lnTo>
                  <a:pt x="363" y="136"/>
                </a:lnTo>
                <a:lnTo>
                  <a:pt x="0" y="0"/>
                </a:lnTo>
              </a:path>
            </a:pathLst>
          </a:custGeom>
          <a:noFill/>
          <a:ln w="38100">
            <a:solidFill>
              <a:srgbClr val="FF3399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hr-HR"/>
          </a:p>
        </p:txBody>
      </p:sp>
      <p:sp>
        <p:nvSpPr>
          <p:cNvPr id="72810" name="Text Box 106"/>
          <p:cNvSpPr txBox="1">
            <a:spLocks noChangeArrowheads="1"/>
          </p:cNvSpPr>
          <p:nvPr/>
        </p:nvSpPr>
        <p:spPr bwMode="auto">
          <a:xfrm>
            <a:off x="2916238" y="2147888"/>
            <a:ext cx="1800225" cy="552450"/>
          </a:xfrm>
          <a:prstGeom prst="rect">
            <a:avLst/>
          </a:prstGeom>
          <a:solidFill>
            <a:srgbClr val="FFFF00">
              <a:alpha val="82000"/>
            </a:srgbClr>
          </a:solidFill>
          <a:ln w="317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hr-HR" sz="1000" b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Započeta priprema za   izgradnja pontonskog  mosta</a:t>
            </a:r>
            <a:endParaRPr lang="en-US" sz="1000" b="1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Arial" charset="0"/>
            </a:endParaRPr>
          </a:p>
        </p:txBody>
      </p:sp>
      <p:sp>
        <p:nvSpPr>
          <p:cNvPr id="19782" name="Line 107"/>
          <p:cNvSpPr>
            <a:spLocks noChangeShapeType="1"/>
          </p:cNvSpPr>
          <p:nvPr/>
        </p:nvSpPr>
        <p:spPr bwMode="auto">
          <a:xfrm>
            <a:off x="4716463" y="2349500"/>
            <a:ext cx="576262" cy="14287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arrow" w="med" len="med"/>
          </a:ln>
        </p:spPr>
        <p:txBody>
          <a:bodyPr/>
          <a:lstStyle/>
          <a:p>
            <a:endParaRPr lang="hr-HR"/>
          </a:p>
        </p:txBody>
      </p:sp>
      <p:sp>
        <p:nvSpPr>
          <p:cNvPr id="72812" name="Text Box 108"/>
          <p:cNvSpPr txBox="1">
            <a:spLocks noChangeArrowheads="1"/>
          </p:cNvSpPr>
          <p:nvPr/>
        </p:nvSpPr>
        <p:spPr bwMode="auto">
          <a:xfrm>
            <a:off x="0" y="285750"/>
            <a:ext cx="5292725" cy="1743075"/>
          </a:xfrm>
          <a:prstGeom prst="rect">
            <a:avLst/>
          </a:prstGeom>
          <a:solidFill>
            <a:srgbClr val="FFFFFF">
              <a:alpha val="67000"/>
            </a:srgbClr>
          </a:solidFill>
          <a:ln w="317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hr-HR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Uvođenjem snaga ojačanja: </a:t>
            </a:r>
          </a:p>
          <a:p>
            <a:pPr>
              <a:buFontTx/>
              <a:buChar char="-"/>
            </a:pPr>
            <a:r>
              <a:rPr lang="hr-HR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 6. gbr (9. gbr) na smjeru Maslenica - Obrovac</a:t>
            </a:r>
          </a:p>
          <a:p>
            <a:pPr>
              <a:buFontTx/>
              <a:buChar char="-"/>
            </a:pPr>
            <a:r>
              <a:rPr lang="hr-HR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 Domobilizacija jedne pj. bojne112 brigade i SP GS – angažiranje na području Novigrada </a:t>
            </a:r>
          </a:p>
          <a:p>
            <a:pPr>
              <a:buFontTx/>
              <a:buChar char="-"/>
            </a:pPr>
            <a:r>
              <a:rPr lang="hr-HR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 od 25. do 27.1. – težište borbenih djelovanja bilo na izravnavanju crte</a:t>
            </a:r>
          </a:p>
        </p:txBody>
      </p:sp>
      <p:sp>
        <p:nvSpPr>
          <p:cNvPr id="19784" name="Text Box 109"/>
          <p:cNvSpPr txBox="1">
            <a:spLocks noChangeArrowheads="1"/>
          </p:cNvSpPr>
          <p:nvPr/>
        </p:nvSpPr>
        <p:spPr bwMode="auto">
          <a:xfrm>
            <a:off x="3563938" y="5784850"/>
            <a:ext cx="5580062" cy="1073150"/>
          </a:xfrm>
          <a:prstGeom prst="rect">
            <a:avLst/>
          </a:prstGeom>
          <a:solidFill>
            <a:srgbClr val="FFFFFF">
              <a:alpha val="81960"/>
            </a:srgbClr>
          </a:solidFill>
          <a:ln w="3175" algn="ctr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hr-HR" sz="1600" b="1">
                <a:solidFill>
                  <a:srgbClr val="000000"/>
                </a:solidFill>
                <a:latin typeface="Arial" charset="0"/>
              </a:rPr>
              <a:t>Glavni ciljevi operacije su postignuti već nakon 72 sata.</a:t>
            </a:r>
          </a:p>
          <a:p>
            <a:r>
              <a:rPr lang="hr-HR" sz="1600" b="1">
                <a:solidFill>
                  <a:srgbClr val="000000"/>
                </a:solidFill>
                <a:latin typeface="Arial" charset="0"/>
              </a:rPr>
              <a:t>PO zapovjedi Zapovijednika OZ Split sa  26. siječnja u 24.00 je zaustavljeno napredovanje naših snaga i organizaciju aktivne obrane.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8" name="Text Box 4"/>
          <p:cNvSpPr txBox="1">
            <a:spLocks noChangeArrowheads="1"/>
          </p:cNvSpPr>
          <p:nvPr/>
        </p:nvSpPr>
        <p:spPr bwMode="auto">
          <a:xfrm>
            <a:off x="0" y="0"/>
            <a:ext cx="9324975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hr-HR" sz="3200" b="1">
                <a:latin typeface="Arial" charset="0"/>
              </a:rPr>
              <a:t>DALJNJI TIJEK BOJNIH DJELOVANJA</a:t>
            </a:r>
          </a:p>
          <a:p>
            <a:pPr algn="ctr" eaLnBrk="0" hangingPunct="0"/>
            <a:endParaRPr lang="en-GB" sz="1600" b="1">
              <a:latin typeface="Arial" charset="0"/>
            </a:endParaRPr>
          </a:p>
        </p:txBody>
      </p:sp>
      <p:sp>
        <p:nvSpPr>
          <p:cNvPr id="21510" name="Text Box 5"/>
          <p:cNvSpPr txBox="1">
            <a:spLocks noChangeArrowheads="1"/>
          </p:cNvSpPr>
          <p:nvPr/>
        </p:nvSpPr>
        <p:spPr bwMode="auto">
          <a:xfrm>
            <a:off x="0" y="571500"/>
            <a:ext cx="9144000" cy="5949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Tx/>
              <a:buChar char="-"/>
            </a:pPr>
            <a:endParaRPr lang="hr-HR" sz="2000">
              <a:latin typeface="Arial" charset="0"/>
            </a:endParaRPr>
          </a:p>
          <a:p>
            <a:r>
              <a:rPr lang="hr-HR" sz="2000" b="1" u="sng">
                <a:latin typeface="Arial" charset="0"/>
              </a:rPr>
              <a:t>PROTUNAPAD PROTIVNIKA</a:t>
            </a:r>
          </a:p>
          <a:p>
            <a:pPr>
              <a:buFontTx/>
              <a:buChar char="-"/>
            </a:pPr>
            <a:r>
              <a:rPr lang="hr-HR">
                <a:latin typeface="Arial" charset="0"/>
              </a:rPr>
              <a:t> iskoristio situaciju, dovukao pojačanje i izvršio protunapad koji je uslijedio odmah  nakon napadnog dijela operacije Maslenica. </a:t>
            </a:r>
          </a:p>
          <a:p>
            <a:pPr>
              <a:buFontTx/>
              <a:buChar char="-"/>
            </a:pPr>
            <a:r>
              <a:rPr lang="hr-HR">
                <a:latin typeface="Arial" charset="0"/>
              </a:rPr>
              <a:t> protunapadi  su bili žestoki i intezivni sve do lipnja 1993. </a:t>
            </a:r>
          </a:p>
          <a:p>
            <a:r>
              <a:rPr lang="hr-HR">
                <a:latin typeface="Arial" charset="0"/>
              </a:rPr>
              <a:t>- dragovoljci sa srpskih prostora u BiH i iz Srbije (narasli do 8000 vojnika)</a:t>
            </a:r>
          </a:p>
          <a:p>
            <a:endParaRPr lang="hr-HR" sz="2000">
              <a:latin typeface="Arial" charset="0"/>
            </a:endParaRPr>
          </a:p>
          <a:p>
            <a:r>
              <a:rPr lang="hr-HR" sz="2000">
                <a:latin typeface="Arial" charset="0"/>
              </a:rPr>
              <a:t>- </a:t>
            </a:r>
            <a:r>
              <a:rPr lang="hr-HR" sz="2000" b="1" u="sng">
                <a:latin typeface="Arial" charset="0"/>
              </a:rPr>
              <a:t>REORGANIZACIJA I KONSOLIDACIJA NAŠIH SNAGA</a:t>
            </a:r>
          </a:p>
          <a:p>
            <a:pPr>
              <a:buFontTx/>
              <a:buChar char="-"/>
            </a:pPr>
            <a:r>
              <a:rPr lang="hr-HR" sz="1600">
                <a:latin typeface="Arial" charset="0"/>
              </a:rPr>
              <a:t> Intenzitet protunapada je zahtijevao žurnu  reorganizaciju (uglavnom na težišnom pravcu).</a:t>
            </a:r>
          </a:p>
          <a:p>
            <a:pPr>
              <a:buFontTx/>
              <a:buChar char="-"/>
            </a:pPr>
            <a:r>
              <a:rPr lang="hr-HR" sz="1600">
                <a:latin typeface="Arial" charset="0"/>
              </a:rPr>
              <a:t> N GS OS donosi odluku o prebacivanju i uvođenju ostalih </a:t>
            </a:r>
            <a:r>
              <a:rPr lang="hr-HR" sz="1600" b="1">
                <a:latin typeface="Arial" charset="0"/>
              </a:rPr>
              <a:t>gardijskih brigada (1.; 2.; 3.; 5.; i 7. gbr) te dodatne snage  HV i Domobranstva </a:t>
            </a:r>
            <a:r>
              <a:rPr lang="hr-HR" sz="1600">
                <a:latin typeface="Arial" charset="0"/>
              </a:rPr>
              <a:t>na Zadarsku bojišnicu.</a:t>
            </a:r>
          </a:p>
          <a:p>
            <a:r>
              <a:rPr lang="hr-HR" sz="1600" b="1" u="sng">
                <a:latin typeface="Arial" charset="0"/>
              </a:rPr>
              <a:t>Cilj obrane:</a:t>
            </a:r>
            <a:endParaRPr lang="hr-HR" sz="1600" b="1">
              <a:latin typeface="Arial" charset="0"/>
            </a:endParaRPr>
          </a:p>
          <a:p>
            <a:pPr>
              <a:buFontTx/>
              <a:buChar char="-"/>
            </a:pPr>
            <a:r>
              <a:rPr lang="hr-HR" sz="1600">
                <a:latin typeface="Arial" charset="0"/>
              </a:rPr>
              <a:t>Upornom i aktivnom obranom:konsolidirati snage i spriječiti probijanje crte,</a:t>
            </a:r>
          </a:p>
          <a:p>
            <a:pPr>
              <a:buFontTx/>
              <a:buChar char="-"/>
            </a:pPr>
            <a:r>
              <a:rPr lang="hr-HR" sz="1600" u="sng">
                <a:latin typeface="Arial" charset="0"/>
              </a:rPr>
              <a:t> po svaku cijenu zadržati dostignute položaje,  </a:t>
            </a:r>
          </a:p>
          <a:p>
            <a:endParaRPr lang="hr-HR" sz="2000" b="1" u="sng">
              <a:latin typeface="Arial" charset="0"/>
            </a:endParaRPr>
          </a:p>
          <a:p>
            <a:r>
              <a:rPr lang="hr-HR" sz="2000" b="1" u="sng">
                <a:latin typeface="Arial" charset="0"/>
              </a:rPr>
              <a:t>Brana Peruča</a:t>
            </a:r>
            <a:r>
              <a:rPr lang="hr-HR" sz="2000">
                <a:latin typeface="Arial" charset="0"/>
              </a:rPr>
              <a:t>. </a:t>
            </a:r>
            <a:r>
              <a:rPr lang="hr-HR">
                <a:latin typeface="Arial" charset="0"/>
              </a:rPr>
              <a:t>Snage </a:t>
            </a:r>
            <a:r>
              <a:rPr lang="hr-HR" b="1">
                <a:latin typeface="Arial" charset="0"/>
              </a:rPr>
              <a:t>126. dp </a:t>
            </a:r>
            <a:r>
              <a:rPr lang="hr-HR">
                <a:latin typeface="Arial" charset="0"/>
              </a:rPr>
              <a:t>- Istodobno sa operacijom Maslenica oslobođen je prostor brane. Tako je oslobođen najvažniji elektroenergetski sustav u Dalmaciji i spriječena je ekološka katastrofa.</a:t>
            </a:r>
          </a:p>
          <a:p>
            <a:pPr>
              <a:buFontTx/>
              <a:buChar char="-"/>
            </a:pPr>
            <a:endParaRPr lang="hr-HR" sz="2000">
              <a:latin typeface="Arial" charset="0"/>
            </a:endParaRPr>
          </a:p>
          <a:p>
            <a:pPr>
              <a:buFontTx/>
              <a:buChar char="-"/>
            </a:pPr>
            <a:endParaRPr lang="hr-HR" sz="2000">
              <a:latin typeface="Arial" charset="0"/>
            </a:endParaRPr>
          </a:p>
          <a:p>
            <a:endParaRPr lang="hr-HR" sz="2000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2" name="Rectangle 3"/>
          <p:cNvSpPr>
            <a:spLocks noChangeArrowheads="1"/>
          </p:cNvSpPr>
          <p:nvPr/>
        </p:nvSpPr>
        <p:spPr bwMode="auto">
          <a:xfrm>
            <a:off x="0" y="0"/>
            <a:ext cx="9144000" cy="4941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711200" indent="-711200" algn="ctr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None/>
            </a:pPr>
            <a:r>
              <a:rPr lang="hr-HR" sz="2000" b="1"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hr-HR" sz="2400" b="1">
                <a:effectLst>
                  <a:outerShdw blurRad="38100" dist="38100" dir="2700000" algn="tl">
                    <a:srgbClr val="000000"/>
                  </a:outerShdw>
                </a:effectLst>
              </a:rPr>
              <a:t>SUDJELOVANJE OSTALIH GRANA HV</a:t>
            </a:r>
          </a:p>
          <a:p>
            <a:pPr marL="711200" indent="-711200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None/>
            </a:pPr>
            <a:endParaRPr lang="hr-HR" sz="2000" b="1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711200" indent="-711200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None/>
            </a:pPr>
            <a:endParaRPr lang="hr-HR" sz="2000" b="1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711200" indent="-711200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None/>
            </a:pPr>
            <a:r>
              <a:rPr lang="hr-HR" sz="2000" b="1">
                <a:effectLst>
                  <a:outerShdw blurRad="38100" dist="38100" dir="2700000" algn="tl">
                    <a:srgbClr val="000000"/>
                  </a:outerShdw>
                </a:effectLst>
              </a:rPr>
              <a:t>HRM:</a:t>
            </a:r>
          </a:p>
          <a:p>
            <a:pPr marL="711200" indent="-711200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None/>
            </a:pPr>
            <a:r>
              <a:rPr lang="hr-HR" sz="2000" b="1">
                <a:effectLst>
                  <a:outerShdw blurRad="38100" dist="38100" dir="2700000" algn="tl">
                    <a:srgbClr val="000000"/>
                  </a:outerShdw>
                </a:effectLst>
              </a:rPr>
              <a:t>ZADAĆE</a:t>
            </a:r>
          </a:p>
          <a:p>
            <a:pPr marL="711200" indent="-711200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None/>
            </a:pPr>
            <a:r>
              <a:rPr lang="hr-HR" sz="2000">
                <a:effectLst>
                  <a:outerShdw blurRad="38100" dist="38100" dir="2700000" algn="tl">
                    <a:srgbClr val="000000"/>
                  </a:outerShdw>
                </a:effectLst>
              </a:rPr>
              <a:t>Uspostavljena pomorska komunikacija za prevoženje ljudstva i tehnike,</a:t>
            </a:r>
          </a:p>
          <a:p>
            <a:pPr marL="711200" indent="-711200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None/>
            </a:pPr>
            <a:r>
              <a:rPr lang="hr-HR" sz="2000">
                <a:effectLst>
                  <a:outerShdw blurRad="38100" dist="38100" dir="2700000" algn="tl">
                    <a:srgbClr val="000000"/>
                  </a:outerShdw>
                </a:effectLst>
              </a:rPr>
              <a:t>Sudjelovanje u kopnenim operacijama</a:t>
            </a:r>
          </a:p>
          <a:p>
            <a:pPr marL="711200" indent="-711200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None/>
            </a:pPr>
            <a:r>
              <a:rPr lang="hr-HR" sz="2000">
                <a:effectLst>
                  <a:outerShdw blurRad="38100" dist="38100" dir="2700000" algn="tl">
                    <a:srgbClr val="000000"/>
                  </a:outerShdw>
                </a:effectLst>
              </a:rPr>
              <a:t>Protiv diverzantska i protiv minska djelovanja u području Masleničkog ždrila i osiguranje pontonskog mosta </a:t>
            </a:r>
          </a:p>
          <a:p>
            <a:pPr marL="711200" indent="-711200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None/>
            </a:pPr>
            <a:endParaRPr lang="hr-HR" sz="2000" b="1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711200" indent="-711200" algn="just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None/>
            </a:pPr>
            <a:r>
              <a:rPr lang="hr-HR" sz="2000" b="1">
                <a:effectLst>
                  <a:outerShdw blurRad="38100" dist="38100" dir="2700000" algn="tl">
                    <a:srgbClr val="000000"/>
                  </a:outerShdw>
                </a:effectLst>
              </a:rPr>
              <a:t>HRZ i PZO: </a:t>
            </a:r>
          </a:p>
          <a:p>
            <a:pPr marL="711200" indent="-711200" algn="just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None/>
            </a:pPr>
            <a:r>
              <a:rPr lang="hr-HR" sz="2000" b="1">
                <a:effectLst>
                  <a:outerShdw blurRad="38100" dist="38100" dir="2700000" algn="tl">
                    <a:srgbClr val="000000"/>
                  </a:outerShdw>
                </a:effectLst>
              </a:rPr>
              <a:t>ZADAĆE</a:t>
            </a:r>
          </a:p>
          <a:p>
            <a:pPr marL="711200" indent="-711200" algn="just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None/>
            </a:pPr>
            <a:r>
              <a:rPr lang="hr-HR" sz="2000">
                <a:effectLst>
                  <a:outerShdw blurRad="38100" dist="38100" dir="2700000" algn="tl">
                    <a:srgbClr val="000000"/>
                  </a:outerShdw>
                </a:effectLst>
              </a:rPr>
              <a:t>- Prevoženje snaga i MTS u kritičnim fazama operacije, spremnost za zadaće medicinske evakuacije i nadzor zračnog prostora</a:t>
            </a:r>
          </a:p>
          <a:p>
            <a:pPr marL="711200" indent="-711200" algn="just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None/>
            </a:pPr>
            <a:r>
              <a:rPr lang="hr-HR" sz="2000">
                <a:effectLst>
                  <a:outerShdw blurRad="38100" dist="38100" dir="2700000" algn="tl">
                    <a:srgbClr val="000000"/>
                  </a:outerShdw>
                </a:effectLst>
              </a:rPr>
              <a:t>VERTIKALNI MANEVAR</a:t>
            </a:r>
            <a:r>
              <a:rPr lang="hr-HR" sz="2000" b="1">
                <a:effectLst>
                  <a:outerShdw blurRad="38100" dist="38100" dir="2700000" algn="tl">
                    <a:srgbClr val="000000"/>
                  </a:outerShdw>
                </a:effectLst>
              </a:rPr>
              <a:t>: </a:t>
            </a:r>
            <a:r>
              <a:rPr lang="hr-HR" sz="2000">
                <a:effectLst>
                  <a:outerShdw blurRad="38100" dist="38100" dir="2700000" algn="tl">
                    <a:srgbClr val="000000"/>
                  </a:outerShdw>
                </a:effectLst>
              </a:rPr>
              <a:t>pješačke snage sa naoružanjem su iz Lučkog na Šepurinama prebacivane za 1 sat i 20 minuta na raspolaganju zapovjedniku operacije</a:t>
            </a:r>
            <a:endParaRPr lang="en-GB" sz="200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711200" indent="-711200" algn="just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None/>
            </a:pPr>
            <a:endParaRPr lang="hr-HR" sz="2000" b="1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711200" indent="-711200" algn="just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None/>
            </a:pPr>
            <a:endParaRPr lang="hr-HR" sz="2000" b="1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711200" indent="-711200" algn="just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None/>
            </a:pPr>
            <a:endParaRPr lang="hr-HR" sz="2000" b="1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711200" indent="-711200" algn="just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None/>
            </a:pPr>
            <a:endParaRPr lang="hr-HR" sz="2000" b="1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711200" indent="-711200" algn="just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None/>
            </a:pPr>
            <a:endParaRPr lang="hr-HR" sz="2000" b="1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711200" indent="-711200" algn="just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None/>
            </a:pPr>
            <a:r>
              <a:rPr lang="hr-HR" sz="2000" b="1">
                <a:effectLst>
                  <a:outerShdw blurRad="38100" dist="38100" dir="2700000" algn="tl">
                    <a:srgbClr val="000000"/>
                  </a:outerShdw>
                </a:effectLst>
              </a:rPr>
              <a:t>  </a:t>
            </a:r>
          </a:p>
          <a:p>
            <a:pPr marL="711200" indent="-711200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None/>
            </a:pPr>
            <a:endParaRPr lang="hr-HR" sz="2000" b="1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711200" indent="-711200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Char char="n"/>
            </a:pPr>
            <a:endParaRPr lang="en-GB" sz="2000" b="1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6" name="Rectangle 2"/>
          <p:cNvSpPr>
            <a:spLocks noChangeArrowheads="1"/>
          </p:cNvSpPr>
          <p:nvPr/>
        </p:nvSpPr>
        <p:spPr bwMode="auto">
          <a:xfrm>
            <a:off x="0" y="115888"/>
            <a:ext cx="9144000" cy="50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hr-HR" sz="2000" b="1">
                <a:latin typeface="Arial" charset="0"/>
              </a:rPr>
              <a:t>SNAGE KOJE SU SUDJELOVALE U VRO “MASLENICA” – do kraja 1993. </a:t>
            </a:r>
            <a:endParaRPr lang="hr-HR" sz="2000" b="1" i="1">
              <a:latin typeface="Arial" charset="0"/>
            </a:endParaRPr>
          </a:p>
        </p:txBody>
      </p:sp>
      <p:sp>
        <p:nvSpPr>
          <p:cNvPr id="23557" name="Rectangle 3"/>
          <p:cNvSpPr>
            <a:spLocks noChangeArrowheads="1"/>
          </p:cNvSpPr>
          <p:nvPr/>
        </p:nvSpPr>
        <p:spPr bwMode="auto">
          <a:xfrm>
            <a:off x="288925" y="827088"/>
            <a:ext cx="3995738" cy="5197475"/>
          </a:xfrm>
          <a:prstGeom prst="rect">
            <a:avLst/>
          </a:prstGeom>
          <a:solidFill>
            <a:schemeClr val="bg1">
              <a:alpha val="67842"/>
            </a:schemeClr>
          </a:solidFill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>
              <a:buFontTx/>
              <a:buChar char="•"/>
              <a:tabLst>
                <a:tab pos="457200" algn="l"/>
              </a:tabLst>
            </a:pPr>
            <a:r>
              <a:rPr lang="hr-HR" sz="1400">
                <a:latin typeface="Arial" charset="0"/>
              </a:rPr>
              <a:t> ZP Split  - IZM Zadar</a:t>
            </a:r>
          </a:p>
          <a:p>
            <a:pPr>
              <a:buFontTx/>
              <a:buChar char="•"/>
              <a:tabLst>
                <a:tab pos="457200" algn="l"/>
              </a:tabLst>
            </a:pPr>
            <a:r>
              <a:rPr lang="hr-HR" sz="1400">
                <a:latin typeface="Arial" charset="0"/>
              </a:rPr>
              <a:t> 1. gbr</a:t>
            </a:r>
          </a:p>
          <a:p>
            <a:pPr>
              <a:buFontTx/>
              <a:buChar char="•"/>
              <a:tabLst>
                <a:tab pos="457200" algn="l"/>
              </a:tabLst>
            </a:pPr>
            <a:r>
              <a:rPr lang="hr-HR" sz="1400">
                <a:latin typeface="Arial" charset="0"/>
              </a:rPr>
              <a:t> 2. gbr</a:t>
            </a:r>
          </a:p>
          <a:p>
            <a:pPr>
              <a:buFontTx/>
              <a:buChar char="•"/>
              <a:tabLst>
                <a:tab pos="457200" algn="l"/>
              </a:tabLst>
            </a:pPr>
            <a:r>
              <a:rPr lang="hr-HR" sz="1400">
                <a:latin typeface="Arial" charset="0"/>
              </a:rPr>
              <a:t> 3. gbr </a:t>
            </a:r>
          </a:p>
          <a:p>
            <a:pPr>
              <a:buFontTx/>
              <a:buChar char="•"/>
              <a:tabLst>
                <a:tab pos="457200" algn="l"/>
              </a:tabLst>
            </a:pPr>
            <a:r>
              <a:rPr lang="hr-HR" sz="1400">
                <a:latin typeface="Arial" charset="0"/>
              </a:rPr>
              <a:t> 4. gbr</a:t>
            </a:r>
          </a:p>
          <a:p>
            <a:pPr>
              <a:buFontTx/>
              <a:buChar char="•"/>
              <a:tabLst>
                <a:tab pos="457200" algn="l"/>
              </a:tabLst>
            </a:pPr>
            <a:r>
              <a:rPr lang="hr-HR" sz="1400">
                <a:latin typeface="Arial" charset="0"/>
              </a:rPr>
              <a:t> 5. gbr</a:t>
            </a:r>
          </a:p>
          <a:p>
            <a:pPr>
              <a:buFontTx/>
              <a:buChar char="•"/>
              <a:tabLst>
                <a:tab pos="457200" algn="l"/>
              </a:tabLst>
            </a:pPr>
            <a:r>
              <a:rPr lang="hr-HR" sz="1400">
                <a:latin typeface="Arial" charset="0"/>
              </a:rPr>
              <a:t> 7. gbr</a:t>
            </a:r>
          </a:p>
          <a:p>
            <a:pPr>
              <a:buFontTx/>
              <a:buChar char="•"/>
              <a:tabLst>
                <a:tab pos="457200" algn="l"/>
              </a:tabLst>
            </a:pPr>
            <a:r>
              <a:rPr lang="hr-HR" sz="1400">
                <a:latin typeface="Arial" charset="0"/>
              </a:rPr>
              <a:t> 9. gbr </a:t>
            </a:r>
          </a:p>
          <a:p>
            <a:pPr>
              <a:buFontTx/>
              <a:buChar char="•"/>
              <a:tabLst>
                <a:tab pos="457200" algn="l"/>
              </a:tabLst>
            </a:pPr>
            <a:r>
              <a:rPr lang="hr-HR" sz="1400">
                <a:latin typeface="Arial" charset="0"/>
              </a:rPr>
              <a:t> 112. br HV</a:t>
            </a:r>
          </a:p>
          <a:p>
            <a:pPr>
              <a:buFontTx/>
              <a:buChar char="•"/>
              <a:tabLst>
                <a:tab pos="457200" algn="l"/>
              </a:tabLst>
            </a:pPr>
            <a:r>
              <a:rPr lang="hr-HR" sz="1400">
                <a:latin typeface="Arial" charset="0"/>
              </a:rPr>
              <a:t> 113. br HV</a:t>
            </a:r>
          </a:p>
          <a:p>
            <a:pPr>
              <a:buFontTx/>
              <a:buChar char="•"/>
              <a:tabLst>
                <a:tab pos="457200" algn="l"/>
              </a:tabLst>
            </a:pPr>
            <a:r>
              <a:rPr lang="hr-HR" sz="1400">
                <a:latin typeface="Arial" charset="0"/>
              </a:rPr>
              <a:t> 114. br HV</a:t>
            </a:r>
          </a:p>
          <a:p>
            <a:pPr>
              <a:buFontTx/>
              <a:buChar char="•"/>
              <a:tabLst>
                <a:tab pos="457200" algn="l"/>
              </a:tabLst>
            </a:pPr>
            <a:r>
              <a:rPr lang="hr-HR" sz="1400">
                <a:latin typeface="Arial" charset="0"/>
              </a:rPr>
              <a:t> 126. br HV </a:t>
            </a:r>
          </a:p>
          <a:p>
            <a:pPr>
              <a:buFontTx/>
              <a:buChar char="•"/>
              <a:tabLst>
                <a:tab pos="457200" algn="l"/>
              </a:tabLst>
            </a:pPr>
            <a:r>
              <a:rPr lang="hr-HR" sz="1400">
                <a:latin typeface="Arial" charset="0"/>
              </a:rPr>
              <a:t> 133. br HV</a:t>
            </a:r>
          </a:p>
          <a:p>
            <a:pPr>
              <a:buFontTx/>
              <a:buChar char="•"/>
              <a:tabLst>
                <a:tab pos="457200" algn="l"/>
              </a:tabLst>
            </a:pPr>
            <a:r>
              <a:rPr lang="hr-HR" sz="1400">
                <a:latin typeface="Arial" charset="0"/>
              </a:rPr>
              <a:t> 141. br HV </a:t>
            </a:r>
          </a:p>
          <a:p>
            <a:pPr>
              <a:buFontTx/>
              <a:buChar char="•"/>
              <a:tabLst>
                <a:tab pos="457200" algn="l"/>
              </a:tabLst>
            </a:pPr>
            <a:r>
              <a:rPr lang="hr-HR" sz="1400">
                <a:latin typeface="Arial" charset="0"/>
              </a:rPr>
              <a:t> 145. br HV </a:t>
            </a:r>
          </a:p>
          <a:p>
            <a:pPr>
              <a:buFontTx/>
              <a:buChar char="•"/>
              <a:tabLst>
                <a:tab pos="457200" algn="l"/>
              </a:tabLst>
            </a:pPr>
            <a:r>
              <a:rPr lang="hr-HR" sz="1400">
                <a:latin typeface="Arial" charset="0"/>
              </a:rPr>
              <a:t> 175. br HV </a:t>
            </a:r>
          </a:p>
          <a:p>
            <a:pPr>
              <a:buFontTx/>
              <a:buChar char="•"/>
              <a:tabLst>
                <a:tab pos="457200" algn="l"/>
              </a:tabLst>
            </a:pPr>
            <a:r>
              <a:rPr lang="hr-HR" sz="1400">
                <a:latin typeface="Arial" charset="0"/>
              </a:rPr>
              <a:t> 7. dp</a:t>
            </a:r>
          </a:p>
          <a:p>
            <a:pPr>
              <a:buFontTx/>
              <a:buChar char="•"/>
              <a:tabLst>
                <a:tab pos="457200" algn="l"/>
              </a:tabLst>
            </a:pPr>
            <a:r>
              <a:rPr lang="hr-HR" sz="1400">
                <a:latin typeface="Arial" charset="0"/>
              </a:rPr>
              <a:t> 118. dp</a:t>
            </a:r>
          </a:p>
          <a:p>
            <a:pPr>
              <a:buFontTx/>
              <a:buChar char="•"/>
              <a:tabLst>
                <a:tab pos="457200" algn="l"/>
              </a:tabLst>
            </a:pPr>
            <a:r>
              <a:rPr lang="hr-HR" sz="1400">
                <a:latin typeface="Arial" charset="0"/>
              </a:rPr>
              <a:t> 54. db Obrovac</a:t>
            </a:r>
          </a:p>
          <a:p>
            <a:pPr>
              <a:buFontTx/>
              <a:buChar char="•"/>
              <a:tabLst>
                <a:tab pos="457200" algn="l"/>
              </a:tabLst>
            </a:pPr>
            <a:r>
              <a:rPr lang="hr-HR" sz="1400">
                <a:latin typeface="Arial" charset="0"/>
              </a:rPr>
              <a:t> 55. db Benkovac</a:t>
            </a:r>
          </a:p>
          <a:p>
            <a:pPr>
              <a:buFontTx/>
              <a:buChar char="•"/>
              <a:tabLst>
                <a:tab pos="457200" algn="l"/>
              </a:tabLst>
            </a:pPr>
            <a:r>
              <a:rPr lang="hr-HR" sz="1400">
                <a:latin typeface="Arial" charset="0"/>
              </a:rPr>
              <a:t> 53. db Biograd</a:t>
            </a:r>
          </a:p>
          <a:p>
            <a:pPr>
              <a:buFontTx/>
              <a:buChar char="•"/>
              <a:tabLst>
                <a:tab pos="457200" algn="l"/>
              </a:tabLst>
            </a:pPr>
            <a:r>
              <a:rPr lang="hr-HR" sz="1400">
                <a:latin typeface="Arial" charset="0"/>
              </a:rPr>
              <a:t> specijalne postrojbe GS HV </a:t>
            </a:r>
          </a:p>
          <a:p>
            <a:pPr>
              <a:buFontTx/>
              <a:buChar char="•"/>
              <a:tabLst>
                <a:tab pos="457200" algn="l"/>
              </a:tabLst>
            </a:pPr>
            <a:r>
              <a:rPr lang="hr-HR" sz="1400">
                <a:latin typeface="Arial" charset="0"/>
              </a:rPr>
              <a:t> 264. IDS Split</a:t>
            </a:r>
          </a:p>
          <a:p>
            <a:pPr>
              <a:buFontTx/>
              <a:buChar char="•"/>
              <a:tabLst>
                <a:tab pos="457200" algn="l"/>
              </a:tabLst>
            </a:pPr>
            <a:r>
              <a:rPr lang="hr-HR" sz="1400">
                <a:latin typeface="Arial" charset="0"/>
              </a:rPr>
              <a:t> STS Split</a:t>
            </a:r>
          </a:p>
        </p:txBody>
      </p:sp>
      <p:sp>
        <p:nvSpPr>
          <p:cNvPr id="23558" name="Rectangle 4"/>
          <p:cNvSpPr>
            <a:spLocks noChangeArrowheads="1"/>
          </p:cNvSpPr>
          <p:nvPr/>
        </p:nvSpPr>
        <p:spPr bwMode="auto">
          <a:xfrm>
            <a:off x="4429125" y="836613"/>
            <a:ext cx="4714875" cy="5197475"/>
          </a:xfrm>
          <a:prstGeom prst="rect">
            <a:avLst/>
          </a:prstGeom>
          <a:solidFill>
            <a:schemeClr val="bg1">
              <a:alpha val="61176"/>
            </a:schemeClr>
          </a:solidFill>
          <a:ln w="9525" algn="ctr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>
              <a:buFontTx/>
              <a:buChar char="•"/>
              <a:tabLst>
                <a:tab pos="449263" algn="l"/>
              </a:tabLst>
            </a:pPr>
            <a:r>
              <a:rPr lang="hr-HR" sz="1400">
                <a:latin typeface="Arial" charset="0"/>
              </a:rPr>
              <a:t> MUP specijalne Jedinice policije </a:t>
            </a:r>
          </a:p>
          <a:p>
            <a:pPr>
              <a:buFontTx/>
              <a:buChar char="•"/>
              <a:tabLst>
                <a:tab pos="449263" algn="l"/>
              </a:tabLst>
            </a:pPr>
            <a:r>
              <a:rPr lang="hr-HR" sz="1400">
                <a:latin typeface="Arial" charset="0"/>
              </a:rPr>
              <a:t> planinska satnija Velebit - Zagreb</a:t>
            </a:r>
          </a:p>
          <a:p>
            <a:pPr>
              <a:buFontTx/>
              <a:buChar char="•"/>
              <a:tabLst>
                <a:tab pos="449263" algn="l"/>
              </a:tabLst>
            </a:pPr>
            <a:r>
              <a:rPr lang="hr-HR" sz="1400">
                <a:latin typeface="Arial" charset="0"/>
              </a:rPr>
              <a:t>11. POTRD Zadar</a:t>
            </a:r>
          </a:p>
          <a:p>
            <a:pPr>
              <a:buFontTx/>
              <a:buChar char="•"/>
              <a:tabLst>
                <a:tab pos="449263" algn="l"/>
              </a:tabLst>
            </a:pPr>
            <a:r>
              <a:rPr lang="hr-HR" sz="1400">
                <a:latin typeface="Arial" charset="0"/>
              </a:rPr>
              <a:t> PORS Zadar</a:t>
            </a:r>
          </a:p>
          <a:p>
            <a:pPr>
              <a:buFontTx/>
              <a:buChar char="•"/>
              <a:tabLst>
                <a:tab pos="449263" algn="l"/>
              </a:tabLst>
            </a:pPr>
            <a:r>
              <a:rPr lang="hr-HR" sz="1400">
                <a:latin typeface="Arial" charset="0"/>
              </a:rPr>
              <a:t> 14. top. Divizion</a:t>
            </a:r>
          </a:p>
          <a:p>
            <a:pPr>
              <a:buFontTx/>
              <a:buChar char="•"/>
              <a:tabLst>
                <a:tab pos="449263" algn="l"/>
              </a:tabLst>
            </a:pPr>
            <a:r>
              <a:rPr lang="hr-HR" sz="1400">
                <a:latin typeface="Arial" charset="0"/>
              </a:rPr>
              <a:t> TRS Zadar </a:t>
            </a:r>
          </a:p>
          <a:p>
            <a:pPr>
              <a:buFontTx/>
              <a:buChar char="•"/>
              <a:tabLst>
                <a:tab pos="449263" algn="l"/>
              </a:tabLst>
            </a:pPr>
            <a:r>
              <a:rPr lang="hr-HR" sz="1400">
                <a:latin typeface="Arial" charset="0"/>
              </a:rPr>
              <a:t> 204. br PZO</a:t>
            </a:r>
          </a:p>
          <a:p>
            <a:pPr>
              <a:buFontTx/>
              <a:buChar char="•"/>
              <a:tabLst>
                <a:tab pos="449263" algn="l"/>
              </a:tabLst>
            </a:pPr>
            <a:r>
              <a:rPr lang="hr-HR" sz="1400">
                <a:latin typeface="Arial" charset="0"/>
              </a:rPr>
              <a:t> 40. inž. bojna Split</a:t>
            </a:r>
          </a:p>
          <a:p>
            <a:pPr>
              <a:buFontTx/>
              <a:buChar char="•"/>
              <a:tabLst>
                <a:tab pos="449263" algn="l"/>
              </a:tabLst>
            </a:pPr>
            <a:r>
              <a:rPr lang="hr-HR" sz="1400">
                <a:latin typeface="Arial" charset="0"/>
              </a:rPr>
              <a:t> 72. b.VP</a:t>
            </a:r>
          </a:p>
          <a:p>
            <a:pPr>
              <a:buFontTx/>
              <a:buChar char="•"/>
              <a:tabLst>
                <a:tab pos="449263" algn="l"/>
              </a:tabLst>
            </a:pPr>
            <a:r>
              <a:rPr lang="hr-HR" sz="1400">
                <a:latin typeface="Arial" charset="0"/>
              </a:rPr>
              <a:t>  AT Vod Vojne policije</a:t>
            </a:r>
          </a:p>
          <a:p>
            <a:pPr>
              <a:buFontTx/>
              <a:buChar char="•"/>
              <a:tabLst>
                <a:tab pos="449263" algn="l"/>
              </a:tabLst>
            </a:pPr>
            <a:r>
              <a:rPr lang="hr-HR" sz="1400">
                <a:latin typeface="Arial" charset="0"/>
              </a:rPr>
              <a:t> ZB Zadar</a:t>
            </a:r>
          </a:p>
          <a:p>
            <a:pPr>
              <a:buFontTx/>
              <a:buChar char="•"/>
              <a:tabLst>
                <a:tab pos="449263" algn="l"/>
              </a:tabLst>
            </a:pPr>
            <a:r>
              <a:rPr lang="hr-HR" sz="1400">
                <a:latin typeface="Arial" charset="0"/>
              </a:rPr>
              <a:t> HRM</a:t>
            </a:r>
          </a:p>
          <a:p>
            <a:pPr lvl="1">
              <a:buFontTx/>
              <a:buChar char="•"/>
              <a:tabLst>
                <a:tab pos="449263" algn="l"/>
              </a:tabLst>
            </a:pPr>
            <a:r>
              <a:rPr lang="hr-HR" sz="1400">
                <a:latin typeface="Arial" charset="0"/>
              </a:rPr>
              <a:t> Flota HRM	</a:t>
            </a:r>
          </a:p>
          <a:p>
            <a:pPr lvl="1">
              <a:buFontTx/>
              <a:buChar char="•"/>
              <a:tabLst>
                <a:tab pos="449263" algn="l"/>
              </a:tabLst>
            </a:pPr>
            <a:r>
              <a:rPr lang="hr-HR" sz="1400">
                <a:latin typeface="Arial" charset="0"/>
              </a:rPr>
              <a:t> Sat. MDP Pula</a:t>
            </a:r>
          </a:p>
          <a:p>
            <a:pPr lvl="1">
              <a:buFontTx/>
              <a:buChar char="•"/>
              <a:tabLst>
                <a:tab pos="449263" algn="l"/>
              </a:tabLst>
            </a:pPr>
            <a:r>
              <a:rPr lang="hr-HR" sz="1400">
                <a:latin typeface="Arial" charset="0"/>
              </a:rPr>
              <a:t> 53. b MDP Split	</a:t>
            </a:r>
          </a:p>
          <a:p>
            <a:pPr lvl="1">
              <a:buFontTx/>
              <a:buChar char="•"/>
              <a:tabLst>
                <a:tab pos="449263" algn="l"/>
              </a:tabLst>
            </a:pPr>
            <a:r>
              <a:rPr lang="hr-HR" sz="1400">
                <a:latin typeface="Arial" charset="0"/>
              </a:rPr>
              <a:t> MOMP Brač, Hvar, Cres i Ugljan-Dugi otok</a:t>
            </a:r>
          </a:p>
          <a:p>
            <a:pPr lvl="1">
              <a:buFontTx/>
              <a:buChar char="•"/>
              <a:tabLst>
                <a:tab pos="449263" algn="l"/>
              </a:tabLst>
            </a:pPr>
            <a:r>
              <a:rPr lang="hr-HR" sz="1400">
                <a:latin typeface="Arial" charset="0"/>
              </a:rPr>
              <a:t> Odred pomorskih diverzanata</a:t>
            </a:r>
          </a:p>
          <a:p>
            <a:pPr>
              <a:buFontTx/>
              <a:buChar char="•"/>
              <a:tabLst>
                <a:tab pos="449263" algn="l"/>
              </a:tabLst>
            </a:pPr>
            <a:r>
              <a:rPr lang="hr-HR" sz="1400">
                <a:latin typeface="Arial" charset="0"/>
              </a:rPr>
              <a:t> Sred. ED Zagreb</a:t>
            </a:r>
          </a:p>
          <a:p>
            <a:pPr>
              <a:buFontTx/>
              <a:buChar char="•"/>
              <a:tabLst>
                <a:tab pos="449263" algn="l"/>
              </a:tabLst>
            </a:pPr>
            <a:r>
              <a:rPr lang="hr-HR" sz="1400">
                <a:latin typeface="Arial" charset="0"/>
              </a:rPr>
              <a:t> 254. satnija veze</a:t>
            </a:r>
          </a:p>
          <a:p>
            <a:pPr>
              <a:buFontTx/>
              <a:buChar char="•"/>
              <a:tabLst>
                <a:tab pos="449263" algn="l"/>
              </a:tabLst>
            </a:pPr>
            <a:r>
              <a:rPr lang="hr-HR" sz="1400">
                <a:latin typeface="Arial" charset="0"/>
              </a:rPr>
              <a:t> 504. sat. ABKO</a:t>
            </a:r>
          </a:p>
          <a:p>
            <a:pPr>
              <a:buFontTx/>
              <a:buChar char="•"/>
              <a:tabLst>
                <a:tab pos="449263" algn="l"/>
              </a:tabLst>
            </a:pPr>
            <a:r>
              <a:rPr lang="hr-HR" sz="1400">
                <a:latin typeface="Arial" charset="0"/>
              </a:rPr>
              <a:t> 307. log. Baza</a:t>
            </a:r>
          </a:p>
          <a:p>
            <a:pPr>
              <a:buFontTx/>
              <a:buChar char="•"/>
              <a:tabLst>
                <a:tab pos="449263" algn="l"/>
              </a:tabLst>
            </a:pPr>
            <a:r>
              <a:rPr lang="hr-HR" sz="1400">
                <a:latin typeface="Arial" charset="0"/>
              </a:rPr>
              <a:t> 306. log. Baza </a:t>
            </a:r>
          </a:p>
          <a:p>
            <a:pPr>
              <a:buFontTx/>
              <a:buChar char="•"/>
              <a:tabLst>
                <a:tab pos="449263" algn="l"/>
              </a:tabLst>
            </a:pPr>
            <a:r>
              <a:rPr lang="hr-HR" sz="1400">
                <a:latin typeface="Arial" charset="0"/>
              </a:rPr>
              <a:t> Zborno mjesto Zadar</a:t>
            </a:r>
          </a:p>
          <a:p>
            <a:pPr>
              <a:buFontTx/>
              <a:buChar char="•"/>
              <a:tabLst>
                <a:tab pos="449263" algn="l"/>
              </a:tabLst>
            </a:pPr>
            <a:endParaRPr lang="hr-HR" sz="1400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80" name="Rectangle 2"/>
          <p:cNvSpPr>
            <a:spLocks noChangeArrowheads="1"/>
          </p:cNvSpPr>
          <p:nvPr/>
        </p:nvSpPr>
        <p:spPr bwMode="auto">
          <a:xfrm>
            <a:off x="0" y="115888"/>
            <a:ext cx="9144000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hr-HR" sz="2800" b="1">
                <a:latin typeface="Arial" charset="0"/>
              </a:rPr>
              <a:t>STEČENA ISKUSTVA</a:t>
            </a:r>
          </a:p>
        </p:txBody>
      </p:sp>
      <p:sp>
        <p:nvSpPr>
          <p:cNvPr id="24581" name="Text Box 3"/>
          <p:cNvSpPr txBox="1">
            <a:spLocks noChangeArrowheads="1"/>
          </p:cNvSpPr>
          <p:nvPr/>
        </p:nvSpPr>
        <p:spPr bwMode="auto">
          <a:xfrm>
            <a:off x="0" y="928688"/>
            <a:ext cx="9144000" cy="6915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hr-HR" sz="2000">
                <a:latin typeface="Arial" charset="0"/>
              </a:rPr>
              <a:t> Postignuto je operativno iznenađenje koje se očitovalo u sljedećem:</a:t>
            </a:r>
          </a:p>
          <a:p>
            <a:r>
              <a:rPr lang="hr-HR" sz="2000">
                <a:latin typeface="Arial" charset="0"/>
              </a:rPr>
              <a:t> - tajnost priprema ( protivnik nije znao namjere naših snaga) </a:t>
            </a:r>
          </a:p>
          <a:p>
            <a:r>
              <a:rPr lang="hr-HR" sz="2000">
                <a:latin typeface="Arial" charset="0"/>
              </a:rPr>
              <a:t> - dovođenje gardijskih postrojbi sa veće udaljenosti   </a:t>
            </a:r>
          </a:p>
          <a:p>
            <a:r>
              <a:rPr lang="hr-HR" sz="2000">
                <a:latin typeface="Arial" charset="0"/>
              </a:rPr>
              <a:t> - ključna je uloga gardijskih brigada kao operativnih postrojbi</a:t>
            </a:r>
          </a:p>
          <a:p>
            <a:r>
              <a:rPr lang="hr-HR" sz="2000">
                <a:latin typeface="Arial" charset="0"/>
              </a:rPr>
              <a:t> - uvođenje postrojbi u borbu i obranu iz pokreta </a:t>
            </a:r>
          </a:p>
          <a:p>
            <a:r>
              <a:rPr lang="hr-HR" sz="2000">
                <a:latin typeface="Arial" charset="0"/>
              </a:rPr>
              <a:t> - usklađeno djelovanje rodova i službi te operacija ima intergranski karakter</a:t>
            </a:r>
          </a:p>
          <a:p>
            <a:endParaRPr lang="hr-HR" sz="2000">
              <a:latin typeface="Arial" charset="0"/>
            </a:endParaRPr>
          </a:p>
          <a:p>
            <a:pPr>
              <a:buFontTx/>
              <a:buChar char="•"/>
            </a:pPr>
            <a:r>
              <a:rPr lang="hr-HR" sz="2000">
                <a:latin typeface="Arial" charset="0"/>
              </a:rPr>
              <a:t> Povećana učinkovitost postrojbi uvezivanjem u jedinstvenu operativno - taktičku cjelinu, s istim zadaćama i adekvatnim i pravodobnim obavještajnim saznanjima,</a:t>
            </a:r>
          </a:p>
          <a:p>
            <a:pPr>
              <a:buFontTx/>
              <a:buChar char="•"/>
            </a:pPr>
            <a:endParaRPr lang="hr-HR" sz="2000">
              <a:latin typeface="Arial" charset="0"/>
            </a:endParaRPr>
          </a:p>
          <a:p>
            <a:pPr>
              <a:buFontTx/>
              <a:buChar char="•"/>
            </a:pPr>
            <a:r>
              <a:rPr lang="hr-HR" sz="2000">
                <a:latin typeface="Arial" charset="0"/>
              </a:rPr>
              <a:t> U borbenim djelovanjima na prvoj crti bojišnice stečeno je ratno iskustvo pojedinaca i postrojbi,</a:t>
            </a:r>
          </a:p>
          <a:p>
            <a:endParaRPr lang="hr-HR" sz="2000">
              <a:latin typeface="Arial" charset="0"/>
            </a:endParaRPr>
          </a:p>
          <a:p>
            <a:pPr>
              <a:buFontTx/>
              <a:buChar char="•"/>
            </a:pPr>
            <a:r>
              <a:rPr lang="hr-HR" sz="2000">
                <a:latin typeface="Arial" charset="0"/>
              </a:rPr>
              <a:t> Učinjeni pozitivni pomaci i poboljšanja u logističkom </a:t>
            </a:r>
            <a:r>
              <a:rPr lang="hr-HR" sz="2400">
                <a:latin typeface="Arial" charset="0"/>
              </a:rPr>
              <a:t>osiguranju.</a:t>
            </a:r>
          </a:p>
          <a:p>
            <a:endParaRPr lang="hr-HR" sz="2400">
              <a:latin typeface="Arial" charset="0"/>
            </a:endParaRPr>
          </a:p>
          <a:p>
            <a:endParaRPr lang="hr-HR" sz="2400">
              <a:latin typeface="Arial" charset="0"/>
            </a:endParaRPr>
          </a:p>
          <a:p>
            <a:endParaRPr lang="hr-HR" sz="2400">
              <a:latin typeface="Arial" charset="0"/>
            </a:endParaRPr>
          </a:p>
          <a:p>
            <a:endParaRPr lang="hr-HR" sz="2400">
              <a:latin typeface="Arial" charset="0"/>
            </a:endParaRPr>
          </a:p>
          <a:p>
            <a:endParaRPr lang="hr-HR" sz="2400">
              <a:latin typeface="Arial" charset="0"/>
            </a:endParaRPr>
          </a:p>
          <a:p>
            <a:endParaRPr lang="hr-HR" sz="2400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4" name="Text Box 4"/>
          <p:cNvSpPr txBox="1">
            <a:spLocks noChangeArrowheads="1"/>
          </p:cNvSpPr>
          <p:nvPr/>
        </p:nvSpPr>
        <p:spPr bwMode="auto">
          <a:xfrm>
            <a:off x="0" y="714375"/>
            <a:ext cx="9144000" cy="526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hr-HR" sz="2400">
                <a:latin typeface="Arial" charset="0"/>
              </a:rPr>
              <a:t>Operacija Maslenica je pokazala da je Hrvatska vojska izrasla u oružanu silu spremnu za izvršenje postavljenih zadaća. Oslobađanjem prostora i uspješnim slamanjem protunapada protivnika došlo je do visoke motiviranostiu HV i Hrvatskom narodu.</a:t>
            </a:r>
          </a:p>
          <a:p>
            <a:endParaRPr lang="hr-HR" sz="2400">
              <a:latin typeface="Arial" charset="0"/>
            </a:endParaRPr>
          </a:p>
          <a:p>
            <a:r>
              <a:rPr lang="hr-HR" sz="2400">
                <a:latin typeface="Arial" charset="0"/>
              </a:rPr>
              <a:t>Hrvatska vojska i redarstvene snage oslobodile su cijelu “ružičastu zonu“ u zadarskom zaleđu, te tako stavile pod trajnu kontrolu Ravne kotare i zračnu luku Zemunik.</a:t>
            </a:r>
          </a:p>
          <a:p>
            <a:endParaRPr lang="hr-HR" sz="2400">
              <a:latin typeface="Arial" charset="0"/>
            </a:endParaRPr>
          </a:p>
          <a:p>
            <a:r>
              <a:rPr lang="hr-HR" sz="2400">
                <a:latin typeface="Arial" charset="0"/>
              </a:rPr>
              <a:t>Operacija je rezultirala bitnim pomacima na taktičkoj i operativnoj razini, a izvršeni su dovoljni pomaci da bi se osigurao strateški bitan objekt za Republiku Hrvatsku prostor Novskog ždrila, koji će izgradnjom novog mosta spajati sjever i jug Hrvatske.</a:t>
            </a:r>
          </a:p>
        </p:txBody>
      </p:sp>
      <p:sp>
        <p:nvSpPr>
          <p:cNvPr id="25605" name="Rectangle 3"/>
          <p:cNvSpPr>
            <a:spLocks noChangeArrowheads="1"/>
          </p:cNvSpPr>
          <p:nvPr/>
        </p:nvSpPr>
        <p:spPr bwMode="auto">
          <a:xfrm>
            <a:off x="3276600" y="228600"/>
            <a:ext cx="26670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hr-HR" sz="3200" b="1">
                <a:latin typeface="Arial" charset="0"/>
              </a:rPr>
              <a:t>ZAKLJUČAK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8" name="Text Box 5"/>
          <p:cNvSpPr txBox="1">
            <a:spLocks noChangeArrowheads="1"/>
          </p:cNvSpPr>
          <p:nvPr/>
        </p:nvSpPr>
        <p:spPr bwMode="auto">
          <a:xfrm>
            <a:off x="0" y="771525"/>
            <a:ext cx="9144000" cy="3743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82575" indent="-282575">
              <a:spcBef>
                <a:spcPct val="50000"/>
              </a:spcBef>
            </a:pPr>
            <a:r>
              <a:rPr lang="hr-HR" sz="2400" b="1">
                <a:latin typeface="Arial" charset="0"/>
              </a:rPr>
              <a:t>U izradi prezentacije korišteni su podatci:</a:t>
            </a:r>
          </a:p>
          <a:p>
            <a:pPr marL="282575" indent="-282575">
              <a:spcBef>
                <a:spcPct val="50000"/>
              </a:spcBef>
              <a:buFontTx/>
              <a:buChar char="-"/>
            </a:pPr>
            <a:r>
              <a:rPr lang="hr-HR" sz="2400" b="1">
                <a:latin typeface="Arial" charset="0"/>
              </a:rPr>
              <a:t> iz raščlambe bojnih djelovanja i službena prezentacija HKoV-a, </a:t>
            </a:r>
          </a:p>
          <a:p>
            <a:pPr marL="282575" indent="-282575">
              <a:spcBef>
                <a:spcPct val="50000"/>
              </a:spcBef>
              <a:buFontTx/>
              <a:buChar char="-"/>
            </a:pPr>
            <a:r>
              <a:rPr lang="hr-HR" sz="2400" b="1">
                <a:latin typeface="Arial" charset="0"/>
              </a:rPr>
              <a:t>podatci iz arhive Zapovjedništva HKoV-a, Zapovjedništava HRZ i PZO i Zapovjedništva HRM-a o sudjelovananju postrojbi u provedbi VRO “Maslenica”</a:t>
            </a:r>
          </a:p>
          <a:p>
            <a:pPr marL="282575" indent="-282575">
              <a:spcBef>
                <a:spcPct val="50000"/>
              </a:spcBef>
              <a:buFontTx/>
              <a:buChar char="-"/>
            </a:pPr>
            <a:r>
              <a:rPr lang="hr-HR" sz="2400" b="1">
                <a:latin typeface="Arial" charset="0"/>
              </a:rPr>
              <a:t>podatci živih aktivnih sudionika VRO “Maslenica”</a:t>
            </a:r>
          </a:p>
          <a:p>
            <a:pPr marL="282575" indent="-282575">
              <a:spcBef>
                <a:spcPct val="50000"/>
              </a:spcBef>
              <a:buFontTx/>
              <a:buChar char="-"/>
            </a:pPr>
            <a:r>
              <a:rPr lang="hr-HR" sz="2400" b="1">
                <a:latin typeface="Arial" charset="0"/>
              </a:rPr>
              <a:t>podatci iz arhive MUP-a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11188" y="2997200"/>
            <a:ext cx="7272337" cy="3240088"/>
          </a:xfrm>
        </p:spPr>
        <p:txBody>
          <a:bodyPr/>
          <a:lstStyle/>
          <a:p>
            <a:pPr algn="ctr"/>
            <a:r>
              <a:rPr lang="hr-HR" b="1"/>
              <a:t>HVALA NA POZORNOSTI!</a:t>
            </a:r>
          </a:p>
          <a:p>
            <a:endParaRPr lang="hr-HR"/>
          </a:p>
          <a:p>
            <a:pPr algn="ctr"/>
            <a:r>
              <a:rPr lang="hr-HR" b="1"/>
              <a:t>PITANJA 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02" name="Text Box 6"/>
          <p:cNvSpPr txBox="1">
            <a:spLocks noChangeArrowheads="1"/>
          </p:cNvSpPr>
          <p:nvPr/>
        </p:nvSpPr>
        <p:spPr bwMode="auto">
          <a:xfrm>
            <a:off x="395288" y="836613"/>
            <a:ext cx="7921625" cy="173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hr-HR"/>
              <a:t>DANIJEL KOTLAR </a:t>
            </a:r>
          </a:p>
          <a:p>
            <a:r>
              <a:rPr lang="hr-HR"/>
              <a:t>UMIROVLJENI BRIGADIR </a:t>
            </a:r>
          </a:p>
          <a:p>
            <a:r>
              <a:rPr lang="hr-HR"/>
              <a:t>ROĐEN 25. SRPNJA 1960. GODINE U ZADRU</a:t>
            </a:r>
          </a:p>
          <a:p>
            <a:r>
              <a:rPr lang="hr-HR"/>
              <a:t>VSS, DIPLOMIRANI INŽENJER PROMETA. RIJEKA I ZAGREB</a:t>
            </a:r>
          </a:p>
          <a:p>
            <a:r>
              <a:rPr lang="hr-HR"/>
              <a:t>OŽENJEN, DVOJE DJECE, TROJE UNUČADI</a:t>
            </a:r>
          </a:p>
          <a:p>
            <a:endParaRPr lang="hr-HR"/>
          </a:p>
        </p:txBody>
      </p:sp>
      <p:sp>
        <p:nvSpPr>
          <p:cNvPr id="29704" name="Text Box 8"/>
          <p:cNvSpPr txBox="1">
            <a:spLocks noChangeArrowheads="1"/>
          </p:cNvSpPr>
          <p:nvPr/>
        </p:nvSpPr>
        <p:spPr bwMode="auto">
          <a:xfrm>
            <a:off x="323850" y="2781300"/>
            <a:ext cx="8235950" cy="3113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hr-HR"/>
              <a:t>U DOMOVINSKI RAT UKLJUĆEN OD SAMOG POČETKA, </a:t>
            </a:r>
          </a:p>
          <a:p>
            <a:r>
              <a:rPr lang="hr-HR"/>
              <a:t>PREKO NENAORUŽANIH DRAGOVOLJAČKIH ODREDA SO ZADAR, </a:t>
            </a:r>
          </a:p>
          <a:p>
            <a:r>
              <a:rPr lang="hr-HR"/>
              <a:t>ODREDA NARODNE ZAŠTITE SO ZADAR,</a:t>
            </a:r>
          </a:p>
          <a:p>
            <a:endParaRPr lang="hr-HR"/>
          </a:p>
          <a:p>
            <a:r>
              <a:rPr lang="hr-HR"/>
              <a:t>112 BRIGADA HV – DESTINA, VOD, ZAPOVJEDNIK OBRANE NASELJA </a:t>
            </a:r>
          </a:p>
          <a:p>
            <a:endParaRPr lang="hr-HR"/>
          </a:p>
          <a:p>
            <a:r>
              <a:rPr lang="hr-HR"/>
              <a:t>159 BRIGADA HV – ZAPOVJEDNIŠTVO BRIGADE</a:t>
            </a:r>
          </a:p>
          <a:p>
            <a:endParaRPr lang="hr-HR"/>
          </a:p>
          <a:p>
            <a:r>
              <a:rPr lang="hr-HR"/>
              <a:t>7. DOMOBRANSKA PUKOVNIJA – NAČELNIK STOŽERA, ZAPOVJEDNIK</a:t>
            </a:r>
          </a:p>
          <a:p>
            <a:endParaRPr lang="hr-HR"/>
          </a:p>
          <a:p>
            <a:r>
              <a:rPr lang="hr-HR"/>
              <a:t>113 BRIGADA HV – ZAPOVJEDNIK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4" name="Text Box 4"/>
          <p:cNvSpPr txBox="1">
            <a:spLocks noChangeArrowheads="1"/>
          </p:cNvSpPr>
          <p:nvPr/>
        </p:nvSpPr>
        <p:spPr bwMode="auto">
          <a:xfrm>
            <a:off x="179388" y="1989138"/>
            <a:ext cx="8396287" cy="2289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hr-HR"/>
              <a:t>ZAVRŠENE ŠKOLE I TEČAJEVI</a:t>
            </a:r>
          </a:p>
          <a:p>
            <a:endParaRPr lang="hr-HR"/>
          </a:p>
          <a:p>
            <a:r>
              <a:rPr lang="hr-HR"/>
              <a:t>-  ZAVRŠENA RATNA ŠKOLA “BAN JOSIP JELAČIĆ” - 2000</a:t>
            </a:r>
          </a:p>
          <a:p>
            <a:r>
              <a:rPr lang="hr-HR"/>
              <a:t>-  ZAVRŠENA ZAPOVJEDNO-STOŽERNA ŠKOLA “BLAGO ZADRO” - 1996</a:t>
            </a:r>
          </a:p>
          <a:p>
            <a:r>
              <a:rPr lang="hr-HR"/>
              <a:t>-  ZAVRŠEN TEČAJ VOJNOG PADOBRANSTVA U </a:t>
            </a:r>
          </a:p>
          <a:p>
            <a:r>
              <a:rPr lang="hr-HR"/>
              <a:t>   SGSOD “DAMIR TOMLJANOVIĆ GAVRAN” - 1996</a:t>
            </a:r>
          </a:p>
          <a:p>
            <a:r>
              <a:rPr lang="hr-HR"/>
              <a:t>-  ZAVRŠEN TEČAJ MPRI – DTAP - 1997</a:t>
            </a:r>
          </a:p>
          <a:p>
            <a:endParaRPr lang="hr-HR"/>
          </a:p>
        </p:txBody>
      </p:sp>
      <p:sp>
        <p:nvSpPr>
          <p:cNvPr id="30725" name="Text Box 5"/>
          <p:cNvSpPr txBox="1">
            <a:spLocks noChangeArrowheads="1"/>
          </p:cNvSpPr>
          <p:nvPr/>
        </p:nvSpPr>
        <p:spPr bwMode="auto">
          <a:xfrm>
            <a:off x="250825" y="4149725"/>
            <a:ext cx="8958263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hr-HR"/>
              <a:t>POHVALJIVAN NA SVIM RAZINAMA, PREDSJEDNIK RH dr. FRANJO TUĐMAN,</a:t>
            </a:r>
          </a:p>
          <a:p>
            <a:r>
              <a:rPr lang="hr-HR"/>
              <a:t>MINISTAR OBRANE GOJKO ŠUŠAK, NGS HV, ITD.</a:t>
            </a:r>
          </a:p>
          <a:p>
            <a:r>
              <a:rPr lang="hr-HR"/>
              <a:t>VIŠESTRUKO ODLIKOVAN (DESET ODLIČJA)  </a:t>
            </a:r>
          </a:p>
          <a:p>
            <a:r>
              <a:rPr lang="hr-HR"/>
              <a:t>GRB GRADA ZADRA - 1997 </a:t>
            </a:r>
          </a:p>
        </p:txBody>
      </p:sp>
      <p:sp>
        <p:nvSpPr>
          <p:cNvPr id="30726" name="Text Box 6"/>
          <p:cNvSpPr txBox="1">
            <a:spLocks noChangeArrowheads="1"/>
          </p:cNvSpPr>
          <p:nvPr/>
        </p:nvSpPr>
        <p:spPr bwMode="auto">
          <a:xfrm>
            <a:off x="179388" y="188913"/>
            <a:ext cx="8753475" cy="1465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hr-HR"/>
              <a:t>DUŽNOSTI NAKON RATA:</a:t>
            </a:r>
          </a:p>
          <a:p>
            <a:endParaRPr lang="hr-HR"/>
          </a:p>
          <a:p>
            <a:r>
              <a:rPr lang="hr-HR"/>
              <a:t>- ZAPOVJEDNIK DOČASNIĆKE ŠKOLE JASTREBARSKO - 1996-97</a:t>
            </a:r>
          </a:p>
          <a:p>
            <a:r>
              <a:rPr lang="hr-HR"/>
              <a:t>- ZAPOVJEDNIK UČILIŠTA  Hkov “FRAN KRSTO FRANKOPAN” - 1997-2002</a:t>
            </a:r>
          </a:p>
          <a:p>
            <a:r>
              <a:rPr lang="hr-HR"/>
              <a:t> </a:t>
            </a:r>
          </a:p>
        </p:txBody>
      </p:sp>
      <p:sp>
        <p:nvSpPr>
          <p:cNvPr id="30727" name="Text Box 7"/>
          <p:cNvSpPr txBox="1">
            <a:spLocks noChangeArrowheads="1"/>
          </p:cNvSpPr>
          <p:nvPr/>
        </p:nvSpPr>
        <p:spPr bwMode="auto">
          <a:xfrm>
            <a:off x="755650" y="5661025"/>
            <a:ext cx="78073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hr-HR" b="1"/>
              <a:t>UMIROVLJEN 2002 GODINE ODLUKOM PREDSJEDNIKA RH 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Text Box 22"/>
          <p:cNvSpPr txBox="1">
            <a:spLocks noChangeArrowheads="1"/>
          </p:cNvSpPr>
          <p:nvPr/>
        </p:nvSpPr>
        <p:spPr bwMode="auto">
          <a:xfrm>
            <a:off x="2857500" y="214313"/>
            <a:ext cx="3455988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hr-HR" sz="3600" b="1">
                <a:latin typeface="Arial" charset="0"/>
              </a:rPr>
              <a:t>SADRŽAJ</a:t>
            </a:r>
            <a:endParaRPr lang="en-GB" sz="3600" b="1">
              <a:latin typeface="Arial" charset="0"/>
            </a:endParaRPr>
          </a:p>
        </p:txBody>
      </p:sp>
      <p:sp>
        <p:nvSpPr>
          <p:cNvPr id="10245" name="Rectangle 6"/>
          <p:cNvSpPr>
            <a:spLocks noChangeArrowheads="1"/>
          </p:cNvSpPr>
          <p:nvPr/>
        </p:nvSpPr>
        <p:spPr bwMode="auto">
          <a:xfrm>
            <a:off x="1000125" y="1922463"/>
            <a:ext cx="7143750" cy="301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hr-HR" sz="2400" b="1">
                <a:latin typeface="Arial" charset="0"/>
              </a:rPr>
              <a:t>1. SITUACIJA PRED OPERACIJU</a:t>
            </a:r>
            <a:endParaRPr lang="hr-HR" sz="2400">
              <a:latin typeface="Arial" charset="0"/>
            </a:endParaRPr>
          </a:p>
          <a:p>
            <a:r>
              <a:rPr lang="hr-HR" sz="2400" b="1">
                <a:latin typeface="Arial" charset="0"/>
              </a:rPr>
              <a:t>2. UVOD I CILJ OPERACIJE</a:t>
            </a:r>
            <a:endParaRPr lang="hr-HR" sz="2400">
              <a:latin typeface="Arial" charset="0"/>
            </a:endParaRPr>
          </a:p>
          <a:p>
            <a:r>
              <a:rPr lang="hr-HR" sz="2400" b="1">
                <a:latin typeface="Arial" charset="0"/>
              </a:rPr>
              <a:t>3. ODLUKA I PRIPREMA OPERACIJE</a:t>
            </a:r>
            <a:endParaRPr lang="hr-HR" sz="2400">
              <a:latin typeface="Arial" charset="0"/>
            </a:endParaRPr>
          </a:p>
          <a:p>
            <a:r>
              <a:rPr lang="hr-HR" sz="2400" b="1">
                <a:latin typeface="Arial" charset="0"/>
              </a:rPr>
              <a:t>4. POČETNI RASPORED SNAGA (sa pregledom)</a:t>
            </a:r>
            <a:endParaRPr lang="hr-HR" sz="2400">
              <a:latin typeface="Arial" charset="0"/>
            </a:endParaRPr>
          </a:p>
          <a:p>
            <a:r>
              <a:rPr lang="hr-HR" sz="2400" b="1">
                <a:latin typeface="Arial" charset="0"/>
              </a:rPr>
              <a:t>5. TIJEK BOJNIH DJELOVANJA (sa pregledom)</a:t>
            </a:r>
            <a:endParaRPr lang="hr-HR" sz="2400">
              <a:latin typeface="Arial" charset="0"/>
            </a:endParaRPr>
          </a:p>
          <a:p>
            <a:r>
              <a:rPr lang="hr-HR" sz="2400" b="1">
                <a:latin typeface="Arial" charset="0"/>
              </a:rPr>
              <a:t>6. SUDJELOVANJE HRM, HRZ i PZO</a:t>
            </a:r>
            <a:endParaRPr lang="hr-HR" sz="2400">
              <a:latin typeface="Arial" charset="0"/>
            </a:endParaRPr>
          </a:p>
          <a:p>
            <a:r>
              <a:rPr lang="hr-HR" sz="2400" b="1">
                <a:latin typeface="Arial" charset="0"/>
              </a:rPr>
              <a:t>7. STEČENA ISKUSTVA  </a:t>
            </a:r>
            <a:endParaRPr lang="hr-HR" sz="2400">
              <a:latin typeface="Arial" charset="0"/>
            </a:endParaRPr>
          </a:p>
          <a:p>
            <a:r>
              <a:rPr lang="hr-HR" sz="2400" b="1">
                <a:latin typeface="Arial" charset="0"/>
              </a:rPr>
              <a:t>8. ZAKLJUČAK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70" name="Text Box 4"/>
          <p:cNvSpPr txBox="1">
            <a:spLocks noChangeArrowheads="1"/>
          </p:cNvSpPr>
          <p:nvPr/>
        </p:nvSpPr>
        <p:spPr bwMode="auto">
          <a:xfrm>
            <a:off x="500063" y="0"/>
            <a:ext cx="82867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hr-HR" sz="2800" b="1">
                <a:latin typeface="Arial" charset="0"/>
              </a:rPr>
              <a:t>SITUACIJA PRED OPERACIJU</a:t>
            </a:r>
            <a:endParaRPr lang="en-GB" sz="2800" b="1">
              <a:latin typeface="Arial" charset="0"/>
            </a:endParaRPr>
          </a:p>
        </p:txBody>
      </p:sp>
      <p:sp>
        <p:nvSpPr>
          <p:cNvPr id="11271" name="Text Box 5"/>
          <p:cNvSpPr txBox="1">
            <a:spLocks noChangeArrowheads="1"/>
          </p:cNvSpPr>
          <p:nvPr/>
        </p:nvSpPr>
        <p:spPr bwMode="auto">
          <a:xfrm>
            <a:off x="0" y="684213"/>
            <a:ext cx="9144000" cy="466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hr-HR" sz="2000">
                <a:latin typeface="Arial" charset="0"/>
              </a:rPr>
              <a:t>Operacija Maslenica se pripremala u složenim političkim, vojnim i gospodarskim okolnostima za Republiku Hrvatsku: </a:t>
            </a:r>
          </a:p>
          <a:p>
            <a:pPr>
              <a:buFontTx/>
              <a:buChar char="-"/>
            </a:pPr>
            <a:r>
              <a:rPr lang="hr-HR" sz="2000" b="1">
                <a:latin typeface="Arial" charset="0"/>
              </a:rPr>
              <a:t>prometna  i gospodarska izoliranost </a:t>
            </a:r>
            <a:r>
              <a:rPr lang="hr-HR" sz="2000">
                <a:latin typeface="Arial" charset="0"/>
              </a:rPr>
              <a:t>juga Hrvatske (ugroženo funkcioniranje  juga Hrvatske (hrana, lijekovi,  gorivo itd) </a:t>
            </a:r>
          </a:p>
          <a:p>
            <a:pPr>
              <a:buFontTx/>
              <a:buChar char="-"/>
            </a:pPr>
            <a:r>
              <a:rPr lang="hr-HR" sz="2000" b="1">
                <a:latin typeface="Arial" charset="0"/>
              </a:rPr>
              <a:t>neposredna ugroženost </a:t>
            </a:r>
            <a:r>
              <a:rPr lang="hr-HR" sz="2000">
                <a:latin typeface="Arial" charset="0"/>
              </a:rPr>
              <a:t>većih gradova Dalmacije (Zadar, Šibenik, Dubrovnik) i važnijih infrastrukturnih objekata od neprijateljskog topništva.</a:t>
            </a:r>
          </a:p>
          <a:p>
            <a:endParaRPr lang="hr-HR" sz="2000">
              <a:latin typeface="Arial" charset="0"/>
            </a:endParaRPr>
          </a:p>
          <a:p>
            <a:endParaRPr lang="hr-HR" sz="2000">
              <a:latin typeface="Arial" charset="0"/>
            </a:endParaRPr>
          </a:p>
          <a:p>
            <a:r>
              <a:rPr lang="hr-HR" sz="2000" b="1">
                <a:latin typeface="Arial" charset="0"/>
              </a:rPr>
              <a:t>PROTIVNIK</a:t>
            </a:r>
            <a:r>
              <a:rPr lang="hr-HR" sz="2000">
                <a:latin typeface="Arial" charset="0"/>
              </a:rPr>
              <a:t>  </a:t>
            </a:r>
          </a:p>
          <a:p>
            <a:r>
              <a:rPr lang="hr-HR" sz="2000">
                <a:latin typeface="Arial" charset="0"/>
              </a:rPr>
              <a:t>- Izigrava Rezoluciju Vijeća Sigurnosti UN-a</a:t>
            </a:r>
          </a:p>
          <a:p>
            <a:pPr>
              <a:buFontTx/>
              <a:buChar char="-"/>
            </a:pPr>
            <a:r>
              <a:rPr lang="hr-HR" sz="2000">
                <a:latin typeface="Arial" charset="0"/>
              </a:rPr>
              <a:t> Odbija i izigrava pregovore i sporazume oko mirnog rješenja krize </a:t>
            </a:r>
          </a:p>
          <a:p>
            <a:pPr>
              <a:buFontTx/>
              <a:buChar char="-"/>
            </a:pPr>
            <a:r>
              <a:rPr lang="hr-HR" sz="2000">
                <a:latin typeface="Arial" charset="0"/>
              </a:rPr>
              <a:t> Ne provodi demilitarizaciju UNPA zone </a:t>
            </a:r>
          </a:p>
          <a:p>
            <a:pPr>
              <a:buFontTx/>
              <a:buChar char="-"/>
            </a:pPr>
            <a:endParaRPr lang="hr-HR" sz="2000">
              <a:latin typeface="Arial" charset="0"/>
            </a:endParaRPr>
          </a:p>
          <a:p>
            <a:r>
              <a:rPr lang="hr-HR" sz="2000" b="1">
                <a:latin typeface="Arial" charset="0"/>
              </a:rPr>
              <a:t>UNPROFOR</a:t>
            </a:r>
            <a:r>
              <a:rPr lang="hr-HR" sz="2000">
                <a:latin typeface="Arial" charset="0"/>
              </a:rPr>
              <a:t> – inertni i neučinkoviti u provedbi Vance-Owenovog plana uz to se neprekidno provode ubojstva i protjerivanje Hrvata iz UNPA zona</a:t>
            </a:r>
            <a:endParaRPr lang="hr-HR" sz="2400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2" name="Text Box 4"/>
          <p:cNvSpPr txBox="1">
            <a:spLocks noChangeArrowheads="1"/>
          </p:cNvSpPr>
          <p:nvPr/>
        </p:nvSpPr>
        <p:spPr bwMode="auto">
          <a:xfrm>
            <a:off x="1857375" y="214313"/>
            <a:ext cx="553085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hr-HR" sz="2800" b="1">
                <a:latin typeface="Arial" charset="0"/>
              </a:rPr>
              <a:t>UVOD I CILJ OPERACIJE</a:t>
            </a:r>
            <a:endParaRPr lang="en-GB" sz="2800" b="1">
              <a:latin typeface="Arial" charset="0"/>
            </a:endParaRPr>
          </a:p>
        </p:txBody>
      </p:sp>
      <p:sp>
        <p:nvSpPr>
          <p:cNvPr id="12293" name="Text Box 5"/>
          <p:cNvSpPr txBox="1">
            <a:spLocks noChangeArrowheads="1"/>
          </p:cNvSpPr>
          <p:nvPr/>
        </p:nvSpPr>
        <p:spPr bwMode="auto">
          <a:xfrm>
            <a:off x="0" y="714375"/>
            <a:ext cx="9144000" cy="527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hr-HR" sz="2000" b="1">
                <a:latin typeface="Arial" charset="0"/>
              </a:rPr>
              <a:t>UVOD</a:t>
            </a:r>
            <a:r>
              <a:rPr lang="hr-HR" sz="2000">
                <a:latin typeface="Arial" charset="0"/>
              </a:rPr>
              <a:t> - Prije donošenja odluke o VRO iscrpljene su sve političke i diplomatske mogućnosti do pritisaka da UNPROFOR izvrši svoju zadaću.      </a:t>
            </a:r>
          </a:p>
          <a:p>
            <a:r>
              <a:rPr lang="hr-HR" sz="2000">
                <a:latin typeface="Arial" charset="0"/>
              </a:rPr>
              <a:t>Kako sve to nije dalo rezultata, hrvatsko državno vodstvo predvođeno dr. Franjom Tuđmanom donosi </a:t>
            </a:r>
            <a:r>
              <a:rPr lang="hr-HR" sz="2000" b="1" u="sng">
                <a:latin typeface="Arial" charset="0"/>
              </a:rPr>
              <a:t>odluku</a:t>
            </a:r>
            <a:r>
              <a:rPr lang="hr-HR" sz="2000">
                <a:latin typeface="Arial" charset="0"/>
              </a:rPr>
              <a:t> o provedbi VRO ograničenog dometa i sa glavnim ciljem i svrhom ponovnog prometnog povezivanja sjevera i juga Hrvatske.</a:t>
            </a:r>
          </a:p>
          <a:p>
            <a:endParaRPr lang="hr-HR" sz="1000">
              <a:latin typeface="Arial" charset="0"/>
            </a:endParaRPr>
          </a:p>
          <a:p>
            <a:r>
              <a:rPr lang="hr-HR" sz="2000" b="1">
                <a:latin typeface="Arial" charset="0"/>
              </a:rPr>
              <a:t>PLAN</a:t>
            </a:r>
            <a:r>
              <a:rPr lang="hr-HR" sz="2000">
                <a:latin typeface="Arial" charset="0"/>
              </a:rPr>
              <a:t> – tim OZ Split ojačan rodovskim časnicima iz GS -  izradio plan operacije</a:t>
            </a:r>
          </a:p>
          <a:p>
            <a:endParaRPr lang="hr-HR" sz="1000">
              <a:latin typeface="Arial" charset="0"/>
            </a:endParaRPr>
          </a:p>
          <a:p>
            <a:r>
              <a:rPr lang="hr-HR" sz="2000" b="1">
                <a:latin typeface="Arial" charset="0"/>
              </a:rPr>
              <a:t>CILJ </a:t>
            </a:r>
            <a:r>
              <a:rPr lang="hr-HR" sz="2000">
                <a:latin typeface="Arial" charset="0"/>
              </a:rPr>
              <a:t>- Osloboditi područje Novskog ždrila i aerodroma Zemunik, te ostvariti promet pravcem Karlobag - Maslenica – Zadar, osiguravajući tako spajanje sjeverne i južne Hrvatske,  </a:t>
            </a:r>
          </a:p>
          <a:p>
            <a:r>
              <a:rPr lang="hr-HR" sz="2000">
                <a:latin typeface="Arial" charset="0"/>
              </a:rPr>
              <a:t>Blokirati snage protivnika u Obrovcu i Benkovcu zauzimanjem dominantnih visova. </a:t>
            </a:r>
          </a:p>
          <a:p>
            <a:pPr>
              <a:buFontTx/>
              <a:buChar char="-"/>
            </a:pPr>
            <a:r>
              <a:rPr lang="hr-HR" sz="2000">
                <a:latin typeface="Arial" charset="0"/>
              </a:rPr>
              <a:t> Stvoriti uvjete za oslobađanje šireg Zadarskog područja.</a:t>
            </a:r>
          </a:p>
          <a:p>
            <a:pPr>
              <a:buFontTx/>
              <a:buChar char="-"/>
            </a:pPr>
            <a:r>
              <a:rPr lang="hr-HR" sz="2000">
                <a:latin typeface="Arial" charset="0"/>
              </a:rPr>
              <a:t> Iskazati protivniku i međunrodnim čimbenicima da je Hrvatska vojska sposobna i spremna za organizirano izvođenje napadne operacije, uspostavu nadzora na oslobođenom prostoru te utvrđivanje obrane na dostignutoj crti.</a:t>
            </a:r>
            <a:endParaRPr lang="hr-HR" sz="2400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6" name="Text Box 4"/>
          <p:cNvSpPr txBox="1">
            <a:spLocks noChangeArrowheads="1"/>
          </p:cNvSpPr>
          <p:nvPr/>
        </p:nvSpPr>
        <p:spPr bwMode="auto">
          <a:xfrm>
            <a:off x="0" y="227013"/>
            <a:ext cx="9144000" cy="6218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/>
            <a:endParaRPr lang="hr-HR" sz="2000">
              <a:latin typeface="Arial" charset="0"/>
            </a:endParaRPr>
          </a:p>
          <a:p>
            <a:pPr eaLnBrk="0" hangingPunct="0"/>
            <a:r>
              <a:rPr lang="hr-HR" sz="2000">
                <a:latin typeface="Arial" charset="0"/>
              </a:rPr>
              <a:t>I</a:t>
            </a:r>
            <a:r>
              <a:rPr lang="en-US" sz="2000">
                <a:latin typeface="Arial" charset="0"/>
              </a:rPr>
              <a:t>zdane</a:t>
            </a:r>
            <a:r>
              <a:rPr lang="hr-HR" sz="2000">
                <a:latin typeface="Arial" charset="0"/>
              </a:rPr>
              <a:t> su</a:t>
            </a:r>
            <a:r>
              <a:rPr lang="en-US" sz="2000">
                <a:latin typeface="Arial" charset="0"/>
              </a:rPr>
              <a:t> pripremne zapovijedi zapovjedništv</a:t>
            </a:r>
            <a:r>
              <a:rPr lang="hr-HR" sz="2000">
                <a:latin typeface="Arial" charset="0"/>
              </a:rPr>
              <a:t>u</a:t>
            </a:r>
            <a:r>
              <a:rPr lang="en-US" sz="2000">
                <a:latin typeface="Arial" charset="0"/>
              </a:rPr>
              <a:t> OZ Split i postrojbama temeljem čega su</a:t>
            </a:r>
            <a:r>
              <a:rPr lang="hr-HR" sz="2000">
                <a:latin typeface="Arial" charset="0"/>
              </a:rPr>
              <a:t> </a:t>
            </a:r>
            <a:r>
              <a:rPr lang="en-US" sz="2000">
                <a:latin typeface="Arial" charset="0"/>
              </a:rPr>
              <a:t>poduzete mjere </a:t>
            </a:r>
            <a:r>
              <a:rPr lang="hr-HR" sz="2000" b="1">
                <a:latin typeface="Arial" charset="0"/>
              </a:rPr>
              <a:t>prebacivanja i </a:t>
            </a:r>
            <a:r>
              <a:rPr lang="en-US" sz="2000" b="1">
                <a:latin typeface="Arial" charset="0"/>
              </a:rPr>
              <a:t>pregrupiranja </a:t>
            </a:r>
            <a:r>
              <a:rPr lang="en-US" sz="2000">
                <a:latin typeface="Arial" charset="0"/>
              </a:rPr>
              <a:t>snaga.</a:t>
            </a:r>
            <a:endParaRPr lang="hr-HR" sz="2000">
              <a:latin typeface="Arial" charset="0"/>
            </a:endParaRPr>
          </a:p>
          <a:p>
            <a:pPr eaLnBrk="0" hangingPunct="0">
              <a:buFontTx/>
              <a:buChar char="-"/>
            </a:pPr>
            <a:r>
              <a:rPr lang="hr-HR" sz="2000">
                <a:latin typeface="Arial" charset="0"/>
              </a:rPr>
              <a:t> </a:t>
            </a:r>
            <a:r>
              <a:rPr lang="en-US" sz="2000" b="1">
                <a:latin typeface="Arial" charset="0"/>
              </a:rPr>
              <a:t>4. gbr</a:t>
            </a:r>
            <a:r>
              <a:rPr lang="hr-HR" sz="2000" b="1">
                <a:latin typeface="Arial" charset="0"/>
              </a:rPr>
              <a:t> -</a:t>
            </a:r>
            <a:r>
              <a:rPr lang="en-US" sz="2000" b="1">
                <a:latin typeface="Arial" charset="0"/>
              </a:rPr>
              <a:t> </a:t>
            </a:r>
            <a:r>
              <a:rPr lang="en-US" sz="2000">
                <a:latin typeface="Arial" charset="0"/>
              </a:rPr>
              <a:t>s južnog bojišta izvučene su postrojbe i razmještene na</a:t>
            </a:r>
            <a:r>
              <a:rPr lang="hr-HR" sz="2000">
                <a:latin typeface="Arial" charset="0"/>
              </a:rPr>
              <a:t> širem </a:t>
            </a:r>
            <a:r>
              <a:rPr lang="en-US" sz="2000">
                <a:latin typeface="Arial" charset="0"/>
              </a:rPr>
              <a:t>području</a:t>
            </a:r>
            <a:r>
              <a:rPr lang="hr-HR" sz="2000">
                <a:latin typeface="Arial" charset="0"/>
              </a:rPr>
              <a:t> Zadra </a:t>
            </a:r>
          </a:p>
          <a:p>
            <a:pPr eaLnBrk="0" hangingPunct="0">
              <a:buFontTx/>
              <a:buChar char="-"/>
            </a:pPr>
            <a:r>
              <a:rPr lang="hr-HR" sz="2000">
                <a:latin typeface="Arial" charset="0"/>
              </a:rPr>
              <a:t> </a:t>
            </a:r>
            <a:r>
              <a:rPr lang="hr-HR" sz="2000" b="1">
                <a:latin typeface="Arial" charset="0"/>
              </a:rPr>
              <a:t>7. DP </a:t>
            </a:r>
            <a:r>
              <a:rPr lang="hr-HR" sz="2000">
                <a:latin typeface="Arial" charset="0"/>
              </a:rPr>
              <a:t>drži crtu bojišnice na području Novsko ždrilo – Zrilići, utvrđuje bojišnicu, vrši prihvat postrojbi i sudjeluje u izviđanju okupiranog područja.</a:t>
            </a:r>
          </a:p>
          <a:p>
            <a:pPr eaLnBrk="0" hangingPunct="0">
              <a:buFontTx/>
              <a:buChar char="-"/>
            </a:pPr>
            <a:r>
              <a:rPr lang="hr-HR" sz="2000">
                <a:latin typeface="Arial" charset="0"/>
              </a:rPr>
              <a:t> </a:t>
            </a:r>
            <a:r>
              <a:rPr lang="hr-HR" sz="2000" b="1">
                <a:latin typeface="Arial" charset="0"/>
              </a:rPr>
              <a:t>54. DB </a:t>
            </a:r>
            <a:r>
              <a:rPr lang="en-US"/>
              <a:t>razmještena</a:t>
            </a:r>
            <a:r>
              <a:rPr lang="hr-HR"/>
              <a:t> drži crtu bojišnice</a:t>
            </a:r>
            <a:r>
              <a:rPr lang="en-US"/>
              <a:t> u područj</a:t>
            </a:r>
            <a:r>
              <a:rPr lang="hr-HR"/>
              <a:t>u</a:t>
            </a:r>
            <a:r>
              <a:rPr lang="en-US"/>
              <a:t> </a:t>
            </a:r>
            <a:r>
              <a:rPr lang="hr-HR"/>
              <a:t>Starigrad – </a:t>
            </a:r>
            <a:r>
              <a:rPr lang="en-US"/>
              <a:t>Seline</a:t>
            </a:r>
            <a:endParaRPr lang="hr-HR" sz="2000" b="1">
              <a:latin typeface="Arial" charset="0"/>
            </a:endParaRPr>
          </a:p>
          <a:p>
            <a:pPr eaLnBrk="0" hangingPunct="0">
              <a:buFontTx/>
              <a:buChar char="-"/>
            </a:pPr>
            <a:r>
              <a:rPr lang="hr-HR" sz="2000" b="1">
                <a:latin typeface="Arial" charset="0"/>
              </a:rPr>
              <a:t> 53 i 55 DB </a:t>
            </a:r>
            <a:r>
              <a:rPr lang="hr-HR" sz="2000">
                <a:latin typeface="Arial" charset="0"/>
              </a:rPr>
              <a:t>razmještena u zaleđu Biograda i Pirovca drži crtu bojišnice</a:t>
            </a:r>
          </a:p>
          <a:p>
            <a:pPr eaLnBrk="0" hangingPunct="0">
              <a:buFontTx/>
              <a:buChar char="-"/>
            </a:pPr>
            <a:r>
              <a:rPr lang="hr-HR" sz="2000" b="1">
                <a:latin typeface="Arial" charset="0"/>
              </a:rPr>
              <a:t> </a:t>
            </a:r>
            <a:r>
              <a:rPr lang="en-US" sz="2000" b="1">
                <a:latin typeface="Arial" charset="0"/>
              </a:rPr>
              <a:t>TG 112</a:t>
            </a:r>
            <a:r>
              <a:rPr lang="hr-HR" sz="2000" b="1">
                <a:latin typeface="Arial" charset="0"/>
              </a:rPr>
              <a:t> </a:t>
            </a:r>
            <a:r>
              <a:rPr lang="hr-HR" sz="2000">
                <a:latin typeface="Arial" charset="0"/>
              </a:rPr>
              <a:t>sa ojačanjem,</a:t>
            </a:r>
            <a:r>
              <a:rPr lang="en-US" sz="2000">
                <a:latin typeface="Arial" charset="0"/>
              </a:rPr>
              <a:t> razmještena u </a:t>
            </a:r>
            <a:r>
              <a:rPr lang="hr-HR" sz="2000">
                <a:latin typeface="Arial" charset="0"/>
              </a:rPr>
              <a:t> </a:t>
            </a:r>
            <a:r>
              <a:rPr lang="en-US" sz="2000">
                <a:latin typeface="Arial" charset="0"/>
              </a:rPr>
              <a:t>područje </a:t>
            </a:r>
            <a:r>
              <a:rPr lang="hr-HR" sz="2000">
                <a:latin typeface="Arial" charset="0"/>
              </a:rPr>
              <a:t>Starigrad - </a:t>
            </a:r>
            <a:r>
              <a:rPr lang="en-US" sz="2000">
                <a:latin typeface="Arial" charset="0"/>
              </a:rPr>
              <a:t>Seline, </a:t>
            </a:r>
            <a:endParaRPr lang="hr-HR" sz="2000">
              <a:latin typeface="Arial" charset="0"/>
            </a:endParaRPr>
          </a:p>
          <a:p>
            <a:pPr eaLnBrk="0" hangingPunct="0">
              <a:buFontTx/>
              <a:buChar char="-"/>
            </a:pPr>
            <a:r>
              <a:rPr lang="hr-HR" sz="2000">
                <a:latin typeface="Arial" charset="0"/>
              </a:rPr>
              <a:t> </a:t>
            </a:r>
            <a:r>
              <a:rPr lang="en-US" sz="2000" b="1">
                <a:latin typeface="Arial" charset="0"/>
              </a:rPr>
              <a:t>BG</a:t>
            </a:r>
            <a:r>
              <a:rPr lang="en-US" sz="2000">
                <a:latin typeface="Arial" charset="0"/>
              </a:rPr>
              <a:t> </a:t>
            </a:r>
            <a:r>
              <a:rPr lang="en-US" sz="2000" b="1">
                <a:latin typeface="Arial" charset="0"/>
              </a:rPr>
              <a:t>113</a:t>
            </a:r>
            <a:r>
              <a:rPr lang="hr-HR" sz="2000">
                <a:latin typeface="Arial" charset="0"/>
              </a:rPr>
              <a:t> </a:t>
            </a:r>
            <a:r>
              <a:rPr lang="en-US" sz="2000">
                <a:latin typeface="Arial" charset="0"/>
              </a:rPr>
              <a:t>ustrojena i raspoređen</a:t>
            </a:r>
            <a:r>
              <a:rPr lang="hr-HR" sz="2000">
                <a:latin typeface="Arial" charset="0"/>
              </a:rPr>
              <a:t>a</a:t>
            </a:r>
            <a:r>
              <a:rPr lang="en-US" sz="2000">
                <a:latin typeface="Arial" charset="0"/>
              </a:rPr>
              <a:t> u području Suhovare-Poličnik.</a:t>
            </a:r>
            <a:endParaRPr lang="hr-HR" sz="2000">
              <a:latin typeface="Arial" charset="0"/>
            </a:endParaRPr>
          </a:p>
          <a:p>
            <a:pPr eaLnBrk="0" hangingPunct="0"/>
            <a:r>
              <a:rPr lang="hr-HR" sz="2000">
                <a:latin typeface="Arial" charset="0"/>
              </a:rPr>
              <a:t>- ED – obmanjivanje protivnika o pokretima naših snaga</a:t>
            </a:r>
          </a:p>
          <a:p>
            <a:pPr eaLnBrk="0" hangingPunct="0">
              <a:buFontTx/>
              <a:buChar char="-"/>
            </a:pPr>
            <a:r>
              <a:rPr lang="hr-HR" sz="2000">
                <a:latin typeface="Arial" charset="0"/>
              </a:rPr>
              <a:t> </a:t>
            </a:r>
            <a:r>
              <a:rPr lang="en-US" sz="2000">
                <a:latin typeface="Arial" charset="0"/>
              </a:rPr>
              <a:t>21.</a:t>
            </a:r>
            <a:r>
              <a:rPr lang="hr-HR" sz="2000">
                <a:latin typeface="Arial" charset="0"/>
              </a:rPr>
              <a:t> </a:t>
            </a:r>
            <a:r>
              <a:rPr lang="en-US" sz="2000">
                <a:latin typeface="Arial" charset="0"/>
              </a:rPr>
              <a:t>siječnja u popodnevnim satima </a:t>
            </a:r>
            <a:r>
              <a:rPr lang="hr-HR" sz="2000" b="1">
                <a:latin typeface="Arial" charset="0"/>
              </a:rPr>
              <a:t>prebacivanje pj, okl i top </a:t>
            </a:r>
            <a:r>
              <a:rPr lang="hr-HR" sz="2000">
                <a:latin typeface="Arial" charset="0"/>
              </a:rPr>
              <a:t>snaga iz OP na polazne i paljbene  položaje</a:t>
            </a:r>
          </a:p>
          <a:p>
            <a:pPr eaLnBrk="0" hangingPunct="0"/>
            <a:endParaRPr lang="hr-HR" sz="2000" u="sng">
              <a:latin typeface="Arial" charset="0"/>
            </a:endParaRPr>
          </a:p>
          <a:p>
            <a:pPr eaLnBrk="0" hangingPunct="0"/>
            <a:r>
              <a:rPr lang="hr-HR" sz="2000" b="1" u="sng">
                <a:latin typeface="Arial" charset="0"/>
              </a:rPr>
              <a:t>ZAPOVIJEDANJE</a:t>
            </a:r>
          </a:p>
          <a:p>
            <a:pPr eaLnBrk="0" hangingPunct="0">
              <a:buFontTx/>
              <a:buChar char="-"/>
            </a:pPr>
            <a:r>
              <a:rPr lang="hr-HR" sz="2000">
                <a:latin typeface="Arial" charset="0"/>
              </a:rPr>
              <a:t> </a:t>
            </a:r>
            <a:r>
              <a:rPr lang="en-US" sz="2000">
                <a:latin typeface="Arial" charset="0"/>
              </a:rPr>
              <a:t>Zadru</a:t>
            </a:r>
            <a:r>
              <a:rPr lang="hr-HR" sz="2000">
                <a:latin typeface="Arial" charset="0"/>
              </a:rPr>
              <a:t> se</a:t>
            </a:r>
            <a:r>
              <a:rPr lang="en-US" sz="2000">
                <a:latin typeface="Arial" charset="0"/>
              </a:rPr>
              <a:t> uspostavlja </a:t>
            </a:r>
            <a:r>
              <a:rPr lang="hr-HR" sz="2000">
                <a:latin typeface="Arial" charset="0"/>
              </a:rPr>
              <a:t> IZM OZ </a:t>
            </a:r>
            <a:r>
              <a:rPr lang="en-US" sz="2000">
                <a:latin typeface="Arial" charset="0"/>
              </a:rPr>
              <a:t>Split</a:t>
            </a:r>
            <a:r>
              <a:rPr lang="hr-HR" sz="2000">
                <a:latin typeface="Arial" charset="0"/>
              </a:rPr>
              <a:t> te I</a:t>
            </a:r>
            <a:r>
              <a:rPr lang="en-US" sz="2000">
                <a:latin typeface="Arial" charset="0"/>
              </a:rPr>
              <a:t>ZM </a:t>
            </a:r>
            <a:r>
              <a:rPr lang="hr-HR" sz="2000">
                <a:latin typeface="Arial" charset="0"/>
              </a:rPr>
              <a:t>GS </a:t>
            </a:r>
            <a:r>
              <a:rPr lang="en-US" sz="2000">
                <a:latin typeface="Arial" charset="0"/>
              </a:rPr>
              <a:t>O</a:t>
            </a:r>
            <a:r>
              <a:rPr lang="hr-HR" sz="2000">
                <a:latin typeface="Arial" charset="0"/>
              </a:rPr>
              <a:t>S </a:t>
            </a:r>
          </a:p>
          <a:p>
            <a:pPr eaLnBrk="0" hangingPunct="0">
              <a:buFontTx/>
              <a:buChar char="-"/>
            </a:pPr>
            <a:r>
              <a:rPr lang="hr-HR" sz="2000">
                <a:latin typeface="Arial" charset="0"/>
              </a:rPr>
              <a:t> Za potrebe sustava zapovjedanja </a:t>
            </a:r>
            <a:r>
              <a:rPr lang="en-US" sz="2000">
                <a:latin typeface="Arial" charset="0"/>
              </a:rPr>
              <a:t>je</a:t>
            </a:r>
            <a:r>
              <a:rPr lang="hr-HR" sz="2000">
                <a:latin typeface="Arial" charset="0"/>
              </a:rPr>
              <a:t> p</a:t>
            </a:r>
            <a:r>
              <a:rPr lang="en-US" sz="2000">
                <a:latin typeface="Arial" charset="0"/>
              </a:rPr>
              <a:t>oložen podvodni kabel na relaciji Vinjarac-Seline za vezu između </a:t>
            </a:r>
            <a:r>
              <a:rPr lang="hr-HR" sz="2000">
                <a:latin typeface="Arial" charset="0"/>
              </a:rPr>
              <a:t>podvelebitskog područja </a:t>
            </a:r>
            <a:r>
              <a:rPr lang="en-US" sz="2000">
                <a:latin typeface="Arial" charset="0"/>
              </a:rPr>
              <a:t>i IZM</a:t>
            </a:r>
            <a:r>
              <a:rPr lang="hr-HR" sz="2000">
                <a:latin typeface="Arial" charset="0"/>
              </a:rPr>
              <a:t>-a</a:t>
            </a:r>
            <a:r>
              <a:rPr lang="en-US" sz="2000">
                <a:latin typeface="Arial" charset="0"/>
              </a:rPr>
              <a:t> Zadar.</a:t>
            </a:r>
          </a:p>
          <a:p>
            <a:pPr eaLnBrk="0" hangingPunct="0"/>
            <a:endParaRPr lang="en-US" sz="2200">
              <a:latin typeface="Arial" charset="0"/>
            </a:endParaRPr>
          </a:p>
        </p:txBody>
      </p:sp>
      <p:sp>
        <p:nvSpPr>
          <p:cNvPr id="13317" name="Text Box 5"/>
          <p:cNvSpPr txBox="1">
            <a:spLocks noChangeArrowheads="1"/>
          </p:cNvSpPr>
          <p:nvPr/>
        </p:nvSpPr>
        <p:spPr bwMode="auto">
          <a:xfrm>
            <a:off x="1785938" y="241300"/>
            <a:ext cx="55308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hr-HR" sz="2800" b="1">
                <a:latin typeface="Arial" charset="0"/>
              </a:rPr>
              <a:t>PRIPREMA OPERACIJE</a:t>
            </a:r>
            <a:endParaRPr lang="en-GB" sz="2800" b="1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20" name="Footer Placeholder 1"/>
          <p:cNvSpPr txBox="1">
            <a:spLocks noGrp="1"/>
          </p:cNvSpPr>
          <p:nvPr/>
        </p:nvSpPr>
        <p:spPr bwMode="auto">
          <a:xfrm>
            <a:off x="3492500" y="6237288"/>
            <a:ext cx="4967288" cy="287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hr-HR" sz="1400" b="1">
                <a:latin typeface="Arial" charset="0"/>
              </a:rPr>
              <a:t>VOJNO REDARSTVENA OPERACIJA “MASLENICA”</a:t>
            </a:r>
          </a:p>
        </p:txBody>
      </p:sp>
      <p:sp>
        <p:nvSpPr>
          <p:cNvPr id="17421" name="Text Box 7"/>
          <p:cNvSpPr txBox="1">
            <a:spLocks noChangeArrowheads="1"/>
          </p:cNvSpPr>
          <p:nvPr/>
        </p:nvSpPr>
        <p:spPr bwMode="auto">
          <a:xfrm>
            <a:off x="0" y="0"/>
            <a:ext cx="88328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sz="2800" b="1">
                <a:latin typeface="Arial" charset="0"/>
              </a:rPr>
              <a:t>Operacija “Maslenica” - </a:t>
            </a:r>
            <a:r>
              <a:rPr lang="en-US" sz="2400" b="1">
                <a:latin typeface="Arial" charset="0"/>
              </a:rPr>
              <a:t>početni raspored snaga</a:t>
            </a:r>
          </a:p>
        </p:txBody>
      </p:sp>
      <p:sp>
        <p:nvSpPr>
          <p:cNvPr id="17422" name="Rectangle 2"/>
          <p:cNvSpPr>
            <a:spLocks noChangeArrowheads="1"/>
          </p:cNvSpPr>
          <p:nvPr/>
        </p:nvSpPr>
        <p:spPr bwMode="auto">
          <a:xfrm>
            <a:off x="742950" y="585788"/>
            <a:ext cx="7704138" cy="5767387"/>
          </a:xfrm>
          <a:prstGeom prst="rect">
            <a:avLst/>
          </a:prstGeom>
          <a:noFill/>
          <a:ln w="76200" cmpd="tri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endParaRPr lang="sr-Latn-CS" sz="2400">
              <a:latin typeface="Times New Roman" pitchFamily="18" charset="0"/>
            </a:endParaRPr>
          </a:p>
        </p:txBody>
      </p:sp>
      <p:sp>
        <p:nvSpPr>
          <p:cNvPr id="17423" name="Text Box 4"/>
          <p:cNvSpPr txBox="1">
            <a:spLocks noChangeArrowheads="1"/>
          </p:cNvSpPr>
          <p:nvPr/>
        </p:nvSpPr>
        <p:spPr bwMode="auto">
          <a:xfrm>
            <a:off x="2287588" y="1046163"/>
            <a:ext cx="46609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hr-HR" sz="2800" b="1">
                <a:latin typeface="Arial" charset="0"/>
              </a:rPr>
              <a:t>PRIPREMA OPERACIJE</a:t>
            </a:r>
            <a:endParaRPr lang="en-GB" sz="2800" b="1">
              <a:latin typeface="Arial" charset="0"/>
            </a:endParaRPr>
          </a:p>
        </p:txBody>
      </p:sp>
      <p:pic>
        <p:nvPicPr>
          <p:cNvPr id="17424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76250"/>
            <a:ext cx="9144000" cy="5643563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17425" name="AutoShape 9"/>
          <p:cNvSpPr>
            <a:spLocks noChangeArrowheads="1"/>
          </p:cNvSpPr>
          <p:nvPr/>
        </p:nvSpPr>
        <p:spPr bwMode="auto">
          <a:xfrm rot="7701138">
            <a:off x="4595020" y="694531"/>
            <a:ext cx="284162" cy="66675"/>
          </a:xfrm>
          <a:custGeom>
            <a:avLst/>
            <a:gdLst>
              <a:gd name="T0" fmla="*/ 2147483647 w 21600"/>
              <a:gd name="T1" fmla="*/ 0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7713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5400" y="10800"/>
                </a:moveTo>
                <a:cubicBezTo>
                  <a:pt x="5400" y="7817"/>
                  <a:pt x="7817" y="5400"/>
                  <a:pt x="10800" y="5400"/>
                </a:cubicBezTo>
                <a:cubicBezTo>
                  <a:pt x="13782" y="5399"/>
                  <a:pt x="16199" y="7817"/>
                  <a:pt x="16200" y="10799"/>
                </a:cubicBezTo>
                <a:lnTo>
                  <a:pt x="21600" y="10800"/>
                </a:lnTo>
                <a:cubicBezTo>
                  <a:pt x="21600" y="4835"/>
                  <a:pt x="16764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lnTo>
                  <a:pt x="5400" y="10800"/>
                </a:lnTo>
                <a:close/>
              </a:path>
            </a:pathLst>
          </a:cu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hr-HR"/>
          </a:p>
        </p:txBody>
      </p:sp>
      <p:sp>
        <p:nvSpPr>
          <p:cNvPr id="17426" name="AutoShape 10"/>
          <p:cNvSpPr>
            <a:spLocks noChangeArrowheads="1"/>
          </p:cNvSpPr>
          <p:nvPr/>
        </p:nvSpPr>
        <p:spPr bwMode="auto">
          <a:xfrm rot="7797380">
            <a:off x="4275138" y="1009650"/>
            <a:ext cx="282575" cy="66675"/>
          </a:xfrm>
          <a:custGeom>
            <a:avLst/>
            <a:gdLst>
              <a:gd name="T0" fmla="*/ 2147483647 w 21600"/>
              <a:gd name="T1" fmla="*/ 0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7713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5400" y="10800"/>
                </a:moveTo>
                <a:cubicBezTo>
                  <a:pt x="5400" y="7817"/>
                  <a:pt x="7817" y="5400"/>
                  <a:pt x="10800" y="5400"/>
                </a:cubicBezTo>
                <a:cubicBezTo>
                  <a:pt x="13782" y="5399"/>
                  <a:pt x="16199" y="7817"/>
                  <a:pt x="16200" y="10799"/>
                </a:cubicBezTo>
                <a:lnTo>
                  <a:pt x="21600" y="10800"/>
                </a:lnTo>
                <a:cubicBezTo>
                  <a:pt x="21600" y="4835"/>
                  <a:pt x="16764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lnTo>
                  <a:pt x="5400" y="10800"/>
                </a:lnTo>
                <a:close/>
              </a:path>
            </a:pathLst>
          </a:cu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hr-HR"/>
          </a:p>
        </p:txBody>
      </p:sp>
      <p:sp>
        <p:nvSpPr>
          <p:cNvPr id="17427" name="AutoShape 11"/>
          <p:cNvSpPr>
            <a:spLocks noChangeArrowheads="1"/>
          </p:cNvSpPr>
          <p:nvPr/>
        </p:nvSpPr>
        <p:spPr bwMode="auto">
          <a:xfrm rot="4555200">
            <a:off x="4083050" y="1455738"/>
            <a:ext cx="282575" cy="63500"/>
          </a:xfrm>
          <a:custGeom>
            <a:avLst/>
            <a:gdLst>
              <a:gd name="T0" fmla="*/ 2147483647 w 21600"/>
              <a:gd name="T1" fmla="*/ 0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7713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5400" y="10800"/>
                </a:moveTo>
                <a:cubicBezTo>
                  <a:pt x="5400" y="7817"/>
                  <a:pt x="7817" y="5400"/>
                  <a:pt x="10800" y="5400"/>
                </a:cubicBezTo>
                <a:cubicBezTo>
                  <a:pt x="13782" y="5399"/>
                  <a:pt x="16199" y="7817"/>
                  <a:pt x="16200" y="10799"/>
                </a:cubicBezTo>
                <a:lnTo>
                  <a:pt x="21600" y="10800"/>
                </a:lnTo>
                <a:cubicBezTo>
                  <a:pt x="21600" y="4835"/>
                  <a:pt x="16764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lnTo>
                  <a:pt x="5400" y="10800"/>
                </a:lnTo>
                <a:close/>
              </a:path>
            </a:pathLst>
          </a:cu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hr-HR"/>
          </a:p>
        </p:txBody>
      </p:sp>
      <p:sp>
        <p:nvSpPr>
          <p:cNvPr id="17428" name="AutoShape 12"/>
          <p:cNvSpPr>
            <a:spLocks noChangeArrowheads="1"/>
          </p:cNvSpPr>
          <p:nvPr/>
        </p:nvSpPr>
        <p:spPr bwMode="auto">
          <a:xfrm rot="9374366">
            <a:off x="4016375" y="1773238"/>
            <a:ext cx="285750" cy="63500"/>
          </a:xfrm>
          <a:custGeom>
            <a:avLst/>
            <a:gdLst>
              <a:gd name="T0" fmla="*/ 2147483647 w 21600"/>
              <a:gd name="T1" fmla="*/ 0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7713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5400" y="10800"/>
                </a:moveTo>
                <a:cubicBezTo>
                  <a:pt x="5400" y="7817"/>
                  <a:pt x="7817" y="5400"/>
                  <a:pt x="10800" y="5400"/>
                </a:cubicBezTo>
                <a:cubicBezTo>
                  <a:pt x="13782" y="5399"/>
                  <a:pt x="16199" y="7817"/>
                  <a:pt x="16200" y="10799"/>
                </a:cubicBezTo>
                <a:lnTo>
                  <a:pt x="21600" y="10800"/>
                </a:lnTo>
                <a:cubicBezTo>
                  <a:pt x="21600" y="4835"/>
                  <a:pt x="16764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lnTo>
                  <a:pt x="5400" y="10800"/>
                </a:lnTo>
                <a:close/>
              </a:path>
            </a:pathLst>
          </a:cu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hr-HR"/>
          </a:p>
        </p:txBody>
      </p:sp>
      <p:sp>
        <p:nvSpPr>
          <p:cNvPr id="17429" name="AutoShape 13"/>
          <p:cNvSpPr>
            <a:spLocks noChangeArrowheads="1"/>
          </p:cNvSpPr>
          <p:nvPr/>
        </p:nvSpPr>
        <p:spPr bwMode="auto">
          <a:xfrm rot="9448531">
            <a:off x="3182938" y="1962150"/>
            <a:ext cx="284162" cy="63500"/>
          </a:xfrm>
          <a:custGeom>
            <a:avLst/>
            <a:gdLst>
              <a:gd name="T0" fmla="*/ 2147483647 w 21600"/>
              <a:gd name="T1" fmla="*/ 0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7713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5400" y="10800"/>
                </a:moveTo>
                <a:cubicBezTo>
                  <a:pt x="5400" y="7817"/>
                  <a:pt x="7817" y="5400"/>
                  <a:pt x="10800" y="5400"/>
                </a:cubicBezTo>
                <a:cubicBezTo>
                  <a:pt x="13782" y="5399"/>
                  <a:pt x="16199" y="7817"/>
                  <a:pt x="16200" y="10799"/>
                </a:cubicBezTo>
                <a:lnTo>
                  <a:pt x="21600" y="10800"/>
                </a:lnTo>
                <a:cubicBezTo>
                  <a:pt x="21600" y="4835"/>
                  <a:pt x="16764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lnTo>
                  <a:pt x="5400" y="10800"/>
                </a:lnTo>
                <a:close/>
              </a:path>
            </a:pathLst>
          </a:cu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hr-HR"/>
          </a:p>
        </p:txBody>
      </p:sp>
      <p:sp>
        <p:nvSpPr>
          <p:cNvPr id="17430" name="AutoShape 14"/>
          <p:cNvSpPr>
            <a:spLocks noChangeArrowheads="1"/>
          </p:cNvSpPr>
          <p:nvPr/>
        </p:nvSpPr>
        <p:spPr bwMode="auto">
          <a:xfrm rot="9448531">
            <a:off x="2998788" y="2659063"/>
            <a:ext cx="212725" cy="63500"/>
          </a:xfrm>
          <a:custGeom>
            <a:avLst/>
            <a:gdLst>
              <a:gd name="T0" fmla="*/ 2147483647 w 21600"/>
              <a:gd name="T1" fmla="*/ 0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7713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5400" y="10800"/>
                </a:moveTo>
                <a:cubicBezTo>
                  <a:pt x="5400" y="7817"/>
                  <a:pt x="7817" y="5400"/>
                  <a:pt x="10800" y="5400"/>
                </a:cubicBezTo>
                <a:cubicBezTo>
                  <a:pt x="13782" y="5399"/>
                  <a:pt x="16199" y="7817"/>
                  <a:pt x="16200" y="10799"/>
                </a:cubicBezTo>
                <a:lnTo>
                  <a:pt x="21600" y="10800"/>
                </a:lnTo>
                <a:cubicBezTo>
                  <a:pt x="21600" y="4835"/>
                  <a:pt x="16764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lnTo>
                  <a:pt x="5400" y="10800"/>
                </a:lnTo>
                <a:close/>
              </a:path>
            </a:pathLst>
          </a:cu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hr-HR"/>
          </a:p>
        </p:txBody>
      </p:sp>
      <p:sp>
        <p:nvSpPr>
          <p:cNvPr id="17431" name="AutoShape 15"/>
          <p:cNvSpPr>
            <a:spLocks noChangeArrowheads="1"/>
          </p:cNvSpPr>
          <p:nvPr/>
        </p:nvSpPr>
        <p:spPr bwMode="auto">
          <a:xfrm rot="8133308">
            <a:off x="1898650" y="2533650"/>
            <a:ext cx="285750" cy="63500"/>
          </a:xfrm>
          <a:custGeom>
            <a:avLst/>
            <a:gdLst>
              <a:gd name="T0" fmla="*/ 2147483647 w 21600"/>
              <a:gd name="T1" fmla="*/ 0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7713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5400" y="10800"/>
                </a:moveTo>
                <a:cubicBezTo>
                  <a:pt x="5400" y="7817"/>
                  <a:pt x="7817" y="5400"/>
                  <a:pt x="10800" y="5400"/>
                </a:cubicBezTo>
                <a:cubicBezTo>
                  <a:pt x="13782" y="5399"/>
                  <a:pt x="16199" y="7817"/>
                  <a:pt x="16200" y="10799"/>
                </a:cubicBezTo>
                <a:lnTo>
                  <a:pt x="21600" y="10800"/>
                </a:lnTo>
                <a:cubicBezTo>
                  <a:pt x="21600" y="4835"/>
                  <a:pt x="16764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lnTo>
                  <a:pt x="5400" y="10800"/>
                </a:lnTo>
                <a:close/>
              </a:path>
            </a:pathLst>
          </a:cu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hr-HR"/>
          </a:p>
        </p:txBody>
      </p:sp>
      <p:sp>
        <p:nvSpPr>
          <p:cNvPr id="17432" name="AutoShape 16"/>
          <p:cNvSpPr>
            <a:spLocks noChangeArrowheads="1"/>
          </p:cNvSpPr>
          <p:nvPr/>
        </p:nvSpPr>
        <p:spPr bwMode="auto">
          <a:xfrm rot="4523851">
            <a:off x="1531143" y="3148807"/>
            <a:ext cx="284163" cy="63500"/>
          </a:xfrm>
          <a:custGeom>
            <a:avLst/>
            <a:gdLst>
              <a:gd name="T0" fmla="*/ 2147483647 w 21600"/>
              <a:gd name="T1" fmla="*/ 0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7713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5400" y="10800"/>
                </a:moveTo>
                <a:cubicBezTo>
                  <a:pt x="5400" y="7817"/>
                  <a:pt x="7817" y="5400"/>
                  <a:pt x="10800" y="5400"/>
                </a:cubicBezTo>
                <a:cubicBezTo>
                  <a:pt x="13782" y="5399"/>
                  <a:pt x="16199" y="7817"/>
                  <a:pt x="16200" y="10799"/>
                </a:cubicBezTo>
                <a:lnTo>
                  <a:pt x="21600" y="10800"/>
                </a:lnTo>
                <a:cubicBezTo>
                  <a:pt x="21600" y="4835"/>
                  <a:pt x="16764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lnTo>
                  <a:pt x="5400" y="10800"/>
                </a:lnTo>
                <a:close/>
              </a:path>
            </a:pathLst>
          </a:cu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hr-HR"/>
          </a:p>
        </p:txBody>
      </p:sp>
      <p:sp>
        <p:nvSpPr>
          <p:cNvPr id="17433" name="AutoShape 17"/>
          <p:cNvSpPr>
            <a:spLocks noChangeArrowheads="1"/>
          </p:cNvSpPr>
          <p:nvPr/>
        </p:nvSpPr>
        <p:spPr bwMode="auto">
          <a:xfrm rot="3076518">
            <a:off x="1788319" y="3512344"/>
            <a:ext cx="284162" cy="63500"/>
          </a:xfrm>
          <a:custGeom>
            <a:avLst/>
            <a:gdLst>
              <a:gd name="T0" fmla="*/ 2147483647 w 21600"/>
              <a:gd name="T1" fmla="*/ 0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7713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5400" y="10800"/>
                </a:moveTo>
                <a:cubicBezTo>
                  <a:pt x="5400" y="7817"/>
                  <a:pt x="7817" y="5400"/>
                  <a:pt x="10800" y="5400"/>
                </a:cubicBezTo>
                <a:cubicBezTo>
                  <a:pt x="13782" y="5399"/>
                  <a:pt x="16199" y="7817"/>
                  <a:pt x="16200" y="10799"/>
                </a:cubicBezTo>
                <a:lnTo>
                  <a:pt x="21600" y="10800"/>
                </a:lnTo>
                <a:cubicBezTo>
                  <a:pt x="21600" y="4835"/>
                  <a:pt x="16764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lnTo>
                  <a:pt x="5400" y="10800"/>
                </a:lnTo>
                <a:close/>
              </a:path>
            </a:pathLst>
          </a:cu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hr-HR"/>
          </a:p>
        </p:txBody>
      </p:sp>
      <p:sp>
        <p:nvSpPr>
          <p:cNvPr id="17434" name="AutoShape 18"/>
          <p:cNvSpPr>
            <a:spLocks noChangeArrowheads="1"/>
          </p:cNvSpPr>
          <p:nvPr/>
        </p:nvSpPr>
        <p:spPr bwMode="auto">
          <a:xfrm rot="-1527401">
            <a:off x="2405063" y="3898900"/>
            <a:ext cx="157162" cy="63500"/>
          </a:xfrm>
          <a:custGeom>
            <a:avLst/>
            <a:gdLst>
              <a:gd name="T0" fmla="*/ 2147483647 w 21600"/>
              <a:gd name="T1" fmla="*/ 0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7713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5400" y="10800"/>
                </a:moveTo>
                <a:cubicBezTo>
                  <a:pt x="5400" y="7817"/>
                  <a:pt x="7817" y="5400"/>
                  <a:pt x="10800" y="5400"/>
                </a:cubicBezTo>
                <a:cubicBezTo>
                  <a:pt x="13782" y="5399"/>
                  <a:pt x="16199" y="7817"/>
                  <a:pt x="16200" y="10799"/>
                </a:cubicBezTo>
                <a:lnTo>
                  <a:pt x="21600" y="10800"/>
                </a:lnTo>
                <a:cubicBezTo>
                  <a:pt x="21600" y="4835"/>
                  <a:pt x="16764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lnTo>
                  <a:pt x="5400" y="10800"/>
                </a:lnTo>
                <a:close/>
              </a:path>
            </a:pathLst>
          </a:cu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hr-HR"/>
          </a:p>
        </p:txBody>
      </p:sp>
      <p:sp>
        <p:nvSpPr>
          <p:cNvPr id="17435" name="AutoShape 19"/>
          <p:cNvSpPr>
            <a:spLocks noChangeArrowheads="1"/>
          </p:cNvSpPr>
          <p:nvPr/>
        </p:nvSpPr>
        <p:spPr bwMode="auto">
          <a:xfrm rot="2480937">
            <a:off x="2025650" y="3908425"/>
            <a:ext cx="287338" cy="65088"/>
          </a:xfrm>
          <a:custGeom>
            <a:avLst/>
            <a:gdLst>
              <a:gd name="T0" fmla="*/ 2147483647 w 21600"/>
              <a:gd name="T1" fmla="*/ 0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7713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5400" y="10800"/>
                </a:moveTo>
                <a:cubicBezTo>
                  <a:pt x="5400" y="7817"/>
                  <a:pt x="7817" y="5400"/>
                  <a:pt x="10800" y="5400"/>
                </a:cubicBezTo>
                <a:cubicBezTo>
                  <a:pt x="13782" y="5399"/>
                  <a:pt x="16199" y="7817"/>
                  <a:pt x="16200" y="10799"/>
                </a:cubicBezTo>
                <a:lnTo>
                  <a:pt x="21600" y="10800"/>
                </a:lnTo>
                <a:cubicBezTo>
                  <a:pt x="21600" y="4835"/>
                  <a:pt x="16764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lnTo>
                  <a:pt x="5400" y="10800"/>
                </a:lnTo>
                <a:close/>
              </a:path>
            </a:pathLst>
          </a:cu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hr-HR"/>
          </a:p>
        </p:txBody>
      </p:sp>
      <p:sp>
        <p:nvSpPr>
          <p:cNvPr id="17436" name="AutoShape 20"/>
          <p:cNvSpPr>
            <a:spLocks noChangeArrowheads="1"/>
          </p:cNvSpPr>
          <p:nvPr/>
        </p:nvSpPr>
        <p:spPr bwMode="auto">
          <a:xfrm rot="-4398777">
            <a:off x="2495550" y="3592513"/>
            <a:ext cx="282575" cy="63500"/>
          </a:xfrm>
          <a:custGeom>
            <a:avLst/>
            <a:gdLst>
              <a:gd name="T0" fmla="*/ 2147483647 w 21600"/>
              <a:gd name="T1" fmla="*/ 0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7713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5400" y="10800"/>
                </a:moveTo>
                <a:cubicBezTo>
                  <a:pt x="5400" y="7817"/>
                  <a:pt x="7817" y="5400"/>
                  <a:pt x="10800" y="5400"/>
                </a:cubicBezTo>
                <a:cubicBezTo>
                  <a:pt x="13782" y="5399"/>
                  <a:pt x="16199" y="7817"/>
                  <a:pt x="16200" y="10799"/>
                </a:cubicBezTo>
                <a:lnTo>
                  <a:pt x="21600" y="10800"/>
                </a:lnTo>
                <a:cubicBezTo>
                  <a:pt x="21600" y="4835"/>
                  <a:pt x="16764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lnTo>
                  <a:pt x="5400" y="10800"/>
                </a:lnTo>
                <a:close/>
              </a:path>
            </a:pathLst>
          </a:cu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hr-HR"/>
          </a:p>
        </p:txBody>
      </p:sp>
      <p:sp>
        <p:nvSpPr>
          <p:cNvPr id="17437" name="AutoShape 21"/>
          <p:cNvSpPr>
            <a:spLocks noChangeArrowheads="1"/>
          </p:cNvSpPr>
          <p:nvPr/>
        </p:nvSpPr>
        <p:spPr bwMode="auto">
          <a:xfrm rot="3890899">
            <a:off x="2943225" y="3592513"/>
            <a:ext cx="282575" cy="63500"/>
          </a:xfrm>
          <a:custGeom>
            <a:avLst/>
            <a:gdLst>
              <a:gd name="T0" fmla="*/ 2147483647 w 21600"/>
              <a:gd name="T1" fmla="*/ 0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7713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5400" y="10800"/>
                </a:moveTo>
                <a:cubicBezTo>
                  <a:pt x="5400" y="7817"/>
                  <a:pt x="7817" y="5400"/>
                  <a:pt x="10800" y="5400"/>
                </a:cubicBezTo>
                <a:cubicBezTo>
                  <a:pt x="13782" y="5399"/>
                  <a:pt x="16199" y="7817"/>
                  <a:pt x="16200" y="10799"/>
                </a:cubicBezTo>
                <a:lnTo>
                  <a:pt x="21600" y="10800"/>
                </a:lnTo>
                <a:cubicBezTo>
                  <a:pt x="21600" y="4835"/>
                  <a:pt x="16764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lnTo>
                  <a:pt x="5400" y="10800"/>
                </a:lnTo>
                <a:close/>
              </a:path>
            </a:pathLst>
          </a:cu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hr-HR"/>
          </a:p>
        </p:txBody>
      </p:sp>
      <p:sp>
        <p:nvSpPr>
          <p:cNvPr id="17438" name="AutoShape 22"/>
          <p:cNvSpPr>
            <a:spLocks noChangeArrowheads="1"/>
          </p:cNvSpPr>
          <p:nvPr/>
        </p:nvSpPr>
        <p:spPr bwMode="auto">
          <a:xfrm rot="5053983">
            <a:off x="3394075" y="4164013"/>
            <a:ext cx="282575" cy="63500"/>
          </a:xfrm>
          <a:custGeom>
            <a:avLst/>
            <a:gdLst>
              <a:gd name="T0" fmla="*/ 2147483647 w 21600"/>
              <a:gd name="T1" fmla="*/ 0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7713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5400" y="10800"/>
                </a:moveTo>
                <a:cubicBezTo>
                  <a:pt x="5400" y="7817"/>
                  <a:pt x="7817" y="5400"/>
                  <a:pt x="10800" y="5400"/>
                </a:cubicBezTo>
                <a:cubicBezTo>
                  <a:pt x="13782" y="5399"/>
                  <a:pt x="16199" y="7817"/>
                  <a:pt x="16200" y="10799"/>
                </a:cubicBezTo>
                <a:lnTo>
                  <a:pt x="21600" y="10800"/>
                </a:lnTo>
                <a:cubicBezTo>
                  <a:pt x="21600" y="4835"/>
                  <a:pt x="16764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lnTo>
                  <a:pt x="5400" y="10800"/>
                </a:lnTo>
                <a:close/>
              </a:path>
            </a:pathLst>
          </a:cu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hr-HR"/>
          </a:p>
        </p:txBody>
      </p:sp>
      <p:sp>
        <p:nvSpPr>
          <p:cNvPr id="17439" name="AutoShape 23"/>
          <p:cNvSpPr>
            <a:spLocks noChangeArrowheads="1"/>
          </p:cNvSpPr>
          <p:nvPr/>
        </p:nvSpPr>
        <p:spPr bwMode="auto">
          <a:xfrm rot="10543696">
            <a:off x="2411413" y="2470150"/>
            <a:ext cx="285750" cy="63500"/>
          </a:xfrm>
          <a:custGeom>
            <a:avLst/>
            <a:gdLst>
              <a:gd name="T0" fmla="*/ 2147483647 w 21600"/>
              <a:gd name="T1" fmla="*/ 0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7713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5400" y="10800"/>
                </a:moveTo>
                <a:cubicBezTo>
                  <a:pt x="5400" y="7817"/>
                  <a:pt x="7817" y="5400"/>
                  <a:pt x="10800" y="5400"/>
                </a:cubicBezTo>
                <a:cubicBezTo>
                  <a:pt x="13782" y="5399"/>
                  <a:pt x="16199" y="7817"/>
                  <a:pt x="16200" y="10799"/>
                </a:cubicBezTo>
                <a:lnTo>
                  <a:pt x="21600" y="10800"/>
                </a:lnTo>
                <a:cubicBezTo>
                  <a:pt x="21600" y="4835"/>
                  <a:pt x="16764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lnTo>
                  <a:pt x="5400" y="10800"/>
                </a:lnTo>
                <a:close/>
              </a:path>
            </a:pathLst>
          </a:cu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hr-HR"/>
          </a:p>
        </p:txBody>
      </p:sp>
      <p:sp>
        <p:nvSpPr>
          <p:cNvPr id="17440" name="AutoShape 24"/>
          <p:cNvSpPr>
            <a:spLocks noChangeArrowheads="1"/>
          </p:cNvSpPr>
          <p:nvPr/>
        </p:nvSpPr>
        <p:spPr bwMode="auto">
          <a:xfrm rot="6366260">
            <a:off x="3120231" y="2342357"/>
            <a:ext cx="211137" cy="63500"/>
          </a:xfrm>
          <a:custGeom>
            <a:avLst/>
            <a:gdLst>
              <a:gd name="T0" fmla="*/ 2147483647 w 21600"/>
              <a:gd name="T1" fmla="*/ 0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7713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5400" y="10800"/>
                </a:moveTo>
                <a:cubicBezTo>
                  <a:pt x="5400" y="7817"/>
                  <a:pt x="7817" y="5400"/>
                  <a:pt x="10800" y="5400"/>
                </a:cubicBezTo>
                <a:cubicBezTo>
                  <a:pt x="13782" y="5399"/>
                  <a:pt x="16199" y="7817"/>
                  <a:pt x="16200" y="10799"/>
                </a:cubicBezTo>
                <a:lnTo>
                  <a:pt x="21600" y="10800"/>
                </a:lnTo>
                <a:cubicBezTo>
                  <a:pt x="21600" y="4835"/>
                  <a:pt x="16764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lnTo>
                  <a:pt x="5400" y="10800"/>
                </a:lnTo>
                <a:close/>
              </a:path>
            </a:pathLst>
          </a:cu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hr-HR"/>
          </a:p>
        </p:txBody>
      </p:sp>
      <p:sp>
        <p:nvSpPr>
          <p:cNvPr id="17441" name="AutoShape 25"/>
          <p:cNvSpPr>
            <a:spLocks noChangeArrowheads="1"/>
          </p:cNvSpPr>
          <p:nvPr/>
        </p:nvSpPr>
        <p:spPr bwMode="auto">
          <a:xfrm rot="9448531">
            <a:off x="3630613" y="1900238"/>
            <a:ext cx="214312" cy="61912"/>
          </a:xfrm>
          <a:custGeom>
            <a:avLst/>
            <a:gdLst>
              <a:gd name="T0" fmla="*/ 2147483647 w 21600"/>
              <a:gd name="T1" fmla="*/ 0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7713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5400" y="10800"/>
                </a:moveTo>
                <a:cubicBezTo>
                  <a:pt x="5400" y="7817"/>
                  <a:pt x="7817" y="5400"/>
                  <a:pt x="10800" y="5400"/>
                </a:cubicBezTo>
                <a:cubicBezTo>
                  <a:pt x="13782" y="5399"/>
                  <a:pt x="16199" y="7817"/>
                  <a:pt x="16200" y="10799"/>
                </a:cubicBezTo>
                <a:lnTo>
                  <a:pt x="21600" y="10800"/>
                </a:lnTo>
                <a:cubicBezTo>
                  <a:pt x="21600" y="4835"/>
                  <a:pt x="16764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lnTo>
                  <a:pt x="5400" y="10800"/>
                </a:lnTo>
                <a:close/>
              </a:path>
            </a:pathLst>
          </a:cu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hr-HR"/>
          </a:p>
        </p:txBody>
      </p:sp>
      <p:sp>
        <p:nvSpPr>
          <p:cNvPr id="17442" name="AutoShape 26"/>
          <p:cNvSpPr>
            <a:spLocks noChangeArrowheads="1"/>
          </p:cNvSpPr>
          <p:nvPr/>
        </p:nvSpPr>
        <p:spPr bwMode="auto">
          <a:xfrm rot="-2874864">
            <a:off x="2606675" y="3292475"/>
            <a:ext cx="209550" cy="63500"/>
          </a:xfrm>
          <a:custGeom>
            <a:avLst/>
            <a:gdLst>
              <a:gd name="T0" fmla="*/ 2147483647 w 21600"/>
              <a:gd name="T1" fmla="*/ 0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7713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5400" y="10800"/>
                </a:moveTo>
                <a:cubicBezTo>
                  <a:pt x="5400" y="7817"/>
                  <a:pt x="7817" y="5400"/>
                  <a:pt x="10800" y="5400"/>
                </a:cubicBezTo>
                <a:cubicBezTo>
                  <a:pt x="13782" y="5399"/>
                  <a:pt x="16199" y="7817"/>
                  <a:pt x="16200" y="10799"/>
                </a:cubicBezTo>
                <a:lnTo>
                  <a:pt x="21600" y="10800"/>
                </a:lnTo>
                <a:cubicBezTo>
                  <a:pt x="21600" y="4835"/>
                  <a:pt x="16764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lnTo>
                  <a:pt x="5400" y="10800"/>
                </a:lnTo>
                <a:close/>
              </a:path>
            </a:pathLst>
          </a:cu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hr-HR"/>
          </a:p>
        </p:txBody>
      </p:sp>
      <p:sp>
        <p:nvSpPr>
          <p:cNvPr id="17443" name="AutoShape 27"/>
          <p:cNvSpPr>
            <a:spLocks noChangeArrowheads="1"/>
          </p:cNvSpPr>
          <p:nvPr/>
        </p:nvSpPr>
        <p:spPr bwMode="auto">
          <a:xfrm rot="2825731">
            <a:off x="2789238" y="3303588"/>
            <a:ext cx="209550" cy="63500"/>
          </a:xfrm>
          <a:custGeom>
            <a:avLst/>
            <a:gdLst>
              <a:gd name="T0" fmla="*/ 2147483647 w 21600"/>
              <a:gd name="T1" fmla="*/ 0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7713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5400" y="10800"/>
                </a:moveTo>
                <a:cubicBezTo>
                  <a:pt x="5400" y="7817"/>
                  <a:pt x="7817" y="5400"/>
                  <a:pt x="10800" y="5400"/>
                </a:cubicBezTo>
                <a:cubicBezTo>
                  <a:pt x="13782" y="5399"/>
                  <a:pt x="16199" y="7817"/>
                  <a:pt x="16200" y="10799"/>
                </a:cubicBezTo>
                <a:lnTo>
                  <a:pt x="21600" y="10800"/>
                </a:lnTo>
                <a:cubicBezTo>
                  <a:pt x="21600" y="4835"/>
                  <a:pt x="16764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lnTo>
                  <a:pt x="5400" y="10800"/>
                </a:lnTo>
                <a:close/>
              </a:path>
            </a:pathLst>
          </a:cu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hr-HR"/>
          </a:p>
        </p:txBody>
      </p:sp>
      <p:sp>
        <p:nvSpPr>
          <p:cNvPr id="17444" name="AutoShape 28"/>
          <p:cNvSpPr>
            <a:spLocks noChangeArrowheads="1"/>
          </p:cNvSpPr>
          <p:nvPr/>
        </p:nvSpPr>
        <p:spPr bwMode="auto">
          <a:xfrm rot="2976852">
            <a:off x="3300413" y="3810000"/>
            <a:ext cx="212725" cy="66675"/>
          </a:xfrm>
          <a:custGeom>
            <a:avLst/>
            <a:gdLst>
              <a:gd name="T0" fmla="*/ 2147483647 w 21600"/>
              <a:gd name="T1" fmla="*/ 0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7713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5400" y="10800"/>
                </a:moveTo>
                <a:cubicBezTo>
                  <a:pt x="5400" y="7817"/>
                  <a:pt x="7817" y="5400"/>
                  <a:pt x="10800" y="5400"/>
                </a:cubicBezTo>
                <a:cubicBezTo>
                  <a:pt x="13782" y="5399"/>
                  <a:pt x="16199" y="7817"/>
                  <a:pt x="16200" y="10799"/>
                </a:cubicBezTo>
                <a:lnTo>
                  <a:pt x="21600" y="10800"/>
                </a:lnTo>
                <a:cubicBezTo>
                  <a:pt x="21600" y="4835"/>
                  <a:pt x="16764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lnTo>
                  <a:pt x="5400" y="10800"/>
                </a:lnTo>
                <a:close/>
              </a:path>
            </a:pathLst>
          </a:cu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hr-HR"/>
          </a:p>
        </p:txBody>
      </p:sp>
      <p:sp>
        <p:nvSpPr>
          <p:cNvPr id="17445" name="AutoShape 29"/>
          <p:cNvSpPr>
            <a:spLocks noChangeArrowheads="1"/>
          </p:cNvSpPr>
          <p:nvPr/>
        </p:nvSpPr>
        <p:spPr bwMode="auto">
          <a:xfrm rot="3253521">
            <a:off x="3457575" y="4543426"/>
            <a:ext cx="282575" cy="63500"/>
          </a:xfrm>
          <a:custGeom>
            <a:avLst/>
            <a:gdLst>
              <a:gd name="T0" fmla="*/ 2147483647 w 21600"/>
              <a:gd name="T1" fmla="*/ 0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7713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5400" y="10800"/>
                </a:moveTo>
                <a:cubicBezTo>
                  <a:pt x="5400" y="7817"/>
                  <a:pt x="7817" y="5400"/>
                  <a:pt x="10800" y="5400"/>
                </a:cubicBezTo>
                <a:cubicBezTo>
                  <a:pt x="13782" y="5399"/>
                  <a:pt x="16199" y="7817"/>
                  <a:pt x="16200" y="10799"/>
                </a:cubicBezTo>
                <a:lnTo>
                  <a:pt x="21600" y="10800"/>
                </a:lnTo>
                <a:cubicBezTo>
                  <a:pt x="21600" y="4835"/>
                  <a:pt x="16764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lnTo>
                  <a:pt x="5400" y="10800"/>
                </a:lnTo>
                <a:close/>
              </a:path>
            </a:pathLst>
          </a:cu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hr-HR"/>
          </a:p>
        </p:txBody>
      </p:sp>
      <p:sp>
        <p:nvSpPr>
          <p:cNvPr id="17446" name="AutoShape 30"/>
          <p:cNvSpPr>
            <a:spLocks noChangeArrowheads="1"/>
          </p:cNvSpPr>
          <p:nvPr/>
        </p:nvSpPr>
        <p:spPr bwMode="auto">
          <a:xfrm rot="6997954">
            <a:off x="3494088" y="4824413"/>
            <a:ext cx="209550" cy="63500"/>
          </a:xfrm>
          <a:custGeom>
            <a:avLst/>
            <a:gdLst>
              <a:gd name="T0" fmla="*/ 2147483647 w 21600"/>
              <a:gd name="T1" fmla="*/ 0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7713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5400" y="10800"/>
                </a:moveTo>
                <a:cubicBezTo>
                  <a:pt x="5400" y="7817"/>
                  <a:pt x="7817" y="5400"/>
                  <a:pt x="10800" y="5400"/>
                </a:cubicBezTo>
                <a:cubicBezTo>
                  <a:pt x="13782" y="5399"/>
                  <a:pt x="16199" y="7817"/>
                  <a:pt x="16200" y="10799"/>
                </a:cubicBezTo>
                <a:lnTo>
                  <a:pt x="21600" y="10800"/>
                </a:lnTo>
                <a:cubicBezTo>
                  <a:pt x="21600" y="4835"/>
                  <a:pt x="16764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lnTo>
                  <a:pt x="5400" y="10800"/>
                </a:lnTo>
                <a:close/>
              </a:path>
            </a:pathLst>
          </a:cu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hr-HR"/>
          </a:p>
        </p:txBody>
      </p:sp>
      <p:sp>
        <p:nvSpPr>
          <p:cNvPr id="17447" name="AutoShape 31"/>
          <p:cNvSpPr>
            <a:spLocks noChangeArrowheads="1"/>
          </p:cNvSpPr>
          <p:nvPr/>
        </p:nvSpPr>
        <p:spPr bwMode="auto">
          <a:xfrm rot="3085151">
            <a:off x="3492500" y="5141913"/>
            <a:ext cx="212725" cy="63500"/>
          </a:xfrm>
          <a:custGeom>
            <a:avLst/>
            <a:gdLst>
              <a:gd name="T0" fmla="*/ 2147483647 w 21600"/>
              <a:gd name="T1" fmla="*/ 0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7713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5400" y="10800"/>
                </a:moveTo>
                <a:cubicBezTo>
                  <a:pt x="5400" y="7817"/>
                  <a:pt x="7817" y="5400"/>
                  <a:pt x="10800" y="5400"/>
                </a:cubicBezTo>
                <a:cubicBezTo>
                  <a:pt x="13782" y="5399"/>
                  <a:pt x="16199" y="7817"/>
                  <a:pt x="16200" y="10799"/>
                </a:cubicBezTo>
                <a:lnTo>
                  <a:pt x="21600" y="10800"/>
                </a:lnTo>
                <a:cubicBezTo>
                  <a:pt x="21600" y="4835"/>
                  <a:pt x="16764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lnTo>
                  <a:pt x="5400" y="10800"/>
                </a:lnTo>
                <a:close/>
              </a:path>
            </a:pathLst>
          </a:cu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hr-HR"/>
          </a:p>
        </p:txBody>
      </p:sp>
      <p:sp>
        <p:nvSpPr>
          <p:cNvPr id="17448" name="AutoShape 32"/>
          <p:cNvSpPr>
            <a:spLocks noChangeArrowheads="1"/>
          </p:cNvSpPr>
          <p:nvPr/>
        </p:nvSpPr>
        <p:spPr bwMode="auto">
          <a:xfrm rot="3085151">
            <a:off x="3749675" y="5459413"/>
            <a:ext cx="212725" cy="63500"/>
          </a:xfrm>
          <a:custGeom>
            <a:avLst/>
            <a:gdLst>
              <a:gd name="T0" fmla="*/ 2147483647 w 21600"/>
              <a:gd name="T1" fmla="*/ 0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7713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5400" y="10800"/>
                </a:moveTo>
                <a:cubicBezTo>
                  <a:pt x="5400" y="7817"/>
                  <a:pt x="7817" y="5400"/>
                  <a:pt x="10800" y="5400"/>
                </a:cubicBezTo>
                <a:cubicBezTo>
                  <a:pt x="13782" y="5399"/>
                  <a:pt x="16199" y="7817"/>
                  <a:pt x="16200" y="10799"/>
                </a:cubicBezTo>
                <a:lnTo>
                  <a:pt x="21600" y="10800"/>
                </a:lnTo>
                <a:cubicBezTo>
                  <a:pt x="21600" y="4835"/>
                  <a:pt x="16764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lnTo>
                  <a:pt x="5400" y="10800"/>
                </a:lnTo>
                <a:close/>
              </a:path>
            </a:pathLst>
          </a:cu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hr-HR"/>
          </a:p>
        </p:txBody>
      </p:sp>
      <p:sp>
        <p:nvSpPr>
          <p:cNvPr id="17449" name="AutoShape 33"/>
          <p:cNvSpPr>
            <a:spLocks noChangeArrowheads="1"/>
          </p:cNvSpPr>
          <p:nvPr/>
        </p:nvSpPr>
        <p:spPr bwMode="auto">
          <a:xfrm rot="-1985953">
            <a:off x="4262438" y="5459413"/>
            <a:ext cx="214312" cy="63500"/>
          </a:xfrm>
          <a:custGeom>
            <a:avLst/>
            <a:gdLst>
              <a:gd name="T0" fmla="*/ 2147483647 w 21600"/>
              <a:gd name="T1" fmla="*/ 0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7713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5400" y="10800"/>
                </a:moveTo>
                <a:cubicBezTo>
                  <a:pt x="5400" y="7817"/>
                  <a:pt x="7817" y="5400"/>
                  <a:pt x="10800" y="5400"/>
                </a:cubicBezTo>
                <a:cubicBezTo>
                  <a:pt x="13782" y="5399"/>
                  <a:pt x="16199" y="7817"/>
                  <a:pt x="16200" y="10799"/>
                </a:cubicBezTo>
                <a:lnTo>
                  <a:pt x="21600" y="10800"/>
                </a:lnTo>
                <a:cubicBezTo>
                  <a:pt x="21600" y="4835"/>
                  <a:pt x="16764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lnTo>
                  <a:pt x="5400" y="10800"/>
                </a:lnTo>
                <a:close/>
              </a:path>
            </a:pathLst>
          </a:cu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hr-HR"/>
          </a:p>
        </p:txBody>
      </p:sp>
      <p:sp>
        <p:nvSpPr>
          <p:cNvPr id="17450" name="AutoShape 34"/>
          <p:cNvSpPr>
            <a:spLocks noChangeArrowheads="1"/>
          </p:cNvSpPr>
          <p:nvPr/>
        </p:nvSpPr>
        <p:spPr bwMode="auto">
          <a:xfrm rot="3253521">
            <a:off x="4548981" y="5557044"/>
            <a:ext cx="282575" cy="65088"/>
          </a:xfrm>
          <a:custGeom>
            <a:avLst/>
            <a:gdLst>
              <a:gd name="T0" fmla="*/ 2147483647 w 21600"/>
              <a:gd name="T1" fmla="*/ 0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7713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5400" y="10800"/>
                </a:moveTo>
                <a:cubicBezTo>
                  <a:pt x="5400" y="7817"/>
                  <a:pt x="7817" y="5400"/>
                  <a:pt x="10800" y="5400"/>
                </a:cubicBezTo>
                <a:cubicBezTo>
                  <a:pt x="13782" y="5399"/>
                  <a:pt x="16199" y="7817"/>
                  <a:pt x="16200" y="10799"/>
                </a:cubicBezTo>
                <a:lnTo>
                  <a:pt x="21600" y="10800"/>
                </a:lnTo>
                <a:cubicBezTo>
                  <a:pt x="21600" y="4835"/>
                  <a:pt x="16764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lnTo>
                  <a:pt x="5400" y="10800"/>
                </a:lnTo>
                <a:close/>
              </a:path>
            </a:pathLst>
          </a:cu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hr-HR"/>
          </a:p>
        </p:txBody>
      </p:sp>
      <p:sp>
        <p:nvSpPr>
          <p:cNvPr id="17451" name="AutoShape 35"/>
          <p:cNvSpPr>
            <a:spLocks noChangeArrowheads="1"/>
          </p:cNvSpPr>
          <p:nvPr/>
        </p:nvSpPr>
        <p:spPr bwMode="auto">
          <a:xfrm rot="3253521">
            <a:off x="4870450" y="5873750"/>
            <a:ext cx="280988" cy="65088"/>
          </a:xfrm>
          <a:custGeom>
            <a:avLst/>
            <a:gdLst>
              <a:gd name="T0" fmla="*/ 2147483647 w 21600"/>
              <a:gd name="T1" fmla="*/ 0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7713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5400" y="10800"/>
                </a:moveTo>
                <a:cubicBezTo>
                  <a:pt x="5400" y="7817"/>
                  <a:pt x="7817" y="5400"/>
                  <a:pt x="10800" y="5400"/>
                </a:cubicBezTo>
                <a:cubicBezTo>
                  <a:pt x="13782" y="5399"/>
                  <a:pt x="16199" y="7817"/>
                  <a:pt x="16200" y="10799"/>
                </a:cubicBezTo>
                <a:lnTo>
                  <a:pt x="21600" y="10800"/>
                </a:lnTo>
                <a:cubicBezTo>
                  <a:pt x="21600" y="4835"/>
                  <a:pt x="16764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lnTo>
                  <a:pt x="5400" y="10800"/>
                </a:lnTo>
                <a:close/>
              </a:path>
            </a:pathLst>
          </a:cu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hr-HR"/>
          </a:p>
        </p:txBody>
      </p:sp>
      <p:sp>
        <p:nvSpPr>
          <p:cNvPr id="17452" name="AutoShape 36"/>
          <p:cNvSpPr>
            <a:spLocks noChangeArrowheads="1"/>
          </p:cNvSpPr>
          <p:nvPr/>
        </p:nvSpPr>
        <p:spPr bwMode="auto">
          <a:xfrm rot="-1807617">
            <a:off x="5172075" y="5892800"/>
            <a:ext cx="285750" cy="61913"/>
          </a:xfrm>
          <a:custGeom>
            <a:avLst/>
            <a:gdLst>
              <a:gd name="T0" fmla="*/ 2147483647 w 21600"/>
              <a:gd name="T1" fmla="*/ 0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7713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5400" y="10800"/>
                </a:moveTo>
                <a:cubicBezTo>
                  <a:pt x="5400" y="7817"/>
                  <a:pt x="7817" y="5400"/>
                  <a:pt x="10800" y="5400"/>
                </a:cubicBezTo>
                <a:cubicBezTo>
                  <a:pt x="13782" y="5399"/>
                  <a:pt x="16199" y="7817"/>
                  <a:pt x="16200" y="10799"/>
                </a:cubicBezTo>
                <a:lnTo>
                  <a:pt x="21600" y="10800"/>
                </a:lnTo>
                <a:cubicBezTo>
                  <a:pt x="21600" y="4835"/>
                  <a:pt x="16764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lnTo>
                  <a:pt x="5400" y="10800"/>
                </a:lnTo>
                <a:close/>
              </a:path>
            </a:pathLst>
          </a:cu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hr-HR"/>
          </a:p>
        </p:txBody>
      </p:sp>
      <p:sp>
        <p:nvSpPr>
          <p:cNvPr id="17453" name="AutoShape 37"/>
          <p:cNvSpPr>
            <a:spLocks noChangeArrowheads="1"/>
          </p:cNvSpPr>
          <p:nvPr/>
        </p:nvSpPr>
        <p:spPr bwMode="auto">
          <a:xfrm rot="-3236144">
            <a:off x="5383212" y="5621338"/>
            <a:ext cx="282575" cy="63500"/>
          </a:xfrm>
          <a:custGeom>
            <a:avLst/>
            <a:gdLst>
              <a:gd name="T0" fmla="*/ 2147483647 w 21600"/>
              <a:gd name="T1" fmla="*/ 0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7713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5400" y="10800"/>
                </a:moveTo>
                <a:cubicBezTo>
                  <a:pt x="5400" y="7817"/>
                  <a:pt x="7817" y="5400"/>
                  <a:pt x="10800" y="5400"/>
                </a:cubicBezTo>
                <a:cubicBezTo>
                  <a:pt x="13782" y="5399"/>
                  <a:pt x="16199" y="7817"/>
                  <a:pt x="16200" y="10799"/>
                </a:cubicBezTo>
                <a:lnTo>
                  <a:pt x="21600" y="10800"/>
                </a:lnTo>
                <a:cubicBezTo>
                  <a:pt x="21600" y="4835"/>
                  <a:pt x="16764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lnTo>
                  <a:pt x="5400" y="10800"/>
                </a:lnTo>
                <a:close/>
              </a:path>
            </a:pathLst>
          </a:cu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hr-HR"/>
          </a:p>
        </p:txBody>
      </p:sp>
      <p:sp>
        <p:nvSpPr>
          <p:cNvPr id="17454" name="AutoShape 38"/>
          <p:cNvSpPr>
            <a:spLocks noChangeArrowheads="1"/>
          </p:cNvSpPr>
          <p:nvPr/>
        </p:nvSpPr>
        <p:spPr bwMode="auto">
          <a:xfrm rot="7254456">
            <a:off x="1631950" y="2795588"/>
            <a:ext cx="211137" cy="65088"/>
          </a:xfrm>
          <a:custGeom>
            <a:avLst/>
            <a:gdLst>
              <a:gd name="T0" fmla="*/ 2147483647 w 21600"/>
              <a:gd name="T1" fmla="*/ 0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7713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5400" y="10800"/>
                </a:moveTo>
                <a:cubicBezTo>
                  <a:pt x="5400" y="7817"/>
                  <a:pt x="7817" y="5400"/>
                  <a:pt x="10800" y="5400"/>
                </a:cubicBezTo>
                <a:cubicBezTo>
                  <a:pt x="13782" y="5399"/>
                  <a:pt x="16199" y="7817"/>
                  <a:pt x="16200" y="10799"/>
                </a:cubicBezTo>
                <a:lnTo>
                  <a:pt x="21600" y="10800"/>
                </a:lnTo>
                <a:cubicBezTo>
                  <a:pt x="21600" y="4835"/>
                  <a:pt x="16764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lnTo>
                  <a:pt x="5400" y="10800"/>
                </a:lnTo>
                <a:close/>
              </a:path>
            </a:pathLst>
          </a:cu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hr-HR"/>
          </a:p>
        </p:txBody>
      </p:sp>
      <p:sp>
        <p:nvSpPr>
          <p:cNvPr id="17455" name="AutoShape 39"/>
          <p:cNvSpPr>
            <a:spLocks noChangeArrowheads="1"/>
          </p:cNvSpPr>
          <p:nvPr/>
        </p:nvSpPr>
        <p:spPr bwMode="auto">
          <a:xfrm rot="-9214999">
            <a:off x="2720975" y="2606675"/>
            <a:ext cx="215900" cy="63500"/>
          </a:xfrm>
          <a:custGeom>
            <a:avLst/>
            <a:gdLst>
              <a:gd name="T0" fmla="*/ 2147483647 w 21600"/>
              <a:gd name="T1" fmla="*/ 0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7713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5400" y="10800"/>
                </a:moveTo>
                <a:cubicBezTo>
                  <a:pt x="5400" y="7817"/>
                  <a:pt x="7817" y="5400"/>
                  <a:pt x="10800" y="5400"/>
                </a:cubicBezTo>
                <a:cubicBezTo>
                  <a:pt x="13782" y="5399"/>
                  <a:pt x="16199" y="7817"/>
                  <a:pt x="16200" y="10799"/>
                </a:cubicBezTo>
                <a:lnTo>
                  <a:pt x="21600" y="10800"/>
                </a:lnTo>
                <a:cubicBezTo>
                  <a:pt x="21600" y="4835"/>
                  <a:pt x="16764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lnTo>
                  <a:pt x="5400" y="10800"/>
                </a:lnTo>
                <a:close/>
              </a:path>
            </a:pathLst>
          </a:cu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hr-HR"/>
          </a:p>
        </p:txBody>
      </p:sp>
      <p:sp>
        <p:nvSpPr>
          <p:cNvPr id="17456" name="AutoShape 40"/>
          <p:cNvSpPr>
            <a:spLocks noChangeArrowheads="1"/>
          </p:cNvSpPr>
          <p:nvPr/>
        </p:nvSpPr>
        <p:spPr bwMode="auto">
          <a:xfrm rot="3253521">
            <a:off x="5641181" y="5747544"/>
            <a:ext cx="280988" cy="63500"/>
          </a:xfrm>
          <a:custGeom>
            <a:avLst/>
            <a:gdLst>
              <a:gd name="T0" fmla="*/ 2147483647 w 21600"/>
              <a:gd name="T1" fmla="*/ 0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7713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5400" y="10800"/>
                </a:moveTo>
                <a:cubicBezTo>
                  <a:pt x="5400" y="7817"/>
                  <a:pt x="7817" y="5400"/>
                  <a:pt x="10800" y="5400"/>
                </a:cubicBezTo>
                <a:cubicBezTo>
                  <a:pt x="13782" y="5399"/>
                  <a:pt x="16199" y="7817"/>
                  <a:pt x="16200" y="10799"/>
                </a:cubicBezTo>
                <a:lnTo>
                  <a:pt x="21600" y="10800"/>
                </a:lnTo>
                <a:cubicBezTo>
                  <a:pt x="21600" y="4835"/>
                  <a:pt x="16764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lnTo>
                  <a:pt x="5400" y="10800"/>
                </a:lnTo>
                <a:close/>
              </a:path>
            </a:pathLst>
          </a:cu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hr-HR"/>
          </a:p>
        </p:txBody>
      </p:sp>
      <p:sp>
        <p:nvSpPr>
          <p:cNvPr id="17457" name="AutoShape 41"/>
          <p:cNvSpPr>
            <a:spLocks noChangeArrowheads="1"/>
          </p:cNvSpPr>
          <p:nvPr/>
        </p:nvSpPr>
        <p:spPr bwMode="auto">
          <a:xfrm rot="-7826262">
            <a:off x="5996781" y="6028532"/>
            <a:ext cx="211137" cy="63500"/>
          </a:xfrm>
          <a:custGeom>
            <a:avLst/>
            <a:gdLst>
              <a:gd name="T0" fmla="*/ 2147483647 w 21600"/>
              <a:gd name="T1" fmla="*/ 0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7713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5400" y="10800"/>
                </a:moveTo>
                <a:cubicBezTo>
                  <a:pt x="5400" y="7817"/>
                  <a:pt x="7817" y="5400"/>
                  <a:pt x="10800" y="5400"/>
                </a:cubicBezTo>
                <a:cubicBezTo>
                  <a:pt x="13782" y="5399"/>
                  <a:pt x="16199" y="7817"/>
                  <a:pt x="16200" y="10799"/>
                </a:cubicBezTo>
                <a:lnTo>
                  <a:pt x="21600" y="10800"/>
                </a:lnTo>
                <a:cubicBezTo>
                  <a:pt x="21600" y="4835"/>
                  <a:pt x="16764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lnTo>
                  <a:pt x="5400" y="10800"/>
                </a:lnTo>
                <a:close/>
              </a:path>
            </a:pathLst>
          </a:cu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hr-HR"/>
          </a:p>
        </p:txBody>
      </p:sp>
      <p:sp>
        <p:nvSpPr>
          <p:cNvPr id="17458" name="AutoShape 42"/>
          <p:cNvSpPr>
            <a:spLocks noChangeArrowheads="1"/>
          </p:cNvSpPr>
          <p:nvPr/>
        </p:nvSpPr>
        <p:spPr bwMode="auto">
          <a:xfrm rot="930948">
            <a:off x="6235700" y="6110288"/>
            <a:ext cx="149225" cy="90487"/>
          </a:xfrm>
          <a:custGeom>
            <a:avLst/>
            <a:gdLst>
              <a:gd name="T0" fmla="*/ 2147483647 w 21600"/>
              <a:gd name="T1" fmla="*/ 0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1028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3905" y="12350"/>
                </a:moveTo>
                <a:cubicBezTo>
                  <a:pt x="3790" y="11841"/>
                  <a:pt x="3733" y="11321"/>
                  <a:pt x="3733" y="10800"/>
                </a:cubicBezTo>
                <a:cubicBezTo>
                  <a:pt x="3733" y="6897"/>
                  <a:pt x="6897" y="3733"/>
                  <a:pt x="10800" y="3733"/>
                </a:cubicBezTo>
                <a:cubicBezTo>
                  <a:pt x="14702" y="3733"/>
                  <a:pt x="17867" y="6897"/>
                  <a:pt x="17867" y="10800"/>
                </a:cubicBezTo>
                <a:cubicBezTo>
                  <a:pt x="17867" y="11321"/>
                  <a:pt x="17809" y="11841"/>
                  <a:pt x="17694" y="12350"/>
                </a:cubicBezTo>
                <a:lnTo>
                  <a:pt x="21336" y="13170"/>
                </a:lnTo>
                <a:cubicBezTo>
                  <a:pt x="21511" y="12392"/>
                  <a:pt x="21600" y="11597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cubicBezTo>
                  <a:pt x="-1" y="11597"/>
                  <a:pt x="88" y="12392"/>
                  <a:pt x="263" y="13170"/>
                </a:cubicBezTo>
                <a:lnTo>
                  <a:pt x="3905" y="12350"/>
                </a:lnTo>
                <a:close/>
              </a:path>
            </a:pathLst>
          </a:cu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hr-HR"/>
          </a:p>
        </p:txBody>
      </p:sp>
      <p:sp>
        <p:nvSpPr>
          <p:cNvPr id="17459" name="AutoShape 44"/>
          <p:cNvSpPr>
            <a:spLocks noChangeArrowheads="1"/>
          </p:cNvSpPr>
          <p:nvPr/>
        </p:nvSpPr>
        <p:spPr bwMode="auto">
          <a:xfrm rot="-8194606">
            <a:off x="6327775" y="5973763"/>
            <a:ext cx="192088" cy="61912"/>
          </a:xfrm>
          <a:custGeom>
            <a:avLst/>
            <a:gdLst>
              <a:gd name="T0" fmla="*/ 2147483647 w 21600"/>
              <a:gd name="T1" fmla="*/ 0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7713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5400" y="10800"/>
                </a:moveTo>
                <a:cubicBezTo>
                  <a:pt x="5400" y="7817"/>
                  <a:pt x="7817" y="5400"/>
                  <a:pt x="10800" y="5400"/>
                </a:cubicBezTo>
                <a:cubicBezTo>
                  <a:pt x="13782" y="5399"/>
                  <a:pt x="16199" y="7817"/>
                  <a:pt x="16200" y="10799"/>
                </a:cubicBezTo>
                <a:lnTo>
                  <a:pt x="21600" y="10800"/>
                </a:lnTo>
                <a:cubicBezTo>
                  <a:pt x="21600" y="4835"/>
                  <a:pt x="16764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lnTo>
                  <a:pt x="5400" y="10800"/>
                </a:lnTo>
                <a:close/>
              </a:path>
            </a:pathLst>
          </a:custGeom>
          <a:solidFill>
            <a:srgbClr val="FF33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hr-HR"/>
          </a:p>
        </p:txBody>
      </p:sp>
      <p:sp>
        <p:nvSpPr>
          <p:cNvPr id="17460" name="AutoShape 46"/>
          <p:cNvSpPr>
            <a:spLocks noChangeArrowheads="1"/>
          </p:cNvSpPr>
          <p:nvPr/>
        </p:nvSpPr>
        <p:spPr bwMode="auto">
          <a:xfrm rot="-8194606">
            <a:off x="6070600" y="5721350"/>
            <a:ext cx="193675" cy="61913"/>
          </a:xfrm>
          <a:custGeom>
            <a:avLst/>
            <a:gdLst>
              <a:gd name="T0" fmla="*/ 2147483647 w 21600"/>
              <a:gd name="T1" fmla="*/ 0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7713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5400" y="10800"/>
                </a:moveTo>
                <a:cubicBezTo>
                  <a:pt x="5400" y="7817"/>
                  <a:pt x="7817" y="5400"/>
                  <a:pt x="10800" y="5400"/>
                </a:cubicBezTo>
                <a:cubicBezTo>
                  <a:pt x="13782" y="5399"/>
                  <a:pt x="16199" y="7817"/>
                  <a:pt x="16200" y="10799"/>
                </a:cubicBezTo>
                <a:lnTo>
                  <a:pt x="21600" y="10800"/>
                </a:lnTo>
                <a:cubicBezTo>
                  <a:pt x="21600" y="4835"/>
                  <a:pt x="16764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lnTo>
                  <a:pt x="5400" y="10800"/>
                </a:lnTo>
                <a:close/>
              </a:path>
            </a:pathLst>
          </a:custGeom>
          <a:solidFill>
            <a:srgbClr val="FF33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wrap="none" anchor="ctr"/>
          <a:lstStyle/>
          <a:p>
            <a:endParaRPr lang="hr-HR"/>
          </a:p>
        </p:txBody>
      </p:sp>
      <p:sp>
        <p:nvSpPr>
          <p:cNvPr id="17461" name="AutoShape 47"/>
          <p:cNvSpPr>
            <a:spLocks noChangeArrowheads="1"/>
          </p:cNvSpPr>
          <p:nvPr/>
        </p:nvSpPr>
        <p:spPr bwMode="auto">
          <a:xfrm rot="-8194606">
            <a:off x="5876925" y="5529263"/>
            <a:ext cx="193675" cy="65087"/>
          </a:xfrm>
          <a:custGeom>
            <a:avLst/>
            <a:gdLst>
              <a:gd name="T0" fmla="*/ 2147483647 w 21600"/>
              <a:gd name="T1" fmla="*/ 0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7713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5400" y="10800"/>
                </a:moveTo>
                <a:cubicBezTo>
                  <a:pt x="5400" y="7817"/>
                  <a:pt x="7817" y="5400"/>
                  <a:pt x="10800" y="5400"/>
                </a:cubicBezTo>
                <a:cubicBezTo>
                  <a:pt x="13782" y="5399"/>
                  <a:pt x="16199" y="7817"/>
                  <a:pt x="16200" y="10799"/>
                </a:cubicBezTo>
                <a:lnTo>
                  <a:pt x="21600" y="10800"/>
                </a:lnTo>
                <a:cubicBezTo>
                  <a:pt x="21600" y="4835"/>
                  <a:pt x="16764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lnTo>
                  <a:pt x="5400" y="10800"/>
                </a:lnTo>
                <a:close/>
              </a:path>
            </a:pathLst>
          </a:custGeom>
          <a:solidFill>
            <a:srgbClr val="FF33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wrap="none" anchor="ctr"/>
          <a:lstStyle/>
          <a:p>
            <a:endParaRPr lang="hr-HR"/>
          </a:p>
        </p:txBody>
      </p:sp>
      <p:sp>
        <p:nvSpPr>
          <p:cNvPr id="17462" name="AutoShape 48"/>
          <p:cNvSpPr>
            <a:spLocks noChangeArrowheads="1"/>
          </p:cNvSpPr>
          <p:nvPr/>
        </p:nvSpPr>
        <p:spPr bwMode="auto">
          <a:xfrm rot="-9980980">
            <a:off x="5661025" y="5426075"/>
            <a:ext cx="112713" cy="63500"/>
          </a:xfrm>
          <a:custGeom>
            <a:avLst/>
            <a:gdLst>
              <a:gd name="T0" fmla="*/ 2147483647 w 21600"/>
              <a:gd name="T1" fmla="*/ 0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7713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5400" y="10800"/>
                </a:moveTo>
                <a:cubicBezTo>
                  <a:pt x="5400" y="7817"/>
                  <a:pt x="7817" y="5400"/>
                  <a:pt x="10800" y="5400"/>
                </a:cubicBezTo>
                <a:cubicBezTo>
                  <a:pt x="13782" y="5399"/>
                  <a:pt x="16199" y="7817"/>
                  <a:pt x="16200" y="10799"/>
                </a:cubicBezTo>
                <a:lnTo>
                  <a:pt x="21600" y="10800"/>
                </a:lnTo>
                <a:cubicBezTo>
                  <a:pt x="21600" y="4835"/>
                  <a:pt x="16764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lnTo>
                  <a:pt x="5400" y="10800"/>
                </a:lnTo>
                <a:close/>
              </a:path>
            </a:pathLst>
          </a:custGeom>
          <a:solidFill>
            <a:srgbClr val="FF33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hr-HR"/>
          </a:p>
        </p:txBody>
      </p:sp>
      <p:sp>
        <p:nvSpPr>
          <p:cNvPr id="17463" name="AutoShape 49"/>
          <p:cNvSpPr>
            <a:spLocks noChangeArrowheads="1"/>
          </p:cNvSpPr>
          <p:nvPr/>
        </p:nvSpPr>
        <p:spPr bwMode="auto">
          <a:xfrm rot="7690085">
            <a:off x="5364956" y="5466557"/>
            <a:ext cx="192087" cy="63500"/>
          </a:xfrm>
          <a:custGeom>
            <a:avLst/>
            <a:gdLst>
              <a:gd name="T0" fmla="*/ 2147483647 w 21600"/>
              <a:gd name="T1" fmla="*/ 0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7713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5400" y="10800"/>
                </a:moveTo>
                <a:cubicBezTo>
                  <a:pt x="5400" y="7817"/>
                  <a:pt x="7817" y="5400"/>
                  <a:pt x="10800" y="5400"/>
                </a:cubicBezTo>
                <a:cubicBezTo>
                  <a:pt x="13782" y="5399"/>
                  <a:pt x="16199" y="7817"/>
                  <a:pt x="16200" y="10799"/>
                </a:cubicBezTo>
                <a:lnTo>
                  <a:pt x="21600" y="10800"/>
                </a:lnTo>
                <a:cubicBezTo>
                  <a:pt x="21600" y="4835"/>
                  <a:pt x="16764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lnTo>
                  <a:pt x="5400" y="10800"/>
                </a:lnTo>
                <a:close/>
              </a:path>
            </a:pathLst>
          </a:custGeom>
          <a:solidFill>
            <a:srgbClr val="FF33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vert="eaVert" wrap="none" anchor="ctr"/>
          <a:lstStyle/>
          <a:p>
            <a:endParaRPr lang="hr-HR"/>
          </a:p>
        </p:txBody>
      </p:sp>
      <p:sp>
        <p:nvSpPr>
          <p:cNvPr id="17464" name="AutoShape 50"/>
          <p:cNvSpPr>
            <a:spLocks noChangeArrowheads="1"/>
          </p:cNvSpPr>
          <p:nvPr/>
        </p:nvSpPr>
        <p:spPr bwMode="auto">
          <a:xfrm rot="7690085">
            <a:off x="5173662" y="5656263"/>
            <a:ext cx="188913" cy="65088"/>
          </a:xfrm>
          <a:custGeom>
            <a:avLst/>
            <a:gdLst>
              <a:gd name="T0" fmla="*/ 2147483647 w 21600"/>
              <a:gd name="T1" fmla="*/ 0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7713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5400" y="10800"/>
                </a:moveTo>
                <a:cubicBezTo>
                  <a:pt x="5400" y="7817"/>
                  <a:pt x="7817" y="5400"/>
                  <a:pt x="10800" y="5400"/>
                </a:cubicBezTo>
                <a:cubicBezTo>
                  <a:pt x="13782" y="5399"/>
                  <a:pt x="16199" y="7817"/>
                  <a:pt x="16200" y="10799"/>
                </a:cubicBezTo>
                <a:lnTo>
                  <a:pt x="21600" y="10800"/>
                </a:lnTo>
                <a:cubicBezTo>
                  <a:pt x="21600" y="4835"/>
                  <a:pt x="16764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lnTo>
                  <a:pt x="5400" y="10800"/>
                </a:lnTo>
                <a:close/>
              </a:path>
            </a:pathLst>
          </a:custGeom>
          <a:solidFill>
            <a:srgbClr val="FF33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vert="eaVert" wrap="none" anchor="ctr"/>
          <a:lstStyle/>
          <a:p>
            <a:endParaRPr lang="hr-HR"/>
          </a:p>
        </p:txBody>
      </p:sp>
      <p:sp>
        <p:nvSpPr>
          <p:cNvPr id="17465" name="AutoShape 51"/>
          <p:cNvSpPr>
            <a:spLocks noChangeArrowheads="1"/>
          </p:cNvSpPr>
          <p:nvPr/>
        </p:nvSpPr>
        <p:spPr bwMode="auto">
          <a:xfrm rot="-8194606">
            <a:off x="4978400" y="5594350"/>
            <a:ext cx="193675" cy="61913"/>
          </a:xfrm>
          <a:custGeom>
            <a:avLst/>
            <a:gdLst>
              <a:gd name="T0" fmla="*/ 2147483647 w 21600"/>
              <a:gd name="T1" fmla="*/ 0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7713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5400" y="10800"/>
                </a:moveTo>
                <a:cubicBezTo>
                  <a:pt x="5400" y="7817"/>
                  <a:pt x="7817" y="5400"/>
                  <a:pt x="10800" y="5400"/>
                </a:cubicBezTo>
                <a:cubicBezTo>
                  <a:pt x="13782" y="5399"/>
                  <a:pt x="16199" y="7817"/>
                  <a:pt x="16200" y="10799"/>
                </a:cubicBezTo>
                <a:lnTo>
                  <a:pt x="21600" y="10800"/>
                </a:lnTo>
                <a:cubicBezTo>
                  <a:pt x="21600" y="4835"/>
                  <a:pt x="16764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lnTo>
                  <a:pt x="5400" y="10800"/>
                </a:lnTo>
                <a:close/>
              </a:path>
            </a:pathLst>
          </a:custGeom>
          <a:solidFill>
            <a:srgbClr val="FF33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wrap="none" anchor="ctr"/>
          <a:lstStyle/>
          <a:p>
            <a:endParaRPr lang="hr-HR"/>
          </a:p>
        </p:txBody>
      </p:sp>
      <p:sp>
        <p:nvSpPr>
          <p:cNvPr id="17466" name="AutoShape 52"/>
          <p:cNvSpPr>
            <a:spLocks noChangeArrowheads="1"/>
          </p:cNvSpPr>
          <p:nvPr/>
        </p:nvSpPr>
        <p:spPr bwMode="auto">
          <a:xfrm rot="-8194606">
            <a:off x="4722813" y="5402263"/>
            <a:ext cx="192087" cy="65087"/>
          </a:xfrm>
          <a:custGeom>
            <a:avLst/>
            <a:gdLst>
              <a:gd name="T0" fmla="*/ 2147483647 w 21600"/>
              <a:gd name="T1" fmla="*/ 0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7713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5400" y="10800"/>
                </a:moveTo>
                <a:cubicBezTo>
                  <a:pt x="5400" y="7817"/>
                  <a:pt x="7817" y="5400"/>
                  <a:pt x="10800" y="5400"/>
                </a:cubicBezTo>
                <a:cubicBezTo>
                  <a:pt x="13782" y="5399"/>
                  <a:pt x="16199" y="7817"/>
                  <a:pt x="16200" y="10799"/>
                </a:cubicBezTo>
                <a:lnTo>
                  <a:pt x="21600" y="10800"/>
                </a:lnTo>
                <a:cubicBezTo>
                  <a:pt x="21600" y="4835"/>
                  <a:pt x="16764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lnTo>
                  <a:pt x="5400" y="10800"/>
                </a:lnTo>
                <a:close/>
              </a:path>
            </a:pathLst>
          </a:custGeom>
          <a:solidFill>
            <a:srgbClr val="FF33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wrap="none" anchor="ctr"/>
          <a:lstStyle/>
          <a:p>
            <a:endParaRPr lang="hr-HR"/>
          </a:p>
        </p:txBody>
      </p:sp>
      <p:sp>
        <p:nvSpPr>
          <p:cNvPr id="17467" name="AutoShape 53"/>
          <p:cNvSpPr>
            <a:spLocks noChangeArrowheads="1"/>
          </p:cNvSpPr>
          <p:nvPr/>
        </p:nvSpPr>
        <p:spPr bwMode="auto">
          <a:xfrm rot="-10204142">
            <a:off x="4402138" y="5275263"/>
            <a:ext cx="192087" cy="63500"/>
          </a:xfrm>
          <a:custGeom>
            <a:avLst/>
            <a:gdLst>
              <a:gd name="T0" fmla="*/ 2147483647 w 21600"/>
              <a:gd name="T1" fmla="*/ 0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7713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5400" y="10800"/>
                </a:moveTo>
                <a:cubicBezTo>
                  <a:pt x="5400" y="7817"/>
                  <a:pt x="7817" y="5400"/>
                  <a:pt x="10800" y="5400"/>
                </a:cubicBezTo>
                <a:cubicBezTo>
                  <a:pt x="13782" y="5399"/>
                  <a:pt x="16199" y="7817"/>
                  <a:pt x="16200" y="10799"/>
                </a:cubicBezTo>
                <a:lnTo>
                  <a:pt x="21600" y="10800"/>
                </a:lnTo>
                <a:cubicBezTo>
                  <a:pt x="21600" y="4835"/>
                  <a:pt x="16764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lnTo>
                  <a:pt x="5400" y="10800"/>
                </a:lnTo>
                <a:close/>
              </a:path>
            </a:pathLst>
          </a:custGeom>
          <a:solidFill>
            <a:srgbClr val="FF33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wrap="none" anchor="ctr"/>
          <a:lstStyle/>
          <a:p>
            <a:endParaRPr lang="hr-HR"/>
          </a:p>
        </p:txBody>
      </p:sp>
      <p:sp>
        <p:nvSpPr>
          <p:cNvPr id="17468" name="AutoShape 54"/>
          <p:cNvSpPr>
            <a:spLocks noChangeArrowheads="1"/>
          </p:cNvSpPr>
          <p:nvPr/>
        </p:nvSpPr>
        <p:spPr bwMode="auto">
          <a:xfrm rot="10160771">
            <a:off x="4144963" y="5275263"/>
            <a:ext cx="192087" cy="63500"/>
          </a:xfrm>
          <a:custGeom>
            <a:avLst/>
            <a:gdLst>
              <a:gd name="T0" fmla="*/ 2147483647 w 21600"/>
              <a:gd name="T1" fmla="*/ 0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7713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5400" y="10800"/>
                </a:moveTo>
                <a:cubicBezTo>
                  <a:pt x="5400" y="7817"/>
                  <a:pt x="7817" y="5400"/>
                  <a:pt x="10800" y="5400"/>
                </a:cubicBezTo>
                <a:cubicBezTo>
                  <a:pt x="13782" y="5399"/>
                  <a:pt x="16199" y="7817"/>
                  <a:pt x="16200" y="10799"/>
                </a:cubicBezTo>
                <a:lnTo>
                  <a:pt x="21600" y="10800"/>
                </a:lnTo>
                <a:cubicBezTo>
                  <a:pt x="21600" y="4835"/>
                  <a:pt x="16764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lnTo>
                  <a:pt x="5400" y="10800"/>
                </a:lnTo>
                <a:close/>
              </a:path>
            </a:pathLst>
          </a:custGeom>
          <a:solidFill>
            <a:srgbClr val="FF33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wrap="none" anchor="ctr"/>
          <a:lstStyle/>
          <a:p>
            <a:endParaRPr lang="hr-HR"/>
          </a:p>
        </p:txBody>
      </p:sp>
      <p:sp>
        <p:nvSpPr>
          <p:cNvPr id="17469" name="AutoShape 55"/>
          <p:cNvSpPr>
            <a:spLocks noChangeArrowheads="1"/>
          </p:cNvSpPr>
          <p:nvPr/>
        </p:nvSpPr>
        <p:spPr bwMode="auto">
          <a:xfrm rot="-8194606">
            <a:off x="3887788" y="5148263"/>
            <a:ext cx="193675" cy="63500"/>
          </a:xfrm>
          <a:custGeom>
            <a:avLst/>
            <a:gdLst>
              <a:gd name="T0" fmla="*/ 2147483647 w 21600"/>
              <a:gd name="T1" fmla="*/ 0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7713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5400" y="10800"/>
                </a:moveTo>
                <a:cubicBezTo>
                  <a:pt x="5400" y="7817"/>
                  <a:pt x="7817" y="5400"/>
                  <a:pt x="10800" y="5400"/>
                </a:cubicBezTo>
                <a:cubicBezTo>
                  <a:pt x="13782" y="5399"/>
                  <a:pt x="16199" y="7817"/>
                  <a:pt x="16200" y="10799"/>
                </a:cubicBezTo>
                <a:lnTo>
                  <a:pt x="21600" y="10800"/>
                </a:lnTo>
                <a:cubicBezTo>
                  <a:pt x="21600" y="4835"/>
                  <a:pt x="16764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lnTo>
                  <a:pt x="5400" y="10800"/>
                </a:lnTo>
                <a:close/>
              </a:path>
            </a:pathLst>
          </a:custGeom>
          <a:solidFill>
            <a:srgbClr val="FF33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wrap="none" anchor="ctr"/>
          <a:lstStyle/>
          <a:p>
            <a:endParaRPr lang="hr-HR"/>
          </a:p>
        </p:txBody>
      </p:sp>
      <p:sp>
        <p:nvSpPr>
          <p:cNvPr id="17470" name="AutoShape 56"/>
          <p:cNvSpPr>
            <a:spLocks noChangeArrowheads="1"/>
          </p:cNvSpPr>
          <p:nvPr/>
        </p:nvSpPr>
        <p:spPr bwMode="auto">
          <a:xfrm rot="-5681394">
            <a:off x="3760788" y="4768850"/>
            <a:ext cx="190500" cy="63500"/>
          </a:xfrm>
          <a:custGeom>
            <a:avLst/>
            <a:gdLst>
              <a:gd name="T0" fmla="*/ 2147483647 w 21600"/>
              <a:gd name="T1" fmla="*/ 0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7713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5400" y="10800"/>
                </a:moveTo>
                <a:cubicBezTo>
                  <a:pt x="5400" y="7817"/>
                  <a:pt x="7817" y="5400"/>
                  <a:pt x="10800" y="5400"/>
                </a:cubicBezTo>
                <a:cubicBezTo>
                  <a:pt x="13782" y="5399"/>
                  <a:pt x="16199" y="7817"/>
                  <a:pt x="16200" y="10799"/>
                </a:cubicBezTo>
                <a:lnTo>
                  <a:pt x="21600" y="10800"/>
                </a:lnTo>
                <a:cubicBezTo>
                  <a:pt x="21600" y="4835"/>
                  <a:pt x="16764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lnTo>
                  <a:pt x="5400" y="10800"/>
                </a:lnTo>
                <a:close/>
              </a:path>
            </a:pathLst>
          </a:custGeom>
          <a:solidFill>
            <a:srgbClr val="FF33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vert="eaVert" wrap="none" anchor="ctr"/>
          <a:lstStyle/>
          <a:p>
            <a:endParaRPr lang="hr-HR"/>
          </a:p>
        </p:txBody>
      </p:sp>
      <p:sp>
        <p:nvSpPr>
          <p:cNvPr id="17471" name="AutoShape 57"/>
          <p:cNvSpPr>
            <a:spLocks noChangeArrowheads="1"/>
          </p:cNvSpPr>
          <p:nvPr/>
        </p:nvSpPr>
        <p:spPr bwMode="auto">
          <a:xfrm rot="-8194606">
            <a:off x="3630613" y="4514850"/>
            <a:ext cx="193675" cy="63500"/>
          </a:xfrm>
          <a:custGeom>
            <a:avLst/>
            <a:gdLst>
              <a:gd name="T0" fmla="*/ 2147483647 w 21600"/>
              <a:gd name="T1" fmla="*/ 0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7713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5400" y="10800"/>
                </a:moveTo>
                <a:cubicBezTo>
                  <a:pt x="5400" y="7817"/>
                  <a:pt x="7817" y="5400"/>
                  <a:pt x="10800" y="5400"/>
                </a:cubicBezTo>
                <a:cubicBezTo>
                  <a:pt x="13782" y="5399"/>
                  <a:pt x="16199" y="7817"/>
                  <a:pt x="16200" y="10799"/>
                </a:cubicBezTo>
                <a:lnTo>
                  <a:pt x="21600" y="10800"/>
                </a:lnTo>
                <a:cubicBezTo>
                  <a:pt x="21600" y="4835"/>
                  <a:pt x="16764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lnTo>
                  <a:pt x="5400" y="10800"/>
                </a:lnTo>
                <a:close/>
              </a:path>
            </a:pathLst>
          </a:custGeom>
          <a:solidFill>
            <a:srgbClr val="FF33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wrap="none" anchor="ctr"/>
          <a:lstStyle/>
          <a:p>
            <a:endParaRPr lang="hr-HR"/>
          </a:p>
        </p:txBody>
      </p:sp>
      <p:sp>
        <p:nvSpPr>
          <p:cNvPr id="17472" name="AutoShape 58"/>
          <p:cNvSpPr>
            <a:spLocks noChangeArrowheads="1"/>
          </p:cNvSpPr>
          <p:nvPr/>
        </p:nvSpPr>
        <p:spPr bwMode="auto">
          <a:xfrm rot="-4568778">
            <a:off x="3633788" y="4260850"/>
            <a:ext cx="188912" cy="65088"/>
          </a:xfrm>
          <a:custGeom>
            <a:avLst/>
            <a:gdLst>
              <a:gd name="T0" fmla="*/ 2147483647 w 21600"/>
              <a:gd name="T1" fmla="*/ 0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7713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5400" y="10800"/>
                </a:moveTo>
                <a:cubicBezTo>
                  <a:pt x="5400" y="7817"/>
                  <a:pt x="7817" y="5400"/>
                  <a:pt x="10800" y="5400"/>
                </a:cubicBezTo>
                <a:cubicBezTo>
                  <a:pt x="13782" y="5399"/>
                  <a:pt x="16199" y="7817"/>
                  <a:pt x="16200" y="10799"/>
                </a:cubicBezTo>
                <a:lnTo>
                  <a:pt x="21600" y="10800"/>
                </a:lnTo>
                <a:cubicBezTo>
                  <a:pt x="21600" y="4835"/>
                  <a:pt x="16764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lnTo>
                  <a:pt x="5400" y="10800"/>
                </a:lnTo>
                <a:close/>
              </a:path>
            </a:pathLst>
          </a:custGeom>
          <a:solidFill>
            <a:srgbClr val="FF33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vert="eaVert" wrap="none" anchor="ctr"/>
          <a:lstStyle/>
          <a:p>
            <a:endParaRPr lang="hr-HR"/>
          </a:p>
        </p:txBody>
      </p:sp>
      <p:sp>
        <p:nvSpPr>
          <p:cNvPr id="17473" name="AutoShape 59"/>
          <p:cNvSpPr>
            <a:spLocks noChangeArrowheads="1"/>
          </p:cNvSpPr>
          <p:nvPr/>
        </p:nvSpPr>
        <p:spPr bwMode="auto">
          <a:xfrm rot="-5681394">
            <a:off x="3632994" y="3944144"/>
            <a:ext cx="190500" cy="65088"/>
          </a:xfrm>
          <a:custGeom>
            <a:avLst/>
            <a:gdLst>
              <a:gd name="T0" fmla="*/ 2147483647 w 21600"/>
              <a:gd name="T1" fmla="*/ 0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7713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5400" y="10800"/>
                </a:moveTo>
                <a:cubicBezTo>
                  <a:pt x="5400" y="7817"/>
                  <a:pt x="7817" y="5400"/>
                  <a:pt x="10800" y="5400"/>
                </a:cubicBezTo>
                <a:cubicBezTo>
                  <a:pt x="13782" y="5399"/>
                  <a:pt x="16199" y="7817"/>
                  <a:pt x="16200" y="10799"/>
                </a:cubicBezTo>
                <a:lnTo>
                  <a:pt x="21600" y="10800"/>
                </a:lnTo>
                <a:cubicBezTo>
                  <a:pt x="21600" y="4835"/>
                  <a:pt x="16764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lnTo>
                  <a:pt x="5400" y="10800"/>
                </a:lnTo>
                <a:close/>
              </a:path>
            </a:pathLst>
          </a:custGeom>
          <a:solidFill>
            <a:srgbClr val="FF33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vert="eaVert" wrap="none" anchor="ctr"/>
          <a:lstStyle/>
          <a:p>
            <a:endParaRPr lang="hr-HR"/>
          </a:p>
        </p:txBody>
      </p:sp>
      <p:sp>
        <p:nvSpPr>
          <p:cNvPr id="17474" name="AutoShape 60"/>
          <p:cNvSpPr>
            <a:spLocks noChangeArrowheads="1"/>
          </p:cNvSpPr>
          <p:nvPr/>
        </p:nvSpPr>
        <p:spPr bwMode="auto">
          <a:xfrm rot="-8194606">
            <a:off x="3440113" y="3689350"/>
            <a:ext cx="190500" cy="65088"/>
          </a:xfrm>
          <a:custGeom>
            <a:avLst/>
            <a:gdLst>
              <a:gd name="T0" fmla="*/ 2147483647 w 21600"/>
              <a:gd name="T1" fmla="*/ 0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7713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5400" y="10800"/>
                </a:moveTo>
                <a:cubicBezTo>
                  <a:pt x="5400" y="7817"/>
                  <a:pt x="7817" y="5400"/>
                  <a:pt x="10800" y="5400"/>
                </a:cubicBezTo>
                <a:cubicBezTo>
                  <a:pt x="13782" y="5399"/>
                  <a:pt x="16199" y="7817"/>
                  <a:pt x="16200" y="10799"/>
                </a:cubicBezTo>
                <a:lnTo>
                  <a:pt x="21600" y="10800"/>
                </a:lnTo>
                <a:cubicBezTo>
                  <a:pt x="21600" y="4835"/>
                  <a:pt x="16764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lnTo>
                  <a:pt x="5400" y="10800"/>
                </a:lnTo>
                <a:close/>
              </a:path>
            </a:pathLst>
          </a:custGeom>
          <a:solidFill>
            <a:srgbClr val="FF33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wrap="none" anchor="ctr"/>
          <a:lstStyle/>
          <a:p>
            <a:endParaRPr lang="hr-HR"/>
          </a:p>
        </p:txBody>
      </p:sp>
      <p:sp>
        <p:nvSpPr>
          <p:cNvPr id="17475" name="AutoShape 61"/>
          <p:cNvSpPr>
            <a:spLocks noChangeArrowheads="1"/>
          </p:cNvSpPr>
          <p:nvPr/>
        </p:nvSpPr>
        <p:spPr bwMode="auto">
          <a:xfrm rot="-8292834">
            <a:off x="3246438" y="3502025"/>
            <a:ext cx="193675" cy="61913"/>
          </a:xfrm>
          <a:custGeom>
            <a:avLst/>
            <a:gdLst>
              <a:gd name="T0" fmla="*/ 2147483647 w 21600"/>
              <a:gd name="T1" fmla="*/ 0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7713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5400" y="10800"/>
                </a:moveTo>
                <a:cubicBezTo>
                  <a:pt x="5400" y="7817"/>
                  <a:pt x="7817" y="5400"/>
                  <a:pt x="10800" y="5400"/>
                </a:cubicBezTo>
                <a:cubicBezTo>
                  <a:pt x="13782" y="5399"/>
                  <a:pt x="16199" y="7817"/>
                  <a:pt x="16200" y="10799"/>
                </a:cubicBezTo>
                <a:lnTo>
                  <a:pt x="21600" y="10800"/>
                </a:lnTo>
                <a:cubicBezTo>
                  <a:pt x="21600" y="4835"/>
                  <a:pt x="16764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lnTo>
                  <a:pt x="5400" y="10800"/>
                </a:lnTo>
                <a:close/>
              </a:path>
            </a:pathLst>
          </a:custGeom>
          <a:solidFill>
            <a:srgbClr val="FF33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wrap="none" anchor="ctr"/>
          <a:lstStyle/>
          <a:p>
            <a:endParaRPr lang="hr-HR"/>
          </a:p>
        </p:txBody>
      </p:sp>
      <p:sp>
        <p:nvSpPr>
          <p:cNvPr id="17476" name="AutoShape 62"/>
          <p:cNvSpPr>
            <a:spLocks noChangeArrowheads="1"/>
          </p:cNvSpPr>
          <p:nvPr/>
        </p:nvSpPr>
        <p:spPr bwMode="auto">
          <a:xfrm rot="-8292834">
            <a:off x="2925763" y="3248025"/>
            <a:ext cx="190500" cy="63500"/>
          </a:xfrm>
          <a:custGeom>
            <a:avLst/>
            <a:gdLst>
              <a:gd name="T0" fmla="*/ 2147483647 w 21600"/>
              <a:gd name="T1" fmla="*/ 0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7713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5400" y="10800"/>
                </a:moveTo>
                <a:cubicBezTo>
                  <a:pt x="5400" y="7817"/>
                  <a:pt x="7817" y="5400"/>
                  <a:pt x="10800" y="5400"/>
                </a:cubicBezTo>
                <a:cubicBezTo>
                  <a:pt x="13782" y="5399"/>
                  <a:pt x="16199" y="7817"/>
                  <a:pt x="16200" y="10799"/>
                </a:cubicBezTo>
                <a:lnTo>
                  <a:pt x="21600" y="10800"/>
                </a:lnTo>
                <a:cubicBezTo>
                  <a:pt x="21600" y="4835"/>
                  <a:pt x="16764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lnTo>
                  <a:pt x="5400" y="10800"/>
                </a:lnTo>
                <a:close/>
              </a:path>
            </a:pathLst>
          </a:custGeom>
          <a:solidFill>
            <a:srgbClr val="FF33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wrap="none" anchor="ctr"/>
          <a:lstStyle/>
          <a:p>
            <a:endParaRPr lang="hr-HR"/>
          </a:p>
        </p:txBody>
      </p:sp>
      <p:sp>
        <p:nvSpPr>
          <p:cNvPr id="17477" name="AutoShape 63"/>
          <p:cNvSpPr>
            <a:spLocks noChangeArrowheads="1"/>
          </p:cNvSpPr>
          <p:nvPr/>
        </p:nvSpPr>
        <p:spPr bwMode="auto">
          <a:xfrm rot="8697520">
            <a:off x="2540000" y="3248025"/>
            <a:ext cx="192088" cy="63500"/>
          </a:xfrm>
          <a:custGeom>
            <a:avLst/>
            <a:gdLst>
              <a:gd name="T0" fmla="*/ 2147483647 w 21600"/>
              <a:gd name="T1" fmla="*/ 0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7713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5400" y="10800"/>
                </a:moveTo>
                <a:cubicBezTo>
                  <a:pt x="5400" y="7817"/>
                  <a:pt x="7817" y="5400"/>
                  <a:pt x="10800" y="5400"/>
                </a:cubicBezTo>
                <a:cubicBezTo>
                  <a:pt x="13782" y="5399"/>
                  <a:pt x="16199" y="7817"/>
                  <a:pt x="16200" y="10799"/>
                </a:cubicBezTo>
                <a:lnTo>
                  <a:pt x="21600" y="10800"/>
                </a:lnTo>
                <a:cubicBezTo>
                  <a:pt x="21600" y="4835"/>
                  <a:pt x="16764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lnTo>
                  <a:pt x="5400" y="10800"/>
                </a:lnTo>
                <a:close/>
              </a:path>
            </a:pathLst>
          </a:custGeom>
          <a:solidFill>
            <a:srgbClr val="FF33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wrap="none" anchor="ctr"/>
          <a:lstStyle/>
          <a:p>
            <a:endParaRPr lang="hr-HR"/>
          </a:p>
        </p:txBody>
      </p:sp>
      <p:sp>
        <p:nvSpPr>
          <p:cNvPr id="17478" name="AutoShape 64"/>
          <p:cNvSpPr>
            <a:spLocks noChangeArrowheads="1"/>
          </p:cNvSpPr>
          <p:nvPr/>
        </p:nvSpPr>
        <p:spPr bwMode="auto">
          <a:xfrm rot="8697520">
            <a:off x="2282825" y="3563938"/>
            <a:ext cx="192088" cy="65087"/>
          </a:xfrm>
          <a:custGeom>
            <a:avLst/>
            <a:gdLst>
              <a:gd name="T0" fmla="*/ 2147483647 w 21600"/>
              <a:gd name="T1" fmla="*/ 0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7713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5400" y="10800"/>
                </a:moveTo>
                <a:cubicBezTo>
                  <a:pt x="5400" y="7817"/>
                  <a:pt x="7817" y="5400"/>
                  <a:pt x="10800" y="5400"/>
                </a:cubicBezTo>
                <a:cubicBezTo>
                  <a:pt x="13782" y="5399"/>
                  <a:pt x="16199" y="7817"/>
                  <a:pt x="16200" y="10799"/>
                </a:cubicBezTo>
                <a:lnTo>
                  <a:pt x="21600" y="10800"/>
                </a:lnTo>
                <a:cubicBezTo>
                  <a:pt x="21600" y="4835"/>
                  <a:pt x="16764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lnTo>
                  <a:pt x="5400" y="10800"/>
                </a:lnTo>
                <a:close/>
              </a:path>
            </a:pathLst>
          </a:custGeom>
          <a:solidFill>
            <a:srgbClr val="FF33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wrap="none" anchor="ctr"/>
          <a:lstStyle/>
          <a:p>
            <a:endParaRPr lang="hr-HR"/>
          </a:p>
        </p:txBody>
      </p:sp>
      <p:sp>
        <p:nvSpPr>
          <p:cNvPr id="17479" name="AutoShape 65"/>
          <p:cNvSpPr>
            <a:spLocks noChangeArrowheads="1"/>
          </p:cNvSpPr>
          <p:nvPr/>
        </p:nvSpPr>
        <p:spPr bwMode="auto">
          <a:xfrm rot="-8292834">
            <a:off x="2025650" y="3502025"/>
            <a:ext cx="193675" cy="61913"/>
          </a:xfrm>
          <a:custGeom>
            <a:avLst/>
            <a:gdLst>
              <a:gd name="T0" fmla="*/ 2147483647 w 21600"/>
              <a:gd name="T1" fmla="*/ 0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7713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5400" y="10800"/>
                </a:moveTo>
                <a:cubicBezTo>
                  <a:pt x="5400" y="7817"/>
                  <a:pt x="7817" y="5400"/>
                  <a:pt x="10800" y="5400"/>
                </a:cubicBezTo>
                <a:cubicBezTo>
                  <a:pt x="13782" y="5399"/>
                  <a:pt x="16199" y="7817"/>
                  <a:pt x="16200" y="10799"/>
                </a:cubicBezTo>
                <a:lnTo>
                  <a:pt x="21600" y="10800"/>
                </a:lnTo>
                <a:cubicBezTo>
                  <a:pt x="21600" y="4835"/>
                  <a:pt x="16764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lnTo>
                  <a:pt x="5400" y="10800"/>
                </a:lnTo>
                <a:close/>
              </a:path>
            </a:pathLst>
          </a:custGeom>
          <a:solidFill>
            <a:srgbClr val="FF33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wrap="none" anchor="ctr"/>
          <a:lstStyle/>
          <a:p>
            <a:endParaRPr lang="hr-HR"/>
          </a:p>
        </p:txBody>
      </p:sp>
      <p:sp>
        <p:nvSpPr>
          <p:cNvPr id="17480" name="AutoShape 66"/>
          <p:cNvSpPr>
            <a:spLocks noChangeArrowheads="1"/>
          </p:cNvSpPr>
          <p:nvPr/>
        </p:nvSpPr>
        <p:spPr bwMode="auto">
          <a:xfrm rot="-7324173">
            <a:off x="1770857" y="3247231"/>
            <a:ext cx="190500" cy="65087"/>
          </a:xfrm>
          <a:custGeom>
            <a:avLst/>
            <a:gdLst>
              <a:gd name="T0" fmla="*/ 2147483647 w 21600"/>
              <a:gd name="T1" fmla="*/ 0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7713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5400" y="10800"/>
                </a:moveTo>
                <a:cubicBezTo>
                  <a:pt x="5400" y="7817"/>
                  <a:pt x="7817" y="5400"/>
                  <a:pt x="10800" y="5400"/>
                </a:cubicBezTo>
                <a:cubicBezTo>
                  <a:pt x="13782" y="5399"/>
                  <a:pt x="16199" y="7817"/>
                  <a:pt x="16200" y="10799"/>
                </a:cubicBezTo>
                <a:lnTo>
                  <a:pt x="21600" y="10800"/>
                </a:lnTo>
                <a:cubicBezTo>
                  <a:pt x="21600" y="4835"/>
                  <a:pt x="16764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lnTo>
                  <a:pt x="5400" y="10800"/>
                </a:lnTo>
                <a:close/>
              </a:path>
            </a:pathLst>
          </a:custGeom>
          <a:solidFill>
            <a:srgbClr val="FF33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vert="eaVert" wrap="none" anchor="ctr"/>
          <a:lstStyle/>
          <a:p>
            <a:endParaRPr lang="hr-HR"/>
          </a:p>
        </p:txBody>
      </p:sp>
      <p:sp>
        <p:nvSpPr>
          <p:cNvPr id="17481" name="AutoShape 67"/>
          <p:cNvSpPr>
            <a:spLocks noChangeArrowheads="1"/>
          </p:cNvSpPr>
          <p:nvPr/>
        </p:nvSpPr>
        <p:spPr bwMode="auto">
          <a:xfrm rot="-2847097">
            <a:off x="2092326" y="2740025"/>
            <a:ext cx="188912" cy="65087"/>
          </a:xfrm>
          <a:custGeom>
            <a:avLst/>
            <a:gdLst>
              <a:gd name="T0" fmla="*/ 2147483647 w 21600"/>
              <a:gd name="T1" fmla="*/ 0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7713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5400" y="10800"/>
                </a:moveTo>
                <a:cubicBezTo>
                  <a:pt x="5400" y="7817"/>
                  <a:pt x="7817" y="5400"/>
                  <a:pt x="10800" y="5400"/>
                </a:cubicBezTo>
                <a:cubicBezTo>
                  <a:pt x="13782" y="5399"/>
                  <a:pt x="16199" y="7817"/>
                  <a:pt x="16200" y="10799"/>
                </a:cubicBezTo>
                <a:lnTo>
                  <a:pt x="21600" y="10800"/>
                </a:lnTo>
                <a:cubicBezTo>
                  <a:pt x="21600" y="4835"/>
                  <a:pt x="16764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lnTo>
                  <a:pt x="5400" y="10800"/>
                </a:lnTo>
                <a:close/>
              </a:path>
            </a:pathLst>
          </a:custGeom>
          <a:solidFill>
            <a:srgbClr val="FF33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vert="eaVert" wrap="none" anchor="ctr"/>
          <a:lstStyle/>
          <a:p>
            <a:endParaRPr lang="hr-HR"/>
          </a:p>
        </p:txBody>
      </p:sp>
      <p:sp>
        <p:nvSpPr>
          <p:cNvPr id="17482" name="AutoShape 68"/>
          <p:cNvSpPr>
            <a:spLocks noChangeArrowheads="1"/>
          </p:cNvSpPr>
          <p:nvPr/>
        </p:nvSpPr>
        <p:spPr bwMode="auto">
          <a:xfrm rot="-2847097">
            <a:off x="1898650" y="2994025"/>
            <a:ext cx="190500" cy="63500"/>
          </a:xfrm>
          <a:custGeom>
            <a:avLst/>
            <a:gdLst>
              <a:gd name="T0" fmla="*/ 2147483647 w 21600"/>
              <a:gd name="T1" fmla="*/ 0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7713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5400" y="10800"/>
                </a:moveTo>
                <a:cubicBezTo>
                  <a:pt x="5400" y="7817"/>
                  <a:pt x="7817" y="5400"/>
                  <a:pt x="10800" y="5400"/>
                </a:cubicBezTo>
                <a:cubicBezTo>
                  <a:pt x="13782" y="5399"/>
                  <a:pt x="16199" y="7817"/>
                  <a:pt x="16200" y="10799"/>
                </a:cubicBezTo>
                <a:lnTo>
                  <a:pt x="21600" y="10800"/>
                </a:lnTo>
                <a:cubicBezTo>
                  <a:pt x="21600" y="4835"/>
                  <a:pt x="16764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lnTo>
                  <a:pt x="5400" y="10800"/>
                </a:lnTo>
                <a:close/>
              </a:path>
            </a:pathLst>
          </a:custGeom>
          <a:solidFill>
            <a:srgbClr val="FF33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vert="eaVert" wrap="none" anchor="ctr"/>
          <a:lstStyle/>
          <a:p>
            <a:endParaRPr lang="hr-HR"/>
          </a:p>
        </p:txBody>
      </p:sp>
      <p:sp>
        <p:nvSpPr>
          <p:cNvPr id="17483" name="AutoShape 69"/>
          <p:cNvSpPr>
            <a:spLocks noChangeArrowheads="1"/>
          </p:cNvSpPr>
          <p:nvPr/>
        </p:nvSpPr>
        <p:spPr bwMode="auto">
          <a:xfrm rot="527516">
            <a:off x="2411413" y="2678113"/>
            <a:ext cx="193675" cy="61912"/>
          </a:xfrm>
          <a:custGeom>
            <a:avLst/>
            <a:gdLst>
              <a:gd name="T0" fmla="*/ 2147483647 w 21600"/>
              <a:gd name="T1" fmla="*/ 0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7713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5400" y="10800"/>
                </a:moveTo>
                <a:cubicBezTo>
                  <a:pt x="5400" y="7817"/>
                  <a:pt x="7817" y="5400"/>
                  <a:pt x="10800" y="5400"/>
                </a:cubicBezTo>
                <a:cubicBezTo>
                  <a:pt x="13782" y="5399"/>
                  <a:pt x="16199" y="7817"/>
                  <a:pt x="16200" y="10799"/>
                </a:cubicBezTo>
                <a:lnTo>
                  <a:pt x="21600" y="10800"/>
                </a:lnTo>
                <a:cubicBezTo>
                  <a:pt x="21600" y="4835"/>
                  <a:pt x="16764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lnTo>
                  <a:pt x="5400" y="10800"/>
                </a:lnTo>
                <a:close/>
              </a:path>
            </a:pathLst>
          </a:custGeom>
          <a:solidFill>
            <a:srgbClr val="FF33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hr-HR"/>
          </a:p>
        </p:txBody>
      </p:sp>
      <p:sp>
        <p:nvSpPr>
          <p:cNvPr id="17484" name="AutoShape 70"/>
          <p:cNvSpPr>
            <a:spLocks noChangeArrowheads="1"/>
          </p:cNvSpPr>
          <p:nvPr/>
        </p:nvSpPr>
        <p:spPr bwMode="auto">
          <a:xfrm rot="527516">
            <a:off x="2795588" y="2805113"/>
            <a:ext cx="193675" cy="61912"/>
          </a:xfrm>
          <a:custGeom>
            <a:avLst/>
            <a:gdLst>
              <a:gd name="T0" fmla="*/ 2147483647 w 21600"/>
              <a:gd name="T1" fmla="*/ 0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7713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5400" y="10800"/>
                </a:moveTo>
                <a:cubicBezTo>
                  <a:pt x="5400" y="7817"/>
                  <a:pt x="7817" y="5400"/>
                  <a:pt x="10800" y="5400"/>
                </a:cubicBezTo>
                <a:cubicBezTo>
                  <a:pt x="13782" y="5399"/>
                  <a:pt x="16199" y="7817"/>
                  <a:pt x="16200" y="10799"/>
                </a:cubicBezTo>
                <a:lnTo>
                  <a:pt x="21600" y="10800"/>
                </a:lnTo>
                <a:cubicBezTo>
                  <a:pt x="21600" y="4835"/>
                  <a:pt x="16764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lnTo>
                  <a:pt x="5400" y="10800"/>
                </a:lnTo>
                <a:close/>
              </a:path>
            </a:pathLst>
          </a:custGeom>
          <a:solidFill>
            <a:srgbClr val="FF33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hr-HR"/>
          </a:p>
        </p:txBody>
      </p:sp>
      <p:sp>
        <p:nvSpPr>
          <p:cNvPr id="17485" name="AutoShape 71"/>
          <p:cNvSpPr>
            <a:spLocks noChangeArrowheads="1"/>
          </p:cNvSpPr>
          <p:nvPr/>
        </p:nvSpPr>
        <p:spPr bwMode="auto">
          <a:xfrm rot="9346084">
            <a:off x="3116263" y="2805113"/>
            <a:ext cx="193675" cy="61912"/>
          </a:xfrm>
          <a:custGeom>
            <a:avLst/>
            <a:gdLst>
              <a:gd name="T0" fmla="*/ 2147483647 w 21600"/>
              <a:gd name="T1" fmla="*/ 0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7713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5400" y="10800"/>
                </a:moveTo>
                <a:cubicBezTo>
                  <a:pt x="5400" y="7817"/>
                  <a:pt x="7817" y="5400"/>
                  <a:pt x="10800" y="5400"/>
                </a:cubicBezTo>
                <a:cubicBezTo>
                  <a:pt x="13782" y="5399"/>
                  <a:pt x="16199" y="7817"/>
                  <a:pt x="16200" y="10799"/>
                </a:cubicBezTo>
                <a:lnTo>
                  <a:pt x="21600" y="10800"/>
                </a:lnTo>
                <a:cubicBezTo>
                  <a:pt x="21600" y="4835"/>
                  <a:pt x="16764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lnTo>
                  <a:pt x="5400" y="10800"/>
                </a:lnTo>
                <a:close/>
              </a:path>
            </a:pathLst>
          </a:custGeom>
          <a:solidFill>
            <a:srgbClr val="FF33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wrap="none" anchor="ctr"/>
          <a:lstStyle/>
          <a:p>
            <a:endParaRPr lang="hr-HR"/>
          </a:p>
        </p:txBody>
      </p:sp>
      <p:sp>
        <p:nvSpPr>
          <p:cNvPr id="17486" name="AutoShape 72"/>
          <p:cNvSpPr>
            <a:spLocks noChangeArrowheads="1"/>
          </p:cNvSpPr>
          <p:nvPr/>
        </p:nvSpPr>
        <p:spPr bwMode="auto">
          <a:xfrm rot="-5292140">
            <a:off x="3310732" y="2548731"/>
            <a:ext cx="192088" cy="66675"/>
          </a:xfrm>
          <a:custGeom>
            <a:avLst/>
            <a:gdLst>
              <a:gd name="T0" fmla="*/ 2147483647 w 21600"/>
              <a:gd name="T1" fmla="*/ 0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7713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5400" y="10800"/>
                </a:moveTo>
                <a:cubicBezTo>
                  <a:pt x="5400" y="7817"/>
                  <a:pt x="7817" y="5400"/>
                  <a:pt x="10800" y="5400"/>
                </a:cubicBezTo>
                <a:cubicBezTo>
                  <a:pt x="13782" y="5399"/>
                  <a:pt x="16199" y="7817"/>
                  <a:pt x="16200" y="10799"/>
                </a:cubicBezTo>
                <a:lnTo>
                  <a:pt x="21600" y="10800"/>
                </a:lnTo>
                <a:cubicBezTo>
                  <a:pt x="21600" y="4835"/>
                  <a:pt x="16764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lnTo>
                  <a:pt x="5400" y="10800"/>
                </a:lnTo>
                <a:close/>
              </a:path>
            </a:pathLst>
          </a:custGeom>
          <a:solidFill>
            <a:srgbClr val="FF33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vert="eaVert" wrap="none" anchor="ctr"/>
          <a:lstStyle/>
          <a:p>
            <a:endParaRPr lang="hr-HR"/>
          </a:p>
        </p:txBody>
      </p:sp>
      <p:sp>
        <p:nvSpPr>
          <p:cNvPr id="17487" name="AutoShape 73"/>
          <p:cNvSpPr>
            <a:spLocks noChangeArrowheads="1"/>
          </p:cNvSpPr>
          <p:nvPr/>
        </p:nvSpPr>
        <p:spPr bwMode="auto">
          <a:xfrm rot="-2204993">
            <a:off x="3309938" y="2171700"/>
            <a:ext cx="193675" cy="60325"/>
          </a:xfrm>
          <a:custGeom>
            <a:avLst/>
            <a:gdLst>
              <a:gd name="T0" fmla="*/ 2147483647 w 21600"/>
              <a:gd name="T1" fmla="*/ 0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7713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5400" y="10800"/>
                </a:moveTo>
                <a:cubicBezTo>
                  <a:pt x="5400" y="7817"/>
                  <a:pt x="7817" y="5400"/>
                  <a:pt x="10800" y="5400"/>
                </a:cubicBezTo>
                <a:cubicBezTo>
                  <a:pt x="13782" y="5399"/>
                  <a:pt x="16199" y="7817"/>
                  <a:pt x="16200" y="10799"/>
                </a:cubicBezTo>
                <a:lnTo>
                  <a:pt x="21600" y="10800"/>
                </a:lnTo>
                <a:cubicBezTo>
                  <a:pt x="21600" y="4835"/>
                  <a:pt x="16764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lnTo>
                  <a:pt x="5400" y="10800"/>
                </a:lnTo>
                <a:close/>
              </a:path>
            </a:pathLst>
          </a:custGeom>
          <a:solidFill>
            <a:srgbClr val="FF33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hr-HR"/>
          </a:p>
        </p:txBody>
      </p:sp>
      <p:sp>
        <p:nvSpPr>
          <p:cNvPr id="17488" name="AutoShape 74"/>
          <p:cNvSpPr>
            <a:spLocks noChangeArrowheads="1"/>
          </p:cNvSpPr>
          <p:nvPr/>
        </p:nvSpPr>
        <p:spPr bwMode="auto">
          <a:xfrm rot="-2204993">
            <a:off x="3760788" y="2106613"/>
            <a:ext cx="190500" cy="65087"/>
          </a:xfrm>
          <a:custGeom>
            <a:avLst/>
            <a:gdLst>
              <a:gd name="T0" fmla="*/ 2147483647 w 21600"/>
              <a:gd name="T1" fmla="*/ 0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7713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5400" y="10800"/>
                </a:moveTo>
                <a:cubicBezTo>
                  <a:pt x="5400" y="7817"/>
                  <a:pt x="7817" y="5400"/>
                  <a:pt x="10800" y="5400"/>
                </a:cubicBezTo>
                <a:cubicBezTo>
                  <a:pt x="13782" y="5399"/>
                  <a:pt x="16199" y="7817"/>
                  <a:pt x="16200" y="10799"/>
                </a:cubicBezTo>
                <a:lnTo>
                  <a:pt x="21600" y="10800"/>
                </a:lnTo>
                <a:cubicBezTo>
                  <a:pt x="21600" y="4835"/>
                  <a:pt x="16764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lnTo>
                  <a:pt x="5400" y="10800"/>
                </a:lnTo>
                <a:close/>
              </a:path>
            </a:pathLst>
          </a:custGeom>
          <a:solidFill>
            <a:srgbClr val="FF33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hr-HR"/>
          </a:p>
        </p:txBody>
      </p:sp>
      <p:sp>
        <p:nvSpPr>
          <p:cNvPr id="17489" name="AutoShape 75"/>
          <p:cNvSpPr>
            <a:spLocks noChangeArrowheads="1"/>
          </p:cNvSpPr>
          <p:nvPr/>
        </p:nvSpPr>
        <p:spPr bwMode="auto">
          <a:xfrm rot="-2204993">
            <a:off x="4402138" y="2232025"/>
            <a:ext cx="192087" cy="65088"/>
          </a:xfrm>
          <a:custGeom>
            <a:avLst/>
            <a:gdLst>
              <a:gd name="T0" fmla="*/ 2147483647 w 21600"/>
              <a:gd name="T1" fmla="*/ 0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7713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5400" y="10800"/>
                </a:moveTo>
                <a:cubicBezTo>
                  <a:pt x="5400" y="7817"/>
                  <a:pt x="7817" y="5400"/>
                  <a:pt x="10800" y="5400"/>
                </a:cubicBezTo>
                <a:cubicBezTo>
                  <a:pt x="13782" y="5399"/>
                  <a:pt x="16199" y="7817"/>
                  <a:pt x="16200" y="10799"/>
                </a:cubicBezTo>
                <a:lnTo>
                  <a:pt x="21600" y="10800"/>
                </a:lnTo>
                <a:cubicBezTo>
                  <a:pt x="21600" y="4835"/>
                  <a:pt x="16764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lnTo>
                  <a:pt x="5400" y="10800"/>
                </a:lnTo>
                <a:close/>
              </a:path>
            </a:pathLst>
          </a:custGeom>
          <a:solidFill>
            <a:srgbClr val="FF33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hr-HR"/>
          </a:p>
        </p:txBody>
      </p:sp>
      <p:sp>
        <p:nvSpPr>
          <p:cNvPr id="17490" name="AutoShape 76"/>
          <p:cNvSpPr>
            <a:spLocks noChangeArrowheads="1"/>
          </p:cNvSpPr>
          <p:nvPr/>
        </p:nvSpPr>
        <p:spPr bwMode="auto">
          <a:xfrm rot="-6954575">
            <a:off x="4402138" y="1598613"/>
            <a:ext cx="192087" cy="65087"/>
          </a:xfrm>
          <a:custGeom>
            <a:avLst/>
            <a:gdLst>
              <a:gd name="T0" fmla="*/ 2147483647 w 21600"/>
              <a:gd name="T1" fmla="*/ 0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7713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5400" y="10800"/>
                </a:moveTo>
                <a:cubicBezTo>
                  <a:pt x="5400" y="7817"/>
                  <a:pt x="7817" y="5400"/>
                  <a:pt x="10800" y="5400"/>
                </a:cubicBezTo>
                <a:cubicBezTo>
                  <a:pt x="13782" y="5399"/>
                  <a:pt x="16199" y="7817"/>
                  <a:pt x="16200" y="10799"/>
                </a:cubicBezTo>
                <a:lnTo>
                  <a:pt x="21600" y="10800"/>
                </a:lnTo>
                <a:cubicBezTo>
                  <a:pt x="21600" y="4835"/>
                  <a:pt x="16764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lnTo>
                  <a:pt x="5400" y="10800"/>
                </a:lnTo>
                <a:close/>
              </a:path>
            </a:pathLst>
          </a:custGeom>
          <a:solidFill>
            <a:srgbClr val="FF33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vert="eaVert" wrap="none" anchor="ctr"/>
          <a:lstStyle/>
          <a:p>
            <a:endParaRPr lang="hr-HR"/>
          </a:p>
        </p:txBody>
      </p:sp>
      <p:sp>
        <p:nvSpPr>
          <p:cNvPr id="17491" name="AutoShape 77"/>
          <p:cNvSpPr>
            <a:spLocks noChangeArrowheads="1"/>
          </p:cNvSpPr>
          <p:nvPr/>
        </p:nvSpPr>
        <p:spPr bwMode="auto">
          <a:xfrm rot="-2250106">
            <a:off x="4465638" y="1346200"/>
            <a:ext cx="192087" cy="63500"/>
          </a:xfrm>
          <a:custGeom>
            <a:avLst/>
            <a:gdLst>
              <a:gd name="T0" fmla="*/ 2147483647 w 21600"/>
              <a:gd name="T1" fmla="*/ 0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7713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5400" y="10800"/>
                </a:moveTo>
                <a:cubicBezTo>
                  <a:pt x="5400" y="7817"/>
                  <a:pt x="7817" y="5400"/>
                  <a:pt x="10800" y="5400"/>
                </a:cubicBezTo>
                <a:cubicBezTo>
                  <a:pt x="13782" y="5399"/>
                  <a:pt x="16199" y="7817"/>
                  <a:pt x="16200" y="10799"/>
                </a:cubicBezTo>
                <a:lnTo>
                  <a:pt x="21600" y="10800"/>
                </a:lnTo>
                <a:cubicBezTo>
                  <a:pt x="21600" y="4835"/>
                  <a:pt x="16764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lnTo>
                  <a:pt x="5400" y="10800"/>
                </a:lnTo>
                <a:close/>
              </a:path>
            </a:pathLst>
          </a:custGeom>
          <a:solidFill>
            <a:srgbClr val="FF33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hr-HR"/>
          </a:p>
        </p:txBody>
      </p:sp>
      <p:sp>
        <p:nvSpPr>
          <p:cNvPr id="17492" name="AutoShape 78"/>
          <p:cNvSpPr>
            <a:spLocks noChangeArrowheads="1"/>
          </p:cNvSpPr>
          <p:nvPr/>
        </p:nvSpPr>
        <p:spPr bwMode="auto">
          <a:xfrm rot="-2204993">
            <a:off x="4722813" y="1092200"/>
            <a:ext cx="192087" cy="63500"/>
          </a:xfrm>
          <a:custGeom>
            <a:avLst/>
            <a:gdLst>
              <a:gd name="T0" fmla="*/ 2147483647 w 21600"/>
              <a:gd name="T1" fmla="*/ 0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7713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5400" y="10800"/>
                </a:moveTo>
                <a:cubicBezTo>
                  <a:pt x="5400" y="7817"/>
                  <a:pt x="7817" y="5400"/>
                  <a:pt x="10800" y="5400"/>
                </a:cubicBezTo>
                <a:cubicBezTo>
                  <a:pt x="13782" y="5399"/>
                  <a:pt x="16199" y="7817"/>
                  <a:pt x="16200" y="10799"/>
                </a:cubicBezTo>
                <a:lnTo>
                  <a:pt x="21600" y="10800"/>
                </a:lnTo>
                <a:cubicBezTo>
                  <a:pt x="21600" y="4835"/>
                  <a:pt x="16764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lnTo>
                  <a:pt x="5400" y="10800"/>
                </a:lnTo>
                <a:close/>
              </a:path>
            </a:pathLst>
          </a:custGeom>
          <a:solidFill>
            <a:srgbClr val="FF33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hr-HR"/>
          </a:p>
        </p:txBody>
      </p:sp>
      <p:sp>
        <p:nvSpPr>
          <p:cNvPr id="17493" name="AutoShape 79"/>
          <p:cNvSpPr>
            <a:spLocks noChangeArrowheads="1"/>
          </p:cNvSpPr>
          <p:nvPr/>
        </p:nvSpPr>
        <p:spPr bwMode="auto">
          <a:xfrm rot="-2204993">
            <a:off x="5108575" y="712788"/>
            <a:ext cx="192088" cy="61912"/>
          </a:xfrm>
          <a:custGeom>
            <a:avLst/>
            <a:gdLst>
              <a:gd name="T0" fmla="*/ 2147483647 w 21600"/>
              <a:gd name="T1" fmla="*/ 0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7713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5400" y="10800"/>
                </a:moveTo>
                <a:cubicBezTo>
                  <a:pt x="5400" y="7817"/>
                  <a:pt x="7817" y="5400"/>
                  <a:pt x="10800" y="5400"/>
                </a:cubicBezTo>
                <a:cubicBezTo>
                  <a:pt x="13782" y="5399"/>
                  <a:pt x="16199" y="7817"/>
                  <a:pt x="16200" y="10799"/>
                </a:cubicBezTo>
                <a:lnTo>
                  <a:pt x="21600" y="10800"/>
                </a:lnTo>
                <a:cubicBezTo>
                  <a:pt x="21600" y="4835"/>
                  <a:pt x="16764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lnTo>
                  <a:pt x="5400" y="10800"/>
                </a:lnTo>
                <a:close/>
              </a:path>
            </a:pathLst>
          </a:custGeom>
          <a:solidFill>
            <a:srgbClr val="FF33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hr-HR"/>
          </a:p>
        </p:txBody>
      </p:sp>
      <p:sp>
        <p:nvSpPr>
          <p:cNvPr id="17494" name="AutoShape 80"/>
          <p:cNvSpPr>
            <a:spLocks noChangeArrowheads="1"/>
          </p:cNvSpPr>
          <p:nvPr/>
        </p:nvSpPr>
        <p:spPr bwMode="auto">
          <a:xfrm>
            <a:off x="1071563" y="3214688"/>
            <a:ext cx="441325" cy="160337"/>
          </a:xfrm>
          <a:prstGeom prst="flowChartProcess">
            <a:avLst/>
          </a:prstGeom>
          <a:solidFill>
            <a:srgbClr val="6666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sz="1000" b="1">
                <a:latin typeface="Times New Roman" pitchFamily="18" charset="0"/>
              </a:rPr>
              <a:t>112.br</a:t>
            </a:r>
            <a:endParaRPr lang="en-US" sz="2400">
              <a:latin typeface="Times New Roman" pitchFamily="18" charset="0"/>
            </a:endParaRPr>
          </a:p>
        </p:txBody>
      </p:sp>
      <p:sp>
        <p:nvSpPr>
          <p:cNvPr id="17495" name="AutoShape 81"/>
          <p:cNvSpPr>
            <a:spLocks noChangeArrowheads="1"/>
          </p:cNvSpPr>
          <p:nvPr/>
        </p:nvSpPr>
        <p:spPr bwMode="auto">
          <a:xfrm>
            <a:off x="3286125" y="5500688"/>
            <a:ext cx="463550" cy="268287"/>
          </a:xfrm>
          <a:prstGeom prst="flowChartProcess">
            <a:avLst/>
          </a:prstGeom>
          <a:solidFill>
            <a:srgbClr val="6666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sz="1000" b="1">
                <a:latin typeface="Times New Roman" pitchFamily="18" charset="0"/>
              </a:rPr>
              <a:t>53.db</a:t>
            </a:r>
            <a:endParaRPr lang="en-US" sz="2400">
              <a:latin typeface="Times New Roman" pitchFamily="18" charset="0"/>
            </a:endParaRPr>
          </a:p>
        </p:txBody>
      </p:sp>
      <p:sp>
        <p:nvSpPr>
          <p:cNvPr id="17496" name="AutoShape 82"/>
          <p:cNvSpPr>
            <a:spLocks noChangeArrowheads="1"/>
          </p:cNvSpPr>
          <p:nvPr/>
        </p:nvSpPr>
        <p:spPr bwMode="auto">
          <a:xfrm>
            <a:off x="5292725" y="5949950"/>
            <a:ext cx="338138" cy="115888"/>
          </a:xfrm>
          <a:prstGeom prst="flowChartProcess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sz="1000" b="1">
                <a:solidFill>
                  <a:srgbClr val="FFFF00"/>
                </a:solidFill>
                <a:latin typeface="Times New Roman" pitchFamily="18" charset="0"/>
              </a:rPr>
              <a:t>55.db</a:t>
            </a:r>
            <a:endParaRPr lang="en-US" sz="2400">
              <a:solidFill>
                <a:srgbClr val="FFFF00"/>
              </a:solidFill>
              <a:latin typeface="Times New Roman" pitchFamily="18" charset="0"/>
            </a:endParaRPr>
          </a:p>
        </p:txBody>
      </p:sp>
      <p:sp>
        <p:nvSpPr>
          <p:cNvPr id="17497" name="AutoShape 83"/>
          <p:cNvSpPr>
            <a:spLocks noChangeArrowheads="1"/>
          </p:cNvSpPr>
          <p:nvPr/>
        </p:nvSpPr>
        <p:spPr bwMode="auto">
          <a:xfrm>
            <a:off x="1476375" y="2349500"/>
            <a:ext cx="647700" cy="358775"/>
          </a:xfrm>
          <a:prstGeom prst="flowChartProcess">
            <a:avLst/>
          </a:prstGeom>
          <a:solidFill>
            <a:srgbClr val="6666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hr-HR" sz="1000" b="1">
                <a:latin typeface="Arial" charset="0"/>
              </a:rPr>
              <a:t>2/</a:t>
            </a:r>
            <a:r>
              <a:rPr lang="en-US" sz="1000" b="1">
                <a:latin typeface="Times New Roman" pitchFamily="18" charset="0"/>
              </a:rPr>
              <a:t>7.dp</a:t>
            </a:r>
            <a:endParaRPr lang="en-US" sz="2400">
              <a:latin typeface="Times New Roman" pitchFamily="18" charset="0"/>
            </a:endParaRPr>
          </a:p>
        </p:txBody>
      </p:sp>
      <p:sp>
        <p:nvSpPr>
          <p:cNvPr id="17498" name="AutoShape 84"/>
          <p:cNvSpPr>
            <a:spLocks noChangeArrowheads="1"/>
          </p:cNvSpPr>
          <p:nvPr/>
        </p:nvSpPr>
        <p:spPr bwMode="auto">
          <a:xfrm>
            <a:off x="1785938" y="1928813"/>
            <a:ext cx="454025" cy="225425"/>
          </a:xfrm>
          <a:prstGeom prst="flowChartProcess">
            <a:avLst/>
          </a:prstGeom>
          <a:solidFill>
            <a:srgbClr val="6666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hr-HR" sz="1000" b="1">
                <a:latin typeface="Times New Roman" pitchFamily="18" charset="0"/>
              </a:rPr>
              <a:t>BG </a:t>
            </a:r>
            <a:r>
              <a:rPr lang="en-US" sz="1000" b="1">
                <a:latin typeface="Times New Roman" pitchFamily="18" charset="0"/>
              </a:rPr>
              <a:t>113</a:t>
            </a:r>
            <a:endParaRPr lang="en-US" sz="2400">
              <a:latin typeface="Times New Roman" pitchFamily="18" charset="0"/>
            </a:endParaRPr>
          </a:p>
        </p:txBody>
      </p:sp>
      <p:sp>
        <p:nvSpPr>
          <p:cNvPr id="17499" name="AutoShape 85"/>
          <p:cNvSpPr>
            <a:spLocks noChangeArrowheads="1"/>
          </p:cNvSpPr>
          <p:nvPr/>
        </p:nvSpPr>
        <p:spPr bwMode="auto">
          <a:xfrm>
            <a:off x="2857500" y="1571625"/>
            <a:ext cx="446088" cy="225425"/>
          </a:xfrm>
          <a:prstGeom prst="flowChartProcess">
            <a:avLst/>
          </a:prstGeom>
          <a:solidFill>
            <a:srgbClr val="6666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sz="1000" b="1">
                <a:latin typeface="Times New Roman" pitchFamily="18" charset="0"/>
              </a:rPr>
              <a:t>4.gbr</a:t>
            </a:r>
            <a:endParaRPr lang="en-US" sz="2400">
              <a:latin typeface="Times New Roman" pitchFamily="18" charset="0"/>
            </a:endParaRPr>
          </a:p>
        </p:txBody>
      </p:sp>
      <p:sp>
        <p:nvSpPr>
          <p:cNvPr id="17500" name="AutoShape 86"/>
          <p:cNvSpPr>
            <a:spLocks noChangeArrowheads="1"/>
          </p:cNvSpPr>
          <p:nvPr/>
        </p:nvSpPr>
        <p:spPr bwMode="auto">
          <a:xfrm>
            <a:off x="3429000" y="571500"/>
            <a:ext cx="396875" cy="163513"/>
          </a:xfrm>
          <a:prstGeom prst="flowChartProcess">
            <a:avLst/>
          </a:prstGeom>
          <a:solidFill>
            <a:srgbClr val="6666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sz="1000" b="1">
                <a:latin typeface="Times New Roman" pitchFamily="18" charset="0"/>
              </a:rPr>
              <a:t>54.db</a:t>
            </a:r>
            <a:endParaRPr lang="en-US" sz="2400">
              <a:latin typeface="Times New Roman" pitchFamily="18" charset="0"/>
            </a:endParaRPr>
          </a:p>
        </p:txBody>
      </p:sp>
      <p:sp>
        <p:nvSpPr>
          <p:cNvPr id="17501" name="AutoShape 87"/>
          <p:cNvSpPr>
            <a:spLocks noChangeArrowheads="1"/>
          </p:cNvSpPr>
          <p:nvPr/>
        </p:nvSpPr>
        <p:spPr bwMode="auto">
          <a:xfrm>
            <a:off x="4214813" y="785813"/>
            <a:ext cx="392112" cy="198437"/>
          </a:xfrm>
          <a:prstGeom prst="flowChartProcess">
            <a:avLst/>
          </a:prstGeom>
          <a:solidFill>
            <a:srgbClr val="6666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sz="1200" b="1">
                <a:latin typeface="Times New Roman" pitchFamily="18" charset="0"/>
              </a:rPr>
              <a:t>TG 112</a:t>
            </a:r>
            <a:endParaRPr lang="en-US" sz="1200">
              <a:latin typeface="Times New Roman" pitchFamily="18" charset="0"/>
            </a:endParaRPr>
          </a:p>
        </p:txBody>
      </p:sp>
      <p:sp>
        <p:nvSpPr>
          <p:cNvPr id="17502" name="AutoShape 88"/>
          <p:cNvSpPr>
            <a:spLocks noChangeArrowheads="1"/>
          </p:cNvSpPr>
          <p:nvPr/>
        </p:nvSpPr>
        <p:spPr bwMode="auto">
          <a:xfrm>
            <a:off x="4500563" y="500063"/>
            <a:ext cx="463550" cy="196850"/>
          </a:xfrm>
          <a:prstGeom prst="flowChartProcess">
            <a:avLst/>
          </a:prstGeom>
          <a:solidFill>
            <a:srgbClr val="6666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sz="1200" b="1">
                <a:latin typeface="Times New Roman" pitchFamily="18" charset="0"/>
              </a:rPr>
              <a:t> MUP</a:t>
            </a:r>
            <a:endParaRPr lang="en-US" sz="1200">
              <a:latin typeface="Times New Roman" pitchFamily="18" charset="0"/>
            </a:endParaRPr>
          </a:p>
        </p:txBody>
      </p:sp>
      <p:sp>
        <p:nvSpPr>
          <p:cNvPr id="17503" name="AutoShape 89"/>
          <p:cNvSpPr>
            <a:spLocks noChangeArrowheads="1"/>
          </p:cNvSpPr>
          <p:nvPr/>
        </p:nvSpPr>
        <p:spPr bwMode="auto">
          <a:xfrm>
            <a:off x="2000250" y="571500"/>
            <a:ext cx="474663" cy="203200"/>
          </a:xfrm>
          <a:prstGeom prst="flowChartProcess">
            <a:avLst/>
          </a:prstGeom>
          <a:solidFill>
            <a:srgbClr val="6666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sz="1000" b="1">
                <a:latin typeface="Times New Roman" pitchFamily="18" charset="0"/>
              </a:rPr>
              <a:t>MOMP</a:t>
            </a:r>
            <a:endParaRPr lang="en-US" sz="1000">
              <a:latin typeface="Times New Roman" pitchFamily="18" charset="0"/>
            </a:endParaRPr>
          </a:p>
        </p:txBody>
      </p:sp>
      <p:sp>
        <p:nvSpPr>
          <p:cNvPr id="17504" name="AutoShape 90"/>
          <p:cNvSpPr>
            <a:spLocks noChangeArrowheads="1"/>
          </p:cNvSpPr>
          <p:nvPr/>
        </p:nvSpPr>
        <p:spPr bwMode="auto">
          <a:xfrm>
            <a:off x="785813" y="2643188"/>
            <a:ext cx="428625" cy="196850"/>
          </a:xfrm>
          <a:prstGeom prst="flowChartProcess">
            <a:avLst/>
          </a:prstGeom>
          <a:solidFill>
            <a:srgbClr val="6666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sz="1000" b="1">
                <a:latin typeface="Times New Roman" pitchFamily="18" charset="0"/>
              </a:rPr>
              <a:t>307.lob</a:t>
            </a:r>
            <a:endParaRPr lang="en-US" sz="2400">
              <a:latin typeface="Times New Roman" pitchFamily="18" charset="0"/>
            </a:endParaRPr>
          </a:p>
        </p:txBody>
      </p:sp>
      <p:sp>
        <p:nvSpPr>
          <p:cNvPr id="17505" name="AutoShape 91"/>
          <p:cNvSpPr>
            <a:spLocks noChangeArrowheads="1"/>
          </p:cNvSpPr>
          <p:nvPr/>
        </p:nvSpPr>
        <p:spPr bwMode="auto">
          <a:xfrm>
            <a:off x="2571750" y="4000500"/>
            <a:ext cx="428625" cy="198438"/>
          </a:xfrm>
          <a:prstGeom prst="flowChartProcess">
            <a:avLst/>
          </a:prstGeom>
          <a:solidFill>
            <a:srgbClr val="6666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sz="1000" b="1">
                <a:latin typeface="Times New Roman" pitchFamily="18" charset="0"/>
              </a:rPr>
              <a:t>SP HV</a:t>
            </a:r>
            <a:endParaRPr lang="en-US" sz="2400">
              <a:latin typeface="Times New Roman" pitchFamily="18" charset="0"/>
            </a:endParaRPr>
          </a:p>
        </p:txBody>
      </p:sp>
      <p:sp>
        <p:nvSpPr>
          <p:cNvPr id="17506" name="AutoShape 92"/>
          <p:cNvSpPr>
            <a:spLocks noChangeArrowheads="1"/>
          </p:cNvSpPr>
          <p:nvPr/>
        </p:nvSpPr>
        <p:spPr bwMode="auto">
          <a:xfrm>
            <a:off x="500063" y="3143250"/>
            <a:ext cx="449262" cy="190500"/>
          </a:xfrm>
          <a:prstGeom prst="flowChartProcess">
            <a:avLst/>
          </a:prstGeom>
          <a:solidFill>
            <a:srgbClr val="6666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sz="1000" b="1">
                <a:latin typeface="Times New Roman" pitchFamily="18" charset="0"/>
              </a:rPr>
              <a:t>IZM</a:t>
            </a:r>
          </a:p>
        </p:txBody>
      </p:sp>
      <p:sp>
        <p:nvSpPr>
          <p:cNvPr id="17507" name="AutoShape 93"/>
          <p:cNvSpPr>
            <a:spLocks noChangeArrowheads="1"/>
          </p:cNvSpPr>
          <p:nvPr/>
        </p:nvSpPr>
        <p:spPr bwMode="auto">
          <a:xfrm>
            <a:off x="2071688" y="1571625"/>
            <a:ext cx="357187" cy="214313"/>
          </a:xfrm>
          <a:prstGeom prst="flowChartProcess">
            <a:avLst/>
          </a:prstGeom>
          <a:solidFill>
            <a:srgbClr val="6666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sz="1000" b="1">
                <a:latin typeface="Times New Roman" pitchFamily="18" charset="0"/>
              </a:rPr>
              <a:t>1.TRG</a:t>
            </a:r>
            <a:endParaRPr lang="en-US" sz="2400">
              <a:latin typeface="Times New Roman" pitchFamily="18" charset="0"/>
            </a:endParaRPr>
          </a:p>
        </p:txBody>
      </p:sp>
      <p:sp>
        <p:nvSpPr>
          <p:cNvPr id="17508" name="AutoShape 94"/>
          <p:cNvSpPr>
            <a:spLocks noChangeArrowheads="1"/>
          </p:cNvSpPr>
          <p:nvPr/>
        </p:nvSpPr>
        <p:spPr bwMode="auto">
          <a:xfrm>
            <a:off x="3214688" y="5929313"/>
            <a:ext cx="357187" cy="214312"/>
          </a:xfrm>
          <a:prstGeom prst="flowChartProcess">
            <a:avLst/>
          </a:prstGeom>
          <a:solidFill>
            <a:srgbClr val="6666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sz="1000" b="1">
                <a:latin typeface="Times New Roman" pitchFamily="18" charset="0"/>
              </a:rPr>
              <a:t>2.TRG</a:t>
            </a:r>
            <a:endParaRPr lang="en-US" sz="2400">
              <a:latin typeface="Times New Roman" pitchFamily="18" charset="0"/>
            </a:endParaRPr>
          </a:p>
        </p:txBody>
      </p:sp>
      <p:sp>
        <p:nvSpPr>
          <p:cNvPr id="17509" name="AutoShape 95"/>
          <p:cNvSpPr>
            <a:spLocks noChangeArrowheads="1"/>
          </p:cNvSpPr>
          <p:nvPr/>
        </p:nvSpPr>
        <p:spPr bwMode="auto">
          <a:xfrm>
            <a:off x="6215063" y="1571625"/>
            <a:ext cx="357187" cy="214313"/>
          </a:xfrm>
          <a:prstGeom prst="flowChartProcess">
            <a:avLst/>
          </a:prstGeom>
          <a:solidFill>
            <a:srgbClr val="FF33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sz="1000" b="1">
                <a:solidFill>
                  <a:schemeClr val="bg1"/>
                </a:solidFill>
                <a:latin typeface="Times New Roman" pitchFamily="18" charset="0"/>
              </a:rPr>
              <a:t>4.lbr</a:t>
            </a:r>
            <a:endParaRPr lang="en-US" sz="1000">
              <a:solidFill>
                <a:schemeClr val="bg1"/>
              </a:solidFill>
              <a:latin typeface="Times New Roman" pitchFamily="18" charset="0"/>
            </a:endParaRPr>
          </a:p>
        </p:txBody>
      </p:sp>
      <p:sp>
        <p:nvSpPr>
          <p:cNvPr id="17510" name="AutoShape 96"/>
          <p:cNvSpPr>
            <a:spLocks noChangeArrowheads="1"/>
          </p:cNvSpPr>
          <p:nvPr/>
        </p:nvSpPr>
        <p:spPr bwMode="auto">
          <a:xfrm>
            <a:off x="5357813" y="4357688"/>
            <a:ext cx="428625" cy="214312"/>
          </a:xfrm>
          <a:prstGeom prst="flowChartProcess">
            <a:avLst/>
          </a:prstGeom>
          <a:solidFill>
            <a:srgbClr val="FF33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sz="1000" b="1">
                <a:solidFill>
                  <a:schemeClr val="bg1"/>
                </a:solidFill>
                <a:latin typeface="Times New Roman" pitchFamily="18" charset="0"/>
              </a:rPr>
              <a:t>92.br</a:t>
            </a:r>
            <a:endParaRPr lang="en-US" sz="1000">
              <a:solidFill>
                <a:schemeClr val="bg1"/>
              </a:solidFill>
              <a:latin typeface="Times New Roman" pitchFamily="18" charset="0"/>
            </a:endParaRPr>
          </a:p>
        </p:txBody>
      </p:sp>
      <p:sp>
        <p:nvSpPr>
          <p:cNvPr id="17511" name="AutoShape 97"/>
          <p:cNvSpPr>
            <a:spLocks noChangeArrowheads="1"/>
          </p:cNvSpPr>
          <p:nvPr/>
        </p:nvSpPr>
        <p:spPr bwMode="auto">
          <a:xfrm>
            <a:off x="4929188" y="2786063"/>
            <a:ext cx="428625" cy="214312"/>
          </a:xfrm>
          <a:prstGeom prst="flowChartProcess">
            <a:avLst/>
          </a:prstGeom>
          <a:solidFill>
            <a:srgbClr val="FF33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sz="1000" b="1">
                <a:solidFill>
                  <a:schemeClr val="bg1"/>
                </a:solidFill>
                <a:latin typeface="Times New Roman" pitchFamily="18" charset="0"/>
              </a:rPr>
              <a:t>92.IZM</a:t>
            </a:r>
            <a:endParaRPr lang="en-US" sz="1000">
              <a:solidFill>
                <a:schemeClr val="bg1"/>
              </a:solidFill>
              <a:latin typeface="Times New Roman" pitchFamily="18" charset="0"/>
            </a:endParaRPr>
          </a:p>
        </p:txBody>
      </p:sp>
      <p:sp>
        <p:nvSpPr>
          <p:cNvPr id="99" name="Text Box 202"/>
          <p:cNvSpPr txBox="1">
            <a:spLocks noChangeArrowheads="1"/>
          </p:cNvSpPr>
          <p:nvPr/>
        </p:nvSpPr>
        <p:spPr bwMode="auto">
          <a:xfrm>
            <a:off x="5891213" y="4619625"/>
            <a:ext cx="3217862" cy="1473200"/>
          </a:xfrm>
          <a:prstGeom prst="rect">
            <a:avLst/>
          </a:prstGeom>
          <a:solidFill>
            <a:srgbClr val="800000">
              <a:alpha val="78999"/>
            </a:srgbClr>
          </a:solidFill>
          <a:ln w="9525">
            <a:solidFill>
              <a:srgbClr val="FF33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hr-HR" sz="1200" b="1" u="sng">
                <a:latin typeface="Arial" charset="0"/>
              </a:rPr>
              <a:t>4. lbr </a:t>
            </a:r>
            <a:r>
              <a:rPr lang="hr-HR" sz="1200" b="1">
                <a:latin typeface="Arial" charset="0"/>
              </a:rPr>
              <a:t>-&gt; ZM  Obrovac  (1250 pripadnika)</a:t>
            </a:r>
          </a:p>
          <a:p>
            <a:pPr>
              <a:spcBef>
                <a:spcPct val="50000"/>
              </a:spcBef>
            </a:pPr>
            <a:r>
              <a:rPr lang="hr-HR" sz="1200" b="1" u="sng">
                <a:latin typeface="Arial" charset="0"/>
              </a:rPr>
              <a:t>92. mtbr </a:t>
            </a:r>
            <a:r>
              <a:rPr lang="hr-HR" sz="1200" b="1">
                <a:latin typeface="Arial" charset="0"/>
              </a:rPr>
              <a:t>-&gt; 1550 pripadnika</a:t>
            </a:r>
          </a:p>
          <a:p>
            <a:pPr>
              <a:spcBef>
                <a:spcPct val="50000"/>
              </a:spcBef>
            </a:pPr>
            <a:r>
              <a:rPr lang="hr-HR" sz="1200" b="1" u="sng">
                <a:latin typeface="Arial" charset="0"/>
              </a:rPr>
              <a:t>2. pbr  </a:t>
            </a:r>
            <a:r>
              <a:rPr lang="hr-HR" sz="1200" b="1">
                <a:latin typeface="Arial" charset="0"/>
              </a:rPr>
              <a:t>-&gt; 1100 pripadnika</a:t>
            </a:r>
          </a:p>
          <a:p>
            <a:pPr>
              <a:spcBef>
                <a:spcPct val="50000"/>
              </a:spcBef>
            </a:pPr>
            <a:r>
              <a:rPr lang="hr-HR" sz="1200" b="1" u="sng">
                <a:latin typeface="Arial" charset="0"/>
              </a:rPr>
              <a:t>Bojna posebne milicije </a:t>
            </a:r>
            <a:r>
              <a:rPr lang="hr-HR" sz="1200" b="1">
                <a:latin typeface="Arial" charset="0"/>
              </a:rPr>
              <a:t>-&gt; ZM Knin (oko 500 pripadnika)</a:t>
            </a:r>
          </a:p>
          <a:p>
            <a:pPr eaLnBrk="0" hangingPunct="0"/>
            <a:r>
              <a:rPr lang="hr-HR" sz="1200" b="1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UKUPNO  sa ojačanjima 4400 pripadnika </a:t>
            </a:r>
            <a:endParaRPr lang="en-US" sz="1200" b="1"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</p:txBody>
      </p:sp>
      <p:sp>
        <p:nvSpPr>
          <p:cNvPr id="17513" name="Text Box 202"/>
          <p:cNvSpPr txBox="1">
            <a:spLocks noChangeArrowheads="1"/>
          </p:cNvSpPr>
          <p:nvPr/>
        </p:nvSpPr>
        <p:spPr bwMode="auto">
          <a:xfrm>
            <a:off x="0" y="4500563"/>
            <a:ext cx="3214688" cy="1657350"/>
          </a:xfrm>
          <a:prstGeom prst="rect">
            <a:avLst/>
          </a:prstGeom>
          <a:solidFill>
            <a:srgbClr val="7DC7FF"/>
          </a:solidFill>
          <a:ln w="9525">
            <a:solidFill>
              <a:srgbClr val="FF33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hr-HR" sz="1200" u="sng">
                <a:solidFill>
                  <a:srgbClr val="000000"/>
                </a:solidFill>
                <a:latin typeface="Arial" charset="0"/>
              </a:rPr>
              <a:t>4..gardijska brigada</a:t>
            </a:r>
            <a:endParaRPr lang="hr-HR" sz="1200">
              <a:solidFill>
                <a:srgbClr val="000000"/>
              </a:solidFill>
              <a:latin typeface="Arial" charset="0"/>
            </a:endParaRPr>
          </a:p>
          <a:p>
            <a:pPr>
              <a:spcBef>
                <a:spcPct val="50000"/>
              </a:spcBef>
            </a:pPr>
            <a:r>
              <a:rPr lang="hr-HR" sz="1200" u="sng">
                <a:solidFill>
                  <a:srgbClr val="000000"/>
                </a:solidFill>
                <a:latin typeface="Arial" charset="0"/>
              </a:rPr>
              <a:t>TG 112.</a:t>
            </a:r>
            <a:endParaRPr lang="hr-HR" sz="1200">
              <a:solidFill>
                <a:srgbClr val="000000"/>
              </a:solidFill>
              <a:latin typeface="Arial" charset="0"/>
            </a:endParaRPr>
          </a:p>
          <a:p>
            <a:pPr>
              <a:spcBef>
                <a:spcPct val="50000"/>
              </a:spcBef>
            </a:pPr>
            <a:r>
              <a:rPr lang="hr-HR" sz="1200" u="sng">
                <a:solidFill>
                  <a:srgbClr val="000000"/>
                </a:solidFill>
                <a:latin typeface="Arial" charset="0"/>
              </a:rPr>
              <a:t>BG 113</a:t>
            </a:r>
            <a:endParaRPr lang="hr-HR" sz="1200">
              <a:solidFill>
                <a:srgbClr val="000000"/>
              </a:solidFill>
              <a:latin typeface="Arial" charset="0"/>
            </a:endParaRPr>
          </a:p>
          <a:p>
            <a:pPr>
              <a:spcBef>
                <a:spcPct val="50000"/>
              </a:spcBef>
            </a:pPr>
            <a:r>
              <a:rPr lang="hr-HR" sz="1200" u="sng">
                <a:solidFill>
                  <a:srgbClr val="000000"/>
                </a:solidFill>
                <a:latin typeface="Arial" charset="0"/>
              </a:rPr>
              <a:t>7.dp, 53.; 54.; 55. db, SP HV, ZB Zemunik</a:t>
            </a:r>
          </a:p>
          <a:p>
            <a:pPr>
              <a:spcBef>
                <a:spcPct val="50000"/>
              </a:spcBef>
            </a:pPr>
            <a:r>
              <a:rPr lang="hr-HR" sz="1200" u="sng">
                <a:solidFill>
                  <a:srgbClr val="000000"/>
                </a:solidFill>
                <a:latin typeface="Arial" charset="0"/>
              </a:rPr>
              <a:t>Specijasne snage MUP.a</a:t>
            </a:r>
          </a:p>
          <a:p>
            <a:pPr>
              <a:spcBef>
                <a:spcPct val="50000"/>
              </a:spcBef>
            </a:pPr>
            <a:r>
              <a:rPr lang="hr-HR" sz="1200" b="1" u="sng">
                <a:solidFill>
                  <a:srgbClr val="000000"/>
                </a:solidFill>
                <a:latin typeface="Arial" charset="0"/>
              </a:rPr>
              <a:t>UKUPNO sa ojačanjima  3950 pripadnika</a:t>
            </a:r>
          </a:p>
        </p:txBody>
      </p:sp>
      <p:sp>
        <p:nvSpPr>
          <p:cNvPr id="17514" name="Text Box 202"/>
          <p:cNvSpPr txBox="1">
            <a:spLocks noChangeArrowheads="1"/>
          </p:cNvSpPr>
          <p:nvPr/>
        </p:nvSpPr>
        <p:spPr bwMode="auto">
          <a:xfrm>
            <a:off x="2843213" y="3429000"/>
            <a:ext cx="3214687" cy="284163"/>
          </a:xfrm>
          <a:prstGeom prst="rect">
            <a:avLst/>
          </a:prstGeom>
          <a:solidFill>
            <a:srgbClr val="FFCC00"/>
          </a:solidFill>
          <a:ln w="9525">
            <a:solidFill>
              <a:srgbClr val="FF33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hr-HR" sz="1200" b="1" u="sng">
                <a:solidFill>
                  <a:srgbClr val="000000"/>
                </a:solidFill>
                <a:latin typeface="Arial" charset="0"/>
              </a:rPr>
              <a:t>OMJER SNAGA MANJI OD 1:1</a:t>
            </a:r>
          </a:p>
        </p:txBody>
      </p:sp>
      <p:sp>
        <p:nvSpPr>
          <p:cNvPr id="17515" name="AutoShape 83"/>
          <p:cNvSpPr>
            <a:spLocks noChangeArrowheads="1"/>
          </p:cNvSpPr>
          <p:nvPr/>
        </p:nvSpPr>
        <p:spPr bwMode="auto">
          <a:xfrm>
            <a:off x="1547813" y="3644900"/>
            <a:ext cx="647700" cy="360363"/>
          </a:xfrm>
          <a:prstGeom prst="flowChartProcess">
            <a:avLst/>
          </a:prstGeom>
          <a:solidFill>
            <a:srgbClr val="6666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hr-HR" sz="1000" b="1">
                <a:latin typeface="Arial" charset="0"/>
              </a:rPr>
              <a:t>3/</a:t>
            </a:r>
            <a:r>
              <a:rPr lang="en-US" sz="1000" b="1">
                <a:latin typeface="Times New Roman" pitchFamily="18" charset="0"/>
              </a:rPr>
              <a:t>7.dp</a:t>
            </a:r>
            <a:endParaRPr lang="en-US" sz="2400">
              <a:latin typeface="Times New Roman" pitchFamily="18" charset="0"/>
            </a:endParaRPr>
          </a:p>
        </p:txBody>
      </p:sp>
      <p:sp>
        <p:nvSpPr>
          <p:cNvPr id="17516" name="AutoShape 83"/>
          <p:cNvSpPr>
            <a:spLocks noChangeArrowheads="1"/>
          </p:cNvSpPr>
          <p:nvPr/>
        </p:nvSpPr>
        <p:spPr bwMode="auto">
          <a:xfrm>
            <a:off x="3059113" y="1196975"/>
            <a:ext cx="573087" cy="342900"/>
          </a:xfrm>
          <a:prstGeom prst="flowChartProcess">
            <a:avLst/>
          </a:prstGeom>
          <a:solidFill>
            <a:srgbClr val="6666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hr-HR" sz="1000" b="1">
                <a:latin typeface="Arial" charset="0"/>
              </a:rPr>
              <a:t>1/</a:t>
            </a:r>
            <a:r>
              <a:rPr lang="en-US" sz="1000" b="1">
                <a:latin typeface="Times New Roman" pitchFamily="18" charset="0"/>
              </a:rPr>
              <a:t>7.dp</a:t>
            </a:r>
            <a:endParaRPr lang="en-US" sz="2400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4" name="Rectangle 4"/>
          <p:cNvSpPr>
            <a:spLocks noChangeArrowheads="1"/>
          </p:cNvSpPr>
          <p:nvPr/>
        </p:nvSpPr>
        <p:spPr bwMode="auto">
          <a:xfrm>
            <a:off x="0" y="1274763"/>
            <a:ext cx="9144000" cy="530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/>
            <a:r>
              <a:rPr lang="hr-HR" b="1"/>
              <a:t>GLAVNI SMJER:</a:t>
            </a:r>
          </a:p>
          <a:p>
            <a:pPr marL="342900" indent="-342900"/>
            <a:r>
              <a:rPr lang="hr-HR"/>
              <a:t>Zeleni hrast– Islam - Kašić – Smilčić:</a:t>
            </a:r>
          </a:p>
          <a:p>
            <a:pPr marL="342900" indent="-342900"/>
            <a:r>
              <a:rPr lang="hr-HR"/>
              <a:t>	</a:t>
            </a:r>
            <a:r>
              <a:rPr lang="hr-HR" u="sng"/>
              <a:t>4. gbr, 1/7 DP</a:t>
            </a:r>
          </a:p>
          <a:p>
            <a:pPr marL="342900" indent="-342900"/>
            <a:endParaRPr lang="hr-HR" u="sng"/>
          </a:p>
          <a:p>
            <a:pPr marL="342900" indent="-342900"/>
            <a:r>
              <a:rPr lang="hr-HR" b="1"/>
              <a:t>POMOĆNI SMJEROVI:</a:t>
            </a:r>
          </a:p>
          <a:p>
            <a:pPr marL="342900" indent="-342900"/>
            <a:r>
              <a:rPr lang="hr-HR"/>
              <a:t>Rovanjska – Jasenice – Obrovac:</a:t>
            </a:r>
          </a:p>
          <a:p>
            <a:pPr marL="342900" indent="-342900"/>
            <a:r>
              <a:rPr lang="hr-HR"/>
              <a:t>	</a:t>
            </a:r>
            <a:r>
              <a:rPr lang="hr-HR" u="sng"/>
              <a:t>TG 112, 54. db, 1/1 7. DP, BG VP.</a:t>
            </a:r>
          </a:p>
          <a:p>
            <a:pPr marL="342900" indent="-342900"/>
            <a:r>
              <a:rPr lang="hr-HR"/>
              <a:t>2.  	Suhovare – Veljane – Donje Biljane:</a:t>
            </a:r>
          </a:p>
          <a:p>
            <a:pPr marL="342900" indent="-342900"/>
            <a:r>
              <a:rPr lang="hr-HR" b="1"/>
              <a:t>	</a:t>
            </a:r>
            <a:r>
              <a:rPr lang="hr-HR" u="sng"/>
              <a:t>BG 113., 2/7 DP, BG VP.</a:t>
            </a:r>
          </a:p>
          <a:p>
            <a:pPr marL="342900" indent="-342900"/>
            <a:endParaRPr lang="hr-HR" u="sng"/>
          </a:p>
          <a:p>
            <a:pPr marL="342900" indent="-342900"/>
            <a:r>
              <a:rPr lang="hr-HR" b="1"/>
              <a:t>PODUPIRUĆI SMJEROVI</a:t>
            </a:r>
            <a:endParaRPr lang="hr-HR"/>
          </a:p>
          <a:p>
            <a:pPr marL="342900" indent="-342900"/>
            <a:r>
              <a:rPr lang="hr-HR"/>
              <a:t>Briševo – Murvica – Smoković i Stara karaula – Musapstan – Crno</a:t>
            </a:r>
            <a:r>
              <a:rPr lang="hr-HR" b="1"/>
              <a:t>	</a:t>
            </a:r>
            <a:endParaRPr lang="hr-HR" u="sng"/>
          </a:p>
          <a:p>
            <a:pPr marL="342900" indent="-342900"/>
            <a:r>
              <a:rPr lang="hr-HR"/>
              <a:t>Sv. Martin – Babin dub – Aerobaza Zemunik i Prkos – Škabrnje – Ražovljeva glava; 	</a:t>
            </a:r>
            <a:r>
              <a:rPr lang="hr-HR" u="sng"/>
              <a:t>SP GSHV, BG VP.</a:t>
            </a:r>
            <a:r>
              <a:rPr lang="hr-HR"/>
              <a:t> </a:t>
            </a:r>
            <a:r>
              <a:rPr lang="hr-HR" u="sng"/>
              <a:t>3/7.dp, MOMP, ZB Zemunik.</a:t>
            </a:r>
          </a:p>
          <a:p>
            <a:pPr marL="342900" indent="-342900"/>
            <a:endParaRPr lang="hr-HR" u="sng"/>
          </a:p>
          <a:p>
            <a:pPr marL="342900" indent="-342900"/>
            <a:r>
              <a:rPr lang="hr-HR" b="1"/>
              <a:t>SP MUP – </a:t>
            </a:r>
            <a:r>
              <a:rPr lang="hr-HR"/>
              <a:t>po zapovijedi N GS HV na posebnom smjeru Libinje – Bukva – Tulove grede - Bobija</a:t>
            </a:r>
          </a:p>
          <a:p>
            <a:pPr marL="342900" indent="-342900" eaLnBrk="0" hangingPunct="0">
              <a:spcBef>
                <a:spcPct val="50000"/>
              </a:spcBef>
            </a:pPr>
            <a:endParaRPr lang="hr-HR" sz="2400" b="1">
              <a:latin typeface="Arial" charset="0"/>
            </a:endParaRPr>
          </a:p>
        </p:txBody>
      </p:sp>
      <p:sp>
        <p:nvSpPr>
          <p:cNvPr id="20485" name="Rectangle 2"/>
          <p:cNvSpPr>
            <a:spLocks noChangeArrowheads="1"/>
          </p:cNvSpPr>
          <p:nvPr/>
        </p:nvSpPr>
        <p:spPr bwMode="auto">
          <a:xfrm>
            <a:off x="0" y="0"/>
            <a:ext cx="9144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hr-HR" sz="2400" b="1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PREGLED ANGAŽIRANJA SNAGA PO SMJEROVIMA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Globe">
  <a:themeElements>
    <a:clrScheme name="Globe 3">
      <a:dk1>
        <a:srgbClr val="003B76"/>
      </a:dk1>
      <a:lt1>
        <a:srgbClr val="FFFFFF"/>
      </a:lt1>
      <a:dk2>
        <a:srgbClr val="0066CC"/>
      </a:dk2>
      <a:lt2>
        <a:srgbClr val="CCECFF"/>
      </a:lt2>
      <a:accent1>
        <a:srgbClr val="33CCCC"/>
      </a:accent1>
      <a:accent2>
        <a:srgbClr val="66CCFF"/>
      </a:accent2>
      <a:accent3>
        <a:srgbClr val="AAB8E2"/>
      </a:accent3>
      <a:accent4>
        <a:srgbClr val="DADADA"/>
      </a:accent4>
      <a:accent5>
        <a:srgbClr val="ADE2E2"/>
      </a:accent5>
      <a:accent6>
        <a:srgbClr val="5CB9E7"/>
      </a:accent6>
      <a:hlink>
        <a:srgbClr val="FFFFCC"/>
      </a:hlink>
      <a:folHlink>
        <a:srgbClr val="FFCC66"/>
      </a:folHlink>
    </a:clrScheme>
    <a:fontScheme name="Globe">
      <a:majorFont>
        <a:latin typeface="Arial"/>
        <a:ea typeface=""/>
        <a:cs typeface="Arial"/>
      </a:majorFont>
      <a:minorFont>
        <a:latin typeface="Verdana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Globe 1">
        <a:dk1>
          <a:srgbClr val="622100"/>
        </a:dk1>
        <a:lt1>
          <a:srgbClr val="FFFFFF"/>
        </a:lt1>
        <a:dk2>
          <a:srgbClr val="800000"/>
        </a:dk2>
        <a:lt2>
          <a:srgbClr val="FFFFCC"/>
        </a:lt2>
        <a:accent1>
          <a:srgbClr val="E42B00"/>
        </a:accent1>
        <a:accent2>
          <a:srgbClr val="996600"/>
        </a:accent2>
        <a:accent3>
          <a:srgbClr val="C0AAAA"/>
        </a:accent3>
        <a:accent4>
          <a:srgbClr val="DADADA"/>
        </a:accent4>
        <a:accent5>
          <a:srgbClr val="EFACAA"/>
        </a:accent5>
        <a:accent6>
          <a:srgbClr val="8A5C00"/>
        </a:accent6>
        <a:hlink>
          <a:srgbClr val="FADF6C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lobe 2">
        <a:dk1>
          <a:srgbClr val="5F4545"/>
        </a:dk1>
        <a:lt1>
          <a:srgbClr val="FFFFFF"/>
        </a:lt1>
        <a:dk2>
          <a:srgbClr val="8F6969"/>
        </a:dk2>
        <a:lt2>
          <a:srgbClr val="FFFFCC"/>
        </a:lt2>
        <a:accent1>
          <a:srgbClr val="CC6600"/>
        </a:accent1>
        <a:accent2>
          <a:srgbClr val="924C0C"/>
        </a:accent2>
        <a:accent3>
          <a:srgbClr val="C6B9B9"/>
        </a:accent3>
        <a:accent4>
          <a:srgbClr val="DADADA"/>
        </a:accent4>
        <a:accent5>
          <a:srgbClr val="E2B8AA"/>
        </a:accent5>
        <a:accent6>
          <a:srgbClr val="84440A"/>
        </a:accent6>
        <a:hlink>
          <a:srgbClr val="CFD375"/>
        </a:hlink>
        <a:folHlink>
          <a:srgbClr val="98BB9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lobe 3">
        <a:dk1>
          <a:srgbClr val="003B76"/>
        </a:dk1>
        <a:lt1>
          <a:srgbClr val="FFFFFF"/>
        </a:lt1>
        <a:dk2>
          <a:srgbClr val="0066CC"/>
        </a:dk2>
        <a:lt2>
          <a:srgbClr val="CCECFF"/>
        </a:lt2>
        <a:accent1>
          <a:srgbClr val="33CCCC"/>
        </a:accent1>
        <a:accent2>
          <a:srgbClr val="66CCFF"/>
        </a:accent2>
        <a:accent3>
          <a:srgbClr val="AAB8E2"/>
        </a:accent3>
        <a:accent4>
          <a:srgbClr val="DADADA"/>
        </a:accent4>
        <a:accent5>
          <a:srgbClr val="ADE2E2"/>
        </a:accent5>
        <a:accent6>
          <a:srgbClr val="5CB9E7"/>
        </a:accent6>
        <a:hlink>
          <a:srgbClr val="FFFFCC"/>
        </a:hlink>
        <a:folHlink>
          <a:srgbClr val="FF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lobe 4">
        <a:dk1>
          <a:srgbClr val="005856"/>
        </a:dk1>
        <a:lt1>
          <a:srgbClr val="FFFFFF"/>
        </a:lt1>
        <a:dk2>
          <a:srgbClr val="008080"/>
        </a:dk2>
        <a:lt2>
          <a:srgbClr val="FFFFCC"/>
        </a:lt2>
        <a:accent1>
          <a:srgbClr val="0099CC"/>
        </a:accent1>
        <a:accent2>
          <a:srgbClr val="00CCFF"/>
        </a:accent2>
        <a:accent3>
          <a:srgbClr val="AAC0C0"/>
        </a:accent3>
        <a:accent4>
          <a:srgbClr val="DADADA"/>
        </a:accent4>
        <a:accent5>
          <a:srgbClr val="AACAE2"/>
        </a:accent5>
        <a:accent6>
          <a:srgbClr val="00B9E7"/>
        </a:accent6>
        <a:hlink>
          <a:srgbClr val="1ACE9F"/>
        </a:hlink>
        <a:folHlink>
          <a:srgbClr val="948CCE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lobe 5">
        <a:dk1>
          <a:srgbClr val="3C5436"/>
        </a:dk1>
        <a:lt1>
          <a:srgbClr val="FFFFFF"/>
        </a:lt1>
        <a:dk2>
          <a:srgbClr val="5F8656"/>
        </a:dk2>
        <a:lt2>
          <a:srgbClr val="D6D8C0"/>
        </a:lt2>
        <a:accent1>
          <a:srgbClr val="61733D"/>
        </a:accent1>
        <a:accent2>
          <a:srgbClr val="324A39"/>
        </a:accent2>
        <a:accent3>
          <a:srgbClr val="B6C3B4"/>
        </a:accent3>
        <a:accent4>
          <a:srgbClr val="DADADA"/>
        </a:accent4>
        <a:accent5>
          <a:srgbClr val="B7BCAF"/>
        </a:accent5>
        <a:accent6>
          <a:srgbClr val="2C4233"/>
        </a:accent6>
        <a:hlink>
          <a:srgbClr val="73D588"/>
        </a:hlink>
        <a:folHlink>
          <a:srgbClr val="6F99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lobe 6">
        <a:dk1>
          <a:srgbClr val="5B7B65"/>
        </a:dk1>
        <a:lt1>
          <a:srgbClr val="FFFFFF"/>
        </a:lt1>
        <a:dk2>
          <a:srgbClr val="9ABE9D"/>
        </a:dk2>
        <a:lt2>
          <a:srgbClr val="336600"/>
        </a:lt2>
        <a:accent1>
          <a:srgbClr val="00CC66"/>
        </a:accent1>
        <a:accent2>
          <a:srgbClr val="4E7050"/>
        </a:accent2>
        <a:accent3>
          <a:srgbClr val="CADBCC"/>
        </a:accent3>
        <a:accent4>
          <a:srgbClr val="DADADA"/>
        </a:accent4>
        <a:accent5>
          <a:srgbClr val="AAE2B8"/>
        </a:accent5>
        <a:accent6>
          <a:srgbClr val="466548"/>
        </a:accent6>
        <a:hlink>
          <a:srgbClr val="FFFFCC"/>
        </a:hlink>
        <a:folHlink>
          <a:srgbClr val="9CE8A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lobe 7">
        <a:dk1>
          <a:srgbClr val="4C4E44"/>
        </a:dk1>
        <a:lt1>
          <a:srgbClr val="FFFFFF"/>
        </a:lt1>
        <a:dk2>
          <a:srgbClr val="686B5D"/>
        </a:dk2>
        <a:lt2>
          <a:srgbClr val="D6D5C6"/>
        </a:lt2>
        <a:accent1>
          <a:srgbClr val="898D79"/>
        </a:accent1>
        <a:accent2>
          <a:srgbClr val="4D4F45"/>
        </a:accent2>
        <a:accent3>
          <a:srgbClr val="B9BAB6"/>
        </a:accent3>
        <a:accent4>
          <a:srgbClr val="DADADA"/>
        </a:accent4>
        <a:accent5>
          <a:srgbClr val="C4C5BE"/>
        </a:accent5>
        <a:accent6>
          <a:srgbClr val="45473E"/>
        </a:accent6>
        <a:hlink>
          <a:srgbClr val="58BE67"/>
        </a:hlink>
        <a:folHlink>
          <a:srgbClr val="C0C64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lobe 8">
        <a:dk1>
          <a:srgbClr val="000000"/>
        </a:dk1>
        <a:lt1>
          <a:srgbClr val="FFFFDD"/>
        </a:lt1>
        <a:dk2>
          <a:srgbClr val="000000"/>
        </a:dk2>
        <a:lt2>
          <a:srgbClr val="98977A"/>
        </a:lt2>
        <a:accent1>
          <a:srgbClr val="BDCDA7"/>
        </a:accent1>
        <a:accent2>
          <a:srgbClr val="A0D060"/>
        </a:accent2>
        <a:accent3>
          <a:srgbClr val="FFFFEB"/>
        </a:accent3>
        <a:accent4>
          <a:srgbClr val="000000"/>
        </a:accent4>
        <a:accent5>
          <a:srgbClr val="DBE3D0"/>
        </a:accent5>
        <a:accent6>
          <a:srgbClr val="91BC56"/>
        </a:accent6>
        <a:hlink>
          <a:srgbClr val="FADD4E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Globe</Template>
  <TotalTime>745</TotalTime>
  <Words>1743</Words>
  <Application>Microsoft Office PowerPoint</Application>
  <PresentationFormat>On-screen Show (4:3)</PresentationFormat>
  <Paragraphs>291</Paragraphs>
  <Slides>18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3" baseType="lpstr">
      <vt:lpstr>Arial</vt:lpstr>
      <vt:lpstr>Times New Roman</vt:lpstr>
      <vt:lpstr>Verdana</vt:lpstr>
      <vt:lpstr>Wingdings</vt:lpstr>
      <vt:lpstr>Globe</vt:lpstr>
      <vt:lpstr>VRO “MASLENICA”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</vt:vector>
  </TitlesOfParts>
  <Company>&lt;arabianhorse&gt;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VRO “MASLENICA”</dc:title>
  <dc:creator>Korisnik</dc:creator>
  <cp:lastModifiedBy>User</cp:lastModifiedBy>
  <cp:revision>10</cp:revision>
  <dcterms:created xsi:type="dcterms:W3CDTF">2013-03-11T12:08:57Z</dcterms:created>
  <dcterms:modified xsi:type="dcterms:W3CDTF">2013-04-01T11:25:55Z</dcterms:modified>
</cp:coreProperties>
</file>