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56" r:id="rId2"/>
    <p:sldId id="293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302" r:id="rId11"/>
    <p:sldId id="266" r:id="rId12"/>
    <p:sldId id="305" r:id="rId13"/>
    <p:sldId id="306" r:id="rId14"/>
    <p:sldId id="307" r:id="rId15"/>
    <p:sldId id="308" r:id="rId16"/>
    <p:sldId id="309" r:id="rId17"/>
    <p:sldId id="270" r:id="rId18"/>
    <p:sldId id="300" r:id="rId19"/>
    <p:sldId id="310" r:id="rId20"/>
    <p:sldId id="311" r:id="rId21"/>
    <p:sldId id="312" r:id="rId22"/>
    <p:sldId id="313" r:id="rId23"/>
    <p:sldId id="314" r:id="rId24"/>
    <p:sldId id="301" r:id="rId25"/>
    <p:sldId id="299" r:id="rId26"/>
    <p:sldId id="315" r:id="rId27"/>
    <p:sldId id="316" r:id="rId28"/>
    <p:sldId id="317" r:id="rId29"/>
    <p:sldId id="318" r:id="rId30"/>
    <p:sldId id="288" r:id="rId31"/>
    <p:sldId id="289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0099CC"/>
    <a:srgbClr val="666633"/>
    <a:srgbClr val="3366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36CFE2-F655-4A04-A157-D1FDF0152AE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6CFE2-F655-4A04-A157-D1FDF0152AE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6CFE2-F655-4A04-A157-D1FDF0152AE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0" y="457200"/>
            <a:ext cx="4495800" cy="4114800"/>
          </a:xfrm>
        </p:spPr>
        <p:txBody>
          <a:bodyPr/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95800" y="4800600"/>
            <a:ext cx="43434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3089" name="Picture 17" descr="j03847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194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76A156-7875-4BC3-8C87-CE238570508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05650" y="381000"/>
            <a:ext cx="1733550" cy="5745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048250" cy="5745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612709D-53D7-40F0-835F-ED60B589A48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6979FC-3A25-4637-80D6-360BF61C497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09B70C-2298-41DC-BF8F-9398A2C0F3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0" y="1600200"/>
            <a:ext cx="33909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0"/>
            <a:ext cx="33909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BBDA0A-CF18-4954-B439-799DC997BA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64E1A8-4499-4E80-B534-F23188F02AC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EB36AF-B19A-499F-925F-D8805EA3070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16E275-AE55-4A92-BB81-C824FB17D4E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F44FAC6-BF8B-414D-B7A4-71E0980ABA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7BEA80-5949-4955-8BAE-47D90713C40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j038479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92405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381000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600200"/>
            <a:ext cx="6934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336699"/>
                </a:solidFill>
              </a:defRPr>
            </a:lvl1pPr>
          </a:lstStyle>
          <a:p>
            <a:fld id="{6A84B011-16F2-4654-A9AF-560F104DF62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336699"/>
                </a:solidFill>
              </a:defRPr>
            </a:lvl1pPr>
          </a:lstStyle>
          <a:p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336699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6699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3366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3366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3366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336699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6699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66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66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66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66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86050" y="0"/>
            <a:ext cx="6129350" cy="4114800"/>
          </a:xfrm>
        </p:spPr>
        <p:txBody>
          <a:bodyPr/>
          <a:lstStyle/>
          <a:p>
            <a:r>
              <a:rPr lang="hr-H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Neki događaji koji su utjecali na tijek Operacije “Maslenica”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214942" y="4000504"/>
            <a:ext cx="4343400" cy="1752600"/>
          </a:xfrm>
        </p:spPr>
        <p:txBody>
          <a:bodyPr/>
          <a:lstStyle/>
          <a:p>
            <a:r>
              <a:rPr lang="hr-HR" sz="2400" b="1" dirty="0" smtClean="0"/>
              <a:t>Pripremio:</a:t>
            </a:r>
            <a:r>
              <a:rPr lang="hr-HR" sz="2400" dirty="0" smtClean="0"/>
              <a:t> umirovljeni </a:t>
            </a:r>
          </a:p>
          <a:p>
            <a:r>
              <a:rPr lang="hr-HR" sz="2400" dirty="0" smtClean="0"/>
              <a:t>    </a:t>
            </a:r>
            <a:r>
              <a:rPr lang="hr-HR" sz="2400" dirty="0" smtClean="0"/>
              <a:t>brigadir </a:t>
            </a:r>
            <a:r>
              <a:rPr lang="hr-HR" sz="2400" i="1" dirty="0" smtClean="0"/>
              <a:t>Stanko </a:t>
            </a:r>
            <a:r>
              <a:rPr lang="hr-HR" sz="2400" i="1" dirty="0" smtClean="0"/>
              <a:t>Čelar</a:t>
            </a:r>
            <a:endParaRPr lang="en-US" sz="2400" i="1" dirty="0"/>
          </a:p>
        </p:txBody>
      </p:sp>
      <p:pic>
        <p:nvPicPr>
          <p:cNvPr id="4" name="Picture 3" descr="pauc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4357694"/>
            <a:ext cx="3143272" cy="2172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Pripremna zapovijed 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Pripremna zapovijed za operaciju i izmještanje brigade zaprimljena je 07.01.1993. od Zapovjedništva sektora </a:t>
            </a:r>
            <a:r>
              <a:rPr lang="hr-HR" dirty="0" smtClean="0"/>
              <a:t>Zadar.</a:t>
            </a:r>
            <a:endParaRPr lang="hr-HR" dirty="0" smtClean="0"/>
          </a:p>
          <a:p>
            <a:r>
              <a:rPr lang="hr-HR" dirty="0" smtClean="0"/>
              <a:t>Prigovor zapovjednika brigade na razinu zapovijedanja </a:t>
            </a:r>
            <a:r>
              <a:rPr lang="hr-HR" dirty="0" smtClean="0"/>
              <a:t>operacijom.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Formiranje IZM Z6.OZ u </a:t>
            </a:r>
            <a:r>
              <a:rPr lang="hr-HR" dirty="0" smtClean="0"/>
              <a:t>Zadru.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6E275-AE55-4A92-BB81-C824FB17D4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hr-HR" b="1" dirty="0" smtClean="0"/>
              <a:t>Pripreme za izvođenje operacije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00200"/>
            <a:ext cx="6934200" cy="5043510"/>
          </a:xfrm>
        </p:spPr>
        <p:txBody>
          <a:bodyPr/>
          <a:lstStyle/>
          <a:p>
            <a:r>
              <a:rPr lang="hr-HR" sz="2800" dirty="0" smtClean="0"/>
              <a:t>08. siječnja 1993. po zapovjedi zapovjednika brigade Mirka Šundova, sve postrojbe stavljaju se u prvi stupanj pripravnosti.</a:t>
            </a:r>
          </a:p>
          <a:p>
            <a:r>
              <a:rPr lang="hr-HR" sz="2800" dirty="0" smtClean="0"/>
              <a:t>09. siječnja zapovjedništvo, dom zapovjedništva, satnija veze i vod za ED prebačeni u područje s. Radovin. </a:t>
            </a:r>
          </a:p>
          <a:p>
            <a:r>
              <a:rPr lang="hr-HR" sz="2800" dirty="0" smtClean="0"/>
              <a:t>Sve lokacije razmještaja određene ranijim izviđanjima.</a:t>
            </a:r>
          </a:p>
          <a:p>
            <a:r>
              <a:rPr lang="hr-HR" sz="2800" dirty="0" smtClean="0"/>
              <a:t>Odjel logistike i logistička satnija razmještaju se na područje s. Ražanac.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Nastavak </a:t>
            </a:r>
            <a:r>
              <a:rPr lang="hr-HR" b="1" dirty="0" smtClean="0"/>
              <a:t>priprema (1)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11. siječnja uspostavljeno je  zapovijedno mjesto brigade u s. </a:t>
            </a:r>
            <a:r>
              <a:rPr lang="hr-HR" dirty="0" smtClean="0"/>
              <a:t>Radovin. </a:t>
            </a:r>
            <a:endParaRPr lang="hr-HR" dirty="0" smtClean="0"/>
          </a:p>
          <a:p>
            <a:r>
              <a:rPr lang="hr-HR" dirty="0" smtClean="0"/>
              <a:t>Pod operativno zapovijedanje dodjeljena jedna pješačka bojna iz sastava </a:t>
            </a:r>
            <a:r>
              <a:rPr lang="hr-HR" dirty="0" smtClean="0"/>
              <a:t>7.dp.</a:t>
            </a:r>
            <a:endParaRPr lang="hr-HR" dirty="0" smtClean="0"/>
          </a:p>
          <a:p>
            <a:r>
              <a:rPr lang="hr-HR" dirty="0" smtClean="0"/>
              <a:t>Dobivena usmena zapovijed za početak operacije 13. siječnja u </a:t>
            </a:r>
            <a:r>
              <a:rPr lang="hr-HR" dirty="0" smtClean="0"/>
              <a:t>06.00 </a:t>
            </a:r>
            <a:r>
              <a:rPr lang="hr-HR" dirty="0" smtClean="0"/>
              <a:t>sati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Nastavak </a:t>
            </a:r>
            <a:r>
              <a:rPr lang="hr-HR" b="1" dirty="0" smtClean="0"/>
              <a:t>priprema (2)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11. siječnja skupina časnika i dočasnika iz 3. pb, predvođena zamjenikom zapovijednika </a:t>
            </a:r>
            <a:r>
              <a:rPr lang="hr-HR" dirty="0" smtClean="0"/>
              <a:t>bojne, </a:t>
            </a:r>
            <a:r>
              <a:rPr lang="hr-HR" dirty="0" smtClean="0"/>
              <a:t>upada u neprijateljsko minsko </a:t>
            </a:r>
            <a:r>
              <a:rPr lang="hr-HR" dirty="0" smtClean="0"/>
              <a:t>polje: </a:t>
            </a:r>
            <a:r>
              <a:rPr lang="hr-HR" dirty="0" smtClean="0"/>
              <a:t>Rupalj-Islam </a:t>
            </a:r>
            <a:r>
              <a:rPr lang="hr-HR" dirty="0" smtClean="0"/>
              <a:t>Grčki.</a:t>
            </a:r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Od mine ginu 2 gardista, a 8 ih je  </a:t>
            </a:r>
            <a:r>
              <a:rPr lang="hr-HR" dirty="0" smtClean="0"/>
              <a:t>ranjeno.</a:t>
            </a:r>
            <a:endParaRPr lang="hr-H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Izvješće o izvanrednom događaju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4" y="1857364"/>
            <a:ext cx="6934200" cy="4525963"/>
          </a:xfrm>
        </p:spPr>
        <p:txBody>
          <a:bodyPr/>
          <a:lstStyle/>
          <a:p>
            <a:r>
              <a:rPr lang="hr-HR" dirty="0" smtClean="0"/>
              <a:t>Zap.br zapovijeda da se sačini izvješće o </a:t>
            </a:r>
            <a:r>
              <a:rPr lang="hr-HR" dirty="0" smtClean="0"/>
              <a:t>ID </a:t>
            </a:r>
            <a:r>
              <a:rPr lang="hr-HR" dirty="0" smtClean="0"/>
              <a:t>te da se u istom stavi njegov prijedlog </a:t>
            </a:r>
            <a:r>
              <a:rPr lang="hr-HR" dirty="0" smtClean="0"/>
              <a:t>odlaganja</a:t>
            </a:r>
            <a:r>
              <a:rPr lang="hr-HR" dirty="0" smtClean="0"/>
              <a:t> početka </a:t>
            </a:r>
            <a:r>
              <a:rPr lang="hr-HR" dirty="0" smtClean="0"/>
              <a:t>provedbe operacije za 2-3 mjeseca ili da se dovede neka druga brigada umjesto </a:t>
            </a:r>
            <a:r>
              <a:rPr lang="hr-HR" dirty="0" smtClean="0"/>
              <a:t>4.gbr.</a:t>
            </a:r>
            <a:endParaRPr lang="hr-HR" dirty="0" smtClean="0"/>
          </a:p>
          <a:p>
            <a:r>
              <a:rPr lang="hr-HR" dirty="0" smtClean="0"/>
              <a:t>12</a:t>
            </a:r>
            <a:r>
              <a:rPr lang="hr-HR" dirty="0" smtClean="0"/>
              <a:t>. siječnja </a:t>
            </a:r>
            <a:r>
              <a:rPr lang="hr-HR" dirty="0" smtClean="0"/>
              <a:t>na ZM br stiže general </a:t>
            </a:r>
            <a:r>
              <a:rPr lang="hr-HR" dirty="0" smtClean="0"/>
              <a:t>Feldi.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6934200" cy="619108"/>
          </a:xfrm>
        </p:spPr>
        <p:txBody>
          <a:bodyPr/>
          <a:lstStyle/>
          <a:p>
            <a:r>
              <a:rPr lang="hr-HR" b="1" dirty="0" smtClean="0"/>
              <a:t>Sastanak s gen. Feldijem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480" y="1142984"/>
            <a:ext cx="7072362" cy="4983179"/>
          </a:xfrm>
        </p:spPr>
        <p:txBody>
          <a:bodyPr/>
          <a:lstStyle/>
          <a:p>
            <a:r>
              <a:rPr lang="hr-HR" dirty="0" smtClean="0"/>
              <a:t>Zaključeno je: - dosadašnje pripreme nisu dale dovoljno rezultata za uspješnu provedbu </a:t>
            </a:r>
            <a:r>
              <a:rPr lang="hr-HR" dirty="0" smtClean="0"/>
              <a:t>operacije;</a:t>
            </a:r>
          </a:p>
          <a:p>
            <a:pPr>
              <a:buNone/>
            </a:pPr>
            <a:r>
              <a:rPr lang="hr-HR" dirty="0" smtClean="0"/>
              <a:t>- početak </a:t>
            </a:r>
            <a:r>
              <a:rPr lang="hr-HR" dirty="0" smtClean="0"/>
              <a:t>operacije nužno je </a:t>
            </a:r>
            <a:r>
              <a:rPr lang="hr-HR" dirty="0" smtClean="0"/>
              <a:t>odgodit;</a:t>
            </a:r>
            <a:endParaRPr lang="hr-HR" dirty="0" smtClean="0"/>
          </a:p>
          <a:p>
            <a:pPr>
              <a:buNone/>
            </a:pPr>
            <a:r>
              <a:rPr lang="hr-HR" dirty="0" smtClean="0"/>
              <a:t>- nastaviti </a:t>
            </a:r>
            <a:r>
              <a:rPr lang="hr-HR" dirty="0" smtClean="0"/>
              <a:t>intenzivne pripreme za </a:t>
            </a:r>
            <a:r>
              <a:rPr lang="hr-HR" dirty="0" smtClean="0"/>
              <a:t>početak operacije.</a:t>
            </a:r>
            <a:endParaRPr lang="hr-HR" dirty="0" smtClean="0"/>
          </a:p>
          <a:p>
            <a:r>
              <a:rPr lang="hr-HR" dirty="0" smtClean="0"/>
              <a:t>Sačinjena </a:t>
            </a:r>
            <a:r>
              <a:rPr lang="hr-HR" dirty="0" smtClean="0"/>
              <a:t>lista zahtjeva za poboljšanje priprema </a:t>
            </a:r>
            <a:r>
              <a:rPr lang="hr-HR" dirty="0" smtClean="0"/>
              <a:t>operacije.</a:t>
            </a:r>
            <a:endParaRPr lang="hr-H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14290"/>
            <a:ext cx="6934200" cy="1071570"/>
          </a:xfrm>
        </p:spPr>
        <p:txBody>
          <a:bodyPr/>
          <a:lstStyle/>
          <a:p>
            <a:r>
              <a:rPr lang="hr-HR" b="1" dirty="0" smtClean="0"/>
              <a:t>Lista zahtjeva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042" y="1142984"/>
            <a:ext cx="7358114" cy="5286412"/>
          </a:xfrm>
        </p:spPr>
        <p:txBody>
          <a:bodyPr/>
          <a:lstStyle/>
          <a:p>
            <a:r>
              <a:rPr lang="hr-HR" dirty="0" smtClean="0"/>
              <a:t>d</a:t>
            </a:r>
            <a:r>
              <a:rPr lang="hr-HR" dirty="0" smtClean="0"/>
              <a:t>a </a:t>
            </a:r>
            <a:r>
              <a:rPr lang="hr-HR" dirty="0" smtClean="0"/>
              <a:t>se trećina brigade s Dubrovačkog ratišta priključi ostatku </a:t>
            </a:r>
            <a:r>
              <a:rPr lang="hr-HR" dirty="0" smtClean="0"/>
              <a:t>brigade;</a:t>
            </a:r>
            <a:endParaRPr lang="hr-HR" dirty="0" smtClean="0"/>
          </a:p>
          <a:p>
            <a:r>
              <a:rPr lang="hr-HR" dirty="0" smtClean="0"/>
              <a:t>d</a:t>
            </a:r>
            <a:r>
              <a:rPr lang="hr-HR" dirty="0" smtClean="0"/>
              <a:t>a </a:t>
            </a:r>
            <a:r>
              <a:rPr lang="hr-HR" dirty="0" smtClean="0"/>
              <a:t>se osiguraju adekvatne snage borbene potpore na </a:t>
            </a:r>
            <a:r>
              <a:rPr lang="hr-HR" dirty="0" smtClean="0"/>
              <a:t>smjeru </a:t>
            </a:r>
            <a:r>
              <a:rPr lang="hr-HR" dirty="0" smtClean="0"/>
              <a:t>napada </a:t>
            </a:r>
            <a:r>
              <a:rPr lang="hr-HR" dirty="0" smtClean="0"/>
              <a:t>brigade;</a:t>
            </a:r>
            <a:endParaRPr lang="hr-HR" dirty="0" smtClean="0"/>
          </a:p>
          <a:p>
            <a:r>
              <a:rPr lang="hr-HR" dirty="0" smtClean="0"/>
              <a:t>d</a:t>
            </a:r>
            <a:r>
              <a:rPr lang="hr-HR" dirty="0" smtClean="0"/>
              <a:t>a </a:t>
            </a:r>
            <a:r>
              <a:rPr lang="hr-HR" dirty="0" smtClean="0"/>
              <a:t>brigada ima apsolutni prioritet u logističkoj </a:t>
            </a:r>
            <a:r>
              <a:rPr lang="hr-HR" dirty="0" smtClean="0"/>
              <a:t>potpori;</a:t>
            </a:r>
            <a:endParaRPr lang="hr-HR" dirty="0" smtClean="0"/>
          </a:p>
          <a:p>
            <a:r>
              <a:rPr lang="hr-HR" dirty="0" smtClean="0"/>
              <a:t>d</a:t>
            </a:r>
            <a:r>
              <a:rPr lang="hr-HR" dirty="0" smtClean="0"/>
              <a:t>a </a:t>
            </a:r>
            <a:r>
              <a:rPr lang="hr-HR" dirty="0" smtClean="0"/>
              <a:t>se na desni bok brigade dovede </a:t>
            </a:r>
            <a:r>
              <a:rPr lang="hr-HR" dirty="0" smtClean="0"/>
              <a:t>1.gbr.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18" y="714356"/>
            <a:ext cx="7358082" cy="5929354"/>
          </a:xfrm>
        </p:spPr>
        <p:txBody>
          <a:bodyPr/>
          <a:lstStyle/>
          <a:p>
            <a:endParaRPr lang="hr-HR" dirty="0" smtClean="0"/>
          </a:p>
          <a:p>
            <a:r>
              <a:rPr lang="hr-HR" dirty="0" smtClean="0"/>
              <a:t>12. - 18. siječnja zapovjedništvo brigade: detaljna razrada plana napada s više inačica djelovanja.</a:t>
            </a:r>
          </a:p>
          <a:p>
            <a:r>
              <a:rPr lang="hr-HR" b="1" dirty="0" smtClean="0"/>
              <a:t>21. siječnja brigada dobiva zapovijed za napad koji treba započeti 22. siječnja u 06.00 sati.</a:t>
            </a:r>
          </a:p>
          <a:p>
            <a:r>
              <a:rPr lang="hr-HR" dirty="0" smtClean="0"/>
              <a:t>Početni borbeni raspored uz maksimalne mjere maskiranja i prikrivanja.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Z-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6934200" cy="1214422"/>
          </a:xfrm>
        </p:spPr>
        <p:txBody>
          <a:bodyPr/>
          <a:lstStyle/>
          <a:p>
            <a:r>
              <a:rPr lang="hr-HR" b="1" dirty="0" smtClean="0"/>
              <a:t>Drugi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480" y="1643050"/>
            <a:ext cx="7643866" cy="4525963"/>
          </a:xfrm>
        </p:spPr>
        <p:txBody>
          <a:bodyPr/>
          <a:lstStyle/>
          <a:p>
            <a:r>
              <a:rPr lang="hr-HR" dirty="0" smtClean="0"/>
              <a:t>22.01. oko 15.00h - neprijatelj uvodi pojačanje (Smilčić – Paljuv), napada naše snage s OMP i u području sela Buterini, uništavaju jedan i onesposobljavaju drugi naš tenk. </a:t>
            </a:r>
          </a:p>
          <a:p>
            <a:r>
              <a:rPr lang="hr-HR" dirty="0" smtClean="0"/>
              <a:t>Interventni vod policije neprijatelja izbija na Gradinu </a:t>
            </a:r>
            <a:r>
              <a:rPr lang="hr-HR" dirty="0" smtClean="0"/>
              <a:t>tt156.</a:t>
            </a:r>
            <a:endParaRPr lang="hr-HR" dirty="0" smtClean="0"/>
          </a:p>
          <a:p>
            <a:r>
              <a:rPr lang="hr-HR" dirty="0" smtClean="0"/>
              <a:t>Događaj na padinama </a:t>
            </a:r>
            <a:r>
              <a:rPr lang="hr-HR" dirty="0" smtClean="0"/>
              <a:t>Gradine.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21-1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42852"/>
            <a:ext cx="6934200" cy="1071570"/>
          </a:xfrm>
        </p:spPr>
        <p:txBody>
          <a:bodyPr/>
          <a:lstStyle/>
          <a:p>
            <a:r>
              <a:rPr lang="hr-HR" b="1" dirty="0" smtClean="0"/>
              <a:t>Treći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1604" y="1142984"/>
            <a:ext cx="7429552" cy="5286412"/>
          </a:xfrm>
        </p:spPr>
        <p:txBody>
          <a:bodyPr/>
          <a:lstStyle/>
          <a:p>
            <a:r>
              <a:rPr lang="hr-HR" dirty="0" smtClean="0"/>
              <a:t>23</a:t>
            </a:r>
            <a:r>
              <a:rPr lang="hr-HR" dirty="0" smtClean="0"/>
              <a:t>. siječnja </a:t>
            </a:r>
            <a:r>
              <a:rPr lang="hr-HR" dirty="0" smtClean="0"/>
              <a:t>oko 17h </a:t>
            </a:r>
            <a:r>
              <a:rPr lang="hr-HR" dirty="0" smtClean="0"/>
              <a:t>putem </a:t>
            </a:r>
            <a:r>
              <a:rPr lang="hr-HR" dirty="0" smtClean="0"/>
              <a:t>radio prisluškivanja otkrili smo neprijatelja kako dovodi znatne snage ojačanja i </a:t>
            </a:r>
            <a:r>
              <a:rPr lang="hr-HR" dirty="0" smtClean="0"/>
              <a:t>kako</a:t>
            </a:r>
            <a:r>
              <a:rPr lang="hr-HR" dirty="0" smtClean="0"/>
              <a:t> </a:t>
            </a:r>
            <a:r>
              <a:rPr lang="hr-HR" dirty="0" smtClean="0"/>
              <a:t>se nalaze na cesti u </a:t>
            </a:r>
            <a:r>
              <a:rPr lang="hr-HR" dirty="0" smtClean="0"/>
              <a:t>s.Smiljčić.</a:t>
            </a:r>
            <a:endParaRPr lang="hr-HR" dirty="0" smtClean="0"/>
          </a:p>
          <a:p>
            <a:r>
              <a:rPr lang="hr-HR" dirty="0" smtClean="0"/>
              <a:t>Snage topničke potpore dobile su zadatak neutralizacije </a:t>
            </a:r>
            <a:r>
              <a:rPr lang="hr-HR" dirty="0" smtClean="0"/>
              <a:t>istih.</a:t>
            </a:r>
            <a:endParaRPr lang="hr-HR" dirty="0" smtClean="0"/>
          </a:p>
          <a:p>
            <a:r>
              <a:rPr lang="hr-HR" dirty="0" smtClean="0"/>
              <a:t>Neuspjeli pokušaj neprijatelja za uvođenjem svježih </a:t>
            </a:r>
            <a:r>
              <a:rPr lang="hr-HR" dirty="0" smtClean="0"/>
              <a:t>snaga, </a:t>
            </a:r>
            <a:r>
              <a:rPr lang="hr-HR" dirty="0" smtClean="0"/>
              <a:t>narednog </a:t>
            </a:r>
            <a:r>
              <a:rPr lang="hr-HR" dirty="0" smtClean="0"/>
              <a:t>dana, </a:t>
            </a:r>
            <a:r>
              <a:rPr lang="hr-HR" dirty="0" smtClean="0"/>
              <a:t>osigurao nam je vrlo uspješno daljnje </a:t>
            </a:r>
            <a:r>
              <a:rPr lang="hr-HR" dirty="0" smtClean="0"/>
              <a:t>nastupanje.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6934200" cy="904860"/>
          </a:xfrm>
        </p:spPr>
        <p:txBody>
          <a:bodyPr/>
          <a:lstStyle/>
          <a:p>
            <a:r>
              <a:rPr lang="hr-HR" b="1" dirty="0" smtClean="0"/>
              <a:t>Zaustavljanje naših snaga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1572" y="1500174"/>
            <a:ext cx="7572428" cy="4983179"/>
          </a:xfrm>
        </p:spPr>
        <p:txBody>
          <a:bodyPr/>
          <a:lstStyle/>
          <a:p>
            <a:r>
              <a:rPr lang="hr-HR" dirty="0" smtClean="0"/>
              <a:t>26</a:t>
            </a:r>
            <a:r>
              <a:rPr lang="hr-HR" dirty="0" smtClean="0"/>
              <a:t>. siječnja </a:t>
            </a:r>
            <a:r>
              <a:rPr lang="hr-HR" dirty="0" smtClean="0"/>
              <a:t>u 05,00h gen. Bobetko izdaje zapovijed zapovjedniku brigade o zaustavljanju daljnih napadnih bojnih </a:t>
            </a:r>
            <a:r>
              <a:rPr lang="hr-HR" dirty="0" smtClean="0"/>
              <a:t>djelovanja.</a:t>
            </a:r>
            <a:endParaRPr lang="hr-HR" dirty="0" smtClean="0"/>
          </a:p>
          <a:p>
            <a:r>
              <a:rPr lang="hr-HR" dirty="0" smtClean="0"/>
              <a:t>“Obustaviti svaki pokret prema neprijatelju, kao i svako paljbeno djelovanje. Dozvoljen manevar unatrag s dostignute crte u cilju posjedanja dominantnih objekata i otpočeti s utvrđivanjem i </a:t>
            </a:r>
            <a:r>
              <a:rPr lang="hr-HR" dirty="0" smtClean="0"/>
              <a:t>ukopavanjima!”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14290"/>
            <a:ext cx="6934200" cy="785818"/>
          </a:xfrm>
        </p:spPr>
        <p:txBody>
          <a:bodyPr/>
          <a:lstStyle/>
          <a:p>
            <a:r>
              <a:rPr lang="hr-HR" b="1" dirty="0" smtClean="0"/>
              <a:t>Dostignuta crta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000108"/>
            <a:ext cx="7858180" cy="5126055"/>
          </a:xfrm>
        </p:spPr>
        <p:txBody>
          <a:bodyPr/>
          <a:lstStyle/>
          <a:p>
            <a:r>
              <a:rPr lang="hr-HR" dirty="0" smtClean="0"/>
              <a:t>S.Pridraga </a:t>
            </a:r>
            <a:r>
              <a:rPr lang="hr-HR" dirty="0" smtClean="0"/>
              <a:t>(Viduke)-</a:t>
            </a:r>
            <a:r>
              <a:rPr lang="hr-HR" dirty="0" smtClean="0"/>
              <a:t>s.Ramići-s.Buterini-Glavica-Pozderi-Mandići-Kašić.</a:t>
            </a:r>
            <a:endParaRPr lang="hr-HR" dirty="0" smtClean="0"/>
          </a:p>
          <a:p>
            <a:r>
              <a:rPr lang="hr-HR" dirty="0" smtClean="0"/>
              <a:t>Na lijevom krilu obrane angažiraju se snage domobranske </a:t>
            </a:r>
            <a:r>
              <a:rPr lang="hr-HR" dirty="0" smtClean="0"/>
              <a:t>pukovnike. </a:t>
            </a:r>
            <a:endParaRPr lang="hr-HR" dirty="0" smtClean="0"/>
          </a:p>
          <a:p>
            <a:r>
              <a:rPr lang="hr-HR" dirty="0" smtClean="0"/>
              <a:t>27</a:t>
            </a:r>
            <a:r>
              <a:rPr lang="hr-HR" dirty="0" smtClean="0"/>
              <a:t>. siječnja </a:t>
            </a:r>
            <a:r>
              <a:rPr lang="hr-HR" dirty="0" smtClean="0"/>
              <a:t>neprijatelj kreće u žestoki </a:t>
            </a:r>
            <a:r>
              <a:rPr lang="hr-HR" dirty="0" smtClean="0"/>
              <a:t>protuudar.</a:t>
            </a:r>
            <a:endParaRPr lang="hr-HR" dirty="0" smtClean="0"/>
          </a:p>
          <a:p>
            <a:r>
              <a:rPr lang="hr-HR" dirty="0" smtClean="0"/>
              <a:t>Od 22.-27 brigada je imala gubitke i to: 9 mrtvih i 54 </a:t>
            </a:r>
            <a:r>
              <a:rPr lang="hr-HR" dirty="0" smtClean="0"/>
              <a:t>ranjenih</a:t>
            </a:r>
            <a:r>
              <a:rPr lang="hr-HR" b="1" dirty="0" smtClean="0"/>
              <a:t>: </a:t>
            </a:r>
            <a:r>
              <a:rPr lang="hr-HR" sz="2400" b="1" dirty="0" smtClean="0"/>
              <a:t>Ivan Leskur, Vlatko Sudić, Borko Šarlija, Marsel Dvornik, Branko Bašić, Tomislav Baždarić, Ante Maleš, Ivica Galešić i Mario Glavota, a tijekom izviđanja i priprema poginuli su: Ivan Šabić i Mate Patrlj. </a:t>
            </a:r>
            <a:endParaRPr lang="hr-HR" sz="24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Peti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Neprijatelj 27</a:t>
            </a:r>
            <a:r>
              <a:rPr lang="hr-HR" dirty="0" smtClean="0"/>
              <a:t>. siječnja </a:t>
            </a:r>
            <a:r>
              <a:rPr lang="hr-HR" dirty="0" smtClean="0"/>
              <a:t>počinje </a:t>
            </a:r>
            <a:r>
              <a:rPr lang="hr-HR" dirty="0" smtClean="0"/>
              <a:t>protuudar.</a:t>
            </a:r>
            <a:endParaRPr lang="hr-HR" dirty="0" smtClean="0"/>
          </a:p>
          <a:p>
            <a:r>
              <a:rPr lang="hr-HR" dirty="0" smtClean="0"/>
              <a:t>Iz Srbije pristigle </a:t>
            </a:r>
            <a:r>
              <a:rPr lang="hr-HR" dirty="0" smtClean="0"/>
              <a:t>najjače </a:t>
            </a:r>
            <a:r>
              <a:rPr lang="hr-HR" dirty="0" smtClean="0"/>
              <a:t>snage za ED, radio sustavi 2 i 4 m doslovno </a:t>
            </a:r>
            <a:r>
              <a:rPr lang="hr-HR" dirty="0" smtClean="0"/>
              <a:t>paralizirani.</a:t>
            </a:r>
            <a:endParaRPr lang="hr-HR" dirty="0" smtClean="0"/>
          </a:p>
          <a:p>
            <a:r>
              <a:rPr lang="hr-HR" dirty="0" smtClean="0"/>
              <a:t>Sustav zapovijedanja odvija se na </a:t>
            </a:r>
            <a:r>
              <a:rPr lang="hr-HR" dirty="0" smtClean="0"/>
              <a:t>radio </a:t>
            </a:r>
            <a:r>
              <a:rPr lang="hr-HR" dirty="0" smtClean="0"/>
              <a:t>uređajima 0,7 </a:t>
            </a:r>
            <a:r>
              <a:rPr lang="hr-HR" dirty="0" smtClean="0"/>
              <a:t>m.</a:t>
            </a:r>
            <a:endParaRPr lang="hr-HR" dirty="0" smtClean="0"/>
          </a:p>
          <a:p>
            <a:r>
              <a:rPr lang="hr-HR" dirty="0" smtClean="0"/>
              <a:t>Organizirane lažne radio </a:t>
            </a:r>
            <a:r>
              <a:rPr lang="hr-HR" dirty="0" smtClean="0"/>
              <a:t>mreže.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Z-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21-5-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1" y="0"/>
            <a:ext cx="7072329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Šesti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357430"/>
            <a:ext cx="6934200" cy="3768733"/>
          </a:xfrm>
        </p:spPr>
        <p:txBody>
          <a:bodyPr/>
          <a:lstStyle/>
          <a:p>
            <a:r>
              <a:rPr lang="hr-HR" sz="3600" dirty="0" smtClean="0"/>
              <a:t>Izvlačenje pješačkih postrojbi brigade iz zone dodira s neprijateljem i uvođenje </a:t>
            </a:r>
            <a:r>
              <a:rPr lang="hr-HR" sz="3600" dirty="0" smtClean="0"/>
              <a:t>3.gbr.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Sedmi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Neprijatelj iz dana u dan pokušava probiti dostignutu </a:t>
            </a:r>
            <a:r>
              <a:rPr lang="hr-HR" dirty="0" smtClean="0"/>
              <a:t>crtu. </a:t>
            </a:r>
            <a:endParaRPr lang="hr-HR" dirty="0" smtClean="0"/>
          </a:p>
          <a:p>
            <a:r>
              <a:rPr lang="hr-HR" dirty="0" smtClean="0"/>
              <a:t>Pod snažnim pritiscima </a:t>
            </a:r>
            <a:r>
              <a:rPr lang="hr-HR" dirty="0" smtClean="0"/>
              <a:t>neprijatelja, </a:t>
            </a:r>
            <a:r>
              <a:rPr lang="hr-HR" dirty="0" smtClean="0"/>
              <a:t>naše snage raspoređene u obrani u području s.Pridraga </a:t>
            </a:r>
            <a:r>
              <a:rPr lang="hr-HR" dirty="0" smtClean="0"/>
              <a:t>- povlače se.</a:t>
            </a:r>
            <a:endParaRPr lang="hr-HR" dirty="0" smtClean="0"/>
          </a:p>
          <a:p>
            <a:r>
              <a:rPr lang="hr-HR" dirty="0" smtClean="0"/>
              <a:t>Izvidnička satnija </a:t>
            </a:r>
            <a:r>
              <a:rPr lang="hr-HR" dirty="0" smtClean="0"/>
              <a:t>brigade, </a:t>
            </a:r>
            <a:r>
              <a:rPr lang="hr-HR" dirty="0" smtClean="0"/>
              <a:t>u sudjelovanju 1</a:t>
            </a:r>
            <a:r>
              <a:rPr lang="hr-HR" dirty="0" smtClean="0"/>
              <a:t>. hgz, </a:t>
            </a:r>
            <a:r>
              <a:rPr lang="hr-HR" dirty="0" smtClean="0"/>
              <a:t>izvode protu udar u području Novigrada i </a:t>
            </a:r>
            <a:r>
              <a:rPr lang="hr-HR" dirty="0" smtClean="0"/>
              <a:t>zaustavljaju neprijatelja.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57356" y="214290"/>
            <a:ext cx="6934200" cy="571480"/>
          </a:xfrm>
        </p:spPr>
        <p:txBody>
          <a:bodyPr/>
          <a:lstStyle/>
          <a:p>
            <a:r>
              <a:rPr lang="hr-HR" b="1" dirty="0" smtClean="0"/>
              <a:t>Nastavak 7. događaja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1604" y="1142984"/>
            <a:ext cx="7267596" cy="5268931"/>
          </a:xfrm>
        </p:spPr>
        <p:txBody>
          <a:bodyPr/>
          <a:lstStyle/>
          <a:p>
            <a:r>
              <a:rPr lang="hr-HR" dirty="0" smtClean="0"/>
              <a:t>Organiziranje i izvođenje napada na </a:t>
            </a:r>
            <a:r>
              <a:rPr lang="hr-HR" dirty="0" smtClean="0"/>
              <a:t>smjeru: Novigrad-Pridraga-Karin.</a:t>
            </a:r>
            <a:endParaRPr lang="hr-HR" dirty="0" smtClean="0"/>
          </a:p>
          <a:p>
            <a:r>
              <a:rPr lang="hr-HR" dirty="0" smtClean="0"/>
              <a:t>Cilj </a:t>
            </a:r>
            <a:r>
              <a:rPr lang="hr-HR" dirty="0" smtClean="0"/>
              <a:t>napada: zadržati </a:t>
            </a:r>
            <a:r>
              <a:rPr lang="hr-HR" dirty="0" smtClean="0"/>
              <a:t>neprijatelja na polaznoj </a:t>
            </a:r>
            <a:r>
              <a:rPr lang="hr-HR" dirty="0" smtClean="0"/>
              <a:t>crti, </a:t>
            </a:r>
            <a:r>
              <a:rPr lang="hr-HR" dirty="0" smtClean="0"/>
              <a:t>kako ne bi odbacio naše snage iz šireg prostora Novigrada, do dolaska </a:t>
            </a:r>
            <a:r>
              <a:rPr lang="hr-HR" dirty="0" smtClean="0"/>
              <a:t>2. gbr.</a:t>
            </a:r>
            <a:endParaRPr lang="hr-HR" dirty="0" smtClean="0"/>
          </a:p>
          <a:p>
            <a:r>
              <a:rPr lang="hr-HR" dirty="0" smtClean="0"/>
              <a:t>Snage koje su izvodile napad su bile kombinirane snage mdp Odred Krk i dobrovoljci </a:t>
            </a:r>
            <a:r>
              <a:rPr lang="hr-HR" dirty="0" smtClean="0"/>
              <a:t>7.dp.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Osmi događaj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428736"/>
            <a:ext cx="7410472" cy="4911741"/>
          </a:xfrm>
        </p:spPr>
        <p:txBody>
          <a:bodyPr/>
          <a:lstStyle/>
          <a:p>
            <a:r>
              <a:rPr lang="hr-HR" dirty="0" smtClean="0"/>
              <a:t>16. ožujka 1993. g. izvlače se snage 4.gbr iz zone odgovornosti, a zonu preuzima </a:t>
            </a:r>
            <a:r>
              <a:rPr lang="hr-HR" dirty="0" smtClean="0"/>
              <a:t>Sektor-2; </a:t>
            </a:r>
            <a:r>
              <a:rPr lang="hr-HR" dirty="0" smtClean="0"/>
              <a:t>pod zapovjedništvom gen</a:t>
            </a:r>
            <a:r>
              <a:rPr lang="hr-HR" dirty="0" smtClean="0"/>
              <a:t>. L</a:t>
            </a:r>
            <a:r>
              <a:rPr lang="hr-HR" dirty="0" smtClean="0"/>
              <a:t>uke</a:t>
            </a:r>
            <a:r>
              <a:rPr lang="hr-HR" dirty="0" smtClean="0"/>
              <a:t> Džanka.</a:t>
            </a:r>
            <a:endParaRPr lang="hr-HR" dirty="0" smtClean="0"/>
          </a:p>
          <a:p>
            <a:r>
              <a:rPr lang="hr-HR" dirty="0" smtClean="0"/>
              <a:t>U periodu od 27</a:t>
            </a:r>
            <a:r>
              <a:rPr lang="hr-HR" dirty="0" smtClean="0"/>
              <a:t>. siječnja </a:t>
            </a:r>
            <a:r>
              <a:rPr lang="hr-HR" dirty="0" smtClean="0"/>
              <a:t>do 30</a:t>
            </a:r>
            <a:r>
              <a:rPr lang="hr-HR" dirty="0" smtClean="0"/>
              <a:t>. ožujka </a:t>
            </a:r>
            <a:r>
              <a:rPr lang="hr-HR" dirty="0" smtClean="0"/>
              <a:t>poginuli su sljedeći pripadnici brigade: </a:t>
            </a:r>
            <a:r>
              <a:rPr lang="hr-HR" sz="2800" b="1" dirty="0" smtClean="0"/>
              <a:t>Mario Nikolić, Eugen Strikić, Božo Budiša, Ivan Čule, Marin Mihaljević, Venci Šare, Stipe Elkez, Mladen Bugarija i Vlado Odak.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E93D3-7BD1-4B3B-8049-5C9738C4331C}" type="slidenum">
              <a:rPr lang="en-US"/>
              <a:pPr/>
              <a:t>3</a:t>
            </a:fld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04" y="1071546"/>
            <a:ext cx="7124720" cy="4972072"/>
          </a:xfrm>
        </p:spPr>
        <p:txBody>
          <a:bodyPr/>
          <a:lstStyle/>
          <a:p>
            <a:r>
              <a:rPr lang="hr-HR" b="1" dirty="0"/>
              <a:t>Pregrupiranje i preustroj </a:t>
            </a:r>
            <a:r>
              <a:rPr lang="hr-HR" b="1" dirty="0" smtClean="0"/>
              <a:t>brigade: </a:t>
            </a:r>
            <a:r>
              <a:rPr lang="hr-HR" dirty="0" smtClean="0"/>
              <a:t>krajem </a:t>
            </a:r>
            <a:r>
              <a:rPr lang="hr-HR" dirty="0"/>
              <a:t>prosinca 1992., </a:t>
            </a:r>
            <a:r>
              <a:rPr lang="hr-HR" dirty="0" smtClean="0"/>
              <a:t>intenzivan preustroj Brigade:</a:t>
            </a:r>
          </a:p>
          <a:p>
            <a:r>
              <a:rPr lang="hr-HR" dirty="0" smtClean="0"/>
              <a:t>u</a:t>
            </a:r>
            <a:r>
              <a:rPr lang="hr-HR" dirty="0" smtClean="0"/>
              <a:t>brzanje </a:t>
            </a:r>
            <a:r>
              <a:rPr lang="hr-HR" dirty="0"/>
              <a:t>procesa </a:t>
            </a:r>
            <a:r>
              <a:rPr lang="hr-HR" dirty="0" smtClean="0"/>
              <a:t>preustroja; </a:t>
            </a:r>
            <a:endParaRPr lang="hr-HR" dirty="0" smtClean="0"/>
          </a:p>
          <a:p>
            <a:r>
              <a:rPr lang="hr-HR" dirty="0" smtClean="0"/>
              <a:t>u</a:t>
            </a:r>
            <a:r>
              <a:rPr lang="hr-HR" dirty="0" smtClean="0"/>
              <a:t>ži </a:t>
            </a:r>
            <a:r>
              <a:rPr lang="hr-HR" dirty="0" smtClean="0"/>
              <a:t>dio članova zapovjedništva brigade je ekipiran i dovoljno osposobljen za planiranje i provođenje vojne operacije.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0"/>
            <a:ext cx="6934200" cy="1143000"/>
          </a:xfrm>
        </p:spPr>
        <p:txBody>
          <a:bodyPr/>
          <a:lstStyle/>
          <a:p>
            <a:r>
              <a:rPr lang="hr-HR" b="1" dirty="0" smtClean="0"/>
              <a:t>Zaključak!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000108"/>
            <a:ext cx="7500990" cy="5857892"/>
          </a:xfrm>
        </p:spPr>
        <p:txBody>
          <a:bodyPr/>
          <a:lstStyle/>
          <a:p>
            <a:r>
              <a:rPr lang="hr-HR" sz="2600" dirty="0" smtClean="0"/>
              <a:t>Operacija završava pozitivno za RH i OR RH, iako nismo postigli sve planirane ciljeve operacije. </a:t>
            </a:r>
          </a:p>
          <a:p>
            <a:r>
              <a:rPr lang="hr-HR" sz="2600" dirty="0" smtClean="0"/>
              <a:t>Neprijatelj je pretrpio značajne gubitke u živoj sili: izgubio je značajna uporišta koja je koristio za ometanje prometa i gospodarske aktivnosti u Dalmaciji. </a:t>
            </a:r>
          </a:p>
          <a:p>
            <a:r>
              <a:rPr lang="hr-HR" sz="2600" dirty="0" smtClean="0"/>
              <a:t>Operacijom Maslenica otpočeo je kraj tzv. vojske SAO Krajine i tzv. Države SAO Krajine.</a:t>
            </a:r>
          </a:p>
          <a:p>
            <a:r>
              <a:rPr lang="hr-HR" sz="2600" dirty="0" smtClean="0"/>
              <a:t>Operacija Maslenica za 4. brigadu bila je nepresušan izvor iskustva za naredne pripreme i aktivnosti na planu uporabe 4.gbr u daljnim oslobodilačkim operacijama. </a:t>
            </a:r>
            <a:endParaRPr lang="en-US" sz="26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hr-HR" sz="5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hr-HR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Zahvaljujem na pozornosti!</a:t>
            </a:r>
            <a:endParaRPr lang="en-US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Uloge bojni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1. bojna: </a:t>
            </a:r>
            <a:r>
              <a:rPr lang="hr-HR" dirty="0" smtClean="0"/>
              <a:t>prva </a:t>
            </a:r>
            <a:r>
              <a:rPr lang="hr-HR" dirty="0"/>
              <a:t>završila </a:t>
            </a:r>
            <a:r>
              <a:rPr lang="hr-HR" dirty="0" smtClean="0"/>
              <a:t>preustroj - </a:t>
            </a:r>
            <a:r>
              <a:rPr lang="hr-HR" dirty="0"/>
              <a:t>u vrijeme priprema nalazi se u </a:t>
            </a:r>
            <a:r>
              <a:rPr lang="hr-HR" dirty="0" smtClean="0"/>
              <a:t>dubrovačkom </a:t>
            </a:r>
            <a:r>
              <a:rPr lang="hr-HR" dirty="0"/>
              <a:t>zaleđu na položajima i dijelom u pričuvi zapovjednika bojišta. </a:t>
            </a:r>
            <a:endParaRPr lang="hr-HR" dirty="0" smtClean="0"/>
          </a:p>
          <a:p>
            <a:pPr>
              <a:buNone/>
            </a:pPr>
            <a:endParaRPr lang="hr-HR" dirty="0" smtClean="0"/>
          </a:p>
          <a:p>
            <a:r>
              <a:rPr lang="hr-HR" dirty="0"/>
              <a:t>N</a:t>
            </a:r>
            <a:r>
              <a:rPr lang="hr-HR" dirty="0" smtClean="0"/>
              <a:t>e </a:t>
            </a:r>
            <a:r>
              <a:rPr lang="hr-HR" dirty="0"/>
              <a:t>sudjeluje u izviđanjima i pripremama za operaciju.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4" y="1142960"/>
            <a:ext cx="6934200" cy="5715040"/>
          </a:xfrm>
        </p:spPr>
        <p:txBody>
          <a:bodyPr/>
          <a:lstStyle/>
          <a:p>
            <a:pPr>
              <a:buNone/>
            </a:pPr>
            <a:r>
              <a:rPr lang="hr-HR" b="1" i="1" dirty="0" smtClean="0"/>
              <a:t>2. bojna:</a:t>
            </a:r>
            <a:r>
              <a:rPr lang="hr-HR" b="1" dirty="0" smtClean="0"/>
              <a:t> </a:t>
            </a:r>
            <a:r>
              <a:rPr lang="hr-HR" dirty="0" smtClean="0"/>
              <a:t>nakon </a:t>
            </a:r>
            <a:r>
              <a:rPr lang="hr-HR" dirty="0"/>
              <a:t>preustroja smještena u </a:t>
            </a:r>
            <a:r>
              <a:rPr lang="hr-HR" dirty="0" smtClean="0"/>
              <a:t>vojarnu “Ante Banina„ </a:t>
            </a:r>
            <a:r>
              <a:rPr lang="hr-HR" dirty="0"/>
              <a:t>u Zadru. </a:t>
            </a: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FontTx/>
              <a:buChar char="-"/>
            </a:pPr>
            <a:r>
              <a:rPr lang="hr-HR" dirty="0"/>
              <a:t>A</a:t>
            </a:r>
            <a:r>
              <a:rPr lang="hr-HR" dirty="0" smtClean="0"/>
              <a:t>ktivno </a:t>
            </a:r>
            <a:r>
              <a:rPr lang="hr-HR" dirty="0"/>
              <a:t>izviđa teren i priprema se na području djelovanja brigade</a:t>
            </a:r>
            <a:r>
              <a:rPr lang="hr-HR" dirty="0" smtClean="0"/>
              <a:t>.</a:t>
            </a:r>
          </a:p>
          <a:p>
            <a:pPr>
              <a:buNone/>
            </a:pPr>
            <a:r>
              <a:rPr lang="hr-HR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85728"/>
            <a:ext cx="6934200" cy="6215106"/>
          </a:xfrm>
        </p:spPr>
        <p:txBody>
          <a:bodyPr/>
          <a:lstStyle/>
          <a:p>
            <a:r>
              <a:rPr lang="hr-HR" b="1" i="1" dirty="0" smtClean="0"/>
              <a:t>3. bojna:</a:t>
            </a:r>
            <a:r>
              <a:rPr lang="hr-HR" b="1" dirty="0" smtClean="0"/>
              <a:t> </a:t>
            </a:r>
            <a:r>
              <a:rPr lang="hr-HR" dirty="0" smtClean="0"/>
              <a:t>tijekom </a:t>
            </a:r>
            <a:r>
              <a:rPr lang="hr-HR" dirty="0"/>
              <a:t>preustroja i priprema smještena u vojarni </a:t>
            </a:r>
            <a:r>
              <a:rPr lang="hr-HR" dirty="0" smtClean="0"/>
              <a:t>“Dračevac„ u Splitu. </a:t>
            </a:r>
          </a:p>
          <a:p>
            <a:r>
              <a:rPr lang="hr-HR" dirty="0"/>
              <a:t>N</a:t>
            </a:r>
            <a:r>
              <a:rPr lang="hr-HR" dirty="0" smtClean="0"/>
              <a:t>astala </a:t>
            </a:r>
            <a:r>
              <a:rPr lang="hr-HR" dirty="0"/>
              <a:t>spajanjem 1. i 3</a:t>
            </a:r>
            <a:r>
              <a:rPr lang="hr-HR" dirty="0" smtClean="0"/>
              <a:t>. </a:t>
            </a:r>
            <a:r>
              <a:rPr lang="hr-HR" dirty="0" smtClean="0"/>
              <a:t>bojne </a:t>
            </a:r>
            <a:r>
              <a:rPr lang="hr-HR" dirty="0"/>
              <a:t>te satnije </a:t>
            </a:r>
            <a:r>
              <a:rPr lang="hr-HR" dirty="0" smtClean="0"/>
              <a:t>s </a:t>
            </a:r>
            <a:r>
              <a:rPr lang="hr-HR" dirty="0"/>
              <a:t>područja </a:t>
            </a:r>
            <a:r>
              <a:rPr lang="hr-HR" dirty="0" smtClean="0"/>
              <a:t>Metkovića, </a:t>
            </a:r>
            <a:r>
              <a:rPr lang="hr-HR" dirty="0"/>
              <a:t>koja je u proteklom razdoblju djelovala u sastavu 116. brigade. </a:t>
            </a:r>
            <a:endParaRPr lang="hr-HR" dirty="0" smtClean="0"/>
          </a:p>
          <a:p>
            <a:r>
              <a:rPr lang="hr-HR" dirty="0" smtClean="0"/>
              <a:t>Preobuka </a:t>
            </a:r>
            <a:r>
              <a:rPr lang="hr-HR" dirty="0"/>
              <a:t>i </a:t>
            </a:r>
            <a:r>
              <a:rPr lang="hr-HR" dirty="0" smtClean="0"/>
              <a:t>kompletiranje </a:t>
            </a:r>
            <a:r>
              <a:rPr lang="hr-HR" dirty="0"/>
              <a:t>naoružanja i </a:t>
            </a:r>
            <a:r>
              <a:rPr lang="hr-HR" dirty="0" smtClean="0"/>
              <a:t>opreme, </a:t>
            </a:r>
            <a:r>
              <a:rPr lang="hr-HR" dirty="0"/>
              <a:t>u</a:t>
            </a:r>
            <a:r>
              <a:rPr lang="hr-HR" dirty="0" smtClean="0"/>
              <a:t>strojavanje </a:t>
            </a:r>
            <a:r>
              <a:rPr lang="hr-HR" dirty="0"/>
              <a:t>novih </a:t>
            </a:r>
            <a:r>
              <a:rPr lang="hr-HR" dirty="0" smtClean="0"/>
              <a:t>vodova - </a:t>
            </a:r>
            <a:r>
              <a:rPr lang="hr-HR" dirty="0" smtClean="0"/>
              <a:t>kratka, </a:t>
            </a:r>
            <a:r>
              <a:rPr lang="hr-HR" dirty="0"/>
              <a:t>ali dobro </a:t>
            </a:r>
            <a:r>
              <a:rPr lang="hr-HR" dirty="0" smtClean="0"/>
              <a:t>organizirana doobuka </a:t>
            </a:r>
            <a:r>
              <a:rPr lang="hr-HR" dirty="0"/>
              <a:t>u kampu za obuku na području Voštana.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4"/>
          <p:cNvSpPr>
            <a:spLocks noGrp="1"/>
          </p:cNvSpPr>
          <p:nvPr>
            <p:ph idx="1"/>
          </p:nvPr>
        </p:nvSpPr>
        <p:spPr>
          <a:xfrm>
            <a:off x="1905000" y="214313"/>
            <a:ext cx="6934200" cy="5911850"/>
          </a:xfrm>
        </p:spPr>
        <p:txBody>
          <a:bodyPr/>
          <a:lstStyle/>
          <a:p>
            <a:r>
              <a:rPr lang="hr-HR" b="1" i="1" dirty="0" smtClean="0"/>
              <a:t>Oklopno mehanizirana bojna</a:t>
            </a:r>
            <a:r>
              <a:rPr lang="hr-HR" i="1" dirty="0" smtClean="0"/>
              <a:t>: </a:t>
            </a:r>
            <a:r>
              <a:rPr lang="hr-HR" dirty="0" smtClean="0"/>
              <a:t>preustroj → doživjela najveće promjene. Od OMS narasla na OMB sastava dvije tenkovske i jedna mehanizirana satnija.</a:t>
            </a:r>
          </a:p>
          <a:p>
            <a:r>
              <a:rPr lang="hr-HR" dirty="0" smtClean="0"/>
              <a:t>Osposobljavanje oklopa za borbu.</a:t>
            </a:r>
          </a:p>
          <a:p>
            <a:r>
              <a:rPr lang="hr-HR" dirty="0" smtClean="0"/>
              <a:t>Bojna tijekom prosinca trajno smještena u vojarni “Šepurine„ kod Zadra.</a:t>
            </a:r>
            <a:endParaRPr lang="en-US" dirty="0" smtClean="0"/>
          </a:p>
          <a:p>
            <a:r>
              <a:rPr lang="hr-HR" dirty="0" smtClean="0"/>
              <a:t>Šepurine – Bokanjac: uvježbavanje ljudstva u taktičkim radnjama i postupcima tijekom napada.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042" y="214290"/>
            <a:ext cx="7500958" cy="6643710"/>
          </a:xfrm>
        </p:spPr>
        <p:txBody>
          <a:bodyPr/>
          <a:lstStyle/>
          <a:p>
            <a:r>
              <a:rPr lang="hr-HR" sz="2800" b="1" i="1" dirty="0" smtClean="0"/>
              <a:t>Topničko - raketni divizion</a:t>
            </a:r>
            <a:r>
              <a:rPr lang="hr-HR" sz="2800" i="1" dirty="0" smtClean="0"/>
              <a:t>: </a:t>
            </a:r>
            <a:r>
              <a:rPr lang="hr-HR" sz="2800" dirty="0" smtClean="0"/>
              <a:t>manje promjene u preustroju. Obuka dijela ljudstva izvodi se u vojarni “Šepurine„. </a:t>
            </a:r>
          </a:p>
          <a:p>
            <a:r>
              <a:rPr lang="hr-HR" sz="2800" dirty="0" smtClean="0"/>
              <a:t>Daje topničku potporu snagama brigade u obrani juga </a:t>
            </a:r>
            <a:r>
              <a:rPr lang="hr-HR" sz="2800" dirty="0" smtClean="0"/>
              <a:t>Hrvatske.</a:t>
            </a:r>
            <a:endParaRPr lang="hr-HR" sz="2800" dirty="0" smtClean="0"/>
          </a:p>
          <a:p>
            <a:r>
              <a:rPr lang="hr-HR" sz="2800" dirty="0" smtClean="0"/>
              <a:t>Divizion hodnjom premješten na područje operacije tijekom prethodnog dana, a noću postavljen na paljbene </a:t>
            </a:r>
            <a:r>
              <a:rPr lang="hr-HR" sz="2800" dirty="0" smtClean="0"/>
              <a:t>položaje: </a:t>
            </a:r>
            <a:r>
              <a:rPr lang="hr-HR" sz="2800" dirty="0" smtClean="0"/>
              <a:t>Dubrovnik-Zadar.</a:t>
            </a:r>
          </a:p>
          <a:p>
            <a:r>
              <a:rPr lang="hr-HR" sz="2800" b="1" i="1" dirty="0" smtClean="0"/>
              <a:t>Protuoklopni divizion</a:t>
            </a:r>
            <a:r>
              <a:rPr lang="hr-HR" sz="2800" i="1" dirty="0" smtClean="0"/>
              <a:t>:</a:t>
            </a:r>
            <a:r>
              <a:rPr lang="hr-HR" sz="2800" dirty="0" smtClean="0"/>
              <a:t> preustrojen i ojačan; ima 2 bitnice SO 90 mm M-36 i bitnicu POLO M-83 </a:t>
            </a:r>
            <a:r>
              <a:rPr lang="hr-HR" sz="2800" dirty="0" smtClean="0"/>
              <a:t>razmještene </a:t>
            </a:r>
            <a:r>
              <a:rPr lang="hr-HR" sz="2800" dirty="0" smtClean="0"/>
              <a:t>u vojarni “Rogoznica„. Intenzivno se obučava i priprema za izvođenje operacije. Preobuka ljudstva.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480" y="142852"/>
            <a:ext cx="7215238" cy="6715148"/>
          </a:xfrm>
        </p:spPr>
        <p:txBody>
          <a:bodyPr/>
          <a:lstStyle/>
          <a:p>
            <a:r>
              <a:rPr lang="hr-HR" b="1" i="1" dirty="0" smtClean="0"/>
              <a:t>Izvidnička </a:t>
            </a:r>
            <a:r>
              <a:rPr lang="hr-HR" b="1" i="1" dirty="0" smtClean="0"/>
              <a:t>satnija</a:t>
            </a:r>
            <a:r>
              <a:rPr lang="hr-HR" b="1" dirty="0" smtClean="0"/>
              <a:t> brigade</a:t>
            </a:r>
            <a:r>
              <a:rPr lang="hr-HR" dirty="0" smtClean="0"/>
              <a:t>: nastala spajanjem izvidničkog i diverzantskog voda. Satnija je pripremana i uvježbavana dijelom u kampu Voštane</a:t>
            </a:r>
            <a:r>
              <a:rPr lang="hr-HR" dirty="0" smtClean="0"/>
              <a:t>.</a:t>
            </a:r>
          </a:p>
          <a:p>
            <a:endParaRPr lang="en-US" dirty="0" smtClean="0"/>
          </a:p>
          <a:p>
            <a:r>
              <a:rPr lang="hr-HR" b="1" i="1" dirty="0" smtClean="0"/>
              <a:t>Satnija veze</a:t>
            </a:r>
            <a:r>
              <a:rPr lang="hr-HR" b="1" dirty="0" smtClean="0"/>
              <a:t> </a:t>
            </a:r>
            <a:r>
              <a:rPr lang="hr-HR" dirty="0" smtClean="0"/>
              <a:t>nije doživjela veće promjene; kvalitetna priprema ljudstva i tehnike za izvođenje operacije “Maslenica„. Stvaranje samostalnog voda za ED; tehnika vrlo kvalitetna, a ljudstvo iznimno motivirano.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979FC-3A25-4637-80D6-360BF61C497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822</TotalTime>
  <Words>1330</Words>
  <Application>Microsoft Office PowerPoint</Application>
  <PresentationFormat>On-screen Show (4:3)</PresentationFormat>
  <Paragraphs>136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5</vt:lpstr>
      <vt:lpstr>Neki događaji koji su utjecali na tijek Operacije “Maslenica”</vt:lpstr>
      <vt:lpstr>Slide 2</vt:lpstr>
      <vt:lpstr>Slide 3</vt:lpstr>
      <vt:lpstr>Uloge bojni</vt:lpstr>
      <vt:lpstr>Slide 5</vt:lpstr>
      <vt:lpstr>Slide 6</vt:lpstr>
      <vt:lpstr>Slide 7</vt:lpstr>
      <vt:lpstr>Slide 8</vt:lpstr>
      <vt:lpstr>Slide 9</vt:lpstr>
      <vt:lpstr>Pripremna zapovijed </vt:lpstr>
      <vt:lpstr>  Pripreme za izvođenje operacije </vt:lpstr>
      <vt:lpstr>Nastavak priprema (1)</vt:lpstr>
      <vt:lpstr>Nastavak priprema (2)</vt:lpstr>
      <vt:lpstr>Izvješće o izvanrednom događaju</vt:lpstr>
      <vt:lpstr>Sastanak s gen. Feldijem</vt:lpstr>
      <vt:lpstr>Lista zahtjeva</vt:lpstr>
      <vt:lpstr>Slide 17</vt:lpstr>
      <vt:lpstr>Slide 18</vt:lpstr>
      <vt:lpstr>Drugi događaj</vt:lpstr>
      <vt:lpstr>Treći događaj</vt:lpstr>
      <vt:lpstr>Zaustavljanje naših snaga</vt:lpstr>
      <vt:lpstr>Dostignuta crta </vt:lpstr>
      <vt:lpstr>Peti događaj</vt:lpstr>
      <vt:lpstr>Slide 24</vt:lpstr>
      <vt:lpstr>Slide 25</vt:lpstr>
      <vt:lpstr>Šesti događaj</vt:lpstr>
      <vt:lpstr>Sedmi događaj</vt:lpstr>
      <vt:lpstr>Nastavak 7. događaja</vt:lpstr>
      <vt:lpstr>Osmi događaj</vt:lpstr>
      <vt:lpstr>Zaključak!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Mirjana</dc:creator>
  <cp:lastModifiedBy>Mirjana</cp:lastModifiedBy>
  <cp:revision>132</cp:revision>
  <dcterms:created xsi:type="dcterms:W3CDTF">2013-01-20T15:03:16Z</dcterms:created>
  <dcterms:modified xsi:type="dcterms:W3CDTF">2013-03-25T18:49:21Z</dcterms:modified>
</cp:coreProperties>
</file>