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304" r:id="rId10"/>
    <p:sldId id="265" r:id="rId11"/>
    <p:sldId id="276" r:id="rId12"/>
    <p:sldId id="277" r:id="rId13"/>
    <p:sldId id="278" r:id="rId14"/>
    <p:sldId id="279" r:id="rId15"/>
    <p:sldId id="290" r:id="rId16"/>
    <p:sldId id="280" r:id="rId17"/>
    <p:sldId id="266" r:id="rId18"/>
    <p:sldId id="275" r:id="rId19"/>
    <p:sldId id="281" r:id="rId20"/>
    <p:sldId id="282" r:id="rId21"/>
    <p:sldId id="283" r:id="rId22"/>
    <p:sldId id="284" r:id="rId23"/>
    <p:sldId id="291" r:id="rId24"/>
    <p:sldId id="294" r:id="rId25"/>
    <p:sldId id="309" r:id="rId26"/>
    <p:sldId id="267" r:id="rId27"/>
    <p:sldId id="268" r:id="rId28"/>
    <p:sldId id="269" r:id="rId29"/>
    <p:sldId id="286" r:id="rId30"/>
    <p:sldId id="287" r:id="rId31"/>
    <p:sldId id="288" r:id="rId32"/>
    <p:sldId id="292" r:id="rId33"/>
    <p:sldId id="289" r:id="rId34"/>
    <p:sldId id="293" r:id="rId35"/>
    <p:sldId id="285" r:id="rId36"/>
    <p:sldId id="270" r:id="rId37"/>
    <p:sldId id="271" r:id="rId38"/>
    <p:sldId id="295" r:id="rId39"/>
    <p:sldId id="272" r:id="rId40"/>
    <p:sldId id="307" r:id="rId41"/>
    <p:sldId id="297" r:id="rId42"/>
    <p:sldId id="299" r:id="rId43"/>
    <p:sldId id="300" r:id="rId44"/>
    <p:sldId id="310" r:id="rId45"/>
    <p:sldId id="301" r:id="rId46"/>
    <p:sldId id="302" r:id="rId47"/>
    <p:sldId id="303" r:id="rId48"/>
    <p:sldId id="308" r:id="rId49"/>
    <p:sldId id="296" r:id="rId50"/>
    <p:sldId id="312" r:id="rId51"/>
    <p:sldId id="273" r:id="rId52"/>
    <p:sldId id="274" r:id="rId53"/>
    <p:sldId id="305" r:id="rId54"/>
    <p:sldId id="313" r:id="rId55"/>
  </p:sldIdLst>
  <p:sldSz cx="9144000" cy="6858000" type="screen4x3"/>
  <p:notesSz cx="6797675" cy="9926638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94667" autoAdjust="0"/>
  </p:normalViewPr>
  <p:slideViewPr>
    <p:cSldViewPr>
      <p:cViewPr varScale="1">
        <p:scale>
          <a:sx n="74" d="100"/>
          <a:sy n="74" d="100"/>
        </p:scale>
        <p:origin x="-10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31C0-FD32-4D18-847D-FA459AB1964E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C3C4E-95B9-4E30-9AA5-01623195E68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419C2-E713-4FC8-978E-6114DF1CD18A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6F34D-B5C1-49C8-B866-ADFF83E8CF3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5B420-D502-4199-881C-F97B9B097600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994DE-3F4C-4AC8-B821-BB09BC66B4D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2174C-0378-44E4-A8FB-2597AE0E9610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2E778-64F2-4A16-855B-0FB3F7F61D4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ACC4F-EE0D-4E07-9816-06D4A662FB04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C368-DB5A-45B3-8585-4B9842EB5B3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1CE2-6A4A-40CB-AC57-4D7422C83262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88DF1-4A66-4F03-9B5E-526381637C8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39706-87AA-42FF-A7D2-8C2079AE475E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0C57-D46A-4106-8F4D-4DAC2F7B46C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2BFA7-5CC2-4B24-B3E1-E836C891F6A7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AFC48-A4F0-46ED-864E-777B987CEBDC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EC06D-9DEF-4DB9-9E84-D0A3825406FB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D29FB-5584-4D61-8808-359D163B647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E8060-6092-4781-A66A-1E094354B9ED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8011F-5EE8-40A2-8D59-FA24D75CF9B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04B91-4E6D-4B5D-A499-F46DADD04AA1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0E5B6-FE6C-46CE-9BB1-3314A092DE1C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5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hr-H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DDA6D9A-B77B-4EC6-A8BE-54B80D8E496C}" type="datetimeFigureOut">
              <a:rPr lang="sr-Latn-CS"/>
              <a:pPr>
                <a:defRPr/>
              </a:pPr>
              <a:t>1.4.2013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3EBA391-26F2-493B-9C1C-910886AA536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977D3A6A-E67E-4229-9007-B99376C0AB01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1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pic>
        <p:nvPicPr>
          <p:cNvPr id="2051" name="Picture 4" descr="sjp"/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>
          <a:xfrm>
            <a:off x="6286500" y="3643313"/>
            <a:ext cx="981075" cy="1366837"/>
          </a:xfrm>
        </p:spPr>
      </p:pic>
      <p:pic>
        <p:nvPicPr>
          <p:cNvPr id="2052" name="Picture 5" descr="policija"/>
          <p:cNvPicPr>
            <a:picLocks noChangeAspect="1" noChangeArrowheads="1"/>
          </p:cNvPicPr>
          <p:nvPr/>
        </p:nvPicPr>
        <p:blipFill>
          <a:blip r:embed="rId3" cstate="print">
            <a:lum bright="16000" contrast="-30000"/>
          </a:blip>
          <a:srcRect/>
          <a:stretch>
            <a:fillRect/>
          </a:stretch>
        </p:blipFill>
        <p:spPr bwMode="auto">
          <a:xfrm>
            <a:off x="1857375" y="3714750"/>
            <a:ext cx="1223963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500188" y="5357813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r-HR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1928813" y="5286375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latin typeface="Calibri" pitchFamily="34" charset="0"/>
              </a:rPr>
              <a:t>MUP RH</a:t>
            </a:r>
            <a:endParaRPr lang="en-US" b="1">
              <a:latin typeface="Calibri" pitchFamily="34" charset="0"/>
            </a:endParaRPr>
          </a:p>
        </p:txBody>
      </p:sp>
      <p:sp>
        <p:nvSpPr>
          <p:cNvPr id="2055" name="Text Box 10"/>
          <p:cNvSpPr txBox="1">
            <a:spLocks noChangeArrowheads="1"/>
          </p:cNvSpPr>
          <p:nvPr/>
        </p:nvSpPr>
        <p:spPr bwMode="auto">
          <a:xfrm>
            <a:off x="6156325" y="5229225"/>
            <a:ext cx="1362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>
                <a:latin typeface="Calibri" pitchFamily="34" charset="0"/>
              </a:rPr>
              <a:t>SPECIJALNA </a:t>
            </a:r>
          </a:p>
          <a:p>
            <a:r>
              <a:rPr lang="hr-HR" b="1">
                <a:latin typeface="Calibri" pitchFamily="34" charset="0"/>
              </a:rPr>
              <a:t>POLICIJA</a:t>
            </a:r>
            <a:endParaRPr lang="en-US" b="1">
              <a:latin typeface="Calibri" pitchFamily="34" charset="0"/>
            </a:endParaRPr>
          </a:p>
        </p:txBody>
      </p:sp>
      <p:sp>
        <p:nvSpPr>
          <p:cNvPr id="2056" name="Text Box 12"/>
          <p:cNvSpPr txBox="1">
            <a:spLocks noChangeArrowheads="1"/>
          </p:cNvSpPr>
          <p:nvPr/>
        </p:nvSpPr>
        <p:spPr bwMode="auto">
          <a:xfrm>
            <a:off x="3203575" y="3716338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hr-HR">
              <a:latin typeface="Calibri" pitchFamily="34" charset="0"/>
            </a:endParaRPr>
          </a:p>
        </p:txBody>
      </p:sp>
      <p:sp>
        <p:nvSpPr>
          <p:cNvPr id="2057" name="TextBox 12"/>
          <p:cNvSpPr txBox="1">
            <a:spLocks noChangeArrowheads="1"/>
          </p:cNvSpPr>
          <p:nvPr/>
        </p:nvSpPr>
        <p:spPr bwMode="auto">
          <a:xfrm>
            <a:off x="1143000" y="571500"/>
            <a:ext cx="7715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2400" b="1">
                <a:solidFill>
                  <a:srgbClr val="CC0000"/>
                </a:solidFill>
              </a:rPr>
              <a:t>SPECIJALNA POLICIJA U VOJNO-REDARSTVENOJ OPERACIJI “MASLENICA”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70B5430C-032B-42D1-910F-1E7BE82BF755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10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4579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 rtlCol="0"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hr-HR" sz="2400" dirty="0" smtClean="0">
                <a:solidFill>
                  <a:srgbClr val="C00000"/>
                </a:solidFill>
              </a:rPr>
              <a:t>PRIPREMA ZA PROVOĐENJE OPERACIJE “MASLENICA” ,ULAZAK SNAGA SPECIJALNE POLICIJE NA PODRUČJE VELEBITA –POSKOK-1</a:t>
            </a:r>
            <a:endParaRPr lang="en-US" sz="2400" dirty="0" smtClean="0">
              <a:solidFill>
                <a:srgbClr val="C00000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2200" dirty="0"/>
              <a:t>Ove zadaće specijalna policija obnašala je sa cca 300 djelatnika u smjeni raspoređenih po bazama kako slijedi: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2200" dirty="0"/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800" dirty="0"/>
              <a:t>Baza Panos – SJP Kutina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800" dirty="0"/>
              <a:t>Baza Visočica – SJP Rijeka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800" dirty="0"/>
              <a:t>Baza Hrvatski planinarski dom – Polisijska ispostava Lovinac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800" dirty="0"/>
              <a:t>Baza Ivine Vodice- SJP Zbok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800" dirty="0"/>
              <a:t>Baza Malo Libinje – SJP Zadar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sz="18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2200" dirty="0"/>
              <a:t>Za zapovjendika skupnih snaga Specijalne polcije uposlenih u ovoj akciji  određen je gosp. Svemir Vrsaljko – tadašnji zapovjendik SJP PU Zadarske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hr-HR" sz="22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22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hr-HR" sz="37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hr-HR" sz="37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hr-HR" sz="45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hr-HR" sz="22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S\AppData\Local\Microsoft\Windows\Temporary Internet Files\Content.Outlook\CWJ4UB07\fotograf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52413"/>
            <a:ext cx="7848600" cy="605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S\AppData\Local\Microsoft\Windows\Temporary Internet Files\Content.Outlook\CWJ4UB07\fotografija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8208963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S\AppData\Local\Microsoft\Windows\Temporary Internet Files\Content.Outlook\CWJ4UB07\fotografija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8353425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S\AppData\Local\Microsoft\Windows\Temporary Internet Files\Content.Outlook\CWJ4UB07\fotografija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8351838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S\AppData\Local\Microsoft\Windows\Temporary Internet Files\Content.Outlook\CWJ4UB07\fotografija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S\Desktop\fotka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620713"/>
            <a:ext cx="8137525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E4DE6FFF-A2D3-4228-814A-01833DD4E43E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17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5603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 rtlCol="0"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hr-HR" sz="2400" dirty="0" smtClean="0">
                <a:solidFill>
                  <a:srgbClr val="C00000"/>
                </a:solidFill>
              </a:rPr>
              <a:t>PRIPREMA ZA PROVOĐENJE OPERACIJE “MASLENICA” -ULAZAK SNAGA SPECIJALNE POLICIJE NA PODRUČJE VELEBITA</a:t>
            </a:r>
            <a:endParaRPr lang="en-US" sz="2400" dirty="0" smtClean="0">
              <a:solidFill>
                <a:srgbClr val="C00000"/>
              </a:solidFill>
            </a:endParaRP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hr-HR" sz="17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700" b="1" smtClean="0"/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357188" y="2349500"/>
            <a:ext cx="87868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2400">
                <a:latin typeface="Calibri" pitchFamily="34" charset="0"/>
              </a:rPr>
              <a:t>Svojim boravkom na Velebitu prije operacije “Maslenica” snage specijalne policije su upoznale prostor, prilagodili se teškim brdskim i klimatskim uvjetima života te je ustrojena učinkovita logistička i svaka druga potpora izvršavanju zadaća na području Velebita</a:t>
            </a:r>
          </a:p>
          <a:p>
            <a:endParaRPr lang="hr-HR" sz="240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400">
                <a:latin typeface="Calibri" pitchFamily="34" charset="0"/>
              </a:rPr>
              <a:t>Gore navedene činjenice bile su temelj za odluku GS OS RH da  u operaciji “Maslenica”  uporabi snage Specijalne policije na Velebitu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714375" y="285750"/>
            <a:ext cx="7786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400">
                <a:solidFill>
                  <a:srgbClr val="C00000"/>
                </a:solidFill>
              </a:rPr>
              <a:t>PRIPREMA ZA PROVOĐENJE OPERACIJE “MASLENICA” </a:t>
            </a:r>
            <a:endParaRPr lang="hr-HR" sz="2400"/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428625" y="1858963"/>
            <a:ext cx="828675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2400">
                <a:latin typeface="Calibri" pitchFamily="34" charset="0"/>
              </a:rPr>
              <a:t>Neposredno prije operacije na predviđenim pravcima djelovanja Specijalne policije uvedene su izvidničke skupine , koje su izvršili izviđanje terena te prikupljanje dodatnih informacija za uspješno izvođenje operacije</a:t>
            </a:r>
          </a:p>
          <a:p>
            <a:endParaRPr lang="hr-HR" sz="240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400">
                <a:latin typeface="Calibri" pitchFamily="34" charset="0"/>
              </a:rPr>
              <a:t>Ustrojen je Stožer specijalne policije koji je smješten na Velebitu na samoj crti bojišnice, a koji je neposredno na terenu utvrdio pravce djelovanja Specijalne policije prema zadanim ciljevima</a:t>
            </a:r>
          </a:p>
          <a:p>
            <a:pPr>
              <a:buFont typeface="Wingdings" pitchFamily="2" charset="2"/>
              <a:buChar char="Ø"/>
            </a:pPr>
            <a:endParaRPr lang="hr-HR" sz="240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400">
                <a:latin typeface="Calibri" pitchFamily="34" charset="0"/>
              </a:rPr>
              <a:t>Izvršeno je prikupljanje i uvođenje  snaga Specijalne policije bez zrakoplovne potpore , tako da neprijatelj nije mogao pretpostaviti  o kojoj jačini snaga se radi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S\Desktop\maslenica prilozi i prezentacija\slike\029  VRA Maslenica-V  Paklenica 1993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76250"/>
            <a:ext cx="85693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A886F017-7D15-43DC-93A4-3FCCE49845BC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2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2636838"/>
            <a:ext cx="6480175" cy="1752600"/>
          </a:xfrm>
        </p:spPr>
        <p:txBody>
          <a:bodyPr tIns="0" rIns="45720" bIns="0" anchor="b"/>
          <a:lstStyle/>
          <a:p>
            <a:pPr marL="0" indent="0" algn="ctr" eaLnBrk="1" hangingPunct="1">
              <a:buFont typeface="Arial" charset="0"/>
              <a:buNone/>
            </a:pPr>
            <a:r>
              <a:rPr lang="hr-HR" sz="1800" b="1" smtClean="0"/>
              <a:t>IZLAŽE: </a:t>
            </a:r>
            <a:r>
              <a:rPr lang="hr-HR" sz="1900" b="1" smtClean="0"/>
              <a:t>general-pukovnik MLADEN MARKAČ</a:t>
            </a:r>
            <a:endParaRPr lang="hr-HR" sz="2200" b="1" smtClean="0"/>
          </a:p>
          <a:p>
            <a:pPr marL="0" indent="0" algn="ctr" eaLnBrk="1" hangingPunct="1">
              <a:buFont typeface="Arial" charset="0"/>
              <a:buNone/>
            </a:pPr>
            <a:endParaRPr lang="hr-HR" sz="1900" smtClean="0"/>
          </a:p>
          <a:p>
            <a:pPr marL="0" indent="0" algn="ctr" eaLnBrk="1" hangingPunct="1">
              <a:buFont typeface="Arial" charset="0"/>
              <a:buNone/>
            </a:pPr>
            <a:endParaRPr lang="hr-HR" sz="1900" smtClean="0"/>
          </a:p>
          <a:p>
            <a:pPr marL="0" indent="0" algn="ctr" eaLnBrk="1" hangingPunct="1">
              <a:buFont typeface="Arial" charset="0"/>
              <a:buNone/>
            </a:pPr>
            <a:r>
              <a:rPr lang="hr-HR" sz="1900" b="1" smtClean="0"/>
              <a:t>Izradio:</a:t>
            </a:r>
            <a:r>
              <a:rPr lang="hr-HR" sz="1900" smtClean="0"/>
              <a:t> </a:t>
            </a:r>
            <a:r>
              <a:rPr lang="hr-HR" sz="1900" b="1" smtClean="0"/>
              <a:t>Ante Šoljić</a:t>
            </a:r>
            <a:r>
              <a:rPr lang="hr-HR" sz="1900" smtClean="0"/>
              <a:t> </a:t>
            </a:r>
            <a:r>
              <a:rPr lang="hr-HR" sz="1500" b="1" smtClean="0"/>
              <a:t>(načelnik Sektora specijalne policije)</a:t>
            </a:r>
            <a:endParaRPr lang="en-US" sz="1500" b="1" smtClean="0"/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3327400" y="5608638"/>
            <a:ext cx="3108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>
                <a:latin typeface="Calibri" pitchFamily="34" charset="0"/>
              </a:rPr>
              <a:t>ZADAR</a:t>
            </a:r>
            <a:r>
              <a:rPr lang="hr-HR" b="1"/>
              <a:t>,</a:t>
            </a:r>
            <a:r>
              <a:rPr lang="hr-HR" b="1">
                <a:latin typeface="Calibri" pitchFamily="34" charset="0"/>
              </a:rPr>
              <a:t>  OŽUJAK 2013 GODINE</a:t>
            </a:r>
            <a:endParaRPr lang="en-US" b="1">
              <a:latin typeface="Calibri" pitchFamily="34" charset="0"/>
            </a:endParaRP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857250" y="1500188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400">
                <a:solidFill>
                  <a:srgbClr val="CC0000"/>
                </a:solidFill>
              </a:rPr>
              <a:t>SPECIJALNA POLICIJA U OPERACIJI “MASLENICA”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S\Desktop\maslenica prilozi i prezentacija\slike\048 Maslenic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8353425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S\Desktop\maslenica prilozi i prezentacija\slike\MASLENICA 1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33375"/>
            <a:ext cx="828040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S\Desktop\maslenica prilozi i prezentacija\slike\TULOVE GREDE MASLEN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3525"/>
            <a:ext cx="8135937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S\Desktop\maslenica prilozi i prezentacija\slike\MASLENICA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8424863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S\Desktop\maslenica prilozi i prezentacija\slike\032  VRA Maslenica-V  Libinje 1993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96875"/>
            <a:ext cx="8351837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S\AppData\Local\Microsoft\Windows\Temporary Internet Files\Content.Outlook\CWJ4UB07\fotografija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6400"/>
            <a:ext cx="8353425" cy="604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92E591B5-8F24-4B4E-A246-00657E24909D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26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7651" name="Title 1"/>
          <p:cNvSpPr>
            <a:spLocks noGrp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“MASLENICA”</a:t>
            </a:r>
          </a:p>
        </p:txBody>
      </p:sp>
      <p:sp>
        <p:nvSpPr>
          <p:cNvPr id="13316" name="Content Placeholder 5"/>
          <p:cNvSpPr>
            <a:spLocks noGrp="1"/>
          </p:cNvSpPr>
          <p:nvPr>
            <p:ph idx="4294967295"/>
          </p:nvPr>
        </p:nvSpPr>
        <p:spPr>
          <a:xfrm>
            <a:off x="1476375" y="2133600"/>
            <a:ext cx="7667625" cy="3952875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dirty="0"/>
              <a:t>ZADAĆE SPECIJALNE POLICIJE U OPERACIJI “MASLENICA</a:t>
            </a:r>
            <a:r>
              <a:rPr lang="hr-HR" dirty="0" smtClean="0"/>
              <a:t>”:</a:t>
            </a:r>
            <a:endParaRPr lang="hr-HR" dirty="0"/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2200" dirty="0"/>
              <a:t>Ovladavanje objektima Mali Alan te Velika i Mala Bobija te presjecanje komunikacije Obrovac-M.Alan kod </a:t>
            </a:r>
            <a:r>
              <a:rPr lang="hr-HR" sz="2200" dirty="0" smtClean="0"/>
              <a:t>Potpraga</a:t>
            </a:r>
            <a:endParaRPr lang="hr-HR" sz="2200" dirty="0"/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2200" dirty="0"/>
              <a:t>Presjecanje komunikacije Gračac – Sv. Rok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2200" dirty="0"/>
              <a:t>Presjecanje i ovladavanje komunikacijom Sv. Rok-M.Alan-Obrovac, kod prevoja M.Alana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2200" dirty="0"/>
              <a:t>Te udar u desni bok neprijateljskih snaga u području Obrovca sa svrhom olakšavanja prodora snaga HV-a na glavnom pravcu </a:t>
            </a:r>
            <a:r>
              <a:rPr lang="hr-HR" sz="2200" dirty="0" smtClean="0"/>
              <a:t>napada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sz="2200" dirty="0" smtClean="0"/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/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Font typeface="Verdana"/>
              <a:buNone/>
              <a:defRPr/>
            </a:pPr>
            <a:endParaRPr lang="hr-HR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7ED80534-4074-42BA-B05B-8378747FA5A1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27</a:t>
            </a:fld>
            <a:endParaRPr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8675" name="Title 1"/>
          <p:cNvSpPr>
            <a:spLocks noGrp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“MASLENICA”</a:t>
            </a:r>
          </a:p>
        </p:txBody>
      </p:sp>
      <p:sp>
        <p:nvSpPr>
          <p:cNvPr id="28676" name="Content Placeholder 2"/>
          <p:cNvSpPr>
            <a:spLocks noGrp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/>
          <a:lstStyle/>
          <a:p>
            <a:pPr marL="447675" indent="-382588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100" smtClean="0"/>
              <a:t>Borbeni raspored skupnih snaga specijalne policije</a:t>
            </a:r>
            <a:r>
              <a:rPr lang="hr-HR" sz="1800" smtClean="0"/>
              <a:t> :</a:t>
            </a:r>
          </a:p>
          <a:p>
            <a:pPr marL="447675" indent="-382588"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hr-HR" sz="1400" smtClean="0"/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1400" b="1" smtClean="0"/>
              <a:t>Glavni pravac napada – Ovladavanje prevojom Mali Alan te presjecanbje komunikacije Sv.Rok-Obrovac</a:t>
            </a:r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1400" b="1" smtClean="0"/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1400" b="1" smtClean="0"/>
              <a:t>I pomoćni pravac napada – Ovladavanje Malom i Velikom Bobijom , presjecanje komunikacije Obrovac-M.Alan  te  ostvariti udar u bok neprijateljskih snaga na području Obrovca</a:t>
            </a:r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1400" b="1" smtClean="0"/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1400" b="1" smtClean="0"/>
              <a:t>II pomoćni pravac napada – Ovladavanje mjestom Sv.Rok te presjecanje komunikacije Gračac-Sv.Rok-Gospić</a:t>
            </a:r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1300" smtClean="0"/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hr-HR" sz="1300" smtClean="0"/>
          </a:p>
          <a:p>
            <a:pPr marL="1104900" lvl="2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hr-HR" sz="2000" smtClean="0"/>
              <a:t>Pored ovih snaga u operaciji su bile angažirane i snage pričuve, topničke potpore, protuzračne obrane, logističke potpore te Stožer Skupnih snaga specijalne policije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07626E28-B155-433E-ABEE-FAE23DFA2E55}" type="slidenum">
              <a:rPr lang="hr-HR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28</a:t>
            </a:fld>
            <a:endParaRPr lang="hr-HR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9699" name="Title 1"/>
          <p:cNvSpPr>
            <a:spLocks noGrp="1"/>
          </p:cNvSpPr>
          <p:nvPr>
            <p:ph type="title" idx="4294967295"/>
          </p:nvPr>
        </p:nvSpPr>
        <p:spPr>
          <a:xfrm>
            <a:off x="1071563" y="0"/>
            <a:ext cx="4424362" cy="785813"/>
          </a:xfrm>
        </p:spPr>
        <p:txBody>
          <a:bodyPr lIns="45720" rIns="45720"/>
          <a:lstStyle/>
          <a:p>
            <a:pPr marL="484188" eaLnBrk="1" hangingPunct="1"/>
            <a:r>
              <a:rPr lang="hr-HR" smtClean="0">
                <a:solidFill>
                  <a:srgbClr val="CC0000"/>
                </a:solidFill>
              </a:rPr>
              <a:t>ZEMLJOVID</a:t>
            </a:r>
            <a:r>
              <a:rPr lang="hr-HR" smtClean="0"/>
              <a:t> </a:t>
            </a:r>
          </a:p>
        </p:txBody>
      </p:sp>
      <p:pic>
        <p:nvPicPr>
          <p:cNvPr id="29700" name="Picture 4" descr="kart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714375"/>
            <a:ext cx="835818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S\Desktop\maslenica prilozi i prezentacija\slike\fotografija (2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8351837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1B5786D4-5F3B-4CD8-A110-FE84E6B2ED39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3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4099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ORGANIZACIJSKI RAZVOJ SPECIJALNE POLICIJE NAKON VIŠESTRANAČKIH IZBORA</a:t>
            </a:r>
            <a:endParaRPr lang="en-US" sz="2400" smtClean="0">
              <a:solidFill>
                <a:srgbClr val="C00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fontScale="85000" lnSpcReduction="1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hr-HR" sz="1900" b="1" dirty="0"/>
              <a:t>NEPOVOLJNA NACIONALNA STRUKTURA UNUTAR </a:t>
            </a:r>
            <a:r>
              <a:rPr lang="hr-HR" sz="1900" b="1" dirty="0" smtClean="0"/>
              <a:t>MUP-a RH (</a:t>
            </a:r>
            <a:r>
              <a:rPr lang="hr-HR" sz="2000" b="1" dirty="0" smtClean="0"/>
              <a:t>do 1990. godine oko 60 % pripadnika policije, koja je tada brojila 16.000 ljudi, bili su Srbi - Ozren Žunec „RAT U HRVATSKOJ 1991-1995 godine“)</a:t>
            </a: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900" b="1" dirty="0"/>
              <a:t>USTROJ TEČAJA “PRVI REDARSTVENIK</a:t>
            </a:r>
            <a:r>
              <a:rPr lang="hr-HR" sz="1900" b="1" dirty="0" smtClean="0"/>
              <a:t>”(</a:t>
            </a:r>
            <a:r>
              <a:rPr lang="hr-HR" sz="1800" dirty="0" smtClean="0"/>
              <a:t>koji je počeo sa radom 05. kolovoza 1990. godine u Policijskoj akademiji, a kojem je pristupilo oko 1970 polaznika iz cijele RH)</a:t>
            </a: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900" b="1" dirty="0"/>
              <a:t>USTROJ ATJ LUČKO I POSEBNIH JEDINICA </a:t>
            </a:r>
            <a:r>
              <a:rPr lang="hr-HR" sz="1900" b="1" dirty="0" smtClean="0"/>
              <a:t>POLICIJE (RAKITJE, KUMROVEC, SLJEME, TUŠKANAC, PIONIRSKI GRAD, VINICA TE VALBADON</a:t>
            </a:r>
            <a:r>
              <a:rPr lang="en-US" sz="1900" b="1" dirty="0" smtClean="0"/>
              <a:t> </a:t>
            </a:r>
            <a:r>
              <a:rPr lang="hr-HR" sz="1900" b="1" dirty="0" smtClean="0"/>
              <a:t>)</a:t>
            </a: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900" b="1" dirty="0"/>
              <a:t>REORGANIZACIJA </a:t>
            </a:r>
            <a:r>
              <a:rPr lang="hr-HR" sz="1900" b="1" dirty="0" smtClean="0"/>
              <a:t>MUP-a I </a:t>
            </a:r>
            <a:r>
              <a:rPr lang="hr-HR" sz="1900" b="1" dirty="0"/>
              <a:t>SPECIJALNE POLICIJE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9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900" b="1" dirty="0"/>
              <a:t>USTROJ </a:t>
            </a:r>
            <a:r>
              <a:rPr lang="hr-HR" sz="1900" b="1" dirty="0" smtClean="0"/>
              <a:t>ODJELA SPECIJALNE POLICIJE U MUP-a I SPECIJALNIH </a:t>
            </a:r>
            <a:r>
              <a:rPr lang="hr-HR" sz="1900" b="1" dirty="0"/>
              <a:t>JEDINICA </a:t>
            </a:r>
            <a:r>
              <a:rPr lang="hr-HR" sz="1900" b="1" dirty="0" smtClean="0"/>
              <a:t>POLICIJE U PU-a</a:t>
            </a:r>
            <a:endParaRPr lang="en-US" sz="19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AS\Desktop\maslenica prilozi i prezentacija\slike\fotografija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42900"/>
            <a:ext cx="8208963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AS\Desktop\maslenica prilozi i prezentacija\slike\fotografija (2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8207375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AS\AppData\Local\Microsoft\Windows\Temporary Internet Files\Content.Outlook\CWJ4UB07\fotografija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39713"/>
            <a:ext cx="8497887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AS\Desktop\maslenica prilozi i prezentacija\slike\POTPRAGE MASLENICA 19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835342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AS\Desktop\maslenica prilozi i prezentacija\slike\fotografija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476250"/>
            <a:ext cx="8240713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AS\Desktop\maslenica prilozi i prezentacija\slike\fotografija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404813"/>
            <a:ext cx="65532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9C61A6DF-EBB3-4B51-ABE4-C284D2D61FA6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36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37891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9144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“MASLENICA”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4294967295"/>
          </p:nvPr>
        </p:nvGraphicFramePr>
        <p:xfrm>
          <a:off x="250825" y="1268413"/>
          <a:ext cx="8424863" cy="4946650"/>
        </p:xfrm>
        <a:graphic>
          <a:graphicData uri="http://schemas.openxmlformats.org/drawingml/2006/table">
            <a:tbl>
              <a:tblPr/>
              <a:tblGrid>
                <a:gridCol w="2105841"/>
                <a:gridCol w="2107414"/>
                <a:gridCol w="2105840"/>
                <a:gridCol w="2105841"/>
              </a:tblGrid>
              <a:tr h="5884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Pravac napada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Angažirane SJP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Jačina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Zapovjednik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Glavni pravac napada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ATJ Lučko, SJP Karlovac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110, 100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Jakob Bukvić, tadašnji zapovjendik ATJ Lučko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8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 pomoćni pravac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SJP Zadarska, Varaždinska i Šibenska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130,110,70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Svemir Vrsaljko, tadašnji zapovjendik SJP Zadar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8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II pomoćni pravac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SJP Zabok, Rijeka, Zagreb i PI Lovinac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65,100,100 i 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Mirko Horvatin, tadašnji zapovjendik SJP Zabok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1694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Topništvo, protuzračna obrana, pričuvne snage,logistika,veza, inžinjerijska potpora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Skupne snage specijalne policije i HV-a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Topnička skupina HV-a, 2 minobacačke bitnice Specijalne policije,skupina za logistiku, PZO i vezu (ukupno cca 300)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Josip Turkalj, Davorin Pavlović i Slavo Maduna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71DC3303-44B2-429F-9D04-C3B0F4097DB9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37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38915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9144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“MASLENICA”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dirty="0"/>
              <a:t>Sastav stožera Skupnih snaga specijalne policije: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hr-HR" dirty="0"/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Mladen Markač – zapovjendik 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Vladimir Faber – načelnik stožera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Davorin Pavlović – pomoćnik za sustav veze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Slavo Maduna – pomoćnik za logistiku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Mile Smolčić – pomoćnik načelnika </a:t>
            </a:r>
            <a:r>
              <a:rPr lang="hr-HR" sz="1600" dirty="0" smtClean="0"/>
              <a:t>stožera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 smtClean="0"/>
              <a:t>Gosp. Ante Šoljić – pomoćnik za obavještajne poslove</a:t>
            </a:r>
            <a:endParaRPr lang="hr-HR" sz="1600" dirty="0"/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Jakob Bukvić – član stožera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Mirko Horvatin – član stožera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600" dirty="0"/>
              <a:t>Gosp. Svemir Vrsaljko – član stožera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sz="1600" dirty="0"/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2200" dirty="0"/>
              <a:t>Ispred MUP-a </a:t>
            </a:r>
            <a:r>
              <a:rPr lang="hr-HR" sz="2200" dirty="0" smtClean="0"/>
              <a:t>poslove </a:t>
            </a:r>
            <a:r>
              <a:rPr lang="hr-HR" sz="2200" dirty="0"/>
              <a:t>koordinacije s HV-om obnašao je zamjenik ministra unutarnjih poslova gosp. Željko Tomljenović</a:t>
            </a:r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sz="1600" dirty="0"/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sz="2200" dirty="0"/>
          </a:p>
          <a:p>
            <a:pPr marL="640080" lvl="1" indent="-24688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AS\Desktop\maslenica prilozi i prezentacija\slike\fotografija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49275"/>
            <a:ext cx="7993063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232D973B-CE3D-43BA-9621-40D65B5B3B27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39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40963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985838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“MASLENICA”</a:t>
            </a:r>
          </a:p>
        </p:txBody>
      </p:sp>
      <p:sp>
        <p:nvSpPr>
          <p:cNvPr id="31748" name="Content Placeholder 2"/>
          <p:cNvSpPr>
            <a:spLocks noGrp="1"/>
          </p:cNvSpPr>
          <p:nvPr>
            <p:ph idx="4294967295"/>
          </p:nvPr>
        </p:nvSpPr>
        <p:spPr>
          <a:xfrm>
            <a:off x="1450975" y="1428750"/>
            <a:ext cx="7693025" cy="4657725"/>
          </a:xfrm>
        </p:spPr>
        <p:txBody>
          <a:bodyPr rtlCol="0">
            <a:normAutofit fontScale="70000" lnSpcReduction="20000"/>
          </a:bodyPr>
          <a:lstStyle/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U ovoj operaciji snage Specijalne policije izvršile su u potpunosti i na vrijeme svoju zadaću,  te je pri tome oslobođen prostor 25 km x 20 km , što iznosi cca 500 km2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Nakon operacije “Maslenica”snage Specijalne policije ostaju na tom području sve do operacije “Oluja” te obnašaju svoje zadaće borbe protiv terorizma u teškim uvjetima 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U operaciji “Maslenica” smrtno su stradala 4 djelatnika: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 Ivica Drmić "Alfa" – Zagreb, 22.siječanj 1993. </a:t>
            </a:r>
          </a:p>
          <a:p>
            <a:pPr>
              <a:defRPr/>
            </a:pPr>
            <a:r>
              <a:rPr lang="fi-FI" dirty="0" smtClean="0"/>
              <a:t>Zlatko Orkić "Delta" – Županja</a:t>
            </a:r>
            <a:r>
              <a:rPr lang="hr-HR" dirty="0" smtClean="0"/>
              <a:t>,</a:t>
            </a:r>
            <a:r>
              <a:rPr lang="fi-FI" dirty="0" smtClean="0"/>
              <a:t> 24.siječanj 1993. </a:t>
            </a:r>
          </a:p>
          <a:p>
            <a:pPr>
              <a:defRPr/>
            </a:pPr>
            <a:r>
              <a:rPr lang="hr-HR" dirty="0" smtClean="0"/>
              <a:t>Emil Baneković "Roda" – Varaždin, 02. veljača 1993. </a:t>
            </a:r>
          </a:p>
          <a:p>
            <a:pPr>
              <a:defRPr/>
            </a:pPr>
            <a:r>
              <a:rPr lang="hr-HR" dirty="0" smtClean="0"/>
              <a:t>Miroslav Fabečić "Alfa" – Zagreb, 03. veljača 1993. </a:t>
            </a:r>
          </a:p>
          <a:p>
            <a:pPr>
              <a:buFont typeface="Arial" charset="0"/>
              <a:buNone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teže ranjena 9 a lakše 17 djelatnika Specijalne policije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B4DFD2A8-65A8-460C-BF4B-F370E1B27E23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123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SIGURNOSNO STANJE U RH NA POČETKU DOMOVINSKOG RATA-RAZLOZI RAZVOJA SPECIJALNE POLICIJE</a:t>
            </a:r>
            <a:endParaRPr lang="en-US" sz="2400" smtClean="0">
              <a:solidFill>
                <a:srgbClr val="C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JAVNI SKUPOVI POTPORE VELIKO-SRPSKOJ IDEJI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ODUZIMANJE NAORUŽANJA TERITORIJALNE OBRANE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“BALVAN REVOLUCIJA” </a:t>
            </a:r>
            <a:r>
              <a:rPr lang="hr-HR" sz="900" b="1" dirty="0"/>
              <a:t>(PO NALOGU SRPSKOG POLITIČKOG VODSTVA IZ SRBIJE TE JNA</a:t>
            </a:r>
            <a:r>
              <a:rPr lang="en-US" sz="1500" b="1" dirty="0"/>
              <a:t> </a:t>
            </a:r>
            <a:r>
              <a:rPr lang="hr-HR" sz="1500" b="1" dirty="0"/>
              <a:t>)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NAORUŽAVANJE SRPSKOG STANOVNIŠTVA U RH OD STRANE JNA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TERORISTIČKI NAPADI NA POLICAJCE I POLICIJSKE OBJEKTE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AGRESIJA NA RH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hr-HR" sz="1500" b="1" dirty="0"/>
              <a:t>OPERACIJA “MASLENICA”- PRVA ORGANIZIRANA BORBENA AKCIJA SKUPNIH SNAGA SPECIJALNE POLICIJE – UKAZALA SE POTREBA ZA USTROJEM JOŠ ČVRŠĆEG CENTRALIZIRANOG SUSTAVA ZAPOVIJEDANJA, VLASTITE TOPNIČKE POTPORE TE BOLJE KOORDINACIJE SA HV-om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hr-HR" sz="1500" b="1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hr-HR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hr-HR" sz="700" dirty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8E60CAE3-29A1-4324-9C8A-9C943FC9B2C2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40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41987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985838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“MASLENICA”</a:t>
            </a:r>
          </a:p>
        </p:txBody>
      </p:sp>
      <p:sp>
        <p:nvSpPr>
          <p:cNvPr id="31748" name="Content Placeholder 2"/>
          <p:cNvSpPr>
            <a:spLocks noGrp="1"/>
          </p:cNvSpPr>
          <p:nvPr>
            <p:ph idx="4294967295"/>
          </p:nvPr>
        </p:nvSpPr>
        <p:spPr>
          <a:xfrm>
            <a:off x="1450975" y="1428750"/>
            <a:ext cx="7693025" cy="4657725"/>
          </a:xfrm>
        </p:spPr>
        <p:txBody>
          <a:bodyPr rtlCol="0">
            <a:normAutofit fontScale="85000" lnSpcReduction="10000"/>
          </a:bodyPr>
          <a:lstStyle/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Logisičku potporu snagamaSpecijalne policije pružilaje helikopterska postrojba MUP-a zajedno s Helikopterskom postrojbom GSHV-e. Također za neposrednu logističku opskrbu postrojbi na prvoj crti kao i u teškim vremenskim uvjetima korišteni su konji sa kojima su raspolagali pričuvni policajci iz PU Gospić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Zdravstvenu potporu snagama Specijalne poliicje pružale su liječničke ekipe koje su bile stacionirane neposredno naprvoj crti bojišnice prema pravcima djelovanja Specijalne policije, a u bazi Lukovo Šugarje ustrojena je i privremena terenska sala za operacije.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AS\Desktop\maslenica prilozi i prezentacija\slike\030  VRA Maslenica-V  Libinje 1993 g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849788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AS\Desktop\maslenica prilozi i prezentacija\slike\fotografija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84963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AS\Desktop\maslenica prilozi i prezentacija\slike\fotografija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835183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AS\AppData\Local\Microsoft\Windows\Temporary Internet Files\Content.Outlook\CWJ4UB07\fotograf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849630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C:\Users\AS\Desktop\maslenica prilozi i prezentacija\slike\031  VRA Maslenica-V  Libinje 1993 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8497888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AS\Desktop\maslenica prilozi i prezentacija\slike\fotografija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864235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S\Desktop\maslenica prilozi i prezentacija\slike\fotografija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8497887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AS\AppData\Local\Microsoft\Windows\Temporary Internet Files\Content.Outlook\CWJ4UB07\fotograf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12738"/>
            <a:ext cx="8496300" cy="62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AS\Desktop\maslenica prilozi i prezentacija\slike\030  VRA Maslenica-V  Libinje 1993 g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8" y="404813"/>
            <a:ext cx="8245475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B556A02C-8FB5-4ABD-941E-4E7A700A93B9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5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147" name="Text Box 36"/>
          <p:cNvSpPr>
            <a:spLocks noGrp="1" noChangeArrowheads="1"/>
          </p:cNvSpPr>
          <p:nvPr>
            <p:ph idx="4294967295"/>
          </p:nvPr>
        </p:nvSpPr>
        <p:spPr>
          <a:xfrm>
            <a:off x="6572250" y="3714750"/>
            <a:ext cx="2087563" cy="288925"/>
          </a:xfrm>
          <a:solidFill>
            <a:srgbClr val="666699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hr-HR" sz="1800" b="1" smtClean="0"/>
              <a:t>KNIN</a:t>
            </a:r>
            <a:endParaRPr lang="en-GB" sz="1800" b="1" smtClean="0"/>
          </a:p>
        </p:txBody>
      </p:sp>
      <p:sp>
        <p:nvSpPr>
          <p:cNvPr id="6148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-242888"/>
            <a:ext cx="8229600" cy="1457326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SUPROSTAVLJANJE TERORIZMU I AGRESIJI NA CIJELOM PODRUČJU RH</a:t>
            </a:r>
            <a:endParaRPr lang="en-US" sz="2400" smtClean="0">
              <a:solidFill>
                <a:srgbClr val="C00000"/>
              </a:solidFill>
            </a:endParaRPr>
          </a:p>
        </p:txBody>
      </p:sp>
      <p:grpSp>
        <p:nvGrpSpPr>
          <p:cNvPr id="6149" name="Group 7"/>
          <p:cNvGrpSpPr>
            <a:grpSpLocks/>
          </p:cNvGrpSpPr>
          <p:nvPr/>
        </p:nvGrpSpPr>
        <p:grpSpPr bwMode="auto">
          <a:xfrm>
            <a:off x="827088" y="1073150"/>
            <a:ext cx="5105400" cy="4948238"/>
            <a:chOff x="1123" y="912"/>
            <a:chExt cx="3216" cy="3117"/>
          </a:xfrm>
        </p:grpSpPr>
        <p:pic>
          <p:nvPicPr>
            <p:cNvPr id="6166" name="Picture 8" descr="hrv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3" y="912"/>
              <a:ext cx="3216" cy="3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167" name="Group 9"/>
            <p:cNvGrpSpPr>
              <a:grpSpLocks/>
            </p:cNvGrpSpPr>
            <p:nvPr/>
          </p:nvGrpSpPr>
          <p:grpSpPr bwMode="auto">
            <a:xfrm>
              <a:off x="2427" y="1182"/>
              <a:ext cx="938" cy="346"/>
              <a:chOff x="2648" y="1182"/>
              <a:chExt cx="938" cy="346"/>
            </a:xfrm>
          </p:grpSpPr>
          <p:sp>
            <p:nvSpPr>
              <p:cNvPr id="6168" name="Freeform 10"/>
              <p:cNvSpPr>
                <a:spLocks/>
              </p:cNvSpPr>
              <p:nvPr/>
            </p:nvSpPr>
            <p:spPr bwMode="auto">
              <a:xfrm>
                <a:off x="2648" y="1460"/>
                <a:ext cx="77" cy="68"/>
              </a:xfrm>
              <a:custGeom>
                <a:avLst/>
                <a:gdLst>
                  <a:gd name="T0" fmla="*/ 318801 w 56"/>
                  <a:gd name="T1" fmla="*/ 0 h 57"/>
                  <a:gd name="T2" fmla="*/ 376663 w 56"/>
                  <a:gd name="T3" fmla="*/ 1 h 57"/>
                  <a:gd name="T4" fmla="*/ 401767 w 56"/>
                  <a:gd name="T5" fmla="*/ 2 h 57"/>
                  <a:gd name="T6" fmla="*/ 438351 w 56"/>
                  <a:gd name="T7" fmla="*/ 854 h 57"/>
                  <a:gd name="T8" fmla="*/ 482252 w 56"/>
                  <a:gd name="T9" fmla="*/ 1216 h 57"/>
                  <a:gd name="T10" fmla="*/ 502721 w 56"/>
                  <a:gd name="T11" fmla="*/ 1731 h 57"/>
                  <a:gd name="T12" fmla="*/ 535091 w 56"/>
                  <a:gd name="T13" fmla="*/ 2196 h 57"/>
                  <a:gd name="T14" fmla="*/ 552430 w 56"/>
                  <a:gd name="T15" fmla="*/ 2940 h 57"/>
                  <a:gd name="T16" fmla="*/ 566946 w 56"/>
                  <a:gd name="T17" fmla="*/ 3565 h 57"/>
                  <a:gd name="T18" fmla="*/ 577166 w 56"/>
                  <a:gd name="T19" fmla="*/ 4184 h 57"/>
                  <a:gd name="T20" fmla="*/ 577166 w 56"/>
                  <a:gd name="T21" fmla="*/ 4991 h 57"/>
                  <a:gd name="T22" fmla="*/ 577166 w 56"/>
                  <a:gd name="T23" fmla="*/ 5500 h 57"/>
                  <a:gd name="T24" fmla="*/ 566946 w 56"/>
                  <a:gd name="T25" fmla="*/ 6332 h 57"/>
                  <a:gd name="T26" fmla="*/ 552430 w 56"/>
                  <a:gd name="T27" fmla="*/ 6789 h 57"/>
                  <a:gd name="T28" fmla="*/ 535091 w 56"/>
                  <a:gd name="T29" fmla="*/ 7554 h 57"/>
                  <a:gd name="T30" fmla="*/ 502721 w 56"/>
                  <a:gd name="T31" fmla="*/ 7827 h 57"/>
                  <a:gd name="T32" fmla="*/ 482252 w 56"/>
                  <a:gd name="T33" fmla="*/ 8615 h 57"/>
                  <a:gd name="T34" fmla="*/ 438351 w 56"/>
                  <a:gd name="T35" fmla="*/ 8700 h 57"/>
                  <a:gd name="T36" fmla="*/ 401767 w 56"/>
                  <a:gd name="T37" fmla="*/ 9265 h 57"/>
                  <a:gd name="T38" fmla="*/ 376663 w 56"/>
                  <a:gd name="T39" fmla="*/ 9337 h 57"/>
                  <a:gd name="T40" fmla="*/ 318801 w 56"/>
                  <a:gd name="T41" fmla="*/ 9540 h 57"/>
                  <a:gd name="T42" fmla="*/ 275976 w 56"/>
                  <a:gd name="T43" fmla="*/ 9540 h 57"/>
                  <a:gd name="T44" fmla="*/ 222020 w 56"/>
                  <a:gd name="T45" fmla="*/ 9540 h 57"/>
                  <a:gd name="T46" fmla="*/ 199227 w 56"/>
                  <a:gd name="T47" fmla="*/ 9337 h 57"/>
                  <a:gd name="T48" fmla="*/ 158610 w 56"/>
                  <a:gd name="T49" fmla="*/ 8700 h 57"/>
                  <a:gd name="T50" fmla="*/ 115353 w 56"/>
                  <a:gd name="T51" fmla="*/ 8615 h 57"/>
                  <a:gd name="T52" fmla="*/ 83893 w 56"/>
                  <a:gd name="T53" fmla="*/ 8099 h 57"/>
                  <a:gd name="T54" fmla="*/ 55736 w 56"/>
                  <a:gd name="T55" fmla="*/ 7766 h 57"/>
                  <a:gd name="T56" fmla="*/ 32271 w 56"/>
                  <a:gd name="T57" fmla="*/ 7103 h 57"/>
                  <a:gd name="T58" fmla="*/ 23470 w 56"/>
                  <a:gd name="T59" fmla="*/ 6561 h 57"/>
                  <a:gd name="T60" fmla="*/ 0 w 56"/>
                  <a:gd name="T61" fmla="*/ 5691 h 57"/>
                  <a:gd name="T62" fmla="*/ 0 w 56"/>
                  <a:gd name="T63" fmla="*/ 5074 h 57"/>
                  <a:gd name="T64" fmla="*/ 0 w 56"/>
                  <a:gd name="T65" fmla="*/ 4253 h 57"/>
                  <a:gd name="T66" fmla="*/ 0 w 56"/>
                  <a:gd name="T67" fmla="*/ 3569 h 57"/>
                  <a:gd name="T68" fmla="*/ 23470 w 56"/>
                  <a:gd name="T69" fmla="*/ 2988 h 57"/>
                  <a:gd name="T70" fmla="*/ 44373 w 56"/>
                  <a:gd name="T71" fmla="*/ 2464 h 57"/>
                  <a:gd name="T72" fmla="*/ 61013 w 56"/>
                  <a:gd name="T73" fmla="*/ 1841 h 57"/>
                  <a:gd name="T74" fmla="*/ 92815 w 56"/>
                  <a:gd name="T75" fmla="*/ 1216 h 57"/>
                  <a:gd name="T76" fmla="*/ 134916 w 56"/>
                  <a:gd name="T77" fmla="*/ 854 h 57"/>
                  <a:gd name="T78" fmla="*/ 161469 w 56"/>
                  <a:gd name="T79" fmla="*/ 716 h 57"/>
                  <a:gd name="T80" fmla="*/ 212505 w 56"/>
                  <a:gd name="T81" fmla="*/ 1 h 57"/>
                  <a:gd name="T82" fmla="*/ 244199 w 56"/>
                  <a:gd name="T83" fmla="*/ 1 h 57"/>
                  <a:gd name="T84" fmla="*/ 292194 w 56"/>
                  <a:gd name="T85" fmla="*/ 0 h 5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6"/>
                  <a:gd name="T130" fmla="*/ 0 h 57"/>
                  <a:gd name="T131" fmla="*/ 56 w 56"/>
                  <a:gd name="T132" fmla="*/ 57 h 5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6" h="57">
                    <a:moveTo>
                      <a:pt x="28" y="0"/>
                    </a:moveTo>
                    <a:lnTo>
                      <a:pt x="30" y="0"/>
                    </a:lnTo>
                    <a:lnTo>
                      <a:pt x="31" y="0"/>
                    </a:lnTo>
                    <a:lnTo>
                      <a:pt x="32" y="1"/>
                    </a:lnTo>
                    <a:lnTo>
                      <a:pt x="34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3" y="5"/>
                    </a:lnTo>
                    <a:lnTo>
                      <a:pt x="44" y="5"/>
                    </a:lnTo>
                    <a:lnTo>
                      <a:pt x="45" y="6"/>
                    </a:lnTo>
                    <a:lnTo>
                      <a:pt x="47" y="7"/>
                    </a:lnTo>
                    <a:lnTo>
                      <a:pt x="48" y="7"/>
                    </a:lnTo>
                    <a:lnTo>
                      <a:pt x="48" y="8"/>
                    </a:lnTo>
                    <a:lnTo>
                      <a:pt x="49" y="10"/>
                    </a:lnTo>
                    <a:lnTo>
                      <a:pt x="50" y="11"/>
                    </a:lnTo>
                    <a:lnTo>
                      <a:pt x="52" y="12"/>
                    </a:lnTo>
                    <a:lnTo>
                      <a:pt x="52" y="13"/>
                    </a:lnTo>
                    <a:lnTo>
                      <a:pt x="53" y="14"/>
                    </a:lnTo>
                    <a:lnTo>
                      <a:pt x="53" y="16"/>
                    </a:lnTo>
                    <a:lnTo>
                      <a:pt x="54" y="17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5" y="22"/>
                    </a:lnTo>
                    <a:lnTo>
                      <a:pt x="56" y="23"/>
                    </a:lnTo>
                    <a:lnTo>
                      <a:pt x="56" y="24"/>
                    </a:lnTo>
                    <a:lnTo>
                      <a:pt x="56" y="25"/>
                    </a:lnTo>
                    <a:lnTo>
                      <a:pt x="56" y="27"/>
                    </a:lnTo>
                    <a:lnTo>
                      <a:pt x="56" y="29"/>
                    </a:lnTo>
                    <a:lnTo>
                      <a:pt x="56" y="30"/>
                    </a:lnTo>
                    <a:lnTo>
                      <a:pt x="56" y="31"/>
                    </a:lnTo>
                    <a:lnTo>
                      <a:pt x="56" y="33"/>
                    </a:lnTo>
                    <a:lnTo>
                      <a:pt x="56" y="34"/>
                    </a:lnTo>
                    <a:lnTo>
                      <a:pt x="55" y="36"/>
                    </a:lnTo>
                    <a:lnTo>
                      <a:pt x="55" y="38"/>
                    </a:lnTo>
                    <a:lnTo>
                      <a:pt x="55" y="39"/>
                    </a:lnTo>
                    <a:lnTo>
                      <a:pt x="54" y="40"/>
                    </a:lnTo>
                    <a:lnTo>
                      <a:pt x="54" y="41"/>
                    </a:lnTo>
                    <a:lnTo>
                      <a:pt x="53" y="42"/>
                    </a:lnTo>
                    <a:lnTo>
                      <a:pt x="53" y="44"/>
                    </a:lnTo>
                    <a:lnTo>
                      <a:pt x="52" y="45"/>
                    </a:lnTo>
                    <a:lnTo>
                      <a:pt x="52" y="46"/>
                    </a:lnTo>
                    <a:lnTo>
                      <a:pt x="50" y="47"/>
                    </a:lnTo>
                    <a:lnTo>
                      <a:pt x="49" y="47"/>
                    </a:lnTo>
                    <a:lnTo>
                      <a:pt x="48" y="49"/>
                    </a:lnTo>
                    <a:lnTo>
                      <a:pt x="48" y="50"/>
                    </a:lnTo>
                    <a:lnTo>
                      <a:pt x="47" y="51"/>
                    </a:lnTo>
                    <a:lnTo>
                      <a:pt x="45" y="51"/>
                    </a:lnTo>
                    <a:lnTo>
                      <a:pt x="44" y="52"/>
                    </a:lnTo>
                    <a:lnTo>
                      <a:pt x="43" y="53"/>
                    </a:lnTo>
                    <a:lnTo>
                      <a:pt x="42" y="53"/>
                    </a:lnTo>
                    <a:lnTo>
                      <a:pt x="41" y="55"/>
                    </a:lnTo>
                    <a:lnTo>
                      <a:pt x="39" y="55"/>
                    </a:lnTo>
                    <a:lnTo>
                      <a:pt x="38" y="56"/>
                    </a:lnTo>
                    <a:lnTo>
                      <a:pt x="37" y="56"/>
                    </a:lnTo>
                    <a:lnTo>
                      <a:pt x="36" y="56"/>
                    </a:lnTo>
                    <a:lnTo>
                      <a:pt x="34" y="57"/>
                    </a:lnTo>
                    <a:lnTo>
                      <a:pt x="32" y="57"/>
                    </a:lnTo>
                    <a:lnTo>
                      <a:pt x="31" y="57"/>
                    </a:lnTo>
                    <a:lnTo>
                      <a:pt x="30" y="57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5" y="57"/>
                    </a:lnTo>
                    <a:lnTo>
                      <a:pt x="24" y="57"/>
                    </a:lnTo>
                    <a:lnTo>
                      <a:pt x="22" y="57"/>
                    </a:lnTo>
                    <a:lnTo>
                      <a:pt x="21" y="56"/>
                    </a:lnTo>
                    <a:lnTo>
                      <a:pt x="20" y="56"/>
                    </a:lnTo>
                    <a:lnTo>
                      <a:pt x="19" y="56"/>
                    </a:lnTo>
                    <a:lnTo>
                      <a:pt x="17" y="55"/>
                    </a:lnTo>
                    <a:lnTo>
                      <a:pt x="16" y="55"/>
                    </a:lnTo>
                    <a:lnTo>
                      <a:pt x="15" y="53"/>
                    </a:lnTo>
                    <a:lnTo>
                      <a:pt x="14" y="53"/>
                    </a:lnTo>
                    <a:lnTo>
                      <a:pt x="13" y="52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9" y="50"/>
                    </a:lnTo>
                    <a:lnTo>
                      <a:pt x="8" y="49"/>
                    </a:lnTo>
                    <a:lnTo>
                      <a:pt x="8" y="47"/>
                    </a:lnTo>
                    <a:lnTo>
                      <a:pt x="6" y="47"/>
                    </a:lnTo>
                    <a:lnTo>
                      <a:pt x="5" y="46"/>
                    </a:lnTo>
                    <a:lnTo>
                      <a:pt x="5" y="45"/>
                    </a:lnTo>
                    <a:lnTo>
                      <a:pt x="4" y="44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2" y="40"/>
                    </a:lnTo>
                    <a:lnTo>
                      <a:pt x="2" y="39"/>
                    </a:lnTo>
                    <a:lnTo>
                      <a:pt x="2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4" y="14"/>
                    </a:lnTo>
                    <a:lnTo>
                      <a:pt x="5" y="13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1" y="6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0251" name="Text Box 11"/>
              <p:cNvSpPr txBox="1">
                <a:spLocks noChangeArrowheads="1"/>
              </p:cNvSpPr>
              <p:nvPr/>
            </p:nvSpPr>
            <p:spPr bwMode="auto">
              <a:xfrm>
                <a:off x="2659" y="1182"/>
                <a:ext cx="927" cy="288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+mn-lt"/>
                    <a:cs typeface="+mn-cs"/>
                  </a:rPr>
                  <a:t>ZAGREB</a:t>
                </a:r>
                <a:endParaRPr lang="en-US" sz="2400">
                  <a:latin typeface="Times New Roman" pitchFamily="18" charset="0"/>
                  <a:cs typeface="+mn-cs"/>
                </a:endParaRPr>
              </a:p>
            </p:txBody>
          </p:sp>
        </p:grpSp>
      </p:grpSp>
      <p:sp>
        <p:nvSpPr>
          <p:cNvPr id="6150" name="AutoShape 17"/>
          <p:cNvSpPr>
            <a:spLocks noChangeArrowheads="1"/>
          </p:cNvSpPr>
          <p:nvPr/>
        </p:nvSpPr>
        <p:spPr bwMode="auto">
          <a:xfrm rot="6022021">
            <a:off x="2022475" y="2449513"/>
            <a:ext cx="1371600" cy="304800"/>
          </a:xfrm>
          <a:prstGeom prst="notchedRightArrow">
            <a:avLst>
              <a:gd name="adj1" fmla="val 50000"/>
              <a:gd name="adj2" fmla="val 112500"/>
            </a:avLst>
          </a:prstGeom>
          <a:solidFill>
            <a:srgbClr val="99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51" name="Text Box 18"/>
          <p:cNvSpPr txBox="1">
            <a:spLocks noChangeArrowheads="1"/>
          </p:cNvSpPr>
          <p:nvPr/>
        </p:nvSpPr>
        <p:spPr bwMode="auto">
          <a:xfrm>
            <a:off x="6588125" y="4868863"/>
            <a:ext cx="2087563" cy="304800"/>
          </a:xfrm>
          <a:prstGeom prst="rect">
            <a:avLst/>
          </a:prstGeom>
          <a:solidFill>
            <a:srgbClr val="9966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PLITVICE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52" name="AutoShape 20"/>
          <p:cNvSpPr>
            <a:spLocks noChangeArrowheads="1"/>
          </p:cNvSpPr>
          <p:nvPr/>
        </p:nvSpPr>
        <p:spPr bwMode="auto">
          <a:xfrm rot="471983">
            <a:off x="3059113" y="2154238"/>
            <a:ext cx="2222500" cy="304800"/>
          </a:xfrm>
          <a:prstGeom prst="notchedRightArrow">
            <a:avLst>
              <a:gd name="adj1" fmla="val 50000"/>
              <a:gd name="adj2" fmla="val 182292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53" name="Text Box 21"/>
          <p:cNvSpPr txBox="1">
            <a:spLocks noChangeArrowheads="1"/>
          </p:cNvSpPr>
          <p:nvPr/>
        </p:nvSpPr>
        <p:spPr bwMode="auto">
          <a:xfrm>
            <a:off x="6588125" y="1989138"/>
            <a:ext cx="2160588" cy="3048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VUKOVAR-MARINCI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54" name="AutoShape 23"/>
          <p:cNvSpPr>
            <a:spLocks noChangeArrowheads="1"/>
          </p:cNvSpPr>
          <p:nvPr/>
        </p:nvSpPr>
        <p:spPr bwMode="auto">
          <a:xfrm rot="4414505">
            <a:off x="2649538" y="2327275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55" name="Text Box 24"/>
          <p:cNvSpPr txBox="1">
            <a:spLocks noChangeArrowheads="1"/>
          </p:cNvSpPr>
          <p:nvPr/>
        </p:nvSpPr>
        <p:spPr bwMode="auto">
          <a:xfrm>
            <a:off x="6588125" y="3141663"/>
            <a:ext cx="2087563" cy="304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BANOVINA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56" name="AutoShape 26"/>
          <p:cNvSpPr>
            <a:spLocks noChangeArrowheads="1"/>
          </p:cNvSpPr>
          <p:nvPr/>
        </p:nvSpPr>
        <p:spPr bwMode="auto">
          <a:xfrm rot="1631337">
            <a:off x="2843213" y="2224088"/>
            <a:ext cx="1301750" cy="304800"/>
          </a:xfrm>
          <a:prstGeom prst="notchedRightArrow">
            <a:avLst>
              <a:gd name="adj1" fmla="val 50000"/>
              <a:gd name="adj2" fmla="val 106771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57" name="Text Box 27"/>
          <p:cNvSpPr txBox="1">
            <a:spLocks noChangeArrowheads="1"/>
          </p:cNvSpPr>
          <p:nvPr/>
        </p:nvSpPr>
        <p:spPr bwMode="auto">
          <a:xfrm>
            <a:off x="6588125" y="2565400"/>
            <a:ext cx="2120900" cy="30480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sz="1400" b="1">
                <a:latin typeface="Calibri" pitchFamily="34" charset="0"/>
              </a:rPr>
              <a:t>ZAPADNA SLAVONIJA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58" name="AutoShape 32"/>
          <p:cNvSpPr>
            <a:spLocks noChangeArrowheads="1"/>
          </p:cNvSpPr>
          <p:nvPr/>
        </p:nvSpPr>
        <p:spPr bwMode="auto">
          <a:xfrm rot="4846459">
            <a:off x="1887538" y="3089275"/>
            <a:ext cx="2362200" cy="304800"/>
          </a:xfrm>
          <a:prstGeom prst="notchedRightArrow">
            <a:avLst>
              <a:gd name="adj1" fmla="val 50000"/>
              <a:gd name="adj2" fmla="val 193750"/>
            </a:avLst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59" name="Text Box 33"/>
          <p:cNvSpPr txBox="1">
            <a:spLocks noChangeArrowheads="1"/>
          </p:cNvSpPr>
          <p:nvPr/>
        </p:nvSpPr>
        <p:spPr bwMode="auto">
          <a:xfrm>
            <a:off x="6588125" y="4292600"/>
            <a:ext cx="2087563" cy="304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GOSPIĆ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60" name="AutoShape 34"/>
          <p:cNvSpPr>
            <a:spLocks noChangeArrowheads="1"/>
          </p:cNvSpPr>
          <p:nvPr/>
        </p:nvSpPr>
        <p:spPr bwMode="auto">
          <a:xfrm rot="5695214">
            <a:off x="1858169" y="2775744"/>
            <a:ext cx="1871662" cy="304800"/>
          </a:xfrm>
          <a:prstGeom prst="notchedRightArrow">
            <a:avLst>
              <a:gd name="adj1" fmla="val 50000"/>
              <a:gd name="adj2" fmla="val 15351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61" name="AutoShape 37"/>
          <p:cNvSpPr>
            <a:spLocks noChangeArrowheads="1"/>
          </p:cNvSpPr>
          <p:nvPr/>
        </p:nvSpPr>
        <p:spPr bwMode="auto">
          <a:xfrm rot="3868866">
            <a:off x="1639888" y="3690938"/>
            <a:ext cx="4032250" cy="304800"/>
          </a:xfrm>
          <a:prstGeom prst="notchedRightArrow">
            <a:avLst>
              <a:gd name="adj1" fmla="val 50000"/>
              <a:gd name="adj2" fmla="val 330729"/>
            </a:avLst>
          </a:prstGeom>
          <a:solidFill>
            <a:srgbClr val="808000"/>
          </a:soli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6588125" y="5876925"/>
            <a:ext cx="2087563" cy="5238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VELEBIT – POSKOK 1</a:t>
            </a:r>
          </a:p>
          <a:p>
            <a:r>
              <a:rPr lang="hr-HR" sz="1400" b="1">
                <a:latin typeface="Calibri" pitchFamily="34" charset="0"/>
              </a:rPr>
              <a:t>POSKOK 2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63" name="AutoShape 39"/>
          <p:cNvSpPr>
            <a:spLocks noChangeArrowheads="1"/>
          </p:cNvSpPr>
          <p:nvPr/>
        </p:nvSpPr>
        <p:spPr bwMode="auto">
          <a:xfrm rot="5955738">
            <a:off x="1808957" y="2880519"/>
            <a:ext cx="2087562" cy="304800"/>
          </a:xfrm>
          <a:prstGeom prst="notchedRightArrow">
            <a:avLst>
              <a:gd name="adj1" fmla="val 50000"/>
              <a:gd name="adj2" fmla="val 171224"/>
            </a:avLst>
          </a:prstGeom>
          <a:solidFill>
            <a:srgbClr val="00C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hr-HR">
              <a:latin typeface="Calibri" pitchFamily="34" charset="0"/>
            </a:endParaRPr>
          </a:p>
        </p:txBody>
      </p:sp>
      <p:sp>
        <p:nvSpPr>
          <p:cNvPr id="6164" name="Text Box 40"/>
          <p:cNvSpPr txBox="1">
            <a:spLocks noChangeArrowheads="1"/>
          </p:cNvSpPr>
          <p:nvPr/>
        </p:nvSpPr>
        <p:spPr bwMode="auto">
          <a:xfrm>
            <a:off x="6588125" y="5373688"/>
            <a:ext cx="2087563" cy="304800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DUBROVNIK</a:t>
            </a:r>
            <a:endParaRPr lang="en-GB" sz="1400" b="1">
              <a:latin typeface="Calibri" pitchFamily="34" charset="0"/>
            </a:endParaRP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6588125" y="1125538"/>
            <a:ext cx="2087563" cy="5222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400" b="1">
                <a:latin typeface="Calibri" pitchFamily="34" charset="0"/>
              </a:rPr>
              <a:t>ZAUZIMANJE VOJARNI I SKLADIŠTA JNA</a:t>
            </a:r>
            <a:endParaRPr lang="en-GB" sz="1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5C20342A-EA9B-4B4C-A3C6-9A42FD20C80B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50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2227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985838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SPECIJALNA POLICIJA U OPERACIJI –POSKOK 2</a:t>
            </a:r>
          </a:p>
        </p:txBody>
      </p:sp>
      <p:sp>
        <p:nvSpPr>
          <p:cNvPr id="31748" name="Content Placeholder 2"/>
          <p:cNvSpPr>
            <a:spLocks noGrp="1"/>
          </p:cNvSpPr>
          <p:nvPr>
            <p:ph idx="4294967295"/>
          </p:nvPr>
        </p:nvSpPr>
        <p:spPr>
          <a:xfrm>
            <a:off x="1450975" y="1428750"/>
            <a:ext cx="7693025" cy="4657725"/>
          </a:xfrm>
        </p:spPr>
        <p:txBody>
          <a:bodyPr rtlCol="0">
            <a:normAutofit fontScale="85000" lnSpcReduction="20000"/>
          </a:bodyPr>
          <a:lstStyle/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3000" dirty="0" smtClean="0"/>
              <a:t>Po završetku operacije “Maslenica”, Specijalna policija ustrojava operaciju “Poskok  2”, sa zadaćom obrane području Velebita od prodora neprijateljskih DTG-a, od Visočice , preko Sv.Brda, M.Alana, Tulovih greda do na jugu Male i Velike Bobije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sz="3000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3000" dirty="0" smtClean="0"/>
              <a:t>Dužina crte obrane je cca 30 km, a u operaciji sudjeluje u smjenama cca 1000 Specijalca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hr-HR" sz="3000" dirty="0" smtClean="0"/>
              <a:t> 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3000" dirty="0" smtClean="0"/>
              <a:t>Tijekom 1993. </a:t>
            </a:r>
            <a:r>
              <a:rPr lang="hr-HR" sz="3000" smtClean="0"/>
              <a:t>godine u ovoj operaciji, </a:t>
            </a:r>
            <a:r>
              <a:rPr lang="hr-HR" sz="3000" dirty="0" smtClean="0"/>
              <a:t>smrtno su </a:t>
            </a:r>
            <a:r>
              <a:rPr lang="hr-HR" sz="3000" smtClean="0"/>
              <a:t>stradala 3 </a:t>
            </a:r>
            <a:r>
              <a:rPr lang="hr-HR" sz="3000" dirty="0" smtClean="0"/>
              <a:t>djelatnika a </a:t>
            </a:r>
            <a:r>
              <a:rPr lang="hr-HR" sz="3000" smtClean="0"/>
              <a:t>ranjena je </a:t>
            </a:r>
            <a:r>
              <a:rPr lang="hr-HR" sz="3000" dirty="0" smtClean="0"/>
              <a:t>20 djelatnika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sz="3000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3000" dirty="0" smtClean="0"/>
              <a:t>Iz ovih podataka vidimo da se neprijatelj nije mirio sa gubljenjem teritorija i nadzora Velebita nego je kontinuirano pokušavao opet preuzeti kontrolu nad izgubljenim prostorom, što mu nije pošlo za rukom.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64287006-0587-4F3F-993E-EB02DA8F6020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51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3251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UMJESTO ZAKLJUČKA</a:t>
            </a:r>
            <a:endParaRPr lang="en-US" sz="2400" smtClean="0">
              <a:solidFill>
                <a:srgbClr val="C00000"/>
              </a:solidFill>
            </a:endParaRPr>
          </a:p>
        </p:txBody>
      </p:sp>
      <p:sp>
        <p:nvSpPr>
          <p:cNvPr id="5325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 typeface="Wingdings" pitchFamily="2" charset="2"/>
              <a:buChar char="Ø"/>
            </a:pPr>
            <a:r>
              <a:rPr lang="hr-HR" sz="2200" smtClean="0"/>
              <a:t>PRVI HRVATSKI PREDSJEDNIK I VRHOVNI ZAPOVJEDNIK OS RH DR. FRANJO TUĐMAN, O SPECIJALNOJ POLICIJI MUP-a RH, NA BRIJUNSKOM SASTANKU 17.07.1995. GODINE: </a:t>
            </a:r>
          </a:p>
          <a:p>
            <a:pPr eaLnBrk="1" hangingPunct="1">
              <a:lnSpc>
                <a:spcPct val="70000"/>
              </a:lnSpc>
            </a:pPr>
            <a:endParaRPr lang="hr-HR" sz="1700" smtClean="0"/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hr-HR" sz="1700" smtClean="0"/>
              <a:t>	“</a:t>
            </a:r>
            <a:r>
              <a:rPr lang="hr-HR" sz="2200" smtClean="0"/>
              <a:t>Kao što znate, počeo sam stvarati Hrvatsku vojsku iz redova Ministarstva unutarnjih poslova, a posebno Specijalne policije MUP-a RH , koja je odigrale važnu ulogu u svim operacijama koje smo do sada imali. Stoga trenba im stavljati  takve zadaće u okviru zajedničkih operacija koje mogu izvršiti, a sve borbene zadaće mogu izvršiti itekako dobro, čak u stanovitom smislu i bolje negoli neke druge jedinice. Stoga , molim uvažavati njihovu spremnost i njihovu sposobnost.” </a:t>
            </a:r>
            <a:endParaRPr lang="en-US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538EA246-2ED4-4823-9274-177081534CE1}" type="slidenum">
              <a:rPr lang="en-US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52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4275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UMJESTO ZAKLJUČKA</a:t>
            </a:r>
            <a:endParaRPr lang="en-US" sz="2400" smtClean="0">
              <a:solidFill>
                <a:srgbClr val="C00000"/>
              </a:solidFill>
            </a:endParaRPr>
          </a:p>
        </p:txBody>
      </p:sp>
      <p:sp>
        <p:nvSpPr>
          <p:cNvPr id="3379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50975" y="2000250"/>
            <a:ext cx="7693025" cy="4286250"/>
          </a:xfrm>
        </p:spPr>
        <p:txBody>
          <a:bodyPr rtlCol="0">
            <a:normAutofit fontScale="92500" lnSpcReduction="10000"/>
          </a:bodyPr>
          <a:lstStyle/>
          <a:p>
            <a:pPr marL="448056" indent="-384048" eaLnBrk="1" fontAlgn="auto" hangingPunct="1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2200" dirty="0" smtClean="0"/>
              <a:t>GENERAL ZBORA JANKO BOBETKO - NAČELNIK GS OS RH, U SVOJOJ KNJIZI “SVE MOJE BITKE”, O SPECIJALNOJ POLICIJI:</a:t>
            </a:r>
          </a:p>
          <a:p>
            <a:pPr marL="448056" indent="-384048" eaLnBrk="1" fontAlgn="auto" hangingPunct="1">
              <a:lnSpc>
                <a:spcPct val="7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hr-HR" sz="1700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hr-HR" sz="1700" dirty="0" smtClean="0"/>
              <a:t>	</a:t>
            </a:r>
            <a:r>
              <a:rPr lang="hr-HR" sz="1900" dirty="0" smtClean="0"/>
              <a:t>“Bez obzira što je Specijalna policija bila skupljena s više područja, djelovala je skladno i zahvaljujući ulozi Specijalnih jedinica MUP-a, koje su se vrlo dobro taktički i operativno uklopile u čitav strategijski plan istjerivanja okupatora, uspjeli smo u svakom pogledu. Specijalne jedinice MUP-a su odigrale zaista povijesnu zadaću u našem ratu, te doista možemo na njih biti ponosni. Lakšu i bolju suradnju nisam imao ni sa organskim jedinicama iz Hrvatske vojske sa kojima sam izravno zapovijedao, niti je bilo kakvih poteškoća s jedinicama Specijalne policije koje su bile, jasno, po liniji vertikale podređene ministru unutarnjih poslova. Dakle, ja im čestitam na suradnji i mislim da su odigrali izuzetnu ulogu u konačnom rješenju ili konačnom izvršenju zadataka koji je Hrvatska vojska tako čestito i tako operativno izvršila.”</a:t>
            </a:r>
          </a:p>
          <a:p>
            <a:pPr marL="448056" indent="-384048" eaLnBrk="1" fontAlgn="auto" hangingPunct="1">
              <a:lnSpc>
                <a:spcPct val="7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en-US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400" smtClean="0">
                <a:solidFill>
                  <a:srgbClr val="C00000"/>
                </a:solidFill>
              </a:rPr>
              <a:t>RAZGOVOR NEPOZNATOG ČASNIKA IZ VJ S GENERALOM MRKŠIĆEM 04.08.1995 GODINE U VEČERNJIM SATIMA</a:t>
            </a:r>
            <a:endParaRPr lang="hr-HR" sz="2400" smtClean="0"/>
          </a:p>
        </p:txBody>
      </p:sp>
      <p:pic>
        <p:nvPicPr>
          <p:cNvPr id="55299" name="Content Placeholder 3" descr="telefonski razgovori tijekom oluje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349500"/>
            <a:ext cx="8491538" cy="3095625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>
                <a:solidFill>
                  <a:srgbClr val="C00000"/>
                </a:solidFill>
              </a:rPr>
              <a:t>HVALA NA POZORNOSTI</a:t>
            </a:r>
          </a:p>
        </p:txBody>
      </p:sp>
      <p:pic>
        <p:nvPicPr>
          <p:cNvPr id="56323" name="Content Placeholder 3" descr="scan0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412875"/>
            <a:ext cx="7993062" cy="511175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5D5BEF75-2351-46E4-8CE3-5DCB2A54CA8E}" type="slidenum">
              <a:rPr lang="hr-HR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6</a:t>
            </a:fld>
            <a:endParaRPr lang="hr-HR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171" name="Title 1"/>
          <p:cNvSpPr>
            <a:spLocks noGrp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KRITERIJI ZA PRIJEM U SPECIJALNU POLICIJU MUP-a RH</a:t>
            </a:r>
          </a:p>
        </p:txBody>
      </p:sp>
      <p:sp>
        <p:nvSpPr>
          <p:cNvPr id="21508" name="Content Placeholder 3"/>
          <p:cNvSpPr>
            <a:spLocks noGrp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fontScale="925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b="1" dirty="0" smtClean="0"/>
              <a:t>DRAGOVOLJNOST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b="1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b="1" dirty="0" smtClean="0"/>
              <a:t>OPĆI UVJETI ZA PRIJEM U POLICIJU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b="1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b="1" dirty="0" smtClean="0"/>
              <a:t>POSEBNI KRITERIJI ZA PRIJEM U SPECIJALNU POLICIJU (POSEBNI ZDRAVSTVENI, PSIHOLOŠKI PREGLED  TE TESTOVI MOTORIČKIH SPOSOBNOSTI)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hr-HR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9053C744-4054-4706-973A-DDD8B8BD08A1}" type="slidenum">
              <a:rPr lang="hr-HR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7</a:t>
            </a:fld>
            <a:endParaRPr lang="hr-HR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8195" name="Title 1"/>
          <p:cNvSpPr>
            <a:spLocks noGrp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/>
          <a:lstStyle/>
          <a:p>
            <a:pPr marL="484188" eaLnBrk="1" hangingPunct="1"/>
            <a:r>
              <a:rPr lang="hr-HR" sz="2400" smtClean="0">
                <a:solidFill>
                  <a:srgbClr val="C00000"/>
                </a:solidFill>
              </a:rPr>
              <a:t>SUSTAV IZOBRAZBE DJELATNIKA SPECIJALNE POLICIJE</a:t>
            </a:r>
          </a:p>
        </p:txBody>
      </p:sp>
      <p:sp>
        <p:nvSpPr>
          <p:cNvPr id="17412" name="Content Placeholder 3"/>
          <p:cNvSpPr>
            <a:spLocks noGrp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SUSTAV IZOBRAZBE SPECIJALNE POLICIJE ODNOSIO SE NA : ŠKOLOVANJE, STRUČNO USAVRŠAVANJE , OBUKU I VJEŽBE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STRUČNA IZOBRAZBA :SEMINARI , TEČAJEVI I SAVJETOVANJA</a:t>
            </a:r>
            <a:r>
              <a:rPr lang="en-US" sz="1200" b="1" dirty="0" smtClean="0"/>
              <a:t> </a:t>
            </a:r>
            <a:endParaRPr lang="hr-HR" sz="1200" b="1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PORED NAVEDENOG SVE POSTROJBE SU BILE OBVEZATNE U SLOBODNO VRIJEME PROVODITI OBUKU PREMA PLANOVIMA I PROGRAMIMA OBUKE KOJE SU IZRAĐIVALI STRUČNE SLUŽBE MUP-A ODNOSNO SEKTORA SPECIJALNE POLICIJE</a:t>
            </a:r>
            <a:r>
              <a:rPr lang="en-US" sz="1200" b="1" dirty="0" smtClean="0"/>
              <a:t> </a:t>
            </a:r>
            <a:endParaRPr lang="hr-HR" sz="1200" b="1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TAKOĐER SU PLANIRANE GODIŠNJE VJEŽBE SA SVRHOM UVJEŽBAVANJA SKUPNIH SNAGA SPECIJALNE POLICIJE ZA IZVOĐENJE ZADAĆA NA DRŽAVNOJ RAZINI</a:t>
            </a:r>
            <a:r>
              <a:rPr lang="en-US" sz="1200" b="1" dirty="0" smtClean="0"/>
              <a:t> </a:t>
            </a:r>
            <a:endParaRPr lang="hr-HR" sz="1200" b="1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IZOBRAZBA ZA SVE POSTROJBE SPECIJALNE POLICIJE JE ISTOVJETNA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U PLANOVIMA I PROGRAMIMA TEČAJEVA ZA RUKOVODITELJA U SPECIJALNOJ POLICIJI KAO TEMATSKA CJELINA IZUČAVALO SE I "MEĐUNARODNO RATNO PRAVO“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sz="1200" b="1" dirty="0" smtClean="0"/>
              <a:t>TAKOĐER  ZAPOVJEDNIŠTVO SPECIJALNE POLICIJE SUDJELOVALO JE NA STOŽERNIM TRENAŽIMA KOJE JE ORGANIZIRAO GS OS RH</a:t>
            </a:r>
          </a:p>
          <a:p>
            <a:pPr eaLnBrk="1" fontAlgn="auto" hangingPunct="1">
              <a:lnSpc>
                <a:spcPct val="6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US" sz="1000" b="1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/>
          <a:p>
            <a:pPr>
              <a:defRPr/>
            </a:pPr>
            <a:fld id="{DFAABBA2-BEE0-4739-AA04-C62903A56568}" type="slidenum">
              <a:rPr lang="hr-HR" sz="1000">
                <a:solidFill>
                  <a:schemeClr val="tx2">
                    <a:shade val="50000"/>
                  </a:schemeClr>
                </a:solidFill>
              </a:rPr>
              <a:pPr>
                <a:defRPr/>
              </a:pPr>
              <a:t>8</a:t>
            </a:fld>
            <a:endParaRPr lang="hr-HR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 idx="4294967295"/>
          </p:nvPr>
        </p:nvSpPr>
        <p:spPr>
          <a:xfrm>
            <a:off x="1219200" y="762000"/>
            <a:ext cx="7924800" cy="1143000"/>
          </a:xfrm>
        </p:spPr>
        <p:txBody>
          <a:bodyPr lIns="45720" rIns="45720" rtlCol="0">
            <a:normAutofit fontScale="90000"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hr-HR" sz="2400" dirty="0" smtClean="0">
                <a:solidFill>
                  <a:srgbClr val="C00000"/>
                </a:solidFill>
              </a:rPr>
              <a:t>PRIPREMA ZA PROVOĐENJE OPERACIJE “MASLENICA”</a:t>
            </a:r>
            <a:br>
              <a:rPr lang="hr-HR" sz="2400" dirty="0" smtClean="0">
                <a:solidFill>
                  <a:srgbClr val="C00000"/>
                </a:solidFill>
              </a:rPr>
            </a:br>
            <a:r>
              <a:rPr lang="hr-HR" sz="2400" dirty="0" smtClean="0">
                <a:solidFill>
                  <a:srgbClr val="C00000"/>
                </a:solidFill>
              </a:rPr>
              <a:t>-ULAZAK SNAGA SPECIJALNE POLICIJE NA PODRUČJE VELEBITA</a:t>
            </a:r>
          </a:p>
        </p:txBody>
      </p:sp>
      <p:sp>
        <p:nvSpPr>
          <p:cNvPr id="23556" name="Content Placeholder 3"/>
          <p:cNvSpPr>
            <a:spLocks noGrp="1"/>
          </p:cNvSpPr>
          <p:nvPr>
            <p:ph idx="4294967295"/>
          </p:nvPr>
        </p:nvSpPr>
        <p:spPr>
          <a:xfrm>
            <a:off x="1450975" y="2362200"/>
            <a:ext cx="7693025" cy="3724275"/>
          </a:xfrm>
        </p:spPr>
        <p:txBody>
          <a:bodyPr rtlCol="0">
            <a:normAutofit fontScale="62500" lnSpcReduction="20000"/>
          </a:bodyPr>
          <a:lstStyle/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Specijalna policija daje ispomoć PP Lovinac koja se nalazi u okruženju i koja se zajedno s stanovništvom izvlači preko Velebita u septembru 1991. godine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PU Gospić organizira samostalno uz Planinsku satniju HV-e područje Velebita koje postaje prostor za moguće djelovanje neprijateljskih DTG-a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18.08.1992. godine ustrojena akcija “Poskok”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Tom akcijom obuhvaćeno je područje Velebita od Gospića do Maslenice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hr-HR" dirty="0" smtClean="0"/>
              <a:t>Zadaća uposlenih djelatnika bila je : borba protiv DTG-a, pronalazak  te označavanje i uništavanja minskih polja i drugih MES-a te na taj način osigurati komunikacije Karlobag-Rovanjska i Karlobag-Gospić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64235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322</TotalTime>
  <Words>1559</Words>
  <Application>Microsoft Office PowerPoint</Application>
  <PresentationFormat>On-screen Show (4:3)</PresentationFormat>
  <Paragraphs>207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Arial</vt:lpstr>
      <vt:lpstr>Calibri</vt:lpstr>
      <vt:lpstr>Wingdings</vt:lpstr>
      <vt:lpstr>Times New Roman</vt:lpstr>
      <vt:lpstr>Wingdings 2</vt:lpstr>
      <vt:lpstr>Verdana</vt:lpstr>
      <vt:lpstr>Office Theme</vt:lpstr>
      <vt:lpstr>Slide 1</vt:lpstr>
      <vt:lpstr>Slide 2</vt:lpstr>
      <vt:lpstr>ORGANIZACIJSKI RAZVOJ SPECIJALNE POLICIJE NAKON VIŠESTRANAČKIH IZBORA</vt:lpstr>
      <vt:lpstr>SIGURNOSNO STANJE U RH NA POČETKU DOMOVINSKOG RATA-RAZLOZI RAZVOJA SPECIJALNE POLICIJE</vt:lpstr>
      <vt:lpstr>SUPROSTAVLJANJE TERORIZMU I AGRESIJI NA CIJELOM PODRUČJU RH</vt:lpstr>
      <vt:lpstr>KRITERIJI ZA PRIJEM U SPECIJALNU POLICIJU MUP-a RH</vt:lpstr>
      <vt:lpstr>SUSTAV IZOBRAZBE DJELATNIKA SPECIJALNE POLICIJE</vt:lpstr>
      <vt:lpstr>PRIPREMA ZA PROVOĐENJE OPERACIJE “MASLENICA” -ULAZAK SNAGA SPECIJALNE POLICIJE NA PODRUČJE VELEBITA</vt:lpstr>
      <vt:lpstr>Slide 9</vt:lpstr>
      <vt:lpstr>PRIPREMA ZA PROVOĐENJE OPERACIJE “MASLENICA” ,ULAZAK SNAGA SPECIJALNE POLICIJE NA PODRUČJE VELEBITA –POSKOK-1</vt:lpstr>
      <vt:lpstr>Slide 11</vt:lpstr>
      <vt:lpstr>Slide 12</vt:lpstr>
      <vt:lpstr>Slide 13</vt:lpstr>
      <vt:lpstr>Slide 14</vt:lpstr>
      <vt:lpstr>Slide 15</vt:lpstr>
      <vt:lpstr>Slide 16</vt:lpstr>
      <vt:lpstr>PRIPREMA ZA PROVOĐENJE OPERACIJE “MASLENICA” -ULAZAK SNAGA SPECIJALNE POLICIJE NA PODRUČJE VELEBITA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SPECIJALNA POLICIJA U OPERACIJI “MASLENICA”</vt:lpstr>
      <vt:lpstr>SPECIJALNA POLICIJA U OPERACIJI “MASLENICA”</vt:lpstr>
      <vt:lpstr>ZEMLJOVID 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SPECIJALNA POLICIJA U OPERACIJI “MASLENICA”</vt:lpstr>
      <vt:lpstr>SPECIJALNA POLICIJA U OPERACIJI “MASLENICA”</vt:lpstr>
      <vt:lpstr>Slide 38</vt:lpstr>
      <vt:lpstr>SPECIJALNA POLICIJA U OPERACIJI “MASLENICA”</vt:lpstr>
      <vt:lpstr>SPECIJALNA POLICIJA U OPERACIJI “MASLENICA”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SPECIJALNA POLICIJA U OPERACIJI –POSKOK 2</vt:lpstr>
      <vt:lpstr>UMJESTO ZAKLJUČKA</vt:lpstr>
      <vt:lpstr>UMJESTO ZAKLJUČKA</vt:lpstr>
      <vt:lpstr>RAZGOVOR NEPOZNATOG ČASNIKA IZ VJ S GENERALOM MRKŠIĆEM 04.08.1995 GODINE U VEČERNJIM SATIMA</vt:lpstr>
      <vt:lpstr>HVALA NA POZORNOSTI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SPECIJALNA POLICIJA U VOJNO-REDARSTVENOJ OPERACIJI “MASLENICA”</dc:title>
  <dc:creator>User</dc:creator>
  <cp:lastModifiedBy>User</cp:lastModifiedBy>
  <cp:revision>64</cp:revision>
  <dcterms:created xsi:type="dcterms:W3CDTF">2008-01-02T14:18:23Z</dcterms:created>
  <dcterms:modified xsi:type="dcterms:W3CDTF">2013-04-01T11:24:17Z</dcterms:modified>
</cp:coreProperties>
</file>