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8" r:id="rId3"/>
    <p:sldId id="257" r:id="rId4"/>
    <p:sldId id="259" r:id="rId5"/>
    <p:sldId id="265" r:id="rId6"/>
    <p:sldId id="260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4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69A56-04AC-4428-843A-3E5AE176E61E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E0C77-F96E-4AD1-95DA-0D0409A12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E0C77-F96E-4AD1-95DA-0D0409A120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42F73-F15D-44B8-9212-A2009286ACE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7D10-0419-4111-A6C1-2481CE1B723A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42C8E-C2C6-4F76-AB99-2E029F210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hr-HR" b="1" i="1" dirty="0" smtClean="0"/>
              <a:t>Dominium maris Adriatici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8" descr="Prva umjetnička izložba 3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2" y="836712"/>
            <a:ext cx="8389968" cy="5760640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E:\Patriarchn_Churches_rectifi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084" y="0"/>
            <a:ext cx="8795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fontScale="70000" lnSpcReduction="20000"/>
          </a:bodyPr>
          <a:lstStyle/>
          <a:p>
            <a:r>
              <a:rPr lang="hr-HR" sz="3400" dirty="0" smtClean="0"/>
              <a:t>Jadran za Veneciju </a:t>
            </a:r>
            <a:r>
              <a:rPr lang="en-US" sz="3400" dirty="0" smtClean="0"/>
              <a:t>“</a:t>
            </a:r>
            <a:r>
              <a:rPr lang="en-US" sz="3400" b="1" i="1" dirty="0" smtClean="0"/>
              <a:t>mare </a:t>
            </a:r>
            <a:r>
              <a:rPr lang="en-US" sz="3400" b="1" i="1" dirty="0" err="1"/>
              <a:t>clausum</a:t>
            </a:r>
            <a:r>
              <a:rPr lang="en-US" sz="3400" dirty="0" smtClean="0"/>
              <a:t>”</a:t>
            </a:r>
            <a:r>
              <a:rPr lang="hr-HR" sz="3400" dirty="0" smtClean="0"/>
              <a:t>, </a:t>
            </a:r>
            <a:r>
              <a:rPr lang="hr-HR" sz="3400" b="1" i="1" dirty="0" smtClean="0"/>
              <a:t>culphum </a:t>
            </a:r>
            <a:r>
              <a:rPr lang="hr-HR" sz="3400" b="1" dirty="0" smtClean="0"/>
              <a:t>(Zaljev) </a:t>
            </a:r>
            <a:r>
              <a:rPr lang="hr-HR" sz="3400" b="1" i="1" dirty="0" smtClean="0"/>
              <a:t>, </a:t>
            </a:r>
            <a:r>
              <a:rPr lang="hr-HR" sz="3400" b="1" dirty="0" smtClean="0"/>
              <a:t>Jadransko more - produženje mletačkog kopna</a:t>
            </a:r>
          </a:p>
          <a:p>
            <a:r>
              <a:rPr lang="hr-HR" sz="3400" dirty="0" smtClean="0"/>
              <a:t>pristojbe na plovidbu stranim brodovima</a:t>
            </a:r>
            <a:r>
              <a:rPr lang="en-US" sz="3400" dirty="0" smtClean="0"/>
              <a:t>, </a:t>
            </a:r>
            <a:r>
              <a:rPr lang="hr-HR" sz="3400" dirty="0" smtClean="0"/>
              <a:t>zabranu ribarenja, zabranu plovidbe.</a:t>
            </a:r>
          </a:p>
          <a:p>
            <a:r>
              <a:rPr lang="hr-HR" sz="3400" b="1" dirty="0" smtClean="0"/>
              <a:t>Mletački argumenti: </a:t>
            </a:r>
          </a:p>
          <a:p>
            <a:r>
              <a:rPr lang="hr-HR" sz="3400" dirty="0" smtClean="0"/>
              <a:t>I. Ceremonija – </a:t>
            </a:r>
            <a:r>
              <a:rPr lang="hr-HR" sz="3400" i="1" dirty="0" smtClean="0"/>
              <a:t>spozalizio</a:t>
            </a:r>
          </a:p>
          <a:p>
            <a:r>
              <a:rPr lang="hr-HR" sz="3400" dirty="0" smtClean="0"/>
              <a:t>II. Tvrdi da čuva Jadran od gusarenja po cijenu ljudskih života i galija</a:t>
            </a:r>
          </a:p>
          <a:p>
            <a:r>
              <a:rPr lang="hr-HR" sz="3400" dirty="0" smtClean="0"/>
              <a:t>III. Dominij potvrdili pape i carevi koji također tražili dopusnice za plovidbu. Car Sigismund Luksemburški priznao Veneciji dominij na Koncilu u Bazelu </a:t>
            </a:r>
            <a:r>
              <a:rPr lang="en-US" sz="3400" dirty="0" smtClean="0"/>
              <a:t>1440.</a:t>
            </a:r>
            <a:r>
              <a:rPr lang="hr-HR" sz="3400" dirty="0" smtClean="0"/>
              <a:t> godine.</a:t>
            </a:r>
            <a:r>
              <a:rPr lang="en-US" sz="3400" dirty="0" smtClean="0"/>
              <a:t> </a:t>
            </a:r>
            <a:endParaRPr lang="hr-HR" sz="3400" dirty="0" smtClean="0"/>
          </a:p>
          <a:p>
            <a:r>
              <a:rPr lang="hr-HR" sz="3400" dirty="0" smtClean="0"/>
              <a:t>IV. Presedan brojnih pomorskih država poput Engleske i Španjolske koje nadziru Sjeverno more, odnosno Atlantik. </a:t>
            </a:r>
          </a:p>
          <a:p>
            <a:r>
              <a:rPr lang="hr-HR" sz="3400" b="1" dirty="0" smtClean="0"/>
              <a:t>Habsburški argumenti: </a:t>
            </a:r>
            <a:endParaRPr lang="en-US" sz="3400" b="1" dirty="0"/>
          </a:p>
          <a:p>
            <a:r>
              <a:rPr lang="hr-HR" sz="3400" dirty="0" smtClean="0"/>
              <a:t>More pripada svima kao i zrak koji se diše </a:t>
            </a:r>
          </a:p>
          <a:p>
            <a:r>
              <a:rPr lang="hr-HR" sz="3400" i="1" dirty="0" smtClean="0"/>
              <a:t>Spozalizio </a:t>
            </a:r>
            <a:r>
              <a:rPr lang="hr-HR" sz="3400" dirty="0" smtClean="0"/>
              <a:t>komedija bez pravnih učinaka </a:t>
            </a:r>
          </a:p>
          <a:p>
            <a:r>
              <a:rPr lang="hr-HR" sz="3400" dirty="0" smtClean="0"/>
              <a:t>Španjolski kraljevi nadziru Ligursko more bez traženja brodskih pristojbi. Englezi nadziru Sjeverno more kako bi prekinuli dotok španjolskog oružja u Nizozemsku. 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15200" cy="54868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Uskoci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fontScale="62500" lnSpcReduction="20000"/>
          </a:bodyPr>
          <a:lstStyle/>
          <a:p>
            <a:r>
              <a:rPr lang="hr-HR" sz="3800" b="1" dirty="0" smtClean="0"/>
              <a:t>Kliški</a:t>
            </a:r>
          </a:p>
          <a:p>
            <a:r>
              <a:rPr lang="hr-HR" sz="3800" b="1" dirty="0" smtClean="0"/>
              <a:t>Senjski </a:t>
            </a:r>
          </a:p>
          <a:p>
            <a:r>
              <a:rPr lang="hr-HR" sz="3800" dirty="0" smtClean="0"/>
              <a:t>Izbjeglice iz osmanskih i mletačkih zemalja i</a:t>
            </a:r>
          </a:p>
          <a:p>
            <a:pPr>
              <a:buNone/>
            </a:pPr>
            <a:r>
              <a:rPr lang="hr-HR" sz="3800" dirty="0" smtClean="0"/>
              <a:t>	 s galija. </a:t>
            </a:r>
            <a:endParaRPr lang="en-US" sz="3800" dirty="0"/>
          </a:p>
          <a:p>
            <a:r>
              <a:rPr lang="hr-HR" sz="3800" dirty="0" smtClean="0"/>
              <a:t>Habsburgovci koriste protiv Turaka. </a:t>
            </a:r>
          </a:p>
          <a:p>
            <a:r>
              <a:rPr lang="hr-HR" sz="3800" dirty="0" smtClean="0"/>
              <a:t>Zapriječeni od Turaka, neredovito plaćeni </a:t>
            </a:r>
          </a:p>
          <a:p>
            <a:pPr>
              <a:buNone/>
            </a:pPr>
            <a:r>
              <a:rPr lang="hr-HR" sz="3800" dirty="0" smtClean="0"/>
              <a:t>	okrenuli prema moru</a:t>
            </a:r>
            <a:r>
              <a:rPr lang="en-US" sz="3800" dirty="0" smtClean="0"/>
              <a:t>.  </a:t>
            </a:r>
            <a:endParaRPr lang="hr-HR" sz="3800" dirty="0" smtClean="0"/>
          </a:p>
          <a:p>
            <a:r>
              <a:rPr lang="hr-HR" sz="3800" dirty="0" smtClean="0"/>
              <a:t>Pristaše u Istri i Dalmaciji.</a:t>
            </a:r>
            <a:r>
              <a:rPr lang="en-US" sz="3800" dirty="0" smtClean="0"/>
              <a:t> </a:t>
            </a:r>
            <a:endParaRPr lang="hr-HR" sz="3800" dirty="0" smtClean="0"/>
          </a:p>
          <a:p>
            <a:r>
              <a:rPr lang="hr-HR" sz="3800" b="1" dirty="0" smtClean="0"/>
              <a:t>Splitska skala 1592.  </a:t>
            </a:r>
          </a:p>
          <a:p>
            <a:r>
              <a:rPr lang="hr-HR" sz="3800" dirty="0" smtClean="0"/>
              <a:t>Mletačka blokada Kvarnera </a:t>
            </a:r>
            <a:endParaRPr lang="en-US" sz="3800" dirty="0"/>
          </a:p>
          <a:p>
            <a:r>
              <a:rPr lang="hr-HR" sz="3800" dirty="0" smtClean="0"/>
              <a:t>Minuccio Minucci “borba lava i komarca”	</a:t>
            </a:r>
          </a:p>
          <a:p>
            <a:r>
              <a:rPr lang="hr-HR" sz="3800" b="1" dirty="0" smtClean="0"/>
              <a:t>Predložena rješenja:</a:t>
            </a:r>
          </a:p>
          <a:p>
            <a:r>
              <a:rPr lang="hr-HR" sz="3800" dirty="0" smtClean="0"/>
              <a:t>Ustupanje Senja Španjolskoj, prodaja Veneciji, energični general u Karlovcu i kapetan u Senju, kažnjavanje i tjeranje prijestupnika, zatvaranje vrata za izbjeglice, inspekcije carskih povjerenika, odlučni biskup</a:t>
            </a:r>
            <a:endParaRPr lang="en-US" sz="3800" dirty="0"/>
          </a:p>
          <a:p>
            <a:r>
              <a:rPr lang="hr-HR" sz="3800" dirty="0" smtClean="0"/>
              <a:t>Knez Josip </a:t>
            </a:r>
            <a:r>
              <a:rPr lang="en-US" sz="3800" dirty="0" err="1" smtClean="0"/>
              <a:t>Rabatta</a:t>
            </a:r>
            <a:r>
              <a:rPr lang="en-US" sz="3800" dirty="0" smtClean="0"/>
              <a:t> </a:t>
            </a:r>
            <a:r>
              <a:rPr lang="hr-HR" sz="3800" dirty="0" smtClean="0"/>
              <a:t>ubijen u siječnju 1602</a:t>
            </a:r>
            <a:r>
              <a:rPr lang="en-US" sz="3800" dirty="0" smtClean="0"/>
              <a:t>.</a:t>
            </a:r>
            <a:endParaRPr lang="hr-HR" sz="3800" dirty="0" smtClean="0"/>
          </a:p>
          <a:p>
            <a:r>
              <a:rPr lang="hr-HR" sz="3800" dirty="0" smtClean="0"/>
              <a:t>Uskočki rat</a:t>
            </a:r>
            <a:endParaRPr lang="en-US" sz="3800" dirty="0"/>
          </a:p>
          <a:p>
            <a:endParaRPr lang="en-US" dirty="0"/>
          </a:p>
        </p:txBody>
      </p:sp>
      <p:pic>
        <p:nvPicPr>
          <p:cNvPr id="6146" name="Picture 2" descr="E:\Usko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500042"/>
            <a:ext cx="2616646" cy="2235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Autofit/>
          </a:bodyPr>
          <a:lstStyle/>
          <a:p>
            <a:r>
              <a:rPr lang="hr-HR" sz="3600" dirty="0" smtClean="0"/>
              <a:t>Marano i laguna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80" y="476672"/>
            <a:ext cx="8686800" cy="6381328"/>
          </a:xfrm>
        </p:spPr>
        <p:txBody>
          <a:bodyPr>
            <a:normAutofit fontScale="77500" lnSpcReduction="20000"/>
          </a:bodyPr>
          <a:lstStyle/>
          <a:p>
            <a:r>
              <a:rPr lang="hr-HR" dirty="0" smtClean="0"/>
              <a:t>Nadmetanje oko </a:t>
            </a:r>
            <a:r>
              <a:rPr lang="en-US" dirty="0" smtClean="0"/>
              <a:t>Friuli</a:t>
            </a:r>
            <a:r>
              <a:rPr lang="hr-HR" dirty="0" smtClean="0"/>
              <a:t>ja</a:t>
            </a:r>
            <a:r>
              <a:rPr lang="en-US" dirty="0" smtClean="0"/>
              <a:t> </a:t>
            </a:r>
            <a:r>
              <a:rPr lang="hr-HR" dirty="0" smtClean="0"/>
              <a:t>– u središtu gradić </a:t>
            </a:r>
            <a:r>
              <a:rPr lang="en-US" dirty="0" err="1" smtClean="0"/>
              <a:t>Marano</a:t>
            </a:r>
            <a:r>
              <a:rPr lang="en-US" dirty="0" smtClean="0"/>
              <a:t> </a:t>
            </a:r>
            <a:r>
              <a:rPr lang="hr-HR" dirty="0" smtClean="0"/>
              <a:t>i četiri pripadajuća otoka u lagunu </a:t>
            </a:r>
            <a:r>
              <a:rPr lang="en-US" dirty="0" err="1" smtClean="0"/>
              <a:t>Grado</a:t>
            </a:r>
            <a:r>
              <a:rPr lang="en-US" dirty="0" smtClean="0"/>
              <a:t>. </a:t>
            </a:r>
            <a:endParaRPr lang="hr-HR" dirty="0" smtClean="0"/>
          </a:p>
          <a:p>
            <a:r>
              <a:rPr lang="hr-HR" dirty="0" smtClean="0"/>
              <a:t>Krajem </a:t>
            </a:r>
            <a:r>
              <a:rPr lang="en-US" dirty="0" smtClean="0"/>
              <a:t> </a:t>
            </a:r>
            <a:r>
              <a:rPr lang="hr-HR" dirty="0" smtClean="0"/>
              <a:t>14. st. </a:t>
            </a:r>
            <a:r>
              <a:rPr lang="hr-HR" dirty="0"/>
              <a:t>s</a:t>
            </a:r>
            <a:r>
              <a:rPr lang="hr-HR" dirty="0" smtClean="0"/>
              <a:t>trateški gradić </a:t>
            </a:r>
            <a:r>
              <a:rPr lang="en-US" dirty="0" err="1" smtClean="0"/>
              <a:t>Marano</a:t>
            </a:r>
            <a:r>
              <a:rPr lang="en-US" dirty="0" smtClean="0"/>
              <a:t> </a:t>
            </a:r>
            <a:r>
              <a:rPr lang="hr-HR" dirty="0" smtClean="0"/>
              <a:t>često mijenjao gospodare </a:t>
            </a:r>
            <a:r>
              <a:rPr lang="en-US" dirty="0" smtClean="0"/>
              <a:t> </a:t>
            </a:r>
            <a:endParaRPr lang="hr-HR" dirty="0"/>
          </a:p>
          <a:p>
            <a:r>
              <a:rPr lang="hr-HR" dirty="0" smtClean="0"/>
              <a:t>Od </a:t>
            </a:r>
            <a:r>
              <a:rPr lang="en-US" dirty="0" smtClean="0"/>
              <a:t>1420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r>
              <a:rPr lang="hr-HR" dirty="0" smtClean="0"/>
              <a:t>stoljetno razdoblje mletačke vlasti</a:t>
            </a:r>
            <a:r>
              <a:rPr lang="en-US" dirty="0" smtClean="0"/>
              <a:t>.  </a:t>
            </a:r>
            <a:endParaRPr lang="hr-HR" dirty="0" smtClean="0"/>
          </a:p>
          <a:p>
            <a:r>
              <a:rPr lang="hr-HR" dirty="0" smtClean="0"/>
              <a:t>Venecija jača njegovu obranu, ali 1513. zauzeo car </a:t>
            </a:r>
            <a:r>
              <a:rPr lang="en-US" dirty="0" smtClean="0"/>
              <a:t>Maximilian </a:t>
            </a:r>
            <a:endParaRPr lang="hr-HR" dirty="0" smtClean="0"/>
          </a:p>
          <a:p>
            <a:r>
              <a:rPr lang="hr-HR" dirty="0" smtClean="0"/>
              <a:t>ostao u habsburškoj vlasti </a:t>
            </a:r>
            <a:r>
              <a:rPr lang="en-US" dirty="0" smtClean="0"/>
              <a:t> </a:t>
            </a:r>
            <a:r>
              <a:rPr lang="hr-HR" dirty="0" smtClean="0"/>
              <a:t>do </a:t>
            </a:r>
            <a:r>
              <a:rPr lang="en-US" dirty="0" smtClean="0"/>
              <a:t>1542</a:t>
            </a:r>
            <a:r>
              <a:rPr lang="hr-HR" dirty="0" smtClean="0"/>
              <a:t>. kada </a:t>
            </a:r>
            <a:r>
              <a:rPr lang="en-US" dirty="0" err="1" smtClean="0"/>
              <a:t>Beltrame</a:t>
            </a:r>
            <a:r>
              <a:rPr lang="en-US" dirty="0" smtClean="0"/>
              <a:t> </a:t>
            </a:r>
            <a:r>
              <a:rPr lang="en-US" dirty="0" err="1"/>
              <a:t>Sachia</a:t>
            </a:r>
            <a:r>
              <a:rPr lang="en-US" dirty="0"/>
              <a:t>, </a:t>
            </a:r>
            <a:r>
              <a:rPr lang="hr-HR" dirty="0" smtClean="0"/>
              <a:t>mletački podanik osvojio utvrdu</a:t>
            </a:r>
            <a:r>
              <a:rPr lang="en-US" dirty="0" smtClean="0"/>
              <a:t>.  </a:t>
            </a:r>
            <a:endParaRPr lang="hr-HR" dirty="0" smtClean="0"/>
          </a:p>
          <a:p>
            <a:r>
              <a:rPr lang="hr-HR" dirty="0" smtClean="0"/>
              <a:t>Suočen s habsburškim pritiskom, </a:t>
            </a:r>
            <a:r>
              <a:rPr lang="en-US" dirty="0" err="1" smtClean="0"/>
              <a:t>Sachia</a:t>
            </a:r>
            <a:r>
              <a:rPr lang="en-US" dirty="0" smtClean="0"/>
              <a:t> </a:t>
            </a:r>
            <a:r>
              <a:rPr lang="hr-HR" dirty="0" smtClean="0"/>
              <a:t>predao utvrdu firentinskom izbjeglici </a:t>
            </a:r>
            <a:r>
              <a:rPr lang="en-US" dirty="0" err="1" smtClean="0"/>
              <a:t>Pietr</a:t>
            </a:r>
            <a:r>
              <a:rPr lang="hr-HR" dirty="0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Strozzi</a:t>
            </a:r>
            <a:r>
              <a:rPr lang="hr-HR" dirty="0" smtClean="0"/>
              <a:t>ju</a:t>
            </a:r>
            <a:r>
              <a:rPr lang="en-US" dirty="0" smtClean="0"/>
              <a:t>, </a:t>
            </a:r>
            <a:r>
              <a:rPr lang="hr-HR" dirty="0" smtClean="0"/>
              <a:t>u službi francuskoga kralja </a:t>
            </a:r>
            <a:r>
              <a:rPr lang="en-US" dirty="0" smtClean="0"/>
              <a:t>Fran</a:t>
            </a:r>
            <a:r>
              <a:rPr lang="hr-HR" dirty="0" smtClean="0"/>
              <a:t>je</a:t>
            </a:r>
            <a:r>
              <a:rPr lang="en-US" dirty="0" smtClean="0"/>
              <a:t> I</a:t>
            </a:r>
            <a:r>
              <a:rPr lang="hr-HR" dirty="0" smtClean="0"/>
              <a:t>. </a:t>
            </a:r>
          </a:p>
          <a:p>
            <a:r>
              <a:rPr lang="hr-HR" dirty="0" smtClean="0"/>
              <a:t>1542. kralj vratio </a:t>
            </a:r>
            <a:r>
              <a:rPr lang="en-US" dirty="0" err="1" smtClean="0"/>
              <a:t>Marano</a:t>
            </a:r>
            <a:r>
              <a:rPr lang="en-US" dirty="0" smtClean="0"/>
              <a:t> </a:t>
            </a:r>
            <a:r>
              <a:rPr lang="hr-HR" dirty="0" smtClean="0"/>
              <a:t>Veneciji za</a:t>
            </a:r>
            <a:r>
              <a:rPr lang="en-US" dirty="0" smtClean="0"/>
              <a:t> </a:t>
            </a:r>
            <a:r>
              <a:rPr lang="en-US" dirty="0"/>
              <a:t>35.000 </a:t>
            </a:r>
            <a:r>
              <a:rPr lang="hr-HR" dirty="0" smtClean="0"/>
              <a:t>dukata.</a:t>
            </a:r>
          </a:p>
          <a:p>
            <a:r>
              <a:rPr lang="hr-HR" dirty="0" smtClean="0"/>
              <a:t>Habsburgovci da grad pripada civilnoj nadležnosti Akvilejskog patrijarha</a:t>
            </a:r>
            <a:r>
              <a:rPr lang="en-US" dirty="0" smtClean="0"/>
              <a:t>.  </a:t>
            </a:r>
            <a:r>
              <a:rPr lang="hr-HR" dirty="0" smtClean="0"/>
              <a:t>Mlečani da su kupnjom od </a:t>
            </a:r>
            <a:r>
              <a:rPr lang="en-US" dirty="0" err="1" smtClean="0"/>
              <a:t>Str</a:t>
            </a:r>
            <a:r>
              <a:rPr lang="hr-HR" dirty="0" smtClean="0"/>
              <a:t>o</a:t>
            </a:r>
            <a:r>
              <a:rPr lang="en-US" dirty="0" err="1" smtClean="0"/>
              <a:t>zzi</a:t>
            </a:r>
            <a:r>
              <a:rPr lang="hr-HR" dirty="0" smtClean="0"/>
              <a:t>ja, koji ga je prijetio prodati Turcima, gradić spasili za kršćanstvo.</a:t>
            </a:r>
            <a:endParaRPr lang="en-US" dirty="0"/>
          </a:p>
          <a:p>
            <a:r>
              <a:rPr lang="en-US" dirty="0" err="1"/>
              <a:t>Marano</a:t>
            </a:r>
            <a:r>
              <a:rPr lang="en-US" dirty="0"/>
              <a:t> </a:t>
            </a:r>
            <a:r>
              <a:rPr lang="hr-HR" dirty="0" smtClean="0"/>
              <a:t>mletački do pada Republike</a:t>
            </a:r>
            <a:r>
              <a:rPr lang="en-US" dirty="0" smtClean="0"/>
              <a:t> 1797</a:t>
            </a:r>
            <a:r>
              <a:rPr lang="hr-HR" dirty="0" smtClean="0"/>
              <a:t>., četiri otočića u laguni u habsburškim rukama.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E:\Gra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" y="0"/>
            <a:ext cx="9142943" cy="6858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</p:pic>
      <p:sp>
        <p:nvSpPr>
          <p:cNvPr id="8" name="Rectangle 7"/>
          <p:cNvSpPr/>
          <p:nvPr/>
        </p:nvSpPr>
        <p:spPr>
          <a:xfrm>
            <a:off x="0" y="0"/>
            <a:ext cx="2357422" cy="4643446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Grado </a:t>
            </a:r>
          </a:p>
          <a:p>
            <a:pPr algn="ctr"/>
            <a:r>
              <a:rPr lang="hr-HR" dirty="0" smtClean="0"/>
              <a:t>Aklvileja</a:t>
            </a:r>
          </a:p>
          <a:p>
            <a:pPr algn="ctr"/>
            <a:r>
              <a:rPr lang="hr-HR" dirty="0" smtClean="0"/>
              <a:t>Marano</a:t>
            </a:r>
          </a:p>
          <a:p>
            <a:pPr algn="ctr"/>
            <a:r>
              <a:rPr lang="hr-HR" dirty="0" smtClean="0"/>
              <a:t>Palma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Palma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363272" cy="5832648"/>
          </a:xfrm>
        </p:spPr>
        <p:txBody>
          <a:bodyPr/>
          <a:lstStyle/>
          <a:p>
            <a:r>
              <a:rPr lang="hr-HR" sz="2400" dirty="0" smtClean="0"/>
              <a:t>Gradnja mletačke tvrde Palmanove </a:t>
            </a:r>
            <a:r>
              <a:rPr lang="en-US" sz="2400" dirty="0" smtClean="0"/>
              <a:t>1593</a:t>
            </a:r>
            <a:r>
              <a:rPr lang="hr-HR" sz="2400" dirty="0" smtClean="0"/>
              <a:t>.-98. na</a:t>
            </a:r>
            <a:r>
              <a:rPr lang="en-US" sz="2400" dirty="0" smtClean="0"/>
              <a:t> </a:t>
            </a:r>
            <a:r>
              <a:rPr lang="hr-HR" sz="2400" dirty="0" smtClean="0"/>
              <a:t>spornom području. Mlečani tvrde da će ih utvrda štititi protiv Turaka. U Beču je vide kao vojnu prijetnju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dirty="0"/>
          </a:p>
        </p:txBody>
      </p:sp>
      <p:pic>
        <p:nvPicPr>
          <p:cNvPr id="7170" name="Picture 2" descr="E:\italy-palmanova-map-1598-gra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5148913" cy="392909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785926"/>
            <a:ext cx="2643206" cy="295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88032"/>
          </a:xfrm>
        </p:spPr>
        <p:txBody>
          <a:bodyPr>
            <a:noAutofit/>
          </a:bodyPr>
          <a:lstStyle/>
          <a:p>
            <a:r>
              <a:rPr lang="hr-HR" sz="3600" dirty="0" smtClean="0"/>
              <a:t>Patrijarhat Grado - Akvileja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76664"/>
          </a:xfrm>
        </p:spPr>
        <p:txBody>
          <a:bodyPr>
            <a:normAutofit fontScale="25000" lnSpcReduction="20000"/>
          </a:bodyPr>
          <a:lstStyle/>
          <a:p>
            <a:r>
              <a:rPr lang="hr-HR" sz="9600" dirty="0" smtClean="0"/>
              <a:t>Sukob oko patrijaršijskog sjedišta </a:t>
            </a:r>
            <a:r>
              <a:rPr lang="en-US" sz="9600" dirty="0" smtClean="0"/>
              <a:t> A</a:t>
            </a:r>
            <a:r>
              <a:rPr lang="hr-HR" sz="9600" dirty="0" smtClean="0"/>
              <a:t>lv</a:t>
            </a:r>
            <a:r>
              <a:rPr lang="en-US" sz="9600" dirty="0" err="1" smtClean="0"/>
              <a:t>ile</a:t>
            </a:r>
            <a:r>
              <a:rPr lang="hr-HR" sz="9600" dirty="0" smtClean="0"/>
              <a:t>je</a:t>
            </a:r>
            <a:r>
              <a:rPr lang="en-US" sz="9600" dirty="0" smtClean="0"/>
              <a:t> </a:t>
            </a:r>
            <a:endParaRPr lang="hr-HR" sz="9600" dirty="0" smtClean="0"/>
          </a:p>
          <a:p>
            <a:r>
              <a:rPr lang="en-US" sz="9600" dirty="0" smtClean="0"/>
              <a:t>A</a:t>
            </a:r>
            <a:r>
              <a:rPr lang="hr-HR" sz="9600" dirty="0" smtClean="0"/>
              <a:t>kvileja glavni grad rimske provincije Venecija i Istra.</a:t>
            </a:r>
          </a:p>
          <a:p>
            <a:r>
              <a:rPr lang="hr-HR" sz="9600" dirty="0" smtClean="0"/>
              <a:t>Teško stradala u seobi naroda od Vizigota, Huna i konačno Langobarda. </a:t>
            </a:r>
          </a:p>
          <a:p>
            <a:r>
              <a:rPr lang="hr-HR" sz="9600" dirty="0" smtClean="0"/>
              <a:t>Sranovništvo pobjeglo u venecijansku laganu </a:t>
            </a:r>
          </a:p>
          <a:p>
            <a:r>
              <a:rPr lang="hr-HR" sz="9600" dirty="0" smtClean="0"/>
              <a:t>Stara </a:t>
            </a:r>
            <a:r>
              <a:rPr lang="en-US" sz="9600" dirty="0" smtClean="0"/>
              <a:t>A</a:t>
            </a:r>
            <a:r>
              <a:rPr lang="hr-HR" sz="9600" dirty="0" smtClean="0"/>
              <a:t>kv</a:t>
            </a:r>
            <a:r>
              <a:rPr lang="en-US" sz="9600" dirty="0" err="1" smtClean="0"/>
              <a:t>ileia</a:t>
            </a:r>
            <a:r>
              <a:rPr lang="en-US" sz="9600" dirty="0" smtClean="0"/>
              <a:t> </a:t>
            </a:r>
            <a:r>
              <a:rPr lang="hr-HR" sz="9600" dirty="0" smtClean="0"/>
              <a:t>preživjela, ali suočila s crkvenom podjelom zbog doktinalnih i političkih razilaženja. </a:t>
            </a:r>
          </a:p>
          <a:p>
            <a:r>
              <a:rPr lang="hr-HR" sz="9600" dirty="0" smtClean="0"/>
              <a:t>Zbog neslaganja oko odluka Petog ekumenskog koncila </a:t>
            </a:r>
            <a:r>
              <a:rPr lang="en-US" sz="9600" dirty="0" smtClean="0"/>
              <a:t>553</a:t>
            </a:r>
            <a:r>
              <a:rPr lang="hr-HR" sz="9600" dirty="0" smtClean="0"/>
              <a:t>.</a:t>
            </a:r>
            <a:r>
              <a:rPr lang="en-US" sz="9600" dirty="0" smtClean="0"/>
              <a:t> </a:t>
            </a:r>
            <a:r>
              <a:rPr lang="hr-HR" sz="9600" dirty="0" smtClean="0"/>
              <a:t>nadbiskup </a:t>
            </a:r>
            <a:r>
              <a:rPr lang="en-US" sz="9600" dirty="0" err="1" smtClean="0"/>
              <a:t>Paulinus</a:t>
            </a:r>
            <a:r>
              <a:rPr lang="en-US" sz="9600" dirty="0" smtClean="0"/>
              <a:t> </a:t>
            </a:r>
            <a:r>
              <a:rPr lang="hr-HR" sz="9600" dirty="0" smtClean="0"/>
              <a:t>uzeo titulu patrijarha i preselio na susjedni otok Grado</a:t>
            </a:r>
            <a:r>
              <a:rPr lang="en-US" sz="9600" dirty="0" smtClean="0"/>
              <a:t> </a:t>
            </a:r>
            <a:r>
              <a:rPr lang="hr-HR" sz="9600" dirty="0" smtClean="0"/>
              <a:t>– otvorio put za uspostavu konkurentskog Patrijarhata Akvileje </a:t>
            </a:r>
          </a:p>
          <a:p>
            <a:r>
              <a:rPr lang="hr-HR" sz="9600" dirty="0" smtClean="0"/>
              <a:t>Od </a:t>
            </a:r>
            <a:r>
              <a:rPr lang="en-US" sz="9600" dirty="0" smtClean="0"/>
              <a:t>630</a:t>
            </a:r>
            <a:r>
              <a:rPr lang="hr-HR" sz="9600" dirty="0" smtClean="0"/>
              <a:t>.</a:t>
            </a:r>
            <a:r>
              <a:rPr lang="en-US" sz="9600" dirty="0" smtClean="0"/>
              <a:t> </a:t>
            </a:r>
            <a:r>
              <a:rPr lang="hr-HR" sz="9600" dirty="0" smtClean="0"/>
              <a:t>trajna podjela između</a:t>
            </a:r>
            <a:r>
              <a:rPr lang="en-US" sz="9600" dirty="0" smtClean="0"/>
              <a:t>"Latin</a:t>
            </a:r>
            <a:r>
              <a:rPr lang="hr-HR" sz="9600" dirty="0" smtClean="0"/>
              <a:t>skog</a:t>
            </a:r>
            <a:r>
              <a:rPr lang="en-US" sz="9600" dirty="0" smtClean="0"/>
              <a:t>" </a:t>
            </a:r>
            <a:r>
              <a:rPr lang="hr-HR" sz="9600" dirty="0" smtClean="0"/>
              <a:t>patrijarha u </a:t>
            </a:r>
            <a:r>
              <a:rPr lang="en-US" sz="9600" dirty="0" smtClean="0"/>
              <a:t>Grad</a:t>
            </a:r>
            <a:r>
              <a:rPr lang="hr-HR" sz="9600" dirty="0" smtClean="0"/>
              <a:t>u</a:t>
            </a:r>
            <a:r>
              <a:rPr lang="en-US" sz="9600" dirty="0" smtClean="0"/>
              <a:t> </a:t>
            </a:r>
            <a:r>
              <a:rPr lang="hr-HR" sz="9600" dirty="0" smtClean="0"/>
              <a:t>i </a:t>
            </a:r>
            <a:r>
              <a:rPr lang="en-US" sz="9600" dirty="0" smtClean="0"/>
              <a:t>"Lombard</a:t>
            </a:r>
            <a:r>
              <a:rPr lang="hr-HR" sz="9600" dirty="0" smtClean="0"/>
              <a:t>skog</a:t>
            </a:r>
            <a:r>
              <a:rPr lang="en-US" sz="9600" dirty="0" smtClean="0"/>
              <a:t>" </a:t>
            </a:r>
            <a:r>
              <a:rPr lang="hr-HR" sz="9600" dirty="0" smtClean="0"/>
              <a:t>patrijarha u </a:t>
            </a:r>
            <a:r>
              <a:rPr lang="en-US" sz="9600" dirty="0" smtClean="0"/>
              <a:t>A</a:t>
            </a:r>
            <a:r>
              <a:rPr lang="hr-HR" sz="9600" dirty="0" smtClean="0"/>
              <a:t>kv</a:t>
            </a:r>
            <a:r>
              <a:rPr lang="en-US" sz="9600" dirty="0" err="1" smtClean="0"/>
              <a:t>ile</a:t>
            </a:r>
            <a:r>
              <a:rPr lang="hr-HR" sz="9600" dirty="0" smtClean="0"/>
              <a:t>ji koji vlada kao moćni vladar kneževine </a:t>
            </a:r>
            <a:r>
              <a:rPr lang="en-US" sz="9600" dirty="0" err="1" smtClean="0"/>
              <a:t>Fruili</a:t>
            </a:r>
            <a:r>
              <a:rPr lang="en-US" sz="9600" dirty="0" smtClean="0"/>
              <a:t> </a:t>
            </a:r>
            <a:r>
              <a:rPr lang="hr-HR" sz="9600" dirty="0" smtClean="0"/>
              <a:t>i marke Kranjske - ustupio Habsburzima u 14. st.</a:t>
            </a:r>
            <a:r>
              <a:rPr lang="en-US" sz="9600" dirty="0" smtClean="0"/>
              <a:t> </a:t>
            </a:r>
            <a:endParaRPr lang="hr-HR" sz="9600" dirty="0" smtClean="0"/>
          </a:p>
          <a:p>
            <a:r>
              <a:rPr lang="hr-HR" sz="9600" dirty="0" smtClean="0"/>
              <a:t>Suočen s habsburškim širenjem </a:t>
            </a:r>
            <a:r>
              <a:rPr lang="en-US" sz="9600" dirty="0" smtClean="0"/>
              <a:t> </a:t>
            </a:r>
            <a:r>
              <a:rPr lang="hr-HR" sz="9600" dirty="0" smtClean="0"/>
              <a:t>patrijarh iz Grada 1451. premjestio u Veneciju kao Patrijarh Venecije - smatra se primasom Dalmacije</a:t>
            </a:r>
          </a:p>
          <a:p>
            <a:endParaRPr lang="en-US" sz="9600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:\Patriarchat_Aquileia 1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71546"/>
            <a:ext cx="5524666" cy="4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68112"/>
          </a:xfrm>
        </p:spPr>
        <p:txBody>
          <a:bodyPr>
            <a:normAutofit fontScale="85000" lnSpcReduction="10000"/>
          </a:bodyPr>
          <a:lstStyle/>
          <a:p>
            <a:r>
              <a:rPr lang="hr-HR" dirty="0" smtClean="0"/>
              <a:t>Neposlušni dalmatinski svećenici okreću Mletačkom patrijarhu za zaštitu protiv disciplinskih mjera Svete Stolice. </a:t>
            </a:r>
          </a:p>
          <a:p>
            <a:r>
              <a:rPr lang="hr-HR" dirty="0" smtClean="0"/>
              <a:t>1451. papa </a:t>
            </a:r>
            <a:r>
              <a:rPr lang="en-US" dirty="0" smtClean="0"/>
              <a:t>Ni</a:t>
            </a:r>
            <a:r>
              <a:rPr lang="hr-HR" dirty="0" smtClean="0"/>
              <a:t>k</a:t>
            </a:r>
            <a:r>
              <a:rPr lang="en-US" dirty="0" err="1" smtClean="0"/>
              <a:t>ola</a:t>
            </a:r>
            <a:r>
              <a:rPr lang="en-US" dirty="0" smtClean="0"/>
              <a:t> V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r>
              <a:rPr lang="hr-HR" dirty="0" smtClean="0"/>
              <a:t>priznao titulu Patrijarha Venecije, bula ne uključuje patrijarhovu jurisdikciju nad Dalmacijom. </a:t>
            </a:r>
          </a:p>
          <a:p>
            <a:r>
              <a:rPr lang="hr-HR" dirty="0" smtClean="0"/>
              <a:t>Rim drži da naslov patrijarha i pripadajući naslov dalmatinskog primasa ceremonijalan, bez sadržaja.</a:t>
            </a:r>
          </a:p>
          <a:p>
            <a:r>
              <a:rPr lang="hr-HR" dirty="0" smtClean="0"/>
              <a:t>Titula primasa ima značenje samo kod četiri autonomna ili autokefalna patrijarha istočne crkve: Konstantinopola</a:t>
            </a:r>
            <a:r>
              <a:rPr lang="en-US" dirty="0" smtClean="0"/>
              <a:t>, </a:t>
            </a:r>
            <a:r>
              <a:rPr lang="en-US" dirty="0" err="1" smtClean="0"/>
              <a:t>Jeru</a:t>
            </a:r>
            <a:r>
              <a:rPr lang="hr-HR" dirty="0" smtClean="0"/>
              <a:t>zalema</a:t>
            </a:r>
            <a:r>
              <a:rPr lang="en-US" dirty="0" smtClean="0"/>
              <a:t>, Ale</a:t>
            </a:r>
            <a:r>
              <a:rPr lang="hr-HR" dirty="0" smtClean="0"/>
              <a:t>ksandrije</a:t>
            </a:r>
            <a:r>
              <a:rPr lang="en-US" dirty="0" smtClean="0"/>
              <a:t> </a:t>
            </a:r>
            <a:r>
              <a:rPr lang="hr-HR" dirty="0" smtClean="0"/>
              <a:t>i Antiohije</a:t>
            </a:r>
            <a:r>
              <a:rPr lang="en-US" dirty="0" smtClean="0"/>
              <a:t>.  </a:t>
            </a:r>
            <a:endParaRPr lang="hr-HR" dirty="0" smtClean="0"/>
          </a:p>
          <a:p>
            <a:r>
              <a:rPr lang="hr-HR" dirty="0" smtClean="0"/>
              <a:t>Na Zapadu samo počasna, kao </a:t>
            </a:r>
            <a:r>
              <a:rPr lang="en-US" dirty="0" smtClean="0"/>
              <a:t>Magdeburg</a:t>
            </a:r>
            <a:r>
              <a:rPr lang="hr-HR" dirty="0" smtClean="0"/>
              <a:t>a</a:t>
            </a:r>
            <a:r>
              <a:rPr lang="en-US" dirty="0" smtClean="0"/>
              <a:t> </a:t>
            </a:r>
            <a:r>
              <a:rPr lang="hr-HR" dirty="0" smtClean="0"/>
              <a:t>nad Njemačkom, ili </a:t>
            </a:r>
            <a:r>
              <a:rPr lang="en-US" dirty="0" err="1" smtClean="0"/>
              <a:t>Londen</a:t>
            </a:r>
            <a:r>
              <a:rPr lang="hr-HR" dirty="0" smtClean="0"/>
              <a:t>a</a:t>
            </a:r>
            <a:r>
              <a:rPr lang="en-US" dirty="0" smtClean="0"/>
              <a:t> </a:t>
            </a:r>
            <a:r>
              <a:rPr lang="hr-HR" dirty="0" smtClean="0"/>
              <a:t>u </a:t>
            </a:r>
            <a:r>
              <a:rPr lang="en-US" dirty="0" smtClean="0"/>
              <a:t>D</a:t>
            </a:r>
            <a:r>
              <a:rPr lang="hr-HR" dirty="0" smtClean="0"/>
              <a:t>a</a:t>
            </a:r>
            <a:r>
              <a:rPr lang="en-US" dirty="0" smtClean="0"/>
              <a:t>n</a:t>
            </a:r>
            <a:r>
              <a:rPr lang="hr-HR" dirty="0" smtClean="0"/>
              <a:t>skoj nad</a:t>
            </a:r>
            <a:r>
              <a:rPr lang="en-US" dirty="0" smtClean="0"/>
              <a:t> </a:t>
            </a:r>
            <a:r>
              <a:rPr lang="hr-HR" dirty="0" smtClean="0"/>
              <a:t>Švedskom.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576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Dominium maris Adriatici</vt:lpstr>
      <vt:lpstr>Slide 2</vt:lpstr>
      <vt:lpstr>Uskoci</vt:lpstr>
      <vt:lpstr>Marano i laguna</vt:lpstr>
      <vt:lpstr>Slide 5</vt:lpstr>
      <vt:lpstr>Palma</vt:lpstr>
      <vt:lpstr>Patrijarhat Grado - Akvileja</vt:lpstr>
      <vt:lpstr>Slide 8</vt:lpstr>
      <vt:lpstr>Slide 9</vt:lpstr>
      <vt:lpstr>Slide 10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Dominium maris Adriatici</dc:title>
  <dc:creator>Your User Name</dc:creator>
  <cp:lastModifiedBy>lmiletic</cp:lastModifiedBy>
  <cp:revision>18</cp:revision>
  <dcterms:created xsi:type="dcterms:W3CDTF">2015-06-17T07:52:38Z</dcterms:created>
  <dcterms:modified xsi:type="dcterms:W3CDTF">2015-06-23T08:37:18Z</dcterms:modified>
</cp:coreProperties>
</file>