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A8A57B-9A5B-404F-AA45-21B36E44C560}" type="datetimeFigureOut">
              <a:rPr lang="hr-HR" smtClean="0"/>
              <a:pPr/>
              <a:t>17.6.2015.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hr-H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980728"/>
            <a:ext cx="7406640" cy="1656184"/>
          </a:xfrm>
        </p:spPr>
        <p:txBody>
          <a:bodyPr>
            <a:normAutofit/>
          </a:bodyPr>
          <a:lstStyle/>
          <a:p>
            <a:pPr algn="ctr"/>
            <a:r>
              <a:rPr lang="hr-HR" sz="3200" b="1" dirty="0" smtClean="0"/>
              <a:t>„Hrvati u Habsburškoj Monarhiji“</a:t>
            </a:r>
            <a:r>
              <a:rPr lang="hr-HR" sz="3200" dirty="0" smtClean="0"/>
              <a:t/>
            </a:r>
            <a:br>
              <a:rPr lang="hr-HR" sz="3200" dirty="0" smtClean="0"/>
            </a:br>
            <a:endParaRPr lang="hr-HR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420888"/>
            <a:ext cx="7838688" cy="4680520"/>
          </a:xfrm>
        </p:spPr>
        <p:txBody>
          <a:bodyPr>
            <a:normAutofit/>
          </a:bodyPr>
          <a:lstStyle/>
          <a:p>
            <a:pPr algn="ctr"/>
            <a:endParaRPr lang="hr-HR" dirty="0" smtClean="0"/>
          </a:p>
          <a:p>
            <a:pPr algn="ctr"/>
            <a:r>
              <a:rPr lang="hr-HR" sz="1800" dirty="0" smtClean="0"/>
              <a:t>Međužupanijski </a:t>
            </a:r>
            <a:r>
              <a:rPr lang="hr-HR" sz="1800" dirty="0" smtClean="0"/>
              <a:t>stručni skup učitelja i nastavnika povijesti Zadarske, </a:t>
            </a:r>
          </a:p>
          <a:p>
            <a:pPr algn="ctr"/>
            <a:r>
              <a:rPr lang="hr-HR" sz="1800" dirty="0" smtClean="0"/>
              <a:t>Šibensko-kninske, Splitsko-dalmatinske i </a:t>
            </a:r>
          </a:p>
          <a:p>
            <a:pPr algn="ctr"/>
            <a:r>
              <a:rPr lang="hr-HR" sz="1800" dirty="0" smtClean="0"/>
              <a:t>Dubrovačko-neretvanske županije</a:t>
            </a:r>
          </a:p>
          <a:p>
            <a:endParaRPr lang="hr-HR" sz="1800" dirty="0" smtClean="0"/>
          </a:p>
          <a:p>
            <a:pPr algn="ctr"/>
            <a:r>
              <a:rPr lang="hr-HR" sz="1800" dirty="0" smtClean="0"/>
              <a:t>Split, Sveučilišna knjižnica, </a:t>
            </a:r>
            <a:r>
              <a:rPr lang="hr-HR" sz="1800" dirty="0" smtClean="0"/>
              <a:t>19</a:t>
            </a:r>
            <a:r>
              <a:rPr lang="hr-HR" sz="1800" dirty="0" smtClean="0"/>
              <a:t>. </a:t>
            </a:r>
            <a:r>
              <a:rPr lang="hr-HR" sz="1800" dirty="0" smtClean="0"/>
              <a:t>lipnja </a:t>
            </a:r>
            <a:r>
              <a:rPr lang="hr-HR" sz="1800" dirty="0" smtClean="0"/>
              <a:t>2015.</a:t>
            </a:r>
            <a:endParaRPr lang="hr-HR" sz="1800" dirty="0" smtClean="0"/>
          </a:p>
          <a:p>
            <a:pPr algn="ctr"/>
            <a:endParaRPr lang="hr-HR" sz="1800" dirty="0" smtClean="0"/>
          </a:p>
          <a:p>
            <a:pPr algn="ctr"/>
            <a:r>
              <a:rPr lang="hr-HR" sz="1800" dirty="0" smtClean="0"/>
              <a:t>Agencija za odgoj i obrazovanje</a:t>
            </a:r>
          </a:p>
          <a:p>
            <a:pPr algn="ctr"/>
            <a:r>
              <a:rPr lang="hr-HR" sz="1800" dirty="0" smtClean="0"/>
              <a:t>Odsjek za povijest, </a:t>
            </a:r>
          </a:p>
          <a:p>
            <a:pPr algn="ctr"/>
            <a:r>
              <a:rPr lang="hr-HR" sz="1800" dirty="0" smtClean="0"/>
              <a:t>Filozofski fakultet u Splitu</a:t>
            </a:r>
          </a:p>
          <a:p>
            <a:endParaRPr lang="hr-HR" dirty="0"/>
          </a:p>
        </p:txBody>
      </p:sp>
      <p:pic>
        <p:nvPicPr>
          <p:cNvPr id="1028" name="Picture 4" descr="D:\u radu Danica\agencija za obrazovanj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429264"/>
            <a:ext cx="2074838" cy="928694"/>
          </a:xfrm>
          <a:prstGeom prst="rect">
            <a:avLst/>
          </a:prstGeom>
          <a:noFill/>
        </p:spPr>
      </p:pic>
      <p:pic>
        <p:nvPicPr>
          <p:cNvPr id="1029" name="Picture 5" descr="D:\u radu Danica\filozofski fakultet_odsjek za povij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186421"/>
            <a:ext cx="1340522" cy="1171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700808"/>
            <a:ext cx="7498080" cy="1008112"/>
          </a:xfrm>
        </p:spPr>
        <p:txBody>
          <a:bodyPr>
            <a:normAutofit/>
          </a:bodyPr>
          <a:lstStyle/>
          <a:p>
            <a:r>
              <a:rPr lang="hr-HR" sz="3200" dirty="0" smtClean="0"/>
              <a:t>11.00 </a:t>
            </a:r>
            <a:r>
              <a:rPr lang="hr-HR" sz="3200" dirty="0" smtClean="0"/>
              <a:t>– </a:t>
            </a:r>
            <a:r>
              <a:rPr lang="hr-HR" sz="3200" dirty="0" smtClean="0"/>
              <a:t>11.15 </a:t>
            </a:r>
            <a:r>
              <a:rPr lang="hr-HR" sz="3200" dirty="0" smtClean="0"/>
              <a:t>Pozdravne riječi</a:t>
            </a: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852936"/>
            <a:ext cx="7746064" cy="3395464"/>
          </a:xfrm>
        </p:spPr>
        <p:txBody>
          <a:bodyPr>
            <a:normAutofit/>
          </a:bodyPr>
          <a:lstStyle/>
          <a:p>
            <a:r>
              <a:rPr lang="hr-HR" sz="2000" dirty="0" smtClean="0"/>
              <a:t>Prof. dr. sc. Šimun Anđelinović, rektor Sveučilišta u </a:t>
            </a:r>
            <a:r>
              <a:rPr lang="hr-HR" sz="2000" dirty="0" smtClean="0"/>
              <a:t>Splitu</a:t>
            </a:r>
          </a:p>
          <a:p>
            <a:r>
              <a:rPr lang="hr-HR" sz="2000" dirty="0" smtClean="0"/>
              <a:t>Prof</a:t>
            </a:r>
            <a:r>
              <a:rPr lang="hr-HR" sz="2000" dirty="0" smtClean="0"/>
              <a:t>. dr. sc. </a:t>
            </a:r>
            <a:r>
              <a:rPr lang="hr-HR" sz="2000" dirty="0" smtClean="0"/>
              <a:t> Aleksandar </a:t>
            </a:r>
            <a:r>
              <a:rPr lang="hr-HR" sz="2000" dirty="0" smtClean="0"/>
              <a:t>Jakir, dekan Filozofskog fakulteta u  </a:t>
            </a:r>
            <a:r>
              <a:rPr lang="hr-HR" sz="2000" dirty="0" smtClean="0"/>
              <a:t>Splitu</a:t>
            </a:r>
          </a:p>
          <a:p>
            <a:r>
              <a:rPr lang="hr-HR" sz="2000" dirty="0" smtClean="0"/>
              <a:t>Mr.sc. Petar Krolo, ravnatelj Sveučilišne knjižnice u Splitu </a:t>
            </a:r>
            <a:endParaRPr lang="hr-HR" sz="2000" dirty="0" smtClean="0"/>
          </a:p>
          <a:p>
            <a:r>
              <a:rPr lang="hr-HR" sz="2000" dirty="0" smtClean="0"/>
              <a:t>Prof. dr. sc. Marko Trogrlić, pročelnik Odsjeka za povijest Filozofskog fakulteta u Splitu</a:t>
            </a:r>
          </a:p>
          <a:p>
            <a:r>
              <a:rPr lang="hr-HR" sz="2000" dirty="0" smtClean="0"/>
              <a:t>Vlade Matas, prof., predstojnik Podružnice </a:t>
            </a:r>
            <a:r>
              <a:rPr lang="hr-HR" sz="2000" dirty="0" smtClean="0"/>
              <a:t>Split,  </a:t>
            </a:r>
            <a:r>
              <a:rPr lang="hr-HR" sz="2000" dirty="0" smtClean="0"/>
              <a:t>Agencije za odgoj i obrazovanje</a:t>
            </a:r>
          </a:p>
          <a:p>
            <a:pPr>
              <a:buNone/>
            </a:pPr>
            <a:endParaRPr lang="hr-HR" sz="2400" dirty="0" smtClean="0"/>
          </a:p>
          <a:p>
            <a:endParaRPr lang="hr-H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43608" y="476250"/>
            <a:ext cx="8100392" cy="6048375"/>
          </a:xfrm>
        </p:spPr>
        <p:txBody>
          <a:bodyPr>
            <a:normAutofit/>
          </a:bodyPr>
          <a:lstStyle/>
          <a:p>
            <a:r>
              <a:rPr lang="hr-HR" sz="2000" dirty="0" smtClean="0"/>
              <a:t>11:15 </a:t>
            </a:r>
            <a:r>
              <a:rPr lang="hr-HR" sz="2000" dirty="0" smtClean="0"/>
              <a:t>– </a:t>
            </a:r>
            <a:r>
              <a:rPr lang="hr-HR" sz="2000" dirty="0" smtClean="0"/>
              <a:t>12:00 </a:t>
            </a:r>
            <a:r>
              <a:rPr lang="hr-HR" sz="2000" dirty="0" smtClean="0"/>
              <a:t>	</a:t>
            </a:r>
            <a:r>
              <a:rPr lang="hr-HR" sz="2000" b="1" i="1" dirty="0" smtClean="0"/>
              <a:t>Mletačko-habsburški prijepori na Jadranu u </a:t>
            </a:r>
            <a:r>
              <a:rPr lang="hr-HR" sz="2000" b="1" i="1" dirty="0" smtClean="0"/>
              <a:t>ranom</a:t>
            </a:r>
            <a:br>
              <a:rPr lang="hr-HR" sz="2000" b="1" i="1" dirty="0" smtClean="0"/>
            </a:br>
            <a:r>
              <a:rPr lang="hr-HR" sz="2000" b="1" i="1" dirty="0" smtClean="0"/>
              <a:t>	</a:t>
            </a:r>
            <a:r>
              <a:rPr lang="hr-HR" sz="2000" b="1" i="1" dirty="0" smtClean="0"/>
              <a:t>	 </a:t>
            </a:r>
            <a:r>
              <a:rPr lang="hr-HR" sz="2000" b="1" i="1" dirty="0" smtClean="0"/>
              <a:t>novom vijeku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b="1" dirty="0" smtClean="0"/>
              <a:t>		</a:t>
            </a:r>
            <a:r>
              <a:rPr lang="hr-HR" sz="2000" dirty="0" smtClean="0"/>
              <a:t>Prof. dr. sc. Josip Vrandečić,	Filozofski fakultet u Splitu, 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</a:t>
            </a:r>
            <a:r>
              <a:rPr lang="hr-HR" sz="2000" dirty="0" smtClean="0"/>
              <a:t>	Odsjek </a:t>
            </a:r>
            <a:r>
              <a:rPr lang="hr-HR" sz="2000" dirty="0" smtClean="0"/>
              <a:t>za povijest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      </a:t>
            </a:r>
            <a:br>
              <a:rPr lang="hr-HR" sz="2000" dirty="0" smtClean="0"/>
            </a:br>
            <a:r>
              <a:rPr lang="hr-HR" sz="2000" dirty="0" smtClean="0"/>
              <a:t>12:00 </a:t>
            </a:r>
            <a:r>
              <a:rPr lang="hr-HR" sz="2000" dirty="0" smtClean="0"/>
              <a:t>– </a:t>
            </a:r>
            <a:r>
              <a:rPr lang="hr-HR" sz="2000" dirty="0" smtClean="0"/>
              <a:t>12:45 </a:t>
            </a:r>
            <a:r>
              <a:rPr lang="hr-HR" sz="2000" dirty="0" smtClean="0"/>
              <a:t>	</a:t>
            </a:r>
            <a:r>
              <a:rPr lang="hr-HR" sz="2000" b="1" i="1" dirty="0" smtClean="0"/>
              <a:t>Dubrovnik i španjolski Habsburgovci u 16. stoljeću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b="1" i="1" dirty="0" smtClean="0"/>
              <a:t>		</a:t>
            </a:r>
            <a:r>
              <a:rPr lang="hr-HR" sz="2000" dirty="0" smtClean="0"/>
              <a:t>Dr. sc. Nikša Varezić, Filozofski fakultet u Splitu, 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</a:t>
            </a:r>
            <a:r>
              <a:rPr lang="hr-HR" sz="2000" dirty="0" smtClean="0"/>
              <a:t>	Odsjek </a:t>
            </a:r>
            <a:r>
              <a:rPr lang="hr-HR" sz="2000" dirty="0" smtClean="0"/>
              <a:t>za povijest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 </a:t>
            </a:r>
            <a:br>
              <a:rPr lang="hr-HR" sz="2000" dirty="0" smtClean="0"/>
            </a:br>
            <a:r>
              <a:rPr lang="hr-HR" sz="2000" dirty="0" smtClean="0"/>
              <a:t>12:45 </a:t>
            </a:r>
            <a:r>
              <a:rPr lang="hr-HR" sz="2000" dirty="0" smtClean="0"/>
              <a:t>– 13:00	Stanka za kavu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		</a:t>
            </a:r>
            <a:r>
              <a:rPr lang="hr-HR" sz="2000" i="1" dirty="0" smtClean="0"/>
              <a:t/>
            </a:r>
            <a:br>
              <a:rPr lang="hr-HR" sz="2000" i="1" dirty="0" smtClean="0"/>
            </a:br>
            <a:r>
              <a:rPr lang="hr-HR" sz="2000" dirty="0" smtClean="0"/>
              <a:t>13:00 – 13:45	</a:t>
            </a:r>
            <a:r>
              <a:rPr lang="hr-HR" sz="2000" b="1" i="1" dirty="0" smtClean="0"/>
              <a:t>Dubrovnik u Habsburškoj Monarhiji 1815.- 1918.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	Prof. dr. sc. Stjepan Ćosić, Filozofski fakultet u Splitu, 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</a:t>
            </a:r>
            <a:r>
              <a:rPr lang="hr-HR" sz="2000" dirty="0" smtClean="0"/>
              <a:t>	Odsjek </a:t>
            </a:r>
            <a:r>
              <a:rPr lang="hr-HR" sz="2000" dirty="0" smtClean="0"/>
              <a:t>za povijest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endParaRPr lang="hr-HR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1600" y="2708920"/>
            <a:ext cx="8172400" cy="4680520"/>
          </a:xfrm>
        </p:spPr>
        <p:txBody>
          <a:bodyPr>
            <a:normAutofit fontScale="90000"/>
          </a:bodyPr>
          <a:lstStyle/>
          <a:p>
            <a:r>
              <a:rPr lang="hr-HR" sz="2000" dirty="0" smtClean="0"/>
              <a:t>13:45 – 14:15	</a:t>
            </a:r>
            <a:r>
              <a:rPr lang="hr-HR" sz="2000" b="1" i="1" dirty="0" smtClean="0"/>
              <a:t>Predstavljanje knjige “Dalmacija i Istra u 19. stoljeću”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b="1" dirty="0" smtClean="0"/>
              <a:t>		</a:t>
            </a:r>
            <a:r>
              <a:rPr lang="hr-HR" sz="2000" dirty="0" smtClean="0"/>
              <a:t>Leykam </a:t>
            </a:r>
            <a:r>
              <a:rPr lang="hr-HR" sz="2000" dirty="0" smtClean="0"/>
              <a:t>international</a:t>
            </a:r>
            <a:r>
              <a:rPr lang="hr-HR" sz="2000" dirty="0" smtClean="0"/>
              <a:t>, d.o.o., Zagreb, 2015., autora dr. sc. </a:t>
            </a:r>
            <a:r>
              <a:rPr lang="hr-HR" sz="2000" dirty="0" smtClean="0"/>
              <a:t>Marka</a:t>
            </a:r>
            <a:br>
              <a:rPr lang="hr-HR" sz="2000" dirty="0" smtClean="0"/>
            </a:br>
            <a:r>
              <a:rPr lang="hr-HR" sz="2000" dirty="0" smtClean="0"/>
              <a:t>		Trogrlića </a:t>
            </a:r>
            <a:r>
              <a:rPr lang="hr-HR" sz="2000" dirty="0" smtClean="0"/>
              <a:t>i </a:t>
            </a:r>
            <a:r>
              <a:rPr lang="hr-HR" sz="2000" dirty="0" smtClean="0"/>
              <a:t>dr</a:t>
            </a:r>
            <a:r>
              <a:rPr lang="hr-HR" sz="2000" dirty="0" smtClean="0"/>
              <a:t>. sc. Nevia </a:t>
            </a:r>
            <a:r>
              <a:rPr lang="hr-HR" sz="2000" dirty="0" smtClean="0"/>
              <a:t>Šetića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14:15 – 15:00	Stanka za ručak</a:t>
            </a:r>
            <a:br>
              <a:rPr lang="hr-HR" sz="20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000" dirty="0" smtClean="0"/>
              <a:t>15:00 – 15:45 </a:t>
            </a:r>
            <a:r>
              <a:rPr lang="hr-HR" sz="2000" b="1" i="1" dirty="0" smtClean="0"/>
              <a:t>	 Prvi svjetski rat i Hrvati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b="1" i="1" dirty="0" smtClean="0"/>
              <a:t>		</a:t>
            </a:r>
            <a:r>
              <a:rPr lang="hr-HR" sz="2000" dirty="0" smtClean="0"/>
              <a:t>Prof. dr. sc. Aleksandar Jakir, Filozofski fakultet u Splitu, 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</a:t>
            </a:r>
            <a:r>
              <a:rPr lang="hr-HR" sz="2000" dirty="0" smtClean="0"/>
              <a:t>	Odsjek </a:t>
            </a:r>
            <a:r>
              <a:rPr lang="hr-HR" sz="2000" dirty="0" smtClean="0"/>
              <a:t>za </a:t>
            </a:r>
            <a:r>
              <a:rPr lang="hr-HR" sz="2000" dirty="0" smtClean="0"/>
              <a:t>povijest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000" dirty="0" smtClean="0"/>
              <a:t>15:45 – 16:30 </a:t>
            </a:r>
            <a:r>
              <a:rPr lang="hr-HR" sz="2000" dirty="0" smtClean="0"/>
              <a:t>	</a:t>
            </a:r>
            <a:r>
              <a:rPr lang="hr-HR" sz="2000" b="1" i="1" dirty="0" smtClean="0"/>
              <a:t>Sinjska </a:t>
            </a:r>
            <a:r>
              <a:rPr lang="hr-HR" sz="2000" b="1" i="1" dirty="0" smtClean="0"/>
              <a:t>alka u habsburškoj Dalmaciji. </a:t>
            </a:r>
            <a:r>
              <a:rPr lang="hr-HR" sz="2000" b="1" i="1" dirty="0" smtClean="0"/>
              <a:t> Metodike 			implementacije u </a:t>
            </a:r>
            <a:r>
              <a:rPr lang="hr-HR" sz="2000" b="1" i="1" dirty="0" smtClean="0"/>
              <a:t>redovnoj nastavi i izvannastavnim </a:t>
            </a:r>
            <a:r>
              <a:rPr lang="hr-HR" sz="2000" b="1" i="1" dirty="0" smtClean="0"/>
              <a:t/>
            </a:r>
            <a:br>
              <a:rPr lang="hr-HR" sz="2000" b="1" i="1" dirty="0" smtClean="0"/>
            </a:br>
            <a:r>
              <a:rPr lang="hr-HR" sz="2000" b="1" i="1" dirty="0" smtClean="0"/>
              <a:t>	</a:t>
            </a:r>
            <a:r>
              <a:rPr lang="hr-HR" sz="2000" b="1" i="1" dirty="0" smtClean="0"/>
              <a:t>	aktivnostima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</a:t>
            </a:r>
            <a:r>
              <a:rPr lang="hr-HR" sz="2000" dirty="0" smtClean="0"/>
              <a:t>	Doc</a:t>
            </a:r>
            <a:r>
              <a:rPr lang="hr-HR" sz="2000" dirty="0" smtClean="0"/>
              <a:t>. dr. sc. Mladenko </a:t>
            </a:r>
            <a:r>
              <a:rPr lang="hr-HR" sz="2000" dirty="0" smtClean="0"/>
              <a:t>Domazet</a:t>
            </a:r>
            <a:r>
              <a:rPr lang="hr-HR" sz="2000" dirty="0" smtClean="0"/>
              <a:t> </a:t>
            </a:r>
            <a:r>
              <a:rPr lang="hr-HR" sz="2000" dirty="0" smtClean="0"/>
              <a:t>i prof</a:t>
            </a:r>
            <a:r>
              <a:rPr lang="hr-HR" sz="2000" dirty="0" smtClean="0"/>
              <a:t>. dr. sc. Marko Trogrlić, </a:t>
            </a:r>
            <a:r>
              <a:rPr lang="hr-HR" sz="2000" dirty="0" smtClean="0"/>
              <a:t>		Filozofski </a:t>
            </a:r>
            <a:r>
              <a:rPr lang="hr-HR" sz="2000" dirty="0" smtClean="0"/>
              <a:t>fakultet u Splitu, Odsjek za povijest</a:t>
            </a:r>
            <a:br>
              <a:rPr lang="hr-HR" sz="2000" dirty="0" smtClean="0"/>
            </a:br>
            <a:r>
              <a:rPr lang="hr-HR" sz="2000" dirty="0" smtClean="0"/>
              <a:t> </a:t>
            </a:r>
            <a:br>
              <a:rPr lang="hr-HR" sz="2000" dirty="0" smtClean="0"/>
            </a:br>
            <a:r>
              <a:rPr lang="hr-HR" sz="2000" dirty="0" smtClean="0"/>
              <a:t>16:30  - 17:15	</a:t>
            </a:r>
            <a:r>
              <a:rPr lang="hr-HR" sz="2000" b="1" i="1" dirty="0" smtClean="0"/>
              <a:t>Cjelovita kurikularna reforma</a:t>
            </a:r>
            <a:r>
              <a:rPr lang="hr-HR" sz="2000" dirty="0" smtClean="0"/>
              <a:t> </a:t>
            </a:r>
            <a:br>
              <a:rPr lang="hr-HR" sz="2000" dirty="0" smtClean="0"/>
            </a:br>
            <a:r>
              <a:rPr lang="hr-HR" sz="2000" dirty="0" smtClean="0"/>
              <a:t>		Dr. sc. Boris Jokić, Institut za društvena istraživanja, </a:t>
            </a:r>
            <a:r>
              <a:rPr lang="hr-HR" sz="2000" dirty="0" smtClean="0"/>
              <a:t>Zagreb</a:t>
            </a: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> </a:t>
            </a:r>
            <a:br>
              <a:rPr lang="hr-HR" sz="2200" dirty="0" smtClean="0"/>
            </a:br>
            <a:r>
              <a:rPr lang="hr-HR" sz="2000" dirty="0" smtClean="0"/>
              <a:t>17:15 – 17:30	Evaluacija i zatvaranje stručnog skupa</a:t>
            </a:r>
            <a:br>
              <a:rPr lang="hr-HR" sz="20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hr-HR" sz="2400" i="1" dirty="0" smtClean="0"/>
              <a:t/>
            </a:r>
            <a:br>
              <a:rPr lang="hr-HR" sz="2400" i="1" dirty="0" smtClean="0"/>
            </a:br>
            <a:r>
              <a:rPr lang="hr-HR" sz="2400" i="1" dirty="0" smtClean="0"/>
              <a:t>	</a:t>
            </a:r>
            <a:endParaRPr lang="hr-HR" sz="24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</TotalTime>
  <Words>123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„Hrvati u Habsburškoj Monarhiji“ </vt:lpstr>
      <vt:lpstr>11.00 – 11.15 Pozdravne riječi</vt:lpstr>
      <vt:lpstr>11:15 – 12:00  Mletačko-habsburški prijepori na Jadranu u ranom    novom vijeku   Prof. dr. sc. Josip Vrandečić, Filozofski fakultet u Splitu,    Odsjek za povijest         12:00 – 12:45  Dubrovnik i španjolski Habsburgovci u 16. stoljeću   Dr. sc. Nikša Varezić, Filozofski fakultet u Splitu,    Odsjek za povijest    12:45 – 13:00 Stanka za kavu      13:00 – 13:45 Dubrovnik u Habsburškoj Monarhiji 1815.- 1918.   Prof. dr. sc. Stjepan Ćosić, Filozofski fakultet u Splitu,    Odsjek za povijest  </vt:lpstr>
      <vt:lpstr>13:45 – 14:15 Predstavljanje knjige “Dalmacija i Istra u 19. stoljeću”   Leykam international, d.o.o., Zagreb, 2015., autora dr. sc. Marka   Trogrlića i dr. sc. Nevia Šetića  14:15 – 15:00 Stanka za ručak  15:00 – 15:45   Prvi svjetski rat i Hrvati   Prof. dr. sc. Aleksandar Jakir, Filozofski fakultet u Splitu,    Odsjek za povijest  15:45 – 16:30  Sinjska alka u habsburškoj Dalmaciji.  Metodike    implementacije u redovnoj nastavi i izvannastavnim    aktivnostima   Doc. dr. sc. Mladenko Domazet i prof. dr. sc. Marko Trogrlić,   Filozofski fakultet u Splitu, Odsjek za povijest   16:30  - 17:15 Cjelovita kurikularna reforma    Dr. sc. Boris Jokić, Institut za društvena istraživanja, Zagreb   17:15 – 17:30 Evaluacija i zatvaranje stručnog skupa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Novije historiografske spoznaje iz hrvatske i europske moderne i suvremene povijesti</dc:title>
  <dc:creator>lmiletic</dc:creator>
  <cp:lastModifiedBy>lmiletic</cp:lastModifiedBy>
  <cp:revision>9</cp:revision>
  <dcterms:created xsi:type="dcterms:W3CDTF">2012-06-20T07:26:27Z</dcterms:created>
  <dcterms:modified xsi:type="dcterms:W3CDTF">2015-06-17T11:40:55Z</dcterms:modified>
</cp:coreProperties>
</file>