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  <p:sldId id="266" r:id="rId15"/>
    <p:sldId id="267" r:id="rId16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222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F053E3-E508-47F3-A536-B4B57B26BF38}" type="datetimeFigureOut">
              <a:rPr lang="hr-HR" smtClean="0"/>
              <a:pPr/>
              <a:t>19.6.2015.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A584AE-6FD2-4950-9753-D5F70D6DFDBB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hr-HR" sz="4000" dirty="0" smtClean="0">
                <a:effectLst/>
              </a:rPr>
              <a:t>DUBROVNIK POD HABSBURZIMA</a:t>
            </a:r>
            <a:br>
              <a:rPr lang="hr-HR" sz="4000" dirty="0" smtClean="0">
                <a:effectLst/>
              </a:rPr>
            </a:br>
            <a:r>
              <a:rPr lang="hr-HR" sz="4000" dirty="0" smtClean="0">
                <a:effectLst/>
              </a:rPr>
              <a:t>Neki manje poznati aspekti </a:t>
            </a:r>
            <a:r>
              <a:rPr lang="hr-HR" sz="4000" dirty="0" err="1" smtClean="0">
                <a:effectLst/>
              </a:rPr>
              <a:t>postrepublikanskog</a:t>
            </a:r>
            <a:r>
              <a:rPr lang="hr-HR" sz="4000" dirty="0" smtClean="0">
                <a:effectLst/>
              </a:rPr>
              <a:t> doba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077072"/>
            <a:ext cx="7772400" cy="1199704"/>
          </a:xfrm>
        </p:spPr>
        <p:txBody>
          <a:bodyPr/>
          <a:lstStyle/>
          <a:p>
            <a:pPr algn="ctr"/>
            <a:r>
              <a:rPr lang="hr-HR" dirty="0" smtClean="0"/>
              <a:t>Stjepan </a:t>
            </a:r>
            <a:r>
              <a:rPr lang="hr-HR" dirty="0"/>
              <a:t>Ćosić </a:t>
            </a:r>
          </a:p>
        </p:txBody>
      </p:sp>
    </p:spTree>
    <p:extLst>
      <p:ext uri="{BB962C8B-B14F-4D97-AF65-F5344CB8AC3E}">
        <p14:creationId xmlns:p14="http://schemas.microsoft.com/office/powerpoint/2010/main" xmlns="" val="8892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570179"/>
          </a:xfrm>
        </p:spPr>
        <p:txBody>
          <a:bodyPr>
            <a:normAutofit/>
          </a:bodyPr>
          <a:lstStyle/>
          <a:p>
            <a:pPr algn="just"/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sz="2800" dirty="0">
              <a:effectLst/>
            </a:endParaRPr>
          </a:p>
        </p:txBody>
      </p:sp>
      <p:pic>
        <p:nvPicPr>
          <p:cNvPr id="4098" name="Picture 2" descr="C:\Users\radoslav\Desktop\u-kakvoj-su-vezi-orlando-i-dubrovn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5438" y="3240942"/>
            <a:ext cx="5256584" cy="306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adoslav\Desktop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5499" y="260648"/>
            <a:ext cx="471646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291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/>
          </a:bodyPr>
          <a:lstStyle/>
          <a:p>
            <a:pPr algn="just"/>
            <a:r>
              <a:rPr lang="vi-VN" sz="2400" dirty="0"/>
              <a:t>U odnosu na obveze stanovništva u </a:t>
            </a:r>
            <a:r>
              <a:rPr lang="hr-HR" sz="2400" dirty="0" smtClean="0"/>
              <a:t>ostaloj Habsburškoj </a:t>
            </a:r>
            <a:r>
              <a:rPr lang="vi-VN" sz="2400" dirty="0" smtClean="0"/>
              <a:t>Dalmaciji</a:t>
            </a:r>
            <a:r>
              <a:rPr lang="vi-VN" sz="2400" dirty="0"/>
              <a:t>, </a:t>
            </a:r>
            <a:r>
              <a:rPr lang="hr-HR" sz="2400" dirty="0" smtClean="0"/>
              <a:t>Dubrovčani različitih staleža uživaju </a:t>
            </a:r>
            <a:r>
              <a:rPr lang="vi-VN" sz="2400" dirty="0" smtClean="0"/>
              <a:t>„pogodnost</a:t>
            </a:r>
            <a:r>
              <a:rPr lang="hr-HR" sz="2400" dirty="0" smtClean="0"/>
              <a:t>i</a:t>
            </a:r>
            <a:r>
              <a:rPr lang="vi-VN" sz="2400" dirty="0" smtClean="0"/>
              <a:t>“: </a:t>
            </a:r>
            <a:endParaRPr lang="vi-VN" sz="2400" dirty="0"/>
          </a:p>
          <a:p>
            <a:pPr algn="just">
              <a:buFont typeface="Wingdings" pitchFamily="2" charset="2"/>
              <a:buChar char="ü"/>
            </a:pPr>
            <a:r>
              <a:rPr lang="vi-VN" sz="2400" dirty="0" smtClean="0"/>
              <a:t>Mirovine </a:t>
            </a:r>
            <a:r>
              <a:rPr lang="vi-VN" sz="2400" dirty="0"/>
              <a:t>i državne službe za osiromašenu vlastelu i građane</a:t>
            </a:r>
          </a:p>
          <a:p>
            <a:pPr algn="just">
              <a:buFont typeface="Wingdings" pitchFamily="2" charset="2"/>
              <a:buChar char="ü"/>
            </a:pPr>
            <a:r>
              <a:rPr lang="vi-VN" sz="2400" dirty="0" smtClean="0"/>
              <a:t>Glavni </a:t>
            </a:r>
            <a:r>
              <a:rPr lang="vi-VN" sz="2400" dirty="0"/>
              <a:t>porezi u </a:t>
            </a:r>
            <a:r>
              <a:rPr lang="vi-VN" sz="2400" dirty="0" smtClean="0"/>
              <a:t>Dalmaciji </a:t>
            </a:r>
            <a:r>
              <a:rPr lang="vi-VN" sz="2400" dirty="0"/>
              <a:t>(kućarina i paušalna desetina) uvode se tek 1840. i 1842, a zemljarina na temelju katastarskih prihoda 1850. </a:t>
            </a:r>
          </a:p>
          <a:p>
            <a:pPr algn="just">
              <a:buFont typeface="Wingdings" pitchFamily="2" charset="2"/>
              <a:buChar char="ü"/>
            </a:pPr>
            <a:r>
              <a:rPr lang="vi-VN" sz="2400" dirty="0" smtClean="0"/>
              <a:t>Sve </a:t>
            </a:r>
            <a:r>
              <a:rPr lang="vi-VN" sz="2400" dirty="0"/>
              <a:t>do 1880. stanovnici Dubrovačkog okruga nisu bili obveznici novačenja.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POVLASTICE (MRKVA)</a:t>
            </a:r>
          </a:p>
        </p:txBody>
      </p:sp>
    </p:spTree>
    <p:extLst>
      <p:ext uri="{BB962C8B-B14F-4D97-AF65-F5344CB8AC3E}">
        <p14:creationId xmlns:p14="http://schemas.microsoft.com/office/powerpoint/2010/main" xmlns="" val="186364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94515"/>
          </a:xfrm>
        </p:spPr>
        <p:txBody>
          <a:bodyPr>
            <a:normAutofit/>
          </a:bodyPr>
          <a:lstStyle/>
          <a:p>
            <a:pPr algn="just"/>
            <a:r>
              <a:rPr lang="vi-VN" sz="2400" dirty="0" smtClean="0"/>
              <a:t>Dubrovački </a:t>
            </a:r>
            <a:r>
              <a:rPr lang="vi-VN" sz="2400" dirty="0"/>
              <a:t>feudalizam: kmetstvo i polovništvo kao temelj odnosa u agraru i glavni društveni problem tijekom 19. i dijela 20. stoljeća.</a:t>
            </a:r>
          </a:p>
          <a:p>
            <a:pPr algn="just"/>
            <a:r>
              <a:rPr lang="vi-VN" sz="2400" dirty="0" smtClean="0"/>
              <a:t>Opći </a:t>
            </a:r>
            <a:r>
              <a:rPr lang="vi-VN" sz="2400" dirty="0"/>
              <a:t>građanski zakonik uveden 1816. ne razrješava zemljišne obveze, proglašava ih privatnopravnim ugovornim odnosima. </a:t>
            </a:r>
          </a:p>
          <a:p>
            <a:pPr algn="just"/>
            <a:r>
              <a:rPr lang="vi-VN" sz="2400" dirty="0" smtClean="0"/>
              <a:t>Instituciju </a:t>
            </a:r>
            <a:r>
              <a:rPr lang="vi-VN" sz="2400" i="1" dirty="0"/>
              <a:t>fideikomisa</a:t>
            </a:r>
            <a:r>
              <a:rPr lang="vi-VN" sz="2400" dirty="0"/>
              <a:t> (povjerbe) ukinutu 1812. Habsburške vlasti obnoavljaju pod pritiskom vlastele 1817. što je unijelo golemu zbrku u vlasničkim odnosima i naštetilo poljodjelstvu. </a:t>
            </a:r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600" dirty="0">
                <a:effectLst/>
              </a:rPr>
              <a:t>ZEMLJIŠNI ODNOSI: GLAVNI DRUŠTVENI PROBLEM</a:t>
            </a:r>
            <a:endParaRPr lang="hr-HR" sz="2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2507"/>
          </a:xfrm>
        </p:spPr>
        <p:txBody>
          <a:bodyPr>
            <a:normAutofit/>
          </a:bodyPr>
          <a:lstStyle/>
          <a:p>
            <a:pPr algn="just"/>
            <a:r>
              <a:rPr lang="hr-HR" sz="2400" dirty="0" smtClean="0"/>
              <a:t>Prilagodljivost i poduzetnički duh kao važne sastavnice dubrovačkog mentaliteta</a:t>
            </a:r>
          </a:p>
          <a:p>
            <a:pPr algn="just"/>
            <a:r>
              <a:rPr lang="hr-HR" sz="2400" dirty="0" smtClean="0"/>
              <a:t>Okupacija BiH 1878. kao prijelomni događaj: nova pozicija, obnova brodarstva i trgovine, prvi koraci u turizmu, prva generacije emigranata „povratnika“.</a:t>
            </a:r>
          </a:p>
          <a:p>
            <a:pPr algn="just"/>
            <a:r>
              <a:rPr lang="hr-HR" sz="2400" dirty="0" smtClean="0"/>
              <a:t>Kratkotrajni </a:t>
            </a:r>
            <a:r>
              <a:rPr lang="hr-HR" sz="2400" dirty="0"/>
              <a:t>oporavak i slom jedrenjaka i gruške brodogradnje (1869-1889), </a:t>
            </a:r>
            <a:r>
              <a:rPr lang="hr-HR" sz="2400" dirty="0" smtClean="0"/>
              <a:t>“otvoreni grad” 1882</a:t>
            </a:r>
            <a:r>
              <a:rPr lang="hr-HR" sz="2400" dirty="0"/>
              <a:t>.</a:t>
            </a:r>
          </a:p>
          <a:p>
            <a:pPr algn="just"/>
            <a:r>
              <a:rPr lang="hr-HR" sz="2400" dirty="0" smtClean="0"/>
              <a:t>Osnivanje novih kulturnih, obrazovnih i javnih ustanova.</a:t>
            </a:r>
          </a:p>
          <a:p>
            <a:pPr algn="just"/>
            <a:r>
              <a:rPr lang="hr-HR" sz="2400" dirty="0" smtClean="0"/>
              <a:t>Jačanje </a:t>
            </a:r>
            <a:r>
              <a:rPr lang="hr-HR" sz="2400" dirty="0"/>
              <a:t>parobrodarstva i razvoj gruške luke, tri </a:t>
            </a:r>
            <a:r>
              <a:rPr lang="hr-HR" sz="2400" dirty="0" err="1"/>
              <a:t>parabrodarska</a:t>
            </a:r>
            <a:r>
              <a:rPr lang="hr-HR" sz="2400"/>
              <a:t> </a:t>
            </a:r>
            <a:r>
              <a:rPr lang="hr-HR" sz="2400" smtClean="0"/>
              <a:t>društva, </a:t>
            </a:r>
            <a:r>
              <a:rPr lang="hr-HR" sz="2400" dirty="0"/>
              <a:t>od 1917. DPP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effectLst/>
              </a:rPr>
              <a:t>PREMA KRAJU STOLJEĆA: GOSPODARSKI USPON I MODERNIZACIJA</a:t>
            </a:r>
            <a:endParaRPr lang="hr-HR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194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2507"/>
          </a:xfrm>
        </p:spPr>
        <p:txBody>
          <a:bodyPr>
            <a:normAutofit/>
          </a:bodyPr>
          <a:lstStyle/>
          <a:p>
            <a:pPr algn="just"/>
            <a:r>
              <a:rPr lang="vi-VN" sz="2400" dirty="0" smtClean="0"/>
              <a:t>Dubrovačka </a:t>
            </a:r>
            <a:r>
              <a:rPr lang="vi-VN" sz="2400" dirty="0"/>
              <a:t>jezična i književna baština prepoznata je kao temelj Ilirskog pokreta na </a:t>
            </a:r>
            <a:r>
              <a:rPr lang="vi-VN" sz="2400" dirty="0" smtClean="0"/>
              <a:t>sjeveru</a:t>
            </a:r>
            <a:r>
              <a:rPr lang="hr-HR" sz="2400" dirty="0" smtClean="0"/>
              <a:t>.</a:t>
            </a:r>
            <a:endParaRPr lang="vi-VN" sz="2400" dirty="0"/>
          </a:p>
          <a:p>
            <a:pPr algn="just"/>
            <a:r>
              <a:rPr lang="vi-VN" sz="2400" dirty="0" smtClean="0"/>
              <a:t>Dubrovačka </a:t>
            </a:r>
            <a:r>
              <a:rPr lang="vi-VN" sz="2400" dirty="0"/>
              <a:t>1848. </a:t>
            </a:r>
            <a:r>
              <a:rPr lang="vi-VN" sz="2400" dirty="0" smtClean="0"/>
              <a:t>u </a:t>
            </a:r>
            <a:r>
              <a:rPr lang="vi-VN" sz="2400" dirty="0"/>
              <a:t>lokalnom je okviru iznjedrila stranačke jezgre i novu građansku ideologiju obogaćenu republikanskim etosom.</a:t>
            </a:r>
          </a:p>
          <a:p>
            <a:pPr algn="just"/>
            <a:r>
              <a:rPr lang="vi-VN" sz="2400" dirty="0" smtClean="0"/>
              <a:t>Političke </a:t>
            </a:r>
            <a:r>
              <a:rPr lang="vi-VN" sz="2400" dirty="0"/>
              <a:t>stranke u Dalmaciji i Hrvatskoj u Dubrovniku imaju svoje </a:t>
            </a:r>
            <a:r>
              <a:rPr lang="vi-VN" sz="2400" dirty="0" smtClean="0"/>
              <a:t>različite </a:t>
            </a:r>
            <a:r>
              <a:rPr lang="vi-VN" sz="2400" dirty="0"/>
              <a:t>inačice</a:t>
            </a:r>
            <a:r>
              <a:rPr lang="vi-VN" sz="2400" dirty="0" smtClean="0"/>
              <a:t>.</a:t>
            </a:r>
            <a:endParaRPr lang="hr-HR" sz="2400" dirty="0" smtClean="0"/>
          </a:p>
          <a:p>
            <a:pPr algn="just"/>
            <a:r>
              <a:rPr lang="vi-VN" sz="2400" dirty="0" smtClean="0"/>
              <a:t>Dubrovnik među prvim gradovima u rukama narodnjaka </a:t>
            </a:r>
            <a:r>
              <a:rPr lang="vi-VN" sz="2400" smtClean="0"/>
              <a:t>1869.</a:t>
            </a:r>
            <a:endParaRPr lang="vi-VN" sz="2400" dirty="0"/>
          </a:p>
          <a:p>
            <a:pPr algn="just"/>
            <a:r>
              <a:rPr lang="vi-VN" sz="2400" dirty="0" smtClean="0"/>
              <a:t>Dubrovačka </a:t>
            </a:r>
            <a:r>
              <a:rPr lang="vi-VN" sz="2400" dirty="0"/>
              <a:t>intelektualna </a:t>
            </a:r>
            <a:r>
              <a:rPr lang="vi-VN" sz="2400" dirty="0" smtClean="0"/>
              <a:t>elita i</a:t>
            </a:r>
            <a:r>
              <a:rPr lang="hr-HR" sz="2400" dirty="0" smtClean="0"/>
              <a:t>ma važnu</a:t>
            </a:r>
            <a:r>
              <a:rPr lang="vi-VN" sz="2400" dirty="0" smtClean="0"/>
              <a:t> </a:t>
            </a:r>
            <a:r>
              <a:rPr lang="vi-VN" sz="2400" dirty="0"/>
              <a:t>ulogu u </a:t>
            </a:r>
            <a:r>
              <a:rPr lang="hr-HR" sz="2400" dirty="0" smtClean="0"/>
              <a:t>političkom i kulturnom životu </a:t>
            </a:r>
            <a:r>
              <a:rPr lang="vi-VN" sz="2400" dirty="0" smtClean="0"/>
              <a:t>Dalmacij</a:t>
            </a:r>
            <a:r>
              <a:rPr lang="hr-HR" sz="2400" dirty="0" smtClean="0"/>
              <a:t>e</a:t>
            </a:r>
            <a:r>
              <a:rPr lang="vi-VN" sz="2400" dirty="0" smtClean="0"/>
              <a:t> </a:t>
            </a:r>
            <a:r>
              <a:rPr lang="vi-VN" sz="2400" dirty="0"/>
              <a:t>i </a:t>
            </a:r>
            <a:r>
              <a:rPr lang="vi-VN" sz="2400" dirty="0" smtClean="0"/>
              <a:t>Hrvatsk</a:t>
            </a:r>
            <a:r>
              <a:rPr lang="hr-HR" sz="2400" dirty="0" smtClean="0"/>
              <a:t>e.</a:t>
            </a:r>
            <a:endParaRPr lang="vi-VN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/>
          </a:bodyPr>
          <a:lstStyle/>
          <a:p>
            <a:r>
              <a:rPr lang="hr-HR" sz="2500" dirty="0">
                <a:effectLst/>
              </a:rPr>
              <a:t>KULTURNE, POLITIČKE </a:t>
            </a:r>
            <a:r>
              <a:rPr lang="hr-HR" sz="2500" dirty="0" smtClean="0">
                <a:effectLst/>
              </a:rPr>
              <a:t>I NACIONALNOINTEGRACIJSKE </a:t>
            </a:r>
            <a:r>
              <a:rPr lang="hr-HR" sz="2500" dirty="0">
                <a:effectLst/>
              </a:rPr>
              <a:t>POSEBNOSTI 1</a:t>
            </a:r>
          </a:p>
        </p:txBody>
      </p:sp>
    </p:spTree>
    <p:extLst>
      <p:ext uri="{BB962C8B-B14F-4D97-AF65-F5344CB8AC3E}">
        <p14:creationId xmlns:p14="http://schemas.microsoft.com/office/powerpoint/2010/main" xmlns="" val="214104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50499"/>
          </a:xfrm>
        </p:spPr>
        <p:txBody>
          <a:bodyPr>
            <a:normAutofit/>
          </a:bodyPr>
          <a:lstStyle/>
          <a:p>
            <a:pPr algn="just"/>
            <a:r>
              <a:rPr lang="hr-HR" sz="2400" dirty="0" smtClean="0"/>
              <a:t>Dubrovački </a:t>
            </a:r>
            <a:r>
              <a:rPr lang="hr-HR" sz="2400" dirty="0"/>
              <a:t>narodnjaci (Narodna i </a:t>
            </a:r>
            <a:r>
              <a:rPr lang="hr-HR" sz="2400" dirty="0" smtClean="0"/>
              <a:t>Naro</a:t>
            </a:r>
            <a:r>
              <a:rPr lang="ta-IN" sz="2400" dirty="0" smtClean="0"/>
              <a:t>d</a:t>
            </a:r>
            <a:r>
              <a:rPr lang="hr-HR" sz="2400" dirty="0" smtClean="0"/>
              <a:t>na hrvatska stranka</a:t>
            </a:r>
            <a:r>
              <a:rPr lang="hr-HR" sz="2400" dirty="0"/>
              <a:t>) na vlasti u Gradu od 1869. </a:t>
            </a:r>
            <a:r>
              <a:rPr lang="hr-HR" sz="2400"/>
              <a:t>do </a:t>
            </a:r>
            <a:r>
              <a:rPr lang="hr-HR" sz="2400" smtClean="0"/>
              <a:t>1890. </a:t>
            </a:r>
            <a:r>
              <a:rPr lang="hr-HR" sz="2400" dirty="0"/>
              <a:t>i 1890. do 1914.</a:t>
            </a:r>
          </a:p>
          <a:p>
            <a:pPr algn="just"/>
            <a:r>
              <a:rPr lang="hr-HR" sz="2400" dirty="0" smtClean="0"/>
              <a:t>Srpska </a:t>
            </a:r>
            <a:r>
              <a:rPr lang="hr-HR" sz="2400" dirty="0"/>
              <a:t>stranka (zapravo dubrovački </a:t>
            </a:r>
            <a:r>
              <a:rPr lang="hr-HR" sz="2400" dirty="0" smtClean="0"/>
              <a:t>“Srbi katolici”) </a:t>
            </a:r>
            <a:r>
              <a:rPr lang="hr-HR" sz="2400" dirty="0"/>
              <a:t>od 1890. do 1899.</a:t>
            </a:r>
          </a:p>
          <a:p>
            <a:pPr algn="just"/>
            <a:r>
              <a:rPr lang="hr-HR" sz="2400" dirty="0" smtClean="0"/>
              <a:t>Autonomistička </a:t>
            </a:r>
            <a:r>
              <a:rPr lang="hr-HR" sz="2400" dirty="0"/>
              <a:t>stranka (talijanaši) u koaliciji sa Srbima katolicima.</a:t>
            </a:r>
          </a:p>
          <a:p>
            <a:pPr algn="just"/>
            <a:r>
              <a:rPr lang="hr-HR" sz="2400" dirty="0" smtClean="0"/>
              <a:t>Stranka </a:t>
            </a:r>
            <a:r>
              <a:rPr lang="hr-HR" sz="2400" dirty="0"/>
              <a:t>prava (1894) i Čista stranka prava (1907) djeluju prema vlastitim programima, donekle različitim od stranačkih središnjica u Dalmaciji i Hrvatskoj</a:t>
            </a:r>
            <a:r>
              <a:rPr lang="hr-HR" sz="2400" dirty="0" smtClean="0"/>
              <a:t>.</a:t>
            </a:r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/>
          </a:bodyPr>
          <a:lstStyle/>
          <a:p>
            <a:r>
              <a:rPr lang="hr-HR" sz="2500" dirty="0">
                <a:effectLst/>
              </a:rPr>
              <a:t>KULTURNE, POLITIČKE I NACIONALNOINTEGRACIJSKE POSEBNOSTI 2</a:t>
            </a:r>
          </a:p>
        </p:txBody>
      </p:sp>
    </p:spTree>
    <p:extLst>
      <p:ext uri="{BB962C8B-B14F-4D97-AF65-F5344CB8AC3E}">
        <p14:creationId xmlns:p14="http://schemas.microsoft.com/office/powerpoint/2010/main" xmlns="" val="178803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4653136"/>
            <a:ext cx="8229600" cy="157017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HR" sz="2400" dirty="0"/>
              <a:t>Dugo 19. stoljeće za Dubrovnik počinje višegodišnjom krizom 1790-tih godina, a završava slomom Monarhije 1918. </a:t>
            </a:r>
            <a:endParaRPr lang="hr-HR" sz="2400" dirty="0" smtClean="0"/>
          </a:p>
          <a:p>
            <a:pPr algn="just"/>
            <a:r>
              <a:rPr lang="hr-HR" sz="2400" dirty="0" smtClean="0"/>
              <a:t>Bit će </a:t>
            </a:r>
            <a:r>
              <a:rPr lang="hr-HR" sz="2400" dirty="0"/>
              <a:t>riječi o </a:t>
            </a:r>
            <a:r>
              <a:rPr lang="hr-HR" sz="2400" dirty="0" smtClean="0"/>
              <a:t>dubrovačkim specifičnostima u tom razdoblju. </a:t>
            </a:r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JEDINSTVENI POVIJESNI PROSTOR</a:t>
            </a:r>
          </a:p>
        </p:txBody>
      </p:sp>
      <p:pic>
        <p:nvPicPr>
          <p:cNvPr id="1026" name="Picture 2" descr="C:\Users\radoslav\Desktop\Ragu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73520"/>
            <a:ext cx="6221799" cy="326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087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>
            <a:normAutofit lnSpcReduction="10000"/>
          </a:bodyPr>
          <a:lstStyle/>
          <a:p>
            <a:pPr algn="just"/>
            <a:r>
              <a:rPr lang="vi-VN" sz="2400" dirty="0"/>
              <a:t>Nizom naglih i dinamičnih promjena na prijelazu iz 17. u 18. st. Dubrovnik se našao usred međunarodne krize:</a:t>
            </a:r>
          </a:p>
          <a:p>
            <a:pPr algn="just">
              <a:buFont typeface="Wingdings" pitchFamily="2" charset="2"/>
              <a:buChar char="ü"/>
            </a:pPr>
            <a:r>
              <a:rPr lang="vi-VN" sz="2400" dirty="0" smtClean="0"/>
              <a:t>Slom </a:t>
            </a:r>
            <a:r>
              <a:rPr lang="vi-VN" sz="2400" dirty="0"/>
              <a:t>Mletačke Republike 1797. i Napoleonova </a:t>
            </a:r>
            <a:r>
              <a:rPr lang="vi-VN" sz="2400" dirty="0" smtClean="0"/>
              <a:t>osvajačka </a:t>
            </a:r>
            <a:r>
              <a:rPr lang="vi-VN" sz="2400" dirty="0"/>
              <a:t>politika</a:t>
            </a:r>
          </a:p>
          <a:p>
            <a:pPr algn="just">
              <a:buFont typeface="Wingdings" pitchFamily="2" charset="2"/>
              <a:buChar char="ü"/>
            </a:pPr>
            <a:r>
              <a:rPr lang="vi-VN" sz="2400" dirty="0" smtClean="0"/>
              <a:t>Prva </a:t>
            </a:r>
            <a:r>
              <a:rPr lang="vi-VN" sz="2400" dirty="0"/>
              <a:t>austrijska uprava u Dalmaciji (1797-1805)</a:t>
            </a:r>
          </a:p>
          <a:p>
            <a:pPr algn="just">
              <a:buFont typeface="Wingdings" pitchFamily="2" charset="2"/>
              <a:buChar char="ü"/>
            </a:pPr>
            <a:r>
              <a:rPr lang="vi-VN" sz="2400" dirty="0" smtClean="0"/>
              <a:t>Francuska </a:t>
            </a:r>
            <a:r>
              <a:rPr lang="vi-VN" sz="2400" dirty="0"/>
              <a:t>okupacija Dubrovnika 1806, francusko-ruski rat, razaranje i ukinuće Republike 1808, golemi materijalni i financijski gubici </a:t>
            </a:r>
            <a:r>
              <a:rPr lang="hr-HR" sz="2400" dirty="0" smtClean="0"/>
              <a:t>te</a:t>
            </a:r>
            <a:r>
              <a:rPr lang="vi-VN" sz="2400" dirty="0" smtClean="0"/>
              <a:t> </a:t>
            </a:r>
            <a:r>
              <a:rPr lang="vi-VN" sz="2400" dirty="0"/>
              <a:t>ljudske žrtve.</a:t>
            </a:r>
          </a:p>
          <a:p>
            <a:pPr algn="just"/>
            <a:r>
              <a:rPr lang="vi-VN" sz="2400" dirty="0"/>
              <a:t>U novom geopolitičkom okruženju Republika je postala žrtvom monarhističkih velesila.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REPUBLIKA U ŠKRIPCU</a:t>
            </a:r>
          </a:p>
        </p:txBody>
      </p:sp>
    </p:spTree>
    <p:extLst>
      <p:ext uri="{BB962C8B-B14F-4D97-AF65-F5344CB8AC3E}">
        <p14:creationId xmlns:p14="http://schemas.microsoft.com/office/powerpoint/2010/main" xmlns="" val="3435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250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vi-VN" sz="2400" dirty="0" smtClean="0"/>
              <a:t>U </a:t>
            </a:r>
            <a:r>
              <a:rPr lang="vi-VN" sz="2400" dirty="0"/>
              <a:t>razdoblju francuske vlasti (1806-1808-1809-1814) potpuno je uništena moć nekadašnje Republike: financijska, materijalna i ekonomska.</a:t>
            </a:r>
          </a:p>
          <a:p>
            <a:pPr algn="just"/>
            <a:r>
              <a:rPr lang="vi-VN" sz="2400" dirty="0" smtClean="0"/>
              <a:t>Dokinuta </a:t>
            </a:r>
            <a:r>
              <a:rPr lang="vi-VN" sz="2400" dirty="0"/>
              <a:t>je aristorepublikanska politička struktura koja je funkcionirala dulje od šest stoljeća, a stari poredak nepovratno se urušio.</a:t>
            </a:r>
          </a:p>
          <a:p>
            <a:pPr algn="just"/>
            <a:r>
              <a:rPr lang="vi-VN" sz="2400" dirty="0" smtClean="0"/>
              <a:t>Što </a:t>
            </a:r>
            <a:r>
              <a:rPr lang="vi-VN" sz="2400" dirty="0"/>
              <a:t>je preostalo: višestoljetna državnost i duboki korijeni republikanizma oblikovali su dubrovački mentalitet koji se prilagođavao usporenom procesu modernizacije. Fenomen kontinuiteta republikanskih vrijednosti i njihove interakcije sa suvremenošću nametnuo se kao trajni sadržaj dubrovačke političke i intelektualne povijesti u 19. i 20. stoljeću.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KATAKLIZMA</a:t>
            </a:r>
          </a:p>
        </p:txBody>
      </p:sp>
    </p:spTree>
    <p:extLst>
      <p:ext uri="{BB962C8B-B14F-4D97-AF65-F5344CB8AC3E}">
        <p14:creationId xmlns:p14="http://schemas.microsoft.com/office/powerpoint/2010/main" xmlns="" val="104814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 algn="just"/>
            <a:endParaRPr lang="hr-HR" sz="2400" dirty="0" smtClean="0"/>
          </a:p>
          <a:p>
            <a:pPr algn="just"/>
            <a:endParaRPr lang="pl-PL" sz="2400" dirty="0" smtClean="0"/>
          </a:p>
          <a:p>
            <a:pPr algn="just"/>
            <a:endParaRPr lang="pl-PL" sz="2400" dirty="0"/>
          </a:p>
          <a:p>
            <a:pPr algn="just"/>
            <a:endParaRPr lang="pl-PL" sz="2400" dirty="0" smtClean="0"/>
          </a:p>
          <a:p>
            <a:pPr algn="just"/>
            <a:endParaRPr lang="pl-PL" sz="2400" dirty="0"/>
          </a:p>
          <a:p>
            <a:pPr algn="just"/>
            <a:endParaRPr lang="pl-PL" sz="2400" dirty="0" smtClean="0"/>
          </a:p>
          <a:p>
            <a:pPr algn="just"/>
            <a:endParaRPr lang="pl-PL" sz="2400" dirty="0"/>
          </a:p>
          <a:p>
            <a:pPr algn="just"/>
            <a:endParaRPr lang="pl-PL" sz="2400" dirty="0" smtClean="0"/>
          </a:p>
          <a:p>
            <a:pPr algn="just"/>
            <a:endParaRPr lang="pl-PL" sz="2400" dirty="0"/>
          </a:p>
          <a:p>
            <a:pPr marL="109728" indent="0" algn="just">
              <a:buNone/>
            </a:pPr>
            <a:endParaRPr lang="pl-PL" sz="2400" dirty="0"/>
          </a:p>
          <a:p>
            <a:pPr marL="109728" indent="0" algn="just">
              <a:buNone/>
            </a:pPr>
            <a:endParaRPr lang="pl-PL" sz="1600" dirty="0"/>
          </a:p>
          <a:p>
            <a:pPr marL="109728" indent="0" algn="just">
              <a:buNone/>
            </a:pPr>
            <a:r>
              <a:rPr lang="pl-PL" sz="2200" dirty="0" smtClean="0">
                <a:solidFill>
                  <a:srgbClr val="FF0000"/>
                </a:solidFill>
              </a:rPr>
              <a:t>I. </a:t>
            </a:r>
            <a:r>
              <a:rPr lang="pl-PL" sz="2100" dirty="0" smtClean="0"/>
              <a:t>Od </a:t>
            </a:r>
            <a:r>
              <a:rPr lang="pl-PL" sz="2100" dirty="0"/>
              <a:t>1815. do 1878: dugotrajna kriza, potom </a:t>
            </a:r>
            <a:r>
              <a:rPr lang="pl-PL" sz="2100" dirty="0" smtClean="0"/>
              <a:t>stagnacija</a:t>
            </a:r>
            <a:r>
              <a:rPr lang="pl-PL" sz="2100" dirty="0"/>
              <a:t>, </a:t>
            </a:r>
            <a:r>
              <a:rPr lang="pl-PL" sz="2100" dirty="0" smtClean="0"/>
              <a:t>		spori </a:t>
            </a:r>
            <a:r>
              <a:rPr lang="pl-PL" sz="2100" dirty="0"/>
              <a:t>oporavak i društvena preobrazba.</a:t>
            </a:r>
            <a:endParaRPr lang="hr-HR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sz="2800" dirty="0">
                <a:effectLst/>
              </a:rPr>
              <a:t>POD AUSTRIJSKOM VLAŠĆU</a:t>
            </a:r>
            <a:br>
              <a:rPr lang="hr-HR" sz="2800" dirty="0">
                <a:effectLst/>
              </a:rPr>
            </a:br>
            <a:r>
              <a:rPr lang="hr-HR" sz="2800" dirty="0" smtClean="0">
                <a:effectLst/>
              </a:rPr>
              <a:t>Dvije faze </a:t>
            </a:r>
            <a:r>
              <a:rPr lang="hr-HR" sz="2800" dirty="0">
                <a:effectLst/>
              </a:rPr>
              <a:t>Habsburške vlasti na dubrovačkom području:</a:t>
            </a:r>
            <a:br>
              <a:rPr lang="hr-HR" sz="2800" dirty="0">
                <a:effectLst/>
              </a:rPr>
            </a:br>
            <a:endParaRPr lang="hr-HR" sz="2800" dirty="0">
              <a:effectLst/>
            </a:endParaRPr>
          </a:p>
        </p:txBody>
      </p:sp>
      <p:pic>
        <p:nvPicPr>
          <p:cNvPr id="2050" name="Picture 2" descr="C:\Users\radoslav\Desktop\1280px-Ethnographic_map_of_austrian_monarchy_czoernig_18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969867" cy="437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37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328592"/>
          </a:xfrm>
        </p:spPr>
        <p:txBody>
          <a:bodyPr>
            <a:normAutofit fontScale="92500" lnSpcReduction="10000"/>
          </a:bodyPr>
          <a:lstStyle/>
          <a:p>
            <a:pPr algn="just"/>
            <a:endParaRPr lang="hr-HR" sz="2400" dirty="0" smtClean="0"/>
          </a:p>
          <a:p>
            <a:pPr algn="just"/>
            <a:endParaRPr lang="hr-HR" sz="2400" dirty="0"/>
          </a:p>
          <a:p>
            <a:pPr algn="just"/>
            <a:endParaRPr lang="hr-HR" sz="2400" dirty="0" smtClean="0"/>
          </a:p>
          <a:p>
            <a:pPr algn="just"/>
            <a:endParaRPr lang="hr-HR" sz="2400" dirty="0"/>
          </a:p>
          <a:p>
            <a:pPr algn="just"/>
            <a:endParaRPr lang="hr-HR" sz="2400" dirty="0" smtClean="0"/>
          </a:p>
          <a:p>
            <a:pPr algn="just"/>
            <a:endParaRPr lang="hr-HR" sz="2400" dirty="0"/>
          </a:p>
          <a:p>
            <a:pPr algn="just"/>
            <a:endParaRPr lang="hr-HR" sz="2400" dirty="0" smtClean="0"/>
          </a:p>
          <a:p>
            <a:pPr algn="just"/>
            <a:endParaRPr lang="hr-HR" sz="2400" dirty="0"/>
          </a:p>
          <a:p>
            <a:pPr algn="just"/>
            <a:endParaRPr lang="hr-HR" sz="2400" dirty="0" smtClean="0"/>
          </a:p>
          <a:p>
            <a:pPr algn="just"/>
            <a:endParaRPr lang="hr-HR" sz="2400" dirty="0"/>
          </a:p>
          <a:p>
            <a:pPr algn="just"/>
            <a:endParaRPr lang="pl-PL" sz="2400" dirty="0" smtClean="0"/>
          </a:p>
          <a:p>
            <a:pPr algn="just"/>
            <a:endParaRPr lang="pl-PL" sz="2400" dirty="0" smtClean="0"/>
          </a:p>
          <a:p>
            <a:pPr marL="109728" indent="0" algn="just">
              <a:buNone/>
            </a:pPr>
            <a:r>
              <a:rPr lang="pl-PL" sz="2300" dirty="0" smtClean="0">
                <a:solidFill>
                  <a:srgbClr val="FF0000"/>
                </a:solidFill>
              </a:rPr>
              <a:t>II. </a:t>
            </a:r>
            <a:r>
              <a:rPr lang="pl-PL" sz="2300" dirty="0" smtClean="0"/>
              <a:t>Od </a:t>
            </a:r>
            <a:r>
              <a:rPr lang="pl-PL" sz="2300" dirty="0"/>
              <a:t>1878. do 1918: postupna društvena i gospodarska modernizacija, uspon građanstva i </a:t>
            </a:r>
            <a:r>
              <a:rPr lang="pl-PL" sz="2300" dirty="0" smtClean="0"/>
              <a:t>nacionalna integracija</a:t>
            </a:r>
            <a:r>
              <a:rPr lang="pl-PL" sz="2300" dirty="0"/>
              <a:t>.</a:t>
            </a:r>
            <a:endParaRPr lang="hr-HR" sz="2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sz="2800" dirty="0">
              <a:effectLst/>
            </a:endParaRPr>
          </a:p>
        </p:txBody>
      </p:sp>
      <p:pic>
        <p:nvPicPr>
          <p:cNvPr id="3074" name="Picture 2" descr="C:\Users\radoslav\Desktop\Hrvatska_u_Austro-Ugarskoj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667501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203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94515"/>
          </a:xfrm>
        </p:spPr>
        <p:txBody>
          <a:bodyPr>
            <a:normAutofit/>
          </a:bodyPr>
          <a:lstStyle/>
          <a:p>
            <a:pPr algn="just"/>
            <a:r>
              <a:rPr lang="hr-HR" sz="2400" dirty="0" smtClean="0"/>
              <a:t>Nakon </a:t>
            </a:r>
            <a:r>
              <a:rPr lang="hr-HR" sz="2400" dirty="0"/>
              <a:t>Napoleonova konačnog poraza, područje Dubrovačke Republike na Bečkom je kongresu priključeno Habsburškoj Monarhiji.</a:t>
            </a:r>
          </a:p>
          <a:p>
            <a:pPr algn="just"/>
            <a:r>
              <a:rPr lang="hr-HR" sz="2400" dirty="0" smtClean="0"/>
              <a:t>U </a:t>
            </a:r>
            <a:r>
              <a:rPr lang="hr-HR" sz="2400" dirty="0"/>
              <a:t>članku 94. </a:t>
            </a:r>
            <a:r>
              <a:rPr lang="hr-HR" sz="2400" i="1" dirty="0"/>
              <a:t>Acte finale </a:t>
            </a:r>
            <a:r>
              <a:rPr lang="hr-HR" sz="2400" dirty="0"/>
              <a:t>od 9. lipnja 1815. sudbina Republike bila je zapečaćena. </a:t>
            </a:r>
          </a:p>
          <a:p>
            <a:pPr algn="just"/>
            <a:r>
              <a:rPr lang="hr-HR" sz="2400" dirty="0" smtClean="0"/>
              <a:t>Tome </a:t>
            </a:r>
            <a:r>
              <a:rPr lang="hr-HR" sz="2400" dirty="0"/>
              <a:t>je prethodilo austrijsko zauzeće Grada i višegodišnja borba skupine dubrovačkih republikanaca za obnovu (</a:t>
            </a:r>
            <a:r>
              <a:rPr lang="hr-HR" sz="2400" i="1" dirty="0"/>
              <a:t>ristablimenat</a:t>
            </a:r>
            <a:r>
              <a:rPr lang="hr-HR" sz="2400" dirty="0"/>
              <a:t>) republike.</a:t>
            </a:r>
          </a:p>
          <a:p>
            <a:pPr algn="just"/>
            <a:r>
              <a:rPr lang="hr-HR" sz="2400" dirty="0" smtClean="0"/>
              <a:t>Odmah </a:t>
            </a:r>
            <a:r>
              <a:rPr lang="hr-HR" sz="2400" dirty="0"/>
              <a:t>je uslijedio oštar politički i policijski pritisak habsburških vlasti prema posljednjim pristašama Republike.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BEČKI KONGRES</a:t>
            </a:r>
          </a:p>
        </p:txBody>
      </p:sp>
    </p:spTree>
    <p:extLst>
      <p:ext uri="{BB962C8B-B14F-4D97-AF65-F5344CB8AC3E}">
        <p14:creationId xmlns:p14="http://schemas.microsoft.com/office/powerpoint/2010/main" xmlns="" val="39270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/>
          </a:bodyPr>
          <a:lstStyle/>
          <a:p>
            <a:pPr algn="just"/>
            <a:r>
              <a:rPr lang="vi-VN" sz="2400" dirty="0" smtClean="0"/>
              <a:t>U </a:t>
            </a:r>
            <a:r>
              <a:rPr lang="vi-VN" sz="2400" dirty="0"/>
              <a:t>novim okolnostima austrijskog apsolutizma Grad potpuno gubi prijašnji geopolitički, pomorski i trgovački značaj.</a:t>
            </a:r>
          </a:p>
          <a:p>
            <a:pPr algn="just"/>
            <a:r>
              <a:rPr lang="vi-VN" sz="2400" dirty="0" smtClean="0"/>
              <a:t>Na </a:t>
            </a:r>
            <a:r>
              <a:rPr lang="vi-VN" sz="2400" dirty="0"/>
              <a:t>rubu Monarhije, u sklopu austrijske Kraljevine Dalmacije Dubrovnik postaje garnizonska utvrda i promatračnica prema Istoku. Sve do 1882. „utvrđeni grad“.</a:t>
            </a:r>
          </a:p>
          <a:p>
            <a:pPr algn="just"/>
            <a:r>
              <a:rPr lang="vi-VN" sz="2400" dirty="0" smtClean="0"/>
              <a:t>Tek </a:t>
            </a:r>
            <a:r>
              <a:rPr lang="vi-VN" sz="2400" dirty="0"/>
              <a:t>jedan od 5 okruga sa samo 6300 stanovnika, demografski devastiran i na ekonomskom dnu. Dvolučki carinski sustav usporava oporavak uništenog brodarstva i trgovine.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U NOVOM OKRUŽENJU</a:t>
            </a:r>
          </a:p>
        </p:txBody>
      </p:sp>
    </p:spTree>
    <p:extLst>
      <p:ext uri="{BB962C8B-B14F-4D97-AF65-F5344CB8AC3E}">
        <p14:creationId xmlns:p14="http://schemas.microsoft.com/office/powerpoint/2010/main" xmlns="" val="312306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sz="2400" dirty="0" smtClean="0"/>
              <a:t>Apsolutistička </a:t>
            </a:r>
            <a:r>
              <a:rPr lang="hr-HR" sz="2400" dirty="0"/>
              <a:t>vlast koristi posebnu strategiju pacifikacije: mješavina strahovlade i povlastica kao zaloga poslušnosti.</a:t>
            </a:r>
          </a:p>
          <a:p>
            <a:pPr algn="just"/>
            <a:r>
              <a:rPr lang="hr-HR" sz="2400" dirty="0" smtClean="0"/>
              <a:t>Represija </a:t>
            </a:r>
            <a:r>
              <a:rPr lang="hr-HR" sz="2400" dirty="0"/>
              <a:t>se odvijala na stvarnom i simboličnom planu: </a:t>
            </a:r>
          </a:p>
          <a:p>
            <a:pPr algn="just"/>
            <a:r>
              <a:rPr lang="hr-HR" sz="2400" dirty="0"/>
              <a:t>Nadzor i uhićenja republikanaca, stroga cenzura, </a:t>
            </a:r>
            <a:r>
              <a:rPr lang="hr-HR" sz="2400" dirty="0" smtClean="0"/>
              <a:t>uništavanje </a:t>
            </a:r>
            <a:r>
              <a:rPr lang="hr-HR" sz="2400" dirty="0"/>
              <a:t>simbola Republike, degradacija i </a:t>
            </a:r>
            <a:r>
              <a:rPr lang="hr-HR" sz="2400" dirty="0" smtClean="0"/>
              <a:t>zatiranje </a:t>
            </a:r>
            <a:r>
              <a:rPr lang="hr-HR" sz="2400" dirty="0"/>
              <a:t>tradicije. </a:t>
            </a:r>
          </a:p>
          <a:p>
            <a:pPr algn="just"/>
            <a:r>
              <a:rPr lang="hr-HR" sz="2400" dirty="0"/>
              <a:t>Brojni primjeri: zidine i utvrde, topovi, natpisi, požar vijećnice 1817. (tek 1865. Bondin teatar),  pljačka arhiva (od 1819), knežev mač, uklanjanje Orlanda (1825-1878), zabrana procesije za Sv. Vlaha (do 1836), ukinuće nadbiskupije (1829).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effectLst/>
              </a:rPr>
              <a:t>REPRESIJA (BATINA)</a:t>
            </a:r>
          </a:p>
        </p:txBody>
      </p:sp>
    </p:spTree>
    <p:extLst>
      <p:ext uri="{BB962C8B-B14F-4D97-AF65-F5344CB8AC3E}">
        <p14:creationId xmlns:p14="http://schemas.microsoft.com/office/powerpoint/2010/main" xmlns="" val="135468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871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DUBROVNIK POD HABSBURZIMA Neki manje poznati aspekti postrepublikanskog doba </vt:lpstr>
      <vt:lpstr>JEDINSTVENI POVIJESNI PROSTOR</vt:lpstr>
      <vt:lpstr>REPUBLIKA U ŠKRIPCU</vt:lpstr>
      <vt:lpstr>KATAKLIZMA</vt:lpstr>
      <vt:lpstr>POD AUSTRIJSKOM VLAŠĆU Dvije faze Habsburške vlasti na dubrovačkom području: </vt:lpstr>
      <vt:lpstr>Slide 6</vt:lpstr>
      <vt:lpstr>BEČKI KONGRES</vt:lpstr>
      <vt:lpstr>U NOVOM OKRUŽENJU</vt:lpstr>
      <vt:lpstr>REPRESIJA (BATINA)</vt:lpstr>
      <vt:lpstr>Slide 10</vt:lpstr>
      <vt:lpstr>POVLASTICE (MRKVA)</vt:lpstr>
      <vt:lpstr>ZEMLJIŠNI ODNOSI: GLAVNI DRUŠTVENI PROBLEM</vt:lpstr>
      <vt:lpstr>PREMA KRAJU STOLJEĆA: GOSPODARSKI USPON I MODERNIZACIJA</vt:lpstr>
      <vt:lpstr>KULTURNE, POLITIČKE I NACIONALNOINTEGRACIJSKE POSEBNOSTI 1</vt:lpstr>
      <vt:lpstr>KULTURNE, POLITIČKE I NACIONALNOINTEGRACIJSKE POSEBNOSTI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DUBROVNIK POD HABSBURZIMA Neke posebnosti i slabije poznati aspekti dubrovačke povijesti u Habsburškom razdoblju</dc:title>
  <cp:lastModifiedBy>Korisnik</cp:lastModifiedBy>
  <cp:revision>29</cp:revision>
  <cp:lastPrinted>2015-06-17T08:43:31Z</cp:lastPrinted>
  <dcterms:created xsi:type="dcterms:W3CDTF">2015-06-16T07:02:33Z</dcterms:created>
  <dcterms:modified xsi:type="dcterms:W3CDTF">2015-06-19T07:44:56Z</dcterms:modified>
</cp:coreProperties>
</file>