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0C6D3-17BB-43B5-AF08-41B6B4E23F08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731D-3ADF-421E-8D99-0F22FF8B9710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731D-3ADF-421E-8D99-0F22FF8B9710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731D-3ADF-421E-8D99-0F22FF8B9710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731D-3ADF-421E-8D99-0F22FF8B9710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67757-54F3-4CA2-BE11-274894A90E3B}" type="datetimeFigureOut">
              <a:rPr lang="hr-HR" smtClean="0"/>
              <a:pPr/>
              <a:t>17.1.2012.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8B697-46B4-4E7D-8395-1FCDC3566C7A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hr-HR" dirty="0" smtClean="0"/>
              <a:t>Obrazovanje za održivi razvoj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Opći ciljevi projekta OOR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obogaćivanje </a:t>
            </a:r>
            <a:r>
              <a:rPr lang="hr-HR" dirty="0"/>
              <a:t>stručnog </a:t>
            </a:r>
            <a:r>
              <a:rPr lang="hr-HR" dirty="0" smtClean="0"/>
              <a:t>usavršavanja </a:t>
            </a:r>
            <a:r>
              <a:rPr lang="hr-HR" dirty="0"/>
              <a:t>prosvjetnih djelatnika u području obrazovanja za održivi </a:t>
            </a:r>
            <a:r>
              <a:rPr lang="hr-HR" dirty="0" smtClean="0"/>
              <a:t>razvoj (UN-Desetljeće </a:t>
            </a:r>
            <a:r>
              <a:rPr lang="hr-HR" dirty="0"/>
              <a:t>obrazovanja za održivi </a:t>
            </a:r>
            <a:r>
              <a:rPr lang="hr-HR" dirty="0" smtClean="0"/>
              <a:t>razvoj;  Strategija </a:t>
            </a:r>
            <a:r>
              <a:rPr lang="hr-HR" dirty="0"/>
              <a:t>održivog razvoja Republike </a:t>
            </a:r>
            <a:r>
              <a:rPr lang="hr-HR" dirty="0" smtClean="0"/>
              <a:t>Hrvatske; kurikularne </a:t>
            </a:r>
            <a:r>
              <a:rPr lang="hr-HR" dirty="0"/>
              <a:t>promjena u hrvatskom obrazovnom sustavu</a:t>
            </a:r>
            <a:r>
              <a:rPr lang="hr-HR" dirty="0" smtClean="0"/>
              <a:t>.)</a:t>
            </a:r>
          </a:p>
          <a:p>
            <a:r>
              <a:rPr lang="hr-HR" dirty="0" smtClean="0"/>
              <a:t>potpora intredisciplinarnom pristupu i interdisciplinarnim aktivnostima na području obrazovanja </a:t>
            </a:r>
            <a:r>
              <a:rPr lang="hr-HR" dirty="0"/>
              <a:t>za </a:t>
            </a:r>
            <a:r>
              <a:rPr lang="hr-HR" dirty="0" smtClean="0"/>
              <a:t>održivi razvoj</a:t>
            </a:r>
          </a:p>
          <a:p>
            <a:r>
              <a:rPr lang="hr-HR" dirty="0" smtClean="0"/>
              <a:t>razvijanje kompetencija potrebnih za kvalitetno planiranje i vodenje akcijskog istraživanja, odnosno projekta OOR </a:t>
            </a:r>
          </a:p>
          <a:p>
            <a:r>
              <a:rPr lang="hr-HR" dirty="0" smtClean="0"/>
              <a:t>poticaj za unaprjeđenje suradnje između škola te suradnje škola sa školskim okruženjem u aktivnostima vezanim za OOR.</a:t>
            </a:r>
          </a:p>
          <a:p>
            <a:pPr>
              <a:buNone/>
            </a:pPr>
            <a:r>
              <a:rPr lang="hr-HR" dirty="0" smtClean="0"/>
              <a:t> 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Provedba Projekta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multiplikatori</a:t>
            </a:r>
          </a:p>
          <a:p>
            <a:r>
              <a:rPr lang="hr-HR" dirty="0" smtClean="0"/>
              <a:t>savjetnice AZOO</a:t>
            </a:r>
          </a:p>
          <a:p>
            <a:r>
              <a:rPr lang="hr-HR" dirty="0" smtClean="0"/>
              <a:t>20-25 prosvjetnih radnika različitih struka (četiri regije u RH)</a:t>
            </a:r>
          </a:p>
          <a:p>
            <a:r>
              <a:rPr lang="hr-HR" dirty="0" smtClean="0"/>
              <a:t>šest jednodnevnih modula tijekom dvije godine (3+3)</a:t>
            </a:r>
          </a:p>
          <a:p>
            <a:r>
              <a:rPr lang="hr-HR" dirty="0" smtClean="0"/>
              <a:t>dvogodišnje razvijanje vlastitog školskog projekta s krovnom temom OOR.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Planirani moduli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/>
              <a:t>Modul 1: Pojam održivog razvoja i promišljanje </a:t>
            </a:r>
            <a:r>
              <a:rPr lang="hr-HR" dirty="0" smtClean="0"/>
              <a:t>o </a:t>
            </a:r>
            <a:r>
              <a:rPr lang="hr-HR" dirty="0"/>
              <a:t>potrebnim kompetencijama</a:t>
            </a:r>
          </a:p>
          <a:p>
            <a:r>
              <a:rPr lang="hr-HR" dirty="0"/>
              <a:t>Modul 2: Kriteriji kvalitete u obrazovanju </a:t>
            </a:r>
            <a:r>
              <a:rPr lang="hr-HR" dirty="0" smtClean="0"/>
              <a:t>za </a:t>
            </a:r>
            <a:r>
              <a:rPr lang="hr-HR" dirty="0"/>
              <a:t>održivi razvoj</a:t>
            </a:r>
          </a:p>
          <a:p>
            <a:r>
              <a:rPr lang="hr-HR" dirty="0"/>
              <a:t>Modul 3: Idejna razrada vlastitog projekta</a:t>
            </a:r>
          </a:p>
          <a:p>
            <a:r>
              <a:rPr lang="hr-HR" dirty="0"/>
              <a:t>Modul 4: Razvoj školskih projekata, refleksije </a:t>
            </a:r>
            <a:r>
              <a:rPr lang="hr-HR" dirty="0" smtClean="0"/>
              <a:t>uz praćenje</a:t>
            </a:r>
            <a:endParaRPr lang="hr-HR" dirty="0"/>
          </a:p>
          <a:p>
            <a:r>
              <a:rPr lang="hr-HR" dirty="0" smtClean="0"/>
              <a:t>Modul </a:t>
            </a:r>
            <a:r>
              <a:rPr lang="hr-HR" dirty="0"/>
              <a:t>5: Evaluacija školskih projekata</a:t>
            </a:r>
          </a:p>
          <a:p>
            <a:r>
              <a:rPr lang="hr-HR" dirty="0"/>
              <a:t>Modul 6: Kompetencije u obrazovanju za održivi razvoj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hr-HR" sz="3600" dirty="0" smtClean="0"/>
              <a:t>Modul 1. Pojam održivog razvoja i promišljanje o potrebnim kompetencijama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hr-HR" dirty="0" smtClean="0"/>
              <a:t>     Ciljevi modula:</a:t>
            </a:r>
          </a:p>
          <a:p>
            <a:pPr lvl="0"/>
            <a:r>
              <a:rPr lang="hr-HR" dirty="0" smtClean="0"/>
              <a:t>upoznati </a:t>
            </a:r>
            <a:r>
              <a:rPr lang="hr-HR" dirty="0"/>
              <a:t>i znati odrediti kriterije po kojima prosuđujemo o održivosti nekog prijekta</a:t>
            </a:r>
          </a:p>
          <a:p>
            <a:pPr lvl="0"/>
            <a:r>
              <a:rPr lang="hr-HR" dirty="0"/>
              <a:t>odrediti kompetencije učenika koje se razvijaju kroz OOR i potrebne kompetencije učitelja/nastavnika </a:t>
            </a:r>
          </a:p>
          <a:p>
            <a:pPr lvl="0"/>
            <a:r>
              <a:rPr lang="hr-HR" dirty="0"/>
              <a:t>revidirati stanje u vlastitoj sredini, odabrati načine i odlučiti se za djelovanje na novom projektu </a:t>
            </a:r>
          </a:p>
          <a:p>
            <a:pPr lvl="0"/>
            <a:r>
              <a:rPr lang="hr-HR" dirty="0"/>
              <a:t>isplanirati inicijalne aktivnosti, procijeniti ih i kategorizirati prema imenovanim kriterijima.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hr-HR" sz="1800" dirty="0" smtClean="0"/>
              <a:t>Program rada</a:t>
            </a:r>
            <a:endParaRPr lang="hr-HR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sz="5600" b="1" dirty="0" smtClean="0"/>
              <a:t>(10,00 – 10,30) Upoznavanje i predstavljanje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          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(10,30 – 10,45) Predstavljanje projekta, plana i programa seminara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(10,45 – 10,55) Očekivanja i pretpostavke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           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(10,55 – 12,25) Određivanje kriterija kvalitete projekta održivoga razvoja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  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                                     Pauza (12,25 – 13,10)</a:t>
            </a:r>
            <a:endParaRPr lang="hr-HR" sz="5600" dirty="0" smtClean="0"/>
          </a:p>
          <a:p>
            <a:pPr>
              <a:buNone/>
            </a:pPr>
            <a:r>
              <a:rPr lang="hr-HR" sz="5600" i="1" dirty="0" smtClean="0"/>
              <a:t> 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(13,10 – 13,25) Uvod u održivi razvoj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 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(13,25 – 14,25) Osvješćivanje kompetencija učenika koje će se razvijati kroz rad na projektu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               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</a:t>
            </a:r>
            <a:r>
              <a:rPr lang="hr-HR" sz="5600" i="1" dirty="0" smtClean="0"/>
              <a:t>	</a:t>
            </a:r>
            <a:r>
              <a:rPr lang="hr-HR" sz="5600" dirty="0" smtClean="0"/>
              <a:t>                            </a:t>
            </a:r>
            <a:r>
              <a:rPr lang="hr-HR" sz="5600" b="1" dirty="0" smtClean="0"/>
              <a:t>Pauza (14,25 - 14,40)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 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(14,40 – 15,50) Određivanje kompetencija nastavnika nositelja projekta  </a:t>
            </a:r>
            <a:endParaRPr lang="hr-HR" sz="5600" dirty="0" smtClean="0"/>
          </a:p>
          <a:p>
            <a:pPr>
              <a:buNone/>
            </a:pPr>
            <a:r>
              <a:rPr lang="hr-HR" sz="5600" dirty="0" smtClean="0"/>
              <a:t>  </a:t>
            </a:r>
          </a:p>
          <a:p>
            <a:pPr>
              <a:buNone/>
            </a:pPr>
            <a:r>
              <a:rPr lang="hr-HR" sz="5600" b="1" dirty="0" smtClean="0"/>
              <a:t> (15,50- 16,00) Samoevaluacija</a:t>
            </a:r>
            <a:endParaRPr lang="hr-HR" sz="5600" dirty="0" smtClean="0"/>
          </a:p>
          <a:p>
            <a:pPr>
              <a:buNone/>
            </a:pPr>
            <a:r>
              <a:rPr lang="hr-HR" sz="5600" dirty="0" smtClean="0"/>
              <a:t> </a:t>
            </a:r>
          </a:p>
          <a:p>
            <a:pPr>
              <a:buNone/>
            </a:pPr>
            <a:r>
              <a:rPr lang="hr-HR" sz="5600" b="1" dirty="0" smtClean="0"/>
              <a:t> (16,00 – 16,30) Održivi  razvoj – teme i kompetencije 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 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(16,30 – 17,15) Planiranje budućeg projekta i evaluacija</a:t>
            </a:r>
            <a:endParaRPr lang="hr-HR" sz="5600" dirty="0" smtClean="0"/>
          </a:p>
          <a:p>
            <a:pPr>
              <a:buNone/>
            </a:pPr>
            <a:r>
              <a:rPr lang="hr-HR" sz="5600" b="1" dirty="0" smtClean="0"/>
              <a:t>                                                    </a:t>
            </a:r>
            <a:r>
              <a:rPr lang="hr-HR" sz="5600" dirty="0" smtClean="0"/>
              <a:t> 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hr-HR" sz="2800" dirty="0" smtClean="0"/>
              <a:t>Kompetencije nastavnika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56583"/>
          </a:xfrm>
        </p:spPr>
        <p:txBody>
          <a:bodyPr>
            <a:noAutofit/>
          </a:bodyPr>
          <a:lstStyle/>
          <a:p>
            <a:r>
              <a:rPr lang="hr-HR" sz="1400" b="1" dirty="0" smtClean="0"/>
              <a:t>1. Poznavanje tematike </a:t>
            </a:r>
            <a:endParaRPr lang="hr-HR" sz="1400" dirty="0" smtClean="0"/>
          </a:p>
          <a:p>
            <a:r>
              <a:rPr lang="hr-HR" sz="1400" dirty="0" smtClean="0"/>
              <a:t>• razumijevanje širine i kompleksnosti koncepta održivog razvoja (okoliš, društvo, gospodarstvo) </a:t>
            </a:r>
          </a:p>
          <a:p>
            <a:r>
              <a:rPr lang="hr-HR" sz="1400" dirty="0" smtClean="0"/>
              <a:t>• poznavanje kompetencija koje OOR treba razviti kod učenika </a:t>
            </a:r>
          </a:p>
          <a:p>
            <a:r>
              <a:rPr lang="hr-HR" sz="1400" dirty="0" smtClean="0"/>
              <a:t>• poznavanje osnova znanosti/ znanstvenih objašnjenja i znanstve­nih načela. </a:t>
            </a:r>
          </a:p>
          <a:p>
            <a:r>
              <a:rPr lang="hr-HR" sz="1400" b="1" dirty="0" smtClean="0"/>
              <a:t>2. Empatija </a:t>
            </a:r>
            <a:endParaRPr lang="hr-HR" sz="1400" dirty="0" smtClean="0"/>
          </a:p>
          <a:p>
            <a:r>
              <a:rPr lang="hr-HR" sz="1400" dirty="0" smtClean="0"/>
              <a:t>• sposobnost razumijevanja osjećaja drugih, uživljavanje u tuđe osjećaje s ciljem postizanja obostrana pozitivnoga osobnog stava. </a:t>
            </a:r>
          </a:p>
          <a:p>
            <a:r>
              <a:rPr lang="hr-HR" sz="1400" b="1" dirty="0" smtClean="0"/>
              <a:t>3. Spremnost na suradnju – timski rad </a:t>
            </a:r>
            <a:endParaRPr lang="hr-HR" sz="1400" dirty="0" smtClean="0"/>
          </a:p>
          <a:p>
            <a:r>
              <a:rPr lang="hr-HR" sz="1400" dirty="0" smtClean="0"/>
              <a:t>• pozitivan odnos prema suradnicima i radu </a:t>
            </a:r>
          </a:p>
          <a:p>
            <a:r>
              <a:rPr lang="hr-HR" sz="1400" dirty="0" smtClean="0"/>
              <a:t>• sposobnost slušanja suradnika </a:t>
            </a:r>
          </a:p>
          <a:p>
            <a:r>
              <a:rPr lang="hr-HR" sz="1400" dirty="0" smtClean="0"/>
              <a:t>• spremnost na dogovor i držanje dogovora </a:t>
            </a:r>
          </a:p>
          <a:p>
            <a:r>
              <a:rPr lang="hr-HR" sz="1400" dirty="0" smtClean="0"/>
              <a:t>• interdisciplinarni pristup. </a:t>
            </a:r>
          </a:p>
          <a:p>
            <a:r>
              <a:rPr lang="hr-HR" sz="1400" b="1" dirty="0" smtClean="0"/>
              <a:t>4. Kreativnost </a:t>
            </a:r>
            <a:endParaRPr lang="hr-HR" sz="1400" dirty="0" smtClean="0"/>
          </a:p>
          <a:p>
            <a:r>
              <a:rPr lang="hr-HR" sz="1400" dirty="0" smtClean="0"/>
              <a:t>• pronalaženje novih ideja, spoznaja, rješenja, metoda u sasvim no­vim, neuobičajenim, nemogućim uvjetima i nepredvidivim situ­acijama. </a:t>
            </a:r>
          </a:p>
          <a:p>
            <a:r>
              <a:rPr lang="hr-HR" sz="1400" b="1" dirty="0" smtClean="0"/>
              <a:t>5. Motiviranost </a:t>
            </a:r>
            <a:endParaRPr lang="hr-HR" sz="1400" dirty="0" smtClean="0"/>
          </a:p>
          <a:p>
            <a:r>
              <a:rPr lang="hr-HR" sz="1400" dirty="0" smtClean="0"/>
              <a:t>• posjedovanje vizije, opredjeljenja, entuzijazma </a:t>
            </a:r>
          </a:p>
          <a:p>
            <a:r>
              <a:rPr lang="hr-HR" sz="1400" dirty="0" smtClean="0"/>
              <a:t>• spremnost na stručno usavršavanje i profesionalni razvoj </a:t>
            </a:r>
          </a:p>
          <a:p>
            <a:r>
              <a:rPr lang="hr-HR" sz="1400" dirty="0" smtClean="0"/>
              <a:t>• upornost.</a:t>
            </a:r>
          </a:p>
          <a:p>
            <a:r>
              <a:rPr lang="hr-HR" sz="1400" b="1" dirty="0" smtClean="0"/>
              <a:t>6. Organizacijske vještine </a:t>
            </a:r>
            <a:endParaRPr lang="hr-HR" sz="1400" dirty="0" smtClean="0"/>
          </a:p>
          <a:p>
            <a:r>
              <a:rPr lang="hr-HR" sz="1400" dirty="0" smtClean="0"/>
              <a:t>• vještina planiranja, sposobnost poticanja, organiziranja i vođenja učenika. </a:t>
            </a:r>
          </a:p>
          <a:p>
            <a:pPr>
              <a:buNone/>
            </a:pPr>
            <a:endParaRPr lang="hr-HR" sz="1400" dirty="0" smtClean="0"/>
          </a:p>
          <a:p>
            <a:pPr>
              <a:buNone/>
            </a:pPr>
            <a:r>
              <a:rPr lang="hr-HR" sz="1400" dirty="0" smtClean="0"/>
              <a:t>  </a:t>
            </a:r>
          </a:p>
          <a:p>
            <a:endParaRPr lang="hr-HR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401</Words>
  <Application>Microsoft Office PowerPoint</Application>
  <PresentationFormat>On-screen Show (4:3)</PresentationFormat>
  <Paragraphs>77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Obrazovanje za održivi razvoj</vt:lpstr>
      <vt:lpstr>Opći ciljevi projekta OOR</vt:lpstr>
      <vt:lpstr>Provedba Projekta</vt:lpstr>
      <vt:lpstr>Planirani moduli</vt:lpstr>
      <vt:lpstr>Modul 1. Pojam održivog razvoja i promišljanje o potrebnim kompetencijama</vt:lpstr>
      <vt:lpstr>Program rada</vt:lpstr>
      <vt:lpstr>Kompetencije nastavnika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Obrazovanje za održivi razvoj</dc:title>
  <dc:creator>bsmojver</dc:creator>
  <cp:lastModifiedBy>bsmojver</cp:lastModifiedBy>
  <cp:revision>25</cp:revision>
  <dcterms:created xsi:type="dcterms:W3CDTF">2011-11-30T13:28:36Z</dcterms:created>
  <dcterms:modified xsi:type="dcterms:W3CDTF">2012-01-17T12:27:25Z</dcterms:modified>
</cp:coreProperties>
</file>