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9" r:id="rId3"/>
    <p:sldId id="271" r:id="rId4"/>
    <p:sldId id="272" r:id="rId5"/>
    <p:sldId id="274" r:id="rId6"/>
    <p:sldId id="262" r:id="rId7"/>
    <p:sldId id="273" r:id="rId8"/>
    <p:sldId id="264" r:id="rId9"/>
    <p:sldId id="263" r:id="rId10"/>
    <p:sldId id="268" r:id="rId11"/>
    <p:sldId id="275" r:id="rId12"/>
    <p:sldId id="258" r:id="rId13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7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E051CB-4FBE-4846-9629-7023AC2EE18D}" type="datetimeFigureOut">
              <a:rPr lang="hr-HR" smtClean="0"/>
              <a:pPr/>
              <a:t>21.3.2013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484C1-63E4-422C-BDF2-17550B8532B7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6484C1-63E4-422C-BDF2-17550B8532B7}" type="slidenum">
              <a:rPr lang="hr-HR" smtClean="0"/>
              <a:pPr/>
              <a:t>6</a:t>
            </a:fld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E2666C-96CE-4EDE-A041-03482ACB4956}" type="slidenum">
              <a:rPr lang="hr-HR" smtClean="0"/>
              <a:pPr/>
              <a:t>11</a:t>
            </a:fld>
            <a:endParaRPr lang="hr-HR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21.3.2013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21.3.2013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21.3.2013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Naslov i četiri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sz="quarter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301625" y="1600200"/>
            <a:ext cx="4194175" cy="2173288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194175" cy="2173288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3"/>
          </p:nvPr>
        </p:nvSpPr>
        <p:spPr>
          <a:xfrm>
            <a:off x="301625" y="3925888"/>
            <a:ext cx="4194175" cy="2173287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194175" cy="2173287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4BFB9186-1B72-481A-B1B2-6E20D51C6095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Naslov, tekst i 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194175" cy="2173288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3"/>
          </p:nvPr>
        </p:nvSpPr>
        <p:spPr>
          <a:xfrm>
            <a:off x="4648200" y="3925888"/>
            <a:ext cx="4194175" cy="2173287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datuma 5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Rezervirano mjesto podnožja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8" name="Rezervirano mjesto broja slajda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A9B9EEE8-85EE-444C-9964-5637A77381DC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21.3.2013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21.3.2013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21.3.2013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21.3.2013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21.3.2013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21.3.2013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21.3.2013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21.3.2013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1A071-2A74-455A-A49A-8BB21E4AC2F6}" type="datetimeFigureOut">
              <a:rPr lang="sr-Latn-CS" smtClean="0"/>
              <a:pPr/>
              <a:t>21.3.2013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Promet i njegov razvoj na kopnu</a:t>
            </a:r>
            <a:endParaRPr lang="hr-HR" dirty="0"/>
          </a:p>
        </p:txBody>
      </p:sp>
      <p:sp>
        <p:nvSpPr>
          <p:cNvPr id="5" name="Podnaslov 4"/>
          <p:cNvSpPr>
            <a:spLocks noGrp="1"/>
          </p:cNvSpPr>
          <p:nvPr>
            <p:ph type="subTitle" idx="1"/>
          </p:nvPr>
        </p:nvSpPr>
        <p:spPr>
          <a:xfrm>
            <a:off x="539552" y="3789040"/>
            <a:ext cx="8064896" cy="1849760"/>
          </a:xfrm>
        </p:spPr>
        <p:txBody>
          <a:bodyPr/>
          <a:lstStyle/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b="1" u="sng" dirty="0" smtClean="0">
                <a:latin typeface="Arial" pitchFamily="34" charset="0"/>
                <a:cs typeface="Arial" pitchFamily="34" charset="0"/>
              </a:rPr>
              <a:t>Ekološki problemi</a:t>
            </a:r>
            <a:endParaRPr lang="hr-HR" sz="2800" dirty="0"/>
          </a:p>
        </p:txBody>
      </p:sp>
      <p:sp>
        <p:nvSpPr>
          <p:cNvPr id="5" name="Rezervirano mjesto sadržaja 4"/>
          <p:cNvSpPr>
            <a:spLocks noGrp="1"/>
          </p:cNvSpPr>
          <p:nvPr>
            <p:ph idx="1"/>
          </p:nvPr>
        </p:nvSpPr>
        <p:spPr>
          <a:xfrm>
            <a:off x="611560" y="2132856"/>
            <a:ext cx="8075240" cy="3993307"/>
          </a:xfrm>
        </p:spPr>
        <p:txBody>
          <a:bodyPr/>
          <a:lstStyle/>
          <a:p>
            <a:endParaRPr lang="hr-HR" dirty="0" smtClean="0"/>
          </a:p>
          <a:p>
            <a:endParaRPr lang="hr-HR" dirty="0"/>
          </a:p>
        </p:txBody>
      </p:sp>
      <p:pic>
        <p:nvPicPr>
          <p:cNvPr id="1028" name="Picture 4" descr="http://www.greenconduct.com/news/files/2012/06/transportation-emission-reduction-agreement-630x4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84784"/>
            <a:ext cx="7173205" cy="48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3" cstate="print"/>
          <a:srcRect b="3796"/>
          <a:stretch>
            <a:fillRect/>
          </a:stretch>
        </p:blipFill>
        <p:spPr bwMode="auto">
          <a:xfrm>
            <a:off x="0" y="-594000"/>
            <a:ext cx="10128000" cy="75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ravokutnik 3"/>
          <p:cNvSpPr/>
          <p:nvPr/>
        </p:nvSpPr>
        <p:spPr>
          <a:xfrm>
            <a:off x="611560" y="620689"/>
            <a:ext cx="871296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 smtClean="0">
                <a:solidFill>
                  <a:schemeClr val="bg1"/>
                </a:solidFill>
              </a:rPr>
              <a:t>- raznovrstan i vrlo složen,-elementi prometa, prometna mreža, prometni sustav</a:t>
            </a:r>
          </a:p>
          <a:p>
            <a:r>
              <a:rPr lang="hr-HR" b="1" u="sng" dirty="0" smtClean="0">
                <a:solidFill>
                  <a:schemeClr val="bg1"/>
                </a:solidFill>
              </a:rPr>
              <a:t>cestovni promet</a:t>
            </a:r>
            <a:endParaRPr lang="hr-HR" dirty="0" smtClean="0">
              <a:solidFill>
                <a:schemeClr val="bg1"/>
              </a:solidFill>
            </a:endParaRPr>
          </a:p>
          <a:p>
            <a:r>
              <a:rPr lang="hr-HR" dirty="0" smtClean="0">
                <a:solidFill>
                  <a:schemeClr val="bg1"/>
                </a:solidFill>
              </a:rPr>
              <a:t>- velika brzina, funkcionalnost,  prilagodljivost, mreža autocesta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- putnički promet: automobil, autobus , skup na velike udaljenosti, mala nosivost 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- robni promet –kamioni, unificirani, mogućnost </a:t>
            </a:r>
            <a:r>
              <a:rPr lang="hr-HR" dirty="0" err="1" smtClean="0">
                <a:solidFill>
                  <a:schemeClr val="bg1"/>
                </a:solidFill>
              </a:rPr>
              <a:t>multimodalnog</a:t>
            </a:r>
            <a:r>
              <a:rPr lang="hr-HR" dirty="0" smtClean="0">
                <a:solidFill>
                  <a:schemeClr val="bg1"/>
                </a:solidFill>
              </a:rPr>
              <a:t> prometa </a:t>
            </a:r>
          </a:p>
          <a:p>
            <a:r>
              <a:rPr lang="hr-HR" b="1" u="sng" dirty="0" smtClean="0">
                <a:solidFill>
                  <a:schemeClr val="bg1"/>
                </a:solidFill>
              </a:rPr>
              <a:t> željeznički promet</a:t>
            </a:r>
            <a:endParaRPr lang="hr-HR" dirty="0" smtClean="0">
              <a:solidFill>
                <a:schemeClr val="bg1"/>
              </a:solidFill>
            </a:endParaRPr>
          </a:p>
          <a:p>
            <a:r>
              <a:rPr lang="hr-HR" dirty="0" smtClean="0">
                <a:solidFill>
                  <a:schemeClr val="bg1"/>
                </a:solidFill>
              </a:rPr>
              <a:t>- veliki kapacitet, rentabilnost, sporost, smanjena dostupnost, zastarjelost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- robni promet  masovan,  unificirani teret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- modernizacija putničkog  prometa  u razvijenim zemljama u 2/</a:t>
            </a:r>
            <a:r>
              <a:rPr lang="hr-HR" dirty="0" err="1" smtClean="0">
                <a:solidFill>
                  <a:schemeClr val="bg1"/>
                </a:solidFill>
              </a:rPr>
              <a:t>2</a:t>
            </a:r>
            <a:r>
              <a:rPr lang="hr-HR" dirty="0" smtClean="0">
                <a:solidFill>
                  <a:schemeClr val="bg1"/>
                </a:solidFill>
              </a:rPr>
              <a:t> 20. st. -brzi vlakovi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 </a:t>
            </a:r>
            <a:r>
              <a:rPr lang="hr-HR" b="1" u="sng" dirty="0" smtClean="0">
                <a:solidFill>
                  <a:schemeClr val="bg1"/>
                </a:solidFill>
              </a:rPr>
              <a:t>riječni, jezerski i kanalski promet</a:t>
            </a:r>
            <a:endParaRPr lang="hr-HR" dirty="0" smtClean="0">
              <a:solidFill>
                <a:schemeClr val="bg1"/>
              </a:solidFill>
            </a:endParaRPr>
          </a:p>
          <a:p>
            <a:r>
              <a:rPr lang="hr-HR" dirty="0" smtClean="0">
                <a:solidFill>
                  <a:schemeClr val="bg1"/>
                </a:solidFill>
              </a:rPr>
              <a:t> - unutar kopnenih prostora , star, jeftin, velika nosivost, spor, ovisan o vremenu, ne širi se 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 - Rajna, Dunav, Mississippi, Missouri, Amazona, </a:t>
            </a:r>
            <a:r>
              <a:rPr lang="hr-HR" dirty="0" err="1" smtClean="0">
                <a:solidFill>
                  <a:schemeClr val="bg1"/>
                </a:solidFill>
              </a:rPr>
              <a:t>Yangze</a:t>
            </a:r>
            <a:r>
              <a:rPr lang="hr-HR" dirty="0" smtClean="0">
                <a:solidFill>
                  <a:schemeClr val="bg1"/>
                </a:solidFill>
              </a:rPr>
              <a:t>, luke- čvorišta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 - kanali. St. Lawrence, Rajna-</a:t>
            </a:r>
            <a:r>
              <a:rPr lang="hr-HR" dirty="0" err="1" smtClean="0">
                <a:solidFill>
                  <a:schemeClr val="bg1"/>
                </a:solidFill>
              </a:rPr>
              <a:t>Majna</a:t>
            </a:r>
            <a:r>
              <a:rPr lang="hr-HR" dirty="0" smtClean="0">
                <a:solidFill>
                  <a:schemeClr val="bg1"/>
                </a:solidFill>
              </a:rPr>
              <a:t>- Dunav, Veliki kanal</a:t>
            </a:r>
          </a:p>
          <a:p>
            <a:r>
              <a:rPr lang="hr-HR" b="1" u="sng" dirty="0" smtClean="0">
                <a:solidFill>
                  <a:schemeClr val="bg1"/>
                </a:solidFill>
              </a:rPr>
              <a:t>cjevovodni promet</a:t>
            </a:r>
            <a:endParaRPr lang="hr-HR" dirty="0" smtClean="0">
              <a:solidFill>
                <a:schemeClr val="bg1"/>
              </a:solidFill>
            </a:endParaRPr>
          </a:p>
          <a:p>
            <a:r>
              <a:rPr lang="hr-HR" dirty="0" smtClean="0">
                <a:solidFill>
                  <a:schemeClr val="bg1"/>
                </a:solidFill>
              </a:rPr>
              <a:t>- najmlađa vrsta prometa nastala nakon pronalaska bešavne cijevi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- transport tereta (nafta, derivati, plin,žito)- jeftiniji  od ostalih vrsta kopnenog prijevoza 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- Rusija, Bliski istok, Južna Amerika, JANAF</a:t>
            </a:r>
          </a:p>
          <a:p>
            <a:r>
              <a:rPr lang="hr-HR" b="1" u="sng" dirty="0" smtClean="0">
                <a:solidFill>
                  <a:schemeClr val="bg1"/>
                </a:solidFill>
              </a:rPr>
              <a:t>gradski promet</a:t>
            </a:r>
            <a:endParaRPr lang="hr-HR" dirty="0" smtClean="0">
              <a:solidFill>
                <a:schemeClr val="bg1"/>
              </a:solidFill>
            </a:endParaRPr>
          </a:p>
          <a:p>
            <a:r>
              <a:rPr lang="hr-HR" dirty="0" smtClean="0">
                <a:solidFill>
                  <a:schemeClr val="bg1"/>
                </a:solidFill>
              </a:rPr>
              <a:t>- isprepliću se prijevoz putnika, robe i gradski , prigradski i međugradski promet</a:t>
            </a:r>
          </a:p>
          <a:p>
            <a:r>
              <a:rPr lang="hr-HR" b="1" u="sng" dirty="0" smtClean="0">
                <a:solidFill>
                  <a:schemeClr val="bg1"/>
                </a:solidFill>
              </a:rPr>
              <a:t>Ekološki problemi</a:t>
            </a:r>
            <a:r>
              <a:rPr lang="hr-HR" dirty="0" smtClean="0">
                <a:solidFill>
                  <a:schemeClr val="bg1"/>
                </a:solidFill>
              </a:rPr>
              <a:t> 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- onečišćenje, buka, potrošnja energije i prostora, nesreće</a:t>
            </a:r>
          </a:p>
          <a:p>
            <a:pPr>
              <a:buNone/>
            </a:pPr>
            <a:endParaRPr lang="hr-HR" b="1" u="sng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Pravokutnik 4"/>
          <p:cNvSpPr/>
          <p:nvPr/>
        </p:nvSpPr>
        <p:spPr>
          <a:xfrm>
            <a:off x="1763688" y="1"/>
            <a:ext cx="61159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Promet i njegov razvoj na kopnu</a:t>
            </a:r>
            <a:endParaRPr lang="hr-HR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ysiphus"/>
          <p:cNvPicPr>
            <a:picLocks noChangeAspect="1" noChangeArrowheads="1"/>
          </p:cNvPicPr>
          <p:nvPr/>
        </p:nvPicPr>
        <p:blipFill>
          <a:blip r:embed="rId2" cstate="print"/>
          <a:srcRect l="5721" t="10163" r="-2437" b="13544"/>
          <a:stretch>
            <a:fillRect/>
          </a:stretch>
        </p:blipFill>
        <p:spPr bwMode="auto">
          <a:xfrm>
            <a:off x="395536" y="188640"/>
            <a:ext cx="8496944" cy="6613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179512" y="188641"/>
            <a:ext cx="8964488" cy="648071"/>
          </a:xfrm>
        </p:spPr>
        <p:txBody>
          <a:bodyPr/>
          <a:lstStyle/>
          <a:p>
            <a:r>
              <a:rPr lang="hr-HR" dirty="0" smtClean="0">
                <a:solidFill>
                  <a:schemeClr val="tx1"/>
                </a:solidFill>
                <a:latin typeface="Arial Black" pitchFamily="34" charset="0"/>
              </a:rPr>
              <a:t>  Hvala na pažnji i sretan put želi vam Ines!</a:t>
            </a:r>
            <a:endParaRPr lang="hr-HR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4.bp.blogspot.com/-zimLUrtDTL8/Ts8sFaNh70I/AAAAAAAAIOw/Rp_K2KBIXO4/s1600/road+map+wor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122" y="908720"/>
            <a:ext cx="8805878" cy="5256000"/>
          </a:xfrm>
          <a:prstGeom prst="rect">
            <a:avLst/>
          </a:prstGeom>
          <a:noFill/>
        </p:spPr>
      </p:pic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634082"/>
          </a:xfrm>
        </p:spPr>
        <p:txBody>
          <a:bodyPr>
            <a:normAutofit fontScale="90000"/>
          </a:bodyPr>
          <a:lstStyle/>
          <a:p>
            <a:pPr algn="l"/>
            <a:r>
              <a:rPr lang="hr-HR" sz="2000" dirty="0" smtClean="0">
                <a:latin typeface="Arial" pitchFamily="34" charset="0"/>
                <a:cs typeface="Arial" pitchFamily="34" charset="0"/>
              </a:rPr>
              <a:t>Promet služi za prijevoz ljudi i dobara, ujedno  je osnova ljudskog napretka</a:t>
            </a:r>
            <a:endParaRPr lang="hr-HR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zervirano mjesto sadržaja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1520" y="0"/>
            <a:ext cx="3168351" cy="1412776"/>
          </a:xfrm>
        </p:spPr>
        <p:txBody>
          <a:bodyPr>
            <a:noAutofit/>
          </a:bodyPr>
          <a:lstStyle/>
          <a:p>
            <a:r>
              <a:rPr lang="hr-HR" sz="2000" b="1" u="sng" dirty="0" smtClean="0">
                <a:latin typeface="Arial" pitchFamily="34" charset="0"/>
                <a:cs typeface="Arial" pitchFamily="34" charset="0"/>
              </a:rPr>
              <a:t/>
            </a:r>
            <a:br>
              <a:rPr lang="hr-HR" sz="2000" b="1" u="sng" dirty="0" smtClean="0">
                <a:latin typeface="Arial" pitchFamily="34" charset="0"/>
                <a:cs typeface="Arial" pitchFamily="34" charset="0"/>
              </a:rPr>
            </a:br>
            <a:r>
              <a:rPr lang="hr-HR" sz="2000" b="1" u="sng" dirty="0" smtClean="0">
                <a:latin typeface="Arial" pitchFamily="34" charset="0"/>
                <a:cs typeface="Arial" pitchFamily="34" charset="0"/>
              </a:rPr>
              <a:t/>
            </a:r>
            <a:br>
              <a:rPr lang="hr-HR" sz="2000" b="1" u="sng" dirty="0" smtClean="0">
                <a:latin typeface="Arial" pitchFamily="34" charset="0"/>
                <a:cs typeface="Arial" pitchFamily="34" charset="0"/>
              </a:rPr>
            </a:br>
            <a:r>
              <a:rPr lang="hr-HR" u="sng" dirty="0" smtClean="0">
                <a:latin typeface="Arial" pitchFamily="34" charset="0"/>
                <a:cs typeface="Arial" pitchFamily="34" charset="0"/>
              </a:rPr>
              <a:t/>
            </a:r>
            <a:br>
              <a:rPr lang="hr-HR" u="sng" dirty="0" smtClean="0">
                <a:latin typeface="Arial" pitchFamily="34" charset="0"/>
                <a:cs typeface="Arial" pitchFamily="34" charset="0"/>
              </a:rPr>
            </a:br>
            <a:r>
              <a:rPr lang="hr-HR" u="sng" dirty="0" smtClean="0">
                <a:latin typeface="Arial" pitchFamily="34" charset="0"/>
                <a:cs typeface="Arial" pitchFamily="34" charset="0"/>
              </a:rPr>
              <a:t/>
            </a:r>
            <a:br>
              <a:rPr lang="hr-HR" u="sng" dirty="0" smtClean="0">
                <a:latin typeface="Arial" pitchFamily="34" charset="0"/>
                <a:cs typeface="Arial" pitchFamily="34" charset="0"/>
              </a:rPr>
            </a:br>
            <a:r>
              <a:rPr lang="hr-HR" u="sng" dirty="0" smtClean="0">
                <a:latin typeface="Arial" pitchFamily="34" charset="0"/>
                <a:cs typeface="Arial" pitchFamily="34" charset="0"/>
              </a:rPr>
              <a:t/>
            </a:r>
            <a:br>
              <a:rPr lang="hr-HR" u="sng" dirty="0" smtClean="0">
                <a:latin typeface="Arial" pitchFamily="34" charset="0"/>
                <a:cs typeface="Arial" pitchFamily="34" charset="0"/>
              </a:rPr>
            </a:br>
            <a:r>
              <a:rPr lang="hr-HR" u="sng" dirty="0" smtClean="0">
                <a:latin typeface="Arial" pitchFamily="34" charset="0"/>
                <a:cs typeface="Arial" pitchFamily="34" charset="0"/>
              </a:rPr>
              <a:t/>
            </a:r>
            <a:br>
              <a:rPr lang="hr-HR" u="sng" dirty="0" smtClean="0">
                <a:latin typeface="Arial" pitchFamily="34" charset="0"/>
                <a:cs typeface="Arial" pitchFamily="34" charset="0"/>
              </a:rPr>
            </a:br>
            <a:r>
              <a:rPr lang="hr-HR" u="sng" dirty="0" smtClean="0">
                <a:latin typeface="Arial" pitchFamily="34" charset="0"/>
                <a:cs typeface="Arial" pitchFamily="34" charset="0"/>
              </a:rPr>
              <a:t/>
            </a:r>
            <a:br>
              <a:rPr lang="hr-HR" u="sng" dirty="0" smtClean="0">
                <a:latin typeface="Arial" pitchFamily="34" charset="0"/>
                <a:cs typeface="Arial" pitchFamily="34" charset="0"/>
              </a:rPr>
            </a:br>
            <a:r>
              <a:rPr lang="hr-HR" sz="2800" u="sng" dirty="0" smtClean="0">
                <a:latin typeface="Arial" pitchFamily="34" charset="0"/>
                <a:cs typeface="Arial" pitchFamily="34" charset="0"/>
              </a:rPr>
              <a:t> cestovni promet </a:t>
            </a:r>
            <a:r>
              <a:rPr lang="hr-HR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hr-HR" sz="2800" dirty="0" smtClean="0">
                <a:latin typeface="Arial" pitchFamily="34" charset="0"/>
                <a:cs typeface="Arial" pitchFamily="34" charset="0"/>
              </a:rPr>
            </a:br>
            <a:endParaRPr lang="hr-HR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8" descr="http://www.prometna-zona.com/gradski/tehnologija/019autobus_na_ka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804248" y="188640"/>
            <a:ext cx="2151698" cy="1512000"/>
          </a:xfrm>
          <a:prstGeom prst="rect">
            <a:avLst/>
          </a:prstGeom>
          <a:noFill/>
        </p:spPr>
      </p:pic>
      <p:sp>
        <p:nvSpPr>
          <p:cNvPr id="15" name="Rezervirano mjesto teksta 14"/>
          <p:cNvSpPr>
            <a:spLocks noGrp="1"/>
          </p:cNvSpPr>
          <p:nvPr>
            <p:ph type="body" sz="half" idx="2"/>
          </p:nvPr>
        </p:nvSpPr>
        <p:spPr>
          <a:xfrm>
            <a:off x="251520" y="1124744"/>
            <a:ext cx="3008313" cy="4835079"/>
          </a:xfrm>
        </p:spPr>
        <p:txBody>
          <a:bodyPr/>
          <a:lstStyle/>
          <a:p>
            <a:r>
              <a:rPr lang="hr-HR" b="1" u="sng" dirty="0" smtClean="0">
                <a:latin typeface="Arial" pitchFamily="34" charset="0"/>
                <a:cs typeface="Arial" pitchFamily="34" charset="0"/>
              </a:rPr>
              <a:t/>
            </a:r>
            <a:br>
              <a:rPr lang="hr-HR" b="1" u="sng" dirty="0" smtClean="0">
                <a:latin typeface="Arial" pitchFamily="34" charset="0"/>
                <a:cs typeface="Arial" pitchFamily="34" charset="0"/>
              </a:rPr>
            </a:br>
            <a:r>
              <a:rPr lang="hr-HR" sz="1600" dirty="0" smtClean="0">
                <a:latin typeface="Arial" pitchFamily="34" charset="0"/>
                <a:cs typeface="Arial" pitchFamily="34" charset="0"/>
              </a:rPr>
              <a:t>- velika brzina, funkcionalnost,  prilagodljivost, mreža autocesta</a:t>
            </a:r>
            <a:br>
              <a:rPr lang="hr-HR" sz="1600" dirty="0" smtClean="0">
                <a:latin typeface="Arial" pitchFamily="34" charset="0"/>
                <a:cs typeface="Arial" pitchFamily="34" charset="0"/>
              </a:rPr>
            </a:br>
            <a:r>
              <a:rPr lang="hr-HR" sz="1600" dirty="0" smtClean="0">
                <a:latin typeface="Arial" pitchFamily="34" charset="0"/>
                <a:cs typeface="Arial" pitchFamily="34" charset="0"/>
              </a:rPr>
              <a:t>- skup na velike udaljenosti, mala nosivost</a:t>
            </a:r>
          </a:p>
          <a:p>
            <a:r>
              <a:rPr lang="hr-HR" sz="1600" dirty="0" smtClean="0">
                <a:latin typeface="Arial" pitchFamily="34" charset="0"/>
                <a:cs typeface="Arial" pitchFamily="34" charset="0"/>
              </a:rPr>
              <a:t>- putnički promet: automobil, autobus </a:t>
            </a:r>
          </a:p>
          <a:p>
            <a:r>
              <a:rPr lang="hr-HR" sz="1600" dirty="0" smtClean="0">
                <a:latin typeface="Arial" pitchFamily="34" charset="0"/>
                <a:cs typeface="Arial" pitchFamily="34" charset="0"/>
              </a:rPr>
              <a:t>- robni promet – kamioni, unificirani, mogućnost </a:t>
            </a:r>
            <a:r>
              <a:rPr lang="hr-HR" sz="1600" dirty="0" err="1" smtClean="0">
                <a:latin typeface="Arial" pitchFamily="34" charset="0"/>
                <a:cs typeface="Arial" pitchFamily="34" charset="0"/>
              </a:rPr>
              <a:t>multimodalnog</a:t>
            </a:r>
            <a:r>
              <a:rPr lang="hr-HR" sz="1600" dirty="0" smtClean="0">
                <a:latin typeface="Arial" pitchFamily="34" charset="0"/>
                <a:cs typeface="Arial" pitchFamily="34" charset="0"/>
              </a:rPr>
              <a:t> prometa </a:t>
            </a:r>
          </a:p>
          <a:p>
            <a:endParaRPr lang="hr-HR" sz="1600" dirty="0"/>
          </a:p>
        </p:txBody>
      </p:sp>
      <p:pic>
        <p:nvPicPr>
          <p:cNvPr id="11" name="Picture 2" descr="C:\Users\user\Desktop\kamion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403647" y="4149080"/>
            <a:ext cx="3394861" cy="24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://t1.gstatic.com/images?q=tbn:ANd9GcTUn9vK5OXOGJXSKrv3kLFVJALUdyzBbM1MoBRhYia0Zzz0rfkPYQ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3779912" y="188640"/>
            <a:ext cx="2857500" cy="1600200"/>
          </a:xfrm>
          <a:prstGeom prst="rect">
            <a:avLst/>
          </a:prstGeom>
          <a:noFill/>
        </p:spPr>
      </p:pic>
      <p:pic>
        <p:nvPicPr>
          <p:cNvPr id="12" name="Picture 4" descr="http://www.thurgauerzeitung.ch/storage/scl/import/nzz/schweiz/1439828_m3msw560h330q75v42313_autobahn-a1-zuerich_fullSize_1.17499471.1345456894.jpg?version=1345457079"/>
          <p:cNvPicPr>
            <a:picLocks noChangeAspect="1" noChangeArrowheads="1"/>
          </p:cNvPicPr>
          <p:nvPr/>
        </p:nvPicPr>
        <p:blipFill>
          <a:blip r:embed="rId5" cstate="print"/>
          <a:srcRect t="19357" r="730" b="10242"/>
          <a:stretch>
            <a:fillRect/>
          </a:stretch>
        </p:blipFill>
        <p:spPr bwMode="auto">
          <a:xfrm>
            <a:off x="3851920" y="1916832"/>
            <a:ext cx="4824536" cy="2016224"/>
          </a:xfrm>
          <a:prstGeom prst="rect">
            <a:avLst/>
          </a:prstGeom>
          <a:noFill/>
        </p:spPr>
      </p:pic>
      <p:pic>
        <p:nvPicPr>
          <p:cNvPr id="13" name="Picture 6" descr="http://www.freefoto.com/images/25/18/25_18_34---Intermodal-Freight-Service--Brig--Switzerland_we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4221088"/>
            <a:ext cx="3672000" cy="24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2962672" cy="851694"/>
          </a:xfrm>
        </p:spPr>
        <p:txBody>
          <a:bodyPr/>
          <a:lstStyle/>
          <a:p>
            <a:r>
              <a:rPr lang="hr-HR" u="sng" dirty="0" smtClean="0"/>
              <a:t> željeznički promet</a:t>
            </a:r>
            <a:r>
              <a:rPr lang="hr-HR" dirty="0" smtClean="0"/>
              <a:t/>
            </a:r>
            <a:br>
              <a:rPr lang="hr-HR" dirty="0" smtClean="0"/>
            </a:br>
            <a:endParaRPr lang="hr-HR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67544" y="980728"/>
            <a:ext cx="2997969" cy="5145435"/>
          </a:xfrm>
        </p:spPr>
        <p:txBody>
          <a:bodyPr/>
          <a:lstStyle/>
          <a:p>
            <a:r>
              <a:rPr lang="hr-HR" sz="1600" dirty="0" smtClean="0"/>
              <a:t>- veliki kapacitet, rentabilnost, sporost, smanjena dostupnost, zastarjelost</a:t>
            </a:r>
          </a:p>
          <a:p>
            <a:r>
              <a:rPr lang="hr-HR" sz="1600" dirty="0" smtClean="0"/>
              <a:t>- robni promet  masovan,  unificirani teret</a:t>
            </a:r>
          </a:p>
          <a:p>
            <a:r>
              <a:rPr lang="hr-HR" sz="1600" dirty="0" smtClean="0"/>
              <a:t>- modernizacija putničkog  prometa  u razvijenim zemljama u 2/</a:t>
            </a:r>
            <a:r>
              <a:rPr lang="hr-HR" sz="1600" dirty="0" err="1" smtClean="0"/>
              <a:t>2</a:t>
            </a:r>
            <a:r>
              <a:rPr lang="hr-HR" sz="1600" dirty="0" smtClean="0"/>
              <a:t> 20. st. -brzi vlakovi</a:t>
            </a:r>
          </a:p>
          <a:p>
            <a:endParaRPr lang="hr-HR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07904" y="188640"/>
            <a:ext cx="1670005" cy="2556000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 t="36389"/>
          <a:stretch>
            <a:fillRect/>
          </a:stretch>
        </p:blipFill>
        <p:spPr bwMode="auto">
          <a:xfrm>
            <a:off x="3851920" y="2492896"/>
            <a:ext cx="5040560" cy="218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 r="1339" b="20539"/>
          <a:stretch>
            <a:fillRect/>
          </a:stretch>
        </p:blipFill>
        <p:spPr bwMode="auto">
          <a:xfrm>
            <a:off x="467544" y="4509120"/>
            <a:ext cx="396044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/>
          <a:srcRect l="19263" t="17669"/>
          <a:stretch>
            <a:fillRect/>
          </a:stretch>
        </p:blipFill>
        <p:spPr>
          <a:xfrm>
            <a:off x="5436096" y="476672"/>
            <a:ext cx="3484846" cy="1871968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5292080" y="4725144"/>
            <a:ext cx="3622100" cy="190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147248" cy="864096"/>
          </a:xfrm>
        </p:spPr>
        <p:txBody>
          <a:bodyPr>
            <a:normAutofit fontScale="90000"/>
          </a:bodyPr>
          <a:lstStyle/>
          <a:p>
            <a:pPr algn="l"/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>V</a:t>
            </a:r>
            <a:r>
              <a:rPr lang="hr-HR" sz="2000" dirty="0" smtClean="0">
                <a:latin typeface="Arial" pitchFamily="34" charset="0"/>
                <a:cs typeface="Arial" pitchFamily="34" charset="0"/>
              </a:rPr>
              <a:t>rijeme vožnje vlakova prije i poslije ubrzavanja vlakova</a:t>
            </a: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>
                <a:latin typeface="Arial" pitchFamily="34" charset="0"/>
                <a:cs typeface="Arial" pitchFamily="34" charset="0"/>
              </a:rPr>
              <a:t>Vrijeme vožnje vlakova prije i poslije ubrzavanja vlakova</a:t>
            </a:r>
            <a:r>
              <a:rPr lang="hr-HR" sz="1800" dirty="0" smtClean="0"/>
              <a:t/>
            </a:r>
            <a:br>
              <a:rPr lang="hr-HR" sz="18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1100" dirty="0" err="1" smtClean="0"/>
              <a:t>Source</a:t>
            </a:r>
            <a:r>
              <a:rPr lang="hr-HR" sz="1100" dirty="0" smtClean="0"/>
              <a:t>: </a:t>
            </a:r>
            <a:r>
              <a:rPr lang="hr-HR" sz="1100" dirty="0" err="1" smtClean="0"/>
              <a:t>International</a:t>
            </a:r>
            <a:r>
              <a:rPr lang="hr-HR" sz="1100" dirty="0" smtClean="0"/>
              <a:t> Union </a:t>
            </a:r>
            <a:r>
              <a:rPr lang="hr-HR" sz="1100" dirty="0" err="1" smtClean="0"/>
              <a:t>of</a:t>
            </a:r>
            <a:r>
              <a:rPr lang="hr-HR" sz="1100" dirty="0" smtClean="0"/>
              <a:t> </a:t>
            </a:r>
            <a:r>
              <a:rPr lang="hr-HR" sz="1100" dirty="0" err="1" smtClean="0"/>
              <a:t>RailwaysTravel</a:t>
            </a:r>
            <a:r>
              <a:rPr lang="hr-HR" sz="1100" dirty="0" smtClean="0"/>
              <a:t> </a:t>
            </a:r>
            <a:r>
              <a:rPr lang="hr-HR" sz="1100" dirty="0" err="1" smtClean="0"/>
              <a:t>Times</a:t>
            </a:r>
            <a:r>
              <a:rPr lang="hr-HR" sz="1100" dirty="0" smtClean="0"/>
              <a:t> </a:t>
            </a:r>
            <a:r>
              <a:rPr lang="hr-HR" sz="1100" dirty="0" err="1" smtClean="0"/>
              <a:t>before</a:t>
            </a:r>
            <a:r>
              <a:rPr lang="hr-HR" sz="1100" dirty="0" smtClean="0"/>
              <a:t> </a:t>
            </a:r>
            <a:r>
              <a:rPr lang="hr-HR" sz="1100" dirty="0" err="1" smtClean="0"/>
              <a:t>and</a:t>
            </a:r>
            <a:r>
              <a:rPr lang="hr-HR" sz="1100" dirty="0" smtClean="0"/>
              <a:t> </a:t>
            </a:r>
            <a:r>
              <a:rPr lang="hr-HR" sz="1100" dirty="0" err="1" smtClean="0"/>
              <a:t>after</a:t>
            </a:r>
            <a:r>
              <a:rPr lang="hr-HR" sz="1100" dirty="0" smtClean="0"/>
              <a:t> </a:t>
            </a:r>
            <a:r>
              <a:rPr lang="hr-HR" sz="1100" dirty="0" err="1" smtClean="0"/>
              <a:t>the</a:t>
            </a:r>
            <a:r>
              <a:rPr lang="hr-HR" sz="1100" dirty="0" smtClean="0"/>
              <a:t> </a:t>
            </a:r>
            <a:r>
              <a:rPr lang="hr-HR" sz="1100" dirty="0" err="1" smtClean="0"/>
              <a:t>Introduction</a:t>
            </a:r>
            <a:r>
              <a:rPr lang="hr-HR" sz="1100" dirty="0" smtClean="0"/>
              <a:t> </a:t>
            </a:r>
            <a:r>
              <a:rPr lang="hr-HR" sz="1100" dirty="0" err="1" smtClean="0"/>
              <a:t>of</a:t>
            </a:r>
            <a:r>
              <a:rPr lang="hr-HR" sz="1100" dirty="0" smtClean="0"/>
              <a:t> a </a:t>
            </a:r>
            <a:r>
              <a:rPr lang="hr-HR" sz="1100" dirty="0" err="1" smtClean="0"/>
              <a:t>High</a:t>
            </a:r>
            <a:r>
              <a:rPr lang="hr-HR" sz="1100" dirty="0" smtClean="0"/>
              <a:t> </a:t>
            </a:r>
            <a:r>
              <a:rPr lang="hr-HR" sz="1100" dirty="0" err="1" smtClean="0"/>
              <a:t>Speed</a:t>
            </a:r>
            <a:r>
              <a:rPr lang="hr-HR" sz="1100" dirty="0" smtClean="0"/>
              <a:t> </a:t>
            </a:r>
            <a:r>
              <a:rPr lang="hr-HR" sz="1100" dirty="0" err="1" smtClean="0"/>
              <a:t>Rail</a:t>
            </a:r>
            <a:r>
              <a:rPr lang="hr-HR" sz="1100" dirty="0" smtClean="0"/>
              <a:t> Service (</a:t>
            </a:r>
            <a:r>
              <a:rPr lang="hr-HR" sz="1100" dirty="0" err="1" smtClean="0"/>
              <a:t>hours</a:t>
            </a:r>
            <a:r>
              <a:rPr lang="hr-HR" sz="1100" dirty="0" smtClean="0"/>
              <a:t>)</a:t>
            </a:r>
            <a:r>
              <a:rPr lang="hr-HR" sz="2000" dirty="0" smtClean="0"/>
              <a:t/>
            </a:r>
            <a:br>
              <a:rPr lang="hr-HR" sz="2000" dirty="0" smtClean="0"/>
            </a:br>
            <a:endParaRPr lang="hr-HR" sz="2000" dirty="0"/>
          </a:p>
        </p:txBody>
      </p:sp>
      <p:pic>
        <p:nvPicPr>
          <p:cNvPr id="3074" name="Picture 2" descr="hstsystem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7899529" cy="48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>
          <a:xfrm>
            <a:off x="179512" y="260648"/>
            <a:ext cx="3286001" cy="1174452"/>
          </a:xfrm>
        </p:spPr>
        <p:txBody>
          <a:bodyPr/>
          <a:lstStyle/>
          <a:p>
            <a:r>
              <a:rPr lang="hr-HR" dirty="0" smtClean="0">
                <a:solidFill>
                  <a:schemeClr val="bg1"/>
                </a:solidFill>
              </a:rPr>
              <a:t> </a:t>
            </a:r>
            <a:r>
              <a:rPr lang="hr-HR" u="sng" dirty="0" smtClean="0">
                <a:latin typeface="Arial" pitchFamily="34" charset="0"/>
                <a:cs typeface="Arial" pitchFamily="34" charset="0"/>
              </a:rPr>
              <a:t>riječni, jezerski i kanalski promet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/>
            </a:r>
            <a:br>
              <a:rPr lang="hr-HR" dirty="0" smtClean="0">
                <a:latin typeface="Arial" pitchFamily="34" charset="0"/>
                <a:cs typeface="Arial" pitchFamily="34" charset="0"/>
              </a:rPr>
            </a:br>
            <a:endParaRPr lang="hr-HR" dirty="0"/>
          </a:p>
        </p:txBody>
      </p:sp>
      <p:sp>
        <p:nvSpPr>
          <p:cNvPr id="9" name="Rezervirano mjesto teksta 8"/>
          <p:cNvSpPr>
            <a:spLocks noGrp="1"/>
          </p:cNvSpPr>
          <p:nvPr>
            <p:ph type="body" sz="half" idx="2"/>
          </p:nvPr>
        </p:nvSpPr>
        <p:spPr>
          <a:xfrm>
            <a:off x="179512" y="1340768"/>
            <a:ext cx="3286001" cy="4785395"/>
          </a:xfrm>
        </p:spPr>
        <p:txBody>
          <a:bodyPr>
            <a:normAutofit/>
          </a:bodyPr>
          <a:lstStyle/>
          <a:p>
            <a:r>
              <a:rPr lang="hr-HR" sz="1600" dirty="0" smtClean="0">
                <a:latin typeface="Arial" pitchFamily="34" charset="0"/>
                <a:cs typeface="Arial" pitchFamily="34" charset="0"/>
              </a:rPr>
              <a:t>- unutar kopnenih prostora , star, jeftin, velika nosivost, spor, ovisan o vremenu, ne širi se </a:t>
            </a:r>
          </a:p>
          <a:p>
            <a:r>
              <a:rPr lang="hr-HR" sz="1600" dirty="0" smtClean="0">
                <a:latin typeface="Arial" pitchFamily="34" charset="0"/>
                <a:cs typeface="Arial" pitchFamily="34" charset="0"/>
              </a:rPr>
              <a:t> - Rajna, Dunav, Mississippi, Missouri, Amazona, </a:t>
            </a:r>
            <a:r>
              <a:rPr lang="hr-HR" sz="1600" dirty="0" err="1" smtClean="0">
                <a:latin typeface="Arial" pitchFamily="34" charset="0"/>
                <a:cs typeface="Arial" pitchFamily="34" charset="0"/>
              </a:rPr>
              <a:t>Yangze</a:t>
            </a:r>
            <a:r>
              <a:rPr lang="hr-HR" sz="1600" dirty="0" smtClean="0">
                <a:latin typeface="Arial" pitchFamily="34" charset="0"/>
                <a:cs typeface="Arial" pitchFamily="34" charset="0"/>
              </a:rPr>
              <a:t>, luke- čvorišta</a:t>
            </a:r>
          </a:p>
          <a:p>
            <a:r>
              <a:rPr lang="hr-HR" sz="1600" dirty="0" smtClean="0">
                <a:latin typeface="Arial" pitchFamily="34" charset="0"/>
                <a:cs typeface="Arial" pitchFamily="34" charset="0"/>
              </a:rPr>
              <a:t> - kanali. St. Lawrence, Rajna-</a:t>
            </a:r>
            <a:r>
              <a:rPr lang="hr-HR" sz="1600" dirty="0" err="1" smtClean="0">
                <a:latin typeface="Arial" pitchFamily="34" charset="0"/>
                <a:cs typeface="Arial" pitchFamily="34" charset="0"/>
              </a:rPr>
              <a:t>Majna</a:t>
            </a:r>
            <a:r>
              <a:rPr lang="hr-HR" sz="1600" dirty="0" smtClean="0">
                <a:latin typeface="Arial" pitchFamily="34" charset="0"/>
                <a:cs typeface="Arial" pitchFamily="34" charset="0"/>
              </a:rPr>
              <a:t>- Dunav, Veliki kanal</a:t>
            </a:r>
          </a:p>
          <a:p>
            <a:endParaRPr lang="hr-HR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5536" y="3573016"/>
            <a:ext cx="4458323" cy="2971429"/>
          </a:xfrm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139952" y="260648"/>
            <a:ext cx="4194175" cy="2173287"/>
          </a:xfrm>
          <a:prstGeom prst="rect">
            <a:avLst/>
          </a:prstGeom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4427984" y="3212976"/>
            <a:ext cx="4194175" cy="2173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400" u="sng" dirty="0" smtClean="0">
                <a:latin typeface="Arial" pitchFamily="34" charset="0"/>
                <a:cs typeface="Arial" pitchFamily="34" charset="0"/>
              </a:rPr>
              <a:t>cjevovodni promet</a:t>
            </a:r>
            <a:r>
              <a:rPr lang="hr-HR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hr-HR" sz="2400" dirty="0" smtClean="0">
                <a:latin typeface="Arial" pitchFamily="34" charset="0"/>
                <a:cs typeface="Arial" pitchFamily="34" charset="0"/>
              </a:rPr>
            </a:br>
            <a:endParaRPr lang="hr-H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hr-HR" sz="1600" dirty="0" smtClean="0">
                <a:latin typeface="Arial" pitchFamily="34" charset="0"/>
                <a:cs typeface="Arial" pitchFamily="34" charset="0"/>
              </a:rPr>
              <a:t>- najmlađa vrsta prometa nastala nakon pronalaska bešavne cijevi</a:t>
            </a:r>
          </a:p>
          <a:p>
            <a:r>
              <a:rPr lang="hr-HR" sz="1600" dirty="0" smtClean="0">
                <a:latin typeface="Arial" pitchFamily="34" charset="0"/>
                <a:cs typeface="Arial" pitchFamily="34" charset="0"/>
              </a:rPr>
              <a:t>- transport tereta (nafta, derivati, plin,žito)- jeftiniji  od ostalih vrsta kopnenog prijevoza </a:t>
            </a:r>
          </a:p>
          <a:p>
            <a:r>
              <a:rPr lang="hr-HR" sz="1600" dirty="0" smtClean="0">
                <a:latin typeface="Arial" pitchFamily="34" charset="0"/>
                <a:cs typeface="Arial" pitchFamily="34" charset="0"/>
              </a:rPr>
              <a:t>- Rusija, Bliski istok, Južna Amerika, JANAF</a:t>
            </a:r>
          </a:p>
          <a:p>
            <a:endParaRPr lang="hr-HR" dirty="0"/>
          </a:p>
        </p:txBody>
      </p:sp>
      <p:pic>
        <p:nvPicPr>
          <p:cNvPr id="5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4077072"/>
            <a:ext cx="3952800" cy="2196000"/>
          </a:xfrm>
        </p:spPr>
      </p:pic>
      <p:pic>
        <p:nvPicPr>
          <p:cNvPr id="1026" name="Picture 2" descr="gazprom-turqui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88640"/>
            <a:ext cx="3962400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Sustav-Janafa-copy1-630x38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077072"/>
            <a:ext cx="4058533" cy="24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3050"/>
            <a:ext cx="3034680" cy="707678"/>
          </a:xfrm>
        </p:spPr>
        <p:txBody>
          <a:bodyPr>
            <a:normAutofit/>
          </a:bodyPr>
          <a:lstStyle/>
          <a:p>
            <a:r>
              <a:rPr lang="hr-HR" u="sng" dirty="0" smtClean="0">
                <a:latin typeface="Arial" pitchFamily="34" charset="0"/>
                <a:cs typeface="Arial" pitchFamily="34" charset="0"/>
              </a:rPr>
              <a:t>gradski </a:t>
            </a:r>
            <a:r>
              <a:rPr lang="hr-HR" u="sng" dirty="0">
                <a:latin typeface="Arial" pitchFamily="34" charset="0"/>
                <a:cs typeface="Arial" pitchFamily="34" charset="0"/>
              </a:rPr>
              <a:t>promet</a:t>
            </a:r>
          </a:p>
        </p:txBody>
      </p:sp>
      <p:pic>
        <p:nvPicPr>
          <p:cNvPr id="62471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95936" y="332656"/>
            <a:ext cx="4800000" cy="3238952"/>
          </a:xfrm>
        </p:spPr>
      </p:pic>
      <p:sp>
        <p:nvSpPr>
          <p:cNvPr id="62469" name="Rectangle 5"/>
          <p:cNvSpPr>
            <a:spLocks noGrp="1" noRot="1" noChangeArrowheads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Char char="-"/>
            </a:pPr>
            <a:r>
              <a:rPr lang="hr-HR" sz="2400" dirty="0" smtClean="0"/>
              <a:t>isprepliću </a:t>
            </a:r>
            <a:r>
              <a:rPr lang="hr-HR" sz="2400" dirty="0"/>
              <a:t>se različiti oblici prometa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r-HR" sz="2400" dirty="0" smtClean="0"/>
              <a:t> putnika </a:t>
            </a:r>
            <a:r>
              <a:rPr lang="hr-HR" sz="2400" dirty="0"/>
              <a:t>, sredstva najvećeg kapaciteta</a:t>
            </a:r>
          </a:p>
        </p:txBody>
      </p:sp>
      <p:pic>
        <p:nvPicPr>
          <p:cNvPr id="2050" name="Picture 2" descr="maglevshangha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933056"/>
            <a:ext cx="4312273" cy="2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rickshaw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933056"/>
            <a:ext cx="3582737" cy="23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/>
            <a:r>
              <a:rPr lang="hr-HR" sz="20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Najekonomičniji načini transporta</a:t>
            </a:r>
            <a:endParaRPr lang="hr-HR" sz="20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Prostoručno 15"/>
          <p:cNvSpPr/>
          <p:nvPr/>
        </p:nvSpPr>
        <p:spPr>
          <a:xfrm>
            <a:off x="0" y="1988840"/>
            <a:ext cx="2843808" cy="2448271"/>
          </a:xfrm>
          <a:custGeom>
            <a:avLst/>
            <a:gdLst>
              <a:gd name="connsiteX0" fmla="*/ 0 w 2820610"/>
              <a:gd name="connsiteY0" fmla="*/ 0 h 808270"/>
              <a:gd name="connsiteX1" fmla="*/ 2416475 w 2820610"/>
              <a:gd name="connsiteY1" fmla="*/ 0 h 808270"/>
              <a:gd name="connsiteX2" fmla="*/ 2820610 w 2820610"/>
              <a:gd name="connsiteY2" fmla="*/ 404135 h 808270"/>
              <a:gd name="connsiteX3" fmla="*/ 2416475 w 2820610"/>
              <a:gd name="connsiteY3" fmla="*/ 808270 h 808270"/>
              <a:gd name="connsiteX4" fmla="*/ 0 w 2820610"/>
              <a:gd name="connsiteY4" fmla="*/ 808270 h 808270"/>
              <a:gd name="connsiteX5" fmla="*/ 404135 w 2820610"/>
              <a:gd name="connsiteY5" fmla="*/ 404135 h 808270"/>
              <a:gd name="connsiteX6" fmla="*/ 0 w 2820610"/>
              <a:gd name="connsiteY6" fmla="*/ 0 h 80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20610" h="808270">
                <a:moveTo>
                  <a:pt x="0" y="0"/>
                </a:moveTo>
                <a:lnTo>
                  <a:pt x="2416475" y="0"/>
                </a:lnTo>
                <a:lnTo>
                  <a:pt x="2820610" y="404135"/>
                </a:lnTo>
                <a:lnTo>
                  <a:pt x="2416475" y="808270"/>
                </a:lnTo>
                <a:lnTo>
                  <a:pt x="0" y="808270"/>
                </a:lnTo>
                <a:lnTo>
                  <a:pt x="404135" y="40413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60142" tIns="18669" rIns="422804" bIns="18669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r-HR" sz="1400" kern="1200" dirty="0" smtClean="0">
                <a:latin typeface="Arial" pitchFamily="34" charset="0"/>
                <a:cs typeface="Arial" pitchFamily="34" charset="0"/>
              </a:rPr>
              <a:t>CESTOM</a:t>
            </a:r>
          </a:p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r-HR" sz="1400" kern="1200" dirty="0" smtClean="0">
                <a:latin typeface="Arial" pitchFamily="34" charset="0"/>
                <a:cs typeface="Arial" pitchFamily="34" charset="0"/>
              </a:rPr>
              <a:t> (kratke udaljenosti)</a:t>
            </a:r>
          </a:p>
          <a:p>
            <a:pPr lvl="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r-HR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mali troškovi pretovara a veliki prijevoza</a:t>
            </a:r>
            <a:endParaRPr lang="hr-HR" sz="1100" kern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Prostoručno 16"/>
          <p:cNvSpPr/>
          <p:nvPr/>
        </p:nvSpPr>
        <p:spPr>
          <a:xfrm>
            <a:off x="2627784" y="2060848"/>
            <a:ext cx="3040092" cy="2376264"/>
          </a:xfrm>
          <a:custGeom>
            <a:avLst/>
            <a:gdLst>
              <a:gd name="connsiteX0" fmla="*/ 0 w 2973507"/>
              <a:gd name="connsiteY0" fmla="*/ 0 h 787795"/>
              <a:gd name="connsiteX1" fmla="*/ 2579610 w 2973507"/>
              <a:gd name="connsiteY1" fmla="*/ 0 h 787795"/>
              <a:gd name="connsiteX2" fmla="*/ 2973507 w 2973507"/>
              <a:gd name="connsiteY2" fmla="*/ 393898 h 787795"/>
              <a:gd name="connsiteX3" fmla="*/ 2579610 w 2973507"/>
              <a:gd name="connsiteY3" fmla="*/ 787795 h 787795"/>
              <a:gd name="connsiteX4" fmla="*/ 0 w 2973507"/>
              <a:gd name="connsiteY4" fmla="*/ 787795 h 787795"/>
              <a:gd name="connsiteX5" fmla="*/ 393898 w 2973507"/>
              <a:gd name="connsiteY5" fmla="*/ 393898 h 787795"/>
              <a:gd name="connsiteX6" fmla="*/ 0 w 2973507"/>
              <a:gd name="connsiteY6" fmla="*/ 0 h 787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3507" h="787795">
                <a:moveTo>
                  <a:pt x="0" y="0"/>
                </a:moveTo>
                <a:lnTo>
                  <a:pt x="2579610" y="0"/>
                </a:lnTo>
                <a:lnTo>
                  <a:pt x="2973507" y="393898"/>
                </a:lnTo>
                <a:lnTo>
                  <a:pt x="2579610" y="787795"/>
                </a:lnTo>
                <a:lnTo>
                  <a:pt x="0" y="787795"/>
                </a:lnTo>
                <a:lnTo>
                  <a:pt x="393898" y="39389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7906" tIns="21336" rIns="415233" bIns="21336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r-HR" sz="1400" kern="1200" dirty="0" smtClean="0">
                <a:latin typeface="Arial" pitchFamily="34" charset="0"/>
                <a:cs typeface="Arial" pitchFamily="34" charset="0"/>
              </a:rPr>
              <a:t>ŽELJEZNICOM</a:t>
            </a:r>
          </a:p>
          <a:p>
            <a:pPr lvl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r-HR" sz="1400" kern="1200" dirty="0" smtClean="0">
                <a:latin typeface="Arial" pitchFamily="34" charset="0"/>
                <a:cs typeface="Arial" pitchFamily="34" charset="0"/>
              </a:rPr>
              <a:t>(srednje udaljenosti) </a:t>
            </a:r>
            <a:r>
              <a:rPr lang="hr-HR" sz="1100" kern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prosječni troškovi pretovara i prijevoza</a:t>
            </a:r>
            <a:endParaRPr lang="hr-HR" sz="1600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Prostoručno 17"/>
          <p:cNvSpPr/>
          <p:nvPr/>
        </p:nvSpPr>
        <p:spPr>
          <a:xfrm>
            <a:off x="5004048" y="1196752"/>
            <a:ext cx="3469927" cy="1584096"/>
          </a:xfrm>
          <a:custGeom>
            <a:avLst/>
            <a:gdLst>
              <a:gd name="connsiteX0" fmla="*/ 0 w 3037879"/>
              <a:gd name="connsiteY0" fmla="*/ 0 h 1215151"/>
              <a:gd name="connsiteX1" fmla="*/ 2430304 w 3037879"/>
              <a:gd name="connsiteY1" fmla="*/ 0 h 1215151"/>
              <a:gd name="connsiteX2" fmla="*/ 3037879 w 3037879"/>
              <a:gd name="connsiteY2" fmla="*/ 607576 h 1215151"/>
              <a:gd name="connsiteX3" fmla="*/ 2430304 w 3037879"/>
              <a:gd name="connsiteY3" fmla="*/ 1215151 h 1215151"/>
              <a:gd name="connsiteX4" fmla="*/ 0 w 3037879"/>
              <a:gd name="connsiteY4" fmla="*/ 1215151 h 1215151"/>
              <a:gd name="connsiteX5" fmla="*/ 607576 w 3037879"/>
              <a:gd name="connsiteY5" fmla="*/ 607576 h 1215151"/>
              <a:gd name="connsiteX6" fmla="*/ 0 w 3037879"/>
              <a:gd name="connsiteY6" fmla="*/ 0 h 121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7879" h="1215151">
                <a:moveTo>
                  <a:pt x="0" y="0"/>
                </a:moveTo>
                <a:lnTo>
                  <a:pt x="2430304" y="0"/>
                </a:lnTo>
                <a:lnTo>
                  <a:pt x="3037879" y="607576"/>
                </a:lnTo>
                <a:lnTo>
                  <a:pt x="2430304" y="1215151"/>
                </a:lnTo>
                <a:lnTo>
                  <a:pt x="0" y="1215151"/>
                </a:lnTo>
                <a:lnTo>
                  <a:pt x="607576" y="607576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91599" tIns="61341" rIns="668916" bIns="61341" numCol="1" spcCol="1270" anchor="ctr" anchorCtr="0">
            <a:noAutofit/>
          </a:bodyPr>
          <a:lstStyle/>
          <a:p>
            <a:pPr lvl="0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r-HR" sz="10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Veliki troškovi pretovara i prijevoza</a:t>
            </a:r>
          </a:p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r-HR" sz="1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ZRAKOM</a:t>
            </a:r>
          </a:p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r-HR" sz="1000" b="1" kern="120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(lagano, pokvarljiva roba)</a:t>
            </a:r>
          </a:p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hr-HR" sz="10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r-HR" sz="1100" b="1" kern="1200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velika</a:t>
            </a:r>
            <a:endParaRPr lang="hr-HR" sz="1100" kern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Prostoručno 18"/>
          <p:cNvSpPr/>
          <p:nvPr/>
        </p:nvSpPr>
        <p:spPr>
          <a:xfrm>
            <a:off x="5004048" y="2852936"/>
            <a:ext cx="3469927" cy="1800200"/>
          </a:xfrm>
          <a:custGeom>
            <a:avLst/>
            <a:gdLst>
              <a:gd name="connsiteX0" fmla="*/ 0 w 3037879"/>
              <a:gd name="connsiteY0" fmla="*/ 0 h 1215151"/>
              <a:gd name="connsiteX1" fmla="*/ 2430304 w 3037879"/>
              <a:gd name="connsiteY1" fmla="*/ 0 h 1215151"/>
              <a:gd name="connsiteX2" fmla="*/ 3037879 w 3037879"/>
              <a:gd name="connsiteY2" fmla="*/ 607576 h 1215151"/>
              <a:gd name="connsiteX3" fmla="*/ 2430304 w 3037879"/>
              <a:gd name="connsiteY3" fmla="*/ 1215151 h 1215151"/>
              <a:gd name="connsiteX4" fmla="*/ 0 w 3037879"/>
              <a:gd name="connsiteY4" fmla="*/ 1215151 h 1215151"/>
              <a:gd name="connsiteX5" fmla="*/ 607576 w 3037879"/>
              <a:gd name="connsiteY5" fmla="*/ 607576 h 1215151"/>
              <a:gd name="connsiteX6" fmla="*/ 0 w 3037879"/>
              <a:gd name="connsiteY6" fmla="*/ 0 h 121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7879" h="1215151">
                <a:moveTo>
                  <a:pt x="0" y="0"/>
                </a:moveTo>
                <a:lnTo>
                  <a:pt x="2430304" y="0"/>
                </a:lnTo>
                <a:lnTo>
                  <a:pt x="3037879" y="607576"/>
                </a:lnTo>
                <a:lnTo>
                  <a:pt x="2430304" y="1215151"/>
                </a:lnTo>
                <a:lnTo>
                  <a:pt x="0" y="1215151"/>
                </a:lnTo>
                <a:lnTo>
                  <a:pt x="607576" y="607576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91599" tIns="61341" rIns="668916" bIns="61341" numCol="1" spcCol="1270" anchor="ctr" anchorCtr="0">
            <a:noAutofit/>
          </a:bodyPr>
          <a:lstStyle/>
          <a:p>
            <a:pPr lvl="0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r-HR" sz="10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udaljenost</a:t>
            </a:r>
          </a:p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hr-HR" sz="14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hr-HR" sz="14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r-HR" sz="1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VODOM </a:t>
            </a:r>
          </a:p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r-HR" sz="1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hr-HR" sz="11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veliki tereti malovrijedna roba)</a:t>
            </a:r>
            <a:endParaRPr lang="hr-HR" sz="1100" kern="1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">
  <a:themeElements>
    <a:clrScheme name="Građanski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449</TotalTime>
  <Words>445</Words>
  <Application>Microsoft Office PowerPoint</Application>
  <PresentationFormat>Prikaz na zaslonu (4:3)</PresentationFormat>
  <Paragraphs>64</Paragraphs>
  <Slides>12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12</vt:i4>
      </vt:variant>
    </vt:vector>
  </HeadingPairs>
  <TitlesOfParts>
    <vt:vector size="13" baseType="lpstr">
      <vt:lpstr>Office tema</vt:lpstr>
      <vt:lpstr>Promet i njegov razvoj na kopnu</vt:lpstr>
      <vt:lpstr>Promet služi za prijevoz ljudi i dobara, ujedno  je osnova ljudskog napretka</vt:lpstr>
      <vt:lpstr>        cestovni promet  </vt:lpstr>
      <vt:lpstr> željeznički promet </vt:lpstr>
      <vt:lpstr>    Vrijeme vožnje vlakova prije i poslije ubrzavanja vlakova                  Vrijeme vožnje vlakova prije i poslije ubrzavanja vlakova                    Source: International Union of RailwaysTravel Times before and after the Introduction of a High Speed Rail Service (hours) </vt:lpstr>
      <vt:lpstr> riječni, jezerski i kanalski promet </vt:lpstr>
      <vt:lpstr>cjevovodni promet </vt:lpstr>
      <vt:lpstr>gradski promet</vt:lpstr>
      <vt:lpstr>Najekonomičniji načini transporta</vt:lpstr>
      <vt:lpstr>Ekološki problemi</vt:lpstr>
      <vt:lpstr>Slajd 11</vt:lpstr>
      <vt:lpstr>Slajd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cp:lastModifiedBy>Anto</cp:lastModifiedBy>
  <cp:revision>95</cp:revision>
  <dcterms:modified xsi:type="dcterms:W3CDTF">2013-03-21T18:37:03Z</dcterms:modified>
</cp:coreProperties>
</file>