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</p:sldMasterIdLst>
  <p:sldIdLst>
    <p:sldId id="256" r:id="rId2"/>
    <p:sldId id="266" r:id="rId3"/>
    <p:sldId id="274" r:id="rId4"/>
    <p:sldId id="273" r:id="rId5"/>
    <p:sldId id="267" r:id="rId6"/>
    <p:sldId id="264" r:id="rId7"/>
    <p:sldId id="262" r:id="rId8"/>
    <p:sldId id="263" r:id="rId9"/>
    <p:sldId id="270" r:id="rId10"/>
    <p:sldId id="257" r:id="rId11"/>
    <p:sldId id="258" r:id="rId12"/>
    <p:sldId id="265" r:id="rId13"/>
    <p:sldId id="272" r:id="rId14"/>
    <p:sldId id="259" r:id="rId15"/>
    <p:sldId id="271" r:id="rId16"/>
    <p:sldId id="275" r:id="rId17"/>
    <p:sldId id="260" r:id="rId18"/>
    <p:sldId id="261" r:id="rId19"/>
    <p:sldId id="268" r:id="rId20"/>
    <p:sldId id="269" r:id="rId2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ta-IN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a-IN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466F-BDA4-4F18-9C7B-FF0A9A1B0E80}" type="datetime1">
              <a:rPr lang="en-US" smtClean="0"/>
              <a:pPr/>
              <a:t>3/23/2013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4290-6522-4139-852E-05BD9E7F0D2E}" type="datetime1">
              <a:rPr lang="en-US" smtClean="0"/>
              <a:pPr/>
              <a:t>3/23/2013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ta-IN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55F9-81EA-47C5-8059-9E5C2B437C70}" type="datetime1">
              <a:rPr lang="en-US" smtClean="0"/>
              <a:pPr/>
              <a:t>3/23/2013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3/23/2013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ta-I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3/23/2013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300C-6FC5-4FC3-AF1A-075E4F50620D}" type="datetime1">
              <a:rPr lang="en-US" smtClean="0"/>
              <a:pPr/>
              <a:t>3/23/2013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295D-4A77-4DEB-B04C-9F4282A8BC04}" type="datetime1">
              <a:rPr lang="en-US" smtClean="0"/>
              <a:pPr/>
              <a:t>3/23/2013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8685-4D0C-42D5-8013-B5904CD1FCBC}" type="datetime1">
              <a:rPr lang="en-US" smtClean="0"/>
              <a:pPr/>
              <a:t>3/23/2013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3/23/2013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ta-IN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1B38-C5EB-4D66-9137-0AFE9CDEDE8F}" type="datetime1">
              <a:rPr lang="en-US" smtClean="0"/>
              <a:pPr/>
              <a:t>3/23/2013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ta-IN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a-IN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pPr/>
              <a:t>3/23/2013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ta-I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27B613C-1AD7-49D3-885D-F654C5CDBAA6}" type="datetime1">
              <a:rPr lang="en-US" smtClean="0"/>
              <a:pPr/>
              <a:t>3/23/2013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a-IN" sz="4000" dirty="0" smtClean="0"/>
              <a:t>PISANI RAD NA STRUČNOM ISPITU IZ GEOGRAFIJ</a:t>
            </a:r>
            <a:r>
              <a:rPr lang="hr-HR" sz="4000" smtClean="0"/>
              <a:t>E</a:t>
            </a:r>
            <a:r>
              <a:rPr lang="ta-IN" sz="4000" dirty="0" smtClean="0"/>
              <a:t/>
            </a:r>
            <a:br>
              <a:rPr lang="ta-IN" sz="4000" dirty="0" smtClean="0"/>
            </a:br>
            <a:endParaRPr lang="ca-E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ta-IN" i="1" dirty="0" smtClean="0"/>
              <a:t>Dr. </a:t>
            </a:r>
            <a:r>
              <a:rPr lang="ta-IN" i="1" dirty="0"/>
              <a:t>s</a:t>
            </a:r>
            <a:r>
              <a:rPr lang="ta-IN" i="1" dirty="0" smtClean="0"/>
              <a:t>c. Zoran Curić, red. </a:t>
            </a:r>
            <a:r>
              <a:rPr lang="ta-IN" i="1" dirty="0"/>
              <a:t>p</a:t>
            </a:r>
            <a:r>
              <a:rPr lang="ta-IN" i="1" dirty="0" smtClean="0"/>
              <a:t>rof.</a:t>
            </a:r>
          </a:p>
          <a:p>
            <a:r>
              <a:rPr lang="ta-IN" i="1" dirty="0" smtClean="0"/>
              <a:t>Sveučilište u Zagrebu</a:t>
            </a:r>
          </a:p>
          <a:p>
            <a:r>
              <a:rPr lang="ta-IN" i="1" dirty="0" smtClean="0"/>
              <a:t>PMF – Geografski odsjek</a:t>
            </a:r>
            <a:endParaRPr lang="ca-ES" i="1" dirty="0"/>
          </a:p>
        </p:txBody>
      </p:sp>
    </p:spTree>
    <p:extLst>
      <p:ext uri="{BB962C8B-B14F-4D97-AF65-F5344CB8AC3E}">
        <p14:creationId xmlns="" xmlns:p14="http://schemas.microsoft.com/office/powerpoint/2010/main" val="361552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z="3200" dirty="0" smtClean="0"/>
              <a:t>Kompozicija (struktura) pisanog rada</a:t>
            </a:r>
            <a:endParaRPr lang="ca-E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7620000" cy="4983161"/>
          </a:xfrm>
        </p:spPr>
        <p:txBody>
          <a:bodyPr>
            <a:normAutofit lnSpcReduction="10000"/>
          </a:bodyPr>
          <a:lstStyle/>
          <a:p>
            <a:r>
              <a:rPr lang="ta-IN" dirty="0" smtClean="0"/>
              <a:t>UVOD</a:t>
            </a:r>
          </a:p>
          <a:p>
            <a:pPr lvl="1"/>
            <a:r>
              <a:rPr lang="ta-IN" dirty="0"/>
              <a:t>n</a:t>
            </a:r>
            <a:r>
              <a:rPr lang="ta-IN" dirty="0" smtClean="0"/>
              <a:t>ajava teme</a:t>
            </a:r>
          </a:p>
          <a:p>
            <a:pPr lvl="1"/>
            <a:r>
              <a:rPr lang="ta-IN" dirty="0"/>
              <a:t>s</a:t>
            </a:r>
            <a:r>
              <a:rPr lang="ta-IN" dirty="0" smtClean="0"/>
              <a:t>mještaj teme u širi metodički kontekst</a:t>
            </a:r>
          </a:p>
          <a:p>
            <a:pPr lvl="1"/>
            <a:r>
              <a:rPr lang="ta-IN" dirty="0"/>
              <a:t>o</a:t>
            </a:r>
            <a:r>
              <a:rPr lang="ta-IN" dirty="0" smtClean="0"/>
              <a:t>snovne informacije o temi</a:t>
            </a:r>
          </a:p>
          <a:p>
            <a:pPr lvl="1"/>
            <a:r>
              <a:rPr lang="ta-IN" dirty="0" smtClean="0"/>
              <a:t>osnovne misli koje se razrađuju, opisuju i potkrepljuju dokazima u razradi teme</a:t>
            </a:r>
          </a:p>
          <a:p>
            <a:pPr lvl="1"/>
            <a:endParaRPr lang="ta-IN" dirty="0" smtClean="0"/>
          </a:p>
          <a:p>
            <a:r>
              <a:rPr lang="ta-IN" dirty="0" smtClean="0"/>
              <a:t>RAZRADA TEME </a:t>
            </a:r>
          </a:p>
          <a:p>
            <a:pPr lvl="1"/>
            <a:r>
              <a:rPr lang="ta-IN" dirty="0"/>
              <a:t>p</a:t>
            </a:r>
            <a:r>
              <a:rPr lang="ta-IN" dirty="0" smtClean="0"/>
              <a:t>oznavanje teme i literature</a:t>
            </a:r>
          </a:p>
          <a:p>
            <a:pPr lvl="1"/>
            <a:r>
              <a:rPr lang="ta-IN" dirty="0" smtClean="0"/>
              <a:t>riješavanje problema, iznošenje stavova i prijedloga</a:t>
            </a:r>
          </a:p>
          <a:p>
            <a:pPr lvl="1"/>
            <a:endParaRPr lang="ta-IN" dirty="0" smtClean="0"/>
          </a:p>
          <a:p>
            <a:r>
              <a:rPr lang="ta-IN" dirty="0" smtClean="0"/>
              <a:t>ZAKLJUČAK</a:t>
            </a:r>
          </a:p>
          <a:p>
            <a:pPr lvl="1"/>
            <a:r>
              <a:rPr lang="ta-IN" dirty="0"/>
              <a:t>s</a:t>
            </a:r>
            <a:r>
              <a:rPr lang="ta-IN" dirty="0" smtClean="0"/>
              <a:t>inteza iznesenih postavki</a:t>
            </a:r>
          </a:p>
          <a:p>
            <a:pPr lvl="1"/>
            <a:r>
              <a:rPr lang="ta-IN" dirty="0"/>
              <a:t>s</a:t>
            </a:r>
            <a:r>
              <a:rPr lang="ta-IN" dirty="0" smtClean="0"/>
              <a:t>ažeto oblikovanje zaključnih misli</a:t>
            </a:r>
          </a:p>
          <a:p>
            <a:endParaRPr lang="ca-ES" dirty="0"/>
          </a:p>
        </p:txBody>
      </p:sp>
    </p:spTree>
    <p:extLst>
      <p:ext uri="{BB962C8B-B14F-4D97-AF65-F5344CB8AC3E}">
        <p14:creationId xmlns="" xmlns:p14="http://schemas.microsoft.com/office/powerpoint/2010/main" val="888304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z="3200" dirty="0" smtClean="0"/>
              <a:t>Stručna i jezična pismenost</a:t>
            </a:r>
            <a:endParaRPr lang="ca-E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</a:t>
            </a:r>
            <a:r>
              <a:rPr lang="ta-IN" dirty="0" smtClean="0"/>
              <a:t>oznavanje geografske struke i metodike geografije</a:t>
            </a:r>
          </a:p>
          <a:p>
            <a:r>
              <a:rPr lang="en-US" dirty="0" smtClean="0"/>
              <a:t>P</a:t>
            </a:r>
            <a:r>
              <a:rPr lang="ta-IN" dirty="0" smtClean="0"/>
              <a:t>oznavanje jezične, pravopisne i gramatičke norme</a:t>
            </a:r>
          </a:p>
          <a:p>
            <a:r>
              <a:rPr lang="en-US" dirty="0" smtClean="0"/>
              <a:t>S</a:t>
            </a:r>
            <a:r>
              <a:rPr lang="ta-IN" dirty="0" smtClean="0"/>
              <a:t>tandardni hrvatski jezik</a:t>
            </a:r>
          </a:p>
          <a:p>
            <a:r>
              <a:rPr lang="en-US" dirty="0" smtClean="0"/>
              <a:t>P</a:t>
            </a:r>
            <a:r>
              <a:rPr lang="ta-IN" dirty="0" smtClean="0"/>
              <a:t>rimjena znanstvenoga stila pisanja</a:t>
            </a:r>
          </a:p>
          <a:p>
            <a:pPr lvl="1"/>
            <a:r>
              <a:rPr lang="ta-IN" dirty="0"/>
              <a:t>j</a:t>
            </a:r>
            <a:r>
              <a:rPr lang="ta-IN" dirty="0" smtClean="0"/>
              <a:t>asne i jednoznačne rečenice</a:t>
            </a:r>
          </a:p>
          <a:p>
            <a:pPr lvl="1"/>
            <a:r>
              <a:rPr lang="ta-IN" dirty="0"/>
              <a:t>t</a:t>
            </a:r>
            <a:r>
              <a:rPr lang="ta-IN" dirty="0" smtClean="0"/>
              <a:t>očne i dokazane tvrdnje</a:t>
            </a:r>
          </a:p>
          <a:p>
            <a:pPr lvl="1"/>
            <a:r>
              <a:rPr lang="ta-IN" dirty="0"/>
              <a:t>i</a:t>
            </a:r>
            <a:r>
              <a:rPr lang="ta-IN" dirty="0" smtClean="0"/>
              <a:t>zbjegavati ponavljanja, fraze i nepotrebne tuđice (gomilanje tuđica nepotrebno je i nije obilježje znanstvenoga stila)</a:t>
            </a:r>
          </a:p>
          <a:p>
            <a:r>
              <a:rPr lang="ta-IN" dirty="0" smtClean="0"/>
              <a:t>Temu (pisani rad) ne pisati novinarskim i razgovornim stilom </a:t>
            </a:r>
          </a:p>
          <a:p>
            <a:r>
              <a:rPr lang="en-US" dirty="0" smtClean="0"/>
              <a:t>R</a:t>
            </a:r>
            <a:r>
              <a:rPr lang="ta-IN" dirty="0" smtClean="0"/>
              <a:t>ukopis i čitljivost teksta</a:t>
            </a:r>
          </a:p>
          <a:p>
            <a:endParaRPr lang="ta-IN" dirty="0" smtClean="0"/>
          </a:p>
          <a:p>
            <a:endParaRPr lang="ta-IN" dirty="0" smtClean="0"/>
          </a:p>
          <a:p>
            <a:endParaRPr lang="ta-IN" dirty="0" smtClean="0"/>
          </a:p>
          <a:p>
            <a:endParaRPr lang="ta-IN" dirty="0" smtClean="0"/>
          </a:p>
          <a:p>
            <a:endParaRPr lang="ta-IN" dirty="0" smtClean="0"/>
          </a:p>
          <a:p>
            <a:endParaRPr lang="ca-ES" dirty="0"/>
          </a:p>
        </p:txBody>
      </p:sp>
    </p:spTree>
    <p:extLst>
      <p:ext uri="{BB962C8B-B14F-4D97-AF65-F5344CB8AC3E}">
        <p14:creationId xmlns="" xmlns:p14="http://schemas.microsoft.com/office/powerpoint/2010/main" val="2176738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z="3200" dirty="0" smtClean="0"/>
              <a:t>Govorimo</a:t>
            </a:r>
            <a:r>
              <a:rPr lang="hr-HR" sz="3200" dirty="0" smtClean="0"/>
              <a:t> i pišimo</a:t>
            </a:r>
            <a:r>
              <a:rPr lang="ta-IN" sz="3200" dirty="0" smtClean="0"/>
              <a:t> </a:t>
            </a:r>
            <a:r>
              <a:rPr lang="ta-IN" sz="3200" dirty="0" smtClean="0"/>
              <a:t>hrvatski ...</a:t>
            </a:r>
            <a:endParaRPr lang="ca-ES" sz="3200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hr-HR" sz="2000" dirty="0" smtClean="0">
                <a:cs typeface="Arial Narrow"/>
              </a:rPr>
              <a:t>Kompjutor</a:t>
            </a:r>
            <a:endParaRPr lang="hr-HR" sz="2000" b="1" dirty="0" smtClean="0">
              <a:cs typeface="Arial Narrow"/>
            </a:endParaRPr>
          </a:p>
          <a:p>
            <a:r>
              <a:rPr lang="hr-HR" sz="2000" dirty="0" smtClean="0">
                <a:cs typeface="Arial Narrow"/>
              </a:rPr>
              <a:t>Har</a:t>
            </a:r>
            <a:r>
              <a:rPr lang="ta-IN" sz="2000" dirty="0" smtClean="0">
                <a:cs typeface="Arial Narrow"/>
              </a:rPr>
              <a:t>d</a:t>
            </a:r>
            <a:r>
              <a:rPr lang="hr-HR" sz="2000" dirty="0" smtClean="0">
                <a:cs typeface="Arial Narrow"/>
              </a:rPr>
              <a:t>isk</a:t>
            </a:r>
          </a:p>
          <a:p>
            <a:r>
              <a:rPr lang="hr-HR" sz="2000" dirty="0" smtClean="0">
                <a:cs typeface="Arial Narrow"/>
              </a:rPr>
              <a:t>Laptop</a:t>
            </a:r>
          </a:p>
          <a:p>
            <a:r>
              <a:rPr lang="hr-HR" sz="2000" dirty="0" smtClean="0">
                <a:cs typeface="Arial Narrow"/>
              </a:rPr>
              <a:t>Printer </a:t>
            </a:r>
          </a:p>
          <a:p>
            <a:r>
              <a:rPr lang="ta-IN" sz="2000" dirty="0">
                <a:cs typeface="Arial Narrow"/>
              </a:rPr>
              <a:t>B</a:t>
            </a:r>
            <a:r>
              <a:rPr lang="hr-HR" sz="2000" dirty="0" smtClean="0">
                <a:cs typeface="Arial Narrow"/>
              </a:rPr>
              <a:t>lok sat </a:t>
            </a:r>
          </a:p>
          <a:p>
            <a:r>
              <a:rPr lang="ta-IN" sz="2000" dirty="0" smtClean="0">
                <a:cs typeface="Arial Narrow"/>
              </a:rPr>
              <a:t>S</a:t>
            </a:r>
            <a:r>
              <a:rPr lang="hr-HR" sz="2000" dirty="0" smtClean="0">
                <a:cs typeface="Arial Narrow"/>
              </a:rPr>
              <a:t>oftver</a:t>
            </a:r>
            <a:endParaRPr lang="ta-IN" sz="2000" dirty="0" smtClean="0">
              <a:cs typeface="Arial Narrow"/>
            </a:endParaRPr>
          </a:p>
          <a:p>
            <a:r>
              <a:rPr lang="en-US" sz="2000" dirty="0" smtClean="0">
                <a:cs typeface="Arial Narrow"/>
              </a:rPr>
              <a:t>E</a:t>
            </a:r>
            <a:r>
              <a:rPr lang="ta-IN" sz="2000" dirty="0" smtClean="0">
                <a:cs typeface="Arial Narrow"/>
              </a:rPr>
              <a:t>-mail</a:t>
            </a:r>
          </a:p>
          <a:p>
            <a:r>
              <a:rPr lang="en-US" sz="2000" dirty="0" smtClean="0">
                <a:cs typeface="Arial Narrow"/>
              </a:rPr>
              <a:t>S</a:t>
            </a:r>
            <a:r>
              <a:rPr lang="ta-IN" sz="2000" dirty="0" smtClean="0">
                <a:cs typeface="Arial Narrow"/>
              </a:rPr>
              <a:t>hopping (šoping!)</a:t>
            </a:r>
            <a:endParaRPr lang="hr-HR" sz="2000" dirty="0">
              <a:cs typeface="Arial Narrow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000" b="1" dirty="0" smtClean="0"/>
              <a:t>R</a:t>
            </a:r>
            <a:r>
              <a:rPr lang="ta-IN" sz="2000" b="1" dirty="0" smtClean="0"/>
              <a:t>ačunalo</a:t>
            </a:r>
          </a:p>
          <a:p>
            <a:r>
              <a:rPr lang="en-US" sz="2000" b="1" dirty="0" smtClean="0"/>
              <a:t>T</a:t>
            </a:r>
            <a:r>
              <a:rPr lang="ta-IN" sz="2000" b="1" dirty="0" smtClean="0"/>
              <a:t>vrdi disk</a:t>
            </a:r>
          </a:p>
          <a:p>
            <a:r>
              <a:rPr lang="en-US" sz="2000" b="1" dirty="0" smtClean="0"/>
              <a:t>P</a:t>
            </a:r>
            <a:r>
              <a:rPr lang="ta-IN" sz="2000" b="1" dirty="0" smtClean="0"/>
              <a:t>rijenosno računalo</a:t>
            </a:r>
          </a:p>
          <a:p>
            <a:r>
              <a:rPr lang="en-US" sz="2000" b="1" dirty="0" smtClean="0"/>
              <a:t>P</a:t>
            </a:r>
            <a:r>
              <a:rPr lang="ta-IN" sz="2000" b="1" dirty="0" smtClean="0"/>
              <a:t>isač</a:t>
            </a:r>
          </a:p>
          <a:p>
            <a:r>
              <a:rPr lang="en-US" sz="2000" b="1" dirty="0" smtClean="0"/>
              <a:t>D</a:t>
            </a:r>
            <a:r>
              <a:rPr lang="ta-IN" sz="2000" b="1" dirty="0" smtClean="0"/>
              <a:t>vosat</a:t>
            </a:r>
          </a:p>
          <a:p>
            <a:r>
              <a:rPr lang="en-US" sz="2000" b="1" dirty="0" smtClean="0"/>
              <a:t>P</a:t>
            </a:r>
            <a:r>
              <a:rPr lang="ta-IN" sz="2000" b="1" dirty="0" smtClean="0"/>
              <a:t>rogram</a:t>
            </a:r>
          </a:p>
          <a:p>
            <a:r>
              <a:rPr lang="en-US" sz="2000" b="1" dirty="0" smtClean="0"/>
              <a:t>E</a:t>
            </a:r>
            <a:r>
              <a:rPr lang="ta-IN" sz="2000" b="1" dirty="0" smtClean="0"/>
              <a:t>-pošta</a:t>
            </a:r>
          </a:p>
          <a:p>
            <a:r>
              <a:rPr lang="en-US" sz="2000" b="1" dirty="0" smtClean="0"/>
              <a:t>K</a:t>
            </a:r>
            <a:r>
              <a:rPr lang="ta-IN" sz="2000" b="1" dirty="0" smtClean="0"/>
              <a:t>upovina </a:t>
            </a:r>
          </a:p>
          <a:p>
            <a:pPr marL="114300" indent="0">
              <a:buNone/>
            </a:pPr>
            <a:endParaRPr lang="ca-ES" dirty="0"/>
          </a:p>
        </p:txBody>
      </p:sp>
    </p:spTree>
    <p:extLst>
      <p:ext uri="{BB962C8B-B14F-4D97-AF65-F5344CB8AC3E}">
        <p14:creationId xmlns="" xmlns:p14="http://schemas.microsoft.com/office/powerpoint/2010/main" val="149894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z="3200" dirty="0" smtClean="0"/>
              <a:t>“Hrvatsko-engleski” jezik</a:t>
            </a:r>
            <a:endParaRPr lang="ca-E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a-IN" dirty="0" smtClean="0"/>
              <a:t>Ravnatelj se popeo na </a:t>
            </a:r>
            <a:r>
              <a:rPr lang="ta-IN" b="1" i="1" dirty="0" smtClean="0"/>
              <a:t>stage</a:t>
            </a:r>
            <a:r>
              <a:rPr lang="ta-IN" dirty="0" smtClean="0"/>
              <a:t> (</a:t>
            </a:r>
            <a:r>
              <a:rPr lang="ta-IN" i="1" dirty="0" smtClean="0"/>
              <a:t>steidž</a:t>
            </a:r>
            <a:r>
              <a:rPr lang="ta-IN" dirty="0" smtClean="0"/>
              <a:t>) i pozdravio učenike i zaposlenike škole. </a:t>
            </a:r>
          </a:p>
          <a:p>
            <a:r>
              <a:rPr lang="ta-IN" dirty="0" smtClean="0"/>
              <a:t>Izvođači priredbe bili su u </a:t>
            </a:r>
            <a:r>
              <a:rPr lang="ta-IN" b="1" i="1" dirty="0" smtClean="0"/>
              <a:t>backstageu</a:t>
            </a:r>
            <a:r>
              <a:rPr lang="ta-IN" i="1" dirty="0" smtClean="0"/>
              <a:t> (bekstejdžu)</a:t>
            </a:r>
            <a:r>
              <a:rPr lang="ta-IN" dirty="0" smtClean="0"/>
              <a:t>. </a:t>
            </a:r>
          </a:p>
          <a:p>
            <a:r>
              <a:rPr lang="ta-IN" dirty="0" smtClean="0"/>
              <a:t>Bio je to najznačajni </a:t>
            </a:r>
            <a:r>
              <a:rPr lang="ta-IN" b="1" i="1" dirty="0" smtClean="0"/>
              <a:t>event</a:t>
            </a:r>
            <a:r>
              <a:rPr lang="ta-IN" dirty="0" smtClean="0"/>
              <a:t> (</a:t>
            </a:r>
            <a:r>
              <a:rPr lang="ta-IN" i="1" dirty="0" smtClean="0"/>
              <a:t>ivent)</a:t>
            </a:r>
            <a:r>
              <a:rPr lang="ta-IN" dirty="0" smtClean="0"/>
              <a:t> u našoj školi ove godine.</a:t>
            </a:r>
          </a:p>
          <a:p>
            <a:r>
              <a:rPr lang="ta-IN" dirty="0" smtClean="0"/>
              <a:t>Odgovori na nastavnikova pitanja predstavljaju važan </a:t>
            </a:r>
            <a:r>
              <a:rPr lang="ta-IN" b="1" i="1" dirty="0" smtClean="0"/>
              <a:t>feedback</a:t>
            </a:r>
            <a:r>
              <a:rPr lang="ta-IN" dirty="0" smtClean="0"/>
              <a:t> (</a:t>
            </a:r>
            <a:r>
              <a:rPr lang="ta-IN" i="1" dirty="0" smtClean="0"/>
              <a:t>fidbek</a:t>
            </a:r>
            <a:r>
              <a:rPr lang="ta-IN" dirty="0" smtClean="0"/>
              <a:t>) nastavniku tijekom nastavnog procesa.</a:t>
            </a:r>
          </a:p>
          <a:p>
            <a:r>
              <a:rPr lang="en-US" dirty="0" smtClean="0"/>
              <a:t>U</a:t>
            </a:r>
            <a:r>
              <a:rPr lang="ta-IN" dirty="0" smtClean="0"/>
              <a:t>čenici su </a:t>
            </a:r>
            <a:r>
              <a:rPr lang="ta-IN" i="1" dirty="0" smtClean="0"/>
              <a:t>aplicirali</a:t>
            </a:r>
            <a:r>
              <a:rPr lang="ta-IN" dirty="0" smtClean="0"/>
              <a:t> na ...</a:t>
            </a:r>
          </a:p>
          <a:p>
            <a:r>
              <a:rPr lang="en-US" dirty="0" smtClean="0"/>
              <a:t>U</a:t>
            </a:r>
            <a:r>
              <a:rPr lang="ta-IN" dirty="0" smtClean="0"/>
              <a:t>veden je </a:t>
            </a:r>
            <a:r>
              <a:rPr lang="ta-IN" i="1" smtClean="0"/>
              <a:t>monitoring</a:t>
            </a:r>
            <a:r>
              <a:rPr lang="ta-IN" smtClean="0"/>
              <a:t> nastave</a:t>
            </a:r>
            <a:r>
              <a:rPr lang="ta-IN" dirty="0" smtClean="0"/>
              <a:t>...</a:t>
            </a:r>
          </a:p>
          <a:p>
            <a:endParaRPr lang="ta-IN" dirty="0" smtClean="0"/>
          </a:p>
          <a:p>
            <a:endParaRPr lang="ca-ES" dirty="0"/>
          </a:p>
        </p:txBody>
      </p:sp>
    </p:spTree>
    <p:extLst>
      <p:ext uri="{BB962C8B-B14F-4D97-AF65-F5344CB8AC3E}">
        <p14:creationId xmlns="" xmlns:p14="http://schemas.microsoft.com/office/powerpoint/2010/main" val="110628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dirty="0" smtClean="0"/>
              <a:t>Stil pisanja</a:t>
            </a:r>
            <a:endParaRPr lang="ca-E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a-IN" dirty="0" smtClean="0"/>
              <a:t>POGREŠNO</a:t>
            </a:r>
            <a:endParaRPr lang="ca-E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U</a:t>
            </a:r>
            <a:r>
              <a:rPr lang="ta-IN" dirty="0" smtClean="0"/>
              <a:t> čemu je stvar...</a:t>
            </a:r>
          </a:p>
          <a:p>
            <a:r>
              <a:rPr lang="en-US" dirty="0" smtClean="0"/>
              <a:t>P</a:t>
            </a:r>
            <a:r>
              <a:rPr lang="ta-IN" dirty="0" smtClean="0"/>
              <a:t>ostigli smo strašan napredak...</a:t>
            </a:r>
          </a:p>
          <a:p>
            <a:r>
              <a:rPr lang="en-US" dirty="0" smtClean="0"/>
              <a:t>O</a:t>
            </a:r>
            <a:r>
              <a:rPr lang="ta-IN" dirty="0" smtClean="0"/>
              <a:t>bradili smo lekciju...</a:t>
            </a:r>
            <a:endParaRPr lang="hr-HR" dirty="0" smtClean="0"/>
          </a:p>
          <a:p>
            <a:pPr>
              <a:buNone/>
            </a:pPr>
            <a:endParaRPr lang="ta-IN" dirty="0" smtClean="0"/>
          </a:p>
          <a:p>
            <a:r>
              <a:rPr lang="ta-IN" dirty="0" smtClean="0"/>
              <a:t>...gradivo...</a:t>
            </a:r>
          </a:p>
          <a:p>
            <a:r>
              <a:rPr lang="ta-IN" dirty="0" smtClean="0"/>
              <a:t>...ispitivanje znanja...</a:t>
            </a:r>
            <a:endParaRPr lang="ca-E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ta-IN" dirty="0" smtClean="0"/>
              <a:t>ISPRAVNO</a:t>
            </a:r>
            <a:endParaRPr lang="ca-E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O</a:t>
            </a:r>
            <a:r>
              <a:rPr lang="ta-IN" dirty="0" smtClean="0"/>
              <a:t> čemu je riječ...</a:t>
            </a:r>
          </a:p>
          <a:p>
            <a:r>
              <a:rPr lang="en-US" dirty="0" smtClean="0"/>
              <a:t>P</a:t>
            </a:r>
            <a:r>
              <a:rPr lang="ta-IN" dirty="0" smtClean="0"/>
              <a:t>ostigli smo veliki napredak...</a:t>
            </a:r>
          </a:p>
          <a:p>
            <a:r>
              <a:rPr lang="en-US" dirty="0" smtClean="0"/>
              <a:t>O</a:t>
            </a:r>
            <a:r>
              <a:rPr lang="ta-IN" dirty="0" smtClean="0"/>
              <a:t>bradili smo nastavnu jedinicu...</a:t>
            </a:r>
          </a:p>
          <a:p>
            <a:r>
              <a:rPr lang="ta-IN" dirty="0" smtClean="0"/>
              <a:t>...nastavni sadržaji...</a:t>
            </a:r>
          </a:p>
          <a:p>
            <a:r>
              <a:rPr lang="ta-IN" dirty="0" smtClean="0"/>
              <a:t>...provjeravanje znanja... </a:t>
            </a:r>
          </a:p>
          <a:p>
            <a:pPr>
              <a:buNone/>
            </a:pPr>
            <a:endParaRPr lang="ca-ES" dirty="0"/>
          </a:p>
        </p:txBody>
      </p:sp>
    </p:spTree>
    <p:extLst>
      <p:ext uri="{BB962C8B-B14F-4D97-AF65-F5344CB8AC3E}">
        <p14:creationId xmlns="" xmlns:p14="http://schemas.microsoft.com/office/powerpoint/2010/main" val="72430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z="3200" dirty="0" smtClean="0"/>
              <a:t>Najčešće stručne pogreške</a:t>
            </a:r>
            <a:endParaRPr lang="ca-ES" sz="32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</a:t>
            </a:r>
            <a:r>
              <a:rPr lang="ta-IN" dirty="0" smtClean="0"/>
              <a:t>tručna terminologija</a:t>
            </a:r>
          </a:p>
          <a:p>
            <a:pPr lvl="1"/>
            <a:r>
              <a:rPr lang="ta-IN" dirty="0"/>
              <a:t>š</a:t>
            </a:r>
            <a:r>
              <a:rPr lang="ta-IN" dirty="0" smtClean="0"/>
              <a:t>kolska godina – nastavna godina</a:t>
            </a:r>
          </a:p>
          <a:p>
            <a:pPr lvl="1"/>
            <a:r>
              <a:rPr lang="ta-IN" dirty="0"/>
              <a:t>n</a:t>
            </a:r>
            <a:r>
              <a:rPr lang="ta-IN" dirty="0" smtClean="0"/>
              <a:t>astavni plan – nastavni program</a:t>
            </a:r>
          </a:p>
          <a:p>
            <a:pPr lvl="1"/>
            <a:r>
              <a:rPr lang="ta-IN" dirty="0" smtClean="0"/>
              <a:t>ploča – školska ploča</a:t>
            </a:r>
          </a:p>
          <a:p>
            <a:pPr lvl="1"/>
            <a:r>
              <a:rPr lang="ta-IN" dirty="0" smtClean="0"/>
              <a:t>karta – geografska karta</a:t>
            </a:r>
          </a:p>
          <a:p>
            <a:pPr lvl="1"/>
            <a:r>
              <a:rPr lang="ta-IN" dirty="0" smtClean="0"/>
              <a:t>televizija – televizor</a:t>
            </a:r>
          </a:p>
          <a:p>
            <a:pPr lvl="1"/>
            <a:r>
              <a:rPr lang="ta-IN" dirty="0"/>
              <a:t>o</a:t>
            </a:r>
            <a:r>
              <a:rPr lang="ta-IN" dirty="0" smtClean="0"/>
              <a:t>sobine – obilježja, značajke, karakteristike</a:t>
            </a:r>
          </a:p>
          <a:p>
            <a:pPr lvl="1"/>
            <a:r>
              <a:rPr lang="ta-IN" dirty="0"/>
              <a:t>d</a:t>
            </a:r>
            <a:r>
              <a:rPr lang="ta-IN" dirty="0" smtClean="0"/>
              <a:t>jeca – učenici    </a:t>
            </a:r>
          </a:p>
        </p:txBody>
      </p:sp>
    </p:spTree>
    <p:extLst>
      <p:ext uri="{BB962C8B-B14F-4D97-AF65-F5344CB8AC3E}">
        <p14:creationId xmlns="" xmlns:p14="http://schemas.microsoft.com/office/powerpoint/2010/main" val="1103584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200" dirty="0" smtClean="0"/>
              <a:t>Još se griješi u …</a:t>
            </a:r>
            <a:endParaRPr lang="hr-HR" sz="32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</a:t>
            </a:r>
            <a:r>
              <a:rPr lang="ta-IN" dirty="0" smtClean="0"/>
              <a:t>isanje u prvome licu</a:t>
            </a:r>
          </a:p>
          <a:p>
            <a:pPr lvl="1"/>
            <a:r>
              <a:rPr lang="ta-IN" i="1" dirty="0" smtClean="0"/>
              <a:t>“Mogu reći...” 	“...iznijet ću...”	</a:t>
            </a:r>
            <a:endParaRPr lang="ta-IN" dirty="0" smtClean="0"/>
          </a:p>
          <a:p>
            <a:pPr lvl="1"/>
            <a:endParaRPr lang="ta-IN" dirty="0" smtClean="0"/>
          </a:p>
          <a:p>
            <a:r>
              <a:rPr lang="ta-IN" dirty="0" smtClean="0"/>
              <a:t>Razgovorni stil pisanja</a:t>
            </a:r>
          </a:p>
          <a:p>
            <a:pPr lvl="1"/>
            <a:r>
              <a:rPr lang="ta-IN" i="1" dirty="0" smtClean="0"/>
              <a:t>“Motivacija je sila koja gura naprijed...”</a:t>
            </a:r>
            <a:r>
              <a:rPr lang="ta-IN" dirty="0" smtClean="0"/>
              <a:t> </a:t>
            </a:r>
            <a:endParaRPr lang="ta-IN" i="1" dirty="0" smtClean="0"/>
          </a:p>
          <a:p>
            <a:pPr lvl="1"/>
            <a:endParaRPr lang="ta-IN" dirty="0" smtClean="0"/>
          </a:p>
          <a:p>
            <a:r>
              <a:rPr lang="en-US" dirty="0" smtClean="0"/>
              <a:t>T</a:t>
            </a:r>
            <a:r>
              <a:rPr lang="ta-IN" dirty="0" smtClean="0"/>
              <a:t>ema je prekratko (površno) ili preopširno (ekstenzivno)napisana (1 – 2 stranice; više od 10 stranica), optimalno 4 – 5 stranica rukopisa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U</a:t>
            </a:r>
            <a:r>
              <a:rPr lang="ta-IN" sz="3200" dirty="0" smtClean="0"/>
              <a:t>spješan pisani rad temelji se na ...</a:t>
            </a:r>
            <a:endParaRPr lang="ca-ES" sz="32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</a:t>
            </a:r>
            <a:r>
              <a:rPr lang="ta-IN" dirty="0" smtClean="0"/>
              <a:t>oznavanju metodičke i stručne literature o temi pisanoga rada</a:t>
            </a:r>
          </a:p>
          <a:p>
            <a:endParaRPr lang="ta-IN" dirty="0" smtClean="0"/>
          </a:p>
          <a:p>
            <a:r>
              <a:rPr lang="en-US" dirty="0" smtClean="0"/>
              <a:t>P</a:t>
            </a:r>
            <a:r>
              <a:rPr lang="ta-IN" dirty="0" smtClean="0"/>
              <a:t>ovezivanju literature i iskustvima iz nastavne prakse</a:t>
            </a:r>
          </a:p>
          <a:p>
            <a:endParaRPr lang="ta-IN" dirty="0" smtClean="0"/>
          </a:p>
          <a:p>
            <a:r>
              <a:rPr lang="en-US" dirty="0" smtClean="0"/>
              <a:t>P</a:t>
            </a:r>
            <a:r>
              <a:rPr lang="ta-IN" dirty="0" smtClean="0"/>
              <a:t>reglednosti, urednosti i jasnoj kompoziciji rada</a:t>
            </a:r>
          </a:p>
          <a:p>
            <a:endParaRPr lang="ta-IN" dirty="0" smtClean="0"/>
          </a:p>
          <a:p>
            <a:r>
              <a:rPr lang="en-US" dirty="0" smtClean="0"/>
              <a:t>S</a:t>
            </a:r>
            <a:r>
              <a:rPr lang="ta-IN" dirty="0" smtClean="0"/>
              <a:t>tručnoj, jezičnoj i stilskoj razini pisanoga rada</a:t>
            </a:r>
          </a:p>
          <a:p>
            <a:pPr lvl="1"/>
            <a:r>
              <a:rPr lang="ta-IN" dirty="0"/>
              <a:t>s</a:t>
            </a:r>
            <a:r>
              <a:rPr lang="ta-IN" dirty="0" smtClean="0"/>
              <a:t>tručni izrazi</a:t>
            </a:r>
          </a:p>
          <a:p>
            <a:pPr lvl="1"/>
            <a:r>
              <a:rPr lang="ta-IN" dirty="0" smtClean="0"/>
              <a:t>pravopisna i gramatička točnost </a:t>
            </a:r>
          </a:p>
          <a:p>
            <a:pPr lvl="1"/>
            <a:r>
              <a:rPr lang="ta-IN" dirty="0" smtClean="0"/>
              <a:t>stilska ujednačenost</a:t>
            </a:r>
          </a:p>
          <a:p>
            <a:endParaRPr lang="ca-ES" dirty="0"/>
          </a:p>
        </p:txBody>
      </p:sp>
    </p:spTree>
    <p:extLst>
      <p:ext uri="{BB962C8B-B14F-4D97-AF65-F5344CB8AC3E}">
        <p14:creationId xmlns="" xmlns:p14="http://schemas.microsoft.com/office/powerpoint/2010/main" val="3950757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a-IN" sz="3200" dirty="0" smtClean="0"/>
              <a:t>Kako preživjeti stručni ispit i ostati normalan?  </a:t>
            </a:r>
            <a:r>
              <a:rPr lang="ta-IN" sz="3200" dirty="0" smtClean="0">
                <a:sym typeface="Wingdings"/>
              </a:rPr>
              <a:t></a:t>
            </a:r>
            <a:endParaRPr lang="ca-E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dirty="0" smtClean="0">
                <a:cs typeface="Cambria"/>
              </a:rPr>
              <a:t>U školi u kojoj ste stažirali/volontirali zatražite </a:t>
            </a:r>
            <a:r>
              <a:rPr lang="hr-HR" i="1" dirty="0" smtClean="0">
                <a:cs typeface="Cambria"/>
              </a:rPr>
              <a:t>Priručnik za polaganje stručnih ispita</a:t>
            </a:r>
            <a:r>
              <a:rPr lang="hr-HR" dirty="0" smtClean="0">
                <a:cs typeface="Cambria"/>
              </a:rPr>
              <a:t>.</a:t>
            </a:r>
          </a:p>
          <a:p>
            <a:r>
              <a:rPr lang="hr-HR" dirty="0" smtClean="0">
                <a:cs typeface="Cambria"/>
              </a:rPr>
              <a:t>Sistematizirajte pripreme održanih sati, uvežite ih te provjerite jeste li u dnevnik pripravnika upisali sve potrebne sastavnice.</a:t>
            </a:r>
          </a:p>
          <a:p>
            <a:r>
              <a:rPr lang="hr-HR" dirty="0" smtClean="0">
                <a:cs typeface="Cambria"/>
              </a:rPr>
              <a:t>Prikupite literaturu</a:t>
            </a:r>
            <a:r>
              <a:rPr lang="ta-IN" dirty="0" smtClean="0">
                <a:cs typeface="Cambria"/>
              </a:rPr>
              <a:t> </a:t>
            </a:r>
            <a:r>
              <a:rPr lang="hr-HR" dirty="0" smtClean="0">
                <a:cs typeface="Cambria"/>
              </a:rPr>
              <a:t>(</a:t>
            </a:r>
            <a:r>
              <a:rPr lang="ta-IN" dirty="0" smtClean="0">
                <a:cs typeface="Cambria"/>
              </a:rPr>
              <a:t>o</a:t>
            </a:r>
            <a:r>
              <a:rPr lang="hr-HR" dirty="0" smtClean="0">
                <a:cs typeface="Cambria"/>
              </a:rPr>
              <a:t>d kolega, s interneta, u knjižnicama...)</a:t>
            </a:r>
          </a:p>
          <a:p>
            <a:r>
              <a:rPr lang="hr-HR" dirty="0" smtClean="0">
                <a:cs typeface="Cambria"/>
              </a:rPr>
              <a:t>Počnite učiti na vrijeme! Dakle, najkasnije s danom prijave za polaganje stručnog</a:t>
            </a:r>
            <a:r>
              <a:rPr lang="ta-IN" dirty="0" smtClean="0">
                <a:cs typeface="Cambria"/>
              </a:rPr>
              <a:t>a</a:t>
            </a:r>
            <a:r>
              <a:rPr lang="hr-HR" dirty="0" smtClean="0">
                <a:cs typeface="Cambria"/>
              </a:rPr>
              <a:t> ispita.</a:t>
            </a:r>
          </a:p>
          <a:p>
            <a:r>
              <a:rPr lang="hr-HR" dirty="0" smtClean="0">
                <a:cs typeface="Cambria"/>
              </a:rPr>
              <a:t>Prvo </a:t>
            </a:r>
            <a:r>
              <a:rPr lang="ta-IN" dirty="0" smtClean="0">
                <a:cs typeface="Cambria"/>
              </a:rPr>
              <a:t>proučite </a:t>
            </a:r>
            <a:r>
              <a:rPr lang="hr-HR" dirty="0" smtClean="0">
                <a:cs typeface="Cambria"/>
              </a:rPr>
              <a:t>zakone i pravilnike vezane za školstvo</a:t>
            </a:r>
            <a:r>
              <a:rPr lang="ta-IN" dirty="0" smtClean="0">
                <a:cs typeface="Cambria"/>
              </a:rPr>
              <a:t>. PAZITE, propisi se često mijenjaju! </a:t>
            </a:r>
            <a:endParaRPr lang="hr-HR" dirty="0" smtClean="0">
              <a:cs typeface="Cambria"/>
            </a:endParaRPr>
          </a:p>
          <a:p>
            <a:r>
              <a:rPr lang="hr-HR" dirty="0" smtClean="0">
                <a:cs typeface="Cambria"/>
              </a:rPr>
              <a:t>Iščitavajte didaktiku, psihologiju, pedagogiju i metodik</a:t>
            </a:r>
            <a:r>
              <a:rPr lang="ta-IN" dirty="0" smtClean="0">
                <a:cs typeface="Cambria"/>
              </a:rPr>
              <a:t>u</a:t>
            </a:r>
            <a:r>
              <a:rPr lang="hr-HR" dirty="0" smtClean="0">
                <a:cs typeface="Cambria"/>
              </a:rPr>
              <a:t> kako biste bili sigurni u svoje znanje.</a:t>
            </a:r>
          </a:p>
          <a:p>
            <a:r>
              <a:rPr lang="hr-HR" dirty="0" smtClean="0">
                <a:cs typeface="Cambria"/>
              </a:rPr>
              <a:t>Kada dobijete obavijest o polaganju </a:t>
            </a:r>
            <a:r>
              <a:rPr lang="ta-IN" dirty="0" smtClean="0">
                <a:cs typeface="Cambria"/>
              </a:rPr>
              <a:t>stručnog </a:t>
            </a:r>
            <a:r>
              <a:rPr lang="hr-HR" dirty="0" smtClean="0">
                <a:cs typeface="Cambria"/>
              </a:rPr>
              <a:t>ispita</a:t>
            </a:r>
            <a:r>
              <a:rPr lang="ta-IN" dirty="0" smtClean="0">
                <a:cs typeface="Cambria"/>
              </a:rPr>
              <a:t> </a:t>
            </a:r>
            <a:r>
              <a:rPr lang="hr-HR" dirty="0" smtClean="0">
                <a:cs typeface="Cambria"/>
              </a:rPr>
              <a:t>- BEZ PANIKE!</a:t>
            </a:r>
          </a:p>
        </p:txBody>
      </p:sp>
    </p:spTree>
    <p:extLst>
      <p:ext uri="{BB962C8B-B14F-4D97-AF65-F5344CB8AC3E}">
        <p14:creationId xmlns="" xmlns:p14="http://schemas.microsoft.com/office/powerpoint/2010/main" val="1948198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a-IN" sz="3200" dirty="0"/>
              <a:t>Kako preživjeti stručni ispit i ostati normalan?  </a:t>
            </a:r>
            <a:r>
              <a:rPr lang="ta-IN" sz="3200" dirty="0">
                <a:sym typeface="Wingdings"/>
              </a:rPr>
              <a:t></a:t>
            </a:r>
            <a:endParaRPr lang="ca-E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r-HR" dirty="0">
                <a:latin typeface="Calibri"/>
                <a:cs typeface="Calibri"/>
              </a:rPr>
              <a:t>Za pripravnike koji rade: zatražite od ravnatelja škole u kojoj radite da vam dodijeli plaćenih 10 dana odsustva radi polaganja stručnog ispita. To vam po </a:t>
            </a:r>
            <a:r>
              <a:rPr lang="ta-IN" dirty="0" smtClean="0">
                <a:latin typeface="Calibri"/>
                <a:cs typeface="Calibri"/>
              </a:rPr>
              <a:t>kolektivnom ugovoru </a:t>
            </a:r>
            <a:r>
              <a:rPr lang="hr-HR" dirty="0" smtClean="0">
                <a:latin typeface="Calibri"/>
                <a:cs typeface="Calibri"/>
              </a:rPr>
              <a:t>pripada</a:t>
            </a:r>
            <a:r>
              <a:rPr lang="hr-HR" dirty="0">
                <a:latin typeface="Calibri"/>
                <a:cs typeface="Calibri"/>
              </a:rPr>
              <a:t>.</a:t>
            </a:r>
          </a:p>
          <a:p>
            <a:r>
              <a:rPr lang="hr-HR" dirty="0">
                <a:latin typeface="Calibri"/>
                <a:cs typeface="Calibri"/>
              </a:rPr>
              <a:t>Što je prije moguće kontaktirajte mentora kod kojega ćete držati nastavni sat te se dogovorite o konzultacijama.</a:t>
            </a:r>
          </a:p>
          <a:p>
            <a:r>
              <a:rPr lang="hr-HR" dirty="0">
                <a:latin typeface="Calibri"/>
                <a:cs typeface="Calibri"/>
              </a:rPr>
              <a:t>Na konzultacije možete otići i profesoru metodike koju polažete, ravnatelju škole u kojoj polažete ispit te savjetniku/savjetnici. </a:t>
            </a:r>
            <a:r>
              <a:rPr lang="hr-HR" dirty="0" smtClean="0">
                <a:latin typeface="Calibri"/>
                <a:cs typeface="Calibri"/>
              </a:rPr>
              <a:t>Sigurn</a:t>
            </a:r>
            <a:r>
              <a:rPr lang="ta-IN" dirty="0">
                <a:latin typeface="Calibri"/>
                <a:cs typeface="Calibri"/>
              </a:rPr>
              <a:t>o</a:t>
            </a:r>
            <a:r>
              <a:rPr lang="hr-HR" dirty="0" smtClean="0">
                <a:latin typeface="Calibri"/>
                <a:cs typeface="Calibri"/>
              </a:rPr>
              <a:t> ćete </a:t>
            </a:r>
            <a:r>
              <a:rPr lang="hr-HR" dirty="0">
                <a:latin typeface="Calibri"/>
                <a:cs typeface="Calibri"/>
              </a:rPr>
              <a:t>dobiti </a:t>
            </a:r>
            <a:r>
              <a:rPr lang="hr-HR" dirty="0" smtClean="0">
                <a:latin typeface="Calibri"/>
                <a:cs typeface="Calibri"/>
              </a:rPr>
              <a:t>koris</a:t>
            </a:r>
            <a:r>
              <a:rPr lang="ta-IN" dirty="0" smtClean="0">
                <a:latin typeface="Calibri"/>
                <a:cs typeface="Calibri"/>
              </a:rPr>
              <a:t>ne savjete</a:t>
            </a:r>
            <a:r>
              <a:rPr lang="hr-HR" dirty="0" smtClean="0">
                <a:latin typeface="Calibri"/>
                <a:cs typeface="Calibri"/>
              </a:rPr>
              <a:t>.</a:t>
            </a:r>
            <a:endParaRPr lang="hr-HR" dirty="0">
              <a:latin typeface="Calibri"/>
              <a:cs typeface="Calibri"/>
            </a:endParaRPr>
          </a:p>
          <a:p>
            <a:r>
              <a:rPr lang="hr-HR" dirty="0">
                <a:latin typeface="Calibri"/>
                <a:cs typeface="Calibri"/>
              </a:rPr>
              <a:t>Pišući </a:t>
            </a:r>
            <a:r>
              <a:rPr lang="ta-IN" dirty="0" smtClean="0">
                <a:latin typeface="Calibri"/>
                <a:cs typeface="Calibri"/>
              </a:rPr>
              <a:t>pisanu pripremu </a:t>
            </a:r>
            <a:r>
              <a:rPr lang="hr-HR" dirty="0" smtClean="0">
                <a:latin typeface="Calibri"/>
                <a:cs typeface="Calibri"/>
              </a:rPr>
              <a:t>pridržavajte </a:t>
            </a:r>
            <a:r>
              <a:rPr lang="hr-HR" dirty="0">
                <a:latin typeface="Calibri"/>
                <a:cs typeface="Calibri"/>
              </a:rPr>
              <a:t>se </a:t>
            </a:r>
            <a:r>
              <a:rPr lang="hr-HR" dirty="0" smtClean="0">
                <a:latin typeface="Calibri"/>
                <a:cs typeface="Calibri"/>
              </a:rPr>
              <a:t>metodike</a:t>
            </a:r>
            <a:r>
              <a:rPr lang="ta-IN" dirty="0" smtClean="0">
                <a:latin typeface="Calibri"/>
                <a:cs typeface="Calibri"/>
              </a:rPr>
              <a:t> geografije</a:t>
            </a:r>
            <a:r>
              <a:rPr lang="hr-HR" dirty="0" smtClean="0">
                <a:latin typeface="Calibri"/>
                <a:cs typeface="Calibri"/>
              </a:rPr>
              <a:t>, </a:t>
            </a:r>
            <a:r>
              <a:rPr lang="hr-HR" dirty="0">
                <a:latin typeface="Calibri"/>
                <a:cs typeface="Calibri"/>
              </a:rPr>
              <a:t>ali unesite u nju i vlastitu kreativnost.</a:t>
            </a:r>
          </a:p>
          <a:p>
            <a:r>
              <a:rPr lang="hr-HR" dirty="0">
                <a:latin typeface="Calibri"/>
                <a:cs typeface="Calibri"/>
              </a:rPr>
              <a:t>Ako je moguće održite probni sat u školi u kojoj radite ili </a:t>
            </a:r>
            <a:r>
              <a:rPr lang="ta-IN" dirty="0" smtClean="0">
                <a:latin typeface="Calibri"/>
                <a:cs typeface="Calibri"/>
              </a:rPr>
              <a:t>u školi u kojoj </a:t>
            </a:r>
            <a:r>
              <a:rPr lang="hr-HR" dirty="0" smtClean="0">
                <a:latin typeface="Calibri"/>
                <a:cs typeface="Calibri"/>
              </a:rPr>
              <a:t>ćete </a:t>
            </a:r>
            <a:r>
              <a:rPr lang="hr-HR" dirty="0">
                <a:latin typeface="Calibri"/>
                <a:cs typeface="Calibri"/>
              </a:rPr>
              <a:t>polagati ispit.</a:t>
            </a:r>
          </a:p>
          <a:p>
            <a:r>
              <a:rPr lang="ta-IN" dirty="0" smtClean="0">
                <a:latin typeface="Calibri"/>
                <a:cs typeface="Calibri"/>
              </a:rPr>
              <a:t>Prezentaciju, n</a:t>
            </a:r>
            <a:r>
              <a:rPr lang="hr-HR" dirty="0" smtClean="0">
                <a:latin typeface="Calibri"/>
                <a:cs typeface="Calibri"/>
              </a:rPr>
              <a:t>astavni listić, plakat </a:t>
            </a:r>
            <a:r>
              <a:rPr lang="hr-HR" dirty="0">
                <a:latin typeface="Calibri"/>
                <a:cs typeface="Calibri"/>
              </a:rPr>
              <a:t>i </a:t>
            </a:r>
            <a:r>
              <a:rPr lang="ta-IN" dirty="0" smtClean="0">
                <a:latin typeface="Calibri"/>
                <a:cs typeface="Calibri"/>
              </a:rPr>
              <a:t>ostale </a:t>
            </a:r>
            <a:r>
              <a:rPr lang="hr-HR" dirty="0" smtClean="0">
                <a:latin typeface="Calibri"/>
                <a:cs typeface="Calibri"/>
              </a:rPr>
              <a:t>didaktičk</a:t>
            </a:r>
            <a:r>
              <a:rPr lang="ta-IN" dirty="0" smtClean="0">
                <a:latin typeface="Calibri"/>
                <a:cs typeface="Calibri"/>
              </a:rPr>
              <a:t>e</a:t>
            </a:r>
            <a:r>
              <a:rPr lang="hr-HR" dirty="0" smtClean="0">
                <a:latin typeface="Calibri"/>
                <a:cs typeface="Calibri"/>
              </a:rPr>
              <a:t> materijal</a:t>
            </a:r>
            <a:r>
              <a:rPr lang="ta-IN" dirty="0" smtClean="0">
                <a:latin typeface="Calibri"/>
                <a:cs typeface="Calibri"/>
              </a:rPr>
              <a:t>e</a:t>
            </a:r>
            <a:r>
              <a:rPr lang="hr-HR" dirty="0" smtClean="0">
                <a:latin typeface="Calibri"/>
                <a:cs typeface="Calibri"/>
              </a:rPr>
              <a:t> </a:t>
            </a:r>
            <a:r>
              <a:rPr lang="hr-HR" dirty="0">
                <a:latin typeface="Calibri"/>
                <a:cs typeface="Calibri"/>
              </a:rPr>
              <a:t>pripremite savjesno. Neka budu uredni, </a:t>
            </a:r>
            <a:r>
              <a:rPr lang="ta-IN" dirty="0" smtClean="0">
                <a:latin typeface="Calibri"/>
                <a:cs typeface="Calibri"/>
              </a:rPr>
              <a:t>pregledni, funkcionalni </a:t>
            </a:r>
            <a:r>
              <a:rPr lang="hr-HR" dirty="0" smtClean="0">
                <a:latin typeface="Calibri"/>
                <a:cs typeface="Calibri"/>
              </a:rPr>
              <a:t>i </a:t>
            </a:r>
            <a:r>
              <a:rPr lang="hr-HR" dirty="0">
                <a:latin typeface="Calibri"/>
                <a:cs typeface="Calibri"/>
              </a:rPr>
              <a:t>zorni</a:t>
            </a:r>
            <a:r>
              <a:rPr lang="hr-HR" dirty="0" smtClean="0">
                <a:latin typeface="Calibri"/>
                <a:cs typeface="Calibri"/>
              </a:rPr>
              <a:t>.</a:t>
            </a:r>
            <a:endParaRPr lang="hr-HR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2433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z="3200" dirty="0" smtClean="0"/>
              <a:t>Kako preživjeti stručni ispit?</a:t>
            </a:r>
            <a:endParaRPr lang="ca-E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U posljednjih nekoliko tjedana često čujem jedno pitanje: „</a:t>
            </a:r>
            <a:r>
              <a:rPr lang="hr-HR" i="1" dirty="0" smtClean="0"/>
              <a:t>I, kako je bilo?</a:t>
            </a:r>
            <a:r>
              <a:rPr lang="hr-HR" dirty="0" smtClean="0"/>
              <a:t>“ Želudac mi se lagano zgrči, u glavi mi se misli panično roje dok zamišljeno odgovaram: </a:t>
            </a:r>
            <a:r>
              <a:rPr lang="hr-HR" i="1" dirty="0" smtClean="0"/>
              <a:t>„Stresno. Jako stresno.“</a:t>
            </a:r>
            <a:r>
              <a:rPr lang="hr-HR" dirty="0" smtClean="0"/>
              <a:t> U tom trenutku shvatim da je glagol u pitanju bio u perfektu i onda lagano odahnem. Naime, mjesec dana je prošlo otkad sam položila stručni ispit, no i danas pretrnem kad ga se sjetim. I onda pomislim: </a:t>
            </a:r>
            <a:r>
              <a:rPr lang="hr-HR" b="1" i="1" dirty="0" smtClean="0"/>
              <a:t>„Pa ipak nije bilo tako strašno...</a:t>
            </a:r>
            <a:r>
              <a:rPr lang="hr-HR" dirty="0" smtClean="0"/>
              <a:t> </a:t>
            </a:r>
            <a:endParaRPr lang="ta-IN" dirty="0" smtClean="0"/>
          </a:p>
          <a:p>
            <a:endParaRPr lang="ta-IN" dirty="0"/>
          </a:p>
          <a:p>
            <a:pPr lvl="8"/>
            <a:r>
              <a:rPr lang="ta-IN" dirty="0" smtClean="0"/>
              <a:t>Diana Gavran, dipl. učiteljica</a:t>
            </a:r>
            <a:endParaRPr lang="hr-HR" dirty="0"/>
          </a:p>
        </p:txBody>
      </p:sp>
    </p:spTree>
    <p:extLst>
      <p:ext uri="{BB962C8B-B14F-4D97-AF65-F5344CB8AC3E}">
        <p14:creationId xmlns="" xmlns:p14="http://schemas.microsoft.com/office/powerpoint/2010/main" val="3261909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sz="3200" b="1" dirty="0">
                <a:solidFill>
                  <a:srgbClr val="FF0000"/>
                </a:solidFill>
                <a:latin typeface="Calibri"/>
                <a:cs typeface="Calibri"/>
              </a:rPr>
              <a:t>Smirite se. Duboko udahnite i položite to!</a:t>
            </a:r>
            <a:br>
              <a:rPr lang="hr-HR" sz="3200" b="1" dirty="0">
                <a:solidFill>
                  <a:srgbClr val="FF0000"/>
                </a:solidFill>
                <a:latin typeface="Calibri"/>
                <a:cs typeface="Calibri"/>
              </a:rPr>
            </a:br>
            <a:endParaRPr lang="ca-ES" sz="32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ta-IN" i="1" dirty="0" smtClean="0"/>
              <a:t>HVALA NA POZORNOSTI</a:t>
            </a:r>
            <a:endParaRPr lang="ca-ES" i="1" dirty="0"/>
          </a:p>
        </p:txBody>
      </p:sp>
    </p:spTree>
    <p:extLst>
      <p:ext uri="{BB962C8B-B14F-4D97-AF65-F5344CB8AC3E}">
        <p14:creationId xmlns="" xmlns:p14="http://schemas.microsoft.com/office/powerpoint/2010/main" val="5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hr-HR" sz="2400" dirty="0" smtClean="0"/>
              <a:t>ZAKON</a:t>
            </a:r>
            <a:br>
              <a:rPr lang="hr-HR" sz="2400" dirty="0" smtClean="0"/>
            </a:br>
            <a:r>
              <a:rPr lang="hr-HR" sz="2400" dirty="0" smtClean="0"/>
              <a:t>O ODGOJU I OBRAZOVANJU U OSNOVNOJ I SREDNJOJ ŠKOLI</a:t>
            </a: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1600" dirty="0" smtClean="0"/>
              <a:t>(Pročišćeni tekst) Narodne novine br. 126 od 16. 11. 2012.</a:t>
            </a:r>
            <a:endParaRPr lang="hr-HR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114300" indent="0" algn="ctr">
              <a:buNone/>
            </a:pPr>
            <a:r>
              <a:rPr lang="hr-HR" dirty="0" smtClean="0"/>
              <a:t>Članak 108.</a:t>
            </a:r>
          </a:p>
          <a:p>
            <a:r>
              <a:rPr lang="hr-HR" b="1" dirty="0" smtClean="0"/>
              <a:t>(1) Osoba koja se prvi put zapošljava u zanimanju za koje se školovala zasniva radni odnos na poslovima učitelja, nastavnika, odnosno stručnog suradnika kao pripravnik.</a:t>
            </a:r>
          </a:p>
          <a:p>
            <a:r>
              <a:rPr lang="hr-HR" b="1" dirty="0" smtClean="0"/>
              <a:t>(2) Pripravnički staž traje godinu dana u kojem razdoblju se pripravnik osposobljava za samostalni rad.</a:t>
            </a:r>
          </a:p>
          <a:p>
            <a:r>
              <a:rPr lang="hr-HR" b="1" dirty="0" smtClean="0"/>
              <a:t>(3) Pripravnik je dužan položiti stručni ispit u roku od godine dana od isteka pripravničkog staža.</a:t>
            </a:r>
          </a:p>
          <a:p>
            <a:r>
              <a:rPr lang="hr-HR" b="1" dirty="0" smtClean="0"/>
              <a:t>(4) Pripravniku koji ne položi stručni ispit u roku od godine dana od dana isteka pripravničkog staža radni odnos prestaje istekom posljednjeg dana roka za polaganje stručnog ispita.</a:t>
            </a:r>
          </a:p>
          <a:p>
            <a:r>
              <a:rPr lang="hr-HR" dirty="0" smtClean="0"/>
              <a:t>(5) S osobom koja se prvi put zapošljava u zanimanju za koje se školovala, izjednačena je i osoba čije je radno iskustvo u zanimanju za koje se školovala kraće od trajanja pripravničkog staža, s time da će se u pripravnički staž uračunati i dosadašnje radno iskustvo.</a:t>
            </a:r>
          </a:p>
          <a:p>
            <a:r>
              <a:rPr lang="hr-HR" dirty="0" smtClean="0"/>
              <a:t>(6) Program i način osposobljavanja pripravnika za samostalan rad tijekom pripravničkog staža i praćenja njegovog rada s učenicima te sadržaj, način i uvjete polaganja stručnog ispita propisuje ministar.</a:t>
            </a:r>
            <a:endParaRPr lang="hr-HR" dirty="0"/>
          </a:p>
        </p:txBody>
      </p:sp>
    </p:spTree>
    <p:extLst>
      <p:ext uri="{BB962C8B-B14F-4D97-AF65-F5344CB8AC3E}">
        <p14:creationId xmlns="" xmlns:p14="http://schemas.microsoft.com/office/powerpoint/2010/main" val="368771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a-ES" sz="2700" dirty="0"/>
              <a:t>TEMELJNI KOLEKTIVNI UGOVOR</a:t>
            </a:r>
            <a:r>
              <a:rPr lang="ca-ES" sz="4400" dirty="0"/>
              <a:t/>
            </a:r>
            <a:br>
              <a:rPr lang="ca-ES" sz="4400" dirty="0"/>
            </a:br>
            <a:r>
              <a:rPr lang="ca-ES" sz="2200" dirty="0"/>
              <a:t>ZA SLUŽBENIKE I NAMJEŠTENIKE U JAVNIM SLUŽBAMA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hr-HR" i="1" dirty="0" smtClean="0"/>
              <a:t>Stručni ispit</a:t>
            </a:r>
          </a:p>
          <a:p>
            <a:pPr marL="0" indent="0" algn="ctr">
              <a:buNone/>
            </a:pPr>
            <a:r>
              <a:rPr lang="hr-HR" dirty="0" smtClean="0"/>
              <a:t>Članak 31.</a:t>
            </a:r>
          </a:p>
          <a:p>
            <a:r>
              <a:rPr lang="hr-HR" dirty="0" smtClean="0"/>
              <a:t>1. Pripravnik polaže stručni ispit ako je to propisano zakonom ili drugim propisom. </a:t>
            </a:r>
            <a:endParaRPr lang="ta-IN" dirty="0" smtClean="0"/>
          </a:p>
          <a:p>
            <a:r>
              <a:rPr lang="hr-HR" dirty="0" smtClean="0"/>
              <a:t>2. Pripravnik mora dobiti ispitni program i ispitnu literaturu.</a:t>
            </a:r>
            <a:endParaRPr lang="ta-IN" dirty="0" smtClean="0"/>
          </a:p>
          <a:p>
            <a:r>
              <a:rPr lang="hr-HR" dirty="0" smtClean="0"/>
              <a:t>3. Za polaganje stručnog ispita pripravnik iz stavka 1. ovoga članka </a:t>
            </a:r>
            <a:r>
              <a:rPr lang="hr-HR" u="sng" dirty="0" smtClean="0"/>
              <a:t>ima pravo na plaćeni dopust </a:t>
            </a:r>
            <a:r>
              <a:rPr lang="hr-HR" dirty="0" smtClean="0"/>
              <a:t>u trajanju od najmanje: </a:t>
            </a:r>
            <a:endParaRPr lang="ta-IN" dirty="0" smtClean="0"/>
          </a:p>
          <a:p>
            <a:pPr lvl="1"/>
            <a:r>
              <a:rPr lang="hr-HR" dirty="0" smtClean="0"/>
              <a:t>pet radnih dana za radna mjesta III. vrste; </a:t>
            </a:r>
            <a:endParaRPr lang="ta-IN" dirty="0" smtClean="0"/>
          </a:p>
          <a:p>
            <a:pPr lvl="1"/>
            <a:r>
              <a:rPr lang="hr-HR" dirty="0" smtClean="0"/>
              <a:t>sedam radnih dana za radna mjesta II. vrste; i </a:t>
            </a:r>
            <a:endParaRPr lang="ta-IN" dirty="0" smtClean="0"/>
          </a:p>
          <a:p>
            <a:pPr lvl="1"/>
            <a:r>
              <a:rPr lang="hr-HR" b="1" dirty="0" smtClean="0"/>
              <a:t>deset radnih dana za radna mjesta I. vrste</a:t>
            </a:r>
            <a:r>
              <a:rPr lang="hr-HR" dirty="0" smtClean="0"/>
              <a:t>. </a:t>
            </a:r>
            <a:endParaRPr lang="ta-IN" dirty="0" smtClean="0"/>
          </a:p>
          <a:p>
            <a:r>
              <a:rPr lang="hr-HR" dirty="0" smtClean="0"/>
              <a:t>4. </a:t>
            </a:r>
            <a:r>
              <a:rPr lang="hr-HR" b="1" dirty="0" smtClean="0"/>
              <a:t>Pripravnik ima pravo na plaćeni dopust i na dan kada polaže stručni ispit, a ako putuje u mjesto polaganja ispita još jedan dan te plaćene troškove puta što uključuje put i smještaj prema potrebi.</a:t>
            </a:r>
            <a:endParaRPr lang="hr-HR" b="1" dirty="0"/>
          </a:p>
        </p:txBody>
      </p:sp>
    </p:spTree>
    <p:extLst>
      <p:ext uri="{BB962C8B-B14F-4D97-AF65-F5344CB8AC3E}">
        <p14:creationId xmlns="" xmlns:p14="http://schemas.microsoft.com/office/powerpoint/2010/main" val="252057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z="3200" dirty="0" smtClean="0"/>
              <a:t>Polaganje stručnog ispita</a:t>
            </a:r>
            <a:endParaRPr lang="ca-E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a-IN" dirty="0" smtClean="0"/>
              <a:t>Pisani rad (esej)</a:t>
            </a:r>
          </a:p>
          <a:p>
            <a:r>
              <a:rPr lang="ta-IN" dirty="0" smtClean="0"/>
              <a:t>Nastavni sat (s pisanom pripremom)</a:t>
            </a:r>
          </a:p>
          <a:p>
            <a:r>
              <a:rPr lang="en-US" dirty="0" smtClean="0"/>
              <a:t>U</a:t>
            </a:r>
            <a:r>
              <a:rPr lang="ta-IN" dirty="0" smtClean="0"/>
              <a:t>smeni ispit</a:t>
            </a:r>
          </a:p>
          <a:p>
            <a:endParaRPr lang="ta-IN" dirty="0" smtClean="0"/>
          </a:p>
          <a:p>
            <a:r>
              <a:rPr lang="ta-IN" dirty="0" smtClean="0"/>
              <a:t>Ispitno povjerenstvo:</a:t>
            </a:r>
          </a:p>
          <a:p>
            <a:pPr lvl="1"/>
            <a:r>
              <a:rPr lang="hr-HR" dirty="0">
                <a:cs typeface="Calibri"/>
              </a:rPr>
              <a:t>predstavni</a:t>
            </a:r>
            <a:r>
              <a:rPr lang="ta-IN" dirty="0">
                <a:latin typeface="Calibri"/>
                <a:cs typeface="Calibri"/>
              </a:rPr>
              <a:t>ce</a:t>
            </a:r>
            <a:r>
              <a:rPr lang="hr-HR" dirty="0">
                <a:cs typeface="Calibri"/>
              </a:rPr>
              <a:t> Agencije za odgoj i obrazovanje</a:t>
            </a:r>
            <a:r>
              <a:rPr lang="ta-IN" dirty="0">
                <a:latin typeface="Calibri"/>
                <a:cs typeface="Calibri"/>
              </a:rPr>
              <a:t> (više savjetnice za geografiju u Zagrebu, Rijeci i Osijeku)</a:t>
            </a:r>
            <a:endParaRPr lang="hr-HR" dirty="0">
              <a:cs typeface="Calibri"/>
            </a:endParaRPr>
          </a:p>
          <a:p>
            <a:pPr lvl="1"/>
            <a:r>
              <a:rPr lang="ta-IN" dirty="0" smtClean="0">
                <a:latin typeface="Calibri"/>
                <a:cs typeface="Calibri"/>
              </a:rPr>
              <a:t>p</a:t>
            </a:r>
            <a:r>
              <a:rPr lang="hr-HR" dirty="0" smtClean="0">
                <a:latin typeface="Calibri"/>
                <a:cs typeface="Calibri"/>
              </a:rPr>
              <a:t>rofesor</a:t>
            </a:r>
            <a:r>
              <a:rPr lang="ta-IN" dirty="0" smtClean="0">
                <a:latin typeface="Calibri"/>
                <a:cs typeface="Calibri"/>
              </a:rPr>
              <a:t>/ica</a:t>
            </a:r>
            <a:r>
              <a:rPr lang="hr-HR" dirty="0" smtClean="0">
                <a:latin typeface="Calibri"/>
                <a:cs typeface="Calibri"/>
              </a:rPr>
              <a:t> metodike </a:t>
            </a:r>
            <a:r>
              <a:rPr lang="ta-IN" dirty="0" smtClean="0">
                <a:latin typeface="Calibri"/>
                <a:cs typeface="Calibri"/>
              </a:rPr>
              <a:t>geografije</a:t>
            </a:r>
          </a:p>
          <a:p>
            <a:pPr lvl="1"/>
            <a:r>
              <a:rPr lang="hr-HR" dirty="0" smtClean="0">
                <a:latin typeface="Calibri"/>
                <a:cs typeface="Calibri"/>
              </a:rPr>
              <a:t>mentor</a:t>
            </a:r>
            <a:r>
              <a:rPr lang="ta-IN" dirty="0" smtClean="0">
                <a:latin typeface="Calibri"/>
                <a:cs typeface="Calibri"/>
              </a:rPr>
              <a:t>/ica geografije</a:t>
            </a:r>
          </a:p>
          <a:p>
            <a:pPr lvl="1"/>
            <a:r>
              <a:rPr lang="ta-IN" dirty="0">
                <a:latin typeface="Calibri"/>
                <a:cs typeface="Calibri"/>
              </a:rPr>
              <a:t>p</a:t>
            </a:r>
            <a:r>
              <a:rPr lang="hr-HR" dirty="0" smtClean="0">
                <a:latin typeface="Calibri"/>
                <a:cs typeface="Calibri"/>
              </a:rPr>
              <a:t>rofesor</a:t>
            </a:r>
            <a:r>
              <a:rPr lang="ta-IN" dirty="0" smtClean="0">
                <a:latin typeface="Calibri"/>
                <a:cs typeface="Calibri"/>
              </a:rPr>
              <a:t>/ica</a:t>
            </a:r>
            <a:r>
              <a:rPr lang="hr-HR" dirty="0" smtClean="0">
                <a:latin typeface="Calibri"/>
                <a:cs typeface="Calibri"/>
              </a:rPr>
              <a:t> hrvatskog</a:t>
            </a:r>
            <a:r>
              <a:rPr lang="ta-IN" dirty="0" smtClean="0">
                <a:latin typeface="Calibri"/>
                <a:cs typeface="Calibri"/>
              </a:rPr>
              <a:t>a</a:t>
            </a:r>
            <a:r>
              <a:rPr lang="hr-HR" dirty="0" smtClean="0">
                <a:latin typeface="Calibri"/>
                <a:cs typeface="Calibri"/>
              </a:rPr>
              <a:t> jezika, </a:t>
            </a:r>
            <a:endParaRPr lang="ta-IN" dirty="0" smtClean="0">
              <a:latin typeface="Calibri"/>
              <a:cs typeface="Calibri"/>
            </a:endParaRPr>
          </a:p>
          <a:p>
            <a:pPr lvl="1"/>
            <a:r>
              <a:rPr lang="ta-IN" dirty="0">
                <a:latin typeface="Calibri"/>
                <a:cs typeface="Calibri"/>
              </a:rPr>
              <a:t>r</a:t>
            </a:r>
            <a:r>
              <a:rPr lang="hr-HR" dirty="0" smtClean="0">
                <a:latin typeface="Calibri"/>
                <a:cs typeface="Calibri"/>
              </a:rPr>
              <a:t>avnatelj</a:t>
            </a:r>
            <a:r>
              <a:rPr lang="ta-IN" dirty="0" smtClean="0">
                <a:latin typeface="Calibri"/>
                <a:cs typeface="Calibri"/>
              </a:rPr>
              <a:t>/ica škole</a:t>
            </a:r>
          </a:p>
        </p:txBody>
      </p:sp>
    </p:spTree>
    <p:extLst>
      <p:ext uri="{BB962C8B-B14F-4D97-AF65-F5344CB8AC3E}">
        <p14:creationId xmlns="" xmlns:p14="http://schemas.microsoft.com/office/powerpoint/2010/main" val="292175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z="3200" dirty="0" smtClean="0"/>
              <a:t>Cilj, trajanje i ocjena pisanoga rada</a:t>
            </a:r>
            <a:r>
              <a:rPr lang="ta-IN" dirty="0" smtClean="0"/>
              <a:t> </a:t>
            </a:r>
            <a:endParaRPr lang="ca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>
                <a:latin typeface="Calibri"/>
                <a:cs typeface="Calibri"/>
              </a:rPr>
              <a:t>Cilj je pisanog rada na stručnom ispitu provjeriti stručnu i jezičnu osposobljenost učitelja</a:t>
            </a:r>
            <a:r>
              <a:rPr lang="ta-IN" dirty="0" smtClean="0">
                <a:latin typeface="Calibri"/>
                <a:cs typeface="Calibri"/>
              </a:rPr>
              <a:t>/nastavnika</a:t>
            </a:r>
            <a:r>
              <a:rPr lang="hr-HR" dirty="0" smtClean="0">
                <a:latin typeface="Calibri"/>
                <a:cs typeface="Calibri"/>
              </a:rPr>
              <a:t> za obavljanje učiteljskoga/nastavničkoga poziva.</a:t>
            </a:r>
            <a:endParaRPr lang="ta-IN" dirty="0" smtClean="0">
              <a:latin typeface="Calibri"/>
              <a:cs typeface="Calibri"/>
            </a:endParaRPr>
          </a:p>
          <a:p>
            <a:r>
              <a:rPr lang="hr-HR" dirty="0">
                <a:latin typeface="Calibri"/>
                <a:cs typeface="Calibri"/>
              </a:rPr>
              <a:t>Pisani rad traje do 180 </a:t>
            </a:r>
            <a:r>
              <a:rPr lang="hr-HR" dirty="0" smtClean="0">
                <a:latin typeface="Calibri"/>
                <a:cs typeface="Calibri"/>
              </a:rPr>
              <a:t>minuta</a:t>
            </a:r>
            <a:r>
              <a:rPr lang="ta-IN" dirty="0" smtClean="0">
                <a:latin typeface="Calibri"/>
                <a:cs typeface="Calibri"/>
              </a:rPr>
              <a:t> (do 4 školska sata)</a:t>
            </a:r>
            <a:r>
              <a:rPr lang="en-US" dirty="0" smtClean="0">
                <a:latin typeface="Calibri"/>
                <a:cs typeface="Calibri"/>
              </a:rPr>
              <a:t> </a:t>
            </a:r>
            <a:endParaRPr lang="ta-IN" dirty="0" smtClean="0">
              <a:latin typeface="Calibri"/>
              <a:cs typeface="Calibri"/>
            </a:endParaRPr>
          </a:p>
          <a:p>
            <a:r>
              <a:rPr lang="hr-HR" dirty="0">
                <a:latin typeface="Calibri"/>
                <a:cs typeface="Calibri"/>
              </a:rPr>
              <a:t>Uspjeh na </a:t>
            </a:r>
            <a:r>
              <a:rPr lang="ta-IN" dirty="0" smtClean="0">
                <a:latin typeface="Calibri"/>
                <a:cs typeface="Calibri"/>
              </a:rPr>
              <a:t>pisanom</a:t>
            </a:r>
            <a:r>
              <a:rPr lang="hr-HR" dirty="0" smtClean="0">
                <a:latin typeface="Calibri"/>
                <a:cs typeface="Calibri"/>
              </a:rPr>
              <a:t> </a:t>
            </a:r>
            <a:r>
              <a:rPr lang="hr-HR" dirty="0">
                <a:latin typeface="Calibri"/>
                <a:cs typeface="Calibri"/>
              </a:rPr>
              <a:t>dijelu ispita </a:t>
            </a:r>
            <a:r>
              <a:rPr lang="hr-HR" dirty="0" smtClean="0">
                <a:latin typeface="Calibri"/>
                <a:cs typeface="Calibri"/>
              </a:rPr>
              <a:t>iskazuje </a:t>
            </a:r>
            <a:r>
              <a:rPr lang="hr-HR" dirty="0">
                <a:latin typeface="Calibri"/>
                <a:cs typeface="Calibri"/>
              </a:rPr>
              <a:t>se ocjenom: »</a:t>
            </a:r>
            <a:r>
              <a:rPr lang="hr-HR" i="1" dirty="0">
                <a:latin typeface="Calibri"/>
                <a:cs typeface="Calibri"/>
              </a:rPr>
              <a:t>položio</a:t>
            </a:r>
            <a:r>
              <a:rPr lang="hr-HR" dirty="0">
                <a:latin typeface="Calibri"/>
                <a:cs typeface="Calibri"/>
              </a:rPr>
              <a:t>« ili »</a:t>
            </a:r>
            <a:r>
              <a:rPr lang="hr-HR" i="1" dirty="0">
                <a:latin typeface="Calibri"/>
                <a:cs typeface="Calibri"/>
              </a:rPr>
              <a:t>nije položio</a:t>
            </a:r>
            <a:r>
              <a:rPr lang="hr-HR" dirty="0">
                <a:latin typeface="Calibri"/>
                <a:cs typeface="Calibri"/>
              </a:rPr>
              <a:t>«</a:t>
            </a:r>
            <a:r>
              <a:rPr lang="en-US" dirty="0">
                <a:latin typeface="Calibri"/>
                <a:cs typeface="Calibri"/>
              </a:rPr>
              <a:t> </a:t>
            </a:r>
            <a:endParaRPr lang="hr-HR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5421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z="3200" dirty="0" smtClean="0"/>
              <a:t>Tema pisanoga rada</a:t>
            </a:r>
            <a:endParaRPr lang="ca-E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>
                <a:latin typeface="Calibri"/>
                <a:cs typeface="Calibri"/>
              </a:rPr>
              <a:t>Pisani rad - kandidat ima mogućnost izbora između tri ponuđene teme koje određuje predsjednik ispitne komisije. Pripravnik za vrijeme pisanja smije koristiti </a:t>
            </a:r>
            <a:r>
              <a:rPr lang="hr-HR" i="1" dirty="0">
                <a:latin typeface="Calibri"/>
                <a:cs typeface="Calibri"/>
              </a:rPr>
              <a:t>Hrvatski pravopis</a:t>
            </a:r>
            <a:r>
              <a:rPr lang="hr-HR" dirty="0" smtClean="0">
                <a:latin typeface="Calibri"/>
                <a:cs typeface="Calibri"/>
              </a:rPr>
              <a:t>.</a:t>
            </a:r>
            <a:endParaRPr lang="ta-IN" dirty="0" smtClean="0">
              <a:latin typeface="Calibri"/>
              <a:cs typeface="Calibri"/>
            </a:endParaRPr>
          </a:p>
          <a:p>
            <a:r>
              <a:rPr lang="hr-HR" dirty="0" smtClean="0">
                <a:latin typeface="Calibri"/>
                <a:cs typeface="Calibri"/>
              </a:rPr>
              <a:t>Sadržaj pisanog</a:t>
            </a:r>
            <a:r>
              <a:rPr lang="ta-IN" dirty="0">
                <a:latin typeface="Calibri"/>
                <a:cs typeface="Calibri"/>
              </a:rPr>
              <a:t>a</a:t>
            </a:r>
            <a:r>
              <a:rPr lang="hr-HR" dirty="0" smtClean="0">
                <a:latin typeface="Calibri"/>
                <a:cs typeface="Calibri"/>
              </a:rPr>
              <a:t> </a:t>
            </a:r>
            <a:r>
              <a:rPr lang="hr-HR" dirty="0">
                <a:latin typeface="Calibri"/>
                <a:cs typeface="Calibri"/>
              </a:rPr>
              <a:t>rada vrednuje se s jezičnog i metodičkog stajališta.</a:t>
            </a:r>
            <a:r>
              <a:rPr lang="hr-HR" dirty="0" smtClean="0">
                <a:latin typeface="Calibri"/>
                <a:cs typeface="Calibri"/>
              </a:rPr>
              <a:t> </a:t>
            </a:r>
            <a:endParaRPr lang="ta-IN" dirty="0" smtClean="0">
              <a:latin typeface="Calibri"/>
              <a:cs typeface="Calibri"/>
            </a:endParaRPr>
          </a:p>
          <a:p>
            <a:r>
              <a:rPr lang="ta-IN" dirty="0" smtClean="0">
                <a:latin typeface="Calibri"/>
                <a:cs typeface="Calibri"/>
              </a:rPr>
              <a:t>IZBOR TEME</a:t>
            </a:r>
          </a:p>
          <a:p>
            <a:pPr lvl="1"/>
            <a:r>
              <a:rPr lang="hr-HR" dirty="0" smtClean="0">
                <a:latin typeface="Calibri"/>
                <a:cs typeface="Calibri"/>
              </a:rPr>
              <a:t>razmisliti </a:t>
            </a:r>
            <a:r>
              <a:rPr lang="hr-HR" dirty="0">
                <a:latin typeface="Calibri"/>
                <a:cs typeface="Calibri"/>
              </a:rPr>
              <a:t>o pitanjima koja nameće odabrana tema </a:t>
            </a:r>
          </a:p>
          <a:p>
            <a:pPr lvl="1"/>
            <a:r>
              <a:rPr lang="hr-HR" dirty="0">
                <a:latin typeface="Calibri"/>
                <a:cs typeface="Calibri"/>
              </a:rPr>
              <a:t>uvrstiti ih u koncept </a:t>
            </a:r>
          </a:p>
          <a:p>
            <a:pPr lvl="1"/>
            <a:r>
              <a:rPr lang="hr-HR" dirty="0">
                <a:latin typeface="Calibri"/>
                <a:cs typeface="Calibri"/>
              </a:rPr>
              <a:t>prisjetiti se specifičnih znanja u vezi s temom (stručno-metodička literatura, iskustvena praksa, inicijalno obrazovanje i dr.)</a:t>
            </a:r>
          </a:p>
          <a:p>
            <a:endParaRPr lang="ca-ES" dirty="0"/>
          </a:p>
        </p:txBody>
      </p:sp>
    </p:spTree>
    <p:extLst>
      <p:ext uri="{BB962C8B-B14F-4D97-AF65-F5344CB8AC3E}">
        <p14:creationId xmlns="" xmlns:p14="http://schemas.microsoft.com/office/powerpoint/2010/main" val="262012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</a:t>
            </a:r>
            <a:r>
              <a:rPr lang="ta-IN" sz="3200" dirty="0" smtClean="0"/>
              <a:t>rimjeri predloženih tema</a:t>
            </a:r>
            <a:endParaRPr lang="ca-E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>
                <a:latin typeface="Calibri"/>
                <a:cs typeface="Calibri"/>
              </a:rPr>
              <a:t>Korelacija geografije s drugim nastavnim predmetima </a:t>
            </a:r>
            <a:endParaRPr lang="ta-IN" dirty="0" smtClean="0">
              <a:latin typeface="Calibri"/>
              <a:cs typeface="Calibri"/>
            </a:endParaRPr>
          </a:p>
          <a:p>
            <a:r>
              <a:rPr lang="hr-HR" dirty="0" smtClean="0">
                <a:latin typeface="Calibri"/>
                <a:cs typeface="Calibri"/>
              </a:rPr>
              <a:t>Zadaci nastave geografije  </a:t>
            </a:r>
            <a:endParaRPr lang="ta-IN" dirty="0" smtClean="0">
              <a:latin typeface="Calibri"/>
              <a:cs typeface="Calibri"/>
            </a:endParaRPr>
          </a:p>
          <a:p>
            <a:r>
              <a:rPr lang="hr-HR" dirty="0" smtClean="0">
                <a:latin typeface="Calibri"/>
                <a:cs typeface="Calibri"/>
              </a:rPr>
              <a:t>Terenski nastavni sat</a:t>
            </a:r>
          </a:p>
          <a:p>
            <a:r>
              <a:rPr lang="ta-IN" dirty="0" smtClean="0">
                <a:latin typeface="Calibri"/>
                <a:cs typeface="Calibri"/>
              </a:rPr>
              <a:t>Tekstualni izvori znanja</a:t>
            </a:r>
          </a:p>
          <a:p>
            <a:r>
              <a:rPr lang="hr-HR" dirty="0" smtClean="0">
                <a:latin typeface="Calibri"/>
                <a:cs typeface="Calibri"/>
              </a:rPr>
              <a:t>Udžbenici u nastavi geografije </a:t>
            </a:r>
            <a:endParaRPr lang="ta-IN" dirty="0" smtClean="0">
              <a:latin typeface="Calibri"/>
              <a:cs typeface="Calibri"/>
            </a:endParaRPr>
          </a:p>
          <a:p>
            <a:r>
              <a:rPr lang="hr-HR" dirty="0" smtClean="0">
                <a:latin typeface="Calibri"/>
                <a:cs typeface="Calibri"/>
              </a:rPr>
              <a:t>Provjeravanje</a:t>
            </a:r>
            <a:r>
              <a:rPr lang="ta-IN" dirty="0" smtClean="0">
                <a:latin typeface="Calibri"/>
                <a:cs typeface="Calibri"/>
              </a:rPr>
              <a:t> znanja</a:t>
            </a:r>
            <a:r>
              <a:rPr lang="hr-HR" dirty="0" smtClean="0">
                <a:latin typeface="Calibri"/>
                <a:cs typeface="Calibri"/>
              </a:rPr>
              <a:t> i ocjenjivanje u</a:t>
            </a:r>
            <a:r>
              <a:rPr lang="ta-IN" dirty="0" smtClean="0">
                <a:latin typeface="Calibri"/>
                <a:cs typeface="Calibri"/>
              </a:rPr>
              <a:t>č</a:t>
            </a:r>
            <a:r>
              <a:rPr lang="hr-HR" dirty="0" smtClean="0">
                <a:latin typeface="Calibri"/>
                <a:cs typeface="Calibri"/>
              </a:rPr>
              <a:t>enika</a:t>
            </a:r>
            <a:endParaRPr lang="ta-IN" dirty="0" smtClean="0">
              <a:latin typeface="Calibri"/>
              <a:cs typeface="Calibri"/>
            </a:endParaRPr>
          </a:p>
          <a:p>
            <a:r>
              <a:rPr lang="hr-HR" dirty="0" smtClean="0">
                <a:latin typeface="Calibri"/>
                <a:cs typeface="Calibri"/>
              </a:rPr>
              <a:t>Izvorna geografska nastavna na</a:t>
            </a:r>
            <a:r>
              <a:rPr lang="ta-IN" dirty="0" smtClean="0">
                <a:latin typeface="Calibri"/>
                <a:cs typeface="Calibri"/>
              </a:rPr>
              <a:t>č</a:t>
            </a:r>
            <a:r>
              <a:rPr lang="hr-HR" dirty="0" smtClean="0">
                <a:latin typeface="Calibri"/>
                <a:cs typeface="Calibri"/>
              </a:rPr>
              <a:t>ela </a:t>
            </a:r>
            <a:endParaRPr lang="ta-IN" dirty="0" smtClean="0">
              <a:latin typeface="Calibri"/>
              <a:cs typeface="Calibri"/>
            </a:endParaRPr>
          </a:p>
          <a:p>
            <a:r>
              <a:rPr lang="hr-HR" dirty="0" smtClean="0">
                <a:latin typeface="Calibri"/>
                <a:cs typeface="Calibri"/>
              </a:rPr>
              <a:t>Pripremanje nastavnika za nastavu </a:t>
            </a:r>
            <a:endParaRPr lang="ta-IN" dirty="0" smtClean="0">
              <a:latin typeface="Calibri"/>
              <a:cs typeface="Calibri"/>
            </a:endParaRPr>
          </a:p>
          <a:p>
            <a:r>
              <a:rPr lang="hr-HR" dirty="0" smtClean="0">
                <a:latin typeface="Calibri"/>
                <a:cs typeface="Calibri"/>
              </a:rPr>
              <a:t>Projektna nastava</a:t>
            </a:r>
            <a:endParaRPr lang="hr-HR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47588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</a:t>
            </a:r>
            <a:r>
              <a:rPr lang="ta-IN" sz="3200" dirty="0"/>
              <a:t>rimjeri predloženih tema</a:t>
            </a:r>
            <a:endParaRPr lang="ca-E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Pisana priprema za izvođenje nastavnoga sata</a:t>
            </a:r>
            <a:endParaRPr lang="en-US" dirty="0"/>
          </a:p>
          <a:p>
            <a:r>
              <a:rPr lang="hr-HR" dirty="0"/>
              <a:t>Motivacija u nastavi geografije</a:t>
            </a:r>
            <a:endParaRPr lang="en-US" dirty="0"/>
          </a:p>
          <a:p>
            <a:r>
              <a:rPr lang="hr-HR" dirty="0"/>
              <a:t>Terenska nastava u geografiji</a:t>
            </a:r>
            <a:endParaRPr lang="en-US" dirty="0"/>
          </a:p>
          <a:p>
            <a:r>
              <a:rPr lang="hr-HR" dirty="0"/>
              <a:t>Oblici rada u nastavi geografije (npr. Prednosti i nedostaci frontalnog oblika rada, Rad u skupinama …)</a:t>
            </a:r>
            <a:endParaRPr lang="en-US" dirty="0"/>
          </a:p>
          <a:p>
            <a:r>
              <a:rPr lang="hr-HR" dirty="0"/>
              <a:t>Izvori znanja u nastavi geografije (npr. Audio-vizualna nastavna </a:t>
            </a:r>
            <a:r>
              <a:rPr lang="hr-HR" dirty="0" smtClean="0"/>
              <a:t>sredstva</a:t>
            </a:r>
            <a:r>
              <a:rPr lang="ta-IN" dirty="0" smtClean="0"/>
              <a:t> </a:t>
            </a:r>
            <a:r>
              <a:rPr lang="hr-HR" dirty="0" smtClean="0"/>
              <a:t>…)</a:t>
            </a:r>
            <a:endParaRPr lang="en-US" dirty="0"/>
          </a:p>
          <a:p>
            <a:r>
              <a:rPr lang="hr-HR" dirty="0" smtClean="0"/>
              <a:t>Planiranje nastave </a:t>
            </a:r>
            <a:r>
              <a:rPr lang="hr-HR" dirty="0"/>
              <a:t>i pripremanje nastavnika za nastavu</a:t>
            </a:r>
            <a:endParaRPr lang="en-US" dirty="0"/>
          </a:p>
          <a:p>
            <a:r>
              <a:rPr lang="hr-HR" dirty="0"/>
              <a:t>Stilovi učenja u nastavi geografije</a:t>
            </a:r>
            <a:endParaRPr lang="en-US" dirty="0"/>
          </a:p>
          <a:p>
            <a:r>
              <a:rPr lang="hr-HR" dirty="0"/>
              <a:t>Načela u nastavi geografije (npr. Načelo kompleksnosti u nastavi geografije, Načelo zornosti …)</a:t>
            </a:r>
            <a:endParaRPr lang="en-US" dirty="0"/>
          </a:p>
          <a:p>
            <a:endParaRPr lang="ca-ES" dirty="0"/>
          </a:p>
        </p:txBody>
      </p:sp>
    </p:spTree>
    <p:extLst>
      <p:ext uri="{BB962C8B-B14F-4D97-AF65-F5344CB8AC3E}">
        <p14:creationId xmlns="" xmlns:p14="http://schemas.microsoft.com/office/powerpoint/2010/main" val="3519209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837</TotalTime>
  <Words>1396</Words>
  <Application>Microsoft Office PowerPoint</Application>
  <PresentationFormat>Prikaz na zaslonu (4:3)</PresentationFormat>
  <Paragraphs>178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20</vt:i4>
      </vt:variant>
    </vt:vector>
  </HeadingPairs>
  <TitlesOfParts>
    <vt:vector size="21" baseType="lpstr">
      <vt:lpstr>Adjacency</vt:lpstr>
      <vt:lpstr>PISANI RAD NA STRUČNOM ISPITU IZ GEOGRAFIJE </vt:lpstr>
      <vt:lpstr>Kako preživjeti stručni ispit?</vt:lpstr>
      <vt:lpstr>ZAKON O ODGOJU I OBRAZOVANJU U OSNOVNOJ I SREDNJOJ ŠKOLI (Pročišćeni tekst) Narodne novine br. 126 od 16. 11. 2012.</vt:lpstr>
      <vt:lpstr>TEMELJNI KOLEKTIVNI UGOVOR ZA SLUŽBENIKE I NAMJEŠTENIKE U JAVNIM SLUŽBAMA</vt:lpstr>
      <vt:lpstr>Polaganje stručnog ispita</vt:lpstr>
      <vt:lpstr>Cilj, trajanje i ocjena pisanoga rada </vt:lpstr>
      <vt:lpstr>Tema pisanoga rada</vt:lpstr>
      <vt:lpstr>Primjeri predloženih tema</vt:lpstr>
      <vt:lpstr>Primjeri predloženih tema</vt:lpstr>
      <vt:lpstr>Kompozicija (struktura) pisanog rada</vt:lpstr>
      <vt:lpstr>Stručna i jezična pismenost</vt:lpstr>
      <vt:lpstr>Govorimo i pišimo hrvatski ...</vt:lpstr>
      <vt:lpstr>“Hrvatsko-engleski” jezik</vt:lpstr>
      <vt:lpstr>Stil pisanja</vt:lpstr>
      <vt:lpstr>Najčešće stručne pogreške</vt:lpstr>
      <vt:lpstr>Još se griješi u …</vt:lpstr>
      <vt:lpstr>Uspješan pisani rad temelji se na ...</vt:lpstr>
      <vt:lpstr>Kako preživjeti stručni ispit i ostati normalan?  </vt:lpstr>
      <vt:lpstr>Kako preživjeti stručni ispit i ostati normalan?  </vt:lpstr>
      <vt:lpstr>Smirite se. Duboko udahnite i položite to! </vt:lpstr>
    </vt:vector>
  </TitlesOfParts>
  <Company>PMF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PISANI RAD NA STRUČNOM ISPITU IZ GEOGRAFIJA</dc:title>
  <dc:creator>Zoran Curić</dc:creator>
  <cp:lastModifiedBy>Zoran Curić</cp:lastModifiedBy>
  <cp:revision>115</cp:revision>
  <dcterms:created xsi:type="dcterms:W3CDTF">2012-12-18T15:12:17Z</dcterms:created>
  <dcterms:modified xsi:type="dcterms:W3CDTF">2013-03-23T11:39:34Z</dcterms:modified>
</cp:coreProperties>
</file>