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4" r:id="rId6"/>
    <p:sldId id="258" r:id="rId7"/>
    <p:sldId id="263" r:id="rId8"/>
    <p:sldId id="265" r:id="rId9"/>
    <p:sldId id="266" r:id="rId10"/>
    <p:sldId id="267" r:id="rId11"/>
    <p:sldId id="262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59" r:id="rId31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BE4F7-8EBD-4DA4-8637-5F7C380EEEBE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66F66-48B0-4185-8E35-A9B2DB1AB2D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B8D90-812D-45C0-8657-47FB07075F13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3A8DD-0F8D-4591-81E8-C5A7AD4B556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F786B-A070-466D-8A29-F1B36785E507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AD056-7BDA-47D4-A63A-15DB5242B9D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076E4-381F-4F86-9760-0C262C0D7788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E4CD7-4880-4CEB-BA9D-AA34365D873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9A9F7-7AC0-4D02-8FDC-102A1CA411B2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57A10-A8C0-45C5-9E33-E5734452830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C8AD0-7954-4F39-95B2-0E1734D92EF9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79C2A-DE5A-4EC5-8F38-2021D6C8A0C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D88C1-1ED3-404D-9279-62CAA7CF7FC8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66FB6-B5AD-46FB-AF05-19B943806DF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9E118-1FF8-4A55-9213-DB7145FE70B8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9BF93-7286-45CB-8B35-BE09E8D2282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CD9B2-7BD2-47FC-89FA-738BC0FCCD04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1B02B-A42A-4C91-ADF7-332362AA23C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378FF-D622-4CBB-9DA8-B2886D1AF2E4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62574-E650-4C91-95E6-9B9DB9090BD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320C1-999A-42E5-9978-6C7CD5C10172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C3928-8C7D-41C1-935D-1C79471ADEE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FD307C-D073-408D-8E81-D1ED422B1FAB}" type="datetimeFigureOut">
              <a:rPr lang="fr-FR"/>
              <a:pPr>
                <a:defRPr/>
              </a:pPr>
              <a:t>24/05/2012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60CF82-D927-4711-8008-6E7E3B4122D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Sastavljanje%20sasije.wmv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Sastavljanje%20kotaca.wmv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RC%20servo%20pogon.wmv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DC%20pogon.wm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Omniwheel.wmv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Kontroler.wm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Spajanje%20RC%20motora.wmv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Spajanje%20baterija.wmv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Foto%20senzori.wmv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IR%20radar.wmv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Alkar%203D.wmv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ris\Documents\EMoRo\Prezentacija\Programiranje%20u%20C%20EMoRo\Video\Dnevnik%20novatv.mpg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755576" y="3861048"/>
            <a:ext cx="7772400" cy="1296144"/>
          </a:xfrm>
        </p:spPr>
        <p:txBody>
          <a:bodyPr/>
          <a:lstStyle/>
          <a:p>
            <a:r>
              <a:rPr lang="hr-HR" sz="3800" dirty="0" smtClean="0">
                <a:solidFill>
                  <a:schemeClr val="bg1"/>
                </a:solidFill>
              </a:rPr>
              <a:t>Primjena edukacijskog robota </a:t>
            </a:r>
            <a:r>
              <a:rPr lang="hr-HR" sz="3800" dirty="0" err="1" smtClean="0">
                <a:solidFill>
                  <a:schemeClr val="bg1"/>
                </a:solidFill>
              </a:rPr>
              <a:t>EMoRo</a:t>
            </a:r>
            <a:r>
              <a:rPr lang="hr-HR" sz="3800" dirty="0" smtClean="0">
                <a:solidFill>
                  <a:schemeClr val="bg1"/>
                </a:solidFill>
              </a:rPr>
              <a:t> u učenju programiranja u C-u</a:t>
            </a:r>
            <a:endParaRPr lang="fr-CA" sz="3800" dirty="0" smtClean="0">
              <a:solidFill>
                <a:schemeClr val="bg1"/>
              </a:solidFill>
            </a:endParaRPr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1259632" y="5190901"/>
            <a:ext cx="6400800" cy="614363"/>
          </a:xfrm>
        </p:spPr>
        <p:txBody>
          <a:bodyPr/>
          <a:lstStyle/>
          <a:p>
            <a:r>
              <a:rPr lang="hr-HR" sz="2600" dirty="0" smtClean="0">
                <a:solidFill>
                  <a:schemeClr val="bg1"/>
                </a:solidFill>
              </a:rPr>
              <a:t>Boris Anić-Ćurko</a:t>
            </a:r>
            <a:endParaRPr lang="fr-CA" sz="2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IR Radar - </a:t>
            </a:r>
            <a:r>
              <a:rPr lang="hr-HR" dirty="0" err="1" smtClean="0">
                <a:solidFill>
                  <a:schemeClr val="bg1"/>
                </a:solidFill>
              </a:rPr>
              <a:t>Bluetooth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2" name="Picture 2" descr="C:\Users\Boris\Documents\EMoRo\Prezentacija\Programiranje u C EMoRo\EMoRo-IR rada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6509574" cy="5661248"/>
          </a:xfrm>
          <a:prstGeom prst="rect">
            <a:avLst/>
          </a:prstGeom>
          <a:noFill/>
        </p:spPr>
      </p:pic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Nivoi korištenja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1600200"/>
            <a:ext cx="6635080" cy="4525963"/>
          </a:xfrm>
        </p:spPr>
        <p:txBody>
          <a:bodyPr/>
          <a:lstStyle/>
          <a:p>
            <a:r>
              <a:rPr lang="hr-HR" dirty="0" smtClean="0"/>
              <a:t>Igra, korištenjem miša i tipkovnice razvoj motoričkih sposobnosti</a:t>
            </a:r>
          </a:p>
          <a:p>
            <a:r>
              <a:rPr lang="hr-HR" dirty="0" err="1" smtClean="0"/>
              <a:t>FlowDraw</a:t>
            </a:r>
            <a:r>
              <a:rPr lang="hr-HR" dirty="0" smtClean="0"/>
              <a:t>, programiranje crtanjem dijagrama tijeka</a:t>
            </a:r>
          </a:p>
          <a:p>
            <a:r>
              <a:rPr lang="hr-HR" dirty="0" smtClean="0"/>
              <a:t>Programiranje na osobnom računalu, interpretiranje komandi</a:t>
            </a:r>
          </a:p>
          <a:p>
            <a:r>
              <a:rPr lang="hr-HR" dirty="0" smtClean="0"/>
              <a:t>Autonomni rad upravljačke jedinice robota</a:t>
            </a:r>
            <a:endParaRPr lang="hr-HR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Šasija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9" name="Sastavljanje sasij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2324877"/>
            <a:ext cx="6569968" cy="437997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Kotači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Sastavljanje kotac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1" cy="43812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RC </a:t>
            </a:r>
            <a:r>
              <a:rPr lang="hr-HR" sz="3200" b="1" dirty="0" err="1" smtClean="0"/>
              <a:t>servo</a:t>
            </a:r>
            <a:r>
              <a:rPr lang="hr-HR" sz="3200" b="1" dirty="0" smtClean="0"/>
              <a:t> pogon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9" name="RC servo pog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Pogonski DC motori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DC pog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Svesmjerni kotač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Omniwhee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Upravljačka jedinica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Kontrole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Spajanje RC motora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Spajanje RC motor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Spajanje izvora napajanja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9" name="Spajanje baterij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2051720" y="1196752"/>
            <a:ext cx="6615112" cy="4525963"/>
          </a:xfrm>
        </p:spPr>
        <p:txBody>
          <a:bodyPr/>
          <a:lstStyle/>
          <a:p>
            <a:r>
              <a:rPr lang="hr-HR" b="1" dirty="0" smtClean="0"/>
              <a:t>E</a:t>
            </a:r>
            <a:r>
              <a:rPr lang="hr-HR" dirty="0" smtClean="0"/>
              <a:t>dukacijski </a:t>
            </a:r>
            <a:r>
              <a:rPr lang="hr-HR" b="1" dirty="0" smtClean="0"/>
              <a:t>Mo</a:t>
            </a:r>
            <a:r>
              <a:rPr lang="hr-HR" dirty="0" smtClean="0"/>
              <a:t>bilni </a:t>
            </a:r>
            <a:r>
              <a:rPr lang="hr-HR" b="1" dirty="0" smtClean="0"/>
              <a:t>Ro</a:t>
            </a:r>
            <a:r>
              <a:rPr lang="hr-HR" dirty="0" smtClean="0"/>
              <a:t>bot</a:t>
            </a:r>
            <a:endParaRPr lang="fr-CA" dirty="0" smtClean="0"/>
          </a:p>
          <a:p>
            <a:r>
              <a:rPr lang="hr-HR" dirty="0" err="1" smtClean="0"/>
              <a:t>EMoRo</a:t>
            </a:r>
            <a:r>
              <a:rPr lang="hr-HR" dirty="0" smtClean="0"/>
              <a:t> je didaktičko sredstvo koje se koristi u svim segmentima obrazovanja od predškolskog uzrasta  do fakulteta</a:t>
            </a:r>
          </a:p>
          <a:p>
            <a:r>
              <a:rPr lang="hr-HR" dirty="0" smtClean="0"/>
              <a:t>Koncept osmišljen od strane tvrtke </a:t>
            </a:r>
            <a:r>
              <a:rPr lang="hr-HR" dirty="0" err="1" smtClean="0"/>
              <a:t>Inovatic</a:t>
            </a:r>
            <a:r>
              <a:rPr lang="hr-HR" dirty="0" smtClean="0"/>
              <a:t> ICT d.o.o. koja ga i proizvodi u Hrvatskoj</a:t>
            </a:r>
            <a:r>
              <a:rPr lang="fr-CA" dirty="0" smtClean="0"/>
              <a:t> </a:t>
            </a:r>
          </a:p>
        </p:txBody>
      </p:sp>
      <p:pic>
        <p:nvPicPr>
          <p:cNvPr id="3077" name="Picture 5" descr="E:\_EMoRo ALL_\EMoRo\WebGuru design\EMoRo Logo\logo_b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013176"/>
            <a:ext cx="4319587" cy="1670050"/>
          </a:xfrm>
          <a:prstGeom prst="rect">
            <a:avLst/>
          </a:prstGeom>
          <a:noFill/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994122"/>
          </a:xfrm>
        </p:spPr>
        <p:txBody>
          <a:bodyPr/>
          <a:lstStyle/>
          <a:p>
            <a:pPr algn="l"/>
            <a:r>
              <a:rPr lang="hr-HR" dirty="0" err="1" smtClean="0"/>
              <a:t>EMoRo</a:t>
            </a:r>
            <a:endParaRPr lang="fr-CA" dirty="0" smtClean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Foto senzori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Foto senzor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IR radar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IR rada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70080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3D Alkar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Alkar 3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4000" y="2322000"/>
            <a:ext cx="6571800" cy="43812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Boris\Documents\EMoRo\Prezentacija\Programiranje u C EMoRo\Techno_ic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4102919" cy="2720502"/>
          </a:xfrm>
          <a:prstGeom prst="rect">
            <a:avLst/>
          </a:prstGeom>
          <a:noFill/>
        </p:spPr>
      </p:pic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Način upravljanja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pic>
        <p:nvPicPr>
          <p:cNvPr id="1027" name="Picture 3" descr="C:\Users\Boris\Documents\EMoRo\Prezentacija\Programiranje u C EMoRo\EMoRo-IR rada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149080"/>
            <a:ext cx="2802004" cy="2436848"/>
          </a:xfrm>
          <a:prstGeom prst="rect">
            <a:avLst/>
          </a:prstGeom>
          <a:noFill/>
        </p:spPr>
      </p:pic>
      <p:pic>
        <p:nvPicPr>
          <p:cNvPr id="1029" name="Picture 5" descr="C:\Users\Boris\Documents\EMoRo\Prezentacija\Programiranje u C EMoRo\EMoRo-USB cable.png"/>
          <p:cNvPicPr>
            <a:picLocks noChangeAspect="1" noChangeArrowheads="1"/>
          </p:cNvPicPr>
          <p:nvPr/>
        </p:nvPicPr>
        <p:blipFill>
          <a:blip r:embed="rId6" cstate="print">
            <a:lum bright="7000"/>
          </a:blip>
          <a:srcRect/>
          <a:stretch>
            <a:fillRect/>
          </a:stretch>
        </p:blipFill>
        <p:spPr bwMode="auto">
          <a:xfrm>
            <a:off x="4860032" y="3573016"/>
            <a:ext cx="3028444" cy="218072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Interpretacija naredbi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1600201"/>
            <a:ext cx="6635080" cy="2476872"/>
          </a:xfrm>
        </p:spPr>
        <p:txBody>
          <a:bodyPr/>
          <a:lstStyle/>
          <a:p>
            <a:r>
              <a:rPr lang="hr-HR" dirty="0" smtClean="0"/>
              <a:t>Upravljački program za igru</a:t>
            </a:r>
          </a:p>
          <a:p>
            <a:r>
              <a:rPr lang="hr-HR" dirty="0" err="1" smtClean="0"/>
              <a:t>FlowDraw</a:t>
            </a:r>
            <a:endParaRPr lang="hr-HR" dirty="0" smtClean="0"/>
          </a:p>
          <a:p>
            <a:r>
              <a:rPr lang="hr-HR" dirty="0" smtClean="0"/>
              <a:t>Basic</a:t>
            </a:r>
          </a:p>
          <a:p>
            <a:r>
              <a:rPr lang="hr-HR" dirty="0" smtClean="0"/>
              <a:t>C / </a:t>
            </a:r>
            <a:r>
              <a:rPr lang="hr-HR" dirty="0" err="1" smtClean="0"/>
              <a:t>C</a:t>
            </a:r>
            <a:r>
              <a:rPr lang="hr-HR" dirty="0" smtClean="0"/>
              <a:t>++</a:t>
            </a:r>
            <a:endParaRPr lang="hr-HR" dirty="0"/>
          </a:p>
        </p:txBody>
      </p:sp>
      <p:pic>
        <p:nvPicPr>
          <p:cNvPr id="2050" name="Picture 2" descr="C:\Users\Boris\Documents\EMoRo\Prezentacija\Programiranje u C EMoRo\Visual stud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5157192"/>
            <a:ext cx="3629025" cy="1257300"/>
          </a:xfrm>
          <a:prstGeom prst="rect">
            <a:avLst/>
          </a:prstGeom>
          <a:noFill/>
        </p:spPr>
      </p:pic>
      <p:pic>
        <p:nvPicPr>
          <p:cNvPr id="2051" name="Picture 3" descr="C:\Users\Boris\Documents\EMoRo\Prezentacija\Programiranje u C EMoRo\Fb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717032"/>
            <a:ext cx="1905000" cy="952500"/>
          </a:xfrm>
          <a:prstGeom prst="rect">
            <a:avLst/>
          </a:prstGeom>
          <a:noFill/>
        </p:spPr>
      </p:pic>
      <p:pic>
        <p:nvPicPr>
          <p:cNvPr id="2052" name="Picture 4" descr="C:\Users\Boris\Documents\EMoRo\Prezentacija\Programiranje u C EMoRo\sa glosso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789040"/>
            <a:ext cx="2065457" cy="27915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FlowDraw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3074" name="Picture 2" descr="C:\Users\Boris\Documents\EMoRo\Prezentacija\Programiranje u C EMoRo\Primjer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40053"/>
            <a:ext cx="8042760" cy="4587636"/>
          </a:xfrm>
          <a:prstGeom prst="rect">
            <a:avLst/>
          </a:prstGeom>
          <a:noFill/>
        </p:spPr>
      </p:pic>
      <p:pic>
        <p:nvPicPr>
          <p:cNvPr id="7" name="Picture 4" descr="C:\Users\Boris\Documents\EMoRo\Prezentacija\Programiranje u C EMoRo\sa glosso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259632" cy="170247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7128792" cy="1143000"/>
          </a:xfrm>
        </p:spPr>
        <p:txBody>
          <a:bodyPr/>
          <a:lstStyle/>
          <a:p>
            <a:r>
              <a:rPr lang="hr-HR" dirty="0" smtClean="0"/>
              <a:t>Primjer programa u Basic-u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9408" y="1600200"/>
            <a:ext cx="6635080" cy="5141167"/>
          </a:xfrm>
        </p:spPr>
        <p:txBody>
          <a:bodyPr/>
          <a:lstStyle/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#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Include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once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"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emoro.bi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"           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#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Include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"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fbgfx.bi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>
              <a:buNone/>
            </a:pPr>
            <a:endParaRPr lang="hr-HR" sz="1200" dirty="0" smtClean="0"/>
          </a:p>
          <a:p>
            <a:pPr>
              <a:buNone/>
            </a:pP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Funkcija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EmoroAutoConnect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() traži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kontroler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na COM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portovima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[0-20]     '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Funkcija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EmoroConnect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() otvara komunikaciju s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kontrolerom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na poznatom portu   '</a:t>
            </a:r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EmoroAutoConnect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() </a:t>
            </a:r>
            <a:r>
              <a:rPr lang="hr-HR" sz="1200" dirty="0" smtClean="0"/>
              <a:t>              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EmoroConnect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("COM2")</a:t>
            </a:r>
          </a:p>
          <a:p>
            <a:pPr>
              <a:buNone/>
            </a:pPr>
            <a:endParaRPr lang="hr-HR" sz="1200" dirty="0" smtClean="0"/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InitDcMotor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() </a:t>
            </a:r>
            <a:r>
              <a:rPr lang="hr-HR" sz="1200" dirty="0" smtClean="0"/>
              <a:t>                      	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Pokreni DC motore Motor-L i Motor-R       '</a:t>
            </a:r>
          </a:p>
          <a:p>
            <a:pPr>
              <a:buNone/>
            </a:pPr>
            <a:endParaRPr lang="hr-HR" sz="1200" dirty="0" smtClean="0"/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Do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SetLeftDcMotor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(FORWARD, 170)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Pokreni L motor naprijed brzinom 170 (MAX)'</a:t>
            </a:r>
          </a:p>
          <a:p>
            <a:pPr>
              <a:buNone/>
            </a:pPr>
            <a:r>
              <a:rPr lang="hr-HR" sz="1200" dirty="0" smtClean="0"/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SetRightDcMotor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(FORWARD, 170)</a:t>
            </a:r>
            <a:r>
              <a:rPr lang="hr-HR" sz="1200" dirty="0" smtClean="0"/>
              <a:t>  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Pokreni R motor naprijed brzinom 170 (MAX)'</a:t>
            </a:r>
          </a:p>
          <a:p>
            <a:pPr>
              <a:buNone/>
            </a:pPr>
            <a:r>
              <a:rPr lang="hr-HR" sz="1200" dirty="0" smtClean="0"/>
              <a:t>    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Sleep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5000                      	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Čekaj 5 sekundi                           '</a:t>
            </a:r>
          </a:p>
          <a:p>
            <a:pPr>
              <a:buNone/>
            </a:pPr>
            <a:r>
              <a:rPr lang="hr-HR" sz="1200" dirty="0" smtClean="0"/>
              <a:t>    </a:t>
            </a:r>
          </a:p>
          <a:p>
            <a:pPr>
              <a:buNone/>
            </a:pPr>
            <a:r>
              <a:rPr lang="hr-HR" sz="1200" dirty="0" smtClean="0"/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SetLeftDcMotor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(REVERSE, 170)</a:t>
            </a:r>
            <a:r>
              <a:rPr lang="hr-HR" sz="1200" dirty="0" smtClean="0"/>
              <a:t>   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Pokreni L motor nazad brzinom 170  (MAX)  '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SetRightDcMotor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(REVERSE, 170)  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Pokreni R motor nazad brzinom 170  (MAX)  '</a:t>
            </a:r>
          </a:p>
          <a:p>
            <a:pPr>
              <a:buNone/>
            </a:pPr>
            <a:r>
              <a:rPr lang="hr-HR" sz="1200" dirty="0" smtClean="0"/>
              <a:t>    </a:t>
            </a:r>
          </a:p>
          <a:p>
            <a:pPr>
              <a:buNone/>
            </a:pPr>
            <a:r>
              <a:rPr lang="hr-HR" sz="1200" dirty="0" smtClean="0"/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Sleep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5000                      	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Čekaj 5 sekundi                           '</a:t>
            </a:r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Loop</a:t>
            </a:r>
            <a:endParaRPr lang="hr-HR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End</a:t>
            </a:r>
            <a:endParaRPr lang="hr-HR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 descr="C:\Users\Boris\Documents\EMoRo\Prezentacija\Programiranje u C EMoRo\Fb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180356"/>
            <a:ext cx="1905000" cy="9525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Autonomni rad </a:t>
            </a:r>
            <a:r>
              <a:rPr lang="hr-HR" dirty="0" err="1" smtClean="0"/>
              <a:t>EMoRa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1816225"/>
            <a:ext cx="6635080" cy="1324743"/>
          </a:xfrm>
        </p:spPr>
        <p:txBody>
          <a:bodyPr/>
          <a:lstStyle/>
          <a:p>
            <a:r>
              <a:rPr lang="hr-HR" dirty="0" err="1" smtClean="0"/>
              <a:t>Bascom</a:t>
            </a:r>
            <a:r>
              <a:rPr lang="hr-HR" dirty="0" smtClean="0"/>
              <a:t>  / programski jezik Basic</a:t>
            </a:r>
          </a:p>
          <a:p>
            <a:r>
              <a:rPr lang="hr-HR" dirty="0" smtClean="0"/>
              <a:t>AVR Studio / programski jezik C</a:t>
            </a:r>
          </a:p>
        </p:txBody>
      </p:sp>
      <p:pic>
        <p:nvPicPr>
          <p:cNvPr id="4098" name="Picture 2" descr="C:\Users\Boris\Documents\EMoRo\Prezentacija\Programiranje u C EMoRo\Basco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77072"/>
            <a:ext cx="2371725" cy="495300"/>
          </a:xfrm>
          <a:prstGeom prst="rect">
            <a:avLst/>
          </a:prstGeom>
          <a:noFill/>
        </p:spPr>
      </p:pic>
      <p:pic>
        <p:nvPicPr>
          <p:cNvPr id="4099" name="Picture 3" descr="C:\Users\Boris\Documents\EMoRo\Prezentacija\Programiranje u C EMoRo\AVR Studi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7669" y="4596358"/>
            <a:ext cx="1590675" cy="704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AVR Studio + C prevoditelj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257" y="1216074"/>
            <a:ext cx="8743231" cy="559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Podržane funkcije u C-u </a:t>
            </a:r>
            <a:endParaRPr lang="fr-CA" dirty="0" smtClean="0">
              <a:solidFill>
                <a:schemeClr val="bg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544" y="2060828"/>
          <a:ext cx="8136904" cy="949452"/>
        </p:xfrm>
        <a:graphic>
          <a:graphicData uri="http://schemas.openxmlformats.org/drawingml/2006/table">
            <a:tbl>
              <a:tblPr/>
              <a:tblGrid>
                <a:gridCol w="3717724"/>
                <a:gridCol w="4419180"/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Prototip funkcije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b="1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Opis funkcije</a:t>
                      </a:r>
                      <a:endParaRPr lang="hr-H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dirty="0" err="1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void</a:t>
                      </a:r>
                      <a:r>
                        <a:rPr lang="hr-HR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hr-HR" sz="1400" dirty="0" err="1">
                          <a:latin typeface="Consolas"/>
                          <a:ea typeface="Times New Roman"/>
                          <a:cs typeface="Consolas"/>
                        </a:rPr>
                        <a:t>InitIO</a:t>
                      </a:r>
                      <a:r>
                        <a:rPr lang="hr-HR" sz="1400" dirty="0">
                          <a:latin typeface="Consolas"/>
                          <a:ea typeface="Times New Roman"/>
                          <a:cs typeface="Consolas"/>
                        </a:rPr>
                        <a:t>(</a:t>
                      </a:r>
                      <a:r>
                        <a:rPr lang="hr-HR" sz="1400" dirty="0" err="1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void</a:t>
                      </a:r>
                      <a:r>
                        <a:rPr lang="hr-HR" sz="1400" dirty="0">
                          <a:latin typeface="Consolas"/>
                          <a:ea typeface="Times New Roman"/>
                          <a:cs typeface="Consolas"/>
                        </a:rPr>
                        <a:t>);	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80"/>
                        </a:spcBef>
                        <a:spcAft>
                          <a:spcPts val="720"/>
                        </a:spcAft>
                        <a:tabLst>
                          <a:tab pos="228600" algn="dec"/>
                        </a:tabLst>
                      </a:pPr>
                      <a:r>
                        <a:rPr lang="hr-HR" sz="1400">
                          <a:latin typeface="Consolas"/>
                          <a:ea typeface="Times New Roman"/>
                          <a:cs typeface="Consolas"/>
                        </a:rPr>
                        <a:t>Inicijalizacija ulaza i izlaza</a:t>
                      </a:r>
                      <a:endParaRPr lang="hr-HR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en-US" sz="1400" dirty="0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void</a:t>
                      </a:r>
                      <a:r>
                        <a:rPr lang="en-US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en-US" sz="1400" dirty="0" err="1">
                          <a:latin typeface="Consolas"/>
                          <a:ea typeface="Times New Roman"/>
                          <a:cs typeface="Consolas"/>
                        </a:rPr>
                        <a:t>InitOut</a:t>
                      </a:r>
                      <a:r>
                        <a:rPr lang="en-US" sz="1400" dirty="0">
                          <a:latin typeface="Consolas"/>
                          <a:ea typeface="Times New Roman"/>
                          <a:cs typeface="Consolas"/>
                        </a:rPr>
                        <a:t>(</a:t>
                      </a:r>
                      <a:r>
                        <a:rPr lang="en-US" sz="1400" dirty="0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unsigned</a:t>
                      </a:r>
                      <a:r>
                        <a:rPr lang="en-US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char</a:t>
                      </a:r>
                      <a:r>
                        <a:rPr lang="en-US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en-US" sz="1400" dirty="0" err="1">
                          <a:latin typeface="Consolas"/>
                          <a:ea typeface="Times New Roman"/>
                          <a:cs typeface="Consolas"/>
                        </a:rPr>
                        <a:t>ch</a:t>
                      </a:r>
                      <a:r>
                        <a:rPr lang="en-US" sz="1400" dirty="0">
                          <a:latin typeface="Consolas"/>
                          <a:ea typeface="Times New Roman"/>
                          <a:cs typeface="Consolas"/>
                        </a:rPr>
                        <a:t>);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80"/>
                        </a:spcBef>
                        <a:spcAft>
                          <a:spcPts val="720"/>
                        </a:spcAft>
                        <a:tabLst>
                          <a:tab pos="228600" algn="dec"/>
                        </a:tabLst>
                      </a:pPr>
                      <a:r>
                        <a:rPr lang="hr-HR" sz="1400" dirty="0">
                          <a:latin typeface="Consolas"/>
                          <a:ea typeface="Times New Roman"/>
                          <a:cs typeface="Consolas"/>
                        </a:rPr>
                        <a:t>Inicijalizacija izlaza „ch“</a:t>
                      </a:r>
                      <a:endParaRPr lang="hr-HR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dirty="0" err="1" smtClean="0">
                          <a:solidFill>
                            <a:srgbClr val="0000FF"/>
                          </a:solidFill>
                          <a:latin typeface="Consolas"/>
                          <a:ea typeface="Calibri"/>
                          <a:cs typeface="Times New Roman"/>
                        </a:rPr>
                        <a:t>..</a:t>
                      </a:r>
                      <a:r>
                        <a:rPr lang="hr-HR" sz="1400" dirty="0" smtClean="0">
                          <a:solidFill>
                            <a:srgbClr val="0000FF"/>
                          </a:solidFill>
                          <a:latin typeface="Consolas"/>
                          <a:ea typeface="Calibri"/>
                          <a:cs typeface="Times New Roman"/>
                        </a:rPr>
                        <a:t>.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80"/>
                        </a:spcBef>
                        <a:spcAft>
                          <a:spcPts val="720"/>
                        </a:spcAft>
                        <a:tabLst>
                          <a:tab pos="228600" algn="dec"/>
                        </a:tabLst>
                      </a:pPr>
                      <a:r>
                        <a:rPr lang="hr-HR" sz="1400" dirty="0" err="1" smtClean="0">
                          <a:latin typeface="Consolas"/>
                          <a:ea typeface="Times New Roman"/>
                          <a:cs typeface="Consolas"/>
                        </a:rPr>
                        <a:t>..</a:t>
                      </a:r>
                      <a:r>
                        <a:rPr lang="hr-HR" sz="1400" dirty="0" smtClean="0">
                          <a:latin typeface="Consolas"/>
                          <a:ea typeface="Times New Roman"/>
                          <a:cs typeface="Consolas"/>
                        </a:rPr>
                        <a:t>.</a:t>
                      </a:r>
                      <a:endParaRPr lang="hr-HR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2982144"/>
            <a:ext cx="828092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Funkcija inicijalizira ulaze i izlaze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EMoR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kontrolera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i poziva se prije drugih inicijalizacija u programu. Nakon izvršavanja funkcije releji su postavljeni kao izlazi,  a SERVO_1, SERVO_2, PWM_1, PWM_2, IR1, IR2 i DS1 kao TTL ulazi. Inicijalizacija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motora, analogno-digitalnog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konvertera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DC motora, temperaturnog senzora može promijeniti postavke ovih ulaza, te je zbog toga nužno prvo izvršiti </a:t>
            </a:r>
            <a:r>
              <a:rPr kumimoji="0" lang="hr-H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InitIO</a:t>
            </a: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();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a nakon toga ostale inicijalizacije u programu.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void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InitIO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void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Parametri: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Nema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Povratna vrijednost: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Nema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Podržani moduli: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RS232,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USB,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Bluetooth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Consolas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Primjer: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#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include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&lt;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inovatic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\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emoro.h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&gt;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dodjeljivanje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biblioteke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int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main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void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){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glavni program	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InitIO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();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					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inicijaliziraj ulaze i izlaze 			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while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(1){							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beskonačna petlja			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}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}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algn="l"/>
            <a:r>
              <a:rPr lang="hr-HR" dirty="0" smtClean="0"/>
              <a:t>Evolucija </a:t>
            </a:r>
            <a:r>
              <a:rPr lang="hr-HR" dirty="0" err="1" smtClean="0"/>
              <a:t>EMoRa</a:t>
            </a:r>
            <a:endParaRPr lang="fr-CA" dirty="0" smtClean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071688" y="1600201"/>
            <a:ext cx="6820792" cy="676671"/>
          </a:xfrm>
        </p:spPr>
        <p:txBody>
          <a:bodyPr/>
          <a:lstStyle/>
          <a:p>
            <a:r>
              <a:rPr lang="hr-HR" dirty="0" smtClean="0"/>
              <a:t>Pilot projekt s robotom </a:t>
            </a:r>
            <a:r>
              <a:rPr lang="hr-HR" dirty="0" err="1" smtClean="0"/>
              <a:t>Krobot</a:t>
            </a:r>
            <a:r>
              <a:rPr lang="hr-HR" dirty="0" smtClean="0"/>
              <a:t> /E-</a:t>
            </a:r>
            <a:r>
              <a:rPr lang="hr-HR" dirty="0" err="1" smtClean="0"/>
              <a:t>Bot</a:t>
            </a:r>
            <a:endParaRPr lang="hr-HR" dirty="0" smtClean="0"/>
          </a:p>
          <a:p>
            <a:endParaRPr lang="fr-CA" dirty="0" smtClean="0"/>
          </a:p>
        </p:txBody>
      </p:sp>
      <p:pic>
        <p:nvPicPr>
          <p:cNvPr id="17410" name="Picture 2" descr="E:\_EMoRo ALL_\EMoRo\EBot\Logo\E-B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8009"/>
            <a:ext cx="3672408" cy="1181351"/>
          </a:xfrm>
          <a:prstGeom prst="rect">
            <a:avLst/>
          </a:prstGeom>
          <a:noFill/>
        </p:spPr>
      </p:pic>
      <p:pic>
        <p:nvPicPr>
          <p:cNvPr id="17413" name="Picture 5" descr="C:\Users\Boris\Documents\EMoRo\Prezentacija\Programiranje u C EMoRo\EBot_explor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276872"/>
            <a:ext cx="5628735" cy="43990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/>
          </p:cNvSpPr>
          <p:nvPr>
            <p:ph type="title"/>
          </p:nvPr>
        </p:nvSpPr>
        <p:spPr>
          <a:xfrm>
            <a:off x="3131840" y="1988840"/>
            <a:ext cx="5565304" cy="1143000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Hvala na pažnji !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16385" name="Picture 1" descr="C:\Users\Boris\Documents\EMoRo\Prezentacija\Programiranje u C EMoRo\Kupujmo hrvats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013176"/>
            <a:ext cx="2838450" cy="1609725"/>
          </a:xfrm>
          <a:prstGeom prst="rect">
            <a:avLst/>
          </a:prstGeom>
          <a:noFill/>
        </p:spPr>
      </p:pic>
      <p:pic>
        <p:nvPicPr>
          <p:cNvPr id="16387" name="Picture 3" descr="C:\Users\Boris\Documents\EMoRo\Prezentacija\Programiranje u C EMoRo\InovaticICT.png"/>
          <p:cNvPicPr>
            <a:picLocks noChangeAspect="1" noChangeArrowheads="1"/>
          </p:cNvPicPr>
          <p:nvPr/>
        </p:nvPicPr>
        <p:blipFill>
          <a:blip r:embed="rId4" cstate="print">
            <a:lum bright="14000" contrast="24000"/>
          </a:blip>
          <a:srcRect/>
          <a:stretch>
            <a:fillRect/>
          </a:stretch>
        </p:blipFill>
        <p:spPr bwMode="auto">
          <a:xfrm>
            <a:off x="827584" y="332656"/>
            <a:ext cx="7911651" cy="13481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4048" y="5517232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www.inovatic.hr</a:t>
            </a:r>
          </a:p>
          <a:p>
            <a:r>
              <a:rPr lang="hr-HR" sz="3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anic@</a:t>
            </a:r>
            <a:r>
              <a:rPr lang="hr-HR" sz="36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inovatic.hr</a:t>
            </a:r>
            <a:endParaRPr lang="hr-HR" sz="36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C:\Users\Boris\Documents\EMoRo\Prezentacija\Programiranje u C EMoRo\sa glosso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916832"/>
            <a:ext cx="2065457" cy="2791594"/>
          </a:xfrm>
          <a:prstGeom prst="rect">
            <a:avLst/>
          </a:prstGeom>
          <a:noFill/>
        </p:spPr>
      </p:pic>
      <p:pic>
        <p:nvPicPr>
          <p:cNvPr id="9" name="Picture 5" descr="E:\_EMoRo ALL_\EMoRo\WebGuru design\EMoRo Logo\logo_big.png"/>
          <p:cNvPicPr>
            <a:picLocks noChangeAspect="1" noChangeArrowheads="1"/>
          </p:cNvPicPr>
          <p:nvPr/>
        </p:nvPicPr>
        <p:blipFill>
          <a:blip r:embed="rId6" cstate="print">
            <a:lum bright="3000"/>
          </a:blip>
          <a:srcRect/>
          <a:stretch>
            <a:fillRect/>
          </a:stretch>
        </p:blipFill>
        <p:spPr bwMode="auto">
          <a:xfrm>
            <a:off x="3563888" y="3356992"/>
            <a:ext cx="4319587" cy="16700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algn="l"/>
            <a:r>
              <a:rPr lang="hr-HR" dirty="0" smtClean="0"/>
              <a:t>E-</a:t>
            </a:r>
            <a:r>
              <a:rPr lang="hr-HR" dirty="0" err="1" smtClean="0"/>
              <a:t>Bot</a:t>
            </a:r>
            <a:endParaRPr lang="fr-CA" dirty="0" smtClean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051720" y="1124744"/>
            <a:ext cx="6820792" cy="1900807"/>
          </a:xfrm>
        </p:spPr>
        <p:txBody>
          <a:bodyPr/>
          <a:lstStyle/>
          <a:p>
            <a:r>
              <a:rPr lang="hr-HR" dirty="0" smtClean="0"/>
              <a:t>Radionice za učenike</a:t>
            </a:r>
          </a:p>
          <a:p>
            <a:r>
              <a:rPr lang="hr-HR" dirty="0" smtClean="0"/>
              <a:t>Radionice za profesore</a:t>
            </a:r>
          </a:p>
          <a:p>
            <a:r>
              <a:rPr lang="hr-HR" dirty="0" smtClean="0"/>
              <a:t>Rad s učenicima i studentima</a:t>
            </a:r>
          </a:p>
          <a:p>
            <a:endParaRPr lang="fr-CA" dirty="0" smtClean="0"/>
          </a:p>
        </p:txBody>
      </p:sp>
      <p:pic>
        <p:nvPicPr>
          <p:cNvPr id="6" name="Picture 2" descr="E:\_EMoRo ALL_\EMoRo\EBot\Logo\E-B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517232"/>
            <a:ext cx="3672408" cy="1181351"/>
          </a:xfrm>
          <a:prstGeom prst="rect">
            <a:avLst/>
          </a:prstGeom>
          <a:noFill/>
        </p:spPr>
      </p:pic>
      <p:pic>
        <p:nvPicPr>
          <p:cNvPr id="18435" name="Picture 3" descr="C:\Users\Boris\Documents\EMoRo\Prezentacija\Programiranje u C EMoRo\DSC_0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007" y="3125489"/>
            <a:ext cx="4143401" cy="2751783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_EMoRo ALL_\EMoRo\EBot\Logo\E-B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-879216" y="4386496"/>
            <a:ext cx="3672408" cy="1181351"/>
          </a:xfrm>
          <a:prstGeom prst="rect">
            <a:avLst/>
          </a:prstGeom>
          <a:noFill/>
        </p:spPr>
      </p:pic>
      <p:pic>
        <p:nvPicPr>
          <p:cNvPr id="19458" name="Picture 2" descr="C:\Users\Boris\Documents\EMoRo\Prezentacija\Programiranje u C EMoRo\Glas-slavonij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36865"/>
            <a:ext cx="5400600" cy="64307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984776" cy="1301006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Robotička alka junior </a:t>
            </a:r>
            <a:br>
              <a:rPr lang="hr-HR" dirty="0" smtClean="0">
                <a:solidFill>
                  <a:schemeClr val="bg1"/>
                </a:solidFill>
              </a:rPr>
            </a:br>
            <a:r>
              <a:rPr lang="hr-HR" dirty="0" smtClean="0">
                <a:solidFill>
                  <a:schemeClr val="bg1"/>
                </a:solidFill>
              </a:rPr>
              <a:t>Dubrovnik 2011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4100" name="Picture 4" descr="C:\Users\Boris\Documents\EMoRo\Prezentacija\Programiranje u C EMoRo\HD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5949280"/>
            <a:ext cx="6191250" cy="1050801"/>
          </a:xfrm>
          <a:prstGeom prst="rect">
            <a:avLst/>
          </a:prstGeom>
          <a:noFill/>
        </p:spPr>
      </p:pic>
      <p:pic>
        <p:nvPicPr>
          <p:cNvPr id="11" name="Dnevnik novatv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87624" y="141277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USB </a:t>
            </a:r>
            <a:r>
              <a:rPr lang="hr-HR" dirty="0" err="1" smtClean="0">
                <a:solidFill>
                  <a:schemeClr val="bg1"/>
                </a:solidFill>
              </a:rPr>
              <a:t>Classic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1028" name="Picture 4" descr="C:\Users\Boris\Documents\EMoRo\Prezentacija\Programiranje u C EMoRo\EMoRo-USB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43608" y="1675058"/>
            <a:ext cx="7200900" cy="5182696"/>
          </a:xfrm>
          <a:prstGeom prst="rect">
            <a:avLst/>
          </a:prstGeom>
          <a:noFill/>
        </p:spPr>
      </p:pic>
      <p:pic>
        <p:nvPicPr>
          <p:cNvPr id="6" name="Picture 5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CPU Senior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2050" name="Picture 2" descr="C:\Users\Boris\Documents\EMoRo\Prezentacija\Programiranje u C EMoRo\EMoRo CP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484784"/>
            <a:ext cx="6624836" cy="5301621"/>
          </a:xfrm>
          <a:prstGeom prst="rect">
            <a:avLst/>
          </a:prstGeom>
          <a:noFill/>
        </p:spPr>
      </p:pic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Alkar 3D - </a:t>
            </a:r>
            <a:r>
              <a:rPr lang="hr-HR" dirty="0" err="1" smtClean="0">
                <a:solidFill>
                  <a:schemeClr val="bg1"/>
                </a:solidFill>
              </a:rPr>
              <a:t>Bluetooth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3074" name="Picture 2" descr="C:\Users\Boris\Documents\EMoRo\Prezentacija\Programiranje u C EMoRo\EMoRo Alka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1412776"/>
            <a:ext cx="8422610" cy="5616724"/>
          </a:xfrm>
          <a:prstGeom prst="rect">
            <a:avLst/>
          </a:prstGeom>
          <a:noFill/>
        </p:spPr>
      </p:pic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138</Template>
  <TotalTime>582</TotalTime>
  <Words>371</Words>
  <Application>Microsoft Office PowerPoint</Application>
  <PresentationFormat>On-screen Show (4:3)</PresentationFormat>
  <Paragraphs>108</Paragraphs>
  <Slides>30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138</vt:lpstr>
      <vt:lpstr>Primjena edukacijskog robota EMoRo u učenju programiranja u C-u</vt:lpstr>
      <vt:lpstr>EMoRo</vt:lpstr>
      <vt:lpstr>Evolucija EMoRa</vt:lpstr>
      <vt:lpstr>E-Bot</vt:lpstr>
      <vt:lpstr>Slide 5</vt:lpstr>
      <vt:lpstr>Robotička alka junior  Dubrovnik 2011</vt:lpstr>
      <vt:lpstr>EMoRo USB Classic</vt:lpstr>
      <vt:lpstr>EMoRo CPU Senior</vt:lpstr>
      <vt:lpstr>EMoRo Alkar 3D - Bluetooth</vt:lpstr>
      <vt:lpstr>EMoRo IR Radar - Bluetooth</vt:lpstr>
      <vt:lpstr>Nivoi korištenja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Način upravljanja</vt:lpstr>
      <vt:lpstr>Interpretacija naredbi</vt:lpstr>
      <vt:lpstr>FlowDraw</vt:lpstr>
      <vt:lpstr>Primjer programa u Basic-u</vt:lpstr>
      <vt:lpstr>Autonomni rad EMoRa</vt:lpstr>
      <vt:lpstr>AVR Studio + C prevoditelj</vt:lpstr>
      <vt:lpstr>Podržane funkcije u C-u </vt:lpstr>
      <vt:lpstr>Hvala na pažnji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Primjena edukacijskog robota EMoRo u učenju programiranja u C-u</dc:title>
  <dc:creator>Boris</dc:creator>
  <cp:lastModifiedBy>Boris</cp:lastModifiedBy>
  <cp:revision>50</cp:revision>
  <dcterms:created xsi:type="dcterms:W3CDTF">2012-05-23T17:22:36Z</dcterms:created>
  <dcterms:modified xsi:type="dcterms:W3CDTF">2012-05-24T15:08:36Z</dcterms:modified>
</cp:coreProperties>
</file>