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sr-Latn-C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F88B-2F2E-4823-A057-616ED59BB0AE}" type="datetimeFigureOut">
              <a:rPr lang="hr-HR" smtClean="0"/>
              <a:t>12.12.2012.</a:t>
            </a:fld>
            <a:endParaRPr lang="hr-HR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8301-2882-4400-BBE1-175D64D6589F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F88B-2F2E-4823-A057-616ED59BB0AE}" type="datetimeFigureOut">
              <a:rPr lang="hr-HR" smtClean="0"/>
              <a:t>12.12.2012.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8301-2882-4400-BBE1-175D64D6589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F88B-2F2E-4823-A057-616ED59BB0AE}" type="datetimeFigureOut">
              <a:rPr lang="hr-HR" smtClean="0"/>
              <a:t>12.12.2012.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8301-2882-4400-BBE1-175D64D6589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F88B-2F2E-4823-A057-616ED59BB0AE}" type="datetimeFigureOut">
              <a:rPr lang="hr-HR" smtClean="0"/>
              <a:t>12.12.2012.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8301-2882-4400-BBE1-175D64D6589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F88B-2F2E-4823-A057-616ED59BB0AE}" type="datetimeFigureOut">
              <a:rPr lang="hr-HR" smtClean="0"/>
              <a:t>12.12.2012.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8301-2882-4400-BBE1-175D64D6589F}" type="slidenum">
              <a:rPr lang="hr-HR" smtClean="0"/>
              <a:t>‹#›</a:t>
            </a:fld>
            <a:endParaRPr lang="hr-H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F88B-2F2E-4823-A057-616ED59BB0AE}" type="datetimeFigureOut">
              <a:rPr lang="hr-HR" smtClean="0"/>
              <a:t>12.12.2012.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8301-2882-4400-BBE1-175D64D6589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F88B-2F2E-4823-A057-616ED59BB0AE}" type="datetimeFigureOut">
              <a:rPr lang="hr-HR" smtClean="0"/>
              <a:t>12.12.2012.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8301-2882-4400-BBE1-175D64D6589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F88B-2F2E-4823-A057-616ED59BB0AE}" type="datetimeFigureOut">
              <a:rPr lang="hr-HR" smtClean="0"/>
              <a:t>12.12.2012.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8301-2882-4400-BBE1-175D64D6589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F88B-2F2E-4823-A057-616ED59BB0AE}" type="datetimeFigureOut">
              <a:rPr lang="hr-HR" smtClean="0"/>
              <a:t>12.12.2012.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8301-2882-4400-BBE1-175D64D6589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F88B-2F2E-4823-A057-616ED59BB0AE}" type="datetimeFigureOut">
              <a:rPr lang="hr-HR" smtClean="0"/>
              <a:t>12.12.2012.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68301-2882-4400-BBE1-175D64D6589F}" type="slidenum">
              <a:rPr lang="hr-HR" smtClean="0"/>
              <a:t>‹#›</a:t>
            </a:fld>
            <a:endParaRPr lang="hr-H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F88B-2F2E-4823-A057-616ED59BB0AE}" type="datetimeFigureOut">
              <a:rPr lang="hr-HR" smtClean="0"/>
              <a:t>12.12.2012.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368301-2882-4400-BBE1-175D64D6589F}" type="slidenum">
              <a:rPr lang="hr-HR" smtClean="0"/>
              <a:t>‹#›</a:t>
            </a:fld>
            <a:endParaRPr lang="hr-H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55F88B-2F2E-4823-A057-616ED59BB0AE}" type="datetimeFigureOut">
              <a:rPr lang="hr-HR" smtClean="0"/>
              <a:t>12.12.2012.</a:t>
            </a:fld>
            <a:endParaRPr lang="hr-HR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368301-2882-4400-BBE1-175D64D6589F}" type="slidenum">
              <a:rPr lang="hr-HR" smtClean="0"/>
              <a:t>‹#›</a:t>
            </a:fld>
            <a:endParaRPr lang="hr-HR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636912"/>
            <a:ext cx="7851648" cy="1828800"/>
          </a:xfrm>
        </p:spPr>
        <p:txBody>
          <a:bodyPr>
            <a:normAutofit fontScale="90000"/>
          </a:bodyPr>
          <a:lstStyle/>
          <a:p>
            <a:r>
              <a:rPr lang="hr-HR" dirty="0" smtClean="0"/>
              <a:t>VJEŠTINA  KAO  KARDINALNA  KOMPETENCIJA  OSOBNOSTI</a:t>
            </a:r>
            <a:br>
              <a:rPr lang="hr-HR" dirty="0" smtClean="0"/>
            </a:br>
            <a:endParaRPr lang="hr-H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9552" y="4581128"/>
            <a:ext cx="7854696" cy="1752600"/>
          </a:xfrm>
        </p:spPr>
        <p:txBody>
          <a:bodyPr/>
          <a:lstStyle/>
          <a:p>
            <a:pPr algn="ctr"/>
            <a:r>
              <a:rPr lang="hr-HR" b="1" dirty="0" smtClean="0"/>
              <a:t>Vodice,  7.  siječnja  2013.</a:t>
            </a:r>
            <a:endParaRPr lang="hr-HR" dirty="0" smtClean="0"/>
          </a:p>
          <a:p>
            <a:pPr algn="ctr"/>
            <a:r>
              <a:rPr lang="hr-HR" b="1" dirty="0" smtClean="0"/>
              <a:t> </a:t>
            </a:r>
            <a:r>
              <a:rPr lang="hr-HR" b="1" dirty="0" err="1" smtClean="0"/>
              <a:t>mr</a:t>
            </a:r>
            <a:r>
              <a:rPr lang="hr-HR" b="1" dirty="0" smtClean="0"/>
              <a:t>.</a:t>
            </a:r>
            <a:r>
              <a:rPr lang="hr-HR" b="1" dirty="0" err="1" smtClean="0"/>
              <a:t>sc</a:t>
            </a:r>
            <a:r>
              <a:rPr lang="hr-HR" b="1" dirty="0" smtClean="0"/>
              <a:t>.  Luka  </a:t>
            </a:r>
            <a:r>
              <a:rPr lang="hr-HR" b="1" dirty="0" err="1" smtClean="0"/>
              <a:t>Majetić</a:t>
            </a:r>
            <a:endParaRPr lang="hr-HR" dirty="0" smtClean="0"/>
          </a:p>
          <a:p>
            <a:pPr algn="ctr"/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r>
              <a:rPr lang="hr-HR" b="1" dirty="0" smtClean="0"/>
              <a:t>2.  GLAVNI  DIO </a:t>
            </a:r>
            <a:r>
              <a:rPr lang="hr-HR" b="1" dirty="0" smtClean="0"/>
              <a:t>(5)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132856"/>
            <a:ext cx="4536504" cy="2933680"/>
          </a:xfrm>
        </p:spPr>
        <p:txBody>
          <a:bodyPr numCol="1">
            <a:normAutofit fontScale="62500" lnSpcReduction="20000"/>
          </a:bodyPr>
          <a:lstStyle/>
          <a:p>
            <a:r>
              <a:rPr lang="hr-HR" b="1" dirty="0" smtClean="0"/>
              <a:t>2.3.2  </a:t>
            </a:r>
            <a:r>
              <a:rPr lang="hr-HR" sz="3200" b="1" dirty="0" smtClean="0"/>
              <a:t>Vrste vježbi razvoja </a:t>
            </a:r>
            <a:r>
              <a:rPr lang="hr-HR" sz="3200" b="1" dirty="0" smtClean="0"/>
              <a:t>vještina</a:t>
            </a:r>
          </a:p>
          <a:p>
            <a:endParaRPr lang="hr-HR" dirty="0" smtClean="0"/>
          </a:p>
          <a:p>
            <a:pPr lvl="0">
              <a:buNone/>
            </a:pPr>
            <a:r>
              <a:rPr lang="hr-HR" b="1" dirty="0" smtClean="0"/>
              <a:t>Vježbe </a:t>
            </a:r>
            <a:r>
              <a:rPr lang="hr-HR" b="1" dirty="0" smtClean="0"/>
              <a:t>mogu biti</a:t>
            </a:r>
            <a:r>
              <a:rPr lang="hr-HR" b="1" dirty="0" smtClean="0"/>
              <a:t>:</a:t>
            </a:r>
          </a:p>
          <a:p>
            <a:pPr lvl="0">
              <a:buNone/>
            </a:pPr>
            <a:endParaRPr lang="hr-HR" dirty="0" smtClean="0"/>
          </a:p>
          <a:p>
            <a:r>
              <a:rPr lang="hr-HR" b="1" dirty="0" smtClean="0"/>
              <a:t>igre,</a:t>
            </a:r>
          </a:p>
          <a:p>
            <a:r>
              <a:rPr lang="hr-HR" b="1" dirty="0" smtClean="0"/>
              <a:t>pokusi,</a:t>
            </a:r>
          </a:p>
          <a:p>
            <a:r>
              <a:rPr lang="hr-HR" b="1" dirty="0" smtClean="0"/>
              <a:t>manipulacije sredstvima </a:t>
            </a:r>
            <a:r>
              <a:rPr lang="hr-HR" b="1" dirty="0" smtClean="0"/>
              <a:t>rada</a:t>
            </a:r>
            <a:r>
              <a:rPr lang="hr-HR" b="1" dirty="0" smtClean="0"/>
              <a:t>,</a:t>
            </a:r>
          </a:p>
          <a:p>
            <a:r>
              <a:rPr lang="hr-HR" b="1" dirty="0" smtClean="0"/>
              <a:t>projektni </a:t>
            </a:r>
            <a:r>
              <a:rPr lang="hr-HR" b="1" dirty="0" smtClean="0"/>
              <a:t>zadaci,            </a:t>
            </a:r>
            <a:endParaRPr lang="hr-HR" dirty="0" smtClean="0"/>
          </a:p>
          <a:p>
            <a:r>
              <a:rPr lang="hr-HR" b="1" dirty="0" smtClean="0"/>
              <a:t>oblikovanje materijala,</a:t>
            </a:r>
          </a:p>
          <a:p>
            <a:r>
              <a:rPr lang="hr-HR" b="1" dirty="0" smtClean="0"/>
              <a:t>realna </a:t>
            </a:r>
            <a:r>
              <a:rPr lang="hr-HR" b="1" dirty="0" smtClean="0"/>
              <a:t>praksa,</a:t>
            </a:r>
            <a:endParaRPr lang="hr-HR" dirty="0" smtClean="0"/>
          </a:p>
          <a:p>
            <a:pPr lvl="0">
              <a:buNone/>
            </a:pPr>
            <a:endParaRPr lang="hr-HR" dirty="0"/>
          </a:p>
        </p:txBody>
      </p:sp>
      <p:sp>
        <p:nvSpPr>
          <p:cNvPr id="4" name="TextBox 3"/>
          <p:cNvSpPr txBox="1"/>
          <p:nvPr/>
        </p:nvSpPr>
        <p:spPr>
          <a:xfrm>
            <a:off x="4716016" y="2636912"/>
            <a:ext cx="4752528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r-HR" b="1" dirty="0" smtClean="0"/>
              <a:t>					</a:t>
            </a:r>
          </a:p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hr-HR" sz="1600" b="1" dirty="0"/>
              <a:t> </a:t>
            </a:r>
            <a:r>
              <a:rPr lang="hr-HR" sz="1600" b="1" dirty="0" smtClean="0"/>
              <a:t>specijalistička osposobljavanja,</a:t>
            </a:r>
          </a:p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hr-HR" sz="1600" b="1" dirty="0"/>
              <a:t> </a:t>
            </a:r>
            <a:r>
              <a:rPr lang="hr-HR" sz="1600" b="1" dirty="0" smtClean="0"/>
              <a:t>znanstvena istraživanja,</a:t>
            </a:r>
          </a:p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hr-HR" sz="1600" b="1" dirty="0"/>
              <a:t> </a:t>
            </a:r>
            <a:r>
              <a:rPr lang="hr-HR" sz="1600" b="1" dirty="0" smtClean="0"/>
              <a:t>priopćenje </a:t>
            </a:r>
            <a:r>
              <a:rPr lang="hr-HR" sz="1600" b="1" dirty="0"/>
              <a:t>rezultata </a:t>
            </a:r>
            <a:r>
              <a:rPr lang="hr-HR" sz="1600" b="1" dirty="0" smtClean="0"/>
              <a:t>istraživanja,</a:t>
            </a:r>
          </a:p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hr-HR" sz="1600" b="1" dirty="0"/>
              <a:t> </a:t>
            </a:r>
            <a:r>
              <a:rPr lang="hr-HR" sz="1600" b="1" dirty="0" smtClean="0"/>
              <a:t>stvaranje </a:t>
            </a:r>
            <a:r>
              <a:rPr lang="hr-HR" sz="1600" b="1" dirty="0"/>
              <a:t>izuma na temelju poznatih znanja,</a:t>
            </a:r>
          </a:p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hr-HR" sz="1600" b="1" dirty="0"/>
              <a:t> </a:t>
            </a:r>
            <a:r>
              <a:rPr lang="hr-HR" sz="1600" b="1" dirty="0" smtClean="0"/>
              <a:t>projektni zadaci,</a:t>
            </a:r>
          </a:p>
          <a:p>
            <a:pPr>
              <a:buClr>
                <a:schemeClr val="accent3"/>
              </a:buClr>
              <a:buFont typeface="Arial" pitchFamily="34" charset="0"/>
              <a:buChar char="•"/>
            </a:pPr>
            <a:r>
              <a:rPr lang="hr-HR" sz="1600" b="1" dirty="0"/>
              <a:t> </a:t>
            </a:r>
            <a:r>
              <a:rPr lang="hr-HR" sz="1600" b="1" dirty="0" smtClean="0"/>
              <a:t>izvođenje </a:t>
            </a:r>
            <a:r>
              <a:rPr lang="hr-HR" sz="1600" b="1" dirty="0"/>
              <a:t>nastave.</a:t>
            </a:r>
            <a:endParaRPr lang="hr-HR" sz="1600" b="1" dirty="0"/>
          </a:p>
          <a:p>
            <a:r>
              <a:rPr lang="hr-HR" b="1" dirty="0" smtClean="0"/>
              <a:t>			</a:t>
            </a:r>
            <a:endParaRPr lang="hr-HR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827584" y="5157192"/>
            <a:ext cx="76328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Clr>
                <a:schemeClr val="accent3"/>
              </a:buClr>
              <a:buFont typeface="Arial" pitchFamily="34" charset="0"/>
              <a:buChar char="•"/>
            </a:pPr>
            <a:r>
              <a:rPr lang="hr-HR" b="1" dirty="0"/>
              <a:t> Sve navedene i druge vježbe su </a:t>
            </a:r>
            <a:r>
              <a:rPr lang="hr-HR" b="1" dirty="0" smtClean="0"/>
              <a:t>misleno-tjelesna</a:t>
            </a:r>
            <a:r>
              <a:rPr lang="hr-HR" dirty="0" smtClean="0"/>
              <a:t> </a:t>
            </a:r>
            <a:r>
              <a:rPr lang="hr-HR" b="1" dirty="0" smtClean="0"/>
              <a:t>aktivnost </a:t>
            </a:r>
            <a:r>
              <a:rPr lang="hr-HR" b="1" dirty="0"/>
              <a:t>na temelju prethodno stečene </a:t>
            </a:r>
            <a:r>
              <a:rPr lang="hr-HR" b="1" dirty="0" smtClean="0"/>
              <a:t>poticajne informacije </a:t>
            </a:r>
            <a:r>
              <a:rPr lang="hr-HR" b="1" dirty="0"/>
              <a:t>ili provjerenog znanja.</a:t>
            </a:r>
            <a:endParaRPr lang="hr-HR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hr-HR" b="1" dirty="0" smtClean="0"/>
              <a:t>2.  GLAVNI  DIO </a:t>
            </a:r>
            <a:r>
              <a:rPr lang="hr-HR" b="1" dirty="0" smtClean="0"/>
              <a:t>(6)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hr-HR" b="1" dirty="0" smtClean="0"/>
              <a:t>2.3.3  Utjecaj vještina na razvoj osobnosti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Razvoj vještina utječe na ove elemente osobnosti: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-  IQ - inteligenciju,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-  djelatnu sposobnost,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-  odgovornosti za učinjeno ili ne učinjeno,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-  stjecanje znanja,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-  razvoj odgoja karaktera,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-  shvaćanje odnosa teorije i prakse,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-  primjena znanja u stvaranju izuma i tehnologije,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-  autonomno organiziranje poduzetništva,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-  organizaciju i provođenje istraživanja.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Spoznaja: znanje preko ruke ulazi u glavu i preko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     ruke izlazi iz glave u primjenu.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hr-HR" b="1" dirty="0" smtClean="0"/>
              <a:t>2.  GLAVNI  DIO (6)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hr-HR" b="1" dirty="0" smtClean="0"/>
              <a:t>2.4  </a:t>
            </a:r>
            <a:r>
              <a:rPr lang="hr-HR" b="1" dirty="0" smtClean="0"/>
              <a:t>Sposobnost</a:t>
            </a:r>
          </a:p>
          <a:p>
            <a:pPr>
              <a:buNone/>
            </a:pPr>
            <a:endParaRPr lang="hr-HR" dirty="0" smtClean="0"/>
          </a:p>
          <a:p>
            <a:pPr lvl="0">
              <a:buNone/>
            </a:pPr>
            <a:r>
              <a:rPr lang="hr-HR" b="1" dirty="0" smtClean="0"/>
              <a:t>  Razlika između prirodne i djelatne sposobnosti je: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-  </a:t>
            </a:r>
            <a:r>
              <a:rPr lang="hr-HR" b="1" dirty="0" smtClean="0"/>
              <a:t>prirodna sposobnost je zadana</a:t>
            </a:r>
            <a:r>
              <a:rPr lang="hr-HR" b="1" dirty="0" smtClean="0"/>
              <a:t>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</a:t>
            </a:r>
            <a:r>
              <a:rPr lang="hr-HR" b="1" dirty="0" smtClean="0"/>
              <a:t>-  </a:t>
            </a:r>
            <a:r>
              <a:rPr lang="hr-HR" b="1" dirty="0" smtClean="0"/>
              <a:t>djelatna sposobnost se razvija u vježbi primjene</a:t>
            </a:r>
            <a:endParaRPr lang="hr-HR" dirty="0" smtClean="0"/>
          </a:p>
          <a:p>
            <a:pPr>
              <a:buNone/>
            </a:pPr>
            <a:r>
              <a:rPr lang="hr-HR" dirty="0" smtClean="0"/>
              <a:t>       </a:t>
            </a:r>
            <a:r>
              <a:rPr lang="hr-HR" b="1" dirty="0" smtClean="0"/>
              <a:t>prethodno stečenog znanja.</a:t>
            </a:r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Definicija:  Sposobnost je svojstvo osobe da biva u stanju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  nešto sasvim konkretna uraditi.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</a:t>
            </a:r>
            <a:r>
              <a:rPr lang="hr-HR" b="1" dirty="0" smtClean="0"/>
              <a:t>    </a:t>
            </a:r>
            <a:r>
              <a:rPr lang="hr-HR" b="1" dirty="0" smtClean="0"/>
              <a:t>Sposobnost = znanje (Z) + vještine (V) + prirodne osobine (PO)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           </a:t>
            </a:r>
            <a:r>
              <a:rPr lang="hr-HR" b="1" dirty="0" smtClean="0"/>
              <a:t>    znati              </a:t>
            </a:r>
            <a:r>
              <a:rPr lang="hr-HR" b="1" dirty="0" smtClean="0"/>
              <a:t>moći                          htjeti</a:t>
            </a:r>
            <a:endParaRPr lang="hr-HR" dirty="0" smtClean="0"/>
          </a:p>
          <a:p>
            <a:endParaRPr lang="hr-HR" dirty="0"/>
          </a:p>
        </p:txBody>
      </p:sp>
      <p:sp>
        <p:nvSpPr>
          <p:cNvPr id="4" name="Rectangle 3"/>
          <p:cNvSpPr/>
          <p:nvPr/>
        </p:nvSpPr>
        <p:spPr>
          <a:xfrm>
            <a:off x="395536" y="4869160"/>
            <a:ext cx="8136904" cy="1224136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r-HR"/>
          </a:p>
        </p:txBody>
      </p:sp>
      <p:cxnSp>
        <p:nvCxnSpPr>
          <p:cNvPr id="6" name="Straight Connector 5"/>
          <p:cNvCxnSpPr/>
          <p:nvPr/>
        </p:nvCxnSpPr>
        <p:spPr>
          <a:xfrm>
            <a:off x="2843808" y="5301208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283968" y="5301208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516216" y="5301208"/>
            <a:ext cx="0" cy="360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hr-HR" b="1" dirty="0" smtClean="0"/>
              <a:t>2.  GLAVNI  DIO </a:t>
            </a:r>
            <a:r>
              <a:rPr lang="hr-HR" b="1" dirty="0" smtClean="0"/>
              <a:t>(7)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hr-HR" b="1" dirty="0" smtClean="0"/>
              <a:t> Grafički prikaz veličine osposobljenosti (O</a:t>
            </a:r>
            <a:r>
              <a:rPr lang="hr-HR" b="1" dirty="0" smtClean="0"/>
              <a:t>):</a:t>
            </a:r>
          </a:p>
          <a:p>
            <a:pPr lvl="0">
              <a:buNone/>
            </a:pPr>
            <a:endParaRPr lang="hr-HR" dirty="0" smtClean="0"/>
          </a:p>
          <a:p>
            <a:pPr>
              <a:buNone/>
            </a:pPr>
            <a:r>
              <a:rPr lang="hr-HR" b="1" dirty="0" smtClean="0"/>
              <a:t>    </a:t>
            </a:r>
            <a:r>
              <a:rPr lang="hr-HR" b="1" dirty="0" smtClean="0"/>
              <a:t>1 </a:t>
            </a:r>
            <a:r>
              <a:rPr lang="hr-HR" b="1" dirty="0" smtClean="0"/>
              <a:t>- maksimalna		</a:t>
            </a:r>
            <a:r>
              <a:rPr lang="hr-HR" b="1" dirty="0" smtClean="0"/>
              <a:t> </a:t>
            </a:r>
            <a:r>
              <a:rPr lang="hr-HR" b="1" dirty="0" smtClean="0"/>
              <a:t>3 - stanje u srednjim školama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2 </a:t>
            </a:r>
            <a:r>
              <a:rPr lang="hr-HR" b="1" dirty="0" smtClean="0"/>
              <a:t>- smanjena	</a:t>
            </a:r>
            <a:r>
              <a:rPr lang="hr-HR" b="1" dirty="0" smtClean="0"/>
              <a:t>		 4 </a:t>
            </a:r>
            <a:r>
              <a:rPr lang="hr-HR" b="1" dirty="0" smtClean="0"/>
              <a:t>- stanje u visokim </a:t>
            </a:r>
            <a:r>
              <a:rPr lang="hr-HR" b="1" dirty="0" smtClean="0"/>
              <a:t>školam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b="1" dirty="0" smtClean="0"/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</a:t>
            </a:r>
            <a:r>
              <a:rPr lang="hr-HR" b="1" dirty="0" smtClean="0"/>
              <a:t>       1			2		        3			4</a:t>
            </a:r>
          </a:p>
          <a:p>
            <a:pPr lvl="0">
              <a:buNone/>
            </a:pPr>
            <a:endParaRPr lang="hr-HR" b="1" dirty="0" smtClean="0"/>
          </a:p>
          <a:p>
            <a:pPr lvl="0">
              <a:buNone/>
            </a:pPr>
            <a:r>
              <a:rPr lang="hr-HR" b="1" dirty="0" smtClean="0"/>
              <a:t>	U </a:t>
            </a:r>
            <a:r>
              <a:rPr lang="hr-HR" b="1" dirty="0" smtClean="0"/>
              <a:t>visokom školstvu trebali bi se </a:t>
            </a:r>
            <a:r>
              <a:rPr lang="hr-HR" b="1" dirty="0" smtClean="0"/>
              <a:t>osposobljavati tvorci </a:t>
            </a:r>
            <a:r>
              <a:rPr lang="hr-HR" b="1" dirty="0" smtClean="0"/>
              <a:t>tehnologije i voditelji poduzetništva. </a:t>
            </a:r>
            <a:endParaRPr lang="hr-HR" b="1" dirty="0" smtClean="0"/>
          </a:p>
          <a:p>
            <a:pPr>
              <a:buNone/>
            </a:pPr>
            <a:r>
              <a:rPr lang="hr-HR" b="1" dirty="0" smtClean="0"/>
              <a:t>	</a:t>
            </a:r>
            <a:r>
              <a:rPr lang="hr-HR" b="1" dirty="0" smtClean="0"/>
              <a:t>Sada </a:t>
            </a:r>
            <a:r>
              <a:rPr lang="hr-HR" b="1" dirty="0" smtClean="0"/>
              <a:t>se </a:t>
            </a:r>
            <a:r>
              <a:rPr lang="hr-HR" b="1" dirty="0" smtClean="0"/>
              <a:t>ne</a:t>
            </a:r>
            <a:r>
              <a:rPr lang="hr-HR" dirty="0" smtClean="0"/>
              <a:t> </a:t>
            </a:r>
            <a:r>
              <a:rPr lang="hr-HR" b="1" dirty="0" smtClean="0"/>
              <a:t>osposobljavaju </a:t>
            </a:r>
            <a:r>
              <a:rPr lang="hr-HR" b="1" dirty="0" smtClean="0"/>
              <a:t>niti izvršitelji poslova zanimanja.</a:t>
            </a:r>
            <a:endParaRPr lang="hr-HR" dirty="0"/>
          </a:p>
        </p:txBody>
      </p:sp>
      <p:pic>
        <p:nvPicPr>
          <p:cNvPr id="4" name="Picture 4" descr="Majetic%20slika%2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84984"/>
            <a:ext cx="3744416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Slika%20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356992"/>
            <a:ext cx="3600400" cy="151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hr-HR" b="1" dirty="0" smtClean="0"/>
              <a:t>2.  GLAVNI  DIO </a:t>
            </a:r>
            <a:r>
              <a:rPr lang="hr-HR" b="1" dirty="0" smtClean="0"/>
              <a:t>(8)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hr-HR" b="1" dirty="0" smtClean="0"/>
              <a:t> Komentar o problemu razvoja vještina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1.  Kako razvijati vještine: kao samouk ili u planski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                            vođenom procesu ?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2.  Postoji društvena potreba za razvoj vještina, ali to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nema tko organizirati: da ili ne ! ?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3.  Razvoj vještina se može organizirati ali kakvih ?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Odgovor:  Uvijek onakvih kakvo je stečeno znanje.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4.  Ako razvijene vještine nisu dobre, što zapravo nije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dobro:  razvijene vještine ili znanje prema kojemu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se vještine razvijaju u svrhu primjene znanja ?</a:t>
            </a:r>
            <a:endParaRPr lang="hr-HR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hr-HR" b="1" dirty="0" smtClean="0"/>
              <a:t>2.  GLAVNI  DIO </a:t>
            </a:r>
            <a:r>
              <a:rPr lang="hr-HR" b="1" dirty="0" smtClean="0"/>
              <a:t>(9)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hr-HR" b="1" dirty="0" smtClean="0"/>
              <a:t> </a:t>
            </a:r>
            <a:r>
              <a:rPr lang="hr-HR" b="1" u="sng" dirty="0" smtClean="0"/>
              <a:t>Pojednostavljena distinkcija</a:t>
            </a:r>
            <a:r>
              <a:rPr lang="hr-HR" b="1" dirty="0" smtClean="0"/>
              <a:t>  između pojmova: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znati</a:t>
            </a:r>
            <a:r>
              <a:rPr lang="hr-HR" b="1" dirty="0" smtClean="0"/>
              <a:t>, moći i </a:t>
            </a:r>
            <a:r>
              <a:rPr lang="hr-HR" b="1" dirty="0" smtClean="0"/>
              <a:t>htjeti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b="1" dirty="0" smtClean="0"/>
              <a:t>-  Znanje se stječe čitanjem.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Mudrost moći se razvija vježbanjem.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Najteže se razvija faktor "htjeti" nešto sasvim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konkretno učiniti (čitati, vježbati </a:t>
            </a:r>
            <a:r>
              <a:rPr lang="hr-HR" b="1" dirty="0" err="1" smtClean="0"/>
              <a:t>itd</a:t>
            </a:r>
            <a:r>
              <a:rPr lang="hr-HR" b="1" dirty="0" smtClean="0"/>
              <a:t>.) jer je to povezano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sa razvojem karaktera i odgoja samopouzdanja osobe.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Što određuje karakter osobe ?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Kada osoba nema odgoja samopouzdanja već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izraženi strah od nečega ?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Odgovor:  Onda kad prethodno vježbanjem primjene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znanja nisu nešto samostalno učinili !</a:t>
            </a:r>
            <a:endParaRPr lang="hr-HR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hr-HR" b="1" dirty="0" smtClean="0"/>
              <a:t>2.  GLAVNI  DIO </a:t>
            </a:r>
            <a:r>
              <a:rPr lang="hr-HR" b="1" dirty="0" smtClean="0"/>
              <a:t>(10)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hr-HR" b="1" dirty="0" smtClean="0"/>
              <a:t>2.5  Razlozi i posljedice izostanka razvoja vještina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r>
              <a:rPr lang="hr-HR" b="1" dirty="0" smtClean="0"/>
              <a:t>  Moguće razine izučavanja sadržaja jesu</a:t>
            </a:r>
            <a:r>
              <a:rPr lang="hr-HR" b="1" dirty="0" smtClean="0"/>
              <a:t>:</a:t>
            </a:r>
          </a:p>
          <a:p>
            <a:pPr lvl="0">
              <a:buNone/>
            </a:pPr>
            <a:endParaRPr lang="hr-HR" dirty="0" smtClean="0"/>
          </a:p>
          <a:p>
            <a:pPr>
              <a:buNone/>
            </a:pPr>
            <a:r>
              <a:rPr lang="hr-HR" b="1" dirty="0" smtClean="0"/>
              <a:t>-  kultura i odgoj,			</a:t>
            </a:r>
            <a:r>
              <a:rPr lang="hr-HR" b="1" dirty="0" smtClean="0"/>
              <a:t>-  </a:t>
            </a:r>
            <a:r>
              <a:rPr lang="hr-HR" b="1" dirty="0" smtClean="0"/>
              <a:t>stvaranje tehnologije,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obrazovanje,				-  poduzetništvo,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osposobljavanje,			-  istraživanje i stvaralaštvo.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r>
              <a:rPr lang="hr-HR" b="1" dirty="0" smtClean="0"/>
              <a:t>  Koja se razina u praksi ostvaruje ?</a:t>
            </a:r>
            <a:endParaRPr lang="hr-HR" dirty="0" smtClean="0"/>
          </a:p>
          <a:p>
            <a:r>
              <a:rPr lang="hr-HR" b="1" dirty="0" smtClean="0"/>
              <a:t>  Tko su glavni nositelji "zagrebačke škole" </a:t>
            </a:r>
            <a:r>
              <a:rPr lang="hr-HR" b="1" dirty="0" smtClean="0"/>
              <a:t>stjecanja </a:t>
            </a:r>
            <a:r>
              <a:rPr lang="hr-HR" b="1" dirty="0" smtClean="0"/>
              <a:t>znanja i nemoći ?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Odnos interesnih skupina obrazovanih znalaca i MZOŠ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te njihove posljedice na razvoj sposobnosti stanovništva?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hr-HR" b="1" dirty="0" smtClean="0"/>
              <a:t>2.  GLAVNI  DIO </a:t>
            </a:r>
            <a:r>
              <a:rPr lang="hr-HR" b="1" dirty="0" smtClean="0"/>
              <a:t>(11)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6187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hr-HR" b="1" dirty="0" smtClean="0"/>
              <a:t>2.5.1  Razlozi izostanka razvoja vještina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r>
              <a:rPr lang="hr-HR" b="1" dirty="0" smtClean="0"/>
              <a:t>  Objektivni razlozi izostanka razvoja vještina jesu</a:t>
            </a:r>
            <a:r>
              <a:rPr lang="hr-HR" b="1" dirty="0" smtClean="0"/>
              <a:t>: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b="1" dirty="0" smtClean="0"/>
              <a:t>-  stjecanje znanja je najjeftinije,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razvoj vještina je skuplje jer se povećava trošak za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potrošni materijal, radni prostor i opremu,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kod onih koji bi vježbe trebali uvoditi postoji strah jer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to u svome školovanju nisu činili, a stečena znanja im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omogućuju lagodno življenje.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r>
              <a:rPr lang="hr-HR" b="1" dirty="0" smtClean="0"/>
              <a:t>  Uvođenjem vježbi u nastavni proces može </a:t>
            </a:r>
            <a:r>
              <a:rPr lang="hr-HR" b="1" dirty="0" smtClean="0"/>
              <a:t>se</a:t>
            </a:r>
            <a:r>
              <a:rPr lang="hr-HR" dirty="0" smtClean="0"/>
              <a:t> </a:t>
            </a:r>
            <a:r>
              <a:rPr lang="hr-HR" b="1" dirty="0" smtClean="0"/>
              <a:t>rješavati </a:t>
            </a:r>
            <a:r>
              <a:rPr lang="hr-HR" b="1" dirty="0" smtClean="0"/>
              <a:t>na tri načina:  </a:t>
            </a:r>
            <a:endParaRPr lang="hr-HR" b="1" dirty="0" smtClean="0"/>
          </a:p>
          <a:p>
            <a:pPr lvl="1">
              <a:buNone/>
            </a:pPr>
            <a:r>
              <a:rPr lang="hr-HR" b="1" dirty="0" smtClean="0"/>
              <a:t>racionalno</a:t>
            </a:r>
            <a:r>
              <a:rPr lang="hr-HR" b="1" dirty="0" smtClean="0"/>
              <a:t>, </a:t>
            </a:r>
            <a:r>
              <a:rPr lang="hr-HR" b="1" dirty="0" smtClean="0"/>
              <a:t>impulzivno-nemarno</a:t>
            </a:r>
            <a:r>
              <a:rPr lang="hr-HR" b="1" dirty="0" smtClean="0"/>
              <a:t>, izbjegavanjem.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43000"/>
          </a:xfrm>
        </p:spPr>
        <p:txBody>
          <a:bodyPr/>
          <a:lstStyle/>
          <a:p>
            <a:r>
              <a:rPr lang="hr-HR" b="1" dirty="0" smtClean="0"/>
              <a:t>2.  GLAVNI  DIO (</a:t>
            </a:r>
            <a:r>
              <a:rPr lang="hr-HR" b="1" dirty="0" smtClean="0"/>
              <a:t>12)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r-HR" b="1" dirty="0" smtClean="0"/>
              <a:t> Racionalni način donosi optimalno rješenje.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Definicija:  Optimum je najmanje loše rješenje koje je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   </a:t>
            </a:r>
            <a:r>
              <a:rPr lang="hr-HR" b="1" dirty="0" smtClean="0"/>
              <a:t>  moguće </a:t>
            </a:r>
            <a:r>
              <a:rPr lang="hr-HR" b="1" dirty="0" smtClean="0"/>
              <a:t>ostvariti.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r>
              <a:rPr lang="hr-HR" b="1" dirty="0" smtClean="0"/>
              <a:t>  Impulzivno-nemarni način je kampanjski bez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dužeg vremenskog trajanja jer donosi nesustavna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i rijetka pojedinačna rješenja.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r>
              <a:rPr lang="hr-HR" b="1" dirty="0" smtClean="0"/>
              <a:t>  Izbjegavajući način je prepuštanje stihiji bez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promišljanja dugotrajno štetnih posljedica.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Kakav se način koristi u sadašnjem školskom sustavu ?</a:t>
            </a:r>
            <a:endParaRPr lang="hr-HR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hr-HR" b="1" dirty="0" smtClean="0"/>
              <a:t>2.  GLAVNI  DIO (</a:t>
            </a:r>
            <a:r>
              <a:rPr lang="hr-HR" b="1" dirty="0" smtClean="0"/>
              <a:t>13)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hr-HR" b="1" dirty="0" smtClean="0"/>
              <a:t>2.5.2  Posljedice izostanka razvoja vještina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r>
              <a:rPr lang="hr-HR" b="1" dirty="0" smtClean="0"/>
              <a:t>  Posljedice su sljedeće: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pojava inflacije jalova znanja koja izaziva vrtnju u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krugu nemoći,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suočavanje sa sintagmama odnosa znanja i vještina </a:t>
            </a:r>
            <a:r>
              <a:rPr lang="hr-HR" b="1" dirty="0" err="1" smtClean="0"/>
              <a:t>tj</a:t>
            </a:r>
            <a:r>
              <a:rPr lang="hr-HR" b="1" dirty="0" smtClean="0"/>
              <a:t>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teorije i prakse,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pojava depresije stanovništva.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r>
              <a:rPr lang="hr-HR" b="1" dirty="0" smtClean="0"/>
              <a:t>Inflacija jalova znanja izaziva zlobu osobe. Zlobom se kompenzira i skriva skromni </a:t>
            </a:r>
            <a:r>
              <a:rPr lang="hr-HR" b="1" dirty="0" smtClean="0"/>
              <a:t>koeficijent inteligencije </a:t>
            </a:r>
            <a:r>
              <a:rPr lang="hr-HR" b="1" dirty="0" smtClean="0"/>
              <a:t>i nerazvijena djelatna sposobnost.</a:t>
            </a:r>
            <a:endParaRPr lang="hr-HR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hr-HR" sz="3600" b="1" dirty="0" smtClean="0"/>
              <a:t>VJEŠTINA  KAO  KARDINALNA  KOMPETENCIJA</a:t>
            </a:r>
            <a:r>
              <a:rPr lang="hr-HR" sz="3600" dirty="0" smtClean="0"/>
              <a:t/>
            </a:r>
            <a:br>
              <a:rPr lang="hr-HR" sz="3600" dirty="0" smtClean="0"/>
            </a:br>
            <a:r>
              <a:rPr lang="hr-HR" sz="3600" b="1" dirty="0" smtClean="0"/>
              <a:t>OSOBNOSTI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hr-HR" b="1" dirty="0" smtClean="0"/>
              <a:t>1.  UVOD:  4 poznata sadržaja u vezi s vještinama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2.  GLAVNI  DIO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2.1  Prirodne osobine čovjeka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 2.2  Znanje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 2.3  Vještina:  definicija,  model razvoja, vrste vježbi,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             utjecaj na razvoj osobnosti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2.4  Sposobnost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2.5  Razlozi i posljedice izostanka razvoja vještina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3.  ZAKLJUČCI:  5 zaključaka i tablica sinteze sadržaja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              predavanja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hr-HR" b="1" dirty="0" smtClean="0"/>
              <a:t>2.  GLAVNI  DIO (13)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hr-HR" b="1" dirty="0" smtClean="0"/>
              <a:t>-  Poznate sintagme odnosa teorije i prakse jesu: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r>
              <a:rPr lang="hr-HR" b="1" dirty="0" smtClean="0"/>
              <a:t>  Njemačka:  Teorija je kad se sve zna, a ništa ne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       </a:t>
            </a:r>
            <a:r>
              <a:rPr lang="hr-HR" b="1" dirty="0" smtClean="0"/>
              <a:t>   funkcionira</a:t>
            </a:r>
            <a:r>
              <a:rPr lang="hr-HR" b="1" dirty="0" smtClean="0"/>
              <a:t>.  Praksa je kad sve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       </a:t>
            </a:r>
            <a:r>
              <a:rPr lang="hr-HR" b="1" dirty="0" smtClean="0"/>
              <a:t>   funkcionira</a:t>
            </a:r>
            <a:r>
              <a:rPr lang="hr-HR" b="1" dirty="0" smtClean="0"/>
              <a:t>, a ne zna se zašto</a:t>
            </a:r>
            <a:r>
              <a:rPr lang="hr-HR" b="1" dirty="0" smtClean="0"/>
              <a:t>.</a:t>
            </a:r>
            <a:endParaRPr lang="hr-HR" dirty="0" smtClean="0"/>
          </a:p>
          <a:p>
            <a:r>
              <a:rPr lang="hr-HR" b="1" dirty="0" smtClean="0"/>
              <a:t>  Hrvatska:   Teoretičar bez prakse je mrtvac.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        </a:t>
            </a:r>
            <a:r>
              <a:rPr lang="hr-HR" b="1" dirty="0" smtClean="0"/>
              <a:t> Praktičar </a:t>
            </a:r>
            <a:r>
              <a:rPr lang="hr-HR" b="1" dirty="0" smtClean="0"/>
              <a:t>bez teorije je slijepac</a:t>
            </a:r>
            <a:r>
              <a:rPr lang="hr-HR" b="1" dirty="0" smtClean="0"/>
              <a:t>.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b="1" dirty="0" smtClean="0"/>
              <a:t>    Zaključak:   I slijepac nešto učini, a mrtvac ništa.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1143000"/>
          </a:xfrm>
        </p:spPr>
        <p:txBody>
          <a:bodyPr/>
          <a:lstStyle/>
          <a:p>
            <a:r>
              <a:rPr lang="hr-HR" b="1" dirty="0" smtClean="0"/>
              <a:t>2.  GLAVNI  DIO (</a:t>
            </a:r>
            <a:r>
              <a:rPr lang="hr-HR" b="1" dirty="0" smtClean="0"/>
              <a:t>14)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hr-HR" b="1" dirty="0" smtClean="0"/>
              <a:t>-  U psihologijskim istraživanjima se navodi da depresivne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osobe ocjenjuju sebe kao </a:t>
            </a:r>
            <a:r>
              <a:rPr lang="hr-HR" b="1" u="sng" dirty="0" smtClean="0"/>
              <a:t>nevješte</a:t>
            </a:r>
            <a:r>
              <a:rPr lang="hr-HR" b="1" dirty="0" smtClean="0"/>
              <a:t> u rješavanju zadaća</a:t>
            </a:r>
            <a:r>
              <a:rPr lang="hr-HR" b="1" dirty="0" smtClean="0"/>
              <a:t>.</a:t>
            </a:r>
          </a:p>
          <a:p>
            <a:pPr>
              <a:buNone/>
            </a:pPr>
            <a:endParaRPr lang="hr-HR" dirty="0" smtClean="0"/>
          </a:p>
          <a:p>
            <a:r>
              <a:rPr lang="hr-HR" b="1" dirty="0" smtClean="0"/>
              <a:t>  Depresija je osjećaj nemoći i iskazuje se ovako</a:t>
            </a:r>
            <a:r>
              <a:rPr lang="hr-HR" b="1" dirty="0" smtClean="0"/>
              <a:t>:</a:t>
            </a:r>
          </a:p>
          <a:p>
            <a:endParaRPr lang="hr-HR" dirty="0" smtClean="0"/>
          </a:p>
          <a:p>
            <a:pPr>
              <a:buNone/>
            </a:pPr>
            <a:r>
              <a:rPr lang="hr-HR" b="1" dirty="0" smtClean="0"/>
              <a:t>-  potonuće u odnosu na normalno stanje,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bespomoćnost,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osjećaj nelagode,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anksioznost,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gubitak interesa za aktivnosti i drugo.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r>
              <a:rPr lang="hr-HR" b="1" dirty="0" smtClean="0"/>
              <a:t>  Na primjer,  gubitak interesa za aktivnost </a:t>
            </a:r>
            <a:r>
              <a:rPr lang="hr-HR" b="1" dirty="0" smtClean="0"/>
              <a:t>može</a:t>
            </a:r>
            <a:r>
              <a:rPr lang="hr-HR" dirty="0" smtClean="0"/>
              <a:t> </a:t>
            </a:r>
            <a:r>
              <a:rPr lang="hr-HR" b="1" dirty="0" smtClean="0"/>
              <a:t>značiti djelatnu neosposobljenost</a:t>
            </a:r>
            <a:r>
              <a:rPr lang="hr-HR" b="1" dirty="0" smtClean="0"/>
              <a:t>. Tada je važno </a:t>
            </a:r>
            <a:r>
              <a:rPr lang="hr-HR" b="1" dirty="0" smtClean="0"/>
              <a:t>samo </a:t>
            </a:r>
            <a:r>
              <a:rPr lang="hr-HR" b="1" dirty="0" smtClean="0"/>
              <a:t>preživjeti, </a:t>
            </a:r>
            <a:r>
              <a:rPr lang="hr-HR" b="1" dirty="0" err="1" smtClean="0"/>
              <a:t>npr</a:t>
            </a:r>
            <a:r>
              <a:rPr lang="hr-HR" b="1" dirty="0" smtClean="0"/>
              <a:t>. politički izboreni i dobro </a:t>
            </a:r>
            <a:r>
              <a:rPr lang="hr-HR" b="1" dirty="0" smtClean="0"/>
              <a:t>plaćeni </a:t>
            </a:r>
            <a:r>
              <a:rPr lang="hr-HR" b="1" dirty="0" smtClean="0"/>
              <a:t>mandat.</a:t>
            </a:r>
            <a:endParaRPr lang="hr-HR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hr-HR" b="1" dirty="0" smtClean="0"/>
              <a:t>2.  GLAVNI  DIO (</a:t>
            </a:r>
            <a:r>
              <a:rPr lang="hr-HR" b="1" dirty="0" smtClean="0"/>
              <a:t>15)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r-HR" b="1" dirty="0" smtClean="0"/>
              <a:t> Kako izbjeći negativne posljedice izostanka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razvoja vještina </a:t>
            </a:r>
            <a:r>
              <a:rPr lang="hr-HR" b="1" dirty="0" smtClean="0"/>
              <a:t>?</a:t>
            </a:r>
          </a:p>
          <a:p>
            <a:pPr>
              <a:buNone/>
            </a:pPr>
            <a:endParaRPr lang="hr-HR" dirty="0" smtClean="0"/>
          </a:p>
          <a:p>
            <a:pPr>
              <a:buNone/>
            </a:pPr>
            <a:r>
              <a:rPr lang="hr-HR" b="1" dirty="0" smtClean="0"/>
              <a:t>-  Odgovor:  Ljude treba navesti na razvoj vještina bez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    obzira da li oni to žele ili ne.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Psihologijska istraživanja pokazuju da čovjek </a:t>
            </a:r>
            <a:r>
              <a:rPr lang="hr-HR" b="1" u="sng" dirty="0" smtClean="0"/>
              <a:t>radeći</a:t>
            </a:r>
            <a:r>
              <a:rPr lang="hr-HR" b="1" dirty="0" smtClean="0"/>
              <a:t>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neki posao koji ne želi kasnije u njemu nađe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zadovoljstvo.  Primjer:  zanimanje dimnjačar.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r>
              <a:rPr lang="hr-HR" b="1" dirty="0" smtClean="0"/>
              <a:t>  Zaključak:  Školski sustav je nužno uvesti </a:t>
            </a:r>
            <a:r>
              <a:rPr lang="hr-HR" b="1" dirty="0" smtClean="0"/>
              <a:t>vježbe</a:t>
            </a:r>
            <a:r>
              <a:rPr lang="hr-HR" dirty="0" smtClean="0"/>
              <a:t> </a:t>
            </a:r>
            <a:r>
              <a:rPr lang="hr-HR" b="1" dirty="0" smtClean="0"/>
              <a:t>razvoja </a:t>
            </a:r>
            <a:r>
              <a:rPr lang="hr-HR" b="1" dirty="0" smtClean="0"/>
              <a:t>vještina primjene znanja </a:t>
            </a:r>
            <a:r>
              <a:rPr lang="hr-HR" b="1" dirty="0" smtClean="0"/>
              <a:t>bez</a:t>
            </a:r>
            <a:r>
              <a:rPr lang="hr-HR" dirty="0" smtClean="0"/>
              <a:t> </a:t>
            </a:r>
            <a:r>
              <a:rPr lang="hr-HR" b="1" dirty="0" smtClean="0"/>
              <a:t>obzira </a:t>
            </a:r>
            <a:r>
              <a:rPr lang="hr-HR" b="1" dirty="0" smtClean="0"/>
              <a:t>o kakvoj vrsti škole ili zanimanja se radi.</a:t>
            </a:r>
            <a:endParaRPr lang="hr-HR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hr-HR" b="1" dirty="0" smtClean="0"/>
              <a:t>3.  </a:t>
            </a:r>
            <a:r>
              <a:rPr lang="hr-HR" b="1" dirty="0" smtClean="0"/>
              <a:t>ZAKLJUČCI (1)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hr-HR" b="1" dirty="0" smtClean="0"/>
              <a:t>	1.  Vještina je razvijena i učvršćena misleno-tjelesna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akcija primjene znanja.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2.  Sposoban i kompetentan je onaj koji pored znanja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ima i razvijene vještine i odgovornost primjene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znanja.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3.  Model razvoja vještina glasi:  objasniti,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demonstrirati,  repetirati.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4.  Znanje preko ruke ulazi u glavu i preko ruke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izlazi iz glave u primjenu.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5.  Narod koje neće razvijati vještine tjelesne akcije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stjecanja i primjene znanja osuđen je na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stagnaciju i nestanak.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6.  Tablica sinteze izloženih elemenata predavanja</a:t>
            </a:r>
            <a:endParaRPr lang="hr-HR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3.  ZAKLJUČCI </a:t>
            </a:r>
            <a:r>
              <a:rPr lang="hr-HR" b="1" dirty="0" smtClean="0"/>
              <a:t>(2)</a:t>
            </a:r>
            <a:endParaRPr lang="hr-HR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67543" y="2780929"/>
          <a:ext cx="8280921" cy="3322919"/>
        </p:xfrm>
        <a:graphic>
          <a:graphicData uri="http://schemas.openxmlformats.org/drawingml/2006/table">
            <a:tbl>
              <a:tblPr/>
              <a:tblGrid>
                <a:gridCol w="1367492"/>
                <a:gridCol w="2507068"/>
                <a:gridCol w="801150"/>
                <a:gridCol w="943530"/>
                <a:gridCol w="838692"/>
                <a:gridCol w="629018"/>
                <a:gridCol w="629018"/>
                <a:gridCol w="564953"/>
              </a:tblGrid>
              <a:tr h="8640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Vrste slojeva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Elementi razvoja i područja djelovanja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>
                          <a:latin typeface="Times New Roman"/>
                          <a:ea typeface="Times New Roman"/>
                        </a:rPr>
                        <a:t>Sintetički iskaz elemenata i rezultata</a:t>
                      </a:r>
                      <a:endParaRPr lang="hr-HR" sz="140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7376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>
                          <a:latin typeface="Times New Roman"/>
                          <a:ea typeface="Times New Roman"/>
                        </a:rPr>
                        <a:t>Kognitivni</a:t>
                      </a:r>
                      <a:endParaRPr lang="hr-HR" sz="140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istraživanje - mislena akcija novih spoznaja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priroda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znanje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>
                          <a:latin typeface="Times New Roman"/>
                          <a:ea typeface="Times New Roman"/>
                        </a:rPr>
                        <a:t>znati</a:t>
                      </a:r>
                      <a:endParaRPr lang="hr-HR" sz="140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hr-HR" sz="1400" b="1">
                          <a:latin typeface="Times New Roman"/>
                          <a:ea typeface="Times New Roman"/>
                        </a:rPr>
                        <a:t>Primjer seksa:</a:t>
                      </a:r>
                      <a:endParaRPr lang="hr-HR" sz="1400">
                        <a:latin typeface="Times New Roman"/>
                        <a:ea typeface="Times New Roman"/>
                      </a:endParaRPr>
                    </a:p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hr-HR" sz="1400" b="1">
                          <a:latin typeface="Times New Roman"/>
                          <a:ea typeface="Times New Roman"/>
                        </a:rPr>
                        <a:t>znati, moći i htjeti</a:t>
                      </a:r>
                      <a:endParaRPr lang="hr-HR" sz="140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hr-HR" sz="1400" b="1">
                          <a:latin typeface="Times New Roman"/>
                          <a:ea typeface="Times New Roman"/>
                        </a:rPr>
                        <a:t>Sposobnost</a:t>
                      </a:r>
                      <a:endParaRPr lang="hr-HR" sz="140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Kompetencija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7376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>
                          <a:latin typeface="Times New Roman"/>
                          <a:ea typeface="Times New Roman"/>
                        </a:rPr>
                        <a:t>Psihomotorički</a:t>
                      </a:r>
                      <a:endParaRPr lang="hr-HR" sz="140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stvaralaštvo - djelatna tjelesna akcija primjene spoznaje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tehnika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vještine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moći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  <a:tr h="9835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Afektivni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energetski poticaj istraživanju i stvaralaštvu - 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doživljaj potrebe djelovanja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>
                          <a:latin typeface="Times New Roman"/>
                          <a:ea typeface="Times New Roman"/>
                        </a:rPr>
                        <a:t>društvo</a:t>
                      </a:r>
                      <a:endParaRPr lang="hr-HR" sz="140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>
                          <a:latin typeface="Times New Roman"/>
                          <a:ea typeface="Times New Roman"/>
                        </a:rPr>
                        <a:t>odgoj karaktera</a:t>
                      </a:r>
                      <a:endParaRPr lang="hr-HR" sz="140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hr-HR" sz="14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hr-HR" sz="1400" b="1" dirty="0">
                          <a:latin typeface="Times New Roman"/>
                          <a:ea typeface="Times New Roman"/>
                        </a:rPr>
                        <a:t>htjeti</a:t>
                      </a:r>
                      <a:endParaRPr lang="hr-HR" sz="1400" dirty="0">
                        <a:latin typeface="Times New Roman"/>
                        <a:ea typeface="Times New Roman"/>
                      </a:endParaRPr>
                    </a:p>
                  </a:txBody>
                  <a:tcPr marL="46305" marR="463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r-HR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1251475" y="2063551"/>
            <a:ext cx="66410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r-HR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Tablica:  Pregled elemenata i sintetičkih rezultata troslojnog razvoja čovjeka:</a:t>
            </a:r>
            <a:endParaRPr kumimoji="0" lang="hr-H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36912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hr-HR" b="1" dirty="0" smtClean="0"/>
              <a:t> 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hr-HR" b="1" dirty="0" smtClean="0"/>
              <a:t>Hvala na strpljenju slušanja </a:t>
            </a:r>
            <a:r>
              <a:rPr lang="hr-HR" b="1" dirty="0" smtClean="0"/>
              <a:t>!</a:t>
            </a:r>
            <a:endParaRPr lang="hr-HR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1.  </a:t>
            </a:r>
            <a:r>
              <a:rPr lang="hr-HR" b="1" dirty="0" smtClean="0"/>
              <a:t>UVOD (1)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hr-HR" b="1" dirty="0" smtClean="0"/>
              <a:t>1.1  Životna okružja čovjeka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priroda - je sve ono što nije stvorio čovjek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društvo - čine dvije ili više osoba 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tehnika - je sva materijalna tvorevina čovjeka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1.2  Izvod iz </a:t>
            </a:r>
            <a:r>
              <a:rPr lang="hr-HR" b="1" dirty="0" err="1" smtClean="0"/>
              <a:t>Bloomove</a:t>
            </a:r>
            <a:r>
              <a:rPr lang="hr-HR" b="1" dirty="0" smtClean="0"/>
              <a:t> taksonomije troslojnog razvoja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osobe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kognitivno = znanje - prirodoslovno,  ...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afektivno = odgoj - društveno,  ...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</a:t>
            </a:r>
            <a:r>
              <a:rPr lang="hr-HR" b="1" dirty="0" err="1" smtClean="0"/>
              <a:t>psihomotoričko</a:t>
            </a:r>
            <a:r>
              <a:rPr lang="hr-HR" b="1" dirty="0" smtClean="0"/>
              <a:t> = vještine - tehničko,  ...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Stjecanje znanja (Z), vještina (V) i odgoja (O) </a:t>
            </a:r>
            <a:r>
              <a:rPr lang="hr-HR" b="1" dirty="0" smtClean="0"/>
              <a:t>zasnovani </a:t>
            </a:r>
            <a:r>
              <a:rPr lang="hr-HR" b="1" dirty="0" smtClean="0"/>
              <a:t>su na prirodnim osobinama (PO) čovjeka.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1.  </a:t>
            </a:r>
            <a:r>
              <a:rPr lang="hr-HR" b="1" dirty="0" smtClean="0"/>
              <a:t>UVOD (2)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hr-HR" b="1" dirty="0" smtClean="0"/>
              <a:t>1.3  HKO - Hrvatski kvalifikacijski okvir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Podjela vještina na: - spoznajne (prirodoslovne)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								-  </a:t>
            </a:r>
            <a:r>
              <a:rPr lang="hr-HR" b="1" dirty="0" err="1" smtClean="0"/>
              <a:t>psihomotoričke</a:t>
            </a:r>
            <a:r>
              <a:rPr lang="hr-HR" b="1" dirty="0" smtClean="0"/>
              <a:t> (tehničke)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								-  socijalne  (društvene)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Sve su vještine, u manjoj ili većoj mjeri, </a:t>
            </a:r>
            <a:r>
              <a:rPr lang="hr-HR" b="1" dirty="0" err="1" smtClean="0"/>
              <a:t>psihomotoričke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kao što je utvrdio i B. </a:t>
            </a:r>
            <a:r>
              <a:rPr lang="hr-HR" b="1" dirty="0" err="1" smtClean="0"/>
              <a:t>Bloom</a:t>
            </a:r>
            <a:r>
              <a:rPr lang="hr-HR" b="1" dirty="0" smtClean="0"/>
              <a:t>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Kompetencija je sposobnost osobe da je u stanju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samostalno, sigurno, kvalitetno i odgovorno obaviti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postavljene zadaće.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U HKO se, pored ostalog, ističu pojmovi: vještina i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sposobnost.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1.  UVOD </a:t>
            </a:r>
            <a:r>
              <a:rPr lang="hr-HR" b="1" dirty="0" smtClean="0"/>
              <a:t>(3)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pPr>
              <a:buNone/>
            </a:pPr>
            <a:r>
              <a:rPr lang="hr-HR" b="1" dirty="0" smtClean="0"/>
              <a:t>1.4  Psihofiziološka definicija vještine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Z. </a:t>
            </a:r>
            <a:r>
              <a:rPr lang="hr-HR" b="1" dirty="0" err="1" smtClean="0"/>
              <a:t>Bujas</a:t>
            </a:r>
            <a:r>
              <a:rPr lang="hr-HR" b="1" dirty="0" smtClean="0"/>
              <a:t>:  Vještine su stečene psihomotorne strukture koje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čovjeku omogućuju da neke specifične radnje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       vrši točnije i bolje nego prije.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b="1" dirty="0" smtClean="0"/>
              <a:t>2.  GLAVNI  </a:t>
            </a:r>
            <a:r>
              <a:rPr lang="hr-HR" b="1" dirty="0" smtClean="0"/>
              <a:t>DIO (1)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b="1" dirty="0" smtClean="0"/>
              <a:t> Cilj je operativno pojasniti </a:t>
            </a:r>
            <a:r>
              <a:rPr lang="hr-HR" b="1" u="sng" dirty="0" smtClean="0"/>
              <a:t>pojam i </a:t>
            </a:r>
            <a:r>
              <a:rPr lang="hr-HR" b="1" u="sng" dirty="0" smtClean="0"/>
              <a:t>značaj vještine</a:t>
            </a:r>
            <a:r>
              <a:rPr lang="hr-HR" b="1" dirty="0" smtClean="0"/>
              <a:t> </a:t>
            </a:r>
            <a:r>
              <a:rPr lang="hr-HR" b="1" dirty="0" smtClean="0"/>
              <a:t>u interakciji s drugim </a:t>
            </a:r>
            <a:r>
              <a:rPr lang="hr-HR" b="1" dirty="0" smtClean="0"/>
              <a:t>elementima kompetencije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        osobe i to: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	-  prirodne osobine,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	-  znanje,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	-  </a:t>
            </a:r>
            <a:r>
              <a:rPr lang="hr-HR" b="1" dirty="0" err="1" smtClean="0"/>
              <a:t>psihomotoričke</a:t>
            </a:r>
            <a:r>
              <a:rPr lang="hr-HR" b="1" dirty="0" smtClean="0"/>
              <a:t> vještine,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		-  djelatna sposobnost.</a:t>
            </a:r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r>
              <a:rPr lang="hr-HR" b="1" dirty="0" smtClean="0"/>
              <a:t>2.  GLAVNI  DIO </a:t>
            </a:r>
            <a:r>
              <a:rPr lang="hr-HR" b="1" dirty="0" smtClean="0"/>
              <a:t>(2)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hr-HR" b="1" dirty="0" smtClean="0"/>
              <a:t>2.1  Prirodne osobine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Psihofizičke prirodne osobine se razvijaju biološki.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To su: tjelesna veličina, vid, sluh, pamćenje, oštrina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zapažanja </a:t>
            </a:r>
            <a:r>
              <a:rPr lang="hr-HR" b="1" dirty="0" err="1" smtClean="0"/>
              <a:t>itd</a:t>
            </a:r>
            <a:r>
              <a:rPr lang="hr-HR" b="1" dirty="0" smtClean="0"/>
              <a:t>.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Prirodne osobine određuju "prirodnu sposobnost"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koja se imenuje kao: inteligencija, intuicija,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predispozicija, nadarenost i slično.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2.2  Znanje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Znanje su usvojene činjenice: definicije, 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matematički izrazi i grafički prikazi spoznaje o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   prirodi, društvu i tehnici.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Znanje je teorija: mislena aktivnost.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916832"/>
            <a:ext cx="8229600" cy="466187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hr-HR" b="1" dirty="0" smtClean="0"/>
              <a:t>2.3  Vještina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</a:t>
            </a:r>
            <a:endParaRPr lang="hr-HR" b="1" dirty="0" smtClean="0"/>
          </a:p>
          <a:p>
            <a:pPr lvl="0">
              <a:buNone/>
            </a:pPr>
            <a:r>
              <a:rPr lang="hr-HR" b="1" dirty="0" smtClean="0"/>
              <a:t>Vještina </a:t>
            </a:r>
            <a:r>
              <a:rPr lang="hr-HR" b="1" dirty="0" smtClean="0"/>
              <a:t>je razvijena i učvršćena tjelesna </a:t>
            </a:r>
            <a:r>
              <a:rPr lang="hr-HR" b="1" dirty="0" smtClean="0"/>
              <a:t>akcija </a:t>
            </a:r>
            <a:r>
              <a:rPr lang="hr-HR" b="1" dirty="0" smtClean="0"/>
              <a:t>primjene </a:t>
            </a:r>
            <a:r>
              <a:rPr lang="hr-HR" b="1" dirty="0" smtClean="0"/>
              <a:t>znanja; pretvorba </a:t>
            </a:r>
            <a:r>
              <a:rPr lang="hr-HR" b="1" dirty="0" smtClean="0"/>
              <a:t>znanja u </a:t>
            </a:r>
            <a:r>
              <a:rPr lang="hr-HR" b="1" dirty="0" smtClean="0"/>
              <a:t>neposredno</a:t>
            </a:r>
            <a:r>
              <a:rPr lang="hr-HR" dirty="0" smtClean="0"/>
              <a:t> </a:t>
            </a:r>
            <a:r>
              <a:rPr lang="hr-HR" b="1" dirty="0" smtClean="0"/>
              <a:t>uporabnu </a:t>
            </a:r>
            <a:r>
              <a:rPr lang="hr-HR" b="1" dirty="0" smtClean="0"/>
              <a:t>tvorevinu. To </a:t>
            </a:r>
            <a:r>
              <a:rPr lang="hr-HR" b="1" dirty="0" smtClean="0"/>
              <a:t>je stvaralački </a:t>
            </a:r>
            <a:r>
              <a:rPr lang="hr-HR" b="1" dirty="0" smtClean="0"/>
              <a:t>spoj glave i ruku, </a:t>
            </a:r>
            <a:r>
              <a:rPr lang="hr-HR" b="1" dirty="0" smtClean="0"/>
              <a:t>znanja </a:t>
            </a:r>
            <a:r>
              <a:rPr lang="hr-HR" b="1" dirty="0" smtClean="0"/>
              <a:t>i akcije, duše i tijela, psihe i motorike.</a:t>
            </a:r>
            <a:endParaRPr lang="hr-HR" dirty="0" smtClean="0"/>
          </a:p>
          <a:p>
            <a:pPr algn="r">
              <a:buNone/>
            </a:pPr>
            <a:r>
              <a:rPr lang="hr-HR" b="1" dirty="0" smtClean="0"/>
              <a:t> </a:t>
            </a:r>
            <a:r>
              <a:rPr lang="hr-HR" dirty="0" smtClean="0"/>
              <a:t/>
            </a:r>
            <a:br>
              <a:rPr lang="hr-HR" dirty="0" smtClean="0"/>
            </a:br>
            <a:r>
              <a:rPr lang="hr-HR" b="1" dirty="0" smtClean="0"/>
              <a:t>									</a:t>
            </a:r>
            <a:r>
              <a:rPr lang="hr-HR" b="1" dirty="0" err="1" smtClean="0"/>
              <a:t>Sl</a:t>
            </a:r>
            <a:r>
              <a:rPr lang="hr-HR" b="1" dirty="0" smtClean="0"/>
              <a:t>. 1  Shema </a:t>
            </a:r>
            <a:r>
              <a:rPr lang="hr-HR" b="1" dirty="0" err="1" smtClean="0"/>
              <a:t>psihomotoričke</a:t>
            </a:r>
            <a:r>
              <a:rPr lang="hr-HR" dirty="0" smtClean="0"/>
              <a:t> </a:t>
            </a:r>
          </a:p>
          <a:p>
            <a:pPr algn="r">
              <a:buNone/>
            </a:pPr>
            <a:r>
              <a:rPr lang="hr-HR" b="1" dirty="0" smtClean="0"/>
              <a:t>  akcije čovjeka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 lvl="0">
              <a:buNone/>
            </a:pPr>
            <a:endParaRPr lang="hr-HR" b="1" dirty="0" smtClean="0"/>
          </a:p>
          <a:p>
            <a:pPr lvl="0">
              <a:buNone/>
            </a:pPr>
            <a:r>
              <a:rPr lang="hr-HR" b="1" dirty="0" smtClean="0"/>
              <a:t>  </a:t>
            </a:r>
            <a:r>
              <a:rPr lang="hr-HR" b="1" dirty="0" smtClean="0"/>
              <a:t>Primjer:  Pisanje knjige, pisma, molbe </a:t>
            </a:r>
            <a:r>
              <a:rPr lang="hr-HR" b="1" dirty="0" err="1" smtClean="0"/>
              <a:t>itd</a:t>
            </a:r>
            <a:r>
              <a:rPr lang="hr-HR" b="1" dirty="0" smtClean="0"/>
              <a:t>., je </a:t>
            </a:r>
            <a:r>
              <a:rPr lang="hr-HR" b="1" dirty="0" smtClean="0"/>
              <a:t>vještina akcije pretvorbe </a:t>
            </a:r>
            <a:r>
              <a:rPr lang="hr-HR" b="1" dirty="0" smtClean="0"/>
              <a:t>znanja u </a:t>
            </a:r>
            <a:r>
              <a:rPr lang="hr-HR" b="1" dirty="0" smtClean="0"/>
              <a:t>neposredno</a:t>
            </a:r>
            <a:r>
              <a:rPr lang="hr-HR" dirty="0" smtClean="0"/>
              <a:t> </a:t>
            </a:r>
            <a:r>
              <a:rPr lang="hr-HR" b="1" dirty="0" smtClean="0"/>
              <a:t>uporabnu </a:t>
            </a:r>
            <a:r>
              <a:rPr lang="hr-HR" b="1" dirty="0" smtClean="0"/>
              <a:t>tvorevinu.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Vještina je praksa: misleno-tjelesna aktivnost.</a:t>
            </a:r>
            <a:endParaRPr lang="hr-HR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hr-HR" b="1" dirty="0" smtClean="0"/>
              <a:t>2.  GLAVNI  DIO </a:t>
            </a:r>
            <a:r>
              <a:rPr lang="hr-HR" b="1" dirty="0" smtClean="0"/>
              <a:t>(3)</a:t>
            </a:r>
            <a:endParaRPr lang="hr-HR" dirty="0"/>
          </a:p>
        </p:txBody>
      </p:sp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619672" y="3861048"/>
          <a:ext cx="2592288" cy="1726287"/>
        </p:xfrm>
        <a:graphic>
          <a:graphicData uri="http://schemas.openxmlformats.org/presentationml/2006/ole">
            <p:oleObj spid="_x0000_s1027" name="Visio" r:id="rId3" imgW="2774160" imgH="1848600" progId="Visio.Drawing.11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/>
          </a:bodyPr>
          <a:lstStyle/>
          <a:p>
            <a:r>
              <a:rPr lang="hr-HR" b="1" dirty="0" smtClean="0"/>
              <a:t>2.  GLAVNI  DIO </a:t>
            </a:r>
            <a:r>
              <a:rPr lang="hr-HR" b="1" dirty="0" smtClean="0"/>
              <a:t>(4)</a:t>
            </a:r>
            <a:endParaRPr lang="hr-H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hr-HR" b="1" dirty="0" smtClean="0"/>
              <a:t>2.3.1  Model razvoja vještina</a:t>
            </a:r>
            <a:endParaRPr lang="hr-HR" dirty="0" smtClean="0"/>
          </a:p>
          <a:p>
            <a:pPr lvl="0">
              <a:buNone/>
            </a:pPr>
            <a:r>
              <a:rPr lang="hr-HR" b="1" dirty="0" smtClean="0"/>
              <a:t>  Opći model ili algoritam razvoja vještina glasi: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 marL="514350" indent="-514350">
              <a:buAutoNum type="arabicPeriod"/>
            </a:pPr>
            <a:r>
              <a:rPr lang="hr-HR" b="1" dirty="0" smtClean="0"/>
              <a:t>Objasni </a:t>
            </a:r>
            <a:r>
              <a:rPr lang="hr-HR" b="1" dirty="0" smtClean="0"/>
              <a:t>- znanje: </a:t>
            </a:r>
            <a:endParaRPr lang="hr-HR" b="1" dirty="0" smtClean="0"/>
          </a:p>
          <a:p>
            <a:pPr marL="514350" indent="-514350">
              <a:buNone/>
            </a:pPr>
            <a:r>
              <a:rPr lang="hr-HR" b="1" dirty="0" smtClean="0"/>
              <a:t>-  </a:t>
            </a:r>
            <a:r>
              <a:rPr lang="hr-HR" b="1" dirty="0" smtClean="0"/>
              <a:t>tehnološki podaci </a:t>
            </a:r>
            <a:r>
              <a:rPr lang="hr-HR" b="1" dirty="0" smtClean="0"/>
              <a:t>procesa</a:t>
            </a:r>
            <a:endParaRPr lang="hr-HR" dirty="0" smtClean="0"/>
          </a:p>
          <a:p>
            <a:pPr marL="514350" indent="-514350">
              <a:buNone/>
            </a:pPr>
            <a:r>
              <a:rPr lang="hr-HR" b="1" dirty="0" smtClean="0"/>
              <a:t>-  sredstva </a:t>
            </a:r>
            <a:r>
              <a:rPr lang="hr-HR" b="1" dirty="0" smtClean="0"/>
              <a:t>rada, opasnosti i </a:t>
            </a:r>
            <a:r>
              <a:rPr lang="hr-HR" b="1" dirty="0" smtClean="0"/>
              <a:t>zaštita</a:t>
            </a:r>
            <a:r>
              <a:rPr lang="hr-HR" dirty="0" smtClean="0"/>
              <a:t> </a:t>
            </a:r>
            <a:r>
              <a:rPr lang="hr-HR" b="1" dirty="0" smtClean="0"/>
              <a:t>na radu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-  </a:t>
            </a:r>
            <a:r>
              <a:rPr lang="hr-HR" b="1" dirty="0" smtClean="0"/>
              <a:t>navesti plan postupka rada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 marL="514350" indent="-514350">
              <a:buAutoNum type="arabicPeriod" startAt="2"/>
            </a:pPr>
            <a:r>
              <a:rPr lang="hr-HR" b="1" dirty="0" smtClean="0"/>
              <a:t>Demonstriraj </a:t>
            </a:r>
            <a:r>
              <a:rPr lang="hr-HR" b="1" dirty="0" smtClean="0"/>
              <a:t>- pokaži:  </a:t>
            </a:r>
            <a:endParaRPr lang="hr-HR" b="1" dirty="0" smtClean="0"/>
          </a:p>
          <a:p>
            <a:pPr marL="514350" indent="-514350">
              <a:buNone/>
            </a:pPr>
            <a:r>
              <a:rPr lang="hr-HR" b="1" dirty="0" smtClean="0"/>
              <a:t>- </a:t>
            </a:r>
            <a:r>
              <a:rPr lang="hr-HR" b="1" dirty="0" smtClean="0"/>
              <a:t>pokazati optimalni </a:t>
            </a:r>
            <a:r>
              <a:rPr lang="hr-HR" b="1" dirty="0" smtClean="0"/>
              <a:t>postupak </a:t>
            </a:r>
            <a:r>
              <a:rPr lang="hr-HR" b="1" dirty="0" smtClean="0"/>
              <a:t>pravilnog izvođenja rada</a:t>
            </a:r>
            <a:endParaRPr lang="hr-HR" dirty="0" smtClean="0"/>
          </a:p>
          <a:p>
            <a:pPr>
              <a:buNone/>
            </a:pPr>
            <a:r>
              <a:rPr lang="hr-HR" b="1" dirty="0" smtClean="0"/>
              <a:t> </a:t>
            </a:r>
            <a:endParaRPr lang="hr-HR" dirty="0" smtClean="0"/>
          </a:p>
          <a:p>
            <a:pPr marL="514350" indent="-514350">
              <a:buAutoNum type="arabicPeriod" startAt="3"/>
            </a:pPr>
            <a:r>
              <a:rPr lang="hr-HR" b="1" dirty="0" smtClean="0"/>
              <a:t>Repetiraj </a:t>
            </a:r>
            <a:r>
              <a:rPr lang="hr-HR" b="1" dirty="0" smtClean="0"/>
              <a:t>- vježbaj:  </a:t>
            </a:r>
            <a:endParaRPr lang="hr-HR" b="1" dirty="0" smtClean="0"/>
          </a:p>
          <a:p>
            <a:pPr marL="514350" indent="-514350">
              <a:buNone/>
            </a:pPr>
            <a:r>
              <a:rPr lang="hr-HR" b="1" dirty="0" smtClean="0"/>
              <a:t>-  </a:t>
            </a:r>
            <a:r>
              <a:rPr lang="hr-HR" b="1" dirty="0" smtClean="0"/>
              <a:t>ponavljaj vježbu sve dok se ne </a:t>
            </a:r>
            <a:r>
              <a:rPr lang="hr-HR" b="1" dirty="0" smtClean="0"/>
              <a:t>izvede </a:t>
            </a:r>
            <a:r>
              <a:rPr lang="hr-HR" b="1" dirty="0" smtClean="0"/>
              <a:t>pravilni optimalni </a:t>
            </a:r>
            <a:r>
              <a:rPr lang="hr-HR" b="1" dirty="0" smtClean="0"/>
              <a:t>postupak</a:t>
            </a:r>
            <a:endParaRPr lang="hr-HR" dirty="0" smtClean="0"/>
          </a:p>
          <a:p>
            <a:endParaRPr lang="hr-HR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222</TotalTime>
  <Words>781</Words>
  <Application>Microsoft Office PowerPoint</Application>
  <PresentationFormat>On-screen Show (4:3)</PresentationFormat>
  <Paragraphs>330</Paragraphs>
  <Slides>25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Flow</vt:lpstr>
      <vt:lpstr>Microsoft Visio Drawing</vt:lpstr>
      <vt:lpstr>VJEŠTINA  KAO  KARDINALNA  KOMPETENCIJA  OSOBNOSTI </vt:lpstr>
      <vt:lpstr>VJEŠTINA  KAO  KARDINALNA  KOMPETENCIJA OSOBNOSTI</vt:lpstr>
      <vt:lpstr>1.  UVOD (1)</vt:lpstr>
      <vt:lpstr>1.  UVOD (2)</vt:lpstr>
      <vt:lpstr>1.  UVOD (3)</vt:lpstr>
      <vt:lpstr>2.  GLAVNI  DIO (1)</vt:lpstr>
      <vt:lpstr>2.  GLAVNI  DIO (2)</vt:lpstr>
      <vt:lpstr>2.  GLAVNI  DIO (3)</vt:lpstr>
      <vt:lpstr>2.  GLAVNI  DIO (4)</vt:lpstr>
      <vt:lpstr>2.  GLAVNI  DIO (5)</vt:lpstr>
      <vt:lpstr>2.  GLAVNI  DIO (6)</vt:lpstr>
      <vt:lpstr>2.  GLAVNI  DIO (6)</vt:lpstr>
      <vt:lpstr>2.  GLAVNI  DIO (7)</vt:lpstr>
      <vt:lpstr>2.  GLAVNI  DIO (8)</vt:lpstr>
      <vt:lpstr>2.  GLAVNI  DIO (9)</vt:lpstr>
      <vt:lpstr>2.  GLAVNI  DIO (10)</vt:lpstr>
      <vt:lpstr>2.  GLAVNI  DIO (11)</vt:lpstr>
      <vt:lpstr>2.  GLAVNI  DIO (12)</vt:lpstr>
      <vt:lpstr>2.  GLAVNI  DIO (13)</vt:lpstr>
      <vt:lpstr>2.  GLAVNI  DIO (13)</vt:lpstr>
      <vt:lpstr>2.  GLAVNI  DIO (14)</vt:lpstr>
      <vt:lpstr>2.  GLAVNI  DIO (15)</vt:lpstr>
      <vt:lpstr>3.  ZAKLJUČCI (1)</vt:lpstr>
      <vt:lpstr>3.  ZAKLJUČCI (2)</vt:lpstr>
      <vt:lpstr>  Hvala na strpljenju slušanja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eban</dc:creator>
  <cp:lastModifiedBy>eban</cp:lastModifiedBy>
  <cp:revision>24</cp:revision>
  <dcterms:created xsi:type="dcterms:W3CDTF">2012-12-12T08:45:08Z</dcterms:created>
  <dcterms:modified xsi:type="dcterms:W3CDTF">2012-12-12T12:28:07Z</dcterms:modified>
</cp:coreProperties>
</file>