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78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5" r:id="rId17"/>
    <p:sldId id="271" r:id="rId18"/>
    <p:sldId id="272" r:id="rId19"/>
    <p:sldId id="279" r:id="rId20"/>
    <p:sldId id="280" r:id="rId21"/>
    <p:sldId id="281" r:id="rId22"/>
    <p:sldId id="282" r:id="rId23"/>
    <p:sldId id="286" r:id="rId24"/>
    <p:sldId id="283" r:id="rId25"/>
    <p:sldId id="276" r:id="rId26"/>
    <p:sldId id="277" r:id="rId27"/>
    <p:sldId id="284" r:id="rId28"/>
    <p:sldId id="285" r:id="rId2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840E9A-7736-4D95-9D31-CD1E6F701420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B99FEF7-66C1-4EEF-A6A7-BC0FBCF2740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hr-HR" smtClean="0"/>
              <a:t>dio kaže 5&lt;6 i 6&lt;8 pa je sportaša manje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08B2C5-6A8A-4353-A2F7-7C17DAA03E3B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hr-HR" b="1" smtClean="0"/>
              <a:t>1 galon = 3,78541178 litara, boca od 5 galona  =  18.9 litara</a:t>
            </a:r>
            <a:endParaRPr lang="hr-HR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78FBF8-1248-4045-B74F-A1C47F39FEC5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hr-HR" smtClean="0"/>
              <a:t>grupni rad, 5 članova grupe</a:t>
            </a: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E76477-497F-43DF-BD44-BAC1D14A9F41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802F5-BAA5-45BB-B812-9D0AE9111C46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E30A1-0D19-401B-B344-4BC167464BC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D003B-75B9-4443-83FC-764F688AE893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A4A3-BA6E-4FD9-97FD-0D60B5948E4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268E4-F341-46DD-A5C8-2520A9383A5C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DCD83-3293-4966-9094-CEF590B9890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1AA06-44D0-42D6-B0BE-09FE6FC62ADB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89DC-268F-4656-8DF2-BF3A3F67499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06582-A9AD-4823-9BCC-FCFC5D20C94B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6AFC2-7C0F-4C95-BB09-12F039873CD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A6353-62D5-4666-8119-1C899234FE84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BB226-17ED-4FCA-87D3-59139D07393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53B8A-2F69-4647-8443-20693B015412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2117A-ECBC-4AB6-9D6E-A6D18204951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4F3C-EEBF-46F7-80E8-5F940EF76F86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C4AFF-F8D0-48D3-BD1B-0CEE76FAEEE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D9BE9-CCFA-4FBA-8424-EEE4BEB6D4A1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3415-68D7-490F-83E3-B7A22258C3D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4704-2FA3-4DF1-BF02-67CB6AAA1D91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AD05-790F-4966-BFA9-F207D948263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D898C-0DD8-4B5C-8EA5-E436781A63A1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E7D41-F09E-41AC-9C4E-E719FD479A9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7CE4E4-24BB-4F2B-AE54-5E4E2AC5B214}" type="datetimeFigureOut">
              <a:rPr lang="hr-HR"/>
              <a:pPr>
                <a:defRPr/>
              </a:pPr>
              <a:t>31.8.2012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D5AEB5-27BD-4FE7-9908-FC6A6C79F06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2.jpeg"/><Relationship Id="rId5" Type="http://schemas.openxmlformats.org/officeDocument/2006/relationships/oleObject" Target="../embeddings/oleObject36.bin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4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10" Type="http://schemas.openxmlformats.org/officeDocument/2006/relationships/oleObject" Target="../embeddings/oleObject57.bin"/><Relationship Id="rId4" Type="http://schemas.openxmlformats.org/officeDocument/2006/relationships/image" Target="../media/image77.jpeg"/><Relationship Id="rId9" Type="http://schemas.openxmlformats.org/officeDocument/2006/relationships/oleObject" Target="../embeddings/oleObject5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5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6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package" Target="../embeddings/Microsoft_Word_Document11.docx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hr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ln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6000" b="1" dirty="0" smtClean="0">
                <a:solidFill>
                  <a:srgbClr val="C00000"/>
                </a:solidFill>
                <a:latin typeface="+mn-lt"/>
              </a:rPr>
              <a:t>Razlomci u nastavi matematike</a:t>
            </a:r>
            <a:br>
              <a:rPr lang="hr-HR" sz="6000" b="1" dirty="0" smtClean="0">
                <a:solidFill>
                  <a:srgbClr val="C00000"/>
                </a:solidFill>
                <a:latin typeface="+mn-lt"/>
              </a:rPr>
            </a:br>
            <a:r>
              <a:rPr lang="hr-HR" sz="6000" b="1" dirty="0" smtClean="0">
                <a:solidFill>
                  <a:srgbClr val="C00000"/>
                </a:solidFill>
                <a:latin typeface="+mn-lt"/>
              </a:rPr>
              <a:t>u osnovnoj školi</a:t>
            </a:r>
            <a:endParaRPr lang="hr-HR" sz="6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4797425"/>
            <a:ext cx="6985000" cy="12954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hr-HR" sz="2000" smtClean="0">
                <a:solidFill>
                  <a:schemeClr val="tx1"/>
                </a:solidFill>
              </a:rPr>
              <a:t>Stručni skup za učitelje matematike</a:t>
            </a:r>
          </a:p>
          <a:p>
            <a:pPr algn="l">
              <a:lnSpc>
                <a:spcPct val="80000"/>
              </a:lnSpc>
            </a:pPr>
            <a:r>
              <a:rPr lang="hr-HR" sz="2000" smtClean="0">
                <a:solidFill>
                  <a:schemeClr val="tx1"/>
                </a:solidFill>
              </a:rPr>
              <a:t>lipanj – kolovoz 2012.</a:t>
            </a:r>
          </a:p>
          <a:p>
            <a:pPr algn="r">
              <a:lnSpc>
                <a:spcPct val="80000"/>
              </a:lnSpc>
            </a:pPr>
            <a:r>
              <a:rPr lang="hr-HR" sz="2000" smtClean="0">
                <a:solidFill>
                  <a:schemeClr val="tx1"/>
                </a:solidFill>
              </a:rPr>
              <a:t>Sanja Stilinović, prof.</a:t>
            </a:r>
          </a:p>
          <a:p>
            <a:pPr algn="r">
              <a:lnSpc>
                <a:spcPct val="80000"/>
              </a:lnSpc>
            </a:pPr>
            <a:r>
              <a:rPr lang="hr-HR" sz="2000" smtClean="0">
                <a:solidFill>
                  <a:schemeClr val="tx1"/>
                </a:solidFill>
              </a:rPr>
              <a:t> učitelj savjetnik</a:t>
            </a:r>
          </a:p>
          <a:p>
            <a:pPr algn="r">
              <a:lnSpc>
                <a:spcPct val="80000"/>
              </a:lnSpc>
            </a:pPr>
            <a:endParaRPr lang="hr-HR" sz="20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0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smtClean="0"/>
              <a:t>Zadatak 2: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Prikaži crtežom razlomke te ih poredaj po veličini od najmanjeg</a:t>
            </a:r>
          </a:p>
          <a:p>
            <a:pPr marL="0" indent="0">
              <a:buFont typeface="Arial" charset="0"/>
              <a:buNone/>
            </a:pPr>
            <a:endParaRPr lang="hr-HR" sz="2400" smtClean="0"/>
          </a:p>
        </p:txBody>
      </p:sp>
      <p:graphicFrame>
        <p:nvGraphicFramePr>
          <p:cNvPr id="7393" name="Object 225"/>
          <p:cNvGraphicFramePr>
            <a:graphicFrameLocks noChangeAspect="1"/>
          </p:cNvGraphicFramePr>
          <p:nvPr/>
        </p:nvGraphicFramePr>
        <p:xfrm>
          <a:off x="539750" y="1557338"/>
          <a:ext cx="876300" cy="723900"/>
        </p:xfrm>
        <a:graphic>
          <a:graphicData uri="http://schemas.openxmlformats.org/presentationml/2006/ole">
            <p:oleObj spid="_x0000_s7393" name="Equation" r:id="rId3" imgW="876240" imgH="723600" progId="Equation.3">
              <p:embed/>
            </p:oleObj>
          </a:graphicData>
        </a:graphic>
      </p:graphicFrame>
      <p:sp>
        <p:nvSpPr>
          <p:cNvPr id="35" name="Rectangle 34"/>
          <p:cNvSpPr/>
          <p:nvPr/>
        </p:nvSpPr>
        <p:spPr>
          <a:xfrm>
            <a:off x="4294188" y="4337050"/>
            <a:ext cx="2882900" cy="14255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3" name="Rectangle 12"/>
          <p:cNvSpPr/>
          <p:nvPr/>
        </p:nvSpPr>
        <p:spPr>
          <a:xfrm>
            <a:off x="4297363" y="4337050"/>
            <a:ext cx="2879725" cy="2160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cxnSp>
        <p:nvCxnSpPr>
          <p:cNvPr id="29" name="Straight Connector 28"/>
          <p:cNvCxnSpPr/>
          <p:nvPr/>
        </p:nvCxnSpPr>
        <p:spPr>
          <a:xfrm>
            <a:off x="4294188" y="5041900"/>
            <a:ext cx="28971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95775" y="5762625"/>
            <a:ext cx="28971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16500" y="4306888"/>
            <a:ext cx="0" cy="216376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741988" y="4306888"/>
            <a:ext cx="0" cy="216376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457950" y="4292600"/>
            <a:ext cx="0" cy="216376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82625" y="2833688"/>
            <a:ext cx="2881313" cy="2160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682625" y="3540125"/>
            <a:ext cx="28813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2625" y="4262438"/>
            <a:ext cx="28813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09788" y="2833688"/>
            <a:ext cx="0" cy="2160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12" name="Group 36"/>
          <p:cNvGrpSpPr>
            <a:grpSpLocks/>
          </p:cNvGrpSpPr>
          <p:nvPr/>
        </p:nvGrpSpPr>
        <p:grpSpPr bwMode="auto">
          <a:xfrm>
            <a:off x="692150" y="2830513"/>
            <a:ext cx="2879725" cy="2160587"/>
            <a:chOff x="251520" y="2708920"/>
            <a:chExt cx="2880320" cy="2160240"/>
          </a:xfrm>
        </p:grpSpPr>
        <p:sp>
          <p:nvSpPr>
            <p:cNvPr id="32" name="Rectangle 31"/>
            <p:cNvSpPr/>
            <p:nvPr/>
          </p:nvSpPr>
          <p:spPr>
            <a:xfrm>
              <a:off x="251520" y="2708920"/>
              <a:ext cx="2880320" cy="141582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1520" y="4124743"/>
              <a:ext cx="1440161" cy="7444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1411288" y="2830513"/>
            <a:ext cx="0" cy="216376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124075" y="2827338"/>
            <a:ext cx="0" cy="21637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838450" y="2836863"/>
            <a:ext cx="0" cy="216376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69925" y="3519488"/>
            <a:ext cx="28797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508500" y="1773238"/>
            <a:ext cx="2146300" cy="21605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pSp>
        <p:nvGrpSpPr>
          <p:cNvPr id="7418" name="Group 26"/>
          <p:cNvGrpSpPr>
            <a:grpSpLocks/>
          </p:cNvGrpSpPr>
          <p:nvPr/>
        </p:nvGrpSpPr>
        <p:grpSpPr bwMode="auto">
          <a:xfrm>
            <a:off x="4508500" y="1773238"/>
            <a:ext cx="2879725" cy="2173287"/>
            <a:chOff x="4572000" y="1909329"/>
            <a:chExt cx="2880320" cy="2173888"/>
          </a:xfrm>
        </p:grpSpPr>
        <p:sp>
          <p:nvSpPr>
            <p:cNvPr id="12" name="Rectangle 11"/>
            <p:cNvSpPr/>
            <p:nvPr/>
          </p:nvSpPr>
          <p:spPr>
            <a:xfrm>
              <a:off x="4572000" y="1923620"/>
              <a:ext cx="2880320" cy="21595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278584" y="1923620"/>
              <a:ext cx="0" cy="21595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010572" y="1923620"/>
              <a:ext cx="0" cy="21595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718743" y="1909329"/>
              <a:ext cx="0" cy="21595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>
            <a:off x="4513263" y="3221038"/>
            <a:ext cx="288131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00563" y="2500313"/>
            <a:ext cx="28797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394" name="Object 226"/>
          <p:cNvGraphicFramePr>
            <a:graphicFrameLocks noChangeAspect="1"/>
          </p:cNvGraphicFramePr>
          <p:nvPr/>
        </p:nvGraphicFramePr>
        <p:xfrm>
          <a:off x="1633538" y="3187700"/>
          <a:ext cx="330200" cy="1016000"/>
        </p:xfrm>
        <a:graphic>
          <a:graphicData uri="http://schemas.openxmlformats.org/presentationml/2006/ole">
            <p:oleObj spid="_x0000_s7394" name="Equation" r:id="rId4" imgW="164880" imgH="507960" progId="">
              <p:embed/>
            </p:oleObj>
          </a:graphicData>
        </a:graphic>
      </p:graphicFrame>
      <p:graphicFrame>
        <p:nvGraphicFramePr>
          <p:cNvPr id="7395" name="Object 227"/>
          <p:cNvGraphicFramePr>
            <a:graphicFrameLocks noChangeAspect="1"/>
          </p:cNvGraphicFramePr>
          <p:nvPr/>
        </p:nvGraphicFramePr>
        <p:xfrm>
          <a:off x="5251450" y="4637088"/>
          <a:ext cx="330200" cy="1016000"/>
        </p:xfrm>
        <a:graphic>
          <a:graphicData uri="http://schemas.openxmlformats.org/presentationml/2006/ole">
            <p:oleObj spid="_x0000_s7395" name="Equation" r:id="rId5" imgW="164880" imgH="507960" progId="">
              <p:embed/>
            </p:oleObj>
          </a:graphicData>
        </a:graphic>
      </p:graphicFrame>
      <p:graphicFrame>
        <p:nvGraphicFramePr>
          <p:cNvPr id="7396" name="Object 228"/>
          <p:cNvGraphicFramePr>
            <a:graphicFrameLocks noChangeAspect="1"/>
          </p:cNvGraphicFramePr>
          <p:nvPr/>
        </p:nvGraphicFramePr>
        <p:xfrm>
          <a:off x="5307013" y="2319338"/>
          <a:ext cx="330200" cy="1016000"/>
        </p:xfrm>
        <a:graphic>
          <a:graphicData uri="http://schemas.openxmlformats.org/presentationml/2006/ole">
            <p:oleObj spid="_x0000_s7396" name="Equation" r:id="rId6" imgW="164880" imgH="507960" progId="">
              <p:embed/>
            </p:oleObj>
          </a:graphicData>
        </a:graphic>
      </p:graphicFrame>
      <p:graphicFrame>
        <p:nvGraphicFramePr>
          <p:cNvPr id="8" name="Object 229"/>
          <p:cNvGraphicFramePr>
            <a:graphicFrameLocks noChangeAspect="1"/>
          </p:cNvGraphicFramePr>
          <p:nvPr/>
        </p:nvGraphicFramePr>
        <p:xfrm>
          <a:off x="2098675" y="3182938"/>
          <a:ext cx="812800" cy="1016000"/>
        </p:xfrm>
        <a:graphic>
          <a:graphicData uri="http://schemas.openxmlformats.org/presentationml/2006/ole">
            <p:oleObj spid="_x0000_s7397" name="Equation" r:id="rId7" imgW="406080" imgH="507960" progId="">
              <p:embed/>
            </p:oleObj>
          </a:graphicData>
        </a:graphic>
      </p:graphicFrame>
      <p:graphicFrame>
        <p:nvGraphicFramePr>
          <p:cNvPr id="9" name="Object 230"/>
          <p:cNvGraphicFramePr>
            <a:graphicFrameLocks noChangeAspect="1"/>
          </p:cNvGraphicFramePr>
          <p:nvPr/>
        </p:nvGraphicFramePr>
        <p:xfrm>
          <a:off x="5681663" y="2317750"/>
          <a:ext cx="812800" cy="1016000"/>
        </p:xfrm>
        <a:graphic>
          <a:graphicData uri="http://schemas.openxmlformats.org/presentationml/2006/ole">
            <p:oleObj spid="_x0000_s7398" name="Equation" r:id="rId8" imgW="406080" imgH="507960" progId="">
              <p:embed/>
            </p:oleObj>
          </a:graphicData>
        </a:graphic>
      </p:graphicFrame>
      <p:graphicFrame>
        <p:nvGraphicFramePr>
          <p:cNvPr id="10" name="Object 231"/>
          <p:cNvGraphicFramePr>
            <a:graphicFrameLocks noChangeAspect="1"/>
          </p:cNvGraphicFramePr>
          <p:nvPr/>
        </p:nvGraphicFramePr>
        <p:xfrm>
          <a:off x="5711825" y="4624388"/>
          <a:ext cx="812800" cy="1016000"/>
        </p:xfrm>
        <a:graphic>
          <a:graphicData uri="http://schemas.openxmlformats.org/presentationml/2006/ole">
            <p:oleObj spid="_x0000_s7399" name="Equation" r:id="rId9" imgW="406080" imgH="5079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61214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Zadatak 3: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U 6.b razrednom odjelu      učenika se bavi sportom, a      učenika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ide u školu stranih jezika. Ako je u 6.b 24 učenika što možeš reći o odnosu broja sportaša i broja učenika koji uče strane jezike?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dio učenika uočava: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dio učenika uočava                                </a:t>
            </a:r>
            <a:endParaRPr lang="hr-HR" sz="2400" dirty="0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zaključuju da je manje onih 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koji uče strane jezike</a:t>
            </a:r>
            <a:endParaRPr lang="hr-HR" sz="2400" dirty="0"/>
          </a:p>
        </p:txBody>
      </p:sp>
      <p:graphicFrame>
        <p:nvGraphicFramePr>
          <p:cNvPr id="4" name="Object 192"/>
          <p:cNvGraphicFramePr>
            <a:graphicFrameLocks noChangeAspect="1"/>
          </p:cNvGraphicFramePr>
          <p:nvPr/>
        </p:nvGraphicFramePr>
        <p:xfrm>
          <a:off x="3563938" y="904875"/>
          <a:ext cx="215900" cy="723900"/>
        </p:xfrm>
        <a:graphic>
          <a:graphicData uri="http://schemas.openxmlformats.org/presentationml/2006/ole">
            <p:oleObj spid="_x0000_s6336" name="Equation" r:id="rId4" imgW="215640" imgH="723600" progId="Equation.3">
              <p:embed/>
            </p:oleObj>
          </a:graphicData>
        </a:graphic>
      </p:graphicFrame>
      <p:graphicFrame>
        <p:nvGraphicFramePr>
          <p:cNvPr id="5" name="Object 193"/>
          <p:cNvGraphicFramePr>
            <a:graphicFrameLocks noChangeAspect="1"/>
          </p:cNvGraphicFramePr>
          <p:nvPr/>
        </p:nvGraphicFramePr>
        <p:xfrm>
          <a:off x="7235825" y="901700"/>
          <a:ext cx="215900" cy="723900"/>
        </p:xfrm>
        <a:graphic>
          <a:graphicData uri="http://schemas.openxmlformats.org/presentationml/2006/ole">
            <p:oleObj spid="_x0000_s6337" name="Equation" r:id="rId5" imgW="215640" imgH="723600" progId="Equation.3">
              <p:embed/>
            </p:oleObj>
          </a:graphicData>
        </a:graphic>
      </p:graphicFrame>
      <p:graphicFrame>
        <p:nvGraphicFramePr>
          <p:cNvPr id="6" name="Object 194"/>
          <p:cNvGraphicFramePr>
            <a:graphicFrameLocks noChangeAspect="1"/>
          </p:cNvGraphicFramePr>
          <p:nvPr/>
        </p:nvGraphicFramePr>
        <p:xfrm>
          <a:off x="3554413" y="4391025"/>
          <a:ext cx="2668587" cy="903288"/>
        </p:xfrm>
        <a:graphic>
          <a:graphicData uri="http://schemas.openxmlformats.org/presentationml/2006/ole">
            <p:oleObj spid="_x0000_s6338" name="Equation" r:id="rId6" imgW="1498320" imgH="507960" progId="">
              <p:embed/>
            </p:oleObj>
          </a:graphicData>
        </a:graphic>
      </p:graphicFrame>
      <p:graphicFrame>
        <p:nvGraphicFramePr>
          <p:cNvPr id="2" name="Object 195"/>
          <p:cNvGraphicFramePr>
            <a:graphicFrameLocks noChangeAspect="1"/>
          </p:cNvGraphicFramePr>
          <p:nvPr/>
        </p:nvGraphicFramePr>
        <p:xfrm>
          <a:off x="1116013" y="3429000"/>
          <a:ext cx="3132137" cy="863600"/>
        </p:xfrm>
        <a:graphic>
          <a:graphicData uri="http://schemas.openxmlformats.org/presentationml/2006/ole">
            <p:oleObj spid="_x0000_s6339" name="Equation" r:id="rId7" imgW="1841400" imgH="507960" progId="">
              <p:embed/>
            </p:oleObj>
          </a:graphicData>
        </a:graphic>
      </p:graphicFrame>
      <p:graphicFrame>
        <p:nvGraphicFramePr>
          <p:cNvPr id="7" name="Object 196"/>
          <p:cNvGraphicFramePr>
            <a:graphicFrameLocks noChangeAspect="1"/>
          </p:cNvGraphicFramePr>
          <p:nvPr/>
        </p:nvGraphicFramePr>
        <p:xfrm>
          <a:off x="5148263" y="2781300"/>
          <a:ext cx="3295650" cy="1368425"/>
        </p:xfrm>
        <a:graphic>
          <a:graphicData uri="http://schemas.openxmlformats.org/presentationml/2006/ole">
            <p:oleObj spid="_x0000_s6340" name="Equation" r:id="rId8" imgW="1955520" imgH="812520" progId="">
              <p:embed/>
            </p:oleObj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35750" y="5294313"/>
            <a:ext cx="250825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smtClean="0"/>
              <a:t>2. Množenje razlomaka</a:t>
            </a:r>
          </a:p>
          <a:p>
            <a:pPr marL="0" indent="0">
              <a:buFont typeface="Arial" charset="0"/>
              <a:buNone/>
            </a:pPr>
            <a:r>
              <a:rPr lang="hr-HR" sz="2400" b="1" smtClean="0"/>
              <a:t>Učeničke aktivnosti: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korištenjem različitih modela otkriti pravilo za množenje razlomaka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Zadatak 1: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U svakoj od 3 boce nalazi se      l tekućine. Koliko je ukupno litara tekućine u tim bocama?</a:t>
            </a:r>
          </a:p>
          <a:p>
            <a:pPr marL="0" indent="0">
              <a:buFont typeface="Arial" charset="0"/>
              <a:buNone/>
            </a:pPr>
            <a:endParaRPr lang="hr-HR" sz="2400" smtClean="0"/>
          </a:p>
          <a:p>
            <a:pPr marL="0" indent="0">
              <a:buFont typeface="Arial" charset="0"/>
              <a:buNone/>
            </a:pPr>
            <a:r>
              <a:rPr lang="hr-HR" sz="2400" smtClean="0"/>
              <a:t>					</a:t>
            </a:r>
          </a:p>
          <a:p>
            <a:pPr marL="0" indent="0">
              <a:buFont typeface="Arial" charset="0"/>
              <a:buNone/>
            </a:pPr>
            <a:endParaRPr lang="hr-HR" sz="2400" smtClean="0"/>
          </a:p>
          <a:p>
            <a:pPr marL="0" indent="0">
              <a:buFont typeface="Arial" charset="0"/>
              <a:buNone/>
            </a:pPr>
            <a:r>
              <a:rPr lang="hr-HR" sz="2400" smtClean="0"/>
              <a:t>- ovaj model rješavanja nije prikladan za zadatke u kojima treba izračunati: </a:t>
            </a:r>
          </a:p>
        </p:txBody>
      </p:sp>
      <p:graphicFrame>
        <p:nvGraphicFramePr>
          <p:cNvPr id="4" name="Object 180"/>
          <p:cNvGraphicFramePr>
            <a:graphicFrameLocks noChangeAspect="1"/>
          </p:cNvGraphicFramePr>
          <p:nvPr/>
        </p:nvGraphicFramePr>
        <p:xfrm>
          <a:off x="4021138" y="2474913"/>
          <a:ext cx="215900" cy="723900"/>
        </p:xfrm>
        <a:graphic>
          <a:graphicData uri="http://schemas.openxmlformats.org/presentationml/2006/ole">
            <p:oleObj spid="_x0000_s8372" name="Equation" r:id="rId3" imgW="215640" imgH="723600" progId="Equation.3">
              <p:embed/>
            </p:oleObj>
          </a:graphicData>
        </a:graphic>
      </p:graphicFrame>
      <p:graphicFrame>
        <p:nvGraphicFramePr>
          <p:cNvPr id="5" name="Object 181"/>
          <p:cNvGraphicFramePr>
            <a:graphicFrameLocks noChangeAspect="1"/>
          </p:cNvGraphicFramePr>
          <p:nvPr/>
        </p:nvGraphicFramePr>
        <p:xfrm>
          <a:off x="773113" y="3644900"/>
          <a:ext cx="3048000" cy="723900"/>
        </p:xfrm>
        <a:graphic>
          <a:graphicData uri="http://schemas.openxmlformats.org/presentationml/2006/ole">
            <p:oleObj spid="_x0000_s8373" name="Equation" r:id="rId4" imgW="3047760" imgH="723600" progId="Equation.3">
              <p:embed/>
            </p:oleObj>
          </a:graphicData>
        </a:graphic>
      </p:graphicFrame>
      <p:graphicFrame>
        <p:nvGraphicFramePr>
          <p:cNvPr id="6" name="Object 182"/>
          <p:cNvGraphicFramePr>
            <a:graphicFrameLocks noChangeAspect="1"/>
          </p:cNvGraphicFramePr>
          <p:nvPr/>
        </p:nvGraphicFramePr>
        <p:xfrm>
          <a:off x="1258888" y="5589588"/>
          <a:ext cx="1651000" cy="723900"/>
        </p:xfrm>
        <a:graphic>
          <a:graphicData uri="http://schemas.openxmlformats.org/presentationml/2006/ole">
            <p:oleObj spid="_x0000_s8374" name="Equation" r:id="rId5" imgW="1650960" imgH="723600" progId="Equation.3">
              <p:embed/>
            </p:oleObj>
          </a:graphicData>
        </a:graphic>
      </p:graphicFrame>
      <p:graphicFrame>
        <p:nvGraphicFramePr>
          <p:cNvPr id="7" name="Object 183"/>
          <p:cNvGraphicFramePr>
            <a:graphicFrameLocks noChangeAspect="1"/>
          </p:cNvGraphicFramePr>
          <p:nvPr/>
        </p:nvGraphicFramePr>
        <p:xfrm>
          <a:off x="4643438" y="3644900"/>
          <a:ext cx="977900" cy="723900"/>
        </p:xfrm>
        <a:graphic>
          <a:graphicData uri="http://schemas.openxmlformats.org/presentationml/2006/ole">
            <p:oleObj spid="_x0000_s8375" name="Equation" r:id="rId6" imgW="977760" imgH="72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smtClean="0"/>
              <a:t>Zadatak 2: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Izračunaj površinu pravokutnika čije stranice imaju duljine  </a:t>
            </a:r>
          </a:p>
        </p:txBody>
      </p:sp>
      <p:graphicFrame>
        <p:nvGraphicFramePr>
          <p:cNvPr id="4" name="Object 188"/>
          <p:cNvGraphicFramePr>
            <a:graphicFrameLocks noChangeAspect="1"/>
          </p:cNvGraphicFramePr>
          <p:nvPr/>
        </p:nvGraphicFramePr>
        <p:xfrm>
          <a:off x="514350" y="1484313"/>
          <a:ext cx="1193800" cy="723900"/>
        </p:xfrm>
        <a:graphic>
          <a:graphicData uri="http://schemas.openxmlformats.org/presentationml/2006/ole">
            <p:oleObj spid="_x0000_s9404" name="Equation" r:id="rId3" imgW="1193760" imgH="723600" progId="Equation.3">
              <p:embed/>
            </p:oleObj>
          </a:graphicData>
        </a:graphic>
      </p:graphicFrame>
      <p:graphicFrame>
        <p:nvGraphicFramePr>
          <p:cNvPr id="5" name="Object 189"/>
          <p:cNvGraphicFramePr>
            <a:graphicFrameLocks noChangeAspect="1"/>
          </p:cNvGraphicFramePr>
          <p:nvPr/>
        </p:nvGraphicFramePr>
        <p:xfrm>
          <a:off x="1908175" y="2420938"/>
          <a:ext cx="3683000" cy="2438400"/>
        </p:xfrm>
        <a:graphic>
          <a:graphicData uri="http://schemas.openxmlformats.org/presentationml/2006/ole">
            <p:oleObj spid="_x0000_s9405" name="Equation" r:id="rId4" imgW="3682800" imgH="2438280" progId="Equation.3">
              <p:embed/>
            </p:oleObj>
          </a:graphicData>
        </a:graphic>
      </p:graphicFrame>
      <p:graphicFrame>
        <p:nvGraphicFramePr>
          <p:cNvPr id="6" name="Object 190"/>
          <p:cNvGraphicFramePr>
            <a:graphicFrameLocks noChangeAspect="1"/>
          </p:cNvGraphicFramePr>
          <p:nvPr/>
        </p:nvGraphicFramePr>
        <p:xfrm>
          <a:off x="900113" y="5157788"/>
          <a:ext cx="977900" cy="723900"/>
        </p:xfrm>
        <a:graphic>
          <a:graphicData uri="http://schemas.openxmlformats.org/presentationml/2006/ole">
            <p:oleObj spid="_x0000_s9406" name="Equation" r:id="rId5" imgW="977760" imgH="723600" progId="Equation.3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7380288" y="1773238"/>
            <a:ext cx="504825" cy="21605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aphicFrame>
        <p:nvGraphicFramePr>
          <p:cNvPr id="7" name="Object 191"/>
          <p:cNvGraphicFramePr>
            <a:graphicFrameLocks noChangeAspect="1"/>
          </p:cNvGraphicFramePr>
          <p:nvPr/>
        </p:nvGraphicFramePr>
        <p:xfrm>
          <a:off x="7462838" y="4013200"/>
          <a:ext cx="558800" cy="723900"/>
        </p:xfrm>
        <a:graphic>
          <a:graphicData uri="http://schemas.openxmlformats.org/presentationml/2006/ole">
            <p:oleObj spid="_x0000_s9407" name="Equation" r:id="rId6" imgW="558720" imgH="723600" progId="">
              <p:embed/>
            </p:oleObj>
          </a:graphicData>
        </a:graphic>
      </p:graphicFrame>
      <p:graphicFrame>
        <p:nvGraphicFramePr>
          <p:cNvPr id="9" name="Object 192"/>
          <p:cNvGraphicFramePr>
            <a:graphicFrameLocks noChangeAspect="1"/>
          </p:cNvGraphicFramePr>
          <p:nvPr/>
        </p:nvGraphicFramePr>
        <p:xfrm>
          <a:off x="8035925" y="2719388"/>
          <a:ext cx="482600" cy="266700"/>
        </p:xfrm>
        <a:graphic>
          <a:graphicData uri="http://schemas.openxmlformats.org/presentationml/2006/ole">
            <p:oleObj spid="_x0000_s9408" name="Equation" r:id="rId7" imgW="482400" imgH="2664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/>
              <a:t>Zadatak 3: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Prikaži crtežom           i odredi umnožak. </a:t>
            </a:r>
            <a:endParaRPr lang="hr-HR" sz="2400" dirty="0"/>
          </a:p>
        </p:txBody>
      </p:sp>
      <p:graphicFrame>
        <p:nvGraphicFramePr>
          <p:cNvPr id="10328" name="Object 88"/>
          <p:cNvGraphicFramePr>
            <a:graphicFrameLocks noChangeAspect="1"/>
          </p:cNvGraphicFramePr>
          <p:nvPr/>
        </p:nvGraphicFramePr>
        <p:xfrm>
          <a:off x="2555875" y="877888"/>
          <a:ext cx="520700" cy="723900"/>
        </p:xfrm>
        <a:graphic>
          <a:graphicData uri="http://schemas.openxmlformats.org/presentationml/2006/ole">
            <p:oleObj spid="_x0000_s10328" name="Equation" r:id="rId3" imgW="520560" imgH="72360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1692275" y="1989138"/>
            <a:ext cx="2879725" cy="3600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692275" y="4868863"/>
            <a:ext cx="287972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92275" y="4149725"/>
            <a:ext cx="287972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92275" y="3429000"/>
            <a:ext cx="287972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92275" y="2708275"/>
            <a:ext cx="287972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411413" y="1989138"/>
            <a:ext cx="0" cy="360045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132138" y="1989138"/>
            <a:ext cx="0" cy="360045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851275" y="1989138"/>
            <a:ext cx="0" cy="360045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692275" y="3429000"/>
            <a:ext cx="2159000" cy="2160588"/>
          </a:xfrm>
          <a:prstGeom prst="rect">
            <a:avLst/>
          </a:prstGeom>
          <a:solidFill>
            <a:srgbClr val="009900">
              <a:alpha val="40000"/>
            </a:srgb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1" name="Rectangle 20"/>
          <p:cNvSpPr/>
          <p:nvPr/>
        </p:nvSpPr>
        <p:spPr>
          <a:xfrm>
            <a:off x="1692275" y="3429000"/>
            <a:ext cx="2879725" cy="2160588"/>
          </a:xfrm>
          <a:prstGeom prst="rect">
            <a:avLst/>
          </a:prstGeom>
          <a:solidFill>
            <a:srgbClr val="CC0099">
              <a:alpha val="40000"/>
            </a:srgbClr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aphicFrame>
        <p:nvGraphicFramePr>
          <p:cNvPr id="23" name="Object 89"/>
          <p:cNvGraphicFramePr>
            <a:graphicFrameLocks noChangeAspect="1"/>
          </p:cNvGraphicFramePr>
          <p:nvPr/>
        </p:nvGraphicFramePr>
        <p:xfrm>
          <a:off x="5940425" y="3284538"/>
          <a:ext cx="1155700" cy="723900"/>
        </p:xfrm>
        <a:graphic>
          <a:graphicData uri="http://schemas.openxmlformats.org/presentationml/2006/ole">
            <p:oleObj spid="_x0000_s10329" name="Equation" r:id="rId4" imgW="1155600" imgH="72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5413" y="1682750"/>
            <a:ext cx="3611562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/>
              <a:t>3</a:t>
            </a:r>
            <a:r>
              <a:rPr lang="hr-HR" sz="2400" dirty="0" smtClean="0"/>
              <a:t>. Dijeljenje razlomaka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b="1" dirty="0" smtClean="0"/>
              <a:t>Učeničke aktivnosti: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Odgovarajućim modelom objasniti smisao dijeljenja s razlomkom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model površine nije odgovarajući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            interpretiramo: 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koliko je </a:t>
            </a:r>
            <a:r>
              <a:rPr lang="hr-HR" sz="2400" dirty="0"/>
              <a:t>potrebno boca </a:t>
            </a:r>
            <a:r>
              <a:rPr lang="hr-HR" sz="2400" dirty="0" smtClean="0"/>
              <a:t>od pola litre 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da se u njih rastoči 10 litara vode </a:t>
            </a:r>
          </a:p>
        </p:txBody>
      </p:sp>
      <p:graphicFrame>
        <p:nvGraphicFramePr>
          <p:cNvPr id="4" name="Object 59"/>
          <p:cNvGraphicFramePr>
            <a:graphicFrameLocks noChangeAspect="1"/>
          </p:cNvGraphicFramePr>
          <p:nvPr/>
        </p:nvGraphicFramePr>
        <p:xfrm>
          <a:off x="900113" y="2405063"/>
          <a:ext cx="660400" cy="723900"/>
        </p:xfrm>
        <a:graphic>
          <a:graphicData uri="http://schemas.openxmlformats.org/presentationml/2006/ole">
            <p:oleObj spid="_x0000_s11323" name="Equation" r:id="rId5" imgW="660240" imgH="723600" progId="Equation.3">
              <p:embed/>
            </p:oleObj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95738" y="4760913"/>
            <a:ext cx="1008062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550" y="549275"/>
            <a:ext cx="7200900" cy="7191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5" name="Rectangle 4"/>
          <p:cNvSpPr/>
          <p:nvPr/>
        </p:nvSpPr>
        <p:spPr>
          <a:xfrm>
            <a:off x="974725" y="549275"/>
            <a:ext cx="3600450" cy="71913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1" name="Rectangle 10"/>
          <p:cNvSpPr/>
          <p:nvPr/>
        </p:nvSpPr>
        <p:spPr>
          <a:xfrm>
            <a:off x="4572000" y="549275"/>
            <a:ext cx="3600450" cy="7191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9" name="Rectangle 18"/>
          <p:cNvSpPr/>
          <p:nvPr/>
        </p:nvSpPr>
        <p:spPr>
          <a:xfrm>
            <a:off x="974725" y="549275"/>
            <a:ext cx="720725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0" name="Rectangle 19"/>
          <p:cNvSpPr/>
          <p:nvPr/>
        </p:nvSpPr>
        <p:spPr>
          <a:xfrm>
            <a:off x="1695450" y="549275"/>
            <a:ext cx="720725" cy="7191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1" name="Rectangle 20"/>
          <p:cNvSpPr/>
          <p:nvPr/>
        </p:nvSpPr>
        <p:spPr>
          <a:xfrm>
            <a:off x="2416175" y="549275"/>
            <a:ext cx="719138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2" name="Rectangle 21"/>
          <p:cNvSpPr/>
          <p:nvPr/>
        </p:nvSpPr>
        <p:spPr>
          <a:xfrm>
            <a:off x="3135313" y="554038"/>
            <a:ext cx="720725" cy="7191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3" name="Rectangle 22"/>
          <p:cNvSpPr/>
          <p:nvPr/>
        </p:nvSpPr>
        <p:spPr>
          <a:xfrm>
            <a:off x="3856038" y="549275"/>
            <a:ext cx="719137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4" name="Rectangle 23"/>
          <p:cNvSpPr/>
          <p:nvPr/>
        </p:nvSpPr>
        <p:spPr>
          <a:xfrm>
            <a:off x="4591050" y="549275"/>
            <a:ext cx="720725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5" name="Rectangle 24"/>
          <p:cNvSpPr/>
          <p:nvPr/>
        </p:nvSpPr>
        <p:spPr>
          <a:xfrm>
            <a:off x="5311775" y="549275"/>
            <a:ext cx="719138" cy="7191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6" name="Rectangle 25"/>
          <p:cNvSpPr/>
          <p:nvPr/>
        </p:nvSpPr>
        <p:spPr>
          <a:xfrm>
            <a:off x="6030913" y="549275"/>
            <a:ext cx="720725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7" name="Rectangle 26"/>
          <p:cNvSpPr/>
          <p:nvPr/>
        </p:nvSpPr>
        <p:spPr>
          <a:xfrm>
            <a:off x="6751638" y="554038"/>
            <a:ext cx="720725" cy="7191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8" name="Rectangle 27"/>
          <p:cNvSpPr/>
          <p:nvPr/>
        </p:nvSpPr>
        <p:spPr>
          <a:xfrm>
            <a:off x="7472363" y="549275"/>
            <a:ext cx="719137" cy="719138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aphicFrame>
        <p:nvGraphicFramePr>
          <p:cNvPr id="29" name="Object 155"/>
          <p:cNvGraphicFramePr>
            <a:graphicFrameLocks noGrp="1" noChangeAspect="1"/>
          </p:cNvGraphicFramePr>
          <p:nvPr>
            <p:ph idx="1"/>
          </p:nvPr>
        </p:nvGraphicFramePr>
        <p:xfrm>
          <a:off x="2843213" y="3357563"/>
          <a:ext cx="2576512" cy="3052762"/>
        </p:xfrm>
        <a:graphic>
          <a:graphicData uri="http://schemas.openxmlformats.org/presentationml/2006/ole">
            <p:oleObj spid="_x0000_s15515" name="Equation" r:id="rId3" imgW="1638000" imgH="1942920" progId="">
              <p:embed/>
            </p:oleObj>
          </a:graphicData>
        </a:graphic>
      </p:graphicFrame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773113" y="2133600"/>
            <a:ext cx="7759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hr-HR" sz="2400">
                <a:latin typeface="Calibri" pitchFamily="34" charset="0"/>
              </a:rPr>
              <a:t>učenici trebaju uočiti činjenicu: </a:t>
            </a:r>
          </a:p>
          <a:p>
            <a:pPr>
              <a:lnSpc>
                <a:spcPct val="150000"/>
              </a:lnSpc>
            </a:pPr>
            <a:r>
              <a:rPr lang="hr-HR" sz="2400">
                <a:latin typeface="Calibri" pitchFamily="34" charset="0"/>
              </a:rPr>
              <a:t>koliko puta smanjimo djeljenik toliko se puta poveća količnik</a:t>
            </a:r>
          </a:p>
        </p:txBody>
      </p:sp>
      <p:graphicFrame>
        <p:nvGraphicFramePr>
          <p:cNvPr id="2" name="Object 156"/>
          <p:cNvGraphicFramePr>
            <a:graphicFrameLocks noChangeAspect="1"/>
          </p:cNvGraphicFramePr>
          <p:nvPr/>
        </p:nvGraphicFramePr>
        <p:xfrm>
          <a:off x="971550" y="1303338"/>
          <a:ext cx="3227388" cy="792162"/>
        </p:xfrm>
        <a:graphic>
          <a:graphicData uri="http://schemas.openxmlformats.org/presentationml/2006/ole">
            <p:oleObj spid="_x0000_s15516" name="Equation" r:id="rId4" imgW="2070000" imgH="507960" progId="">
              <p:embed/>
            </p:oleObj>
          </a:graphicData>
        </a:graphic>
      </p:graphicFrame>
      <p:graphicFrame>
        <p:nvGraphicFramePr>
          <p:cNvPr id="3" name="Object 157"/>
          <p:cNvGraphicFramePr>
            <a:graphicFrameLocks noChangeAspect="1"/>
          </p:cNvGraphicFramePr>
          <p:nvPr/>
        </p:nvGraphicFramePr>
        <p:xfrm>
          <a:off x="4572000" y="1273175"/>
          <a:ext cx="3386138" cy="792163"/>
        </p:xfrm>
        <a:graphic>
          <a:graphicData uri="http://schemas.openxmlformats.org/presentationml/2006/ole">
            <p:oleObj spid="_x0000_s15517" name="Equation" r:id="rId5" imgW="2171520" imgH="507960" progId="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971550" y="549275"/>
            <a:ext cx="3600450" cy="71913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aphicFrame>
        <p:nvGraphicFramePr>
          <p:cNvPr id="7" name="Object 158"/>
          <p:cNvGraphicFramePr>
            <a:graphicFrameLocks noGrp="1" noChangeAspect="1"/>
          </p:cNvGraphicFramePr>
          <p:nvPr/>
        </p:nvGraphicFramePr>
        <p:xfrm>
          <a:off x="971550" y="3359150"/>
          <a:ext cx="1238250" cy="3054350"/>
        </p:xfrm>
        <a:graphic>
          <a:graphicData uri="http://schemas.openxmlformats.org/presentationml/2006/ole">
            <p:oleObj spid="_x0000_s15518" name="Equation" r:id="rId6" imgW="787320" imgH="1942920" progId="">
              <p:embed/>
            </p:oleObj>
          </a:graphicData>
        </a:graphic>
      </p:graphicFrame>
      <p:graphicFrame>
        <p:nvGraphicFramePr>
          <p:cNvPr id="8" name="Object 159"/>
          <p:cNvGraphicFramePr>
            <a:graphicFrameLocks noGrp="1" noChangeAspect="1"/>
          </p:cNvGraphicFramePr>
          <p:nvPr/>
        </p:nvGraphicFramePr>
        <p:xfrm>
          <a:off x="5940425" y="3789363"/>
          <a:ext cx="2676525" cy="1636712"/>
        </p:xfrm>
        <a:graphic>
          <a:graphicData uri="http://schemas.openxmlformats.org/presentationml/2006/ole">
            <p:oleObj spid="_x0000_s15519" name="Equation" r:id="rId7" imgW="1701720" imgH="10411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172720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600" dirty="0" smtClean="0"/>
              <a:t>	    interpretiramo: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hr-HR" sz="2600" dirty="0" smtClean="0"/>
              <a:t>koliko je čaša od četvrtine litre potrebno da se u njih rastoči litra i pol soka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graphicFrame>
        <p:nvGraphicFramePr>
          <p:cNvPr id="12352" name="Object 64"/>
          <p:cNvGraphicFramePr>
            <a:graphicFrameLocks noChangeAspect="1"/>
          </p:cNvGraphicFramePr>
          <p:nvPr/>
        </p:nvGraphicFramePr>
        <p:xfrm>
          <a:off x="900113" y="333375"/>
          <a:ext cx="681037" cy="698500"/>
        </p:xfrm>
        <a:graphic>
          <a:graphicData uri="http://schemas.openxmlformats.org/presentationml/2006/ole">
            <p:oleObj spid="_x0000_s12352" name="Equation" r:id="rId3" imgW="495000" imgH="507960" progId="">
              <p:embed/>
            </p:oleObj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0263" y="4724400"/>
            <a:ext cx="14398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6" name="Picture 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722438"/>
            <a:ext cx="24384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4. Brojevni izrazi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nakon obrade linearnih jednadžbi s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racionalnim koeficijentima učenici često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griješe u rješavanju brojevnih izraza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primjenjuju tvrdnju: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Iz </a:t>
            </a:r>
            <a:r>
              <a:rPr lang="hr-H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hr-H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hr-H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slijedi </a:t>
            </a:r>
            <a:r>
              <a:rPr lang="hr-H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· c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hr-H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 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· </a:t>
            </a:r>
            <a:r>
              <a:rPr lang="hr-HR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ukoliko znak jednakosti stavimo na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početak, takve pogreške se ne javljaju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</p:txBody>
      </p:sp>
      <p:graphicFrame>
        <p:nvGraphicFramePr>
          <p:cNvPr id="5" name="Object 69"/>
          <p:cNvGraphicFramePr>
            <a:graphicFrameLocks noChangeAspect="1"/>
          </p:cNvGraphicFramePr>
          <p:nvPr/>
        </p:nvGraphicFramePr>
        <p:xfrm>
          <a:off x="5867400" y="981075"/>
          <a:ext cx="2125663" cy="719138"/>
        </p:xfrm>
        <a:graphic>
          <a:graphicData uri="http://schemas.openxmlformats.org/presentationml/2006/ole">
            <p:oleObj spid="_x0000_s14405" name="Equation" r:id="rId3" imgW="1498320" imgH="507960" progId="">
              <p:embed/>
            </p:oleObj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8101013" y="1052513"/>
            <a:ext cx="215900" cy="64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218488" y="1192213"/>
            <a:ext cx="674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b="1">
                <a:solidFill>
                  <a:srgbClr val="FF0000"/>
                </a:solidFill>
                <a:latin typeface="Calibri" pitchFamily="34" charset="0"/>
              </a:rPr>
              <a:t>· </a:t>
            </a:r>
            <a:r>
              <a:rPr lang="hr-H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graphicFrame>
        <p:nvGraphicFramePr>
          <p:cNvPr id="7" name="Object 70"/>
          <p:cNvGraphicFramePr>
            <a:graphicFrameLocks noChangeAspect="1"/>
          </p:cNvGraphicFramePr>
          <p:nvPr/>
        </p:nvGraphicFramePr>
        <p:xfrm>
          <a:off x="5580063" y="3644900"/>
          <a:ext cx="2216150" cy="2265363"/>
        </p:xfrm>
        <a:graphic>
          <a:graphicData uri="http://schemas.openxmlformats.org/presentationml/2006/ole">
            <p:oleObj spid="_x0000_s14406" name="Equation" r:id="rId4" imgW="1562040" imgH="1600200" progId="">
              <p:embed/>
            </p:oleObj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95963" y="1844675"/>
            <a:ext cx="22050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 – 72 + 19 – 55 =</a:t>
            </a:r>
          </a:p>
          <a:p>
            <a:r>
              <a:rPr lang="hr-HR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38 </a:t>
            </a:r>
          </a:p>
          <a:p>
            <a:endParaRPr lang="hr-HR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mtClean="0"/>
              <a:t>7. razred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r-HR" sz="2400" dirty="0" smtClean="0"/>
              <a:t>Koeficijent proporcionalnosti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uvođenjem proporcionalnosti pomoću razmjera i korištenjem strelica učenici imaju poteškoća u rješavanju zadataka: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4.2 kg deterdženta košta 65,10 kn, a 3.6 kg tog istog deterdženta košta 57,60 kn. Što je povoljnije?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postavljaju shemu koja nema smisla i ne vodi rješenju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	4.2	65.10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/>
              <a:t>	</a:t>
            </a:r>
            <a:r>
              <a:rPr lang="hr-HR" sz="2400" dirty="0" smtClean="0"/>
              <a:t>3.6	57.60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uvođenjem koeficijenta proporcionalnosti i njegovom interpretacijom (cijena jednog kilograma) zaključuju</a:t>
            </a:r>
            <a:endParaRPr lang="hr-HR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/>
              <a:t>	</a:t>
            </a:r>
            <a:r>
              <a:rPr lang="hr-HR" sz="2400" dirty="0" smtClean="0"/>
              <a:t>cijena kilograma u prvom slučaju je 15,50 kn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/>
              <a:t>	cijena kilograma u </a:t>
            </a:r>
            <a:r>
              <a:rPr lang="hr-HR" sz="2400" dirty="0" smtClean="0"/>
              <a:t>drugom </a:t>
            </a:r>
            <a:r>
              <a:rPr lang="hr-HR" sz="2400" dirty="0"/>
              <a:t>slučaju je </a:t>
            </a:r>
            <a:r>
              <a:rPr lang="hr-HR" sz="2400" dirty="0" smtClean="0"/>
              <a:t>16,00 kn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Povoljnije je kupiti 4.2 kg tog deterdženta.</a:t>
            </a:r>
            <a:endParaRPr lang="hr-HR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258888" y="3716338"/>
            <a:ext cx="0" cy="5762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276600" y="3711575"/>
            <a:ext cx="0" cy="57626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2882900"/>
            <a:ext cx="800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3057525"/>
            <a:ext cx="6477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1325" y="2822575"/>
            <a:ext cx="3175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534988" y="115888"/>
            <a:ext cx="8229600" cy="1143000"/>
          </a:xfrm>
        </p:spPr>
        <p:txBody>
          <a:bodyPr/>
          <a:lstStyle/>
          <a:p>
            <a:r>
              <a:rPr lang="hr-HR" smtClean="0"/>
              <a:t>5. razred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2000" y="3141663"/>
            <a:ext cx="16525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38825" y="1125538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1111250"/>
            <a:ext cx="8229600" cy="4781550"/>
          </a:xfrm>
        </p:spPr>
        <p:txBody>
          <a:bodyPr rtlCol="0">
            <a:normAutofit fontScale="2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9600" dirty="0" smtClean="0"/>
              <a:t>Uvođenje pojma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9600" b="1" dirty="0" smtClean="0"/>
              <a:t>Cilj</a:t>
            </a:r>
            <a:r>
              <a:rPr lang="hr-HR" sz="9600" dirty="0" smtClean="0"/>
              <a:t>: osvijestiti potrebu za uvođenjem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9600" dirty="0" smtClean="0"/>
              <a:t>brojeva koji označavaju dio cjeline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9600" b="1" dirty="0" smtClean="0"/>
              <a:t>Aktivnosti za učenike</a:t>
            </a:r>
            <a:r>
              <a:rPr lang="hr-HR" sz="9600" dirty="0" smtClean="0"/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9600" dirty="0" smtClean="0"/>
              <a:t>navesti primjere iz svakodnevnog života: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/>
              <a:t>p</a:t>
            </a:r>
            <a:r>
              <a:rPr lang="hr-HR" sz="9600" dirty="0" smtClean="0"/>
              <a:t>ola kruha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četvrtina </a:t>
            </a:r>
            <a:r>
              <a:rPr lang="hr-HR" sz="9600" dirty="0" err="1" smtClean="0"/>
              <a:t>Quattro</a:t>
            </a:r>
            <a:r>
              <a:rPr lang="hr-HR" sz="9600" dirty="0" smtClean="0"/>
              <a:t> sladoleda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/>
              <a:t>p</a:t>
            </a:r>
            <a:r>
              <a:rPr lang="hr-HR" sz="9600" dirty="0" smtClean="0"/>
              <a:t>etina čokolade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pola plaće ide na režije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trećina perlica na ogrlici su biserne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za kolač treba „frtalj kile” malina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baka kaže sad je „</a:t>
            </a:r>
            <a:r>
              <a:rPr lang="hr-HR" sz="9600" dirty="0" err="1" smtClean="0"/>
              <a:t>trifrtalja</a:t>
            </a:r>
            <a:r>
              <a:rPr lang="hr-HR" sz="9600" dirty="0" smtClean="0"/>
              <a:t> šest”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9600" dirty="0" smtClean="0"/>
              <a:t>pet </a:t>
            </a:r>
            <a:r>
              <a:rPr lang="hr-HR" sz="9600" dirty="0" err="1" smtClean="0"/>
              <a:t>dvadesetčetvrtina</a:t>
            </a:r>
            <a:r>
              <a:rPr lang="hr-HR" sz="9600" dirty="0" smtClean="0"/>
              <a:t> razreda ide u glazbenu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96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96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29425" y="4764088"/>
            <a:ext cx="20113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b="1" smtClean="0"/>
              <a:t>Cilj: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uočiti odnos proporcionalnih veličina</a:t>
            </a:r>
          </a:p>
          <a:p>
            <a:pPr marL="0" indent="0">
              <a:buFont typeface="Arial" charset="0"/>
              <a:buNone/>
            </a:pPr>
            <a:r>
              <a:rPr lang="hr-HR" sz="2400" b="1" smtClean="0"/>
              <a:t>Aktivnosti za učenike: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rješavanjem zadatka doći do zaključka da su omjeri vrijednosti veličina uvijek jednaki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Zadatak: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Dana je tablica potrošnje vode jedne stambene zgrade za prvih šest mjeseci. Odredi omjer cijene i količine potrošene vode i zapiši svoja zapažanja te interpretiraj vrijednost tog omjera</a:t>
            </a:r>
          </a:p>
          <a:p>
            <a:pPr marL="0" indent="0">
              <a:buFont typeface="Arial" charset="0"/>
              <a:buNone/>
            </a:pPr>
            <a:endParaRPr lang="hr-HR" sz="24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4221088"/>
          <a:ext cx="8229601" cy="19278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85201"/>
                <a:gridCol w="1149808"/>
                <a:gridCol w="1109152"/>
                <a:gridCol w="1055327"/>
                <a:gridCol w="1043302"/>
                <a:gridCol w="1050173"/>
                <a:gridCol w="1136638"/>
              </a:tblGrid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mjesec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siječanj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veljača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ožujak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travanj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svibanj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lipanj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količina vode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92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90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98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96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104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108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cijena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1242 kn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1215 kn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1323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1296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1404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1458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758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omjer cijene i količine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5" name="Object 143"/>
          <p:cNvGraphicFramePr>
            <a:graphicFrameLocks noChangeAspect="1"/>
          </p:cNvGraphicFramePr>
          <p:nvPr/>
        </p:nvGraphicFramePr>
        <p:xfrm>
          <a:off x="2097088" y="5445125"/>
          <a:ext cx="990600" cy="508000"/>
        </p:xfrm>
        <a:graphic>
          <a:graphicData uri="http://schemas.openxmlformats.org/presentationml/2006/ole">
            <p:oleObj spid="_x0000_s21647" name="Equation" r:id="rId3" imgW="990360" imgH="507960" progId="">
              <p:embed/>
            </p:oleObj>
          </a:graphicData>
        </a:graphic>
      </p:graphicFrame>
      <p:graphicFrame>
        <p:nvGraphicFramePr>
          <p:cNvPr id="6" name="Object 144"/>
          <p:cNvGraphicFramePr>
            <a:graphicFrameLocks noChangeAspect="1"/>
          </p:cNvGraphicFramePr>
          <p:nvPr/>
        </p:nvGraphicFramePr>
        <p:xfrm>
          <a:off x="3268663" y="5445125"/>
          <a:ext cx="977900" cy="508000"/>
        </p:xfrm>
        <a:graphic>
          <a:graphicData uri="http://schemas.openxmlformats.org/presentationml/2006/ole">
            <p:oleObj spid="_x0000_s21648" name="Equation" r:id="rId4" imgW="977760" imgH="507960" progId="">
              <p:embed/>
            </p:oleObj>
          </a:graphicData>
        </a:graphic>
      </p:graphicFrame>
      <p:graphicFrame>
        <p:nvGraphicFramePr>
          <p:cNvPr id="7" name="Object 145"/>
          <p:cNvGraphicFramePr>
            <a:graphicFrameLocks noChangeAspect="1"/>
          </p:cNvGraphicFramePr>
          <p:nvPr/>
        </p:nvGraphicFramePr>
        <p:xfrm>
          <a:off x="4356100" y="5445125"/>
          <a:ext cx="977900" cy="508000"/>
        </p:xfrm>
        <a:graphic>
          <a:graphicData uri="http://schemas.openxmlformats.org/presentationml/2006/ole">
            <p:oleObj spid="_x0000_s21649" name="Equation" r:id="rId5" imgW="977760" imgH="507960" progId="">
              <p:embed/>
            </p:oleObj>
          </a:graphicData>
        </a:graphic>
      </p:graphicFrame>
      <p:graphicFrame>
        <p:nvGraphicFramePr>
          <p:cNvPr id="8" name="Object 146"/>
          <p:cNvGraphicFramePr>
            <a:graphicFrameLocks noChangeAspect="1"/>
          </p:cNvGraphicFramePr>
          <p:nvPr/>
        </p:nvGraphicFramePr>
        <p:xfrm>
          <a:off x="5429250" y="5445125"/>
          <a:ext cx="990600" cy="508000"/>
        </p:xfrm>
        <a:graphic>
          <a:graphicData uri="http://schemas.openxmlformats.org/presentationml/2006/ole">
            <p:oleObj spid="_x0000_s21650" name="Equation" r:id="rId6" imgW="990360" imgH="507960" progId="">
              <p:embed/>
            </p:oleObj>
          </a:graphicData>
        </a:graphic>
      </p:graphicFrame>
      <p:graphicFrame>
        <p:nvGraphicFramePr>
          <p:cNvPr id="9" name="Object 147"/>
          <p:cNvGraphicFramePr>
            <a:graphicFrameLocks noChangeAspect="1"/>
          </p:cNvGraphicFramePr>
          <p:nvPr/>
        </p:nvGraphicFramePr>
        <p:xfrm>
          <a:off x="6472238" y="5462588"/>
          <a:ext cx="990600" cy="508000"/>
        </p:xfrm>
        <a:graphic>
          <a:graphicData uri="http://schemas.openxmlformats.org/presentationml/2006/ole">
            <p:oleObj spid="_x0000_s21651" name="Equation" r:id="rId7" imgW="990360" imgH="507960" progId="">
              <p:embed/>
            </p:oleObj>
          </a:graphicData>
        </a:graphic>
      </p:graphicFrame>
      <p:graphicFrame>
        <p:nvGraphicFramePr>
          <p:cNvPr id="10" name="Object 148"/>
          <p:cNvGraphicFramePr>
            <a:graphicFrameLocks noChangeAspect="1"/>
          </p:cNvGraphicFramePr>
          <p:nvPr/>
        </p:nvGraphicFramePr>
        <p:xfrm>
          <a:off x="7531100" y="5445125"/>
          <a:ext cx="977900" cy="508000"/>
        </p:xfrm>
        <a:graphic>
          <a:graphicData uri="http://schemas.openxmlformats.org/presentationml/2006/ole">
            <p:oleObj spid="_x0000_s21652" name="Equation" r:id="rId8" imgW="977760" imgH="5079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Zaključak: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omjer cijene i količine je uvijek isti (ekvivalentni razlomci)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cijena = 13.5 · količina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13.5 je jedinična cijena </a:t>
            </a:r>
            <a:r>
              <a:rPr lang="hr-HR" sz="2400" dirty="0" err="1" smtClean="0"/>
              <a:t>tj</a:t>
            </a:r>
            <a:r>
              <a:rPr lang="hr-HR" sz="2400" dirty="0" smtClean="0"/>
              <a:t>. cijena 1 m</a:t>
            </a:r>
            <a:r>
              <a:rPr lang="hr-HR" sz="2400" baseline="30000" dirty="0" smtClean="0"/>
              <a:t>3</a:t>
            </a:r>
            <a:r>
              <a:rPr lang="hr-HR" sz="2400" dirty="0" smtClean="0"/>
              <a:t> vode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ova zgrada više vode troši ljeti nego zimi, što je logično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veljača je najkraći mjesec pa su potrošili najmanje vode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</p:txBody>
      </p:sp>
      <p:graphicFrame>
        <p:nvGraphicFramePr>
          <p:cNvPr id="4" name="Object 81"/>
          <p:cNvGraphicFramePr>
            <a:graphicFrameLocks noChangeAspect="1"/>
          </p:cNvGraphicFramePr>
          <p:nvPr/>
        </p:nvGraphicFramePr>
        <p:xfrm>
          <a:off x="827088" y="1412875"/>
          <a:ext cx="1790700" cy="723900"/>
        </p:xfrm>
        <a:graphic>
          <a:graphicData uri="http://schemas.openxmlformats.org/presentationml/2006/ole">
            <p:oleObj spid="_x0000_s22609" name="Equation" r:id="rId3" imgW="1790640" imgH="723600" progId="">
              <p:embed/>
            </p:oleObj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412875"/>
            <a:ext cx="2376488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5536" y="4221088"/>
          <a:ext cx="8229601" cy="19278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85201"/>
                <a:gridCol w="1149808"/>
                <a:gridCol w="1109152"/>
                <a:gridCol w="1055327"/>
                <a:gridCol w="1043302"/>
                <a:gridCol w="1050173"/>
                <a:gridCol w="1136638"/>
              </a:tblGrid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mjesec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siječanj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veljača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ožujak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travanj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svibanj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lipanj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količina vode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92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90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98 m</a:t>
                      </a:r>
                      <a:r>
                        <a:rPr lang="hr-HR" sz="2200" baseline="30000" dirty="0">
                          <a:effectLst/>
                        </a:rPr>
                        <a:t>3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96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104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108 m</a:t>
                      </a:r>
                      <a:r>
                        <a:rPr lang="hr-HR" sz="2200" baseline="30000">
                          <a:effectLst/>
                        </a:rPr>
                        <a:t>3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9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cijena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1242 kn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1215 kn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1323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1296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1404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1458 kn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758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omjer cijene i količine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2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1842" marR="618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7" name="Object 82"/>
          <p:cNvGraphicFramePr>
            <a:graphicFrameLocks noChangeAspect="1"/>
          </p:cNvGraphicFramePr>
          <p:nvPr/>
        </p:nvGraphicFramePr>
        <p:xfrm>
          <a:off x="2097088" y="5445125"/>
          <a:ext cx="990600" cy="508000"/>
        </p:xfrm>
        <a:graphic>
          <a:graphicData uri="http://schemas.openxmlformats.org/presentationml/2006/ole">
            <p:oleObj spid="_x0000_s22610" name="Equation" r:id="rId5" imgW="990600" imgH="508000" progId="">
              <p:embed/>
            </p:oleObj>
          </a:graphicData>
        </a:graphic>
      </p:graphicFrame>
      <p:graphicFrame>
        <p:nvGraphicFramePr>
          <p:cNvPr id="8" name="Object 83"/>
          <p:cNvGraphicFramePr>
            <a:graphicFrameLocks noChangeAspect="1"/>
          </p:cNvGraphicFramePr>
          <p:nvPr/>
        </p:nvGraphicFramePr>
        <p:xfrm>
          <a:off x="3268663" y="5445125"/>
          <a:ext cx="977900" cy="508000"/>
        </p:xfrm>
        <a:graphic>
          <a:graphicData uri="http://schemas.openxmlformats.org/presentationml/2006/ole">
            <p:oleObj spid="_x0000_s22611" name="Equation" r:id="rId6" imgW="977900" imgH="508000" progId="">
              <p:embed/>
            </p:oleObj>
          </a:graphicData>
        </a:graphic>
      </p:graphicFrame>
      <p:graphicFrame>
        <p:nvGraphicFramePr>
          <p:cNvPr id="9" name="Object 84"/>
          <p:cNvGraphicFramePr>
            <a:graphicFrameLocks noChangeAspect="1"/>
          </p:cNvGraphicFramePr>
          <p:nvPr/>
        </p:nvGraphicFramePr>
        <p:xfrm>
          <a:off x="4356100" y="5445125"/>
          <a:ext cx="977900" cy="508000"/>
        </p:xfrm>
        <a:graphic>
          <a:graphicData uri="http://schemas.openxmlformats.org/presentationml/2006/ole">
            <p:oleObj spid="_x0000_s22612" name="Equation" r:id="rId7" imgW="977900" imgH="508000" progId="">
              <p:embed/>
            </p:oleObj>
          </a:graphicData>
        </a:graphic>
      </p:graphicFrame>
      <p:graphicFrame>
        <p:nvGraphicFramePr>
          <p:cNvPr id="10" name="Object 85"/>
          <p:cNvGraphicFramePr>
            <a:graphicFrameLocks noChangeAspect="1"/>
          </p:cNvGraphicFramePr>
          <p:nvPr/>
        </p:nvGraphicFramePr>
        <p:xfrm>
          <a:off x="5429250" y="5445125"/>
          <a:ext cx="990600" cy="508000"/>
        </p:xfrm>
        <a:graphic>
          <a:graphicData uri="http://schemas.openxmlformats.org/presentationml/2006/ole">
            <p:oleObj spid="_x0000_s22613" name="Equation" r:id="rId8" imgW="990600" imgH="508000" progId="">
              <p:embed/>
            </p:oleObj>
          </a:graphicData>
        </a:graphic>
      </p:graphicFrame>
      <p:graphicFrame>
        <p:nvGraphicFramePr>
          <p:cNvPr id="11" name="Object 86"/>
          <p:cNvGraphicFramePr>
            <a:graphicFrameLocks noChangeAspect="1"/>
          </p:cNvGraphicFramePr>
          <p:nvPr/>
        </p:nvGraphicFramePr>
        <p:xfrm>
          <a:off x="6472238" y="5462588"/>
          <a:ext cx="990600" cy="508000"/>
        </p:xfrm>
        <a:graphic>
          <a:graphicData uri="http://schemas.openxmlformats.org/presentationml/2006/ole">
            <p:oleObj spid="_x0000_s22614" name="Equation" r:id="rId9" imgW="990600" imgH="508000" progId="">
              <p:embed/>
            </p:oleObj>
          </a:graphicData>
        </a:graphic>
      </p:graphicFrame>
      <p:graphicFrame>
        <p:nvGraphicFramePr>
          <p:cNvPr id="12" name="Object 87"/>
          <p:cNvGraphicFramePr>
            <a:graphicFrameLocks noChangeAspect="1"/>
          </p:cNvGraphicFramePr>
          <p:nvPr/>
        </p:nvGraphicFramePr>
        <p:xfrm>
          <a:off x="7531100" y="5445125"/>
          <a:ext cx="977900" cy="508000"/>
        </p:xfrm>
        <a:graphic>
          <a:graphicData uri="http://schemas.openxmlformats.org/presentationml/2006/ole">
            <p:oleObj spid="_x0000_s22615" name="Equation" r:id="rId10" imgW="977900" imgH="508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/>
          <p:cNvCxnSpPr/>
          <p:nvPr/>
        </p:nvCxnSpPr>
        <p:spPr>
          <a:xfrm>
            <a:off x="1258888" y="2703513"/>
            <a:ext cx="2022475" cy="331787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02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smtClean="0"/>
              <a:t>2. Nagib pravca</a:t>
            </a:r>
          </a:p>
        </p:txBody>
      </p:sp>
      <p:graphicFrame>
        <p:nvGraphicFramePr>
          <p:cNvPr id="61" name="Tablica 1"/>
          <p:cNvGraphicFramePr>
            <a:graphicFrameLocks noGrp="1"/>
          </p:cNvGraphicFramePr>
          <p:nvPr/>
        </p:nvGraphicFramePr>
        <p:xfrm>
          <a:off x="395288" y="1404938"/>
          <a:ext cx="3960812" cy="5038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3785" name="Grupa 3"/>
          <p:cNvGrpSpPr>
            <a:grpSpLocks/>
          </p:cNvGrpSpPr>
          <p:nvPr/>
        </p:nvGrpSpPr>
        <p:grpSpPr bwMode="auto">
          <a:xfrm>
            <a:off x="473075" y="1254125"/>
            <a:ext cx="4038600" cy="4979988"/>
            <a:chOff x="1673228" y="574528"/>
            <a:chExt cx="4038105" cy="4978919"/>
          </a:xfrm>
        </p:grpSpPr>
        <p:sp>
          <p:nvSpPr>
            <p:cNvPr id="23795" name="Line 6"/>
            <p:cNvSpPr>
              <a:spLocks noChangeShapeType="1"/>
            </p:cNvSpPr>
            <p:nvPr/>
          </p:nvSpPr>
          <p:spPr bwMode="auto">
            <a:xfrm flipV="1">
              <a:off x="3384419" y="621447"/>
              <a:ext cx="1588" cy="493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796" name="Line 9"/>
            <p:cNvSpPr>
              <a:spLocks noChangeShapeType="1"/>
            </p:cNvSpPr>
            <p:nvPr/>
          </p:nvSpPr>
          <p:spPr bwMode="auto">
            <a:xfrm>
              <a:off x="3352349" y="1429218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797" name="Line 10"/>
            <p:cNvSpPr>
              <a:spLocks noChangeShapeType="1"/>
            </p:cNvSpPr>
            <p:nvPr/>
          </p:nvSpPr>
          <p:spPr bwMode="auto">
            <a:xfrm>
              <a:off x="3352349" y="179513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798" name="Line 12"/>
            <p:cNvSpPr>
              <a:spLocks noChangeShapeType="1"/>
            </p:cNvSpPr>
            <p:nvPr/>
          </p:nvSpPr>
          <p:spPr bwMode="auto">
            <a:xfrm>
              <a:off x="3352349" y="215153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799" name="Line 13"/>
            <p:cNvSpPr>
              <a:spLocks noChangeShapeType="1"/>
            </p:cNvSpPr>
            <p:nvPr/>
          </p:nvSpPr>
          <p:spPr bwMode="auto">
            <a:xfrm>
              <a:off x="3352349" y="251110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0" name="Line 15"/>
            <p:cNvSpPr>
              <a:spLocks noChangeShapeType="1"/>
            </p:cNvSpPr>
            <p:nvPr/>
          </p:nvSpPr>
          <p:spPr bwMode="auto">
            <a:xfrm>
              <a:off x="3352349" y="2872257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1" name="Line 16"/>
            <p:cNvSpPr>
              <a:spLocks noChangeShapeType="1"/>
            </p:cNvSpPr>
            <p:nvPr/>
          </p:nvSpPr>
          <p:spPr bwMode="auto">
            <a:xfrm>
              <a:off x="3346319" y="3231033"/>
              <a:ext cx="85725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2" name="Line 17"/>
            <p:cNvSpPr>
              <a:spLocks noChangeShapeType="1"/>
            </p:cNvSpPr>
            <p:nvPr/>
          </p:nvSpPr>
          <p:spPr bwMode="auto">
            <a:xfrm>
              <a:off x="3352349" y="3592983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3" name="Line 18"/>
            <p:cNvSpPr>
              <a:spLocks noChangeShapeType="1"/>
            </p:cNvSpPr>
            <p:nvPr/>
          </p:nvSpPr>
          <p:spPr bwMode="auto">
            <a:xfrm>
              <a:off x="3352349" y="395414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4" name="Line 20"/>
            <p:cNvSpPr>
              <a:spLocks noChangeShapeType="1"/>
            </p:cNvSpPr>
            <p:nvPr/>
          </p:nvSpPr>
          <p:spPr bwMode="auto">
            <a:xfrm>
              <a:off x="3352349" y="431291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5" name="Line 21"/>
            <p:cNvSpPr>
              <a:spLocks noChangeShapeType="1"/>
            </p:cNvSpPr>
            <p:nvPr/>
          </p:nvSpPr>
          <p:spPr bwMode="auto">
            <a:xfrm>
              <a:off x="3352349" y="4672485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6" name="Line 23"/>
            <p:cNvSpPr>
              <a:spLocks noChangeShapeType="1"/>
            </p:cNvSpPr>
            <p:nvPr/>
          </p:nvSpPr>
          <p:spPr bwMode="auto">
            <a:xfrm>
              <a:off x="3352349" y="503364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7" name="Line 43"/>
            <p:cNvSpPr>
              <a:spLocks noChangeShapeType="1"/>
            </p:cNvSpPr>
            <p:nvPr/>
          </p:nvSpPr>
          <p:spPr bwMode="auto">
            <a:xfrm>
              <a:off x="1673228" y="3231033"/>
              <a:ext cx="396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8" name="Line 52"/>
            <p:cNvSpPr>
              <a:spLocks noChangeShapeType="1"/>
            </p:cNvSpPr>
            <p:nvPr/>
          </p:nvSpPr>
          <p:spPr bwMode="auto">
            <a:xfrm>
              <a:off x="1944554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09" name="Line 53"/>
            <p:cNvSpPr>
              <a:spLocks noChangeShapeType="1"/>
            </p:cNvSpPr>
            <p:nvPr/>
          </p:nvSpPr>
          <p:spPr bwMode="auto">
            <a:xfrm>
              <a:off x="230412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0" name="Line 54"/>
            <p:cNvSpPr>
              <a:spLocks noChangeShapeType="1"/>
            </p:cNvSpPr>
            <p:nvPr/>
          </p:nvSpPr>
          <p:spPr bwMode="auto">
            <a:xfrm>
              <a:off x="2663692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1" name="Line 55"/>
            <p:cNvSpPr>
              <a:spLocks noChangeShapeType="1"/>
            </p:cNvSpPr>
            <p:nvPr/>
          </p:nvSpPr>
          <p:spPr bwMode="auto">
            <a:xfrm>
              <a:off x="3022469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2" name="Line 56"/>
            <p:cNvSpPr>
              <a:spLocks noChangeShapeType="1"/>
            </p:cNvSpPr>
            <p:nvPr/>
          </p:nvSpPr>
          <p:spPr bwMode="auto">
            <a:xfrm>
              <a:off x="3384419" y="3192933"/>
              <a:ext cx="1588" cy="144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3" name="Line 57"/>
            <p:cNvSpPr>
              <a:spLocks noChangeShapeType="1"/>
            </p:cNvSpPr>
            <p:nvPr/>
          </p:nvSpPr>
          <p:spPr bwMode="auto">
            <a:xfrm>
              <a:off x="374398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4" name="Line 58"/>
            <p:cNvSpPr>
              <a:spLocks noChangeShapeType="1"/>
            </p:cNvSpPr>
            <p:nvPr/>
          </p:nvSpPr>
          <p:spPr bwMode="auto">
            <a:xfrm>
              <a:off x="410355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5" name="Line 59"/>
            <p:cNvSpPr>
              <a:spLocks noChangeShapeType="1"/>
            </p:cNvSpPr>
            <p:nvPr/>
          </p:nvSpPr>
          <p:spPr bwMode="auto">
            <a:xfrm>
              <a:off x="446709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3816" name="Rectangle 62"/>
            <p:cNvSpPr>
              <a:spLocks noChangeArrowheads="1"/>
            </p:cNvSpPr>
            <p:nvPr/>
          </p:nvSpPr>
          <p:spPr bwMode="auto">
            <a:xfrm>
              <a:off x="3705856" y="33024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FF000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3817" name="Rectangle 62"/>
            <p:cNvSpPr>
              <a:spLocks noChangeArrowheads="1"/>
            </p:cNvSpPr>
            <p:nvPr/>
          </p:nvSpPr>
          <p:spPr bwMode="auto">
            <a:xfrm>
              <a:off x="3222938" y="27690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0070C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3818" name="TekstniOkvir 28"/>
            <p:cNvSpPr txBox="1">
              <a:spLocks noChangeArrowheads="1"/>
            </p:cNvSpPr>
            <p:nvPr/>
          </p:nvSpPr>
          <p:spPr bwMode="auto">
            <a:xfrm>
              <a:off x="5254133" y="3257131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x</a:t>
              </a:r>
            </a:p>
          </p:txBody>
        </p:sp>
        <p:sp>
          <p:nvSpPr>
            <p:cNvPr id="23819" name="TekstniOkvir 29"/>
            <p:cNvSpPr txBox="1">
              <a:spLocks noChangeArrowheads="1"/>
            </p:cNvSpPr>
            <p:nvPr/>
          </p:nvSpPr>
          <p:spPr bwMode="auto">
            <a:xfrm>
              <a:off x="3080846" y="574528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y</a:t>
              </a:r>
            </a:p>
          </p:txBody>
        </p:sp>
      </p:grpSp>
      <p:cxnSp>
        <p:nvCxnSpPr>
          <p:cNvPr id="90" name="Straight Connector 89"/>
          <p:cNvCxnSpPr/>
          <p:nvPr/>
        </p:nvCxnSpPr>
        <p:spPr>
          <a:xfrm>
            <a:off x="1463675" y="3063875"/>
            <a:ext cx="0" cy="1228725"/>
          </a:xfrm>
          <a:prstGeom prst="line">
            <a:avLst/>
          </a:prstGeom>
          <a:ln w="254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1450975" y="4279900"/>
            <a:ext cx="760413" cy="0"/>
          </a:xfrm>
          <a:prstGeom prst="line">
            <a:avLst/>
          </a:prstGeom>
          <a:ln w="254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817688" y="3629025"/>
            <a:ext cx="0" cy="20574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803400" y="5700713"/>
            <a:ext cx="130175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1476375" y="4787900"/>
            <a:ext cx="436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b="1" i="1">
                <a:latin typeface="Calibri" pitchFamily="34" charset="0"/>
              </a:rPr>
              <a:t>a</a:t>
            </a:r>
            <a:r>
              <a:rPr lang="hr-HR" b="1" i="1" baseline="-20000">
                <a:latin typeface="Calibri" pitchFamily="34" charset="0"/>
              </a:rPr>
              <a:t>1</a:t>
            </a:r>
            <a:r>
              <a:rPr lang="hr-HR" b="1" i="1">
                <a:latin typeface="Calibri" pitchFamily="34" charset="0"/>
              </a:rPr>
              <a:t> 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1116013" y="3492500"/>
            <a:ext cx="3063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b="1" i="1">
                <a:latin typeface="Calibri" pitchFamily="34" charset="0"/>
              </a:rPr>
              <a:t>a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1528763" y="42116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b="1" i="1">
                <a:latin typeface="Calibri" pitchFamily="34" charset="0"/>
              </a:rPr>
              <a:t>b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2262188" y="5661025"/>
            <a:ext cx="438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b="1" i="1">
                <a:latin typeface="Calibri" pitchFamily="34" charset="0"/>
              </a:rPr>
              <a:t>b</a:t>
            </a:r>
            <a:r>
              <a:rPr lang="hr-HR" b="1" i="1" baseline="-20000">
                <a:latin typeface="Calibri" pitchFamily="34" charset="0"/>
              </a:rPr>
              <a:t>1</a:t>
            </a:r>
            <a:r>
              <a:rPr lang="hr-HR" b="1" i="1">
                <a:latin typeface="Calibri" pitchFamily="34" charset="0"/>
              </a:rPr>
              <a:t> </a:t>
            </a:r>
          </a:p>
        </p:txBody>
      </p:sp>
      <p:graphicFrame>
        <p:nvGraphicFramePr>
          <p:cNvPr id="103" name="Object 47"/>
          <p:cNvGraphicFramePr>
            <a:graphicFrameLocks noChangeAspect="1"/>
          </p:cNvGraphicFramePr>
          <p:nvPr/>
        </p:nvGraphicFramePr>
        <p:xfrm>
          <a:off x="5637213" y="3432175"/>
          <a:ext cx="1166812" cy="1204913"/>
        </p:xfrm>
        <a:graphic>
          <a:graphicData uri="http://schemas.openxmlformats.org/presentationml/2006/ole">
            <p:oleObj spid="_x0000_s23599" name="Equation" r:id="rId3" imgW="774360" imgH="799920" progId="">
              <p:embed/>
            </p:oleObj>
          </a:graphicData>
        </a:graphic>
      </p:graphicFrame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5292725" y="1439863"/>
            <a:ext cx="20986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latin typeface="Calibri" pitchFamily="34" charset="0"/>
              </a:rPr>
              <a:t>sličnost trokuta</a:t>
            </a:r>
          </a:p>
        </p:txBody>
      </p:sp>
      <p:graphicFrame>
        <p:nvGraphicFramePr>
          <p:cNvPr id="107" name="Object 48"/>
          <p:cNvGraphicFramePr>
            <a:graphicFrameLocks noChangeAspect="1"/>
          </p:cNvGraphicFramePr>
          <p:nvPr/>
        </p:nvGraphicFramePr>
        <p:xfrm>
          <a:off x="5622925" y="2130425"/>
          <a:ext cx="1223963" cy="1204913"/>
        </p:xfrm>
        <a:graphic>
          <a:graphicData uri="http://schemas.openxmlformats.org/presentationml/2006/ole">
            <p:oleObj spid="_x0000_s23600" name="Equation" r:id="rId4" imgW="812520" imgH="799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44" name="Grupa 3"/>
          <p:cNvGrpSpPr>
            <a:grpSpLocks/>
          </p:cNvGrpSpPr>
          <p:nvPr/>
        </p:nvGrpSpPr>
        <p:grpSpPr bwMode="auto">
          <a:xfrm>
            <a:off x="2492375" y="623888"/>
            <a:ext cx="4037013" cy="4979987"/>
            <a:chOff x="1673228" y="574528"/>
            <a:chExt cx="4038105" cy="4978919"/>
          </a:xfrm>
        </p:grpSpPr>
        <p:sp>
          <p:nvSpPr>
            <p:cNvPr id="25845" name="Line 6"/>
            <p:cNvSpPr>
              <a:spLocks noChangeShapeType="1"/>
            </p:cNvSpPr>
            <p:nvPr/>
          </p:nvSpPr>
          <p:spPr bwMode="auto">
            <a:xfrm flipV="1">
              <a:off x="3384419" y="621447"/>
              <a:ext cx="1588" cy="493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46" name="Line 9"/>
            <p:cNvSpPr>
              <a:spLocks noChangeShapeType="1"/>
            </p:cNvSpPr>
            <p:nvPr/>
          </p:nvSpPr>
          <p:spPr bwMode="auto">
            <a:xfrm>
              <a:off x="3352349" y="1429218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47" name="Line 10"/>
            <p:cNvSpPr>
              <a:spLocks noChangeShapeType="1"/>
            </p:cNvSpPr>
            <p:nvPr/>
          </p:nvSpPr>
          <p:spPr bwMode="auto">
            <a:xfrm>
              <a:off x="3352349" y="179513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48" name="Line 12"/>
            <p:cNvSpPr>
              <a:spLocks noChangeShapeType="1"/>
            </p:cNvSpPr>
            <p:nvPr/>
          </p:nvSpPr>
          <p:spPr bwMode="auto">
            <a:xfrm>
              <a:off x="3352349" y="215153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49" name="Line 13"/>
            <p:cNvSpPr>
              <a:spLocks noChangeShapeType="1"/>
            </p:cNvSpPr>
            <p:nvPr/>
          </p:nvSpPr>
          <p:spPr bwMode="auto">
            <a:xfrm>
              <a:off x="3352349" y="251110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0" name="Line 15"/>
            <p:cNvSpPr>
              <a:spLocks noChangeShapeType="1"/>
            </p:cNvSpPr>
            <p:nvPr/>
          </p:nvSpPr>
          <p:spPr bwMode="auto">
            <a:xfrm>
              <a:off x="3352349" y="2872257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1" name="Line 16"/>
            <p:cNvSpPr>
              <a:spLocks noChangeShapeType="1"/>
            </p:cNvSpPr>
            <p:nvPr/>
          </p:nvSpPr>
          <p:spPr bwMode="auto">
            <a:xfrm>
              <a:off x="3346319" y="3231033"/>
              <a:ext cx="85725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2" name="Line 17"/>
            <p:cNvSpPr>
              <a:spLocks noChangeShapeType="1"/>
            </p:cNvSpPr>
            <p:nvPr/>
          </p:nvSpPr>
          <p:spPr bwMode="auto">
            <a:xfrm>
              <a:off x="3352349" y="3592983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3" name="Line 18"/>
            <p:cNvSpPr>
              <a:spLocks noChangeShapeType="1"/>
            </p:cNvSpPr>
            <p:nvPr/>
          </p:nvSpPr>
          <p:spPr bwMode="auto">
            <a:xfrm>
              <a:off x="3352349" y="395414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4" name="Line 20"/>
            <p:cNvSpPr>
              <a:spLocks noChangeShapeType="1"/>
            </p:cNvSpPr>
            <p:nvPr/>
          </p:nvSpPr>
          <p:spPr bwMode="auto">
            <a:xfrm>
              <a:off x="3352349" y="431291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5" name="Line 21"/>
            <p:cNvSpPr>
              <a:spLocks noChangeShapeType="1"/>
            </p:cNvSpPr>
            <p:nvPr/>
          </p:nvSpPr>
          <p:spPr bwMode="auto">
            <a:xfrm>
              <a:off x="3352349" y="4672485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6" name="Line 23"/>
            <p:cNvSpPr>
              <a:spLocks noChangeShapeType="1"/>
            </p:cNvSpPr>
            <p:nvPr/>
          </p:nvSpPr>
          <p:spPr bwMode="auto">
            <a:xfrm>
              <a:off x="3352349" y="503364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7" name="Line 43"/>
            <p:cNvSpPr>
              <a:spLocks noChangeShapeType="1"/>
            </p:cNvSpPr>
            <p:nvPr/>
          </p:nvSpPr>
          <p:spPr bwMode="auto">
            <a:xfrm>
              <a:off x="1673228" y="3231033"/>
              <a:ext cx="396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8" name="Line 52"/>
            <p:cNvSpPr>
              <a:spLocks noChangeShapeType="1"/>
            </p:cNvSpPr>
            <p:nvPr/>
          </p:nvSpPr>
          <p:spPr bwMode="auto">
            <a:xfrm>
              <a:off x="1944554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59" name="Line 53"/>
            <p:cNvSpPr>
              <a:spLocks noChangeShapeType="1"/>
            </p:cNvSpPr>
            <p:nvPr/>
          </p:nvSpPr>
          <p:spPr bwMode="auto">
            <a:xfrm>
              <a:off x="230412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0" name="Line 54"/>
            <p:cNvSpPr>
              <a:spLocks noChangeShapeType="1"/>
            </p:cNvSpPr>
            <p:nvPr/>
          </p:nvSpPr>
          <p:spPr bwMode="auto">
            <a:xfrm>
              <a:off x="2663692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1" name="Line 55"/>
            <p:cNvSpPr>
              <a:spLocks noChangeShapeType="1"/>
            </p:cNvSpPr>
            <p:nvPr/>
          </p:nvSpPr>
          <p:spPr bwMode="auto">
            <a:xfrm>
              <a:off x="3022469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2" name="Line 56"/>
            <p:cNvSpPr>
              <a:spLocks noChangeShapeType="1"/>
            </p:cNvSpPr>
            <p:nvPr/>
          </p:nvSpPr>
          <p:spPr bwMode="auto">
            <a:xfrm>
              <a:off x="3384419" y="3192933"/>
              <a:ext cx="1588" cy="144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3" name="Line 57"/>
            <p:cNvSpPr>
              <a:spLocks noChangeShapeType="1"/>
            </p:cNvSpPr>
            <p:nvPr/>
          </p:nvSpPr>
          <p:spPr bwMode="auto">
            <a:xfrm>
              <a:off x="374398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4" name="Line 58"/>
            <p:cNvSpPr>
              <a:spLocks noChangeShapeType="1"/>
            </p:cNvSpPr>
            <p:nvPr/>
          </p:nvSpPr>
          <p:spPr bwMode="auto">
            <a:xfrm>
              <a:off x="410355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5" name="Line 59"/>
            <p:cNvSpPr>
              <a:spLocks noChangeShapeType="1"/>
            </p:cNvSpPr>
            <p:nvPr/>
          </p:nvSpPr>
          <p:spPr bwMode="auto">
            <a:xfrm>
              <a:off x="446709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5866" name="Rectangle 62"/>
            <p:cNvSpPr>
              <a:spLocks noChangeArrowheads="1"/>
            </p:cNvSpPr>
            <p:nvPr/>
          </p:nvSpPr>
          <p:spPr bwMode="auto">
            <a:xfrm>
              <a:off x="3705856" y="33024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FF000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5867" name="Rectangle 62"/>
            <p:cNvSpPr>
              <a:spLocks noChangeArrowheads="1"/>
            </p:cNvSpPr>
            <p:nvPr/>
          </p:nvSpPr>
          <p:spPr bwMode="auto">
            <a:xfrm>
              <a:off x="3222938" y="27690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0070C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5868" name="TekstniOkvir 28"/>
            <p:cNvSpPr txBox="1">
              <a:spLocks noChangeArrowheads="1"/>
            </p:cNvSpPr>
            <p:nvPr/>
          </p:nvSpPr>
          <p:spPr bwMode="auto">
            <a:xfrm>
              <a:off x="5254133" y="3257131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x</a:t>
              </a:r>
            </a:p>
          </p:txBody>
        </p:sp>
        <p:sp>
          <p:nvSpPr>
            <p:cNvPr id="25869" name="TekstniOkvir 29"/>
            <p:cNvSpPr txBox="1">
              <a:spLocks noChangeArrowheads="1"/>
            </p:cNvSpPr>
            <p:nvPr/>
          </p:nvSpPr>
          <p:spPr bwMode="auto">
            <a:xfrm>
              <a:off x="3080846" y="574528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y</a:t>
              </a:r>
            </a:p>
          </p:txBody>
        </p:sp>
      </p:grpSp>
      <p:graphicFrame>
        <p:nvGraphicFramePr>
          <p:cNvPr id="31" name="Tablica 1"/>
          <p:cNvGraphicFramePr>
            <a:graphicFrameLocks noGrp="1"/>
          </p:cNvGraphicFramePr>
          <p:nvPr/>
        </p:nvGraphicFramePr>
        <p:xfrm>
          <a:off x="2411413" y="757238"/>
          <a:ext cx="3960812" cy="52339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2400" i="1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24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33" name="Straight Connector 32"/>
          <p:cNvCxnSpPr/>
          <p:nvPr/>
        </p:nvCxnSpPr>
        <p:spPr>
          <a:xfrm flipV="1">
            <a:off x="2492375" y="2560638"/>
            <a:ext cx="3808413" cy="1947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492375" y="2792413"/>
            <a:ext cx="3579813" cy="1762125"/>
          </a:xfrm>
          <a:prstGeom prst="line">
            <a:avLst/>
          </a:prstGeom>
          <a:ln w="254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651500" y="2911475"/>
            <a:ext cx="0" cy="37465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4922838" y="3281363"/>
            <a:ext cx="728662" cy="4762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763838" y="2922588"/>
            <a:ext cx="0" cy="363537"/>
          </a:xfrm>
          <a:prstGeom prst="line">
            <a:avLst/>
          </a:prstGeom>
          <a:ln w="25400"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763838" y="3281363"/>
            <a:ext cx="719137" cy="4762"/>
          </a:xfrm>
          <a:prstGeom prst="line">
            <a:avLst/>
          </a:prstGeom>
          <a:ln w="25400"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2763838" y="1844675"/>
            <a:ext cx="719137" cy="0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922838" y="1844675"/>
            <a:ext cx="728662" cy="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640" name="Object 40"/>
          <p:cNvGraphicFramePr>
            <a:graphicFrameLocks noChangeAspect="1"/>
          </p:cNvGraphicFramePr>
          <p:nvPr/>
        </p:nvGraphicFramePr>
        <p:xfrm>
          <a:off x="6761163" y="692150"/>
          <a:ext cx="1981200" cy="1524000"/>
        </p:xfrm>
        <a:graphic>
          <a:graphicData uri="http://schemas.openxmlformats.org/presentationml/2006/ole">
            <p:oleObj spid="_x0000_s25640" name="Equation" r:id="rId3" imgW="1981080" imgH="1523880" progId="">
              <p:embed/>
            </p:oleObj>
          </a:graphicData>
        </a:graphic>
      </p:graphicFrame>
      <p:graphicFrame>
        <p:nvGraphicFramePr>
          <p:cNvPr id="25641" name="Object 41"/>
          <p:cNvGraphicFramePr>
            <a:graphicFrameLocks noChangeAspect="1"/>
          </p:cNvGraphicFramePr>
          <p:nvPr/>
        </p:nvGraphicFramePr>
        <p:xfrm>
          <a:off x="174625" y="549275"/>
          <a:ext cx="2209800" cy="1524000"/>
        </p:xfrm>
        <a:graphic>
          <a:graphicData uri="http://schemas.openxmlformats.org/presentationml/2006/ole">
            <p:oleObj spid="_x0000_s25641" name="Equation" r:id="rId4" imgW="2209680" imgH="1523880" progId="">
              <p:embed/>
            </p:oleObj>
          </a:graphicData>
        </a:graphic>
      </p:graphicFrame>
      <p:graphicFrame>
        <p:nvGraphicFramePr>
          <p:cNvPr id="25642" name="Object 42"/>
          <p:cNvGraphicFramePr>
            <a:graphicFrameLocks noChangeAspect="1"/>
          </p:cNvGraphicFramePr>
          <p:nvPr/>
        </p:nvGraphicFramePr>
        <p:xfrm>
          <a:off x="2424113" y="2438400"/>
          <a:ext cx="304800" cy="393700"/>
        </p:xfrm>
        <a:graphic>
          <a:graphicData uri="http://schemas.openxmlformats.org/presentationml/2006/ole">
            <p:oleObj spid="_x0000_s25642" name="Equation" r:id="rId5" imgW="304560" imgH="393480" progId="">
              <p:embed/>
            </p:oleObj>
          </a:graphicData>
        </a:graphic>
      </p:graphicFrame>
      <p:graphicFrame>
        <p:nvGraphicFramePr>
          <p:cNvPr id="25643" name="Object 43"/>
          <p:cNvGraphicFramePr>
            <a:graphicFrameLocks noChangeAspect="1"/>
          </p:cNvGraphicFramePr>
          <p:nvPr/>
        </p:nvGraphicFramePr>
        <p:xfrm>
          <a:off x="5932488" y="2201863"/>
          <a:ext cx="279400" cy="393700"/>
        </p:xfrm>
        <a:graphic>
          <a:graphicData uri="http://schemas.openxmlformats.org/presentationml/2006/ole">
            <p:oleObj spid="_x0000_s25643" name="Equation" r:id="rId6" imgW="279360" imgH="393480" progId="">
              <p:embed/>
            </p:oleObj>
          </a:graphicData>
        </a:graphic>
      </p:graphicFrame>
      <p:cxnSp>
        <p:nvCxnSpPr>
          <p:cNvPr id="66" name="Straight Arrow Connector 65"/>
          <p:cNvCxnSpPr/>
          <p:nvPr/>
        </p:nvCxnSpPr>
        <p:spPr>
          <a:xfrm flipV="1">
            <a:off x="2763838" y="1452563"/>
            <a:ext cx="0" cy="365125"/>
          </a:xfrm>
          <a:prstGeom prst="straightConnector1">
            <a:avLst/>
          </a:prstGeom>
          <a:ln w="25400">
            <a:solidFill>
              <a:srgbClr val="0099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5651500" y="1452563"/>
            <a:ext cx="0" cy="36512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804025" y="3111500"/>
            <a:ext cx="116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FF0000"/>
                </a:solidFill>
                <a:latin typeface="Calibri" pitchFamily="34" charset="0"/>
              </a:rPr>
              <a:t>2 desno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6846888" y="3830638"/>
            <a:ext cx="971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FF0000"/>
                </a:solidFill>
                <a:latin typeface="Calibri" pitchFamily="34" charset="0"/>
              </a:rPr>
              <a:t>1 gore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395288" y="3111500"/>
            <a:ext cx="10747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009900"/>
                </a:solidFill>
                <a:latin typeface="Calibri" pitchFamily="34" charset="0"/>
              </a:rPr>
              <a:t>2 lijevo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447675" y="3830638"/>
            <a:ext cx="969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009900"/>
                </a:solidFill>
                <a:latin typeface="Calibri" pitchFamily="34" charset="0"/>
              </a:rPr>
              <a:t>1 gore</a:t>
            </a:r>
          </a:p>
        </p:txBody>
      </p:sp>
      <p:cxnSp>
        <p:nvCxnSpPr>
          <p:cNvPr id="72" name="Straight Connector 71"/>
          <p:cNvCxnSpPr/>
          <p:nvPr/>
        </p:nvCxnSpPr>
        <p:spPr>
          <a:xfrm>
            <a:off x="4945063" y="3254375"/>
            <a:ext cx="0" cy="37465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4214813" y="3624263"/>
            <a:ext cx="730250" cy="4762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489325" y="3265488"/>
            <a:ext cx="0" cy="363537"/>
          </a:xfrm>
          <a:prstGeom prst="line">
            <a:avLst/>
          </a:prstGeom>
          <a:ln w="25400"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3489325" y="3624263"/>
            <a:ext cx="719138" cy="4762"/>
          </a:xfrm>
          <a:prstGeom prst="line">
            <a:avLst/>
          </a:prstGeom>
          <a:ln w="25400">
            <a:solidFill>
              <a:srgbClr val="00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97" name="Grupa 3"/>
          <p:cNvGrpSpPr>
            <a:grpSpLocks/>
          </p:cNvGrpSpPr>
          <p:nvPr/>
        </p:nvGrpSpPr>
        <p:grpSpPr bwMode="auto">
          <a:xfrm>
            <a:off x="2492375" y="623888"/>
            <a:ext cx="4037013" cy="4979987"/>
            <a:chOff x="1673228" y="574528"/>
            <a:chExt cx="4038105" cy="4978919"/>
          </a:xfrm>
        </p:grpSpPr>
        <p:sp>
          <p:nvSpPr>
            <p:cNvPr id="24785" name="Line 6"/>
            <p:cNvSpPr>
              <a:spLocks noChangeShapeType="1"/>
            </p:cNvSpPr>
            <p:nvPr/>
          </p:nvSpPr>
          <p:spPr bwMode="auto">
            <a:xfrm flipV="1">
              <a:off x="3384419" y="621447"/>
              <a:ext cx="1588" cy="493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86" name="Line 9"/>
            <p:cNvSpPr>
              <a:spLocks noChangeShapeType="1"/>
            </p:cNvSpPr>
            <p:nvPr/>
          </p:nvSpPr>
          <p:spPr bwMode="auto">
            <a:xfrm>
              <a:off x="3352349" y="1429218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87" name="Line 10"/>
            <p:cNvSpPr>
              <a:spLocks noChangeShapeType="1"/>
            </p:cNvSpPr>
            <p:nvPr/>
          </p:nvSpPr>
          <p:spPr bwMode="auto">
            <a:xfrm>
              <a:off x="3352349" y="179513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88" name="Line 12"/>
            <p:cNvSpPr>
              <a:spLocks noChangeShapeType="1"/>
            </p:cNvSpPr>
            <p:nvPr/>
          </p:nvSpPr>
          <p:spPr bwMode="auto">
            <a:xfrm>
              <a:off x="3352349" y="215153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89" name="Line 13"/>
            <p:cNvSpPr>
              <a:spLocks noChangeShapeType="1"/>
            </p:cNvSpPr>
            <p:nvPr/>
          </p:nvSpPr>
          <p:spPr bwMode="auto">
            <a:xfrm>
              <a:off x="3352349" y="251110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0" name="Line 15"/>
            <p:cNvSpPr>
              <a:spLocks noChangeShapeType="1"/>
            </p:cNvSpPr>
            <p:nvPr/>
          </p:nvSpPr>
          <p:spPr bwMode="auto">
            <a:xfrm>
              <a:off x="3352349" y="2872257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1" name="Line 16"/>
            <p:cNvSpPr>
              <a:spLocks noChangeShapeType="1"/>
            </p:cNvSpPr>
            <p:nvPr/>
          </p:nvSpPr>
          <p:spPr bwMode="auto">
            <a:xfrm>
              <a:off x="3346319" y="3231033"/>
              <a:ext cx="85725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2" name="Line 17"/>
            <p:cNvSpPr>
              <a:spLocks noChangeShapeType="1"/>
            </p:cNvSpPr>
            <p:nvPr/>
          </p:nvSpPr>
          <p:spPr bwMode="auto">
            <a:xfrm>
              <a:off x="3352349" y="3592983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3" name="Line 18"/>
            <p:cNvSpPr>
              <a:spLocks noChangeShapeType="1"/>
            </p:cNvSpPr>
            <p:nvPr/>
          </p:nvSpPr>
          <p:spPr bwMode="auto">
            <a:xfrm>
              <a:off x="3352349" y="3954140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4" name="Line 20"/>
            <p:cNvSpPr>
              <a:spLocks noChangeShapeType="1"/>
            </p:cNvSpPr>
            <p:nvPr/>
          </p:nvSpPr>
          <p:spPr bwMode="auto">
            <a:xfrm>
              <a:off x="3352349" y="4312916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5" name="Line 21"/>
            <p:cNvSpPr>
              <a:spLocks noChangeShapeType="1"/>
            </p:cNvSpPr>
            <p:nvPr/>
          </p:nvSpPr>
          <p:spPr bwMode="auto">
            <a:xfrm>
              <a:off x="3352349" y="4672485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6" name="Line 23"/>
            <p:cNvSpPr>
              <a:spLocks noChangeShapeType="1"/>
            </p:cNvSpPr>
            <p:nvPr/>
          </p:nvSpPr>
          <p:spPr bwMode="auto">
            <a:xfrm>
              <a:off x="3352349" y="5033641"/>
              <a:ext cx="7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7" name="Line 43"/>
            <p:cNvSpPr>
              <a:spLocks noChangeShapeType="1"/>
            </p:cNvSpPr>
            <p:nvPr/>
          </p:nvSpPr>
          <p:spPr bwMode="auto">
            <a:xfrm>
              <a:off x="1673228" y="3231033"/>
              <a:ext cx="396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sm" len="lg"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8" name="Line 52"/>
            <p:cNvSpPr>
              <a:spLocks noChangeShapeType="1"/>
            </p:cNvSpPr>
            <p:nvPr/>
          </p:nvSpPr>
          <p:spPr bwMode="auto">
            <a:xfrm>
              <a:off x="1944554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799" name="Line 53"/>
            <p:cNvSpPr>
              <a:spLocks noChangeShapeType="1"/>
            </p:cNvSpPr>
            <p:nvPr/>
          </p:nvSpPr>
          <p:spPr bwMode="auto">
            <a:xfrm>
              <a:off x="230412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0" name="Line 54"/>
            <p:cNvSpPr>
              <a:spLocks noChangeShapeType="1"/>
            </p:cNvSpPr>
            <p:nvPr/>
          </p:nvSpPr>
          <p:spPr bwMode="auto">
            <a:xfrm>
              <a:off x="2663692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1" name="Line 55"/>
            <p:cNvSpPr>
              <a:spLocks noChangeShapeType="1"/>
            </p:cNvSpPr>
            <p:nvPr/>
          </p:nvSpPr>
          <p:spPr bwMode="auto">
            <a:xfrm>
              <a:off x="3022469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2" name="Line 56"/>
            <p:cNvSpPr>
              <a:spLocks noChangeShapeType="1"/>
            </p:cNvSpPr>
            <p:nvPr/>
          </p:nvSpPr>
          <p:spPr bwMode="auto">
            <a:xfrm>
              <a:off x="3384419" y="3192933"/>
              <a:ext cx="1588" cy="144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3" name="Line 57"/>
            <p:cNvSpPr>
              <a:spLocks noChangeShapeType="1"/>
            </p:cNvSpPr>
            <p:nvPr/>
          </p:nvSpPr>
          <p:spPr bwMode="auto">
            <a:xfrm>
              <a:off x="374398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4" name="Line 58"/>
            <p:cNvSpPr>
              <a:spLocks noChangeShapeType="1"/>
            </p:cNvSpPr>
            <p:nvPr/>
          </p:nvSpPr>
          <p:spPr bwMode="auto">
            <a:xfrm>
              <a:off x="4103558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5" name="Line 59"/>
            <p:cNvSpPr>
              <a:spLocks noChangeShapeType="1"/>
            </p:cNvSpPr>
            <p:nvPr/>
          </p:nvSpPr>
          <p:spPr bwMode="auto">
            <a:xfrm>
              <a:off x="4467095" y="3200232"/>
              <a:ext cx="0" cy="7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CS"/>
            </a:p>
          </p:txBody>
        </p:sp>
        <p:sp>
          <p:nvSpPr>
            <p:cNvPr id="24806" name="Rectangle 62"/>
            <p:cNvSpPr>
              <a:spLocks noChangeArrowheads="1"/>
            </p:cNvSpPr>
            <p:nvPr/>
          </p:nvSpPr>
          <p:spPr bwMode="auto">
            <a:xfrm>
              <a:off x="3705856" y="33024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FF000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4807" name="Rectangle 62"/>
            <p:cNvSpPr>
              <a:spLocks noChangeArrowheads="1"/>
            </p:cNvSpPr>
            <p:nvPr/>
          </p:nvSpPr>
          <p:spPr bwMode="auto">
            <a:xfrm>
              <a:off x="3222938" y="2769070"/>
              <a:ext cx="84960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200" b="1">
                  <a:solidFill>
                    <a:srgbClr val="0070C0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4808" name="TekstniOkvir 28"/>
            <p:cNvSpPr txBox="1">
              <a:spLocks noChangeArrowheads="1"/>
            </p:cNvSpPr>
            <p:nvPr/>
          </p:nvSpPr>
          <p:spPr bwMode="auto">
            <a:xfrm>
              <a:off x="5254133" y="3257131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x</a:t>
              </a:r>
            </a:p>
          </p:txBody>
        </p:sp>
        <p:sp>
          <p:nvSpPr>
            <p:cNvPr id="24809" name="TekstniOkvir 29"/>
            <p:cNvSpPr txBox="1">
              <a:spLocks noChangeArrowheads="1"/>
            </p:cNvSpPr>
            <p:nvPr/>
          </p:nvSpPr>
          <p:spPr bwMode="auto">
            <a:xfrm>
              <a:off x="3080846" y="574528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b="1" i="1">
                  <a:latin typeface="Euclid"/>
                  <a:cs typeface="Arial" charset="0"/>
                </a:rPr>
                <a:t>y</a:t>
              </a:r>
            </a:p>
          </p:txBody>
        </p:sp>
      </p:grpSp>
      <p:graphicFrame>
        <p:nvGraphicFramePr>
          <p:cNvPr id="30" name="Tablica 1"/>
          <p:cNvGraphicFramePr>
            <a:graphicFrameLocks noGrp="1"/>
          </p:cNvGraphicFramePr>
          <p:nvPr/>
        </p:nvGraphicFramePr>
        <p:xfrm>
          <a:off x="2411413" y="757238"/>
          <a:ext cx="3960812" cy="50403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hr-HR" sz="300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32" name="Straight Arrow Connector 31"/>
          <p:cNvCxnSpPr/>
          <p:nvPr/>
        </p:nvCxnSpPr>
        <p:spPr>
          <a:xfrm flipH="1">
            <a:off x="3124200" y="3654425"/>
            <a:ext cx="1047750" cy="0"/>
          </a:xfrm>
          <a:prstGeom prst="straightConnector1">
            <a:avLst/>
          </a:prstGeom>
          <a:ln w="22225">
            <a:solidFill>
              <a:srgbClr val="0099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844800" y="1412875"/>
            <a:ext cx="2022475" cy="331787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121025" y="1854200"/>
            <a:ext cx="0" cy="1797050"/>
          </a:xfrm>
          <a:prstGeom prst="straightConnector1">
            <a:avLst/>
          </a:prstGeom>
          <a:ln w="22225">
            <a:solidFill>
              <a:srgbClr val="0099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186238" y="3621088"/>
            <a:ext cx="46037" cy="46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37" name="Oval 36"/>
          <p:cNvSpPr/>
          <p:nvPr/>
        </p:nvSpPr>
        <p:spPr>
          <a:xfrm>
            <a:off x="3087688" y="1817688"/>
            <a:ext cx="44450" cy="46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aphicFrame>
        <p:nvGraphicFramePr>
          <p:cNvPr id="24596" name="Object 20"/>
          <p:cNvGraphicFramePr>
            <a:graphicFrameLocks noChangeAspect="1"/>
          </p:cNvGraphicFramePr>
          <p:nvPr/>
        </p:nvGraphicFramePr>
        <p:xfrm>
          <a:off x="468313" y="447675"/>
          <a:ext cx="1435100" cy="723900"/>
        </p:xfrm>
        <a:graphic>
          <a:graphicData uri="http://schemas.openxmlformats.org/presentationml/2006/ole">
            <p:oleObj spid="_x0000_s24596" name="Equation" r:id="rId3" imgW="1435100" imgH="723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56" name="Title 1"/>
          <p:cNvSpPr>
            <a:spLocks noGrp="1"/>
          </p:cNvSpPr>
          <p:nvPr>
            <p:ph type="title"/>
          </p:nvPr>
        </p:nvSpPr>
        <p:spPr>
          <a:xfrm>
            <a:off x="457200" y="1588"/>
            <a:ext cx="8229600" cy="763587"/>
          </a:xfrm>
        </p:spPr>
        <p:txBody>
          <a:bodyPr/>
          <a:lstStyle/>
          <a:p>
            <a:r>
              <a:rPr lang="hr-HR" smtClean="0"/>
              <a:t>8. razred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6048375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r-HR" sz="2400" dirty="0" smtClean="0"/>
              <a:t>Decimalni zapis realnog broja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svaki realan broj x ima jedinstven prikaz u obliku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ako postoji </a:t>
            </a:r>
            <a:r>
              <a:rPr lang="hr-HR" sz="2400" i="1" dirty="0" smtClean="0"/>
              <a:t>p </a:t>
            </a:r>
            <a:r>
              <a:rPr lang="hr-HR" sz="2400" dirty="0" smtClean="0"/>
              <a:t>takav da je </a:t>
            </a:r>
            <a:r>
              <a:rPr lang="hr-HR" sz="2400" i="1" dirty="0" err="1" smtClean="0"/>
              <a:t>a</a:t>
            </a:r>
            <a:r>
              <a:rPr lang="hr-HR" sz="2400" i="1" baseline="-25000" dirty="0" err="1" smtClean="0"/>
              <a:t>n</a:t>
            </a:r>
            <a:r>
              <a:rPr lang="hr-HR" sz="2400" i="1" dirty="0" smtClean="0"/>
              <a:t> </a:t>
            </a:r>
            <a:r>
              <a:rPr lang="hr-HR" sz="2400" dirty="0" smtClean="0"/>
              <a:t>= 0 za svaki </a:t>
            </a:r>
            <a:r>
              <a:rPr lang="hr-HR" sz="2400" i="1" dirty="0" smtClean="0"/>
              <a:t>n &gt; p</a:t>
            </a:r>
            <a:r>
              <a:rPr lang="hr-HR" sz="2400" dirty="0" smtClean="0"/>
              <a:t>, realan broj </a:t>
            </a:r>
            <a:r>
              <a:rPr lang="hr-HR" sz="2400" i="1" dirty="0" smtClean="0"/>
              <a:t>x </a:t>
            </a:r>
            <a:r>
              <a:rPr lang="hr-HR" sz="2400" dirty="0" smtClean="0"/>
              <a:t>je decimalan broj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razlikovati vrste decimalnih zapisa racionalnih brojeva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racionalni broj zapisati u decimalnom zapisu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oprezno s obratom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 smtClean="0">
                <a:solidFill>
                  <a:srgbClr val="FF0000"/>
                </a:solidFill>
              </a:rPr>
              <a:t>    1.0000… = 0.9999…, 3.0000… = 2.9999…, 7.3000… = 7.2999…</a:t>
            </a: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b="1" dirty="0"/>
              <a:t>Cilj</a:t>
            </a:r>
            <a:r>
              <a:rPr lang="hr-HR" sz="2400" dirty="0"/>
              <a:t>: </a:t>
            </a:r>
            <a:r>
              <a:rPr lang="hr-HR" sz="2400" dirty="0" smtClean="0"/>
              <a:t>uočiti vezu prostih faktori nazivnika racionalnog broja i vrste decimalnog </a:t>
            </a:r>
            <a:r>
              <a:rPr lang="hr-HR" sz="2400" dirty="0"/>
              <a:t>zapisa </a:t>
            </a:r>
            <a:r>
              <a:rPr lang="hr-HR" sz="2400" dirty="0" smtClean="0"/>
              <a:t>racionalnog broja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b="1" dirty="0" smtClean="0"/>
              <a:t>Aktivnosti </a:t>
            </a:r>
            <a:r>
              <a:rPr lang="hr-HR" sz="2400" b="1" dirty="0"/>
              <a:t>za </a:t>
            </a:r>
            <a:r>
              <a:rPr lang="hr-HR" sz="2400" b="1" dirty="0" smtClean="0"/>
              <a:t>učenike</a:t>
            </a:r>
            <a:r>
              <a:rPr lang="hr-HR" sz="2400" dirty="0" smtClean="0"/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razlomke zapisati u decimalnom obliku, </a:t>
            </a:r>
            <a:r>
              <a:rPr lang="hr-HR" sz="2400" dirty="0" err="1" smtClean="0"/>
              <a:t>faktorizirati</a:t>
            </a:r>
            <a:r>
              <a:rPr lang="hr-HR" sz="2400" dirty="0" smtClean="0"/>
              <a:t> njihove nazivnike i zapisati zaključke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/>
          </a:p>
        </p:txBody>
      </p:sp>
      <p:graphicFrame>
        <p:nvGraphicFramePr>
          <p:cNvPr id="16454" name="Object 70"/>
          <p:cNvGraphicFramePr>
            <a:graphicFrameLocks noChangeAspect="1"/>
          </p:cNvGraphicFramePr>
          <p:nvPr/>
        </p:nvGraphicFramePr>
        <p:xfrm>
          <a:off x="4483100" y="3244850"/>
          <a:ext cx="177800" cy="368300"/>
        </p:xfrm>
        <a:graphic>
          <a:graphicData uri="http://schemas.openxmlformats.org/presentationml/2006/ole">
            <p:oleObj spid="_x0000_s16454" name="Equation" r:id="rId3" imgW="177480" imgH="368280" progId="Equation.3">
              <p:embed/>
            </p:oleObj>
          </a:graphicData>
        </a:graphic>
      </p:graphicFrame>
      <p:graphicFrame>
        <p:nvGraphicFramePr>
          <p:cNvPr id="5" name="Object 71"/>
          <p:cNvGraphicFramePr>
            <a:graphicFrameLocks noChangeAspect="1"/>
          </p:cNvGraphicFramePr>
          <p:nvPr/>
        </p:nvGraphicFramePr>
        <p:xfrm>
          <a:off x="827088" y="1319213"/>
          <a:ext cx="2332037" cy="935037"/>
        </p:xfrm>
        <a:graphic>
          <a:graphicData uri="http://schemas.openxmlformats.org/presentationml/2006/ole">
            <p:oleObj spid="_x0000_s16455" name="Equation" r:id="rId4" imgW="1803240" imgH="723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1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000" smtClean="0"/>
              <a:t>Zadatak 1: Razlomke zapiši u decimalnom zapisu i faktoriziraj nazivnik. Zapiši svoja opažanja.</a:t>
            </a:r>
          </a:p>
          <a:p>
            <a:pPr marL="0" indent="0">
              <a:buFont typeface="Arial" charset="0"/>
              <a:buNone/>
            </a:pPr>
            <a:endParaRPr lang="hr-HR" sz="2400" smtClean="0"/>
          </a:p>
          <a:p>
            <a:pPr marL="0" indent="0">
              <a:buFont typeface="Arial" charset="0"/>
              <a:buNone/>
            </a:pPr>
            <a:endParaRPr lang="hr-HR" sz="2400" smtClean="0"/>
          </a:p>
        </p:txBody>
      </p:sp>
      <p:graphicFrame>
        <p:nvGraphicFramePr>
          <p:cNvPr id="28" name="Object 52"/>
          <p:cNvGraphicFramePr>
            <a:graphicFrameLocks noChangeAspect="1"/>
          </p:cNvGraphicFramePr>
          <p:nvPr/>
        </p:nvGraphicFramePr>
        <p:xfrm>
          <a:off x="488950" y="1073150"/>
          <a:ext cx="8477250" cy="5392738"/>
        </p:xfrm>
        <a:graphic>
          <a:graphicData uri="http://schemas.openxmlformats.org/presentationml/2006/ole">
            <p:oleObj spid="_x0000_s17460" name="Document" r:id="rId4" imgW="9032843" imgH="5747174" progId="">
              <p:embed/>
            </p:oleObj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247650" y="1628775"/>
            <a:ext cx="576263" cy="0"/>
          </a:xfrm>
          <a:prstGeom prst="straightConnector1">
            <a:avLst/>
          </a:prstGeom>
          <a:ln w="254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47650" y="2133600"/>
            <a:ext cx="576263" cy="0"/>
          </a:xfrm>
          <a:prstGeom prst="straightConnector1">
            <a:avLst/>
          </a:prstGeom>
          <a:ln w="254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0663" y="4508500"/>
            <a:ext cx="576262" cy="0"/>
          </a:xfrm>
          <a:prstGeom prst="straightConnector1">
            <a:avLst/>
          </a:prstGeom>
          <a:ln w="254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187450" y="6524625"/>
            <a:ext cx="576263" cy="0"/>
          </a:xfrm>
          <a:prstGeom prst="straightConnector1">
            <a:avLst/>
          </a:prstGeom>
          <a:ln w="254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08163" y="6294438"/>
            <a:ext cx="676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009900"/>
                </a:solidFill>
                <a:latin typeface="Calibri" pitchFamily="34" charset="0"/>
              </a:rPr>
              <a:t>KDZ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3363" y="2565400"/>
            <a:ext cx="57626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3363" y="3573463"/>
            <a:ext cx="57626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3363" y="5013325"/>
            <a:ext cx="57626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92500" y="6524625"/>
            <a:ext cx="574675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659563" y="6308725"/>
            <a:ext cx="936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solidFill>
                  <a:srgbClr val="FF0000"/>
                </a:solidFill>
                <a:latin typeface="Calibri" pitchFamily="34" charset="0"/>
              </a:rPr>
              <a:t>MPDZ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7188" y="6294438"/>
            <a:ext cx="8366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ČPDZ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38125" y="3068638"/>
            <a:ext cx="576263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33363" y="4005263"/>
            <a:ext cx="57626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38125" y="5445125"/>
            <a:ext cx="576263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47650" y="5962650"/>
            <a:ext cx="576263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40425" y="6538913"/>
            <a:ext cx="576263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Literatura: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/>
              <a:t>G. </a:t>
            </a:r>
            <a:r>
              <a:rPr lang="hr-HR" sz="2400" dirty="0" err="1" smtClean="0"/>
              <a:t>Polya</a:t>
            </a:r>
            <a:r>
              <a:rPr lang="hr-HR" sz="2400" dirty="0" smtClean="0"/>
              <a:t>: Matematičko otkriće, HMD,Zagreb, 2003., 436 str.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/>
              <a:t>B. Pavković, D. </a:t>
            </a:r>
            <a:r>
              <a:rPr lang="hr-HR" sz="2400" dirty="0" err="1" smtClean="0"/>
              <a:t>Veljan</a:t>
            </a:r>
            <a:r>
              <a:rPr lang="hr-HR" sz="2400" dirty="0" smtClean="0"/>
              <a:t>: Elementarna matematika 1, Školska knjiga, Zagreb, 2004., 424. str.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/>
              <a:t>Ž. </a:t>
            </a:r>
            <a:r>
              <a:rPr lang="hr-HR" sz="2400" dirty="0" err="1" smtClean="0"/>
              <a:t>Orčić</a:t>
            </a:r>
            <a:r>
              <a:rPr lang="hr-HR" sz="2400" dirty="0" smtClean="0"/>
              <a:t>, S. Stilinović, N. Sarapa: Matematika 5, </a:t>
            </a:r>
            <a:r>
              <a:rPr lang="hr-HR" sz="2400" dirty="0"/>
              <a:t>Školska knjiga, Zagreb, </a:t>
            </a:r>
            <a:r>
              <a:rPr lang="hr-HR" sz="2400" dirty="0" smtClean="0"/>
              <a:t>2009.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/>
              <a:t>Ž. </a:t>
            </a:r>
            <a:r>
              <a:rPr lang="hr-HR" sz="2400" dirty="0" err="1"/>
              <a:t>Orčić</a:t>
            </a:r>
            <a:r>
              <a:rPr lang="hr-HR" sz="2400" dirty="0"/>
              <a:t>, </a:t>
            </a:r>
            <a:r>
              <a:rPr lang="hr-HR" sz="2400" dirty="0" smtClean="0"/>
              <a:t>R. </a:t>
            </a:r>
            <a:r>
              <a:rPr lang="hr-HR" sz="2400" dirty="0" err="1" smtClean="0"/>
              <a:t>Svedrec</a:t>
            </a:r>
            <a:r>
              <a:rPr lang="hr-HR" sz="2400" dirty="0" smtClean="0"/>
              <a:t>, </a:t>
            </a:r>
            <a:r>
              <a:rPr lang="hr-HR" sz="2400" dirty="0"/>
              <a:t>N. Sarapa: Matematika </a:t>
            </a:r>
            <a:r>
              <a:rPr lang="hr-HR" sz="2400" dirty="0" smtClean="0"/>
              <a:t>6, </a:t>
            </a:r>
            <a:r>
              <a:rPr lang="hr-HR" sz="2400" dirty="0"/>
              <a:t>Školska knjiga, Zagreb, 2009.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/>
              <a:t>Ž. </a:t>
            </a:r>
            <a:r>
              <a:rPr lang="hr-HR" sz="2400" dirty="0" err="1"/>
              <a:t>Orčić</a:t>
            </a:r>
            <a:r>
              <a:rPr lang="hr-HR" sz="2400" dirty="0"/>
              <a:t>, </a:t>
            </a:r>
            <a:r>
              <a:rPr lang="hr-HR" sz="2400" dirty="0" smtClean="0"/>
              <a:t>R. </a:t>
            </a:r>
            <a:r>
              <a:rPr lang="hr-HR" sz="2400" dirty="0" err="1" smtClean="0"/>
              <a:t>Svedrec</a:t>
            </a:r>
            <a:r>
              <a:rPr lang="hr-HR" sz="2400" dirty="0" smtClean="0"/>
              <a:t>, </a:t>
            </a:r>
            <a:r>
              <a:rPr lang="hr-HR" sz="2400" dirty="0"/>
              <a:t>N. Sarapa: Matematika 7</a:t>
            </a:r>
            <a:r>
              <a:rPr lang="hr-HR" sz="2400" dirty="0" smtClean="0"/>
              <a:t>, </a:t>
            </a:r>
            <a:r>
              <a:rPr lang="hr-HR" sz="2400" dirty="0"/>
              <a:t>Školska knjiga, Zagreb, 2009.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/>
              <a:t>B. </a:t>
            </a:r>
            <a:r>
              <a:rPr lang="hr-HR" sz="2400" dirty="0" err="1" smtClean="0"/>
              <a:t>Copić</a:t>
            </a:r>
            <a:r>
              <a:rPr lang="hr-HR" sz="2400" dirty="0" smtClean="0"/>
              <a:t>, Ž</a:t>
            </a:r>
            <a:r>
              <a:rPr lang="hr-HR" sz="2400" dirty="0"/>
              <a:t>. </a:t>
            </a:r>
            <a:r>
              <a:rPr lang="hr-HR" sz="2400" dirty="0" err="1" smtClean="0"/>
              <a:t>Orčić</a:t>
            </a:r>
            <a:r>
              <a:rPr lang="hr-HR" sz="2400" dirty="0" smtClean="0"/>
              <a:t>, </a:t>
            </a:r>
            <a:r>
              <a:rPr lang="hr-HR" sz="2400" dirty="0"/>
              <a:t>N. Sarapa: Matematika </a:t>
            </a:r>
            <a:r>
              <a:rPr lang="hr-HR" sz="2400" dirty="0" smtClean="0"/>
              <a:t>8, </a:t>
            </a:r>
            <a:r>
              <a:rPr lang="hr-HR" sz="2400" dirty="0"/>
              <a:t>Školska knjiga, Zagreb, 2009</a:t>
            </a:r>
            <a:r>
              <a:rPr lang="hr-HR" sz="2400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400" dirty="0" smtClean="0">
                <a:hlinkClick r:id="rId2"/>
              </a:rPr>
              <a:t>www.google.hr</a:t>
            </a:r>
            <a:r>
              <a:rPr lang="hr-HR" sz="2400" dirty="0" smtClean="0"/>
              <a:t> - slike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E:\My Documents\Mat-zezancije\13342749mx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0400" y="793750"/>
            <a:ext cx="528320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endParaRPr lang="hr-HR" smtClean="0"/>
          </a:p>
        </p:txBody>
      </p:sp>
      <p:sp>
        <p:nvSpPr>
          <p:cNvPr id="4" name="Rectangle 3"/>
          <p:cNvSpPr/>
          <p:nvPr/>
        </p:nvSpPr>
        <p:spPr>
          <a:xfrm>
            <a:off x="323528" y="5602585"/>
            <a:ext cx="47527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Hvala na pažnji!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učenici nemaju poteškoća u navođenju primjera iz svakodnevnog života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uočavaju vezu računske operacije dijeljenja i razlomaka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 uvodnim primjerima navode i razlomke kojima je brojnik različit od 1 </a:t>
            </a:r>
          </a:p>
          <a:p>
            <a:pPr marL="2286000" lvl="5" indent="0">
              <a:buFont typeface="Arial" pitchFamily="34" charset="0"/>
              <a:buNone/>
              <a:defRPr/>
            </a:pPr>
            <a:r>
              <a:rPr lang="hr-HR" sz="2400" dirty="0" smtClean="0"/>
              <a:t>svaki dio čini        pravokutnika</a:t>
            </a:r>
          </a:p>
          <a:p>
            <a:pPr marL="2286000" lvl="5" indent="0">
              <a:buFont typeface="Arial" pitchFamily="34" charset="0"/>
              <a:buNone/>
              <a:defRPr/>
            </a:pPr>
            <a:endParaRPr lang="hr-HR" sz="2400" dirty="0" smtClean="0"/>
          </a:p>
          <a:p>
            <a:pPr marL="2286000" lvl="5" indent="0">
              <a:buFont typeface="Arial" pitchFamily="34" charset="0"/>
              <a:buNone/>
              <a:defRPr/>
            </a:pPr>
            <a:r>
              <a:rPr lang="hr-HR" sz="2400" dirty="0" smtClean="0"/>
              <a:t>narančastih dijelova ima 4</a:t>
            </a:r>
          </a:p>
          <a:p>
            <a:pPr marL="2286000" lvl="5" indent="0">
              <a:buFont typeface="Arial" pitchFamily="34" charset="0"/>
              <a:buNone/>
              <a:defRPr/>
            </a:pPr>
            <a:endParaRPr lang="hr-HR" sz="2400" dirty="0" smtClean="0"/>
          </a:p>
          <a:p>
            <a:pPr marL="2286000" lvl="5" indent="0">
              <a:buFont typeface="Arial" pitchFamily="34" charset="0"/>
              <a:buNone/>
              <a:defRPr/>
            </a:pPr>
            <a:r>
              <a:rPr lang="hr-HR" sz="2400" dirty="0" smtClean="0"/>
              <a:t>narančasto je obojano 	pravokutnika</a:t>
            </a:r>
          </a:p>
          <a:p>
            <a:pPr marL="2286000" lvl="5" indent="0">
              <a:buFont typeface="Arial" pitchFamily="34" charset="0"/>
              <a:buNone/>
              <a:defRPr/>
            </a:pPr>
            <a:endParaRPr lang="hr-HR" sz="2400" dirty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potrebno je iskoristiti taj intuitivni nivo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međutim,                     dakle 4 cjeline dijelimo na 10 dijelova</a:t>
            </a:r>
            <a:endParaRPr lang="hr-HR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781300"/>
            <a:ext cx="20002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56"/>
          <p:cNvGraphicFramePr>
            <a:graphicFrameLocks noChangeAspect="1"/>
          </p:cNvGraphicFramePr>
          <p:nvPr/>
        </p:nvGraphicFramePr>
        <p:xfrm>
          <a:off x="4540250" y="2417763"/>
          <a:ext cx="276225" cy="531812"/>
        </p:xfrm>
        <a:graphic>
          <a:graphicData uri="http://schemas.openxmlformats.org/presentationml/2006/ole">
            <p:oleObj spid="_x0000_s1180" name="Equation" r:id="rId4" imgW="203040" imgH="393480" progId="Equation.3">
              <p:embed/>
            </p:oleObj>
          </a:graphicData>
        </a:graphic>
      </p:graphicFrame>
      <p:graphicFrame>
        <p:nvGraphicFramePr>
          <p:cNvPr id="9" name="Object 157"/>
          <p:cNvGraphicFramePr>
            <a:graphicFrameLocks noChangeAspect="1"/>
          </p:cNvGraphicFramePr>
          <p:nvPr/>
        </p:nvGraphicFramePr>
        <p:xfrm>
          <a:off x="5665788" y="4264025"/>
          <a:ext cx="276225" cy="533400"/>
        </p:xfrm>
        <a:graphic>
          <a:graphicData uri="http://schemas.openxmlformats.org/presentationml/2006/ole">
            <p:oleObj spid="_x0000_s1181" name="Equation" r:id="rId5" imgW="203040" imgH="393480" progId="Equation.3">
              <p:embed/>
            </p:oleObj>
          </a:graphicData>
        </a:graphic>
      </p:graphicFrame>
      <p:graphicFrame>
        <p:nvGraphicFramePr>
          <p:cNvPr id="10" name="Object 158"/>
          <p:cNvGraphicFramePr>
            <a:graphicFrameLocks noChangeAspect="1"/>
          </p:cNvGraphicFramePr>
          <p:nvPr/>
        </p:nvGraphicFramePr>
        <p:xfrm>
          <a:off x="2259013" y="5949950"/>
          <a:ext cx="1122362" cy="649288"/>
        </p:xfrm>
        <a:graphic>
          <a:graphicData uri="http://schemas.openxmlformats.org/presentationml/2006/ole">
            <p:oleObj spid="_x0000_s1182" name="Equation" r:id="rId6" imgW="1244520" imgH="72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b="1" smtClean="0"/>
              <a:t>Cilj:</a:t>
            </a:r>
            <a:r>
              <a:rPr lang="hr-HR" sz="2400" smtClean="0"/>
              <a:t>  Uočiti da razlomak kojemu je brojnik različit od 1 možemo interpretirati na dva načina</a:t>
            </a:r>
          </a:p>
          <a:p>
            <a:pPr marL="0" indent="0">
              <a:buFont typeface="Arial" charset="0"/>
              <a:buNone/>
            </a:pPr>
            <a:r>
              <a:rPr lang="hr-HR" sz="2400" b="1" smtClean="0"/>
              <a:t>Aktivnosti za učenike: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Usporediti količinu čokolade koje će dobiti jedno dijete u primjeru ravnopravne podjele 3 čokolade na 5 prijatelja i količinu čokolade koje dobije dijete ako čokoladu podijeli na pet jednakih dijelova te uzme 3 takva dijela</a:t>
            </a:r>
          </a:p>
          <a:p>
            <a:pPr marL="0" indent="0">
              <a:buFont typeface="Arial" charset="0"/>
              <a:buNone/>
            </a:pPr>
            <a:endParaRPr lang="hr-HR" smtClean="0"/>
          </a:p>
          <a:p>
            <a:pPr marL="0" indent="0">
              <a:buFont typeface="Arial" charset="0"/>
              <a:buNone/>
            </a:pPr>
            <a:endParaRPr lang="hr-HR" smtClean="0"/>
          </a:p>
        </p:txBody>
      </p:sp>
      <p:graphicFrame>
        <p:nvGraphicFramePr>
          <p:cNvPr id="6" name="Object 60"/>
          <p:cNvGraphicFramePr>
            <a:graphicFrameLocks noChangeAspect="1"/>
          </p:cNvGraphicFramePr>
          <p:nvPr/>
        </p:nvGraphicFramePr>
        <p:xfrm>
          <a:off x="5867400" y="3463925"/>
          <a:ext cx="433388" cy="1217613"/>
        </p:xfrm>
        <a:graphic>
          <a:graphicData uri="http://schemas.openxmlformats.org/presentationml/2006/ole">
            <p:oleObj spid="_x0000_s2108" name="Equation" r:id="rId3" imgW="139680" imgH="393480" progId="Equation.3">
              <p:embed/>
            </p:oleObj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929063"/>
            <a:ext cx="21256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 l="40086" t="28333" r="11887" b="36467"/>
          <a:stretch>
            <a:fillRect/>
          </a:stretch>
        </p:blipFill>
        <p:spPr bwMode="auto">
          <a:xfrm>
            <a:off x="2905125" y="3929063"/>
            <a:ext cx="9858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 l="40086" t="28333" r="11887" b="36467"/>
          <a:stretch>
            <a:fillRect/>
          </a:stretch>
        </p:blipFill>
        <p:spPr bwMode="auto">
          <a:xfrm>
            <a:off x="2935288" y="5276850"/>
            <a:ext cx="98583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 l="40086" t="28333" r="11887" b="36467"/>
          <a:stretch>
            <a:fillRect/>
          </a:stretch>
        </p:blipFill>
        <p:spPr bwMode="auto">
          <a:xfrm>
            <a:off x="2922588" y="4616450"/>
            <a:ext cx="9874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4550" y="3924300"/>
            <a:ext cx="19526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4550" y="4616450"/>
            <a:ext cx="195263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4550" y="5283200"/>
            <a:ext cx="195263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4087813" y="4189413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087813" y="4879975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87813" y="5559425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/>
          <a:srcRect l="40086" t="28333" r="11887" b="36467"/>
          <a:stretch>
            <a:fillRect/>
          </a:stretch>
        </p:blipFill>
        <p:spPr bwMode="auto">
          <a:xfrm>
            <a:off x="7308850" y="4911725"/>
            <a:ext cx="1046163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5957888"/>
            <a:ext cx="2047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5949950"/>
            <a:ext cx="2063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51825" y="5962650"/>
            <a:ext cx="2063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H="1">
            <a:off x="7410450" y="5627688"/>
            <a:ext cx="103188" cy="169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812088" y="5627688"/>
            <a:ext cx="19050" cy="169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112125" y="5627688"/>
            <a:ext cx="103188" cy="165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10413" y="3405188"/>
            <a:ext cx="14414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32400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hr-HR" sz="2400" smtClean="0"/>
              <a:t>Učenici povezuju razlomke s računskom operacijom dijeljenja Pitanje: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-  što je s dijeljenjem bez ostatka</a:t>
            </a:r>
          </a:p>
          <a:p>
            <a:pPr marL="0" indent="0">
              <a:buFont typeface="Arial" charset="0"/>
              <a:buNone/>
            </a:pPr>
            <a:r>
              <a:rPr lang="hr-HR" sz="2400" b="1" smtClean="0"/>
              <a:t>Cilj:</a:t>
            </a:r>
            <a:r>
              <a:rPr lang="hr-HR" sz="2400" smtClean="0"/>
              <a:t> usvojiti pojam prividni razlomak</a:t>
            </a:r>
          </a:p>
          <a:p>
            <a:pPr marL="0" indent="0">
              <a:buFont typeface="Arial" charset="0"/>
              <a:buNone/>
            </a:pPr>
            <a:r>
              <a:rPr lang="hr-HR" sz="2400" b="1" smtClean="0"/>
              <a:t>Aktivnosti za učenike:</a:t>
            </a:r>
          </a:p>
          <a:p>
            <a:pPr marL="0" indent="0">
              <a:buFont typeface="Arial" charset="0"/>
              <a:buNone/>
            </a:pPr>
            <a:r>
              <a:rPr lang="hr-HR" sz="2400" smtClean="0"/>
              <a:t>Na praktičnom primjeru uočiti vezu prirodnih brojeva i razlomaka</a:t>
            </a:r>
          </a:p>
          <a:p>
            <a:pPr marL="0" indent="0">
              <a:buFont typeface="Arial" charset="0"/>
              <a:buNone/>
            </a:pPr>
            <a:endParaRPr lang="hr-HR" smtClean="0"/>
          </a:p>
        </p:txBody>
      </p:sp>
      <p:graphicFrame>
        <p:nvGraphicFramePr>
          <p:cNvPr id="6" name="Object 87"/>
          <p:cNvGraphicFramePr>
            <a:graphicFrameLocks noChangeAspect="1"/>
          </p:cNvGraphicFramePr>
          <p:nvPr/>
        </p:nvGraphicFramePr>
        <p:xfrm>
          <a:off x="1995488" y="5230813"/>
          <a:ext cx="1552575" cy="1441450"/>
        </p:xfrm>
        <a:graphic>
          <a:graphicData uri="http://schemas.openxmlformats.org/presentationml/2006/ole">
            <p:oleObj spid="_x0000_s3159" name="Equation" r:id="rId3" imgW="876240" imgH="812520" progId="Equation.3">
              <p:embed/>
            </p:oleObj>
          </a:graphicData>
        </a:graphic>
      </p:graphicFrame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7263" y="4221163"/>
            <a:ext cx="10445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3787775"/>
            <a:ext cx="6381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latin typeface="Calibri" pitchFamily="34" charset="0"/>
              </a:rPr>
              <a:t>U četiri kamiona treba ukrcati 12 tona tereta </a:t>
            </a:r>
          </a:p>
          <a:p>
            <a:r>
              <a:rPr lang="hr-HR" sz="2400">
                <a:latin typeface="Calibri" pitchFamily="34" charset="0"/>
              </a:rPr>
              <a:t>tako da u svakom kamionu bude jednaka količina </a:t>
            </a:r>
          </a:p>
          <a:p>
            <a:r>
              <a:rPr lang="hr-HR" sz="2400">
                <a:latin typeface="Calibri" pitchFamily="34" charset="0"/>
              </a:rPr>
              <a:t>tereta. Koliko će se tereta ukrcati  u svaki kamion?</a:t>
            </a:r>
          </a:p>
          <a:p>
            <a:endParaRPr lang="hr-HR">
              <a:latin typeface="Calibri" pitchFamily="34" charset="0"/>
            </a:endParaRPr>
          </a:p>
        </p:txBody>
      </p:sp>
      <p:graphicFrame>
        <p:nvGraphicFramePr>
          <p:cNvPr id="2" name="Object 88"/>
          <p:cNvGraphicFramePr>
            <a:graphicFrameLocks noChangeAspect="1"/>
          </p:cNvGraphicFramePr>
          <p:nvPr/>
        </p:nvGraphicFramePr>
        <p:xfrm>
          <a:off x="4784725" y="5445125"/>
          <a:ext cx="774700" cy="723900"/>
        </p:xfrm>
        <a:graphic>
          <a:graphicData uri="http://schemas.openxmlformats.org/presentationml/2006/ole">
            <p:oleObj spid="_x0000_s3160" name="Equation" r:id="rId5" imgW="774360" imgH="72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ovakve zadatke učenici rješavaju bez poteškoća no zadatak: zapiši broj 7 kao razlomak s nazivnikom 3, većina učenika ne zna riješiti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potrebno je zadati više praktičnih zadataka koje izmjenjujemo sa zadacima tog tipa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primjer zadatka otvorenog tipa: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Napiši zadatak u kojemu koristiš prividni razlomak, a  odnosi se na sliku:</a:t>
            </a:r>
            <a:endParaRPr lang="hr-HR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813175"/>
            <a:ext cx="3529013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035425"/>
            <a:ext cx="151288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3573463"/>
            <a:ext cx="15128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5084763"/>
            <a:ext cx="15128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2642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2. Dekadski razlomci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učenici imaju poteškoća u razlikovanju decimalnog broja i decimalnog zapisa razlomka (8. razred)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važno: svaki decimalan broj može se zapisati u obliku dekadskog razlomka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zapisivanje decimalnih brojeva u obliku dekadskog razlomka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zapisivanje dekadskog razlomka u obliku decimalnog broja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postotak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			postotak</a:t>
            </a:r>
            <a:endParaRPr lang="hr-HR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			</a:t>
            </a:r>
            <a:r>
              <a:rPr lang="hr-HR" sz="2400" dirty="0" err="1" smtClean="0"/>
              <a:t>eng</a:t>
            </a:r>
            <a:r>
              <a:rPr lang="hr-HR" sz="2400" dirty="0" smtClean="0"/>
              <a:t>. </a:t>
            </a:r>
            <a:r>
              <a:rPr lang="hr-HR" sz="2400" dirty="0" err="1" smtClean="0"/>
              <a:t>percent</a:t>
            </a:r>
            <a:endParaRPr lang="hr-HR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česti su problemi s mjernim jedinicama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</p:txBody>
      </p:sp>
      <p:graphicFrame>
        <p:nvGraphicFramePr>
          <p:cNvPr id="2" name="Object 34"/>
          <p:cNvGraphicFramePr>
            <a:graphicFrameLocks noChangeAspect="1"/>
          </p:cNvGraphicFramePr>
          <p:nvPr/>
        </p:nvGraphicFramePr>
        <p:xfrm>
          <a:off x="1042988" y="3860800"/>
          <a:ext cx="1109662" cy="1008063"/>
        </p:xfrm>
        <a:graphic>
          <a:graphicData uri="http://schemas.openxmlformats.org/presentationml/2006/ole">
            <p:oleObj spid="_x0000_s18466" name="Equation" r:id="rId3" imgW="838080" imgH="761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57225"/>
            <a:ext cx="7315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138" y="4010025"/>
            <a:ext cx="7924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1050" y="4953000"/>
            <a:ext cx="2208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>
                <a:latin typeface="Calibri" pitchFamily="34" charset="0"/>
              </a:rPr>
              <a:t>mjerne jedinice:</a:t>
            </a:r>
          </a:p>
        </p:txBody>
      </p:sp>
      <p:graphicFrame>
        <p:nvGraphicFramePr>
          <p:cNvPr id="7" name="Object 34"/>
          <p:cNvGraphicFramePr>
            <a:graphicFrameLocks noChangeAspect="1"/>
          </p:cNvGraphicFramePr>
          <p:nvPr/>
        </p:nvGraphicFramePr>
        <p:xfrm>
          <a:off x="3221038" y="5038725"/>
          <a:ext cx="3835400" cy="1516063"/>
        </p:xfrm>
        <a:graphic>
          <a:graphicData uri="http://schemas.openxmlformats.org/presentationml/2006/ole">
            <p:oleObj spid="_x0000_s19490" name="Equation" r:id="rId5" imgW="2666880" imgH="10540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6. razred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836613"/>
            <a:ext cx="8642350" cy="5761037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r-HR" sz="2400" dirty="0" smtClean="0"/>
              <a:t>Uspoređivanje razlomaka različitih nazivnika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b="1" dirty="0" smtClean="0"/>
              <a:t>Učeničke aktivnosti: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korištenjem različitih modela zaključiti da razlomke treba proširivanjem ili skraćivanjem svesti na zajednički nazivnik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Zadatak 1: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2400" dirty="0" smtClean="0"/>
              <a:t>Tomislavova kuća udaljena je od autobusne stanice       km,  a od željezničke stanice       km. Je li Tomislavovoj kući bliža autobusna ili željeznička stanica?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hr-HR" sz="24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hr-HR" sz="2400" dirty="0" smtClean="0"/>
              <a:t>učenici zaključuju: bliža je autobusna stanica jer je 560 m &lt; 650 m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/>
          </a:p>
        </p:txBody>
      </p:sp>
      <p:graphicFrame>
        <p:nvGraphicFramePr>
          <p:cNvPr id="4" name="Object 160"/>
          <p:cNvGraphicFramePr>
            <a:graphicFrameLocks noChangeAspect="1"/>
          </p:cNvGraphicFramePr>
          <p:nvPr/>
        </p:nvGraphicFramePr>
        <p:xfrm>
          <a:off x="6732588" y="2997200"/>
          <a:ext cx="300037" cy="588963"/>
        </p:xfrm>
        <a:graphic>
          <a:graphicData uri="http://schemas.openxmlformats.org/presentationml/2006/ole">
            <p:oleObj spid="_x0000_s5280" name="Equation" r:id="rId3" imgW="368280" imgH="723600" progId="Equation.3">
              <p:embed/>
            </p:oleObj>
          </a:graphicData>
        </a:graphic>
      </p:graphicFrame>
      <p:graphicFrame>
        <p:nvGraphicFramePr>
          <p:cNvPr id="5" name="Object 161"/>
          <p:cNvGraphicFramePr>
            <a:graphicFrameLocks noChangeAspect="1"/>
          </p:cNvGraphicFramePr>
          <p:nvPr/>
        </p:nvGraphicFramePr>
        <p:xfrm>
          <a:off x="2700338" y="3573463"/>
          <a:ext cx="300037" cy="590550"/>
        </p:xfrm>
        <a:graphic>
          <a:graphicData uri="http://schemas.openxmlformats.org/presentationml/2006/ole">
            <p:oleObj spid="_x0000_s5281" name="Equation" r:id="rId4" imgW="368280" imgH="723600" progId="Equation.3">
              <p:embed/>
            </p:oleObj>
          </a:graphicData>
        </a:graphic>
      </p:graphicFrame>
      <p:graphicFrame>
        <p:nvGraphicFramePr>
          <p:cNvPr id="6" name="Object 162"/>
          <p:cNvGraphicFramePr>
            <a:graphicFrameLocks noChangeAspect="1"/>
          </p:cNvGraphicFramePr>
          <p:nvPr/>
        </p:nvGraphicFramePr>
        <p:xfrm>
          <a:off x="684213" y="4652963"/>
          <a:ext cx="3287712" cy="1296987"/>
        </p:xfrm>
        <a:graphic>
          <a:graphicData uri="http://schemas.openxmlformats.org/presentationml/2006/ole">
            <p:oleObj spid="_x0000_s5282" name="Equation" r:id="rId5" imgW="2641320" imgH="1041120" progId="">
              <p:embed/>
            </p:oleObj>
          </a:graphicData>
        </a:graphic>
      </p:graphicFrame>
      <p:graphicFrame>
        <p:nvGraphicFramePr>
          <p:cNvPr id="7" name="Object 163"/>
          <p:cNvGraphicFramePr>
            <a:graphicFrameLocks noChangeAspect="1"/>
          </p:cNvGraphicFramePr>
          <p:nvPr/>
        </p:nvGraphicFramePr>
        <p:xfrm>
          <a:off x="5003800" y="4652963"/>
          <a:ext cx="3303588" cy="1296987"/>
        </p:xfrm>
        <a:graphic>
          <a:graphicData uri="http://schemas.openxmlformats.org/presentationml/2006/ole">
            <p:oleObj spid="_x0000_s5283" name="Equation" r:id="rId6" imgW="2654280" imgH="10411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1114</TotalTime>
  <Words>974</Words>
  <Application>Microsoft Office PowerPoint</Application>
  <PresentationFormat>On-screen Show (4:3)</PresentationFormat>
  <Paragraphs>185</Paragraphs>
  <Slides>28</Slides>
  <Notes>3</Notes>
  <HiddenSlides>0</HiddenSlides>
  <MMClips>0</MMClips>
  <ScaleCrop>false</ScaleCrop>
  <HeadingPairs>
    <vt:vector size="8" baseType="variant">
      <vt:variant>
        <vt:lpstr>Korišteni fontovi</vt:lpstr>
      </vt:variant>
      <vt:variant>
        <vt:i4>4</vt:i4>
      </vt:variant>
      <vt:variant>
        <vt:lpstr>Predložak dizajna</vt:lpstr>
      </vt:variant>
      <vt:variant>
        <vt:i4>1</vt:i4>
      </vt:variant>
      <vt:variant>
        <vt:lpstr>Uloženi OLE poslužitelji</vt:lpstr>
      </vt:variant>
      <vt:variant>
        <vt:i4>2</vt:i4>
      </vt:variant>
      <vt:variant>
        <vt:lpstr>Naslovi slajdova</vt:lpstr>
      </vt:variant>
      <vt:variant>
        <vt:i4>28</vt:i4>
      </vt:variant>
    </vt:vector>
  </HeadingPairs>
  <TitlesOfParts>
    <vt:vector size="35" baseType="lpstr">
      <vt:lpstr>Calibri</vt:lpstr>
      <vt:lpstr>Arial</vt:lpstr>
      <vt:lpstr>Times New Roman</vt:lpstr>
      <vt:lpstr>Euclid</vt:lpstr>
      <vt:lpstr>Office Theme</vt:lpstr>
      <vt:lpstr>Equation</vt:lpstr>
      <vt:lpstr>Document</vt:lpstr>
      <vt:lpstr>Slajd 1</vt:lpstr>
      <vt:lpstr>5. razred</vt:lpstr>
      <vt:lpstr>Slajd 3</vt:lpstr>
      <vt:lpstr>Slajd 4</vt:lpstr>
      <vt:lpstr>Slajd 5</vt:lpstr>
      <vt:lpstr>Slajd 6</vt:lpstr>
      <vt:lpstr>Slajd 7</vt:lpstr>
      <vt:lpstr>Slajd 8</vt:lpstr>
      <vt:lpstr>6. razred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7. razred</vt:lpstr>
      <vt:lpstr>Slajd 20</vt:lpstr>
      <vt:lpstr>Slajd 21</vt:lpstr>
      <vt:lpstr>Slajd 22</vt:lpstr>
      <vt:lpstr>Slajd 23</vt:lpstr>
      <vt:lpstr>Slajd 24</vt:lpstr>
      <vt:lpstr>8. razred</vt:lpstr>
      <vt:lpstr>Slajd 26</vt:lpstr>
      <vt:lpstr>Slajd 27</vt:lpstr>
      <vt:lpstr>Slajd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Razlomci u nastavi matematike u osnovnoj školi</dc:title>
  <dc:creator>Vjeran</dc:creator>
  <cp:lastModifiedBy>akovac</cp:lastModifiedBy>
  <cp:revision>106</cp:revision>
  <dcterms:created xsi:type="dcterms:W3CDTF">2012-06-25T09:16:57Z</dcterms:created>
  <dcterms:modified xsi:type="dcterms:W3CDTF">2012-08-31T13:08:34Z</dcterms:modified>
</cp:coreProperties>
</file>