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6" r:id="rId15"/>
    <p:sldId id="287" r:id="rId16"/>
    <p:sldId id="280" r:id="rId17"/>
    <p:sldId id="281" r:id="rId18"/>
    <p:sldId id="282" r:id="rId19"/>
    <p:sldId id="283" r:id="rId20"/>
    <p:sldId id="284" r:id="rId21"/>
    <p:sldId id="278" r:id="rId22"/>
    <p:sldId id="285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ensepublishers.com/media/205-creativity-in-mathematics-and-the-education-of-gifted-students.pdf" TargetMode="External"/><Relationship Id="rId3" Type="http://schemas.openxmlformats.org/officeDocument/2006/relationships/hyperlink" Target="http://www.mojakarijera.com/docs/mojakarijera_brocura_Nadarena_djeca.htm" TargetMode="External"/><Relationship Id="rId7" Type="http://schemas.openxmlformats.org/officeDocument/2006/relationships/hyperlink" Target="http://www.talentigniter.com/blog/why-do-so-many-gifted-kids-think-they-dont-math" TargetMode="External"/><Relationship Id="rId2" Type="http://schemas.openxmlformats.org/officeDocument/2006/relationships/hyperlink" Target="http://www.nadarenost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tionoasis.com/resources/Articles/teaching_gifted_math.htm" TargetMode="External"/><Relationship Id="rId5" Type="http://schemas.openxmlformats.org/officeDocument/2006/relationships/hyperlink" Target="http://giftedkids.about.com/b/2010/10/24/advanced-math-abilities-of-gifted-children.htm" TargetMode="External"/><Relationship Id="rId4" Type="http://schemas.openxmlformats.org/officeDocument/2006/relationships/hyperlink" Target="http://legacy.teachersfirst.com/gifted/strategies.html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Rad s potencijalno nadarenom djecom</a:t>
            </a:r>
            <a:br>
              <a:rPr lang="hr-HR" dirty="0" smtClean="0"/>
            </a:b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Mara Grašić, učiteljica savjetnica</a:t>
            </a:r>
          </a:p>
          <a:p>
            <a:r>
              <a:rPr lang="hr-HR" dirty="0" smtClean="0"/>
              <a:t>Karlovac, 26.6.2013.</a:t>
            </a:r>
          </a:p>
          <a:p>
            <a:r>
              <a:rPr lang="hr-HR" dirty="0" smtClean="0"/>
              <a:t>mara.grasic@hotmail.com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ODGOVORNOSTI ŠKOLE I NASTAVNIKA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lnSpc>
                <a:spcPct val="160000"/>
              </a:lnSpc>
            </a:pPr>
            <a:r>
              <a:rPr lang="hr-HR" dirty="0" smtClean="0"/>
              <a:t>Nastavnici trebaju obuku i podršku u prepoznavanju i rješavanja potreba matematički darovitih učenika.</a:t>
            </a:r>
          </a:p>
          <a:p>
            <a:pPr lvl="0">
              <a:lnSpc>
                <a:spcPct val="160000"/>
              </a:lnSpc>
            </a:pPr>
            <a:r>
              <a:rPr lang="hr-HR" dirty="0" smtClean="0"/>
              <a:t>Nastavnici koji predaju matematiku darovitim trebaju jako dobro pozadinu u sadržaju matematike i želju za radom s tim učenicima. Ako škola ima nekoliko nadarenih učenika, a nemaju nastavnika prethodno gore navedenih vještina, dobro bi došao neki mentor izvana koji bi radio sa tim pojedincima.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ODGOVORNOSTI ŠKOLE I NASTAVNIKA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150000"/>
              </a:lnSpc>
            </a:pPr>
            <a:r>
              <a:rPr lang="hr-HR" dirty="0" smtClean="0"/>
              <a:t>Nastavni plan i program trebaju biti usklađeni tako da se matematička iskustva za učenike ne ponavljaju ili nisu prekinuta iz godine u godinu. 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Škola bi trebala imati organizirani sustav podrške koji uključuje resurse knjiga, tehnologiju i ljudske resurse.</a:t>
            </a:r>
          </a:p>
          <a:p>
            <a:pPr>
              <a:lnSpc>
                <a:spcPct val="150000"/>
              </a:lnSpc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UTJECAJ TEHNOLOGIJE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hr-HR" dirty="0" smtClean="0"/>
              <a:t>Služi kao alat, inspiracija ili neovisno učenje za bilo kojeg učenika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Proširivanje znanja za nadarene učenike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Nastavnici trebaju pratiti trend razvoja tehnologije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Naći poveznicu predmeta Informatika sa matematikom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UTJECAJ TEHNOLOGIJE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hr-HR" dirty="0" smtClean="0"/>
              <a:t>Ako nedostaje vremena prema planu i programu osigurati konferecijske razgovore preko popularnih internet servisa (Skype, Msn, G-talk...)</a:t>
            </a:r>
            <a:endParaRPr lang="hr-HR" dirty="0"/>
          </a:p>
        </p:txBody>
      </p:sp>
      <p:pic>
        <p:nvPicPr>
          <p:cNvPr id="4" name="Picture 3" descr="skype-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4572000"/>
            <a:ext cx="1447801" cy="1719241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4495800"/>
            <a:ext cx="2219325" cy="1752600"/>
          </a:xfrm>
          <a:prstGeom prst="rect">
            <a:avLst/>
          </a:prstGeom>
        </p:spPr>
      </p:pic>
      <p:pic>
        <p:nvPicPr>
          <p:cNvPr id="6" name="Picture 5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5029200"/>
            <a:ext cx="2286000" cy="1100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CENTAR IZVRSNOSTI</a:t>
            </a:r>
            <a:endParaRPr lang="hr-HR" dirty="0"/>
          </a:p>
        </p:txBody>
      </p:sp>
      <p:pic>
        <p:nvPicPr>
          <p:cNvPr id="1026" name="Picture 2" descr="C:\Users\Iggy\Downloads\PC310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92278"/>
            <a:ext cx="4038600" cy="3941807"/>
          </a:xfrm>
          <a:prstGeom prst="rect">
            <a:avLst/>
          </a:prstGeom>
          <a:noFill/>
        </p:spPr>
      </p:pic>
      <p:pic>
        <p:nvPicPr>
          <p:cNvPr id="3" name="Content Placeholder 2" descr="C:\Users\Mara\Downloads\DSC_02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05000"/>
            <a:ext cx="4038600" cy="396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CENTAR IZVRSNOSTI</a:t>
            </a:r>
            <a:endParaRPr lang="hr-HR" dirty="0"/>
          </a:p>
        </p:txBody>
      </p:sp>
      <p:pic>
        <p:nvPicPr>
          <p:cNvPr id="2050" name="Picture 2" descr="C:\Users\Mara\Downloads\DSC_02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4038600" cy="4419599"/>
          </a:xfrm>
          <a:prstGeom prst="rect">
            <a:avLst/>
          </a:prstGeom>
          <a:noFill/>
        </p:spPr>
      </p:pic>
      <p:pic>
        <p:nvPicPr>
          <p:cNvPr id="2051" name="Picture 3" descr="C:\Users\Mara\Downloads\DSC_02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00200"/>
            <a:ext cx="4038600" cy="4343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PRIMJERI PRAKSE</a:t>
            </a:r>
            <a:endParaRPr lang="hr-HR" dirty="0"/>
          </a:p>
        </p:txBody>
      </p:sp>
      <p:pic>
        <p:nvPicPr>
          <p:cNvPr id="1028" name="Picture 4" descr="C:\Users\Iggy\AppData\Local\Temp\{D2A3D908-5C81-4E92-8324-3FF29968E542}\91EC4A08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4038600" cy="4876799"/>
          </a:xfrm>
          <a:prstGeom prst="rect">
            <a:avLst/>
          </a:prstGeom>
          <a:noFill/>
        </p:spPr>
      </p:pic>
      <p:pic>
        <p:nvPicPr>
          <p:cNvPr id="1029" name="Picture 5" descr="C:\Users\Iggy\AppData\Local\Temp\{D2A3D908-5C81-4E92-8324-3FF29968E542}\8C7AE726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9232" y="1143000"/>
            <a:ext cx="3816536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2050" name="Picture 2" descr="C:\Users\Iggy\AppData\Local\Temp\{D2A3D908-5C81-4E92-8324-3FF29968E542}\2A6F20EE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4038600" cy="5029200"/>
          </a:xfrm>
          <a:prstGeom prst="rect">
            <a:avLst/>
          </a:prstGeom>
          <a:noFill/>
        </p:spPr>
      </p:pic>
      <p:pic>
        <p:nvPicPr>
          <p:cNvPr id="2051" name="Picture 3" descr="C:\Users\Iggy\AppData\Local\Temp\{D2A3D908-5C81-4E92-8324-3FF29968E542}\A8C4F3B1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066800"/>
            <a:ext cx="3680091" cy="5059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3074" name="Picture 2" descr="C:\Users\Iggy\AppData\Local\Temp\{D2A3D908-5C81-4E92-8324-3FF29968E542}\29743709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4038600" cy="4419599"/>
          </a:xfrm>
          <a:prstGeom prst="rect">
            <a:avLst/>
          </a:prstGeom>
          <a:noFill/>
        </p:spPr>
      </p:pic>
      <p:pic>
        <p:nvPicPr>
          <p:cNvPr id="3075" name="Picture 3" descr="C:\Users\Iggy\AppData\Local\Temp\{11A03E25-2300-4987-91A1-5AA89CADEB58}\81C29D0B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40386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098" name="Picture 2" descr="C:\Users\Iggy\AppData\Local\Temp\{11A03E25-2300-4987-91A1-5AA89CADEB58}\63E90A4E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4038600" cy="4419600"/>
          </a:xfrm>
          <a:prstGeom prst="rect">
            <a:avLst/>
          </a:prstGeom>
          <a:noFill/>
        </p:spPr>
      </p:pic>
      <p:pic>
        <p:nvPicPr>
          <p:cNvPr id="4099" name="Picture 3" descr="C:\Users\Iggy\AppData\Local\Temp\{11A03E25-2300-4987-91A1-5AA89CADEB58}\5C7A39A3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600200"/>
            <a:ext cx="396240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UVOD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>
              <a:buNone/>
            </a:pPr>
            <a:r>
              <a:rPr lang="hr-HR" dirty="0" smtClean="0"/>
              <a:t> Postoji 160 definicija nadarenosti</a:t>
            </a:r>
          </a:p>
          <a:p>
            <a:pPr>
              <a:lnSpc>
                <a:spcPct val="150000"/>
              </a:lnSpc>
              <a:buNone/>
            </a:pPr>
            <a:r>
              <a:rPr lang="hr-HR" dirty="0" smtClean="0"/>
              <a:t> Nadarenost ovisi o: 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Prepoznavanju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Identifikaciji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Odgojnom obrazovnom radu i sl.</a:t>
            </a:r>
          </a:p>
          <a:p>
            <a:pPr>
              <a:lnSpc>
                <a:spcPct val="150000"/>
              </a:lnSpc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122" name="Picture 2" descr="C:\Users\Iggy\AppData\Local\Temp\{11A03E25-2300-4987-91A1-5AA89CADEB58}\6D676F4C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4038600" cy="4648200"/>
          </a:xfrm>
          <a:prstGeom prst="rect">
            <a:avLst/>
          </a:prstGeom>
          <a:noFill/>
        </p:spPr>
      </p:pic>
      <p:pic>
        <p:nvPicPr>
          <p:cNvPr id="5123" name="Picture 3" descr="C:\Users\Iggy\AppData\Local\Temp\{11A03E25-2300-4987-91A1-5AA89CADEB58}\614F0883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40386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ZAKLJUČAK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hr-HR" dirty="0" smtClean="0"/>
              <a:t>Daroviti učenici razmišljaju na način koji nije svojstven ostalima u razredu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Darovitim učenicima treba dati više slobode i kreativnosti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Treba ih kontrolirati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Primjer iz prakse je potvrdio navedene teze kroz ovaj rad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LITERATURA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hr-HR" sz="3600" dirty="0" smtClean="0">
                <a:latin typeface="Times New Roman"/>
                <a:ea typeface="Calibri"/>
                <a:cs typeface="Times New Roman"/>
              </a:rPr>
              <a:t>[1] </a:t>
            </a:r>
            <a:r>
              <a:rPr lang="hr-HR" sz="3600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http://www.nadarenost.net</a:t>
            </a:r>
            <a:endParaRPr lang="hr-HR" dirty="0" smtClean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hr-HR" sz="3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[2] </a:t>
            </a:r>
            <a:r>
              <a:rPr lang="hr-HR" sz="3600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http://www.mojakarijera.com/docs/mojakarijera_brocura_Nadarena_djeca.htm</a:t>
            </a:r>
            <a:endParaRPr lang="hr-HR" dirty="0" smtClean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hr-HR" sz="3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[3] </a:t>
            </a:r>
            <a:r>
              <a:rPr lang="hr-HR" u="sng" dirty="0" smtClean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http://legacy.teachersfirst.com/gifted/strategies.html</a:t>
            </a:r>
            <a:endParaRPr lang="hr-HR" dirty="0" smtClean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hr-HR" sz="3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[</a:t>
            </a:r>
            <a:r>
              <a:rPr lang="hr-HR" sz="3600" dirty="0" smtClean="0">
                <a:latin typeface="Times New Roman"/>
                <a:ea typeface="Calibri"/>
                <a:cs typeface="Times New Roman"/>
              </a:rPr>
              <a:t>4] </a:t>
            </a:r>
            <a:r>
              <a:rPr lang="hr-HR" u="sng" dirty="0" smtClean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http://giftedkids.about.com/b/2010/10/24/advanced-math-abilities-of-gifted-children.htm</a:t>
            </a:r>
            <a:endParaRPr lang="hr-HR" dirty="0" smtClean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hr-HR" sz="3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[</a:t>
            </a:r>
            <a:r>
              <a:rPr lang="hr-HR" sz="3600" dirty="0" smtClean="0">
                <a:latin typeface="Times New Roman"/>
                <a:ea typeface="Calibri"/>
                <a:cs typeface="Times New Roman"/>
              </a:rPr>
              <a:t>5] </a:t>
            </a:r>
            <a:r>
              <a:rPr lang="hr-HR" u="sng" dirty="0" smtClean="0">
                <a:solidFill>
                  <a:srgbClr val="0000FF"/>
                </a:solidFill>
                <a:ea typeface="Calibri"/>
                <a:cs typeface="Times New Roman"/>
                <a:hlinkClick r:id="rId6"/>
              </a:rPr>
              <a:t>http://www.educationoasis.com/resources/Articles/teaching_gifted_math.htm</a:t>
            </a:r>
            <a:endParaRPr lang="hr-HR" dirty="0" smtClean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hr-HR" sz="3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[</a:t>
            </a:r>
            <a:r>
              <a:rPr lang="hr-HR" sz="3600" dirty="0" smtClean="0">
                <a:latin typeface="Times New Roman"/>
                <a:ea typeface="Calibri"/>
                <a:cs typeface="Times New Roman"/>
              </a:rPr>
              <a:t>6] </a:t>
            </a:r>
            <a:r>
              <a:rPr lang="hr-HR" u="sng" dirty="0" smtClean="0">
                <a:solidFill>
                  <a:srgbClr val="0000FF"/>
                </a:solidFill>
                <a:ea typeface="Calibri"/>
                <a:cs typeface="Times New Roman"/>
                <a:hlinkClick r:id="rId7"/>
              </a:rPr>
              <a:t>http://www.talentigniter.com/blog/why-do-so-many-gifted-kids-think-they-dont-math</a:t>
            </a:r>
            <a:endParaRPr lang="hr-HR" dirty="0" smtClean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hr-HR" sz="360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[</a:t>
            </a:r>
            <a:r>
              <a:rPr lang="hr-HR" sz="3600" smtClean="0">
                <a:latin typeface="Times New Roman"/>
                <a:ea typeface="Calibri"/>
                <a:cs typeface="Times New Roman"/>
              </a:rPr>
              <a:t>7] </a:t>
            </a:r>
            <a:r>
              <a:rPr lang="hr-HR" u="sng" smtClean="0">
                <a:solidFill>
                  <a:srgbClr val="0000FF"/>
                </a:solidFill>
                <a:ea typeface="Calibri"/>
                <a:cs typeface="Times New Roman"/>
                <a:hlinkClick r:id="rId8"/>
              </a:rPr>
              <a:t>https://www.sensepublishers.com/media/205-creativity-in-mathematics-and-the-education-of-gifted-students.pdf</a:t>
            </a:r>
            <a:endParaRPr lang="hr-HR" smtClean="0">
              <a:ea typeface="Calibri"/>
              <a:cs typeface="Times New Roman"/>
            </a:endParaRP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/>
          <a:lstStyle/>
          <a:p>
            <a:r>
              <a:rPr lang="hr-HR" dirty="0" smtClean="0"/>
              <a:t>HVALA NA PAŽNJI!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NADARENOST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Kombinacija intelektualnih sposobnosti, kreativnosti i predanosti zadatku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Visoko razvijena neka od nezavisnih sposobnosti poput lingvističke, logičko matematičke, specijalne, interpersonalne, glazbene, tjelesne...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CILJ NADARENOSTI I KREATIVNOSTI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r-HR" dirty="0" smtClean="0"/>
              <a:t>Prepoznati nadarenu i kreativnu osobu prije nego pokaže svoje uspjehe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Plan i program pomno razraditi za takve učenike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Matematička kreativnost je i dalje glavni razlog učenja u školi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RAZLIKE NADARENIH UČENIKA</a:t>
            </a:r>
            <a:endParaRPr lang="hr-H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5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330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Times New Roman"/>
                          <a:ea typeface="Calibri"/>
                          <a:cs typeface="Times New Roman"/>
                        </a:rPr>
                        <a:t>Kako se nadareni učenici razlikuju od svojih kolega</a:t>
                      </a:r>
                      <a:endParaRPr lang="hr-H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Calibri"/>
                          <a:cs typeface="Times New Roman"/>
                        </a:rPr>
                        <a:t>Odnos prema učenju matematike</a:t>
                      </a:r>
                      <a:endParaRPr lang="hr-HR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3023">
                <a:tc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</a:t>
                      </a:r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Tempo brzine učenja</a:t>
                      </a:r>
                      <a:endParaRPr lang="hr-HR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Dosljedno pristupanje matematičkom problemu</a:t>
                      </a:r>
                    </a:p>
                  </a:txBody>
                  <a:tcPr marL="68580" marR="68580" marT="0" marB="0"/>
                </a:tc>
              </a:tr>
              <a:tr h="1158530">
                <a:tc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Dubina njihovog razumjevanja</a:t>
                      </a:r>
                      <a:endParaRPr lang="hr-HR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Dublja razina razumjevanja i apstraktivnost za većinu matematičkh tema, tako da razlikovanje dođe do izražaja</a:t>
                      </a:r>
                    </a:p>
                  </a:txBody>
                  <a:tcPr marL="68580" marR="68580" marT="0" marB="0"/>
                </a:tc>
              </a:tr>
              <a:tr h="833023">
                <a:tc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</a:t>
                      </a:r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Zanimanja koja posjeduju</a:t>
                      </a:r>
                      <a:endParaRPr lang="hr-HR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Ako se izgubi interes početku, talent se ne može razviti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RAZLIKE NADARENIH UČENIKA U ODNOSU NA OPĆU SKUPINU UČENIKA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</a:pPr>
            <a:r>
              <a:rPr lang="hr-HR" dirty="0" smtClean="0"/>
              <a:t>spontatnom formiranju problema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fleksibilnosti u rukovanju podacima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mentalnom željom za napredovanjem ideje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organizacijskim sposobnostima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originalnosti interpretacije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mogućnosti prijenosa ideje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sposobnost generaliziranja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PREPORUKE ZA RAZLIKOVANJE DAROVITIH UČENIKA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hr-HR" dirty="0" smtClean="0"/>
              <a:t>procjene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nastavnih materijala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tehnika podučavanja</a:t>
            </a:r>
          </a:p>
          <a:p>
            <a:pPr lvl="0">
              <a:lnSpc>
                <a:spcPct val="150000"/>
              </a:lnSpc>
            </a:pPr>
            <a:r>
              <a:rPr lang="hr-HR" dirty="0" smtClean="0"/>
              <a:t>grupiranja modela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401762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PREPORUKE ZA RAZLIKOVANJE PLANA I PROGRAMA I PROCJENA ZA DAROVITE UČENIKE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077200" cy="4144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hr-HR" dirty="0" smtClean="0"/>
              <a:t>Davati predprocjene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Stvarati procjene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Odabrati udžbenike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Koristiti višestruke izvore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Biti fleksibilni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PREPORUKE ZA RAZLIKOVANJE PLANA I PROGRAMA I PROCJENA ZA DAROVITE UČENIKE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153400" cy="42973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r-HR" dirty="0" smtClean="0"/>
              <a:t>Koristiti ispitivanja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Organizirati različite aktivnosti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Davati više zadataka sa različitim problemima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Osigurati sudjelovanja na natjecanjima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Organizirati grupne radove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506</Words>
  <Application>Microsoft Office PowerPoint</Application>
  <PresentationFormat>On-screen Show (4:3)</PresentationFormat>
  <Paragraphs>81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Rad s potencijalno nadarenom djecom </vt:lpstr>
      <vt:lpstr>UVOD</vt:lpstr>
      <vt:lpstr>NADARENOST</vt:lpstr>
      <vt:lpstr>CILJ NADARENOSTI I KREATIVNOSTI</vt:lpstr>
      <vt:lpstr>RAZLIKE NADARENIH UČENIKA</vt:lpstr>
      <vt:lpstr>RAZLIKE NADARENIH UČENIKA U ODNOSU NA OPĆU SKUPINU UČENIKA</vt:lpstr>
      <vt:lpstr>PREPORUKE ZA RAZLIKOVANJE DAROVITIH UČENIKA</vt:lpstr>
      <vt:lpstr>PREPORUKE ZA RAZLIKOVANJE PLANA I PROGRAMA I PROCJENA ZA DAROVITE UČENIKE</vt:lpstr>
      <vt:lpstr>PREPORUKE ZA RAZLIKOVANJE PLANA I PROGRAMA I PROCJENA ZA DAROVITE UČENIKE</vt:lpstr>
      <vt:lpstr>ODGOVORNOSTI ŠKOLE I NASTAVNIKA</vt:lpstr>
      <vt:lpstr>ODGOVORNOSTI ŠKOLE I NASTAVNIKA</vt:lpstr>
      <vt:lpstr>UTJECAJ TEHNOLOGIJE</vt:lpstr>
      <vt:lpstr>UTJECAJ TEHNOLOGIJE</vt:lpstr>
      <vt:lpstr>CENTAR IZVRSNOSTI</vt:lpstr>
      <vt:lpstr>CENTAR IZVRSNOSTI</vt:lpstr>
      <vt:lpstr>PRIMJERI PRAKSE</vt:lpstr>
      <vt:lpstr>Slide 17</vt:lpstr>
      <vt:lpstr>Slide 18</vt:lpstr>
      <vt:lpstr>Slide 19</vt:lpstr>
      <vt:lpstr>Slide 20</vt:lpstr>
      <vt:lpstr>ZAKLJUČAK</vt:lpstr>
      <vt:lpstr>LITERATURA</vt:lpstr>
      <vt:lpstr>HVALA NA PAŽNJI!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 s potencijalno nadarenom djecom </dc:title>
  <dc:creator>Iggy</dc:creator>
  <cp:lastModifiedBy>Mara</cp:lastModifiedBy>
  <cp:revision>16</cp:revision>
  <dcterms:created xsi:type="dcterms:W3CDTF">2006-08-16T00:00:00Z</dcterms:created>
  <dcterms:modified xsi:type="dcterms:W3CDTF">2013-06-25T10:39:49Z</dcterms:modified>
</cp:coreProperties>
</file>