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86" r:id="rId3"/>
    <p:sldId id="290" r:id="rId4"/>
    <p:sldId id="287" r:id="rId5"/>
    <p:sldId id="288" r:id="rId6"/>
    <p:sldId id="289" r:id="rId7"/>
    <p:sldId id="294" r:id="rId8"/>
    <p:sldId id="295" r:id="rId9"/>
    <p:sldId id="281" r:id="rId10"/>
    <p:sldId id="282" r:id="rId11"/>
    <p:sldId id="283" r:id="rId12"/>
    <p:sldId id="291" r:id="rId13"/>
    <p:sldId id="292" r:id="rId14"/>
    <p:sldId id="266" r:id="rId15"/>
    <p:sldId id="273" r:id="rId16"/>
    <p:sldId id="280" r:id="rId17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4646"/>
    <a:srgbClr val="9D9D9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97" autoAdjust="0"/>
    <p:restoredTop sz="94660"/>
  </p:normalViewPr>
  <p:slideViewPr>
    <p:cSldViewPr>
      <p:cViewPr varScale="1">
        <p:scale>
          <a:sx n="70" d="100"/>
          <a:sy n="70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kutni trokut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Naslov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17" name="Podnaslov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hr-HR" smtClean="0"/>
              <a:t>Kliknite da biste uredili stil podnaslova matrice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Prostoručno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Prostoručno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Prostoručno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Ravni poveznik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zervirano mjesto datum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7B4F50C-3798-4B27-B1FC-4D0FA1CA7500}" type="datetimeFigureOut">
              <a:rPr lang="sr-Latn-CS" smtClean="0"/>
              <a:pPr/>
              <a:t>15.9.2015</a:t>
            </a:fld>
            <a:endParaRPr lang="hr-HR"/>
          </a:p>
        </p:txBody>
      </p:sp>
      <p:sp>
        <p:nvSpPr>
          <p:cNvPr id="19" name="Rezervirano mjesto podnožj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27" name="Rezervirano mjesto broja slajd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E3D98CF-579C-40AF-A010-90DA6873E7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B4F50C-3798-4B27-B1FC-4D0FA1CA7500}" type="datetimeFigureOut">
              <a:rPr lang="sr-Latn-CS" smtClean="0"/>
              <a:pPr/>
              <a:t>15.9.2015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D98CF-579C-40AF-A010-90DA6873E7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B4F50C-3798-4B27-B1FC-4D0FA1CA7500}" type="datetimeFigureOut">
              <a:rPr lang="sr-Latn-CS" smtClean="0"/>
              <a:pPr/>
              <a:t>15.9.2015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D98CF-579C-40AF-A010-90DA6873E7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B4F50C-3798-4B27-B1FC-4D0FA1CA7500}" type="datetimeFigureOut">
              <a:rPr lang="sr-Latn-CS" smtClean="0"/>
              <a:pPr/>
              <a:t>15.9.2015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D98CF-579C-40AF-A010-90DA6873E763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B4F50C-3798-4B27-B1FC-4D0FA1CA7500}" type="datetimeFigureOut">
              <a:rPr lang="sr-Latn-CS" smtClean="0"/>
              <a:pPr/>
              <a:t>15.9.2015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D98CF-579C-40AF-A010-90DA6873E763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Š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Š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B4F50C-3798-4B27-B1FC-4D0FA1CA7500}" type="datetimeFigureOut">
              <a:rPr lang="sr-Latn-CS" smtClean="0"/>
              <a:pPr/>
              <a:t>15.9.2015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D98CF-579C-40AF-A010-90DA6873E763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Naslov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Usporedb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B4F50C-3798-4B27-B1FC-4D0FA1CA7500}" type="datetimeFigureOut">
              <a:rPr lang="sr-Latn-CS" smtClean="0"/>
              <a:pPr/>
              <a:t>15.9.2015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D98CF-579C-40AF-A010-90DA6873E7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B4F50C-3798-4B27-B1FC-4D0FA1CA7500}" type="datetimeFigureOut">
              <a:rPr lang="sr-Latn-CS" smtClean="0"/>
              <a:pPr/>
              <a:t>15.9.2015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D98CF-579C-40AF-A010-90DA6873E763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B4F50C-3798-4B27-B1FC-4D0FA1CA7500}" type="datetimeFigureOut">
              <a:rPr lang="sr-Latn-CS" smtClean="0"/>
              <a:pPr/>
              <a:t>15.9.2015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D98CF-579C-40AF-A010-90DA6873E7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7B4F50C-3798-4B27-B1FC-4D0FA1CA7500}" type="datetimeFigureOut">
              <a:rPr lang="sr-Latn-CS" smtClean="0"/>
              <a:pPr/>
              <a:t>15.9.2015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D98CF-579C-40AF-A010-90DA6873E7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hr-HR" smtClean="0"/>
              <a:t>Pritisnite ikonu za dodavanje slike</a:t>
            </a:r>
            <a:endParaRPr kumimoji="0" lang="en-US" dirty="0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7B4F50C-3798-4B27-B1FC-4D0FA1CA7500}" type="datetimeFigureOut">
              <a:rPr lang="sr-Latn-CS" smtClean="0"/>
              <a:pPr/>
              <a:t>15.9.2015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E3D98CF-579C-40AF-A010-90DA6873E763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8" name="Prostoručno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Prostoručno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Pravokutni trokut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Ravni poveznik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Š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Š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ručno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Prostoručno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Pravokutni trokut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Ravni poveznik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zervirano mjesto naslova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0" name="Rezervirano mjesto teksta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  <p:sp>
        <p:nvSpPr>
          <p:cNvPr id="10" name="Rezervirano mjesto datum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7B4F50C-3798-4B27-B1FC-4D0FA1CA7500}" type="datetimeFigureOut">
              <a:rPr lang="sr-Latn-CS" smtClean="0"/>
              <a:pPr/>
              <a:t>15.9.2015</a:t>
            </a:fld>
            <a:endParaRPr lang="hr-HR"/>
          </a:p>
        </p:txBody>
      </p:sp>
      <p:sp>
        <p:nvSpPr>
          <p:cNvPr id="22" name="Rezervirano mjesto podnožja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18" name="Rezervirano mjesto broja slajda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E3D98CF-579C-40AF-A010-90DA6873E763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vanja.jesenek@guest.arnes.si" TargetMode="External"/><Relationship Id="rId2" Type="http://schemas.openxmlformats.org/officeDocument/2006/relationships/hyperlink" Target="mailto:malucija@gmail.com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mirsreco@gmail.co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0" y="1714488"/>
            <a:ext cx="9144000" cy="1428760"/>
          </a:xfrm>
        </p:spPr>
        <p:txBody>
          <a:bodyPr>
            <a:normAutofit/>
          </a:bodyPr>
          <a:lstStyle/>
          <a:p>
            <a:pPr algn="ctr"/>
            <a:r>
              <a:rPr lang="hr-HR" sz="3600" dirty="0" smtClean="0">
                <a:effectLst/>
                <a:latin typeface="Times New Roman" pitchFamily="18" charset="0"/>
              </a:rPr>
              <a:t>Planiranje projekta poticanja čitanja i razvoja informacijske pismenosti</a:t>
            </a:r>
            <a:endParaRPr lang="hr-HR" sz="3600" dirty="0">
              <a:effectLst/>
              <a:latin typeface="Times New Roman" pitchFamily="18" charset="0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285852" y="3429000"/>
            <a:ext cx="7415242" cy="500066"/>
          </a:xfrm>
        </p:spPr>
        <p:txBody>
          <a:bodyPr>
            <a:normAutofit/>
          </a:bodyPr>
          <a:lstStyle/>
          <a:p>
            <a:r>
              <a:rPr lang="hr-HR" sz="2400" dirty="0" err="1" smtClean="0">
                <a:latin typeface="Times New Roman" pitchFamily="18" charset="0"/>
              </a:rPr>
              <a:t>Luca</a:t>
            </a:r>
            <a:r>
              <a:rPr lang="hr-HR" sz="2400" dirty="0" smtClean="0">
                <a:latin typeface="Times New Roman" pitchFamily="18" charset="0"/>
              </a:rPr>
              <a:t> Matić, </a:t>
            </a:r>
            <a:r>
              <a:rPr lang="hr-HR" sz="2400" dirty="0" err="1" smtClean="0">
                <a:latin typeface="Times New Roman" pitchFamily="18" charset="0"/>
              </a:rPr>
              <a:t>prof</a:t>
            </a:r>
            <a:r>
              <a:rPr lang="hr-HR" sz="2400" dirty="0" smtClean="0">
                <a:latin typeface="Times New Roman" pitchFamily="18" charset="0"/>
              </a:rPr>
              <a:t>. i </a:t>
            </a:r>
            <a:r>
              <a:rPr lang="hr-HR" sz="2400" dirty="0" err="1" smtClean="0">
                <a:latin typeface="Times New Roman" pitchFamily="18" charset="0"/>
              </a:rPr>
              <a:t>dipl</a:t>
            </a:r>
            <a:r>
              <a:rPr lang="hr-HR" sz="2400" dirty="0" smtClean="0">
                <a:latin typeface="Times New Roman" pitchFamily="18" charset="0"/>
              </a:rPr>
              <a:t>. </a:t>
            </a:r>
            <a:r>
              <a:rPr lang="hr-HR" sz="2400" dirty="0" err="1" smtClean="0">
                <a:latin typeface="Times New Roman" pitchFamily="18" charset="0"/>
              </a:rPr>
              <a:t>knjiž</a:t>
            </a:r>
            <a:r>
              <a:rPr lang="hr-HR" sz="2400" dirty="0" smtClean="0">
                <a:latin typeface="Times New Roman" pitchFamily="18" charset="0"/>
              </a:rPr>
              <a:t>.</a:t>
            </a:r>
          </a:p>
          <a:p>
            <a:endParaRPr lang="hr-HR" dirty="0" smtClean="0">
              <a:latin typeface="Times New Roman" pitchFamily="18" charset="0"/>
            </a:endParaRPr>
          </a:p>
          <a:p>
            <a:endParaRPr lang="hr-HR" dirty="0" smtClean="0">
              <a:latin typeface="Times New Roman" pitchFamily="18" charset="0"/>
            </a:endParaRPr>
          </a:p>
          <a:p>
            <a:endParaRPr lang="hr-HR" dirty="0">
              <a:latin typeface="Times New Roman" pitchFamily="18" charset="0"/>
            </a:endParaRPr>
          </a:p>
        </p:txBody>
      </p:sp>
      <p:sp>
        <p:nvSpPr>
          <p:cNvPr id="5" name="TekstniOkvir 4"/>
          <p:cNvSpPr txBox="1"/>
          <p:nvPr/>
        </p:nvSpPr>
        <p:spPr>
          <a:xfrm>
            <a:off x="0" y="571501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smtClean="0">
                <a:latin typeface="Times New Roman" pitchFamily="18" charset="0"/>
              </a:rPr>
              <a:t>Međužupanijski stručni skup školskih knjižničara</a:t>
            </a:r>
          </a:p>
          <a:p>
            <a:pPr algn="ctr"/>
            <a:r>
              <a:rPr lang="hr-HR" sz="2400" dirty="0" smtClean="0">
                <a:latin typeface="Times New Roman" pitchFamily="18" charset="0"/>
              </a:rPr>
              <a:t>Ivanec, 6. srpnja 2015.</a:t>
            </a:r>
            <a:endParaRPr lang="hr-HR" sz="2400" dirty="0">
              <a:latin typeface="Times New Roman" pitchFamily="18" charset="0"/>
            </a:endParaRPr>
          </a:p>
        </p:txBody>
      </p:sp>
      <p:sp>
        <p:nvSpPr>
          <p:cNvPr id="6" name="TekstniOkvir 5"/>
          <p:cNvSpPr txBox="1"/>
          <p:nvPr/>
        </p:nvSpPr>
        <p:spPr>
          <a:xfrm>
            <a:off x="0" y="357166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dirty="0" smtClean="0">
                <a:latin typeface="Times New Roman" pitchFamily="18" charset="0"/>
              </a:rPr>
              <a:t>Osnovna škola ,,Antun </a:t>
            </a:r>
            <a:r>
              <a:rPr lang="hr-HR" sz="2400" dirty="0" err="1" smtClean="0">
                <a:latin typeface="Times New Roman" pitchFamily="18" charset="0"/>
              </a:rPr>
              <a:t>Nemčić</a:t>
            </a:r>
            <a:r>
              <a:rPr lang="hr-HR" sz="2400" dirty="0" smtClean="0">
                <a:latin typeface="Times New Roman" pitchFamily="18" charset="0"/>
              </a:rPr>
              <a:t> </a:t>
            </a:r>
            <a:r>
              <a:rPr lang="hr-HR" sz="2400" dirty="0" err="1" smtClean="0">
                <a:latin typeface="Times New Roman" pitchFamily="18" charset="0"/>
              </a:rPr>
              <a:t>Gostovinski</a:t>
            </a:r>
            <a:r>
              <a:rPr lang="hr-HR" sz="2400" dirty="0" smtClean="0">
                <a:latin typeface="Times New Roman" pitchFamily="18" charset="0"/>
              </a:rPr>
              <a:t>’’ Koprivnica</a:t>
            </a:r>
            <a:endParaRPr lang="hr-HR" sz="24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Uključuje: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osposobljenost za organiziranje i praćenje usvajanja, obrade i vrjednovanja novog znanja te njihove primjene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znanje o strategijama i metodama učenja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osposobljavanje učenika za procjenjivanje i odabiranje metoda učenja koje mu najbolje odgovaraju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osposobljavanje učenika za preuzimanje odgovornosti</a:t>
            </a:r>
          </a:p>
          <a:p>
            <a:pPr>
              <a:buNone/>
            </a:pPr>
            <a:endParaRPr lang="hr-H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 smtClean="0">
                <a:effectLst/>
                <a:latin typeface="Times New Roman" pitchFamily="18" charset="0"/>
                <a:cs typeface="Times New Roman" pitchFamily="18" charset="0"/>
              </a:rPr>
              <a:t>Učiti kako učiti</a:t>
            </a:r>
            <a:endParaRPr lang="hr-HR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559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Učenici će: 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razlikovati činjenicu od mišljenja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znati postavljati pitanja, tražiti, procijeniti pouzdanost i služiti se informacijama iz različiti izvora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steći vještine suradnje s drugima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steći znanje i vještine te razviti strategije učenja te procijeniti jesu li one dobre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razviti pozitivan stav prema stjecanju novog znanja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biti osposobljeni za primjenu stečenog znanja i vještina</a:t>
            </a:r>
          </a:p>
          <a:p>
            <a:endParaRPr lang="hr-HR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 smtClean="0">
                <a:effectLst/>
                <a:latin typeface="Times New Roman" pitchFamily="18" charset="0"/>
                <a:cs typeface="Times New Roman" pitchFamily="18" charset="0"/>
              </a:rPr>
              <a:t>Ciljevi </a:t>
            </a:r>
            <a:r>
              <a:rPr lang="hr-HR" sz="3200" dirty="0" err="1" smtClean="0">
                <a:effectLst/>
                <a:latin typeface="Times New Roman" pitchFamily="18" charset="0"/>
                <a:cs typeface="Times New Roman" pitchFamily="18" charset="0"/>
              </a:rPr>
              <a:t>međupredmetne</a:t>
            </a:r>
            <a:r>
              <a:rPr lang="hr-HR" sz="3200" dirty="0" smtClean="0">
                <a:effectLst/>
                <a:latin typeface="Times New Roman" pitchFamily="18" charset="0"/>
                <a:cs typeface="Times New Roman" pitchFamily="18" charset="0"/>
              </a:rPr>
              <a:t> teme</a:t>
            </a:r>
            <a:endParaRPr lang="hr-HR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24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23528" y="0"/>
            <a:ext cx="8406106" cy="1143000"/>
          </a:xfrm>
        </p:spPr>
        <p:txBody>
          <a:bodyPr>
            <a:normAutofit/>
          </a:bodyPr>
          <a:lstStyle/>
          <a:p>
            <a:r>
              <a:rPr lang="hr-HR" sz="3200" dirty="0" smtClean="0">
                <a:effectLst/>
                <a:latin typeface="Times New Roman" pitchFamily="18" charset="0"/>
                <a:cs typeface="Times New Roman" pitchFamily="18" charset="0"/>
              </a:rPr>
              <a:t>Ciljevi projekta</a:t>
            </a:r>
            <a:endParaRPr lang="hr-HR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5715040"/>
          </a:xfrm>
        </p:spPr>
        <p:txBody>
          <a:bodyPr/>
          <a:lstStyle/>
          <a:p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promicanje i poticanje čitanja naglas</a:t>
            </a:r>
          </a:p>
          <a:p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razvijanje svijesti o važnosti i utjecaju čitanja naglas</a:t>
            </a:r>
          </a:p>
          <a:p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razvijanja čitalačkih sposobnosti i vještina</a:t>
            </a:r>
          </a:p>
          <a:p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razvijanje svih vrsta pismenosti</a:t>
            </a:r>
          </a:p>
          <a:p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promocija hrvatske dječje književnosti, povijesti i kulture</a:t>
            </a:r>
          </a:p>
          <a:p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upoznavanje djela slovenske dječje književnosti, jezika, povijesti, kulture</a:t>
            </a:r>
          </a:p>
          <a:p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uporaba novih medija u interpretaciji književnog djela</a:t>
            </a:r>
          </a:p>
          <a:p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bogaćenje jezika i razvoj kritičkog mišljenja</a:t>
            </a:r>
          </a:p>
          <a:p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kreativno i suradničko korištenje Informacijsko-komunikacijske tehnologije</a:t>
            </a:r>
          </a:p>
          <a:p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ovladavanje metodama istraživačkog rada</a:t>
            </a:r>
          </a:p>
          <a:p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unapređivanje vještina i sposobnosti javnog nastupa</a:t>
            </a:r>
          </a:p>
          <a:p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promocija školske knjižnice</a:t>
            </a:r>
          </a:p>
          <a:p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promocija europskog identiteta</a:t>
            </a:r>
          </a:p>
          <a:p>
            <a:pPr marL="109728" indent="0">
              <a:buNone/>
            </a:pPr>
            <a:endParaRPr lang="hr-HR" dirty="0" smtClean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159594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5500726"/>
          </a:xfrm>
        </p:spPr>
        <p:txBody>
          <a:bodyPr>
            <a:noAutofit/>
          </a:bodyPr>
          <a:lstStyle/>
          <a:p>
            <a:r>
              <a:rPr lang="hr-HR" sz="2300" dirty="0" smtClean="0">
                <a:latin typeface="Times New Roman" pitchFamily="18" charset="0"/>
                <a:cs typeface="Times New Roman" pitchFamily="18" charset="0"/>
              </a:rPr>
              <a:t>izražajno čitati</a:t>
            </a:r>
          </a:p>
          <a:p>
            <a:r>
              <a:rPr lang="hr-HR" sz="2300" smtClean="0">
                <a:latin typeface="Times New Roman" pitchFamily="18" charset="0"/>
                <a:cs typeface="Times New Roman" pitchFamily="18" charset="0"/>
              </a:rPr>
              <a:t>čitati </a:t>
            </a:r>
            <a:r>
              <a:rPr lang="hr-HR" sz="2300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hr-HR" sz="2300" dirty="0" smtClean="0">
                <a:latin typeface="Times New Roman" pitchFamily="18" charset="0"/>
                <a:cs typeface="Times New Roman" pitchFamily="18" charset="0"/>
              </a:rPr>
              <a:t>razumijevanjem</a:t>
            </a:r>
          </a:p>
          <a:p>
            <a:r>
              <a:rPr lang="hr-HR" sz="2300" dirty="0" smtClean="0">
                <a:latin typeface="Times New Roman" pitchFamily="18" charset="0"/>
                <a:cs typeface="Times New Roman" pitchFamily="18" charset="0"/>
              </a:rPr>
              <a:t>razgovarati o pročitanom tekstu</a:t>
            </a:r>
            <a:endParaRPr lang="hr-HR" sz="2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hr-HR" sz="2300" dirty="0" smtClean="0">
                <a:latin typeface="Times New Roman" pitchFamily="18" charset="0"/>
                <a:cs typeface="Times New Roman" pitchFamily="18" charset="0"/>
              </a:rPr>
              <a:t>bogatiti svoj </a:t>
            </a:r>
            <a:r>
              <a:rPr lang="hr-HR" sz="2300" dirty="0" smtClean="0">
                <a:latin typeface="Times New Roman" pitchFamily="18" charset="0"/>
                <a:cs typeface="Times New Roman" pitchFamily="18" charset="0"/>
              </a:rPr>
              <a:t>rječnik</a:t>
            </a:r>
          </a:p>
          <a:p>
            <a:r>
              <a:rPr lang="hr-HR" sz="2300" dirty="0" smtClean="0">
                <a:latin typeface="Times New Roman" pitchFamily="18" charset="0"/>
                <a:cs typeface="Times New Roman" pitchFamily="18" charset="0"/>
              </a:rPr>
              <a:t>razmijeniti </a:t>
            </a:r>
            <a:r>
              <a:rPr lang="hr-HR" sz="2300" dirty="0" smtClean="0">
                <a:latin typeface="Times New Roman" pitchFamily="18" charset="0"/>
                <a:cs typeface="Times New Roman" pitchFamily="18" charset="0"/>
              </a:rPr>
              <a:t>dojmove</a:t>
            </a:r>
          </a:p>
          <a:p>
            <a:r>
              <a:rPr lang="hr-HR" sz="2300" dirty="0" smtClean="0">
                <a:latin typeface="Times New Roman" pitchFamily="18" charset="0"/>
                <a:cs typeface="Times New Roman" pitchFamily="18" charset="0"/>
              </a:rPr>
              <a:t>izraziti stavove</a:t>
            </a:r>
          </a:p>
          <a:p>
            <a:r>
              <a:rPr lang="hr-HR" sz="2300" dirty="0" smtClean="0">
                <a:latin typeface="Times New Roman" pitchFamily="18" charset="0"/>
                <a:cs typeface="Times New Roman" pitchFamily="18" charset="0"/>
              </a:rPr>
              <a:t>analizirati i vrednovati pročitani sadržaj</a:t>
            </a:r>
          </a:p>
          <a:p>
            <a:r>
              <a:rPr lang="hr-HR" sz="2300" dirty="0" smtClean="0">
                <a:latin typeface="Times New Roman" pitchFamily="18" charset="0"/>
                <a:cs typeface="Times New Roman" pitchFamily="18" charset="0"/>
              </a:rPr>
              <a:t>kritički </a:t>
            </a:r>
            <a:r>
              <a:rPr lang="hr-HR" sz="2300" dirty="0" smtClean="0">
                <a:latin typeface="Times New Roman" pitchFamily="18" charset="0"/>
                <a:cs typeface="Times New Roman" pitchFamily="18" charset="0"/>
              </a:rPr>
              <a:t>promišljati</a:t>
            </a:r>
          </a:p>
          <a:p>
            <a:r>
              <a:rPr lang="hr-HR" sz="2300" dirty="0" smtClean="0">
                <a:latin typeface="Times New Roman" pitchFamily="18" charset="0"/>
                <a:cs typeface="Times New Roman" pitchFamily="18" charset="0"/>
              </a:rPr>
              <a:t>istraživati</a:t>
            </a:r>
          </a:p>
          <a:p>
            <a:r>
              <a:rPr lang="hr-HR" sz="2300" dirty="0" smtClean="0">
                <a:latin typeface="Times New Roman" pitchFamily="18" charset="0"/>
                <a:cs typeface="Times New Roman" pitchFamily="18" charset="0"/>
              </a:rPr>
              <a:t>stvaralački se izraziti</a:t>
            </a:r>
          </a:p>
          <a:p>
            <a:r>
              <a:rPr lang="hr-HR" sz="2300" dirty="0" smtClean="0">
                <a:latin typeface="Times New Roman" pitchFamily="18" charset="0"/>
                <a:cs typeface="Times New Roman" pitchFamily="18" charset="0"/>
              </a:rPr>
              <a:t>prezentirati</a:t>
            </a:r>
            <a:endParaRPr lang="hr-HR" sz="2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hr-HR" sz="2300" dirty="0" smtClean="0">
                <a:latin typeface="Times New Roman" pitchFamily="18" charset="0"/>
                <a:cs typeface="Times New Roman" pitchFamily="18" charset="0"/>
              </a:rPr>
              <a:t>koristiti </a:t>
            </a:r>
            <a:r>
              <a:rPr lang="hr-HR" sz="2300" dirty="0" smtClean="0">
                <a:latin typeface="Times New Roman" pitchFamily="18" charset="0"/>
                <a:cs typeface="Times New Roman" pitchFamily="18" charset="0"/>
              </a:rPr>
              <a:t>naučeno u novim situacijama</a:t>
            </a:r>
          </a:p>
          <a:p>
            <a:pPr marL="109728" indent="0">
              <a:buNone/>
            </a:pPr>
            <a:endParaRPr lang="hr-HR" sz="2300" dirty="0" smtClean="0"/>
          </a:p>
          <a:p>
            <a:endParaRPr lang="hr-HR" sz="2300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hr-HR" sz="3600" dirty="0" smtClean="0">
                <a:effectLst/>
                <a:latin typeface="Times New Roman" pitchFamily="18" charset="0"/>
                <a:cs typeface="Times New Roman" pitchFamily="18" charset="0"/>
              </a:rPr>
              <a:t>Ishodi </a:t>
            </a:r>
            <a:r>
              <a:rPr lang="hr-HR" sz="3100" dirty="0" smtClean="0">
                <a:effectLst/>
                <a:latin typeface="Times New Roman" pitchFamily="18" charset="0"/>
                <a:cs typeface="Times New Roman" pitchFamily="18" charset="0"/>
              </a:rPr>
              <a:t>(učenik će moći)</a:t>
            </a:r>
            <a:r>
              <a:rPr lang="hr-HR" sz="28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sz="28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hr-HR" sz="2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956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zervirano mjesto sadržaja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Prijavili se za projekt: 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OŠ “Antun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Nemčić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Gostovinski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” Koprivnica 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OŠ “Braća Radić” Koprivnica 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OŠ “Đuro Ester” Koprivnica 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OŠ Grgura Karlovčana Đurđevac 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OŠ Ljudevita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Modeca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Križevci 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 smtClean="0">
                <a:solidFill>
                  <a:srgbClr val="464646"/>
                </a:solidFill>
                <a:effectLst/>
                <a:latin typeface="Times New Roman" pitchFamily="18" charset="0"/>
                <a:cs typeface="Times New Roman" pitchFamily="18" charset="0"/>
              </a:rPr>
              <a:t>Koprivničko-križevačka</a:t>
            </a:r>
            <a:r>
              <a:rPr lang="hr-HR" sz="3200" dirty="0" smtClean="0">
                <a:effectLst/>
                <a:latin typeface="Times New Roman" pitchFamily="18" charset="0"/>
                <a:cs typeface="Times New Roman" pitchFamily="18" charset="0"/>
              </a:rPr>
              <a:t> županija</a:t>
            </a:r>
            <a:endParaRPr lang="hr-HR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4"/>
          <p:cNvSpPr>
            <a:spLocks noGrp="1"/>
          </p:cNvSpPr>
          <p:nvPr>
            <p:ph sz="half" idx="1"/>
          </p:nvPr>
        </p:nvSpPr>
        <p:spPr>
          <a:xfrm>
            <a:off x="4562422" y="1417638"/>
            <a:ext cx="4038600" cy="4525963"/>
          </a:xfrm>
        </p:spPr>
        <p:txBody>
          <a:bodyPr>
            <a:noAutofit/>
          </a:bodyPr>
          <a:lstStyle/>
          <a:p>
            <a:pPr fontAlgn="t">
              <a:buNone/>
            </a:pPr>
            <a:r>
              <a:rPr lang="vi-VN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Republika Hrvatska</a:t>
            </a:r>
            <a:endParaRPr lang="vi-VN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vi-VN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OŠ "Antun Nemčić Gostovinski" Koprivnica</a:t>
            </a:r>
          </a:p>
          <a:p>
            <a:pPr fontAlgn="t"/>
            <a:r>
              <a:rPr lang="vi-VN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Školska ulica 5</a:t>
            </a:r>
            <a:endParaRPr lang="hr-HR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>
              <a:buNone/>
            </a:pPr>
            <a:r>
              <a:rPr lang="hr-HR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vi-VN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48 000 Koprivnica</a:t>
            </a:r>
          </a:p>
          <a:p>
            <a:pPr fontAlgn="t"/>
            <a:r>
              <a:rPr lang="vi-VN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Ravnateljica: </a:t>
            </a:r>
            <a:endParaRPr lang="hr-HR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 fontAlgn="t">
              <a:buNone/>
            </a:pPr>
            <a:r>
              <a:rPr lang="hr-HR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vi-VN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Gordana Gazdić-Buhanec</a:t>
            </a:r>
          </a:p>
          <a:p>
            <a:pPr fontAlgn="t"/>
            <a:r>
              <a:rPr lang="vi-VN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048/622-172</a:t>
            </a:r>
          </a:p>
          <a:p>
            <a:pPr fontAlgn="t"/>
            <a:r>
              <a:rPr lang="hr-HR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Š</a:t>
            </a:r>
            <a:r>
              <a:rPr lang="vi-VN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kolski knjiž</a:t>
            </a:r>
            <a:r>
              <a:rPr lang="hr-HR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ničarka:</a:t>
            </a:r>
          </a:p>
          <a:p>
            <a:pPr marL="109728" indent="0" fontAlgn="t">
              <a:buNone/>
            </a:pPr>
            <a:r>
              <a:rPr lang="hr-HR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vi-VN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Luca Matić</a:t>
            </a:r>
          </a:p>
          <a:p>
            <a:pPr fontAlgn="t"/>
            <a:r>
              <a:rPr lang="vi-VN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malucija@gmail.com</a:t>
            </a:r>
            <a:endParaRPr lang="vi-VN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vi-VN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048/220-322, 098 502 966</a:t>
            </a:r>
          </a:p>
          <a:p>
            <a:pPr fontAlgn="t"/>
            <a:r>
              <a:rPr lang="vi-VN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Razred: 4c</a:t>
            </a:r>
            <a:r>
              <a:rPr lang="hr-HR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(22 učenika) </a:t>
            </a:r>
            <a:endParaRPr lang="vi-VN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vi-VN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Učiteljica: Đurđica Pošta</a:t>
            </a:r>
            <a:endParaRPr lang="hr-HR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hr-HR" sz="1600" dirty="0" smtClean="0">
              <a:latin typeface="Times New Roman" pitchFamily="18" charset="0"/>
              <a:cs typeface="Times New Roman" pitchFamily="18" charset="0"/>
            </a:endParaRPr>
          </a:p>
          <a:p>
            <a:pPr fontAlgn="t">
              <a:buNone/>
            </a:pPr>
            <a:endParaRPr lang="vi-VN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zervirano mjesto sadržaja 5"/>
          <p:cNvSpPr>
            <a:spLocks noGrp="1"/>
          </p:cNvSpPr>
          <p:nvPr>
            <p:ph sz="half" idx="2"/>
          </p:nvPr>
        </p:nvSpPr>
        <p:spPr>
          <a:xfrm>
            <a:off x="536915" y="1417638"/>
            <a:ext cx="4038600" cy="4525963"/>
          </a:xfrm>
        </p:spPr>
        <p:txBody>
          <a:bodyPr>
            <a:normAutofit/>
          </a:bodyPr>
          <a:lstStyle/>
          <a:p>
            <a:pPr fontAlgn="t">
              <a:buNone/>
            </a:pPr>
            <a:r>
              <a:rPr lang="hr-HR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Republika Slovenija</a:t>
            </a:r>
            <a:endParaRPr lang="hr-HR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>
              <a:buNone/>
            </a:pPr>
            <a:endParaRPr lang="hr-HR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>
              <a:buNone/>
            </a:pPr>
            <a:endParaRPr lang="hr-HR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hr-HR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OŠ </a:t>
            </a:r>
            <a:r>
              <a:rPr lang="hr-HR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Sladki</a:t>
            </a:r>
            <a:r>
              <a:rPr lang="hr-HR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Vrh</a:t>
            </a:r>
          </a:p>
          <a:p>
            <a:pPr fontAlgn="t"/>
            <a:r>
              <a:rPr lang="hr-HR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Sladki</a:t>
            </a:r>
            <a:r>
              <a:rPr lang="hr-HR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Vrh 8a</a:t>
            </a:r>
          </a:p>
          <a:p>
            <a:pPr fontAlgn="t"/>
            <a:r>
              <a:rPr lang="hr-HR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2214 </a:t>
            </a:r>
            <a:r>
              <a:rPr lang="hr-HR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Sladki</a:t>
            </a:r>
            <a:r>
              <a:rPr lang="hr-HR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Vrh</a:t>
            </a:r>
          </a:p>
          <a:p>
            <a:pPr fontAlgn="t">
              <a:buNone/>
            </a:pPr>
            <a:r>
              <a:rPr lang="hr-HR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hr-HR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hr-HR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Šolska knjižničarka: </a:t>
            </a:r>
          </a:p>
          <a:p>
            <a:pPr marL="109728" indent="0" fontAlgn="t">
              <a:buNone/>
            </a:pPr>
            <a:r>
              <a:rPr lang="hr-HR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Vanja Jesenek</a:t>
            </a:r>
          </a:p>
          <a:p>
            <a:pPr fontAlgn="t"/>
            <a:r>
              <a:rPr lang="hr-HR" sz="20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vanja.jesenek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@guest.arnes.si</a:t>
            </a:r>
            <a:r>
              <a:rPr lang="hr-HR" sz="2000" dirty="0" smtClean="0">
                <a:latin typeface="Times New Roman" pitchFamily="18" charset="0"/>
                <a:cs typeface="Times New Roman" pitchFamily="18" charset="0"/>
              </a:rPr>
              <a:t>  </a:t>
            </a:r>
            <a:br>
              <a:rPr lang="hr-HR" sz="2000" dirty="0" smtClean="0">
                <a:latin typeface="Times New Roman" pitchFamily="18" charset="0"/>
                <a:cs typeface="Times New Roman" pitchFamily="18" charset="0"/>
              </a:rPr>
            </a:br>
            <a:endParaRPr lang="hr-H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3200" dirty="0" smtClean="0">
                <a:solidFill>
                  <a:srgbClr val="464646"/>
                </a:solidFill>
                <a:effectLst/>
                <a:latin typeface="Times New Roman" pitchFamily="18" charset="0"/>
                <a:cs typeface="Times New Roman" pitchFamily="18" charset="0"/>
              </a:rPr>
              <a:t>Škole partneri</a:t>
            </a:r>
            <a:endParaRPr lang="hr-HR" sz="3200" dirty="0">
              <a:solidFill>
                <a:srgbClr val="46464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519175"/>
          </a:xfrm>
        </p:spPr>
        <p:txBody>
          <a:bodyPr>
            <a:normAutofit/>
          </a:bodyPr>
          <a:lstStyle/>
          <a:p>
            <a:pPr algn="ctr"/>
            <a:endParaRPr lang="hr-HR" dirty="0" smtClean="0"/>
          </a:p>
          <a:p>
            <a:pPr algn="ctr"/>
            <a:endParaRPr lang="hr-HR" dirty="0" smtClean="0"/>
          </a:p>
          <a:p>
            <a:pPr algn="ctr"/>
            <a:endParaRPr lang="hr-HR" dirty="0" smtClean="0"/>
          </a:p>
          <a:p>
            <a:pPr algn="ctr">
              <a:buNone/>
            </a:pPr>
            <a:r>
              <a:rPr lang="hr-HR" sz="3200" dirty="0" smtClean="0"/>
              <a:t>Hvala!</a:t>
            </a:r>
            <a:endParaRPr lang="hr-HR" sz="3200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00034" y="2500306"/>
            <a:ext cx="8229600" cy="3864175"/>
          </a:xfrm>
        </p:spPr>
        <p:txBody>
          <a:bodyPr>
            <a:normAutofit/>
          </a:bodyPr>
          <a:lstStyle/>
          <a:p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Ideja nastala na 25. Proljetnoj školi školskih knjižničara</a:t>
            </a:r>
          </a:p>
          <a:p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Cilj: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Poticanje čitanja dječje književnosti</a:t>
            </a:r>
          </a:p>
          <a:p>
            <a:endParaRPr lang="hr-HR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Zadaća:</a:t>
            </a:r>
            <a:r>
              <a:rPr lang="hr-HR" sz="2800" dirty="0" smtClean="0">
                <a:latin typeface="Times New Roman" pitchFamily="18" charset="0"/>
                <a:cs typeface="Times New Roman" pitchFamily="18" charset="0"/>
              </a:rPr>
              <a:t> Promicanje hrvatske/slovenske književnosti, jezika i kulture</a:t>
            </a:r>
            <a:endParaRPr lang="hr-HR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0" y="642918"/>
            <a:ext cx="9144000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hr-HR" sz="3200" b="1" dirty="0" smtClean="0">
                <a:effectLst/>
              </a:rPr>
              <a:t/>
            </a:r>
            <a:br>
              <a:rPr lang="hr-HR" sz="3200" b="1" dirty="0" smtClean="0">
                <a:effectLst/>
              </a:rPr>
            </a:br>
            <a:r>
              <a:rPr lang="hr-HR" sz="3200" b="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3100" b="0" dirty="0" smtClean="0">
                <a:effectLst/>
                <a:latin typeface="Times New Roman" pitchFamily="18" charset="0"/>
                <a:cs typeface="Times New Roman" pitchFamily="18" charset="0"/>
              </a:rPr>
              <a:t>Međudržavni projekt osnovnih škola </a:t>
            </a:r>
            <a:br>
              <a:rPr lang="hr-HR" sz="31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hr-HR" sz="3100" b="0" dirty="0" smtClean="0">
                <a:effectLst/>
                <a:latin typeface="Times New Roman" pitchFamily="18" charset="0"/>
                <a:cs typeface="Times New Roman" pitchFamily="18" charset="0"/>
              </a:rPr>
              <a:t>Republike Slovenije i Republike Hrvatske</a:t>
            </a:r>
            <a:r>
              <a:rPr lang="hr-HR" sz="3200" b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sz="32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hr-HR" sz="3200" b="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3600" dirty="0" smtClean="0">
                <a:effectLst/>
                <a:latin typeface="Times New Roman" pitchFamily="18" charset="0"/>
                <a:cs typeface="Times New Roman" pitchFamily="18" charset="0"/>
              </a:rPr>
              <a:t>Čitanje ne poznaje granice/Branje ne pozna meje </a:t>
            </a:r>
            <a:r>
              <a:rPr lang="hr-HR" sz="31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sz="31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hr-HR" sz="33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sz="33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hr-HR" sz="33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565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864307"/>
          </a:xfrm>
        </p:spPr>
        <p:txBody>
          <a:bodyPr>
            <a:normAutofit lnSpcReduction="10000"/>
          </a:bodyPr>
          <a:lstStyle/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slovenske škole čitaju prijevode djela hrvatskih autora, a hrvatske škole prijevode djela slovenskih autora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prijedlog: čitati poglavlje po poglavlje naglas u razredu ili knjižnici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istraživački rad učenika vezan uz povijest, kulturu i znamenitosti kraja škole partnera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mogu sudjelovati cijeli razredni odjeli ili interesne skupine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priprema završnice u jednoj od škola i prezentiranje rada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sve troškove vezane uz projekt snosi škola koja sudjeluje (prijevoz, domaćinstvo)</a:t>
            </a:r>
          </a:p>
          <a:p>
            <a:endParaRPr lang="hr-HR" dirty="0" smtClean="0"/>
          </a:p>
          <a:p>
            <a:endParaRPr lang="hr-HR" dirty="0" smtClean="0"/>
          </a:p>
        </p:txBody>
      </p:sp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hr-HR" sz="2800" dirty="0" smtClean="0">
                <a:effectLst/>
                <a:latin typeface="Times New Roman" pitchFamily="18" charset="0"/>
                <a:cs typeface="Times New Roman" pitchFamily="18" charset="0"/>
              </a:rPr>
              <a:t>Kako izgleda projekt?</a:t>
            </a:r>
            <a:br>
              <a:rPr lang="hr-HR" sz="28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hr-HR" sz="2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211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Za Hrvatsku: Mirjana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Čubaković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, školska knjižničarka, OŠ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Budaševo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-Topolovac-Gušće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hr-HR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hr-HR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mirsreco</a:t>
            </a:r>
            <a:r>
              <a:rPr lang="hr-HR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@</a:t>
            </a:r>
            <a:r>
              <a:rPr lang="hr-HR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gmail.com</a:t>
            </a:r>
            <a:endParaRPr lang="hr-HR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hr-HR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Za Sloveniju: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Mirjam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Klavž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-Dolinar,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šk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. knjižničarka i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prof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. slovenskog jezika, OŠ bratov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Polančičev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Maribor</a:t>
            </a:r>
          </a:p>
          <a:p>
            <a:pPr>
              <a:buNone/>
            </a:pPr>
            <a:endParaRPr lang="hr-HR" dirty="0" smtClean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 smtClean="0">
                <a:effectLst/>
                <a:latin typeface="Times New Roman" pitchFamily="18" charset="0"/>
                <a:cs typeface="Times New Roman" pitchFamily="18" charset="0"/>
              </a:rPr>
              <a:t>Koordinatori projekta</a:t>
            </a:r>
            <a:endParaRPr lang="hr-HR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753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 smtClean="0">
                <a:effectLst/>
                <a:latin typeface="Times New Roman" pitchFamily="18" charset="0"/>
                <a:cs typeface="Times New Roman" pitchFamily="18" charset="0"/>
              </a:rPr>
              <a:t>Uloga koordinatora</a:t>
            </a:r>
            <a:endParaRPr lang="hr-HR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povezuju dvije po dvije škole koje se međusobno dogovaraju o provedbi projekta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škole koordinatorima šalju informacije o započetom projektu (tijekom listopada) te kratko izvješće (tijekom ožujka)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228012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P O K R O V I T E L J I 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hr-HR" dirty="0" smtClean="0"/>
              <a:t>REPUBLIKA SLOVENIJA</a:t>
            </a:r>
            <a:endParaRPr lang="hr-HR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hr-HR" dirty="0" smtClean="0"/>
              <a:t>REBUBLIKA HRVATSKA</a:t>
            </a:r>
            <a:endParaRPr lang="hr-HR" dirty="0"/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ZVEZA BIBLIOTEKARSKIH DRUŠTEV SLOVENIJE</a:t>
            </a:r>
          </a:p>
          <a:p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Sekcija za </a:t>
            </a:r>
            <a:r>
              <a:rPr lang="hr-HR" dirty="0" err="1" smtClean="0">
                <a:latin typeface="Times New Roman" pitchFamily="18" charset="0"/>
                <a:cs typeface="Times New Roman" pitchFamily="18" charset="0"/>
              </a:rPr>
              <a:t>šolske</a:t>
            </a: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 knjižnice</a:t>
            </a:r>
          </a:p>
          <a:p>
            <a:endParaRPr lang="hr-HR" dirty="0"/>
          </a:p>
          <a:p>
            <a:endParaRPr lang="hr-HR" dirty="0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HRVATSKO KNJIŽNIČARSKO DRUŠTVO</a:t>
            </a:r>
          </a:p>
          <a:p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Sekcija za školske knjižnice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Hrvatsko čitateljsko društvo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Korisnik\Desktop\preuzmi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67694" y="41910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Korisnik\Desktop\preuzmi (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1836" y="4191000"/>
            <a:ext cx="1368152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7457833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38531"/>
          </a:xfrm>
        </p:spPr>
        <p:txBody>
          <a:bodyPr>
            <a:normAutofit/>
          </a:bodyPr>
          <a:lstStyle/>
          <a:p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poticanje čitanja iz užitka</a:t>
            </a:r>
          </a:p>
          <a:p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stjecanja čitalačkih navika i kompetencija</a:t>
            </a:r>
          </a:p>
          <a:p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unaprijeđivanja kulture čitanja</a:t>
            </a:r>
          </a:p>
          <a:p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stvaranje aktivnog čitatelja</a:t>
            </a:r>
          </a:p>
          <a:p>
            <a:pPr marL="109728" indent="0">
              <a:buNone/>
            </a:pPr>
            <a:endParaRPr lang="hr-H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hr-H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r-H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r-H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r-H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r-H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 smtClean="0">
                <a:effectLst/>
                <a:latin typeface="Times New Roman" pitchFamily="18" charset="0"/>
                <a:cs typeface="Times New Roman" pitchFamily="18" charset="0"/>
              </a:rPr>
              <a:t>Poticanje čitanja</a:t>
            </a:r>
            <a:endParaRPr lang="hr-HR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837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/>
          <a:lstStyle/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temeljni oblik suvremene pismenosti koji objedinjuje znanja i vještine ostalih vrsta pismenosti 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omogućuje stvaranje i korištenje novih znanja </a:t>
            </a:r>
          </a:p>
          <a:p>
            <a:pPr marL="109728" indent="0">
              <a:buNone/>
            </a:pPr>
            <a:endParaRPr lang="hr-HR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Informacijski pismena osoba sposobna je: 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pretraživati (pronalaženje, vrjednovanje, organiziranje i odabiranje informacija) 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interpretirati (pretvaranje podataka i informacija u znanje) </a:t>
            </a:r>
          </a:p>
          <a:p>
            <a:r>
              <a:rPr lang="hr-HR" dirty="0" smtClean="0">
                <a:latin typeface="Times New Roman" pitchFamily="18" charset="0"/>
                <a:cs typeface="Times New Roman" pitchFamily="18" charset="0"/>
              </a:rPr>
              <a:t>razvijati nove ideje (stvaranje novog znanja)  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 smtClean="0">
                <a:effectLst/>
                <a:latin typeface="Times New Roman" pitchFamily="18" charset="0"/>
                <a:cs typeface="Times New Roman" pitchFamily="18" charset="0"/>
              </a:rPr>
              <a:t>Informacijska pismenost</a:t>
            </a:r>
            <a:endParaRPr lang="hr-HR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69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komunikacija na materinskom jeziku</a:t>
            </a:r>
          </a:p>
          <a:p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komunikacija na stranim jezicima</a:t>
            </a:r>
          </a:p>
          <a:p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matematička kompetencija i osnovne kompetencije u prirodoslovlju i tehnologiji</a:t>
            </a:r>
          </a:p>
          <a:p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učiti kako učiti</a:t>
            </a:r>
          </a:p>
          <a:p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socijalna i građanska kompetencija</a:t>
            </a:r>
          </a:p>
          <a:p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inicijativnost i poduzetnost</a:t>
            </a:r>
          </a:p>
          <a:p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kulturna svijest i izražavanje</a:t>
            </a:r>
            <a:endParaRPr lang="hr-H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Kompetencije za cjeloživotno obrazovanje:</a:t>
            </a:r>
            <a:endParaRPr lang="hr-HR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430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omilanje">
  <a:themeElements>
    <a:clrScheme name="Gomilanj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Gomilanj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Gomilanj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729</TotalTime>
  <Words>659</Words>
  <Application>Microsoft Office PowerPoint</Application>
  <PresentationFormat>Prikaz na zaslonu (4:3)</PresentationFormat>
  <Paragraphs>138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16</vt:i4>
      </vt:variant>
    </vt:vector>
  </HeadingPairs>
  <TitlesOfParts>
    <vt:vector size="17" baseType="lpstr">
      <vt:lpstr>Gomilanje</vt:lpstr>
      <vt:lpstr>Planiranje projekta poticanja čitanja i razvoja informacijske pismenosti</vt:lpstr>
      <vt:lpstr>  Međudržavni projekt osnovnih škola  Republike Slovenije i Republike Hrvatske  Čitanje ne poznaje granice/Branje ne pozna meje   </vt:lpstr>
      <vt:lpstr>Kako izgleda projekt? </vt:lpstr>
      <vt:lpstr>Koordinatori projekta</vt:lpstr>
      <vt:lpstr>Uloga koordinatora</vt:lpstr>
      <vt:lpstr>P O K R O V I T E L J I </vt:lpstr>
      <vt:lpstr>Poticanje čitanja</vt:lpstr>
      <vt:lpstr>Informacijska pismenost</vt:lpstr>
      <vt:lpstr>Kompetencije za cjeloživotno obrazovanje:</vt:lpstr>
      <vt:lpstr>Učiti kako učiti</vt:lpstr>
      <vt:lpstr>Ciljevi međupredmetne teme</vt:lpstr>
      <vt:lpstr>Ciljevi projekta</vt:lpstr>
      <vt:lpstr>Ishodi (učenik će moći) </vt:lpstr>
      <vt:lpstr>Koprivničko-križevačka županija</vt:lpstr>
      <vt:lpstr>Škole partneri</vt:lpstr>
      <vt:lpstr>Slajd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Međudržavni projekt osnovnih škola Republike Slovenije i Republike Hrvatske</dc:title>
  <dc:creator>Korisnik</dc:creator>
  <cp:lastModifiedBy>Korisnik</cp:lastModifiedBy>
  <cp:revision>67</cp:revision>
  <dcterms:created xsi:type="dcterms:W3CDTF">2015-04-27T12:03:55Z</dcterms:created>
  <dcterms:modified xsi:type="dcterms:W3CDTF">2015-09-15T10:12:53Z</dcterms:modified>
</cp:coreProperties>
</file>