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4"/>
  </p:notesMasterIdLst>
  <p:sldIdLst>
    <p:sldId id="259" r:id="rId2"/>
    <p:sldId id="256" r:id="rId3"/>
    <p:sldId id="321" r:id="rId4"/>
    <p:sldId id="322" r:id="rId5"/>
    <p:sldId id="323" r:id="rId6"/>
    <p:sldId id="275" r:id="rId7"/>
    <p:sldId id="324" r:id="rId8"/>
    <p:sldId id="325" r:id="rId9"/>
    <p:sldId id="295" r:id="rId10"/>
    <p:sldId id="314" r:id="rId11"/>
    <p:sldId id="278" r:id="rId12"/>
    <p:sldId id="279" r:id="rId13"/>
    <p:sldId id="316" r:id="rId14"/>
    <p:sldId id="317" r:id="rId15"/>
    <p:sldId id="298" r:id="rId16"/>
    <p:sldId id="318" r:id="rId17"/>
    <p:sldId id="308" r:id="rId18"/>
    <p:sldId id="280" r:id="rId19"/>
    <p:sldId id="257" r:id="rId20"/>
    <p:sldId id="319" r:id="rId21"/>
    <p:sldId id="282" r:id="rId22"/>
    <p:sldId id="260" r:id="rId23"/>
    <p:sldId id="267" r:id="rId24"/>
    <p:sldId id="327" r:id="rId25"/>
    <p:sldId id="329" r:id="rId26"/>
    <p:sldId id="330" r:id="rId27"/>
    <p:sldId id="331" r:id="rId28"/>
    <p:sldId id="288" r:id="rId29"/>
    <p:sldId id="332" r:id="rId30"/>
    <p:sldId id="333" r:id="rId31"/>
    <p:sldId id="328" r:id="rId32"/>
    <p:sldId id="335" r:id="rId33"/>
    <p:sldId id="283" r:id="rId34"/>
    <p:sldId id="284" r:id="rId35"/>
    <p:sldId id="268" r:id="rId36"/>
    <p:sldId id="285" r:id="rId37"/>
    <p:sldId id="272" r:id="rId38"/>
    <p:sldId id="270" r:id="rId39"/>
    <p:sldId id="271" r:id="rId40"/>
    <p:sldId id="289" r:id="rId41"/>
    <p:sldId id="264" r:id="rId42"/>
    <p:sldId id="291" r:id="rId43"/>
    <p:sldId id="303" r:id="rId44"/>
    <p:sldId id="310" r:id="rId45"/>
    <p:sldId id="261" r:id="rId46"/>
    <p:sldId id="262" r:id="rId47"/>
    <p:sldId id="292" r:id="rId48"/>
    <p:sldId id="269" r:id="rId49"/>
    <p:sldId id="263" r:id="rId50"/>
    <p:sldId id="309" r:id="rId51"/>
    <p:sldId id="334" r:id="rId52"/>
    <p:sldId id="300" r:id="rId53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2" autoAdjust="0"/>
    <p:restoredTop sz="94660"/>
  </p:normalViewPr>
  <p:slideViewPr>
    <p:cSldViewPr>
      <p:cViewPr>
        <p:scale>
          <a:sx n="66" d="100"/>
          <a:sy n="66" d="100"/>
        </p:scale>
        <p:origin x="-15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78ADD-C484-4E48-A372-CB1322F8A101}" type="datetimeFigureOut">
              <a:rPr lang="sr-Latn-CS" smtClean="0"/>
              <a:pPr/>
              <a:t>4.4.2015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8D7DD8-6BCB-416A-8D9E-64E749A1BB19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18425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D7DD8-6BCB-416A-8D9E-64E749A1BB19}" type="slidenum">
              <a:rPr lang="hr-HR" smtClean="0"/>
              <a:pPr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899054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slov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22" name="Podnaslov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hr-HR" smtClean="0"/>
              <a:t>Kliknite da biste uredili stil podnaslova matrice</a:t>
            </a:r>
            <a:endParaRPr kumimoji="0" lang="en-US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D35B97-A8A5-40AB-A5BF-18D6C43CDEC2}" type="datetimeFigureOut">
              <a:rPr lang="sr-Latn-CS" smtClean="0"/>
              <a:pPr/>
              <a:t>4.4.2015</a:t>
            </a:fld>
            <a:endParaRPr lang="hr-HR"/>
          </a:p>
        </p:txBody>
      </p:sp>
      <p:sp>
        <p:nvSpPr>
          <p:cNvPr id="20" name="Rezervirano mjesto podnožja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10" name="Rezervirano mjesto broja slajd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46446-6302-41B6-9445-05727ED360D5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D35B97-A8A5-40AB-A5BF-18D6C43CDEC2}" type="datetimeFigureOut">
              <a:rPr lang="sr-Latn-CS" smtClean="0"/>
              <a:pPr/>
              <a:t>4.4.2015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46446-6302-41B6-9445-05727ED360D5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D35B97-A8A5-40AB-A5BF-18D6C43CDEC2}" type="datetimeFigureOut">
              <a:rPr lang="sr-Latn-CS" smtClean="0"/>
              <a:pPr/>
              <a:t>4.4.2015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46446-6302-41B6-9445-05727ED360D5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D35B97-A8A5-40AB-A5BF-18D6C43CDEC2}" type="datetimeFigureOut">
              <a:rPr lang="sr-Latn-CS" smtClean="0"/>
              <a:pPr/>
              <a:t>4.4.2015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46446-6302-41B6-9445-05727ED360D5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avokutni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D35B97-A8A5-40AB-A5BF-18D6C43CDEC2}" type="datetimeFigureOut">
              <a:rPr lang="sr-Latn-CS" smtClean="0"/>
              <a:pPr/>
              <a:t>4.4.2015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46446-6302-41B6-9445-05727ED360D5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0" name="Pravokutni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D35B97-A8A5-40AB-A5BF-18D6C43CDEC2}" type="datetimeFigureOut">
              <a:rPr lang="sr-Latn-CS" smtClean="0"/>
              <a:pPr/>
              <a:t>4.4.2015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46446-6302-41B6-9445-05727ED360D5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5" name="Rezervirano mjesto sadržaja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D35B97-A8A5-40AB-A5BF-18D6C43CDEC2}" type="datetimeFigureOut">
              <a:rPr lang="sr-Latn-CS" smtClean="0"/>
              <a:pPr/>
              <a:t>4.4.2015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46446-6302-41B6-9445-05727ED360D5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D35B97-A8A5-40AB-A5BF-18D6C43CDEC2}" type="datetimeFigureOut">
              <a:rPr lang="sr-Latn-CS" smtClean="0"/>
              <a:pPr/>
              <a:t>4.4.2015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46446-6302-41B6-9445-05727ED360D5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avokutni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D35B97-A8A5-40AB-A5BF-18D6C43CDEC2}" type="datetimeFigureOut">
              <a:rPr lang="sr-Latn-CS" smtClean="0"/>
              <a:pPr/>
              <a:t>4.4.2015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46446-6302-41B6-9445-05727ED360D5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6" name="Pravokutni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D35B97-A8A5-40AB-A5BF-18D6C43CDEC2}" type="datetimeFigureOut">
              <a:rPr lang="sr-Latn-CS" smtClean="0"/>
              <a:pPr/>
              <a:t>4.4.2015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46446-6302-41B6-9445-05727ED360D5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D35B97-A8A5-40AB-A5BF-18D6C43CDEC2}" type="datetimeFigureOut">
              <a:rPr lang="sr-Latn-CS" smtClean="0"/>
              <a:pPr/>
              <a:t>4.4.2015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46446-6302-41B6-9445-05727ED360D5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Pravokutni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hr-HR" smtClean="0"/>
              <a:t>Pritisnite ikonu za dodavanje slike</a:t>
            </a:r>
            <a:endParaRPr kumimoji="0" lang="en-US" dirty="0"/>
          </a:p>
        </p:txBody>
      </p:sp>
      <p:sp>
        <p:nvSpPr>
          <p:cNvPr id="9" name="Dijagram toka: Postupak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Dijagram toka: Postupak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ort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Pravokutni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Rezervirano mjesto naslova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9" name="Rezervirano mjesto teksta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  <a:p>
            <a:pPr lvl="1" eaLnBrk="1" latinLnBrk="0" hangingPunct="1"/>
            <a:r>
              <a:rPr kumimoji="0" lang="hr-HR" smtClean="0"/>
              <a:t>Druga razina</a:t>
            </a:r>
          </a:p>
          <a:p>
            <a:pPr lvl="2" eaLnBrk="1" latinLnBrk="0" hangingPunct="1"/>
            <a:r>
              <a:rPr kumimoji="0" lang="hr-HR" smtClean="0"/>
              <a:t>Treća razina</a:t>
            </a:r>
          </a:p>
          <a:p>
            <a:pPr lvl="3" eaLnBrk="1" latinLnBrk="0" hangingPunct="1"/>
            <a:r>
              <a:rPr kumimoji="0" lang="hr-HR" smtClean="0"/>
              <a:t>Četvrta razina</a:t>
            </a:r>
          </a:p>
          <a:p>
            <a:pPr lvl="4" eaLnBrk="1" latinLnBrk="0" hangingPunct="1"/>
            <a:r>
              <a:rPr kumimoji="0" lang="hr-HR" smtClean="0"/>
              <a:t>Peta razina</a:t>
            </a:r>
            <a:endParaRPr kumimoji="0" lang="en-US"/>
          </a:p>
        </p:txBody>
      </p:sp>
      <p:sp>
        <p:nvSpPr>
          <p:cNvPr id="24" name="Rezervirano mjesto datuma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1D35B97-A8A5-40AB-A5BF-18D6C43CDEC2}" type="datetimeFigureOut">
              <a:rPr lang="sr-Latn-CS" smtClean="0"/>
              <a:pPr/>
              <a:t>4.4.2015</a:t>
            </a:fld>
            <a:endParaRPr lang="hr-HR"/>
          </a:p>
        </p:txBody>
      </p:sp>
      <p:sp>
        <p:nvSpPr>
          <p:cNvPr id="10" name="Rezervirano mjesto podnožja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hr-HR"/>
          </a:p>
        </p:txBody>
      </p:sp>
      <p:sp>
        <p:nvSpPr>
          <p:cNvPr id="22" name="Rezervirano mjesto broja slajda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5C46446-6302-41B6-9445-05727ED360D5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5" name="Pravokutni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5" Type="http://schemas.openxmlformats.org/officeDocument/2006/relationships/image" Target="../media/image47.jpe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4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5.jpeg"/><Relationship Id="rId4" Type="http://schemas.openxmlformats.org/officeDocument/2006/relationships/image" Target="../media/image8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7" Type="http://schemas.openxmlformats.org/officeDocument/2006/relationships/image" Target="../media/image120.pn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7" Type="http://schemas.openxmlformats.org/officeDocument/2006/relationships/image" Target="../media/image126.pn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jpeg"/><Relationship Id="rId13" Type="http://schemas.openxmlformats.org/officeDocument/2006/relationships/image" Target="../media/image145.png"/><Relationship Id="rId3" Type="http://schemas.openxmlformats.org/officeDocument/2006/relationships/image" Target="../media/image135.jpeg"/><Relationship Id="rId7" Type="http://schemas.openxmlformats.org/officeDocument/2006/relationships/image" Target="../media/image139.jpeg"/><Relationship Id="rId12" Type="http://schemas.openxmlformats.org/officeDocument/2006/relationships/image" Target="../media/image144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8.png"/><Relationship Id="rId11" Type="http://schemas.openxmlformats.org/officeDocument/2006/relationships/image" Target="../media/image143.jpeg"/><Relationship Id="rId5" Type="http://schemas.openxmlformats.org/officeDocument/2006/relationships/image" Target="../media/image137.png"/><Relationship Id="rId15" Type="http://schemas.openxmlformats.org/officeDocument/2006/relationships/image" Target="../media/image147.emf"/><Relationship Id="rId10" Type="http://schemas.openxmlformats.org/officeDocument/2006/relationships/image" Target="../media/image142.jpeg"/><Relationship Id="rId4" Type="http://schemas.openxmlformats.org/officeDocument/2006/relationships/image" Target="../media/image136.jpeg"/><Relationship Id="rId9" Type="http://schemas.openxmlformats.org/officeDocument/2006/relationships/image" Target="../media/image141.png"/><Relationship Id="rId14" Type="http://schemas.openxmlformats.org/officeDocument/2006/relationships/image" Target="../media/image14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9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2.jpeg"/><Relationship Id="rId4" Type="http://schemas.openxmlformats.org/officeDocument/2006/relationships/image" Target="../media/image16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Relationship Id="rId6" Type="http://schemas.openxmlformats.org/officeDocument/2006/relationships/image" Target="../media/image10.png"/><Relationship Id="rId5" Type="http://schemas.openxmlformats.org/officeDocument/2006/relationships/image" Target="../media/image168.png"/><Relationship Id="rId4" Type="http://schemas.openxmlformats.org/officeDocument/2006/relationships/image" Target="../media/image16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gif"/><Relationship Id="rId5" Type="http://schemas.openxmlformats.org/officeDocument/2006/relationships/image" Target="../media/image172.jpeg"/><Relationship Id="rId4" Type="http://schemas.openxmlformats.org/officeDocument/2006/relationships/image" Target="../media/image17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b\My Documents\My Pictures\Microsoftov organizator isječaka\Osnovna-škola-Šime-Budinić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214422"/>
            <a:ext cx="7451370" cy="4937308"/>
          </a:xfrm>
          <a:prstGeom prst="rect">
            <a:avLst/>
          </a:prstGeom>
          <a:noFill/>
        </p:spPr>
      </p:pic>
      <p:pic>
        <p:nvPicPr>
          <p:cNvPr id="3" name="Slika 2" descr="GLOBE_FULL2011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61393"/>
            <a:ext cx="7572428" cy="1010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57224" y="6215082"/>
            <a:ext cx="7829576" cy="500066"/>
          </a:xfrm>
        </p:spPr>
        <p:txBody>
          <a:bodyPr>
            <a:noAutofit/>
          </a:bodyPr>
          <a:lstStyle/>
          <a:p>
            <a:pPr algn="r"/>
            <a:endParaRPr lang="hr-HR" sz="2400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1372530"/>
          </a:xfrm>
        </p:spPr>
        <p:txBody>
          <a:bodyPr/>
          <a:lstStyle/>
          <a:p>
            <a:r>
              <a:rPr lang="hr-HR" dirty="0"/>
              <a:t> </a:t>
            </a:r>
            <a:endParaRPr lang="hr-HR" dirty="0" smtClean="0"/>
          </a:p>
          <a:p>
            <a:endParaRPr lang="hr-HR" dirty="0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-115416"/>
            <a:ext cx="248786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9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x-none" altLang="x-none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6" name="Picture 12" descr="https://ssl.gstatic.com/ui/v1/icons/mail/images/cleardo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0" y="68263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Pravokutnik 8"/>
          <p:cNvSpPr/>
          <p:nvPr/>
        </p:nvSpPr>
        <p:spPr>
          <a:xfrm>
            <a:off x="1285852" y="428604"/>
            <a:ext cx="7643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b="1" dirty="0" smtClean="0"/>
              <a:t>Davis </a:t>
            </a:r>
            <a:r>
              <a:rPr lang="hr-HR" sz="2400" b="1" dirty="0" err="1" smtClean="0"/>
              <a:t>Vantage</a:t>
            </a:r>
            <a:r>
              <a:rPr lang="hr-HR" sz="2400" b="1" dirty="0" smtClean="0"/>
              <a:t> pro - ATM-01      OS Sime </a:t>
            </a:r>
            <a:r>
              <a:rPr lang="hr-HR" sz="2400" b="1" dirty="0" err="1" smtClean="0"/>
              <a:t>Budinica</a:t>
            </a:r>
            <a:r>
              <a:rPr lang="hr-HR" sz="2400" b="1" dirty="0" smtClean="0"/>
              <a:t>:ATM-02</a:t>
            </a:r>
            <a:endParaRPr lang="hr-HR" sz="2400" b="1" dirty="0"/>
          </a:p>
        </p:txBody>
      </p:sp>
      <p:pic>
        <p:nvPicPr>
          <p:cNvPr id="12" name="Slika 11" descr="naoblaka20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1428736"/>
            <a:ext cx="7929618" cy="2714644"/>
          </a:xfrm>
          <a:prstGeom prst="rect">
            <a:avLst/>
          </a:prstGeom>
        </p:spPr>
      </p:pic>
      <p:pic>
        <p:nvPicPr>
          <p:cNvPr id="14" name="Slika 13" descr="snije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14" y="4643446"/>
            <a:ext cx="7786742" cy="1928826"/>
          </a:xfrm>
          <a:prstGeom prst="rect">
            <a:avLst/>
          </a:prstGeom>
        </p:spPr>
      </p:pic>
      <p:sp>
        <p:nvSpPr>
          <p:cNvPr id="15" name="Pravokutnik 14"/>
          <p:cNvSpPr/>
          <p:nvPr/>
        </p:nvSpPr>
        <p:spPr>
          <a:xfrm>
            <a:off x="1000100" y="1071546"/>
            <a:ext cx="2357454" cy="4451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r-HR" sz="2000" b="1" dirty="0" smtClean="0"/>
              <a:t> </a:t>
            </a:r>
            <a:r>
              <a:rPr lang="hr-HR" sz="2000" b="1" dirty="0" err="1" smtClean="0"/>
              <a:t>Cloud</a:t>
            </a:r>
            <a:r>
              <a:rPr lang="hr-HR" sz="2000" b="1" dirty="0" smtClean="0"/>
              <a:t> </a:t>
            </a:r>
            <a:r>
              <a:rPr lang="hr-HR" sz="2000" b="1" dirty="0" err="1" smtClean="0"/>
              <a:t>cover</a:t>
            </a:r>
            <a:endParaRPr lang="hr-HR" sz="2000" b="1" dirty="0" smtClean="0"/>
          </a:p>
          <a:p>
            <a:endParaRPr lang="hr-HR" b="1" dirty="0" smtClean="0"/>
          </a:p>
          <a:p>
            <a:endParaRPr lang="hr-HR" b="1" dirty="0" smtClean="0"/>
          </a:p>
          <a:p>
            <a:endParaRPr lang="hr-HR" b="1" dirty="0" smtClean="0"/>
          </a:p>
          <a:p>
            <a:endParaRPr lang="hr-HR" b="1" dirty="0" smtClean="0"/>
          </a:p>
          <a:p>
            <a:endParaRPr lang="hr-HR" b="1" dirty="0" smtClean="0"/>
          </a:p>
          <a:p>
            <a:endParaRPr lang="hr-HR" b="1" dirty="0" smtClean="0"/>
          </a:p>
          <a:p>
            <a:endParaRPr lang="hr-HR" b="1" dirty="0" smtClean="0"/>
          </a:p>
          <a:p>
            <a:endParaRPr lang="hr-HR" b="1" dirty="0" smtClean="0"/>
          </a:p>
          <a:p>
            <a:endParaRPr lang="hr-HR" b="1" dirty="0" smtClean="0"/>
          </a:p>
          <a:p>
            <a:endParaRPr lang="hr-HR" b="1" dirty="0" smtClean="0"/>
          </a:p>
          <a:p>
            <a:pPr>
              <a:buFont typeface="Arial" pitchFamily="34" charset="0"/>
              <a:buChar char="•"/>
            </a:pPr>
            <a:r>
              <a:rPr lang="hr-HR" b="1" dirty="0" smtClean="0"/>
              <a:t> </a:t>
            </a:r>
            <a:r>
              <a:rPr lang="hr-HR" sz="2000" b="1" dirty="0" err="1" smtClean="0"/>
              <a:t>Snow</a:t>
            </a:r>
            <a:r>
              <a:rPr lang="hr-HR" sz="2000" b="1" dirty="0" smtClean="0"/>
              <a:t> </a:t>
            </a:r>
            <a:r>
              <a:rPr lang="hr-HR" sz="2000" b="1" dirty="0" err="1" smtClean="0"/>
              <a:t>Patch</a:t>
            </a:r>
            <a:r>
              <a:rPr lang="hr-HR" sz="2000" b="1" dirty="0" smtClean="0"/>
              <a:t> </a:t>
            </a:r>
            <a:r>
              <a:rPr lang="hr-HR" sz="2000" b="1" dirty="0" err="1" smtClean="0"/>
              <a:t>Depth</a:t>
            </a:r>
            <a:endParaRPr lang="hr-HR" sz="2000" b="1" dirty="0" smtClean="0"/>
          </a:p>
          <a:p>
            <a:endParaRPr lang="hr-HR" b="1" dirty="0" smtClean="0"/>
          </a:p>
          <a:p>
            <a:endParaRPr lang="hr-HR" b="1" dirty="0" smtClean="0"/>
          </a:p>
          <a:p>
            <a:endParaRPr lang="hr-HR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00100" y="5160336"/>
            <a:ext cx="8001056" cy="1143000"/>
          </a:xfrm>
        </p:spPr>
        <p:txBody>
          <a:bodyPr>
            <a:normAutofit/>
          </a:bodyPr>
          <a:lstStyle/>
          <a:p>
            <a:r>
              <a:rPr lang="hr-HR" sz="2400" dirty="0" smtClean="0"/>
              <a:t>Muzej stakla:SWS-01    Fosa:SWS-02     Arbanasi :SCS-03 </a:t>
            </a:r>
            <a:endParaRPr lang="hr-HR" sz="2400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142976" y="328278"/>
            <a:ext cx="3337584" cy="640080"/>
          </a:xfrm>
        </p:spPr>
        <p:txBody>
          <a:bodyPr/>
          <a:lstStyle/>
          <a:p>
            <a:endParaRPr lang="hr-HR" dirty="0"/>
          </a:p>
        </p:txBody>
      </p:sp>
      <p:pic>
        <p:nvPicPr>
          <p:cNvPr id="7" name="Rezervirano mjesto sadržaja 6" descr="20141028_124258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1214414" y="928670"/>
            <a:ext cx="3300414" cy="4143404"/>
          </a:xfrm>
        </p:spPr>
      </p:pic>
      <p:sp>
        <p:nvSpPr>
          <p:cNvPr id="5" name="Rezervirano mjesto teksta 4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VODA</a:t>
            </a:r>
            <a:endParaRPr lang="hr-HR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hr-HR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Osnovna mjerenja  </a:t>
            </a:r>
            <a:r>
              <a:rPr lang="hr-H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temperatura , </a:t>
            </a:r>
            <a:r>
              <a:rPr lang="hr-HR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Ph</a:t>
            </a:r>
            <a:endParaRPr lang="hr-H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  <a:p>
            <a:r>
              <a:rPr lang="hr-H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Dva puta tjedno</a:t>
            </a:r>
          </a:p>
          <a:p>
            <a:pPr>
              <a:buClr>
                <a:schemeClr val="tx1"/>
              </a:buClr>
              <a:buFont typeface="Wingdings" pitchFamily="2" charset="2"/>
              <a:buChar char="ü"/>
            </a:pPr>
            <a:r>
              <a:rPr lang="hr-H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Tri postaje</a:t>
            </a:r>
          </a:p>
          <a:p>
            <a:pPr>
              <a:buClr>
                <a:schemeClr val="tx1"/>
              </a:buClr>
            </a:pPr>
            <a:r>
              <a:rPr lang="hr-HR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Dodatna mjerenja</a:t>
            </a:r>
          </a:p>
          <a:p>
            <a:pPr>
              <a:buClr>
                <a:schemeClr val="tx1"/>
              </a:buClr>
              <a:buNone/>
            </a:pPr>
            <a:r>
              <a:rPr lang="hr-H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Salinitet</a:t>
            </a:r>
          </a:p>
          <a:p>
            <a:pPr>
              <a:buClr>
                <a:schemeClr val="tx1"/>
              </a:buClr>
              <a:buNone/>
            </a:pPr>
            <a:r>
              <a:rPr lang="hr-H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Nitrati </a:t>
            </a:r>
          </a:p>
          <a:p>
            <a:pPr>
              <a:buClr>
                <a:schemeClr val="tx1"/>
              </a:buClr>
              <a:buNone/>
            </a:pPr>
            <a:r>
              <a:rPr lang="hr-H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</a:t>
            </a:r>
            <a:r>
              <a:rPr lang="hr-HR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Nitriti</a:t>
            </a:r>
            <a:endParaRPr lang="hr-HR" dirty="0">
              <a:solidFill>
                <a:schemeClr val="tx1"/>
              </a:solidFill>
              <a:latin typeface="Century" pitchFamily="18" charset="0"/>
            </a:endParaRPr>
          </a:p>
        </p:txBody>
      </p:sp>
      <p:pic>
        <p:nvPicPr>
          <p:cNvPr id="8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8047" y="1142984"/>
            <a:ext cx="1145953" cy="1383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slov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Nitrate-</a:t>
            </a:r>
            <a:r>
              <a:rPr lang="hr-HR" dirty="0" err="1" smtClean="0"/>
              <a:t>Nitrogen</a:t>
            </a:r>
            <a:r>
              <a:rPr lang="hr-HR" dirty="0" smtClean="0"/>
              <a:t> </a:t>
            </a:r>
            <a:endParaRPr lang="hr-HR" dirty="0"/>
          </a:p>
        </p:txBody>
      </p:sp>
      <p:sp>
        <p:nvSpPr>
          <p:cNvPr id="14" name="Rezervirano mjesto teksta 13"/>
          <p:cNvSpPr>
            <a:spLocks noGrp="1"/>
          </p:cNvSpPr>
          <p:nvPr>
            <p:ph type="body" idx="1"/>
          </p:nvPr>
        </p:nvSpPr>
        <p:spPr>
          <a:xfrm>
            <a:off x="1071538" y="0"/>
            <a:ext cx="3451856" cy="2500306"/>
          </a:xfrm>
        </p:spPr>
        <p:txBody>
          <a:bodyPr/>
          <a:lstStyle/>
          <a:p>
            <a:r>
              <a:rPr lang="hr-HR" sz="2000" b="1" u="sng" dirty="0" smtClean="0"/>
              <a:t>Muzej stakla:SWS-01</a:t>
            </a:r>
          </a:p>
          <a:p>
            <a:pPr>
              <a:buFont typeface="Arial" pitchFamily="34" charset="0"/>
              <a:buChar char="•"/>
            </a:pPr>
            <a:r>
              <a:rPr lang="hr-HR" sz="2000" dirty="0" smtClean="0"/>
              <a:t> </a:t>
            </a:r>
            <a:r>
              <a:rPr lang="hr-HR" sz="2000" dirty="0" err="1" smtClean="0"/>
              <a:t>Water</a:t>
            </a:r>
            <a:r>
              <a:rPr lang="hr-HR" sz="2000" dirty="0" smtClean="0"/>
              <a:t> Temperature</a:t>
            </a:r>
          </a:p>
          <a:p>
            <a:pPr>
              <a:buFont typeface="Arial" pitchFamily="34" charset="0"/>
              <a:buChar char="•"/>
            </a:pPr>
            <a:r>
              <a:rPr lang="hr-HR" sz="2000" dirty="0" smtClean="0"/>
              <a:t> </a:t>
            </a:r>
            <a:r>
              <a:rPr lang="hr-HR" sz="2000" dirty="0" err="1" smtClean="0"/>
              <a:t>Salinity</a:t>
            </a:r>
            <a:r>
              <a:rPr lang="hr-HR" sz="2000" dirty="0" smtClean="0"/>
              <a:t> </a:t>
            </a:r>
            <a:r>
              <a:rPr lang="hr-HR" sz="2000" dirty="0" err="1" smtClean="0"/>
              <a:t>via</a:t>
            </a:r>
            <a:r>
              <a:rPr lang="hr-HR" sz="2000" dirty="0" smtClean="0"/>
              <a:t> </a:t>
            </a:r>
            <a:r>
              <a:rPr lang="hr-HR" sz="2000" dirty="0" err="1" smtClean="0"/>
              <a:t>Hydrometer</a:t>
            </a:r>
            <a:endParaRPr lang="hr-HR" sz="2000" dirty="0" smtClean="0"/>
          </a:p>
          <a:p>
            <a:pPr>
              <a:buFont typeface="Arial" pitchFamily="34" charset="0"/>
              <a:buChar char="•"/>
            </a:pPr>
            <a:r>
              <a:rPr lang="hr-HR" sz="2000" dirty="0" smtClean="0"/>
              <a:t> Nitrate-</a:t>
            </a:r>
            <a:r>
              <a:rPr lang="hr-HR" sz="2000" dirty="0" err="1" smtClean="0"/>
              <a:t>Nitrogen</a:t>
            </a:r>
            <a:endParaRPr lang="hr-HR" sz="2000" dirty="0" smtClean="0"/>
          </a:p>
          <a:p>
            <a:endParaRPr lang="hr-HR" dirty="0"/>
          </a:p>
        </p:txBody>
      </p:sp>
      <p:sp>
        <p:nvSpPr>
          <p:cNvPr id="15" name="Rezervirano mjesto teksta 1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7" name="Rezervirano mjesto sadržaja 6" descr="globe 074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785786" y="4643446"/>
            <a:ext cx="2998918" cy="2000771"/>
          </a:xfrm>
        </p:spPr>
      </p:pic>
      <p:pic>
        <p:nvPicPr>
          <p:cNvPr id="8" name="Rezervirano mjesto sadržaja 7" descr="globe 07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642910" y="3214686"/>
            <a:ext cx="870605" cy="1920666"/>
          </a:xfrm>
        </p:spPr>
      </p:pic>
      <p:pic>
        <p:nvPicPr>
          <p:cNvPr id="9" name="Slika 8" descr="20141028_1227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3041" y="2000241"/>
            <a:ext cx="2153373" cy="2512234"/>
          </a:xfrm>
          <a:prstGeom prst="rect">
            <a:avLst/>
          </a:prstGeom>
        </p:spPr>
      </p:pic>
      <p:pic>
        <p:nvPicPr>
          <p:cNvPr id="10" name="Slika 9" descr="2015-03-16_00350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496" y="2571744"/>
            <a:ext cx="4857784" cy="1858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Slika 10" descr="2015-03-16_00294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0496" y="357166"/>
            <a:ext cx="4857784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Slika 11" descr="2015-03-16_00372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1934" y="4632734"/>
            <a:ext cx="4868402" cy="2069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2487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-714412" y="0"/>
            <a:ext cx="2487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sp>
        <p:nvSpPr>
          <p:cNvPr id="18" name="Pravokutnik 17"/>
          <p:cNvSpPr/>
          <p:nvPr/>
        </p:nvSpPr>
        <p:spPr>
          <a:xfrm>
            <a:off x="7858148" y="428604"/>
            <a:ext cx="8572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dirty="0" smtClean="0">
                <a:solidFill>
                  <a:srgbClr val="FF0000"/>
                </a:solidFill>
              </a:rPr>
              <a:t> </a:t>
            </a:r>
            <a:endParaRPr lang="hr-H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smtClean="0"/>
              <a:t>   </a:t>
            </a:r>
            <a:endParaRPr lang="hr-HR" sz="4000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142976" y="328278"/>
            <a:ext cx="3337584" cy="640080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half" idx="3"/>
          </p:nvPr>
        </p:nvSpPr>
        <p:spPr>
          <a:xfrm>
            <a:off x="5500694" y="328278"/>
            <a:ext cx="3186106" cy="386078"/>
          </a:xfrm>
        </p:spPr>
        <p:txBody>
          <a:bodyPr>
            <a:noAutofit/>
          </a:bodyPr>
          <a:lstStyle/>
          <a:p>
            <a:pPr algn="ctr"/>
            <a:r>
              <a:rPr lang="hr-H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</a:t>
            </a:r>
            <a:r>
              <a:rPr lang="hr-H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BIOMETRIJA </a:t>
            </a:r>
            <a:endParaRPr lang="hr-HR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714876" y="1071546"/>
            <a:ext cx="4023360" cy="41148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hr-HR" sz="2800" b="1" dirty="0" smtClean="0">
              <a:solidFill>
                <a:schemeClr val="tx1"/>
              </a:solidFill>
            </a:endParaRPr>
          </a:p>
          <a:p>
            <a:r>
              <a:rPr lang="hr-HR" sz="2800" b="1" dirty="0" err="1" smtClean="0">
                <a:solidFill>
                  <a:schemeClr val="tx1"/>
                </a:solidFill>
              </a:rPr>
              <a:t>Pokrovnost</a:t>
            </a:r>
            <a:endParaRPr lang="hr-HR" sz="2800" b="1" dirty="0" smtClean="0">
              <a:solidFill>
                <a:schemeClr val="tx1"/>
              </a:solidFill>
            </a:endParaRPr>
          </a:p>
          <a:p>
            <a:r>
              <a:rPr lang="hr-HR" sz="2800" b="1" dirty="0" smtClean="0">
                <a:solidFill>
                  <a:schemeClr val="tx1"/>
                </a:solidFill>
              </a:rPr>
              <a:t>Visina i opseg stabla</a:t>
            </a:r>
          </a:p>
          <a:p>
            <a:r>
              <a:rPr lang="hr-HR" sz="2800" b="1" dirty="0" smtClean="0">
                <a:solidFill>
                  <a:schemeClr val="tx1"/>
                </a:solidFill>
              </a:rPr>
              <a:t>Biomasa</a:t>
            </a:r>
          </a:p>
          <a:p>
            <a:r>
              <a:rPr lang="hr-HR" sz="2800" b="1" dirty="0" err="1" smtClean="0">
                <a:solidFill>
                  <a:schemeClr val="tx1"/>
                </a:solidFill>
              </a:rPr>
              <a:t>Interprentacija</a:t>
            </a:r>
            <a:r>
              <a:rPr lang="hr-HR" sz="2800" b="1" dirty="0" smtClean="0">
                <a:solidFill>
                  <a:schemeClr val="tx1"/>
                </a:solidFill>
              </a:rPr>
              <a:t> satelitske snimke</a:t>
            </a:r>
          </a:p>
        </p:txBody>
      </p:sp>
      <p:pic>
        <p:nvPicPr>
          <p:cNvPr id="8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8047" y="1357298"/>
            <a:ext cx="1145953" cy="1383678"/>
          </a:xfrm>
          <a:prstGeom prst="rect">
            <a:avLst/>
          </a:prstGeom>
        </p:spPr>
      </p:pic>
      <p:pic>
        <p:nvPicPr>
          <p:cNvPr id="10" name="Rezervirano mjesto sadržaja 7" descr="IMG_2030.JPG"/>
          <p:cNvPicPr>
            <a:picLocks noGrp="1" noChangeAspect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1142976" y="571480"/>
            <a:ext cx="3328199" cy="2928958"/>
          </a:xfrm>
        </p:spPr>
      </p:pic>
      <p:pic>
        <p:nvPicPr>
          <p:cNvPr id="11" name="Slika 10" descr="IMG_20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1538" y="3786190"/>
            <a:ext cx="3433276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5572140"/>
            <a:ext cx="8229600" cy="928694"/>
          </a:xfrm>
        </p:spPr>
        <p:txBody>
          <a:bodyPr>
            <a:normAutofit/>
          </a:bodyPr>
          <a:lstStyle/>
          <a:p>
            <a:r>
              <a:rPr lang="hr-HR" dirty="0" smtClean="0"/>
              <a:t>Grafikon visina i opseg stabla</a:t>
            </a:r>
            <a:endParaRPr lang="hr-HR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" name="Rezervirano mjesto sadržaja 6" descr="IMG_2024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285852" y="2285992"/>
            <a:ext cx="3143272" cy="2054478"/>
          </a:xfrm>
        </p:spPr>
      </p:pic>
      <p:pic>
        <p:nvPicPr>
          <p:cNvPr id="8" name="Rezervirano mjesto sadržaja 7" descr="biomasa.pn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929190" y="2857496"/>
            <a:ext cx="4022725" cy="2643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Slika 9" descr="biometri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428604"/>
            <a:ext cx="4000528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Slika 10" descr="IMG_20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85852" y="525442"/>
            <a:ext cx="3143272" cy="1689112"/>
          </a:xfrm>
          <a:prstGeom prst="rect">
            <a:avLst/>
          </a:prstGeom>
        </p:spPr>
      </p:pic>
      <p:pic>
        <p:nvPicPr>
          <p:cNvPr id="12" name="Slika 11" descr="globe 0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71736" y="4429132"/>
            <a:ext cx="2098862" cy="1143008"/>
          </a:xfrm>
          <a:prstGeom prst="rect">
            <a:avLst/>
          </a:prstGeom>
        </p:spPr>
      </p:pic>
      <p:pic>
        <p:nvPicPr>
          <p:cNvPr id="13" name="Slika 12" descr="globe 01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034" y="4429132"/>
            <a:ext cx="1857388" cy="1120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smtClean="0"/>
              <a:t>Daljinsko  istraživanje</a:t>
            </a:r>
            <a:endParaRPr lang="hr-HR" sz="4000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142976" y="328278"/>
            <a:ext cx="3337584" cy="640080"/>
          </a:xfrm>
        </p:spPr>
        <p:txBody>
          <a:bodyPr/>
          <a:lstStyle/>
          <a:p>
            <a:endParaRPr lang="hr-HR" dirty="0"/>
          </a:p>
        </p:txBody>
      </p:sp>
      <p:pic>
        <p:nvPicPr>
          <p:cNvPr id="7" name="Rezervirano mjesto sadržaja 6" descr="x_____xlZb9fhcy9dTOwzY8OJ3xRQ..x_____x_ags_51eac56aa7b6476ea3e9ac66629bce51.pn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1142976" y="1142984"/>
            <a:ext cx="3179618" cy="40433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zervirano mjesto teksta 4"/>
          <p:cNvSpPr>
            <a:spLocks noGrp="1"/>
          </p:cNvSpPr>
          <p:nvPr>
            <p:ph type="body" sz="half" idx="3"/>
          </p:nvPr>
        </p:nvSpPr>
        <p:spPr>
          <a:xfrm>
            <a:off x="5500694" y="328278"/>
            <a:ext cx="3186106" cy="386078"/>
          </a:xfrm>
        </p:spPr>
        <p:txBody>
          <a:bodyPr>
            <a:noAutofit/>
          </a:bodyPr>
          <a:lstStyle/>
          <a:p>
            <a:pPr algn="ctr"/>
            <a:r>
              <a:rPr lang="hr-H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</a:t>
            </a:r>
            <a:r>
              <a:rPr lang="hr-H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BIOMETRIJA </a:t>
            </a:r>
            <a:endParaRPr lang="hr-HR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63440" y="1100150"/>
            <a:ext cx="4023360" cy="41148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endParaRPr lang="hr-HR" sz="28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hr-HR" sz="2800" b="1" dirty="0" smtClean="0">
                <a:solidFill>
                  <a:schemeClr val="tx1"/>
                </a:solidFill>
              </a:rPr>
              <a:t>Daljinsko istraživanje</a:t>
            </a:r>
          </a:p>
          <a:p>
            <a:pPr>
              <a:buNone/>
            </a:pPr>
            <a:endParaRPr lang="hr-HR" dirty="0" smtClean="0">
              <a:solidFill>
                <a:schemeClr val="tx1"/>
              </a:solidFill>
            </a:endParaRPr>
          </a:p>
          <a:p>
            <a:r>
              <a:rPr lang="hr-HR" sz="2800" dirty="0" smtClean="0">
                <a:solidFill>
                  <a:schemeClr val="tx1"/>
                </a:solidFill>
                <a:latin typeface="Century" pitchFamily="18" charset="0"/>
              </a:rPr>
              <a:t>Izrada TM </a:t>
            </a:r>
            <a:r>
              <a:rPr lang="hr-HR" sz="2800" dirty="0" err="1" smtClean="0">
                <a:solidFill>
                  <a:schemeClr val="tx1"/>
                </a:solidFill>
                <a:latin typeface="Century" pitchFamily="18" charset="0"/>
              </a:rPr>
              <a:t>Landsat</a:t>
            </a:r>
            <a:endParaRPr lang="hr-HR" sz="2800" dirty="0" smtClean="0">
              <a:solidFill>
                <a:schemeClr val="tx1"/>
              </a:solidFill>
              <a:latin typeface="Century" pitchFamily="18" charset="0"/>
            </a:endParaRPr>
          </a:p>
          <a:p>
            <a:r>
              <a:rPr lang="hr-HR" sz="2800" dirty="0" err="1" smtClean="0">
                <a:solidFill>
                  <a:schemeClr val="tx1"/>
                </a:solidFill>
                <a:latin typeface="Century" pitchFamily="18" charset="0"/>
              </a:rPr>
              <a:t>Corine</a:t>
            </a:r>
            <a:r>
              <a:rPr lang="hr-HR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hr-HR" sz="2800" dirty="0" err="1" smtClean="0">
                <a:solidFill>
                  <a:schemeClr val="tx1"/>
                </a:solidFill>
                <a:latin typeface="Century" pitchFamily="18" charset="0"/>
              </a:rPr>
              <a:t>Land</a:t>
            </a:r>
            <a:r>
              <a:rPr lang="hr-HR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r>
              <a:rPr lang="hr-HR" sz="2800" dirty="0" err="1" smtClean="0">
                <a:solidFill>
                  <a:schemeClr val="tx1"/>
                </a:solidFill>
                <a:latin typeface="Century" pitchFamily="18" charset="0"/>
              </a:rPr>
              <a:t>Cover</a:t>
            </a:r>
            <a:r>
              <a:rPr lang="hr-HR" sz="2800" dirty="0" smtClean="0">
                <a:solidFill>
                  <a:schemeClr val="tx1"/>
                </a:solidFill>
                <a:latin typeface="Century" pitchFamily="18" charset="0"/>
              </a:rPr>
              <a:t> </a:t>
            </a:r>
            <a:endParaRPr lang="hr-HR" sz="2800" dirty="0">
              <a:solidFill>
                <a:schemeClr val="tx1"/>
              </a:solidFill>
              <a:latin typeface="Century" pitchFamily="18" charset="0"/>
            </a:endParaRPr>
          </a:p>
        </p:txBody>
      </p:sp>
      <p:pic>
        <p:nvPicPr>
          <p:cNvPr id="8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8047" y="1357298"/>
            <a:ext cx="1145953" cy="1383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slov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" name="Rezervirano mjesto sadržaja 9" descr="2015-03-15_232715.png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5214942" y="285728"/>
            <a:ext cx="3583806" cy="3071834"/>
          </a:xfrm>
        </p:spPr>
      </p:pic>
      <p:sp>
        <p:nvSpPr>
          <p:cNvPr id="10" name="Pravokutnik 9"/>
          <p:cNvSpPr/>
          <p:nvPr/>
        </p:nvSpPr>
        <p:spPr>
          <a:xfrm>
            <a:off x="1071538" y="3357562"/>
            <a:ext cx="785818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r-HR" sz="2800" b="1" u="sng" dirty="0" err="1" smtClean="0">
                <a:latin typeface="Century" pitchFamily="18" charset="0"/>
              </a:rPr>
              <a:t>Landsat</a:t>
            </a:r>
            <a:r>
              <a:rPr lang="hr-HR" sz="2800" u="sng" dirty="0" smtClean="0">
                <a:latin typeface="Century" pitchFamily="18" charset="0"/>
              </a:rPr>
              <a:t> </a:t>
            </a:r>
            <a:r>
              <a:rPr lang="hr-HR" sz="2000" dirty="0" smtClean="0">
                <a:latin typeface="Century" pitchFamily="18" charset="0"/>
              </a:rPr>
              <a:t> - </a:t>
            </a:r>
            <a:r>
              <a:rPr lang="hr-HR" sz="2400" dirty="0" smtClean="0">
                <a:latin typeface="Century" pitchFamily="18" charset="0"/>
              </a:rPr>
              <a:t>slika 2015. godina  </a:t>
            </a:r>
          </a:p>
          <a:p>
            <a:pPr algn="just"/>
            <a:r>
              <a:rPr lang="hr-HR" sz="2400" dirty="0" smtClean="0">
                <a:latin typeface="Century" pitchFamily="18" charset="0"/>
              </a:rPr>
              <a:t>Rezolucija od 30 metara</a:t>
            </a:r>
          </a:p>
          <a:p>
            <a:pPr algn="just"/>
            <a:endParaRPr lang="hr-HR" sz="2400" dirty="0">
              <a:latin typeface="Century" pitchFamily="18" charset="0"/>
            </a:endParaRPr>
          </a:p>
          <a:p>
            <a:pPr algn="just"/>
            <a:r>
              <a:rPr lang="hr-HR" sz="2400" b="1" dirty="0" smtClean="0">
                <a:latin typeface="Century" pitchFamily="18" charset="0"/>
              </a:rPr>
              <a:t>vegetacija</a:t>
            </a:r>
            <a:r>
              <a:rPr lang="hr-HR" sz="2400" dirty="0" smtClean="0">
                <a:latin typeface="Century" pitchFamily="18" charset="0"/>
              </a:rPr>
              <a:t> - nijanse crvene</a:t>
            </a:r>
          </a:p>
          <a:p>
            <a:pPr algn="just"/>
            <a:r>
              <a:rPr lang="hr-HR" sz="2400" b="1" dirty="0" smtClean="0">
                <a:latin typeface="Century" pitchFamily="18" charset="0"/>
              </a:rPr>
              <a:t>urbana područja </a:t>
            </a:r>
            <a:r>
              <a:rPr lang="hr-HR" sz="2400" dirty="0" smtClean="0">
                <a:latin typeface="Century" pitchFamily="18" charset="0"/>
              </a:rPr>
              <a:t>- cijan plava </a:t>
            </a:r>
          </a:p>
          <a:p>
            <a:pPr algn="just"/>
            <a:r>
              <a:rPr lang="hr-HR" sz="2400" b="1" dirty="0" smtClean="0">
                <a:latin typeface="Century" pitchFamily="18" charset="0"/>
              </a:rPr>
              <a:t>tla</a:t>
            </a:r>
            <a:r>
              <a:rPr lang="hr-HR" sz="2400" dirty="0" smtClean="0">
                <a:latin typeface="Century" pitchFamily="18" charset="0"/>
              </a:rPr>
              <a:t> - nijanse smeđe</a:t>
            </a:r>
          </a:p>
          <a:p>
            <a:pPr algn="just"/>
            <a:r>
              <a:rPr lang="hr-HR" sz="2400" b="1" dirty="0">
                <a:latin typeface="Century" pitchFamily="18" charset="0"/>
              </a:rPr>
              <a:t>l</a:t>
            </a:r>
            <a:r>
              <a:rPr lang="hr-HR" sz="2400" b="1" dirty="0" smtClean="0">
                <a:latin typeface="Century" pitchFamily="18" charset="0"/>
              </a:rPr>
              <a:t>ed, snijeg</a:t>
            </a:r>
            <a:r>
              <a:rPr lang="hr-HR" sz="2400" b="1" dirty="0">
                <a:latin typeface="Century" pitchFamily="18" charset="0"/>
              </a:rPr>
              <a:t> </a:t>
            </a:r>
            <a:r>
              <a:rPr lang="hr-HR" sz="2400" b="1" dirty="0" smtClean="0">
                <a:latin typeface="Century" pitchFamily="18" charset="0"/>
              </a:rPr>
              <a:t>i oblaci </a:t>
            </a:r>
            <a:r>
              <a:rPr lang="hr-HR" sz="2400" dirty="0" smtClean="0">
                <a:latin typeface="Century" pitchFamily="18" charset="0"/>
              </a:rPr>
              <a:t>- bijele </a:t>
            </a:r>
          </a:p>
          <a:p>
            <a:pPr algn="just"/>
            <a:r>
              <a:rPr lang="hr-HR" sz="2400" dirty="0" smtClean="0">
                <a:latin typeface="Century" pitchFamily="18" charset="0"/>
              </a:rPr>
              <a:t>ili svijetlo plave boje </a:t>
            </a:r>
          </a:p>
          <a:p>
            <a:pPr algn="just"/>
            <a:r>
              <a:rPr lang="hr-HR" sz="2400" b="1" dirty="0" smtClean="0">
                <a:latin typeface="Century" pitchFamily="18" charset="0"/>
              </a:rPr>
              <a:t>voda </a:t>
            </a:r>
            <a:r>
              <a:rPr lang="hr-HR" sz="2400" dirty="0" smtClean="0">
                <a:latin typeface="Century" pitchFamily="18" charset="0"/>
              </a:rPr>
              <a:t>- vrlo tamna</a:t>
            </a:r>
            <a:endParaRPr lang="hr-HR" sz="2400" dirty="0">
              <a:latin typeface="Century" pitchFamily="18" charset="0"/>
            </a:endParaRPr>
          </a:p>
        </p:txBody>
      </p:sp>
      <p:pic>
        <p:nvPicPr>
          <p:cNvPr id="11" name="Slika 10" descr="2015-03-15_23590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285728"/>
            <a:ext cx="3857652" cy="3071834"/>
          </a:xfrm>
          <a:prstGeom prst="rect">
            <a:avLst/>
          </a:prstGeom>
        </p:spPr>
      </p:pic>
      <p:sp>
        <p:nvSpPr>
          <p:cNvPr id="12" name="Pravokutnik 11"/>
          <p:cNvSpPr/>
          <p:nvPr/>
        </p:nvSpPr>
        <p:spPr>
          <a:xfrm>
            <a:off x="1214414" y="285728"/>
            <a:ext cx="36719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b="1" dirty="0" err="1" smtClean="0"/>
              <a:t>False</a:t>
            </a:r>
            <a:r>
              <a:rPr lang="hr-HR" b="1" dirty="0" smtClean="0"/>
              <a:t> </a:t>
            </a:r>
            <a:r>
              <a:rPr lang="hr-HR" b="1" dirty="0" err="1" smtClean="0"/>
              <a:t>Color</a:t>
            </a:r>
            <a:r>
              <a:rPr lang="hr-HR" b="1" dirty="0" smtClean="0"/>
              <a:t>/</a:t>
            </a:r>
            <a:r>
              <a:rPr lang="hr-HR" b="1" dirty="0" err="1" smtClean="0"/>
              <a:t>Near</a:t>
            </a:r>
            <a:r>
              <a:rPr lang="hr-HR" b="1" dirty="0" smtClean="0"/>
              <a:t> </a:t>
            </a:r>
            <a:r>
              <a:rPr lang="hr-HR" b="1" dirty="0" err="1" smtClean="0"/>
              <a:t>Infrared</a:t>
            </a:r>
            <a:r>
              <a:rPr lang="hr-HR" b="1" dirty="0" smtClean="0"/>
              <a:t> </a:t>
            </a:r>
            <a:endParaRPr lang="hr-HR" b="1" dirty="0"/>
          </a:p>
        </p:txBody>
      </p:sp>
      <p:pic>
        <p:nvPicPr>
          <p:cNvPr id="13" name="Slika 12" descr="glob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3571876"/>
            <a:ext cx="2786082" cy="3079354"/>
          </a:xfrm>
          <a:prstGeom prst="rect">
            <a:avLst/>
          </a:prstGeom>
        </p:spPr>
      </p:pic>
      <p:pic>
        <p:nvPicPr>
          <p:cNvPr id="15" name="Slika 14" descr="landsa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29454" y="571480"/>
            <a:ext cx="1628270" cy="2090428"/>
          </a:xfrm>
          <a:prstGeom prst="rect">
            <a:avLst/>
          </a:prstGeom>
        </p:spPr>
      </p:pic>
      <p:pic>
        <p:nvPicPr>
          <p:cNvPr id="16" name="Slika 15" descr="globe 00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00892" y="4214818"/>
            <a:ext cx="1607027" cy="1928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71538" y="5429264"/>
            <a:ext cx="7615262" cy="874072"/>
          </a:xfrm>
        </p:spPr>
        <p:txBody>
          <a:bodyPr/>
          <a:lstStyle/>
          <a:p>
            <a:pPr algn="l"/>
            <a:r>
              <a:rPr lang="hr-HR" dirty="0" smtClean="0"/>
              <a:t>CLC</a:t>
            </a:r>
            <a:endParaRPr lang="hr-HR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" name="Rezervirano mjesto sadržaja 6" descr="x_____xlZb9fhcy9dTOwzY8OJ3xRQ..x_____x_ags_fe9b992490304fb1b5bbfa3f6930b62d.pn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1214414" y="285728"/>
            <a:ext cx="3357586" cy="5286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Rezervirano mjesto sadržaja 7" descr="globe 005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3438" y="357166"/>
            <a:ext cx="4214842" cy="2545771"/>
          </a:xfrm>
        </p:spPr>
      </p:pic>
      <p:pic>
        <p:nvPicPr>
          <p:cNvPr id="9" name="Slika 8" descr="globe 0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3000372"/>
            <a:ext cx="3994033" cy="2983198"/>
          </a:xfrm>
          <a:prstGeom prst="rect">
            <a:avLst/>
          </a:prstGeom>
        </p:spPr>
      </p:pic>
      <p:pic>
        <p:nvPicPr>
          <p:cNvPr id="11" name="Slika 10" descr="clc 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3214686"/>
            <a:ext cx="1670642" cy="2223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hr-HR" sz="4000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142976" y="328278"/>
            <a:ext cx="3337584" cy="640080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TLO</a:t>
            </a:r>
            <a:endParaRPr lang="hr-HR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63440" y="957274"/>
            <a:ext cx="4023360" cy="41148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Clr>
                <a:schemeClr val="accent1"/>
              </a:buClr>
            </a:pPr>
            <a:r>
              <a:rPr lang="hr-HR" dirty="0" smtClean="0">
                <a:solidFill>
                  <a:schemeClr val="accent1">
                    <a:lumMod val="75000"/>
                  </a:schemeClr>
                </a:solidFill>
                <a:latin typeface="Gentium Book Basic" pitchFamily="2" charset="-18"/>
              </a:rPr>
              <a:t>Osnovno mjerenje –</a:t>
            </a:r>
            <a:endParaRPr lang="hr-HR" b="1" dirty="0" smtClean="0">
              <a:solidFill>
                <a:schemeClr val="accent1">
                  <a:lumMod val="75000"/>
                </a:schemeClr>
              </a:solidFill>
              <a:latin typeface="Gentium Book Basic" pitchFamily="2" charset="-18"/>
            </a:endParaRPr>
          </a:p>
          <a:p>
            <a:pPr>
              <a:buClr>
                <a:schemeClr val="accent1"/>
              </a:buClr>
              <a:buNone/>
            </a:pPr>
            <a:r>
              <a:rPr lang="hr-HR" b="1" dirty="0" smtClean="0">
                <a:solidFill>
                  <a:schemeClr val="accent1">
                    <a:lumMod val="75000"/>
                  </a:schemeClr>
                </a:solidFill>
                <a:latin typeface="Gentium Book Basic" pitchFamily="2" charset="-18"/>
              </a:rPr>
              <a:t>   temperatura tla</a:t>
            </a:r>
          </a:p>
          <a:p>
            <a:pPr>
              <a:buClr>
                <a:schemeClr val="accent1"/>
              </a:buClr>
              <a:buNone/>
            </a:pPr>
            <a:r>
              <a:rPr lang="hr-HR" b="1" dirty="0" smtClean="0">
                <a:solidFill>
                  <a:schemeClr val="accent1">
                    <a:lumMod val="75000"/>
                  </a:schemeClr>
                </a:solidFill>
                <a:latin typeface="Gentium Book Basic" pitchFamily="2" charset="-18"/>
              </a:rPr>
              <a:t>   dva puta tjedno </a:t>
            </a:r>
          </a:p>
          <a:p>
            <a:pPr>
              <a:buClr>
                <a:schemeClr val="accent1"/>
              </a:buClr>
              <a:buNone/>
            </a:pPr>
            <a:endParaRPr lang="hr-HR" dirty="0" smtClean="0">
              <a:solidFill>
                <a:schemeClr val="accent1">
                  <a:lumMod val="75000"/>
                </a:schemeClr>
              </a:solidFill>
              <a:latin typeface="Gentium Book Basic" pitchFamily="2" charset="-18"/>
            </a:endParaRPr>
          </a:p>
          <a:p>
            <a:pPr>
              <a:buClr>
                <a:schemeClr val="accent1"/>
              </a:buClr>
            </a:pPr>
            <a:r>
              <a:rPr lang="hr-HR" dirty="0" smtClean="0">
                <a:solidFill>
                  <a:schemeClr val="accent1">
                    <a:lumMod val="75000"/>
                  </a:schemeClr>
                </a:solidFill>
                <a:latin typeface="Gentium Book Basic" pitchFamily="2" charset="-18"/>
              </a:rPr>
              <a:t>Dodatno mjerenje –</a:t>
            </a:r>
          </a:p>
          <a:p>
            <a:pPr>
              <a:buClr>
                <a:schemeClr val="accent1"/>
              </a:buClr>
              <a:buNone/>
            </a:pPr>
            <a:r>
              <a:rPr lang="hr-HR" b="1" dirty="0" smtClean="0">
                <a:solidFill>
                  <a:schemeClr val="accent1">
                    <a:lumMod val="75000"/>
                  </a:schemeClr>
                </a:solidFill>
                <a:latin typeface="Gentium Book Basic" pitchFamily="2" charset="-18"/>
              </a:rPr>
              <a:t>    vlaga,</a:t>
            </a:r>
          </a:p>
          <a:p>
            <a:pPr>
              <a:buClr>
                <a:schemeClr val="accent1"/>
              </a:buClr>
              <a:buNone/>
            </a:pPr>
            <a:r>
              <a:rPr lang="hr-HR" b="1" dirty="0" smtClean="0">
                <a:solidFill>
                  <a:schemeClr val="accent1">
                    <a:lumMod val="75000"/>
                  </a:schemeClr>
                </a:solidFill>
                <a:latin typeface="Gentium Book Basic" pitchFamily="2" charset="-18"/>
              </a:rPr>
              <a:t>    infiltracija tla</a:t>
            </a:r>
          </a:p>
          <a:p>
            <a:pPr>
              <a:buClr>
                <a:schemeClr val="accent1"/>
              </a:buClr>
              <a:buNone/>
            </a:pPr>
            <a:r>
              <a:rPr lang="hr-HR" b="1" dirty="0" smtClean="0">
                <a:solidFill>
                  <a:schemeClr val="accent1">
                    <a:lumMod val="75000"/>
                  </a:schemeClr>
                </a:solidFill>
                <a:latin typeface="Gentium Book Basic" pitchFamily="2" charset="-18"/>
              </a:rPr>
              <a:t>    karakterizacija tla</a:t>
            </a:r>
          </a:p>
          <a:p>
            <a:endParaRPr lang="hr-HR" dirty="0">
              <a:solidFill>
                <a:schemeClr val="tx1"/>
              </a:solidFill>
            </a:endParaRPr>
          </a:p>
        </p:txBody>
      </p:sp>
      <p:pic>
        <p:nvPicPr>
          <p:cNvPr id="11" name="Slika 10" descr="globe 1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428604"/>
            <a:ext cx="3306255" cy="2643206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8047" y="1071546"/>
            <a:ext cx="1145953" cy="1383678"/>
          </a:xfrm>
          <a:prstGeom prst="rect">
            <a:avLst/>
          </a:prstGeom>
        </p:spPr>
      </p:pic>
      <p:pic>
        <p:nvPicPr>
          <p:cNvPr id="14" name="Slika 13" descr="globe 09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14" y="3286124"/>
            <a:ext cx="3286148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b\My Documents\My Pictures\globe\Grad Zad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857760"/>
            <a:ext cx="642942" cy="1053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Rezervirano mjesto sadržaja 14" descr="globe 081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4857752" y="571480"/>
            <a:ext cx="3921162" cy="2928958"/>
          </a:xfrm>
        </p:spPr>
      </p:pic>
      <p:pic>
        <p:nvPicPr>
          <p:cNvPr id="16" name="Rezervirano mjesto sadržaja 15" descr="globe 083.jpg"/>
          <p:cNvPicPr>
            <a:picLocks noGrp="1" noChangeAspect="1"/>
          </p:cNvPicPr>
          <p:nvPr>
            <p:ph sz="half" idx="4294967295"/>
          </p:nvPr>
        </p:nvPicPr>
        <p:blipFill>
          <a:blip r:embed="rId4" cstate="print"/>
          <a:stretch>
            <a:fillRect/>
          </a:stretch>
        </p:blipFill>
        <p:spPr>
          <a:xfrm>
            <a:off x="1357290" y="500042"/>
            <a:ext cx="3125785" cy="514353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" name="Slika 19" descr="globe 1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57752" y="3857628"/>
            <a:ext cx="1857388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Slika 11" descr="globe 09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3857628"/>
            <a:ext cx="1214414" cy="2433334"/>
          </a:xfrm>
          <a:prstGeom prst="rect">
            <a:avLst/>
          </a:prstGeom>
        </p:spPr>
      </p:pic>
      <p:pic>
        <p:nvPicPr>
          <p:cNvPr id="13" name="Slika 12" descr="globe 09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43768" y="3870969"/>
            <a:ext cx="1571636" cy="2344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Slika 13" descr="globe 09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285720" y="3500438"/>
            <a:ext cx="714380" cy="1285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2" descr="C:\Documents and Settings\b\My Documents\My Pictures\globe\glob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20" y="2357430"/>
            <a:ext cx="748451" cy="719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slov 2"/>
          <p:cNvSpPr>
            <a:spLocks noGrp="1"/>
          </p:cNvSpPr>
          <p:nvPr>
            <p:ph sz="half" idx="4294967295"/>
          </p:nvPr>
        </p:nvSpPr>
        <p:spPr>
          <a:xfrm>
            <a:off x="1000100" y="3143248"/>
            <a:ext cx="7858180" cy="3044827"/>
          </a:xfrm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hr-HR" sz="17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GLOBE program implementiran</a:t>
            </a:r>
          </a:p>
          <a:p>
            <a:pPr>
              <a:buNone/>
            </a:pPr>
            <a:r>
              <a:rPr lang="hr-HR" sz="17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 nastavu geografije</a:t>
            </a:r>
          </a:p>
          <a:p>
            <a:pPr>
              <a:buNone/>
            </a:pPr>
            <a:endParaRPr lang="hr-HR" sz="17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r>
              <a:rPr lang="hr-HR" sz="11200" b="1" dirty="0" smtClean="0"/>
              <a:t> OSNOVNA ŠKOLA ŠIME BUDINIĆA -  ZADAR</a:t>
            </a:r>
            <a:r>
              <a:rPr lang="hr-HR" sz="8000" b="1" dirty="0" smtClean="0"/>
              <a:t> </a:t>
            </a:r>
          </a:p>
          <a:p>
            <a:pPr>
              <a:buNone/>
            </a:pPr>
            <a:r>
              <a:rPr lang="hr-HR" sz="9600" b="1" dirty="0" smtClean="0"/>
              <a:t> </a:t>
            </a:r>
            <a:r>
              <a:rPr lang="hr-HR" sz="9600" b="1" dirty="0" smtClean="0"/>
              <a:t>                                                          ZRINKA KLARIN,</a:t>
            </a:r>
            <a:r>
              <a:rPr lang="hr-HR" sz="9600" b="1" dirty="0" err="1" smtClean="0"/>
              <a:t>prof</a:t>
            </a:r>
            <a:r>
              <a:rPr lang="hr-HR" sz="9600" b="1" dirty="0" smtClean="0"/>
              <a:t>.</a:t>
            </a:r>
          </a:p>
          <a:p>
            <a:pPr>
              <a:buNone/>
            </a:pPr>
            <a:endParaRPr lang="hr-HR" sz="8000" dirty="0" smtClean="0"/>
          </a:p>
          <a:p>
            <a:pPr>
              <a:buNone/>
            </a:pPr>
            <a:r>
              <a:rPr lang="fr-FR" sz="12800" dirty="0" smtClean="0"/>
              <a:t/>
            </a:r>
            <a:br>
              <a:rPr lang="fr-FR" sz="12800" dirty="0" smtClean="0"/>
            </a:br>
            <a:endParaRPr lang="hr-HR" sz="12800" dirty="0" smtClean="0"/>
          </a:p>
          <a:p>
            <a:pPr>
              <a:buNone/>
            </a:pP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3571868" y="328278"/>
            <a:ext cx="5114932" cy="640080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hr-HR" sz="2400" dirty="0" smtClean="0"/>
              <a:t>  </a:t>
            </a:r>
            <a:r>
              <a:rPr lang="en-US" sz="2400" dirty="0" smtClean="0"/>
              <a:t>5 cm Soil Noon Current Temperature</a:t>
            </a:r>
            <a:endParaRPr lang="hr-HR" sz="2400" dirty="0"/>
          </a:p>
        </p:txBody>
      </p:sp>
      <p:pic>
        <p:nvPicPr>
          <p:cNvPr id="7" name="Rezervirano mjesto sadržaja 6" descr="tlo 5.pn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3857620" y="928670"/>
            <a:ext cx="4929222" cy="2500330"/>
          </a:xfrm>
        </p:spPr>
      </p:pic>
      <p:pic>
        <p:nvPicPr>
          <p:cNvPr id="8" name="Rezervirano mjesto sadržaja 7" descr="tlo 10.pn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3929058" y="4071942"/>
            <a:ext cx="4929222" cy="2500330"/>
          </a:xfrm>
        </p:spPr>
      </p:pic>
      <p:pic>
        <p:nvPicPr>
          <p:cNvPr id="9" name="Slika 8" descr="globe 0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52" y="369541"/>
            <a:ext cx="2214578" cy="2964971"/>
          </a:xfrm>
          <a:prstGeom prst="rect">
            <a:avLst/>
          </a:prstGeom>
        </p:spPr>
      </p:pic>
      <p:pic>
        <p:nvPicPr>
          <p:cNvPr id="11" name="Slika 10" descr="globe 0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1214414" y="3857628"/>
            <a:ext cx="2428892" cy="2643206"/>
          </a:xfrm>
          <a:prstGeom prst="rect">
            <a:avLst/>
          </a:prstGeom>
        </p:spPr>
      </p:pic>
      <p:sp>
        <p:nvSpPr>
          <p:cNvPr id="12" name="Pravokutnik 11"/>
          <p:cNvSpPr/>
          <p:nvPr/>
        </p:nvSpPr>
        <p:spPr>
          <a:xfrm>
            <a:off x="3786182" y="3643314"/>
            <a:ext cx="51435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r-HR" sz="2400" dirty="0" smtClean="0"/>
              <a:t> </a:t>
            </a:r>
            <a:r>
              <a:rPr lang="en-US" sz="2400" dirty="0" smtClean="0"/>
              <a:t>10 cm Soil Noon Current Temperature</a:t>
            </a:r>
            <a:endParaRPr lang="hr-HR" sz="2400" dirty="0"/>
          </a:p>
        </p:txBody>
      </p:sp>
      <p:pic>
        <p:nvPicPr>
          <p:cNvPr id="13" name="Rezervirano mjesto sadržaja 9" descr="B080716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14414" y="2143116"/>
            <a:ext cx="857256" cy="1574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857620" y="5214958"/>
            <a:ext cx="4829180" cy="1143000"/>
          </a:xfrm>
        </p:spPr>
        <p:txBody>
          <a:bodyPr>
            <a:normAutofit/>
          </a:bodyPr>
          <a:lstStyle/>
          <a:p>
            <a:r>
              <a:rPr lang="hr-HR" sz="4000" dirty="0" smtClean="0"/>
              <a:t> </a:t>
            </a:r>
            <a:r>
              <a:rPr lang="hr-HR" sz="2800" dirty="0" err="1" smtClean="0"/>
              <a:t>Skolsko</a:t>
            </a:r>
            <a:r>
              <a:rPr lang="hr-HR" sz="2800" dirty="0" smtClean="0"/>
              <a:t> </a:t>
            </a:r>
            <a:r>
              <a:rPr lang="hr-HR" sz="2800" dirty="0" err="1" smtClean="0"/>
              <a:t>dvoriste</a:t>
            </a:r>
            <a:r>
              <a:rPr lang="hr-HR" sz="2800" dirty="0" smtClean="0"/>
              <a:t> </a:t>
            </a:r>
            <a:br>
              <a:rPr lang="hr-HR" sz="2800" dirty="0" smtClean="0"/>
            </a:br>
            <a:r>
              <a:rPr lang="hr-HR" sz="2800" dirty="0" smtClean="0"/>
              <a:t>   SMOKVA:GRN-01</a:t>
            </a:r>
            <a:endParaRPr lang="hr-HR" sz="2800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142976" y="328278"/>
            <a:ext cx="3337584" cy="640080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half" idx="3"/>
          </p:nvPr>
        </p:nvSpPr>
        <p:spPr>
          <a:xfrm>
            <a:off x="5357818" y="0"/>
            <a:ext cx="3328982" cy="857232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hr-H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</a:t>
            </a:r>
            <a:r>
              <a:rPr lang="hr-HR" sz="4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FENOLOGOJA  </a:t>
            </a:r>
            <a:endParaRPr lang="hr-HR" sz="4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63440" y="957274"/>
            <a:ext cx="4023360" cy="41148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Clr>
                <a:schemeClr val="accent1"/>
              </a:buClr>
            </a:pPr>
            <a:r>
              <a:rPr lang="hr-HR" b="1" dirty="0" smtClean="0">
                <a:solidFill>
                  <a:schemeClr val="accent1">
                    <a:lumMod val="75000"/>
                  </a:schemeClr>
                </a:solidFill>
                <a:latin typeface="Gentium Book Basic" pitchFamily="2" charset="-18"/>
              </a:rPr>
              <a:t>SMOKVA  3.ciklus</a:t>
            </a:r>
          </a:p>
          <a:p>
            <a:pPr>
              <a:buClr>
                <a:schemeClr val="accent1"/>
              </a:buClr>
            </a:pPr>
            <a:r>
              <a:rPr lang="hr-HR" dirty="0" smtClean="0">
                <a:solidFill>
                  <a:schemeClr val="accent1">
                    <a:lumMod val="75000"/>
                  </a:schemeClr>
                </a:solidFill>
                <a:latin typeface="Gentium Book Basic" pitchFamily="2" charset="-18"/>
              </a:rPr>
              <a:t>Osnovno mjerenje –</a:t>
            </a:r>
            <a:endParaRPr lang="hr-HR" b="1" dirty="0" smtClean="0">
              <a:solidFill>
                <a:schemeClr val="accent1">
                  <a:lumMod val="75000"/>
                </a:schemeClr>
              </a:solidFill>
              <a:latin typeface="Gentium Book Basic" pitchFamily="2" charset="-18"/>
            </a:endParaRPr>
          </a:p>
          <a:p>
            <a:pPr>
              <a:buClr>
                <a:schemeClr val="accent1"/>
              </a:buClr>
              <a:buNone/>
            </a:pPr>
            <a:r>
              <a:rPr lang="hr-HR" b="1" dirty="0" smtClean="0">
                <a:solidFill>
                  <a:schemeClr val="accent1">
                    <a:lumMod val="75000"/>
                  </a:schemeClr>
                </a:solidFill>
                <a:latin typeface="Gentium Book Basic" pitchFamily="2" charset="-18"/>
              </a:rPr>
              <a:t>   pupanje </a:t>
            </a:r>
          </a:p>
          <a:p>
            <a:pPr>
              <a:buClr>
                <a:schemeClr val="accent1"/>
              </a:buClr>
              <a:buNone/>
            </a:pPr>
            <a:endParaRPr lang="hr-HR" dirty="0" smtClean="0">
              <a:solidFill>
                <a:schemeClr val="accent1">
                  <a:lumMod val="75000"/>
                </a:schemeClr>
              </a:solidFill>
              <a:latin typeface="Gentium Book Basic" pitchFamily="2" charset="-18"/>
            </a:endParaRPr>
          </a:p>
          <a:p>
            <a:pPr>
              <a:buClr>
                <a:schemeClr val="accent1"/>
              </a:buClr>
            </a:pPr>
            <a:r>
              <a:rPr lang="hr-HR" dirty="0" smtClean="0">
                <a:solidFill>
                  <a:schemeClr val="accent1">
                    <a:lumMod val="75000"/>
                  </a:schemeClr>
                </a:solidFill>
                <a:latin typeface="Gentium Book Basic" pitchFamily="2" charset="-18"/>
              </a:rPr>
              <a:t>Dodatno mjerenje –</a:t>
            </a:r>
          </a:p>
          <a:p>
            <a:pPr>
              <a:buClr>
                <a:schemeClr val="accent1"/>
              </a:buClr>
              <a:buNone/>
            </a:pPr>
            <a:r>
              <a:rPr lang="hr-HR" b="1" dirty="0" smtClean="0">
                <a:solidFill>
                  <a:schemeClr val="accent1">
                    <a:lumMod val="75000"/>
                  </a:schemeClr>
                </a:solidFill>
                <a:latin typeface="Gentium Book Basic" pitchFamily="2" charset="-18"/>
              </a:rPr>
              <a:t>    listanje</a:t>
            </a:r>
          </a:p>
          <a:p>
            <a:pPr>
              <a:buClr>
                <a:schemeClr val="accent1"/>
              </a:buClr>
              <a:buNone/>
            </a:pPr>
            <a:r>
              <a:rPr lang="hr-HR" b="1" dirty="0" smtClean="0">
                <a:solidFill>
                  <a:schemeClr val="accent1">
                    <a:lumMod val="75000"/>
                  </a:schemeClr>
                </a:solidFill>
                <a:latin typeface="Gentium Book Basic" pitchFamily="2" charset="-18"/>
              </a:rPr>
              <a:t>    žućenje</a:t>
            </a:r>
            <a:endParaRPr lang="hr-HR" dirty="0">
              <a:solidFill>
                <a:schemeClr val="tx1"/>
              </a:solidFill>
            </a:endParaRPr>
          </a:p>
        </p:txBody>
      </p:sp>
      <p:pic>
        <p:nvPicPr>
          <p:cNvPr id="8" name="Rezervirano mjesto sadržaja 3" descr="DSC_0004.jpg"/>
          <p:cNvPicPr>
            <a:picLocks noChangeAspect="1"/>
          </p:cNvPicPr>
          <p:nvPr/>
        </p:nvPicPr>
        <p:blipFill>
          <a:blip r:embed="rId3" cstate="print">
            <a:lum contrast="12000"/>
          </a:blip>
          <a:srcRect l="33159" r="21950"/>
          <a:stretch>
            <a:fillRect/>
          </a:stretch>
        </p:blipFill>
        <p:spPr bwMode="auto">
          <a:xfrm>
            <a:off x="142844" y="3143248"/>
            <a:ext cx="857223" cy="1432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5" descr="DSC_0028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/>
          <a:stretch>
            <a:fillRect/>
          </a:stretch>
        </p:blipFill>
        <p:spPr bwMode="auto">
          <a:xfrm>
            <a:off x="1071538" y="571480"/>
            <a:ext cx="3357586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Documents and Settings\b\My Documents\My Pictures\Picture\globe\DSC0126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4857760"/>
            <a:ext cx="785818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8047" y="1142984"/>
            <a:ext cx="1145953" cy="1383678"/>
          </a:xfrm>
          <a:prstGeom prst="rect">
            <a:avLst/>
          </a:prstGeom>
        </p:spPr>
      </p:pic>
      <p:pic>
        <p:nvPicPr>
          <p:cNvPr id="12" name="Slika 11" descr="DSC_017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42976" y="3607570"/>
            <a:ext cx="3286148" cy="2464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endParaRPr lang="hr-HR" b="1" dirty="0"/>
          </a:p>
        </p:txBody>
      </p:sp>
      <p:sp>
        <p:nvSpPr>
          <p:cNvPr id="28674" name="AutoShape 2" descr="Prikaz slikovne datoteke 2015-03-12_17225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28676" name="AutoShape 4" descr="Prikaz slikovne datoteke 2015-03-12_17225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28678" name="AutoShape 6" descr="Prikaz slikovne datoteke 2015-03-12_17225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pic>
        <p:nvPicPr>
          <p:cNvPr id="9" name="Slika 8" descr="2015-03-12_1722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357166"/>
            <a:ext cx="3413480" cy="3071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Slika 9" descr="green dow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728" y="3857628"/>
            <a:ext cx="3357586" cy="2654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Slika 10" descr="green down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3504" y="3857628"/>
            <a:ext cx="3643338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Slika 12" descr="3933482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387621">
            <a:off x="5500966" y="1145314"/>
            <a:ext cx="3233103" cy="1818621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23890" y="785794"/>
            <a:ext cx="769138" cy="92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>
                <a:solidFill>
                  <a:srgbClr val="C00000"/>
                </a:solidFill>
              </a:rPr>
              <a:t>Globe  u nastavi   geografije</a:t>
            </a:r>
            <a:endParaRPr lang="hr-HR" dirty="0">
              <a:solidFill>
                <a:srgbClr val="C00000"/>
              </a:solidFill>
            </a:endParaRP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6357950" y="328278"/>
            <a:ext cx="2328850" cy="1671962"/>
          </a:xfrm>
        </p:spPr>
        <p:txBody>
          <a:bodyPr>
            <a:normAutofit/>
          </a:bodyPr>
          <a:lstStyle/>
          <a:p>
            <a:r>
              <a:rPr lang="hr-HR" sz="2400" dirty="0" smtClean="0"/>
              <a:t>Grupa </a:t>
            </a:r>
            <a:r>
              <a:rPr lang="hr-HR" sz="2400" dirty="0" err="1" smtClean="0"/>
              <a:t>globovaca</a:t>
            </a:r>
            <a:r>
              <a:rPr lang="hr-HR" sz="2400" dirty="0" smtClean="0"/>
              <a:t>  sa učiteljicom</a:t>
            </a:r>
          </a:p>
          <a:p>
            <a:r>
              <a:rPr lang="hr-HR" sz="2400" dirty="0" smtClean="0"/>
              <a:t> Zrinkom Klarin</a:t>
            </a:r>
          </a:p>
          <a:p>
            <a:endParaRPr lang="hr-HR" dirty="0"/>
          </a:p>
        </p:txBody>
      </p:sp>
      <p:pic>
        <p:nvPicPr>
          <p:cNvPr id="7" name="Rezervirano mjesto sadržaja 6" descr="globe 021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000100" y="500042"/>
            <a:ext cx="2678039" cy="2000264"/>
          </a:xfrm>
        </p:spPr>
      </p:pic>
      <p:pic>
        <p:nvPicPr>
          <p:cNvPr id="8" name="Rezervirano mjesto sadržaja 6" descr="globe 024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1071538" y="2786058"/>
            <a:ext cx="2428892" cy="1814173"/>
          </a:xfrm>
        </p:spPr>
      </p:pic>
      <p:pic>
        <p:nvPicPr>
          <p:cNvPr id="10" name="Slika 9" descr="globe 0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3702" y="2000240"/>
            <a:ext cx="2027586" cy="2928958"/>
          </a:xfrm>
          <a:prstGeom prst="rect">
            <a:avLst/>
          </a:prstGeom>
        </p:spPr>
      </p:pic>
      <p:pic>
        <p:nvPicPr>
          <p:cNvPr id="11" name="Slika 10" descr="globe 0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86182" y="500042"/>
            <a:ext cx="2500330" cy="3071810"/>
          </a:xfrm>
          <a:prstGeom prst="rect">
            <a:avLst/>
          </a:prstGeom>
        </p:spPr>
      </p:pic>
      <p:pic>
        <p:nvPicPr>
          <p:cNvPr id="12" name="Slika 11" descr="škola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43306" y="3857628"/>
            <a:ext cx="1428728" cy="1067136"/>
          </a:xfrm>
          <a:prstGeom prst="rect">
            <a:avLst/>
          </a:prstGeom>
        </p:spPr>
      </p:pic>
      <p:pic>
        <p:nvPicPr>
          <p:cNvPr id="13" name="Slika 12" descr="globe 01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71810" y="3857628"/>
            <a:ext cx="1339019" cy="107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498080" cy="1143000"/>
          </a:xfrm>
        </p:spPr>
        <p:txBody>
          <a:bodyPr>
            <a:normAutofit/>
          </a:bodyPr>
          <a:lstStyle/>
          <a:p>
            <a:r>
              <a:rPr lang="hr-HR" sz="3200" u="sng" dirty="0" smtClean="0"/>
              <a:t>GLOBE provedba </a:t>
            </a:r>
            <a:r>
              <a:rPr lang="hr-HR" sz="3200" u="sng" dirty="0" smtClean="0"/>
              <a:t> </a:t>
            </a:r>
            <a:r>
              <a:rPr lang="hr-HR" sz="3200" u="sng" dirty="0" smtClean="0"/>
              <a:t>u  nastavi geografije</a:t>
            </a:r>
            <a:endParaRPr lang="hr-HR" sz="3200" u="sng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hr-HR" dirty="0" smtClean="0"/>
          </a:p>
          <a:p>
            <a:r>
              <a:rPr lang="hr-HR" dirty="0" smtClean="0"/>
              <a:t>GEOGRAFSKA  DUŽINA I ŠIRINA</a:t>
            </a:r>
          </a:p>
          <a:p>
            <a:r>
              <a:rPr lang="hr-HR" dirty="0" smtClean="0"/>
              <a:t>TOPOGRAFSKA KARTA</a:t>
            </a:r>
          </a:p>
          <a:p>
            <a:r>
              <a:rPr lang="hr-HR" dirty="0" smtClean="0"/>
              <a:t>JADRANSKO MORE</a:t>
            </a:r>
          </a:p>
          <a:p>
            <a:r>
              <a:rPr lang="hr-HR" dirty="0" smtClean="0"/>
              <a:t>VODA NA ZEMLJI</a:t>
            </a:r>
            <a:endParaRPr lang="hr-HR" dirty="0" smtClean="0">
              <a:solidFill>
                <a:srgbClr val="FF0000"/>
              </a:solidFill>
            </a:endParaRPr>
          </a:p>
          <a:p>
            <a:r>
              <a:rPr lang="hr-HR" dirty="0" smtClean="0"/>
              <a:t>VRIJEME I KLIMA</a:t>
            </a:r>
          </a:p>
          <a:p>
            <a:r>
              <a:rPr lang="hr-HR" dirty="0" smtClean="0"/>
              <a:t>TLO I VEGETACIJA PRIMORSKOG KRAJA</a:t>
            </a:r>
          </a:p>
          <a:p>
            <a:r>
              <a:rPr lang="hr-HR" dirty="0" smtClean="0"/>
              <a:t>RELJEF I GRAĐA ZEMLJE</a:t>
            </a:r>
          </a:p>
          <a:p>
            <a:endParaRPr lang="hr-HR" dirty="0" smtClean="0"/>
          </a:p>
          <a:p>
            <a:endParaRPr lang="hr-HR" dirty="0" smtClean="0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www.globe.gov.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5929330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>  </a:t>
            </a:r>
            <a:r>
              <a:rPr lang="hr-HR" dirty="0" smtClean="0"/>
              <a:t>  </a:t>
            </a:r>
            <a:r>
              <a:rPr lang="hr-HR" dirty="0" smtClean="0">
                <a:solidFill>
                  <a:srgbClr val="C00000"/>
                </a:solidFill>
              </a:rPr>
              <a:t>1</a:t>
            </a:r>
            <a:r>
              <a:rPr lang="hr-HR" dirty="0" smtClean="0">
                <a:solidFill>
                  <a:srgbClr val="C00000"/>
                </a:solidFill>
              </a:rPr>
              <a:t>. GEOGRAFSKA  DUŽINA I ŠIRINA</a:t>
            </a:r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pic>
        <p:nvPicPr>
          <p:cNvPr id="4" name="Rezervirano mjesto sadržaja 3" descr="globe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1214414" y="500042"/>
            <a:ext cx="2928958" cy="2842423"/>
          </a:xfrm>
          <a:prstGeom prst="rect">
            <a:avLst/>
          </a:prstGeom>
        </p:spPr>
      </p:pic>
      <p:sp>
        <p:nvSpPr>
          <p:cNvPr id="7" name="Rezervirano mjesto sadržaja 6"/>
          <p:cNvSpPr>
            <a:spLocks noGrp="1"/>
          </p:cNvSpPr>
          <p:nvPr>
            <p:ph sz="quarter" idx="4"/>
          </p:nvPr>
        </p:nvSpPr>
        <p:spPr>
          <a:xfrm>
            <a:off x="4071934" y="1214422"/>
            <a:ext cx="4500594" cy="38697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hr-HR" dirty="0" smtClean="0"/>
              <a:t>   </a:t>
            </a:r>
            <a:r>
              <a:rPr lang="hr-HR" sz="2800" b="1" dirty="0" smtClean="0">
                <a:latin typeface="Calibri"/>
              </a:rPr>
              <a:t>45  ̊15 </a:t>
            </a:r>
            <a:r>
              <a:rPr lang="el-GR" sz="2800" b="1" dirty="0" smtClean="0">
                <a:latin typeface="Calibri"/>
              </a:rPr>
              <a:t>΄</a:t>
            </a:r>
            <a:r>
              <a:rPr lang="hr-HR" sz="2800" b="1" dirty="0" smtClean="0">
                <a:latin typeface="Calibri"/>
              </a:rPr>
              <a:t>45 ”         </a:t>
            </a:r>
            <a:r>
              <a:rPr lang="hr-HR" sz="2800" b="1" dirty="0" err="1" smtClean="0">
                <a:latin typeface="Calibri"/>
              </a:rPr>
              <a:t>45</a:t>
            </a:r>
            <a:r>
              <a:rPr lang="hr-HR" sz="2800" b="1" dirty="0" smtClean="0">
                <a:latin typeface="Calibri"/>
              </a:rPr>
              <a:t> ,2625</a:t>
            </a:r>
          </a:p>
          <a:p>
            <a:pPr>
              <a:buNone/>
            </a:pPr>
            <a:r>
              <a:rPr lang="hr-HR" sz="2800" b="1" dirty="0" smtClean="0">
                <a:latin typeface="Calibri"/>
              </a:rPr>
              <a:t>                        </a:t>
            </a:r>
            <a:r>
              <a:rPr lang="hr-HR" sz="1800" dirty="0" smtClean="0">
                <a:latin typeface="Calibri"/>
              </a:rPr>
              <a:t>45” : 60 = 0,75</a:t>
            </a:r>
          </a:p>
          <a:p>
            <a:pPr>
              <a:buNone/>
            </a:pPr>
            <a:endParaRPr lang="hr-HR" sz="1800" dirty="0" smtClean="0">
              <a:latin typeface="Calibri"/>
            </a:endParaRPr>
          </a:p>
          <a:p>
            <a:pPr>
              <a:buNone/>
            </a:pPr>
            <a:r>
              <a:rPr lang="hr-HR" sz="2800" dirty="0" smtClean="0"/>
              <a:t>               </a:t>
            </a:r>
            <a:r>
              <a:rPr lang="hr-HR" sz="2800" b="1" dirty="0" smtClean="0">
                <a:latin typeface="Calibri"/>
              </a:rPr>
              <a:t>45  ̊15 ,75 </a:t>
            </a:r>
            <a:r>
              <a:rPr lang="el-GR" sz="2800" b="1" dirty="0" smtClean="0">
                <a:latin typeface="Calibri"/>
              </a:rPr>
              <a:t>΄</a:t>
            </a:r>
            <a:r>
              <a:rPr lang="hr-HR" sz="2800" b="1" dirty="0" smtClean="0">
                <a:latin typeface="Calibri"/>
              </a:rPr>
              <a:t> </a:t>
            </a:r>
          </a:p>
          <a:p>
            <a:pPr>
              <a:buNone/>
            </a:pPr>
            <a:r>
              <a:rPr lang="hr-HR" sz="2800" b="1" dirty="0" smtClean="0">
                <a:latin typeface="Calibri"/>
              </a:rPr>
              <a:t>                   </a:t>
            </a:r>
            <a:r>
              <a:rPr lang="hr-HR" sz="1800" dirty="0" smtClean="0">
                <a:latin typeface="Calibri"/>
              </a:rPr>
              <a:t>45  ̊15 ,75 </a:t>
            </a:r>
            <a:r>
              <a:rPr lang="el-GR" sz="1800" dirty="0" smtClean="0">
                <a:latin typeface="Calibri"/>
              </a:rPr>
              <a:t>΄</a:t>
            </a:r>
            <a:r>
              <a:rPr lang="hr-HR" sz="1800" dirty="0" smtClean="0">
                <a:latin typeface="Calibri"/>
              </a:rPr>
              <a:t> : 60 = 0,2625</a:t>
            </a:r>
          </a:p>
          <a:p>
            <a:pPr>
              <a:buNone/>
            </a:pPr>
            <a:endParaRPr lang="hr-HR" sz="1800" dirty="0" smtClean="0">
              <a:latin typeface="Calibri"/>
            </a:endParaRPr>
          </a:p>
          <a:p>
            <a:pPr>
              <a:buNone/>
            </a:pPr>
            <a:r>
              <a:rPr lang="hr-HR" sz="3600" b="1" dirty="0" smtClean="0">
                <a:latin typeface="Calibri"/>
              </a:rPr>
              <a:t>         45,2625  ̊</a:t>
            </a:r>
            <a:endParaRPr lang="hr-HR" sz="3600" b="1" dirty="0"/>
          </a:p>
        </p:txBody>
      </p:sp>
      <p:sp>
        <p:nvSpPr>
          <p:cNvPr id="9" name="Strelica udesno 8"/>
          <p:cNvSpPr/>
          <p:nvPr/>
        </p:nvSpPr>
        <p:spPr>
          <a:xfrm>
            <a:off x="6357950" y="1500174"/>
            <a:ext cx="357190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11" name="Ravni poveznik sa strelicom 10"/>
          <p:cNvCxnSpPr/>
          <p:nvPr/>
        </p:nvCxnSpPr>
        <p:spPr>
          <a:xfrm rot="16200000" flipH="1">
            <a:off x="5857884" y="1785926"/>
            <a:ext cx="21431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avni poveznik sa strelicom 14"/>
          <p:cNvCxnSpPr/>
          <p:nvPr/>
        </p:nvCxnSpPr>
        <p:spPr>
          <a:xfrm rot="10800000" flipV="1">
            <a:off x="6929454" y="2285992"/>
            <a:ext cx="50006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avni poveznik sa strelicom 18"/>
          <p:cNvCxnSpPr/>
          <p:nvPr/>
        </p:nvCxnSpPr>
        <p:spPr>
          <a:xfrm rot="10800000" flipV="1">
            <a:off x="7429520" y="3929066"/>
            <a:ext cx="357190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http://upload.wikimedia.org/wikipedia/commons/0/0d/Medition_GP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847354" y="3796062"/>
            <a:ext cx="2071704" cy="1480458"/>
          </a:xfrm>
          <a:prstGeom prst="rect">
            <a:avLst/>
          </a:prstGeom>
          <a:noFill/>
        </p:spPr>
      </p:pic>
      <p:pic>
        <p:nvPicPr>
          <p:cNvPr id="24" name="Slika 23" descr="Paklenica, 4.6 (148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4613" y="3500439"/>
            <a:ext cx="1501008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14414" y="6072206"/>
            <a:ext cx="7472386" cy="500066"/>
          </a:xfrm>
        </p:spPr>
        <p:txBody>
          <a:bodyPr>
            <a:noAutofit/>
          </a:bodyPr>
          <a:lstStyle/>
          <a:p>
            <a:pPr algn="l"/>
            <a:r>
              <a:rPr lang="hr-HR" sz="3200" dirty="0" smtClean="0"/>
              <a:t>Globe - OS Sime </a:t>
            </a:r>
            <a:r>
              <a:rPr lang="hr-HR" sz="3200" dirty="0" err="1" smtClean="0"/>
              <a:t>Budinica</a:t>
            </a:r>
            <a:r>
              <a:rPr lang="hr-HR" sz="3200" dirty="0" smtClean="0"/>
              <a:t>:ATM-02</a:t>
            </a:r>
            <a:endParaRPr lang="hr-HR" sz="3200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7" name="Rezervirano mjesto sadržaja 6" descr="g9.pn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1214414" y="214290"/>
            <a:ext cx="6972320" cy="2643206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Pravokutnik 7"/>
          <p:cNvSpPr/>
          <p:nvPr/>
        </p:nvSpPr>
        <p:spPr>
          <a:xfrm>
            <a:off x="1357290" y="3000373"/>
            <a:ext cx="6858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b="1" dirty="0" smtClean="0"/>
              <a:t>http://www.gps-coordinates.net/</a:t>
            </a:r>
            <a:endParaRPr lang="hr-HR" sz="2400" b="1" dirty="0"/>
          </a:p>
        </p:txBody>
      </p:sp>
      <p:pic>
        <p:nvPicPr>
          <p:cNvPr id="9" name="Slika 8" descr="g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3643314"/>
            <a:ext cx="7032982" cy="2286016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5786454"/>
            <a:ext cx="8229600" cy="785818"/>
          </a:xfrm>
        </p:spPr>
        <p:txBody>
          <a:bodyPr>
            <a:normAutofit/>
          </a:bodyPr>
          <a:lstStyle/>
          <a:p>
            <a:r>
              <a:rPr lang="hr-HR" dirty="0" smtClean="0">
                <a:solidFill>
                  <a:srgbClr val="C00000"/>
                </a:solidFill>
              </a:rPr>
              <a:t>2. JADRANSKO  MORE</a:t>
            </a:r>
            <a:endParaRPr lang="hr-HR" dirty="0">
              <a:solidFill>
                <a:srgbClr val="C00000"/>
              </a:solidFill>
            </a:endParaRP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142976" y="714356"/>
            <a:ext cx="3357586" cy="3500462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hr-HR" sz="2400" dirty="0" err="1" smtClean="0"/>
              <a:t>Water</a:t>
            </a:r>
            <a:r>
              <a:rPr lang="hr-HR" sz="2400" dirty="0" smtClean="0"/>
              <a:t> </a:t>
            </a:r>
          </a:p>
          <a:p>
            <a:r>
              <a:rPr lang="hr-HR" sz="2400" dirty="0" smtClean="0"/>
              <a:t>Temperature</a:t>
            </a:r>
          </a:p>
          <a:p>
            <a:pPr>
              <a:buFont typeface="Arial" pitchFamily="34" charset="0"/>
              <a:buChar char="•"/>
            </a:pPr>
            <a:endParaRPr lang="hr-HR" sz="2000" dirty="0" smtClean="0"/>
          </a:p>
          <a:p>
            <a:pPr>
              <a:buFont typeface="Arial" pitchFamily="34" charset="0"/>
              <a:buChar char="•"/>
            </a:pPr>
            <a:endParaRPr lang="hr-HR" sz="2000" dirty="0" smtClean="0"/>
          </a:p>
          <a:p>
            <a:pPr>
              <a:buFont typeface="Arial" pitchFamily="34" charset="0"/>
              <a:buChar char="•"/>
            </a:pPr>
            <a:endParaRPr lang="hr-HR" sz="2000" dirty="0" smtClean="0"/>
          </a:p>
          <a:p>
            <a:endParaRPr lang="hr-HR" sz="2000" dirty="0" smtClean="0"/>
          </a:p>
          <a:p>
            <a:endParaRPr lang="hr-HR" sz="2000" dirty="0" smtClean="0"/>
          </a:p>
          <a:p>
            <a:endParaRPr lang="hr-HR" sz="2000" dirty="0" smtClean="0"/>
          </a:p>
          <a:p>
            <a:pPr>
              <a:buFont typeface="Arial" pitchFamily="34" charset="0"/>
              <a:buChar char="•"/>
            </a:pPr>
            <a:endParaRPr lang="hr-HR" sz="2000" dirty="0" smtClean="0"/>
          </a:p>
          <a:p>
            <a:pPr>
              <a:buFont typeface="Arial" pitchFamily="34" charset="0"/>
              <a:buChar char="•"/>
            </a:pPr>
            <a:r>
              <a:rPr lang="hr-HR" sz="2000" dirty="0" smtClean="0"/>
              <a:t> </a:t>
            </a:r>
            <a:r>
              <a:rPr lang="hr-HR" sz="2400" dirty="0" err="1" smtClean="0"/>
              <a:t>Salinity</a:t>
            </a:r>
            <a:r>
              <a:rPr lang="hr-HR" sz="2400" dirty="0" smtClean="0"/>
              <a:t> </a:t>
            </a:r>
            <a:r>
              <a:rPr lang="hr-HR" sz="2400" dirty="0" err="1" smtClean="0"/>
              <a:t>via</a:t>
            </a:r>
            <a:r>
              <a:rPr lang="hr-HR" sz="2400" dirty="0" smtClean="0"/>
              <a:t> </a:t>
            </a:r>
          </a:p>
          <a:p>
            <a:r>
              <a:rPr lang="hr-HR" sz="2400" dirty="0" err="1" smtClean="0"/>
              <a:t>Hydrometer</a:t>
            </a:r>
            <a:endParaRPr lang="hr-HR" sz="2400" dirty="0" smtClean="0"/>
          </a:p>
          <a:p>
            <a:endParaRPr lang="hr-HR" sz="2000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7" name="Rezervirano mjesto sadržaja 6" descr="G7.pn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2928926" y="428604"/>
            <a:ext cx="5929354" cy="2643206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Rezervirano mjesto sadržaja 7" descr="G4.pn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2928927" y="3429000"/>
            <a:ext cx="5929354" cy="2361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00100" y="5857892"/>
            <a:ext cx="7686700" cy="445444"/>
          </a:xfrm>
        </p:spPr>
        <p:txBody>
          <a:bodyPr>
            <a:noAutofit/>
          </a:bodyPr>
          <a:lstStyle/>
          <a:p>
            <a:r>
              <a:rPr lang="hr-HR" sz="3600" dirty="0" smtClean="0"/>
              <a:t>Proizvodnja  soli</a:t>
            </a:r>
            <a:br>
              <a:rPr lang="hr-HR" sz="3600" dirty="0" smtClean="0"/>
            </a:br>
            <a:endParaRPr lang="hr-HR" sz="3600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357290" y="285728"/>
            <a:ext cx="3051832" cy="640080"/>
          </a:xfrm>
        </p:spPr>
        <p:txBody>
          <a:bodyPr/>
          <a:lstStyle/>
          <a:p>
            <a:endParaRPr lang="hr-HR" dirty="0"/>
          </a:p>
        </p:txBody>
      </p:sp>
      <p:pic>
        <p:nvPicPr>
          <p:cNvPr id="8" name="Rezervirano mjesto sadržaja 7" descr="indeksiraj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 rot="19161663">
            <a:off x="7207414" y="5237972"/>
            <a:ext cx="1276886" cy="887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3438" y="285728"/>
            <a:ext cx="4500562" cy="38576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hr-HR" sz="3200" b="1" dirty="0" smtClean="0"/>
              <a:t>         morska sol</a:t>
            </a:r>
            <a:endParaRPr lang="hr-HR" sz="3200" b="1" dirty="0"/>
          </a:p>
        </p:txBody>
      </p:sp>
      <p:pic>
        <p:nvPicPr>
          <p:cNvPr id="12" name="Slika 11" descr="globe 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857232"/>
            <a:ext cx="3214710" cy="30724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Slika 14" descr="so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166" y="357166"/>
            <a:ext cx="2714644" cy="4786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Slika 13" descr="globe 0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2285991"/>
            <a:ext cx="2357454" cy="20275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Pravokutnik 16"/>
          <p:cNvSpPr/>
          <p:nvPr/>
        </p:nvSpPr>
        <p:spPr>
          <a:xfrm>
            <a:off x="4572000" y="4572008"/>
            <a:ext cx="4000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u="sng" dirty="0" smtClean="0"/>
              <a:t>Arbanasi :SWS-03  </a:t>
            </a:r>
            <a:r>
              <a:rPr lang="hr-HR" sz="2400" u="sng" dirty="0" smtClean="0">
                <a:latin typeface="Calibri"/>
              </a:rPr>
              <a:t>-  37.1 %</a:t>
            </a:r>
            <a:r>
              <a:rPr lang="hr-HR" sz="1400" u="sng" dirty="0" smtClean="0">
                <a:latin typeface="Calibri"/>
              </a:rPr>
              <a:t>o</a:t>
            </a:r>
            <a:endParaRPr lang="hr-HR" sz="1400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35608" y="5572140"/>
            <a:ext cx="7498080" cy="714380"/>
          </a:xfrm>
        </p:spPr>
        <p:txBody>
          <a:bodyPr>
            <a:noAutofit/>
          </a:bodyPr>
          <a:lstStyle/>
          <a:p>
            <a:pPr algn="ctr"/>
            <a:r>
              <a:rPr lang="hr-HR" sz="4400" b="1" dirty="0" smtClean="0">
                <a:solidFill>
                  <a:srgbClr val="C00000"/>
                </a:solidFill>
              </a:rPr>
              <a:t>3.KLIMA </a:t>
            </a:r>
            <a:endParaRPr lang="hr-HR" sz="4400" b="1" dirty="0">
              <a:solidFill>
                <a:srgbClr val="C00000"/>
              </a:solidFill>
            </a:endParaRPr>
          </a:p>
        </p:txBody>
      </p:sp>
      <p:sp>
        <p:nvSpPr>
          <p:cNvPr id="5" name="Rezervirano mjesto sadržaja 4"/>
          <p:cNvSpPr>
            <a:spLocks noGrp="1"/>
          </p:cNvSpPr>
          <p:nvPr>
            <p:ph sz="quarter" idx="4294967295"/>
          </p:nvPr>
        </p:nvSpPr>
        <p:spPr>
          <a:xfrm>
            <a:off x="1000100" y="969963"/>
            <a:ext cx="7858180" cy="4114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hr-HR" dirty="0" smtClean="0"/>
          </a:p>
          <a:p>
            <a:pPr>
              <a:buNone/>
            </a:pPr>
            <a:r>
              <a:rPr lang="hr-HR" b="1" dirty="0" smtClean="0"/>
              <a:t>Primjer zadatka za 5. i 8.razred osnovne škole</a:t>
            </a:r>
          </a:p>
          <a:p>
            <a:pPr>
              <a:buNone/>
            </a:pPr>
            <a:endParaRPr lang="hr-HR" dirty="0" smtClean="0"/>
          </a:p>
          <a:p>
            <a:r>
              <a:rPr lang="hr-HR" b="1" dirty="0" smtClean="0"/>
              <a:t>A.</a:t>
            </a:r>
            <a:r>
              <a:rPr lang="hr-HR" dirty="0" smtClean="0"/>
              <a:t> izradite </a:t>
            </a:r>
            <a:r>
              <a:rPr lang="hr-HR" dirty="0" err="1" smtClean="0"/>
              <a:t>klimadijagram</a:t>
            </a:r>
            <a:r>
              <a:rPr lang="hr-HR" dirty="0" smtClean="0"/>
              <a:t> padalina i temperature za mjernu postaju OS Sime </a:t>
            </a:r>
            <a:r>
              <a:rPr lang="hr-HR" dirty="0" err="1" smtClean="0"/>
              <a:t>Budinica</a:t>
            </a:r>
            <a:r>
              <a:rPr lang="hr-HR" dirty="0" smtClean="0"/>
              <a:t>:ATM-02 </a:t>
            </a:r>
            <a:r>
              <a:rPr lang="it-IT" dirty="0" err="1" smtClean="0"/>
              <a:t>služe</a:t>
            </a:r>
            <a:r>
              <a:rPr lang="hr-HR" dirty="0" smtClean="0"/>
              <a:t>ć</a:t>
            </a:r>
            <a:r>
              <a:rPr lang="it-IT" dirty="0" smtClean="0"/>
              <a:t>i se </a:t>
            </a:r>
            <a:r>
              <a:rPr lang="it-IT" dirty="0" err="1" smtClean="0"/>
              <a:t>poda</a:t>
            </a:r>
            <a:r>
              <a:rPr lang="hr-HR" dirty="0" smtClean="0"/>
              <a:t>t</a:t>
            </a:r>
            <a:r>
              <a:rPr lang="it-IT" dirty="0" smtClean="0"/>
              <a:t>cima sa GLOBE </a:t>
            </a:r>
            <a:r>
              <a:rPr lang="it-IT" dirty="0" err="1" smtClean="0"/>
              <a:t>servera</a:t>
            </a:r>
            <a:r>
              <a:rPr lang="hr-HR" dirty="0" smtClean="0"/>
              <a:t>.</a:t>
            </a:r>
          </a:p>
          <a:p>
            <a:r>
              <a:rPr lang="hr-HR" b="1" dirty="0" smtClean="0"/>
              <a:t>B.</a:t>
            </a:r>
            <a:r>
              <a:rPr lang="hr-HR" dirty="0" smtClean="0"/>
              <a:t> koji mjesec ima najvišu/najnižu srednju mjesečnu     temperaturu </a:t>
            </a:r>
          </a:p>
          <a:p>
            <a:r>
              <a:rPr lang="hr-HR" b="1" dirty="0" smtClean="0"/>
              <a:t>C.</a:t>
            </a:r>
            <a:r>
              <a:rPr lang="hr-HR" dirty="0" smtClean="0"/>
              <a:t> koji mjesec ima najviše/najmanje padalina?</a:t>
            </a:r>
          </a:p>
          <a:p>
            <a:pPr>
              <a:buNone/>
            </a:pP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 idx="4294967295"/>
          </p:nvPr>
        </p:nvSpPr>
        <p:spPr>
          <a:xfrm>
            <a:off x="1071538" y="6357958"/>
            <a:ext cx="7858180" cy="142876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>   </a:t>
            </a:r>
            <a:endParaRPr lang="hr-HR" dirty="0">
              <a:latin typeface="French Script MT" pitchFamily="66" charset="0"/>
            </a:endParaRP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4294967295"/>
          </p:nvPr>
        </p:nvSpPr>
        <p:spPr>
          <a:xfrm>
            <a:off x="1000100" y="328612"/>
            <a:ext cx="8001056" cy="531496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hr-HR" b="1" dirty="0" smtClean="0">
                <a:latin typeface="French Script MT" pitchFamily="66" charset="0"/>
              </a:rPr>
              <a:t>Osnovna škola Šime </a:t>
            </a:r>
            <a:r>
              <a:rPr lang="hr-HR" b="1" dirty="0" err="1" smtClean="0">
                <a:latin typeface="French Script MT" pitchFamily="66" charset="0"/>
              </a:rPr>
              <a:t>Budinića</a:t>
            </a:r>
            <a:r>
              <a:rPr lang="hr-HR" b="1" dirty="0" smtClean="0">
                <a:latin typeface="French Script MT" pitchFamily="66" charset="0"/>
              </a:rPr>
              <a:t> – Zadar              </a:t>
            </a:r>
            <a:endParaRPr lang="hr-HR" b="1" dirty="0" smtClean="0">
              <a:solidFill>
                <a:srgbClr val="0070C0"/>
              </a:solidFill>
              <a:latin typeface="French Script MT" pitchFamily="66" charset="0"/>
            </a:endParaRPr>
          </a:p>
          <a:p>
            <a:pPr algn="just">
              <a:buNone/>
            </a:pPr>
            <a:endParaRPr lang="hr-HR" b="1" dirty="0" smtClean="0">
              <a:latin typeface="French Script MT" pitchFamily="66" charset="0"/>
            </a:endParaRPr>
          </a:p>
        </p:txBody>
      </p:sp>
      <p:pic>
        <p:nvPicPr>
          <p:cNvPr id="4" name="Slika 3" descr="DSC_01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4000504"/>
            <a:ext cx="2743507" cy="2500330"/>
          </a:xfrm>
          <a:prstGeom prst="rect">
            <a:avLst/>
          </a:prstGeom>
        </p:spPr>
      </p:pic>
      <p:pic>
        <p:nvPicPr>
          <p:cNvPr id="5" name="Slika 4" descr="DSC_01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4000504"/>
            <a:ext cx="2857488" cy="2571744"/>
          </a:xfrm>
          <a:prstGeom prst="rect">
            <a:avLst/>
          </a:prstGeom>
        </p:spPr>
      </p:pic>
      <p:pic>
        <p:nvPicPr>
          <p:cNvPr id="6" name="Slika 5" descr="DSC_017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4000504"/>
            <a:ext cx="2670463" cy="2500330"/>
          </a:xfrm>
          <a:prstGeom prst="rect">
            <a:avLst/>
          </a:prstGeom>
        </p:spPr>
      </p:pic>
      <p:pic>
        <p:nvPicPr>
          <p:cNvPr id="8" name="Slika 7" descr="image_gallery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0958" y="500042"/>
            <a:ext cx="995134" cy="795353"/>
          </a:xfrm>
          <a:prstGeom prst="rect">
            <a:avLst/>
          </a:prstGeom>
        </p:spPr>
      </p:pic>
      <p:sp>
        <p:nvSpPr>
          <p:cNvPr id="9" name="Pravokutnik 8"/>
          <p:cNvSpPr/>
          <p:nvPr/>
        </p:nvSpPr>
        <p:spPr>
          <a:xfrm>
            <a:off x="1000100" y="1428736"/>
            <a:ext cx="78581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r-HR" sz="4000" dirty="0" smtClean="0"/>
              <a:t>GLOBE </a:t>
            </a:r>
            <a:r>
              <a:rPr lang="hr-HR" sz="2800" dirty="0" smtClean="0"/>
              <a:t>- Global </a:t>
            </a:r>
            <a:r>
              <a:rPr lang="hr-HR" sz="2800" dirty="0" err="1" smtClean="0"/>
              <a:t>Learning</a:t>
            </a:r>
            <a:r>
              <a:rPr lang="hr-HR" sz="2800" dirty="0" smtClean="0"/>
              <a:t> </a:t>
            </a:r>
            <a:r>
              <a:rPr lang="hr-HR" sz="2800" dirty="0" err="1" smtClean="0"/>
              <a:t>and</a:t>
            </a:r>
            <a:r>
              <a:rPr lang="hr-HR" sz="2800" dirty="0" smtClean="0"/>
              <a:t> </a:t>
            </a:r>
            <a:r>
              <a:rPr lang="hr-HR" sz="2800" dirty="0" err="1" smtClean="0"/>
              <a:t>Observations</a:t>
            </a:r>
            <a:r>
              <a:rPr lang="hr-HR" sz="2800" dirty="0" smtClean="0"/>
              <a:t> to </a:t>
            </a:r>
            <a:r>
              <a:rPr lang="hr-HR" sz="2800" dirty="0" err="1" smtClean="0"/>
              <a:t>Benefit</a:t>
            </a:r>
            <a:r>
              <a:rPr lang="hr-HR" sz="2800" dirty="0" smtClean="0"/>
              <a:t> </a:t>
            </a:r>
            <a:r>
              <a:rPr lang="hr-HR" sz="2800" dirty="0" err="1" smtClean="0"/>
              <a:t>the</a:t>
            </a:r>
            <a:r>
              <a:rPr lang="hr-HR" sz="2800" dirty="0" smtClean="0"/>
              <a:t> </a:t>
            </a:r>
            <a:r>
              <a:rPr lang="hr-HR" sz="2800" dirty="0" err="1" smtClean="0"/>
              <a:t>Environment</a:t>
            </a:r>
            <a:r>
              <a:rPr lang="hr-HR" sz="2800" dirty="0" smtClean="0"/>
              <a:t> </a:t>
            </a:r>
          </a:p>
          <a:p>
            <a:pPr algn="just">
              <a:buNone/>
            </a:pPr>
            <a:r>
              <a:rPr lang="hr-HR" sz="2800" b="1" i="1" dirty="0" smtClean="0"/>
              <a:t>“Cjelovito učenje i opažanje za dobrobit okoliša”</a:t>
            </a:r>
            <a:r>
              <a:rPr lang="hr-HR" sz="2800" b="1" dirty="0" smtClean="0"/>
              <a:t> </a:t>
            </a:r>
          </a:p>
          <a:p>
            <a:pPr algn="just">
              <a:buNone/>
            </a:pPr>
            <a:r>
              <a:rPr lang="hr-HR" sz="2400" dirty="0" smtClean="0"/>
              <a:t>Program GLOBE predstavljen  je na </a:t>
            </a:r>
            <a:r>
              <a:rPr lang="hr-HR" sz="2400" b="1" dirty="0" smtClean="0"/>
              <a:t>Dan planeta Zemlje 1994</a:t>
            </a:r>
            <a:r>
              <a:rPr lang="hr-HR" sz="2400" dirty="0" smtClean="0"/>
              <a:t>. godine od tadašnji američki potpredsjednik </a:t>
            </a:r>
            <a:r>
              <a:rPr lang="hr-HR" sz="2400" b="1" dirty="0" smtClean="0"/>
              <a:t>Albert </a:t>
            </a:r>
            <a:r>
              <a:rPr lang="hr-HR" sz="2400" b="1" dirty="0" err="1" smtClean="0"/>
              <a:t>Arnold</a:t>
            </a:r>
            <a:r>
              <a:rPr lang="hr-HR" sz="2400" b="1" dirty="0" smtClean="0"/>
              <a:t> </a:t>
            </a:r>
            <a:r>
              <a:rPr lang="hr-HR" sz="2400" b="1" dirty="0" smtClean="0"/>
              <a:t>Gore. </a:t>
            </a:r>
            <a:endParaRPr lang="hr-HR" sz="2400" b="1" i="1" dirty="0" smtClean="0"/>
          </a:p>
          <a:p>
            <a:pPr algn="just">
              <a:buNone/>
            </a:pPr>
            <a:endParaRPr lang="hr-HR" sz="2400" b="1" i="1" dirty="0" smtClean="0"/>
          </a:p>
          <a:p>
            <a:pPr algn="just">
              <a:buNone/>
            </a:pPr>
            <a:endParaRPr lang="hr-HR" sz="2400" b="1" i="1" dirty="0" smtClean="0"/>
          </a:p>
          <a:p>
            <a:pPr algn="just">
              <a:buNone/>
            </a:pPr>
            <a:endParaRPr lang="hr-HR" sz="2400" b="1" i="1" dirty="0" smtClean="0"/>
          </a:p>
          <a:p>
            <a:pPr algn="just">
              <a:buNone/>
            </a:pPr>
            <a:endParaRPr lang="hr-HR" sz="2400" b="1" i="1" dirty="0" smtClean="0"/>
          </a:p>
          <a:p>
            <a:pPr algn="just">
              <a:buNone/>
            </a:pPr>
            <a:endParaRPr lang="hr-HR" sz="24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/>
          <p:cNvSpPr>
            <a:spLocks noGrp="1"/>
          </p:cNvSpPr>
          <p:nvPr>
            <p:ph type="title"/>
          </p:nvPr>
        </p:nvSpPr>
        <p:spPr>
          <a:xfrm>
            <a:off x="928662" y="5643578"/>
            <a:ext cx="7758138" cy="659758"/>
          </a:xfrm>
        </p:spPr>
        <p:txBody>
          <a:bodyPr>
            <a:normAutofit/>
          </a:bodyPr>
          <a:lstStyle/>
          <a:p>
            <a:pPr algn="l"/>
            <a:r>
              <a:rPr lang="hr-HR" sz="3200" dirty="0" err="1" smtClean="0"/>
              <a:t>Klimadijagram</a:t>
            </a:r>
            <a:r>
              <a:rPr lang="hr-HR" sz="3200" dirty="0" smtClean="0"/>
              <a:t> - OS Sime </a:t>
            </a:r>
            <a:r>
              <a:rPr lang="hr-HR" sz="3200" dirty="0" err="1" smtClean="0"/>
              <a:t>Budinica</a:t>
            </a:r>
            <a:r>
              <a:rPr lang="hr-HR" sz="3200" dirty="0" smtClean="0"/>
              <a:t>:ATM-02 </a:t>
            </a:r>
            <a:endParaRPr lang="hr-HR" sz="3200" dirty="0"/>
          </a:p>
        </p:txBody>
      </p:sp>
      <p:sp>
        <p:nvSpPr>
          <p:cNvPr id="6" name="Rezervirano mjesto teksta 5"/>
          <p:cNvSpPr>
            <a:spLocks noGrp="1"/>
          </p:cNvSpPr>
          <p:nvPr>
            <p:ph type="body" idx="1"/>
          </p:nvPr>
        </p:nvSpPr>
        <p:spPr>
          <a:xfrm>
            <a:off x="1214414" y="328278"/>
            <a:ext cx="3266146" cy="640080"/>
          </a:xfrm>
        </p:spPr>
        <p:txBody>
          <a:bodyPr>
            <a:normAutofit/>
          </a:bodyPr>
          <a:lstStyle/>
          <a:p>
            <a:r>
              <a:rPr lang="hr-HR" sz="2400" dirty="0" smtClean="0"/>
              <a:t>2013.godina</a:t>
            </a:r>
            <a:endParaRPr lang="hr-HR" sz="2400" dirty="0"/>
          </a:p>
        </p:txBody>
      </p:sp>
      <p:sp>
        <p:nvSpPr>
          <p:cNvPr id="8" name="Rezervirano mjesto teksta 7"/>
          <p:cNvSpPr>
            <a:spLocks noGrp="1"/>
          </p:cNvSpPr>
          <p:nvPr>
            <p:ph type="body" sz="half" idx="3"/>
          </p:nvPr>
        </p:nvSpPr>
        <p:spPr>
          <a:xfrm>
            <a:off x="5000628" y="328278"/>
            <a:ext cx="3686172" cy="640080"/>
          </a:xfrm>
        </p:spPr>
        <p:txBody>
          <a:bodyPr>
            <a:normAutofit/>
          </a:bodyPr>
          <a:lstStyle/>
          <a:p>
            <a:r>
              <a:rPr lang="hr-HR" sz="2400" dirty="0" smtClean="0"/>
              <a:t>2014.godina</a:t>
            </a:r>
            <a:endParaRPr lang="hr-HR" sz="2400" dirty="0"/>
          </a:p>
        </p:txBody>
      </p:sp>
      <p:sp>
        <p:nvSpPr>
          <p:cNvPr id="9" name="Rezervirano mjesto sadržaja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3" name="Slika 2" descr="globe 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1000108"/>
            <a:ext cx="3645543" cy="4572032"/>
          </a:xfrm>
          <a:prstGeom prst="rect">
            <a:avLst/>
          </a:prstGeom>
        </p:spPr>
      </p:pic>
      <p:pic>
        <p:nvPicPr>
          <p:cNvPr id="4" name="Slika 3" descr="globe 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1000108"/>
            <a:ext cx="3500462" cy="4572008"/>
          </a:xfrm>
          <a:prstGeom prst="rect">
            <a:avLst/>
          </a:prstGeom>
        </p:spPr>
      </p:pic>
      <p:sp>
        <p:nvSpPr>
          <p:cNvPr id="11" name="Rezervirano mjesto sadržaja 10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slov 5"/>
          <p:cNvSpPr>
            <a:spLocks noGrp="1"/>
          </p:cNvSpPr>
          <p:nvPr>
            <p:ph type="title"/>
          </p:nvPr>
        </p:nvSpPr>
        <p:spPr>
          <a:xfrm>
            <a:off x="457200" y="5643578"/>
            <a:ext cx="8229600" cy="659758"/>
          </a:xfrm>
        </p:spPr>
        <p:txBody>
          <a:bodyPr>
            <a:normAutofit fontScale="90000"/>
          </a:bodyPr>
          <a:lstStyle/>
          <a:p>
            <a:r>
              <a:rPr lang="hr-HR" sz="4900" dirty="0" smtClean="0">
                <a:solidFill>
                  <a:srgbClr val="C00000"/>
                </a:solidFill>
              </a:rPr>
              <a:t>4.TLO  PRIMORSKOG KRA</a:t>
            </a:r>
            <a:r>
              <a:rPr lang="hr-HR" dirty="0" smtClean="0">
                <a:solidFill>
                  <a:srgbClr val="C00000"/>
                </a:solidFill>
              </a:rPr>
              <a:t>JA</a:t>
            </a:r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sp>
        <p:nvSpPr>
          <p:cNvPr id="9" name="Rezervirano mjesto teksta 8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1" name="Rezervirano mjesto sadržaja 10" descr="globe 010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071538" y="2428868"/>
            <a:ext cx="1568436" cy="2671394"/>
          </a:xfrm>
        </p:spPr>
      </p:pic>
      <p:pic>
        <p:nvPicPr>
          <p:cNvPr id="12" name="Rezervirano mjesto sadržaja 11" descr="globe 01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5205959" y="794777"/>
            <a:ext cx="4022725" cy="3004628"/>
          </a:xfrm>
        </p:spPr>
      </p:pic>
      <p:pic>
        <p:nvPicPr>
          <p:cNvPr id="13" name="Slika 12" descr="globe 0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8" y="571480"/>
            <a:ext cx="2285984" cy="1707433"/>
          </a:xfrm>
          <a:prstGeom prst="rect">
            <a:avLst/>
          </a:prstGeom>
        </p:spPr>
      </p:pic>
      <p:pic>
        <p:nvPicPr>
          <p:cNvPr id="15" name="Slika 14" descr="Iphon 7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57752" y="4000504"/>
            <a:ext cx="1571636" cy="1120518"/>
          </a:xfrm>
          <a:prstGeom prst="rect">
            <a:avLst/>
          </a:prstGeom>
        </p:spPr>
      </p:pic>
      <p:pic>
        <p:nvPicPr>
          <p:cNvPr id="16" name="Slika 15" descr="Iphon 71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09076" y="3643314"/>
            <a:ext cx="1989604" cy="1486062"/>
          </a:xfrm>
          <a:prstGeom prst="rect">
            <a:avLst/>
          </a:prstGeom>
        </p:spPr>
      </p:pic>
      <p:pic>
        <p:nvPicPr>
          <p:cNvPr id="17" name="Slika 16" descr="globe 11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2980452" y="662830"/>
            <a:ext cx="2980026" cy="2225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643042" y="3929066"/>
            <a:ext cx="6572296" cy="2374270"/>
          </a:xfrm>
        </p:spPr>
        <p:txBody>
          <a:bodyPr>
            <a:normAutofit fontScale="90000"/>
          </a:bodyPr>
          <a:lstStyle/>
          <a:p>
            <a:r>
              <a:rPr lang="hr-HR" sz="2200" dirty="0" smtClean="0"/>
              <a:t/>
            </a:r>
            <a:br>
              <a:rPr lang="hr-HR" sz="2200" dirty="0" smtClean="0"/>
            </a:br>
            <a:r>
              <a:rPr lang="hr-HR" sz="2200" dirty="0" smtClean="0"/>
              <a:t/>
            </a:r>
            <a:br>
              <a:rPr lang="hr-HR" sz="2200" dirty="0" smtClean="0"/>
            </a:br>
            <a:r>
              <a:rPr lang="hr-HR" sz="2200" dirty="0" smtClean="0"/>
              <a:t/>
            </a:r>
            <a:br>
              <a:rPr lang="hr-HR" sz="2200" dirty="0" smtClean="0"/>
            </a:br>
            <a:r>
              <a:rPr lang="hr-HR" sz="2200" dirty="0" smtClean="0"/>
              <a:t/>
            </a:r>
            <a:br>
              <a:rPr lang="hr-HR" sz="2200" dirty="0" smtClean="0"/>
            </a:br>
            <a:r>
              <a:rPr lang="hr-HR" sz="2200" dirty="0" smtClean="0"/>
              <a:t>            glinena ilovača</a:t>
            </a:r>
            <a:br>
              <a:rPr lang="hr-HR" sz="2200" dirty="0" smtClean="0"/>
            </a:br>
            <a:r>
              <a:rPr lang="hr-HR" sz="2200" dirty="0" smtClean="0"/>
              <a:t/>
            </a:r>
            <a:br>
              <a:rPr lang="hr-HR" sz="2200" dirty="0" smtClean="0"/>
            </a:br>
            <a:r>
              <a:rPr lang="hr-HR" sz="2200" dirty="0" smtClean="0"/>
              <a:t/>
            </a:r>
            <a:br>
              <a:rPr lang="hr-HR" sz="2200" dirty="0" smtClean="0"/>
            </a:br>
            <a:r>
              <a:rPr lang="hr-HR" sz="2200" dirty="0" smtClean="0"/>
              <a:t> glina   </a:t>
            </a: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4500562" y="328278"/>
            <a:ext cx="4186238" cy="640080"/>
          </a:xfrm>
        </p:spPr>
        <p:txBody>
          <a:bodyPr>
            <a:normAutofit/>
          </a:bodyPr>
          <a:lstStyle/>
          <a:p>
            <a:r>
              <a:rPr lang="hr-HR" sz="2000" b="1" dirty="0" smtClean="0">
                <a:latin typeface="+mj-lt"/>
              </a:rPr>
              <a:t>određivanje slobodnih karbonata</a:t>
            </a:r>
            <a:endParaRPr lang="hr-HR" sz="2000" b="1" dirty="0">
              <a:latin typeface="+mj-lt"/>
            </a:endParaRPr>
          </a:p>
        </p:txBody>
      </p:sp>
      <p:pic>
        <p:nvPicPr>
          <p:cNvPr id="7" name="Rezervirano mjesto sadržaja 6" descr="Iphon 659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000108"/>
            <a:ext cx="3073400" cy="4459301"/>
          </a:xfrm>
        </p:spPr>
      </p:pic>
      <p:pic>
        <p:nvPicPr>
          <p:cNvPr id="8" name="Rezervirano mjesto sadržaja 9" descr="Iphon 707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3438" y="928670"/>
            <a:ext cx="4022725" cy="3004628"/>
          </a:xfrm>
        </p:spPr>
      </p:pic>
      <p:pic>
        <p:nvPicPr>
          <p:cNvPr id="9" name="Slika 8" descr="Iphon 7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4572008"/>
            <a:ext cx="3214710" cy="1694669"/>
          </a:xfrm>
          <a:prstGeom prst="rect">
            <a:avLst/>
          </a:prstGeom>
        </p:spPr>
      </p:pic>
      <p:pic>
        <p:nvPicPr>
          <p:cNvPr id="10" name="Slika 9" descr="Iphon 7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2571744"/>
            <a:ext cx="2500330" cy="1867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GLOBE u nastavi biologije</a:t>
            </a:r>
            <a:endParaRPr lang="hr-HR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6000760" y="714356"/>
            <a:ext cx="3143240" cy="1571636"/>
          </a:xfrm>
        </p:spPr>
        <p:txBody>
          <a:bodyPr>
            <a:noAutofit/>
          </a:bodyPr>
          <a:lstStyle/>
          <a:p>
            <a:r>
              <a:rPr lang="hr-HR" sz="2800" dirty="0" smtClean="0"/>
              <a:t>Grupa </a:t>
            </a:r>
            <a:r>
              <a:rPr lang="hr-HR" sz="2800" dirty="0" err="1" smtClean="0"/>
              <a:t>globovaca</a:t>
            </a:r>
            <a:r>
              <a:rPr lang="hr-HR" sz="2800" dirty="0" smtClean="0"/>
              <a:t> sa učiteljicom</a:t>
            </a:r>
          </a:p>
          <a:p>
            <a:r>
              <a:rPr lang="hr-HR" sz="2800" dirty="0" smtClean="0"/>
              <a:t> Anitom Mustać</a:t>
            </a:r>
            <a:endParaRPr lang="hr-HR" sz="2800" dirty="0"/>
          </a:p>
        </p:txBody>
      </p:sp>
      <p:pic>
        <p:nvPicPr>
          <p:cNvPr id="7" name="Rezervirano mjesto sadržaja 6" descr="DSC_0199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6357950" y="2357430"/>
            <a:ext cx="2118788" cy="2892835"/>
          </a:xfrm>
        </p:spPr>
      </p:pic>
      <p:pic>
        <p:nvPicPr>
          <p:cNvPr id="9" name="Slika 8" descr="DSC_02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428604"/>
            <a:ext cx="1857356" cy="1785950"/>
          </a:xfrm>
          <a:prstGeom prst="rect">
            <a:avLst/>
          </a:prstGeom>
        </p:spPr>
      </p:pic>
      <p:pic>
        <p:nvPicPr>
          <p:cNvPr id="10" name="Slika 9" descr="DSC_02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3042" y="428605"/>
            <a:ext cx="2286016" cy="1714512"/>
          </a:xfrm>
          <a:prstGeom prst="rect">
            <a:avLst/>
          </a:prstGeom>
        </p:spPr>
      </p:pic>
      <p:pic>
        <p:nvPicPr>
          <p:cNvPr id="13" name="Rezervirano mjesto sadržaja 12" descr="globe 071.jpg"/>
          <p:cNvPicPr>
            <a:picLocks noGrp="1" noChangeAspect="1"/>
          </p:cNvPicPr>
          <p:nvPr>
            <p:ph sz="quarter" idx="4"/>
          </p:nvPr>
        </p:nvPicPr>
        <p:blipFill>
          <a:blip r:embed="rId5" cstate="print"/>
          <a:stretch>
            <a:fillRect/>
          </a:stretch>
        </p:blipFill>
        <p:spPr>
          <a:xfrm>
            <a:off x="1643042" y="2353198"/>
            <a:ext cx="4165601" cy="30046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GLOBE u nastavi informatike</a:t>
            </a:r>
            <a:endParaRPr lang="hr-HR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7" name="Rezervirano mjesto sadržaja 6" descr="11007451_10153010212573805_1197175626_n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1500166" y="2071678"/>
            <a:ext cx="5214974" cy="3143272"/>
          </a:xfrm>
        </p:spPr>
      </p:pic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63440" y="702294"/>
            <a:ext cx="4023360" cy="4441218"/>
          </a:xfrm>
        </p:spPr>
        <p:txBody>
          <a:bodyPr>
            <a:normAutofit/>
          </a:bodyPr>
          <a:lstStyle/>
          <a:p>
            <a:r>
              <a:rPr lang="hr-HR" sz="2800" dirty="0" smtClean="0"/>
              <a:t>Grupa </a:t>
            </a:r>
            <a:r>
              <a:rPr lang="hr-HR" sz="2800" dirty="0" err="1" smtClean="0"/>
              <a:t>globovaca</a:t>
            </a:r>
            <a:r>
              <a:rPr lang="hr-HR" sz="2800" dirty="0" smtClean="0"/>
              <a:t> sa učiteljicom informatike Irenom </a:t>
            </a:r>
            <a:r>
              <a:rPr lang="hr-HR" sz="2800" dirty="0" err="1" smtClean="0"/>
              <a:t>Matulić</a:t>
            </a:r>
            <a:endParaRPr lang="hr-HR" sz="2800" dirty="0"/>
          </a:p>
        </p:txBody>
      </p:sp>
      <p:pic>
        <p:nvPicPr>
          <p:cNvPr id="8" name="Slika 7" descr="11015161_10153010212383805_1312178171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68" y="2928934"/>
            <a:ext cx="1643056" cy="2190741"/>
          </a:xfrm>
          <a:prstGeom prst="rect">
            <a:avLst/>
          </a:prstGeom>
        </p:spPr>
      </p:pic>
      <p:pic>
        <p:nvPicPr>
          <p:cNvPr id="9" name="Slika 8" descr="10966573_10153010212743805_2137564087_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794" y="928670"/>
            <a:ext cx="2557248" cy="2125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GLOBE u razrednoj nastavi </a:t>
            </a:r>
            <a:endParaRPr lang="hr-HR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4714876" y="285728"/>
            <a:ext cx="4023360" cy="1171896"/>
          </a:xfrm>
        </p:spPr>
        <p:txBody>
          <a:bodyPr>
            <a:normAutofit fontScale="70000" lnSpcReduction="20000"/>
          </a:bodyPr>
          <a:lstStyle/>
          <a:p>
            <a:endParaRPr lang="hr-HR" dirty="0" smtClean="0"/>
          </a:p>
          <a:p>
            <a:endParaRPr lang="hr-HR" dirty="0" smtClean="0"/>
          </a:p>
          <a:p>
            <a:r>
              <a:rPr lang="hr-HR" sz="4000" dirty="0" smtClean="0"/>
              <a:t>Mali </a:t>
            </a:r>
            <a:r>
              <a:rPr lang="hr-HR" sz="4000" dirty="0" err="1" smtClean="0"/>
              <a:t>globovci</a:t>
            </a:r>
            <a:r>
              <a:rPr lang="hr-HR" sz="4000" dirty="0" smtClean="0"/>
              <a:t> s učiteljicom</a:t>
            </a:r>
          </a:p>
          <a:p>
            <a:r>
              <a:rPr lang="hr-HR" sz="4000" dirty="0" smtClean="0"/>
              <a:t> Lipom </a:t>
            </a:r>
            <a:r>
              <a:rPr lang="hr-HR" sz="4000" dirty="0" err="1" smtClean="0"/>
              <a:t>Gulan</a:t>
            </a:r>
            <a:r>
              <a:rPr lang="hr-HR" sz="4000" dirty="0" smtClean="0"/>
              <a:t>, 4.d</a:t>
            </a:r>
          </a:p>
          <a:p>
            <a:endParaRPr lang="hr-HR" sz="3400" dirty="0"/>
          </a:p>
        </p:txBody>
      </p:sp>
      <p:pic>
        <p:nvPicPr>
          <p:cNvPr id="7" name="Rezervirano mjesto sadržaja 6" descr="globe 044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931862" y="969963"/>
            <a:ext cx="3073400" cy="4114800"/>
          </a:xfrm>
        </p:spPr>
      </p:pic>
      <p:pic>
        <p:nvPicPr>
          <p:cNvPr id="8" name="Rezervirano mjesto sadržaja 7" descr="globe 043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286248" y="1500174"/>
            <a:ext cx="2127482" cy="3656028"/>
          </a:xfrm>
        </p:spPr>
      </p:pic>
      <p:pic>
        <p:nvPicPr>
          <p:cNvPr id="9" name="Slika 8" descr="globe 0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2264" y="2369828"/>
            <a:ext cx="2071702" cy="2773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GLOBE u razrednoj nastavi </a:t>
            </a:r>
            <a:endParaRPr lang="hr-HR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500166" y="328278"/>
            <a:ext cx="2980394" cy="640080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957582"/>
          </a:xfrm>
        </p:spPr>
        <p:txBody>
          <a:bodyPr>
            <a:noAutofit/>
          </a:bodyPr>
          <a:lstStyle/>
          <a:p>
            <a:r>
              <a:rPr lang="hr-HR" sz="2800" dirty="0" smtClean="0"/>
              <a:t>Mali </a:t>
            </a:r>
            <a:r>
              <a:rPr lang="hr-HR" sz="2800" dirty="0" err="1" smtClean="0"/>
              <a:t>globovci</a:t>
            </a:r>
            <a:r>
              <a:rPr lang="hr-HR" sz="2800" dirty="0" smtClean="0"/>
              <a:t> s učiteljicom </a:t>
            </a:r>
          </a:p>
          <a:p>
            <a:r>
              <a:rPr lang="hr-HR" sz="2800" dirty="0" smtClean="0"/>
              <a:t>Ivankom Biskup 1.a</a:t>
            </a:r>
          </a:p>
          <a:p>
            <a:r>
              <a:rPr lang="hr-HR" sz="2400" dirty="0" smtClean="0"/>
              <a:t> </a:t>
            </a:r>
            <a:endParaRPr lang="hr-HR" sz="2400" dirty="0"/>
          </a:p>
        </p:txBody>
      </p:sp>
      <p:pic>
        <p:nvPicPr>
          <p:cNvPr id="11" name="Rezervirano mjesto sadržaja 10" descr="z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000628" y="1357298"/>
            <a:ext cx="3842781" cy="3357586"/>
          </a:xfrm>
        </p:spPr>
      </p:pic>
      <p:pic>
        <p:nvPicPr>
          <p:cNvPr id="10" name="Rezervirano mjesto sadržaja 9" descr="zzz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214810" y="2500306"/>
            <a:ext cx="2005009" cy="2757477"/>
          </a:xfrm>
        </p:spPr>
      </p:pic>
      <p:pic>
        <p:nvPicPr>
          <p:cNvPr id="7" name="Slika 6" descr="Mala meteorološka 0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52" y="1214422"/>
            <a:ext cx="2786082" cy="4071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27.4.2014. Zelena čistka </a:t>
            </a:r>
            <a:br>
              <a:rPr lang="hr-HR" dirty="0" smtClean="0"/>
            </a:br>
            <a:r>
              <a:rPr lang="hr-HR" dirty="0" smtClean="0"/>
              <a:t>Jedan dan za čišći  okoliš</a:t>
            </a:r>
            <a:endParaRPr lang="hr-HR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8" name="Rezervirano mjesto sadržaja 7" descr="large_img_171329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715008" y="500042"/>
            <a:ext cx="3094031" cy="2311683"/>
          </a:xfrm>
        </p:spPr>
      </p:pic>
      <p:pic>
        <p:nvPicPr>
          <p:cNvPr id="7" name="Rezervirano mjesto sadržaja 6" descr="http://www.os-sbudinica-zd.skole.hr/upload/os-sbudinica-zd/images/static3/2872/Image/P1010278.JPG"/>
          <p:cNvPicPr>
            <a:picLocks noGr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500042"/>
            <a:ext cx="450059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Eko akcija &quot;zelena &amp;ccaron;istka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3071810"/>
            <a:ext cx="3071834" cy="1804320"/>
          </a:xfrm>
          <a:prstGeom prst="rect">
            <a:avLst/>
          </a:prstGeom>
          <a:noFill/>
        </p:spPr>
      </p:pic>
      <p:pic>
        <p:nvPicPr>
          <p:cNvPr id="9" name="Picture 3" descr="C:\Documents and Settings\All Users\Documents\My Pictures\Sample Pictures\Paklenica, 4.6 (266)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286116" y="3500438"/>
            <a:ext cx="2315282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           Obilježavanje dana         </a:t>
            </a:r>
            <a:r>
              <a:rPr lang="hr-HR" sz="2000" dirty="0" smtClean="0"/>
              <a:t> </a:t>
            </a:r>
            <a:r>
              <a:rPr lang="hr-HR" dirty="0" smtClean="0"/>
              <a:t>     </a:t>
            </a:r>
            <a:endParaRPr lang="hr-HR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286248" y="969336"/>
            <a:ext cx="4857752" cy="4114800"/>
          </a:xfrm>
        </p:spPr>
        <p:txBody>
          <a:bodyPr/>
          <a:lstStyle/>
          <a:p>
            <a:r>
              <a:rPr lang="hr-HR" b="1" dirty="0" smtClean="0"/>
              <a:t>16.9.Svjetski dan zaštite ozonskog omotača </a:t>
            </a:r>
          </a:p>
          <a:p>
            <a:r>
              <a:rPr lang="hr-HR" b="1" dirty="0" smtClean="0"/>
              <a:t>24.4. Dana planeta Zemlje</a:t>
            </a:r>
          </a:p>
          <a:p>
            <a:r>
              <a:rPr lang="hr-HR" b="1" dirty="0" smtClean="0"/>
              <a:t>11.12. Međunarodni dan    planina</a:t>
            </a:r>
          </a:p>
          <a:p>
            <a:r>
              <a:rPr lang="hr-HR" b="1" dirty="0" smtClean="0"/>
              <a:t>22.3. Međunarodni dan voda</a:t>
            </a:r>
          </a:p>
          <a:p>
            <a:r>
              <a:rPr lang="hr-HR" b="1" dirty="0" smtClean="0"/>
              <a:t>23.3. Svjetski meteorološki dan </a:t>
            </a:r>
          </a:p>
          <a:p>
            <a:pPr>
              <a:buNone/>
            </a:pPr>
            <a:endParaRPr lang="hr-HR" b="1" dirty="0" smtClean="0"/>
          </a:p>
          <a:p>
            <a:endParaRPr lang="hr-HR" dirty="0"/>
          </a:p>
        </p:txBody>
      </p:sp>
      <p:pic>
        <p:nvPicPr>
          <p:cNvPr id="7" name="Rezervirano mjesto sadržaja 6" descr="C:\Documents and Settings\b\My Documents\My Pictures\Microsoftov organizator isječaka\P1010271.JPG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57166"/>
            <a:ext cx="2286016" cy="208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Slika 7" descr="C:\Documents and Settings\b\My Documents\My Pictures\Microsoftov organizator isječaka\P10102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928934"/>
            <a:ext cx="180731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Slika 9" descr="globe 0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1357298"/>
            <a:ext cx="1653217" cy="2500330"/>
          </a:xfrm>
          <a:prstGeom prst="rect">
            <a:avLst/>
          </a:prstGeom>
        </p:spPr>
      </p:pic>
      <p:pic>
        <p:nvPicPr>
          <p:cNvPr id="9" name="Slika 8" descr="g1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0760" y="4000504"/>
            <a:ext cx="2809590" cy="1593118"/>
          </a:xfrm>
          <a:prstGeom prst="rect">
            <a:avLst/>
          </a:prstGeom>
        </p:spPr>
      </p:pic>
      <p:pic>
        <p:nvPicPr>
          <p:cNvPr id="11" name="Slika 10" descr="gz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8992" y="3857628"/>
            <a:ext cx="1196869" cy="1649229"/>
          </a:xfrm>
          <a:prstGeom prst="rect">
            <a:avLst/>
          </a:prstGeom>
        </p:spPr>
      </p:pic>
      <p:pic>
        <p:nvPicPr>
          <p:cNvPr id="12" name="Slika 11" descr="ncBLGzBcA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86380" y="4786322"/>
            <a:ext cx="348446" cy="571480"/>
          </a:xfrm>
          <a:prstGeom prst="rect">
            <a:avLst/>
          </a:prstGeom>
        </p:spPr>
      </p:pic>
      <p:pic>
        <p:nvPicPr>
          <p:cNvPr id="13" name="Slika 12" descr="ncBLGzBcA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29190" y="4214818"/>
            <a:ext cx="348446" cy="57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5357826"/>
            <a:ext cx="8229600" cy="1071570"/>
          </a:xfrm>
        </p:spPr>
        <p:txBody>
          <a:bodyPr/>
          <a:lstStyle/>
          <a:p>
            <a:r>
              <a:rPr lang="hr-HR" dirty="0" smtClean="0"/>
              <a:t>         Promocija Globe    </a:t>
            </a:r>
            <a:endParaRPr lang="hr-HR" sz="1800" dirty="0">
              <a:solidFill>
                <a:srgbClr val="FF0000"/>
              </a:solidFill>
            </a:endParaRP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" name="Rezervirano mjesto sadržaja 6" descr="globe 120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285852" y="428604"/>
            <a:ext cx="3000396" cy="3000396"/>
          </a:xfrm>
        </p:spPr>
      </p:pic>
      <p:pic>
        <p:nvPicPr>
          <p:cNvPr id="9" name="Slika 8" descr="globe 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803805">
            <a:off x="5787271" y="921105"/>
            <a:ext cx="3214678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Slika 10" descr="2015-03-14_14553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3071810"/>
            <a:ext cx="1800000" cy="2504762"/>
          </a:xfrm>
          <a:prstGeom prst="rect">
            <a:avLst/>
          </a:prstGeom>
        </p:spPr>
      </p:pic>
      <p:pic>
        <p:nvPicPr>
          <p:cNvPr id="12" name="Slika 11" descr="2015-03-14_14585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976" y="3071810"/>
            <a:ext cx="1785950" cy="2530095"/>
          </a:xfrm>
          <a:prstGeom prst="rect">
            <a:avLst/>
          </a:prstGeom>
        </p:spPr>
      </p:pic>
      <p:pic>
        <p:nvPicPr>
          <p:cNvPr id="14" name="Rezervirano mjesto sadržaja 13" descr="2015-03-14_150036.png"/>
          <p:cNvPicPr>
            <a:picLocks noGrp="1" noChangeAspect="1"/>
          </p:cNvPicPr>
          <p:nvPr>
            <p:ph sz="quarter" idx="4"/>
          </p:nvPr>
        </p:nvPicPr>
        <p:blipFill>
          <a:blip r:embed="rId6"/>
          <a:stretch>
            <a:fillRect/>
          </a:stretch>
        </p:blipFill>
        <p:spPr>
          <a:xfrm>
            <a:off x="3714744" y="214290"/>
            <a:ext cx="3185762" cy="2011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Slika 15" descr="2015-03-14_150624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9256" y="2643182"/>
            <a:ext cx="3257143" cy="28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928670"/>
            <a:ext cx="3807444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Naslov 8"/>
          <p:cNvSpPr>
            <a:spLocks noGrp="1"/>
          </p:cNvSpPr>
          <p:nvPr>
            <p:ph type="title"/>
          </p:nvPr>
        </p:nvSpPr>
        <p:spPr>
          <a:xfrm>
            <a:off x="457200" y="5500702"/>
            <a:ext cx="8229600" cy="802634"/>
          </a:xfrm>
        </p:spPr>
        <p:txBody>
          <a:bodyPr>
            <a:normAutofit/>
          </a:bodyPr>
          <a:lstStyle/>
          <a:p>
            <a:r>
              <a:rPr lang="hr-HR" sz="3600" dirty="0" smtClean="0"/>
              <a:t>http://globe.pomsk.hr/</a:t>
            </a:r>
            <a:endParaRPr lang="hr-HR" sz="3600" dirty="0"/>
          </a:p>
        </p:txBody>
      </p:sp>
      <p:sp>
        <p:nvSpPr>
          <p:cNvPr id="13" name="Rezervirano mjesto sadržaja 12"/>
          <p:cNvSpPr>
            <a:spLocks noGrp="1"/>
          </p:cNvSpPr>
          <p:nvPr>
            <p:ph sz="quarter" idx="4"/>
          </p:nvPr>
        </p:nvSpPr>
        <p:spPr>
          <a:xfrm>
            <a:off x="5072066" y="969336"/>
            <a:ext cx="3714776" cy="4114800"/>
          </a:xfrm>
        </p:spPr>
        <p:txBody>
          <a:bodyPr/>
          <a:lstStyle/>
          <a:p>
            <a:endParaRPr lang="hr-HR" dirty="0"/>
          </a:p>
        </p:txBody>
      </p:sp>
      <p:pic>
        <p:nvPicPr>
          <p:cNvPr id="15" name="Slika 14" descr="image_galler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6710" y="5715016"/>
            <a:ext cx="923696" cy="738257"/>
          </a:xfrm>
          <a:prstGeom prst="rect">
            <a:avLst/>
          </a:prstGeom>
        </p:spPr>
      </p:pic>
      <p:sp>
        <p:nvSpPr>
          <p:cNvPr id="1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5143504" y="1000108"/>
            <a:ext cx="3694774" cy="457203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vi-VN" dirty="0" smtClean="0"/>
              <a:t>Hrvatska je među prvim zemljama koje su</a:t>
            </a:r>
            <a:r>
              <a:rPr lang="hr-HR" dirty="0" smtClean="0">
                <a:latin typeface="Perpetua" pitchFamily="18" charset="0"/>
              </a:rPr>
              <a:t> </a:t>
            </a:r>
            <a:r>
              <a:rPr lang="vi-VN" dirty="0" smtClean="0"/>
              <a:t>pristupile ostvarivanj</a:t>
            </a:r>
            <a:r>
              <a:rPr lang="hr-HR" dirty="0" smtClean="0">
                <a:latin typeface="Perpetua" pitchFamily="18" charset="0"/>
              </a:rPr>
              <a:t>e</a:t>
            </a:r>
            <a:r>
              <a:rPr lang="vi-VN" dirty="0" smtClean="0"/>
              <a:t> tog svjetskog programa</a:t>
            </a:r>
            <a:endParaRPr lang="hr-HR" dirty="0" smtClean="0">
              <a:latin typeface="Perpetua" pitchFamily="18" charset="0"/>
            </a:endParaRPr>
          </a:p>
          <a:p>
            <a:pPr algn="just"/>
            <a:r>
              <a:rPr lang="vi-VN" dirty="0" smtClean="0"/>
              <a:t>Sporazum</a:t>
            </a:r>
            <a:r>
              <a:rPr lang="hr-HR" dirty="0" smtClean="0">
                <a:latin typeface="Perpetua" pitchFamily="18" charset="0"/>
              </a:rPr>
              <a:t> </a:t>
            </a:r>
            <a:r>
              <a:rPr lang="vi-VN" dirty="0" smtClean="0"/>
              <a:t>je potpisan 13. travnja 1995. </a:t>
            </a:r>
            <a:r>
              <a:rPr lang="hr-HR" dirty="0" smtClean="0"/>
              <a:t>godine </a:t>
            </a:r>
          </a:p>
          <a:p>
            <a:pPr algn="just">
              <a:buNone/>
            </a:pPr>
            <a:endParaRPr lang="hr-HR" dirty="0" smtClean="0"/>
          </a:p>
          <a:p>
            <a:pPr algn="just"/>
            <a:r>
              <a:rPr lang="hr-HR" sz="2800" dirty="0" smtClean="0">
                <a:latin typeface="Perpetua" pitchFamily="18" charset="0"/>
              </a:rPr>
              <a:t>Uključeno 195 škola</a:t>
            </a:r>
          </a:p>
        </p:txBody>
      </p:sp>
      <p:pic>
        <p:nvPicPr>
          <p:cNvPr id="17" name="Slika 16" descr="g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4942" y="4643446"/>
            <a:ext cx="3504762" cy="685714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6776" y="1500174"/>
            <a:ext cx="650809" cy="78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Suradnja među školama</a:t>
            </a:r>
            <a:endParaRPr lang="hr-HR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214414" y="328278"/>
            <a:ext cx="3266146" cy="640080"/>
          </a:xfrm>
        </p:spPr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10" name="Rezervirano mjesto teksta 9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" name="Rezervirano mjesto sadržaja 6" descr="globe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428728" y="857232"/>
            <a:ext cx="2571768" cy="1920856"/>
          </a:xfrm>
        </p:spPr>
      </p:pic>
      <p:sp>
        <p:nvSpPr>
          <p:cNvPr id="11" name="Rezervirano mjesto sadržaja 10"/>
          <p:cNvSpPr>
            <a:spLocks noGrp="1"/>
          </p:cNvSpPr>
          <p:nvPr>
            <p:ph sz="quarter" idx="4"/>
          </p:nvPr>
        </p:nvSpPr>
        <p:spPr>
          <a:xfrm>
            <a:off x="4663440" y="571480"/>
            <a:ext cx="4480560" cy="4512656"/>
          </a:xfrm>
        </p:spPr>
        <p:txBody>
          <a:bodyPr/>
          <a:lstStyle/>
          <a:p>
            <a:pPr>
              <a:buNone/>
            </a:pPr>
            <a:r>
              <a:rPr lang="hr-HR" dirty="0" smtClean="0"/>
              <a:t>Srednja Ekonomsko –birotehnička škola i   OŠ Šime </a:t>
            </a:r>
            <a:r>
              <a:rPr lang="hr-HR" dirty="0" err="1" smtClean="0"/>
              <a:t>Budinića</a:t>
            </a:r>
            <a:endParaRPr lang="hr-HR" dirty="0" smtClean="0"/>
          </a:p>
          <a:p>
            <a:pPr>
              <a:buNone/>
            </a:pPr>
            <a:endParaRPr lang="hr-HR" dirty="0"/>
          </a:p>
        </p:txBody>
      </p:sp>
      <p:pic>
        <p:nvPicPr>
          <p:cNvPr id="8" name="Slika 7" descr="globe 0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3214686"/>
            <a:ext cx="2502659" cy="2012147"/>
          </a:xfrm>
          <a:prstGeom prst="rect">
            <a:avLst/>
          </a:prstGeom>
        </p:spPr>
      </p:pic>
      <p:pic>
        <p:nvPicPr>
          <p:cNvPr id="9" name="Slika 8" descr="globe 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1928802"/>
            <a:ext cx="4017059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Suradnja na projektu</a:t>
            </a:r>
            <a:endParaRPr lang="hr-HR" dirty="0"/>
          </a:p>
        </p:txBody>
      </p:sp>
      <p:sp>
        <p:nvSpPr>
          <p:cNvPr id="13" name="Rezervirano mjesto teksta 1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" name="Rezervirano mjesto sadržaja 6" descr="untitled.bmp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1285852" y="642918"/>
            <a:ext cx="3286148" cy="2173778"/>
          </a:xfrm>
        </p:spPr>
      </p:pic>
      <p:sp>
        <p:nvSpPr>
          <p:cNvPr id="14" name="Rezervirano mjesto sadržaja 1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r>
              <a:rPr lang="hr-HR" dirty="0" smtClean="0"/>
              <a:t>Suradnja sa Srednjom Ekonomsko –birotehničkom školom na projektu </a:t>
            </a:r>
          </a:p>
          <a:p>
            <a:pPr>
              <a:buNone/>
            </a:pPr>
            <a:r>
              <a:rPr lang="hr-HR" dirty="0" smtClean="0"/>
              <a:t>    </a:t>
            </a:r>
            <a:r>
              <a:rPr lang="hr-HR" b="1" dirty="0" smtClean="0"/>
              <a:t>“</a:t>
            </a:r>
            <a:r>
              <a:rPr lang="hr-HR" b="1" dirty="0" err="1" smtClean="0"/>
              <a:t>Svijetlosno</a:t>
            </a:r>
            <a:r>
              <a:rPr lang="hr-HR" b="1" dirty="0" smtClean="0"/>
              <a:t> zagađenje”</a:t>
            </a:r>
            <a:endParaRPr lang="hr-HR" b="1" dirty="0"/>
          </a:p>
        </p:txBody>
      </p:sp>
      <p:pic>
        <p:nvPicPr>
          <p:cNvPr id="9" name="Slika 8" descr="untitled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571480"/>
            <a:ext cx="3890959" cy="2500330"/>
          </a:xfrm>
          <a:prstGeom prst="rect">
            <a:avLst/>
          </a:prstGeom>
        </p:spPr>
      </p:pic>
      <p:pic>
        <p:nvPicPr>
          <p:cNvPr id="10" name="Slika 9" descr="untitled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3214686"/>
            <a:ext cx="3475757" cy="1928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Suradnja na  projektu </a:t>
            </a:r>
            <a:endParaRPr lang="hr-HR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071538" y="328278"/>
            <a:ext cx="3409022" cy="640080"/>
          </a:xfrm>
        </p:spPr>
        <p:txBody>
          <a:bodyPr/>
          <a:lstStyle/>
          <a:p>
            <a:r>
              <a:rPr lang="hr-HR" dirty="0" smtClean="0"/>
              <a:t>   </a:t>
            </a:r>
            <a:endParaRPr lang="hr-HR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2571736" y="328278"/>
            <a:ext cx="6115064" cy="640080"/>
          </a:xfrm>
        </p:spPr>
        <p:txBody>
          <a:bodyPr>
            <a:normAutofit/>
          </a:bodyPr>
          <a:lstStyle/>
          <a:p>
            <a:r>
              <a:rPr lang="hr-HR" b="1" dirty="0" smtClean="0"/>
              <a:t> </a:t>
            </a:r>
            <a:r>
              <a:rPr lang="hr-HR" sz="2800" b="1" dirty="0" smtClean="0"/>
              <a:t>NASA - SMAP projekt  </a:t>
            </a:r>
            <a:r>
              <a:rPr lang="hr-HR" sz="2800" b="1" dirty="0" err="1" smtClean="0"/>
              <a:t>klaster</a:t>
            </a:r>
            <a:r>
              <a:rPr lang="hr-HR" sz="2800" b="1" smtClean="0"/>
              <a:t> </a:t>
            </a:r>
            <a:r>
              <a:rPr lang="hr-HR" sz="2800" b="1" smtClean="0"/>
              <a:t>4 </a:t>
            </a:r>
            <a:r>
              <a:rPr lang="hr-HR" sz="2800" b="1" dirty="0" smtClean="0"/>
              <a:t>škole</a:t>
            </a:r>
            <a:endParaRPr lang="hr-HR" sz="2800" b="1" dirty="0"/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7" name="Picture 27"/>
          <p:cNvPicPr>
            <a:picLocks noGrp="1" noChangeAspect="1"/>
          </p:cNvPicPr>
          <p:nvPr>
            <p:ph sz="quarter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357290" y="857232"/>
            <a:ext cx="7286676" cy="42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028618">
            <a:off x="347205" y="976749"/>
            <a:ext cx="1399895" cy="189902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47156" y="107498"/>
            <a:ext cx="8812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Data </a:t>
            </a:r>
            <a:r>
              <a:rPr lang="en-US" sz="2800" b="1" dirty="0"/>
              <a:t>collection specifics</a:t>
            </a:r>
            <a:r>
              <a:rPr lang="en-US" sz="2800" b="1" dirty="0" smtClean="0"/>
              <a:t>: what </a:t>
            </a:r>
            <a:r>
              <a:rPr lang="en-US" sz="2800" b="1" dirty="0"/>
              <a:t>do we need? </a:t>
            </a:r>
            <a:r>
              <a:rPr lang="en-US" sz="2800" b="1" dirty="0" smtClean="0"/>
              <a:t> </a:t>
            </a:r>
            <a:endParaRPr lang="en-US" sz="2800" b="1" dirty="0"/>
          </a:p>
        </p:txBody>
      </p:sp>
      <p:pic>
        <p:nvPicPr>
          <p:cNvPr id="3075" name="Picture 3" descr="C:\Users\garyr\AppData\Local\Microsoft\Windows\Temporary Internet Files\Content.IE5\0KC98D45\MP900431722[1]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05367" y="4429133"/>
            <a:ext cx="1751639" cy="1941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06427" y="2639621"/>
            <a:ext cx="22633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A scale (0.1 g sensitivity &amp; 400 g capacity)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4518595" y="5139410"/>
            <a:ext cx="1168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500 mL graduated cylinder</a:t>
            </a:r>
            <a:endParaRPr lang="en-US" sz="1600" dirty="0"/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55231" y="679671"/>
            <a:ext cx="1702719" cy="14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614923" y="2239694"/>
            <a:ext cx="1514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Soil sample can with lid</a:t>
            </a:r>
            <a:endParaRPr lang="en-US" sz="1600" dirty="0"/>
          </a:p>
        </p:txBody>
      </p:sp>
      <p:pic>
        <p:nvPicPr>
          <p:cNvPr id="3085" name="Picture 1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714612" y="1142984"/>
            <a:ext cx="1837207" cy="1381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323869" y="6439504"/>
            <a:ext cx="15146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… and soil!</a:t>
            </a:r>
            <a:endParaRPr lang="en-US" sz="1600" dirty="0"/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805846" y="2928934"/>
            <a:ext cx="593716" cy="2072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15" descr="C:\Users\garyr\AppData\Local\Microsoft\Windows\Temporary Internet Files\Content.IE5\0KC98D45\MP900385490[1]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142976" y="3643314"/>
            <a:ext cx="2143140" cy="114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786050" y="3929066"/>
            <a:ext cx="1708238" cy="1858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000100" y="4857760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Oven mitts or hot pads</a:t>
            </a:r>
            <a:endParaRPr lang="en-US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2761636" y="5908741"/>
            <a:ext cx="1480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Drying oven</a:t>
            </a:r>
            <a:endParaRPr lang="en-US" sz="1600" dirty="0"/>
          </a:p>
        </p:txBody>
      </p:sp>
      <p:sp>
        <p:nvSpPr>
          <p:cNvPr id="27" name="TextBox 26"/>
          <p:cNvSpPr txBox="1"/>
          <p:nvPr/>
        </p:nvSpPr>
        <p:spPr>
          <a:xfrm>
            <a:off x="7540977" y="3649465"/>
            <a:ext cx="1535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Meter stick or centimeter ruler</a:t>
            </a:r>
            <a:endParaRPr lang="en-US" sz="1600" dirty="0"/>
          </a:p>
        </p:txBody>
      </p:sp>
      <p:pic>
        <p:nvPicPr>
          <p:cNvPr id="3090" name="Picture 18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rot="19379674">
            <a:off x="6645681" y="1170939"/>
            <a:ext cx="1084373" cy="919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5529413" y="3961267"/>
            <a:ext cx="17247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Hammer and nail</a:t>
            </a:r>
            <a:endParaRPr lang="en-US" sz="1600" dirty="0"/>
          </a:p>
        </p:txBody>
      </p:sp>
      <p:pic>
        <p:nvPicPr>
          <p:cNvPr id="3093" name="Picture 21" descr="C:\Users\garyr\AppData\Local\Microsoft\Windows\Temporary Internet Files\Content.IE5\4VG2B6BM\MP900386946[1]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35658" y="2643182"/>
            <a:ext cx="1764166" cy="125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C:\Users\garyr\AppData\Local\Microsoft\Windows\Temporary Internet Files\Content.IE5\UO7ODJU0\dglxasset[1].jp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097424" y="5572141"/>
            <a:ext cx="1821435" cy="357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1214414" y="6043420"/>
            <a:ext cx="150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Wood block</a:t>
            </a:r>
            <a:endParaRPr lang="en-US" sz="1600" dirty="0"/>
          </a:p>
        </p:txBody>
      </p:sp>
      <p:pic>
        <p:nvPicPr>
          <p:cNvPr id="3096" name="Picture 24" descr="C:\Users\garyr\AppData\Local\Microsoft\Windows\Temporary Internet Files\Content.IE5\0KC98D45\MP900442186[1]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05080" y="4500570"/>
            <a:ext cx="995811" cy="1668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6005081" y="6250907"/>
            <a:ext cx="7535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pencil</a:t>
            </a:r>
            <a:endParaRPr lang="en-US" sz="1600" dirty="0"/>
          </a:p>
        </p:txBody>
      </p:sp>
      <p:pic>
        <p:nvPicPr>
          <p:cNvPr id="3098" name="Picture 26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rot="161763">
            <a:off x="1186943" y="818887"/>
            <a:ext cx="1451878" cy="190357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6871285" y="2139990"/>
            <a:ext cx="792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Trowel</a:t>
            </a:r>
            <a:endParaRPr lang="en-US" sz="1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713769">
            <a:off x="8066715" y="993190"/>
            <a:ext cx="457054" cy="2655196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612848" y="3071811"/>
            <a:ext cx="1530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Data sheet and field guide</a:t>
            </a:r>
            <a:endParaRPr lang="en-US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4064000" y="1925297"/>
            <a:ext cx="5080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chemeClr val="bg1"/>
                </a:solidFill>
              </a:rPr>
              <a:t>Soil Moisture Active Passive (SMAP)</a:t>
            </a:r>
          </a:p>
          <a:p>
            <a:pPr algn="r"/>
            <a:endParaRPr lang="en-US" sz="1600" b="1" dirty="0"/>
          </a:p>
          <a:p>
            <a:pPr algn="r"/>
            <a:endParaRPr lang="en-US" dirty="0" smtClean="0"/>
          </a:p>
        </p:txBody>
      </p:sp>
      <p:pic>
        <p:nvPicPr>
          <p:cNvPr id="5" name="Picture 4" descr="nasa_logo [Converted].eps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8600" y="112836"/>
            <a:ext cx="1079500" cy="89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901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Mala meteorološka radionica </a:t>
            </a:r>
            <a:endParaRPr lang="hr-HR" dirty="0"/>
          </a:p>
        </p:txBody>
      </p:sp>
      <p:pic>
        <p:nvPicPr>
          <p:cNvPr id="7" name="Rezervirano mjesto sadržaja 6" descr="globe 05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000100" y="428604"/>
            <a:ext cx="4071965" cy="3041407"/>
          </a:xfrm>
        </p:spPr>
      </p:pic>
      <p:pic>
        <p:nvPicPr>
          <p:cNvPr id="8" name="Rezervirano mjesto sadržaja 7" descr="globe 033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643570" y="500042"/>
            <a:ext cx="3073400" cy="4114800"/>
          </a:xfrm>
        </p:spPr>
      </p:pic>
      <p:pic>
        <p:nvPicPr>
          <p:cNvPr id="9" name="Slika 8" descr="globe 0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7" y="2928934"/>
            <a:ext cx="3168627" cy="2366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800" dirty="0" smtClean="0"/>
              <a:t>  29.10.2014. Državni hidrometeorološki zavod – Zadar, </a:t>
            </a:r>
            <a:r>
              <a:rPr lang="hr-HR" sz="2800" dirty="0" err="1" smtClean="0"/>
              <a:t>Puntamika</a:t>
            </a:r>
            <a:endParaRPr lang="hr-HR" sz="2800" dirty="0"/>
          </a:p>
        </p:txBody>
      </p:sp>
      <p:sp>
        <p:nvSpPr>
          <p:cNvPr id="6" name="Rezervirano mjesto teksta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teksta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20141029_102418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000108"/>
            <a:ext cx="3086100" cy="4114800"/>
          </a:xfrm>
        </p:spPr>
      </p:pic>
      <p:pic>
        <p:nvPicPr>
          <p:cNvPr id="9" name="Rezervirano mjesto sadržaja 8" descr="20141029_101344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572000" y="1071546"/>
            <a:ext cx="4022725" cy="4000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dirty="0" smtClean="0"/>
              <a:t>12.5.2014. Vodocrpilište na </a:t>
            </a:r>
            <a:r>
              <a:rPr lang="hr-HR" sz="3200" dirty="0" err="1" smtClean="0"/>
              <a:t>Bokanjcu</a:t>
            </a:r>
            <a:endParaRPr lang="hr-HR" sz="3200" dirty="0"/>
          </a:p>
        </p:txBody>
      </p:sp>
      <p:sp>
        <p:nvSpPr>
          <p:cNvPr id="7" name="Rezervirano mjesto teksta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8" name="Rezervirano mjesto teksta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12" name="Rezervirano mjesto sadržaja 11" descr="20140402_093334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500174"/>
            <a:ext cx="3337560" cy="3357586"/>
          </a:xfrm>
        </p:spPr>
      </p:pic>
      <p:pic>
        <p:nvPicPr>
          <p:cNvPr id="10" name="Rezervirano mjesto sadržaja 9" descr="20140402_094710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64075" y="1518840"/>
            <a:ext cx="4022725" cy="3410357"/>
          </a:xfrm>
        </p:spPr>
      </p:pic>
      <p:pic>
        <p:nvPicPr>
          <p:cNvPr id="7170" name="Picture 2" descr="http://www.vodovod-zadar.hr/slike/t_boljkovac_100x1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85728"/>
            <a:ext cx="1143008" cy="1143008"/>
          </a:xfrm>
          <a:prstGeom prst="rect">
            <a:avLst/>
          </a:prstGeom>
          <a:noFill/>
        </p:spPr>
      </p:pic>
      <p:pic>
        <p:nvPicPr>
          <p:cNvPr id="1026" name="Picture 2" descr="C:\Documents and Settings\b\My Documents\Preuzimanja\20140402_0901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428604"/>
            <a:ext cx="1517993" cy="2023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Sponzori  koji nas podupiru</a:t>
            </a:r>
            <a:endParaRPr lang="hr-HR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071538" y="328278"/>
            <a:ext cx="3409022" cy="640080"/>
          </a:xfrm>
        </p:spPr>
        <p:txBody>
          <a:bodyPr/>
          <a:lstStyle/>
          <a:p>
            <a:r>
              <a:rPr lang="hr-HR" dirty="0" smtClean="0"/>
              <a:t>     </a:t>
            </a:r>
            <a:r>
              <a:rPr lang="hr-HR" sz="2400" b="1" dirty="0" err="1" smtClean="0"/>
              <a:t>Grafotehna</a:t>
            </a:r>
            <a:r>
              <a:rPr lang="hr-HR" sz="2400" b="1" dirty="0" smtClean="0"/>
              <a:t> </a:t>
            </a:r>
            <a:endParaRPr lang="hr-HR" sz="2400" b="1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5857884" y="328278"/>
            <a:ext cx="2828916" cy="640080"/>
          </a:xfrm>
        </p:spPr>
        <p:txBody>
          <a:bodyPr>
            <a:normAutofit/>
          </a:bodyPr>
          <a:lstStyle/>
          <a:p>
            <a:r>
              <a:rPr lang="hr-HR" sz="2400" b="1" dirty="0" err="1" smtClean="0"/>
              <a:t>Agroplant</a:t>
            </a:r>
            <a:endParaRPr lang="hr-HR" sz="2400" b="1" dirty="0"/>
          </a:p>
        </p:txBody>
      </p:sp>
      <p:pic>
        <p:nvPicPr>
          <p:cNvPr id="1026" name="Picture 2" descr="C:\Documents and Settings\b\My Documents\My Pictures\2015-02-04, globe\globe 00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928670"/>
            <a:ext cx="4071966" cy="3589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Slika 7" descr="glob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1071546"/>
            <a:ext cx="3156260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Rezervirano mjesto sadržaja 6" descr="globe 0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2071678"/>
            <a:ext cx="2578299" cy="3451937"/>
          </a:xfrm>
          <a:prstGeom prst="rect">
            <a:avLst/>
          </a:prstGeom>
          <a:ln w="10795">
            <a:noFill/>
            <a:prstDash val="dash"/>
            <a:miter lim="800000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zervirano mjesto sadržaja 9"/>
          <p:cNvSpPr>
            <a:spLocks noGrp="1"/>
          </p:cNvSpPr>
          <p:nvPr>
            <p:ph sz="quarter" idx="4"/>
          </p:nvPr>
        </p:nvSpPr>
        <p:spPr>
          <a:xfrm flipH="1" flipV="1">
            <a:off x="8686799" y="1015054"/>
            <a:ext cx="45719" cy="56491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5143520"/>
            <a:ext cx="8229600" cy="1143000"/>
          </a:xfrm>
        </p:spPr>
        <p:txBody>
          <a:bodyPr>
            <a:normAutofit/>
          </a:bodyPr>
          <a:lstStyle/>
          <a:p>
            <a:r>
              <a:rPr lang="hr-HR" dirty="0" err="1" smtClean="0"/>
              <a:t>Globovci</a:t>
            </a:r>
            <a:r>
              <a:rPr lang="hr-HR" dirty="0" smtClean="0"/>
              <a:t> za lokalnu zajednicu</a:t>
            </a:r>
            <a:endParaRPr lang="hr-HR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4643438" y="328278"/>
            <a:ext cx="4286280" cy="640080"/>
          </a:xfrm>
        </p:spPr>
        <p:txBody>
          <a:bodyPr>
            <a:noAutofit/>
          </a:bodyPr>
          <a:lstStyle/>
          <a:p>
            <a:r>
              <a:rPr lang="hr-HR" sz="2400" b="1" dirty="0" smtClean="0"/>
              <a:t>Sretan Božić za  jednu obitelj!</a:t>
            </a:r>
            <a:endParaRPr lang="hr-HR" sz="2400" b="1" dirty="0"/>
          </a:p>
        </p:txBody>
      </p:sp>
      <p:pic>
        <p:nvPicPr>
          <p:cNvPr id="8" name="Rezervirano mjesto sadržaja 7" descr="globe 048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500174"/>
            <a:ext cx="3622701" cy="3004628"/>
          </a:xfrm>
        </p:spPr>
      </p:pic>
      <p:pic>
        <p:nvPicPr>
          <p:cNvPr id="7" name="Rezervirano mjesto sadržaja 6" descr="globe 046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72066" y="1525049"/>
            <a:ext cx="3614734" cy="3004628"/>
          </a:xfrm>
        </p:spPr>
      </p:pic>
      <p:pic>
        <p:nvPicPr>
          <p:cNvPr id="12" name="Slika 11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500042"/>
            <a:ext cx="605214" cy="665070"/>
          </a:xfrm>
          <a:prstGeom prst="rect">
            <a:avLst/>
          </a:prstGeom>
        </p:spPr>
      </p:pic>
      <p:pic>
        <p:nvPicPr>
          <p:cNvPr id="13" name="Slika 12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1428736"/>
            <a:ext cx="605214" cy="665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Slika 13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86776" y="1357298"/>
            <a:ext cx="605214" cy="665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Slika 14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2976" y="4714884"/>
            <a:ext cx="605214" cy="665070"/>
          </a:xfrm>
          <a:prstGeom prst="rect">
            <a:avLst/>
          </a:prstGeom>
        </p:spPr>
      </p:pic>
      <p:pic>
        <p:nvPicPr>
          <p:cNvPr id="16" name="Slika 15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8860" y="428604"/>
            <a:ext cx="605214" cy="665070"/>
          </a:xfrm>
          <a:prstGeom prst="rect">
            <a:avLst/>
          </a:prstGeom>
        </p:spPr>
      </p:pic>
      <p:pic>
        <p:nvPicPr>
          <p:cNvPr id="17" name="Slika 16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4714884"/>
            <a:ext cx="605214" cy="665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Slika 17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29520" y="6192930"/>
            <a:ext cx="605214" cy="665070"/>
          </a:xfrm>
          <a:prstGeom prst="rect">
            <a:avLst/>
          </a:prstGeom>
        </p:spPr>
      </p:pic>
      <p:pic>
        <p:nvPicPr>
          <p:cNvPr id="19" name="Slika 18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15206" y="4572008"/>
            <a:ext cx="605214" cy="665070"/>
          </a:xfrm>
          <a:prstGeom prst="rect">
            <a:avLst/>
          </a:prstGeom>
        </p:spPr>
      </p:pic>
      <p:pic>
        <p:nvPicPr>
          <p:cNvPr id="20" name="Slika 19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7554" y="0"/>
            <a:ext cx="605214" cy="665070"/>
          </a:xfrm>
          <a:prstGeom prst="rect">
            <a:avLst/>
          </a:prstGeom>
        </p:spPr>
      </p:pic>
      <p:pic>
        <p:nvPicPr>
          <p:cNvPr id="21" name="Slika 20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728" y="6000768"/>
            <a:ext cx="605214" cy="665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Humanitarni sajam</a:t>
            </a:r>
            <a:endParaRPr lang="hr-HR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" name="Rezervirano mjesto sadržaja 6" descr="globe 003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357290" y="1071546"/>
            <a:ext cx="3073400" cy="4114800"/>
          </a:xfrm>
        </p:spPr>
      </p:pic>
      <p:pic>
        <p:nvPicPr>
          <p:cNvPr id="8" name="Rezervirano mjesto sadržaja 7" descr="globe 00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4876" y="3071810"/>
            <a:ext cx="2479693" cy="1852116"/>
          </a:xfrm>
        </p:spPr>
      </p:pic>
      <p:pic>
        <p:nvPicPr>
          <p:cNvPr id="9" name="Slika 8" descr="large_img_22537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9520" y="3000372"/>
            <a:ext cx="1571603" cy="3104458"/>
          </a:xfrm>
          <a:prstGeom prst="rect">
            <a:avLst/>
          </a:prstGeom>
        </p:spPr>
      </p:pic>
      <p:pic>
        <p:nvPicPr>
          <p:cNvPr id="10" name="Slika 9" descr="globe 0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500042"/>
            <a:ext cx="3544854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28596" y="5929306"/>
            <a:ext cx="8229600" cy="928694"/>
          </a:xfrm>
        </p:spPr>
        <p:txBody>
          <a:bodyPr>
            <a:normAutofit/>
          </a:bodyPr>
          <a:lstStyle/>
          <a:p>
            <a:r>
              <a:rPr lang="hr-HR" sz="3200" dirty="0" smtClean="0"/>
              <a:t>https://www.globe.gov/</a:t>
            </a:r>
            <a:endParaRPr lang="hr-HR" sz="3200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" name="Rezervirano mjesto sadržaja 6" descr="ggg.pn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1071538" y="500042"/>
            <a:ext cx="7858180" cy="535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Oblačić sa strelicom desno 7"/>
          <p:cNvSpPr/>
          <p:nvPr/>
        </p:nvSpPr>
        <p:spPr>
          <a:xfrm>
            <a:off x="214282" y="3500438"/>
            <a:ext cx="3071834" cy="3000396"/>
          </a:xfrm>
          <a:prstGeom prst="rightArrow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GLOBE Community </a:t>
            </a:r>
          </a:p>
          <a:p>
            <a:r>
              <a:rPr lang="en-US" sz="2000" b="1" dirty="0" smtClean="0"/>
              <a:t>Schools</a:t>
            </a:r>
            <a:r>
              <a:rPr lang="en-US" sz="2000" dirty="0" smtClean="0"/>
              <a:t>: 28,208 </a:t>
            </a:r>
          </a:p>
          <a:p>
            <a:r>
              <a:rPr lang="en-US" sz="2000" b="1" dirty="0" smtClean="0"/>
              <a:t>Teachers:</a:t>
            </a:r>
            <a:r>
              <a:rPr lang="en-US" sz="2000" dirty="0" smtClean="0"/>
              <a:t> 21,748 </a:t>
            </a:r>
          </a:p>
          <a:p>
            <a:r>
              <a:rPr lang="en-US" sz="2000" b="1" dirty="0" smtClean="0"/>
              <a:t>Total Measurements</a:t>
            </a:r>
            <a:r>
              <a:rPr lang="en-US" sz="2000" dirty="0" smtClean="0"/>
              <a:t>: 127,886,943</a:t>
            </a:r>
          </a:p>
          <a:p>
            <a:r>
              <a:rPr lang="en-US" sz="2000" b="1" dirty="0" smtClean="0"/>
              <a:t>Measurements This Month</a:t>
            </a:r>
            <a:r>
              <a:rPr lang="en-US" sz="2000" dirty="0" smtClean="0"/>
              <a:t>: 339,899</a:t>
            </a:r>
            <a:endParaRPr lang="hr-H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5500702"/>
            <a:ext cx="8229600" cy="1000132"/>
          </a:xfrm>
        </p:spPr>
        <p:txBody>
          <a:bodyPr/>
          <a:lstStyle/>
          <a:p>
            <a:r>
              <a:rPr lang="hr-HR" dirty="0" smtClean="0"/>
              <a:t>Objava na GLOBE portalu</a:t>
            </a:r>
            <a:endParaRPr lang="hr-HR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" name="Rezervirano mjesto sadržaja 6" descr="Paklenica, 4.6 (248)(2)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1071538" y="357166"/>
            <a:ext cx="5286412" cy="4211939"/>
          </a:xfrm>
        </p:spPr>
      </p:pic>
      <p:pic>
        <p:nvPicPr>
          <p:cNvPr id="8" name="Rezervirano mjesto sadržaja 7" descr="DavidM(1)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5214942" y="3286124"/>
            <a:ext cx="3143273" cy="2357455"/>
          </a:xfrm>
        </p:spPr>
      </p:pic>
      <p:pic>
        <p:nvPicPr>
          <p:cNvPr id="9" name="Slika 8" descr="GLOBE slika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90588">
            <a:off x="5093332" y="540709"/>
            <a:ext cx="3612573" cy="2668627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834" y="428604"/>
            <a:ext cx="1145953" cy="1383678"/>
          </a:xfrm>
          <a:prstGeom prst="rect">
            <a:avLst/>
          </a:prstGeom>
        </p:spPr>
      </p:pic>
      <p:sp>
        <p:nvSpPr>
          <p:cNvPr id="11" name="5-kraka zvijezda 10"/>
          <p:cNvSpPr/>
          <p:nvPr/>
        </p:nvSpPr>
        <p:spPr>
          <a:xfrm rot="739564">
            <a:off x="7942095" y="2391239"/>
            <a:ext cx="1100972" cy="106449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28662" y="5715016"/>
            <a:ext cx="7758138" cy="857256"/>
          </a:xfrm>
        </p:spPr>
        <p:txBody>
          <a:bodyPr>
            <a:normAutofit/>
          </a:bodyPr>
          <a:lstStyle/>
          <a:p>
            <a:r>
              <a:rPr lang="hr-HR" sz="4000" dirty="0" smtClean="0"/>
              <a:t>25.3.2015. Omiš –MŽS - 1.mjesto </a:t>
            </a:r>
            <a:endParaRPr lang="hr-HR" sz="4000" dirty="0"/>
          </a:p>
        </p:txBody>
      </p:sp>
      <p:pic>
        <p:nvPicPr>
          <p:cNvPr id="8" name="Rezervirano mjesto sadržaja 7" descr="globe 021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1524110" y="357167"/>
            <a:ext cx="3619393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Rezervirano mjesto sadržaja 6" descr="globe 0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1142984"/>
            <a:ext cx="2643206" cy="3688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Slika 11" descr="globe 0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0166" y="2857496"/>
            <a:ext cx="3643338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5-kraka zvijezda 12"/>
          <p:cNvSpPr/>
          <p:nvPr/>
        </p:nvSpPr>
        <p:spPr>
          <a:xfrm rot="739564">
            <a:off x="7673329" y="4248626"/>
            <a:ext cx="1100972" cy="106449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14" name="Picture 1" descr="C:\Documents and Settings\b\My Documents\My Pictures\globe\GR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428604"/>
            <a:ext cx="501460" cy="547670"/>
          </a:xfrm>
          <a:prstGeom prst="rect">
            <a:avLst/>
          </a:prstGeom>
          <a:noFill/>
        </p:spPr>
      </p:pic>
      <p:pic>
        <p:nvPicPr>
          <p:cNvPr id="15" name="Slika 14" descr="image_gallery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0892" y="285728"/>
            <a:ext cx="874523" cy="69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 idx="4294967295"/>
          </p:nvPr>
        </p:nvSpPr>
        <p:spPr>
          <a:xfrm>
            <a:off x="1071538" y="5160963"/>
            <a:ext cx="7858180" cy="1143000"/>
          </a:xfrm>
        </p:spPr>
        <p:txBody>
          <a:bodyPr>
            <a:normAutofit/>
          </a:bodyPr>
          <a:lstStyle/>
          <a:p>
            <a:r>
              <a:rPr lang="hr-HR" dirty="0" smtClean="0"/>
              <a:t>   </a:t>
            </a:r>
            <a:endParaRPr lang="hr-HR" dirty="0">
              <a:latin typeface="French Script MT" pitchFamily="66" charset="0"/>
            </a:endParaRP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4294967295"/>
          </p:nvPr>
        </p:nvSpPr>
        <p:spPr>
          <a:xfrm>
            <a:off x="1000100" y="328612"/>
            <a:ext cx="8001056" cy="48149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hr-HR" sz="4000" b="1" dirty="0" smtClean="0">
                <a:latin typeface="French Script MT" pitchFamily="66" charset="0"/>
              </a:rPr>
              <a:t>Osnovna škola Šime </a:t>
            </a:r>
            <a:r>
              <a:rPr lang="hr-HR" sz="4000" b="1" dirty="0" err="1" smtClean="0">
                <a:latin typeface="French Script MT" pitchFamily="66" charset="0"/>
              </a:rPr>
              <a:t>Budinića</a:t>
            </a:r>
            <a:endParaRPr lang="hr-HR" sz="4000" b="1" dirty="0" smtClean="0">
              <a:latin typeface="French Script MT" pitchFamily="66" charset="0"/>
            </a:endParaRPr>
          </a:p>
          <a:p>
            <a:pPr>
              <a:buNone/>
            </a:pPr>
            <a:r>
              <a:rPr lang="hr-HR" sz="4000" b="1" dirty="0" smtClean="0">
                <a:latin typeface="French Script MT" pitchFamily="66" charset="0"/>
              </a:rPr>
              <a:t>Zrinka Klarin, profesorica geografije</a:t>
            </a:r>
            <a:endParaRPr lang="hr-HR" sz="4000" b="1" dirty="0" smtClean="0">
              <a:latin typeface="French Script MT" pitchFamily="66" charset="0"/>
            </a:endParaRPr>
          </a:p>
          <a:p>
            <a:pPr algn="ctr">
              <a:buNone/>
            </a:pPr>
            <a:r>
              <a:rPr lang="hr-HR" sz="4000" b="1" dirty="0" smtClean="0">
                <a:latin typeface="French Script MT" pitchFamily="66" charset="0"/>
              </a:rPr>
              <a:t> </a:t>
            </a:r>
          </a:p>
          <a:p>
            <a:pPr algn="just">
              <a:buNone/>
            </a:pPr>
            <a:endParaRPr lang="hr-HR" sz="4000" b="1" dirty="0" smtClean="0">
              <a:latin typeface="French Script MT" pitchFamily="66" charset="0"/>
            </a:endParaRPr>
          </a:p>
          <a:p>
            <a:pPr algn="just">
              <a:buNone/>
            </a:pPr>
            <a:r>
              <a:rPr lang="hr-HR" sz="4000" b="1" dirty="0" smtClean="0">
                <a:latin typeface="French Script MT" pitchFamily="66" charset="0"/>
              </a:rPr>
              <a:t> Mi smo dio GLOBE tima  </a:t>
            </a:r>
          </a:p>
          <a:p>
            <a:pPr algn="just">
              <a:buNone/>
            </a:pPr>
            <a:r>
              <a:rPr lang="hr-HR" sz="4000" b="1" dirty="0" smtClean="0">
                <a:latin typeface="French Script MT" pitchFamily="66" charset="0"/>
              </a:rPr>
              <a:t>                        </a:t>
            </a:r>
            <a:r>
              <a:rPr lang="hr-HR" sz="4800" b="1" dirty="0" smtClean="0">
                <a:latin typeface="French Script MT" pitchFamily="66" charset="0"/>
              </a:rPr>
              <a:t>Hvala!</a:t>
            </a:r>
          </a:p>
        </p:txBody>
      </p:sp>
      <p:pic>
        <p:nvPicPr>
          <p:cNvPr id="4" name="Slika 3" descr="image_galler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68" y="214290"/>
            <a:ext cx="1500198" cy="1199021"/>
          </a:xfrm>
          <a:prstGeom prst="rect">
            <a:avLst/>
          </a:prstGeom>
        </p:spPr>
      </p:pic>
      <p:pic>
        <p:nvPicPr>
          <p:cNvPr id="3073" name="Picture 1" descr="C:\Documents and Settings\b\My Documents\My Pictures\globe\GR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1428736"/>
            <a:ext cx="953306" cy="1041153"/>
          </a:xfrm>
          <a:prstGeom prst="rect">
            <a:avLst/>
          </a:prstGeom>
          <a:noFill/>
        </p:spPr>
      </p:pic>
      <p:pic>
        <p:nvPicPr>
          <p:cNvPr id="6" name="Slika 5" descr="img0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32" y="3857628"/>
            <a:ext cx="5857916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6143644"/>
            <a:ext cx="8229600" cy="428628"/>
          </a:xfrm>
        </p:spPr>
        <p:txBody>
          <a:bodyPr>
            <a:normAutofit fontScale="90000"/>
          </a:bodyPr>
          <a:lstStyle/>
          <a:p>
            <a:r>
              <a:rPr lang="hr-HR" sz="4000" dirty="0" smtClean="0"/>
              <a:t>GLOBE - OS Sime </a:t>
            </a:r>
            <a:r>
              <a:rPr lang="hr-HR" sz="4000" dirty="0" err="1" smtClean="0"/>
              <a:t>Budinica</a:t>
            </a:r>
            <a:endParaRPr lang="hr-HR" sz="4000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142976" y="328278"/>
            <a:ext cx="3337584" cy="640080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4" name="Rezervirano mjesto sadržaja 3"/>
          <p:cNvSpPr>
            <a:spLocks noGrp="1"/>
          </p:cNvSpPr>
          <p:nvPr>
            <p:ph sz="quarter" idx="2"/>
          </p:nvPr>
        </p:nvSpPr>
        <p:spPr>
          <a:xfrm>
            <a:off x="1142976" y="428604"/>
            <a:ext cx="3500462" cy="4655532"/>
          </a:xfrm>
        </p:spPr>
        <p:txBody>
          <a:bodyPr/>
          <a:lstStyle/>
          <a:p>
            <a:pPr>
              <a:buNone/>
            </a:pPr>
            <a:r>
              <a:rPr lang="hr-HR" b="1" dirty="0" smtClean="0"/>
              <a:t> </a:t>
            </a:r>
            <a:endParaRPr lang="hr-HR" sz="2800" b="1" dirty="0">
              <a:latin typeface="Century" pitchFamily="18" charset="0"/>
            </a:endParaRP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half" idx="3"/>
          </p:nvPr>
        </p:nvSpPr>
        <p:spPr>
          <a:xfrm>
            <a:off x="4572000" y="928670"/>
            <a:ext cx="4023360" cy="68576"/>
          </a:xfrm>
        </p:spPr>
        <p:txBody>
          <a:bodyPr>
            <a:normAutofit fontScale="25000" lnSpcReduction="20000"/>
          </a:bodyPr>
          <a:lstStyle/>
          <a:p>
            <a:pPr algn="ctr"/>
            <a:endParaRPr lang="hr-HR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3438" y="857232"/>
            <a:ext cx="4023360" cy="457203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>
              <a:buNone/>
            </a:pPr>
            <a:endParaRPr lang="hr-HR" dirty="0" smtClean="0">
              <a:solidFill>
                <a:schemeClr val="tx1"/>
              </a:solidFill>
            </a:endParaRPr>
          </a:p>
          <a:p>
            <a:r>
              <a:rPr lang="hr-HR" sz="2800" b="1" dirty="0" smtClean="0">
                <a:latin typeface="Century" pitchFamily="18" charset="0"/>
              </a:rPr>
              <a:t>Aktivno u GLOBE programu  Osnovna škola Šime </a:t>
            </a:r>
            <a:r>
              <a:rPr lang="hr-HR" sz="2800" b="1" dirty="0" err="1" smtClean="0">
                <a:latin typeface="Century" pitchFamily="18" charset="0"/>
              </a:rPr>
              <a:t>Budiniće</a:t>
            </a:r>
            <a:r>
              <a:rPr lang="hr-HR" sz="2800" b="1" dirty="0" smtClean="0">
                <a:latin typeface="Century" pitchFamily="18" charset="0"/>
              </a:rPr>
              <a:t> je od </a:t>
            </a:r>
            <a:r>
              <a:rPr lang="hr-HR" sz="2800" b="1" dirty="0" smtClean="0">
                <a:latin typeface="Century" pitchFamily="18" charset="0"/>
              </a:rPr>
              <a:t>20.7.2011</a:t>
            </a:r>
            <a:r>
              <a:rPr lang="hr-HR" sz="2800" b="1" dirty="0" smtClean="0">
                <a:latin typeface="Century" pitchFamily="18" charset="0"/>
              </a:rPr>
              <a:t>. godine</a:t>
            </a:r>
            <a:endParaRPr lang="en-US" sz="2800" dirty="0" smtClean="0"/>
          </a:p>
          <a:p>
            <a:pPr>
              <a:buNone/>
            </a:pPr>
            <a:r>
              <a:rPr lang="en-US" sz="2800" b="1" u="sng" dirty="0" smtClean="0"/>
              <a:t>Participation</a:t>
            </a:r>
          </a:p>
          <a:p>
            <a:r>
              <a:rPr lang="hr-HR" sz="2800" dirty="0" smtClean="0"/>
              <a:t>2</a:t>
            </a:r>
            <a:r>
              <a:rPr lang="en-US" sz="2800" dirty="0" smtClean="0"/>
              <a:t> </a:t>
            </a:r>
            <a:r>
              <a:rPr lang="en-US" sz="2800" dirty="0" smtClean="0"/>
              <a:t>Teachers</a:t>
            </a:r>
          </a:p>
          <a:p>
            <a:r>
              <a:rPr lang="en-US" sz="2800" dirty="0" smtClean="0"/>
              <a:t>221,068 Data </a:t>
            </a:r>
            <a:r>
              <a:rPr lang="en-US" sz="2800" dirty="0" err="1" smtClean="0"/>
              <a:t>Entrie</a:t>
            </a:r>
            <a:endParaRPr lang="en-US" sz="2800" dirty="0" smtClean="0"/>
          </a:p>
          <a:p>
            <a:r>
              <a:rPr lang="en-US" sz="2800" dirty="0" smtClean="0"/>
              <a:t>40 Students</a:t>
            </a:r>
          </a:p>
          <a:p>
            <a:r>
              <a:rPr lang="en-US" sz="2800" dirty="0" smtClean="0"/>
              <a:t>41 Honor Rolls</a:t>
            </a:r>
          </a:p>
          <a:p>
            <a:endParaRPr lang="en-US" sz="2800" dirty="0" smtClean="0"/>
          </a:p>
          <a:p>
            <a:pPr>
              <a:buNone/>
            </a:pPr>
            <a:endParaRPr lang="hr-HR" sz="28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hr-HR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hr-HR" dirty="0">
              <a:solidFill>
                <a:schemeClr val="tx1"/>
              </a:solidFill>
            </a:endParaRPr>
          </a:p>
        </p:txBody>
      </p:sp>
      <p:pic>
        <p:nvPicPr>
          <p:cNvPr id="9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72462" y="785794"/>
            <a:ext cx="887467" cy="1071570"/>
          </a:xfrm>
          <a:prstGeom prst="rect">
            <a:avLst/>
          </a:prstGeom>
        </p:spPr>
      </p:pic>
      <p:pic>
        <p:nvPicPr>
          <p:cNvPr id="11" name="Slika 10" descr="ggg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285728"/>
            <a:ext cx="3330586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Slika 11" descr="g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976" y="3286124"/>
            <a:ext cx="3152353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slov 6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511474"/>
          </a:xfrm>
        </p:spPr>
        <p:txBody>
          <a:bodyPr>
            <a:normAutofit fontScale="90000"/>
          </a:bodyPr>
          <a:lstStyle/>
          <a:p>
            <a:endParaRPr lang="hr-HR" dirty="0"/>
          </a:p>
        </p:txBody>
      </p:sp>
      <p:sp>
        <p:nvSpPr>
          <p:cNvPr id="8" name="Pravokutnik 7"/>
          <p:cNvSpPr/>
          <p:nvPr/>
        </p:nvSpPr>
        <p:spPr>
          <a:xfrm>
            <a:off x="1285852" y="1142984"/>
            <a:ext cx="785814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 smtClean="0"/>
              <a:t>Mjerenja i opažanja obavljaju se na području </a:t>
            </a:r>
            <a:r>
              <a:rPr lang="vi-VN" sz="3200" b="1" i="1" dirty="0" smtClean="0">
                <a:solidFill>
                  <a:srgbClr val="0070C0"/>
                </a:solidFill>
              </a:rPr>
              <a:t>atmosfere, vode, tla </a:t>
            </a:r>
            <a:r>
              <a:rPr lang="hr-HR" sz="3200" b="1" i="1" dirty="0" smtClean="0">
                <a:solidFill>
                  <a:srgbClr val="0070C0"/>
                </a:solidFill>
              </a:rPr>
              <a:t>,</a:t>
            </a:r>
            <a:r>
              <a:rPr lang="vi-VN" sz="3200" b="1" i="1" dirty="0" smtClean="0">
                <a:solidFill>
                  <a:srgbClr val="0070C0"/>
                </a:solidFill>
              </a:rPr>
              <a:t> pokrova</a:t>
            </a:r>
            <a:r>
              <a:rPr lang="hr-HR" sz="3200" b="1" i="1" dirty="0" smtClean="0">
                <a:solidFill>
                  <a:srgbClr val="0070C0"/>
                </a:solidFill>
              </a:rPr>
              <a:t>. </a:t>
            </a:r>
          </a:p>
          <a:p>
            <a:endParaRPr lang="hr-HR" sz="3200" b="1" i="1" dirty="0" smtClean="0">
              <a:solidFill>
                <a:srgbClr val="0070C0"/>
              </a:solidFill>
            </a:endParaRPr>
          </a:p>
          <a:p>
            <a:endParaRPr lang="hr-HR" sz="3200" b="1" i="1" dirty="0" smtClean="0">
              <a:solidFill>
                <a:srgbClr val="0070C0"/>
              </a:solidFill>
            </a:endParaRPr>
          </a:p>
          <a:p>
            <a:endParaRPr lang="hr-HR" sz="3200" b="1" i="1" dirty="0" smtClean="0">
              <a:solidFill>
                <a:srgbClr val="0070C0"/>
              </a:solidFill>
            </a:endParaRPr>
          </a:p>
          <a:p>
            <a:endParaRPr lang="hr-HR" sz="3200" b="1" i="1" dirty="0" smtClean="0">
              <a:solidFill>
                <a:srgbClr val="0070C0"/>
              </a:solidFill>
            </a:endParaRPr>
          </a:p>
          <a:p>
            <a:endParaRPr lang="hr-HR" sz="2800" dirty="0" smtClean="0"/>
          </a:p>
          <a:p>
            <a:pPr algn="just"/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Škola odabire broj i vrstu mjerenja koja će </a:t>
            </a: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provoditi, prema interesu </a:t>
            </a: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i tehničkim mogućnostima. </a:t>
            </a:r>
          </a:p>
          <a:p>
            <a:pPr algn="just"/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Prikupljeni se rezultati unose u zajedničku bazu podataka na GLOBE serveru</a:t>
            </a:r>
            <a:r>
              <a:rPr lang="hr-HR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Slika 8" descr="g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2786058"/>
            <a:ext cx="7195767" cy="12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avokutnik 2"/>
          <p:cNvSpPr/>
          <p:nvPr/>
        </p:nvSpPr>
        <p:spPr>
          <a:xfrm>
            <a:off x="1000100" y="714356"/>
            <a:ext cx="7858180" cy="655564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hr-HR" sz="2800" dirty="0" smtClean="0"/>
              <a:t> Izvannastavna aktivnost  u najmanje jednoj grupi učenika,   koja obavlja redovita mjerenja i unosom prikupljenih podataka na server.</a:t>
            </a:r>
          </a:p>
          <a:p>
            <a:pPr>
              <a:buFont typeface="Arial" pitchFamily="34" charset="0"/>
              <a:buChar char="•"/>
            </a:pPr>
            <a:r>
              <a:rPr lang="hr-HR" sz="2800" dirty="0" smtClean="0"/>
              <a:t> Školski projekti  - najviša su razina njegove obrazovne     komponente.</a:t>
            </a:r>
          </a:p>
          <a:p>
            <a:endParaRPr lang="hr-HR" sz="2800" dirty="0" smtClean="0"/>
          </a:p>
          <a:p>
            <a:r>
              <a:rPr lang="hr-HR" sz="2800" dirty="0" smtClean="0"/>
              <a:t> </a:t>
            </a:r>
            <a:r>
              <a:rPr lang="hr-HR" sz="2800" b="1" u="sng" dirty="0" smtClean="0"/>
              <a:t>Projekti OŠ Šime </a:t>
            </a:r>
            <a:r>
              <a:rPr lang="hr-HR" sz="2800" b="1" u="sng" dirty="0" err="1" smtClean="0"/>
              <a:t>Budinića</a:t>
            </a:r>
            <a:endParaRPr lang="hr-HR" sz="2800" b="1" u="sng" dirty="0" smtClean="0"/>
          </a:p>
          <a:p>
            <a:pPr marL="514350" indent="-514350">
              <a:buAutoNum type="arabicPeriod"/>
            </a:pPr>
            <a:r>
              <a:rPr lang="hr-HR" sz="2800" dirty="0" smtClean="0"/>
              <a:t>Usporedba  temperature  dvije postaje Zadar i Rijeka</a:t>
            </a:r>
          </a:p>
          <a:p>
            <a:pPr marL="514350" indent="-514350">
              <a:buAutoNum type="arabicPeriod" startAt="2"/>
            </a:pPr>
            <a:r>
              <a:rPr lang="hr-HR" sz="2800" dirty="0" smtClean="0"/>
              <a:t>Temperatura tla u Gradu Zadru</a:t>
            </a:r>
          </a:p>
          <a:p>
            <a:pPr marL="514350" indent="-514350">
              <a:buFontTx/>
              <a:buAutoNum type="arabicPeriod" startAt="2"/>
            </a:pPr>
            <a:r>
              <a:rPr lang="hr-HR" sz="2800" dirty="0" smtClean="0"/>
              <a:t>Rječica, rijeka, more i temperatura</a:t>
            </a:r>
          </a:p>
          <a:p>
            <a:pPr marL="514350" indent="-514350">
              <a:buAutoNum type="arabicPeriod" startAt="4"/>
            </a:pPr>
            <a:r>
              <a:rPr lang="hr-HR" sz="2800" dirty="0" smtClean="0"/>
              <a:t>Usporedba temperature i padalina na dvije postaje </a:t>
            </a:r>
          </a:p>
          <a:p>
            <a:pPr marL="514350" indent="-514350">
              <a:buAutoNum type="arabicPeriod" startAt="4"/>
            </a:pPr>
            <a:r>
              <a:rPr lang="hr-HR" sz="2800" dirty="0" smtClean="0"/>
              <a:t>421 – Ninsko blato</a:t>
            </a:r>
          </a:p>
          <a:p>
            <a:pPr marL="514350" indent="-514350"/>
            <a:endParaRPr lang="hr-HR" sz="2800" dirty="0" smtClean="0"/>
          </a:p>
          <a:p>
            <a:pPr marL="514350" indent="-514350">
              <a:buAutoNum type="arabicPeriod"/>
            </a:pPr>
            <a:endParaRPr lang="hr-HR" sz="2800" dirty="0" smtClean="0"/>
          </a:p>
          <a:p>
            <a:endParaRPr lang="hr-HR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28662" y="6143644"/>
            <a:ext cx="8215338" cy="500066"/>
          </a:xfrm>
        </p:spPr>
        <p:txBody>
          <a:bodyPr>
            <a:noAutofit/>
          </a:bodyPr>
          <a:lstStyle/>
          <a:p>
            <a:r>
              <a:rPr lang="hr-HR" sz="3200" dirty="0" smtClean="0"/>
              <a:t>http://pljusak.com/zadar_budinic/index.htm</a:t>
            </a:r>
            <a:endParaRPr lang="hr-HR" sz="3200" dirty="0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142976" y="328278"/>
            <a:ext cx="3337584" cy="640080"/>
          </a:xfrm>
        </p:spPr>
        <p:txBody>
          <a:bodyPr>
            <a:normAutofit/>
          </a:bodyPr>
          <a:lstStyle/>
          <a:p>
            <a:r>
              <a:rPr lang="hr-HR" sz="2000" b="1" dirty="0" smtClean="0"/>
              <a:t>Davis </a:t>
            </a:r>
            <a:r>
              <a:rPr lang="hr-HR" sz="2000" b="1" dirty="0" err="1" smtClean="0"/>
              <a:t>Vantage</a:t>
            </a:r>
            <a:r>
              <a:rPr lang="hr-HR" sz="2000" b="1" dirty="0" smtClean="0"/>
              <a:t> pro</a:t>
            </a:r>
            <a:endParaRPr lang="hr-HR" sz="2000" b="1" dirty="0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ATMOSFERA</a:t>
            </a:r>
            <a:endParaRPr lang="hr-HR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24561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>
              <a:buSzPct val="100000"/>
              <a:buNone/>
            </a:pPr>
            <a:endParaRPr lang="hr-HR" sz="9600" dirty="0" smtClean="0">
              <a:solidFill>
                <a:schemeClr val="tx1"/>
              </a:solidFill>
              <a:latin typeface="Gentium Basic" pitchFamily="2" charset="-18"/>
            </a:endParaRPr>
          </a:p>
          <a:p>
            <a:pPr>
              <a:buSzPct val="100000"/>
              <a:buNone/>
            </a:pPr>
            <a:r>
              <a:rPr lang="hr-HR" sz="9600" dirty="0" smtClean="0">
                <a:solidFill>
                  <a:schemeClr val="tx1"/>
                </a:solidFill>
                <a:latin typeface="Century" pitchFamily="18" charset="0"/>
              </a:rPr>
              <a:t>Osnovna mjerenja </a:t>
            </a:r>
          </a:p>
          <a:p>
            <a:pPr>
              <a:buSzPct val="100000"/>
              <a:buNone/>
            </a:pPr>
            <a:r>
              <a:rPr lang="hr-HR" sz="9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hr-HR" sz="9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oblaci, </a:t>
            </a:r>
          </a:p>
          <a:p>
            <a:pPr>
              <a:buSzPct val="100000"/>
              <a:buNone/>
            </a:pPr>
            <a:r>
              <a:rPr lang="hr-HR" sz="9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temperatura, </a:t>
            </a:r>
          </a:p>
          <a:p>
            <a:pPr>
              <a:buSzPct val="100000"/>
              <a:buNone/>
            </a:pPr>
            <a:r>
              <a:rPr lang="hr-HR" sz="9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oborine  </a:t>
            </a:r>
          </a:p>
          <a:p>
            <a:pPr>
              <a:buSzPct val="100000"/>
              <a:buNone/>
            </a:pPr>
            <a:r>
              <a:rPr lang="hr-HR" sz="9600" b="1" dirty="0" smtClean="0">
                <a:solidFill>
                  <a:schemeClr val="tx1"/>
                </a:solidFill>
                <a:latin typeface="Century" pitchFamily="18" charset="0"/>
              </a:rPr>
              <a:t> (apsolutan kontinuitet)</a:t>
            </a:r>
          </a:p>
          <a:p>
            <a:pPr>
              <a:buSzPct val="100000"/>
              <a:buNone/>
            </a:pPr>
            <a:endParaRPr lang="hr-HR" sz="9600" dirty="0" smtClean="0">
              <a:solidFill>
                <a:schemeClr val="tx1"/>
              </a:solidFill>
              <a:latin typeface="Century" pitchFamily="18" charset="0"/>
            </a:endParaRPr>
          </a:p>
          <a:p>
            <a:pPr>
              <a:buSzPct val="100000"/>
              <a:buNone/>
            </a:pPr>
            <a:r>
              <a:rPr lang="hr-HR" sz="9600" dirty="0" smtClean="0">
                <a:solidFill>
                  <a:schemeClr val="tx1"/>
                </a:solidFill>
                <a:latin typeface="Century" pitchFamily="18" charset="0"/>
              </a:rPr>
              <a:t>Dodatna mjerenja </a:t>
            </a:r>
          </a:p>
          <a:p>
            <a:pPr>
              <a:buSzPct val="100000"/>
              <a:buNone/>
            </a:pPr>
            <a:r>
              <a:rPr lang="hr-HR" sz="9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tlak zraka,visina snijega, </a:t>
            </a:r>
          </a:p>
          <a:p>
            <a:pPr>
              <a:buSzPct val="100000"/>
              <a:buNone/>
            </a:pPr>
            <a:r>
              <a:rPr lang="hr-HR" sz="9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smjer vjetra,</a:t>
            </a:r>
          </a:p>
          <a:p>
            <a:pPr>
              <a:buSzPct val="100000"/>
              <a:buNone/>
            </a:pPr>
            <a:r>
              <a:rPr lang="hr-HR" sz="9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vlažnost, pH</a:t>
            </a:r>
          </a:p>
          <a:p>
            <a:endParaRPr lang="hr-HR" dirty="0">
              <a:solidFill>
                <a:schemeClr val="tx1"/>
              </a:solidFill>
            </a:endParaRPr>
          </a:p>
        </p:txBody>
      </p:sp>
      <p:pic>
        <p:nvPicPr>
          <p:cNvPr id="8" name="Slika 5" descr="IMG_0904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603942" y="1682018"/>
            <a:ext cx="2363951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0" descr="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52" y="3571876"/>
            <a:ext cx="3071834" cy="2303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Documents and Settings\b\My Documents\My Pictures\globe\globe 0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1071546"/>
            <a:ext cx="1683909" cy="2385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8047" y="1000108"/>
            <a:ext cx="1145953" cy="13836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Tom\AppData\Local\Temp\articulate\presenter\imgtemp\0cNlQtI2_files\slide0001_image001.pn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Tom\AppData\Local\Temp\articulate\presenter\imgtemp\0cNlQtI2_files\slide0001_image001.pn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Tom\AppData\Local\Temp\articulate\presenter\imgtemp\0cNlQtI2_files\slide0001_image001.p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Tom\AppData\Local\Temp\articulate\presenter\imgtemp\0cNlQtI2_files\slide0001_image001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Tom\AppData\Local\Temp\articulate\presenter\imgtemp\0cNlQtI2_files\slide0001_image001.pn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Tom\AppData\Local\Temp\articulate\presenter\imgtemp\0cNlQtI2_files\slide0001_image001.p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Tom\AppData\Local\Temp\articulate\presenter\imgtemp\0cNlQtI2_files\slide0001_image001.pn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Tom\AppData\Local\Temp\articulate\presenter\imgtemp\0cNlQtI2_files\slide0001_image001.pn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Tom\AppData\Local\Temp\articulate\presenter\imgtemp\0cNlQtI2_files\slide0001_image001.pn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Tom\AppData\Local\Temp\articulate\presenter\imgtemp\0cNlQtI2_files\slide0001_image001.png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j">
  <a:themeElements>
    <a:clrScheme name="Prilagođeno 1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Kapital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Solsticij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2676</TotalTime>
  <Words>909</Words>
  <Application>Microsoft Office PowerPoint</Application>
  <PresentationFormat>Prikaz na zaslonu (4:3)</PresentationFormat>
  <Paragraphs>267</Paragraphs>
  <Slides>52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52</vt:i4>
      </vt:variant>
    </vt:vector>
  </HeadingPairs>
  <TitlesOfParts>
    <vt:vector size="53" baseType="lpstr">
      <vt:lpstr>Solsticij</vt:lpstr>
      <vt:lpstr>Slajd 1</vt:lpstr>
      <vt:lpstr>Slajd 2</vt:lpstr>
      <vt:lpstr>   </vt:lpstr>
      <vt:lpstr>http://globe.pomsk.hr/</vt:lpstr>
      <vt:lpstr>https://www.globe.gov/</vt:lpstr>
      <vt:lpstr>GLOBE - OS Sime Budinica</vt:lpstr>
      <vt:lpstr>Slajd 7</vt:lpstr>
      <vt:lpstr>Slajd 8</vt:lpstr>
      <vt:lpstr>http://pljusak.com/zadar_budinic/index.htm</vt:lpstr>
      <vt:lpstr>Slajd 10</vt:lpstr>
      <vt:lpstr>Muzej stakla:SWS-01    Fosa:SWS-02     Arbanasi :SCS-03 </vt:lpstr>
      <vt:lpstr>Nitrate-Nitrogen </vt:lpstr>
      <vt:lpstr>   </vt:lpstr>
      <vt:lpstr>Grafikon visina i opseg stabla</vt:lpstr>
      <vt:lpstr>Daljinsko  istraživanje</vt:lpstr>
      <vt:lpstr>Slajd 16</vt:lpstr>
      <vt:lpstr>CLC</vt:lpstr>
      <vt:lpstr>Slajd 18</vt:lpstr>
      <vt:lpstr>Slajd 19</vt:lpstr>
      <vt:lpstr>Slajd 20</vt:lpstr>
      <vt:lpstr> Skolsko dvoriste     SMOKVA:GRN-01</vt:lpstr>
      <vt:lpstr>Slajd 22</vt:lpstr>
      <vt:lpstr>Globe  u nastavi   geografije</vt:lpstr>
      <vt:lpstr>GLOBE provedba  u  nastavi geografije</vt:lpstr>
      <vt:lpstr>    1. GEOGRAFSKA  DUŽINA I ŠIRINA </vt:lpstr>
      <vt:lpstr>Globe - OS Sime Budinica:ATM-02</vt:lpstr>
      <vt:lpstr>2. JADRANSKO  MORE</vt:lpstr>
      <vt:lpstr>Proizvodnja  soli </vt:lpstr>
      <vt:lpstr>3.KLIMA </vt:lpstr>
      <vt:lpstr>Klimadijagram - OS Sime Budinica:ATM-02 </vt:lpstr>
      <vt:lpstr>4.TLO  PRIMORSKOG KRAJA </vt:lpstr>
      <vt:lpstr>                glinena ilovača    glina      </vt:lpstr>
      <vt:lpstr>GLOBE u nastavi biologije</vt:lpstr>
      <vt:lpstr>GLOBE u nastavi informatike</vt:lpstr>
      <vt:lpstr>GLOBE u razrednoj nastavi </vt:lpstr>
      <vt:lpstr>GLOBE u razrednoj nastavi </vt:lpstr>
      <vt:lpstr>27.4.2014. Zelena čistka  Jedan dan za čišći  okoliš</vt:lpstr>
      <vt:lpstr>           Obilježavanje dana               </vt:lpstr>
      <vt:lpstr>         Promocija Globe    </vt:lpstr>
      <vt:lpstr>Suradnja među školama</vt:lpstr>
      <vt:lpstr>Suradnja na projektu</vt:lpstr>
      <vt:lpstr>Suradnja na  projektu </vt:lpstr>
      <vt:lpstr>Slajd 43</vt:lpstr>
      <vt:lpstr>Mala meteorološka radionica </vt:lpstr>
      <vt:lpstr>  29.10.2014. Državni hidrometeorološki zavod – Zadar, Puntamika</vt:lpstr>
      <vt:lpstr>12.5.2014. Vodocrpilište na Bokanjcu</vt:lpstr>
      <vt:lpstr>Sponzori  koji nas podupiru</vt:lpstr>
      <vt:lpstr>Globovci za lokalnu zajednicu</vt:lpstr>
      <vt:lpstr>Humanitarni sajam</vt:lpstr>
      <vt:lpstr>Objava na GLOBE portalu</vt:lpstr>
      <vt:lpstr>25.3.2015. Omiš –MŽS - 1.mjesto </vt:lpstr>
      <vt:lpstr>   </vt:lpstr>
    </vt:vector>
  </TitlesOfParts>
  <Company>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</dc:creator>
  <cp:lastModifiedBy>a</cp:lastModifiedBy>
  <cp:revision>278</cp:revision>
  <dcterms:created xsi:type="dcterms:W3CDTF">2014-12-16T21:32:36Z</dcterms:created>
  <dcterms:modified xsi:type="dcterms:W3CDTF">2015-04-04T17:32:10Z</dcterms:modified>
</cp:coreProperties>
</file>