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1.xml" ContentType="application/vnd.openxmlformats-officedocument.themeOverr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4" r:id="rId1"/>
  </p:sldMasterIdLst>
  <p:notesMasterIdLst>
    <p:notesMasterId r:id="rId27"/>
  </p:notesMasterIdLst>
  <p:handoutMasterIdLst>
    <p:handoutMasterId r:id="rId28"/>
  </p:handoutMasterIdLst>
  <p:sldIdLst>
    <p:sldId id="303" r:id="rId2"/>
    <p:sldId id="319" r:id="rId3"/>
    <p:sldId id="321" r:id="rId4"/>
    <p:sldId id="320" r:id="rId5"/>
    <p:sldId id="317" r:id="rId6"/>
    <p:sldId id="318" r:id="rId7"/>
    <p:sldId id="316" r:id="rId8"/>
    <p:sldId id="281" r:id="rId9"/>
    <p:sldId id="302" r:id="rId10"/>
    <p:sldId id="299" r:id="rId11"/>
    <p:sldId id="300" r:id="rId12"/>
    <p:sldId id="301" r:id="rId13"/>
    <p:sldId id="295" r:id="rId14"/>
    <p:sldId id="289" r:id="rId15"/>
    <p:sldId id="315" r:id="rId16"/>
    <p:sldId id="293" r:id="rId17"/>
    <p:sldId id="309" r:id="rId18"/>
    <p:sldId id="310" r:id="rId19"/>
    <p:sldId id="308" r:id="rId20"/>
    <p:sldId id="304" r:id="rId21"/>
    <p:sldId id="311" r:id="rId22"/>
    <p:sldId id="305" r:id="rId23"/>
    <p:sldId id="307" r:id="rId24"/>
    <p:sldId id="322" r:id="rId25"/>
    <p:sldId id="286" r:id="rId26"/>
  </p:sldIdLst>
  <p:sldSz cx="9144000" cy="6858000" type="screen4x3"/>
  <p:notesSz cx="6788150" cy="9923463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66CCFF"/>
    <a:srgbClr val="50ACC5"/>
    <a:srgbClr val="7FA8B8"/>
    <a:srgbClr val="004360"/>
    <a:srgbClr val="E6E6E6"/>
    <a:srgbClr val="77777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99" autoAdjust="0"/>
  </p:normalViewPr>
  <p:slideViewPr>
    <p:cSldViewPr>
      <p:cViewPr>
        <p:scale>
          <a:sx n="66" d="100"/>
          <a:sy n="66" d="100"/>
        </p:scale>
        <p:origin x="12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250" y="-108"/>
      </p:cViewPr>
      <p:guideLst>
        <p:guide orient="horz" pos="3126"/>
        <p:guide pos="213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00FF00"/>
            </a:solidFill>
          </c:spPr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8.8282651134000981E-2"/>
                  <c:y val="4.6225822578853243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DA
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5974732966178364E-2"/>
                  <c:y val="-0.21746082872512373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NE
96%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latin typeface="Calibri" pitchFamily="34" charset="0"/>
                    <a:cs typeface="Calibri" pitchFamily="34" charset="0"/>
                  </a:defRPr>
                </a:pPr>
                <a:endParaRPr lang="sr-Latn-R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komparacija!$B$26:$B$27</c:f>
              <c:strCache>
                <c:ptCount val="2"/>
                <c:pt idx="0">
                  <c:v>DA</c:v>
                </c:pt>
                <c:pt idx="1">
                  <c:v>NE</c:v>
                </c:pt>
              </c:strCache>
            </c:strRef>
          </c:cat>
          <c:val>
            <c:numRef>
              <c:f>komparacija!$C$26:$C$27</c:f>
              <c:numCache>
                <c:formatCode>0%</c:formatCode>
                <c:ptCount val="2"/>
                <c:pt idx="0">
                  <c:v>0.04</c:v>
                </c:pt>
                <c:pt idx="1">
                  <c:v>0.96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4.5060328279860541E-2"/>
                  <c:y val="5.4651707890701354E-2"/>
                </c:manualLayout>
              </c:layout>
              <c:tx>
                <c:rich>
                  <a:bodyPr/>
                  <a:lstStyle/>
                  <a:p>
                    <a:pPr>
                      <a:defRPr sz="1400" b="0"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en-US" sz="1400" b="1" dirty="0"/>
                      <a:t>MS SQL
6%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5801660082177302"/>
                  <c:y val="9.2228056531730399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latin typeface="Calibri" pitchFamily="34" charset="0"/>
                      <a:cs typeface="Calibri" pitchFamily="34" charset="0"/>
                    </a:defRPr>
                  </a:pPr>
                  <a:endParaRPr lang="sr-Latn-R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3099029761412614"/>
                  <c:y val="-0.2339908138861764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latin typeface="Calibri" pitchFamily="34" charset="0"/>
                      <a:cs typeface="Calibri" pitchFamily="34" charset="0"/>
                    </a:defRPr>
                  </a:pPr>
                  <a:endParaRPr lang="sr-Latn-R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20219498955708376"/>
                  <c:y val="-5.2862303798603273E-2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en-US" sz="1400" b="1" dirty="0" err="1"/>
                      <a:t>.</a:t>
                    </a:r>
                    <a:r>
                      <a:rPr lang="en-US" sz="1400" b="1" dirty="0" err="1" smtClean="0"/>
                      <a:t>Net</a:t>
                    </a:r>
                    <a:r>
                      <a:rPr lang="hr-HR" sz="1400" b="1" dirty="0" smtClean="0"/>
                      <a:t/>
                    </a:r>
                    <a:br>
                      <a:rPr lang="hr-HR" sz="1400" b="1" dirty="0" smtClean="0"/>
                    </a:br>
                    <a:r>
                      <a:rPr lang="en-US" sz="1200" b="1" dirty="0" smtClean="0"/>
                      <a:t> </a:t>
                    </a:r>
                    <a:r>
                      <a:rPr lang="en-US" sz="1200" b="0" dirty="0"/>
                      <a:t>(C#, </a:t>
                    </a:r>
                    <a:r>
                      <a:rPr lang="en-US" sz="1200" b="0" dirty="0" smtClean="0"/>
                      <a:t>ASP,</a:t>
                    </a:r>
                    <a:r>
                      <a:rPr lang="hr-HR" sz="1200" b="0" dirty="0" smtClean="0"/>
                      <a:t>..)</a:t>
                    </a:r>
                    <a:r>
                      <a:rPr lang="hr-HR" sz="1400" b="0" dirty="0" smtClean="0"/>
                      <a:t/>
                    </a:r>
                    <a:br>
                      <a:rPr lang="hr-HR" sz="1400" b="0" dirty="0" smtClean="0"/>
                    </a:br>
                    <a:r>
                      <a:rPr lang="en-US" sz="1400" b="1" dirty="0" smtClean="0"/>
                      <a:t>32</a:t>
                    </a:r>
                    <a:r>
                      <a:rPr lang="en-US" sz="1400" b="1" dirty="0"/>
                      <a:t>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4.0048771888588554E-2"/>
                  <c:y val="3.514835620320416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1.5596035570180593E-2"/>
                  <c:y val="2.905016539935535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1.9011634739687391E-2"/>
                  <c:y val="7.5681130171543895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0">
                    <a:latin typeface="Calibri" pitchFamily="34" charset="0"/>
                    <a:cs typeface="Calibri" pitchFamily="34" charset="0"/>
                  </a:defRPr>
                </a:pPr>
                <a:endParaRPr lang="sr-Latn-R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Sheet1!$I$2:$I$9</c:f>
              <c:strCache>
                <c:ptCount val="8"/>
                <c:pt idx="0">
                  <c:v>DB2</c:v>
                </c:pt>
                <c:pt idx="1">
                  <c:v>MS SQL</c:v>
                </c:pt>
                <c:pt idx="2">
                  <c:v>Oracle</c:v>
                </c:pt>
                <c:pt idx="3">
                  <c:v>Java/J2EE</c:v>
                </c:pt>
                <c:pt idx="4">
                  <c:v>.Net (C#, ASP, …)</c:v>
                </c:pt>
                <c:pt idx="5">
                  <c:v>web &amp; MM</c:v>
                </c:pt>
                <c:pt idx="6">
                  <c:v>SAP</c:v>
                </c:pt>
                <c:pt idx="7">
                  <c:v>ostalo</c:v>
                </c:pt>
              </c:strCache>
            </c:strRef>
          </c:cat>
          <c:val>
            <c:numRef>
              <c:f>Sheet1!$J$2:$J$9</c:f>
              <c:numCache>
                <c:formatCode>General</c:formatCode>
                <c:ptCount val="8"/>
                <c:pt idx="0">
                  <c:v>7</c:v>
                </c:pt>
                <c:pt idx="1">
                  <c:v>18</c:v>
                </c:pt>
                <c:pt idx="2">
                  <c:v>61</c:v>
                </c:pt>
                <c:pt idx="3">
                  <c:v>86</c:v>
                </c:pt>
                <c:pt idx="4">
                  <c:v>93</c:v>
                </c:pt>
                <c:pt idx="5">
                  <c:v>13</c:v>
                </c:pt>
                <c:pt idx="6">
                  <c:v>10</c:v>
                </c:pt>
                <c:pt idx="7">
                  <c:v>8</c:v>
                </c:pt>
              </c:numCache>
            </c:numRef>
          </c:val>
        </c:ser>
        <c:ser>
          <c:idx val="1"/>
          <c:order val="1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Sheet1!$I$2:$I$9</c:f>
              <c:strCache>
                <c:ptCount val="8"/>
                <c:pt idx="0">
                  <c:v>DB2</c:v>
                </c:pt>
                <c:pt idx="1">
                  <c:v>MS SQL</c:v>
                </c:pt>
                <c:pt idx="2">
                  <c:v>Oracle</c:v>
                </c:pt>
                <c:pt idx="3">
                  <c:v>Java/J2EE</c:v>
                </c:pt>
                <c:pt idx="4">
                  <c:v>.Net (C#, ASP, …)</c:v>
                </c:pt>
                <c:pt idx="5">
                  <c:v>web &amp; MM</c:v>
                </c:pt>
                <c:pt idx="6">
                  <c:v>SAP</c:v>
                </c:pt>
                <c:pt idx="7">
                  <c:v>ostalo</c:v>
                </c:pt>
              </c:strCache>
            </c:strRef>
          </c:cat>
          <c:val>
            <c:numRef>
              <c:f>Sheet1!$K$2:$K$9</c:f>
              <c:numCache>
                <c:formatCode>0%</c:formatCode>
                <c:ptCount val="8"/>
                <c:pt idx="0">
                  <c:v>2.364864864864865E-2</c:v>
                </c:pt>
                <c:pt idx="1">
                  <c:v>6.0810810810810814E-2</c:v>
                </c:pt>
                <c:pt idx="2">
                  <c:v>0.20608108108108109</c:v>
                </c:pt>
                <c:pt idx="3">
                  <c:v>0.29054054054054052</c:v>
                </c:pt>
                <c:pt idx="4">
                  <c:v>0.3141891891891892</c:v>
                </c:pt>
                <c:pt idx="5">
                  <c:v>4.3918918918918921E-2</c:v>
                </c:pt>
                <c:pt idx="6">
                  <c:v>3.3783783783783786E-2</c:v>
                </c:pt>
                <c:pt idx="7">
                  <c:v>2.7027027027027029E-2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hr-HR" sz="2000" dirty="0">
                <a:latin typeface="Calibri" pitchFamily="34" charset="0"/>
                <a:cs typeface="Calibri" pitchFamily="34" charset="0"/>
              </a:rPr>
              <a:t>Nedostaje li </a:t>
            </a:r>
            <a:r>
              <a:rPr lang="hr-HR" sz="2000" dirty="0" smtClean="0">
                <a:latin typeface="Calibri" pitchFamily="34" charset="0"/>
                <a:cs typeface="Calibri" pitchFamily="34" charset="0"/>
              </a:rPr>
              <a:t>kvalitetnog </a:t>
            </a:r>
            <a:r>
              <a:rPr lang="hr-HR" sz="2000" dirty="0">
                <a:latin typeface="Calibri" pitchFamily="34" charset="0"/>
                <a:cs typeface="Calibri" pitchFamily="34" charset="0"/>
              </a:rPr>
              <a:t>IT kadra?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'Kvaliteni kadar'!$B$6</c:f>
              <c:strCache>
                <c:ptCount val="1"/>
                <c:pt idx="0">
                  <c:v>DA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1200" b="1"/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'Kvaliteni kadar'!$C$5:$D$5</c:f>
              <c:numCache>
                <c:formatCode>General</c:formatCode>
                <c:ptCount val="2"/>
                <c:pt idx="0">
                  <c:v>2010</c:v>
                </c:pt>
                <c:pt idx="1">
                  <c:v>2011</c:v>
                </c:pt>
              </c:numCache>
            </c:numRef>
          </c:cat>
          <c:val>
            <c:numRef>
              <c:f>'Kvaliteni kadar'!$C$6:$D$6</c:f>
              <c:numCache>
                <c:formatCode>0%</c:formatCode>
                <c:ptCount val="2"/>
                <c:pt idx="0">
                  <c:v>0.87</c:v>
                </c:pt>
                <c:pt idx="1">
                  <c:v>0.8</c:v>
                </c:pt>
              </c:numCache>
            </c:numRef>
          </c:val>
        </c:ser>
        <c:ser>
          <c:idx val="1"/>
          <c:order val="1"/>
          <c:tx>
            <c:strRef>
              <c:f>'Kvaliteni kadar'!$B$7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'Kvaliteni kadar'!$C$5:$D$5</c:f>
              <c:numCache>
                <c:formatCode>General</c:formatCode>
                <c:ptCount val="2"/>
                <c:pt idx="0">
                  <c:v>2010</c:v>
                </c:pt>
                <c:pt idx="1">
                  <c:v>2011</c:v>
                </c:pt>
              </c:numCache>
            </c:numRef>
          </c:cat>
          <c:val>
            <c:numRef>
              <c:f>'Kvaliteni kadar'!$C$7:$D$7</c:f>
              <c:numCache>
                <c:formatCode>0%</c:formatCode>
                <c:ptCount val="2"/>
                <c:pt idx="0">
                  <c:v>0.13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42767488"/>
        <c:axId val="42769024"/>
        <c:axId val="0"/>
      </c:bar3DChart>
      <c:catAx>
        <c:axId val="42767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sr-Latn-RS"/>
          </a:p>
        </c:txPr>
        <c:crossAx val="42769024"/>
        <c:crosses val="autoZero"/>
        <c:auto val="1"/>
        <c:lblAlgn val="ctr"/>
        <c:lblOffset val="100"/>
        <c:noMultiLvlLbl val="0"/>
      </c:catAx>
      <c:valAx>
        <c:axId val="4276902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4276748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800">
              <a:latin typeface="Calibri" pitchFamily="34" charset="0"/>
              <a:cs typeface="Calibri" pitchFamily="34" charset="0"/>
            </a:defRPr>
          </a:pPr>
          <a:endParaRPr lang="sr-Latn-R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Sheet1!$B$15</c:f>
              <c:strCache>
                <c:ptCount val="1"/>
                <c:pt idx="0">
                  <c:v>1. IZBOR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Sheet1!$A$16:$A$22</c:f>
              <c:strCache>
                <c:ptCount val="7"/>
                <c:pt idx="0">
                  <c:v>Sudjelovanje u studentskim i visokoškolskim anketama</c:v>
                </c:pt>
                <c:pt idx="1">
                  <c:v>Neposrednim učešćem u programskim i/ili Gospodarskim vijećima</c:v>
                </c:pt>
                <c:pt idx="2">
                  <c:v>Pozivanjem studenata na događanja u Vašoj organizaciji (konferencije, seminari, otvoreni dani)</c:v>
                </c:pt>
                <c:pt idx="3">
                  <c:v>Neposrednim zapošljavanjem (oglasi) studenata</c:v>
                </c:pt>
                <c:pt idx="4">
                  <c:v>Suradnjom s Centrima karijera visokoškolskih ustanova</c:v>
                </c:pt>
                <c:pt idx="5">
                  <c:v>Sudjelovanje na događanjima (predavanja, rasprave) na visokoškolskim ustanovama</c:v>
                </c:pt>
                <c:pt idx="6">
                  <c:v>Organiziranom studentskom praksom</c:v>
                </c:pt>
              </c:strCache>
            </c:strRef>
          </c:cat>
          <c:val>
            <c:numRef>
              <c:f>Sheet1!$B$16:$B$22</c:f>
              <c:numCache>
                <c:formatCode>General</c:formatCode>
                <c:ptCount val="7"/>
                <c:pt idx="0">
                  <c:v>10</c:v>
                </c:pt>
                <c:pt idx="1">
                  <c:v>23</c:v>
                </c:pt>
                <c:pt idx="2">
                  <c:v>19</c:v>
                </c:pt>
                <c:pt idx="3">
                  <c:v>39</c:v>
                </c:pt>
                <c:pt idx="4">
                  <c:v>43</c:v>
                </c:pt>
                <c:pt idx="5">
                  <c:v>49</c:v>
                </c:pt>
                <c:pt idx="6">
                  <c:v>61</c:v>
                </c:pt>
              </c:numCache>
            </c:numRef>
          </c:val>
        </c:ser>
        <c:ser>
          <c:idx val="1"/>
          <c:order val="1"/>
          <c:tx>
            <c:strRef>
              <c:f>Sheet1!$C$15</c:f>
              <c:strCache>
                <c:ptCount val="1"/>
                <c:pt idx="0">
                  <c:v>2. IZBOR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Sheet1!$A$16:$A$22</c:f>
              <c:strCache>
                <c:ptCount val="7"/>
                <c:pt idx="0">
                  <c:v>Sudjelovanje u studentskim i visokoškolskim anketama</c:v>
                </c:pt>
                <c:pt idx="1">
                  <c:v>Neposrednim učešćem u programskim i/ili Gospodarskim vijećima</c:v>
                </c:pt>
                <c:pt idx="2">
                  <c:v>Pozivanjem studenata na događanja u Vašoj organizaciji (konferencije, seminari, otvoreni dani)</c:v>
                </c:pt>
                <c:pt idx="3">
                  <c:v>Neposrednim zapošljavanjem (oglasi) studenata</c:v>
                </c:pt>
                <c:pt idx="4">
                  <c:v>Suradnjom s Centrima karijera visokoškolskih ustanova</c:v>
                </c:pt>
                <c:pt idx="5">
                  <c:v>Sudjelovanje na događanjima (predavanja, rasprave) na visokoškolskim ustanovama</c:v>
                </c:pt>
                <c:pt idx="6">
                  <c:v>Organiziranom studentskom praksom</c:v>
                </c:pt>
              </c:strCache>
            </c:strRef>
          </c:cat>
          <c:val>
            <c:numRef>
              <c:f>Sheet1!$C$16:$C$22</c:f>
              <c:numCache>
                <c:formatCode>General</c:formatCode>
                <c:ptCount val="7"/>
                <c:pt idx="0">
                  <c:v>22</c:v>
                </c:pt>
                <c:pt idx="1">
                  <c:v>14</c:v>
                </c:pt>
                <c:pt idx="2">
                  <c:v>28</c:v>
                </c:pt>
                <c:pt idx="3">
                  <c:v>40</c:v>
                </c:pt>
                <c:pt idx="4">
                  <c:v>39</c:v>
                </c:pt>
                <c:pt idx="5">
                  <c:v>42</c:v>
                </c:pt>
                <c:pt idx="6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472320"/>
        <c:axId val="34473856"/>
      </c:barChart>
      <c:catAx>
        <c:axId val="3447232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sr-Latn-RS"/>
          </a:p>
        </c:txPr>
        <c:crossAx val="34473856"/>
        <c:crosses val="autoZero"/>
        <c:auto val="1"/>
        <c:lblAlgn val="ctr"/>
        <c:lblOffset val="100"/>
        <c:noMultiLvlLbl val="0"/>
      </c:catAx>
      <c:valAx>
        <c:axId val="344738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4472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712344735099429"/>
          <c:y val="0.37076370999387098"/>
          <c:w val="0.13134928299806245"/>
          <c:h val="0.22534951459763591"/>
        </c:manualLayout>
      </c:layout>
      <c:overlay val="0"/>
      <c:txPr>
        <a:bodyPr/>
        <a:lstStyle/>
        <a:p>
          <a:pPr>
            <a:defRPr sz="1600"/>
          </a:pPr>
          <a:endParaRPr lang="sr-Latn-RS"/>
        </a:p>
      </c:txPr>
    </c:legend>
    <c:plotVisOnly val="1"/>
    <c:dispBlanksAs val="gap"/>
    <c:showDLblsOverMax val="0"/>
  </c:chart>
  <c:txPr>
    <a:bodyPr/>
    <a:lstStyle/>
    <a:p>
      <a:pPr>
        <a:defRPr>
          <a:latin typeface="Calibri" pitchFamily="34" charset="0"/>
          <a:cs typeface="Calibri" pitchFamily="34" charset="0"/>
        </a:defRPr>
      </a:pPr>
      <a:endParaRPr lang="sr-Latn-R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title>
      <c:tx>
        <c:rich>
          <a:bodyPr/>
          <a:lstStyle/>
          <a:p>
            <a:pPr>
              <a:defRPr/>
            </a:pPr>
            <a:r>
              <a:rPr lang="hr-HR" sz="2000" dirty="0">
                <a:latin typeface="Calibri" pitchFamily="34" charset="0"/>
                <a:cs typeface="Calibri" pitchFamily="34" charset="0"/>
              </a:rPr>
              <a:t>Primate</a:t>
            </a:r>
            <a:r>
              <a:rPr lang="hr-HR" sz="2000" baseline="0" dirty="0">
                <a:latin typeface="Calibri" pitchFamily="34" charset="0"/>
                <a:cs typeface="Calibri" pitchFamily="34" charset="0"/>
              </a:rPr>
              <a:t> li studente na stručnu ICT praksu?</a:t>
            </a:r>
            <a:endParaRPr lang="hr-HR" sz="2000" dirty="0">
              <a:latin typeface="Calibri" pitchFamily="34" charset="0"/>
              <a:cs typeface="Calibri" pitchFamily="34" charset="0"/>
            </a:endParaRPr>
          </a:p>
        </c:rich>
      </c:tx>
      <c:layout>
        <c:manualLayout>
          <c:xMode val="edge"/>
          <c:yMode val="edge"/>
          <c:x val="0.22782994081738667"/>
          <c:y val="5.6893332840556435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spPr>
            <a:solidFill>
              <a:srgbClr val="66FF66"/>
            </a:solidFill>
          </c:spPr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24692355643044619"/>
                  <c:y val="-0.1160731991834354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5232031275804191E-2"/>
                  <c:y val="1.5580037607836945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Da, sustavno i organizirano
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774376640419947"/>
                  <c:y val="4.955562846310877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>
                    <a:latin typeface="Calibri" pitchFamily="34" charset="0"/>
                    <a:cs typeface="Calibri" pitchFamily="34" charset="0"/>
                  </a:defRPr>
                </a:pPr>
                <a:endParaRPr lang="sr-Latn-R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praksa!$D$2:$D$4</c:f>
              <c:strCache>
                <c:ptCount val="3"/>
                <c:pt idx="0">
                  <c:v>Da, po potrebi ili zahtjevu</c:v>
                </c:pt>
                <c:pt idx="1">
                  <c:v>Da, sustavno i organizirano</c:v>
                </c:pt>
                <c:pt idx="2">
                  <c:v>Ne</c:v>
                </c:pt>
              </c:strCache>
            </c:strRef>
          </c:cat>
          <c:val>
            <c:numRef>
              <c:f>praksa!$E$2:$E$4</c:f>
              <c:numCache>
                <c:formatCode>0%</c:formatCode>
                <c:ptCount val="3"/>
                <c:pt idx="0">
                  <c:v>0.58115183246073299</c:v>
                </c:pt>
                <c:pt idx="1">
                  <c:v>5.2356020942408377E-2</c:v>
                </c:pt>
                <c:pt idx="2">
                  <c:v>0.36649214659685864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r>
              <a:rPr lang="hr-HR" sz="1600" dirty="0">
                <a:latin typeface="Calibri" pitchFamily="34" charset="0"/>
                <a:cs typeface="Calibri" pitchFamily="34" charset="0"/>
              </a:rPr>
              <a:t>Na kojim prostorima prepoznajete priliku za konkurentan nastup hrvatskih ICT tvrtki?</a:t>
            </a:r>
          </a:p>
        </c:rich>
      </c:tx>
      <c:layout/>
      <c:overlay val="0"/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rgbClr val="66FF66"/>
            </a:solidFill>
            <a:ln>
              <a:solidFill>
                <a:srgbClr val="0070C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200" b="1">
                    <a:latin typeface="Calibri" pitchFamily="34" charset="0"/>
                    <a:cs typeface="Calibri" pitchFamily="34" charset="0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'anketa_report_pitanje_8_2011-04'!$L$15:$L$18</c:f>
              <c:strCache>
                <c:ptCount val="4"/>
                <c:pt idx="0">
                  <c:v>Na globalnom tržištu</c:v>
                </c:pt>
                <c:pt idx="1">
                  <c:v>Unutar EU</c:v>
                </c:pt>
                <c:pt idx="2">
                  <c:v>Unutar regije jugoistočne Europe (SEE)</c:v>
                </c:pt>
                <c:pt idx="3">
                  <c:v>Unutar Hrvatske</c:v>
                </c:pt>
              </c:strCache>
            </c:strRef>
          </c:cat>
          <c:val>
            <c:numRef>
              <c:f>'anketa_report_pitanje_8_2011-04'!$M$15:$M$18</c:f>
              <c:numCache>
                <c:formatCode>0%</c:formatCode>
                <c:ptCount val="4"/>
                <c:pt idx="0">
                  <c:v>0.36125654450261779</c:v>
                </c:pt>
                <c:pt idx="1">
                  <c:v>0.36125654450261779</c:v>
                </c:pt>
                <c:pt idx="2">
                  <c:v>0.58638743455497377</c:v>
                </c:pt>
                <c:pt idx="3">
                  <c:v>0.36125654450261779</c:v>
                </c:pt>
              </c:numCache>
            </c:numRef>
          </c:val>
        </c:ser>
        <c:ser>
          <c:idx val="1"/>
          <c:order val="1"/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delete val="1"/>
          </c:dLbls>
          <c:cat>
            <c:strRef>
              <c:f>'anketa_report_pitanje_8_2011-04'!$L$15:$L$18</c:f>
              <c:strCache>
                <c:ptCount val="4"/>
                <c:pt idx="0">
                  <c:v>Na globalnom tržištu</c:v>
                </c:pt>
                <c:pt idx="1">
                  <c:v>Unutar EU</c:v>
                </c:pt>
                <c:pt idx="2">
                  <c:v>Unutar regije jugoistočne Europe (SEE)</c:v>
                </c:pt>
                <c:pt idx="3">
                  <c:v>Unutar Hrvatske</c:v>
                </c:pt>
              </c:strCache>
            </c:strRef>
          </c:cat>
          <c:val>
            <c:numRef>
              <c:f>'anketa_report_pitanje_8_2011-04'!$N$15:$N$18</c:f>
              <c:numCache>
                <c:formatCode>0%</c:formatCode>
                <c:ptCount val="4"/>
                <c:pt idx="0">
                  <c:v>0.63874345549738221</c:v>
                </c:pt>
                <c:pt idx="1">
                  <c:v>0.63874345549738221</c:v>
                </c:pt>
                <c:pt idx="2">
                  <c:v>0.41361256544502623</c:v>
                </c:pt>
                <c:pt idx="3">
                  <c:v>0.63874345549738221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42913792"/>
        <c:axId val="42915328"/>
      </c:barChart>
      <c:catAx>
        <c:axId val="4291379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Calibri" pitchFamily="34" charset="0"/>
                <a:cs typeface="Calibri" pitchFamily="34" charset="0"/>
              </a:defRPr>
            </a:pPr>
            <a:endParaRPr lang="sr-Latn-RS"/>
          </a:p>
        </c:txPr>
        <c:crossAx val="42915328"/>
        <c:crosses val="autoZero"/>
        <c:auto val="1"/>
        <c:lblAlgn val="ctr"/>
        <c:lblOffset val="100"/>
        <c:noMultiLvlLbl val="0"/>
      </c:catAx>
      <c:valAx>
        <c:axId val="4291532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42913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/>
          <a:lstStyle/>
          <a:p>
            <a:pPr>
              <a:defRPr>
                <a:latin typeface="Calibri" pitchFamily="34" charset="0"/>
                <a:cs typeface="Calibri" pitchFamily="34" charset="0"/>
              </a:defRPr>
            </a:pPr>
            <a:r>
              <a:rPr lang="hr-HR" sz="1800" dirty="0">
                <a:latin typeface="Calibri" pitchFamily="34" charset="0"/>
                <a:cs typeface="Calibri" pitchFamily="34" charset="0"/>
              </a:rPr>
              <a:t>U</a:t>
            </a:r>
            <a:r>
              <a:rPr lang="hr-HR" sz="1800" baseline="0" dirty="0">
                <a:latin typeface="Calibri" pitchFamily="34" charset="0"/>
                <a:cs typeface="Calibri" pitchFamily="34" charset="0"/>
              </a:rPr>
              <a:t> kojim IT područjima prepoznajete priliku za konkurentan nastup hrvatskih ICT tvrtki?</a:t>
            </a:r>
            <a:endParaRPr lang="hr-HR" sz="1800" dirty="0">
              <a:latin typeface="Calibri" pitchFamily="34" charset="0"/>
              <a:cs typeface="Calibri" pitchFamily="34" charset="0"/>
            </a:endParaRPr>
          </a:p>
        </c:rich>
      </c:tx>
      <c:layout/>
      <c:overlay val="0"/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Sheet2!$C$26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Sheet2!$B$27:$B$32</c:f>
              <c:strCache>
                <c:ptCount val="6"/>
                <c:pt idx="0">
                  <c:v>IT Training and Education</c:v>
                </c:pt>
                <c:pt idx="1">
                  <c:v>Packaged Software Production, Support and Installation</c:v>
                </c:pt>
                <c:pt idx="2">
                  <c:v>Business/Information System Consulting</c:v>
                </c:pt>
                <c:pt idx="3">
                  <c:v>Application Counsulting and Customization</c:v>
                </c:pt>
                <c:pt idx="4">
                  <c:v>System Integration</c:v>
                </c:pt>
                <c:pt idx="5">
                  <c:v>Custom Application Development</c:v>
                </c:pt>
              </c:strCache>
            </c:strRef>
          </c:cat>
          <c:val>
            <c:numRef>
              <c:f>Sheet2!$C$27:$C$32</c:f>
              <c:numCache>
                <c:formatCode>General</c:formatCode>
                <c:ptCount val="6"/>
                <c:pt idx="0">
                  <c:v>8</c:v>
                </c:pt>
                <c:pt idx="1">
                  <c:v>20</c:v>
                </c:pt>
                <c:pt idx="2">
                  <c:v>17</c:v>
                </c:pt>
                <c:pt idx="3">
                  <c:v>18</c:v>
                </c:pt>
                <c:pt idx="4">
                  <c:v>29</c:v>
                </c:pt>
                <c:pt idx="5">
                  <c:v>76</c:v>
                </c:pt>
              </c:numCache>
            </c:numRef>
          </c:val>
        </c:ser>
        <c:ser>
          <c:idx val="1"/>
          <c:order val="1"/>
          <c:tx>
            <c:strRef>
              <c:f>Sheet2!$D$26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Sheet2!$B$27:$B$32</c:f>
              <c:strCache>
                <c:ptCount val="6"/>
                <c:pt idx="0">
                  <c:v>IT Training and Education</c:v>
                </c:pt>
                <c:pt idx="1">
                  <c:v>Packaged Software Production, Support and Installation</c:v>
                </c:pt>
                <c:pt idx="2">
                  <c:v>Business/Information System Consulting</c:v>
                </c:pt>
                <c:pt idx="3">
                  <c:v>Application Counsulting and Customization</c:v>
                </c:pt>
                <c:pt idx="4">
                  <c:v>System Integration</c:v>
                </c:pt>
                <c:pt idx="5">
                  <c:v>Custom Application Development</c:v>
                </c:pt>
              </c:strCache>
            </c:strRef>
          </c:cat>
          <c:val>
            <c:numRef>
              <c:f>Sheet2!$D$27:$D$32</c:f>
              <c:numCache>
                <c:formatCode>General</c:formatCode>
                <c:ptCount val="6"/>
                <c:pt idx="0">
                  <c:v>10</c:v>
                </c:pt>
                <c:pt idx="1">
                  <c:v>12</c:v>
                </c:pt>
                <c:pt idx="2">
                  <c:v>13</c:v>
                </c:pt>
                <c:pt idx="3">
                  <c:v>31</c:v>
                </c:pt>
                <c:pt idx="4">
                  <c:v>24</c:v>
                </c:pt>
                <c:pt idx="5">
                  <c:v>30</c:v>
                </c:pt>
              </c:numCache>
            </c:numRef>
          </c:val>
        </c:ser>
        <c:ser>
          <c:idx val="2"/>
          <c:order val="2"/>
          <c:tx>
            <c:strRef>
              <c:f>Sheet2!$E$26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strRef>
              <c:f>Sheet2!$B$27:$B$32</c:f>
              <c:strCache>
                <c:ptCount val="6"/>
                <c:pt idx="0">
                  <c:v>IT Training and Education</c:v>
                </c:pt>
                <c:pt idx="1">
                  <c:v>Packaged Software Production, Support and Installation</c:v>
                </c:pt>
                <c:pt idx="2">
                  <c:v>Business/Information System Consulting</c:v>
                </c:pt>
                <c:pt idx="3">
                  <c:v>Application Counsulting and Customization</c:v>
                </c:pt>
                <c:pt idx="4">
                  <c:v>System Integration</c:v>
                </c:pt>
                <c:pt idx="5">
                  <c:v>Custom Application Development</c:v>
                </c:pt>
              </c:strCache>
            </c:strRef>
          </c:cat>
          <c:val>
            <c:numRef>
              <c:f>Sheet2!$E$27:$E$32</c:f>
              <c:numCache>
                <c:formatCode>General</c:formatCode>
                <c:ptCount val="6"/>
                <c:pt idx="0">
                  <c:v>14</c:v>
                </c:pt>
                <c:pt idx="1">
                  <c:v>10</c:v>
                </c:pt>
                <c:pt idx="2">
                  <c:v>19</c:v>
                </c:pt>
                <c:pt idx="3">
                  <c:v>10</c:v>
                </c:pt>
                <c:pt idx="4">
                  <c:v>19</c:v>
                </c:pt>
                <c:pt idx="5">
                  <c:v>16</c:v>
                </c:pt>
              </c:numCache>
            </c:numRef>
          </c:val>
        </c:ser>
        <c:ser>
          <c:idx val="3"/>
          <c:order val="3"/>
          <c:tx>
            <c:strRef>
              <c:f>Sheet2!$F$26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strRef>
              <c:f>Sheet2!$B$27:$B$32</c:f>
              <c:strCache>
                <c:ptCount val="6"/>
                <c:pt idx="0">
                  <c:v>IT Training and Education</c:v>
                </c:pt>
                <c:pt idx="1">
                  <c:v>Packaged Software Production, Support and Installation</c:v>
                </c:pt>
                <c:pt idx="2">
                  <c:v>Business/Information System Consulting</c:v>
                </c:pt>
                <c:pt idx="3">
                  <c:v>Application Counsulting and Customization</c:v>
                </c:pt>
                <c:pt idx="4">
                  <c:v>System Integration</c:v>
                </c:pt>
                <c:pt idx="5">
                  <c:v>Custom Application Development</c:v>
                </c:pt>
              </c:strCache>
            </c:strRef>
          </c:cat>
          <c:val>
            <c:numRef>
              <c:f>Sheet2!$F$27:$F$32</c:f>
              <c:numCache>
                <c:formatCode>General</c:formatCode>
                <c:ptCount val="6"/>
                <c:pt idx="0">
                  <c:v>9</c:v>
                </c:pt>
                <c:pt idx="1">
                  <c:v>9</c:v>
                </c:pt>
                <c:pt idx="2">
                  <c:v>16</c:v>
                </c:pt>
                <c:pt idx="3">
                  <c:v>8</c:v>
                </c:pt>
                <c:pt idx="4">
                  <c:v>24</c:v>
                </c:pt>
                <c:pt idx="5">
                  <c:v>8</c:v>
                </c:pt>
              </c:numCache>
            </c:numRef>
          </c:val>
        </c:ser>
        <c:ser>
          <c:idx val="4"/>
          <c:order val="4"/>
          <c:tx>
            <c:strRef>
              <c:f>Sheet2!$G$26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Sheet2!$B$27:$B$32</c:f>
              <c:strCache>
                <c:ptCount val="6"/>
                <c:pt idx="0">
                  <c:v>IT Training and Education</c:v>
                </c:pt>
                <c:pt idx="1">
                  <c:v>Packaged Software Production, Support and Installation</c:v>
                </c:pt>
                <c:pt idx="2">
                  <c:v>Business/Information System Consulting</c:v>
                </c:pt>
                <c:pt idx="3">
                  <c:v>Application Counsulting and Customization</c:v>
                </c:pt>
                <c:pt idx="4">
                  <c:v>System Integration</c:v>
                </c:pt>
                <c:pt idx="5">
                  <c:v>Custom Application Development</c:v>
                </c:pt>
              </c:strCache>
            </c:strRef>
          </c:cat>
          <c:val>
            <c:numRef>
              <c:f>Sheet2!$G$27:$G$32</c:f>
              <c:numCache>
                <c:formatCode>General</c:formatCode>
                <c:ptCount val="6"/>
                <c:pt idx="0">
                  <c:v>8</c:v>
                </c:pt>
                <c:pt idx="1">
                  <c:v>4</c:v>
                </c:pt>
                <c:pt idx="2">
                  <c:v>11</c:v>
                </c:pt>
                <c:pt idx="3">
                  <c:v>4</c:v>
                </c:pt>
                <c:pt idx="4">
                  <c:v>8</c:v>
                </c:pt>
                <c:pt idx="5">
                  <c:v>7</c:v>
                </c:pt>
              </c:numCache>
            </c:numRef>
          </c:val>
        </c:ser>
        <c:ser>
          <c:idx val="5"/>
          <c:order val="5"/>
          <c:tx>
            <c:strRef>
              <c:f>Sheet2!$H$26</c:f>
              <c:strCache>
                <c:ptCount val="1"/>
                <c:pt idx="0">
                  <c:v>6</c:v>
                </c:pt>
              </c:strCache>
            </c:strRef>
          </c:tx>
          <c:invertIfNegative val="0"/>
          <c:cat>
            <c:strRef>
              <c:f>Sheet2!$B$27:$B$32</c:f>
              <c:strCache>
                <c:ptCount val="6"/>
                <c:pt idx="0">
                  <c:v>IT Training and Education</c:v>
                </c:pt>
                <c:pt idx="1">
                  <c:v>Packaged Software Production, Support and Installation</c:v>
                </c:pt>
                <c:pt idx="2">
                  <c:v>Business/Information System Consulting</c:v>
                </c:pt>
                <c:pt idx="3">
                  <c:v>Application Counsulting and Customization</c:v>
                </c:pt>
                <c:pt idx="4">
                  <c:v>System Integration</c:v>
                </c:pt>
                <c:pt idx="5">
                  <c:v>Custom Application Development</c:v>
                </c:pt>
              </c:strCache>
            </c:strRef>
          </c:cat>
          <c:val>
            <c:numRef>
              <c:f>Sheet2!$H$27:$H$32</c:f>
              <c:numCache>
                <c:formatCode>General</c:formatCode>
                <c:ptCount val="6"/>
                <c:pt idx="0">
                  <c:v>5</c:v>
                </c:pt>
                <c:pt idx="1">
                  <c:v>6</c:v>
                </c:pt>
                <c:pt idx="2">
                  <c:v>5</c:v>
                </c:pt>
                <c:pt idx="3">
                  <c:v>10</c:v>
                </c:pt>
                <c:pt idx="4">
                  <c:v>3</c:v>
                </c:pt>
                <c:pt idx="5">
                  <c:v>3</c:v>
                </c:pt>
              </c:numCache>
            </c:numRef>
          </c:val>
        </c:ser>
        <c:ser>
          <c:idx val="6"/>
          <c:order val="6"/>
          <c:tx>
            <c:strRef>
              <c:f>Sheet2!$I$26</c:f>
              <c:strCache>
                <c:ptCount val="1"/>
                <c:pt idx="0">
                  <c:v>7</c:v>
                </c:pt>
              </c:strCache>
            </c:strRef>
          </c:tx>
          <c:invertIfNegative val="0"/>
          <c:cat>
            <c:strRef>
              <c:f>Sheet2!$B$27:$B$32</c:f>
              <c:strCache>
                <c:ptCount val="6"/>
                <c:pt idx="0">
                  <c:v>IT Training and Education</c:v>
                </c:pt>
                <c:pt idx="1">
                  <c:v>Packaged Software Production, Support and Installation</c:v>
                </c:pt>
                <c:pt idx="2">
                  <c:v>Business/Information System Consulting</c:v>
                </c:pt>
                <c:pt idx="3">
                  <c:v>Application Counsulting and Customization</c:v>
                </c:pt>
                <c:pt idx="4">
                  <c:v>System Integration</c:v>
                </c:pt>
                <c:pt idx="5">
                  <c:v>Custom Application Development</c:v>
                </c:pt>
              </c:strCache>
            </c:strRef>
          </c:cat>
          <c:val>
            <c:numRef>
              <c:f>Sheet2!$I$27:$I$32</c:f>
              <c:numCache>
                <c:formatCode>General</c:formatCode>
                <c:ptCount val="6"/>
                <c:pt idx="0">
                  <c:v>12</c:v>
                </c:pt>
                <c:pt idx="1">
                  <c:v>4</c:v>
                </c:pt>
                <c:pt idx="2">
                  <c:v>6</c:v>
                </c:pt>
                <c:pt idx="3">
                  <c:v>4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72443776"/>
        <c:axId val="72445312"/>
      </c:barChart>
      <c:catAx>
        <c:axId val="724437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0">
                <a:latin typeface="Calibri" pitchFamily="34" charset="0"/>
                <a:cs typeface="Calibri" pitchFamily="34" charset="0"/>
              </a:defRPr>
            </a:pPr>
            <a:endParaRPr lang="sr-Latn-RS"/>
          </a:p>
        </c:txPr>
        <c:crossAx val="72445312"/>
        <c:crosses val="autoZero"/>
        <c:auto val="1"/>
        <c:lblAlgn val="ctr"/>
        <c:lblOffset val="100"/>
        <c:noMultiLvlLbl val="0"/>
      </c:catAx>
      <c:valAx>
        <c:axId val="72445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2443776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/>
          </a:pPr>
          <a:endParaRPr lang="sr-Latn-R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Calibri" pitchFamily="34" charset="0"/>
                <a:cs typeface="Calibri" pitchFamily="34" charset="0"/>
              </a:defRPr>
            </a:pPr>
            <a:r>
              <a:rPr lang="hr-HR" sz="1400">
                <a:latin typeface="Calibri" pitchFamily="34" charset="0"/>
                <a:cs typeface="Calibri" pitchFamily="34" charset="0"/>
              </a:rPr>
              <a:t>U kojim vertikalama/poslovnim područjima?</a:t>
            </a:r>
            <a:endParaRPr lang="en-US" sz="1400">
              <a:latin typeface="Calibri" pitchFamily="34" charset="0"/>
              <a:cs typeface="Calibri" pitchFamily="34" charset="0"/>
            </a:endParaRPr>
          </a:p>
        </c:rich>
      </c:tx>
      <c:layout/>
      <c:overlay val="0"/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rgbClr val="66FF66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strRef>
              <c:f>'vertikale i niše'!$B$16:$B$20</c:f>
              <c:strCache>
                <c:ptCount val="5"/>
                <c:pt idx="0">
                  <c:v>Proizvodnja</c:v>
                </c:pt>
                <c:pt idx="1">
                  <c:v>Trgovina</c:v>
                </c:pt>
                <c:pt idx="2">
                  <c:v>Turizam</c:v>
                </c:pt>
                <c:pt idx="3">
                  <c:v>Financije</c:v>
                </c:pt>
                <c:pt idx="4">
                  <c:v>Javna uprava</c:v>
                </c:pt>
              </c:strCache>
            </c:strRef>
          </c:cat>
          <c:val>
            <c:numRef>
              <c:f>'vertikale i niše'!$C$16:$C$20</c:f>
              <c:numCache>
                <c:formatCode>0%</c:formatCode>
                <c:ptCount val="5"/>
                <c:pt idx="0">
                  <c:v>7.7586206896551727E-2</c:v>
                </c:pt>
                <c:pt idx="1">
                  <c:v>0.17241379310344829</c:v>
                </c:pt>
                <c:pt idx="2">
                  <c:v>0.34482758620689657</c:v>
                </c:pt>
                <c:pt idx="3">
                  <c:v>0.34482758620689657</c:v>
                </c:pt>
                <c:pt idx="4">
                  <c:v>0.36206896551724138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96580736"/>
        <c:axId val="96582272"/>
      </c:barChart>
      <c:catAx>
        <c:axId val="9658073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100" b="1">
                <a:latin typeface="Calibri" pitchFamily="34" charset="0"/>
                <a:cs typeface="Calibri" pitchFamily="34" charset="0"/>
              </a:defRPr>
            </a:pPr>
            <a:endParaRPr lang="sr-Latn-RS"/>
          </a:p>
        </c:txPr>
        <c:crossAx val="96582272"/>
        <c:crosses val="autoZero"/>
        <c:auto val="1"/>
        <c:lblAlgn val="ctr"/>
        <c:lblOffset val="100"/>
        <c:noMultiLvlLbl val="0"/>
      </c:catAx>
      <c:valAx>
        <c:axId val="9658227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96580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Calibri" pitchFamily="34" charset="0"/>
                <a:cs typeface="Calibri" pitchFamily="34" charset="0"/>
              </a:defRPr>
            </a:pPr>
            <a:r>
              <a:rPr lang="hr-HR" sz="1400">
                <a:latin typeface="Calibri" pitchFamily="34" charset="0"/>
                <a:cs typeface="Calibri" pitchFamily="34" charset="0"/>
              </a:rPr>
              <a:t>U kojim</a:t>
            </a:r>
            <a:r>
              <a:rPr lang="hr-HR" sz="1400" baseline="0">
                <a:latin typeface="Calibri" pitchFamily="34" charset="0"/>
                <a:cs typeface="Calibri" pitchFamily="34" charset="0"/>
              </a:rPr>
              <a:t> specijaliziranim nišama?</a:t>
            </a:r>
            <a:endParaRPr lang="hr-HR" sz="1400">
              <a:latin typeface="Calibri" pitchFamily="34" charset="0"/>
              <a:cs typeface="Calibri" pitchFamily="34" charset="0"/>
            </a:endParaRPr>
          </a:p>
        </c:rich>
      </c:tx>
      <c:layout>
        <c:manualLayout>
          <c:xMode val="edge"/>
          <c:yMode val="edge"/>
          <c:x val="0.15700699912510935"/>
          <c:y val="2.7777777777777776E-2"/>
        </c:manualLayout>
      </c:layout>
      <c:overlay val="0"/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rgbClr val="66CCFF"/>
            </a:solidFill>
          </c:spPr>
          <c:invertIfNegative val="0"/>
          <c:cat>
            <c:strRef>
              <c:f>'vertikale i niše'!$B$23:$B$27</c:f>
              <c:strCache>
                <c:ptCount val="5"/>
                <c:pt idx="0">
                  <c:v>Digitalni sadržaj</c:v>
                </c:pt>
                <c:pt idx="1">
                  <c:v>Portali</c:v>
                </c:pt>
                <c:pt idx="2">
                  <c:v>Document Management</c:v>
                </c:pt>
                <c:pt idx="3">
                  <c:v>Business Inteligence</c:v>
                </c:pt>
                <c:pt idx="4">
                  <c:v>Mobilna rješenja</c:v>
                </c:pt>
              </c:strCache>
            </c:strRef>
          </c:cat>
          <c:val>
            <c:numRef>
              <c:f>'vertikale i niše'!$C$23:$C$27</c:f>
              <c:numCache>
                <c:formatCode>0%</c:formatCode>
                <c:ptCount val="5"/>
                <c:pt idx="0">
                  <c:v>6.8965517241379309E-2</c:v>
                </c:pt>
                <c:pt idx="1">
                  <c:v>9.4827586206896547E-2</c:v>
                </c:pt>
                <c:pt idx="2">
                  <c:v>0.11206896551724138</c:v>
                </c:pt>
                <c:pt idx="3">
                  <c:v>0.27586206896551724</c:v>
                </c:pt>
                <c:pt idx="4">
                  <c:v>0.37068965517241381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96513024"/>
        <c:axId val="96523008"/>
      </c:barChart>
      <c:catAx>
        <c:axId val="96513024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100" b="1">
                <a:latin typeface="Calibri" pitchFamily="34" charset="0"/>
                <a:cs typeface="Calibri" pitchFamily="34" charset="0"/>
              </a:defRPr>
            </a:pPr>
            <a:endParaRPr lang="sr-Latn-RS"/>
          </a:p>
        </c:txPr>
        <c:crossAx val="96523008"/>
        <c:crosses val="autoZero"/>
        <c:auto val="1"/>
        <c:lblAlgn val="ctr"/>
        <c:lblOffset val="100"/>
        <c:noMultiLvlLbl val="0"/>
      </c:catAx>
      <c:valAx>
        <c:axId val="9652300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965130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Sheet2!$C$30</c:f>
              <c:strCache>
                <c:ptCount val="1"/>
                <c:pt idx="0">
                  <c:v>iznimno vazno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Sheet2!$B$31:$B$37</c:f>
              <c:strCache>
                <c:ptCount val="7"/>
                <c:pt idx="0">
                  <c:v>Privlačenje stranih investicija i poticanje industrije kroz ukidanje poreznih davanja za tvrtke koje ostvaruju većinske prihode u području računarstva.</c:v>
                </c:pt>
                <c:pt idx="1">
                  <c:v>Brža integracija novog ICT kadra u tržište rada.</c:v>
                </c:pt>
                <c:pt idx="2">
                  <c:v>Jačanje domaće ICT industrije kroz povećanje ulaganja javnih i privatnih institucija.</c:v>
                </c:pt>
                <c:pt idx="3">
                  <c:v>Pojačana promocija hrvatskih ICT proizvoda i usluga na stranim tržištima.</c:v>
                </c:pt>
                <c:pt idx="4">
                  <c:v>Dostupnost širokopojasnog Interneta kao temeljno građansko pravo.</c:v>
                </c:pt>
                <c:pt idx="5">
                  <c:v>Privlačenje stranih investicija i poticanje industrije kroz ukidanje/smanjenje poreznih davanja iz plaće pojedinca.</c:v>
                </c:pt>
                <c:pt idx="6">
                  <c:v>Poticanje obrazovanja ICT stručnjaka.</c:v>
                </c:pt>
              </c:strCache>
            </c:strRef>
          </c:cat>
          <c:val>
            <c:numRef>
              <c:f>Sheet2!$C$31:$C$37</c:f>
              <c:numCache>
                <c:formatCode>General</c:formatCode>
                <c:ptCount val="7"/>
                <c:pt idx="0">
                  <c:v>73</c:v>
                </c:pt>
                <c:pt idx="1">
                  <c:v>76</c:v>
                </c:pt>
                <c:pt idx="2">
                  <c:v>81</c:v>
                </c:pt>
                <c:pt idx="3">
                  <c:v>83</c:v>
                </c:pt>
                <c:pt idx="4">
                  <c:v>89</c:v>
                </c:pt>
                <c:pt idx="5">
                  <c:v>98</c:v>
                </c:pt>
                <c:pt idx="6">
                  <c:v>106</c:v>
                </c:pt>
              </c:numCache>
            </c:numRef>
          </c:val>
        </c:ser>
        <c:ser>
          <c:idx val="1"/>
          <c:order val="1"/>
          <c:tx>
            <c:strRef>
              <c:f>Sheet2!$D$30</c:f>
              <c:strCache>
                <c:ptCount val="1"/>
                <c:pt idx="0">
                  <c:v>vazno</c:v>
                </c:pt>
              </c:strCache>
            </c:strRef>
          </c:tx>
          <c:spPr>
            <a:solidFill>
              <a:srgbClr val="66FF66"/>
            </a:solidFill>
          </c:spPr>
          <c:invertIfNegative val="0"/>
          <c:cat>
            <c:strRef>
              <c:f>Sheet2!$B$31:$B$37</c:f>
              <c:strCache>
                <c:ptCount val="7"/>
                <c:pt idx="0">
                  <c:v>Privlačenje stranih investicija i poticanje industrije kroz ukidanje poreznih davanja za tvrtke koje ostvaruju većinske prihode u području računarstva.</c:v>
                </c:pt>
                <c:pt idx="1">
                  <c:v>Brža integracija novog ICT kadra u tržište rada.</c:v>
                </c:pt>
                <c:pt idx="2">
                  <c:v>Jačanje domaće ICT industrije kroz povećanje ulaganja javnih i privatnih institucija.</c:v>
                </c:pt>
                <c:pt idx="3">
                  <c:v>Pojačana promocija hrvatskih ICT proizvoda i usluga na stranim tržištima.</c:v>
                </c:pt>
                <c:pt idx="4">
                  <c:v>Dostupnost širokopojasnog Interneta kao temeljno građansko pravo.</c:v>
                </c:pt>
                <c:pt idx="5">
                  <c:v>Privlačenje stranih investicija i poticanje industrije kroz ukidanje/smanjenje poreznih davanja iz plaće pojedinca.</c:v>
                </c:pt>
                <c:pt idx="6">
                  <c:v>Poticanje obrazovanja ICT stručnjaka.</c:v>
                </c:pt>
              </c:strCache>
            </c:strRef>
          </c:cat>
          <c:val>
            <c:numRef>
              <c:f>Sheet2!$D$31:$D$37</c:f>
              <c:numCache>
                <c:formatCode>General</c:formatCode>
                <c:ptCount val="7"/>
                <c:pt idx="0">
                  <c:v>60</c:v>
                </c:pt>
                <c:pt idx="1">
                  <c:v>84</c:v>
                </c:pt>
                <c:pt idx="2">
                  <c:v>81</c:v>
                </c:pt>
                <c:pt idx="3">
                  <c:v>68</c:v>
                </c:pt>
                <c:pt idx="4">
                  <c:v>64</c:v>
                </c:pt>
                <c:pt idx="5">
                  <c:v>56</c:v>
                </c:pt>
                <c:pt idx="6">
                  <c:v>66</c:v>
                </c:pt>
              </c:numCache>
            </c:numRef>
          </c:val>
        </c:ser>
        <c:ser>
          <c:idx val="2"/>
          <c:order val="2"/>
          <c:tx>
            <c:strRef>
              <c:f>Sheet2!$E$30</c:f>
              <c:strCache>
                <c:ptCount val="1"/>
                <c:pt idx="0">
                  <c:v>manje vazno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strRef>
              <c:f>Sheet2!$B$31:$B$37</c:f>
              <c:strCache>
                <c:ptCount val="7"/>
                <c:pt idx="0">
                  <c:v>Privlačenje stranih investicija i poticanje industrije kroz ukidanje poreznih davanja za tvrtke koje ostvaruju većinske prihode u području računarstva.</c:v>
                </c:pt>
                <c:pt idx="1">
                  <c:v>Brža integracija novog ICT kadra u tržište rada.</c:v>
                </c:pt>
                <c:pt idx="2">
                  <c:v>Jačanje domaće ICT industrije kroz povećanje ulaganja javnih i privatnih institucija.</c:v>
                </c:pt>
                <c:pt idx="3">
                  <c:v>Pojačana promocija hrvatskih ICT proizvoda i usluga na stranim tržištima.</c:v>
                </c:pt>
                <c:pt idx="4">
                  <c:v>Dostupnost širokopojasnog Interneta kao temeljno građansko pravo.</c:v>
                </c:pt>
                <c:pt idx="5">
                  <c:v>Privlačenje stranih investicija i poticanje industrije kroz ukidanje/smanjenje poreznih davanja iz plaće pojedinca.</c:v>
                </c:pt>
                <c:pt idx="6">
                  <c:v>Poticanje obrazovanja ICT stručnjaka.</c:v>
                </c:pt>
              </c:strCache>
            </c:strRef>
          </c:cat>
          <c:val>
            <c:numRef>
              <c:f>Sheet2!$E$31:$E$37</c:f>
              <c:numCache>
                <c:formatCode>General</c:formatCode>
                <c:ptCount val="7"/>
                <c:pt idx="0">
                  <c:v>43</c:v>
                </c:pt>
                <c:pt idx="1">
                  <c:v>16</c:v>
                </c:pt>
                <c:pt idx="2">
                  <c:v>14</c:v>
                </c:pt>
                <c:pt idx="3">
                  <c:v>25</c:v>
                </c:pt>
                <c:pt idx="4">
                  <c:v>23</c:v>
                </c:pt>
                <c:pt idx="5">
                  <c:v>22</c:v>
                </c:pt>
                <c:pt idx="6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6852608"/>
        <c:axId val="96858496"/>
      </c:barChart>
      <c:catAx>
        <c:axId val="9685260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300">
                <a:latin typeface="Calibri" pitchFamily="34" charset="0"/>
                <a:cs typeface="Calibri" pitchFamily="34" charset="0"/>
              </a:defRPr>
            </a:pPr>
            <a:endParaRPr lang="sr-Latn-RS"/>
          </a:p>
        </c:txPr>
        <c:crossAx val="96858496"/>
        <c:crosses val="autoZero"/>
        <c:auto val="1"/>
        <c:lblAlgn val="ctr"/>
        <c:lblOffset val="100"/>
        <c:noMultiLvlLbl val="0"/>
      </c:catAx>
      <c:valAx>
        <c:axId val="968584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Calibri" pitchFamily="34" charset="0"/>
                <a:cs typeface="Calibri" pitchFamily="34" charset="0"/>
              </a:defRPr>
            </a:pPr>
            <a:endParaRPr lang="sr-Latn-RS"/>
          </a:p>
        </c:txPr>
        <c:crossAx val="96852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993732345022225"/>
          <c:y val="0.27111598391973157"/>
          <c:w val="0.1296171340439298"/>
          <c:h val="0.35931514889752703"/>
        </c:manualLayout>
      </c:layout>
      <c:overlay val="0"/>
      <c:txPr>
        <a:bodyPr/>
        <a:lstStyle/>
        <a:p>
          <a:pPr>
            <a:defRPr>
              <a:latin typeface="Calibri" pitchFamily="34" charset="0"/>
              <a:cs typeface="Calibri" pitchFamily="34" charset="0"/>
            </a:defRPr>
          </a:pPr>
          <a:endParaRPr lang="sr-Latn-R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r-Latn-R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Sheet2!$C$40</c:f>
              <c:strCache>
                <c:ptCount val="1"/>
                <c:pt idx="0">
                  <c:v>iznimno vazno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Sheet2!$B$41:$B$47</c:f>
              <c:strCache>
                <c:ptCount val="7"/>
                <c:pt idx="0">
                  <c:v>Jačanje državne agencije za ICT tehnologije, s nacionalnim direktorom informatike na čelu (CIO), s ovlastima odobravanja državnih ICT investicija, te budžeta za izgradnju domaće ICT industrije.</c:v>
                </c:pt>
                <c:pt idx="1">
                  <c:v>Formalno prepoznavanje ICT industrije kroz uspostavu ICT komore (standardi kvalitete, ovlaštenja, nadzor javne nabave...)</c:v>
                </c:pt>
                <c:pt idx="2">
                  <c:v>Uspostava fonda za pokretanje razvojnih centara za ICT tehnologije, inkubatora i pred-inkubatora u partnerstvu obrazovnih institucija i gospodarskih subjekata.</c:v>
                </c:pt>
                <c:pt idx="3">
                  <c:v>Uspostava fonda za ICT tehnologije kojim bi se sufinanciralo projekte implementacije hrvatskih ICT rješenja u geografski interesantnim područjima.</c:v>
                </c:pt>
                <c:pt idx="4">
                  <c:v>Poticanje razvoja patenata iz područja ICT tehnologija.</c:v>
                </c:pt>
                <c:pt idx="5">
                  <c:v>Poticanje okrupnjavanja hrvatskih ICT tvrtki (npr. klasteri) radi bolje konkurentnosti na inozemnim tržištima.</c:v>
                </c:pt>
                <c:pt idx="6">
                  <c:v>Promocija tehničkih znanja i ICT zanimanja u cilju privlačenja najtalentiranijih pojedinaca u ICT sektor.</c:v>
                </c:pt>
              </c:strCache>
            </c:strRef>
          </c:cat>
          <c:val>
            <c:numRef>
              <c:f>Sheet2!$C$41:$C$47</c:f>
              <c:numCache>
                <c:formatCode>General</c:formatCode>
                <c:ptCount val="7"/>
                <c:pt idx="0">
                  <c:v>43</c:v>
                </c:pt>
                <c:pt idx="1">
                  <c:v>45</c:v>
                </c:pt>
                <c:pt idx="2">
                  <c:v>45</c:v>
                </c:pt>
                <c:pt idx="3">
                  <c:v>47</c:v>
                </c:pt>
                <c:pt idx="4">
                  <c:v>52</c:v>
                </c:pt>
                <c:pt idx="5">
                  <c:v>53</c:v>
                </c:pt>
                <c:pt idx="6">
                  <c:v>65</c:v>
                </c:pt>
              </c:numCache>
            </c:numRef>
          </c:val>
        </c:ser>
        <c:ser>
          <c:idx val="1"/>
          <c:order val="1"/>
          <c:tx>
            <c:strRef>
              <c:f>Sheet2!$D$40</c:f>
              <c:strCache>
                <c:ptCount val="1"/>
                <c:pt idx="0">
                  <c:v>vazno</c:v>
                </c:pt>
              </c:strCache>
            </c:strRef>
          </c:tx>
          <c:spPr>
            <a:solidFill>
              <a:srgbClr val="66FF66"/>
            </a:solidFill>
          </c:spPr>
          <c:invertIfNegative val="0"/>
          <c:cat>
            <c:strRef>
              <c:f>Sheet2!$B$41:$B$47</c:f>
              <c:strCache>
                <c:ptCount val="7"/>
                <c:pt idx="0">
                  <c:v>Jačanje državne agencije za ICT tehnologije, s nacionalnim direktorom informatike na čelu (CIO), s ovlastima odobravanja državnih ICT investicija, te budžeta za izgradnju domaće ICT industrije.</c:v>
                </c:pt>
                <c:pt idx="1">
                  <c:v>Formalno prepoznavanje ICT industrije kroz uspostavu ICT komore (standardi kvalitete, ovlaštenja, nadzor javne nabave...)</c:v>
                </c:pt>
                <c:pt idx="2">
                  <c:v>Uspostava fonda za pokretanje razvojnih centara za ICT tehnologije, inkubatora i pred-inkubatora u partnerstvu obrazovnih institucija i gospodarskih subjekata.</c:v>
                </c:pt>
                <c:pt idx="3">
                  <c:v>Uspostava fonda za ICT tehnologije kojim bi se sufinanciralo projekte implementacije hrvatskih ICT rješenja u geografski interesantnim područjima.</c:v>
                </c:pt>
                <c:pt idx="4">
                  <c:v>Poticanje razvoja patenata iz područja ICT tehnologija.</c:v>
                </c:pt>
                <c:pt idx="5">
                  <c:v>Poticanje okrupnjavanja hrvatskih ICT tvrtki (npr. klasteri) radi bolje konkurentnosti na inozemnim tržištima.</c:v>
                </c:pt>
                <c:pt idx="6">
                  <c:v>Promocija tehničkih znanja i ICT zanimanja u cilju privlačenja najtalentiranijih pojedinaca u ICT sektor.</c:v>
                </c:pt>
              </c:strCache>
            </c:strRef>
          </c:cat>
          <c:val>
            <c:numRef>
              <c:f>Sheet2!$D$41:$D$47</c:f>
              <c:numCache>
                <c:formatCode>General</c:formatCode>
                <c:ptCount val="7"/>
                <c:pt idx="0">
                  <c:v>59</c:v>
                </c:pt>
                <c:pt idx="1">
                  <c:v>67</c:v>
                </c:pt>
                <c:pt idx="2">
                  <c:v>89</c:v>
                </c:pt>
                <c:pt idx="3">
                  <c:v>90</c:v>
                </c:pt>
                <c:pt idx="4">
                  <c:v>78</c:v>
                </c:pt>
                <c:pt idx="5">
                  <c:v>82</c:v>
                </c:pt>
                <c:pt idx="6">
                  <c:v>92</c:v>
                </c:pt>
              </c:numCache>
            </c:numRef>
          </c:val>
        </c:ser>
        <c:ser>
          <c:idx val="2"/>
          <c:order val="2"/>
          <c:tx>
            <c:strRef>
              <c:f>Sheet2!$E$40</c:f>
              <c:strCache>
                <c:ptCount val="1"/>
                <c:pt idx="0">
                  <c:v>manje vazno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Sheet2!$B$41:$B$47</c:f>
              <c:strCache>
                <c:ptCount val="7"/>
                <c:pt idx="0">
                  <c:v>Jačanje državne agencije za ICT tehnologije, s nacionalnim direktorom informatike na čelu (CIO), s ovlastima odobravanja državnih ICT investicija, te budžeta za izgradnju domaće ICT industrije.</c:v>
                </c:pt>
                <c:pt idx="1">
                  <c:v>Formalno prepoznavanje ICT industrije kroz uspostavu ICT komore (standardi kvalitete, ovlaštenja, nadzor javne nabave...)</c:v>
                </c:pt>
                <c:pt idx="2">
                  <c:v>Uspostava fonda za pokretanje razvojnih centara za ICT tehnologije, inkubatora i pred-inkubatora u partnerstvu obrazovnih institucija i gospodarskih subjekata.</c:v>
                </c:pt>
                <c:pt idx="3">
                  <c:v>Uspostava fonda za ICT tehnologije kojim bi se sufinanciralo projekte implementacije hrvatskih ICT rješenja u geografski interesantnim područjima.</c:v>
                </c:pt>
                <c:pt idx="4">
                  <c:v>Poticanje razvoja patenata iz područja ICT tehnologija.</c:v>
                </c:pt>
                <c:pt idx="5">
                  <c:v>Poticanje okrupnjavanja hrvatskih ICT tvrtki (npr. klasteri) radi bolje konkurentnosti na inozemnim tržištima.</c:v>
                </c:pt>
                <c:pt idx="6">
                  <c:v>Promocija tehničkih znanja i ICT zanimanja u cilju privlačenja najtalentiranijih pojedinaca u ICT sektor.</c:v>
                </c:pt>
              </c:strCache>
            </c:strRef>
          </c:cat>
          <c:val>
            <c:numRef>
              <c:f>Sheet2!$E$41:$E$47</c:f>
              <c:numCache>
                <c:formatCode>General</c:formatCode>
                <c:ptCount val="7"/>
                <c:pt idx="0">
                  <c:v>74</c:v>
                </c:pt>
                <c:pt idx="1">
                  <c:v>63</c:v>
                </c:pt>
                <c:pt idx="2">
                  <c:v>41</c:v>
                </c:pt>
                <c:pt idx="3">
                  <c:v>39</c:v>
                </c:pt>
                <c:pt idx="4">
                  <c:v>46</c:v>
                </c:pt>
                <c:pt idx="5">
                  <c:v>41</c:v>
                </c:pt>
                <c:pt idx="6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2476032"/>
        <c:axId val="102477824"/>
      </c:barChart>
      <c:catAx>
        <c:axId val="102476032"/>
        <c:scaling>
          <c:orientation val="minMax"/>
        </c:scaling>
        <c:delete val="0"/>
        <c:axPos val="l"/>
        <c:majorTickMark val="out"/>
        <c:minorTickMark val="none"/>
        <c:tickLblPos val="nextTo"/>
        <c:crossAx val="102477824"/>
        <c:crosses val="autoZero"/>
        <c:auto val="1"/>
        <c:lblAlgn val="ctr"/>
        <c:lblOffset val="100"/>
        <c:noMultiLvlLbl val="0"/>
      </c:catAx>
      <c:valAx>
        <c:axId val="1024778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24760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Calibri" pitchFamily="34" charset="0"/>
          <a:cs typeface="Calibri" pitchFamily="34" charset="0"/>
        </a:defRPr>
      </a:pPr>
      <a:endParaRPr lang="sr-Latn-R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2046161537606933E-2"/>
          <c:y val="0.11734138737857537"/>
          <c:w val="0.95590767692478618"/>
          <c:h val="0.791622641841332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komparacija!$B$4</c:f>
              <c:strCache>
                <c:ptCount val="1"/>
                <c:pt idx="0">
                  <c:v>DA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latin typeface="Calibri" pitchFamily="34" charset="0"/>
                    <a:cs typeface="Calibri" pitchFamily="34" charset="0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komparacija!$C$3:$E$3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komparacija!$C$4:$E$4</c:f>
              <c:numCache>
                <c:formatCode>0%</c:formatCode>
                <c:ptCount val="3"/>
                <c:pt idx="0">
                  <c:v>0.78</c:v>
                </c:pt>
                <c:pt idx="1">
                  <c:v>0.53</c:v>
                </c:pt>
                <c:pt idx="2">
                  <c:v>0.5</c:v>
                </c:pt>
              </c:numCache>
            </c:numRef>
          </c:val>
        </c:ser>
        <c:ser>
          <c:idx val="1"/>
          <c:order val="1"/>
          <c:tx>
            <c:strRef>
              <c:f>komparacija!$B$5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latin typeface="Calibri" pitchFamily="34" charset="0"/>
                    <a:cs typeface="Calibri" pitchFamily="34" charset="0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komparacija!$C$3:$E$3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komparacija!$C$5:$E$5</c:f>
              <c:numCache>
                <c:formatCode>0%</c:formatCode>
                <c:ptCount val="3"/>
                <c:pt idx="0">
                  <c:v>0.22</c:v>
                </c:pt>
                <c:pt idx="1">
                  <c:v>0.47</c:v>
                </c:pt>
                <c:pt idx="2">
                  <c:v>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41826176"/>
        <c:axId val="41827712"/>
        <c:axId val="0"/>
      </c:bar3DChart>
      <c:catAx>
        <c:axId val="41826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 b="1">
                <a:latin typeface="Calibri" pitchFamily="34" charset="0"/>
                <a:cs typeface="Calibri" pitchFamily="34" charset="0"/>
              </a:defRPr>
            </a:pPr>
            <a:endParaRPr lang="sr-Latn-RS"/>
          </a:p>
        </c:txPr>
        <c:crossAx val="41827712"/>
        <c:crosses val="autoZero"/>
        <c:auto val="1"/>
        <c:lblAlgn val="ctr"/>
        <c:lblOffset val="100"/>
        <c:noMultiLvlLbl val="0"/>
      </c:catAx>
      <c:valAx>
        <c:axId val="41827712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41826176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>
              <a:defRPr sz="1800">
                <a:latin typeface="Calibri" pitchFamily="34" charset="0"/>
                <a:cs typeface="Calibri" pitchFamily="34" charset="0"/>
              </a:defRPr>
            </a:pPr>
            <a:endParaRPr lang="sr-Latn-RS"/>
          </a:p>
        </c:txPr>
      </c:legendEntry>
      <c:legendEntry>
        <c:idx val="1"/>
        <c:txPr>
          <a:bodyPr/>
          <a:lstStyle/>
          <a:p>
            <a:pPr>
              <a:defRPr sz="1800">
                <a:latin typeface="Calibri" pitchFamily="34" charset="0"/>
                <a:cs typeface="Calibri" pitchFamily="34" charset="0"/>
              </a:defRPr>
            </a:pPr>
            <a:endParaRPr lang="sr-Latn-RS"/>
          </a:p>
        </c:txPr>
      </c:legendEntry>
      <c:layout>
        <c:manualLayout>
          <c:xMode val="edge"/>
          <c:yMode val="edge"/>
          <c:x val="0.39856265374424293"/>
          <c:y val="2.1999782690763836E-3"/>
          <c:w val="0.2243763568473317"/>
          <c:h val="0.19196982379065075"/>
        </c:manualLayout>
      </c:layout>
      <c:overlay val="0"/>
      <c:txPr>
        <a:bodyPr/>
        <a:lstStyle/>
        <a:p>
          <a:pPr>
            <a:defRPr sz="1400">
              <a:latin typeface="Calibri" pitchFamily="34" charset="0"/>
              <a:cs typeface="Calibri" pitchFamily="34" charset="0"/>
            </a:defRPr>
          </a:pPr>
          <a:endParaRPr lang="sr-Latn-R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graf!$D$5</c:f>
              <c:strCache>
                <c:ptCount val="1"/>
                <c:pt idx="0">
                  <c:v>DA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cat>
            <c:strRef>
              <c:f>graf!$C$6:$C$8</c:f>
              <c:strCache>
                <c:ptCount val="3"/>
                <c:pt idx="0">
                  <c:v> do 10</c:v>
                </c:pt>
                <c:pt idx="1">
                  <c:v> 10-50</c:v>
                </c:pt>
                <c:pt idx="2">
                  <c:v> 50+</c:v>
                </c:pt>
              </c:strCache>
            </c:strRef>
          </c:cat>
          <c:val>
            <c:numRef>
              <c:f>graf!$D$6:$D$8</c:f>
              <c:numCache>
                <c:formatCode>0%</c:formatCode>
                <c:ptCount val="3"/>
                <c:pt idx="0">
                  <c:v>0.39795918367346939</c:v>
                </c:pt>
                <c:pt idx="1">
                  <c:v>0.54</c:v>
                </c:pt>
                <c:pt idx="2">
                  <c:v>0.71052631578947367</c:v>
                </c:pt>
              </c:numCache>
            </c:numRef>
          </c:val>
        </c:ser>
        <c:ser>
          <c:idx val="1"/>
          <c:order val="1"/>
          <c:tx>
            <c:strRef>
              <c:f>graf!$E$5</c:f>
              <c:strCache>
                <c:ptCount val="1"/>
                <c:pt idx="0">
                  <c:v>NE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graf!$C$6:$C$8</c:f>
              <c:strCache>
                <c:ptCount val="3"/>
                <c:pt idx="0">
                  <c:v> do 10</c:v>
                </c:pt>
                <c:pt idx="1">
                  <c:v> 10-50</c:v>
                </c:pt>
                <c:pt idx="2">
                  <c:v> 50+</c:v>
                </c:pt>
              </c:strCache>
            </c:strRef>
          </c:cat>
          <c:val>
            <c:numRef>
              <c:f>graf!$E$6:$E$8</c:f>
              <c:numCache>
                <c:formatCode>0%</c:formatCode>
                <c:ptCount val="3"/>
                <c:pt idx="0">
                  <c:v>0.60204081632653061</c:v>
                </c:pt>
                <c:pt idx="1">
                  <c:v>0.46</c:v>
                </c:pt>
                <c:pt idx="2">
                  <c:v>0.28947368421052633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gapDepth val="95"/>
        <c:shape val="box"/>
        <c:axId val="41966592"/>
        <c:axId val="41968384"/>
        <c:axId val="0"/>
      </c:bar3DChart>
      <c:catAx>
        <c:axId val="4196659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sr-Latn-RS"/>
          </a:p>
        </c:txPr>
        <c:crossAx val="41968384"/>
        <c:crosses val="autoZero"/>
        <c:auto val="1"/>
        <c:lblAlgn val="ctr"/>
        <c:lblOffset val="100"/>
        <c:noMultiLvlLbl val="0"/>
      </c:catAx>
      <c:valAx>
        <c:axId val="41968384"/>
        <c:scaling>
          <c:orientation val="minMax"/>
        </c:scaling>
        <c:delete val="0"/>
        <c:axPos val="b"/>
        <c:majorGridlines/>
        <c:numFmt formatCode="0%" sourceLinked="1"/>
        <c:majorTickMark val="none"/>
        <c:minorTickMark val="none"/>
        <c:tickLblPos val="nextTo"/>
        <c:crossAx val="4196659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effectLst>
            <a:glow rad="38100">
              <a:schemeClr val="accent5">
                <a:lumMod val="20000"/>
                <a:lumOff val="80000"/>
                <a:alpha val="44000"/>
              </a:schemeClr>
            </a:glow>
            <a:softEdge rad="0"/>
          </a:effectLst>
        </c:spPr>
        <c:txPr>
          <a:bodyPr/>
          <a:lstStyle/>
          <a:p>
            <a:pPr rtl="0">
              <a:defRPr sz="1100" b="1">
                <a:latin typeface="+mn-lt"/>
                <a:cs typeface="Calibri" pitchFamily="34" charset="0"/>
              </a:defRPr>
            </a:pPr>
            <a:endParaRPr lang="sr-Latn-RS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>
                <a:latin typeface="Calibri" pitchFamily="34" charset="0"/>
                <a:cs typeface="Calibri" pitchFamily="34" charset="0"/>
              </a:defRPr>
            </a:pPr>
            <a:r>
              <a:rPr lang="hr-HR" sz="2000" b="1" dirty="0" smtClean="0">
                <a:latin typeface="Calibri" pitchFamily="34" charset="0"/>
                <a:cs typeface="Calibri" pitchFamily="34" charset="0"/>
              </a:rPr>
              <a:t>ICT </a:t>
            </a:r>
            <a:r>
              <a:rPr lang="hr-HR" sz="2000" b="1" dirty="0">
                <a:latin typeface="Calibri" pitchFamily="34" charset="0"/>
                <a:cs typeface="Calibri" pitchFamily="34" charset="0"/>
              </a:rPr>
              <a:t>tvrtke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FF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latin typeface="Calibri" pitchFamily="34" charset="0"/>
                    <a:cs typeface="Calibri" pitchFamily="34" charset="0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graf!$C$25:$C$27</c:f>
              <c:strCache>
                <c:ptCount val="3"/>
                <c:pt idx="0">
                  <c:v> do 10</c:v>
                </c:pt>
                <c:pt idx="1">
                  <c:v> 10-50</c:v>
                </c:pt>
                <c:pt idx="2">
                  <c:v> 50+</c:v>
                </c:pt>
              </c:strCache>
            </c:strRef>
          </c:cat>
          <c:val>
            <c:numRef>
              <c:f>graf!$D$25:$D$27</c:f>
              <c:numCache>
                <c:formatCode>0%</c:formatCode>
                <c:ptCount val="3"/>
                <c:pt idx="0">
                  <c:v>0.53448275862068961</c:v>
                </c:pt>
                <c:pt idx="1">
                  <c:v>0.80952380952380953</c:v>
                </c:pt>
                <c:pt idx="2">
                  <c:v>0.79166666666666663</c:v>
                </c:pt>
              </c:numCache>
            </c:numRef>
          </c:val>
        </c:ser>
        <c:ser>
          <c:idx val="1"/>
          <c:order val="1"/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latin typeface="Calibri" pitchFamily="34" charset="0"/>
                    <a:cs typeface="Calibri" pitchFamily="34" charset="0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graf!$C$25:$C$27</c:f>
              <c:strCache>
                <c:ptCount val="3"/>
                <c:pt idx="0">
                  <c:v> do 10</c:v>
                </c:pt>
                <c:pt idx="1">
                  <c:v> 10-50</c:v>
                </c:pt>
                <c:pt idx="2">
                  <c:v> 50+</c:v>
                </c:pt>
              </c:strCache>
            </c:strRef>
          </c:cat>
          <c:val>
            <c:numRef>
              <c:f>graf!$E$25:$E$27</c:f>
              <c:numCache>
                <c:formatCode>0%</c:formatCode>
                <c:ptCount val="3"/>
                <c:pt idx="0">
                  <c:v>0.46551724137931039</c:v>
                </c:pt>
                <c:pt idx="1">
                  <c:v>0.19047619047619047</c:v>
                </c:pt>
                <c:pt idx="2">
                  <c:v>0.20833333333333337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2046976"/>
        <c:axId val="42045440"/>
      </c:barChart>
      <c:valAx>
        <c:axId val="42045440"/>
        <c:scaling>
          <c:orientation val="minMax"/>
        </c:scaling>
        <c:delete val="1"/>
        <c:axPos val="r"/>
        <c:numFmt formatCode="0%" sourceLinked="1"/>
        <c:majorTickMark val="none"/>
        <c:minorTickMark val="none"/>
        <c:tickLblPos val="nextTo"/>
        <c:crossAx val="42046976"/>
        <c:crosses val="max"/>
        <c:crossBetween val="between"/>
      </c:valAx>
      <c:catAx>
        <c:axId val="4204697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sr-Latn-RS"/>
          </a:p>
        </c:txPr>
        <c:crossAx val="42045440"/>
        <c:crosses val="autoZero"/>
        <c:auto val="1"/>
        <c:lblAlgn val="ctr"/>
        <c:lblOffset val="100"/>
        <c:noMultiLvlLbl val="0"/>
      </c:catAx>
      <c:spPr>
        <a:ln>
          <a:solidFill>
            <a:srgbClr val="66CCFF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>
                <a:latin typeface="Calibri" pitchFamily="34" charset="0"/>
                <a:cs typeface="Calibri" pitchFamily="34" charset="0"/>
              </a:defRPr>
            </a:pPr>
            <a:r>
              <a:rPr lang="hr-HR" sz="2000" b="1" dirty="0" smtClean="0">
                <a:latin typeface="Calibri" pitchFamily="34" charset="0"/>
                <a:cs typeface="Calibri" pitchFamily="34" charset="0"/>
              </a:rPr>
              <a:t>Korisničke tvrtke</a:t>
            </a:r>
            <a:endParaRPr lang="hr-HR" sz="2000" b="1" dirty="0">
              <a:latin typeface="Calibri" pitchFamily="34" charset="0"/>
              <a:cs typeface="Calibri" pitchFamily="34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graf!$D$29</c:f>
              <c:strCache>
                <c:ptCount val="1"/>
                <c:pt idx="0">
                  <c:v>DA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latin typeface="Calibri" pitchFamily="34" charset="0"/>
                    <a:cs typeface="Calibri" pitchFamily="34" charset="0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graf!$C$30:$C$32</c:f>
              <c:strCache>
                <c:ptCount val="3"/>
                <c:pt idx="0">
                  <c:v> do 10</c:v>
                </c:pt>
                <c:pt idx="1">
                  <c:v> 10-50</c:v>
                </c:pt>
                <c:pt idx="2">
                  <c:v> 50+</c:v>
                </c:pt>
              </c:strCache>
            </c:strRef>
          </c:cat>
          <c:val>
            <c:numRef>
              <c:f>graf!$D$30:$D$32</c:f>
              <c:numCache>
                <c:formatCode>0%</c:formatCode>
                <c:ptCount val="3"/>
                <c:pt idx="0">
                  <c:v>0.2</c:v>
                </c:pt>
                <c:pt idx="1">
                  <c:v>0.34482758620689657</c:v>
                </c:pt>
                <c:pt idx="2">
                  <c:v>0.5714285714285714</c:v>
                </c:pt>
              </c:numCache>
            </c:numRef>
          </c:val>
        </c:ser>
        <c:ser>
          <c:idx val="1"/>
          <c:order val="1"/>
          <c:tx>
            <c:strRef>
              <c:f>graf!$E$29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latin typeface="Calibri" pitchFamily="34" charset="0"/>
                    <a:cs typeface="Calibri" pitchFamily="34" charset="0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graf!$C$30:$C$32</c:f>
              <c:strCache>
                <c:ptCount val="3"/>
                <c:pt idx="0">
                  <c:v> do 10</c:v>
                </c:pt>
                <c:pt idx="1">
                  <c:v> 10-50</c:v>
                </c:pt>
                <c:pt idx="2">
                  <c:v> 50+</c:v>
                </c:pt>
              </c:strCache>
            </c:strRef>
          </c:cat>
          <c:val>
            <c:numRef>
              <c:f>graf!$E$30:$E$32</c:f>
              <c:numCache>
                <c:formatCode>0%</c:formatCode>
                <c:ptCount val="3"/>
                <c:pt idx="0">
                  <c:v>0.8</c:v>
                </c:pt>
                <c:pt idx="1">
                  <c:v>0.65517241379310343</c:v>
                </c:pt>
                <c:pt idx="2">
                  <c:v>0.4285714285714286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2109568"/>
        <c:axId val="42115456"/>
      </c:barChart>
      <c:catAx>
        <c:axId val="4210956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sr-Latn-RS"/>
          </a:p>
        </c:txPr>
        <c:crossAx val="42115456"/>
        <c:crosses val="autoZero"/>
        <c:auto val="1"/>
        <c:lblAlgn val="ctr"/>
        <c:lblOffset val="100"/>
        <c:noMultiLvlLbl val="0"/>
      </c:catAx>
      <c:valAx>
        <c:axId val="4211545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42109568"/>
        <c:crosses val="autoZero"/>
        <c:crossBetween val="between"/>
      </c:valAx>
      <c:spPr>
        <a:ln>
          <a:solidFill>
            <a:srgbClr val="66CCFF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387532337676766"/>
                  <c:y val="-8.1524275080546607E-4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latin typeface="Calibri" pitchFamily="34" charset="0"/>
                      <a:cs typeface="Calibri" pitchFamily="34" charset="0"/>
                    </a:defRPr>
                  </a:pPr>
                  <a:endParaRPr lang="sr-Latn-R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479184852476708"/>
                  <c:y val="-0.20716742584157316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latin typeface="Calibri" pitchFamily="34" charset="0"/>
                      <a:cs typeface="Calibri" pitchFamily="34" charset="0"/>
                    </a:defRPr>
                  </a:pPr>
                  <a:endParaRPr lang="sr-Latn-R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7598124017966257"/>
                  <c:y val="-8.7834685034996109E-3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en-US" sz="1400" b="1" dirty="0" err="1"/>
                      <a:t>Analitičar</a:t>
                    </a:r>
                    <a:r>
                      <a:rPr lang="en-US" sz="1400" b="1" dirty="0" smtClean="0"/>
                      <a:t>;</a:t>
                    </a:r>
                    <a:r>
                      <a:rPr lang="hr-HR" sz="1400" b="1" dirty="0" smtClean="0"/>
                      <a:t/>
                    </a:r>
                    <a:br>
                      <a:rPr lang="hr-HR" sz="1400" b="1" dirty="0" smtClean="0"/>
                    </a:br>
                    <a:r>
                      <a:rPr lang="en-US" sz="1400" b="1" dirty="0" smtClean="0"/>
                      <a:t> </a:t>
                    </a:r>
                    <a:r>
                      <a:rPr lang="en-US" sz="1400" b="1" dirty="0"/>
                      <a:t>10%</a:t>
                    </a:r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4676448648562859"/>
                  <c:y val="0.11175047216975892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en-US" sz="1400" b="1" dirty="0" err="1" smtClean="0"/>
                      <a:t>Konzultant</a:t>
                    </a:r>
                    <a:r>
                      <a:rPr lang="en-US" sz="1400" b="1" dirty="0" smtClean="0"/>
                      <a:t>;</a:t>
                    </a:r>
                    <a:r>
                      <a:rPr lang="hr-HR" sz="1400" b="1" dirty="0" smtClean="0"/>
                      <a:t/>
                    </a:r>
                    <a:br>
                      <a:rPr lang="hr-HR" sz="1400" b="1" dirty="0" smtClean="0"/>
                    </a:br>
                    <a:r>
                      <a:rPr lang="en-US" sz="1400" b="1" dirty="0" smtClean="0"/>
                      <a:t> </a:t>
                    </a:r>
                    <a:r>
                      <a:rPr lang="en-US" sz="1400" b="1" dirty="0"/>
                      <a:t>12%</a:t>
                    </a:r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6534829463392957E-2"/>
                  <c:y val="5.696411509832240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9.5591283508181635E-2"/>
                  <c:y val="-1.145828241306521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latin typeface="Calibri" pitchFamily="34" charset="0"/>
                    <a:cs typeface="Calibri" pitchFamily="34" charset="0"/>
                  </a:defRPr>
                </a:pPr>
                <a:endParaRPr lang="sr-Latn-R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'profil i komparacija'!$B$35:$B$43</c:f>
              <c:strCache>
                <c:ptCount val="9"/>
                <c:pt idx="0">
                  <c:v>Programer</c:v>
                </c:pt>
                <c:pt idx="1">
                  <c:v>Sistemaš</c:v>
                </c:pt>
                <c:pt idx="2">
                  <c:v>Analitičar</c:v>
                </c:pt>
                <c:pt idx="3">
                  <c:v>Konzultant</c:v>
                </c:pt>
                <c:pt idx="4">
                  <c:v>Baze</c:v>
                </c:pt>
                <c:pt idx="5">
                  <c:v>Help desk</c:v>
                </c:pt>
                <c:pt idx="6">
                  <c:v>Proj Mngr</c:v>
                </c:pt>
                <c:pt idx="7">
                  <c:v>Mreže</c:v>
                </c:pt>
                <c:pt idx="8">
                  <c:v>IT Mngr</c:v>
                </c:pt>
              </c:strCache>
            </c:strRef>
          </c:cat>
          <c:val>
            <c:numRef>
              <c:f>'profil i komparacija'!$C$35:$C$43</c:f>
              <c:numCache>
                <c:formatCode>0%</c:formatCode>
                <c:ptCount val="9"/>
                <c:pt idx="0">
                  <c:v>0.49</c:v>
                </c:pt>
                <c:pt idx="1">
                  <c:v>0.2</c:v>
                </c:pt>
                <c:pt idx="2">
                  <c:v>0.1</c:v>
                </c:pt>
                <c:pt idx="3">
                  <c:v>0.12</c:v>
                </c:pt>
                <c:pt idx="4">
                  <c:v>0.03</c:v>
                </c:pt>
                <c:pt idx="5">
                  <c:v>0.01</c:v>
                </c:pt>
                <c:pt idx="6">
                  <c:v>0.02</c:v>
                </c:pt>
                <c:pt idx="7">
                  <c:v>0.02</c:v>
                </c:pt>
                <c:pt idx="8">
                  <c:v>0.01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'profil i komparacija'!$C$20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66FF66"/>
            </a:solidFill>
          </c:spPr>
          <c:invertIfNegative val="0"/>
          <c:cat>
            <c:strRef>
              <c:f>'profil i komparacija'!$B$21:$B$29</c:f>
              <c:strCache>
                <c:ptCount val="9"/>
                <c:pt idx="0">
                  <c:v>Programer</c:v>
                </c:pt>
                <c:pt idx="1">
                  <c:v>Sistemaš</c:v>
                </c:pt>
                <c:pt idx="2">
                  <c:v>Analitičar</c:v>
                </c:pt>
                <c:pt idx="3">
                  <c:v>Konzultant</c:v>
                </c:pt>
                <c:pt idx="4">
                  <c:v>Baze</c:v>
                </c:pt>
                <c:pt idx="5">
                  <c:v>Help desk</c:v>
                </c:pt>
                <c:pt idx="6">
                  <c:v>Proj Mngr</c:v>
                </c:pt>
                <c:pt idx="7">
                  <c:v>Mreže</c:v>
                </c:pt>
                <c:pt idx="8">
                  <c:v>IT Mngr</c:v>
                </c:pt>
              </c:strCache>
            </c:strRef>
          </c:cat>
          <c:val>
            <c:numRef>
              <c:f>'profil i komparacija'!$C$21:$C$29</c:f>
              <c:numCache>
                <c:formatCode>0%</c:formatCode>
                <c:ptCount val="9"/>
                <c:pt idx="0">
                  <c:v>0.46</c:v>
                </c:pt>
                <c:pt idx="1">
                  <c:v>0.21</c:v>
                </c:pt>
                <c:pt idx="2">
                  <c:v>0.1</c:v>
                </c:pt>
                <c:pt idx="3">
                  <c:v>0.09</c:v>
                </c:pt>
                <c:pt idx="4">
                  <c:v>0.03</c:v>
                </c:pt>
                <c:pt idx="5">
                  <c:v>0.05</c:v>
                </c:pt>
                <c:pt idx="6">
                  <c:v>0.02</c:v>
                </c:pt>
                <c:pt idx="7">
                  <c:v>0.04</c:v>
                </c:pt>
                <c:pt idx="8">
                  <c:v>0</c:v>
                </c:pt>
              </c:numCache>
            </c:numRef>
          </c:val>
        </c:ser>
        <c:ser>
          <c:idx val="1"/>
          <c:order val="1"/>
          <c:tx>
            <c:strRef>
              <c:f>'profil i komparacija'!$D$20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val="50ACC5"/>
            </a:solidFill>
          </c:spPr>
          <c:invertIfNegative val="0"/>
          <c:cat>
            <c:strRef>
              <c:f>'profil i komparacija'!$B$21:$B$29</c:f>
              <c:strCache>
                <c:ptCount val="9"/>
                <c:pt idx="0">
                  <c:v>Programer</c:v>
                </c:pt>
                <c:pt idx="1">
                  <c:v>Sistemaš</c:v>
                </c:pt>
                <c:pt idx="2">
                  <c:v>Analitičar</c:v>
                </c:pt>
                <c:pt idx="3">
                  <c:v>Konzultant</c:v>
                </c:pt>
                <c:pt idx="4">
                  <c:v>Baze</c:v>
                </c:pt>
                <c:pt idx="5">
                  <c:v>Help desk</c:v>
                </c:pt>
                <c:pt idx="6">
                  <c:v>Proj Mngr</c:v>
                </c:pt>
                <c:pt idx="7">
                  <c:v>Mreže</c:v>
                </c:pt>
                <c:pt idx="8">
                  <c:v>IT Mngr</c:v>
                </c:pt>
              </c:strCache>
            </c:strRef>
          </c:cat>
          <c:val>
            <c:numRef>
              <c:f>'profil i komparacija'!$D$21:$D$29</c:f>
              <c:numCache>
                <c:formatCode>0%</c:formatCode>
                <c:ptCount val="9"/>
                <c:pt idx="0">
                  <c:v>0.49</c:v>
                </c:pt>
                <c:pt idx="1">
                  <c:v>0.2</c:v>
                </c:pt>
                <c:pt idx="2">
                  <c:v>0.1</c:v>
                </c:pt>
                <c:pt idx="3">
                  <c:v>0.12</c:v>
                </c:pt>
                <c:pt idx="4">
                  <c:v>0.03</c:v>
                </c:pt>
                <c:pt idx="5">
                  <c:v>0.01</c:v>
                </c:pt>
                <c:pt idx="6">
                  <c:v>0.02</c:v>
                </c:pt>
                <c:pt idx="7">
                  <c:v>0.02</c:v>
                </c:pt>
                <c:pt idx="8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558592"/>
        <c:axId val="42560128"/>
      </c:barChart>
      <c:catAx>
        <c:axId val="4255859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Calibri" pitchFamily="34" charset="0"/>
                <a:cs typeface="Calibri" pitchFamily="34" charset="0"/>
              </a:defRPr>
            </a:pPr>
            <a:endParaRPr lang="sr-Latn-RS"/>
          </a:p>
        </c:txPr>
        <c:crossAx val="42560128"/>
        <c:crosses val="autoZero"/>
        <c:auto val="1"/>
        <c:lblAlgn val="ctr"/>
        <c:lblOffset val="100"/>
        <c:noMultiLvlLbl val="0"/>
      </c:catAx>
      <c:valAx>
        <c:axId val="42560128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425585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752550640157554"/>
          <c:y val="3.9954680087956683E-2"/>
          <c:w val="0.17099596274178355"/>
          <c:h val="0.29115108803424355"/>
        </c:manualLayout>
      </c:layout>
      <c:overlay val="0"/>
      <c:txPr>
        <a:bodyPr/>
        <a:lstStyle/>
        <a:p>
          <a:pPr>
            <a:defRPr sz="1600" b="1">
              <a:latin typeface="Calibri" pitchFamily="34" charset="0"/>
              <a:cs typeface="Calibri" pitchFamily="34" charset="0"/>
            </a:defRPr>
          </a:pPr>
          <a:endParaRPr lang="sr-Latn-R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100" b="1"/>
                </a:pPr>
                <a:endParaRPr lang="sr-Latn-R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EUCIP!$B$40:$B$48</c:f>
              <c:strCache>
                <c:ptCount val="9"/>
                <c:pt idx="0">
                  <c:v>IT Business Managers &amp; Professionals</c:v>
                </c:pt>
                <c:pt idx="1">
                  <c:v>Solution Consultants</c:v>
                </c:pt>
                <c:pt idx="2">
                  <c:v>e-Business &amp; Innovation Agents</c:v>
                </c:pt>
                <c:pt idx="3">
                  <c:v>SW Designers - Software Developers</c:v>
                </c:pt>
                <c:pt idx="4">
                  <c:v>SW Designers - Sys Integration &amp; Testing</c:v>
                </c:pt>
                <c:pt idx="5">
                  <c:v>SW Designers - Web &amp; Multimedia</c:v>
                </c:pt>
                <c:pt idx="6">
                  <c:v>Technical Advisers</c:v>
                </c:pt>
                <c:pt idx="7">
                  <c:v>Operational Managers</c:v>
                </c:pt>
                <c:pt idx="8">
                  <c:v>Service Support Specialsts</c:v>
                </c:pt>
              </c:strCache>
            </c:strRef>
          </c:cat>
          <c:val>
            <c:numRef>
              <c:f>EUCIP!$C$40:$C$48</c:f>
              <c:numCache>
                <c:formatCode>0%</c:formatCode>
                <c:ptCount val="9"/>
                <c:pt idx="0">
                  <c:v>3.5714285714285712E-2</c:v>
                </c:pt>
                <c:pt idx="1">
                  <c:v>0.12142857142857143</c:v>
                </c:pt>
                <c:pt idx="2">
                  <c:v>0.11428571428571428</c:v>
                </c:pt>
                <c:pt idx="3">
                  <c:v>0.44285714285714284</c:v>
                </c:pt>
                <c:pt idx="4">
                  <c:v>1.6666666666666666E-2</c:v>
                </c:pt>
                <c:pt idx="5">
                  <c:v>2.6190476190476191E-2</c:v>
                </c:pt>
                <c:pt idx="6">
                  <c:v>5.9523809523809521E-2</c:v>
                </c:pt>
                <c:pt idx="7">
                  <c:v>4.5238095238095237E-2</c:v>
                </c:pt>
                <c:pt idx="8">
                  <c:v>0.1380952380952381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3261318473756456"/>
          <c:y val="4.9303301235075987E-2"/>
          <c:w val="0.35761707596574899"/>
          <c:h val="0.90139339752984804"/>
        </c:manualLayout>
      </c:layout>
      <c:overlay val="0"/>
      <c:txPr>
        <a:bodyPr/>
        <a:lstStyle/>
        <a:p>
          <a:pPr>
            <a:defRPr sz="1600">
              <a:latin typeface="Calibri" pitchFamily="34" charset="0"/>
              <a:cs typeface="Calibri" pitchFamily="34" charset="0"/>
            </a:defRPr>
          </a:pPr>
          <a:endParaRPr lang="sr-Latn-R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 sz="1400" b="1">
                      <a:latin typeface="Calibri" pitchFamily="34" charset="0"/>
                      <a:cs typeface="Calibri" pitchFamily="34" charset="0"/>
                    </a:defRPr>
                  </a:pPr>
                  <a:endParaRPr lang="sr-Latn-R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3244775403205791"/>
                  <c:y val="-0.2458867564620880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latin typeface="Calibri" pitchFamily="34" charset="0"/>
                      <a:cs typeface="Calibri" pitchFamily="34" charset="0"/>
                    </a:defRPr>
                  </a:pPr>
                  <a:endParaRPr lang="sr-Latn-R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1570118752237406"/>
                  <c:y val="-6.2009378604744474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latin typeface="Calibri" pitchFamily="34" charset="0"/>
                      <a:cs typeface="Calibri" pitchFamily="34" charset="0"/>
                    </a:defRPr>
                  </a:pPr>
                  <a:endParaRPr lang="sr-Latn-R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3.5807487111361148E-2"/>
                  <c:y val="6.725947587744488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>
                    <a:latin typeface="Calibri" pitchFamily="34" charset="0"/>
                    <a:cs typeface="Calibri" pitchFamily="34" charset="0"/>
                  </a:defRPr>
                </a:pPr>
                <a:endParaRPr lang="sr-Latn-R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Sheet1!$H$77:$H$84</c:f>
              <c:strCache>
                <c:ptCount val="8"/>
                <c:pt idx="0">
                  <c:v>Mreže (CISCO)</c:v>
                </c:pt>
                <c:pt idx="1">
                  <c:v>MS Windows Serveri</c:v>
                </c:pt>
                <c:pt idx="2">
                  <c:v>Linux</c:v>
                </c:pt>
                <c:pt idx="3">
                  <c:v>Unix</c:v>
                </c:pt>
                <c:pt idx="4">
                  <c:v>Storage &amp; Virtualization</c:v>
                </c:pt>
                <c:pt idx="5">
                  <c:v>MS CRM</c:v>
                </c:pt>
                <c:pt idx="6">
                  <c:v>SAP</c:v>
                </c:pt>
                <c:pt idx="7">
                  <c:v>Ostalo</c:v>
                </c:pt>
              </c:strCache>
            </c:strRef>
          </c:cat>
          <c:val>
            <c:numRef>
              <c:f>Sheet1!$I$77:$I$84</c:f>
              <c:numCache>
                <c:formatCode>0%</c:formatCode>
                <c:ptCount val="8"/>
                <c:pt idx="0">
                  <c:v>0.18604651162790697</c:v>
                </c:pt>
                <c:pt idx="1">
                  <c:v>0.44186046511627908</c:v>
                </c:pt>
                <c:pt idx="2">
                  <c:v>0.12790697674418605</c:v>
                </c:pt>
                <c:pt idx="3">
                  <c:v>5.8139534883720929E-2</c:v>
                </c:pt>
                <c:pt idx="4">
                  <c:v>8.1395348837209308E-2</c:v>
                </c:pt>
                <c:pt idx="5">
                  <c:v>3.4883720930232558E-2</c:v>
                </c:pt>
                <c:pt idx="6">
                  <c:v>3.4883720930232558E-2</c:v>
                </c:pt>
                <c:pt idx="7">
                  <c:v>3.4883720930232558E-2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algn="ctr">
              <a:defRPr/>
            </a:pPr>
            <a:r>
              <a:rPr lang="hr-HR" sz="800" dirty="0" smtClean="0"/>
              <a:t>Rezultati istraživanja potreba poslodavaca za IT stručnjacima</a:t>
            </a:r>
            <a:br>
              <a:rPr lang="hr-HR" sz="800" dirty="0" smtClean="0"/>
            </a:br>
            <a:r>
              <a:rPr lang="hr-HR" sz="800" dirty="0" smtClean="0"/>
              <a:t>Izvješće za 2010. godinu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sz="900" dirty="0" smtClean="0"/>
              <a:t>© Visoka škola za primijenjeno računarstvo</a:t>
            </a: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5047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hr-HR" dirty="0" smtClean="0"/>
              <a:t> str.</a:t>
            </a:r>
            <a:fld id="{C5827AE0-72A2-417A-9346-8A310027C1B4}" type="slidenum">
              <a:rPr lang="hr-HR" smtClean="0"/>
              <a:pPr>
                <a:defRPr/>
              </a:pPr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42273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6173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5047" y="0"/>
            <a:ext cx="2941532" cy="496173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6D0CDBA-62A3-4096-9764-8C7FF6D48261}" type="datetimeFigureOut">
              <a:rPr lang="en-US"/>
              <a:pPr>
                <a:defRPr/>
              </a:pPr>
              <a:t>8/30/2011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815" y="4713645"/>
            <a:ext cx="5430520" cy="4465558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1532" cy="496173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5047" y="9425568"/>
            <a:ext cx="2941532" cy="496173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D7BFE70-7FB4-41E5-9D3D-91110BB12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302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AEE19A9-3006-4227-BA24-CCB50EBD0E4D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F7CC7F4-FA8D-4D3A-A9E3-1CDD28D556E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25794F-06AB-4EA0-85C8-6CFEF4B6D5E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racunarstvo.hr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hyperlink" Target="http://www.algebra.hr/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071688"/>
          </a:xfrm>
          <a:prstGeom prst="rect">
            <a:avLst/>
          </a:prstGeom>
          <a:solidFill>
            <a:srgbClr val="7FA8B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rgbClr val="7FA8B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2" name="Picture 4" descr="C:\Documents and Settings\bozo.kauric.ALGEBRA\Desktop\PowerPoint\VS_logo_Horizontal_CMYK.gif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5037138"/>
            <a:ext cx="314325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5000625"/>
            <a:ext cx="12144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lang="hr-HR" sz="3200" smtClean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A7083-F415-4927-A1DB-6979415658F3}" type="datetimeFigureOut">
              <a:rPr lang="en-US"/>
              <a:pPr>
                <a:defRPr/>
              </a:pPr>
              <a:t>8/30/2011</a:t>
            </a:fld>
            <a:endParaRPr lang="en-US"/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F4B938C-87DD-4FA7-AA84-34F7EF5411B7}" type="datetimeFigureOut">
              <a:rPr lang="en-US"/>
              <a:pPr>
                <a:defRPr/>
              </a:pPr>
              <a:t>8/30/2011</a:t>
            </a:fld>
            <a:endParaRPr lang="en-US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rgbClr val="7FA8B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11" name="Picture 2" descr="C:\Documents and Settings\bozo.kauric.ALGEBRA\Desktop\PowerPoint\VS_logo_Compact_CMYK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2786063"/>
            <a:ext cx="857250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4C1244D-BF4F-487B-A81B-AC9C76E24C92}" type="datetimeFigureOut">
              <a:rPr lang="en-US"/>
              <a:pPr>
                <a:defRPr/>
              </a:pPr>
              <a:t>8/30/2011</a:t>
            </a:fld>
            <a:endParaRPr lang="en-US" sz="1100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436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305800" cy="4700588"/>
          </a:xfrm>
        </p:spPr>
        <p:txBody>
          <a:bodyPr/>
          <a:lstStyle/>
          <a:p>
            <a:r>
              <a:rPr lang="hr-HR" dirty="0"/>
              <a:t>Potrebe tržišta</a:t>
            </a:r>
          </a:p>
          <a:p>
            <a:r>
              <a:rPr lang="hr-HR" dirty="0"/>
              <a:t>Predstavljanje sudionika projekta</a:t>
            </a:r>
          </a:p>
          <a:p>
            <a:pPr lvl="1"/>
            <a:r>
              <a:rPr lang="hr-HR" dirty="0"/>
              <a:t>Algebra</a:t>
            </a:r>
          </a:p>
          <a:p>
            <a:pPr lvl="1"/>
            <a:r>
              <a:rPr lang="hr-HR" dirty="0" err="1"/>
              <a:t>Envox</a:t>
            </a:r>
            <a:endParaRPr lang="hr-HR" dirty="0"/>
          </a:p>
          <a:p>
            <a:pPr lvl="1"/>
            <a:r>
              <a:rPr lang="hr-HR" dirty="0"/>
              <a:t>Centar za transfer tehnologije</a:t>
            </a:r>
          </a:p>
          <a:p>
            <a:r>
              <a:rPr lang="hr-HR" dirty="0"/>
              <a:t>Javno-privatno partnerstvo</a:t>
            </a:r>
          </a:p>
          <a:p>
            <a:r>
              <a:rPr lang="hr-HR" dirty="0"/>
              <a:t>Opis projekta</a:t>
            </a:r>
          </a:p>
          <a:p>
            <a:r>
              <a:rPr lang="hr-HR" dirty="0"/>
              <a:t>Što projekt daje osnivačima?</a:t>
            </a:r>
          </a:p>
          <a:p>
            <a:r>
              <a:rPr lang="hr-HR" dirty="0"/>
              <a:t>Diskusija i daljnji koraci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CCFDC-C32A-4C79-98E5-8F913321D92F}" type="datetimeFigureOut">
              <a:rPr lang="en-US"/>
              <a:pPr>
                <a:defRPr/>
              </a:pPr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rgbClr val="50ACC5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rgbClr val="7FA8B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D27DB-DFEC-46A8-A806-EA7E15A89786}" type="datetimeFigureOut">
              <a:rPr lang="en-US"/>
              <a:pPr>
                <a:defRPr/>
              </a:pPr>
              <a:t>8/30/2011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8794" y="228600"/>
            <a:ext cx="6907358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785926"/>
            <a:ext cx="4038600" cy="4267402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785926"/>
            <a:ext cx="4038600" cy="4267402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ED079-948A-4A9E-9736-A1D1141340B8}" type="datetimeFigureOut">
              <a:rPr lang="en-US"/>
              <a:pPr>
                <a:defRPr/>
              </a:pPr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rgbClr val="7FA8B8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rgbClr val="7FA8B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6" name="Picture 2" descr="C:\Documents and Settings\bozo.kauric.ALGEBRA\Desktop\PowerPoint\VS_logo_Horizontal_CMYK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28625"/>
            <a:ext cx="17145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  <a:latin typeface="Trebuchet MS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>
                <a:latin typeface="Trebuchet MS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1928794" y="357166"/>
            <a:ext cx="6907358" cy="758952"/>
          </a:xfrm>
        </p:spPr>
        <p:txBody>
          <a:bodyPr rtlCol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19FE7-6FA7-4743-81F7-0877E0C918EA}" type="datetimeFigureOut">
              <a:rPr lang="en-US"/>
              <a:pPr>
                <a:defRPr/>
              </a:pPr>
              <a:t>8/30/2011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7FA8B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43BC3-9015-49D2-895B-2637E254F4B5}" type="datetimeFigureOut">
              <a:rPr lang="en-US"/>
              <a:pPr>
                <a:defRPr/>
              </a:pPr>
              <a:t>8/30/2011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rgbClr val="7FA8B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E9916-3DE7-44EF-96BF-153DEB30BC06}" type="datetimeFigureOut">
              <a:rPr lang="en-US"/>
              <a:pPr>
                <a:defRPr/>
              </a:pPr>
              <a:t>8/30/2011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rgbClr val="7FA8B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rgbClr val="E6E6E6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rgbClr val="7FA8B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50ACC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004360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F18F2-5D1D-4E92-BA63-C9C7CD9AE53A}" type="datetimeFigureOut">
              <a:rPr lang="en-US"/>
              <a:pPr>
                <a:defRPr/>
              </a:pPr>
              <a:t>8/30/2011</a:t>
            </a:fld>
            <a:endParaRPr 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rgbClr val="7FA8B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rgbClr val="E6E6E6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rgbClr val="7FA8B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14" name="Picture 3" descr="C:\Documents and Settings\bozo.kauric.ALGEBRA\Desktop\PowerPoint\VS_logo_Horizontal_CMYK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571500"/>
            <a:ext cx="1905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rgbClr val="0043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285860"/>
            <a:ext cx="2438400" cy="4962540"/>
          </a:xfrm>
          <a:solidFill>
            <a:srgbClr val="E6E6E6"/>
          </a:solidFill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50ACC5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DC2DE-2703-418C-9BD1-19022BFBB0D8}" type="datetimeFigureOut">
              <a:rPr lang="en-US"/>
              <a:pPr>
                <a:defRPr/>
              </a:pPr>
              <a:t>8/30/2011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racunarstvo.hr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algebra.hr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E6E6E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rgbClr val="7FA8B8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50">
                <a:solidFill>
                  <a:schemeClr val="bg1"/>
                </a:solidFill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fld id="{2AC361D9-F85C-4155-AA96-AE2FC4401A46}" type="datetimeFigureOut">
              <a:rPr lang="en-US"/>
              <a:pPr>
                <a:defRPr/>
              </a:pPr>
              <a:t>8/30/2011</a:t>
            </a:fld>
            <a:endParaRPr lang="en-US" sz="9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4624388" cy="366713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b="1">
                <a:solidFill>
                  <a:schemeClr val="bg1"/>
                </a:solidFill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r>
              <a:rPr lang="hr-HR"/>
              <a:t>Footer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75" y="214313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32" name="Title Placeholder 21"/>
          <p:cNvSpPr>
            <a:spLocks noGrp="1"/>
          </p:cNvSpPr>
          <p:nvPr>
            <p:ph type="title"/>
          </p:nvPr>
        </p:nvSpPr>
        <p:spPr bwMode="auto">
          <a:xfrm>
            <a:off x="2714625" y="228600"/>
            <a:ext cx="612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Main title</a:t>
            </a:r>
            <a:endParaRPr lang="en-US" smtClean="0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928813"/>
            <a:ext cx="8534400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4" name="Picture 2" descr="C:\Documents and Settings\bozo.kauric.ALGEBRA\Desktop\PowerPoint\VS_logo_Horizontal_CMYK.gif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71563" y="428625"/>
            <a:ext cx="157162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142875" y="1285875"/>
            <a:ext cx="8858250" cy="369888"/>
          </a:xfrm>
          <a:prstGeom prst="rect">
            <a:avLst/>
          </a:prstGeom>
          <a:solidFill>
            <a:srgbClr val="7FA8B8"/>
          </a:solidFill>
          <a:ln>
            <a:solidFill>
              <a:srgbClr val="7FA8B8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r-HR" dirty="0">
              <a:latin typeface="+mn-lt"/>
              <a:cs typeface="+mn-cs"/>
            </a:endParaRPr>
          </a:p>
        </p:txBody>
      </p:sp>
      <p:pic>
        <p:nvPicPr>
          <p:cNvPr id="1036" name="Picture 2">
            <a:hlinkClick r:id="rId15"/>
          </p:cNvPr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30213"/>
            <a:ext cx="64293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004360"/>
          </a:solidFill>
          <a:latin typeface="Trebuchet MS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004360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004360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004360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004360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004360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004360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004360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004360"/>
          </a:solidFill>
          <a:latin typeface="Trebuchet MS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rgbClr val="004360"/>
          </a:solidFill>
          <a:latin typeface="Trebuchet MS" pitchFamily="34" charset="0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Trebuchet MS" pitchFamily="34" charset="0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Trebuchet MS" pitchFamily="34" charset="0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vjeran.buselic@racunarstvo.h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emf"/><Relationship Id="rId4" Type="http://schemas.openxmlformats.org/officeDocument/2006/relationships/hyperlink" Target="mailto:hrvoje.balen@racunarstvo.hr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876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hr-H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Rezultati istraživanja potreba poslodavaca za IT stručnjacima</a:t>
            </a:r>
            <a:endParaRPr lang="en-US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85786" y="3786135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800" dirty="0" smtClean="0">
                <a:latin typeface="Trebuchet MS" pitchFamily="34" charset="0"/>
              </a:rPr>
              <a:t>Hrvoje Balen</a:t>
            </a:r>
            <a:r>
              <a:rPr lang="hr-HR" sz="2400" dirty="0" smtClean="0">
                <a:latin typeface="Trebuchet MS" pitchFamily="34" charset="0"/>
              </a:rPr>
              <a:t/>
            </a:r>
            <a:br>
              <a:rPr lang="hr-HR" sz="2400" dirty="0" smtClean="0">
                <a:latin typeface="Trebuchet MS" pitchFamily="34" charset="0"/>
              </a:rPr>
            </a:br>
            <a:r>
              <a:rPr lang="hr-HR" sz="2000" dirty="0" smtClean="0">
                <a:latin typeface="Trebuchet MS" pitchFamily="34" charset="0"/>
              </a:rPr>
              <a:t>Predsjednik upravnog vijeća</a:t>
            </a:r>
            <a:endParaRPr lang="hr-HR" sz="200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27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36" y="371460"/>
            <a:ext cx="6121400" cy="914400"/>
          </a:xfrm>
        </p:spPr>
        <p:txBody>
          <a:bodyPr/>
          <a:lstStyle/>
          <a:p>
            <a:r>
              <a:rPr lang="hr-HR" sz="3200" dirty="0" smtClean="0">
                <a:solidFill>
                  <a:schemeClr val="tx1"/>
                </a:solidFill>
              </a:rPr>
              <a:t>Hoćete li zapošljavati</a:t>
            </a:r>
            <a:br>
              <a:rPr lang="hr-HR" sz="3200" dirty="0" smtClean="0">
                <a:solidFill>
                  <a:schemeClr val="tx1"/>
                </a:solidFill>
              </a:rPr>
            </a:br>
            <a:r>
              <a:rPr lang="hr-HR" sz="3200" dirty="0" smtClean="0">
                <a:solidFill>
                  <a:schemeClr val="tx1"/>
                </a:solidFill>
              </a:rPr>
              <a:t> nove IT kadrove?</a:t>
            </a:r>
            <a:endParaRPr lang="hr-HR" sz="32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2111121"/>
              </p:ext>
            </p:extLst>
          </p:nvPr>
        </p:nvGraphicFramePr>
        <p:xfrm>
          <a:off x="1079612" y="1736812"/>
          <a:ext cx="7416824" cy="4500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256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7804" y="296652"/>
            <a:ext cx="6121400" cy="914400"/>
          </a:xfrm>
        </p:spPr>
        <p:txBody>
          <a:bodyPr/>
          <a:lstStyle/>
          <a:p>
            <a:r>
              <a:rPr lang="hr-HR" sz="2800" dirty="0" smtClean="0">
                <a:solidFill>
                  <a:schemeClr val="tx1"/>
                </a:solidFill>
              </a:rPr>
              <a:t>Analiza potrebe zapošljavanja</a:t>
            </a:r>
            <a:br>
              <a:rPr lang="hr-HR" sz="2800" dirty="0" smtClean="0">
                <a:solidFill>
                  <a:schemeClr val="tx1"/>
                </a:solidFill>
              </a:rPr>
            </a:br>
            <a:r>
              <a:rPr lang="hr-HR" sz="2800" dirty="0" smtClean="0">
                <a:solidFill>
                  <a:schemeClr val="tx1"/>
                </a:solidFill>
              </a:rPr>
              <a:t>po broju IT djelatnika</a:t>
            </a:r>
            <a:endParaRPr lang="hr-HR" sz="28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8888063"/>
              </p:ext>
            </p:extLst>
          </p:nvPr>
        </p:nvGraphicFramePr>
        <p:xfrm>
          <a:off x="1331640" y="1844824"/>
          <a:ext cx="633670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9009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7788312"/>
              </p:ext>
            </p:extLst>
          </p:nvPr>
        </p:nvGraphicFramePr>
        <p:xfrm>
          <a:off x="107504" y="2060848"/>
          <a:ext cx="439248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0102632"/>
              </p:ext>
            </p:extLst>
          </p:nvPr>
        </p:nvGraphicFramePr>
        <p:xfrm>
          <a:off x="4427984" y="2060848"/>
          <a:ext cx="462149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2807804" y="332656"/>
            <a:ext cx="612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accent3">
                    <a:shade val="75000"/>
                  </a:schemeClr>
                </a:solidFill>
                <a:latin typeface="Trebuchet MS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004360"/>
                </a:solidFill>
                <a:latin typeface="Trebuchet M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004360"/>
                </a:solidFill>
                <a:latin typeface="Trebuchet M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004360"/>
                </a:solidFill>
                <a:latin typeface="Trebuchet M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004360"/>
                </a:solidFill>
                <a:latin typeface="Trebuchet M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004360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004360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004360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004360"/>
                </a:solidFill>
                <a:latin typeface="Trebuchet MS" pitchFamily="34" charset="0"/>
              </a:defRPr>
            </a:lvl9pPr>
          </a:lstStyle>
          <a:p>
            <a:r>
              <a:rPr lang="hr-HR" sz="2800" dirty="0" smtClean="0">
                <a:solidFill>
                  <a:schemeClr val="tx1"/>
                </a:solidFill>
              </a:rPr>
              <a:t>Analiza potrebe zapošljavanja</a:t>
            </a:r>
            <a:br>
              <a:rPr lang="hr-HR" sz="2800" dirty="0" smtClean="0">
                <a:solidFill>
                  <a:schemeClr val="tx1"/>
                </a:solidFill>
              </a:rPr>
            </a:br>
            <a:r>
              <a:rPr lang="hr-HR" sz="2800" dirty="0" smtClean="0">
                <a:solidFill>
                  <a:schemeClr val="tx1"/>
                </a:solidFill>
              </a:rPr>
              <a:t>po industriji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369626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36" y="85708"/>
            <a:ext cx="6121400" cy="914400"/>
          </a:xfrm>
        </p:spPr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Profil IT kadra 2011. </a:t>
            </a:r>
            <a:endParaRPr lang="hr-HR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2105386"/>
              </p:ext>
            </p:extLst>
          </p:nvPr>
        </p:nvGraphicFramePr>
        <p:xfrm>
          <a:off x="-900608" y="1916832"/>
          <a:ext cx="6300700" cy="4500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802568"/>
              </p:ext>
            </p:extLst>
          </p:nvPr>
        </p:nvGraphicFramePr>
        <p:xfrm>
          <a:off x="4355976" y="2204864"/>
          <a:ext cx="504500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2167898"/>
              </p:ext>
            </p:extLst>
          </p:nvPr>
        </p:nvGraphicFramePr>
        <p:xfrm>
          <a:off x="-447605" y="1556792"/>
          <a:ext cx="9520105" cy="4762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3143240" y="285728"/>
            <a:ext cx="6000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dirty="0" smtClean="0">
                <a:latin typeface="Trebuchet MS" pitchFamily="34" charset="0"/>
              </a:rPr>
              <a:t>Koje skupine IT stručnjaka ćete zapošljavati u 2011? </a:t>
            </a:r>
            <a:endParaRPr lang="hr-HR" sz="2800" dirty="0">
              <a:latin typeface="Trebuchet MS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8318" y="5800748"/>
            <a:ext cx="6121400" cy="914400"/>
          </a:xfrm>
        </p:spPr>
        <p:txBody>
          <a:bodyPr/>
          <a:lstStyle/>
          <a:p>
            <a:pPr algn="r"/>
            <a:r>
              <a:rPr lang="hr-HR" sz="2000" b="1" dirty="0" smtClean="0">
                <a:solidFill>
                  <a:schemeClr val="tx1"/>
                </a:solidFill>
              </a:rPr>
              <a:t>Po EUCIP klasifikaciji</a:t>
            </a:r>
            <a:endParaRPr lang="hr-HR" sz="2000" b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787590" y="1772816"/>
            <a:ext cx="3857652" cy="4116106"/>
            <a:chOff x="1071538" y="1884662"/>
            <a:chExt cx="3857652" cy="4116106"/>
          </a:xfrm>
        </p:grpSpPr>
        <p:sp>
          <p:nvSpPr>
            <p:cNvPr id="17" name="Pie 16"/>
            <p:cNvSpPr/>
            <p:nvPr/>
          </p:nvSpPr>
          <p:spPr>
            <a:xfrm rot="6097899">
              <a:off x="1071538" y="2143116"/>
              <a:ext cx="3857652" cy="3857652"/>
            </a:xfrm>
            <a:prstGeom prst="pie">
              <a:avLst>
                <a:gd name="adj1" fmla="val 10074867"/>
                <a:gd name="adj2" fmla="val 14501985"/>
              </a:avLst>
            </a:prstGeom>
            <a:solidFill>
              <a:srgbClr val="50ACC5">
                <a:alpha val="49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>
                <a:solidFill>
                  <a:schemeClr val="tx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65624" y="1884662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b="1" dirty="0" smtClean="0"/>
                <a:t>PLAN</a:t>
              </a:r>
              <a:endParaRPr lang="hr-HR" b="1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88076" y="2037400"/>
            <a:ext cx="3857652" cy="4189066"/>
            <a:chOff x="4000496" y="2643182"/>
            <a:chExt cx="3857652" cy="4189066"/>
          </a:xfrm>
        </p:grpSpPr>
        <p:sp>
          <p:nvSpPr>
            <p:cNvPr id="19" name="Pie 18"/>
            <p:cNvSpPr/>
            <p:nvPr/>
          </p:nvSpPr>
          <p:spPr>
            <a:xfrm>
              <a:off x="4000496" y="2643182"/>
              <a:ext cx="3857652" cy="3857652"/>
            </a:xfrm>
            <a:prstGeom prst="pie">
              <a:avLst>
                <a:gd name="adj1" fmla="val 20620959"/>
                <a:gd name="adj2" fmla="val 10806684"/>
              </a:avLst>
            </a:prstGeom>
            <a:solidFill>
              <a:srgbClr val="50ACC5">
                <a:alpha val="49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965903" y="6462916"/>
              <a:ext cx="88998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hr-HR" b="1" dirty="0" smtClean="0"/>
                <a:t>BUILD</a:t>
              </a:r>
              <a:endParaRPr lang="hr-HR" b="1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15516" y="2031270"/>
            <a:ext cx="4427954" cy="3857652"/>
            <a:chOff x="-1616635" y="1427090"/>
            <a:chExt cx="4427954" cy="3857652"/>
          </a:xfrm>
        </p:grpSpPr>
        <p:sp>
          <p:nvSpPr>
            <p:cNvPr id="18" name="Pie 17"/>
            <p:cNvSpPr/>
            <p:nvPr/>
          </p:nvSpPr>
          <p:spPr>
            <a:xfrm>
              <a:off x="-1046333" y="1427090"/>
              <a:ext cx="3857652" cy="3857652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50ACC5">
                <a:alpha val="49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1616635" y="1537968"/>
              <a:ext cx="12832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hr-HR" b="1" dirty="0" smtClean="0"/>
                <a:t>OPERATE</a:t>
              </a:r>
              <a:endParaRPr lang="hr-HR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6880" y="357166"/>
            <a:ext cx="6121400" cy="914400"/>
          </a:xfrm>
        </p:spPr>
        <p:txBody>
          <a:bodyPr>
            <a:noAutofit/>
          </a:bodyPr>
          <a:lstStyle/>
          <a:p>
            <a:r>
              <a:rPr lang="hr-HR" sz="2800" dirty="0" smtClean="0">
                <a:solidFill>
                  <a:schemeClr val="tx1"/>
                </a:solidFill>
              </a:rPr>
              <a:t>Tehnologija za koju bi kandidat trebao biti osposobljen</a:t>
            </a:r>
            <a:endParaRPr lang="hr-HR" sz="2800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007604" y="1327208"/>
            <a:ext cx="2946818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>Sistemaši</a:t>
            </a: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Trebuchet MS" pitchFamily="34" charset="0"/>
              <a:ea typeface="+mj-ea"/>
              <a:cs typeface="+mj-cs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2763533"/>
              </p:ext>
            </p:extLst>
          </p:nvPr>
        </p:nvGraphicFramePr>
        <p:xfrm>
          <a:off x="-864604" y="2357524"/>
          <a:ext cx="6768752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1911780"/>
              </p:ext>
            </p:extLst>
          </p:nvPr>
        </p:nvGraphicFramePr>
        <p:xfrm>
          <a:off x="3815916" y="2312876"/>
          <a:ext cx="561662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 bwMode="auto">
          <a:xfrm>
            <a:off x="5112060" y="1340768"/>
            <a:ext cx="2946818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>Programeri</a:t>
            </a: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5448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7824" y="404664"/>
            <a:ext cx="6072136" cy="622992"/>
          </a:xfrm>
        </p:spPr>
        <p:txBody>
          <a:bodyPr/>
          <a:lstStyle/>
          <a:p>
            <a:pPr algn="l"/>
            <a:r>
              <a:rPr lang="hr-HR" sz="2800" dirty="0" smtClean="0">
                <a:solidFill>
                  <a:schemeClr val="tx1"/>
                </a:solidFill>
              </a:rPr>
              <a:t>Visokoobrazovani,kvalitetni IT kadar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7231891"/>
              </p:ext>
            </p:extLst>
          </p:nvPr>
        </p:nvGraphicFramePr>
        <p:xfrm>
          <a:off x="1367644" y="1880828"/>
          <a:ext cx="622869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404" y="440668"/>
            <a:ext cx="6072136" cy="622992"/>
          </a:xfrm>
        </p:spPr>
        <p:txBody>
          <a:bodyPr/>
          <a:lstStyle/>
          <a:p>
            <a:pPr algn="l"/>
            <a:r>
              <a:rPr lang="hr-HR" sz="2400" dirty="0" smtClean="0">
                <a:solidFill>
                  <a:schemeClr val="tx1"/>
                </a:solidFill>
              </a:rPr>
              <a:t>Suradnja poslodavaca i visokoškolskih ustanova pri zapošljavanju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2358746"/>
              </p:ext>
            </p:extLst>
          </p:nvPr>
        </p:nvGraphicFramePr>
        <p:xfrm>
          <a:off x="143508" y="1731644"/>
          <a:ext cx="9145016" cy="4217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666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404" y="440668"/>
            <a:ext cx="6072136" cy="622992"/>
          </a:xfrm>
        </p:spPr>
        <p:txBody>
          <a:bodyPr/>
          <a:lstStyle/>
          <a:p>
            <a:pPr algn="l"/>
            <a:r>
              <a:rPr lang="hr-HR" sz="2400" dirty="0" smtClean="0">
                <a:solidFill>
                  <a:schemeClr val="tx1"/>
                </a:solidFill>
              </a:rPr>
              <a:t>Suradnja poslodavaca i visokoškolskih ustanova pri zapošljavanju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2871988"/>
              </p:ext>
            </p:extLst>
          </p:nvPr>
        </p:nvGraphicFramePr>
        <p:xfrm>
          <a:off x="1043608" y="1772816"/>
          <a:ext cx="6660740" cy="4464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9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816" y="404664"/>
            <a:ext cx="6072136" cy="622992"/>
          </a:xfrm>
        </p:spPr>
        <p:txBody>
          <a:bodyPr/>
          <a:lstStyle/>
          <a:p>
            <a:pPr algn="l"/>
            <a:r>
              <a:rPr lang="hr-HR" sz="2800" dirty="0" smtClean="0">
                <a:solidFill>
                  <a:schemeClr val="tx1"/>
                </a:solidFill>
              </a:rPr>
              <a:t>Rast i razvoj hrvatske ICT industrije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4088084"/>
              </p:ext>
            </p:extLst>
          </p:nvPr>
        </p:nvGraphicFramePr>
        <p:xfrm>
          <a:off x="1295636" y="1808820"/>
          <a:ext cx="6192688" cy="4392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582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Tvrtke?</a:t>
            </a:r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07584"/>
            <a:ext cx="6664225" cy="392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228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816" y="404664"/>
            <a:ext cx="6072136" cy="622992"/>
          </a:xfrm>
        </p:spPr>
        <p:txBody>
          <a:bodyPr/>
          <a:lstStyle/>
          <a:p>
            <a:pPr algn="l"/>
            <a:r>
              <a:rPr lang="hr-HR" sz="2800" dirty="0" smtClean="0">
                <a:solidFill>
                  <a:schemeClr val="tx1"/>
                </a:solidFill>
              </a:rPr>
              <a:t>Rast i razvoj hrvatske ICT industrije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4078736"/>
              </p:ext>
            </p:extLst>
          </p:nvPr>
        </p:nvGraphicFramePr>
        <p:xfrm>
          <a:off x="503548" y="1664804"/>
          <a:ext cx="8244916" cy="477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867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816" y="404664"/>
            <a:ext cx="6072136" cy="622992"/>
          </a:xfrm>
        </p:spPr>
        <p:txBody>
          <a:bodyPr/>
          <a:lstStyle/>
          <a:p>
            <a:pPr algn="l"/>
            <a:r>
              <a:rPr lang="hr-HR" sz="2800" dirty="0" smtClean="0">
                <a:solidFill>
                  <a:schemeClr val="tx1"/>
                </a:solidFill>
              </a:rPr>
              <a:t>Rast i razvoj hrvatske ICT industrije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661529"/>
              </p:ext>
            </p:extLst>
          </p:nvPr>
        </p:nvGraphicFramePr>
        <p:xfrm>
          <a:off x="215516" y="1736812"/>
          <a:ext cx="4860540" cy="3132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584876"/>
              </p:ext>
            </p:extLst>
          </p:nvPr>
        </p:nvGraphicFramePr>
        <p:xfrm>
          <a:off x="4152426" y="3645024"/>
          <a:ext cx="5004556" cy="2916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2173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816" y="404664"/>
            <a:ext cx="6072136" cy="622992"/>
          </a:xfrm>
        </p:spPr>
        <p:txBody>
          <a:bodyPr/>
          <a:lstStyle/>
          <a:p>
            <a:pPr algn="l"/>
            <a:r>
              <a:rPr lang="hr-HR" sz="2800" dirty="0" smtClean="0">
                <a:solidFill>
                  <a:schemeClr val="tx1"/>
                </a:solidFill>
              </a:rPr>
              <a:t>Kojim mjerama ga ostvariti?        1/2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2029544"/>
              </p:ext>
            </p:extLst>
          </p:nvPr>
        </p:nvGraphicFramePr>
        <p:xfrm>
          <a:off x="179512" y="1736812"/>
          <a:ext cx="9973108" cy="4514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536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9162604"/>
              </p:ext>
            </p:extLst>
          </p:nvPr>
        </p:nvGraphicFramePr>
        <p:xfrm>
          <a:off x="71500" y="1700808"/>
          <a:ext cx="9001000" cy="4819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15816" y="404664"/>
            <a:ext cx="6072136" cy="622992"/>
          </a:xfrm>
        </p:spPr>
        <p:txBody>
          <a:bodyPr/>
          <a:lstStyle/>
          <a:p>
            <a:pPr algn="l"/>
            <a:r>
              <a:rPr lang="hr-HR" sz="2800" dirty="0" smtClean="0">
                <a:solidFill>
                  <a:schemeClr val="tx1"/>
                </a:solidFill>
              </a:rPr>
              <a:t>Kojim mjerama ga ostvariti?        2/</a:t>
            </a:r>
            <a:r>
              <a:rPr lang="hr-HR" sz="2800" dirty="0" err="1" smtClean="0">
                <a:solidFill>
                  <a:schemeClr val="tx1"/>
                </a:solidFill>
              </a:rPr>
              <a:t>2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94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Preporuke poslodavaca državi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Smanjiti udio opterećenja i davanjima na plaću</a:t>
            </a:r>
          </a:p>
          <a:p>
            <a:r>
              <a:rPr lang="hr-HR" dirty="0" smtClean="0"/>
              <a:t>Poticati visoko obrazovanje ICT stručnjaka i bržu integraciju u tvrtke</a:t>
            </a:r>
          </a:p>
          <a:p>
            <a:r>
              <a:rPr lang="hr-HR" dirty="0" smtClean="0"/>
              <a:t>„Internet za sve” – temeljno građansko pravo</a:t>
            </a:r>
          </a:p>
          <a:p>
            <a:r>
              <a:rPr lang="hr-HR" dirty="0" smtClean="0"/>
              <a:t>Sistematizirati i organizirati strateške državne IT projekte uz apsolutno poštivanje načela transparentnosti</a:t>
            </a:r>
          </a:p>
          <a:p>
            <a:r>
              <a:rPr lang="hr-HR" dirty="0" smtClean="0"/>
              <a:t>Snažno poticati izvoz informatičkih proizvoda i usluga implementiranih na domaćem tržištu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468103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1520" y="1665882"/>
            <a:ext cx="8329613" cy="4643438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None/>
              <a:defRPr/>
            </a:pPr>
            <a:r>
              <a:rPr lang="hr-HR" sz="1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Zahvaljujemo partnerima na provedbi istraživanja: </a:t>
            </a:r>
            <a:br>
              <a:rPr lang="hr-HR" sz="1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hr-HR" sz="1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Hrvatska </a:t>
            </a:r>
            <a:r>
              <a:rPr lang="hr-HR" sz="1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udruga </a:t>
            </a:r>
            <a:r>
              <a:rPr lang="hr-HR" sz="1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poslodavaca i Hrvatska gospodarska </a:t>
            </a:r>
            <a:r>
              <a:rPr lang="hr-HR" sz="1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komora </a:t>
            </a:r>
            <a:endParaRPr lang="hr-HR" sz="16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hr-HR" sz="1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Središnji državni ured za e-Hrvatsku</a:t>
            </a:r>
            <a:br>
              <a:rPr lang="hr-HR" sz="1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hr-HR" sz="1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hr-HR" sz="1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hr-HR" sz="16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hr-HR" sz="16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Za više informacija o istraživanju, molimo kontaktirajte:</a:t>
            </a:r>
            <a:endParaRPr lang="en-US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None/>
              <a:defRPr/>
            </a:pPr>
            <a:endParaRPr lang="hr-HR" sz="105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None/>
              <a:defRPr/>
            </a:pPr>
            <a:endParaRPr lang="hr-HR" sz="105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Vjeran Bušelić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v</a:t>
            </a:r>
            <a:r>
              <a:rPr lang="hr-HR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oditelj Centra karijera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1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vjeran.buselic</a:t>
            </a:r>
            <a:r>
              <a:rPr lang="hr-HR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@</a:t>
            </a:r>
            <a:r>
              <a:rPr lang="hr-HR" sz="1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racunarstvo.hr</a:t>
            </a:r>
            <a:endParaRPr lang="hr-HR" sz="14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hr-HR" sz="6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Hrvoje Balen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Predsjednik Upravnog vijeća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član uprave, Algebra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1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hrvoje.balen</a:t>
            </a:r>
            <a:r>
              <a:rPr lang="hr-HR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@</a:t>
            </a:r>
            <a:r>
              <a:rPr lang="hr-HR" sz="1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algebra.hr</a:t>
            </a:r>
            <a:endParaRPr lang="hr-HR" sz="14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02617"/>
            <a:ext cx="5189427" cy="89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Prihodi?</a:t>
            </a:r>
            <a:endParaRPr lang="hr-H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49247"/>
            <a:ext cx="5850620" cy="4488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79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Zaposlenici?</a:t>
            </a:r>
            <a:endParaRPr lang="hr-H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259" y="1821642"/>
            <a:ext cx="6338093" cy="4429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4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Stečena znanja - softveraši</a:t>
            </a:r>
            <a:endParaRPr lang="hr-H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1656617"/>
            <a:ext cx="5904656" cy="476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71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Stečena znanja - sistemaši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18897"/>
            <a:ext cx="5949652" cy="4798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015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Poželjno u praksi i životopisu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986" y="1934718"/>
            <a:ext cx="6925410" cy="4230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09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428860" y="71414"/>
            <a:ext cx="6121400" cy="914400"/>
          </a:xfrm>
        </p:spPr>
        <p:txBody>
          <a:bodyPr/>
          <a:lstStyle/>
          <a:p>
            <a:pPr algn="r"/>
            <a:r>
              <a:rPr lang="hr-HR" dirty="0" smtClean="0">
                <a:solidFill>
                  <a:schemeClr val="tx1"/>
                </a:solidFill>
              </a:rPr>
              <a:t>Način istraživanja i uzorak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14282" y="1928802"/>
            <a:ext cx="8786842" cy="4700588"/>
          </a:xfrm>
        </p:spPr>
        <p:txBody>
          <a:bodyPr/>
          <a:lstStyle/>
          <a:p>
            <a:pPr marL="723900" lvl="2" indent="-546100">
              <a:defRPr/>
            </a:pPr>
            <a:r>
              <a:rPr lang="hr-HR" sz="2800" dirty="0"/>
              <a:t>Web upitnik na </a:t>
            </a:r>
            <a:r>
              <a:rPr lang="hr-HR" sz="2800" dirty="0" smtClean="0"/>
              <a:t>direktore </a:t>
            </a:r>
            <a:r>
              <a:rPr lang="hr-HR" sz="2800" dirty="0"/>
              <a:t>informatike i </a:t>
            </a:r>
            <a:r>
              <a:rPr lang="hr-HR" sz="2800" dirty="0" smtClean="0"/>
              <a:t>direktore </a:t>
            </a:r>
            <a:r>
              <a:rPr lang="hr-HR" sz="2800" dirty="0"/>
              <a:t>ljudskih </a:t>
            </a:r>
            <a:r>
              <a:rPr lang="hr-HR" sz="2800" dirty="0" smtClean="0"/>
              <a:t>resursa</a:t>
            </a:r>
            <a:endParaRPr lang="hr-HR" sz="2800" dirty="0"/>
          </a:p>
          <a:p>
            <a:pPr marL="723900" lvl="2" indent="-546100">
              <a:defRPr/>
            </a:pPr>
            <a:r>
              <a:rPr lang="hr-HR" sz="2800" dirty="0" smtClean="0"/>
              <a:t>Direktni </a:t>
            </a:r>
            <a:r>
              <a:rPr lang="hr-HR" sz="2800" dirty="0"/>
              <a:t>upit na </a:t>
            </a:r>
            <a:r>
              <a:rPr lang="hr-HR" sz="2800" b="1" dirty="0"/>
              <a:t>450 tvrtki</a:t>
            </a:r>
            <a:r>
              <a:rPr lang="hr-HR" sz="2800" dirty="0"/>
              <a:t>, najvećih IT poslodavaca, s područja čitave Republike </a:t>
            </a:r>
            <a:r>
              <a:rPr lang="hr-HR" sz="2800" dirty="0" smtClean="0"/>
              <a:t>Hrvatske</a:t>
            </a:r>
          </a:p>
          <a:p>
            <a:pPr marL="723900" lvl="2" indent="-546100">
              <a:defRPr/>
            </a:pPr>
            <a:r>
              <a:rPr lang="hr-HR" sz="2800" dirty="0" smtClean="0"/>
              <a:t>Partneri: HUP, HGK i Središnji državni ured za e-Hrvatsku</a:t>
            </a:r>
            <a:endParaRPr lang="hr-HR" sz="2800" dirty="0"/>
          </a:p>
          <a:p>
            <a:pPr marL="723900" lvl="2" indent="-546100">
              <a:defRPr/>
            </a:pPr>
            <a:r>
              <a:rPr lang="hr-HR" sz="2800" dirty="0" smtClean="0"/>
              <a:t>Anketiranje provedeno u periodu od 10. ožujka do 1. travnja 2011.</a:t>
            </a:r>
          </a:p>
          <a:p>
            <a:pPr lvl="2">
              <a:defRPr/>
            </a:pPr>
            <a:endParaRPr lang="hr-H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36" y="371460"/>
            <a:ext cx="6121400" cy="914400"/>
          </a:xfrm>
        </p:spPr>
        <p:txBody>
          <a:bodyPr/>
          <a:lstStyle/>
          <a:p>
            <a:r>
              <a:rPr lang="hr-HR" sz="3200" dirty="0" smtClean="0">
                <a:solidFill>
                  <a:schemeClr val="tx1"/>
                </a:solidFill>
              </a:rPr>
              <a:t>Planirate li smanjivati</a:t>
            </a:r>
            <a:br>
              <a:rPr lang="hr-HR" sz="3200" dirty="0" smtClean="0">
                <a:solidFill>
                  <a:schemeClr val="tx1"/>
                </a:solidFill>
              </a:rPr>
            </a:br>
            <a:r>
              <a:rPr lang="hr-HR" sz="3200" dirty="0" smtClean="0">
                <a:solidFill>
                  <a:schemeClr val="tx1"/>
                </a:solidFill>
              </a:rPr>
              <a:t>broj zaposlenih IT kadrova?</a:t>
            </a:r>
            <a:endParaRPr lang="hr-HR" sz="32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960805"/>
              </p:ext>
            </p:extLst>
          </p:nvPr>
        </p:nvGraphicFramePr>
        <p:xfrm>
          <a:off x="1403648" y="1808820"/>
          <a:ext cx="63007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3846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  <a:fontScheme name="Civic">
    <a:majorFont>
      <a:latin typeface="Georgia"/>
      <a:ea typeface=""/>
      <a:cs typeface=""/>
      <a:font script="Jpan" typeface="ＭＳ Ｐゴシック"/>
      <a:font script="Hang" typeface="돋움"/>
      <a:font script="Hans" typeface="方正舒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Georgia"/>
      <a:ea typeface=""/>
      <a:cs typeface=""/>
      <a:font script="Jpan" typeface="ＭＳ Ｐ明朝"/>
      <a:font script="Hang" typeface="바탕"/>
      <a:font script="Hans" typeface="方正舒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oundry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80000"/>
            </a:schemeClr>
          </a:gs>
          <a:gs pos="62000">
            <a:schemeClr val="phClr">
              <a:tint val="30000"/>
              <a:satMod val="180000"/>
            </a:schemeClr>
          </a:gs>
          <a:gs pos="100000">
            <a:schemeClr val="phClr">
              <a:tint val="22000"/>
              <a:satMod val="18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58000"/>
              <a:satMod val="150000"/>
            </a:schemeClr>
          </a:gs>
          <a:gs pos="72000">
            <a:schemeClr val="phClr">
              <a:tint val="90000"/>
              <a:satMod val="135000"/>
            </a:schemeClr>
          </a:gs>
          <a:gs pos="100000">
            <a:schemeClr val="phClr">
              <a:tint val="8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80000"/>
          </a:schemeClr>
        </a:solidFill>
        <a:prstDash val="solid"/>
      </a:ln>
      <a:ln w="381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000000"/>
          </a:lightRig>
        </a:scene3d>
        <a:sp3d prstMaterial="matte">
          <a:bevelT w="63500" h="63500" prst="coolSlant"/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70000"/>
              <a:satMod val="115000"/>
            </a:schemeClr>
            <a:schemeClr val="phClr">
              <a:tint val="85000"/>
            </a:schemeClr>
          </a:duotone>
        </a:blip>
        <a:tile tx="0" ty="0" sx="85000" sy="85000" flip="none" algn="tl"/>
      </a:blipFill>
      <a:blipFill>
        <a:blip xmlns:r="http://schemas.openxmlformats.org/officeDocument/2006/relationships" r:embed="rId2">
          <a:duotone>
            <a:schemeClr val="phClr">
              <a:shade val="65000"/>
              <a:satMod val="115000"/>
            </a:schemeClr>
            <a:schemeClr val="phClr">
              <a:tint val="85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339</Words>
  <Application>Microsoft Office PowerPoint</Application>
  <PresentationFormat>On-screen Show (4:3)</PresentationFormat>
  <Paragraphs>87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Civic</vt:lpstr>
      <vt:lpstr>Rezultati istraživanja potreba poslodavaca za IT stručnjacima</vt:lpstr>
      <vt:lpstr>Tvrtke?</vt:lpstr>
      <vt:lpstr>Prihodi?</vt:lpstr>
      <vt:lpstr>Zaposlenici?</vt:lpstr>
      <vt:lpstr>Stečena znanja - softveraši</vt:lpstr>
      <vt:lpstr>Stečena znanja - sistemaši</vt:lpstr>
      <vt:lpstr>Poželjno u praksi i životopisu</vt:lpstr>
      <vt:lpstr>Način istraživanja i uzorak</vt:lpstr>
      <vt:lpstr>Planirate li smanjivati broj zaposlenih IT kadrova?</vt:lpstr>
      <vt:lpstr>Hoćete li zapošljavati  nove IT kadrove?</vt:lpstr>
      <vt:lpstr>Analiza potrebe zapošljavanja po broju IT djelatnika</vt:lpstr>
      <vt:lpstr>PowerPoint Presentation</vt:lpstr>
      <vt:lpstr>Profil IT kadra 2011. </vt:lpstr>
      <vt:lpstr>Po EUCIP klasifikaciji</vt:lpstr>
      <vt:lpstr>Tehnologija za koju bi kandidat trebao biti osposobljen</vt:lpstr>
      <vt:lpstr>Visokoobrazovani,kvalitetni IT kadar</vt:lpstr>
      <vt:lpstr>Suradnja poslodavaca i visokoškolskih ustanova pri zapošljavanju</vt:lpstr>
      <vt:lpstr>Suradnja poslodavaca i visokoškolskih ustanova pri zapošljavanju</vt:lpstr>
      <vt:lpstr>Rast i razvoj hrvatske ICT industrije</vt:lpstr>
      <vt:lpstr>Rast i razvoj hrvatske ICT industrije</vt:lpstr>
      <vt:lpstr>Rast i razvoj hrvatske ICT industrije</vt:lpstr>
      <vt:lpstr>Kojim mjerama ga ostvariti?        1/2</vt:lpstr>
      <vt:lpstr>Kojim mjerama ga ostvariti?        2/2</vt:lpstr>
      <vt:lpstr>Preporuke poslodavaca državi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2008-07-16T08:15:36Z</dcterms:created>
  <dcterms:modified xsi:type="dcterms:W3CDTF">2011-08-30T08:22:26Z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