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41"/>
  </p:notesMasterIdLst>
  <p:sldIdLst>
    <p:sldId id="258" r:id="rId3"/>
    <p:sldId id="257" r:id="rId4"/>
    <p:sldId id="271" r:id="rId5"/>
    <p:sldId id="264" r:id="rId6"/>
    <p:sldId id="263" r:id="rId7"/>
    <p:sldId id="279" r:id="rId8"/>
    <p:sldId id="301" r:id="rId9"/>
    <p:sldId id="300" r:id="rId10"/>
    <p:sldId id="302" r:id="rId11"/>
    <p:sldId id="270" r:id="rId12"/>
    <p:sldId id="290" r:id="rId13"/>
    <p:sldId id="268" r:id="rId14"/>
    <p:sldId id="266" r:id="rId15"/>
    <p:sldId id="267" r:id="rId16"/>
    <p:sldId id="259" r:id="rId17"/>
    <p:sldId id="260" r:id="rId18"/>
    <p:sldId id="280" r:id="rId19"/>
    <p:sldId id="281" r:id="rId20"/>
    <p:sldId id="282" r:id="rId21"/>
    <p:sldId id="283" r:id="rId22"/>
    <p:sldId id="284" r:id="rId23"/>
    <p:sldId id="261" r:id="rId24"/>
    <p:sldId id="262" r:id="rId25"/>
    <p:sldId id="273" r:id="rId26"/>
    <p:sldId id="274" r:id="rId27"/>
    <p:sldId id="272" r:id="rId28"/>
    <p:sldId id="285" r:id="rId29"/>
    <p:sldId id="275" r:id="rId30"/>
    <p:sldId id="291" r:id="rId31"/>
    <p:sldId id="298" r:id="rId32"/>
    <p:sldId id="299" r:id="rId33"/>
    <p:sldId id="294" r:id="rId34"/>
    <p:sldId id="292" r:id="rId35"/>
    <p:sldId id="295" r:id="rId36"/>
    <p:sldId id="297" r:id="rId37"/>
    <p:sldId id="276" r:id="rId38"/>
    <p:sldId id="269" r:id="rId39"/>
    <p:sldId id="278" r:id="rId40"/>
  </p:sldIdLst>
  <p:sldSz cx="12192000" cy="6858000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CCCCFF"/>
    <a:srgbClr val="FF9933"/>
    <a:srgbClr val="FF99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0" autoAdjust="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0E513-6710-4BDC-ADA2-BC386DD3A60B}" type="doc">
      <dgm:prSet loTypeId="urn:microsoft.com/office/officeart/2009/3/layout/IncreasingArrowsProcess" loCatId="process" qsTypeId="urn:microsoft.com/office/officeart/2005/8/quickstyle/3d9" qsCatId="3D" csTypeId="urn:microsoft.com/office/officeart/2005/8/colors/accent3_5" csCatId="accent3" phldr="1"/>
      <dgm:spPr/>
      <dgm:t>
        <a:bodyPr/>
        <a:lstStyle/>
        <a:p>
          <a:endParaRPr lang="hr-HR"/>
        </a:p>
      </dgm:t>
    </dgm:pt>
    <dgm:pt modelId="{3504CDA5-CC02-476E-ABC2-CC46C4D9636F}">
      <dgm:prSet phldrT="[Tekst]" custT="1"/>
      <dgm:spPr/>
      <dgm:t>
        <a:bodyPr/>
        <a:lstStyle/>
        <a:p>
          <a:r>
            <a:rPr lang="hr-HR" sz="6600" dirty="0" smtClean="0"/>
            <a:t>Konceptualni pristup</a:t>
          </a:r>
          <a:endParaRPr lang="hr-HR" sz="6600" dirty="0"/>
        </a:p>
      </dgm:t>
    </dgm:pt>
    <dgm:pt modelId="{F588B9DB-B043-42FC-B6B4-ABC68E28FF2A}" type="parTrans" cxnId="{4DB46846-AFB5-44EB-9D50-322AB4B2242E}">
      <dgm:prSet/>
      <dgm:spPr/>
      <dgm:t>
        <a:bodyPr/>
        <a:lstStyle/>
        <a:p>
          <a:endParaRPr lang="hr-HR"/>
        </a:p>
      </dgm:t>
    </dgm:pt>
    <dgm:pt modelId="{32DEE506-09FB-49FF-9A29-F3253FF1627F}" type="sibTrans" cxnId="{4DB46846-AFB5-44EB-9D50-322AB4B2242E}">
      <dgm:prSet/>
      <dgm:spPr/>
      <dgm:t>
        <a:bodyPr/>
        <a:lstStyle/>
        <a:p>
          <a:endParaRPr lang="hr-HR"/>
        </a:p>
      </dgm:t>
    </dgm:pt>
    <dgm:pt modelId="{2854AD3A-6033-4739-BB4B-F366F1F445A1}">
      <dgm:prSet phldrT="[Tekst]" custT="1"/>
      <dgm:spPr>
        <a:solidFill>
          <a:schemeClr val="accent3">
            <a:hueOff val="0"/>
            <a:satOff val="0"/>
            <a:lumOff val="0"/>
            <a:alpha val="22000"/>
          </a:schemeClr>
        </a:solidFill>
      </dgm:spPr>
      <dgm:t>
        <a:bodyPr/>
        <a:lstStyle/>
        <a:p>
          <a:r>
            <a:rPr lang="hr-HR" sz="3600" dirty="0" smtClean="0"/>
            <a:t>Različite grane (discipline) biologije </a:t>
          </a:r>
          <a:endParaRPr lang="hr-HR" sz="3600" dirty="0"/>
        </a:p>
      </dgm:t>
    </dgm:pt>
    <dgm:pt modelId="{506BE166-7EF2-4F8A-B66A-83AF65C574B4}" type="parTrans" cxnId="{CEB3D0E3-A26E-45AE-A521-BF636D19AC6F}">
      <dgm:prSet/>
      <dgm:spPr/>
      <dgm:t>
        <a:bodyPr/>
        <a:lstStyle/>
        <a:p>
          <a:endParaRPr lang="hr-HR"/>
        </a:p>
      </dgm:t>
    </dgm:pt>
    <dgm:pt modelId="{B82FB847-300C-4414-BF1D-79C01B0F6F06}" type="sibTrans" cxnId="{CEB3D0E3-A26E-45AE-A521-BF636D19AC6F}">
      <dgm:prSet/>
      <dgm:spPr/>
      <dgm:t>
        <a:bodyPr/>
        <a:lstStyle/>
        <a:p>
          <a:endParaRPr lang="hr-HR"/>
        </a:p>
      </dgm:t>
    </dgm:pt>
    <dgm:pt modelId="{B93D3C82-4B92-4BE3-B37A-1FFA99CCFE7C}">
      <dgm:prSet custT="1"/>
      <dgm:spPr/>
      <dgm:t>
        <a:bodyPr/>
        <a:lstStyle/>
        <a:p>
          <a:r>
            <a:rPr lang="hr-HR" sz="2400" dirty="0" smtClean="0"/>
            <a:t>Isti obrasci – načela zajednička i jedinstvena za sav živi svijet i različite oblike njegove pojavnosti</a:t>
          </a:r>
          <a:endParaRPr lang="hr-HR" sz="2400" dirty="0"/>
        </a:p>
      </dgm:t>
    </dgm:pt>
    <dgm:pt modelId="{8ABD91E8-7D26-4956-A83C-2AA09BF7D5D7}" type="parTrans" cxnId="{64DD1E9E-12CE-458E-8F8A-91D69E2C5CC7}">
      <dgm:prSet/>
      <dgm:spPr/>
      <dgm:t>
        <a:bodyPr/>
        <a:lstStyle/>
        <a:p>
          <a:endParaRPr lang="hr-HR"/>
        </a:p>
      </dgm:t>
    </dgm:pt>
    <dgm:pt modelId="{D8461CAF-913F-4A81-BDB0-DD1971708AFA}" type="sibTrans" cxnId="{64DD1E9E-12CE-458E-8F8A-91D69E2C5CC7}">
      <dgm:prSet/>
      <dgm:spPr/>
      <dgm:t>
        <a:bodyPr/>
        <a:lstStyle/>
        <a:p>
          <a:endParaRPr lang="hr-HR"/>
        </a:p>
      </dgm:t>
    </dgm:pt>
    <dgm:pt modelId="{C3359833-0A57-4D64-895B-D498296B9F8B}" type="pres">
      <dgm:prSet presAssocID="{3FB0E513-6710-4BDC-ADA2-BC386DD3A60B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ADD54C10-9B6A-42B0-80CB-BC28A4422C6C}" type="pres">
      <dgm:prSet presAssocID="{3504CDA5-CC02-476E-ABC2-CC46C4D9636F}" presName="parentText1" presStyleLbl="node1" presStyleIdx="0" presStyleCnt="3" custScaleY="130440" custLinFactNeighborX="1428" custLinFactNeighborY="-8733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6AA70B5-3B08-4BD9-9EBC-B9A3A33B63FF}" type="pres">
      <dgm:prSet presAssocID="{2854AD3A-6033-4739-BB4B-F366F1F445A1}" presName="parentText2" presStyleLbl="node1" presStyleIdx="1" presStyleCnt="3" custScaleX="126681" custScaleY="137934" custLinFactNeighborX="-6670" custLinFactNeighborY="11202">
        <dgm:presLayoutVars>
          <dgm:chMax/>
          <dgm:chPref val="3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hr-HR"/>
        </a:p>
      </dgm:t>
    </dgm:pt>
    <dgm:pt modelId="{BB7A4164-C97F-4B3E-A885-44F5D8E5A509}" type="pres">
      <dgm:prSet presAssocID="{B93D3C82-4B92-4BE3-B37A-1FFA99CCFE7C}" presName="parentText3" presStyleLbl="node1" presStyleIdx="2" presStyleCnt="3" custScaleX="146596" custScaleY="138368" custLinFactY="14016" custLinFactNeighborX="-21826" custLinFactNeighborY="10000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0B88D5EE-C548-45F3-BF1E-8CF3EAD8414D}" type="presOf" srcId="{2854AD3A-6033-4739-BB4B-F366F1F445A1}" destId="{66AA70B5-3B08-4BD9-9EBC-B9A3A33B63FF}" srcOrd="0" destOrd="0" presId="urn:microsoft.com/office/officeart/2009/3/layout/IncreasingArrowsProcess"/>
    <dgm:cxn modelId="{64DD1E9E-12CE-458E-8F8A-91D69E2C5CC7}" srcId="{3FB0E513-6710-4BDC-ADA2-BC386DD3A60B}" destId="{B93D3C82-4B92-4BE3-B37A-1FFA99CCFE7C}" srcOrd="2" destOrd="0" parTransId="{8ABD91E8-7D26-4956-A83C-2AA09BF7D5D7}" sibTransId="{D8461CAF-913F-4A81-BDB0-DD1971708AFA}"/>
    <dgm:cxn modelId="{7A257D21-3A8D-4D08-8004-48016CC3E0E0}" type="presOf" srcId="{3FB0E513-6710-4BDC-ADA2-BC386DD3A60B}" destId="{C3359833-0A57-4D64-895B-D498296B9F8B}" srcOrd="0" destOrd="0" presId="urn:microsoft.com/office/officeart/2009/3/layout/IncreasingArrowsProcess"/>
    <dgm:cxn modelId="{E6A9C1B1-0851-4EB2-B625-152B8E563FCC}" type="presOf" srcId="{B93D3C82-4B92-4BE3-B37A-1FFA99CCFE7C}" destId="{BB7A4164-C97F-4B3E-A885-44F5D8E5A509}" srcOrd="0" destOrd="0" presId="urn:microsoft.com/office/officeart/2009/3/layout/IncreasingArrowsProcess"/>
    <dgm:cxn modelId="{997DC987-DDC4-4879-81F9-7D24147CBA79}" type="presOf" srcId="{3504CDA5-CC02-476E-ABC2-CC46C4D9636F}" destId="{ADD54C10-9B6A-42B0-80CB-BC28A4422C6C}" srcOrd="0" destOrd="0" presId="urn:microsoft.com/office/officeart/2009/3/layout/IncreasingArrowsProcess"/>
    <dgm:cxn modelId="{4DB46846-AFB5-44EB-9D50-322AB4B2242E}" srcId="{3FB0E513-6710-4BDC-ADA2-BC386DD3A60B}" destId="{3504CDA5-CC02-476E-ABC2-CC46C4D9636F}" srcOrd="0" destOrd="0" parTransId="{F588B9DB-B043-42FC-B6B4-ABC68E28FF2A}" sibTransId="{32DEE506-09FB-49FF-9A29-F3253FF1627F}"/>
    <dgm:cxn modelId="{CEB3D0E3-A26E-45AE-A521-BF636D19AC6F}" srcId="{3FB0E513-6710-4BDC-ADA2-BC386DD3A60B}" destId="{2854AD3A-6033-4739-BB4B-F366F1F445A1}" srcOrd="1" destOrd="0" parTransId="{506BE166-7EF2-4F8A-B66A-83AF65C574B4}" sibTransId="{B82FB847-300C-4414-BF1D-79C01B0F6F06}"/>
    <dgm:cxn modelId="{858E606D-CC64-4017-B81F-351B21E6A364}" type="presParOf" srcId="{C3359833-0A57-4D64-895B-D498296B9F8B}" destId="{ADD54C10-9B6A-42B0-80CB-BC28A4422C6C}" srcOrd="0" destOrd="0" presId="urn:microsoft.com/office/officeart/2009/3/layout/IncreasingArrowsProcess"/>
    <dgm:cxn modelId="{0D563668-0C07-4CF4-B537-2963F7910126}" type="presParOf" srcId="{C3359833-0A57-4D64-895B-D498296B9F8B}" destId="{66AA70B5-3B08-4BD9-9EBC-B9A3A33B63FF}" srcOrd="1" destOrd="0" presId="urn:microsoft.com/office/officeart/2009/3/layout/IncreasingArrowsProcess"/>
    <dgm:cxn modelId="{83BFE684-EB28-4F42-9611-9E0C4BDB3CC4}" type="presParOf" srcId="{C3359833-0A57-4D64-895B-D498296B9F8B}" destId="{BB7A4164-C97F-4B3E-A885-44F5D8E5A509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649891-6BE8-470E-B814-9DC71BD487CA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FFE0FFF9-83EB-4CBD-A889-F9DDAAB1F05A}">
      <dgm:prSet phldrT="[Tekst]"/>
      <dgm:spPr/>
      <dgm:t>
        <a:bodyPr/>
        <a:lstStyle/>
        <a:p>
          <a:r>
            <a:rPr lang="hr-HR" dirty="0" smtClean="0"/>
            <a:t>ISPIT (66 zadataka)</a:t>
          </a:r>
          <a:endParaRPr lang="hr-HR" dirty="0"/>
        </a:p>
      </dgm:t>
    </dgm:pt>
    <dgm:pt modelId="{FFA930E9-4CD7-456D-8180-E8391CBE21E1}" type="parTrans" cxnId="{AEDA7C8E-2089-4163-BA79-D949FD81A37E}">
      <dgm:prSet/>
      <dgm:spPr/>
      <dgm:t>
        <a:bodyPr/>
        <a:lstStyle/>
        <a:p>
          <a:endParaRPr lang="hr-HR"/>
        </a:p>
      </dgm:t>
    </dgm:pt>
    <dgm:pt modelId="{1415A581-CFD4-40E1-A59F-9C53F17614B3}" type="sibTrans" cxnId="{AEDA7C8E-2089-4163-BA79-D949FD81A37E}">
      <dgm:prSet/>
      <dgm:spPr/>
      <dgm:t>
        <a:bodyPr/>
        <a:lstStyle/>
        <a:p>
          <a:endParaRPr lang="hr-HR"/>
        </a:p>
      </dgm:t>
    </dgm:pt>
    <dgm:pt modelId="{8EE15817-D454-43D7-87B9-EC8F1F48262F}">
      <dgm:prSet phldrT="[Tekst]"/>
      <dgm:spPr/>
      <dgm:t>
        <a:bodyPr/>
        <a:lstStyle/>
        <a:p>
          <a:r>
            <a:rPr lang="hr-HR" b="1" dirty="0" smtClean="0"/>
            <a:t>Zadaci zatvorenog tipa </a:t>
          </a:r>
        </a:p>
        <a:p>
          <a:r>
            <a:rPr lang="hr-HR" b="1" dirty="0" smtClean="0"/>
            <a:t>(50 zadataka)</a:t>
          </a:r>
          <a:endParaRPr lang="hr-HR" b="1" dirty="0"/>
        </a:p>
      </dgm:t>
    </dgm:pt>
    <dgm:pt modelId="{76EA5900-C835-4A61-B829-E48A4ADB7834}" type="parTrans" cxnId="{0117ED3C-EACD-4879-A64F-4BED28C05349}">
      <dgm:prSet/>
      <dgm:spPr/>
      <dgm:t>
        <a:bodyPr/>
        <a:lstStyle/>
        <a:p>
          <a:endParaRPr lang="hr-HR"/>
        </a:p>
      </dgm:t>
    </dgm:pt>
    <dgm:pt modelId="{BD7F0242-1DA8-4935-99FC-F8268F00DC7F}" type="sibTrans" cxnId="{0117ED3C-EACD-4879-A64F-4BED28C05349}">
      <dgm:prSet/>
      <dgm:spPr/>
      <dgm:t>
        <a:bodyPr/>
        <a:lstStyle/>
        <a:p>
          <a:endParaRPr lang="hr-HR"/>
        </a:p>
      </dgm:t>
    </dgm:pt>
    <dgm:pt modelId="{37682649-75E6-40B2-BEF2-C1B9344BEDEA}">
      <dgm:prSet phldrT="[Tekst]"/>
      <dgm:spPr/>
      <dgm:t>
        <a:bodyPr/>
        <a:lstStyle/>
        <a:p>
          <a:r>
            <a:rPr lang="hr-HR" dirty="0" smtClean="0"/>
            <a:t>50% bodova</a:t>
          </a:r>
          <a:endParaRPr lang="hr-HR" dirty="0"/>
        </a:p>
      </dgm:t>
    </dgm:pt>
    <dgm:pt modelId="{B0652166-E215-40FA-ACCB-920CDDE2C345}" type="parTrans" cxnId="{79D909D9-20D5-46F1-8002-945EAE39D452}">
      <dgm:prSet/>
      <dgm:spPr/>
      <dgm:t>
        <a:bodyPr/>
        <a:lstStyle/>
        <a:p>
          <a:endParaRPr lang="hr-HR"/>
        </a:p>
      </dgm:t>
    </dgm:pt>
    <dgm:pt modelId="{A4C4D20A-E1EA-482D-B606-37741BC12CA7}" type="sibTrans" cxnId="{79D909D9-20D5-46F1-8002-945EAE39D452}">
      <dgm:prSet/>
      <dgm:spPr/>
      <dgm:t>
        <a:bodyPr/>
        <a:lstStyle/>
        <a:p>
          <a:endParaRPr lang="hr-HR"/>
        </a:p>
      </dgm:t>
    </dgm:pt>
    <dgm:pt modelId="{9FF4714D-B240-45A2-B98A-2BAC17D1F7AD}">
      <dgm:prSet phldrT="[Tekst]"/>
      <dgm:spPr/>
      <dgm:t>
        <a:bodyPr/>
        <a:lstStyle/>
        <a:p>
          <a:r>
            <a:rPr lang="hr-HR" b="1" dirty="0" smtClean="0"/>
            <a:t>Zadaci otvorenog tipa (16 zadataka)</a:t>
          </a:r>
          <a:endParaRPr lang="hr-HR" b="1" dirty="0"/>
        </a:p>
      </dgm:t>
    </dgm:pt>
    <dgm:pt modelId="{F9170BDC-D2DE-451C-AF62-A8028DA57682}" type="parTrans" cxnId="{2C03AA83-FA09-4B61-A109-1A5DE094F2CD}">
      <dgm:prSet/>
      <dgm:spPr/>
      <dgm:t>
        <a:bodyPr/>
        <a:lstStyle/>
        <a:p>
          <a:endParaRPr lang="hr-HR"/>
        </a:p>
      </dgm:t>
    </dgm:pt>
    <dgm:pt modelId="{5D0C2150-AD79-47E2-B0D3-7B703E7B325D}" type="sibTrans" cxnId="{2C03AA83-FA09-4B61-A109-1A5DE094F2CD}">
      <dgm:prSet/>
      <dgm:spPr/>
      <dgm:t>
        <a:bodyPr/>
        <a:lstStyle/>
        <a:p>
          <a:endParaRPr lang="hr-HR"/>
        </a:p>
      </dgm:t>
    </dgm:pt>
    <dgm:pt modelId="{9A0C9F9D-B90D-4ED0-A8F4-908B9940436D}">
      <dgm:prSet phldrT="[Tekst]"/>
      <dgm:spPr/>
      <dgm:t>
        <a:bodyPr/>
        <a:lstStyle/>
        <a:p>
          <a:r>
            <a:rPr lang="hr-HR" dirty="0" smtClean="0"/>
            <a:t>50% bodova</a:t>
          </a:r>
          <a:endParaRPr lang="hr-HR" dirty="0"/>
        </a:p>
      </dgm:t>
    </dgm:pt>
    <dgm:pt modelId="{64F37A42-3A54-4173-8F83-2C3037D4D5D3}" type="parTrans" cxnId="{4F083C65-148A-417D-A339-CDC0D511E201}">
      <dgm:prSet/>
      <dgm:spPr/>
      <dgm:t>
        <a:bodyPr/>
        <a:lstStyle/>
        <a:p>
          <a:endParaRPr lang="hr-HR"/>
        </a:p>
      </dgm:t>
    </dgm:pt>
    <dgm:pt modelId="{9E700623-C1AF-4F2F-B7D1-065A0B23DAE5}" type="sibTrans" cxnId="{4F083C65-148A-417D-A339-CDC0D511E201}">
      <dgm:prSet/>
      <dgm:spPr/>
      <dgm:t>
        <a:bodyPr/>
        <a:lstStyle/>
        <a:p>
          <a:endParaRPr lang="hr-HR"/>
        </a:p>
      </dgm:t>
    </dgm:pt>
    <dgm:pt modelId="{71322C68-30C4-4003-921F-ACE08E719E4F}" type="pres">
      <dgm:prSet presAssocID="{A7649891-6BE8-470E-B814-9DC71BD487C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8DFAF4E5-E29E-488F-90CB-D659661F0614}" type="pres">
      <dgm:prSet presAssocID="{FFE0FFF9-83EB-4CBD-A889-F9DDAAB1F05A}" presName="vertOne" presStyleCnt="0"/>
      <dgm:spPr/>
    </dgm:pt>
    <dgm:pt modelId="{A8862786-24A7-46AA-B1B2-D4EDEF3D50A6}" type="pres">
      <dgm:prSet presAssocID="{FFE0FFF9-83EB-4CBD-A889-F9DDAAB1F05A}" presName="txOne" presStyleLbl="node0" presStyleIdx="0" presStyleCnt="1" custLinFactNeighborX="-351" custLinFactNeighborY="-1368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E28AFB0-80CC-444F-B5D8-02E885C8E021}" type="pres">
      <dgm:prSet presAssocID="{FFE0FFF9-83EB-4CBD-A889-F9DDAAB1F05A}" presName="parTransOne" presStyleCnt="0"/>
      <dgm:spPr/>
    </dgm:pt>
    <dgm:pt modelId="{3C160D19-9AFB-4D6E-8ECA-984B2BD46490}" type="pres">
      <dgm:prSet presAssocID="{FFE0FFF9-83EB-4CBD-A889-F9DDAAB1F05A}" presName="horzOne" presStyleCnt="0"/>
      <dgm:spPr/>
    </dgm:pt>
    <dgm:pt modelId="{11EE7A88-CD04-48AA-A97F-A445EAC8B151}" type="pres">
      <dgm:prSet presAssocID="{8EE15817-D454-43D7-87B9-EC8F1F48262F}" presName="vertTwo" presStyleCnt="0"/>
      <dgm:spPr/>
    </dgm:pt>
    <dgm:pt modelId="{3C4675DD-CA5E-411A-9DE8-84EA24AD8778}" type="pres">
      <dgm:prSet presAssocID="{8EE15817-D454-43D7-87B9-EC8F1F48262F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BC3CE6-D22B-4C70-81BF-A0E4405C5DCA}" type="pres">
      <dgm:prSet presAssocID="{8EE15817-D454-43D7-87B9-EC8F1F48262F}" presName="parTransTwo" presStyleCnt="0"/>
      <dgm:spPr/>
    </dgm:pt>
    <dgm:pt modelId="{0959691B-FDC1-4227-BACB-4918A938D44F}" type="pres">
      <dgm:prSet presAssocID="{8EE15817-D454-43D7-87B9-EC8F1F48262F}" presName="horzTwo" presStyleCnt="0"/>
      <dgm:spPr/>
    </dgm:pt>
    <dgm:pt modelId="{7FBC8E12-EE4D-4EA9-AB3E-59FAE7946D53}" type="pres">
      <dgm:prSet presAssocID="{37682649-75E6-40B2-BEF2-C1B9344BEDEA}" presName="vertThree" presStyleCnt="0"/>
      <dgm:spPr/>
    </dgm:pt>
    <dgm:pt modelId="{4607131E-B36C-45C1-9DA9-C89BEDED5AB3}" type="pres">
      <dgm:prSet presAssocID="{37682649-75E6-40B2-BEF2-C1B9344BEDEA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BB3A862-D580-4C95-9A8A-26370513FDAB}" type="pres">
      <dgm:prSet presAssocID="{37682649-75E6-40B2-BEF2-C1B9344BEDEA}" presName="horzThree" presStyleCnt="0"/>
      <dgm:spPr/>
    </dgm:pt>
    <dgm:pt modelId="{5631C2B9-C83D-4C1C-BE0A-F07E7D188E52}" type="pres">
      <dgm:prSet presAssocID="{BD7F0242-1DA8-4935-99FC-F8268F00DC7F}" presName="sibSpaceTwo" presStyleCnt="0"/>
      <dgm:spPr/>
    </dgm:pt>
    <dgm:pt modelId="{F8895532-4D16-4A84-92B3-5527895D3AAC}" type="pres">
      <dgm:prSet presAssocID="{9FF4714D-B240-45A2-B98A-2BAC17D1F7AD}" presName="vertTwo" presStyleCnt="0"/>
      <dgm:spPr/>
    </dgm:pt>
    <dgm:pt modelId="{E7B31BD1-CE22-49D2-AB3F-2B635925FF62}" type="pres">
      <dgm:prSet presAssocID="{9FF4714D-B240-45A2-B98A-2BAC17D1F7AD}" presName="txTwo" presStyleLbl="node2" presStyleIdx="1" presStyleCnt="2" custScaleX="5992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998079A-C2E1-46B6-B3CC-81868C9CACE6}" type="pres">
      <dgm:prSet presAssocID="{9FF4714D-B240-45A2-B98A-2BAC17D1F7AD}" presName="parTransTwo" presStyleCnt="0"/>
      <dgm:spPr/>
    </dgm:pt>
    <dgm:pt modelId="{DF5955A5-8103-4904-9847-F68ED32CBCFA}" type="pres">
      <dgm:prSet presAssocID="{9FF4714D-B240-45A2-B98A-2BAC17D1F7AD}" presName="horzTwo" presStyleCnt="0"/>
      <dgm:spPr/>
    </dgm:pt>
    <dgm:pt modelId="{8C67EA32-1B63-4E92-8A7E-06C5EB76340E}" type="pres">
      <dgm:prSet presAssocID="{9A0C9F9D-B90D-4ED0-A8F4-908B9940436D}" presName="vertThree" presStyleCnt="0"/>
      <dgm:spPr/>
    </dgm:pt>
    <dgm:pt modelId="{67784778-4558-43C0-A293-7709EABB43DD}" type="pres">
      <dgm:prSet presAssocID="{9A0C9F9D-B90D-4ED0-A8F4-908B9940436D}" presName="txThree" presStyleLbl="node3" presStyleIdx="1" presStyleCnt="2" custScaleX="61720" custLinFactNeighborX="99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CD26B07-D6B9-485F-9635-945ECA842185}" type="pres">
      <dgm:prSet presAssocID="{9A0C9F9D-B90D-4ED0-A8F4-908B9940436D}" presName="horzThree" presStyleCnt="0"/>
      <dgm:spPr/>
    </dgm:pt>
  </dgm:ptLst>
  <dgm:cxnLst>
    <dgm:cxn modelId="{0FDC6153-4B86-4C38-9378-C91431617738}" type="presOf" srcId="{9A0C9F9D-B90D-4ED0-A8F4-908B9940436D}" destId="{67784778-4558-43C0-A293-7709EABB43DD}" srcOrd="0" destOrd="0" presId="urn:microsoft.com/office/officeart/2005/8/layout/hierarchy4"/>
    <dgm:cxn modelId="{38F681A0-0076-4F18-875B-174C0EBB0096}" type="presOf" srcId="{A7649891-6BE8-470E-B814-9DC71BD487CA}" destId="{71322C68-30C4-4003-921F-ACE08E719E4F}" srcOrd="0" destOrd="0" presId="urn:microsoft.com/office/officeart/2005/8/layout/hierarchy4"/>
    <dgm:cxn modelId="{AE58879E-1971-4F6F-AFFE-87EEEB58E88B}" type="presOf" srcId="{9FF4714D-B240-45A2-B98A-2BAC17D1F7AD}" destId="{E7B31BD1-CE22-49D2-AB3F-2B635925FF62}" srcOrd="0" destOrd="0" presId="urn:microsoft.com/office/officeart/2005/8/layout/hierarchy4"/>
    <dgm:cxn modelId="{2C03AA83-FA09-4B61-A109-1A5DE094F2CD}" srcId="{FFE0FFF9-83EB-4CBD-A889-F9DDAAB1F05A}" destId="{9FF4714D-B240-45A2-B98A-2BAC17D1F7AD}" srcOrd="1" destOrd="0" parTransId="{F9170BDC-D2DE-451C-AF62-A8028DA57682}" sibTransId="{5D0C2150-AD79-47E2-B0D3-7B703E7B325D}"/>
    <dgm:cxn modelId="{79D909D9-20D5-46F1-8002-945EAE39D452}" srcId="{8EE15817-D454-43D7-87B9-EC8F1F48262F}" destId="{37682649-75E6-40B2-BEF2-C1B9344BEDEA}" srcOrd="0" destOrd="0" parTransId="{B0652166-E215-40FA-ACCB-920CDDE2C345}" sibTransId="{A4C4D20A-E1EA-482D-B606-37741BC12CA7}"/>
    <dgm:cxn modelId="{821ED9CF-4115-47CE-8099-4132939FF5BD}" type="presOf" srcId="{8EE15817-D454-43D7-87B9-EC8F1F48262F}" destId="{3C4675DD-CA5E-411A-9DE8-84EA24AD8778}" srcOrd="0" destOrd="0" presId="urn:microsoft.com/office/officeart/2005/8/layout/hierarchy4"/>
    <dgm:cxn modelId="{0117ED3C-EACD-4879-A64F-4BED28C05349}" srcId="{FFE0FFF9-83EB-4CBD-A889-F9DDAAB1F05A}" destId="{8EE15817-D454-43D7-87B9-EC8F1F48262F}" srcOrd="0" destOrd="0" parTransId="{76EA5900-C835-4A61-B829-E48A4ADB7834}" sibTransId="{BD7F0242-1DA8-4935-99FC-F8268F00DC7F}"/>
    <dgm:cxn modelId="{AEDA7C8E-2089-4163-BA79-D949FD81A37E}" srcId="{A7649891-6BE8-470E-B814-9DC71BD487CA}" destId="{FFE0FFF9-83EB-4CBD-A889-F9DDAAB1F05A}" srcOrd="0" destOrd="0" parTransId="{FFA930E9-4CD7-456D-8180-E8391CBE21E1}" sibTransId="{1415A581-CFD4-40E1-A59F-9C53F17614B3}"/>
    <dgm:cxn modelId="{4F083C65-148A-417D-A339-CDC0D511E201}" srcId="{9FF4714D-B240-45A2-B98A-2BAC17D1F7AD}" destId="{9A0C9F9D-B90D-4ED0-A8F4-908B9940436D}" srcOrd="0" destOrd="0" parTransId="{64F37A42-3A54-4173-8F83-2C3037D4D5D3}" sibTransId="{9E700623-C1AF-4F2F-B7D1-065A0B23DAE5}"/>
    <dgm:cxn modelId="{0A10D908-DAF8-41EA-B6AF-C56301E3E4BD}" type="presOf" srcId="{FFE0FFF9-83EB-4CBD-A889-F9DDAAB1F05A}" destId="{A8862786-24A7-46AA-B1B2-D4EDEF3D50A6}" srcOrd="0" destOrd="0" presId="urn:microsoft.com/office/officeart/2005/8/layout/hierarchy4"/>
    <dgm:cxn modelId="{5D6188BB-0202-4E6B-9E1E-871124B92BFB}" type="presOf" srcId="{37682649-75E6-40B2-BEF2-C1B9344BEDEA}" destId="{4607131E-B36C-45C1-9DA9-C89BEDED5AB3}" srcOrd="0" destOrd="0" presId="urn:microsoft.com/office/officeart/2005/8/layout/hierarchy4"/>
    <dgm:cxn modelId="{CF1CD1AF-2B2E-44A1-B138-4DE92D521042}" type="presParOf" srcId="{71322C68-30C4-4003-921F-ACE08E719E4F}" destId="{8DFAF4E5-E29E-488F-90CB-D659661F0614}" srcOrd="0" destOrd="0" presId="urn:microsoft.com/office/officeart/2005/8/layout/hierarchy4"/>
    <dgm:cxn modelId="{886AC34B-A63E-4AC2-9542-B5052A1A42FB}" type="presParOf" srcId="{8DFAF4E5-E29E-488F-90CB-D659661F0614}" destId="{A8862786-24A7-46AA-B1B2-D4EDEF3D50A6}" srcOrd="0" destOrd="0" presId="urn:microsoft.com/office/officeart/2005/8/layout/hierarchy4"/>
    <dgm:cxn modelId="{760D0578-BB4B-4331-BBB0-C2E9BC6894E5}" type="presParOf" srcId="{8DFAF4E5-E29E-488F-90CB-D659661F0614}" destId="{7E28AFB0-80CC-444F-B5D8-02E885C8E021}" srcOrd="1" destOrd="0" presId="urn:microsoft.com/office/officeart/2005/8/layout/hierarchy4"/>
    <dgm:cxn modelId="{E1A23948-9BFF-48EE-9824-7B63C6354144}" type="presParOf" srcId="{8DFAF4E5-E29E-488F-90CB-D659661F0614}" destId="{3C160D19-9AFB-4D6E-8ECA-984B2BD46490}" srcOrd="2" destOrd="0" presId="urn:microsoft.com/office/officeart/2005/8/layout/hierarchy4"/>
    <dgm:cxn modelId="{0B95EE93-90CB-40BB-A5E5-A3C1960BB242}" type="presParOf" srcId="{3C160D19-9AFB-4D6E-8ECA-984B2BD46490}" destId="{11EE7A88-CD04-48AA-A97F-A445EAC8B151}" srcOrd="0" destOrd="0" presId="urn:microsoft.com/office/officeart/2005/8/layout/hierarchy4"/>
    <dgm:cxn modelId="{B21A4945-ACC2-4A72-A740-F02473154560}" type="presParOf" srcId="{11EE7A88-CD04-48AA-A97F-A445EAC8B151}" destId="{3C4675DD-CA5E-411A-9DE8-84EA24AD8778}" srcOrd="0" destOrd="0" presId="urn:microsoft.com/office/officeart/2005/8/layout/hierarchy4"/>
    <dgm:cxn modelId="{52ABECB4-6252-457F-BC89-42F8764544F7}" type="presParOf" srcId="{11EE7A88-CD04-48AA-A97F-A445EAC8B151}" destId="{CBBC3CE6-D22B-4C70-81BF-A0E4405C5DCA}" srcOrd="1" destOrd="0" presId="urn:microsoft.com/office/officeart/2005/8/layout/hierarchy4"/>
    <dgm:cxn modelId="{9DE89ECA-D67F-45A1-A9C7-26DC2DC06293}" type="presParOf" srcId="{11EE7A88-CD04-48AA-A97F-A445EAC8B151}" destId="{0959691B-FDC1-4227-BACB-4918A938D44F}" srcOrd="2" destOrd="0" presId="urn:microsoft.com/office/officeart/2005/8/layout/hierarchy4"/>
    <dgm:cxn modelId="{B23E0A10-972A-4BD7-889E-BC03D52B405F}" type="presParOf" srcId="{0959691B-FDC1-4227-BACB-4918A938D44F}" destId="{7FBC8E12-EE4D-4EA9-AB3E-59FAE7946D53}" srcOrd="0" destOrd="0" presId="urn:microsoft.com/office/officeart/2005/8/layout/hierarchy4"/>
    <dgm:cxn modelId="{29878CBC-01F0-4D9A-9FBA-43A0C6BAC2D5}" type="presParOf" srcId="{7FBC8E12-EE4D-4EA9-AB3E-59FAE7946D53}" destId="{4607131E-B36C-45C1-9DA9-C89BEDED5AB3}" srcOrd="0" destOrd="0" presId="urn:microsoft.com/office/officeart/2005/8/layout/hierarchy4"/>
    <dgm:cxn modelId="{90E67BB6-116C-45AA-A5BD-6277DC539C3B}" type="presParOf" srcId="{7FBC8E12-EE4D-4EA9-AB3E-59FAE7946D53}" destId="{3BB3A862-D580-4C95-9A8A-26370513FDAB}" srcOrd="1" destOrd="0" presId="urn:microsoft.com/office/officeart/2005/8/layout/hierarchy4"/>
    <dgm:cxn modelId="{2A1F178C-FFBE-44D5-A878-C03A60034568}" type="presParOf" srcId="{3C160D19-9AFB-4D6E-8ECA-984B2BD46490}" destId="{5631C2B9-C83D-4C1C-BE0A-F07E7D188E52}" srcOrd="1" destOrd="0" presId="urn:microsoft.com/office/officeart/2005/8/layout/hierarchy4"/>
    <dgm:cxn modelId="{54F1F76E-07A6-47D1-881D-91A25C294813}" type="presParOf" srcId="{3C160D19-9AFB-4D6E-8ECA-984B2BD46490}" destId="{F8895532-4D16-4A84-92B3-5527895D3AAC}" srcOrd="2" destOrd="0" presId="urn:microsoft.com/office/officeart/2005/8/layout/hierarchy4"/>
    <dgm:cxn modelId="{9C6A18A2-A52F-4D28-9DB0-055BF220CF0D}" type="presParOf" srcId="{F8895532-4D16-4A84-92B3-5527895D3AAC}" destId="{E7B31BD1-CE22-49D2-AB3F-2B635925FF62}" srcOrd="0" destOrd="0" presId="urn:microsoft.com/office/officeart/2005/8/layout/hierarchy4"/>
    <dgm:cxn modelId="{4126C39F-71DD-4971-BFA2-8C19B247C361}" type="presParOf" srcId="{F8895532-4D16-4A84-92B3-5527895D3AAC}" destId="{3998079A-C2E1-46B6-B3CC-81868C9CACE6}" srcOrd="1" destOrd="0" presId="urn:microsoft.com/office/officeart/2005/8/layout/hierarchy4"/>
    <dgm:cxn modelId="{FB9C60F1-6B0C-40E1-8C39-237001478A07}" type="presParOf" srcId="{F8895532-4D16-4A84-92B3-5527895D3AAC}" destId="{DF5955A5-8103-4904-9847-F68ED32CBCFA}" srcOrd="2" destOrd="0" presId="urn:microsoft.com/office/officeart/2005/8/layout/hierarchy4"/>
    <dgm:cxn modelId="{B77676DE-E4F7-4B0A-A204-6D20F556684A}" type="presParOf" srcId="{DF5955A5-8103-4904-9847-F68ED32CBCFA}" destId="{8C67EA32-1B63-4E92-8A7E-06C5EB76340E}" srcOrd="0" destOrd="0" presId="urn:microsoft.com/office/officeart/2005/8/layout/hierarchy4"/>
    <dgm:cxn modelId="{6CA205CC-0281-43D9-8324-B31A31EE2C88}" type="presParOf" srcId="{8C67EA32-1B63-4E92-8A7E-06C5EB76340E}" destId="{67784778-4558-43C0-A293-7709EABB43DD}" srcOrd="0" destOrd="0" presId="urn:microsoft.com/office/officeart/2005/8/layout/hierarchy4"/>
    <dgm:cxn modelId="{15EE8A85-55DB-44B0-8E92-6B0562422182}" type="presParOf" srcId="{8C67EA32-1B63-4E92-8A7E-06C5EB76340E}" destId="{DCD26B07-D6B9-485F-9635-945ECA84218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649891-6BE8-470E-B814-9DC71BD487CA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FFE0FFF9-83EB-4CBD-A889-F9DDAAB1F05A}">
      <dgm:prSet phldrT="[Tekst]"/>
      <dgm:spPr/>
      <dgm:t>
        <a:bodyPr/>
        <a:lstStyle/>
        <a:p>
          <a:r>
            <a:rPr lang="hr-HR" dirty="0" smtClean="0"/>
            <a:t>ISPIT (kognitivne razine)</a:t>
          </a:r>
          <a:endParaRPr lang="hr-HR" dirty="0"/>
        </a:p>
      </dgm:t>
    </dgm:pt>
    <dgm:pt modelId="{FFA930E9-4CD7-456D-8180-E8391CBE21E1}" type="parTrans" cxnId="{AEDA7C8E-2089-4163-BA79-D949FD81A37E}">
      <dgm:prSet/>
      <dgm:spPr/>
      <dgm:t>
        <a:bodyPr/>
        <a:lstStyle/>
        <a:p>
          <a:endParaRPr lang="hr-HR"/>
        </a:p>
      </dgm:t>
    </dgm:pt>
    <dgm:pt modelId="{1415A581-CFD4-40E1-A59F-9C53F17614B3}" type="sibTrans" cxnId="{AEDA7C8E-2089-4163-BA79-D949FD81A37E}">
      <dgm:prSet/>
      <dgm:spPr/>
      <dgm:t>
        <a:bodyPr/>
        <a:lstStyle/>
        <a:p>
          <a:endParaRPr lang="hr-HR"/>
        </a:p>
      </dgm:t>
    </dgm:pt>
    <dgm:pt modelId="{8EE15817-D454-43D7-87B9-EC8F1F48262F}">
      <dgm:prSet phldrT="[Tekst]" custT="1"/>
      <dgm:spPr/>
      <dgm:t>
        <a:bodyPr/>
        <a:lstStyle/>
        <a:p>
          <a:r>
            <a:rPr lang="hr-HR" sz="1800" b="1" dirty="0" smtClean="0"/>
            <a:t>Reprodukcija</a:t>
          </a:r>
          <a:endParaRPr lang="hr-HR" sz="1600" b="1" dirty="0"/>
        </a:p>
      </dgm:t>
    </dgm:pt>
    <dgm:pt modelId="{76EA5900-C835-4A61-B829-E48A4ADB7834}" type="parTrans" cxnId="{0117ED3C-EACD-4879-A64F-4BED28C05349}">
      <dgm:prSet/>
      <dgm:spPr/>
      <dgm:t>
        <a:bodyPr/>
        <a:lstStyle/>
        <a:p>
          <a:endParaRPr lang="hr-HR"/>
        </a:p>
      </dgm:t>
    </dgm:pt>
    <dgm:pt modelId="{BD7F0242-1DA8-4935-99FC-F8268F00DC7F}" type="sibTrans" cxnId="{0117ED3C-EACD-4879-A64F-4BED28C05349}">
      <dgm:prSet/>
      <dgm:spPr/>
      <dgm:t>
        <a:bodyPr/>
        <a:lstStyle/>
        <a:p>
          <a:endParaRPr lang="hr-HR"/>
        </a:p>
      </dgm:t>
    </dgm:pt>
    <dgm:pt modelId="{37682649-75E6-40B2-BEF2-C1B9344BEDEA}">
      <dgm:prSet phldrT="[Tekst]" custT="1"/>
      <dgm:spPr/>
      <dgm:t>
        <a:bodyPr/>
        <a:lstStyle/>
        <a:p>
          <a:r>
            <a:rPr lang="hr-HR" sz="1800" dirty="0" smtClean="0"/>
            <a:t>30% zadataka</a:t>
          </a:r>
          <a:endParaRPr lang="hr-HR" sz="1800" dirty="0"/>
        </a:p>
      </dgm:t>
    </dgm:pt>
    <dgm:pt modelId="{B0652166-E215-40FA-ACCB-920CDDE2C345}" type="parTrans" cxnId="{79D909D9-20D5-46F1-8002-945EAE39D452}">
      <dgm:prSet/>
      <dgm:spPr/>
      <dgm:t>
        <a:bodyPr/>
        <a:lstStyle/>
        <a:p>
          <a:endParaRPr lang="hr-HR"/>
        </a:p>
      </dgm:t>
    </dgm:pt>
    <dgm:pt modelId="{A4C4D20A-E1EA-482D-B606-37741BC12CA7}" type="sibTrans" cxnId="{79D909D9-20D5-46F1-8002-945EAE39D452}">
      <dgm:prSet/>
      <dgm:spPr/>
      <dgm:t>
        <a:bodyPr/>
        <a:lstStyle/>
        <a:p>
          <a:endParaRPr lang="hr-HR"/>
        </a:p>
      </dgm:t>
    </dgm:pt>
    <dgm:pt modelId="{9FF4714D-B240-45A2-B98A-2BAC17D1F7AD}">
      <dgm:prSet phldrT="[Tekst]" custT="1"/>
      <dgm:spPr/>
      <dgm:t>
        <a:bodyPr/>
        <a:lstStyle/>
        <a:p>
          <a:r>
            <a:rPr lang="hr-HR" sz="1800" b="1" dirty="0" smtClean="0"/>
            <a:t>Konceptualno razumijevanje i primjena znanja</a:t>
          </a:r>
          <a:endParaRPr lang="hr-HR" sz="1800" b="1" dirty="0"/>
        </a:p>
      </dgm:t>
    </dgm:pt>
    <dgm:pt modelId="{F9170BDC-D2DE-451C-AF62-A8028DA57682}" type="parTrans" cxnId="{2C03AA83-FA09-4B61-A109-1A5DE094F2CD}">
      <dgm:prSet/>
      <dgm:spPr/>
      <dgm:t>
        <a:bodyPr/>
        <a:lstStyle/>
        <a:p>
          <a:endParaRPr lang="hr-HR"/>
        </a:p>
      </dgm:t>
    </dgm:pt>
    <dgm:pt modelId="{5D0C2150-AD79-47E2-B0D3-7B703E7B325D}" type="sibTrans" cxnId="{2C03AA83-FA09-4B61-A109-1A5DE094F2CD}">
      <dgm:prSet/>
      <dgm:spPr/>
      <dgm:t>
        <a:bodyPr/>
        <a:lstStyle/>
        <a:p>
          <a:endParaRPr lang="hr-HR"/>
        </a:p>
      </dgm:t>
    </dgm:pt>
    <dgm:pt modelId="{9A0C9F9D-B90D-4ED0-A8F4-908B9940436D}">
      <dgm:prSet phldrT="[Tekst]" custT="1"/>
      <dgm:spPr/>
      <dgm:t>
        <a:bodyPr/>
        <a:lstStyle/>
        <a:p>
          <a:r>
            <a:rPr lang="hr-HR" sz="1800" dirty="0" smtClean="0"/>
            <a:t>60% zadataka</a:t>
          </a:r>
          <a:endParaRPr lang="hr-HR" sz="1800" dirty="0"/>
        </a:p>
      </dgm:t>
    </dgm:pt>
    <dgm:pt modelId="{64F37A42-3A54-4173-8F83-2C3037D4D5D3}" type="parTrans" cxnId="{4F083C65-148A-417D-A339-CDC0D511E201}">
      <dgm:prSet/>
      <dgm:spPr/>
      <dgm:t>
        <a:bodyPr/>
        <a:lstStyle/>
        <a:p>
          <a:endParaRPr lang="hr-HR"/>
        </a:p>
      </dgm:t>
    </dgm:pt>
    <dgm:pt modelId="{9E700623-C1AF-4F2F-B7D1-065A0B23DAE5}" type="sibTrans" cxnId="{4F083C65-148A-417D-A339-CDC0D511E201}">
      <dgm:prSet/>
      <dgm:spPr/>
      <dgm:t>
        <a:bodyPr/>
        <a:lstStyle/>
        <a:p>
          <a:endParaRPr lang="hr-HR"/>
        </a:p>
      </dgm:t>
    </dgm:pt>
    <dgm:pt modelId="{2D55380E-6698-4F6F-9D61-BB33AA6B4139}">
      <dgm:prSet custT="1"/>
      <dgm:spPr/>
      <dgm:t>
        <a:bodyPr/>
        <a:lstStyle/>
        <a:p>
          <a:r>
            <a:rPr lang="hr-HR" sz="1800" b="1" dirty="0" smtClean="0"/>
            <a:t>Rješavanje problema</a:t>
          </a:r>
          <a:endParaRPr lang="hr-HR" sz="1800" b="1" dirty="0"/>
        </a:p>
      </dgm:t>
    </dgm:pt>
    <dgm:pt modelId="{920238EE-6643-4348-9C31-B6C255F2162F}" type="parTrans" cxnId="{1DF058B4-989E-4ADD-A6A8-CDF2E2964D9B}">
      <dgm:prSet/>
      <dgm:spPr/>
      <dgm:t>
        <a:bodyPr/>
        <a:lstStyle/>
        <a:p>
          <a:endParaRPr lang="hr-HR"/>
        </a:p>
      </dgm:t>
    </dgm:pt>
    <dgm:pt modelId="{8411EA88-FB38-4E09-8BA3-EA37AE2117FC}" type="sibTrans" cxnId="{1DF058B4-989E-4ADD-A6A8-CDF2E2964D9B}">
      <dgm:prSet/>
      <dgm:spPr/>
      <dgm:t>
        <a:bodyPr/>
        <a:lstStyle/>
        <a:p>
          <a:endParaRPr lang="hr-HR"/>
        </a:p>
      </dgm:t>
    </dgm:pt>
    <dgm:pt modelId="{D977EF64-3B29-4F54-9E01-9301840A19EE}">
      <dgm:prSet custT="1"/>
      <dgm:spPr/>
      <dgm:t>
        <a:bodyPr/>
        <a:lstStyle/>
        <a:p>
          <a:r>
            <a:rPr lang="hr-HR" sz="1800" dirty="0" smtClean="0"/>
            <a:t>10% zadataka</a:t>
          </a:r>
          <a:endParaRPr lang="hr-HR" sz="1800" dirty="0"/>
        </a:p>
      </dgm:t>
    </dgm:pt>
    <dgm:pt modelId="{17D61006-F6FF-488D-AF94-0EE54F4401A2}" type="parTrans" cxnId="{C68DA2CA-1E5D-4484-863C-73B7A47C1EB2}">
      <dgm:prSet/>
      <dgm:spPr/>
      <dgm:t>
        <a:bodyPr/>
        <a:lstStyle/>
        <a:p>
          <a:endParaRPr lang="hr-HR"/>
        </a:p>
      </dgm:t>
    </dgm:pt>
    <dgm:pt modelId="{503CC0EA-2392-4190-8AF2-296694741087}" type="sibTrans" cxnId="{C68DA2CA-1E5D-4484-863C-73B7A47C1EB2}">
      <dgm:prSet/>
      <dgm:spPr/>
      <dgm:t>
        <a:bodyPr/>
        <a:lstStyle/>
        <a:p>
          <a:endParaRPr lang="hr-HR"/>
        </a:p>
      </dgm:t>
    </dgm:pt>
    <dgm:pt modelId="{71322C68-30C4-4003-921F-ACE08E719E4F}" type="pres">
      <dgm:prSet presAssocID="{A7649891-6BE8-470E-B814-9DC71BD487C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8DFAF4E5-E29E-488F-90CB-D659661F0614}" type="pres">
      <dgm:prSet presAssocID="{FFE0FFF9-83EB-4CBD-A889-F9DDAAB1F05A}" presName="vertOne" presStyleCnt="0"/>
      <dgm:spPr/>
    </dgm:pt>
    <dgm:pt modelId="{A8862786-24A7-46AA-B1B2-D4EDEF3D50A6}" type="pres">
      <dgm:prSet presAssocID="{FFE0FFF9-83EB-4CBD-A889-F9DDAAB1F05A}" presName="txOne" presStyleLbl="node0" presStyleIdx="0" presStyleCnt="1" custLinFactNeighborX="-552" custLinFactNeighborY="7235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E28AFB0-80CC-444F-B5D8-02E885C8E021}" type="pres">
      <dgm:prSet presAssocID="{FFE0FFF9-83EB-4CBD-A889-F9DDAAB1F05A}" presName="parTransOne" presStyleCnt="0"/>
      <dgm:spPr/>
    </dgm:pt>
    <dgm:pt modelId="{3C160D19-9AFB-4D6E-8ECA-984B2BD46490}" type="pres">
      <dgm:prSet presAssocID="{FFE0FFF9-83EB-4CBD-A889-F9DDAAB1F05A}" presName="horzOne" presStyleCnt="0"/>
      <dgm:spPr/>
    </dgm:pt>
    <dgm:pt modelId="{11EE7A88-CD04-48AA-A97F-A445EAC8B151}" type="pres">
      <dgm:prSet presAssocID="{8EE15817-D454-43D7-87B9-EC8F1F48262F}" presName="vertTwo" presStyleCnt="0"/>
      <dgm:spPr/>
    </dgm:pt>
    <dgm:pt modelId="{3C4675DD-CA5E-411A-9DE8-84EA24AD8778}" type="pres">
      <dgm:prSet presAssocID="{8EE15817-D454-43D7-87B9-EC8F1F48262F}" presName="txTwo" presStyleLbl="node2" presStyleIdx="0" presStyleCnt="3" custScaleX="99440" custLinFactNeighborX="-431" custLinFactNeighborY="1984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BC3CE6-D22B-4C70-81BF-A0E4405C5DCA}" type="pres">
      <dgm:prSet presAssocID="{8EE15817-D454-43D7-87B9-EC8F1F48262F}" presName="parTransTwo" presStyleCnt="0"/>
      <dgm:spPr/>
    </dgm:pt>
    <dgm:pt modelId="{0959691B-FDC1-4227-BACB-4918A938D44F}" type="pres">
      <dgm:prSet presAssocID="{8EE15817-D454-43D7-87B9-EC8F1F48262F}" presName="horzTwo" presStyleCnt="0"/>
      <dgm:spPr/>
    </dgm:pt>
    <dgm:pt modelId="{7FBC8E12-EE4D-4EA9-AB3E-59FAE7946D53}" type="pres">
      <dgm:prSet presAssocID="{37682649-75E6-40B2-BEF2-C1B9344BEDEA}" presName="vertThree" presStyleCnt="0"/>
      <dgm:spPr/>
    </dgm:pt>
    <dgm:pt modelId="{4607131E-B36C-45C1-9DA9-C89BEDED5AB3}" type="pres">
      <dgm:prSet presAssocID="{37682649-75E6-40B2-BEF2-C1B9344BEDEA}" presName="txThree" presStyleLbl="node3" presStyleIdx="0" presStyleCnt="3" custScaleX="1784653" custLinFactX="-56934" custLinFactNeighborX="-100000" custLinFactNeighborY="-286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BB3A862-D580-4C95-9A8A-26370513FDAB}" type="pres">
      <dgm:prSet presAssocID="{37682649-75E6-40B2-BEF2-C1B9344BEDEA}" presName="horzThree" presStyleCnt="0"/>
      <dgm:spPr/>
    </dgm:pt>
    <dgm:pt modelId="{5631C2B9-C83D-4C1C-BE0A-F07E7D188E52}" type="pres">
      <dgm:prSet presAssocID="{BD7F0242-1DA8-4935-99FC-F8268F00DC7F}" presName="sibSpaceTwo" presStyleCnt="0"/>
      <dgm:spPr/>
    </dgm:pt>
    <dgm:pt modelId="{F8895532-4D16-4A84-92B3-5527895D3AAC}" type="pres">
      <dgm:prSet presAssocID="{9FF4714D-B240-45A2-B98A-2BAC17D1F7AD}" presName="vertTwo" presStyleCnt="0"/>
      <dgm:spPr/>
    </dgm:pt>
    <dgm:pt modelId="{E7B31BD1-CE22-49D2-AB3F-2B635925FF62}" type="pres">
      <dgm:prSet presAssocID="{9FF4714D-B240-45A2-B98A-2BAC17D1F7AD}" presName="txTwo" presStyleLbl="node2" presStyleIdx="1" presStyleCnt="3" custScaleX="94154" custLinFactNeighborX="111" custLinFactNeighborY="1066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998079A-C2E1-46B6-B3CC-81868C9CACE6}" type="pres">
      <dgm:prSet presAssocID="{9FF4714D-B240-45A2-B98A-2BAC17D1F7AD}" presName="parTransTwo" presStyleCnt="0"/>
      <dgm:spPr/>
    </dgm:pt>
    <dgm:pt modelId="{DF5955A5-8103-4904-9847-F68ED32CBCFA}" type="pres">
      <dgm:prSet presAssocID="{9FF4714D-B240-45A2-B98A-2BAC17D1F7AD}" presName="horzTwo" presStyleCnt="0"/>
      <dgm:spPr/>
    </dgm:pt>
    <dgm:pt modelId="{8C67EA32-1B63-4E92-8A7E-06C5EB76340E}" type="pres">
      <dgm:prSet presAssocID="{9A0C9F9D-B90D-4ED0-A8F4-908B9940436D}" presName="vertThree" presStyleCnt="0"/>
      <dgm:spPr/>
    </dgm:pt>
    <dgm:pt modelId="{67784778-4558-43C0-A293-7709EABB43DD}" type="pres">
      <dgm:prSet presAssocID="{9A0C9F9D-B90D-4ED0-A8F4-908B9940436D}" presName="txThree" presStyleLbl="node3" presStyleIdx="1" presStyleCnt="3" custScaleX="2000000" custLinFactX="363436" custLinFactNeighborX="400000" custLinFactNeighborY="-444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CD26B07-D6B9-485F-9635-945ECA842185}" type="pres">
      <dgm:prSet presAssocID="{9A0C9F9D-B90D-4ED0-A8F4-908B9940436D}" presName="horzThree" presStyleCnt="0"/>
      <dgm:spPr/>
    </dgm:pt>
    <dgm:pt modelId="{78966B22-52B6-41AE-A944-F41871F3CC4D}" type="pres">
      <dgm:prSet presAssocID="{9E700623-C1AF-4F2F-B7D1-065A0B23DAE5}" presName="sibSpaceThree" presStyleCnt="0"/>
      <dgm:spPr/>
    </dgm:pt>
    <dgm:pt modelId="{40847910-94E9-4116-BD61-375DF65EFF8F}" type="pres">
      <dgm:prSet presAssocID="{D977EF64-3B29-4F54-9E01-9301840A19EE}" presName="vertThree" presStyleCnt="0"/>
      <dgm:spPr/>
    </dgm:pt>
    <dgm:pt modelId="{8AFF7501-88E7-450E-A4AE-A06CE0E869FF}" type="pres">
      <dgm:prSet presAssocID="{D977EF64-3B29-4F54-9E01-9301840A19EE}" presName="txThree" presStyleLbl="node3" presStyleIdx="2" presStyleCnt="3" custScaleX="1478489" custLinFactX="731426" custLinFactNeighborX="800000" custLinFactNeighborY="-397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15353C8-00D7-4E72-BC86-53262780AB50}" type="pres">
      <dgm:prSet presAssocID="{D977EF64-3B29-4F54-9E01-9301840A19EE}" presName="horzThree" presStyleCnt="0"/>
      <dgm:spPr/>
    </dgm:pt>
    <dgm:pt modelId="{68356402-5424-4174-B467-915DE3BFCC44}" type="pres">
      <dgm:prSet presAssocID="{5D0C2150-AD79-47E2-B0D3-7B703E7B325D}" presName="sibSpaceTwo" presStyleCnt="0"/>
      <dgm:spPr/>
    </dgm:pt>
    <dgm:pt modelId="{E5030FC1-7DEA-429E-A200-9165505315EC}" type="pres">
      <dgm:prSet presAssocID="{2D55380E-6698-4F6F-9D61-BB33AA6B4139}" presName="vertTwo" presStyleCnt="0"/>
      <dgm:spPr/>
    </dgm:pt>
    <dgm:pt modelId="{D449504C-8EF3-4E25-A248-CA57752027D1}" type="pres">
      <dgm:prSet presAssocID="{2D55380E-6698-4F6F-9D61-BB33AA6B4139}" presName="txTwo" presStyleLbl="node2" presStyleIdx="2" presStyleCnt="3" custScaleX="1550757" custLinFactNeighborX="-22351" custLinFactNeighborY="209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031D792-6A3C-449B-8944-B8F6C6391357}" type="pres">
      <dgm:prSet presAssocID="{2D55380E-6698-4F6F-9D61-BB33AA6B4139}" presName="horzTwo" presStyleCnt="0"/>
      <dgm:spPr/>
    </dgm:pt>
  </dgm:ptLst>
  <dgm:cxnLst>
    <dgm:cxn modelId="{0117ED3C-EACD-4879-A64F-4BED28C05349}" srcId="{FFE0FFF9-83EB-4CBD-A889-F9DDAAB1F05A}" destId="{8EE15817-D454-43D7-87B9-EC8F1F48262F}" srcOrd="0" destOrd="0" parTransId="{76EA5900-C835-4A61-B829-E48A4ADB7834}" sibTransId="{BD7F0242-1DA8-4935-99FC-F8268F00DC7F}"/>
    <dgm:cxn modelId="{B039218F-72BC-4FDE-A12A-1F248F002893}" type="presOf" srcId="{D977EF64-3B29-4F54-9E01-9301840A19EE}" destId="{8AFF7501-88E7-450E-A4AE-A06CE0E869FF}" srcOrd="0" destOrd="0" presId="urn:microsoft.com/office/officeart/2005/8/layout/hierarchy4"/>
    <dgm:cxn modelId="{D434BD24-6A2B-4598-A609-57AA64F9929F}" type="presOf" srcId="{37682649-75E6-40B2-BEF2-C1B9344BEDEA}" destId="{4607131E-B36C-45C1-9DA9-C89BEDED5AB3}" srcOrd="0" destOrd="0" presId="urn:microsoft.com/office/officeart/2005/8/layout/hierarchy4"/>
    <dgm:cxn modelId="{2A34159D-5937-4AFA-9E29-58888916E8A5}" type="presOf" srcId="{9FF4714D-B240-45A2-B98A-2BAC17D1F7AD}" destId="{E7B31BD1-CE22-49D2-AB3F-2B635925FF62}" srcOrd="0" destOrd="0" presId="urn:microsoft.com/office/officeart/2005/8/layout/hierarchy4"/>
    <dgm:cxn modelId="{AEDA7C8E-2089-4163-BA79-D949FD81A37E}" srcId="{A7649891-6BE8-470E-B814-9DC71BD487CA}" destId="{FFE0FFF9-83EB-4CBD-A889-F9DDAAB1F05A}" srcOrd="0" destOrd="0" parTransId="{FFA930E9-4CD7-456D-8180-E8391CBE21E1}" sibTransId="{1415A581-CFD4-40E1-A59F-9C53F17614B3}"/>
    <dgm:cxn modelId="{89F78AFA-E0D4-45B8-A795-59B3521F3973}" type="presOf" srcId="{8EE15817-D454-43D7-87B9-EC8F1F48262F}" destId="{3C4675DD-CA5E-411A-9DE8-84EA24AD8778}" srcOrd="0" destOrd="0" presId="urn:microsoft.com/office/officeart/2005/8/layout/hierarchy4"/>
    <dgm:cxn modelId="{79D909D9-20D5-46F1-8002-945EAE39D452}" srcId="{8EE15817-D454-43D7-87B9-EC8F1F48262F}" destId="{37682649-75E6-40B2-BEF2-C1B9344BEDEA}" srcOrd="0" destOrd="0" parTransId="{B0652166-E215-40FA-ACCB-920CDDE2C345}" sibTransId="{A4C4D20A-E1EA-482D-B606-37741BC12CA7}"/>
    <dgm:cxn modelId="{A300BB9D-014B-41AB-B29D-39F6173F2F85}" type="presOf" srcId="{A7649891-6BE8-470E-B814-9DC71BD487CA}" destId="{71322C68-30C4-4003-921F-ACE08E719E4F}" srcOrd="0" destOrd="0" presId="urn:microsoft.com/office/officeart/2005/8/layout/hierarchy4"/>
    <dgm:cxn modelId="{4F083C65-148A-417D-A339-CDC0D511E201}" srcId="{9FF4714D-B240-45A2-B98A-2BAC17D1F7AD}" destId="{9A0C9F9D-B90D-4ED0-A8F4-908B9940436D}" srcOrd="0" destOrd="0" parTransId="{64F37A42-3A54-4173-8F83-2C3037D4D5D3}" sibTransId="{9E700623-C1AF-4F2F-B7D1-065A0B23DAE5}"/>
    <dgm:cxn modelId="{1DF058B4-989E-4ADD-A6A8-CDF2E2964D9B}" srcId="{FFE0FFF9-83EB-4CBD-A889-F9DDAAB1F05A}" destId="{2D55380E-6698-4F6F-9D61-BB33AA6B4139}" srcOrd="2" destOrd="0" parTransId="{920238EE-6643-4348-9C31-B6C255F2162F}" sibTransId="{8411EA88-FB38-4E09-8BA3-EA37AE2117FC}"/>
    <dgm:cxn modelId="{C68DA2CA-1E5D-4484-863C-73B7A47C1EB2}" srcId="{9FF4714D-B240-45A2-B98A-2BAC17D1F7AD}" destId="{D977EF64-3B29-4F54-9E01-9301840A19EE}" srcOrd="1" destOrd="0" parTransId="{17D61006-F6FF-488D-AF94-0EE54F4401A2}" sibTransId="{503CC0EA-2392-4190-8AF2-296694741087}"/>
    <dgm:cxn modelId="{012095A7-9649-40FE-9B0C-43A3C0BA66C8}" type="presOf" srcId="{9A0C9F9D-B90D-4ED0-A8F4-908B9940436D}" destId="{67784778-4558-43C0-A293-7709EABB43DD}" srcOrd="0" destOrd="0" presId="urn:microsoft.com/office/officeart/2005/8/layout/hierarchy4"/>
    <dgm:cxn modelId="{2C03AA83-FA09-4B61-A109-1A5DE094F2CD}" srcId="{FFE0FFF9-83EB-4CBD-A889-F9DDAAB1F05A}" destId="{9FF4714D-B240-45A2-B98A-2BAC17D1F7AD}" srcOrd="1" destOrd="0" parTransId="{F9170BDC-D2DE-451C-AF62-A8028DA57682}" sibTransId="{5D0C2150-AD79-47E2-B0D3-7B703E7B325D}"/>
    <dgm:cxn modelId="{09818E95-FFB1-4607-9283-CE4C8853F468}" type="presOf" srcId="{2D55380E-6698-4F6F-9D61-BB33AA6B4139}" destId="{D449504C-8EF3-4E25-A248-CA57752027D1}" srcOrd="0" destOrd="0" presId="urn:microsoft.com/office/officeart/2005/8/layout/hierarchy4"/>
    <dgm:cxn modelId="{77DCCB26-DB8E-4CC5-95A2-044621038CF6}" type="presOf" srcId="{FFE0FFF9-83EB-4CBD-A889-F9DDAAB1F05A}" destId="{A8862786-24A7-46AA-B1B2-D4EDEF3D50A6}" srcOrd="0" destOrd="0" presId="urn:microsoft.com/office/officeart/2005/8/layout/hierarchy4"/>
    <dgm:cxn modelId="{B83C316E-2AD0-495D-AD85-D4CB5C45567B}" type="presParOf" srcId="{71322C68-30C4-4003-921F-ACE08E719E4F}" destId="{8DFAF4E5-E29E-488F-90CB-D659661F0614}" srcOrd="0" destOrd="0" presId="urn:microsoft.com/office/officeart/2005/8/layout/hierarchy4"/>
    <dgm:cxn modelId="{3C4AD86B-3B7A-4664-A81A-20C3C7B99167}" type="presParOf" srcId="{8DFAF4E5-E29E-488F-90CB-D659661F0614}" destId="{A8862786-24A7-46AA-B1B2-D4EDEF3D50A6}" srcOrd="0" destOrd="0" presId="urn:microsoft.com/office/officeart/2005/8/layout/hierarchy4"/>
    <dgm:cxn modelId="{FF4D60F0-A005-4C7F-B6CE-9CACAB2E7F4E}" type="presParOf" srcId="{8DFAF4E5-E29E-488F-90CB-D659661F0614}" destId="{7E28AFB0-80CC-444F-B5D8-02E885C8E021}" srcOrd="1" destOrd="0" presId="urn:microsoft.com/office/officeart/2005/8/layout/hierarchy4"/>
    <dgm:cxn modelId="{CFD094E9-BDFD-4A01-85B9-66DBDF2B0DD0}" type="presParOf" srcId="{8DFAF4E5-E29E-488F-90CB-D659661F0614}" destId="{3C160D19-9AFB-4D6E-8ECA-984B2BD46490}" srcOrd="2" destOrd="0" presId="urn:microsoft.com/office/officeart/2005/8/layout/hierarchy4"/>
    <dgm:cxn modelId="{9792DF34-EDBB-4E48-9A42-44ACB67E418B}" type="presParOf" srcId="{3C160D19-9AFB-4D6E-8ECA-984B2BD46490}" destId="{11EE7A88-CD04-48AA-A97F-A445EAC8B151}" srcOrd="0" destOrd="0" presId="urn:microsoft.com/office/officeart/2005/8/layout/hierarchy4"/>
    <dgm:cxn modelId="{527947F5-4D94-4CA1-8106-05A63CA64DE4}" type="presParOf" srcId="{11EE7A88-CD04-48AA-A97F-A445EAC8B151}" destId="{3C4675DD-CA5E-411A-9DE8-84EA24AD8778}" srcOrd="0" destOrd="0" presId="urn:microsoft.com/office/officeart/2005/8/layout/hierarchy4"/>
    <dgm:cxn modelId="{961B97D0-1359-4FA3-938C-B93E7279DA0C}" type="presParOf" srcId="{11EE7A88-CD04-48AA-A97F-A445EAC8B151}" destId="{CBBC3CE6-D22B-4C70-81BF-A0E4405C5DCA}" srcOrd="1" destOrd="0" presId="urn:microsoft.com/office/officeart/2005/8/layout/hierarchy4"/>
    <dgm:cxn modelId="{6035B436-3FBA-4EC5-B2F0-29FCAE4EF0F8}" type="presParOf" srcId="{11EE7A88-CD04-48AA-A97F-A445EAC8B151}" destId="{0959691B-FDC1-4227-BACB-4918A938D44F}" srcOrd="2" destOrd="0" presId="urn:microsoft.com/office/officeart/2005/8/layout/hierarchy4"/>
    <dgm:cxn modelId="{9307C396-D8D0-452E-834C-1F6E14773D66}" type="presParOf" srcId="{0959691B-FDC1-4227-BACB-4918A938D44F}" destId="{7FBC8E12-EE4D-4EA9-AB3E-59FAE7946D53}" srcOrd="0" destOrd="0" presId="urn:microsoft.com/office/officeart/2005/8/layout/hierarchy4"/>
    <dgm:cxn modelId="{B7246173-0854-4826-903E-D64EC8ABA5FC}" type="presParOf" srcId="{7FBC8E12-EE4D-4EA9-AB3E-59FAE7946D53}" destId="{4607131E-B36C-45C1-9DA9-C89BEDED5AB3}" srcOrd="0" destOrd="0" presId="urn:microsoft.com/office/officeart/2005/8/layout/hierarchy4"/>
    <dgm:cxn modelId="{2994D87E-554D-4198-9DB9-F1C3C089FDB3}" type="presParOf" srcId="{7FBC8E12-EE4D-4EA9-AB3E-59FAE7946D53}" destId="{3BB3A862-D580-4C95-9A8A-26370513FDAB}" srcOrd="1" destOrd="0" presId="urn:microsoft.com/office/officeart/2005/8/layout/hierarchy4"/>
    <dgm:cxn modelId="{29F74932-4BC3-4126-9AD9-6F821A7F8141}" type="presParOf" srcId="{3C160D19-9AFB-4D6E-8ECA-984B2BD46490}" destId="{5631C2B9-C83D-4C1C-BE0A-F07E7D188E52}" srcOrd="1" destOrd="0" presId="urn:microsoft.com/office/officeart/2005/8/layout/hierarchy4"/>
    <dgm:cxn modelId="{AEAD85EE-6494-44B4-91F3-13BA182F3C43}" type="presParOf" srcId="{3C160D19-9AFB-4D6E-8ECA-984B2BD46490}" destId="{F8895532-4D16-4A84-92B3-5527895D3AAC}" srcOrd="2" destOrd="0" presId="urn:microsoft.com/office/officeart/2005/8/layout/hierarchy4"/>
    <dgm:cxn modelId="{F3DED8D8-845B-413E-B31E-4162988B9978}" type="presParOf" srcId="{F8895532-4D16-4A84-92B3-5527895D3AAC}" destId="{E7B31BD1-CE22-49D2-AB3F-2B635925FF62}" srcOrd="0" destOrd="0" presId="urn:microsoft.com/office/officeart/2005/8/layout/hierarchy4"/>
    <dgm:cxn modelId="{D9C42C8C-209A-4BCA-A37F-B259FE048FCC}" type="presParOf" srcId="{F8895532-4D16-4A84-92B3-5527895D3AAC}" destId="{3998079A-C2E1-46B6-B3CC-81868C9CACE6}" srcOrd="1" destOrd="0" presId="urn:microsoft.com/office/officeart/2005/8/layout/hierarchy4"/>
    <dgm:cxn modelId="{A5AA246C-22FF-43A8-8DDA-A31F0B749107}" type="presParOf" srcId="{F8895532-4D16-4A84-92B3-5527895D3AAC}" destId="{DF5955A5-8103-4904-9847-F68ED32CBCFA}" srcOrd="2" destOrd="0" presId="urn:microsoft.com/office/officeart/2005/8/layout/hierarchy4"/>
    <dgm:cxn modelId="{CE588604-B624-4C35-AB28-567CC3D41006}" type="presParOf" srcId="{DF5955A5-8103-4904-9847-F68ED32CBCFA}" destId="{8C67EA32-1B63-4E92-8A7E-06C5EB76340E}" srcOrd="0" destOrd="0" presId="urn:microsoft.com/office/officeart/2005/8/layout/hierarchy4"/>
    <dgm:cxn modelId="{EAECCD8E-3527-4E53-BBFE-1CB43E3980A2}" type="presParOf" srcId="{8C67EA32-1B63-4E92-8A7E-06C5EB76340E}" destId="{67784778-4558-43C0-A293-7709EABB43DD}" srcOrd="0" destOrd="0" presId="urn:microsoft.com/office/officeart/2005/8/layout/hierarchy4"/>
    <dgm:cxn modelId="{A0B5E94D-BB4B-469A-BA1D-5A140EBBDC3D}" type="presParOf" srcId="{8C67EA32-1B63-4E92-8A7E-06C5EB76340E}" destId="{DCD26B07-D6B9-485F-9635-945ECA842185}" srcOrd="1" destOrd="0" presId="urn:microsoft.com/office/officeart/2005/8/layout/hierarchy4"/>
    <dgm:cxn modelId="{6B663DC9-0BFD-4A3C-84C3-405157AE7370}" type="presParOf" srcId="{DF5955A5-8103-4904-9847-F68ED32CBCFA}" destId="{78966B22-52B6-41AE-A944-F41871F3CC4D}" srcOrd="1" destOrd="0" presId="urn:microsoft.com/office/officeart/2005/8/layout/hierarchy4"/>
    <dgm:cxn modelId="{AFE0C53E-3B03-474C-A358-727898FB7D9A}" type="presParOf" srcId="{DF5955A5-8103-4904-9847-F68ED32CBCFA}" destId="{40847910-94E9-4116-BD61-375DF65EFF8F}" srcOrd="2" destOrd="0" presId="urn:microsoft.com/office/officeart/2005/8/layout/hierarchy4"/>
    <dgm:cxn modelId="{3C9A936F-8919-4737-9145-88C8405A51B9}" type="presParOf" srcId="{40847910-94E9-4116-BD61-375DF65EFF8F}" destId="{8AFF7501-88E7-450E-A4AE-A06CE0E869FF}" srcOrd="0" destOrd="0" presId="urn:microsoft.com/office/officeart/2005/8/layout/hierarchy4"/>
    <dgm:cxn modelId="{4B9F66EA-659D-4F36-B4A0-128C39F36055}" type="presParOf" srcId="{40847910-94E9-4116-BD61-375DF65EFF8F}" destId="{D15353C8-00D7-4E72-BC86-53262780AB50}" srcOrd="1" destOrd="0" presId="urn:microsoft.com/office/officeart/2005/8/layout/hierarchy4"/>
    <dgm:cxn modelId="{115E4B03-46D6-4E05-992B-F6FD48DD3BEE}" type="presParOf" srcId="{3C160D19-9AFB-4D6E-8ECA-984B2BD46490}" destId="{68356402-5424-4174-B467-915DE3BFCC44}" srcOrd="3" destOrd="0" presId="urn:microsoft.com/office/officeart/2005/8/layout/hierarchy4"/>
    <dgm:cxn modelId="{5613D538-2C7D-478A-8DB1-E528F893C3B5}" type="presParOf" srcId="{3C160D19-9AFB-4D6E-8ECA-984B2BD46490}" destId="{E5030FC1-7DEA-429E-A200-9165505315EC}" srcOrd="4" destOrd="0" presId="urn:microsoft.com/office/officeart/2005/8/layout/hierarchy4"/>
    <dgm:cxn modelId="{01DB8D42-AA72-490D-81D3-936A0A3413F0}" type="presParOf" srcId="{E5030FC1-7DEA-429E-A200-9165505315EC}" destId="{D449504C-8EF3-4E25-A248-CA57752027D1}" srcOrd="0" destOrd="0" presId="urn:microsoft.com/office/officeart/2005/8/layout/hierarchy4"/>
    <dgm:cxn modelId="{FBE5B590-7CB3-4234-A3EC-618BA7770B1F}" type="presParOf" srcId="{E5030FC1-7DEA-429E-A200-9165505315EC}" destId="{0031D792-6A3C-449B-8944-B8F6C639135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DF88A9-B590-4294-96CA-5BEBC7D66EE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2401D72C-8557-44BE-92F2-0D49564EE030}">
      <dgm:prSet phldrT="[Tekst]"/>
      <dgm:spPr/>
      <dgm:t>
        <a:bodyPr/>
        <a:lstStyle/>
        <a:p>
          <a:r>
            <a:rPr lang="hr-HR" b="1" dirty="0" smtClean="0"/>
            <a:t>50 bodova</a:t>
          </a:r>
          <a:endParaRPr lang="hr-HR" b="1" dirty="0"/>
        </a:p>
      </dgm:t>
    </dgm:pt>
    <dgm:pt modelId="{6CB5E03E-2201-422B-BC28-811E346FF0E5}" type="parTrans" cxnId="{F39BD198-D585-40CD-AE70-74C7B3D2722F}">
      <dgm:prSet/>
      <dgm:spPr/>
      <dgm:t>
        <a:bodyPr/>
        <a:lstStyle/>
        <a:p>
          <a:endParaRPr lang="hr-HR"/>
        </a:p>
      </dgm:t>
    </dgm:pt>
    <dgm:pt modelId="{A6BC65EF-9F1A-4748-8551-BD9DABB3B340}" type="sibTrans" cxnId="{F39BD198-D585-40CD-AE70-74C7B3D2722F}">
      <dgm:prSet/>
      <dgm:spPr/>
      <dgm:t>
        <a:bodyPr/>
        <a:lstStyle/>
        <a:p>
          <a:endParaRPr lang="hr-HR"/>
        </a:p>
      </dgm:t>
    </dgm:pt>
    <dgm:pt modelId="{34AE5373-73BB-4D31-9BE4-8902EE0E73F9}">
      <dgm:prSet phldrT="[Tekst]"/>
      <dgm:spPr/>
      <dgm:t>
        <a:bodyPr/>
        <a:lstStyle/>
        <a:p>
          <a:r>
            <a:rPr lang="hr-HR" dirty="0" smtClean="0"/>
            <a:t>50 točno riješenih zadataka</a:t>
          </a:r>
          <a:endParaRPr lang="hr-HR" dirty="0"/>
        </a:p>
      </dgm:t>
    </dgm:pt>
    <dgm:pt modelId="{C55968E3-A4FA-4450-9750-4A63D6A9E9C7}" type="parTrans" cxnId="{95775BC8-F83B-4DE5-A38E-81E9BEE8C119}">
      <dgm:prSet/>
      <dgm:spPr/>
      <dgm:t>
        <a:bodyPr/>
        <a:lstStyle/>
        <a:p>
          <a:endParaRPr lang="hr-HR"/>
        </a:p>
      </dgm:t>
    </dgm:pt>
    <dgm:pt modelId="{AC06EE77-FD5D-46ED-B6A1-0A720A10368A}" type="sibTrans" cxnId="{95775BC8-F83B-4DE5-A38E-81E9BEE8C119}">
      <dgm:prSet/>
      <dgm:spPr/>
      <dgm:t>
        <a:bodyPr/>
        <a:lstStyle/>
        <a:p>
          <a:endParaRPr lang="hr-HR"/>
        </a:p>
      </dgm:t>
    </dgm:pt>
    <dgm:pt modelId="{B596923D-3025-408F-94B1-255DAE26DF68}">
      <dgm:prSet phldrT="[Tekst]"/>
      <dgm:spPr/>
      <dgm:t>
        <a:bodyPr/>
        <a:lstStyle/>
        <a:p>
          <a:r>
            <a:rPr lang="hr-HR" dirty="0" smtClean="0"/>
            <a:t>1 bod</a:t>
          </a:r>
          <a:endParaRPr lang="hr-HR" dirty="0"/>
        </a:p>
      </dgm:t>
    </dgm:pt>
    <dgm:pt modelId="{D8418451-8A69-43A0-91AF-5B37B10807D2}" type="parTrans" cxnId="{529A13D6-4741-461E-96CB-3DEE433E2DC0}">
      <dgm:prSet/>
      <dgm:spPr/>
      <dgm:t>
        <a:bodyPr/>
        <a:lstStyle/>
        <a:p>
          <a:endParaRPr lang="hr-HR"/>
        </a:p>
      </dgm:t>
    </dgm:pt>
    <dgm:pt modelId="{0AF6C53F-575A-4DFF-A61B-DE18A4A39943}" type="sibTrans" cxnId="{529A13D6-4741-461E-96CB-3DEE433E2DC0}">
      <dgm:prSet/>
      <dgm:spPr/>
      <dgm:t>
        <a:bodyPr/>
        <a:lstStyle/>
        <a:p>
          <a:endParaRPr lang="hr-HR"/>
        </a:p>
      </dgm:t>
    </dgm:pt>
    <dgm:pt modelId="{0ED47872-584F-451E-86D2-1006786A7B6D}">
      <dgm:prSet phldrT="[Tekst]"/>
      <dgm:spPr/>
      <dgm:t>
        <a:bodyPr/>
        <a:lstStyle/>
        <a:p>
          <a:r>
            <a:rPr lang="hr-HR" b="1" dirty="0" smtClean="0"/>
            <a:t>8 bodova</a:t>
          </a:r>
          <a:endParaRPr lang="hr-HR" b="1" dirty="0"/>
        </a:p>
      </dgm:t>
    </dgm:pt>
    <dgm:pt modelId="{EBD44578-48C5-44EA-BCDB-FA1F993DF118}" type="parTrans" cxnId="{BD9BB150-7A16-48C9-9183-3D9C6FA83F56}">
      <dgm:prSet/>
      <dgm:spPr/>
      <dgm:t>
        <a:bodyPr/>
        <a:lstStyle/>
        <a:p>
          <a:endParaRPr lang="hr-HR"/>
        </a:p>
      </dgm:t>
    </dgm:pt>
    <dgm:pt modelId="{6B21AA72-7536-4A3D-9F27-60F90A2EC85D}" type="sibTrans" cxnId="{BD9BB150-7A16-48C9-9183-3D9C6FA83F56}">
      <dgm:prSet/>
      <dgm:spPr/>
      <dgm:t>
        <a:bodyPr/>
        <a:lstStyle/>
        <a:p>
          <a:endParaRPr lang="hr-HR"/>
        </a:p>
      </dgm:t>
    </dgm:pt>
    <dgm:pt modelId="{9CBC8DEB-8035-4721-99C1-CAC884EA76B7}">
      <dgm:prSet phldrT="[Tekst]"/>
      <dgm:spPr/>
      <dgm:t>
        <a:bodyPr/>
        <a:lstStyle/>
        <a:p>
          <a:r>
            <a:rPr lang="hr-HR" dirty="0" smtClean="0"/>
            <a:t>4 zadatka</a:t>
          </a:r>
          <a:endParaRPr lang="hr-HR" dirty="0"/>
        </a:p>
      </dgm:t>
    </dgm:pt>
    <dgm:pt modelId="{2D642622-9C1D-4D7E-B7CF-0EC724F6CDC2}" type="parTrans" cxnId="{6A3DA82C-E7A1-40D6-BE6E-37A0383ABEB4}">
      <dgm:prSet/>
      <dgm:spPr/>
      <dgm:t>
        <a:bodyPr/>
        <a:lstStyle/>
        <a:p>
          <a:endParaRPr lang="hr-HR"/>
        </a:p>
      </dgm:t>
    </dgm:pt>
    <dgm:pt modelId="{99B2D448-7690-4220-85D3-A82BC63D80A6}" type="sibTrans" cxnId="{6A3DA82C-E7A1-40D6-BE6E-37A0383ABEB4}">
      <dgm:prSet/>
      <dgm:spPr/>
      <dgm:t>
        <a:bodyPr/>
        <a:lstStyle/>
        <a:p>
          <a:endParaRPr lang="hr-HR"/>
        </a:p>
      </dgm:t>
    </dgm:pt>
    <dgm:pt modelId="{1CE45AC6-729A-4A0C-BA70-94A7667ED264}">
      <dgm:prSet phldrT="[Tekst]"/>
      <dgm:spPr/>
      <dgm:t>
        <a:bodyPr/>
        <a:lstStyle/>
        <a:p>
          <a:r>
            <a:rPr lang="hr-HR" dirty="0" smtClean="0"/>
            <a:t>2 boda</a:t>
          </a:r>
          <a:endParaRPr lang="hr-HR" dirty="0"/>
        </a:p>
      </dgm:t>
    </dgm:pt>
    <dgm:pt modelId="{EF827533-E8A6-4526-B8C7-64F0EAC0B7EA}" type="parTrans" cxnId="{B4ED1E06-1E20-4A8F-A423-DE0E7961BD2F}">
      <dgm:prSet/>
      <dgm:spPr/>
      <dgm:t>
        <a:bodyPr/>
        <a:lstStyle/>
        <a:p>
          <a:endParaRPr lang="hr-HR"/>
        </a:p>
      </dgm:t>
    </dgm:pt>
    <dgm:pt modelId="{C50AB62C-9065-4032-A834-E2F63723B8BD}" type="sibTrans" cxnId="{B4ED1E06-1E20-4A8F-A423-DE0E7961BD2F}">
      <dgm:prSet/>
      <dgm:spPr/>
      <dgm:t>
        <a:bodyPr/>
        <a:lstStyle/>
        <a:p>
          <a:endParaRPr lang="hr-HR"/>
        </a:p>
      </dgm:t>
    </dgm:pt>
    <dgm:pt modelId="{549825E1-D812-4909-A3D6-7BFF02A87C8C}">
      <dgm:prSet phldrT="[Tekst]"/>
      <dgm:spPr/>
      <dgm:t>
        <a:bodyPr/>
        <a:lstStyle/>
        <a:p>
          <a:r>
            <a:rPr lang="hr-HR" b="1" dirty="0" smtClean="0"/>
            <a:t>18 bodova</a:t>
          </a:r>
          <a:endParaRPr lang="hr-HR" b="1" dirty="0"/>
        </a:p>
      </dgm:t>
    </dgm:pt>
    <dgm:pt modelId="{23D4F26C-4FC7-4D4A-BE52-4A5765EF99FF}" type="parTrans" cxnId="{E7BA8FDD-7A08-4534-9D73-00DBEBFF35DF}">
      <dgm:prSet/>
      <dgm:spPr/>
      <dgm:t>
        <a:bodyPr/>
        <a:lstStyle/>
        <a:p>
          <a:endParaRPr lang="hr-HR"/>
        </a:p>
      </dgm:t>
    </dgm:pt>
    <dgm:pt modelId="{87487428-1C93-42E8-A54B-398CE2B15B0F}" type="sibTrans" cxnId="{E7BA8FDD-7A08-4534-9D73-00DBEBFF35DF}">
      <dgm:prSet/>
      <dgm:spPr/>
      <dgm:t>
        <a:bodyPr/>
        <a:lstStyle/>
        <a:p>
          <a:endParaRPr lang="hr-HR"/>
        </a:p>
      </dgm:t>
    </dgm:pt>
    <dgm:pt modelId="{F275D1E6-A4A4-415B-B17A-A5A0D410FA75}">
      <dgm:prSet phldrT="[Tekst]"/>
      <dgm:spPr/>
      <dgm:t>
        <a:bodyPr/>
        <a:lstStyle/>
        <a:p>
          <a:r>
            <a:rPr lang="hr-HR" dirty="0" smtClean="0"/>
            <a:t>6 zadataka</a:t>
          </a:r>
          <a:endParaRPr lang="hr-HR" dirty="0"/>
        </a:p>
      </dgm:t>
    </dgm:pt>
    <dgm:pt modelId="{1FF78327-6E3A-4345-8830-C6AE14838102}" type="parTrans" cxnId="{63A7F0AA-3724-4ECD-B610-6D324CC0E361}">
      <dgm:prSet/>
      <dgm:spPr/>
      <dgm:t>
        <a:bodyPr/>
        <a:lstStyle/>
        <a:p>
          <a:endParaRPr lang="hr-HR"/>
        </a:p>
      </dgm:t>
    </dgm:pt>
    <dgm:pt modelId="{B479C41D-75EE-4181-954F-39D0AA6F3BEA}" type="sibTrans" cxnId="{63A7F0AA-3724-4ECD-B610-6D324CC0E361}">
      <dgm:prSet/>
      <dgm:spPr/>
      <dgm:t>
        <a:bodyPr/>
        <a:lstStyle/>
        <a:p>
          <a:endParaRPr lang="hr-HR"/>
        </a:p>
      </dgm:t>
    </dgm:pt>
    <dgm:pt modelId="{EA68B3EA-BF04-48AD-A4D7-A26FA48F8758}">
      <dgm:prSet phldrT="[Tekst]"/>
      <dgm:spPr/>
      <dgm:t>
        <a:bodyPr/>
        <a:lstStyle/>
        <a:p>
          <a:r>
            <a:rPr lang="hr-HR" dirty="0" smtClean="0"/>
            <a:t>3 boda</a:t>
          </a:r>
          <a:endParaRPr lang="hr-HR" dirty="0"/>
        </a:p>
      </dgm:t>
    </dgm:pt>
    <dgm:pt modelId="{2D476D56-14B1-4DDA-8AE0-34DDF86966E2}" type="parTrans" cxnId="{1D7D56CA-2F1C-43E5-844D-8785456BD2CE}">
      <dgm:prSet/>
      <dgm:spPr/>
      <dgm:t>
        <a:bodyPr/>
        <a:lstStyle/>
        <a:p>
          <a:endParaRPr lang="hr-HR"/>
        </a:p>
      </dgm:t>
    </dgm:pt>
    <dgm:pt modelId="{FA6C375F-B2C9-4940-B1A3-F7718DCC75EB}" type="sibTrans" cxnId="{1D7D56CA-2F1C-43E5-844D-8785456BD2CE}">
      <dgm:prSet/>
      <dgm:spPr/>
      <dgm:t>
        <a:bodyPr/>
        <a:lstStyle/>
        <a:p>
          <a:endParaRPr lang="hr-HR"/>
        </a:p>
      </dgm:t>
    </dgm:pt>
    <dgm:pt modelId="{8A0A16CB-B19E-4B80-A219-3FB371B86ED7}">
      <dgm:prSet/>
      <dgm:spPr/>
      <dgm:t>
        <a:bodyPr/>
        <a:lstStyle/>
        <a:p>
          <a:endParaRPr lang="hr-HR" dirty="0"/>
        </a:p>
      </dgm:t>
    </dgm:pt>
    <dgm:pt modelId="{2E5B1BF8-6E7C-4846-9D60-AC2EBFC4A6D6}" type="sibTrans" cxnId="{7899F6FD-3D1D-4ACC-BD16-59A46024DADD}">
      <dgm:prSet/>
      <dgm:spPr/>
      <dgm:t>
        <a:bodyPr/>
        <a:lstStyle/>
        <a:p>
          <a:endParaRPr lang="hr-HR"/>
        </a:p>
      </dgm:t>
    </dgm:pt>
    <dgm:pt modelId="{B1CFB845-0E9C-48F7-A7F0-DA4AC945F9DA}" type="parTrans" cxnId="{7899F6FD-3D1D-4ACC-BD16-59A46024DADD}">
      <dgm:prSet/>
      <dgm:spPr/>
      <dgm:t>
        <a:bodyPr/>
        <a:lstStyle/>
        <a:p>
          <a:endParaRPr lang="hr-HR"/>
        </a:p>
      </dgm:t>
    </dgm:pt>
    <dgm:pt modelId="{DDA9F143-77C6-48F2-B886-5077363E8B39}" type="pres">
      <dgm:prSet presAssocID="{BADF88A9-B590-4294-96CA-5BEBC7D66E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A7908035-73AB-4CB3-B0A3-855FF30DFA97}" type="pres">
      <dgm:prSet presAssocID="{8A0A16CB-B19E-4B80-A219-3FB371B86ED7}" presName="boxAndChildren" presStyleCnt="0"/>
      <dgm:spPr/>
    </dgm:pt>
    <dgm:pt modelId="{7DD157FF-B5D8-4E39-9A04-89FD57BFACFE}" type="pres">
      <dgm:prSet presAssocID="{8A0A16CB-B19E-4B80-A219-3FB371B86ED7}" presName="parentTextBox" presStyleLbl="node1" presStyleIdx="0" presStyleCnt="4" custLinFactNeighborY="-1133"/>
      <dgm:spPr/>
      <dgm:t>
        <a:bodyPr/>
        <a:lstStyle/>
        <a:p>
          <a:endParaRPr lang="hr-HR"/>
        </a:p>
      </dgm:t>
    </dgm:pt>
    <dgm:pt modelId="{AD435C96-DEB2-45D2-8BB1-2081156E5774}" type="pres">
      <dgm:prSet presAssocID="{87487428-1C93-42E8-A54B-398CE2B15B0F}" presName="sp" presStyleCnt="0"/>
      <dgm:spPr/>
    </dgm:pt>
    <dgm:pt modelId="{2DBFADBE-7564-4ABA-858A-593D89BB376F}" type="pres">
      <dgm:prSet presAssocID="{549825E1-D812-4909-A3D6-7BFF02A87C8C}" presName="arrowAndChildren" presStyleCnt="0"/>
      <dgm:spPr/>
    </dgm:pt>
    <dgm:pt modelId="{3238D9F6-E204-4A9D-9841-1B541E8F3AEC}" type="pres">
      <dgm:prSet presAssocID="{549825E1-D812-4909-A3D6-7BFF02A87C8C}" presName="parentTextArrow" presStyleLbl="node1" presStyleIdx="0" presStyleCnt="4"/>
      <dgm:spPr/>
      <dgm:t>
        <a:bodyPr/>
        <a:lstStyle/>
        <a:p>
          <a:endParaRPr lang="hr-HR"/>
        </a:p>
      </dgm:t>
    </dgm:pt>
    <dgm:pt modelId="{B78F62D0-568D-40E6-88FD-C473453FE5F1}" type="pres">
      <dgm:prSet presAssocID="{549825E1-D812-4909-A3D6-7BFF02A87C8C}" presName="arrow" presStyleLbl="node1" presStyleIdx="1" presStyleCnt="4"/>
      <dgm:spPr/>
      <dgm:t>
        <a:bodyPr/>
        <a:lstStyle/>
        <a:p>
          <a:endParaRPr lang="hr-HR"/>
        </a:p>
      </dgm:t>
    </dgm:pt>
    <dgm:pt modelId="{55B26F97-CE21-4C0D-B3AF-9BC6FA5FFE20}" type="pres">
      <dgm:prSet presAssocID="{549825E1-D812-4909-A3D6-7BFF02A87C8C}" presName="descendantArrow" presStyleCnt="0"/>
      <dgm:spPr/>
    </dgm:pt>
    <dgm:pt modelId="{5CAD4F38-2EC1-4B40-AB37-456DCAC0097A}" type="pres">
      <dgm:prSet presAssocID="{F275D1E6-A4A4-415B-B17A-A5A0D410FA75}" presName="childTextArrow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C9A3E0-C619-4366-AF97-9141C10F83AC}" type="pres">
      <dgm:prSet presAssocID="{EA68B3EA-BF04-48AD-A4D7-A26FA48F8758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EEC563-5F9D-4EF4-BAB5-1447F9FBEE38}" type="pres">
      <dgm:prSet presAssocID="{6B21AA72-7536-4A3D-9F27-60F90A2EC85D}" presName="sp" presStyleCnt="0"/>
      <dgm:spPr/>
    </dgm:pt>
    <dgm:pt modelId="{5BC5B14F-7257-4623-86E8-7716BD6CEBB3}" type="pres">
      <dgm:prSet presAssocID="{0ED47872-584F-451E-86D2-1006786A7B6D}" presName="arrowAndChildren" presStyleCnt="0"/>
      <dgm:spPr/>
    </dgm:pt>
    <dgm:pt modelId="{B6B3CFB5-E9DD-44D3-971E-317DE4DA4CD8}" type="pres">
      <dgm:prSet presAssocID="{0ED47872-584F-451E-86D2-1006786A7B6D}" presName="parentTextArrow" presStyleLbl="node1" presStyleIdx="1" presStyleCnt="4"/>
      <dgm:spPr/>
      <dgm:t>
        <a:bodyPr/>
        <a:lstStyle/>
        <a:p>
          <a:endParaRPr lang="hr-HR"/>
        </a:p>
      </dgm:t>
    </dgm:pt>
    <dgm:pt modelId="{58A1BFD4-31E2-49A8-9AE3-CA6977E334AC}" type="pres">
      <dgm:prSet presAssocID="{0ED47872-584F-451E-86D2-1006786A7B6D}" presName="arrow" presStyleLbl="node1" presStyleIdx="2" presStyleCnt="4"/>
      <dgm:spPr/>
      <dgm:t>
        <a:bodyPr/>
        <a:lstStyle/>
        <a:p>
          <a:endParaRPr lang="hr-HR"/>
        </a:p>
      </dgm:t>
    </dgm:pt>
    <dgm:pt modelId="{403D9E83-754A-4325-8F8B-6663585DC89C}" type="pres">
      <dgm:prSet presAssocID="{0ED47872-584F-451E-86D2-1006786A7B6D}" presName="descendantArrow" presStyleCnt="0"/>
      <dgm:spPr/>
    </dgm:pt>
    <dgm:pt modelId="{CB115704-C5F4-4EE9-A5E9-03374BB8CED1}" type="pres">
      <dgm:prSet presAssocID="{9CBC8DEB-8035-4721-99C1-CAC884EA76B7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061B98B-7078-4E3D-843C-4F879CFAB0F1}" type="pres">
      <dgm:prSet presAssocID="{1CE45AC6-729A-4A0C-BA70-94A7667ED264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746AFE0-CFB8-4571-A019-689895811536}" type="pres">
      <dgm:prSet presAssocID="{A6BC65EF-9F1A-4748-8551-BD9DABB3B340}" presName="sp" presStyleCnt="0"/>
      <dgm:spPr/>
    </dgm:pt>
    <dgm:pt modelId="{87F65120-9706-46CD-B9F4-AE0F14D29C6D}" type="pres">
      <dgm:prSet presAssocID="{2401D72C-8557-44BE-92F2-0D49564EE030}" presName="arrowAndChildren" presStyleCnt="0"/>
      <dgm:spPr/>
    </dgm:pt>
    <dgm:pt modelId="{C05666D3-F951-49FF-BB4F-A86A937D34E9}" type="pres">
      <dgm:prSet presAssocID="{2401D72C-8557-44BE-92F2-0D49564EE030}" presName="parentTextArrow" presStyleLbl="node1" presStyleIdx="2" presStyleCnt="4"/>
      <dgm:spPr/>
      <dgm:t>
        <a:bodyPr/>
        <a:lstStyle/>
        <a:p>
          <a:endParaRPr lang="hr-HR"/>
        </a:p>
      </dgm:t>
    </dgm:pt>
    <dgm:pt modelId="{2196BD6E-9D8B-4CF5-8281-0E60873FF5B8}" type="pres">
      <dgm:prSet presAssocID="{2401D72C-8557-44BE-92F2-0D49564EE030}" presName="arrow" presStyleLbl="node1" presStyleIdx="3" presStyleCnt="4" custLinFactNeighborX="-813" custLinFactNeighborY="-1070"/>
      <dgm:spPr/>
      <dgm:t>
        <a:bodyPr/>
        <a:lstStyle/>
        <a:p>
          <a:endParaRPr lang="hr-HR"/>
        </a:p>
      </dgm:t>
    </dgm:pt>
    <dgm:pt modelId="{72C1BAEF-894D-4679-B07A-C3291DE15D94}" type="pres">
      <dgm:prSet presAssocID="{2401D72C-8557-44BE-92F2-0D49564EE030}" presName="descendantArrow" presStyleCnt="0"/>
      <dgm:spPr/>
    </dgm:pt>
    <dgm:pt modelId="{813E44A1-341D-4C42-A626-6E513CBD5044}" type="pres">
      <dgm:prSet presAssocID="{34AE5373-73BB-4D31-9BE4-8902EE0E73F9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8EABCFA-1B86-4EE6-8631-398B81243270}" type="pres">
      <dgm:prSet presAssocID="{B596923D-3025-408F-94B1-255DAE26DF6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29A13D6-4741-461E-96CB-3DEE433E2DC0}" srcId="{2401D72C-8557-44BE-92F2-0D49564EE030}" destId="{B596923D-3025-408F-94B1-255DAE26DF68}" srcOrd="1" destOrd="0" parTransId="{D8418451-8A69-43A0-91AF-5B37B10807D2}" sibTransId="{0AF6C53F-575A-4DFF-A61B-DE18A4A39943}"/>
    <dgm:cxn modelId="{7899F6FD-3D1D-4ACC-BD16-59A46024DADD}" srcId="{BADF88A9-B590-4294-96CA-5BEBC7D66EE6}" destId="{8A0A16CB-B19E-4B80-A219-3FB371B86ED7}" srcOrd="3" destOrd="0" parTransId="{B1CFB845-0E9C-48F7-A7F0-DA4AC945F9DA}" sibTransId="{2E5B1BF8-6E7C-4846-9D60-AC2EBFC4A6D6}"/>
    <dgm:cxn modelId="{9E0F4A6D-2E2E-4604-9CD5-D9FAE890CC37}" type="presOf" srcId="{EA68B3EA-BF04-48AD-A4D7-A26FA48F8758}" destId="{1CC9A3E0-C619-4366-AF97-9141C10F83AC}" srcOrd="0" destOrd="0" presId="urn:microsoft.com/office/officeart/2005/8/layout/process4"/>
    <dgm:cxn modelId="{EFAEBAD2-CD01-4B47-A9B3-C7337830B11F}" type="presOf" srcId="{1CE45AC6-729A-4A0C-BA70-94A7667ED264}" destId="{8061B98B-7078-4E3D-843C-4F879CFAB0F1}" srcOrd="0" destOrd="0" presId="urn:microsoft.com/office/officeart/2005/8/layout/process4"/>
    <dgm:cxn modelId="{545C4736-543F-4C34-9CEA-1783B5F1C98D}" type="presOf" srcId="{8A0A16CB-B19E-4B80-A219-3FB371B86ED7}" destId="{7DD157FF-B5D8-4E39-9A04-89FD57BFACFE}" srcOrd="0" destOrd="0" presId="urn:microsoft.com/office/officeart/2005/8/layout/process4"/>
    <dgm:cxn modelId="{BD9BB150-7A16-48C9-9183-3D9C6FA83F56}" srcId="{BADF88A9-B590-4294-96CA-5BEBC7D66EE6}" destId="{0ED47872-584F-451E-86D2-1006786A7B6D}" srcOrd="1" destOrd="0" parTransId="{EBD44578-48C5-44EA-BCDB-FA1F993DF118}" sibTransId="{6B21AA72-7536-4A3D-9F27-60F90A2EC85D}"/>
    <dgm:cxn modelId="{D0A1AE9B-8C14-4DAD-AC0C-2192CFDBE9DE}" type="presOf" srcId="{549825E1-D812-4909-A3D6-7BFF02A87C8C}" destId="{3238D9F6-E204-4A9D-9841-1B541E8F3AEC}" srcOrd="0" destOrd="0" presId="urn:microsoft.com/office/officeart/2005/8/layout/process4"/>
    <dgm:cxn modelId="{E7BA8FDD-7A08-4534-9D73-00DBEBFF35DF}" srcId="{BADF88A9-B590-4294-96CA-5BEBC7D66EE6}" destId="{549825E1-D812-4909-A3D6-7BFF02A87C8C}" srcOrd="2" destOrd="0" parTransId="{23D4F26C-4FC7-4D4A-BE52-4A5765EF99FF}" sibTransId="{87487428-1C93-42E8-A54B-398CE2B15B0F}"/>
    <dgm:cxn modelId="{B4ED1E06-1E20-4A8F-A423-DE0E7961BD2F}" srcId="{0ED47872-584F-451E-86D2-1006786A7B6D}" destId="{1CE45AC6-729A-4A0C-BA70-94A7667ED264}" srcOrd="1" destOrd="0" parTransId="{EF827533-E8A6-4526-B8C7-64F0EAC0B7EA}" sibTransId="{C50AB62C-9065-4032-A834-E2F63723B8BD}"/>
    <dgm:cxn modelId="{21B49F23-73CA-4FEE-A21D-97023490360A}" type="presOf" srcId="{BADF88A9-B590-4294-96CA-5BEBC7D66EE6}" destId="{DDA9F143-77C6-48F2-B886-5077363E8B39}" srcOrd="0" destOrd="0" presId="urn:microsoft.com/office/officeart/2005/8/layout/process4"/>
    <dgm:cxn modelId="{88C5BD6C-A95D-4E3D-ACEA-E17924109B5D}" type="presOf" srcId="{0ED47872-584F-451E-86D2-1006786A7B6D}" destId="{58A1BFD4-31E2-49A8-9AE3-CA6977E334AC}" srcOrd="1" destOrd="0" presId="urn:microsoft.com/office/officeart/2005/8/layout/process4"/>
    <dgm:cxn modelId="{1F15C0D4-96A8-4A55-B38B-24B8D5F5A55C}" type="presOf" srcId="{34AE5373-73BB-4D31-9BE4-8902EE0E73F9}" destId="{813E44A1-341D-4C42-A626-6E513CBD5044}" srcOrd="0" destOrd="0" presId="urn:microsoft.com/office/officeart/2005/8/layout/process4"/>
    <dgm:cxn modelId="{10FD045D-BC7D-4E88-A010-41D8EF968F57}" type="presOf" srcId="{2401D72C-8557-44BE-92F2-0D49564EE030}" destId="{C05666D3-F951-49FF-BB4F-A86A937D34E9}" srcOrd="0" destOrd="0" presId="urn:microsoft.com/office/officeart/2005/8/layout/process4"/>
    <dgm:cxn modelId="{6A3DA82C-E7A1-40D6-BE6E-37A0383ABEB4}" srcId="{0ED47872-584F-451E-86D2-1006786A7B6D}" destId="{9CBC8DEB-8035-4721-99C1-CAC884EA76B7}" srcOrd="0" destOrd="0" parTransId="{2D642622-9C1D-4D7E-B7CF-0EC724F6CDC2}" sibTransId="{99B2D448-7690-4220-85D3-A82BC63D80A6}"/>
    <dgm:cxn modelId="{6A5C8410-E1ED-4B52-8A2A-2F49B9A76013}" type="presOf" srcId="{9CBC8DEB-8035-4721-99C1-CAC884EA76B7}" destId="{CB115704-C5F4-4EE9-A5E9-03374BB8CED1}" srcOrd="0" destOrd="0" presId="urn:microsoft.com/office/officeart/2005/8/layout/process4"/>
    <dgm:cxn modelId="{95775BC8-F83B-4DE5-A38E-81E9BEE8C119}" srcId="{2401D72C-8557-44BE-92F2-0D49564EE030}" destId="{34AE5373-73BB-4D31-9BE4-8902EE0E73F9}" srcOrd="0" destOrd="0" parTransId="{C55968E3-A4FA-4450-9750-4A63D6A9E9C7}" sibTransId="{AC06EE77-FD5D-46ED-B6A1-0A720A10368A}"/>
    <dgm:cxn modelId="{63A7F0AA-3724-4ECD-B610-6D324CC0E361}" srcId="{549825E1-D812-4909-A3D6-7BFF02A87C8C}" destId="{F275D1E6-A4A4-415B-B17A-A5A0D410FA75}" srcOrd="0" destOrd="0" parTransId="{1FF78327-6E3A-4345-8830-C6AE14838102}" sibTransId="{B479C41D-75EE-4181-954F-39D0AA6F3BEA}"/>
    <dgm:cxn modelId="{B96C2953-DEE1-4CD4-9C5E-9E437AB1BD8C}" type="presOf" srcId="{F275D1E6-A4A4-415B-B17A-A5A0D410FA75}" destId="{5CAD4F38-2EC1-4B40-AB37-456DCAC0097A}" srcOrd="0" destOrd="0" presId="urn:microsoft.com/office/officeart/2005/8/layout/process4"/>
    <dgm:cxn modelId="{F39BD198-D585-40CD-AE70-74C7B3D2722F}" srcId="{BADF88A9-B590-4294-96CA-5BEBC7D66EE6}" destId="{2401D72C-8557-44BE-92F2-0D49564EE030}" srcOrd="0" destOrd="0" parTransId="{6CB5E03E-2201-422B-BC28-811E346FF0E5}" sibTransId="{A6BC65EF-9F1A-4748-8551-BD9DABB3B340}"/>
    <dgm:cxn modelId="{CEDBE9DF-9805-40B9-A270-7B393F1C28B4}" type="presOf" srcId="{2401D72C-8557-44BE-92F2-0D49564EE030}" destId="{2196BD6E-9D8B-4CF5-8281-0E60873FF5B8}" srcOrd="1" destOrd="0" presId="urn:microsoft.com/office/officeart/2005/8/layout/process4"/>
    <dgm:cxn modelId="{AD437A7D-F965-4FA3-AAA4-5A58BC88500E}" type="presOf" srcId="{B596923D-3025-408F-94B1-255DAE26DF68}" destId="{C8EABCFA-1B86-4EE6-8631-398B81243270}" srcOrd="0" destOrd="0" presId="urn:microsoft.com/office/officeart/2005/8/layout/process4"/>
    <dgm:cxn modelId="{E07A2BBE-FBAF-40C7-87B9-CE712E11DD89}" type="presOf" srcId="{0ED47872-584F-451E-86D2-1006786A7B6D}" destId="{B6B3CFB5-E9DD-44D3-971E-317DE4DA4CD8}" srcOrd="0" destOrd="0" presId="urn:microsoft.com/office/officeart/2005/8/layout/process4"/>
    <dgm:cxn modelId="{1D7D56CA-2F1C-43E5-844D-8785456BD2CE}" srcId="{549825E1-D812-4909-A3D6-7BFF02A87C8C}" destId="{EA68B3EA-BF04-48AD-A4D7-A26FA48F8758}" srcOrd="1" destOrd="0" parTransId="{2D476D56-14B1-4DDA-8AE0-34DDF86966E2}" sibTransId="{FA6C375F-B2C9-4940-B1A3-F7718DCC75EB}"/>
    <dgm:cxn modelId="{7C55C6E2-48AD-40C3-A378-2035E71D2EF3}" type="presOf" srcId="{549825E1-D812-4909-A3D6-7BFF02A87C8C}" destId="{B78F62D0-568D-40E6-88FD-C473453FE5F1}" srcOrd="1" destOrd="0" presId="urn:microsoft.com/office/officeart/2005/8/layout/process4"/>
    <dgm:cxn modelId="{D3E16FC1-29DB-424E-85C6-C1B2795C80BC}" type="presParOf" srcId="{DDA9F143-77C6-48F2-B886-5077363E8B39}" destId="{A7908035-73AB-4CB3-B0A3-855FF30DFA97}" srcOrd="0" destOrd="0" presId="urn:microsoft.com/office/officeart/2005/8/layout/process4"/>
    <dgm:cxn modelId="{E1496565-8010-4DE5-94F2-53C3547ACA89}" type="presParOf" srcId="{A7908035-73AB-4CB3-B0A3-855FF30DFA97}" destId="{7DD157FF-B5D8-4E39-9A04-89FD57BFACFE}" srcOrd="0" destOrd="0" presId="urn:microsoft.com/office/officeart/2005/8/layout/process4"/>
    <dgm:cxn modelId="{E1940EF5-A3F4-4E4A-AC27-0F4BDFF2468A}" type="presParOf" srcId="{DDA9F143-77C6-48F2-B886-5077363E8B39}" destId="{AD435C96-DEB2-45D2-8BB1-2081156E5774}" srcOrd="1" destOrd="0" presId="urn:microsoft.com/office/officeart/2005/8/layout/process4"/>
    <dgm:cxn modelId="{55EB34FE-0138-456A-A305-0772EA00F4E7}" type="presParOf" srcId="{DDA9F143-77C6-48F2-B886-5077363E8B39}" destId="{2DBFADBE-7564-4ABA-858A-593D89BB376F}" srcOrd="2" destOrd="0" presId="urn:microsoft.com/office/officeart/2005/8/layout/process4"/>
    <dgm:cxn modelId="{7A996CC2-32AA-4354-9916-071A5975629A}" type="presParOf" srcId="{2DBFADBE-7564-4ABA-858A-593D89BB376F}" destId="{3238D9F6-E204-4A9D-9841-1B541E8F3AEC}" srcOrd="0" destOrd="0" presId="urn:microsoft.com/office/officeart/2005/8/layout/process4"/>
    <dgm:cxn modelId="{3011F6D4-A687-4370-852A-8840C67B4A71}" type="presParOf" srcId="{2DBFADBE-7564-4ABA-858A-593D89BB376F}" destId="{B78F62D0-568D-40E6-88FD-C473453FE5F1}" srcOrd="1" destOrd="0" presId="urn:microsoft.com/office/officeart/2005/8/layout/process4"/>
    <dgm:cxn modelId="{62F490C1-809E-42A0-93F9-6ADFFD5F99DE}" type="presParOf" srcId="{2DBFADBE-7564-4ABA-858A-593D89BB376F}" destId="{55B26F97-CE21-4C0D-B3AF-9BC6FA5FFE20}" srcOrd="2" destOrd="0" presId="urn:microsoft.com/office/officeart/2005/8/layout/process4"/>
    <dgm:cxn modelId="{F378D280-6B9C-46FC-B5CD-8B07E16BE955}" type="presParOf" srcId="{55B26F97-CE21-4C0D-B3AF-9BC6FA5FFE20}" destId="{5CAD4F38-2EC1-4B40-AB37-456DCAC0097A}" srcOrd="0" destOrd="0" presId="urn:microsoft.com/office/officeart/2005/8/layout/process4"/>
    <dgm:cxn modelId="{C06966FB-A826-455A-9B3D-304CCCF97DBF}" type="presParOf" srcId="{55B26F97-CE21-4C0D-B3AF-9BC6FA5FFE20}" destId="{1CC9A3E0-C619-4366-AF97-9141C10F83AC}" srcOrd="1" destOrd="0" presId="urn:microsoft.com/office/officeart/2005/8/layout/process4"/>
    <dgm:cxn modelId="{59D533C4-BAA1-4EBC-8FE9-AB332387E38E}" type="presParOf" srcId="{DDA9F143-77C6-48F2-B886-5077363E8B39}" destId="{FAEEC563-5F9D-4EF4-BAB5-1447F9FBEE38}" srcOrd="3" destOrd="0" presId="urn:microsoft.com/office/officeart/2005/8/layout/process4"/>
    <dgm:cxn modelId="{126A06BF-C490-4938-BB34-A4F45F851DF3}" type="presParOf" srcId="{DDA9F143-77C6-48F2-B886-5077363E8B39}" destId="{5BC5B14F-7257-4623-86E8-7716BD6CEBB3}" srcOrd="4" destOrd="0" presId="urn:microsoft.com/office/officeart/2005/8/layout/process4"/>
    <dgm:cxn modelId="{D6C6E0CD-699C-4B6F-9127-8488783FAC02}" type="presParOf" srcId="{5BC5B14F-7257-4623-86E8-7716BD6CEBB3}" destId="{B6B3CFB5-E9DD-44D3-971E-317DE4DA4CD8}" srcOrd="0" destOrd="0" presId="urn:microsoft.com/office/officeart/2005/8/layout/process4"/>
    <dgm:cxn modelId="{EB4177F7-5EDF-44E2-9C56-3CAD5B29EDB5}" type="presParOf" srcId="{5BC5B14F-7257-4623-86E8-7716BD6CEBB3}" destId="{58A1BFD4-31E2-49A8-9AE3-CA6977E334AC}" srcOrd="1" destOrd="0" presId="urn:microsoft.com/office/officeart/2005/8/layout/process4"/>
    <dgm:cxn modelId="{910595B6-C39E-4832-B289-E8D7957E48AF}" type="presParOf" srcId="{5BC5B14F-7257-4623-86E8-7716BD6CEBB3}" destId="{403D9E83-754A-4325-8F8B-6663585DC89C}" srcOrd="2" destOrd="0" presId="urn:microsoft.com/office/officeart/2005/8/layout/process4"/>
    <dgm:cxn modelId="{68AF9835-0A64-4F98-A673-D0C2F500F8B3}" type="presParOf" srcId="{403D9E83-754A-4325-8F8B-6663585DC89C}" destId="{CB115704-C5F4-4EE9-A5E9-03374BB8CED1}" srcOrd="0" destOrd="0" presId="urn:microsoft.com/office/officeart/2005/8/layout/process4"/>
    <dgm:cxn modelId="{9134B260-00AF-4FE2-96A0-0A4C95299502}" type="presParOf" srcId="{403D9E83-754A-4325-8F8B-6663585DC89C}" destId="{8061B98B-7078-4E3D-843C-4F879CFAB0F1}" srcOrd="1" destOrd="0" presId="urn:microsoft.com/office/officeart/2005/8/layout/process4"/>
    <dgm:cxn modelId="{ED5DA3D2-8F94-484B-BF6A-64C09C7407A7}" type="presParOf" srcId="{DDA9F143-77C6-48F2-B886-5077363E8B39}" destId="{A746AFE0-CFB8-4571-A019-689895811536}" srcOrd="5" destOrd="0" presId="urn:microsoft.com/office/officeart/2005/8/layout/process4"/>
    <dgm:cxn modelId="{8A3617D7-BF5B-4649-BCC7-264CAE1548B5}" type="presParOf" srcId="{DDA9F143-77C6-48F2-B886-5077363E8B39}" destId="{87F65120-9706-46CD-B9F4-AE0F14D29C6D}" srcOrd="6" destOrd="0" presId="urn:microsoft.com/office/officeart/2005/8/layout/process4"/>
    <dgm:cxn modelId="{77A26713-5F7B-4683-812B-2003C6BB2316}" type="presParOf" srcId="{87F65120-9706-46CD-B9F4-AE0F14D29C6D}" destId="{C05666D3-F951-49FF-BB4F-A86A937D34E9}" srcOrd="0" destOrd="0" presId="urn:microsoft.com/office/officeart/2005/8/layout/process4"/>
    <dgm:cxn modelId="{84741E79-02EB-45AF-9DF9-9B3B17E61419}" type="presParOf" srcId="{87F65120-9706-46CD-B9F4-AE0F14D29C6D}" destId="{2196BD6E-9D8B-4CF5-8281-0E60873FF5B8}" srcOrd="1" destOrd="0" presId="urn:microsoft.com/office/officeart/2005/8/layout/process4"/>
    <dgm:cxn modelId="{6EE91962-3D2D-46F0-BC3A-DB47C27751E1}" type="presParOf" srcId="{87F65120-9706-46CD-B9F4-AE0F14D29C6D}" destId="{72C1BAEF-894D-4679-B07A-C3291DE15D94}" srcOrd="2" destOrd="0" presId="urn:microsoft.com/office/officeart/2005/8/layout/process4"/>
    <dgm:cxn modelId="{D2D41F77-0F95-4606-BF54-1F78968E8A6C}" type="presParOf" srcId="{72C1BAEF-894D-4679-B07A-C3291DE15D94}" destId="{813E44A1-341D-4C42-A626-6E513CBD5044}" srcOrd="0" destOrd="0" presId="urn:microsoft.com/office/officeart/2005/8/layout/process4"/>
    <dgm:cxn modelId="{0A9D78C7-56A9-4665-99F9-1B15C39E7E79}" type="presParOf" srcId="{72C1BAEF-894D-4679-B07A-C3291DE15D94}" destId="{C8EABCFA-1B86-4EE6-8631-398B8124327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157FF-B5D8-4E39-9A04-89FD57BFACFE}">
      <dsp:nvSpPr>
        <dsp:cNvPr id="0" name=""/>
        <dsp:cNvSpPr/>
      </dsp:nvSpPr>
      <dsp:spPr>
        <a:xfrm>
          <a:off x="0" y="4433030"/>
          <a:ext cx="8128097" cy="9722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kern="1200" dirty="0"/>
        </a:p>
      </dsp:txBody>
      <dsp:txXfrm>
        <a:off x="0" y="4433030"/>
        <a:ext cx="8128097" cy="972248"/>
      </dsp:txXfrm>
    </dsp:sp>
    <dsp:sp modelId="{B78F62D0-568D-40E6-88FD-C473453FE5F1}">
      <dsp:nvSpPr>
        <dsp:cNvPr id="0" name=""/>
        <dsp:cNvSpPr/>
      </dsp:nvSpPr>
      <dsp:spPr>
        <a:xfrm rot="10800000">
          <a:off x="0" y="2963311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18 bodova</a:t>
          </a:r>
          <a:endParaRPr lang="hr-HR" sz="1800" b="1" kern="1200" dirty="0"/>
        </a:p>
      </dsp:txBody>
      <dsp:txXfrm rot="-10800000">
        <a:off x="0" y="2963311"/>
        <a:ext cx="8128097" cy="524856"/>
      </dsp:txXfrm>
    </dsp:sp>
    <dsp:sp modelId="{5CAD4F38-2EC1-4B40-AB37-456DCAC0097A}">
      <dsp:nvSpPr>
        <dsp:cNvPr id="0" name=""/>
        <dsp:cNvSpPr/>
      </dsp:nvSpPr>
      <dsp:spPr>
        <a:xfrm>
          <a:off x="0" y="348816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6 zadataka</a:t>
          </a:r>
          <a:endParaRPr lang="hr-HR" sz="2200" kern="1200" dirty="0"/>
        </a:p>
      </dsp:txBody>
      <dsp:txXfrm>
        <a:off x="0" y="3488168"/>
        <a:ext cx="4064048" cy="447100"/>
      </dsp:txXfrm>
    </dsp:sp>
    <dsp:sp modelId="{1CC9A3E0-C619-4366-AF97-9141C10F83AC}">
      <dsp:nvSpPr>
        <dsp:cNvPr id="0" name=""/>
        <dsp:cNvSpPr/>
      </dsp:nvSpPr>
      <dsp:spPr>
        <a:xfrm>
          <a:off x="4064048" y="348816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3 boda</a:t>
          </a:r>
          <a:endParaRPr lang="hr-HR" sz="2200" kern="1200" dirty="0"/>
        </a:p>
      </dsp:txBody>
      <dsp:txXfrm>
        <a:off x="4064048" y="3488168"/>
        <a:ext cx="4064048" cy="447100"/>
      </dsp:txXfrm>
    </dsp:sp>
    <dsp:sp modelId="{58A1BFD4-31E2-49A8-9AE3-CA6977E334AC}">
      <dsp:nvSpPr>
        <dsp:cNvPr id="0" name=""/>
        <dsp:cNvSpPr/>
      </dsp:nvSpPr>
      <dsp:spPr>
        <a:xfrm rot="10800000">
          <a:off x="0" y="1482576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8 bodova</a:t>
          </a:r>
          <a:endParaRPr lang="hr-HR" sz="1800" b="1" kern="1200" dirty="0"/>
        </a:p>
      </dsp:txBody>
      <dsp:txXfrm rot="-10800000">
        <a:off x="0" y="1482576"/>
        <a:ext cx="8128097" cy="524856"/>
      </dsp:txXfrm>
    </dsp:sp>
    <dsp:sp modelId="{CB115704-C5F4-4EE9-A5E9-03374BB8CED1}">
      <dsp:nvSpPr>
        <dsp:cNvPr id="0" name=""/>
        <dsp:cNvSpPr/>
      </dsp:nvSpPr>
      <dsp:spPr>
        <a:xfrm>
          <a:off x="0" y="2007433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4 zadatka</a:t>
          </a:r>
          <a:endParaRPr lang="hr-HR" sz="2200" kern="1200" dirty="0"/>
        </a:p>
      </dsp:txBody>
      <dsp:txXfrm>
        <a:off x="0" y="2007433"/>
        <a:ext cx="4064048" cy="447100"/>
      </dsp:txXfrm>
    </dsp:sp>
    <dsp:sp modelId="{8061B98B-7078-4E3D-843C-4F879CFAB0F1}">
      <dsp:nvSpPr>
        <dsp:cNvPr id="0" name=""/>
        <dsp:cNvSpPr/>
      </dsp:nvSpPr>
      <dsp:spPr>
        <a:xfrm>
          <a:off x="4064048" y="2007433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2 boda</a:t>
          </a:r>
          <a:endParaRPr lang="hr-HR" sz="2200" kern="1200" dirty="0"/>
        </a:p>
      </dsp:txBody>
      <dsp:txXfrm>
        <a:off x="4064048" y="2007433"/>
        <a:ext cx="4064048" cy="447100"/>
      </dsp:txXfrm>
    </dsp:sp>
    <dsp:sp modelId="{2196BD6E-9D8B-4CF5-8281-0E60873FF5B8}">
      <dsp:nvSpPr>
        <dsp:cNvPr id="0" name=""/>
        <dsp:cNvSpPr/>
      </dsp:nvSpPr>
      <dsp:spPr>
        <a:xfrm rot="10800000">
          <a:off x="0" y="0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50 bodova</a:t>
          </a:r>
          <a:endParaRPr lang="hr-HR" sz="1800" b="1" kern="1200" dirty="0"/>
        </a:p>
      </dsp:txBody>
      <dsp:txXfrm rot="-10800000">
        <a:off x="0" y="0"/>
        <a:ext cx="8128097" cy="524856"/>
      </dsp:txXfrm>
    </dsp:sp>
    <dsp:sp modelId="{813E44A1-341D-4C42-A626-6E513CBD5044}">
      <dsp:nvSpPr>
        <dsp:cNvPr id="0" name=""/>
        <dsp:cNvSpPr/>
      </dsp:nvSpPr>
      <dsp:spPr>
        <a:xfrm>
          <a:off x="0" y="52669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50 točno riješenih zadataka</a:t>
          </a:r>
          <a:endParaRPr lang="hr-HR" sz="2200" kern="1200" dirty="0"/>
        </a:p>
      </dsp:txBody>
      <dsp:txXfrm>
        <a:off x="0" y="526698"/>
        <a:ext cx="4064048" cy="447100"/>
      </dsp:txXfrm>
    </dsp:sp>
    <dsp:sp modelId="{C8EABCFA-1B86-4EE6-8631-398B81243270}">
      <dsp:nvSpPr>
        <dsp:cNvPr id="0" name=""/>
        <dsp:cNvSpPr/>
      </dsp:nvSpPr>
      <dsp:spPr>
        <a:xfrm>
          <a:off x="4064048" y="52669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1 bod</a:t>
          </a:r>
          <a:endParaRPr lang="hr-HR" sz="2200" kern="1200" dirty="0"/>
        </a:p>
      </dsp:txBody>
      <dsp:txXfrm>
        <a:off x="4064048" y="526698"/>
        <a:ext cx="4064048" cy="447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27A987-8500-4114-9962-17F141E24916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noProof="0" smtClean="0"/>
              <a:t>Uredite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  <a:endParaRPr lang="hr-HR" noProof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BD496F6-8B9B-4B52-88F6-B9D3A18AE177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11734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  <p:sp>
        <p:nvSpPr>
          <p:cNvPr id="4915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60AE65-A580-4C75-9DD2-196ED5751959}" type="slidenum">
              <a:rPr lang="hr-HR">
                <a:solidFill>
                  <a:srgbClr val="000000"/>
                </a:solidFill>
              </a:rPr>
              <a:pPr/>
              <a:t>16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20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hr-HR" smtClean="0"/>
              <a:t>OVO AK ĆE TREBATI</a:t>
            </a:r>
          </a:p>
        </p:txBody>
      </p:sp>
      <p:sp>
        <p:nvSpPr>
          <p:cNvPr id="5120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A1B71-A399-41B7-8E4B-FDFADF9CEE0E}" type="slidenum">
              <a:rPr lang="hr-HR">
                <a:solidFill>
                  <a:srgbClr val="000000"/>
                </a:solidFill>
              </a:rPr>
              <a:pPr/>
              <a:t>22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573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/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A9851-222E-40B7-8D98-56702DE48070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EA4435D0-5479-4F8D-A730-BE9A098DE7A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4FCA1-06F7-4197-A15A-78D909C74564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C05554A3-2C95-45FB-8CB4-7CAD1307015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4AB34-A501-4498-9F3F-9E2EA557093A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975D36B5-1C6C-47DF-8696-69FE21A8553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8C2E-33C6-48F4-9180-E3AA0BB3CE7D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E9CA0840-F110-4EA9-8F47-6F13932871D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842A0-79C5-4644-9605-67BCF19CFF00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D530930A-1FC3-4094-AAEF-694107918CB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CACFD-AAFD-4E53-AFEA-F4E5BAAF0C94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9A735C87-D939-4FC1-9C24-5C85D6E5183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FF65-878F-432A-BCFC-81F353459388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867E0-D42B-4021-B714-34BA6262BFB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2436F-B089-47E6-9158-8579824A2584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D1F33-CA30-4086-B0A1-89E1E0F2EFD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/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F8578-1040-49EF-955A-AC50FD37FCA1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77C17F15-7092-4321-8413-A17BF3CD900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440FE-6984-47F0-8FF8-3645102F09ED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F6658-FEE9-4EE1-9289-656EB3341A1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AD4BE-DF6B-4AE2-B340-3A397D9C81DB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6BF78015-DD3E-4F10-9C85-C0DD54825EB1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D17A5-AF77-4573-BE2B-AA02125A496A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B0414-8FC1-40FA-B748-F4C498429B4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CF270-08FA-42CD-B3F1-E42A4255D4A5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D247A-EF77-4FCC-88BE-294E4A1AF96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F4220-7BD3-4593-A4B7-993058BC5C22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D5326-2DE1-4E99-A4BB-4A050A31831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55ED9-C69D-4C93-ABB8-4D9A7FCEC7B6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F5B00-5C5E-4249-B152-EB790B1763C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5156-4C08-47B4-9FA3-FA2E282C86D4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35FAE-991D-49FC-97C2-258DA99E2FF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906A2-0DB9-4E43-BB0C-E1D9D9B098B1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849A4-9A15-4177-A112-5D210504205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 smtClean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FB27-2279-46CD-B157-162B5808286B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6B8E5B8E-8FB1-448E-B631-BDFB885CDAD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9229-2736-4D21-9120-669923DC233A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186E2188-5E3B-4AF2-91F9-A4173415CD7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90EE7-172A-467F-BB11-D9E410BB7F77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A9A84A13-5915-4A33-83F7-1463779B665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B701-0A4F-4A21-810C-9A42A0F0280B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E7B1E579-2C48-4CD3-A43A-EBE51115E4B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800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A8919-3F37-44B4-9ABA-5F70585B0C0D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D57C076C-2598-4D43-B6D5-16EE60B4AAC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C7B1-839F-43ED-B438-0007FD6D491A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0EC91B55-1896-49D7-AAD6-01DFB954DC2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7176B-15F3-4636-A0B0-2854FE342CB5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1969AEDE-8780-41A1-87B8-834479F98C1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044DF-FA1D-4AC6-85F5-E0530F2DDB2E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9E759-3BBD-4662-84BA-3DB06BC02CE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A75D5-F70B-4AEA-875C-2D4B11856E48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5BE90-B481-4069-8545-9F5BBCB1892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9E0BA-DDE5-4FE8-88AD-018AE5242E47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15204-3EAD-425A-BF3D-7C28428C47A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2CC55-29D7-4FFE-9A34-AF757DA267C4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386B2-9AED-4F9C-92A0-04D4038DB7D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17C1-3131-494D-947E-43221E8AEA7F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70324-8B90-43F8-816C-04DD970C9C8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1CC42-3EF2-428E-B2C1-002B624E2CB3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FE776-BB0D-45EC-AFFE-AD28A93D040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9522F-FCE6-4A97-806A-DE1F520E90FD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906B4-5DD6-4BBD-853B-22F89224DBA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 smtClean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EFB5B-7A69-4F46-95B2-4ED61FEE6666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398AB0C4-267C-44A9-8A4D-6829736C9D4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DFDBC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 naslova matrice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C57F7E9-786E-45AE-AE93-0A3F5AE2A500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fld id="{39BD0B81-EBEA-4931-A841-B5FC275C1C3D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4A7C29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DFDBC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2070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2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4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5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7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8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80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81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051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2058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 naslova matrice</a:t>
            </a:r>
            <a:endParaRPr lang="en-U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E1B55C9-DFC1-4C5A-95ED-96ADBC11C8BD}" type="datetimeFigureOut">
              <a:rPr lang="hr-HR"/>
              <a:pPr>
                <a:defRPr/>
              </a:pPr>
              <a:t>3.2.2016.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fld id="{60949841-378B-40DE-8A5B-152A4FF4DFB7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4A7C29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hr/imgres?imgurl=http://www.super-science-fair-projects.com/image-files/kayla.gif&amp;imgrefurl=http://www.super-science-fair-projects.com/biology-science-fair-projects.html&amp;usg=__eKqUJ2gLeFNeCnVS2EAgX5Pe3DA=&amp;h=720&amp;w=421&amp;sz=15&amp;hl=hr&amp;start=1&amp;zoom=1&amp;tbnid=z-DUn9SNNVb7pM:&amp;tbnh=140&amp;tbnw=82&amp;ei=RKmETuOXKY_Z4QSaw_HFDw&amp;prev=/search?q=science&amp;hl=hr&amp;sa=X&amp;gbv=2&amp;tbm=isch&amp;prmd=ivnsbl&amp;itbs=1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paq.petagimnazija.hr/" TargetMode="External"/><Relationship Id="rId2" Type="http://schemas.openxmlformats.org/officeDocument/2006/relationships/hyperlink" Target="http://globe.pomsk.hr/prirucnik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impoz.hr/clanak/gel/gel-gimnazijski-ekoloski-laboratorij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learningandteaching.info/learning/graphics/bloomcog.gif" TargetMode="External"/><Relationship Id="rId5" Type="http://schemas.openxmlformats.org/officeDocument/2006/relationships/image" Target="../media/image14.gif"/><Relationship Id="rId4" Type="http://schemas.openxmlformats.org/officeDocument/2006/relationships/image" Target="http://www.learningandteaching.info/learning/graphics/cognitive_revised.gif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vvo.hr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ing.ac.uk/virtualexperiments/ves/preloader-transpiration.swf" TargetMode="Externa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Dokument_programa_Microsoft_Word1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Dokument_programa_Microsoft_Word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 txBox="1">
            <a:spLocks/>
          </p:cNvSpPr>
          <p:nvPr/>
        </p:nvSpPr>
        <p:spPr>
          <a:xfrm>
            <a:off x="1798638" y="1563688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hr-HR" sz="7200" b="1" i="1" dirty="0" smtClean="0">
                <a:solidFill>
                  <a:srgbClr val="70AD4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RADIONICA – PRAKTIČNI RADOVI</a:t>
            </a:r>
          </a:p>
        </p:txBody>
      </p:sp>
      <p:pic>
        <p:nvPicPr>
          <p:cNvPr id="36867" name="Picture 16" descr="http://t0.gstatic.com/images?q=tbn:ANd9GcR0YFc9BQ23F-WsdNbT9kUCO2nyCQ_-M6mWL5uTjWaiBdyHVW1qcryGbZ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44150" y="3902075"/>
            <a:ext cx="1582738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508997" y="1989138"/>
            <a:ext cx="8990013" cy="4868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buFont typeface="Wingdings 3" charset="2"/>
              <a:buChar char=""/>
              <a:defRPr/>
            </a:pPr>
            <a:r>
              <a:rPr lang="hr-HR" sz="3600" b="1" dirty="0">
                <a:solidFill>
                  <a:srgbClr val="63A5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Prijedlog: </a:t>
            </a:r>
          </a:p>
          <a:p>
            <a:pPr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defRPr/>
            </a:pPr>
            <a:endParaRPr lang="hr-HR" sz="1000" b="1" dirty="0">
              <a:solidFill>
                <a:srgbClr val="63A537">
                  <a:lumMod val="75000"/>
                </a:srgb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solidFill>
                  <a:srgbClr val="000000"/>
                </a:solidFill>
                <a:latin typeface="Calibri" panose="020F0502020204030204" pitchFamily="34" charset="0"/>
              </a:rPr>
              <a:t>U svrhu obogaćivanja nastavne izvedbe iskustvenim učenjem, osim obvezatnih praktičnih radova iz IK, preporučuje se proučiti i primijeniti u nastavi ili samostalnim projektima sadržaj navedenih izvora: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solidFill>
                  <a:srgbClr val="000000"/>
                </a:solidFill>
                <a:latin typeface="Calibri" panose="020F0502020204030204" pitchFamily="34" charset="0"/>
                <a:hlinkClick r:id="rId2"/>
              </a:rPr>
              <a:t>http://globe.pomsk.hr//prirucnik.htm</a:t>
            </a:r>
            <a:endParaRPr lang="hr-H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http://ipaq.petagimnazija.hr/</a:t>
            </a:r>
            <a:endParaRPr lang="hr-H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solidFill>
                  <a:srgbClr val="000000"/>
                </a:solidFill>
                <a:latin typeface="Calibri" panose="020F0502020204030204" pitchFamily="34" charset="0"/>
                <a:hlinkClick r:id="rId4"/>
              </a:rPr>
              <a:t>http://www.gimpoz.hr/clanak/gel/gel-gimnazijski-ekoloski-laboratorij</a:t>
            </a:r>
            <a:endParaRPr lang="hr-H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3011" name="Naslov 1"/>
          <p:cNvSpPr txBox="1">
            <a:spLocks/>
          </p:cNvSpPr>
          <p:nvPr/>
        </p:nvSpPr>
        <p:spPr bwMode="auto">
          <a:xfrm>
            <a:off x="1711325" y="595313"/>
            <a:ext cx="891222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>
                <a:solidFill>
                  <a:srgbClr val="4A7C29"/>
                </a:solidFill>
              </a:rPr>
              <a:t>Praktični radovi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5836024" y="0"/>
            <a:ext cx="6230470" cy="2886635"/>
          </a:xfrm>
          <a:prstGeom prst="wedgeEllipseCallout">
            <a:avLst>
              <a:gd name="adj1" fmla="val -58401"/>
              <a:gd name="adj2" fmla="val -156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Kakve pokuse trebamo u biologiji?</a:t>
            </a:r>
          </a:p>
          <a:p>
            <a:pPr algn="ctr"/>
            <a:endParaRPr lang="hr-H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hr-HR" dirty="0" smtClean="0">
                <a:solidFill>
                  <a:srgbClr val="C00000"/>
                </a:solidFill>
              </a:rPr>
              <a:t>Pokusi na kvantitativnoj razini uz osnove statistike (srednja vrijednost, kontrola, </a:t>
            </a:r>
            <a:r>
              <a:rPr lang="hr-HR" dirty="0" err="1" smtClean="0">
                <a:solidFill>
                  <a:srgbClr val="C00000"/>
                </a:solidFill>
              </a:rPr>
              <a:t>replikatni</a:t>
            </a:r>
            <a:r>
              <a:rPr lang="hr-HR" dirty="0" smtClean="0">
                <a:solidFill>
                  <a:srgbClr val="C00000"/>
                </a:solidFill>
              </a:rPr>
              <a:t> uzorci)</a:t>
            </a:r>
          </a:p>
          <a:p>
            <a:pPr>
              <a:buFont typeface="Wingdings" pitchFamily="2" charset="2"/>
              <a:buChar char="ü"/>
            </a:pPr>
            <a:r>
              <a:rPr lang="hr-HR" dirty="0" smtClean="0">
                <a:solidFill>
                  <a:srgbClr val="C00000"/>
                </a:solidFill>
              </a:rPr>
              <a:t>Grafički i tablični prikaz rezultata</a:t>
            </a:r>
          </a:p>
          <a:p>
            <a:pPr>
              <a:buFont typeface="Wingdings" pitchFamily="2" charset="2"/>
              <a:buChar char="ü"/>
            </a:pPr>
            <a:r>
              <a:rPr lang="hr-HR" dirty="0" smtClean="0">
                <a:solidFill>
                  <a:srgbClr val="C00000"/>
                </a:solidFill>
              </a:rPr>
              <a:t>Dizajniranje pokusa</a:t>
            </a:r>
          </a:p>
          <a:p>
            <a:pPr algn="ctr"/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3702"/>
          </a:xfrm>
        </p:spPr>
        <p:txBody>
          <a:bodyPr>
            <a:normAutofit/>
          </a:bodyPr>
          <a:lstStyle/>
          <a:p>
            <a:r>
              <a:rPr lang="hr-HR" dirty="0" smtClean="0"/>
              <a:t>Prilozi: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603977" y="1505421"/>
            <a:ext cx="8247529" cy="4679195"/>
          </a:xfrm>
        </p:spPr>
        <p:txBody>
          <a:bodyPr>
            <a:normAutofit fontScale="92500"/>
          </a:bodyPr>
          <a:lstStyle/>
          <a:p>
            <a:r>
              <a:rPr lang="hr-HR" sz="2400" b="1" i="1" dirty="0"/>
              <a:t>Tablica </a:t>
            </a:r>
            <a:r>
              <a:rPr lang="hr-HR" sz="2400" b="1" i="1" dirty="0" smtClean="0"/>
              <a:t>1.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Dihotomski</a:t>
            </a:r>
            <a:r>
              <a:rPr lang="hr-HR" sz="2400" b="1" dirty="0" smtClean="0"/>
              <a:t> </a:t>
            </a:r>
            <a:r>
              <a:rPr lang="hr-HR" sz="2400" b="1" dirty="0"/>
              <a:t>ključ za određivanje vrsta drveća</a:t>
            </a:r>
            <a:endParaRPr lang="hr-HR" sz="2400" b="1" i="1" dirty="0"/>
          </a:p>
          <a:p>
            <a:r>
              <a:rPr lang="hr-HR" sz="2400" b="1" i="1" dirty="0"/>
              <a:t>Tablica </a:t>
            </a:r>
            <a:r>
              <a:rPr lang="hr-HR" sz="2400" b="1" i="1" dirty="0" smtClean="0"/>
              <a:t>2</a:t>
            </a:r>
            <a:r>
              <a:rPr lang="hr-HR" sz="2400" b="1" dirty="0" smtClean="0"/>
              <a:t>. </a:t>
            </a:r>
            <a:r>
              <a:rPr lang="hr-HR" sz="2400" b="1" dirty="0"/>
              <a:t>Prikazi oblika, </a:t>
            </a:r>
            <a:r>
              <a:rPr lang="hr-HR" sz="2400" b="1" dirty="0" err="1"/>
              <a:t>nervature</a:t>
            </a:r>
            <a:r>
              <a:rPr lang="hr-HR" sz="2400" b="1" dirty="0"/>
              <a:t> i ruba lista za potrebe služenja </a:t>
            </a:r>
            <a:r>
              <a:rPr lang="hr-HR" sz="2400" b="1" dirty="0" err="1"/>
              <a:t>dihotomskim</a:t>
            </a:r>
            <a:r>
              <a:rPr lang="hr-HR" sz="2400" b="1" dirty="0"/>
              <a:t> ključem za određivanje vrsta </a:t>
            </a:r>
            <a:r>
              <a:rPr lang="hr-HR" sz="2400" b="1" dirty="0" smtClean="0"/>
              <a:t>drveća</a:t>
            </a:r>
          </a:p>
          <a:p>
            <a:r>
              <a:rPr lang="hr-HR" sz="2400" b="1" i="1" dirty="0" smtClean="0"/>
              <a:t>Tablica 4. </a:t>
            </a:r>
            <a:r>
              <a:rPr lang="hr-HR" sz="2400" b="1" dirty="0"/>
              <a:t>Osobe značajne za razvoj biologije i njihov </a:t>
            </a:r>
            <a:r>
              <a:rPr lang="hr-HR" sz="2400" b="1" dirty="0" smtClean="0"/>
              <a:t>doprinos</a:t>
            </a:r>
            <a:endParaRPr lang="hr-HR" sz="2400" b="1" dirty="0" smtClean="0">
              <a:solidFill>
                <a:srgbClr val="FF0000"/>
              </a:solidFill>
            </a:endParaRPr>
          </a:p>
          <a:p>
            <a:r>
              <a:rPr lang="hr-HR" sz="2400" b="1" i="1" dirty="0"/>
              <a:t>Tablica </a:t>
            </a:r>
            <a:r>
              <a:rPr lang="hr-HR" sz="2400" b="1" i="1" dirty="0" smtClean="0"/>
              <a:t>5.</a:t>
            </a:r>
            <a:r>
              <a:rPr lang="hr-HR" sz="2400" b="1" dirty="0" smtClean="0"/>
              <a:t> </a:t>
            </a:r>
            <a:r>
              <a:rPr lang="hr-HR" sz="2400" b="1" dirty="0"/>
              <a:t>Obilježja </a:t>
            </a:r>
            <a:r>
              <a:rPr lang="hr-HR" sz="2400" b="1" dirty="0" smtClean="0"/>
              <a:t>beskralježnjaka</a:t>
            </a:r>
          </a:p>
          <a:p>
            <a:r>
              <a:rPr lang="hr-HR" sz="2400" b="1" i="1" dirty="0"/>
              <a:t>Tablica </a:t>
            </a:r>
            <a:r>
              <a:rPr lang="hr-HR" sz="2400" b="1" i="1" dirty="0" smtClean="0"/>
              <a:t>6.</a:t>
            </a:r>
            <a:r>
              <a:rPr lang="hr-HR" sz="2400" b="1" dirty="0" smtClean="0"/>
              <a:t> </a:t>
            </a:r>
            <a:r>
              <a:rPr lang="hr-HR" sz="2400" b="1" dirty="0"/>
              <a:t>Obilježja kralježnjaka (prema klasičnoj podjeli</a:t>
            </a:r>
            <a:r>
              <a:rPr lang="hr-HR" sz="2400" b="1" dirty="0" smtClean="0"/>
              <a:t>)</a:t>
            </a:r>
          </a:p>
          <a:p>
            <a:r>
              <a:rPr lang="hr-HR" sz="2400" b="1" i="1" dirty="0"/>
              <a:t>Tablica </a:t>
            </a:r>
            <a:r>
              <a:rPr lang="hr-HR" sz="2400" b="1" i="1" dirty="0" smtClean="0"/>
              <a:t>7.</a:t>
            </a:r>
            <a:r>
              <a:rPr lang="hr-HR" sz="2400" b="1" dirty="0" smtClean="0"/>
              <a:t> Zarazne bolesti</a:t>
            </a:r>
          </a:p>
          <a:p>
            <a:r>
              <a:rPr lang="hr-HR" sz="2400" b="1" i="1" dirty="0"/>
              <a:t>Tablica </a:t>
            </a:r>
            <a:r>
              <a:rPr lang="hr-HR" sz="2400" b="1" i="1" dirty="0" smtClean="0"/>
              <a:t>8.</a:t>
            </a:r>
            <a:r>
              <a:rPr lang="hr-HR" sz="2400" b="1" dirty="0" smtClean="0"/>
              <a:t> </a:t>
            </a:r>
            <a:r>
              <a:rPr lang="hr-HR" sz="2400" b="1" dirty="0"/>
              <a:t>Oznake i kratice u </a:t>
            </a:r>
            <a:r>
              <a:rPr lang="hr-HR" sz="2400" b="1" dirty="0" smtClean="0"/>
              <a:t>genetici</a:t>
            </a:r>
            <a:endParaRPr lang="hr-HR" sz="2400" b="1" dirty="0"/>
          </a:p>
          <a:p>
            <a:endParaRPr lang="hr-HR" b="1" dirty="0"/>
          </a:p>
          <a:p>
            <a:endParaRPr lang="hr-HR" b="1" dirty="0"/>
          </a:p>
          <a:p>
            <a:endParaRPr lang="hr-HR" b="1" dirty="0"/>
          </a:p>
          <a:p>
            <a:endParaRPr lang="hr-HR" b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839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!cid_DB414D13-3DD0-4648-BDBF-34A9316BA0C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3688" y="2930525"/>
            <a:ext cx="15875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Naslov 1"/>
          <p:cNvSpPr txBox="1">
            <a:spLocks/>
          </p:cNvSpPr>
          <p:nvPr/>
        </p:nvSpPr>
        <p:spPr bwMode="auto">
          <a:xfrm>
            <a:off x="2500313" y="1593850"/>
            <a:ext cx="883602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5400" b="1">
                <a:solidFill>
                  <a:srgbClr val="4A7C29"/>
                </a:solidFill>
              </a:rPr>
              <a:t>HVALA NA POZORNOSTI!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 txBox="1">
            <a:spLocks/>
          </p:cNvSpPr>
          <p:nvPr/>
        </p:nvSpPr>
        <p:spPr>
          <a:xfrm>
            <a:off x="1700213" y="1066800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hr-HR" sz="7200" b="1" i="1" dirty="0" smtClean="0">
                <a:solidFill>
                  <a:srgbClr val="70AD4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RADIONICA – ZADACI</a:t>
            </a:r>
          </a:p>
        </p:txBody>
      </p:sp>
      <p:pic>
        <p:nvPicPr>
          <p:cNvPr id="45059" name="Picture 3" descr="girl_boo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6500" y="3960813"/>
            <a:ext cx="187483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slov 1"/>
          <p:cNvSpPr>
            <a:spLocks noGrp="1"/>
          </p:cNvSpPr>
          <p:nvPr>
            <p:ph type="title"/>
          </p:nvPr>
        </p:nvSpPr>
        <p:spPr>
          <a:xfrm>
            <a:off x="1789113" y="635000"/>
            <a:ext cx="8910637" cy="665163"/>
          </a:xfrm>
        </p:spPr>
        <p:txBody>
          <a:bodyPr/>
          <a:lstStyle/>
          <a:p>
            <a:r>
              <a:rPr lang="hr-HR" b="1" smtClean="0"/>
              <a:t>Tijek rada/aktivnosti</a:t>
            </a:r>
          </a:p>
        </p:txBody>
      </p:sp>
      <p:pic>
        <p:nvPicPr>
          <p:cNvPr id="46083" name="Picture 6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10103644" y="-161131"/>
            <a:ext cx="1643062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878013" y="1366838"/>
            <a:ext cx="8555037" cy="53260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Uvodni dio ≈ 15 min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– IK za Biologiju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hr-HR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Glavni dio ≈ 15+10 min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– oblikovanje zadataka prema izrađenim ishodima (grupa koja je radila pokus) i/ili prema odabranim ishodima iz IK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 </a:t>
            </a:r>
            <a:r>
              <a:rPr lang="hr-H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–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izlaganje predstavnika grupe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hr-HR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Završni dio ≈ 5 min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hr-H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  </a:t>
            </a:r>
            <a:r>
              <a:rPr lang="hr-H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– zaključci </a:t>
            </a:r>
            <a:r>
              <a:rPr lang="hr-H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slov 1"/>
          <p:cNvSpPr>
            <a:spLocks noGrp="1"/>
          </p:cNvSpPr>
          <p:nvPr>
            <p:ph type="title"/>
          </p:nvPr>
        </p:nvSpPr>
        <p:spPr>
          <a:xfrm>
            <a:off x="2201863" y="652463"/>
            <a:ext cx="8912225" cy="1279525"/>
          </a:xfrm>
        </p:spPr>
        <p:txBody>
          <a:bodyPr/>
          <a:lstStyle/>
          <a:p>
            <a:r>
              <a:rPr lang="hr-HR" b="1" i="1" smtClean="0"/>
              <a:t>Ispitni katalog (IK) za Biologiju:</a:t>
            </a:r>
          </a:p>
        </p:txBody>
      </p:sp>
      <p:sp>
        <p:nvSpPr>
          <p:cNvPr id="47107" name="Rezervirano mjesto sadržaja 2"/>
          <p:cNvSpPr>
            <a:spLocks noGrp="1"/>
          </p:cNvSpPr>
          <p:nvPr>
            <p:ph idx="1"/>
          </p:nvPr>
        </p:nvSpPr>
        <p:spPr>
          <a:xfrm>
            <a:off x="2417763" y="2174875"/>
            <a:ext cx="8915400" cy="3778250"/>
          </a:xfrm>
        </p:spPr>
        <p:txBody>
          <a:bodyPr/>
          <a:lstStyle/>
          <a:p>
            <a:r>
              <a:rPr lang="hr-HR" sz="2400" smtClean="0"/>
              <a:t>Zbir bioloških znanja usvojenih tijekom četverogodišnjeg gimnazijskog obrazovanja</a:t>
            </a:r>
          </a:p>
          <a:p>
            <a:r>
              <a:rPr lang="hr-HR" sz="2400" smtClean="0"/>
              <a:t>Znanja i vještine budućih akademski obrazovanih građana</a:t>
            </a:r>
          </a:p>
          <a:p>
            <a:r>
              <a:rPr lang="hr-HR" sz="2400" b="1" smtClean="0"/>
              <a:t>Cilj: </a:t>
            </a:r>
            <a:r>
              <a:rPr lang="hr-HR" sz="2400" smtClean="0"/>
              <a:t>Poznavanje temeljnih pojava i procesa u živom svijetu te razumijevanje uzročno-posljedičnih veza koje ga određuju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jagram 3"/>
          <p:cNvGraphicFramePr/>
          <p:nvPr/>
        </p:nvGraphicFramePr>
        <p:xfrm>
          <a:off x="1255923" y="0"/>
          <a:ext cx="10936077" cy="7035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bični oblačić 6"/>
          <p:cNvSpPr/>
          <p:nvPr/>
        </p:nvSpPr>
        <p:spPr>
          <a:xfrm>
            <a:off x="10160000" y="111125"/>
            <a:ext cx="1882775" cy="1333500"/>
          </a:xfrm>
          <a:prstGeom prst="cloudCallout">
            <a:avLst>
              <a:gd name="adj1" fmla="val -64669"/>
              <a:gd name="adj2" fmla="val 7430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i="1" dirty="0">
                <a:solidFill>
                  <a:prstClr val="black"/>
                </a:solidFill>
              </a:rPr>
              <a:t>IDEJA!</a:t>
            </a:r>
          </a:p>
        </p:txBody>
      </p:sp>
      <p:sp>
        <p:nvSpPr>
          <p:cNvPr id="5" name="Multiply 4"/>
          <p:cNvSpPr/>
          <p:nvPr/>
        </p:nvSpPr>
        <p:spPr>
          <a:xfrm rot="20760762">
            <a:off x="4633083" y="2568504"/>
            <a:ext cx="4514847" cy="2201453"/>
          </a:xfrm>
          <a:prstGeom prst="mathMultiply">
            <a:avLst>
              <a:gd name="adj1" fmla="val 8717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adržaja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" y="0"/>
            <a:ext cx="9475556" cy="6858000"/>
          </a:xfrm>
        </p:spPr>
      </p:pic>
    </p:spTree>
    <p:extLst>
      <p:ext uri="{BB962C8B-B14F-4D97-AF65-F5344CB8AC3E}">
        <p14:creationId xmlns:p14="http://schemas.microsoft.com/office/powerpoint/2010/main" val="7140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zervirano mjesto sadržaja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" y="13111"/>
            <a:ext cx="8565323" cy="6863528"/>
          </a:xfrm>
        </p:spPr>
      </p:pic>
    </p:spTree>
    <p:extLst>
      <p:ext uri="{BB962C8B-B14F-4D97-AF65-F5344CB8AC3E}">
        <p14:creationId xmlns:p14="http://schemas.microsoft.com/office/powerpoint/2010/main" val="33778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-16368"/>
            <a:ext cx="10377691" cy="6874368"/>
          </a:xfrm>
        </p:spPr>
      </p:pic>
    </p:spTree>
    <p:extLst>
      <p:ext uri="{BB962C8B-B14F-4D97-AF65-F5344CB8AC3E}">
        <p14:creationId xmlns:p14="http://schemas.microsoft.com/office/powerpoint/2010/main" val="271809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aslov 1"/>
          <p:cNvSpPr>
            <a:spLocks noGrp="1"/>
          </p:cNvSpPr>
          <p:nvPr>
            <p:ph type="title"/>
          </p:nvPr>
        </p:nvSpPr>
        <p:spPr>
          <a:xfrm>
            <a:off x="1789113" y="635000"/>
            <a:ext cx="8910637" cy="665163"/>
          </a:xfrm>
        </p:spPr>
        <p:txBody>
          <a:bodyPr/>
          <a:lstStyle/>
          <a:p>
            <a:r>
              <a:rPr lang="hr-HR" b="1" smtClean="0"/>
              <a:t>Tijek rada/aktivnosti</a:t>
            </a:r>
          </a:p>
        </p:txBody>
      </p:sp>
      <p:pic>
        <p:nvPicPr>
          <p:cNvPr id="37891" name="Picture 6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10103644" y="-161131"/>
            <a:ext cx="1643062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878013" y="1366838"/>
            <a:ext cx="8555037" cy="53260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Uvodni dio ≈ 5 min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– o praktičnim radovima i  upute za rad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hr-HR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Glavni dio ≈ 20+10 min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– demonstracija simulacija </a:t>
            </a:r>
            <a:r>
              <a:rPr lang="hr-HR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osmoze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i/ili </a:t>
            </a:r>
            <a:r>
              <a:rPr lang="hr-HR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transpiracije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, izrada bilješki i priprema izvješća prema zadanim kriterijima + izlaganje predstavnika grupe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hr-HR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Završni dio ≈ 10 min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hr-H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  </a:t>
            </a:r>
            <a:r>
              <a:rPr lang="hr-H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– zaključci </a:t>
            </a:r>
            <a:r>
              <a:rPr lang="hr-H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0"/>
            <a:ext cx="10081120" cy="6842772"/>
          </a:xfrm>
        </p:spPr>
      </p:pic>
    </p:spTree>
    <p:extLst>
      <p:ext uri="{BB962C8B-B14F-4D97-AF65-F5344CB8AC3E}">
        <p14:creationId xmlns:p14="http://schemas.microsoft.com/office/powerpoint/2010/main" val="6708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1" y="1196752"/>
            <a:ext cx="12136669" cy="4104456"/>
          </a:xfrm>
        </p:spPr>
      </p:pic>
      <p:sp>
        <p:nvSpPr>
          <p:cNvPr id="3" name="Zaobljeni pravokutnik 2"/>
          <p:cNvSpPr/>
          <p:nvPr/>
        </p:nvSpPr>
        <p:spPr>
          <a:xfrm>
            <a:off x="171743" y="2665780"/>
            <a:ext cx="2787268" cy="1178805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BIOLOŠKA PISMENOST</a:t>
            </a:r>
            <a:endParaRPr lang="hr-H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http://www.learningandteaching.info/learning/graphics/cognitive_revised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422775" y="2133600"/>
            <a:ext cx="6245225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6"/>
          <p:cNvSpPr>
            <a:spLocks noChangeArrowheads="1"/>
          </p:cNvSpPr>
          <p:nvPr/>
        </p:nvSpPr>
        <p:spPr bwMode="auto">
          <a:xfrm>
            <a:off x="1524000" y="18923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50180" name="Picture 5" descr="bloomcog.gif (4879 bytes)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524000" y="0"/>
            <a:ext cx="514826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703388" y="188913"/>
            <a:ext cx="23050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000" i="1">
                <a:solidFill>
                  <a:srgbClr val="C97BF9"/>
                </a:solidFill>
                <a:cs typeface="Arial" pitchFamily="34" charset="0"/>
              </a:rPr>
              <a:t>Bloom (1956)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8362950" y="908050"/>
            <a:ext cx="23050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r-HR" i="1">
                <a:solidFill>
                  <a:srgbClr val="AF3CF6"/>
                </a:solidFill>
                <a:cs typeface="Arial" pitchFamily="34" charset="0"/>
              </a:rPr>
              <a:t>Anderson &amp; Krathwohl (2001)</a:t>
            </a:r>
            <a:r>
              <a:rPr lang="hr-HR">
                <a:solidFill>
                  <a:srgbClr val="AF3CF6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50183" name="Rectangle 10"/>
          <p:cNvSpPr>
            <a:spLocks noChangeArrowheads="1"/>
          </p:cNvSpPr>
          <p:nvPr/>
        </p:nvSpPr>
        <p:spPr bwMode="auto">
          <a:xfrm>
            <a:off x="1524000" y="21923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4872038" y="0"/>
            <a:ext cx="4495800" cy="6873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KOGNITIVNA DOMENA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1863250" y="5786454"/>
            <a:ext cx="4088733" cy="714380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hr-HR" sz="2400" dirty="0">
                <a:solidFill>
                  <a:prstClr val="black"/>
                </a:solidFill>
                <a:latin typeface="+mn-lt"/>
                <a:cs typeface="Arial" charset="0"/>
              </a:rPr>
              <a:t>Reprodukcija i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+mn-lt"/>
                <a:cs typeface="Arial" charset="0"/>
              </a:rPr>
              <a:t>literarno razumijevanje</a:t>
            </a:r>
          </a:p>
        </p:txBody>
      </p:sp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2524101" y="4357695"/>
            <a:ext cx="2879725" cy="1108077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+mn-lt"/>
                <a:cs typeface="Arial" charset="0"/>
              </a:rPr>
              <a:t>2. Konceptualno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+mn-lt"/>
                <a:cs typeface="Arial" charset="0"/>
              </a:rPr>
              <a:t>razumijevanje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+mn-lt"/>
                <a:cs typeface="Arial" charset="0"/>
              </a:rPr>
              <a:t>i primjena</a:t>
            </a: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6882962" y="1784731"/>
            <a:ext cx="3771039" cy="483107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3. Rješavanje problema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310313" y="5715000"/>
            <a:ext cx="2214562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1. Zapamtiti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6381750" y="5072063"/>
            <a:ext cx="2143125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2. Razumjeti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381750" y="4429125"/>
            <a:ext cx="2286000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3. Primijeniti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6381750" y="3857625"/>
            <a:ext cx="2306638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4. Analizirati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6310313" y="3214688"/>
            <a:ext cx="2449512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5. Vrednovati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6667500" y="2571750"/>
            <a:ext cx="1804988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6. Kreirati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5026091" y="714499"/>
            <a:ext cx="3214541" cy="831582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hr-HR" sz="20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Razine postignuća/</a:t>
            </a:r>
          </a:p>
          <a:p>
            <a:pPr marL="342900" indent="-342900" algn="ctr">
              <a:defRPr/>
            </a:pPr>
            <a:r>
              <a:rPr lang="hr-HR" sz="20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učenja</a:t>
            </a:r>
          </a:p>
          <a:p>
            <a:pPr marL="342900" indent="-342900" algn="ctr">
              <a:defRPr/>
            </a:pPr>
            <a:r>
              <a:rPr lang="hr-HR" sz="1400" i="1">
                <a:solidFill>
                  <a:prstClr val="black"/>
                </a:solidFill>
                <a:latin typeface="Verdana" pitchFamily="34" charset="0"/>
                <a:cs typeface="Arial" charset="0"/>
              </a:rPr>
              <a:t>Crooks, 1988.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2222500" y="6611938"/>
            <a:ext cx="7756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1000">
                <a:solidFill>
                  <a:srgbClr val="365F91"/>
                </a:solidFill>
                <a:latin typeface="Arial Narrow" pitchFamily="34" charset="0"/>
                <a:ea typeface="Times New Roman" pitchFamily="18" charset="0"/>
                <a:cs typeface="Plantin-Bold"/>
              </a:rPr>
              <a:t>Crooks, T. (1988) Assessing student performance. (Green Guide No 8). Higher Education Research and Development Society of Australasia (HERDSA), Kensington.</a:t>
            </a:r>
            <a:endParaRPr lang="en-GB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Plantin-Bold"/>
            </a:endParaRPr>
          </a:p>
        </p:txBody>
      </p: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2452688" y="4357688"/>
            <a:ext cx="7643812" cy="1285875"/>
          </a:xfrm>
          <a:prstGeom prst="roundRect">
            <a:avLst>
              <a:gd name="adj" fmla="val 16667"/>
            </a:avLst>
          </a:prstGeom>
          <a:solidFill>
            <a:srgbClr val="DAA1F9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sr-Latn-CS" sz="24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>
            <a:spLocks noChangeArrowheads="1"/>
          </p:cNvSpPr>
          <p:nvPr/>
        </p:nvSpPr>
        <p:spPr bwMode="auto">
          <a:xfrm>
            <a:off x="6240463" y="1557338"/>
            <a:ext cx="4427537" cy="2879725"/>
          </a:xfrm>
          <a:prstGeom prst="roundRect">
            <a:avLst>
              <a:gd name="adj" fmla="val 16667"/>
            </a:avLst>
          </a:prstGeom>
          <a:solidFill>
            <a:srgbClr val="C56EF6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sr-Latn-CS" sz="24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1847850" y="5661025"/>
            <a:ext cx="8501063" cy="1000125"/>
          </a:xfrm>
          <a:prstGeom prst="roundRect">
            <a:avLst>
              <a:gd name="adj" fmla="val 16667"/>
            </a:avLst>
          </a:prstGeom>
          <a:solidFill>
            <a:srgbClr val="ECD0FC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sr-Latn-CS" sz="24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  <p:bldP spid="17416" grpId="0" autoUpdateAnimBg="0"/>
      <p:bldP spid="17420" grpId="0" animBg="1" autoUpdateAnimBg="0"/>
      <p:bldP spid="12" grpId="0" animBg="1" autoUpdateAnimBg="0"/>
      <p:bldP spid="13" grpId="0" animBg="1" autoUpdateAnimBg="0"/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3330" grpId="0"/>
      <p:bldP spid="20" grpId="0" animBg="1"/>
      <p:bldP spid="21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slov 1"/>
          <p:cNvSpPr txBox="1">
            <a:spLocks/>
          </p:cNvSpPr>
          <p:nvPr/>
        </p:nvSpPr>
        <p:spPr bwMode="auto">
          <a:xfrm>
            <a:off x="2201863" y="652463"/>
            <a:ext cx="89122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sp>
        <p:nvSpPr>
          <p:cNvPr id="52227" name="Pravokutnik 3"/>
          <p:cNvSpPr>
            <a:spLocks noChangeArrowheads="1"/>
          </p:cNvSpPr>
          <p:nvPr/>
        </p:nvSpPr>
        <p:spPr bwMode="auto">
          <a:xfrm>
            <a:off x="2166938" y="2090738"/>
            <a:ext cx="94075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 typeface="Wingdings" pitchFamily="2" charset="2"/>
              <a:buChar char="Ø"/>
            </a:pP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Ispit iz Biologije traje ukupno 135 minuta bez stanke. </a:t>
            </a:r>
          </a:p>
          <a:p>
            <a:pPr marL="342900" indent="-342900" eaLnBrk="1" hangingPunct="1">
              <a:buFont typeface="Wingdings" pitchFamily="2" charset="2"/>
              <a:buChar char="Ø"/>
            </a:pPr>
            <a:endParaRPr lang="hr-HR" sz="320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 eaLnBrk="1" hangingPunct="1">
              <a:buFont typeface="Wingdings" pitchFamily="2" charset="2"/>
              <a:buChar char="Ø"/>
            </a:pP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Vremenik provedbe bit će objavljen u </a:t>
            </a:r>
            <a:r>
              <a:rPr lang="hr-HR" sz="3200" i="1">
                <a:solidFill>
                  <a:srgbClr val="002060"/>
                </a:solidFill>
                <a:latin typeface="Calibri" pitchFamily="34" charset="0"/>
              </a:rPr>
              <a:t>Vodiču kroz ispite državne mature</a:t>
            </a:r>
            <a:r>
              <a:rPr lang="hr-HR" sz="3200" i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te na mrežnim stranicama (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  <a:hlinkClick r:id="rId2"/>
              </a:rPr>
              <a:t>www.ncvvo.hr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). </a:t>
            </a:r>
            <a:endParaRPr lang="hr-HR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jagram 2"/>
          <p:cNvGraphicFramePr/>
          <p:nvPr/>
        </p:nvGraphicFramePr>
        <p:xfrm>
          <a:off x="6912472" y="176272"/>
          <a:ext cx="5150998" cy="3767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3251" name="Naslov 1"/>
          <p:cNvSpPr txBox="1">
            <a:spLocks/>
          </p:cNvSpPr>
          <p:nvPr/>
        </p:nvSpPr>
        <p:spPr bwMode="auto">
          <a:xfrm>
            <a:off x="1751013" y="652463"/>
            <a:ext cx="8910637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graphicFrame>
        <p:nvGraphicFramePr>
          <p:cNvPr id="5" name="Dijagram 4"/>
          <p:cNvGraphicFramePr/>
          <p:nvPr/>
        </p:nvGraphicFramePr>
        <p:xfrm>
          <a:off x="297456" y="2818483"/>
          <a:ext cx="6555036" cy="3846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upa 16"/>
          <p:cNvGrpSpPr>
            <a:grpSpLocks/>
          </p:cNvGrpSpPr>
          <p:nvPr/>
        </p:nvGrpSpPr>
        <p:grpSpPr bwMode="auto">
          <a:xfrm>
            <a:off x="3575050" y="1344613"/>
            <a:ext cx="8139113" cy="5418137"/>
            <a:chOff x="2693013" y="1288973"/>
            <a:chExt cx="8139016" cy="5418667"/>
          </a:xfrm>
        </p:grpSpPr>
        <p:graphicFrame>
          <p:nvGraphicFramePr>
            <p:cNvPr id="2" name="Dijagram 1"/>
            <p:cNvGraphicFramePr/>
            <p:nvPr/>
          </p:nvGraphicFramePr>
          <p:xfrm>
            <a:off x="2693013" y="1288973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4282" name="Grupa 6"/>
            <p:cNvGrpSpPr>
              <a:grpSpLocks/>
            </p:cNvGrpSpPr>
            <p:nvPr/>
          </p:nvGrpSpPr>
          <p:grpSpPr bwMode="auto">
            <a:xfrm>
              <a:off x="2704029" y="6235068"/>
              <a:ext cx="4064000" cy="447143"/>
              <a:chOff x="0" y="3488509"/>
              <a:chExt cx="4064000" cy="447143"/>
            </a:xfrm>
          </p:grpSpPr>
          <p:sp>
            <p:nvSpPr>
              <p:cNvPr id="11" name="Pravokutnik 10"/>
              <p:cNvSpPr/>
              <p:nvPr/>
            </p:nvSpPr>
            <p:spPr>
              <a:xfrm>
                <a:off x="97" y="3487960"/>
                <a:ext cx="4063952" cy="447719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Pravokutnik 11"/>
              <p:cNvSpPr/>
              <p:nvPr/>
            </p:nvSpPr>
            <p:spPr>
              <a:xfrm>
                <a:off x="97" y="3487960"/>
                <a:ext cx="4063952" cy="44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6464" tIns="27940" rIns="156464" bIns="27940" spcCol="1270" anchor="ctr"/>
              <a:lstStyle/>
              <a:p>
                <a:pPr algn="ctr" defTabSz="97790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hr-HR" sz="2200" dirty="0"/>
                  <a:t>6 zadataka</a:t>
                </a:r>
              </a:p>
            </p:txBody>
          </p:sp>
        </p:grpSp>
        <p:grpSp>
          <p:nvGrpSpPr>
            <p:cNvPr id="54283" name="Grupa 7"/>
            <p:cNvGrpSpPr>
              <a:grpSpLocks/>
            </p:cNvGrpSpPr>
            <p:nvPr/>
          </p:nvGrpSpPr>
          <p:grpSpPr bwMode="auto">
            <a:xfrm>
              <a:off x="6768029" y="6235068"/>
              <a:ext cx="4064000" cy="447143"/>
              <a:chOff x="4064000" y="3488509"/>
              <a:chExt cx="4064000" cy="447143"/>
            </a:xfrm>
          </p:grpSpPr>
          <p:sp>
            <p:nvSpPr>
              <p:cNvPr id="9" name="Pravokutnik 8"/>
              <p:cNvSpPr/>
              <p:nvPr/>
            </p:nvSpPr>
            <p:spPr>
              <a:xfrm>
                <a:off x="4064048" y="3487960"/>
                <a:ext cx="4063952" cy="447719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Pravokutnik 9"/>
              <p:cNvSpPr/>
              <p:nvPr/>
            </p:nvSpPr>
            <p:spPr>
              <a:xfrm>
                <a:off x="4064048" y="3487960"/>
                <a:ext cx="4063952" cy="44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6464" tIns="27940" rIns="156464" bIns="27940" spcCol="1270" anchor="ctr"/>
              <a:lstStyle/>
              <a:p>
                <a:pPr algn="ctr" defTabSz="97790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hr-HR" sz="2200" dirty="0"/>
                  <a:t>4 boda</a:t>
                </a:r>
              </a:p>
            </p:txBody>
          </p:sp>
        </p:grpSp>
      </p:grpSp>
      <p:sp>
        <p:nvSpPr>
          <p:cNvPr id="54275" name="Naslov 1"/>
          <p:cNvSpPr txBox="1">
            <a:spLocks/>
          </p:cNvSpPr>
          <p:nvPr/>
        </p:nvSpPr>
        <p:spPr bwMode="auto">
          <a:xfrm>
            <a:off x="1751013" y="652463"/>
            <a:ext cx="8910637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sp>
        <p:nvSpPr>
          <p:cNvPr id="54276" name="Pravokutnik 13"/>
          <p:cNvSpPr>
            <a:spLocks noChangeArrowheads="1"/>
          </p:cNvSpPr>
          <p:nvPr/>
        </p:nvSpPr>
        <p:spPr bwMode="auto">
          <a:xfrm>
            <a:off x="7088188" y="5854700"/>
            <a:ext cx="1128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hr-HR" b="1">
                <a:solidFill>
                  <a:schemeClr val="bg1"/>
                </a:solidFill>
              </a:rPr>
              <a:t>24 boda</a:t>
            </a:r>
          </a:p>
        </p:txBody>
      </p:sp>
      <p:sp>
        <p:nvSpPr>
          <p:cNvPr id="15" name="Lijeva vitičasta zagrada 14"/>
          <p:cNvSpPr/>
          <p:nvPr/>
        </p:nvSpPr>
        <p:spPr>
          <a:xfrm>
            <a:off x="2957513" y="1257300"/>
            <a:ext cx="523875" cy="5518150"/>
          </a:xfrm>
          <a:prstGeom prst="leftBrac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6" name="Dijagram toka: Izmjenična obrada 15"/>
          <p:cNvSpPr/>
          <p:nvPr/>
        </p:nvSpPr>
        <p:spPr>
          <a:xfrm>
            <a:off x="264404" y="3305059"/>
            <a:ext cx="2633032" cy="1333041"/>
          </a:xfrm>
          <a:prstGeom prst="flowChartAlternateProcess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solidFill>
                  <a:schemeClr val="tx1"/>
                </a:solidFill>
              </a:rPr>
              <a:t>Ukupno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solidFill>
                  <a:schemeClr val="tx1"/>
                </a:solidFill>
              </a:rPr>
              <a:t>100 bodova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817688" y="1555750"/>
            <a:ext cx="9683750" cy="2713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buFont typeface="Wingdings 3" charset="2"/>
              <a:buChar char=""/>
              <a:defRPr/>
            </a:pPr>
            <a:r>
              <a:rPr lang="hr-HR" sz="3600" dirty="0">
                <a:solidFill>
                  <a:srgbClr val="000000"/>
                </a:solidFill>
                <a:latin typeface="Calibri" panose="020F0502020204030204" pitchFamily="34" charset="0"/>
              </a:rPr>
              <a:t>Ukupan broj bodova u ispitu bit će raspodijeljen prema područjima druge razine </a:t>
            </a:r>
            <a:r>
              <a:rPr lang="hr-HR" sz="36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hr-HR" sz="3600" dirty="0">
                <a:solidFill>
                  <a:srgbClr val="000000"/>
                </a:solidFill>
                <a:latin typeface="Calibri" panose="020F0502020204030204" pitchFamily="34" charset="0"/>
              </a:rPr>
              <a:t>(</a:t>
            </a:r>
            <a:r>
              <a:rPr lang="hr-HR" sz="3600" i="1" dirty="0">
                <a:solidFill>
                  <a:srgbClr val="000000"/>
                </a:solidFill>
                <a:latin typeface="Calibri" panose="020F0502020204030204" pitchFamily="34" charset="0"/>
              </a:rPr>
              <a:t>Tablica 1.</a:t>
            </a:r>
            <a:r>
              <a:rPr lang="hr-HR" sz="3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Raspodjela bodova u ispitu prema </a:t>
            </a:r>
            <a:r>
              <a:rPr lang="hr-HR" sz="36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potpodručjima</a:t>
            </a:r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druge razine</a:t>
            </a:r>
            <a:r>
              <a:rPr lang="hr-HR" sz="36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hr-HR" sz="3600" i="1" dirty="0">
                <a:solidFill>
                  <a:srgbClr val="C00000"/>
                </a:solidFill>
                <a:latin typeface="Calibri" panose="020F0502020204030204" pitchFamily="34" charset="0"/>
              </a:rPr>
              <a:t>IK </a:t>
            </a:r>
            <a:r>
              <a:rPr lang="hr-HR" sz="36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str. 65</a:t>
            </a:r>
            <a:endParaRPr lang="hr-HR" sz="3600" i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34290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buFont typeface="Wingdings 3" charset="2"/>
              <a:buChar char=""/>
              <a:defRPr/>
            </a:pPr>
            <a:endParaRPr lang="hr-HR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299" name="Naslov 1"/>
          <p:cNvSpPr txBox="1">
            <a:spLocks/>
          </p:cNvSpPr>
          <p:nvPr/>
        </p:nvSpPr>
        <p:spPr bwMode="auto">
          <a:xfrm>
            <a:off x="1958975" y="652463"/>
            <a:ext cx="89122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66800" y="367558"/>
          <a:ext cx="10237694" cy="6309360"/>
        </p:xfrm>
        <a:graphic>
          <a:graphicData uri="http://schemas.openxmlformats.org/drawingml/2006/table">
            <a:tbl>
              <a:tblPr/>
              <a:tblGrid>
                <a:gridCol w="9242939"/>
                <a:gridCol w="994755"/>
              </a:tblGrid>
              <a:tr h="675342">
                <a:tc>
                  <a:txBody>
                    <a:bodyPr/>
                    <a:lstStyle/>
                    <a:p>
                      <a:pPr marL="1524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ISHOD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Broj bodova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1.1. Odnosi veličina u živom svijetu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1.2. Porast složenosti i razvoj novih svojstava na višim organizacijskim razinama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1.3. Srodnosti i raznolikosti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2.1. Razmnožavanje i nasljeđivanje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2.2. Životni ciklusi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 Rast i razvitak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2.4. Postanak i razvoj života na Zemlji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3.1. Procesi izmjene tvari i pretvorba energije na razini stanice - metaboličke reakcije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3.2. Procesi izmjene tvari i pretvorba energije na razini organizma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3.3. Procesi izmjene tvari i pretvorba energije na razini ekosustava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4.1. Održavanje ravnoteže u organizmu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4.2. Održavanje ravnoteže u prirodi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4.3. Međuovisnost živog svijeta i okoliša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5.1. Znanstvena misao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5.2. Znanstvena metodologija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337670">
                <a:tc>
                  <a:txBody>
                    <a:bodyPr/>
                    <a:lstStyle/>
                    <a:p>
                      <a:pPr marL="1524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UKUPNO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lipsa 4"/>
          <p:cNvSpPr/>
          <p:nvPr/>
        </p:nvSpPr>
        <p:spPr>
          <a:xfrm>
            <a:off x="6037276" y="4626144"/>
            <a:ext cx="3960440" cy="16760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000" b="1" dirty="0" smtClean="0"/>
              <a:t>Tablica 3. Raspodjela bodova u ispitu prema </a:t>
            </a:r>
            <a:r>
              <a:rPr lang="hr-HR" sz="2000" b="1" dirty="0" err="1" smtClean="0"/>
              <a:t>potpodručjima</a:t>
            </a:r>
            <a:r>
              <a:rPr lang="hr-HR" sz="2000" b="1" dirty="0" smtClean="0"/>
              <a:t> druge razine</a:t>
            </a:r>
            <a:endParaRPr lang="hr-H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Naslov 1"/>
          <p:cNvSpPr txBox="1">
            <a:spLocks/>
          </p:cNvSpPr>
          <p:nvPr/>
        </p:nvSpPr>
        <p:spPr bwMode="auto">
          <a:xfrm>
            <a:off x="1958975" y="652463"/>
            <a:ext cx="89122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sp>
        <p:nvSpPr>
          <p:cNvPr id="3" name="Pravokutnik 2"/>
          <p:cNvSpPr/>
          <p:nvPr/>
        </p:nvSpPr>
        <p:spPr>
          <a:xfrm>
            <a:off x="1946275" y="1982788"/>
            <a:ext cx="9378950" cy="1881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buFont typeface="Wingdings 3" charset="2"/>
              <a:buChar char=""/>
              <a:defRPr/>
            </a:pPr>
            <a:r>
              <a:rPr lang="hr-HR" sz="3600" dirty="0">
                <a:solidFill>
                  <a:srgbClr val="000000"/>
                </a:solidFill>
                <a:latin typeface="Calibri"/>
              </a:rPr>
              <a:t>Primjeri zadataka prema vrsti zadataka, kognitivnoj razini, težini iz IK, </a:t>
            </a:r>
            <a:r>
              <a:rPr lang="hr-HR" sz="3600" i="1" dirty="0">
                <a:solidFill>
                  <a:srgbClr val="C00000"/>
                </a:solidFill>
                <a:latin typeface="Calibri" panose="020F0502020204030204" pitchFamily="34" charset="0"/>
              </a:rPr>
              <a:t>IK str</a:t>
            </a:r>
            <a:r>
              <a:rPr lang="hr-HR" sz="36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. 66</a:t>
            </a:r>
            <a:endParaRPr lang="hr-HR" sz="3600" i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defRPr/>
            </a:pPr>
            <a:endParaRPr lang="hr-HR" sz="36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148981"/>
            <a:ext cx="8911687" cy="1280890"/>
          </a:xfrm>
        </p:spPr>
        <p:txBody>
          <a:bodyPr>
            <a:normAutofit/>
          </a:bodyPr>
          <a:lstStyle/>
          <a:p>
            <a:r>
              <a:rPr lang="hr-HR" dirty="0" smtClean="0"/>
              <a:t>PRIMJERI PITANJA VIŠESTRUKOG IZBORA</a:t>
            </a:r>
            <a:endParaRPr lang="hr-H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480022"/>
              </p:ext>
            </p:extLst>
          </p:nvPr>
        </p:nvGraphicFramePr>
        <p:xfrm>
          <a:off x="1641514" y="1564394"/>
          <a:ext cx="10296234" cy="2794113"/>
        </p:xfrm>
        <a:graphic>
          <a:graphicData uri="http://schemas.openxmlformats.org/drawingml/2006/table">
            <a:tbl>
              <a:tblPr/>
              <a:tblGrid>
                <a:gridCol w="9087256"/>
                <a:gridCol w="1208978"/>
              </a:tblGrid>
              <a:tr h="202472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2. Što je od navedenog razlog proglašenja Plitvičkih jezera Nacionalnim parkom?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A. prostor za gniježđenje ptica močvarica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B. sedrene barijere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C. vegetacija crnog bora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r>
                        <a:rPr lang="hr-HR" sz="2000" dirty="0" err="1">
                          <a:latin typeface="Calibri"/>
                          <a:ea typeface="Calibri"/>
                          <a:cs typeface="Times New Roman"/>
                        </a:rPr>
                        <a:t>kserofitna</a:t>
                      </a: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 vegetacija pjeskovitog tla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B.  X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C. 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76939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4.2.3.2 obrazložiti razloge  zaštite prirodnih područja na primjerima  iz RH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>
                          <a:latin typeface="Calibri"/>
                          <a:ea typeface="Calibri"/>
                          <a:cs typeface="Times New Roman"/>
                        </a:rPr>
                        <a:t>reprodukcija znanja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FD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utnik 2"/>
          <p:cNvSpPr/>
          <p:nvPr/>
        </p:nvSpPr>
        <p:spPr>
          <a:xfrm>
            <a:off x="1758950" y="1951038"/>
            <a:ext cx="8872538" cy="2319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buFont typeface="Wingdings 3" charset="2"/>
              <a:buChar char=""/>
              <a:defRPr/>
            </a:pPr>
            <a:r>
              <a:rPr lang="hr-HR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Ciljevi: </a:t>
            </a:r>
          </a:p>
          <a:p>
            <a:pPr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defRPr/>
            </a:pPr>
            <a:r>
              <a:rPr lang="hr-HR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hr-H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hr-HR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razvijanje prirodoslovne pismenosti učenika u skladu s ishodima učenja u području </a:t>
            </a:r>
            <a:r>
              <a:rPr lang="hr-HR" sz="24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Biološka pismenost</a:t>
            </a:r>
            <a:endParaRPr lang="hr-HR" sz="2400" i="1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  <a:p>
            <a:pPr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99CB38"/>
              </a:buClr>
              <a:defRPr/>
            </a:pPr>
            <a:r>
              <a:rPr lang="hr-HR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- ostvarivanje ishoda vezanih uz ostala </a:t>
            </a:r>
            <a:r>
              <a:rPr lang="hr-HR" sz="2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potpodručja</a:t>
            </a:r>
            <a:r>
              <a:rPr lang="hr-HR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 koja se kroz njih mogu ispitivati	</a:t>
            </a:r>
            <a:endParaRPr lang="hr-HR" sz="1600" dirty="0">
              <a:latin typeface="+mn-lt"/>
            </a:endParaRPr>
          </a:p>
        </p:txBody>
      </p:sp>
      <p:sp>
        <p:nvSpPr>
          <p:cNvPr id="38915" name="Naslov 1"/>
          <p:cNvSpPr txBox="1">
            <a:spLocks/>
          </p:cNvSpPr>
          <p:nvPr/>
        </p:nvSpPr>
        <p:spPr bwMode="auto">
          <a:xfrm>
            <a:off x="1711325" y="595313"/>
            <a:ext cx="891222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dirty="0">
                <a:solidFill>
                  <a:srgbClr val="4A7C29"/>
                </a:solidFill>
              </a:rPr>
              <a:t>Praktični radovi</a:t>
            </a:r>
          </a:p>
        </p:txBody>
      </p:sp>
      <p:sp>
        <p:nvSpPr>
          <p:cNvPr id="5" name="Pravokutnik 4"/>
          <p:cNvSpPr>
            <a:spLocks noChangeArrowheads="1"/>
          </p:cNvSpPr>
          <p:nvPr/>
        </p:nvSpPr>
        <p:spPr bwMode="auto">
          <a:xfrm>
            <a:off x="1736725" y="4530725"/>
            <a:ext cx="10334625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457200" eaLnBrk="1" hangingPunct="1">
              <a:spcBef>
                <a:spcPts val="1000"/>
              </a:spcBef>
              <a:buClr>
                <a:srgbClr val="99CB38"/>
              </a:buClr>
              <a:buFont typeface="Wingdings 3" pitchFamily="18" charset="2"/>
              <a:buChar char=""/>
            </a:pPr>
            <a:r>
              <a:rPr lang="hr-HR" sz="2800" b="1">
                <a:solidFill>
                  <a:srgbClr val="4A7C29"/>
                </a:solidFill>
                <a:latin typeface="Calibri" pitchFamily="34" charset="0"/>
              </a:rPr>
              <a:t>Praktični rad treba:</a:t>
            </a:r>
          </a:p>
          <a:p>
            <a:pPr marL="342900" indent="-342900" defTabSz="457200" eaLnBrk="1" hangingPunct="1">
              <a:spcBef>
                <a:spcPts val="1000"/>
              </a:spcBef>
              <a:buClr>
                <a:srgbClr val="99CB38"/>
              </a:buClr>
              <a:buFontTx/>
              <a:buAutoNum type="alphaLcParenR"/>
            </a:pPr>
            <a:r>
              <a:rPr lang="hr-HR" sz="2400">
                <a:solidFill>
                  <a:srgbClr val="000000"/>
                </a:solidFill>
                <a:latin typeface="Calibri" pitchFamily="34" charset="0"/>
              </a:rPr>
              <a:t>biti u funkciji tumačenja temeljnih bioloških koncepata i njihovih međuodnosa </a:t>
            </a:r>
          </a:p>
          <a:p>
            <a:pPr marL="342900" indent="-342900" defTabSz="457200" eaLnBrk="1" hangingPunct="1">
              <a:spcBef>
                <a:spcPts val="1000"/>
              </a:spcBef>
              <a:buClr>
                <a:srgbClr val="99CB38"/>
              </a:buClr>
              <a:buFontTx/>
              <a:buAutoNum type="alphaLcParenR"/>
            </a:pPr>
            <a:r>
              <a:rPr lang="hr-HR" sz="2400">
                <a:solidFill>
                  <a:srgbClr val="000000"/>
                </a:solidFill>
                <a:latin typeface="Calibri" pitchFamily="34" charset="0"/>
              </a:rPr>
              <a:t>služiti ostvarivanju načela zornosti u nastavi, iskustvenom učenju te razvoju vještina i aktivnom usvajanju znanja na višim kognitivnim razinama</a:t>
            </a:r>
            <a:endParaRPr lang="hr-HR" sz="2400"/>
          </a:p>
        </p:txBody>
      </p:sp>
      <p:sp>
        <p:nvSpPr>
          <p:cNvPr id="38917" name="Pravokutnik 5"/>
          <p:cNvSpPr>
            <a:spLocks noChangeArrowheads="1"/>
          </p:cNvSpPr>
          <p:nvPr/>
        </p:nvSpPr>
        <p:spPr bwMode="auto">
          <a:xfrm>
            <a:off x="1428750" y="5635625"/>
            <a:ext cx="609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hr-HR" sz="2400">
                <a:solidFill>
                  <a:srgbClr val="404040"/>
                </a:solidFill>
                <a:latin typeface="Comic Sans MS" pitchFamily="66" charset="0"/>
              </a:rPr>
              <a:t> </a:t>
            </a:r>
            <a:endParaRPr lang="hr-HR"/>
          </a:p>
        </p:txBody>
      </p:sp>
      <p:sp>
        <p:nvSpPr>
          <p:cNvPr id="7" name="Zaobljeni pravokutnik 6"/>
          <p:cNvSpPr/>
          <p:nvPr/>
        </p:nvSpPr>
        <p:spPr>
          <a:xfrm>
            <a:off x="6356732" y="242371"/>
            <a:ext cx="5508434" cy="206015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srgbClr val="000000"/>
                </a:solidFill>
                <a:latin typeface="Calibri" panose="020F0502020204030204" pitchFamily="34" charset="0"/>
              </a:rPr>
              <a:t>Široko postavljeni ciljevi i ishodi na višim razinama osiguravaju slobodu nastavniku u načinu izvedbe praktičnih radova ovisno o opremljenosti škola te o kreativnosti učenika i nastavnika.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148981"/>
            <a:ext cx="8911687" cy="1280890"/>
          </a:xfrm>
        </p:spPr>
        <p:txBody>
          <a:bodyPr>
            <a:normAutofit/>
          </a:bodyPr>
          <a:lstStyle/>
          <a:p>
            <a:r>
              <a:rPr lang="hr-HR" dirty="0" smtClean="0"/>
              <a:t>PRIMJERI PITANJA VIŠESTRUKOG IZBORA</a:t>
            </a:r>
            <a:endParaRPr lang="hr-H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037120"/>
              </p:ext>
            </p:extLst>
          </p:nvPr>
        </p:nvGraphicFramePr>
        <p:xfrm>
          <a:off x="1498294" y="1685581"/>
          <a:ext cx="10294182" cy="3752732"/>
        </p:xfrm>
        <a:graphic>
          <a:graphicData uri="http://schemas.openxmlformats.org/drawingml/2006/table">
            <a:tbl>
              <a:tblPr/>
              <a:tblGrid>
                <a:gridCol w="9085446"/>
                <a:gridCol w="1208736"/>
              </a:tblGrid>
              <a:tr h="26805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5. Rad srca povećava se s povećanjem intenziteta fizičke aktivnosti. Odredi NEZAVISNU VARIJABLU u istraživanju provedenom na 18 godišnjoj populaciji zdravih djevojaka: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broj otkucaja srca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broj udaha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broj čučnjeva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broj ispitanika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 X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107220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5.2.1.1 primijeniti osnovne principe i značajke znanstvenog istraživanja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148981"/>
            <a:ext cx="8911687" cy="1280890"/>
          </a:xfrm>
        </p:spPr>
        <p:txBody>
          <a:bodyPr>
            <a:normAutofit/>
          </a:bodyPr>
          <a:lstStyle/>
          <a:p>
            <a:r>
              <a:rPr lang="hr-HR" dirty="0" smtClean="0"/>
              <a:t>PRIMJERI PITANJA VIŠESTRUKOG IZBORA</a:t>
            </a:r>
            <a:endParaRPr lang="hr-H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96551"/>
              </p:ext>
            </p:extLst>
          </p:nvPr>
        </p:nvGraphicFramePr>
        <p:xfrm>
          <a:off x="1707169" y="2015498"/>
          <a:ext cx="9981080" cy="3470148"/>
        </p:xfrm>
        <a:graphic>
          <a:graphicData uri="http://schemas.openxmlformats.org/drawingml/2006/table">
            <a:tbl>
              <a:tblPr/>
              <a:tblGrid>
                <a:gridCol w="8809108"/>
                <a:gridCol w="1171972"/>
              </a:tblGrid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8. Gepard je najbrža životinja na svijetu. Koje su od navedenih prilagodbi gepardu u najvećoj mjeri omogućile osvajanje titule najbržeg „svjetskog trkača“?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A. široke nosnice i povećani volumen srca i pluća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B. lagane kosti koje su povezane pomičnim zglobovima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C. savitljiva kralježnica povezana s ostatkom kostura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D. dobro razvijena osjetila povezana sa živčanim sustavom    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X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587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4.1.2.2 analizirati uloge pojedinog organa i organskih sustava u održavanju </a:t>
                      </a:r>
                      <a:r>
                        <a:rPr lang="hr-HR" sz="2000" dirty="0" err="1">
                          <a:latin typeface="Calibri"/>
                          <a:ea typeface="Calibri"/>
                          <a:cs typeface="Times New Roman"/>
                        </a:rPr>
                        <a:t>homeostaze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rješavanje problema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BA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38600" y="265299"/>
            <a:ext cx="8912225" cy="1281112"/>
          </a:xfrm>
        </p:spPr>
        <p:txBody>
          <a:bodyPr/>
          <a:lstStyle/>
          <a:p>
            <a:r>
              <a:rPr lang="hr-HR" dirty="0" smtClean="0"/>
              <a:t>Primjena </a:t>
            </a:r>
            <a:r>
              <a:rPr lang="hr-HR" dirty="0" err="1" smtClean="0"/>
              <a:t>dihotomskog</a:t>
            </a:r>
            <a:r>
              <a:rPr lang="hr-HR" dirty="0" smtClean="0"/>
              <a:t> ključa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144503"/>
              </p:ext>
            </p:extLst>
          </p:nvPr>
        </p:nvGraphicFramePr>
        <p:xfrm>
          <a:off x="2192356" y="1277957"/>
          <a:ext cx="9584675" cy="5001657"/>
        </p:xfrm>
        <a:graphic>
          <a:graphicData uri="http://schemas.openxmlformats.org/drawingml/2006/table">
            <a:tbl>
              <a:tblPr/>
              <a:tblGrid>
                <a:gridCol w="8459248"/>
                <a:gridCol w="1125427"/>
              </a:tblGrid>
              <a:tr h="426197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Pomoću </a:t>
                      </a:r>
                      <a:r>
                        <a:rPr lang="hr-HR" sz="1400" dirty="0" err="1">
                          <a:latin typeface="Calibri"/>
                          <a:ea typeface="Calibri"/>
                          <a:cs typeface="Times New Roman"/>
                        </a:rPr>
                        <a:t>dihotomskog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ključa odredi kojoj skupini životinja pripada životinja sa slike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1. Tijelo pokazuje bilateralnu simetriju 		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 2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pokazuje radijalnu simetriju		 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A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Tijelo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je kolutićavo			            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3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ne pokazuje kolutićavost u građi		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4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Tjelesni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nastavci su člankoviti			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B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U građi tijela nema člankovitih tjelesnih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nastavaka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4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Meko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je tijelo obavijeno ljušturom		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C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je s obje strane spljošteno, na prednjem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dijelu 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tijela nalaze se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oči                     </a:t>
                      </a:r>
                      <a:r>
                        <a:rPr lang="hr-HR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endParaRPr lang="hr-HR" sz="14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B. X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C.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D.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73968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1.3.6.1 analizirati osnovne značajke građe glavnih skupina životinja na tipičnim predstavnicima 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 descr="http://www.ento.csiro.au/education/Assets/images_insects/Atalophlebis_nymph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2037" y="1657193"/>
            <a:ext cx="3009765" cy="16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084843"/>
              </p:ext>
            </p:extLst>
          </p:nvPr>
        </p:nvGraphicFramePr>
        <p:xfrm>
          <a:off x="1972020" y="1802239"/>
          <a:ext cx="9555080" cy="4367208"/>
        </p:xfrm>
        <a:graphic>
          <a:graphicData uri="http://schemas.openxmlformats.org/drawingml/2006/table">
            <a:tbl>
              <a:tblPr/>
              <a:tblGrid>
                <a:gridCol w="8433128"/>
                <a:gridCol w="1121952"/>
              </a:tblGrid>
              <a:tr h="274457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12. </a:t>
                      </a:r>
                      <a:r>
                        <a:rPr lang="hr-HR" sz="1400" dirty="0">
                          <a:latin typeface="Calibri"/>
                          <a:ea typeface="Times New Roman"/>
                          <a:cs typeface="Calibri"/>
                        </a:rPr>
                        <a:t>U tablici imate 12 pojmova koje trebate koristiti za odgovaranje na sljedeća pitanja. Pojedini pojmovi mogu se koristiti i više puta, a neki uopće ne. Broj točnih odgovora naveden je u zagradi uz pitanje</a:t>
                      </a:r>
                      <a:r>
                        <a:rPr lang="hr-HR" sz="1400" dirty="0" smtClean="0">
                          <a:latin typeface="Calibri"/>
                          <a:ea typeface="Times New Roman"/>
                          <a:cs typeface="Calibri"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A. Koja je vrsta molekula zajednička alergenu i antitijelu? (1)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B. Izdvoji četiri pojma koja direktno imaju veze sa sindromom stečenoga gubitka imunosti. (4)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C. Kojim procesom će  leukociti “neutralizirati “ bakteriju koja je ušla u organizam? (1)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38487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proteina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B.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Calibri"/>
                        </a:rPr>
                        <a:t>imunost, aids, leukociti, </a:t>
                      </a:r>
                      <a:r>
                        <a:rPr lang="hr-HR" sz="1400" dirty="0" err="1">
                          <a:latin typeface="Calibri"/>
                          <a:ea typeface="Calibri"/>
                          <a:cs typeface="Calibri"/>
                        </a:rPr>
                        <a:t>limfociti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hr-HR" sz="1400" dirty="0" err="1" smtClean="0">
                          <a:latin typeface="Calibri"/>
                          <a:ea typeface="Calibri"/>
                          <a:cs typeface="Calibri"/>
                        </a:rPr>
                        <a:t>fagocitoza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8414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4.1.2.2 analizirati uloge pojedinog organa i organskih sustava u održavanju </a:t>
                      </a:r>
                      <a:r>
                        <a:rPr lang="hr-HR" sz="1400" dirty="0" err="1">
                          <a:latin typeface="Calibri"/>
                          <a:ea typeface="Calibri"/>
                          <a:cs typeface="Times New Roman"/>
                        </a:rPr>
                        <a:t>homeostaze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b="1" dirty="0">
                          <a:latin typeface="Calibri"/>
                          <a:ea typeface="Calibri"/>
                          <a:cs typeface="Times New Roman"/>
                        </a:rPr>
                        <a:t>SREDNJE TEŽAK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PRIMJERI PITANJA OTVORENOGA TIPA</a:t>
            </a:r>
            <a:endParaRPr lang="hr-H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52848"/>
              </p:ext>
            </p:extLst>
          </p:nvPr>
        </p:nvGraphicFramePr>
        <p:xfrm>
          <a:off x="4140664" y="2397383"/>
          <a:ext cx="5366893" cy="1260216"/>
        </p:xfrm>
        <a:graphic>
          <a:graphicData uri="http://schemas.openxmlformats.org/drawingml/2006/table">
            <a:tbl>
              <a:tblPr/>
              <a:tblGrid>
                <a:gridCol w="1292853"/>
                <a:gridCol w="1252628"/>
                <a:gridCol w="1431172"/>
                <a:gridCol w="1390240"/>
              </a:tblGrid>
              <a:tr h="420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IMUNOST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CIJEPLJENJE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LIMFOCITI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MODEL KLJUČ-BRAVA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AIDS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ALERGIJA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ALERGEN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NUKLEINSKA KISELINA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LEUKOCITI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ALERGIJSKO TESTIRANJE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FAGOCITOZA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PROTEINA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8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906954"/>
              </p:ext>
            </p:extLst>
          </p:nvPr>
        </p:nvGraphicFramePr>
        <p:xfrm>
          <a:off x="1107304" y="1852444"/>
          <a:ext cx="10802471" cy="3888138"/>
        </p:xfrm>
        <a:graphic>
          <a:graphicData uri="http://schemas.openxmlformats.org/drawingml/2006/table">
            <a:tbl>
              <a:tblPr/>
              <a:tblGrid>
                <a:gridCol w="9534052"/>
                <a:gridCol w="1268419"/>
              </a:tblGrid>
              <a:tr h="2164932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14. Slobodna ušna resica (A) je dominantno svojstvo, a prirasla (a) recesivno. Otac je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heterozigot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za ušnu resicu, a majka je recesivni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homozigot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A.	Kakvu ušnu resicu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fenotipski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ima otac?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B.	Napišite genotip oca za ušnu resicu.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C.	Koja je vjerojatnost da njihova djeca imaju priraslu ušnu resicu?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D.	Mogu li navedeni roditelji imati dijete koje je za navedeno svojstvo dominantni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homozigot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i zašto? 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72353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Times New Roman"/>
                        </a:rPr>
                        <a:t>A. slobodnu;            B. Aa;                  C. 50% ili 1/2;               D. Ne mogu, zato jer majka nema dominantan gen (A)</a:t>
                      </a:r>
                      <a:endParaRPr lang="hr-H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085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2.1.4.1 analizirati odnose među genima i njihov utjecaj na razini organizma ili pojedine osobine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Calibri"/>
                          <a:ea typeface="Calibri"/>
                          <a:cs typeface="Times New Roman"/>
                        </a:rPr>
                        <a:t>rješavanje problema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BAB"/>
                    </a:solidFill>
                  </a:tcPr>
                </a:tc>
              </a:tr>
            </a:tbl>
          </a:graphicData>
        </a:graphic>
      </p:graphicFrame>
      <p:sp>
        <p:nvSpPr>
          <p:cNvPr id="3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hr-HR" dirty="0" smtClean="0"/>
              <a:t>PRIMJERI PITANJA OTVORENOGA TIPA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80564" y="287585"/>
          <a:ext cx="10282517" cy="6299454"/>
        </p:xfrm>
        <a:graphic>
          <a:graphicData uri="http://schemas.openxmlformats.org/drawingml/2006/table">
            <a:tbl>
              <a:tblPr/>
              <a:tblGrid>
                <a:gridCol w="9075151"/>
                <a:gridCol w="1207366"/>
              </a:tblGrid>
              <a:tr h="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. Promotri grafički prikaz relativne količine glukoze u krvi osobe koja se tijekom dana bavila 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različitim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aktivnostima i odgovori na pitanja. </a:t>
                      </a: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Calibri"/>
                          <a:ea typeface="Calibri"/>
                          <a:cs typeface="Times New Roman"/>
                        </a:rPr>
                        <a:t>Grafički prikaz relativne količine glukoze u krvi</a:t>
                      </a: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. Što je uzrokovalo promjenu optimalne razine glukoze u krvi u točki 1?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B. Koja je endokrina žlijezda potaknuta na djelovanje u točki A?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C. Što je moglo uzrokovati nagli pad razine glukoze u krvi u točki 2?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D. Na koji će način gušterača u točki B djelovati na ponovno uspostavljanje optimalne razine glukoze u krvi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180340" marR="0" indent="-18034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A. uzimanje obroka koji sadrži ugljikohidrate  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B. gušterača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C. primjerice pojačana tjelesna aktivnost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izlučivanjem glukagona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4.1.2.3 objasniti mehanizam povratne sprege na primjeru lučenja hormona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latin typeface="Calibri"/>
                          <a:ea typeface="Calibri"/>
                          <a:cs typeface="Times New Roman"/>
                        </a:rPr>
                        <a:t>TEŽAK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108545" name="Picture 1" descr="/data/data/com.infraware.PolarisOfficeStdForTablet/files/.polaris_temp/imag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806" y="690283"/>
            <a:ext cx="320362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ični oblačić 4"/>
          <p:cNvSpPr/>
          <p:nvPr/>
        </p:nvSpPr>
        <p:spPr>
          <a:xfrm>
            <a:off x="8508777" y="183282"/>
            <a:ext cx="3460173" cy="1381990"/>
          </a:xfrm>
          <a:prstGeom prst="cloudCallout">
            <a:avLst>
              <a:gd name="adj1" fmla="val -57485"/>
              <a:gd name="adj2" fmla="val 62667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26000" endPos="32000" dist="12700" dir="5400000" sy="-100000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ZADATAK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2154238" y="1676400"/>
            <a:ext cx="3282950" cy="1028700"/>
          </a:xfrm>
          <a:prstGeom prst="roundRect">
            <a:avLst/>
          </a:prstGeom>
          <a:gradFill rotWithShape="1">
            <a:gsLst>
              <a:gs pos="0">
                <a:srgbClr val="D35731">
                  <a:tint val="60000"/>
                  <a:lumMod val="104000"/>
                </a:srgbClr>
              </a:gs>
              <a:gs pos="100000">
                <a:srgbClr val="D35731">
                  <a:tint val="84000"/>
                </a:srgbClr>
              </a:gs>
            </a:gsLst>
            <a:lin ang="5400000" scaled="0"/>
          </a:gradFill>
          <a:ln w="9525" cap="rnd" cmpd="sng" algn="ctr">
            <a:solidFill>
              <a:srgbClr val="D35731">
                <a:tint val="6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</a:rPr>
              <a:t>Rad u paru/grupi,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</a:rPr>
              <a:t>15 min + 10 min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1851025" y="3136900"/>
            <a:ext cx="9220200" cy="292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hr-HR" sz="3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hr-HR" sz="3200" dirty="0">
                <a:solidFill>
                  <a:prstClr val="black"/>
                </a:solidFill>
                <a:latin typeface="Calibri" panose="020F0502020204030204" pitchFamily="34" charset="0"/>
              </a:rPr>
              <a:t>Oblikujte zadatke prema izrađenim ishodima (grupa koja je radila pokus) i/ili prema odabranim ishodima iz IK te pripremite izvješća</a:t>
            </a:r>
            <a:r>
              <a:rPr lang="hr-HR" sz="2400" dirty="0">
                <a:solidFill>
                  <a:prstClr val="black"/>
                </a:solidFill>
                <a:latin typeface="Calibri" panose="020F0502020204030204" pitchFamily="34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hr-HR" sz="3200" dirty="0">
                <a:solidFill>
                  <a:prstClr val="black"/>
                </a:solidFill>
                <a:latin typeface="Calibri" panose="020F0502020204030204" pitchFamily="34" charset="0"/>
              </a:rPr>
              <a:t>Izlaganje predstavnika grupe i analiza uradaka</a:t>
            </a:r>
          </a:p>
        </p:txBody>
      </p:sp>
      <p:pic>
        <p:nvPicPr>
          <p:cNvPr id="57349" name="Picture 2" descr="http://d21c.com/walpurgis9/happies/faces/0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8938" y="5214938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0" name="Naslov 1"/>
          <p:cNvSpPr txBox="1">
            <a:spLocks/>
          </p:cNvSpPr>
          <p:nvPr/>
        </p:nvSpPr>
        <p:spPr bwMode="auto">
          <a:xfrm>
            <a:off x="1711325" y="595313"/>
            <a:ext cx="891222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>
                <a:solidFill>
                  <a:srgbClr val="4A7C29"/>
                </a:solidFill>
              </a:rPr>
              <a:t>Oblikovanje zadataka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 descr="Picture24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8713" y="2327275"/>
            <a:ext cx="57626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Naslov 1"/>
          <p:cNvSpPr txBox="1">
            <a:spLocks/>
          </p:cNvSpPr>
          <p:nvPr/>
        </p:nvSpPr>
        <p:spPr bwMode="auto">
          <a:xfrm>
            <a:off x="2379663" y="998538"/>
            <a:ext cx="883602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5400" b="1">
                <a:solidFill>
                  <a:srgbClr val="4A7C29"/>
                </a:solidFill>
              </a:rPr>
              <a:t>HVALA NA POZORNOSTI!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7"/>
          <p:cNvGrpSpPr>
            <a:grpSpLocks/>
          </p:cNvGrpSpPr>
          <p:nvPr/>
        </p:nvGrpSpPr>
        <p:grpSpPr bwMode="auto">
          <a:xfrm>
            <a:off x="1476375" y="1608138"/>
            <a:ext cx="10125075" cy="5122862"/>
            <a:chOff x="214282" y="1714488"/>
            <a:chExt cx="8715436" cy="3571900"/>
          </a:xfrm>
        </p:grpSpPr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282" y="1714488"/>
              <a:ext cx="8715436" cy="357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Zaobljeni pravokutnik 2"/>
            <p:cNvSpPr/>
            <p:nvPr/>
          </p:nvSpPr>
          <p:spPr>
            <a:xfrm>
              <a:off x="821001" y="2225866"/>
              <a:ext cx="8000765" cy="500310"/>
            </a:xfrm>
            <a:prstGeom prst="roundRect">
              <a:avLst/>
            </a:prstGeom>
            <a:solidFill>
              <a:srgbClr val="00B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5" name="Zaobljeni pravokutnik 4"/>
            <p:cNvSpPr/>
            <p:nvPr/>
          </p:nvSpPr>
          <p:spPr>
            <a:xfrm>
              <a:off x="857896" y="2714000"/>
              <a:ext cx="8000764" cy="928672"/>
            </a:xfrm>
            <a:prstGeom prst="roundRect">
              <a:avLst/>
            </a:prstGeom>
            <a:solidFill>
              <a:srgbClr val="FFFF0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6" name="Zaobljeni pravokutnik 5"/>
            <p:cNvSpPr/>
            <p:nvPr/>
          </p:nvSpPr>
          <p:spPr>
            <a:xfrm>
              <a:off x="866095" y="3736757"/>
              <a:ext cx="8002131" cy="147325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</p:grpSp>
      <p:sp>
        <p:nvSpPr>
          <p:cNvPr id="7" name="Naslov 6"/>
          <p:cNvSpPr>
            <a:spLocks noGrp="1"/>
          </p:cNvSpPr>
          <p:nvPr>
            <p:ph type="title" idx="4294967295"/>
          </p:nvPr>
        </p:nvSpPr>
        <p:spPr>
          <a:xfrm>
            <a:off x="2035175" y="163513"/>
            <a:ext cx="8534400" cy="1295400"/>
          </a:xfrm>
        </p:spPr>
        <p:txBody>
          <a:bodyPr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Kognitivna sistematizacija zadataka</a:t>
            </a:r>
            <a:b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Reducirana </a:t>
            </a:r>
            <a:r>
              <a:rPr lang="hr-HR" sz="22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Bloom</a:t>
            </a: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-ova shema razina učenja prema </a:t>
            </a:r>
            <a:r>
              <a:rPr lang="hr-HR" sz="22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Crooks</a:t>
            </a: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-u (1988)</a:t>
            </a:r>
            <a:endParaRPr lang="hr-HR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utnik s jednim odsječenim kutom 2"/>
          <p:cNvSpPr/>
          <p:nvPr/>
        </p:nvSpPr>
        <p:spPr>
          <a:xfrm>
            <a:off x="6286692" y="121186"/>
            <a:ext cx="5608638" cy="4560888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z="2000" b="1" i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Praktični rad </a:t>
            </a:r>
            <a:r>
              <a:rPr lang="hr-HR" sz="2000" b="1" i="1" dirty="0">
                <a:solidFill>
                  <a:srgbClr val="004D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hr-HR" sz="2000" b="1" i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hr-HR" sz="2000" b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	</a:t>
            </a:r>
            <a:endParaRPr lang="hr-HR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r-HR" sz="2000" b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Naslov pokusa: </a:t>
            </a:r>
            <a:r>
              <a:rPr lang="hr-HR" sz="20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OVISNOST </a:t>
            </a:r>
            <a:r>
              <a:rPr lang="hr-HR" sz="2000" b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TRANSPIRACIJE O </a:t>
            </a:r>
            <a:r>
              <a:rPr lang="hr-HR" sz="20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	             VANJSKIM </a:t>
            </a:r>
            <a:r>
              <a:rPr lang="hr-HR" sz="2000" b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UVJETIMA </a:t>
            </a:r>
          </a:p>
          <a:p>
            <a:pPr eaLnBrk="1" hangingPunct="1">
              <a:lnSpc>
                <a:spcPct val="150000"/>
              </a:lnSpc>
            </a:pPr>
            <a:r>
              <a:rPr lang="hr-HR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imes New Roman" pitchFamily="18" charset="0"/>
              </a:rPr>
              <a:t>Ciljevi:</a:t>
            </a:r>
            <a:r>
              <a:rPr lang="hr-HR" sz="2000" b="1" dirty="0" smtClean="0">
                <a:solidFill>
                  <a:srgbClr val="76923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</a:p>
          <a:p>
            <a:pPr eaLnBrk="1" hangingPunct="1"/>
            <a:r>
              <a:rPr lang="hr-HR" dirty="0" smtClean="0">
                <a:solidFill>
                  <a:prstClr val="black"/>
                </a:solidFill>
                <a:latin typeface="Myriad Pro"/>
              </a:rPr>
              <a:t>- uočiti </a:t>
            </a:r>
            <a:r>
              <a:rPr lang="hr-HR" dirty="0">
                <a:solidFill>
                  <a:prstClr val="black"/>
                </a:solidFill>
                <a:latin typeface="Myriad Pro"/>
              </a:rPr>
              <a:t>promjene intenziteta transpiracije u ovisnosti </a:t>
            </a:r>
            <a:r>
              <a:rPr lang="hr-HR" dirty="0" smtClean="0">
                <a:solidFill>
                  <a:prstClr val="black"/>
                </a:solidFill>
                <a:latin typeface="Myriad Pro"/>
              </a:rPr>
              <a:t>o </a:t>
            </a:r>
            <a:r>
              <a:rPr lang="hr-HR" dirty="0">
                <a:solidFill>
                  <a:prstClr val="black"/>
                </a:solidFill>
                <a:latin typeface="Myriad Pro"/>
              </a:rPr>
              <a:t>vanjskim čimbenicima, </a:t>
            </a:r>
            <a:r>
              <a:rPr lang="hr-HR" dirty="0" smtClean="0">
                <a:solidFill>
                  <a:prstClr val="black"/>
                </a:solidFill>
                <a:latin typeface="Myriad Pro"/>
              </a:rPr>
              <a:t>vjetru i svjetlosti</a:t>
            </a:r>
          </a:p>
          <a:p>
            <a:pPr eaLnBrk="1" hangingPunct="1"/>
            <a:r>
              <a:rPr lang="hr-HR" dirty="0">
                <a:solidFill>
                  <a:prstClr val="black"/>
                </a:solidFill>
                <a:latin typeface="Myriad Pro"/>
              </a:rPr>
              <a:t>- povezati znanja i zapažanja o </a:t>
            </a:r>
            <a:r>
              <a:rPr lang="hr-HR" dirty="0" smtClean="0">
                <a:solidFill>
                  <a:prstClr val="black"/>
                </a:solidFill>
                <a:latin typeface="Myriad Pro"/>
              </a:rPr>
              <a:t>transpiraciji iz </a:t>
            </a:r>
            <a:r>
              <a:rPr lang="hr-HR" dirty="0">
                <a:solidFill>
                  <a:prstClr val="black"/>
                </a:solidFill>
                <a:latin typeface="Myriad Pro"/>
              </a:rPr>
              <a:t>svakodnevnog života</a:t>
            </a:r>
          </a:p>
          <a:p>
            <a:endParaRPr lang="hr-HR" sz="1600" dirty="0" smtClean="0">
              <a:hlinkClick r:id="rId2"/>
            </a:endParaRPr>
          </a:p>
          <a:p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://www.reading.ac.uk/virtualexperiments/ves/preloader-transpiration.swf</a:t>
            </a:r>
            <a:endParaRPr lang="hr-HR" sz="1600" dirty="0"/>
          </a:p>
          <a:p>
            <a:r>
              <a:rPr lang="hr-HR" sz="2000" dirty="0"/>
              <a:t> </a:t>
            </a:r>
          </a:p>
          <a:p>
            <a:pPr eaLnBrk="1" hangingPunct="1"/>
            <a:endParaRPr lang="hr-HR" sz="2000" dirty="0">
              <a:solidFill>
                <a:srgbClr val="76923C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Pravokutnik s jednim odsječenim kutom 3"/>
          <p:cNvSpPr/>
          <p:nvPr/>
        </p:nvSpPr>
        <p:spPr>
          <a:xfrm flipH="1">
            <a:off x="341313" y="121186"/>
            <a:ext cx="5605462" cy="4562475"/>
          </a:xfrm>
          <a:prstGeom prst="snip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hr-HR" sz="2000" b="1" i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Praktični rad 1.</a:t>
            </a:r>
            <a:r>
              <a:rPr lang="hr-HR" sz="2000" b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	</a:t>
            </a:r>
            <a:endParaRPr lang="hr-HR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hr-HR" sz="2000" b="1" dirty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Naslov pokusa: </a:t>
            </a:r>
            <a:r>
              <a:rPr lang="hr-HR" sz="20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OSMOZA U BILJNOJ STANICI</a:t>
            </a:r>
            <a:endParaRPr lang="hr-HR" sz="1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hr-HR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/>
            <a:r>
              <a:rPr lang="hr-HR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Ciljevi</a:t>
            </a:r>
            <a:r>
              <a:rPr lang="hr-HR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:</a:t>
            </a:r>
            <a:r>
              <a:rPr lang="hr-HR" sz="2000" b="1" dirty="0">
                <a:solidFill>
                  <a:srgbClr val="0066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lang="hr-HR" sz="20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r>
              <a:rPr lang="hr-HR" dirty="0" smtClean="0">
                <a:latin typeface="Myriad Pro"/>
              </a:rPr>
              <a:t>- uočiti </a:t>
            </a:r>
            <a:r>
              <a:rPr lang="hr-HR" dirty="0">
                <a:latin typeface="Myriad Pro"/>
              </a:rPr>
              <a:t>utjecaj promjene koncentracija </a:t>
            </a:r>
            <a:r>
              <a:rPr lang="hr-HR" dirty="0" smtClean="0">
                <a:latin typeface="Myriad Pro"/>
              </a:rPr>
              <a:t>vodenih otopina šećera na </a:t>
            </a:r>
            <a:r>
              <a:rPr lang="hr-HR" dirty="0">
                <a:latin typeface="Myriad Pro"/>
              </a:rPr>
              <a:t>rezultate pokusa i povezati te promjene s konceptima osmoze, difuzije, </a:t>
            </a:r>
            <a:r>
              <a:rPr lang="hr-HR" dirty="0" err="1">
                <a:latin typeface="Myriad Pro"/>
              </a:rPr>
              <a:t>toniciteta</a:t>
            </a:r>
            <a:r>
              <a:rPr lang="hr-HR" dirty="0">
                <a:latin typeface="Myriad Pro"/>
              </a:rPr>
              <a:t> i održavanja </a:t>
            </a:r>
            <a:r>
              <a:rPr lang="hr-HR" dirty="0" err="1">
                <a:latin typeface="Myriad Pro"/>
              </a:rPr>
              <a:t>homeostaze</a:t>
            </a:r>
            <a:endParaRPr lang="hr-HR" dirty="0">
              <a:latin typeface="Myriad Pro"/>
            </a:endParaRPr>
          </a:p>
          <a:p>
            <a:r>
              <a:rPr lang="hr-HR" dirty="0" smtClean="0">
                <a:latin typeface="Myriad Pro"/>
              </a:rPr>
              <a:t>- povezati </a:t>
            </a:r>
            <a:r>
              <a:rPr lang="hr-HR" dirty="0">
                <a:latin typeface="Myriad Pro"/>
              </a:rPr>
              <a:t>znanja i zapažanja o osmozi </a:t>
            </a:r>
            <a:r>
              <a:rPr lang="hr-HR" dirty="0" smtClean="0">
                <a:latin typeface="Myriad Pro"/>
              </a:rPr>
              <a:t>iz svakodnevnog života</a:t>
            </a:r>
            <a:endParaRPr lang="hr-HR" dirty="0">
              <a:latin typeface="Myriad Pro"/>
            </a:endParaRPr>
          </a:p>
        </p:txBody>
      </p:sp>
      <p:sp>
        <p:nvSpPr>
          <p:cNvPr id="5" name="Pravokutnik s kutom odsječenim s iste strane 4"/>
          <p:cNvSpPr/>
          <p:nvPr/>
        </p:nvSpPr>
        <p:spPr>
          <a:xfrm>
            <a:off x="1453728" y="4237019"/>
            <a:ext cx="9497038" cy="2433695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hr-HR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Times New Roman" pitchFamily="18" charset="0"/>
              </a:rPr>
              <a:t>Zadatci:</a:t>
            </a:r>
            <a:endParaRPr lang="hr-HR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r-HR" sz="22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a)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hr-HR" sz="22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Popunite 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tablicu za bilježenje rezultata </a:t>
            </a:r>
            <a:r>
              <a:rPr lang="hr-HR" sz="22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pokusa i prikažite rezultate grafički.</a:t>
            </a:r>
            <a:endParaRPr lang="hr-HR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r-HR" sz="22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b)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Oblikujte pitanja </a:t>
            </a:r>
            <a:r>
              <a:rPr lang="hr-HR" sz="220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koja </a:t>
            </a:r>
            <a:r>
              <a:rPr lang="hr-HR" sz="220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će provjeriti </a:t>
            </a:r>
            <a:r>
              <a:rPr lang="hr-HR" sz="22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učenička zapažanja o 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pokusu.</a:t>
            </a:r>
            <a:endParaRPr lang="hr-HR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r-HR" sz="22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c)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Napišite moguće ishode temeljene na </a:t>
            </a:r>
            <a:r>
              <a:rPr lang="hr-HR" sz="22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simulaciji pokusa.</a:t>
            </a:r>
            <a:endParaRPr lang="hr-HR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hr-HR" sz="2200" b="1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d)</a:t>
            </a:r>
            <a:r>
              <a:rPr lang="hr-HR" sz="22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Pronađite u IK odgovarajuće ishode uz izvedeni pokus. </a:t>
            </a:r>
            <a:endParaRPr lang="hr-HR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ični oblačić 4"/>
          <p:cNvSpPr/>
          <p:nvPr/>
        </p:nvSpPr>
        <p:spPr>
          <a:xfrm>
            <a:off x="8508777" y="183282"/>
            <a:ext cx="3460173" cy="1381990"/>
          </a:xfrm>
          <a:prstGeom prst="cloudCallout">
            <a:avLst>
              <a:gd name="adj1" fmla="val -57485"/>
              <a:gd name="adj2" fmla="val 62667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26000" endPos="32000" dist="12700" dir="5400000" sy="-100000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ZADATAK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2154238" y="1676400"/>
            <a:ext cx="3282950" cy="1028700"/>
          </a:xfrm>
          <a:prstGeom prst="roundRect">
            <a:avLst/>
          </a:prstGeom>
          <a:gradFill rotWithShape="1">
            <a:gsLst>
              <a:gs pos="0">
                <a:srgbClr val="D35731">
                  <a:tint val="60000"/>
                  <a:lumMod val="104000"/>
                </a:srgbClr>
              </a:gs>
              <a:gs pos="100000">
                <a:srgbClr val="D35731">
                  <a:tint val="84000"/>
                </a:srgbClr>
              </a:gs>
            </a:gsLst>
            <a:lin ang="5400000" scaled="0"/>
          </a:gradFill>
          <a:ln w="9525" cap="rnd" cmpd="sng" algn="ctr">
            <a:solidFill>
              <a:srgbClr val="D35731">
                <a:tint val="6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</a:rPr>
              <a:t>Rad u grupi,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</a:rPr>
              <a:t>20 min + 10 min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1608138" y="3148013"/>
            <a:ext cx="9221787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hr-HR" sz="3200" dirty="0">
                <a:latin typeface="Calibri" panose="020F0502020204030204" pitchFamily="34" charset="0"/>
              </a:rPr>
              <a:t>Unutar grupe organizirajte rad </a:t>
            </a:r>
            <a:r>
              <a:rPr lang="hr-HR" sz="3200" dirty="0" smtClean="0">
                <a:latin typeface="Calibri" panose="020F0502020204030204" pitchFamily="34" charset="0"/>
              </a:rPr>
              <a:t>te </a:t>
            </a:r>
            <a:r>
              <a:rPr lang="hr-HR" sz="3200" dirty="0">
                <a:latin typeface="Calibri" panose="020F0502020204030204" pitchFamily="34" charset="0"/>
              </a:rPr>
              <a:t>pripremite </a:t>
            </a:r>
            <a:r>
              <a:rPr lang="hr-HR" sz="3200" dirty="0" smtClean="0">
                <a:latin typeface="Calibri" panose="020F0502020204030204" pitchFamily="34" charset="0"/>
              </a:rPr>
              <a:t>izvješća temeljem odrađene simulacije pokusa</a:t>
            </a:r>
            <a:r>
              <a:rPr lang="hr-HR" sz="2400" dirty="0" smtClean="0">
                <a:latin typeface="Calibri" panose="020F0502020204030204" pitchFamily="34" charset="0"/>
              </a:rPr>
              <a:t>.</a:t>
            </a:r>
            <a:endParaRPr lang="hr-HR" sz="2400" dirty="0">
              <a:latin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latin typeface="Calibri" panose="020F0502020204030204" pitchFamily="34" charset="0"/>
            </a:endParaRPr>
          </a:p>
          <a:p>
            <a:pPr marL="571500" indent="-5715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hr-HR" sz="3200" dirty="0">
                <a:latin typeface="Calibri" panose="020F0502020204030204" pitchFamily="34" charset="0"/>
              </a:rPr>
              <a:t>Izlaganje predstavnika grupe i analiza </a:t>
            </a:r>
            <a:r>
              <a:rPr lang="hr-HR" sz="3200" dirty="0" smtClean="0">
                <a:latin typeface="Calibri" panose="020F0502020204030204" pitchFamily="34" charset="0"/>
              </a:rPr>
              <a:t>uradaka.</a:t>
            </a:r>
            <a:endParaRPr lang="hr-HR" sz="3200" dirty="0">
              <a:latin typeface="Calibri" panose="020F0502020204030204" pitchFamily="34" charset="0"/>
            </a:endParaRPr>
          </a:p>
        </p:txBody>
      </p:sp>
      <p:pic>
        <p:nvPicPr>
          <p:cNvPr id="40965" name="Picture 2" descr="http://d21c.com/walpurgis9/happies/faces/0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8938" y="5214938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Naslov 1"/>
          <p:cNvSpPr txBox="1">
            <a:spLocks/>
          </p:cNvSpPr>
          <p:nvPr/>
        </p:nvSpPr>
        <p:spPr bwMode="auto">
          <a:xfrm>
            <a:off x="1711325" y="595313"/>
            <a:ext cx="891222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>
                <a:solidFill>
                  <a:srgbClr val="4A7C29"/>
                </a:solidFill>
              </a:rPr>
              <a:t>Praktični radovi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Naslov 1"/>
          <p:cNvSpPr txBox="1">
            <a:spLocks/>
          </p:cNvSpPr>
          <p:nvPr/>
        </p:nvSpPr>
        <p:spPr bwMode="auto">
          <a:xfrm>
            <a:off x="1643522" y="671206"/>
            <a:ext cx="9659784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dirty="0">
                <a:solidFill>
                  <a:srgbClr val="4A7C29"/>
                </a:solidFill>
              </a:rPr>
              <a:t>Praktični radovi </a:t>
            </a:r>
            <a:r>
              <a:rPr lang="hr-HR" sz="3600" b="1" dirty="0">
                <a:solidFill>
                  <a:srgbClr val="4A7C29"/>
                </a:solidFill>
                <a:sym typeface="Wingdings" pitchFamily="2" charset="2"/>
              </a:rPr>
              <a:t></a:t>
            </a:r>
            <a:r>
              <a:rPr lang="hr-HR" sz="3600" b="1" dirty="0">
                <a:solidFill>
                  <a:srgbClr val="4A7C29"/>
                </a:solidFill>
              </a:rPr>
              <a:t> ISHODI U </a:t>
            </a:r>
            <a:r>
              <a:rPr lang="hr-HR" sz="3600" b="1" dirty="0" smtClean="0">
                <a:solidFill>
                  <a:srgbClr val="4A7C29"/>
                </a:solidFill>
              </a:rPr>
              <a:t>IK - </a:t>
            </a:r>
            <a:r>
              <a:rPr lang="hr-HR" sz="3600" b="1" dirty="0" smtClean="0">
                <a:solidFill>
                  <a:srgbClr val="C00000"/>
                </a:solidFill>
              </a:rPr>
              <a:t>OSMOZA</a:t>
            </a:r>
            <a:r>
              <a:rPr lang="hr-HR" sz="3600" b="1" dirty="0" smtClean="0">
                <a:solidFill>
                  <a:srgbClr val="4A7C29"/>
                </a:solidFill>
              </a:rPr>
              <a:t> </a:t>
            </a:r>
            <a:endParaRPr lang="hr-HR" sz="3600" b="1" dirty="0">
              <a:solidFill>
                <a:srgbClr val="4A7C29"/>
              </a:solidFill>
            </a:endParaRPr>
          </a:p>
        </p:txBody>
      </p:sp>
      <p:sp>
        <p:nvSpPr>
          <p:cNvPr id="4" name="Pravokutnik 3"/>
          <p:cNvSpPr/>
          <p:nvPr/>
        </p:nvSpPr>
        <p:spPr>
          <a:xfrm>
            <a:off x="401447" y="2407129"/>
            <a:ext cx="4298950" cy="13416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1.2.2.1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povezati građu s ulogama dijelova 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prokariotske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stanice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1.2.2.2. povezati građu s ulogama pojedinih dijelova 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eukariotskih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stanica</a:t>
            </a:r>
            <a:endParaRPr lang="hr-HR" dirty="0"/>
          </a:p>
        </p:txBody>
      </p:sp>
      <p:sp>
        <p:nvSpPr>
          <p:cNvPr id="5" name="Pravokutnik 4"/>
          <p:cNvSpPr/>
          <p:nvPr/>
        </p:nvSpPr>
        <p:spPr>
          <a:xfrm>
            <a:off x="6125379" y="2518081"/>
            <a:ext cx="5563518" cy="646331"/>
          </a:xfrm>
          <a:prstGeom prst="rect">
            <a:avLst/>
          </a:prstGeom>
          <a:gradFill flip="none" rotWithShape="1">
            <a:gsLst>
              <a:gs pos="0">
                <a:srgbClr val="FF9966">
                  <a:tint val="66000"/>
                  <a:satMod val="160000"/>
                </a:srgbClr>
              </a:gs>
              <a:gs pos="50000">
                <a:srgbClr val="FF9966">
                  <a:tint val="44500"/>
                  <a:satMod val="160000"/>
                </a:srgbClr>
              </a:gs>
              <a:gs pos="100000">
                <a:srgbClr val="FF9966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3.1.3.1. usporediti pasivne načine prolaska tvari kroz membranu s obzirom na vrstu tvari koja se prenosi</a:t>
            </a:r>
          </a:p>
        </p:txBody>
      </p:sp>
      <p:sp>
        <p:nvSpPr>
          <p:cNvPr id="7" name="Pravokutnik 6"/>
          <p:cNvSpPr/>
          <p:nvPr/>
        </p:nvSpPr>
        <p:spPr>
          <a:xfrm>
            <a:off x="357302" y="4962353"/>
            <a:ext cx="4941812" cy="189564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hr-HR" dirty="0" smtClean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4.1.1.1</a:t>
            </a: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objasniti načelo održavanja osmotske ravnoteže.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4.1.2.1. analizirati razlike u sastavu i ulogama tjelesnih tekućina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4.1.2.6. analizirati mehanizme održavanja </a:t>
            </a:r>
            <a:r>
              <a:rPr lang="hr-HR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homeostaze</a:t>
            </a: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biljnome organizmu</a:t>
            </a:r>
          </a:p>
        </p:txBody>
      </p:sp>
      <p:sp>
        <p:nvSpPr>
          <p:cNvPr id="9" name="Elipsa 8"/>
          <p:cNvSpPr/>
          <p:nvPr/>
        </p:nvSpPr>
        <p:spPr>
          <a:xfrm>
            <a:off x="1032946" y="1337440"/>
            <a:ext cx="3471863" cy="1101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ORGANIZIRANOST ŽIVOGA SVIJETA</a:t>
            </a:r>
          </a:p>
        </p:txBody>
      </p:sp>
      <p:sp>
        <p:nvSpPr>
          <p:cNvPr id="10" name="Elipsa 9"/>
          <p:cNvSpPr/>
          <p:nvPr/>
        </p:nvSpPr>
        <p:spPr>
          <a:xfrm>
            <a:off x="7023579" y="1463982"/>
            <a:ext cx="3844925" cy="1101725"/>
          </a:xfrm>
          <a:prstGeom prst="ellipse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TVARI </a:t>
            </a:r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ENERGIJA U ŽIVOTNIM PROCESIMA</a:t>
            </a:r>
            <a:r>
              <a:rPr lang="pl-PL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834395" y="3925774"/>
            <a:ext cx="3843337" cy="110172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RAVNOTEŽA </a:t>
            </a:r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MEĐUOVISNOSTI U ŽIVOME SVIJETU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ravokutnik 10"/>
          <p:cNvSpPr>
            <a:spLocks noChangeArrowheads="1"/>
          </p:cNvSpPr>
          <p:nvPr/>
        </p:nvSpPr>
        <p:spPr bwMode="auto">
          <a:xfrm>
            <a:off x="5945819" y="4420984"/>
            <a:ext cx="5996465" cy="2308324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5.2.1.1. primijeniti osnovna načela i značajke znanstvenoga istraživanja</a:t>
            </a:r>
          </a:p>
          <a:p>
            <a:pPr eaLnBrk="1" hangingPunct="1"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5.2.1.2. analizirati numerički i grafički prikazane rezultate </a:t>
            </a: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istraživanja</a:t>
            </a:r>
          </a:p>
          <a:p>
            <a:pPr eaLnBrk="1" hangingPunct="1">
              <a:spcAft>
                <a:spcPts val="0"/>
              </a:spcAft>
            </a:pP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5.2.1.3</a:t>
            </a: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predložiti nacrt istraživanja na temelju istraživačkoga pitanja ili hipoteze</a:t>
            </a:r>
          </a:p>
          <a:p>
            <a:pPr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5.2.1.4. usporediti prednosti i nedostatke u primjeni najpoznatijih metoda i tehnika u biološkim istraživanjima 	</a:t>
            </a:r>
          </a:p>
        </p:txBody>
      </p:sp>
      <p:sp>
        <p:nvSpPr>
          <p:cNvPr id="15" name="Elipsa 14"/>
          <p:cNvSpPr/>
          <p:nvPr/>
        </p:nvSpPr>
        <p:spPr>
          <a:xfrm>
            <a:off x="7176589" y="3347674"/>
            <a:ext cx="3844925" cy="110172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BIOLOŠKA PISMENOST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  <p:bldP spid="13" grpId="0" animBg="1"/>
      <p:bldP spid="11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030292"/>
              </p:ext>
            </p:extLst>
          </p:nvPr>
        </p:nvGraphicFramePr>
        <p:xfrm>
          <a:off x="339532" y="2082185"/>
          <a:ext cx="11852468" cy="4384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kument" r:id="rId4" imgW="9438364" imgH="3270219" progId="Word.Document.12">
                  <p:embed/>
                </p:oleObj>
              </mc:Choice>
              <mc:Fallback>
                <p:oleObj name="Dokument" r:id="rId4" imgW="9438364" imgH="32702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9532" y="2082185"/>
                        <a:ext cx="11852468" cy="4384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avokutnik 1"/>
          <p:cNvSpPr/>
          <p:nvPr/>
        </p:nvSpPr>
        <p:spPr>
          <a:xfrm>
            <a:off x="1641513" y="644352"/>
            <a:ext cx="10278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600" b="1" dirty="0" smtClean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Pokus: </a:t>
            </a:r>
            <a:r>
              <a:rPr lang="hr-HR" sz="3600" b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OSMOZA U BILJNOJ </a:t>
            </a:r>
            <a:r>
              <a:rPr lang="hr-HR" sz="36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STANICI </a:t>
            </a:r>
          </a:p>
          <a:p>
            <a:r>
              <a:rPr lang="hr-HR" sz="3600" b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	</a:t>
            </a:r>
            <a:r>
              <a:rPr lang="hr-HR" sz="36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	</a:t>
            </a:r>
            <a:r>
              <a:rPr lang="hr-HR" sz="3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</a:t>
            </a:r>
            <a:r>
              <a:rPr lang="hr-HR" sz="36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 </a:t>
            </a:r>
            <a:r>
              <a:rPr lang="hr-HR" sz="36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prijedlog nacrta istraživanja</a:t>
            </a:r>
            <a:endParaRPr lang="hr-HR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86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Naslov 1"/>
          <p:cNvSpPr txBox="1">
            <a:spLocks/>
          </p:cNvSpPr>
          <p:nvPr/>
        </p:nvSpPr>
        <p:spPr bwMode="auto">
          <a:xfrm>
            <a:off x="1544369" y="627139"/>
            <a:ext cx="1112502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hangingPunct="1"/>
            <a:r>
              <a:rPr lang="hr-HR" sz="3600" b="1" dirty="0">
                <a:solidFill>
                  <a:srgbClr val="4A7C29"/>
                </a:solidFill>
              </a:rPr>
              <a:t>Praktični radovi </a:t>
            </a:r>
            <a:r>
              <a:rPr lang="hr-HR" sz="3600" b="1" dirty="0">
                <a:solidFill>
                  <a:srgbClr val="4A7C29"/>
                </a:solidFill>
                <a:sym typeface="Wingdings" pitchFamily="2" charset="2"/>
              </a:rPr>
              <a:t></a:t>
            </a:r>
            <a:r>
              <a:rPr lang="hr-HR" sz="3600" b="1" dirty="0">
                <a:solidFill>
                  <a:srgbClr val="4A7C29"/>
                </a:solidFill>
              </a:rPr>
              <a:t> ISHODI U </a:t>
            </a:r>
            <a:r>
              <a:rPr lang="hr-HR" sz="3600" b="1" dirty="0" smtClean="0">
                <a:solidFill>
                  <a:srgbClr val="4A7C29"/>
                </a:solidFill>
              </a:rPr>
              <a:t>IK - </a:t>
            </a:r>
            <a:r>
              <a:rPr lang="hr-HR" sz="3600" b="1" dirty="0" smtClean="0">
                <a:solidFill>
                  <a:srgbClr val="C00000"/>
                </a:solidFill>
              </a:rPr>
              <a:t>TRANSPIRACIJA</a:t>
            </a:r>
            <a:endParaRPr lang="hr-HR" sz="3600" b="1" dirty="0">
              <a:solidFill>
                <a:srgbClr val="4A7C29"/>
              </a:solidFill>
            </a:endParaRPr>
          </a:p>
        </p:txBody>
      </p:sp>
      <p:sp>
        <p:nvSpPr>
          <p:cNvPr id="4" name="Pravokutnik 3"/>
          <p:cNvSpPr/>
          <p:nvPr/>
        </p:nvSpPr>
        <p:spPr>
          <a:xfrm>
            <a:off x="407625" y="3222378"/>
            <a:ext cx="493175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1.2.3.2.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povezati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građu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ulogu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biljnih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tkiva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organa </a:t>
            </a:r>
            <a:r>
              <a:rPr lang="it-IT" dirty="0"/>
              <a:t>	</a:t>
            </a:r>
          </a:p>
        </p:txBody>
      </p:sp>
      <p:sp>
        <p:nvSpPr>
          <p:cNvPr id="5" name="Pravokutnik 4"/>
          <p:cNvSpPr/>
          <p:nvPr/>
        </p:nvSpPr>
        <p:spPr>
          <a:xfrm>
            <a:off x="6257582" y="2529098"/>
            <a:ext cx="5563518" cy="646331"/>
          </a:xfrm>
          <a:prstGeom prst="rect">
            <a:avLst/>
          </a:prstGeom>
          <a:gradFill flip="none" rotWithShape="1">
            <a:gsLst>
              <a:gs pos="0">
                <a:srgbClr val="FF9966">
                  <a:tint val="66000"/>
                  <a:satMod val="160000"/>
                </a:srgbClr>
              </a:gs>
              <a:gs pos="50000">
                <a:srgbClr val="FF9966">
                  <a:tint val="44500"/>
                  <a:satMod val="160000"/>
                </a:srgbClr>
              </a:gs>
              <a:gs pos="100000">
                <a:srgbClr val="FF9966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r-HR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3.1.1.2</a:t>
            </a:r>
            <a:r>
              <a:rPr lang="hr-H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analizirati utjecaj vanjskih čimbenika na </a:t>
            </a:r>
            <a:r>
              <a:rPr lang="hr-HR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intenzitet </a:t>
            </a:r>
            <a:r>
              <a:rPr lang="hr-H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fotosinteze (voda, svjetlost, temperatura i CO2). </a:t>
            </a:r>
          </a:p>
        </p:txBody>
      </p:sp>
      <p:sp>
        <p:nvSpPr>
          <p:cNvPr id="7" name="Pravokutnik 6"/>
          <p:cNvSpPr/>
          <p:nvPr/>
        </p:nvSpPr>
        <p:spPr>
          <a:xfrm>
            <a:off x="390352" y="5733879"/>
            <a:ext cx="4941812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 smtClean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4.1.2.6</a:t>
            </a: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analizirati mehanizme održavanja </a:t>
            </a:r>
            <a:r>
              <a:rPr lang="hr-HR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homeostaze</a:t>
            </a:r>
            <a:r>
              <a:rPr lang="hr-HR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biljnome organizmu</a:t>
            </a:r>
          </a:p>
        </p:txBody>
      </p:sp>
      <p:sp>
        <p:nvSpPr>
          <p:cNvPr id="9" name="Elipsa 8"/>
          <p:cNvSpPr/>
          <p:nvPr/>
        </p:nvSpPr>
        <p:spPr>
          <a:xfrm>
            <a:off x="1099046" y="2152688"/>
            <a:ext cx="3471863" cy="1101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ORGANIZIRANOST ŽIVOGA SVIJETA</a:t>
            </a:r>
          </a:p>
        </p:txBody>
      </p:sp>
      <p:sp>
        <p:nvSpPr>
          <p:cNvPr id="10" name="Elipsa 9"/>
          <p:cNvSpPr/>
          <p:nvPr/>
        </p:nvSpPr>
        <p:spPr>
          <a:xfrm>
            <a:off x="7299001" y="1474998"/>
            <a:ext cx="3844925" cy="1101725"/>
          </a:xfrm>
          <a:prstGeom prst="ellipse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pl-P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TVARI </a:t>
            </a:r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ENERGIJA U ŽIVOTNIM PROCESIMA</a:t>
            </a:r>
            <a:r>
              <a:rPr lang="pl-PL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988632" y="4685938"/>
            <a:ext cx="3843337" cy="110172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RAVNOTEŽA </a:t>
            </a:r>
            <a:r>
              <a:rPr lang="hr-H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MEĐUOVISNOSTI U ŽIVOME SVIJETU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ravokutnik 10"/>
          <p:cNvSpPr>
            <a:spLocks noChangeArrowheads="1"/>
          </p:cNvSpPr>
          <p:nvPr/>
        </p:nvSpPr>
        <p:spPr bwMode="auto">
          <a:xfrm>
            <a:off x="5989886" y="4420984"/>
            <a:ext cx="5996465" cy="2308324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5.2.1.1. primijeniti osnovna načela i značajke znanstvenoga istraživanja</a:t>
            </a:r>
          </a:p>
          <a:p>
            <a:pPr eaLnBrk="1" hangingPunct="1"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5.2.1.2. analizirati numerički i grafički prikazane rezultate </a:t>
            </a: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istraživanja</a:t>
            </a:r>
          </a:p>
          <a:p>
            <a:pPr eaLnBrk="1" hangingPunct="1">
              <a:spcAft>
                <a:spcPts val="0"/>
              </a:spcAft>
            </a:pP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5.2.1.3</a:t>
            </a: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hr-HR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predložiti nacrt istraživanja na temelju istraživačkoga pitanja ili hipoteze</a:t>
            </a:r>
          </a:p>
          <a:p>
            <a:pPr>
              <a:spcAft>
                <a:spcPts val="0"/>
              </a:spcAft>
            </a:pPr>
            <a:r>
              <a:rPr lang="hr-HR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5.2.1.4. usporediti prednosti i nedostatke u primjeni najpoznatijih metoda i tehnika u biološkim istraživanjima 	</a:t>
            </a:r>
          </a:p>
        </p:txBody>
      </p:sp>
      <p:sp>
        <p:nvSpPr>
          <p:cNvPr id="15" name="Elipsa 14"/>
          <p:cNvSpPr/>
          <p:nvPr/>
        </p:nvSpPr>
        <p:spPr>
          <a:xfrm>
            <a:off x="7099471" y="3358691"/>
            <a:ext cx="3844925" cy="110172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BIOLOŠKA PISMENOST</a:t>
            </a:r>
            <a:endParaRPr lang="hr-H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955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 animBg="1"/>
      <p:bldP spid="13" grpId="0" animBg="1"/>
      <p:bldP spid="11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378336"/>
              </p:ext>
            </p:extLst>
          </p:nvPr>
        </p:nvGraphicFramePr>
        <p:xfrm>
          <a:off x="403151" y="2363116"/>
          <a:ext cx="11788849" cy="4494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kument" r:id="rId4" imgW="9438364" imgH="3277065" progId="Word.Document.12">
                  <p:embed/>
                </p:oleObj>
              </mc:Choice>
              <mc:Fallback>
                <p:oleObj name="Dokument" r:id="rId4" imgW="9438364" imgH="32770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3151" y="2363116"/>
                        <a:ext cx="11788849" cy="4494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avokutnik 1"/>
          <p:cNvSpPr/>
          <p:nvPr/>
        </p:nvSpPr>
        <p:spPr>
          <a:xfrm>
            <a:off x="1553378" y="585245"/>
            <a:ext cx="10278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600" b="1" dirty="0" smtClean="0">
                <a:solidFill>
                  <a:srgbClr val="006600"/>
                </a:solidFill>
                <a:latin typeface="Calibri" pitchFamily="34" charset="0"/>
                <a:cs typeface="Times New Roman" pitchFamily="18" charset="0"/>
              </a:rPr>
              <a:t>Pokus: </a:t>
            </a:r>
            <a:r>
              <a:rPr lang="hr-HR" sz="3600" b="1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OVISNOST TRANSPIRACIJE O </a:t>
            </a:r>
            <a:r>
              <a:rPr lang="hr-HR" sz="36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VANJSKIM 	 		    UVJETIMA </a:t>
            </a:r>
            <a:r>
              <a:rPr lang="hr-HR" sz="3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</a:t>
            </a:r>
            <a:r>
              <a:rPr lang="hr-HR" sz="3200" b="1" dirty="0" smtClean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 </a:t>
            </a:r>
            <a:r>
              <a:rPr lang="hr-HR" sz="32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  <a:sym typeface="Wingdings" panose="05000000000000000000" pitchFamily="2" charset="2"/>
              </a:rPr>
              <a:t>prijedlog nacrta istraživanja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3886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men">
  <a:themeElements>
    <a:clrScheme name="Zeleno-žut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Prame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Pramen">
  <a:themeElements>
    <a:clrScheme name="Zeleno-žut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Prame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1727</Words>
  <Application>Microsoft Office PowerPoint</Application>
  <PresentationFormat>Široki zaslon</PresentationFormat>
  <Paragraphs>362</Paragraphs>
  <Slides>38</Slides>
  <Notes>2</Notes>
  <HiddenSlides>0</HiddenSlides>
  <MMClips>0</MMClips>
  <ScaleCrop>false</ScaleCrop>
  <HeadingPairs>
    <vt:vector size="8" baseType="variant">
      <vt:variant>
        <vt:lpstr>Korišteni fontovi</vt:lpstr>
      </vt:variant>
      <vt:variant>
        <vt:i4>13</vt:i4>
      </vt:variant>
      <vt:variant>
        <vt:lpstr>Tema</vt:lpstr>
      </vt:variant>
      <vt:variant>
        <vt:i4>2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38</vt:i4>
      </vt:variant>
    </vt:vector>
  </HeadingPairs>
  <TitlesOfParts>
    <vt:vector size="54" baseType="lpstr">
      <vt:lpstr>Arial</vt:lpstr>
      <vt:lpstr>Arial Narrow</vt:lpstr>
      <vt:lpstr>Calibri</vt:lpstr>
      <vt:lpstr>Calibri Light</vt:lpstr>
      <vt:lpstr>Century Gothic</vt:lpstr>
      <vt:lpstr>Comic Sans MS</vt:lpstr>
      <vt:lpstr>Corbel</vt:lpstr>
      <vt:lpstr>Myriad Pro</vt:lpstr>
      <vt:lpstr>Plantin-Bold</vt:lpstr>
      <vt:lpstr>Times New Roman</vt:lpstr>
      <vt:lpstr>Verdana</vt:lpstr>
      <vt:lpstr>Wingdings</vt:lpstr>
      <vt:lpstr>Wingdings 3</vt:lpstr>
      <vt:lpstr>Pramen</vt:lpstr>
      <vt:lpstr>1_Pramen</vt:lpstr>
      <vt:lpstr>Dokument</vt:lpstr>
      <vt:lpstr>PowerPointova prezentacija</vt:lpstr>
      <vt:lpstr>Tijek rada/aktivnosti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Prilozi:</vt:lpstr>
      <vt:lpstr>PowerPointova prezentacija</vt:lpstr>
      <vt:lpstr>PowerPointova prezentacija</vt:lpstr>
      <vt:lpstr>Tijek rada/aktivnosti</vt:lpstr>
      <vt:lpstr>Ispitni katalog (IK) za Biologiju: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PRIMJERI PITANJA VIŠESTRUKOG IZBORA</vt:lpstr>
      <vt:lpstr>PRIMJERI PITANJA VIŠESTRUKOG IZBORA</vt:lpstr>
      <vt:lpstr>PRIMJERI PITANJA VIŠESTRUKOG IZBORA</vt:lpstr>
      <vt:lpstr>Primjena dihotomskog ključa</vt:lpstr>
      <vt:lpstr>PRIMJERI PITANJA OTVORENOGA TIPA</vt:lpstr>
      <vt:lpstr>PRIMJERI PITANJA OTVORENOGA TIPA</vt:lpstr>
      <vt:lpstr>PowerPointova prezentacija</vt:lpstr>
      <vt:lpstr>PowerPointova prezentacija</vt:lpstr>
      <vt:lpstr>PowerPointova prezentacija</vt:lpstr>
      <vt:lpstr>Kognitivna sistematizacija zadataka  Reducirana Bloom-ova shema razina učenja prema Crooks-u (1988)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Korisnik</dc:creator>
  <cp:lastModifiedBy>Korisnik</cp:lastModifiedBy>
  <cp:revision>113</cp:revision>
  <cp:lastPrinted>2015-12-11T19:40:40Z</cp:lastPrinted>
  <dcterms:created xsi:type="dcterms:W3CDTF">2015-10-16T06:03:03Z</dcterms:created>
  <dcterms:modified xsi:type="dcterms:W3CDTF">2016-02-03T09:22:06Z</dcterms:modified>
</cp:coreProperties>
</file>