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91" r:id="rId2"/>
    <p:sldId id="305" r:id="rId3"/>
    <p:sldId id="312" r:id="rId4"/>
    <p:sldId id="331" r:id="rId5"/>
    <p:sldId id="332" r:id="rId6"/>
    <p:sldId id="355" r:id="rId7"/>
    <p:sldId id="337" r:id="rId8"/>
    <p:sldId id="335" r:id="rId9"/>
    <p:sldId id="341" r:id="rId10"/>
    <p:sldId id="356" r:id="rId11"/>
    <p:sldId id="339" r:id="rId12"/>
    <p:sldId id="340" r:id="rId13"/>
    <p:sldId id="336" r:id="rId14"/>
    <p:sldId id="313" r:id="rId15"/>
    <p:sldId id="314" r:id="rId16"/>
    <p:sldId id="342" r:id="rId17"/>
    <p:sldId id="358" r:id="rId18"/>
    <p:sldId id="344" r:id="rId19"/>
    <p:sldId id="347" r:id="rId20"/>
    <p:sldId id="345" r:id="rId21"/>
    <p:sldId id="359" r:id="rId22"/>
    <p:sldId id="346" r:id="rId23"/>
    <p:sldId id="360" r:id="rId24"/>
    <p:sldId id="357" r:id="rId25"/>
    <p:sldId id="343" r:id="rId26"/>
    <p:sldId id="349" r:id="rId27"/>
    <p:sldId id="348" r:id="rId28"/>
    <p:sldId id="352" r:id="rId29"/>
    <p:sldId id="353" r:id="rId30"/>
    <p:sldId id="354" r:id="rId31"/>
    <p:sldId id="321" r:id="rId32"/>
  </p:sldIdLst>
  <p:sldSz cx="9144000" cy="6858000" type="screen4x3"/>
  <p:notesSz cx="6870700" cy="9774238"/>
  <p:defaultTextStyle>
    <a:defPPr>
      <a:defRPr lang="hr-HR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078">
          <p15:clr>
            <a:srgbClr val="A4A3A4"/>
          </p15:clr>
        </p15:guide>
        <p15:guide id="2" pos="2164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oka Vladusic" initials="RV" lastIdx="5" clrIdx="0">
    <p:extLst>
      <p:ext uri="{19B8F6BF-5375-455C-9EA6-DF929625EA0E}">
        <p15:presenceInfo xmlns:p15="http://schemas.microsoft.com/office/powerpoint/2012/main" xmlns="" userId="bc05143b5e04757d" providerId="Windows Live"/>
      </p:ext>
    </p:extLst>
  </p:cmAuthor>
  <p:cmAuthor id="2" name="sanda" initials="s" lastIdx="0" clrIdx="1">
    <p:extLst>
      <p:ext uri="{19B8F6BF-5375-455C-9EA6-DF929625EA0E}">
        <p15:presenceInfo xmlns:p15="http://schemas.microsoft.com/office/powerpoint/2012/main" xmlns="" userId="sand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C80831"/>
    <a:srgbClr val="006600"/>
    <a:srgbClr val="336F36"/>
    <a:srgbClr val="E7F4F5"/>
    <a:srgbClr val="CCFFFF"/>
    <a:srgbClr val="F7FEFF"/>
    <a:srgbClr val="66CCFF"/>
    <a:srgbClr val="800080"/>
    <a:srgbClr val="F6224F"/>
    <a:srgbClr val="FF00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94" autoAdjust="0"/>
    <p:restoredTop sz="96433" autoAdjust="0"/>
  </p:normalViewPr>
  <p:slideViewPr>
    <p:cSldViewPr>
      <p:cViewPr varScale="1">
        <p:scale>
          <a:sx n="105" d="100"/>
          <a:sy n="105" d="100"/>
        </p:scale>
        <p:origin x="-5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1830" y="-90"/>
      </p:cViewPr>
      <p:guideLst>
        <p:guide orient="horz" pos="3078"/>
        <p:guide pos="2164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656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2550" y="0"/>
            <a:ext cx="297656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33425"/>
            <a:ext cx="4886325" cy="36655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7388" y="4643438"/>
            <a:ext cx="5495925" cy="439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r-HR" noProof="0" smtClean="0"/>
              <a:t>Click to edit Master text styles</a:t>
            </a:r>
          </a:p>
          <a:p>
            <a:pPr lvl="1"/>
            <a:r>
              <a:rPr lang="hr-HR" noProof="0" smtClean="0"/>
              <a:t>Second level</a:t>
            </a:r>
          </a:p>
          <a:p>
            <a:pPr lvl="2"/>
            <a:r>
              <a:rPr lang="hr-HR" noProof="0" smtClean="0"/>
              <a:t>Third level</a:t>
            </a:r>
          </a:p>
          <a:p>
            <a:pPr lvl="3"/>
            <a:r>
              <a:rPr lang="hr-HR" noProof="0" smtClean="0"/>
              <a:t>Fourth level</a:t>
            </a:r>
          </a:p>
          <a:p>
            <a:pPr lvl="4"/>
            <a:r>
              <a:rPr lang="hr-HR" noProof="0" smtClean="0"/>
              <a:t>Fifth level</a:t>
            </a:r>
          </a:p>
        </p:txBody>
      </p:sp>
      <p:sp>
        <p:nvSpPr>
          <p:cNvPr id="512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83700"/>
            <a:ext cx="297656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12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2550" y="9283700"/>
            <a:ext cx="297656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pPr>
              <a:defRPr/>
            </a:pPr>
            <a:fld id="{22D60235-1C13-40A2-9DB2-ED08BC37D5E4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192726304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1188015-C2DA-48AD-8FA0-AA197A28A640}" type="slidenum">
              <a:rPr lang="hr-HR" smtClean="0">
                <a:latin typeface="Arial" pitchFamily="34" charset="0"/>
              </a:rPr>
              <a:pPr/>
              <a:t>1</a:t>
            </a:fld>
            <a:endParaRPr lang="hr-HR" smtClean="0">
              <a:latin typeface="Arial" pitchFamily="34" charset="0"/>
            </a:endParaRPr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r-Latn-C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626035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D60235-1C13-40A2-9DB2-ED08BC37D5E4}" type="slidenum">
              <a:rPr lang="hr-HR" smtClean="0"/>
              <a:pPr>
                <a:defRPr/>
              </a:pPr>
              <a:t>27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4657058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FC7142-18D8-461E-9F34-09021B2DB7FD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7DD15E-4001-43F4-9FDC-7DD429563430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86A3EF-109A-494F-AB25-818E12AA4180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E7C23E-9B3D-4FB6-AB38-FABCE921E317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64BF74-35F7-48D4-AA0E-E77B8B108DCA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964440-62EE-43A3-9948-4EF2C7970C93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31A14F-C0B4-4B24-A801-2C0C2F8BDA32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5746D4-7532-4AB3-B42B-C81870015D93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85C42C-CEFC-4033-937D-BD6EF65D4EB1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7275DA-001E-46C1-9C58-A683696509AB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r-HR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18B999-8B57-48B5-8731-A1ABAD392809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>
            <a:alphaModFix amt="58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r-HR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r-HR" smtClean="0"/>
              <a:t>Click to edit Master text styles</a:t>
            </a:r>
          </a:p>
          <a:p>
            <a:pPr lvl="1"/>
            <a:r>
              <a:rPr lang="hr-HR" smtClean="0"/>
              <a:t>Second level</a:t>
            </a:r>
          </a:p>
          <a:p>
            <a:pPr lvl="2"/>
            <a:r>
              <a:rPr lang="hr-HR" smtClean="0"/>
              <a:t>Third level</a:t>
            </a:r>
          </a:p>
          <a:p>
            <a:pPr lvl="3"/>
            <a:r>
              <a:rPr lang="hr-HR" smtClean="0"/>
              <a:t>Fourth level</a:t>
            </a:r>
          </a:p>
          <a:p>
            <a:pPr lvl="4"/>
            <a:r>
              <a:rPr lang="hr-HR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Arial" charset="0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Arial" charset="0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Arial" charset="0"/>
              </a:defRPr>
            </a:lvl1pPr>
          </a:lstStyle>
          <a:p>
            <a:pPr>
              <a:defRPr/>
            </a:pPr>
            <a:fld id="{D8FD998C-0F0C-46E3-AD7A-24DAB6E5D918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oleObject" Target="../embeddings/oleObject4.bin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19572" y="2852936"/>
            <a:ext cx="7776864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r-HR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PRIMJENA ČESTIČNOG CRTEŽA U NASTAVI KEMIJE U PRIMARNOM OBRAZOVANJU</a:t>
            </a:r>
            <a:r>
              <a:rPr lang="hr-H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hr-H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hr-HR" dirty="0"/>
          </a:p>
        </p:txBody>
      </p:sp>
      <p:sp>
        <p:nvSpPr>
          <p:cNvPr id="3" name="Rectangle 2"/>
          <p:cNvSpPr/>
          <p:nvPr/>
        </p:nvSpPr>
        <p:spPr>
          <a:xfrm>
            <a:off x="467544" y="5908007"/>
            <a:ext cx="8280920" cy="9294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defRPr/>
            </a:pPr>
            <a:r>
              <a:rPr lang="hr-HR" sz="1600" dirty="0"/>
              <a:t>Sanda </a:t>
            </a:r>
            <a:r>
              <a:rPr lang="hr-HR" sz="1600" dirty="0" err="1"/>
              <a:t>Šimičić</a:t>
            </a:r>
            <a:r>
              <a:rPr lang="hr-HR" sz="1600" dirty="0"/>
              <a:t>, prof</a:t>
            </a:r>
            <a:r>
              <a:rPr lang="hr-HR" sz="1600" dirty="0" smtClean="0"/>
              <a:t>., </a:t>
            </a:r>
          </a:p>
          <a:p>
            <a:pPr algn="ctr" eaLnBrk="1" fontAlgn="auto" hangingPunct="1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defRPr/>
            </a:pPr>
            <a:r>
              <a:rPr lang="hr-HR" sz="1600" b="0" dirty="0" smtClean="0"/>
              <a:t>Brune Bušića 6, OŠ Split 3, 21 000 Split, Hrvatska</a:t>
            </a:r>
          </a:p>
          <a:p>
            <a:pPr algn="ctr" eaLnBrk="1" fontAlgn="auto" hangingPunct="1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defRPr/>
            </a:pPr>
            <a:endParaRPr lang="hr-HR" sz="1600" dirty="0"/>
          </a:p>
        </p:txBody>
      </p:sp>
      <p:sp>
        <p:nvSpPr>
          <p:cNvPr id="4" name="Rectangle 3"/>
          <p:cNvSpPr/>
          <p:nvPr/>
        </p:nvSpPr>
        <p:spPr>
          <a:xfrm>
            <a:off x="467544" y="710699"/>
            <a:ext cx="8208912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hr-HR" sz="16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algn="ctr"/>
            <a:r>
              <a:rPr lang="hr-HR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hr-HR" dirty="0" smtClean="0">
                <a:solidFill>
                  <a:srgbClr val="000000"/>
                </a:solidFill>
                <a:latin typeface="+mj-lt"/>
              </a:rPr>
              <a:t>Učenje otkrivanjem u nastavnom predmetu kemija</a:t>
            </a:r>
            <a:endParaRPr lang="hr-HR" dirty="0">
              <a:latin typeface="+mj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344740" y="1415199"/>
            <a:ext cx="24545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1" fontAlgn="auto" hangingPunct="1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5000"/>
              <a:defRPr/>
            </a:pPr>
            <a:r>
              <a:rPr lang="hr-HR" dirty="0" smtClean="0"/>
              <a:t>Rijeka, 2. rujna 2016.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1052736"/>
            <a:ext cx="7344816" cy="8463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smtClean="0"/>
              <a:t>RAZMISLIMO</a:t>
            </a:r>
          </a:p>
          <a:p>
            <a:endParaRPr lang="hr-HR" sz="2800" dirty="0"/>
          </a:p>
          <a:p>
            <a:r>
              <a:rPr lang="hr-HR" sz="2400" b="0" dirty="0" smtClean="0"/>
              <a:t>1.   Gdje i s kojom svrhom se </a:t>
            </a:r>
            <a:r>
              <a:rPr lang="hr-HR" sz="2400" b="0" dirty="0" err="1" smtClean="0"/>
              <a:t>čestični</a:t>
            </a:r>
            <a:r>
              <a:rPr lang="hr-HR" sz="2400" b="0" dirty="0" smtClean="0"/>
              <a:t> crtež pojavljuje  </a:t>
            </a:r>
          </a:p>
          <a:p>
            <a:r>
              <a:rPr lang="hr-HR" sz="2400" b="0" dirty="0" smtClean="0"/>
              <a:t>      u udžbeničkoj literaturi?</a:t>
            </a:r>
          </a:p>
          <a:p>
            <a:endParaRPr lang="hr-HR" sz="2800" dirty="0"/>
          </a:p>
          <a:p>
            <a:r>
              <a:rPr lang="hr-HR" sz="2400" b="0" dirty="0" smtClean="0"/>
              <a:t>2.   Je li </a:t>
            </a:r>
            <a:r>
              <a:rPr lang="hr-HR" sz="2400" b="0" dirty="0" err="1" smtClean="0"/>
              <a:t>čestični</a:t>
            </a:r>
            <a:r>
              <a:rPr lang="hr-HR" sz="2400" b="0" dirty="0" smtClean="0"/>
              <a:t> crtež dovoljno zastupljen </a:t>
            </a:r>
          </a:p>
          <a:p>
            <a:r>
              <a:rPr lang="hr-HR" sz="2400" b="0" dirty="0"/>
              <a:t> </a:t>
            </a:r>
            <a:r>
              <a:rPr lang="hr-HR" sz="2400" b="0" dirty="0" smtClean="0"/>
              <a:t>     udžbeničkoj literaturi?</a:t>
            </a:r>
          </a:p>
          <a:p>
            <a:endParaRPr lang="hr-HR" sz="2400" b="0" dirty="0"/>
          </a:p>
          <a:p>
            <a:r>
              <a:rPr lang="hr-HR" sz="2400" b="0" dirty="0" smtClean="0"/>
              <a:t>3.   Koristite li </a:t>
            </a:r>
            <a:r>
              <a:rPr lang="hr-HR" sz="2400" b="0" dirty="0" err="1" smtClean="0"/>
              <a:t>čestični</a:t>
            </a:r>
            <a:r>
              <a:rPr lang="hr-HR" sz="2400" b="0" dirty="0" smtClean="0"/>
              <a:t> crtež u vašem poučavanju?</a:t>
            </a:r>
          </a:p>
          <a:p>
            <a:endParaRPr lang="hr-HR" sz="2800" dirty="0" smtClean="0"/>
          </a:p>
          <a:p>
            <a:endParaRPr lang="hr-HR" dirty="0"/>
          </a:p>
          <a:p>
            <a:endParaRPr lang="hr-HR" dirty="0" smtClean="0"/>
          </a:p>
          <a:p>
            <a:endParaRPr lang="hr-HR" dirty="0"/>
          </a:p>
          <a:p>
            <a:endParaRPr lang="hr-HR" dirty="0" smtClean="0"/>
          </a:p>
          <a:p>
            <a:endParaRPr lang="hr-HR" dirty="0"/>
          </a:p>
          <a:p>
            <a:endParaRPr lang="hr-HR" dirty="0" smtClean="0"/>
          </a:p>
          <a:p>
            <a:endParaRPr lang="hr-HR" dirty="0"/>
          </a:p>
          <a:p>
            <a:endParaRPr lang="hr-HR" dirty="0" smtClean="0"/>
          </a:p>
          <a:p>
            <a:endParaRPr lang="hr-HR" dirty="0"/>
          </a:p>
          <a:p>
            <a:endParaRPr lang="hr-HR" dirty="0" smtClean="0"/>
          </a:p>
          <a:p>
            <a:endParaRPr lang="hr-HR" dirty="0"/>
          </a:p>
          <a:p>
            <a:endParaRPr lang="hr-HR" dirty="0" smtClean="0"/>
          </a:p>
          <a:p>
            <a:endParaRPr lang="hr-HR" dirty="0"/>
          </a:p>
          <a:p>
            <a:endParaRPr lang="hr-HR" dirty="0" smtClean="0"/>
          </a:p>
          <a:p>
            <a:endParaRPr lang="hr-HR" dirty="0"/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xmlns="" val="1263244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922337"/>
          </a:xfrm>
        </p:spPr>
        <p:txBody>
          <a:bodyPr/>
          <a:lstStyle/>
          <a:p>
            <a:pPr algn="l"/>
            <a:r>
              <a:rPr lang="hr-HR" sz="3600" b="1" dirty="0" smtClean="0">
                <a:solidFill>
                  <a:schemeClr val="tx2"/>
                </a:solidFill>
              </a:rPr>
              <a:t>Prirodoznanstveni modeli: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64" y="1628800"/>
            <a:ext cx="8229600" cy="532765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hr-HR" sz="2800" dirty="0"/>
              <a:t>imaju važnu ulogu u razvoju i napretku prirodnih </a:t>
            </a:r>
            <a:r>
              <a:rPr lang="hr-HR" sz="2800" dirty="0" smtClean="0"/>
              <a:t>znanosti</a:t>
            </a:r>
          </a:p>
          <a:p>
            <a:pPr marL="0" indent="0" fontAlgn="auto">
              <a:spcAft>
                <a:spcPts val="0"/>
              </a:spcAft>
              <a:buNone/>
              <a:defRPr/>
            </a:pPr>
            <a:endParaRPr lang="hr-HR" sz="2800" dirty="0" smtClean="0"/>
          </a:p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hr-HR" sz="2800" dirty="0" smtClean="0"/>
              <a:t>omogućuju </a:t>
            </a:r>
            <a:r>
              <a:rPr lang="hr-HR" sz="2800" dirty="0"/>
              <a:t>stvaranje „pojednostavljene slike“ nekog prirodnog fenomena </a:t>
            </a:r>
            <a:endParaRPr lang="hr-HR" sz="2800" dirty="0" smtClean="0"/>
          </a:p>
          <a:p>
            <a:pPr marL="0" indent="0" fontAlgn="auto">
              <a:spcAft>
                <a:spcPts val="0"/>
              </a:spcAft>
              <a:buNone/>
              <a:defRPr/>
            </a:pPr>
            <a:endParaRPr lang="hr-HR" sz="2800" dirty="0"/>
          </a:p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hr-HR" sz="2800" dirty="0"/>
              <a:t>p</a:t>
            </a:r>
            <a:r>
              <a:rPr lang="hr-HR" sz="2800" dirty="0" smtClean="0"/>
              <a:t>ažnja se usmjerava </a:t>
            </a:r>
            <a:r>
              <a:rPr lang="hr-HR" sz="2800" dirty="0"/>
              <a:t>na njegove </a:t>
            </a:r>
            <a:r>
              <a:rPr lang="hr-HR" sz="2800" dirty="0" smtClean="0"/>
              <a:t>posebnosti</a:t>
            </a:r>
            <a:r>
              <a:rPr lang="hr-HR" sz="2800" dirty="0"/>
              <a:t> </a:t>
            </a:r>
            <a:r>
              <a:rPr lang="hr-HR" sz="2800" dirty="0" smtClean="0"/>
              <a:t>i to one važne za objašnjavanje fenomena</a:t>
            </a:r>
          </a:p>
          <a:p>
            <a:pPr marL="0" indent="0" fontAlgn="auto">
              <a:spcAft>
                <a:spcPts val="0"/>
              </a:spcAft>
              <a:buNone/>
              <a:defRPr/>
            </a:pPr>
            <a:endParaRPr lang="hr-HR" sz="2800" dirty="0" smtClean="0"/>
          </a:p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hr-HR" sz="2800" dirty="0"/>
              <a:t>nisu idealan odraz </a:t>
            </a:r>
            <a:r>
              <a:rPr lang="hr-HR" sz="2800" dirty="0" smtClean="0"/>
              <a:t>stvarnosti</a:t>
            </a:r>
          </a:p>
        </p:txBody>
      </p:sp>
    </p:spTree>
    <p:extLst>
      <p:ext uri="{BB962C8B-B14F-4D97-AF65-F5344CB8AC3E}">
        <p14:creationId xmlns:p14="http://schemas.microsoft.com/office/powerpoint/2010/main" xmlns="" val="2096546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3568" y="1124744"/>
            <a:ext cx="7920879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hr-HR" sz="2800" b="0" dirty="0" smtClean="0"/>
              <a:t> treba </a:t>
            </a:r>
            <a:r>
              <a:rPr lang="hr-HR" sz="2800" b="0" dirty="0"/>
              <a:t>ih koristiti promišljeno i u kombinaciji s drugim nastavnim sredstvima ili modelima  kako bi učenici dobili cjelovit i znanstveno utemeljen uvid u kemijski </a:t>
            </a:r>
            <a:r>
              <a:rPr lang="hr-HR" sz="2800" b="0" dirty="0" smtClean="0"/>
              <a:t>fenomen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endParaRPr lang="hr-HR" sz="2800" dirty="0"/>
          </a:p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hr-HR" sz="2800" b="0" dirty="0" smtClean="0"/>
              <a:t> neriješeno </a:t>
            </a:r>
            <a:r>
              <a:rPr lang="hr-HR" sz="2800" b="0" dirty="0"/>
              <a:t>je pitanje u kojoj dobi je apstraktno mišljenje dovoljno razvijeno kako bi </a:t>
            </a:r>
            <a:r>
              <a:rPr lang="hr-HR" sz="2800" b="0" dirty="0" err="1"/>
              <a:t>čestični</a:t>
            </a:r>
            <a:r>
              <a:rPr lang="hr-HR" sz="2800" b="0" dirty="0"/>
              <a:t> modeli postali učeniku razumljivi </a:t>
            </a:r>
          </a:p>
        </p:txBody>
      </p:sp>
    </p:spTree>
    <p:extLst>
      <p:ext uri="{BB962C8B-B14F-4D97-AF65-F5344CB8AC3E}">
        <p14:creationId xmlns:p14="http://schemas.microsoft.com/office/powerpoint/2010/main" xmlns="" val="557081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3528" y="980728"/>
            <a:ext cx="79928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2400" dirty="0">
                <a:solidFill>
                  <a:srgbClr val="006600"/>
                </a:solidFill>
              </a:rPr>
              <a:t>Rezultati </a:t>
            </a:r>
            <a:r>
              <a:rPr lang="hr-HR" sz="2400" dirty="0" smtClean="0">
                <a:solidFill>
                  <a:srgbClr val="006600"/>
                </a:solidFill>
              </a:rPr>
              <a:t>dosadašnjih </a:t>
            </a:r>
            <a:r>
              <a:rPr lang="hr-HR" sz="2400" dirty="0">
                <a:solidFill>
                  <a:srgbClr val="006600"/>
                </a:solidFill>
              </a:rPr>
              <a:t>istraživanja ukazuju da:</a:t>
            </a:r>
          </a:p>
        </p:txBody>
      </p:sp>
      <p:sp>
        <p:nvSpPr>
          <p:cNvPr id="3" name="Rectangle 2"/>
          <p:cNvSpPr/>
          <p:nvPr/>
        </p:nvSpPr>
        <p:spPr>
          <a:xfrm>
            <a:off x="294144" y="1700808"/>
            <a:ext cx="878497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buFont typeface="Wingdings" panose="05000000000000000000" pitchFamily="2" charset="2"/>
              <a:buChar char="Ø"/>
            </a:pPr>
            <a:r>
              <a:rPr lang="hr-HR" sz="2400" dirty="0" smtClean="0"/>
              <a:t> </a:t>
            </a:r>
            <a:r>
              <a:rPr lang="hr-HR" sz="2400" b="0" dirty="0" smtClean="0"/>
              <a:t>učenici </a:t>
            </a:r>
            <a:r>
              <a:rPr lang="hr-HR" sz="2400" b="0" dirty="0"/>
              <a:t>savladavaju zadatke koji zahtijevaju algoritamsko </a:t>
            </a:r>
            <a:r>
              <a:rPr lang="hr-HR" sz="2400" b="0" dirty="0" smtClean="0"/>
              <a:t>rješavanje</a:t>
            </a:r>
          </a:p>
          <a:p>
            <a:pPr eaLnBrk="1" hangingPunct="1"/>
            <a:endParaRPr lang="hr-HR" sz="2400" b="0" dirty="0"/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hr-HR" sz="2400" b="0" dirty="0" smtClean="0"/>
              <a:t> rješavaju </a:t>
            </a:r>
            <a:r>
              <a:rPr lang="hr-HR" sz="2400" b="0" dirty="0"/>
              <a:t>zadatke na simboličkoj razini no istovremeno ne postižu konceptualno razumijevanje kemijskih </a:t>
            </a:r>
            <a:r>
              <a:rPr lang="hr-HR" sz="2400" b="0" dirty="0" smtClean="0"/>
              <a:t>sadržaja</a:t>
            </a:r>
          </a:p>
          <a:p>
            <a:pPr eaLnBrk="1" hangingPunct="1"/>
            <a:endParaRPr lang="hr-HR" sz="2400" b="0" dirty="0"/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hr-HR" sz="2400" b="0" dirty="0" smtClean="0"/>
              <a:t> izostaje </a:t>
            </a:r>
            <a:r>
              <a:rPr lang="hr-HR" sz="2400" b="0" dirty="0"/>
              <a:t>veza kemije sa svakodnevnim životom i izgradnja cjelovitih pojmovno-kontekstualnih </a:t>
            </a:r>
            <a:r>
              <a:rPr lang="hr-HR" sz="2400" b="0" dirty="0" smtClean="0"/>
              <a:t>koncepata</a:t>
            </a:r>
          </a:p>
          <a:p>
            <a:pPr eaLnBrk="1" hangingPunct="1"/>
            <a:endParaRPr lang="hr-HR" sz="2400" b="0" dirty="0"/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hr-HR" sz="2400" b="0" dirty="0" smtClean="0"/>
              <a:t> nastavnici </a:t>
            </a:r>
            <a:r>
              <a:rPr lang="hr-HR" sz="2400" b="0" dirty="0"/>
              <a:t>kemije često smatraju da uspješno </a:t>
            </a:r>
            <a:endParaRPr lang="hr-HR" sz="2400" b="0" dirty="0" smtClean="0"/>
          </a:p>
          <a:p>
            <a:pPr eaLnBrk="1" hangingPunct="1"/>
            <a:r>
              <a:rPr lang="hr-HR" sz="2400" b="0" dirty="0" smtClean="0"/>
              <a:t>algoritamsko </a:t>
            </a:r>
            <a:r>
              <a:rPr lang="hr-HR" sz="2400" b="0" dirty="0"/>
              <a:t>rješavanje zadataka podrazumijeva usvojenost i razumijevanje kemijskih koncepata</a:t>
            </a:r>
          </a:p>
        </p:txBody>
      </p:sp>
    </p:spTree>
    <p:extLst>
      <p:ext uri="{BB962C8B-B14F-4D97-AF65-F5344CB8AC3E}">
        <p14:creationId xmlns:p14="http://schemas.microsoft.com/office/powerpoint/2010/main" xmlns="" val="649593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908720"/>
            <a:ext cx="8136904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>
                <a:solidFill>
                  <a:srgbClr val="006600"/>
                </a:solidFill>
              </a:rPr>
              <a:t>U prirodoznanstvenom području dominiraju strategije:</a:t>
            </a:r>
          </a:p>
          <a:p>
            <a:endParaRPr lang="hr-HR" sz="2400" dirty="0" smtClean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hr-HR" sz="2400" b="0" dirty="0" smtClean="0"/>
              <a:t>učenje otkrivanjem (iskustveno učenje)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hr-HR" sz="2400" b="0" dirty="0" smtClean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hr-HR" sz="2400" b="0" dirty="0" smtClean="0"/>
              <a:t>učenje poučavanjem (problemsko poučavanje)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hr-HR" sz="2400" dirty="0" smtClean="0"/>
          </a:p>
          <a:p>
            <a:endParaRPr lang="hr-HR" sz="2400" dirty="0">
              <a:solidFill>
                <a:srgbClr val="006600"/>
              </a:solidFill>
            </a:endParaRPr>
          </a:p>
          <a:p>
            <a:r>
              <a:rPr lang="hr-HR" sz="2400" dirty="0" smtClean="0">
                <a:solidFill>
                  <a:srgbClr val="006600"/>
                </a:solidFill>
              </a:rPr>
              <a:t>Strategija učenja otkrivanjem obuhvaća metode:</a:t>
            </a:r>
          </a:p>
          <a:p>
            <a:endParaRPr lang="hr-HR" sz="2400" dirty="0" smtClean="0">
              <a:solidFill>
                <a:srgbClr val="00660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hr-HR" sz="2400" b="0" dirty="0"/>
              <a:t>i</a:t>
            </a:r>
            <a:r>
              <a:rPr lang="hr-HR" sz="2400" b="0" dirty="0" smtClean="0"/>
              <a:t>straživanja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hr-HR" sz="2400" b="0" dirty="0" smtClean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hr-HR" sz="2400" b="0" dirty="0" smtClean="0"/>
              <a:t>simulacije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hr-HR" sz="2400" b="0" dirty="0" smtClean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hr-HR" sz="2400" b="0" dirty="0" smtClean="0"/>
              <a:t>projekta</a:t>
            </a:r>
          </a:p>
          <a:p>
            <a:endParaRPr lang="hr-HR" sz="2400" dirty="0" smtClean="0"/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hr-HR" sz="2400" dirty="0"/>
          </a:p>
        </p:txBody>
      </p:sp>
    </p:spTree>
    <p:extLst>
      <p:ext uri="{BB962C8B-B14F-4D97-AF65-F5344CB8AC3E}">
        <p14:creationId xmlns:p14="http://schemas.microsoft.com/office/powerpoint/2010/main" xmlns="" val="2003275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55830" y="836712"/>
            <a:ext cx="7946406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2400" dirty="0" smtClean="0">
                <a:solidFill>
                  <a:srgbClr val="006600"/>
                </a:solidFill>
              </a:rPr>
              <a:t>Istraživanje (metoda znanstvenog istraživanja):</a:t>
            </a:r>
          </a:p>
          <a:p>
            <a:endParaRPr lang="hr-HR" sz="2400" dirty="0" smtClean="0">
              <a:solidFill>
                <a:srgbClr val="00660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hr-HR" sz="2400" b="0" dirty="0"/>
              <a:t>u</a:t>
            </a:r>
            <a:r>
              <a:rPr lang="hr-HR" sz="2400" b="0" dirty="0" smtClean="0"/>
              <a:t>očavanje i definiranje problema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hr-HR" sz="2400" b="0" dirty="0" smtClean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hr-HR" sz="2400" b="0" dirty="0"/>
              <a:t>f</a:t>
            </a:r>
            <a:r>
              <a:rPr lang="hr-HR" sz="2400" b="0" dirty="0" smtClean="0"/>
              <a:t>ormuliranje hipoteze (pretpostavke)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hr-HR" sz="2400" b="0" dirty="0" smtClean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hr-HR" sz="2400" b="0" dirty="0"/>
              <a:t>p</a:t>
            </a:r>
            <a:r>
              <a:rPr lang="hr-HR" sz="2400" b="0" dirty="0" smtClean="0"/>
              <a:t>rikupljanje podataka promatranjem pojave, pokusima</a:t>
            </a:r>
          </a:p>
          <a:p>
            <a:r>
              <a:rPr lang="hr-HR" sz="2400" b="0" dirty="0" smtClean="0"/>
              <a:t>    ili mjerenjem</a:t>
            </a:r>
          </a:p>
          <a:p>
            <a:endParaRPr lang="hr-HR" sz="2400" b="0" dirty="0" smtClean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hr-HR" sz="2400" b="0" dirty="0"/>
              <a:t>o</a:t>
            </a:r>
            <a:r>
              <a:rPr lang="hr-HR" sz="2400" b="0" dirty="0" smtClean="0"/>
              <a:t>bjašnjavanje rezultata pokusa  na osnovi suvremene </a:t>
            </a:r>
          </a:p>
          <a:p>
            <a:r>
              <a:rPr lang="hr-HR" sz="2400" b="0" dirty="0" smtClean="0"/>
              <a:t>    teorije te zaključci o točnosti postavljene hipoteze</a:t>
            </a:r>
          </a:p>
          <a:p>
            <a:endParaRPr lang="hr-HR" sz="2400" b="0" dirty="0" smtClean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hr-HR" sz="2400" b="0" dirty="0"/>
              <a:t>m</a:t>
            </a:r>
            <a:r>
              <a:rPr lang="hr-HR" sz="2400" b="0" dirty="0" smtClean="0"/>
              <a:t>odificiranje teorije ako se rezultati pokusa ne mogu</a:t>
            </a:r>
          </a:p>
          <a:p>
            <a:r>
              <a:rPr lang="hr-HR" sz="2400" b="0" dirty="0"/>
              <a:t> </a:t>
            </a:r>
            <a:r>
              <a:rPr lang="hr-HR" sz="2400" b="0" dirty="0" smtClean="0"/>
              <a:t>   objasniti postojećom teorijom </a:t>
            </a:r>
          </a:p>
          <a:p>
            <a:endParaRPr lang="hr-HR" sz="2400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27332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5536" y="759952"/>
            <a:ext cx="84969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eaLnBrk="1" fontAlgn="auto" hangingPunct="1">
              <a:spcAft>
                <a:spcPts val="0"/>
              </a:spcAft>
              <a:buAutoNum type="alphaUcParenBoth"/>
              <a:defRPr/>
            </a:pPr>
            <a:r>
              <a:rPr lang="hr-HR" sz="2400" dirty="0" smtClean="0"/>
              <a:t> Analiza </a:t>
            </a:r>
            <a:r>
              <a:rPr lang="hr-HR" sz="2400" dirty="0"/>
              <a:t>i </a:t>
            </a:r>
            <a:r>
              <a:rPr lang="hr-HR" sz="2400" dirty="0" smtClean="0"/>
              <a:t>provjera </a:t>
            </a:r>
            <a:r>
              <a:rPr lang="hr-HR" sz="2400" dirty="0"/>
              <a:t>usvojenosti kemijskih </a:t>
            </a:r>
            <a:r>
              <a:rPr lang="hr-HR" sz="2400" dirty="0" smtClean="0"/>
              <a:t>sadržaja i    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hr-HR" sz="2400" dirty="0"/>
              <a:t> </a:t>
            </a:r>
            <a:r>
              <a:rPr lang="hr-HR" sz="2400" dirty="0" smtClean="0"/>
              <a:t>     pojmova </a:t>
            </a:r>
            <a:r>
              <a:rPr lang="hr-HR" sz="2400" dirty="0"/>
              <a:t>na konceptualnoj razini</a:t>
            </a:r>
            <a:endParaRPr lang="hr-HR" sz="2400" baseline="30000" dirty="0"/>
          </a:p>
        </p:txBody>
      </p:sp>
      <p:sp>
        <p:nvSpPr>
          <p:cNvPr id="3" name="Rectangle 2"/>
          <p:cNvSpPr/>
          <p:nvPr/>
        </p:nvSpPr>
        <p:spPr>
          <a:xfrm>
            <a:off x="395536" y="1626386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hr-HR" sz="2400" dirty="0" smtClean="0">
                <a:solidFill>
                  <a:srgbClr val="C80831"/>
                </a:solidFill>
              </a:rPr>
              <a:t>Određivanje </a:t>
            </a:r>
            <a:r>
              <a:rPr lang="hr-HR" sz="2400" dirty="0">
                <a:solidFill>
                  <a:srgbClr val="C80831"/>
                </a:solidFill>
              </a:rPr>
              <a:t>vrsta tvari </a:t>
            </a:r>
            <a:r>
              <a:rPr lang="hr-HR" dirty="0"/>
              <a:t/>
            </a:r>
            <a:br>
              <a:rPr lang="hr-HR" dirty="0"/>
            </a:br>
            <a:endParaRPr lang="hr-HR" dirty="0"/>
          </a:p>
        </p:txBody>
      </p:sp>
      <p:sp>
        <p:nvSpPr>
          <p:cNvPr id="4" name="Rectangle 3"/>
          <p:cNvSpPr/>
          <p:nvPr/>
        </p:nvSpPr>
        <p:spPr>
          <a:xfrm>
            <a:off x="407301" y="2035571"/>
            <a:ext cx="820891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hr-HR" sz="2000" b="0" dirty="0"/>
              <a:t>Atomi različitih elemenata prikazani su simbolima        i       . Koji crtež (crteži)  prikazuje: (1) jednu vrstu čiste tvari, (2) kemijski spoj, (3) smjesu kemijskih spojeva, (4) smjesu kemijskih elemenata i (5) smjesu tvari?</a:t>
            </a: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90744" y="3522781"/>
            <a:ext cx="6042025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76262" y="4960949"/>
            <a:ext cx="4535487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739332" y="6399117"/>
            <a:ext cx="808746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r>
              <a:rPr lang="hr-HR" i="1" dirty="0" smtClean="0">
                <a:solidFill>
                  <a:srgbClr val="993366"/>
                </a:solidFill>
              </a:rPr>
              <a:t>Slika 6.  </a:t>
            </a:r>
            <a:r>
              <a:rPr lang="en-US" dirty="0" smtClean="0">
                <a:solidFill>
                  <a:srgbClr val="993366"/>
                </a:solidFill>
              </a:rPr>
              <a:t>G</a:t>
            </a:r>
            <a:r>
              <a:rPr lang="en-US" dirty="0">
                <a:solidFill>
                  <a:srgbClr val="993366"/>
                </a:solidFill>
              </a:rPr>
              <a:t>. O. M. </a:t>
            </a:r>
            <a:r>
              <a:rPr lang="en-US" dirty="0" err="1">
                <a:solidFill>
                  <a:srgbClr val="993366"/>
                </a:solidFill>
              </a:rPr>
              <a:t>Onwu</a:t>
            </a:r>
            <a:r>
              <a:rPr lang="en-US" dirty="0">
                <a:solidFill>
                  <a:srgbClr val="993366"/>
                </a:solidFill>
              </a:rPr>
              <a:t> and E. Randall, </a:t>
            </a:r>
            <a:r>
              <a:rPr lang="en-US" i="1" dirty="0">
                <a:solidFill>
                  <a:srgbClr val="993366"/>
                </a:solidFill>
              </a:rPr>
              <a:t>Chem. Educ</a:t>
            </a:r>
            <a:r>
              <a:rPr lang="en-US" dirty="0">
                <a:solidFill>
                  <a:srgbClr val="993366"/>
                </a:solidFill>
              </a:rPr>
              <a:t>. </a:t>
            </a:r>
            <a:r>
              <a:rPr lang="en-US" i="1" dirty="0">
                <a:solidFill>
                  <a:srgbClr val="993366"/>
                </a:solidFill>
              </a:rPr>
              <a:t>Res. </a:t>
            </a:r>
            <a:r>
              <a:rPr lang="en-US" i="1" dirty="0" err="1">
                <a:solidFill>
                  <a:srgbClr val="993366"/>
                </a:solidFill>
              </a:rPr>
              <a:t>Prac</a:t>
            </a:r>
            <a:r>
              <a:rPr lang="en-US" dirty="0">
                <a:solidFill>
                  <a:srgbClr val="993366"/>
                </a:solidFill>
              </a:rPr>
              <a:t>. </a:t>
            </a:r>
            <a:r>
              <a:rPr lang="en-US" b="1" dirty="0">
                <a:solidFill>
                  <a:srgbClr val="993366"/>
                </a:solidFill>
              </a:rPr>
              <a:t>7 </a:t>
            </a:r>
            <a:r>
              <a:rPr lang="en-US" dirty="0">
                <a:solidFill>
                  <a:srgbClr val="993366"/>
                </a:solidFill>
              </a:rPr>
              <a:t>(2006) </a:t>
            </a:r>
            <a:r>
              <a:rPr lang="hr-HR" dirty="0">
                <a:solidFill>
                  <a:srgbClr val="993366"/>
                </a:solidFill>
              </a:rPr>
              <a:t>226-239. </a:t>
            </a:r>
          </a:p>
        </p:txBody>
      </p:sp>
      <p:sp>
        <p:nvSpPr>
          <p:cNvPr id="10" name="TextBox 3"/>
          <p:cNvSpPr txBox="1">
            <a:spLocks noChangeArrowheads="1"/>
          </p:cNvSpPr>
          <p:nvPr/>
        </p:nvSpPr>
        <p:spPr bwMode="auto">
          <a:xfrm>
            <a:off x="2042400" y="4620590"/>
            <a:ext cx="493871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r>
              <a:rPr lang="hr-HR" b="1" dirty="0"/>
              <a:t> 1                           2                           3                         4</a:t>
            </a:r>
          </a:p>
        </p:txBody>
      </p: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3059832" y="6030817"/>
            <a:ext cx="344646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r>
              <a:rPr lang="hr-HR" b="1" dirty="0"/>
              <a:t>  5                         6                          7</a:t>
            </a:r>
          </a:p>
        </p:txBody>
      </p:sp>
      <p:sp>
        <p:nvSpPr>
          <p:cNvPr id="12" name="Oval 11"/>
          <p:cNvSpPr/>
          <p:nvPr/>
        </p:nvSpPr>
        <p:spPr>
          <a:xfrm>
            <a:off x="6236843" y="2141714"/>
            <a:ext cx="234968" cy="254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r-HR">
              <a:solidFill>
                <a:schemeClr val="bg1">
                  <a:lumMod val="85000"/>
                </a:schemeClr>
              </a:solidFill>
            </a:endParaRP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22362" y="2128779"/>
            <a:ext cx="317500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16706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380560478"/>
              </p:ext>
            </p:extLst>
          </p:nvPr>
        </p:nvGraphicFramePr>
        <p:xfrm>
          <a:off x="395538" y="1397000"/>
          <a:ext cx="7992888" cy="47692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4214"/>
                <a:gridCol w="1224136"/>
                <a:gridCol w="1152128"/>
                <a:gridCol w="1152128"/>
                <a:gridCol w="1296144"/>
                <a:gridCol w="1224138"/>
              </a:tblGrid>
              <a:tr h="551033">
                <a:tc rowSpan="2">
                  <a:txBody>
                    <a:bodyPr/>
                    <a:lstStyle/>
                    <a:p>
                      <a:r>
                        <a:rPr lang="hr-HR" dirty="0" smtClean="0">
                          <a:solidFill>
                            <a:schemeClr val="tx1"/>
                          </a:solidFill>
                        </a:rPr>
                        <a:t>Ispitanici</a:t>
                      </a:r>
                      <a:endParaRPr lang="hr-H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90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hr-HR" dirty="0" smtClean="0">
                          <a:solidFill>
                            <a:schemeClr val="tx1"/>
                          </a:solidFill>
                        </a:rPr>
                        <a:t>% točnih odgovora</a:t>
                      </a:r>
                      <a:endParaRPr lang="hr-H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 dirty="0"/>
                    </a:p>
                  </a:txBody>
                  <a:tcPr/>
                </a:tc>
              </a:tr>
              <a:tr h="551033"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1</a:t>
                      </a:r>
                      <a:endParaRPr lang="hr-HR" dirty="0"/>
                    </a:p>
                  </a:txBody>
                  <a:tcPr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2</a:t>
                      </a:r>
                      <a:endParaRPr lang="hr-HR" dirty="0"/>
                    </a:p>
                  </a:txBody>
                  <a:tcPr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3</a:t>
                      </a:r>
                      <a:endParaRPr lang="hr-HR" dirty="0"/>
                    </a:p>
                  </a:txBody>
                  <a:tcPr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4</a:t>
                      </a:r>
                      <a:endParaRPr lang="hr-HR" dirty="0"/>
                    </a:p>
                  </a:txBody>
                  <a:tcPr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5</a:t>
                      </a:r>
                      <a:endParaRPr lang="hr-HR" dirty="0"/>
                    </a:p>
                  </a:txBody>
                  <a:tcPr>
                    <a:solidFill>
                      <a:schemeClr val="accent1">
                        <a:lumMod val="90000"/>
                      </a:schemeClr>
                    </a:solidFill>
                  </a:tcPr>
                </a:tc>
              </a:tr>
              <a:tr h="1102066">
                <a:tc>
                  <a:txBody>
                    <a:bodyPr/>
                    <a:lstStyle/>
                    <a:p>
                      <a:r>
                        <a:rPr lang="hr-HR" dirty="0" smtClean="0"/>
                        <a:t>Studenti</a:t>
                      </a:r>
                      <a:r>
                        <a:rPr lang="hr-HR" baseline="0" dirty="0" smtClean="0"/>
                        <a:t> 1. god prirodnih znanosti-Južnoafrička Republika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hr-HR" dirty="0" smtClean="0"/>
                    </a:p>
                    <a:p>
                      <a:pPr algn="ctr"/>
                      <a:endParaRPr lang="hr-HR" dirty="0" smtClean="0"/>
                    </a:p>
                    <a:p>
                      <a:pPr algn="ctr"/>
                      <a:r>
                        <a:rPr lang="hr-HR" dirty="0" smtClean="0"/>
                        <a:t>4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r-HR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r-HR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dirty="0" smtClean="0"/>
                        <a:t>63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r-HR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r-HR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dirty="0" smtClean="0"/>
                        <a:t>59</a:t>
                      </a:r>
                    </a:p>
                    <a:p>
                      <a:pPr algn="ctr"/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r-HR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r-HR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dirty="0" smtClean="0"/>
                        <a:t>78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r-HR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r-HR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dirty="0" smtClean="0"/>
                        <a:t>41</a:t>
                      </a:r>
                    </a:p>
                    <a:p>
                      <a:pPr algn="ctr"/>
                      <a:endParaRPr lang="hr-HR" dirty="0"/>
                    </a:p>
                  </a:txBody>
                  <a:tcPr/>
                </a:tc>
              </a:tr>
              <a:tr h="1102066">
                <a:tc>
                  <a:txBody>
                    <a:bodyPr/>
                    <a:lstStyle/>
                    <a:p>
                      <a:endParaRPr lang="hr-HR" dirty="0" smtClean="0"/>
                    </a:p>
                    <a:p>
                      <a:r>
                        <a:rPr lang="hr-HR" dirty="0" smtClean="0"/>
                        <a:t>Japanski srednjoškolci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r-HR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dirty="0" smtClean="0"/>
                        <a:t>4</a:t>
                      </a:r>
                    </a:p>
                    <a:p>
                      <a:pPr algn="ctr"/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r-HR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dirty="0" smtClean="0"/>
                        <a:t>72</a:t>
                      </a:r>
                    </a:p>
                    <a:p>
                      <a:pPr algn="ctr"/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r-HR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dirty="0" smtClean="0"/>
                        <a:t>53</a:t>
                      </a:r>
                    </a:p>
                    <a:p>
                      <a:pPr algn="ctr"/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r-HR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dirty="0" smtClean="0"/>
                        <a:t>76</a:t>
                      </a:r>
                    </a:p>
                    <a:p>
                      <a:pPr algn="ctr"/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r-HR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dirty="0" smtClean="0"/>
                        <a:t>40</a:t>
                      </a:r>
                      <a:endParaRPr lang="hr-HR" dirty="0"/>
                    </a:p>
                  </a:txBody>
                  <a:tcPr/>
                </a:tc>
              </a:tr>
              <a:tr h="1102066">
                <a:tc>
                  <a:txBody>
                    <a:bodyPr/>
                    <a:lstStyle/>
                    <a:p>
                      <a:endParaRPr lang="hr-HR" dirty="0" smtClean="0"/>
                    </a:p>
                    <a:p>
                      <a:r>
                        <a:rPr lang="hr-HR" dirty="0" smtClean="0"/>
                        <a:t>Nigerijski </a:t>
                      </a:r>
                    </a:p>
                    <a:p>
                      <a:r>
                        <a:rPr lang="hr-HR" dirty="0" smtClean="0"/>
                        <a:t>srednjoškolci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r-HR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dirty="0" smtClean="0"/>
                        <a:t>16</a:t>
                      </a:r>
                    </a:p>
                    <a:p>
                      <a:pPr algn="ctr"/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r-HR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dirty="0" smtClean="0"/>
                        <a:t>43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r-HR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dirty="0" smtClean="0"/>
                        <a:t>37</a:t>
                      </a:r>
                    </a:p>
                    <a:p>
                      <a:pPr algn="ctr"/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hr-HR" dirty="0" smtClean="0"/>
                    </a:p>
                    <a:p>
                      <a:pPr algn="ctr"/>
                      <a:r>
                        <a:rPr lang="hr-HR" dirty="0" smtClean="0"/>
                        <a:t>53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hr-HR" dirty="0" smtClean="0"/>
                    </a:p>
                    <a:p>
                      <a:pPr algn="ctr"/>
                      <a:r>
                        <a:rPr lang="hr-HR" dirty="0" smtClean="0"/>
                        <a:t>24</a:t>
                      </a:r>
                      <a:endParaRPr lang="hr-HR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887726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07875" y="753032"/>
            <a:ext cx="619268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2400" dirty="0" smtClean="0">
                <a:solidFill>
                  <a:srgbClr val="C00000"/>
                </a:solidFill>
              </a:rPr>
              <a:t>Otopine </a:t>
            </a:r>
            <a:r>
              <a:rPr lang="hr-HR" sz="2400" dirty="0">
                <a:solidFill>
                  <a:srgbClr val="C00000"/>
                </a:solidFill>
              </a:rPr>
              <a:t>soli, kiselina i baza</a:t>
            </a:r>
            <a:r>
              <a:rPr lang="hr-HR" sz="1600" dirty="0"/>
              <a:t/>
            </a:r>
            <a:br>
              <a:rPr lang="hr-HR" sz="1600" dirty="0"/>
            </a:br>
            <a:r>
              <a:rPr lang="hr-HR" dirty="0"/>
              <a:t/>
            </a:r>
            <a:br>
              <a:rPr lang="hr-HR" dirty="0"/>
            </a:br>
            <a:endParaRPr lang="hr-HR" dirty="0"/>
          </a:p>
        </p:txBody>
      </p:sp>
      <p:sp>
        <p:nvSpPr>
          <p:cNvPr id="3" name="Rectangle 2"/>
          <p:cNvSpPr/>
          <p:nvPr/>
        </p:nvSpPr>
        <p:spPr>
          <a:xfrm>
            <a:off x="207875" y="1172630"/>
            <a:ext cx="784887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Font typeface="Arial" panose="020B0604020202020204" pitchFamily="34" charset="0"/>
              <a:buNone/>
            </a:pPr>
            <a:r>
              <a:rPr lang="hr-HR" sz="2000" b="0" dirty="0"/>
              <a:t>Koji crtež prikazuje vodenu otopinu natrijeva klorida? Molekule vode nisu prikazane.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hr-HR" sz="2000" b="0" dirty="0"/>
              <a:t>Legenda:         </a:t>
            </a:r>
            <a:r>
              <a:rPr lang="hr-HR" sz="2000" b="0" dirty="0" err="1"/>
              <a:t>kloridni</a:t>
            </a:r>
            <a:r>
              <a:rPr lang="hr-HR" sz="2000" b="0" dirty="0"/>
              <a:t> ion           natrijev ion </a:t>
            </a:r>
          </a:p>
        </p:txBody>
      </p:sp>
      <p:graphicFrame>
        <p:nvGraphicFramePr>
          <p:cNvPr id="4" name="Object 5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119270754"/>
              </p:ext>
            </p:extLst>
          </p:nvPr>
        </p:nvGraphicFramePr>
        <p:xfrm>
          <a:off x="940286" y="2183147"/>
          <a:ext cx="6480720" cy="2048763"/>
        </p:xfrm>
        <a:graphic>
          <a:graphicData uri="http://schemas.openxmlformats.org/presentationml/2006/ole">
            <p:oleObj spid="_x0000_s4120" name="Bitmap Image" r:id="rId3" imgW="3828571" imgH="1209524" progId="PBrush">
              <p:embed/>
            </p:oleObj>
          </a:graphicData>
        </a:graphic>
      </p:graphicFrame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928192" y="4186150"/>
            <a:ext cx="277971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r>
              <a:rPr lang="hr-HR" sz="2000" b="0" dirty="0" smtClean="0"/>
              <a:t>Obrazloži svoj izbor.</a:t>
            </a:r>
            <a:endParaRPr lang="hr-HR" sz="2000" b="0" dirty="0"/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179388" y="6116638"/>
            <a:ext cx="896461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r>
              <a:rPr lang="hr-HR" i="1" dirty="0" smtClean="0">
                <a:solidFill>
                  <a:srgbClr val="993366"/>
                </a:solidFill>
              </a:rPr>
              <a:t>Slika 7. </a:t>
            </a:r>
            <a:r>
              <a:rPr lang="hr-HR" dirty="0" smtClean="0">
                <a:solidFill>
                  <a:srgbClr val="993366"/>
                </a:solidFill>
              </a:rPr>
              <a:t>I</a:t>
            </a:r>
            <a:r>
              <a:rPr lang="hr-HR" dirty="0">
                <a:solidFill>
                  <a:srgbClr val="993366"/>
                </a:solidFill>
              </a:rPr>
              <a:t>. Devetak, E. D. Lorber, M. </a:t>
            </a:r>
            <a:r>
              <a:rPr lang="hr-HR" dirty="0" err="1">
                <a:solidFill>
                  <a:srgbClr val="993366"/>
                </a:solidFill>
              </a:rPr>
              <a:t>Jurišević</a:t>
            </a:r>
            <a:r>
              <a:rPr lang="hr-HR" dirty="0">
                <a:solidFill>
                  <a:srgbClr val="993366"/>
                </a:solidFill>
              </a:rPr>
              <a:t> </a:t>
            </a:r>
            <a:r>
              <a:rPr lang="hr-HR" dirty="0" err="1">
                <a:solidFill>
                  <a:srgbClr val="993366"/>
                </a:solidFill>
              </a:rPr>
              <a:t>and</a:t>
            </a:r>
            <a:r>
              <a:rPr lang="hr-HR" dirty="0">
                <a:solidFill>
                  <a:srgbClr val="993366"/>
                </a:solidFill>
              </a:rPr>
              <a:t> S. </a:t>
            </a:r>
            <a:r>
              <a:rPr lang="hr-HR" dirty="0" err="1">
                <a:solidFill>
                  <a:srgbClr val="993366"/>
                </a:solidFill>
              </a:rPr>
              <a:t>A.Glažar</a:t>
            </a:r>
            <a:r>
              <a:rPr lang="hr-HR" dirty="0">
                <a:solidFill>
                  <a:srgbClr val="993366"/>
                </a:solidFill>
              </a:rPr>
              <a:t>, </a:t>
            </a:r>
            <a:r>
              <a:rPr lang="hr-HR" i="1" dirty="0" err="1">
                <a:solidFill>
                  <a:srgbClr val="993366"/>
                </a:solidFill>
              </a:rPr>
              <a:t>Chem</a:t>
            </a:r>
            <a:r>
              <a:rPr lang="hr-HR" i="1" dirty="0">
                <a:solidFill>
                  <a:srgbClr val="993366"/>
                </a:solidFill>
              </a:rPr>
              <a:t>. </a:t>
            </a:r>
            <a:r>
              <a:rPr lang="en-US" i="1" dirty="0">
                <a:solidFill>
                  <a:srgbClr val="993366"/>
                </a:solidFill>
              </a:rPr>
              <a:t>Educ</a:t>
            </a:r>
            <a:r>
              <a:rPr lang="en-US" dirty="0">
                <a:solidFill>
                  <a:srgbClr val="993366"/>
                </a:solidFill>
              </a:rPr>
              <a:t>. </a:t>
            </a:r>
            <a:r>
              <a:rPr lang="en-US" i="1" dirty="0">
                <a:solidFill>
                  <a:srgbClr val="993366"/>
                </a:solidFill>
              </a:rPr>
              <a:t>Res. </a:t>
            </a:r>
            <a:r>
              <a:rPr lang="en-US" i="1" dirty="0" err="1">
                <a:solidFill>
                  <a:srgbClr val="993366"/>
                </a:solidFill>
              </a:rPr>
              <a:t>Prac</a:t>
            </a:r>
            <a:r>
              <a:rPr lang="en-US" dirty="0">
                <a:solidFill>
                  <a:srgbClr val="993366"/>
                </a:solidFill>
              </a:rPr>
              <a:t>. </a:t>
            </a:r>
            <a:r>
              <a:rPr lang="en-US" b="1" dirty="0">
                <a:solidFill>
                  <a:srgbClr val="993366"/>
                </a:solidFill>
              </a:rPr>
              <a:t>10 </a:t>
            </a:r>
            <a:r>
              <a:rPr lang="en-US" dirty="0">
                <a:solidFill>
                  <a:srgbClr val="993366"/>
                </a:solidFill>
              </a:rPr>
              <a:t>(2009) 281- 290. </a:t>
            </a:r>
            <a:endParaRPr lang="hr-HR" dirty="0">
              <a:solidFill>
                <a:srgbClr val="993366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1579588" y="1844893"/>
            <a:ext cx="277812" cy="271463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r-HR"/>
          </a:p>
        </p:txBody>
      </p:sp>
      <p:sp>
        <p:nvSpPr>
          <p:cNvPr id="9" name="Oval 8"/>
          <p:cNvSpPr/>
          <p:nvPr/>
        </p:nvSpPr>
        <p:spPr bwMode="auto">
          <a:xfrm>
            <a:off x="3707904" y="1944155"/>
            <a:ext cx="144016" cy="135731"/>
          </a:xfrm>
          <a:prstGeom prst="ellipse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r-HR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502574926"/>
              </p:ext>
            </p:extLst>
          </p:nvPr>
        </p:nvGraphicFramePr>
        <p:xfrm>
          <a:off x="72807" y="4586872"/>
          <a:ext cx="9001001" cy="15779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71713"/>
                <a:gridCol w="884027"/>
                <a:gridCol w="1044758"/>
                <a:gridCol w="1044758"/>
                <a:gridCol w="1044758"/>
                <a:gridCol w="884027"/>
                <a:gridCol w="1526960"/>
              </a:tblGrid>
              <a:tr h="219225">
                <a:tc rowSpan="2">
                  <a:txBody>
                    <a:bodyPr/>
                    <a:lstStyle/>
                    <a:p>
                      <a:pPr algn="ctr"/>
                      <a:r>
                        <a:rPr lang="hr-HR" sz="1800" b="1" dirty="0" smtClean="0">
                          <a:solidFill>
                            <a:schemeClr val="tx1"/>
                          </a:solidFill>
                        </a:rPr>
                        <a:t>Ispitanici</a:t>
                      </a:r>
                      <a:endParaRPr lang="hr-HR" sz="18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hr-HR" sz="1800" b="1" dirty="0" smtClean="0">
                          <a:solidFill>
                            <a:schemeClr val="tx1"/>
                          </a:solidFill>
                        </a:rPr>
                        <a:t>% odgovora</a:t>
                      </a:r>
                      <a:endParaRPr lang="hr-HR" sz="18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</a:tr>
              <a:tr h="219225"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600" b="1" dirty="0" smtClean="0"/>
                        <a:t>A</a:t>
                      </a:r>
                      <a:endParaRPr lang="hr-HR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600" b="1" dirty="0" smtClean="0"/>
                        <a:t>B</a:t>
                      </a:r>
                      <a:endParaRPr lang="hr-HR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600" b="1" dirty="0" smtClean="0"/>
                        <a:t>C</a:t>
                      </a:r>
                      <a:endParaRPr lang="hr-HR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600" b="1" dirty="0" smtClean="0"/>
                        <a:t>D</a:t>
                      </a:r>
                      <a:endParaRPr lang="hr-HR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600" b="1" dirty="0" smtClean="0"/>
                        <a:t>E</a:t>
                      </a:r>
                      <a:endParaRPr lang="hr-HR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600" b="1" dirty="0" smtClean="0"/>
                        <a:t>Bez odgovora</a:t>
                      </a:r>
                      <a:endParaRPr lang="hr-HR" sz="1600" b="1" dirty="0"/>
                    </a:p>
                  </a:txBody>
                  <a:tcPr/>
                </a:tc>
              </a:tr>
              <a:tr h="438449">
                <a:tc>
                  <a:txBody>
                    <a:bodyPr/>
                    <a:lstStyle/>
                    <a:p>
                      <a:pPr algn="ctr"/>
                      <a:r>
                        <a:rPr lang="hr-HR" sz="1800" b="1" dirty="0" smtClean="0"/>
                        <a:t>Učenici 8. razreda</a:t>
                      </a:r>
                      <a:endParaRPr lang="hr-HR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800" b="0" dirty="0" smtClean="0"/>
                        <a:t>5</a:t>
                      </a:r>
                      <a:endParaRPr lang="hr-HR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800" b="0" dirty="0" smtClean="0"/>
                        <a:t>4</a:t>
                      </a:r>
                      <a:endParaRPr lang="hr-HR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800" b="1" dirty="0" smtClean="0"/>
                        <a:t>31</a:t>
                      </a:r>
                      <a:endParaRPr lang="hr-HR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800" b="0" dirty="0" smtClean="0"/>
                        <a:t>16</a:t>
                      </a:r>
                      <a:endParaRPr lang="hr-HR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b="0" dirty="0" smtClean="0"/>
                        <a:t>36</a:t>
                      </a:r>
                      <a:endParaRPr lang="hr-HR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b="0" dirty="0" smtClean="0"/>
                        <a:t>8</a:t>
                      </a:r>
                      <a:endParaRPr lang="hr-HR" b="0" dirty="0"/>
                    </a:p>
                  </a:txBody>
                  <a:tcPr/>
                </a:tc>
              </a:tr>
              <a:tr h="438449">
                <a:tc>
                  <a:txBody>
                    <a:bodyPr/>
                    <a:lstStyle/>
                    <a:p>
                      <a:pPr algn="ctr"/>
                      <a:r>
                        <a:rPr lang="hr-HR" sz="1800" b="1" dirty="0" smtClean="0"/>
                        <a:t>Učenici 9. razreda</a:t>
                      </a:r>
                      <a:endParaRPr lang="hr-HR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800" b="0" dirty="0" smtClean="0"/>
                        <a:t>10</a:t>
                      </a:r>
                      <a:endParaRPr lang="hr-HR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800" b="0" dirty="0" smtClean="0"/>
                        <a:t>4</a:t>
                      </a:r>
                      <a:endParaRPr lang="hr-HR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800" b="1" dirty="0" smtClean="0"/>
                        <a:t>16</a:t>
                      </a:r>
                      <a:endParaRPr lang="hr-HR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800" b="0" dirty="0" smtClean="0"/>
                        <a:t>17</a:t>
                      </a:r>
                      <a:endParaRPr lang="hr-HR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b="0" dirty="0" smtClean="0"/>
                        <a:t>49</a:t>
                      </a:r>
                      <a:endParaRPr lang="hr-HR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b="0" dirty="0" smtClean="0"/>
                        <a:t>3</a:t>
                      </a:r>
                      <a:endParaRPr lang="hr-HR" b="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207649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1552" y="980728"/>
            <a:ext cx="8382896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hr-HR" b="0" dirty="0"/>
              <a:t>Koji crtež prikazuje vodenu otopinu octene kiseline, CH</a:t>
            </a:r>
            <a:r>
              <a:rPr lang="hr-HR" b="0" baseline="-25000" dirty="0"/>
              <a:t>3</a:t>
            </a:r>
            <a:r>
              <a:rPr lang="hr-HR" b="0" dirty="0"/>
              <a:t>COOH? Bijela boja unutar okvira predstavlja molekule otapala (vode) koje okružuju prikazane čestice. Zaokruži slovo uz točan crtež</a:t>
            </a:r>
            <a:r>
              <a:rPr lang="hr-HR" b="0" dirty="0" smtClean="0"/>
              <a:t>.</a:t>
            </a:r>
          </a:p>
          <a:p>
            <a:pPr>
              <a:defRPr/>
            </a:pPr>
            <a:endParaRPr lang="hr-HR" dirty="0" smtClean="0"/>
          </a:p>
          <a:p>
            <a:pPr>
              <a:defRPr/>
            </a:pPr>
            <a:r>
              <a:rPr lang="hr-HR" b="0" dirty="0" smtClean="0"/>
              <a:t>Legenda</a:t>
            </a:r>
            <a:r>
              <a:rPr lang="hr-HR" b="0" dirty="0"/>
              <a:t>:    </a:t>
            </a:r>
            <a:r>
              <a:rPr lang="hr-HR" b="0" dirty="0" smtClean="0"/>
              <a:t>     model </a:t>
            </a:r>
            <a:r>
              <a:rPr lang="hr-HR" b="0" dirty="0" err="1"/>
              <a:t>oksonijevog</a:t>
            </a:r>
            <a:r>
              <a:rPr lang="hr-HR" b="0" dirty="0"/>
              <a:t> iona            </a:t>
            </a:r>
            <a:r>
              <a:rPr lang="hr-HR" b="0" dirty="0" smtClean="0"/>
              <a:t>      model </a:t>
            </a:r>
            <a:r>
              <a:rPr lang="hr-HR" b="0" dirty="0"/>
              <a:t>acetatnog iona </a:t>
            </a:r>
          </a:p>
          <a:p>
            <a:pPr>
              <a:defRPr/>
            </a:pPr>
            <a:r>
              <a:rPr lang="hr-HR" b="0" dirty="0"/>
              <a:t>                       </a:t>
            </a:r>
            <a:endParaRPr lang="hr-HR" b="0" dirty="0" smtClean="0"/>
          </a:p>
          <a:p>
            <a:pPr>
              <a:defRPr/>
            </a:pPr>
            <a:r>
              <a:rPr lang="hr-HR" b="0" dirty="0"/>
              <a:t> </a:t>
            </a:r>
            <a:r>
              <a:rPr lang="hr-HR" b="0" dirty="0" smtClean="0"/>
              <a:t>                        model </a:t>
            </a:r>
            <a:r>
              <a:rPr lang="hr-HR" b="0" dirty="0"/>
              <a:t>molekule octene kiseline </a:t>
            </a:r>
            <a:endParaRPr lang="hr-HR" b="0" dirty="0" smtClean="0"/>
          </a:p>
          <a:p>
            <a:pPr>
              <a:defRPr/>
            </a:pPr>
            <a:endParaRPr lang="hr-HR" sz="2000" b="0" dirty="0"/>
          </a:p>
          <a:p>
            <a:pPr>
              <a:defRPr/>
            </a:pPr>
            <a:endParaRPr lang="hr-HR" b="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167269"/>
            <a:ext cx="9144000" cy="144016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08212" y="4607429"/>
            <a:ext cx="413125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sz="2000" b="0" dirty="0" smtClean="0">
                <a:cs typeface="Times New Roman" panose="02020603050405020304" pitchFamily="18" charset="0"/>
              </a:rPr>
              <a:t>Obrazloži </a:t>
            </a:r>
            <a:r>
              <a:rPr lang="hr-HR" sz="2000" b="0" dirty="0">
                <a:cs typeface="Times New Roman" panose="02020603050405020304" pitchFamily="18" charset="0"/>
              </a:rPr>
              <a:t>izbor jednom </a:t>
            </a:r>
            <a:r>
              <a:rPr lang="hr-HR" sz="2000" b="0" dirty="0" smtClean="0">
                <a:cs typeface="Times New Roman" panose="02020603050405020304" pitchFamily="18" charset="0"/>
              </a:rPr>
              <a:t>rečenicom.</a:t>
            </a:r>
            <a:endParaRPr lang="hr-HR" sz="2000" dirty="0"/>
          </a:p>
        </p:txBody>
      </p:sp>
      <p:pic>
        <p:nvPicPr>
          <p:cNvPr id="5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35415" y="2140408"/>
            <a:ext cx="259900" cy="26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55865" y="2141250"/>
            <a:ext cx="288032" cy="260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51052" y="2638856"/>
            <a:ext cx="428625" cy="39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645728437"/>
              </p:ext>
            </p:extLst>
          </p:nvPr>
        </p:nvGraphicFramePr>
        <p:xfrm>
          <a:off x="1569856" y="5148082"/>
          <a:ext cx="5888363" cy="147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3294"/>
                <a:gridCol w="933294"/>
                <a:gridCol w="1933543"/>
                <a:gridCol w="2088232"/>
              </a:tblGrid>
              <a:tr h="264886">
                <a:tc rowSpan="2">
                  <a:txBody>
                    <a:bodyPr/>
                    <a:lstStyle/>
                    <a:p>
                      <a:pPr algn="ctr"/>
                      <a:endParaRPr lang="hr-HR" sz="14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hr-HR" sz="1400" dirty="0" smtClean="0">
                          <a:solidFill>
                            <a:schemeClr val="tx1"/>
                          </a:solidFill>
                        </a:rPr>
                        <a:t>Skupina</a:t>
                      </a:r>
                      <a:endParaRPr lang="hr-HR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endParaRPr lang="hr-HR" sz="14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hr-HR" sz="1400" dirty="0" smtClean="0">
                          <a:solidFill>
                            <a:schemeClr val="tx1"/>
                          </a:solidFill>
                        </a:rPr>
                        <a:t>Broj</a:t>
                      </a:r>
                      <a:r>
                        <a:rPr lang="hr-HR" sz="1400" baseline="0" dirty="0" smtClean="0">
                          <a:solidFill>
                            <a:schemeClr val="tx1"/>
                          </a:solidFill>
                        </a:rPr>
                        <a:t> učenika</a:t>
                      </a:r>
                      <a:endParaRPr lang="hr-HR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hr-HR" sz="1400" b="1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Broj (brojevni udio u %)</a:t>
                      </a:r>
                      <a:endParaRPr lang="hr-HR" sz="1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</a:tr>
              <a:tr h="228600"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400" b="1" dirty="0" smtClean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hr-HR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400" b="1" dirty="0" smtClean="0">
                          <a:solidFill>
                            <a:schemeClr val="tx1"/>
                          </a:solidFill>
                        </a:rPr>
                        <a:t>obrazloženje</a:t>
                      </a:r>
                      <a:endParaRPr lang="hr-HR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9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r-HR" sz="1400" b="1" dirty="0" smtClean="0"/>
                        <a:t>E</a:t>
                      </a:r>
                      <a:endParaRPr lang="hr-HR" sz="1400" b="1" dirty="0"/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400" dirty="0" smtClean="0"/>
                        <a:t>283</a:t>
                      </a:r>
                      <a:endParaRPr lang="hr-HR" sz="1400" dirty="0"/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400" b="0" dirty="0" smtClean="0"/>
                        <a:t>125 (44,2)</a:t>
                      </a:r>
                      <a:endParaRPr lang="hr-HR" sz="1400" b="0" dirty="0"/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400" b="0" dirty="0" smtClean="0"/>
                        <a:t>13 (4,6)</a:t>
                      </a:r>
                      <a:endParaRPr lang="hr-HR" sz="1400" b="0" dirty="0"/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r-HR" sz="1400" b="1" dirty="0" smtClean="0"/>
                        <a:t>K</a:t>
                      </a:r>
                      <a:endParaRPr lang="hr-HR" sz="1400" b="1" dirty="0"/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400" dirty="0" smtClean="0"/>
                        <a:t>298</a:t>
                      </a:r>
                      <a:endParaRPr lang="hr-HR" sz="1400" dirty="0"/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400" b="0" dirty="0" smtClean="0"/>
                        <a:t>119 (39,9)</a:t>
                      </a:r>
                      <a:endParaRPr lang="hr-HR" sz="1400" b="0" dirty="0"/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400" b="0" dirty="0" smtClean="0"/>
                        <a:t>15 (5,0)</a:t>
                      </a:r>
                      <a:endParaRPr lang="hr-HR" sz="1400" b="0" dirty="0"/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269165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44806" y="908720"/>
            <a:ext cx="215888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2800" dirty="0"/>
              <a:t>Sadržaj</a:t>
            </a:r>
          </a:p>
        </p:txBody>
      </p:sp>
      <p:sp>
        <p:nvSpPr>
          <p:cNvPr id="3" name="Rectangle 2"/>
          <p:cNvSpPr/>
          <p:nvPr/>
        </p:nvSpPr>
        <p:spPr>
          <a:xfrm>
            <a:off x="444806" y="1556792"/>
            <a:ext cx="7776864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hr-HR" sz="2400" dirty="0" smtClean="0"/>
              <a:t>1.  Uvod</a:t>
            </a:r>
          </a:p>
          <a:p>
            <a:pPr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endParaRPr lang="hr-HR" sz="2400" dirty="0"/>
          </a:p>
          <a:p>
            <a:pPr marL="457200" indent="-457200" eaLnBrk="1" fontAlgn="auto" hangingPunct="1">
              <a:spcAft>
                <a:spcPts val="0"/>
              </a:spcAft>
              <a:buAutoNum type="arabicPeriod" startAt="2"/>
              <a:defRPr/>
            </a:pPr>
            <a:r>
              <a:rPr lang="hr-HR" sz="2400" dirty="0" smtClean="0"/>
              <a:t>Primjeri uporabe </a:t>
            </a:r>
            <a:r>
              <a:rPr lang="hr-HR" sz="2400" dirty="0" err="1"/>
              <a:t>čestičnog</a:t>
            </a:r>
            <a:r>
              <a:rPr lang="hr-HR" sz="2400" dirty="0"/>
              <a:t> </a:t>
            </a:r>
            <a:r>
              <a:rPr lang="hr-HR" sz="2400" dirty="0" smtClean="0"/>
              <a:t>crteža u nastavi 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hr-HR" sz="2400" dirty="0"/>
              <a:t> </a:t>
            </a:r>
            <a:r>
              <a:rPr lang="hr-HR" sz="2400" dirty="0" smtClean="0"/>
              <a:t>    kemije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hr-HR" sz="2400" dirty="0" smtClean="0"/>
              <a:t>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hr-HR" sz="2400" dirty="0" smtClean="0"/>
              <a:t>     (A) </a:t>
            </a:r>
            <a:r>
              <a:rPr lang="hr-HR" sz="2400" b="0" dirty="0" smtClean="0"/>
              <a:t>Analiza </a:t>
            </a:r>
            <a:r>
              <a:rPr lang="hr-HR" sz="2400" b="0" dirty="0"/>
              <a:t>i </a:t>
            </a:r>
            <a:r>
              <a:rPr lang="hr-HR" sz="2400" b="0" dirty="0" smtClean="0"/>
              <a:t>provjera </a:t>
            </a:r>
            <a:r>
              <a:rPr lang="hr-HR" sz="2400" b="0" dirty="0"/>
              <a:t>usvojenosti kemijskih sadržaja  </a:t>
            </a:r>
            <a:r>
              <a:rPr lang="hr-HR" sz="2400" b="0" dirty="0" smtClean="0"/>
              <a:t> 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hr-HR" sz="2400" b="0" dirty="0" smtClean="0"/>
              <a:t>           i   pojmova </a:t>
            </a:r>
            <a:r>
              <a:rPr lang="hr-HR" sz="2400" b="0" dirty="0"/>
              <a:t>na konceptualnoj </a:t>
            </a:r>
            <a:r>
              <a:rPr lang="hr-HR" sz="2400" b="0" dirty="0" smtClean="0"/>
              <a:t>razini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hr-HR" sz="2400" b="0" dirty="0" smtClean="0"/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hr-HR" sz="2400" b="0" dirty="0"/>
              <a:t> </a:t>
            </a:r>
            <a:r>
              <a:rPr lang="hr-HR" sz="2400" b="0" dirty="0" smtClean="0"/>
              <a:t>    </a:t>
            </a:r>
            <a:r>
              <a:rPr lang="hr-HR" sz="2400" dirty="0" smtClean="0"/>
              <a:t>(B) </a:t>
            </a:r>
            <a:r>
              <a:rPr lang="hr-HR" sz="2400" b="0" dirty="0" smtClean="0"/>
              <a:t>Unapređenje </a:t>
            </a:r>
            <a:r>
              <a:rPr lang="hr-HR" sz="2400" b="0" dirty="0"/>
              <a:t>usvajanja kemijskih znanja do     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hr-HR" sz="2400" b="0" dirty="0"/>
              <a:t>       </a:t>
            </a:r>
            <a:r>
              <a:rPr lang="hr-HR" sz="2400" b="0" dirty="0" smtClean="0"/>
              <a:t>    konceptualnog </a:t>
            </a:r>
            <a:r>
              <a:rPr lang="hr-HR" sz="2400" b="0" dirty="0"/>
              <a:t>razumijevanja sadržaja i pojmova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hr-HR" sz="2400" b="0" dirty="0" smtClean="0"/>
          </a:p>
          <a:p>
            <a:pPr eaLnBrk="1" fontAlgn="auto" hangingPunct="1">
              <a:spcAft>
                <a:spcPts val="0"/>
              </a:spcAft>
              <a:defRPr/>
            </a:pPr>
            <a:endParaRPr lang="hr-HR" sz="2400" b="0" baseline="30000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hr-HR" sz="2400" dirty="0" smtClean="0"/>
              <a:t> 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hr-HR" sz="2400" dirty="0"/>
          </a:p>
          <a:p>
            <a:pPr marL="0" indent="0" eaLnBrk="1" fontAlgn="auto" hangingPunct="1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hr-HR" sz="2400" dirty="0"/>
          </a:p>
        </p:txBody>
      </p:sp>
    </p:spTree>
    <p:extLst>
      <p:ext uri="{BB962C8B-B14F-4D97-AF65-F5344CB8AC3E}">
        <p14:creationId xmlns:p14="http://schemas.microsoft.com/office/powerpoint/2010/main" xmlns="" val="3843194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5536" y="980728"/>
            <a:ext cx="54726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2400" dirty="0">
                <a:solidFill>
                  <a:srgbClr val="C00000"/>
                </a:solidFill>
              </a:rPr>
              <a:t>Jednadžba kemijske reakcije</a:t>
            </a:r>
          </a:p>
        </p:txBody>
      </p:sp>
      <p:sp>
        <p:nvSpPr>
          <p:cNvPr id="3" name="Rectangle 2"/>
          <p:cNvSpPr/>
          <p:nvPr/>
        </p:nvSpPr>
        <p:spPr>
          <a:xfrm>
            <a:off x="395536" y="1772816"/>
            <a:ext cx="842493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hr-HR" sz="2000" b="0" dirty="0"/>
              <a:t>Reakcija elementa X(    )  i elementa Y(    ) predstavljena je sljedećim crtežom.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hr-HR" sz="2000" b="0" dirty="0"/>
              <a:t>Koja jednadžba opisuje kemijsku reakciju:            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68315" y="1871188"/>
            <a:ext cx="263525" cy="26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l 4"/>
          <p:cNvSpPr/>
          <p:nvPr/>
        </p:nvSpPr>
        <p:spPr>
          <a:xfrm>
            <a:off x="4937488" y="1871188"/>
            <a:ext cx="217488" cy="2286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r-HR"/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611560" y="4509120"/>
            <a:ext cx="7345362" cy="193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endParaRPr lang="hr-HR" sz="2400" dirty="0"/>
          </a:p>
          <a:p>
            <a:endParaRPr lang="hr-HR" sz="2400" dirty="0"/>
          </a:p>
          <a:p>
            <a:r>
              <a:rPr lang="hr-HR" sz="2400" b="0" dirty="0"/>
              <a:t>(a) 3X + 8Y → X</a:t>
            </a:r>
            <a:r>
              <a:rPr lang="hr-HR" sz="2400" b="0" baseline="-25000" dirty="0"/>
              <a:t>3</a:t>
            </a:r>
            <a:r>
              <a:rPr lang="hr-HR" sz="2400" b="0" dirty="0"/>
              <a:t>Y</a:t>
            </a:r>
            <a:r>
              <a:rPr lang="hr-HR" sz="2400" b="0" baseline="-25000" dirty="0"/>
              <a:t>8</a:t>
            </a:r>
            <a:r>
              <a:rPr lang="hr-HR" sz="2400" b="0" dirty="0"/>
              <a:t>           (b) 3X + 6Y → X</a:t>
            </a:r>
            <a:r>
              <a:rPr lang="hr-HR" sz="2400" b="0" baseline="-25000" dirty="0"/>
              <a:t>3</a:t>
            </a:r>
            <a:r>
              <a:rPr lang="hr-HR" sz="2400" b="0" dirty="0"/>
              <a:t>Y</a:t>
            </a:r>
            <a:r>
              <a:rPr lang="hr-HR" sz="2400" b="0" baseline="-25000" dirty="0"/>
              <a:t>6</a:t>
            </a:r>
            <a:r>
              <a:rPr lang="hr-HR" sz="2400" b="0" dirty="0"/>
              <a:t>      </a:t>
            </a:r>
          </a:p>
          <a:p>
            <a:r>
              <a:rPr lang="hr-HR" sz="2400" b="0" dirty="0"/>
              <a:t>(c) X + 2Y → XY</a:t>
            </a:r>
            <a:r>
              <a:rPr lang="hr-HR" sz="2400" b="0" baseline="-25000" dirty="0"/>
              <a:t>2</a:t>
            </a:r>
            <a:r>
              <a:rPr lang="hr-HR" sz="2400" b="0" dirty="0"/>
              <a:t>               (d) 3X + 8Y → 3XY</a:t>
            </a:r>
            <a:r>
              <a:rPr lang="hr-HR" sz="2400" b="0" baseline="-25000" dirty="0"/>
              <a:t>2</a:t>
            </a:r>
            <a:r>
              <a:rPr lang="hr-HR" sz="2400" b="0" dirty="0"/>
              <a:t> + 2Y</a:t>
            </a:r>
          </a:p>
          <a:p>
            <a:r>
              <a:rPr lang="hr-HR" sz="2400" b="0" dirty="0"/>
              <a:t>(e) X + 4Y → XY</a:t>
            </a:r>
            <a:r>
              <a:rPr lang="hr-HR" sz="2400" b="0" baseline="-25000" dirty="0"/>
              <a:t>2</a:t>
            </a:r>
            <a:endParaRPr lang="hr-HR" sz="2400" b="0" dirty="0"/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2249488" y="6421438"/>
            <a:ext cx="540487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r>
              <a:rPr lang="hr-HR" i="1" dirty="0" smtClean="0">
                <a:solidFill>
                  <a:srgbClr val="993366"/>
                </a:solidFill>
              </a:rPr>
              <a:t>Slika 8. </a:t>
            </a:r>
            <a:r>
              <a:rPr lang="hr-HR" dirty="0" smtClean="0">
                <a:solidFill>
                  <a:srgbClr val="993366"/>
                </a:solidFill>
              </a:rPr>
              <a:t>M</a:t>
            </a:r>
            <a:r>
              <a:rPr lang="hr-HR" dirty="0">
                <a:solidFill>
                  <a:srgbClr val="993366"/>
                </a:solidFill>
              </a:rPr>
              <a:t>. J. </a:t>
            </a:r>
            <a:r>
              <a:rPr lang="hr-HR" dirty="0" err="1">
                <a:solidFill>
                  <a:srgbClr val="993366"/>
                </a:solidFill>
              </a:rPr>
              <a:t>Sanger</a:t>
            </a:r>
            <a:r>
              <a:rPr lang="hr-HR" dirty="0">
                <a:solidFill>
                  <a:srgbClr val="993366"/>
                </a:solidFill>
              </a:rPr>
              <a:t>, </a:t>
            </a:r>
            <a:r>
              <a:rPr lang="hr-HR" i="1" dirty="0">
                <a:solidFill>
                  <a:srgbClr val="993366"/>
                </a:solidFill>
              </a:rPr>
              <a:t>J. </a:t>
            </a:r>
            <a:r>
              <a:rPr lang="hr-HR" i="1" dirty="0" err="1">
                <a:solidFill>
                  <a:srgbClr val="993366"/>
                </a:solidFill>
              </a:rPr>
              <a:t>Chem</a:t>
            </a:r>
            <a:r>
              <a:rPr lang="hr-HR" i="1" dirty="0">
                <a:solidFill>
                  <a:srgbClr val="993366"/>
                </a:solidFill>
              </a:rPr>
              <a:t>. </a:t>
            </a:r>
            <a:r>
              <a:rPr lang="hr-HR" i="1" dirty="0" err="1">
                <a:solidFill>
                  <a:srgbClr val="993366"/>
                </a:solidFill>
              </a:rPr>
              <a:t>Educ</a:t>
            </a:r>
            <a:r>
              <a:rPr lang="hr-HR" dirty="0">
                <a:solidFill>
                  <a:srgbClr val="993366"/>
                </a:solidFill>
              </a:rPr>
              <a:t>. </a:t>
            </a:r>
            <a:r>
              <a:rPr lang="hr-HR" b="1" dirty="0">
                <a:solidFill>
                  <a:srgbClr val="993366"/>
                </a:solidFill>
              </a:rPr>
              <a:t>82 (</a:t>
            </a:r>
            <a:r>
              <a:rPr lang="hr-HR" dirty="0">
                <a:solidFill>
                  <a:srgbClr val="993366"/>
                </a:solidFill>
              </a:rPr>
              <a:t>2005) 131-134. </a:t>
            </a: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1475656" y="2915939"/>
            <a:ext cx="22340364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r-HR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283832370"/>
              </p:ext>
            </p:extLst>
          </p:nvPr>
        </p:nvGraphicFramePr>
        <p:xfrm>
          <a:off x="1475656" y="2915940"/>
          <a:ext cx="5026582" cy="2117680"/>
        </p:xfrm>
        <a:graphic>
          <a:graphicData uri="http://schemas.openxmlformats.org/presentationml/2006/ole">
            <p:oleObj spid="_x0000_s5142" name="Bitmapna slika" r:id="rId4" imgW="3180952" imgH="1333333" progId="PBrush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2415614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369296698"/>
              </p:ext>
            </p:extLst>
          </p:nvPr>
        </p:nvGraphicFramePr>
        <p:xfrm>
          <a:off x="251520" y="1412776"/>
          <a:ext cx="8064896" cy="50414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06005"/>
                <a:gridCol w="2678571"/>
                <a:gridCol w="2880320"/>
              </a:tblGrid>
              <a:tr h="792088">
                <a:tc>
                  <a:txBody>
                    <a:bodyPr/>
                    <a:lstStyle/>
                    <a:p>
                      <a:r>
                        <a:rPr lang="hr-HR" dirty="0" smtClean="0">
                          <a:solidFill>
                            <a:schemeClr val="tx1"/>
                          </a:solidFill>
                        </a:rPr>
                        <a:t>Istraživanje</a:t>
                      </a:r>
                      <a:endParaRPr lang="hr-H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>
                          <a:solidFill>
                            <a:schemeClr val="tx1"/>
                          </a:solidFill>
                        </a:rPr>
                        <a:t>Ispitanici</a:t>
                      </a:r>
                      <a:endParaRPr lang="hr-H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>
                          <a:solidFill>
                            <a:schemeClr val="tx1"/>
                          </a:solidFill>
                        </a:rPr>
                        <a:t>% točnih odgovora</a:t>
                      </a:r>
                      <a:endParaRPr lang="hr-H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825914">
                <a:tc>
                  <a:txBody>
                    <a:bodyPr/>
                    <a:lstStyle/>
                    <a:p>
                      <a:r>
                        <a:rPr lang="hr-HR" dirty="0" err="1" smtClean="0">
                          <a:solidFill>
                            <a:schemeClr val="tx1"/>
                          </a:solidFill>
                        </a:rPr>
                        <a:t>Nurrenbern</a:t>
                      </a:r>
                      <a:r>
                        <a:rPr lang="hr-HR" baseline="0" dirty="0" smtClean="0">
                          <a:solidFill>
                            <a:schemeClr val="tx1"/>
                          </a:solidFill>
                        </a:rPr>
                        <a:t> i </a:t>
                      </a:r>
                      <a:r>
                        <a:rPr lang="hr-HR" baseline="0" dirty="0" err="1" smtClean="0">
                          <a:solidFill>
                            <a:schemeClr val="tx1"/>
                          </a:solidFill>
                        </a:rPr>
                        <a:t>Pickering</a:t>
                      </a:r>
                      <a:r>
                        <a:rPr lang="hr-HR" baseline="0" dirty="0" smtClean="0">
                          <a:solidFill>
                            <a:schemeClr val="tx1"/>
                          </a:solidFill>
                        </a:rPr>
                        <a:t>, 1987</a:t>
                      </a:r>
                      <a:endParaRPr lang="hr-H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>
                          <a:solidFill>
                            <a:schemeClr val="tx1"/>
                          </a:solidFill>
                        </a:rPr>
                        <a:t>Studenti opće kemije</a:t>
                      </a:r>
                      <a:endParaRPr lang="hr-H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 smtClean="0">
                          <a:solidFill>
                            <a:schemeClr val="tx1"/>
                          </a:solidFill>
                        </a:rPr>
                        <a:t>17.5</a:t>
                      </a:r>
                      <a:endParaRPr lang="hr-H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58828">
                <a:tc>
                  <a:txBody>
                    <a:bodyPr/>
                    <a:lstStyle/>
                    <a:p>
                      <a:r>
                        <a:rPr lang="hr-HR" dirty="0" err="1" smtClean="0">
                          <a:solidFill>
                            <a:schemeClr val="tx1"/>
                          </a:solidFill>
                        </a:rPr>
                        <a:t>Sawrey</a:t>
                      </a:r>
                      <a:r>
                        <a:rPr lang="hr-HR" dirty="0" smtClean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hr-HR" baseline="0" dirty="0" smtClean="0">
                          <a:solidFill>
                            <a:schemeClr val="tx1"/>
                          </a:solidFill>
                        </a:rPr>
                        <a:t> 1990</a:t>
                      </a:r>
                      <a:endParaRPr lang="hr-H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>
                          <a:solidFill>
                            <a:schemeClr val="tx1"/>
                          </a:solidFill>
                        </a:rPr>
                        <a:t>Studenti-brucoši</a:t>
                      </a:r>
                      <a:endParaRPr lang="hr-H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 smtClean="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hr-H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752946">
                <a:tc>
                  <a:txBody>
                    <a:bodyPr/>
                    <a:lstStyle/>
                    <a:p>
                      <a:r>
                        <a:rPr lang="hr-HR" dirty="0" err="1" smtClean="0">
                          <a:solidFill>
                            <a:schemeClr val="tx1"/>
                          </a:solidFill>
                        </a:rPr>
                        <a:t>Sanger</a:t>
                      </a:r>
                      <a:r>
                        <a:rPr lang="hr-HR" dirty="0" smtClean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hr-HR" baseline="0" dirty="0" smtClean="0">
                          <a:solidFill>
                            <a:schemeClr val="tx1"/>
                          </a:solidFill>
                        </a:rPr>
                        <a:t> 2005</a:t>
                      </a:r>
                      <a:endParaRPr lang="hr-H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>
                          <a:solidFill>
                            <a:schemeClr val="tx1"/>
                          </a:solidFill>
                        </a:rPr>
                        <a:t>Studenti opće kemije</a:t>
                      </a:r>
                      <a:endParaRPr lang="hr-H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 smtClean="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hr-H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265308">
                <a:tc>
                  <a:txBody>
                    <a:bodyPr/>
                    <a:lstStyle/>
                    <a:p>
                      <a:r>
                        <a:rPr lang="hr-HR" dirty="0" err="1" smtClean="0">
                          <a:solidFill>
                            <a:schemeClr val="tx1"/>
                          </a:solidFill>
                        </a:rPr>
                        <a:t>Mrvoš-Sermek</a:t>
                      </a:r>
                      <a:r>
                        <a:rPr lang="hr-HR" dirty="0" smtClean="0">
                          <a:solidFill>
                            <a:schemeClr val="tx1"/>
                          </a:solidFill>
                        </a:rPr>
                        <a:t> i </a:t>
                      </a:r>
                      <a:r>
                        <a:rPr lang="hr-HR" dirty="0" err="1" smtClean="0">
                          <a:solidFill>
                            <a:schemeClr val="tx1"/>
                          </a:solidFill>
                        </a:rPr>
                        <a:t>Šimičić</a:t>
                      </a:r>
                      <a:r>
                        <a:rPr lang="hr-HR" dirty="0" smtClean="0">
                          <a:solidFill>
                            <a:schemeClr val="tx1"/>
                          </a:solidFill>
                        </a:rPr>
                        <a:t>, 2016</a:t>
                      </a:r>
                      <a:endParaRPr lang="hr-H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>
                          <a:solidFill>
                            <a:schemeClr val="tx1"/>
                          </a:solidFill>
                        </a:rPr>
                        <a:t>Učenici OŠ</a:t>
                      </a:r>
                    </a:p>
                    <a:p>
                      <a:endParaRPr lang="hr-HR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hr-HR" dirty="0" smtClean="0">
                          <a:solidFill>
                            <a:schemeClr val="tx1"/>
                          </a:solidFill>
                        </a:rPr>
                        <a:t>Studenti-brucoši</a:t>
                      </a:r>
                    </a:p>
                    <a:p>
                      <a:endParaRPr lang="hr-HR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hr-HR" dirty="0" smtClean="0">
                          <a:solidFill>
                            <a:schemeClr val="tx1"/>
                          </a:solidFill>
                        </a:rPr>
                        <a:t>Studenti-4.godina</a:t>
                      </a:r>
                    </a:p>
                    <a:p>
                      <a:endParaRPr lang="hr-HR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hr-HR" dirty="0" smtClean="0">
                          <a:solidFill>
                            <a:schemeClr val="tx1"/>
                          </a:solidFill>
                        </a:rPr>
                        <a:t>Nastavnici-</a:t>
                      </a:r>
                      <a:r>
                        <a:rPr lang="hr-HR" baseline="0" dirty="0" smtClean="0">
                          <a:solidFill>
                            <a:schemeClr val="tx1"/>
                          </a:solidFill>
                        </a:rPr>
                        <a:t> OŠ i SS</a:t>
                      </a:r>
                      <a:endParaRPr lang="hr-H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 smtClean="0">
                          <a:solidFill>
                            <a:schemeClr val="tx1"/>
                          </a:solidFill>
                        </a:rPr>
                        <a:t>15</a:t>
                      </a:r>
                    </a:p>
                    <a:p>
                      <a:pPr algn="ctr"/>
                      <a:endParaRPr lang="hr-HR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hr-HR" dirty="0" smtClean="0">
                          <a:solidFill>
                            <a:schemeClr val="tx1"/>
                          </a:solidFill>
                        </a:rPr>
                        <a:t>9</a:t>
                      </a:r>
                    </a:p>
                    <a:p>
                      <a:pPr algn="ctr"/>
                      <a:endParaRPr lang="hr-HR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hr-HR" dirty="0" smtClean="0">
                          <a:solidFill>
                            <a:schemeClr val="tx1"/>
                          </a:solidFill>
                        </a:rPr>
                        <a:t>8.6</a:t>
                      </a:r>
                    </a:p>
                    <a:p>
                      <a:pPr algn="ctr"/>
                      <a:endParaRPr lang="hr-HR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hr-HR" dirty="0" smtClean="0">
                          <a:solidFill>
                            <a:schemeClr val="tx1"/>
                          </a:solidFill>
                        </a:rPr>
                        <a:t>20.6</a:t>
                      </a:r>
                      <a:endParaRPr lang="hr-H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92637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38269" y="786851"/>
            <a:ext cx="828092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hr-HR" b="0" dirty="0" err="1" smtClean="0"/>
              <a:t>Čestični</a:t>
            </a:r>
            <a:r>
              <a:rPr lang="hr-HR" b="0" dirty="0" smtClean="0"/>
              <a:t> crtež </a:t>
            </a:r>
            <a:r>
              <a:rPr lang="hr-HR" b="0" dirty="0"/>
              <a:t>prikazuje reakcijsku smjesu S i O</a:t>
            </a:r>
            <a:r>
              <a:rPr lang="hr-HR" b="0" baseline="-25000" dirty="0"/>
              <a:t>2 </a:t>
            </a:r>
            <a:r>
              <a:rPr lang="hr-HR" b="0" dirty="0"/>
              <a:t>u zatvorenoj posudi.    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hr-HR" b="0" dirty="0"/>
              <a:t>Legenda:         </a:t>
            </a:r>
            <a:r>
              <a:rPr lang="hr-HR" b="0" dirty="0" smtClean="0"/>
              <a:t> </a:t>
            </a:r>
            <a:r>
              <a:rPr lang="hr-HR" b="0" dirty="0"/>
              <a:t>model atoma sumpora                 model atoma kisika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hr-HR" b="0" dirty="0" smtClean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hr-HR" b="0" dirty="0" smtClean="0"/>
              <a:t>Koji </a:t>
            </a:r>
            <a:r>
              <a:rPr lang="hr-HR" b="0" dirty="0" err="1"/>
              <a:t>čestični</a:t>
            </a:r>
            <a:r>
              <a:rPr lang="hr-HR" b="0" dirty="0"/>
              <a:t> crtež A-E prikazuje reakcijski sustav nakon reakcije uz pretpostavku da su tvari potpuno reagirale prema navedenoj jednadžbi kemijske reakcije?  Zaokruži slovo uz točan crtež</a:t>
            </a:r>
            <a:r>
              <a:rPr lang="hr-HR" b="0" dirty="0" smtClean="0"/>
              <a:t>. Obrazloži svoj odgovor-</a:t>
            </a:r>
            <a:endParaRPr lang="hr-HR" b="0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hr-HR" sz="2000" b="0" dirty="0"/>
              <a:t>                               </a:t>
            </a:r>
            <a:r>
              <a:rPr lang="hr-HR" sz="2000" dirty="0"/>
              <a:t>        </a:t>
            </a:r>
            <a:r>
              <a:rPr lang="hr-HR" sz="2000" dirty="0" smtClean="0"/>
              <a:t>2 S(g) </a:t>
            </a:r>
            <a:r>
              <a:rPr lang="hr-HR" sz="2000" dirty="0"/>
              <a:t>+ 3 </a:t>
            </a:r>
            <a:r>
              <a:rPr lang="hr-HR" sz="2000" dirty="0" smtClean="0"/>
              <a:t>O</a:t>
            </a:r>
            <a:r>
              <a:rPr lang="hr-HR" sz="2000" baseline="-25000" dirty="0" smtClean="0"/>
              <a:t>2</a:t>
            </a:r>
            <a:r>
              <a:rPr lang="hr-HR" sz="2000" dirty="0" smtClean="0"/>
              <a:t>(g)  </a:t>
            </a:r>
            <a:r>
              <a:rPr lang="hr-HR" sz="2000" dirty="0"/>
              <a:t>→ 2 </a:t>
            </a:r>
            <a:r>
              <a:rPr lang="hr-HR" sz="2000" dirty="0" smtClean="0"/>
              <a:t>SO</a:t>
            </a:r>
            <a:r>
              <a:rPr lang="hr-HR" sz="2000" baseline="-25000" dirty="0" smtClean="0"/>
              <a:t>3</a:t>
            </a:r>
            <a:r>
              <a:rPr lang="hr-HR" sz="2000" dirty="0" smtClean="0"/>
              <a:t>(g)</a:t>
            </a:r>
            <a:endParaRPr lang="hr-HR" sz="2000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3635896" y="3645023"/>
            <a:ext cx="13825536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r-HR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807184421"/>
              </p:ext>
            </p:extLst>
          </p:nvPr>
        </p:nvGraphicFramePr>
        <p:xfrm>
          <a:off x="3419872" y="3074273"/>
          <a:ext cx="1800200" cy="1591755"/>
        </p:xfrm>
        <a:graphic>
          <a:graphicData uri="http://schemas.openxmlformats.org/presentationml/2006/ole">
            <p:oleObj spid="_x0000_s7211" name="Bitmapna slika" r:id="rId3" imgW="1533739" imgH="1352381" progId="PBrush">
              <p:embed/>
            </p:oleObj>
          </a:graphicData>
        </a:graphic>
      </p:graphicFrame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691680" y="4854757"/>
            <a:ext cx="11166779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r-HR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372059241"/>
              </p:ext>
            </p:extLst>
          </p:nvPr>
        </p:nvGraphicFramePr>
        <p:xfrm>
          <a:off x="899592" y="4651627"/>
          <a:ext cx="7039405" cy="1931324"/>
        </p:xfrm>
        <a:graphic>
          <a:graphicData uri="http://schemas.openxmlformats.org/presentationml/2006/ole">
            <p:oleObj spid="_x0000_s7212" name="Bitmapna slika" r:id="rId4" imgW="5420482" imgH="1486107" progId="PBrush">
              <p:embed/>
            </p:oleObj>
          </a:graphicData>
        </a:graphic>
      </p:graphicFrame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124744"/>
            <a:ext cx="302803" cy="288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180939"/>
            <a:ext cx="175642" cy="1756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398138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36879319"/>
              </p:ext>
            </p:extLst>
          </p:nvPr>
        </p:nvGraphicFramePr>
        <p:xfrm>
          <a:off x="611559" y="1397000"/>
          <a:ext cx="7920881" cy="46962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76835"/>
                <a:gridCol w="2676835"/>
                <a:gridCol w="2567211"/>
              </a:tblGrid>
              <a:tr h="772163">
                <a:tc>
                  <a:txBody>
                    <a:bodyPr/>
                    <a:lstStyle/>
                    <a:p>
                      <a:r>
                        <a:rPr lang="hr-HR" dirty="0" smtClean="0">
                          <a:solidFill>
                            <a:schemeClr val="tx1"/>
                          </a:solidFill>
                        </a:rPr>
                        <a:t>Istraživanje</a:t>
                      </a:r>
                      <a:endParaRPr lang="hr-H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>
                          <a:solidFill>
                            <a:schemeClr val="tx1"/>
                          </a:solidFill>
                        </a:rPr>
                        <a:t>Ispitanici</a:t>
                      </a:r>
                      <a:endParaRPr lang="hr-H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>
                          <a:solidFill>
                            <a:schemeClr val="tx1"/>
                          </a:solidFill>
                        </a:rPr>
                        <a:t>% točnih odgovora</a:t>
                      </a:r>
                      <a:endParaRPr lang="hr-H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784827">
                <a:tc>
                  <a:txBody>
                    <a:bodyPr/>
                    <a:lstStyle/>
                    <a:p>
                      <a:r>
                        <a:rPr lang="hr-HR" dirty="0" err="1" smtClean="0"/>
                        <a:t>Nurrenbern</a:t>
                      </a:r>
                      <a:r>
                        <a:rPr lang="hr-HR" baseline="0" dirty="0" smtClean="0"/>
                        <a:t> i </a:t>
                      </a:r>
                      <a:r>
                        <a:rPr lang="hr-HR" baseline="0" dirty="0" err="1" smtClean="0"/>
                        <a:t>Pickering</a:t>
                      </a:r>
                      <a:r>
                        <a:rPr lang="hr-HR" baseline="0" dirty="0" smtClean="0"/>
                        <a:t>, 1987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Studenti opće kemije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29</a:t>
                      </a:r>
                      <a:endParaRPr lang="hr-HR" dirty="0"/>
                    </a:p>
                  </a:txBody>
                  <a:tcPr/>
                </a:tc>
              </a:tr>
              <a:tr h="784827">
                <a:tc>
                  <a:txBody>
                    <a:bodyPr/>
                    <a:lstStyle/>
                    <a:p>
                      <a:r>
                        <a:rPr lang="hr-HR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Mulford</a:t>
                      </a:r>
                      <a:r>
                        <a:rPr lang="hr-H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 Robinson, 2002 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Studenti-brucoši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err="1" smtClean="0"/>
                        <a:t>Predtest</a:t>
                      </a:r>
                      <a:r>
                        <a:rPr lang="hr-HR" dirty="0" smtClean="0"/>
                        <a:t> 11</a:t>
                      </a:r>
                    </a:p>
                    <a:p>
                      <a:r>
                        <a:rPr lang="hr-HR" dirty="0" err="1" smtClean="0"/>
                        <a:t>Posttest</a:t>
                      </a:r>
                      <a:r>
                        <a:rPr lang="hr-HR" dirty="0" smtClean="0"/>
                        <a:t>  20</a:t>
                      </a:r>
                      <a:endParaRPr lang="hr-HR" dirty="0"/>
                    </a:p>
                  </a:txBody>
                  <a:tcPr/>
                </a:tc>
              </a:tr>
              <a:tr h="784827">
                <a:tc>
                  <a:txBody>
                    <a:bodyPr/>
                    <a:lstStyle/>
                    <a:p>
                      <a:r>
                        <a:rPr lang="hr-H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Wood </a:t>
                      </a:r>
                      <a:r>
                        <a:rPr lang="hr-HR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Breyfogle</a:t>
                      </a:r>
                      <a:r>
                        <a:rPr lang="hr-H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,</a:t>
                      </a:r>
                      <a:r>
                        <a:rPr lang="hr-HR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hr-H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2006 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Učenici SS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err="1" smtClean="0"/>
                        <a:t>Predtest</a:t>
                      </a:r>
                      <a:r>
                        <a:rPr lang="hr-HR" dirty="0" smtClean="0"/>
                        <a:t> 10.3</a:t>
                      </a:r>
                    </a:p>
                    <a:p>
                      <a:r>
                        <a:rPr lang="hr-HR" dirty="0" err="1" smtClean="0"/>
                        <a:t>Posttest</a:t>
                      </a:r>
                      <a:r>
                        <a:rPr lang="hr-HR" dirty="0" smtClean="0"/>
                        <a:t> 20.7</a:t>
                      </a:r>
                      <a:endParaRPr lang="hr-HR" dirty="0"/>
                    </a:p>
                  </a:txBody>
                  <a:tcPr/>
                </a:tc>
              </a:tr>
              <a:tr h="784827">
                <a:tc>
                  <a:txBody>
                    <a:bodyPr/>
                    <a:lstStyle/>
                    <a:p>
                      <a:r>
                        <a:rPr lang="hr-HR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Kimberlin</a:t>
                      </a:r>
                      <a:r>
                        <a:rPr lang="hr-H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 </a:t>
                      </a:r>
                      <a:r>
                        <a:rPr lang="hr-HR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Yezierski</a:t>
                      </a:r>
                      <a:r>
                        <a:rPr lang="hr-H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2016 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Učenici SS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err="1" smtClean="0"/>
                        <a:t>Predtest</a:t>
                      </a:r>
                      <a:r>
                        <a:rPr lang="hr-HR" dirty="0" smtClean="0"/>
                        <a:t> 14.1</a:t>
                      </a:r>
                    </a:p>
                    <a:p>
                      <a:r>
                        <a:rPr lang="hr-HR" dirty="0" err="1" smtClean="0"/>
                        <a:t>Posttest</a:t>
                      </a:r>
                      <a:r>
                        <a:rPr lang="hr-HR" baseline="0" dirty="0" smtClean="0"/>
                        <a:t> 35.9</a:t>
                      </a:r>
                      <a:endParaRPr lang="hr-HR" dirty="0"/>
                    </a:p>
                  </a:txBody>
                  <a:tcPr/>
                </a:tc>
              </a:tr>
              <a:tr h="784827">
                <a:tc>
                  <a:txBody>
                    <a:bodyPr/>
                    <a:lstStyle/>
                    <a:p>
                      <a:r>
                        <a:rPr lang="hr-HR" dirty="0" err="1" smtClean="0"/>
                        <a:t>Šimičić</a:t>
                      </a:r>
                      <a:r>
                        <a:rPr lang="hr-HR" baseline="0" dirty="0" smtClean="0"/>
                        <a:t> i </a:t>
                      </a:r>
                      <a:r>
                        <a:rPr lang="hr-HR" baseline="0" dirty="0" err="1" smtClean="0"/>
                        <a:t>Mrvoš-Sermek</a:t>
                      </a:r>
                      <a:r>
                        <a:rPr lang="hr-HR" baseline="0" dirty="0" smtClean="0"/>
                        <a:t>, 2016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Učenici OŠ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err="1" smtClean="0"/>
                        <a:t>Predtest</a:t>
                      </a:r>
                      <a:r>
                        <a:rPr lang="hr-HR" dirty="0" smtClean="0"/>
                        <a:t> 16.5</a:t>
                      </a:r>
                      <a:endParaRPr lang="hr-HR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777784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1772816"/>
            <a:ext cx="40541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2400" dirty="0" smtClean="0"/>
              <a:t>A sada nešto zahtjevnije…</a:t>
            </a:r>
            <a:endParaRPr lang="hr-HR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2051720" y="4221088"/>
            <a:ext cx="61206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/>
              <a:t>... i primjerenije učenju otkrivanjem!</a:t>
            </a:r>
            <a:endParaRPr lang="hr-HR" sz="2400" dirty="0"/>
          </a:p>
        </p:txBody>
      </p:sp>
    </p:spTree>
    <p:extLst>
      <p:ext uri="{BB962C8B-B14F-4D97-AF65-F5344CB8AC3E}">
        <p14:creationId xmlns:p14="http://schemas.microsoft.com/office/powerpoint/2010/main" xmlns="" val="3005154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5536" y="836712"/>
            <a:ext cx="84604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hr-HR" sz="2400" dirty="0" smtClean="0"/>
              <a:t>(B)  Unapređenje </a:t>
            </a:r>
            <a:r>
              <a:rPr lang="hr-HR" sz="2400" dirty="0"/>
              <a:t>usvajanja kemijskih znanja do     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hr-HR" sz="2400" dirty="0"/>
              <a:t>       </a:t>
            </a:r>
            <a:r>
              <a:rPr lang="hr-HR" sz="2400" dirty="0" smtClean="0"/>
              <a:t>konceptualnog </a:t>
            </a:r>
            <a:r>
              <a:rPr lang="hr-HR" sz="2400" dirty="0"/>
              <a:t>razumijevanja sadržaja i </a:t>
            </a:r>
            <a:r>
              <a:rPr lang="hr-HR" sz="2400" dirty="0" smtClean="0"/>
              <a:t>pojmova</a:t>
            </a:r>
            <a:endParaRPr lang="hr-HR" sz="2400" dirty="0"/>
          </a:p>
        </p:txBody>
      </p:sp>
      <p:sp>
        <p:nvSpPr>
          <p:cNvPr id="3" name="Rectangle 2"/>
          <p:cNvSpPr/>
          <p:nvPr/>
        </p:nvSpPr>
        <p:spPr>
          <a:xfrm>
            <a:off x="611560" y="1844824"/>
            <a:ext cx="78488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2400" b="0" dirty="0">
                <a:latin typeface="Times New Roman" panose="02020603050405020304" pitchFamily="18" charset="0"/>
                <a:ea typeface="Batang"/>
              </a:rPr>
              <a:t>Reakcijom vodika i klora nastaje klorovodik. </a:t>
            </a:r>
            <a:r>
              <a:rPr lang="hr-HR" sz="2400" b="0" dirty="0" smtClean="0">
                <a:latin typeface="Times New Roman" panose="02020603050405020304" pitchFamily="18" charset="0"/>
                <a:ea typeface="Batang"/>
              </a:rPr>
              <a:t>Opisanu promjenu prikaži </a:t>
            </a:r>
            <a:r>
              <a:rPr lang="hr-HR" sz="2400" b="0" dirty="0" err="1" smtClean="0">
                <a:latin typeface="Times New Roman" panose="02020603050405020304" pitchFamily="18" charset="0"/>
                <a:ea typeface="Batang"/>
              </a:rPr>
              <a:t>čestičnim</a:t>
            </a:r>
            <a:r>
              <a:rPr lang="hr-HR" sz="2400" b="0" dirty="0" smtClean="0">
                <a:latin typeface="Times New Roman" panose="02020603050405020304" pitchFamily="18" charset="0"/>
                <a:ea typeface="Batang"/>
              </a:rPr>
              <a:t> crtežom.</a:t>
            </a:r>
            <a:endParaRPr lang="hr-HR" sz="2400" b="0" dirty="0"/>
          </a:p>
        </p:txBody>
      </p:sp>
      <p:sp>
        <p:nvSpPr>
          <p:cNvPr id="8" name="Rectangle 7"/>
          <p:cNvSpPr/>
          <p:nvPr/>
        </p:nvSpPr>
        <p:spPr>
          <a:xfrm>
            <a:off x="2650703" y="5229200"/>
            <a:ext cx="377058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2400" dirty="0" smtClean="0">
                <a:latin typeface="Times New Roman" panose="02020603050405020304" pitchFamily="18" charset="0"/>
                <a:ea typeface="Batang"/>
              </a:rPr>
              <a:t>H</a:t>
            </a:r>
            <a:r>
              <a:rPr lang="hr-HR" sz="2400" baseline="-25000" dirty="0" smtClean="0">
                <a:latin typeface="Times New Roman" panose="02020603050405020304" pitchFamily="18" charset="0"/>
                <a:ea typeface="Batang"/>
              </a:rPr>
              <a:t>2</a:t>
            </a:r>
            <a:r>
              <a:rPr lang="hr-HR" sz="2400" dirty="0" smtClean="0">
                <a:latin typeface="Times New Roman" panose="02020603050405020304" pitchFamily="18" charset="0"/>
                <a:ea typeface="Batang"/>
              </a:rPr>
              <a:t>(g) </a:t>
            </a:r>
            <a:r>
              <a:rPr lang="hr-HR" sz="2400" dirty="0">
                <a:latin typeface="Times New Roman" panose="02020603050405020304" pitchFamily="18" charset="0"/>
                <a:ea typeface="Batang"/>
              </a:rPr>
              <a:t>+ </a:t>
            </a:r>
            <a:r>
              <a:rPr lang="hr-HR" sz="2400" dirty="0" smtClean="0">
                <a:latin typeface="Times New Roman" panose="02020603050405020304" pitchFamily="18" charset="0"/>
                <a:ea typeface="Batang"/>
              </a:rPr>
              <a:t>Cl</a:t>
            </a:r>
            <a:r>
              <a:rPr lang="hr-HR" sz="2400" baseline="-25000" dirty="0" smtClean="0">
                <a:latin typeface="Times New Roman" panose="02020603050405020304" pitchFamily="18" charset="0"/>
                <a:ea typeface="Batang"/>
              </a:rPr>
              <a:t>2</a:t>
            </a:r>
            <a:r>
              <a:rPr lang="hr-HR" sz="2400" dirty="0" smtClean="0">
                <a:latin typeface="Times New Roman" panose="02020603050405020304" pitchFamily="18" charset="0"/>
                <a:ea typeface="Batang"/>
              </a:rPr>
              <a:t>(g) </a:t>
            </a:r>
            <a:r>
              <a:rPr lang="hr-HR" sz="2400" dirty="0">
                <a:latin typeface="Times New Roman" panose="02020603050405020304" pitchFamily="18" charset="0"/>
                <a:ea typeface="Batang"/>
              </a:rPr>
              <a:t>→ 2 </a:t>
            </a:r>
            <a:r>
              <a:rPr lang="hr-HR" sz="2400" dirty="0" smtClean="0">
                <a:latin typeface="Times New Roman" panose="02020603050405020304" pitchFamily="18" charset="0"/>
                <a:ea typeface="Batang"/>
              </a:rPr>
              <a:t>HCl(g)</a:t>
            </a:r>
            <a:endParaRPr lang="hr-HR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79712" y="2925105"/>
            <a:ext cx="4725799" cy="1956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54566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39725" y="908720"/>
            <a:ext cx="7931918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0" dirty="0" smtClean="0"/>
              <a:t>U prazan pravokutnik </a:t>
            </a:r>
            <a:r>
              <a:rPr lang="hr-HR" sz="2400" b="0" dirty="0"/>
              <a:t>nacrtaj točan broj molekula produkta uz pretpostavku da su tvari </a:t>
            </a:r>
            <a:r>
              <a:rPr lang="hr-HR" sz="2400" b="0" dirty="0" smtClean="0"/>
              <a:t>u reakcijskom </a:t>
            </a:r>
            <a:r>
              <a:rPr lang="hr-HR" sz="2400" b="0" dirty="0"/>
              <a:t>sustavu potpuno reagirale</a:t>
            </a:r>
            <a:r>
              <a:rPr lang="hr-HR" sz="2400" b="0" dirty="0" smtClean="0"/>
              <a:t>.</a:t>
            </a:r>
          </a:p>
          <a:p>
            <a:endParaRPr lang="hr-HR" sz="2400" b="0" dirty="0"/>
          </a:p>
          <a:p>
            <a:r>
              <a:rPr lang="hr-HR" sz="2400" b="0" dirty="0" smtClean="0"/>
              <a:t>Legenda:            molekule klora            molekule vodika</a:t>
            </a:r>
            <a:endParaRPr lang="hr-HR" sz="2400" b="0" dirty="0"/>
          </a:p>
          <a:p>
            <a:r>
              <a:rPr lang="hr-HR" dirty="0" smtClean="0"/>
              <a:t> </a:t>
            </a:r>
            <a:endParaRPr lang="hr-HR" dirty="0"/>
          </a:p>
        </p:txBody>
      </p:sp>
      <p:pic>
        <p:nvPicPr>
          <p:cNvPr id="33" name="Picture 3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7500" t="36197" r="37291" b="37325"/>
          <a:stretch>
            <a:fillRect/>
          </a:stretch>
        </p:blipFill>
        <p:spPr bwMode="auto">
          <a:xfrm rot="7542779">
            <a:off x="5174332" y="2414294"/>
            <a:ext cx="386935" cy="440446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48476" y="3532620"/>
            <a:ext cx="7312849" cy="2360208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860895" y="2236947"/>
            <a:ext cx="846996" cy="795139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802515" y="6069904"/>
            <a:ext cx="377058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2400" dirty="0" smtClean="0">
                <a:latin typeface="Times New Roman" panose="02020603050405020304" pitchFamily="18" charset="0"/>
                <a:ea typeface="Batang"/>
              </a:rPr>
              <a:t>H</a:t>
            </a:r>
            <a:r>
              <a:rPr lang="hr-HR" sz="2400" baseline="-25000" dirty="0" smtClean="0">
                <a:latin typeface="Times New Roman" panose="02020603050405020304" pitchFamily="18" charset="0"/>
                <a:ea typeface="Batang"/>
              </a:rPr>
              <a:t>2</a:t>
            </a:r>
            <a:r>
              <a:rPr lang="hr-HR" sz="2400" dirty="0" smtClean="0">
                <a:latin typeface="Times New Roman" panose="02020603050405020304" pitchFamily="18" charset="0"/>
                <a:ea typeface="Batang"/>
              </a:rPr>
              <a:t>(g) </a:t>
            </a:r>
            <a:r>
              <a:rPr lang="hr-HR" sz="2400" dirty="0">
                <a:latin typeface="Times New Roman" panose="02020603050405020304" pitchFamily="18" charset="0"/>
                <a:ea typeface="Batang"/>
              </a:rPr>
              <a:t>+ </a:t>
            </a:r>
            <a:r>
              <a:rPr lang="hr-HR" sz="2400" dirty="0" smtClean="0">
                <a:latin typeface="Times New Roman" panose="02020603050405020304" pitchFamily="18" charset="0"/>
                <a:ea typeface="Batang"/>
              </a:rPr>
              <a:t>Cl</a:t>
            </a:r>
            <a:r>
              <a:rPr lang="hr-HR" sz="2400" baseline="-25000" dirty="0" smtClean="0">
                <a:latin typeface="Times New Roman" panose="02020603050405020304" pitchFamily="18" charset="0"/>
                <a:ea typeface="Batang"/>
              </a:rPr>
              <a:t>2</a:t>
            </a:r>
            <a:r>
              <a:rPr lang="hr-HR" sz="2400" dirty="0" smtClean="0">
                <a:latin typeface="Times New Roman" panose="02020603050405020304" pitchFamily="18" charset="0"/>
                <a:ea typeface="Batang"/>
              </a:rPr>
              <a:t>(g) </a:t>
            </a:r>
            <a:r>
              <a:rPr lang="hr-HR" sz="2400" dirty="0">
                <a:latin typeface="Times New Roman" panose="02020603050405020304" pitchFamily="18" charset="0"/>
                <a:ea typeface="Batang"/>
              </a:rPr>
              <a:t>→ 2 </a:t>
            </a:r>
            <a:r>
              <a:rPr lang="hr-HR" sz="2400" dirty="0" smtClean="0">
                <a:latin typeface="Times New Roman" panose="02020603050405020304" pitchFamily="18" charset="0"/>
                <a:ea typeface="Batang"/>
              </a:rPr>
              <a:t>HCl(g)</a:t>
            </a:r>
            <a:endParaRPr lang="hr-HR" sz="2400" dirty="0"/>
          </a:p>
        </p:txBody>
      </p:sp>
    </p:spTree>
    <p:extLst>
      <p:ext uri="{BB962C8B-B14F-4D97-AF65-F5344CB8AC3E}">
        <p14:creationId xmlns:p14="http://schemas.microsoft.com/office/powerpoint/2010/main" xmlns="" val="102170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9552" y="1052736"/>
            <a:ext cx="61024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2400" b="0" dirty="0" smtClean="0">
                <a:latin typeface="Times New Roman" panose="02020603050405020304" pitchFamily="18" charset="0"/>
                <a:ea typeface="Batang"/>
              </a:rPr>
              <a:t>Sintezom dušika </a:t>
            </a:r>
            <a:r>
              <a:rPr lang="hr-HR" sz="2400" b="0" dirty="0">
                <a:latin typeface="Times New Roman" panose="02020603050405020304" pitchFamily="18" charset="0"/>
                <a:ea typeface="Batang"/>
              </a:rPr>
              <a:t>i </a:t>
            </a:r>
            <a:r>
              <a:rPr lang="hr-HR" sz="2400" b="0" dirty="0" smtClean="0">
                <a:latin typeface="Times New Roman" panose="02020603050405020304" pitchFamily="18" charset="0"/>
                <a:ea typeface="Batang"/>
              </a:rPr>
              <a:t>vodika </a:t>
            </a:r>
            <a:r>
              <a:rPr lang="hr-HR" sz="2400" b="0" dirty="0">
                <a:latin typeface="Times New Roman" panose="02020603050405020304" pitchFamily="18" charset="0"/>
                <a:ea typeface="Batang"/>
              </a:rPr>
              <a:t>nastaje </a:t>
            </a:r>
            <a:r>
              <a:rPr lang="hr-HR" sz="2400" b="0" dirty="0" smtClean="0">
                <a:latin typeface="Times New Roman" panose="02020603050405020304" pitchFamily="18" charset="0"/>
                <a:ea typeface="Batang"/>
              </a:rPr>
              <a:t>amonijak. </a:t>
            </a:r>
            <a:r>
              <a:rPr lang="hr-HR" sz="2400" b="0" dirty="0">
                <a:latin typeface="Times New Roman" panose="02020603050405020304" pitchFamily="18" charset="0"/>
                <a:ea typeface="Batang"/>
              </a:rPr>
              <a:t>Opisanu promjenu prikaži </a:t>
            </a:r>
            <a:r>
              <a:rPr lang="hr-HR" sz="2400" b="0" dirty="0" err="1">
                <a:latin typeface="Times New Roman" panose="02020603050405020304" pitchFamily="18" charset="0"/>
                <a:ea typeface="Batang"/>
              </a:rPr>
              <a:t>čestičnim</a:t>
            </a:r>
            <a:r>
              <a:rPr lang="hr-HR" sz="2400" b="0" dirty="0">
                <a:latin typeface="Times New Roman" panose="02020603050405020304" pitchFamily="18" charset="0"/>
                <a:ea typeface="Batang"/>
              </a:rPr>
              <a:t> crtežom.</a:t>
            </a:r>
            <a:endParaRPr lang="hr-HR" sz="2400" b="0" dirty="0"/>
          </a:p>
        </p:txBody>
      </p:sp>
      <p:sp>
        <p:nvSpPr>
          <p:cNvPr id="8" name="Rectangle 7"/>
          <p:cNvSpPr/>
          <p:nvPr/>
        </p:nvSpPr>
        <p:spPr>
          <a:xfrm>
            <a:off x="2292669" y="5128507"/>
            <a:ext cx="4122603" cy="5871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50215" algn="ctr">
              <a:lnSpc>
                <a:spcPct val="150000"/>
              </a:lnSpc>
              <a:spcAft>
                <a:spcPts val="0"/>
              </a:spcAft>
            </a:pPr>
            <a:r>
              <a:rPr lang="hr-HR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</a:t>
            </a:r>
            <a:r>
              <a:rPr lang="hr-HR" sz="2400" baseline="-25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hr-HR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(g) </a:t>
            </a:r>
            <a:r>
              <a:rPr lang="hr-HR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+ 3 </a:t>
            </a:r>
            <a:r>
              <a:rPr lang="hr-HR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lang="hr-HR" sz="2400" baseline="-25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hr-HR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(g)→ </a:t>
            </a:r>
            <a:r>
              <a:rPr lang="hr-HR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 </a:t>
            </a:r>
            <a:r>
              <a:rPr lang="hr-HR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NH</a:t>
            </a:r>
            <a:r>
              <a:rPr lang="hr-HR" sz="2400" baseline="-25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hr-HR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(g)</a:t>
            </a:r>
            <a:endParaRPr lang="hr-HR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11721" y="2375165"/>
            <a:ext cx="6484497" cy="2329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35185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1052736"/>
            <a:ext cx="79928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/>
              <a:t>Reakcija gorenja magnezija</a:t>
            </a:r>
            <a:endParaRPr lang="hr-HR" sz="2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0737" y="2348880"/>
            <a:ext cx="7346502" cy="159772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303748" y="4791951"/>
            <a:ext cx="43204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/>
              <a:t>2 Mg(s) + O</a:t>
            </a:r>
            <a:r>
              <a:rPr lang="hr-HR" sz="2400" baseline="-25000" dirty="0" smtClean="0"/>
              <a:t>2</a:t>
            </a:r>
            <a:r>
              <a:rPr lang="hr-HR" sz="2400" dirty="0" smtClean="0"/>
              <a:t>(g) </a:t>
            </a:r>
            <a:r>
              <a:rPr lang="hr-HR" sz="2400" i="1" dirty="0" smtClean="0"/>
              <a:t>→</a:t>
            </a:r>
            <a:r>
              <a:rPr lang="hr-HR" sz="2400" dirty="0" smtClean="0"/>
              <a:t> 2 </a:t>
            </a:r>
            <a:r>
              <a:rPr lang="hr-HR" sz="2400" dirty="0" err="1" smtClean="0"/>
              <a:t>MgO</a:t>
            </a:r>
            <a:r>
              <a:rPr lang="hr-HR" sz="2400" dirty="0" smtClean="0"/>
              <a:t>(s)</a:t>
            </a:r>
            <a:endParaRPr lang="hr-HR" sz="2400" dirty="0"/>
          </a:p>
        </p:txBody>
      </p:sp>
    </p:spTree>
    <p:extLst>
      <p:ext uri="{BB962C8B-B14F-4D97-AF65-F5344CB8AC3E}">
        <p14:creationId xmlns:p14="http://schemas.microsoft.com/office/powerpoint/2010/main" xmlns="" val="89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1556792"/>
            <a:ext cx="7174378" cy="288032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979712" y="5013176"/>
            <a:ext cx="5508104" cy="9852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hr-HR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12 Mg(s</a:t>
            </a:r>
            <a:r>
              <a:rPr lang="hr-HR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+ </a:t>
            </a:r>
            <a:r>
              <a:rPr lang="hr-HR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6 O</a:t>
            </a:r>
            <a:r>
              <a:rPr lang="hr-HR" sz="2400" baseline="-25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hr-HR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(g</a:t>
            </a:r>
            <a:r>
              <a:rPr lang="hr-HR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→ </a:t>
            </a:r>
            <a:r>
              <a:rPr lang="hr-HR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12 </a:t>
            </a:r>
            <a:r>
              <a:rPr lang="hr-HR" sz="24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MgO</a:t>
            </a:r>
            <a:r>
              <a:rPr lang="hr-HR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(s</a:t>
            </a:r>
            <a:r>
              <a:rPr lang="hr-HR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/:6 </a:t>
            </a:r>
            <a:endParaRPr lang="hr-HR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hr-HR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</a:t>
            </a:r>
            <a:r>
              <a:rPr lang="hr-HR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 Mg(s</a:t>
            </a:r>
            <a:r>
              <a:rPr lang="hr-HR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+ O</a:t>
            </a:r>
            <a:r>
              <a:rPr lang="hr-HR" sz="2400" baseline="-25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hr-HR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(g) → </a:t>
            </a:r>
            <a:r>
              <a:rPr lang="hr-HR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 </a:t>
            </a:r>
            <a:r>
              <a:rPr lang="hr-HR" sz="24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MgO</a:t>
            </a:r>
            <a:r>
              <a:rPr lang="hr-HR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(s</a:t>
            </a:r>
            <a:r>
              <a:rPr lang="hr-HR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hr-HR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71740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5536" y="980728"/>
            <a:ext cx="160332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14350" indent="-514350" eaLnBrk="1" fontAlgn="auto" hangingPunct="1">
              <a:spcAft>
                <a:spcPts val="0"/>
              </a:spcAft>
              <a:buFont typeface="Arial" panose="020B0604020202020204" pitchFamily="34" charset="0"/>
              <a:buAutoNum type="arabicPeriod"/>
              <a:defRPr/>
            </a:pPr>
            <a:r>
              <a:rPr lang="hr-HR" sz="2800" dirty="0"/>
              <a:t>Uvod</a:t>
            </a:r>
          </a:p>
        </p:txBody>
      </p:sp>
      <p:sp>
        <p:nvSpPr>
          <p:cNvPr id="4" name="Rectangle 3"/>
          <p:cNvSpPr/>
          <p:nvPr/>
        </p:nvSpPr>
        <p:spPr>
          <a:xfrm>
            <a:off x="418150" y="1772816"/>
            <a:ext cx="847432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hr-HR" sz="2400" dirty="0"/>
              <a:t> </a:t>
            </a:r>
            <a:r>
              <a:rPr lang="hr-HR" sz="2400" dirty="0" smtClean="0"/>
              <a:t>poučavanje </a:t>
            </a:r>
            <a:r>
              <a:rPr lang="hr-HR" sz="2400" dirty="0"/>
              <a:t>kemijskih sadržaja odvija se  na tri </a:t>
            </a:r>
            <a:r>
              <a:rPr lang="hr-HR" sz="2400" dirty="0" smtClean="0"/>
              <a:t> </a:t>
            </a:r>
          </a:p>
          <a:p>
            <a:pPr fontAlgn="auto">
              <a:spcAft>
                <a:spcPts val="0"/>
              </a:spcAft>
              <a:defRPr/>
            </a:pPr>
            <a:r>
              <a:rPr lang="hr-HR" sz="2400" dirty="0"/>
              <a:t> </a:t>
            </a:r>
            <a:r>
              <a:rPr lang="hr-HR" sz="2400" dirty="0" smtClean="0"/>
              <a:t>   različite razine </a:t>
            </a:r>
            <a:endParaRPr lang="hr-HR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95735" y="2603812"/>
            <a:ext cx="4703443" cy="3273459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18150" y="6021288"/>
            <a:ext cx="8258306" cy="4580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hr-HR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Slika </a:t>
            </a:r>
            <a:r>
              <a:rPr lang="hr-HR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hr-HR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hr-HR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</a:t>
            </a:r>
            <a:r>
              <a:rPr lang="hr-HR" b="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Johnstonov</a:t>
            </a:r>
            <a:r>
              <a:rPr lang="hr-HR" b="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trokut</a:t>
            </a:r>
            <a:r>
              <a:rPr lang="hr-HR" b="0" baseline="30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hr-HR" b="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razine poučavanja kemije (</a:t>
            </a:r>
            <a:r>
              <a:rPr lang="hr-HR" b="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Johnstone</a:t>
            </a:r>
            <a:r>
              <a:rPr lang="hr-HR" b="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1993</a:t>
            </a:r>
            <a:r>
              <a:rPr lang="hr-HR" b="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hr-HR" sz="1600" b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44361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323528" y="1556791"/>
            <a:ext cx="11979030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r-HR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360102152"/>
              </p:ext>
            </p:extLst>
          </p:nvPr>
        </p:nvGraphicFramePr>
        <p:xfrm>
          <a:off x="323528" y="1556792"/>
          <a:ext cx="8373678" cy="3068960"/>
        </p:xfrm>
        <a:graphic>
          <a:graphicData uri="http://schemas.openxmlformats.org/presentationml/2006/ole">
            <p:oleObj spid="_x0000_s9235" name="Bitmapna slika" r:id="rId3" imgW="5838095" imgH="2123810" progId="PBrush">
              <p:embed/>
            </p:oleObj>
          </a:graphicData>
        </a:graphic>
      </p:graphicFrame>
      <p:sp>
        <p:nvSpPr>
          <p:cNvPr id="4" name="Rectangle 3"/>
          <p:cNvSpPr/>
          <p:nvPr/>
        </p:nvSpPr>
        <p:spPr>
          <a:xfrm>
            <a:off x="2267744" y="5229200"/>
            <a:ext cx="5796136" cy="9658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hr-HR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 CaCO</a:t>
            </a:r>
            <a:r>
              <a:rPr lang="hr-HR" sz="2400" baseline="-25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hr-HR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(s</a:t>
            </a:r>
            <a:r>
              <a:rPr lang="hr-HR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→ </a:t>
            </a:r>
            <a:r>
              <a:rPr lang="hr-HR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 </a:t>
            </a:r>
            <a:r>
              <a:rPr lang="hr-HR" sz="24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CaO</a:t>
            </a:r>
            <a:r>
              <a:rPr lang="hr-HR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(s</a:t>
            </a:r>
            <a:r>
              <a:rPr lang="hr-HR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+ </a:t>
            </a:r>
            <a:r>
              <a:rPr lang="hr-HR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 CO</a:t>
            </a:r>
            <a:r>
              <a:rPr lang="hr-HR" sz="2400" baseline="-25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hr-HR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(g</a:t>
            </a:r>
            <a:r>
              <a:rPr lang="hr-HR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/:6</a:t>
            </a:r>
            <a:endParaRPr lang="hr-HR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hr-HR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</a:t>
            </a:r>
            <a:r>
              <a:rPr lang="hr-HR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CaCO</a:t>
            </a:r>
            <a:r>
              <a:rPr lang="hr-HR" sz="2400" baseline="-25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hr-HR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(s</a:t>
            </a:r>
            <a:r>
              <a:rPr lang="hr-HR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→ </a:t>
            </a:r>
            <a:r>
              <a:rPr lang="hr-HR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CaO</a:t>
            </a:r>
            <a:r>
              <a:rPr lang="hr-HR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(s) + CO</a:t>
            </a:r>
            <a:r>
              <a:rPr lang="hr-HR" sz="2400" baseline="-25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hr-HR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(g)</a:t>
            </a:r>
            <a:endParaRPr lang="hr-HR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68672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627784" y="4077072"/>
            <a:ext cx="37000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sz="2800" dirty="0"/>
              <a:t>Hvala na pozornosti.</a:t>
            </a:r>
          </a:p>
        </p:txBody>
      </p:sp>
    </p:spTree>
    <p:extLst>
      <p:ext uri="{BB962C8B-B14F-4D97-AF65-F5344CB8AC3E}">
        <p14:creationId xmlns:p14="http://schemas.microsoft.com/office/powerpoint/2010/main" xmlns="" val="2660961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700808"/>
            <a:ext cx="6912768" cy="366029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2"/>
          <p:cNvSpPr/>
          <p:nvPr/>
        </p:nvSpPr>
        <p:spPr>
          <a:xfrm>
            <a:off x="251520" y="5733256"/>
            <a:ext cx="8784976" cy="4580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>
              <a:lnSpc>
                <a:spcPct val="150000"/>
              </a:lnSpc>
              <a:spcAft>
                <a:spcPts val="0"/>
              </a:spcAft>
            </a:pPr>
            <a:r>
              <a:rPr lang="hr-HR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Slika 2</a:t>
            </a:r>
            <a:r>
              <a:rPr lang="hr-HR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  </a:t>
            </a:r>
            <a:r>
              <a:rPr lang="hr-HR" b="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Odnosi među razinama poučavanja (</a:t>
            </a:r>
            <a:r>
              <a:rPr lang="hr-HR" b="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Milenković</a:t>
            </a:r>
            <a:r>
              <a:rPr lang="hr-HR" b="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prema </a:t>
            </a:r>
            <a:r>
              <a:rPr lang="hr-HR" b="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Chittleborough</a:t>
            </a:r>
            <a:r>
              <a:rPr lang="hr-HR" b="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2004)</a:t>
            </a:r>
            <a:endParaRPr lang="hr-HR" sz="1600" b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9351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988840"/>
            <a:ext cx="8640960" cy="252028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2"/>
          <p:cNvSpPr/>
          <p:nvPr/>
        </p:nvSpPr>
        <p:spPr>
          <a:xfrm>
            <a:off x="827584" y="4869160"/>
            <a:ext cx="8964488" cy="4580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>
              <a:lnSpc>
                <a:spcPct val="150000"/>
              </a:lnSpc>
              <a:spcAft>
                <a:spcPts val="0"/>
              </a:spcAft>
            </a:pPr>
            <a:r>
              <a:rPr lang="hr-HR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Slika </a:t>
            </a:r>
            <a:r>
              <a:rPr lang="hr-HR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hr-HR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  </a:t>
            </a:r>
            <a:r>
              <a:rPr lang="hr-HR" b="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Rastući ledeni brijeg (</a:t>
            </a:r>
            <a:r>
              <a:rPr lang="hr-HR" b="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Milenković</a:t>
            </a:r>
            <a:r>
              <a:rPr lang="hr-HR" b="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prema </a:t>
            </a:r>
            <a:r>
              <a:rPr lang="hr-HR" b="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Chittleborough</a:t>
            </a:r>
            <a:r>
              <a:rPr lang="hr-HR" b="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2004)</a:t>
            </a:r>
            <a:endParaRPr lang="hr-HR" sz="1600" b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74957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35696" y="908720"/>
            <a:ext cx="5883760" cy="558356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 flipH="1">
            <a:off x="2195736" y="1412776"/>
            <a:ext cx="18002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050" dirty="0" smtClean="0"/>
              <a:t>Makroskopska razina</a:t>
            </a:r>
            <a:endParaRPr lang="hr-HR" sz="1050" dirty="0"/>
          </a:p>
        </p:txBody>
      </p:sp>
      <p:sp>
        <p:nvSpPr>
          <p:cNvPr id="5" name="TextBox 4"/>
          <p:cNvSpPr txBox="1"/>
          <p:nvPr/>
        </p:nvSpPr>
        <p:spPr>
          <a:xfrm flipH="1">
            <a:off x="2051720" y="3825571"/>
            <a:ext cx="297861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050" dirty="0" err="1" smtClean="0"/>
              <a:t>Submikroskopska</a:t>
            </a:r>
            <a:r>
              <a:rPr lang="hr-HR" sz="1050" dirty="0" smtClean="0"/>
              <a:t> razina</a:t>
            </a:r>
            <a:endParaRPr lang="hr-HR" sz="1050" dirty="0"/>
          </a:p>
        </p:txBody>
      </p:sp>
      <p:sp>
        <p:nvSpPr>
          <p:cNvPr id="6" name="TextBox 5"/>
          <p:cNvSpPr txBox="1"/>
          <p:nvPr/>
        </p:nvSpPr>
        <p:spPr>
          <a:xfrm>
            <a:off x="2222289" y="5984450"/>
            <a:ext cx="266429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050" dirty="0" smtClean="0"/>
              <a:t>Simbolička razina</a:t>
            </a:r>
            <a:endParaRPr lang="hr-HR" sz="1050" dirty="0"/>
          </a:p>
        </p:txBody>
      </p:sp>
    </p:spTree>
    <p:extLst>
      <p:ext uri="{BB962C8B-B14F-4D97-AF65-F5344CB8AC3E}">
        <p14:creationId xmlns:p14="http://schemas.microsoft.com/office/powerpoint/2010/main" xmlns="" val="628325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1115616" y="1050547"/>
            <a:ext cx="6408191" cy="5330450"/>
          </a:xfrm>
        </p:spPr>
      </p:pic>
      <p:sp>
        <p:nvSpPr>
          <p:cNvPr id="21506" name="TextBox 3"/>
          <p:cNvSpPr txBox="1">
            <a:spLocks noChangeArrowheads="1"/>
          </p:cNvSpPr>
          <p:nvPr/>
        </p:nvSpPr>
        <p:spPr bwMode="auto">
          <a:xfrm>
            <a:off x="842442" y="692696"/>
            <a:ext cx="770465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r>
              <a:rPr lang="hr-HR" sz="2400" b="1" dirty="0"/>
              <a:t>Slika 2 </a:t>
            </a:r>
            <a:r>
              <a:rPr lang="hr-HR" sz="2400" dirty="0"/>
              <a:t>Shematski prikaz taloženja </a:t>
            </a:r>
            <a:r>
              <a:rPr lang="hr-HR" sz="2400" dirty="0" err="1"/>
              <a:t>olovljevog</a:t>
            </a:r>
            <a:r>
              <a:rPr lang="hr-HR" sz="2400" dirty="0"/>
              <a:t>(II) </a:t>
            </a:r>
            <a:r>
              <a:rPr lang="hr-HR" sz="2400" dirty="0" err="1"/>
              <a:t>jodida</a:t>
            </a:r>
            <a:endParaRPr lang="hr-HR" sz="2400" dirty="0"/>
          </a:p>
        </p:txBody>
      </p:sp>
      <p:sp>
        <p:nvSpPr>
          <p:cNvPr id="21507" name="Rectangle 4"/>
          <p:cNvSpPr>
            <a:spLocks noChangeArrowheads="1"/>
          </p:cNvSpPr>
          <p:nvPr/>
        </p:nvSpPr>
        <p:spPr bwMode="auto">
          <a:xfrm>
            <a:off x="1490663" y="6396038"/>
            <a:ext cx="70564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r>
              <a:rPr lang="hr-HR" i="1" dirty="0" smtClean="0"/>
              <a:t>Slika 5. </a:t>
            </a:r>
            <a:r>
              <a:rPr lang="en-US" b="0" i="1" dirty="0" smtClean="0"/>
              <a:t>Chemistry</a:t>
            </a:r>
            <a:r>
              <a:rPr lang="en-US" b="0" dirty="0"/>
              <a:t>, McGraw-Hill, 9th ed., New </a:t>
            </a:r>
            <a:r>
              <a:rPr lang="en-US" b="0" dirty="0" smtClean="0"/>
              <a:t>York</a:t>
            </a:r>
            <a:r>
              <a:rPr lang="hr-HR" b="0" dirty="0" smtClean="0"/>
              <a:t> (</a:t>
            </a:r>
            <a:r>
              <a:rPr lang="en-US" b="0" dirty="0" smtClean="0"/>
              <a:t>Chang</a:t>
            </a:r>
            <a:r>
              <a:rPr lang="en-US" b="0" dirty="0"/>
              <a:t>, </a:t>
            </a:r>
            <a:r>
              <a:rPr lang="en-US" b="0" dirty="0" smtClean="0"/>
              <a:t>2007</a:t>
            </a:r>
            <a:r>
              <a:rPr lang="hr-HR" b="0" dirty="0" smtClean="0">
                <a:solidFill>
                  <a:srgbClr val="993366"/>
                </a:solidFill>
              </a:rPr>
              <a:t>)</a:t>
            </a:r>
            <a:endParaRPr lang="hr-HR" b="0" dirty="0">
              <a:solidFill>
                <a:srgbClr val="9933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96246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1520" y="1484784"/>
            <a:ext cx="842493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hr-HR" sz="2400" dirty="0"/>
              <a:t> </a:t>
            </a:r>
            <a:r>
              <a:rPr lang="hr-HR" sz="2400" b="0" dirty="0" err="1" smtClean="0"/>
              <a:t>dvodimenzijski</a:t>
            </a:r>
            <a:r>
              <a:rPr lang="hr-HR" sz="2400" b="0" dirty="0" smtClean="0"/>
              <a:t> model </a:t>
            </a:r>
            <a:r>
              <a:rPr lang="hr-HR" sz="2400" b="0" dirty="0"/>
              <a:t>koji nam </a:t>
            </a:r>
            <a:r>
              <a:rPr lang="hr-HR" sz="2400" b="0" dirty="0" smtClean="0"/>
              <a:t>pomoću različitih simbola omogućava </a:t>
            </a:r>
            <a:r>
              <a:rPr lang="hr-HR" sz="2400" b="0" dirty="0"/>
              <a:t>vizualizaciju  </a:t>
            </a:r>
            <a:r>
              <a:rPr lang="hr-HR" sz="2400" b="0" dirty="0" err="1"/>
              <a:t>čestične</a:t>
            </a:r>
            <a:r>
              <a:rPr lang="hr-HR" sz="2400" b="0" dirty="0"/>
              <a:t> </a:t>
            </a:r>
            <a:r>
              <a:rPr lang="hr-HR" sz="2400" b="0" dirty="0" smtClean="0"/>
              <a:t>razine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hr-HR" sz="2400" b="0" dirty="0" smtClean="0"/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hr-HR" sz="2400" b="0" dirty="0"/>
              <a:t> </a:t>
            </a:r>
            <a:r>
              <a:rPr lang="hr-HR" sz="2400" b="0" dirty="0" smtClean="0"/>
              <a:t>pruža informaciju o broju čestica, njihovoj vrsti, odnosu veličina i međudjelovanju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endParaRPr lang="hr-HR" sz="2400" b="0" dirty="0"/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hr-HR" sz="2400" b="0" dirty="0" smtClean="0"/>
              <a:t> primjenjiv je </a:t>
            </a:r>
            <a:r>
              <a:rPr lang="hr-HR" sz="2400" b="0" dirty="0"/>
              <a:t>u svim područjima kemije i na svim obrazovnim razinama: osnovnoj, srednjoškolskoj i </a:t>
            </a:r>
            <a:r>
              <a:rPr lang="hr-HR" sz="2400" b="0" dirty="0" smtClean="0"/>
              <a:t>sveučilišnoj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hr-HR" sz="2400" b="0" dirty="0" smtClean="0"/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hr-HR" sz="2400" dirty="0" smtClean="0"/>
              <a:t> </a:t>
            </a:r>
            <a:r>
              <a:rPr lang="hr-HR" sz="2400" b="0" dirty="0" smtClean="0"/>
              <a:t>javlja se </a:t>
            </a:r>
            <a:r>
              <a:rPr lang="hr-HR" sz="2400" b="0" dirty="0"/>
              <a:t>u udžbeničkoj literaturi većinom kao popratna slika, a vrlo rijetko kao koristan alat u oblikovanju metodičkog znanja nastavnih sadržaja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hr-HR" sz="2400" b="0" dirty="0"/>
          </a:p>
          <a:p>
            <a:pPr eaLnBrk="1" fontAlgn="auto" hangingPunct="1">
              <a:spcAft>
                <a:spcPts val="0"/>
              </a:spcAft>
              <a:defRPr/>
            </a:pPr>
            <a:endParaRPr lang="hr-HR" sz="2400" b="0" dirty="0"/>
          </a:p>
        </p:txBody>
      </p:sp>
      <p:sp>
        <p:nvSpPr>
          <p:cNvPr id="3" name="TextBox 2"/>
          <p:cNvSpPr txBox="1"/>
          <p:nvPr/>
        </p:nvSpPr>
        <p:spPr>
          <a:xfrm>
            <a:off x="267321" y="836712"/>
            <a:ext cx="25234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2800" dirty="0" err="1" smtClean="0">
                <a:solidFill>
                  <a:srgbClr val="006600"/>
                </a:solidFill>
              </a:rPr>
              <a:t>Čestični</a:t>
            </a:r>
            <a:r>
              <a:rPr lang="hr-HR" sz="2800" dirty="0" smtClean="0">
                <a:solidFill>
                  <a:srgbClr val="006600"/>
                </a:solidFill>
              </a:rPr>
              <a:t> crtež</a:t>
            </a:r>
            <a:endParaRPr lang="hr-HR" sz="2800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40042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1520" y="1124744"/>
            <a:ext cx="799288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hr-HR" sz="2400" dirty="0" smtClean="0"/>
              <a:t> </a:t>
            </a:r>
            <a:r>
              <a:rPr lang="hr-HR" sz="2400" b="0" dirty="0" smtClean="0"/>
              <a:t>preduvjeti učinkovite primjene </a:t>
            </a:r>
            <a:r>
              <a:rPr lang="hr-HR" sz="2400" b="0" dirty="0" err="1"/>
              <a:t>čestičnog</a:t>
            </a:r>
            <a:r>
              <a:rPr lang="hr-HR" sz="2400" b="0" dirty="0"/>
              <a:t> </a:t>
            </a:r>
            <a:r>
              <a:rPr lang="hr-HR" sz="2400" b="0" dirty="0" smtClean="0"/>
              <a:t>crteža </a:t>
            </a:r>
            <a:r>
              <a:rPr lang="hr-HR" sz="2400" b="0" dirty="0"/>
              <a:t>u </a:t>
            </a:r>
            <a:endParaRPr lang="hr-HR" sz="2400" b="0" dirty="0" smtClean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hr-HR" sz="2400" b="0" dirty="0"/>
              <a:t> </a:t>
            </a:r>
            <a:r>
              <a:rPr lang="hr-HR" sz="2400" b="0" dirty="0" smtClean="0"/>
              <a:t>   nastavi kemije: </a:t>
            </a:r>
            <a:endParaRPr lang="hr-HR" sz="2400" b="0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hr-HR" sz="2400" b="0" dirty="0" smtClean="0"/>
              <a:t>     (a) dobra </a:t>
            </a:r>
            <a:r>
              <a:rPr lang="hr-HR" sz="2400" b="0" dirty="0"/>
              <a:t>metodička i znanstvena </a:t>
            </a:r>
            <a:r>
              <a:rPr lang="hr-HR" sz="2400" b="0" dirty="0" smtClean="0"/>
              <a:t>utemeljenost   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hr-HR" sz="2400" b="0" dirty="0" smtClean="0"/>
              <a:t>     (b) nastavnik </a:t>
            </a:r>
            <a:r>
              <a:rPr lang="hr-HR" sz="2400" b="0" dirty="0"/>
              <a:t>educiran za korištenje ovog nastavnog </a:t>
            </a:r>
            <a:r>
              <a:rPr lang="hr-HR" sz="2400" b="0" dirty="0" smtClean="0"/>
              <a:t>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hr-HR" sz="2400" b="0" dirty="0" smtClean="0"/>
              <a:t>       izvora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hr-HR" sz="2400" b="0" dirty="0" smtClean="0"/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hr-HR" sz="2400" b="0" dirty="0" smtClean="0"/>
              <a:t> koristan </a:t>
            </a:r>
            <a:r>
              <a:rPr lang="hr-HR" sz="2400" b="0" dirty="0"/>
              <a:t>je alat pri</a:t>
            </a:r>
            <a:r>
              <a:rPr lang="hr-HR" sz="2400" b="0" dirty="0" smtClean="0"/>
              <a:t>:                                                                 </a:t>
            </a:r>
            <a:r>
              <a:rPr lang="hr-HR" sz="2400" b="0" baseline="30000" dirty="0" smtClean="0"/>
              <a:t> </a:t>
            </a:r>
            <a:r>
              <a:rPr lang="hr-HR" sz="2400" b="0" dirty="0" smtClean="0"/>
              <a:t>                                                                 </a:t>
            </a:r>
            <a:r>
              <a:rPr lang="hr-HR" sz="2400" b="0" baseline="30000" dirty="0" smtClean="0"/>
              <a:t> </a:t>
            </a:r>
            <a:r>
              <a:rPr lang="hr-HR" sz="2400" b="0" dirty="0" smtClean="0"/>
              <a:t>                                                   </a:t>
            </a:r>
            <a:endParaRPr lang="hr-HR" sz="2400" b="0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hr-HR" sz="2400" b="0" dirty="0"/>
              <a:t>     (a) analizi i provjeri usvojenosti kemijskih </a:t>
            </a:r>
            <a:r>
              <a:rPr lang="hr-HR" sz="2400" b="0" dirty="0" smtClean="0"/>
              <a:t>sadržaja  </a:t>
            </a:r>
            <a:r>
              <a:rPr lang="hr-HR" sz="2400" b="0" dirty="0"/>
              <a:t>i  </a:t>
            </a:r>
            <a:r>
              <a:rPr lang="hr-HR" sz="2400" b="0" dirty="0" smtClean="0"/>
              <a:t>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hr-HR" sz="2400" b="0" dirty="0" smtClean="0"/>
              <a:t>          pojmova </a:t>
            </a:r>
            <a:r>
              <a:rPr lang="hr-HR" sz="2400" b="0" dirty="0"/>
              <a:t>na konceptualnoj </a:t>
            </a:r>
            <a:r>
              <a:rPr lang="hr-HR" sz="2400" b="0" dirty="0" smtClean="0"/>
              <a:t>razini</a:t>
            </a:r>
            <a:endParaRPr lang="hr-HR" sz="2400" b="0" baseline="30000" dirty="0"/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hr-HR" sz="2400" b="0" dirty="0"/>
              <a:t>     (b) otkrivanju pogrešnih </a:t>
            </a:r>
            <a:r>
              <a:rPr lang="hr-HR" sz="2400" b="0" dirty="0" err="1"/>
              <a:t>predkoncepcija</a:t>
            </a:r>
            <a:r>
              <a:rPr lang="hr-HR" sz="2400" b="0" dirty="0"/>
              <a:t> i   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hr-HR" sz="2400" b="0" dirty="0"/>
              <a:t>          </a:t>
            </a:r>
            <a:r>
              <a:rPr lang="hr-HR" sz="2400" b="0" dirty="0" smtClean="0"/>
              <a:t>alternativnih koncepata</a:t>
            </a:r>
            <a:endParaRPr lang="hr-HR" sz="2400" b="0" baseline="30000" dirty="0"/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hr-HR" sz="2400" b="0" dirty="0"/>
              <a:t>     (c) unapređenju usvajanja kemijskih znanja do     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hr-HR" sz="2400" b="0" dirty="0"/>
              <a:t>          konceptualnog razumijevanja sadržaja i </a:t>
            </a:r>
            <a:r>
              <a:rPr lang="hr-HR" sz="2400" b="0" dirty="0" smtClean="0"/>
              <a:t> 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hr-HR" sz="2400" b="0" dirty="0" smtClean="0"/>
              <a:t>          pojmova</a:t>
            </a:r>
            <a:endParaRPr lang="hr-HR" sz="2400" b="0" dirty="0"/>
          </a:p>
        </p:txBody>
      </p:sp>
    </p:spTree>
    <p:extLst>
      <p:ext uri="{BB962C8B-B14F-4D97-AF65-F5344CB8AC3E}">
        <p14:creationId xmlns:p14="http://schemas.microsoft.com/office/powerpoint/2010/main" xmlns="" val="1244198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hr-HR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hr-HR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17688</TotalTime>
  <Words>1306</Words>
  <Application>Microsoft Office PowerPoint</Application>
  <PresentationFormat>On-screen Show (4:3)</PresentationFormat>
  <Paragraphs>312</Paragraphs>
  <Slides>31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31</vt:i4>
      </vt:variant>
    </vt:vector>
  </HeadingPairs>
  <TitlesOfParts>
    <vt:vector size="34" baseType="lpstr">
      <vt:lpstr>Default Design</vt:lpstr>
      <vt:lpstr>Bitmap Image</vt:lpstr>
      <vt:lpstr>Bitmapna slika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Prirodoznanstveni modeli: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</vt:vector>
  </TitlesOfParts>
  <Company>PMF SPLIT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Dr. sc. ŽELJKO MRKLIĆ</dc:creator>
  <cp:lastModifiedBy>bsmojver</cp:lastModifiedBy>
  <cp:revision>456</cp:revision>
  <dcterms:created xsi:type="dcterms:W3CDTF">2006-11-02T09:29:17Z</dcterms:created>
  <dcterms:modified xsi:type="dcterms:W3CDTF">2016-08-30T10:26:38Z</dcterms:modified>
</cp:coreProperties>
</file>