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6" r:id="rId6"/>
    <p:sldId id="262" r:id="rId7"/>
    <p:sldId id="263" r:id="rId8"/>
    <p:sldId id="264" r:id="rId9"/>
    <p:sldId id="275" r:id="rId10"/>
    <p:sldId id="276" r:id="rId11"/>
    <p:sldId id="267" r:id="rId12"/>
    <p:sldId id="268" r:id="rId13"/>
    <p:sldId id="270" r:id="rId14"/>
    <p:sldId id="274" r:id="rId15"/>
    <p:sldId id="273" r:id="rId16"/>
    <p:sldId id="279" r:id="rId17"/>
    <p:sldId id="277" r:id="rId18"/>
    <p:sldId id="278" r:id="rId19"/>
    <p:sldId id="271" r:id="rId20"/>
    <p:sldId id="265" r:id="rId21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B839E-35C5-4630-99AC-3B05B07FC342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F9B0E-BEE2-406D-AAB7-39B5356240C9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05259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930375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20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hr-HR" sz="1200" b="0" i="0" u="none" strike="noStrike" cap="none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5</a:t>
            </a:fld>
            <a:endParaRPr lang="hr-HR"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4786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080927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531610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F9B0E-BEE2-406D-AAB7-39B5356240C9}" type="slidenum">
              <a:rPr lang="hr-HR" smtClean="0"/>
              <a:pPr/>
              <a:t>13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2441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7739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87128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6612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3088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4292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6819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740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9395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07000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314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67160-7C13-4ACE-AB78-3499D99A7A99}" type="datetimeFigureOut">
              <a:rPr lang="hr-HR" smtClean="0"/>
              <a:pPr/>
              <a:t>19.10.2016.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2CE67-77A6-4EEC-99EE-58B086C389C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1965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 i poučavanje u nastavi kemije</a:t>
            </a:r>
            <a:endParaRPr lang="hr-HR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2448272"/>
          </a:xfrm>
        </p:spPr>
        <p:txBody>
          <a:bodyPr>
            <a:noAutofit/>
          </a:bodyPr>
          <a:lstStyle/>
          <a:p>
            <a:endParaRPr lang="hr-HR" sz="1400" dirty="0" smtClean="0"/>
          </a:p>
          <a:p>
            <a:r>
              <a:rPr lang="hr-HR" sz="14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Pravo obrazovanje uči te kako misliti, a ne što misliti</a:t>
            </a:r>
            <a:r>
              <a:rPr lang="hr-HR" sz="1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hr-HR" sz="1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hr-HR" sz="1400" b="1" dirty="0" err="1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Jiddu</a:t>
            </a:r>
            <a:r>
              <a:rPr lang="hr-HR" sz="1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hr-HR" sz="1400" b="1" dirty="0" err="1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Krishnamurti</a:t>
            </a:r>
            <a:endParaRPr lang="hr-HR" sz="1400" b="1" dirty="0" smtClean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  <a:p>
            <a:endParaRPr lang="hr-HR" sz="1400" b="1" dirty="0" smtClean="0">
              <a:solidFill>
                <a:srgbClr val="5F5F5F"/>
              </a:solidFill>
              <a:latin typeface="Comic Sans MS" pitchFamily="66" charset="0"/>
            </a:endParaRPr>
          </a:p>
          <a:p>
            <a:endParaRPr lang="hr-HR" sz="1400" b="1" dirty="0" smtClean="0"/>
          </a:p>
          <a:p>
            <a:r>
              <a:rPr lang="hr-HR" sz="1400" b="1" dirty="0" smtClean="0">
                <a:solidFill>
                  <a:schemeClr val="tx1"/>
                </a:solidFill>
              </a:rPr>
              <a:t>Stručni skup za učitelje i nastavnik kemije, Rijeka, rujan 2016.</a:t>
            </a:r>
          </a:p>
          <a:p>
            <a:endParaRPr lang="hr-HR" sz="1400" b="1" dirty="0" smtClean="0"/>
          </a:p>
          <a:p>
            <a:r>
              <a:rPr lang="hr-HR" sz="1400" b="1" dirty="0" smtClean="0">
                <a:solidFill>
                  <a:schemeClr val="tx1"/>
                </a:solidFill>
              </a:rPr>
              <a:t>Borjanka Smojver, viša savjetnica za kemiju i biologiju u Agenciji za odgoj i obrazovanje</a:t>
            </a:r>
            <a:endParaRPr lang="hr-HR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6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Konstruktivistička teorija učenja        </a:t>
            </a:r>
            <a:r>
              <a:rPr lang="hr-HR" sz="2700" dirty="0" smtClean="0"/>
              <a:t>(David </a:t>
            </a:r>
            <a:r>
              <a:rPr lang="hr-HR" sz="2700" dirty="0" err="1" smtClean="0"/>
              <a:t>Gellon</a:t>
            </a:r>
            <a:r>
              <a:rPr lang="hr-HR" sz="2700" dirty="0" smtClean="0"/>
              <a:t>, 2002.)</a:t>
            </a:r>
            <a:endParaRPr lang="hr-HR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hr-HR" dirty="0" smtClean="0"/>
              <a:t>učenici nisu “prazne ploče”, oni imaju veliku količinu znanja i životnog iskustva</a:t>
            </a:r>
          </a:p>
          <a:p>
            <a:r>
              <a:rPr lang="hr-HR" dirty="0" smtClean="0"/>
              <a:t>novo se znanje u konstrukcijskom sustavu pojedinca gradi na osnovu postojećeg znanja i s njim se integrira</a:t>
            </a:r>
          </a:p>
          <a:p>
            <a:r>
              <a:rPr lang="hr-HR" dirty="0" smtClean="0"/>
              <a:t>znanje se ne može direktno prenijeti s jedne osobe na drugu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Konstruktivistička teorija učenja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dirty="0" smtClean="0">
                <a:solidFill>
                  <a:srgbClr val="FF0000"/>
                </a:solidFill>
              </a:rPr>
              <a:t>Učenje = konstrukcija + rekonstrukcija znanja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dinamičko posredovanje prethodno stečenih znanja; znanje se “usložnjava” kao aktivna i osobna konstrukcija 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FF0000"/>
                </a:solidFill>
              </a:rPr>
              <a:t>autentično učenje </a:t>
            </a:r>
            <a:r>
              <a:rPr lang="hr-HR" dirty="0" smtClean="0"/>
              <a:t>- rezultat učeničkih interakcija s bliskim, prirodnim svijetom u određenom sociokulturnom kontekstu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FF0000"/>
                </a:solidFill>
              </a:rPr>
              <a:t>aktivno učenje</a:t>
            </a:r>
            <a:r>
              <a:rPr lang="hr-HR" dirty="0" smtClean="0"/>
              <a:t> - uključenost, istraživačke aktivnosti, prepoznavanje i rješavanje problema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znanje se stječe </a:t>
            </a:r>
            <a:r>
              <a:rPr lang="hr-HR" dirty="0" smtClean="0">
                <a:solidFill>
                  <a:srgbClr val="FF0000"/>
                </a:solidFill>
              </a:rPr>
              <a:t>kritičkim baratanjem </a:t>
            </a:r>
            <a:r>
              <a:rPr lang="hr-HR" dirty="0" smtClean="0"/>
              <a:t>sa sadržajima (interdisciplinarnim), a ne reprodukcijom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FF0000"/>
                </a:solidFill>
              </a:rPr>
              <a:t>suradničko učenje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preferira se </a:t>
            </a:r>
            <a:r>
              <a:rPr lang="hr-HR" dirty="0" smtClean="0">
                <a:solidFill>
                  <a:srgbClr val="FF0000"/>
                </a:solidFill>
              </a:rPr>
              <a:t>formativno vrednovanje</a:t>
            </a:r>
          </a:p>
          <a:p>
            <a:pPr>
              <a:buFont typeface="Wingdings" pitchFamily="2" charset="2"/>
              <a:buChar char="Ø"/>
            </a:pPr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Kako?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dirty="0" smtClean="0">
                <a:solidFill>
                  <a:srgbClr val="0070C0"/>
                </a:solidFill>
              </a:rPr>
              <a:t>Poučavanje nužno ne uključuje i učenje (čak i ono dobro). Nužno je stvoriti uvjete za konstrukciju novoga znanja</a:t>
            </a:r>
            <a:r>
              <a:rPr lang="hr-HR" dirty="0" smtClean="0"/>
              <a:t>.</a:t>
            </a:r>
          </a:p>
          <a:p>
            <a:r>
              <a:rPr lang="hr-HR" dirty="0" smtClean="0"/>
              <a:t>poticati, prihvaćati učenička pitanja i ideje</a:t>
            </a:r>
          </a:p>
          <a:p>
            <a:r>
              <a:rPr lang="hr-HR" dirty="0" smtClean="0"/>
              <a:t>koristiti učenička iskustva i interese (usmjeravati na identifikaciju i rješavanje učenicima interesantnih problema)</a:t>
            </a:r>
          </a:p>
          <a:p>
            <a:r>
              <a:rPr lang="hr-HR" dirty="0" smtClean="0"/>
              <a:t>poticati učenike na stvaranje pretpostavki i veza među pojavama (predviđanja)</a:t>
            </a:r>
          </a:p>
          <a:p>
            <a:r>
              <a:rPr lang="hr-HR" dirty="0" smtClean="0"/>
              <a:t>osigurati vrijeme za refleksiju i (samo)analiziranje</a:t>
            </a:r>
          </a:p>
          <a:p>
            <a:r>
              <a:rPr lang="hr-HR" dirty="0" smtClean="0"/>
              <a:t>podsjećati na važnost kritičkog mišljenja i stalnog preispitivanja informacija (koristiti znanstveno dokazane činjenice) </a:t>
            </a:r>
          </a:p>
          <a:p>
            <a:r>
              <a:rPr lang="hr-HR" dirty="0" smtClean="0"/>
              <a:t>poticati suradničko učenje</a:t>
            </a:r>
          </a:p>
          <a:p>
            <a:r>
              <a:rPr lang="hr-HR" dirty="0" smtClean="0"/>
              <a:t>sustavno mijenjati učeničko uvjerenje da se uči za ocjenu, a ne za život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Uloga konstruktivistički orijentiranih nastavnika</a:t>
            </a:r>
            <a:endParaRPr lang="hr-HR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hr-HR" dirty="0" smtClean="0"/>
              <a:t>dvojaka uloga: </a:t>
            </a:r>
            <a:r>
              <a:rPr lang="hr-HR" i="1" dirty="0" smtClean="0"/>
              <a:t>inicijatori</a:t>
            </a:r>
            <a:r>
              <a:rPr lang="hr-HR" dirty="0" smtClean="0"/>
              <a:t> jer učenike potiču, podupiru i vode, a pritom i </a:t>
            </a:r>
            <a:r>
              <a:rPr lang="hr-HR" i="1" dirty="0" smtClean="0"/>
              <a:t>sami uče</a:t>
            </a:r>
          </a:p>
          <a:p>
            <a:r>
              <a:rPr lang="hr-HR" dirty="0" smtClean="0"/>
              <a:t>potiču izgradnju učeničkih </a:t>
            </a:r>
            <a:r>
              <a:rPr lang="hr-HR" i="1" dirty="0" smtClean="0"/>
              <a:t>koncepata</a:t>
            </a:r>
            <a:r>
              <a:rPr lang="hr-HR" dirty="0" smtClean="0"/>
              <a:t> i na konkretnim zadatcima ih provjeravaju</a:t>
            </a:r>
          </a:p>
          <a:p>
            <a:r>
              <a:rPr lang="hr-HR" dirty="0" smtClean="0"/>
              <a:t>primjenjuju nastavne strategije, metode, sredstva i socijalne oblike koji potiču </a:t>
            </a:r>
            <a:r>
              <a:rPr lang="hr-HR" i="1" dirty="0" smtClean="0"/>
              <a:t>aktivno </a:t>
            </a:r>
            <a:r>
              <a:rPr lang="hr-HR" dirty="0" smtClean="0"/>
              <a:t>i</a:t>
            </a:r>
            <a:r>
              <a:rPr lang="hr-HR" i="1" dirty="0" smtClean="0"/>
              <a:t> suradničko učenje</a:t>
            </a:r>
          </a:p>
          <a:p>
            <a:r>
              <a:rPr lang="hr-HR" dirty="0" smtClean="0"/>
              <a:t>razvijaju vještine zapažanja, opisivanja (pisano i verbalno) i vrednovanja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Kompetencije konstruktivistički orijentiranoga nastavnika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hr-HR" dirty="0" smtClean="0"/>
              <a:t>sklonost ka stalnom učenju i profesionalnom razvoju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razvijene komunikacijske vještine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društvenost (etičnost, pozitivni stavovi, odgovornost)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sklonost timskom radu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 sklonost kritičkom promišljanju i </a:t>
            </a:r>
            <a:r>
              <a:rPr lang="hr-HR" dirty="0" err="1" smtClean="0"/>
              <a:t>samovrednovanju</a:t>
            </a:r>
            <a:r>
              <a:rPr lang="hr-HR" dirty="0" smtClean="0"/>
              <a:t> svoga rada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476673"/>
            <a:ext cx="4040188" cy="648072"/>
          </a:xfrm>
        </p:spPr>
        <p:txBody>
          <a:bodyPr/>
          <a:lstStyle/>
          <a:p>
            <a:r>
              <a:rPr lang="hr-HR" dirty="0" smtClean="0"/>
              <a:t>Tradicionalni razredi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929411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/>
              <a:t>strogo pridržavanje propisanog kurikuluma</a:t>
            </a:r>
          </a:p>
          <a:p>
            <a:r>
              <a:rPr lang="hr-HR" dirty="0" err="1" smtClean="0"/>
              <a:t>kurikulumske</a:t>
            </a:r>
            <a:r>
              <a:rPr lang="hr-HR" dirty="0" smtClean="0"/>
              <a:t> aktivnosti se čvrsto oslanjaju na postojeće udžbenike</a:t>
            </a:r>
          </a:p>
          <a:p>
            <a:r>
              <a:rPr lang="hr-HR" dirty="0" smtClean="0"/>
              <a:t>u</a:t>
            </a:r>
            <a:r>
              <a:rPr lang="pt-BR" dirty="0" smtClean="0"/>
              <a:t>čenik se doživljava kao “tabula rasa”</a:t>
            </a:r>
            <a:r>
              <a:rPr lang="pl-PL" dirty="0" smtClean="0"/>
              <a:t>na koju učitelj  utiskuje informacije</a:t>
            </a:r>
          </a:p>
          <a:p>
            <a:r>
              <a:rPr lang="hr-HR" dirty="0" smtClean="0"/>
              <a:t>učitelj inzistira na jednoznačno ispravnom odgovoru</a:t>
            </a:r>
          </a:p>
          <a:p>
            <a:r>
              <a:rPr lang="hr-HR" dirty="0" smtClean="0"/>
              <a:t>provjeravanje i ocjenjivanje se sagledava kao odvojeni dio od poučavanja i gotovo se uvijek provodi pisanom provjerom</a:t>
            </a:r>
          </a:p>
          <a:p>
            <a:r>
              <a:rPr lang="hr-HR" dirty="0" smtClean="0"/>
              <a:t>učenik najčešće radi sam.</a:t>
            </a:r>
            <a:endParaRPr lang="hr-H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476673"/>
            <a:ext cx="4041775" cy="648072"/>
          </a:xfrm>
        </p:spPr>
        <p:txBody>
          <a:bodyPr/>
          <a:lstStyle/>
          <a:p>
            <a:r>
              <a:rPr lang="hr-HR" dirty="0" smtClean="0"/>
              <a:t>Konstruktivistički razredi</a:t>
            </a:r>
            <a:endParaRPr lang="hr-H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27984" y="1196752"/>
            <a:ext cx="4258817" cy="4929411"/>
          </a:xfrm>
        </p:spPr>
        <p:txBody>
          <a:bodyPr>
            <a:normAutofit fontScale="92500" lnSpcReduction="10000"/>
          </a:bodyPr>
          <a:lstStyle/>
          <a:p>
            <a:r>
              <a:rPr lang="hr-HR" sz="1900" dirty="0" smtClean="0"/>
              <a:t>Od propisanog kurikuluma se odstupa ovisno o postavljenim pitanjima.</a:t>
            </a:r>
          </a:p>
          <a:p>
            <a:r>
              <a:rPr lang="hr-HR" sz="1900" dirty="0" smtClean="0"/>
              <a:t>k</a:t>
            </a:r>
            <a:r>
              <a:rPr lang="fi-FI" sz="1900" dirty="0" smtClean="0"/>
              <a:t>urikulumske aktivnosti se čvrsto oslanjaju na primarne</a:t>
            </a:r>
            <a:r>
              <a:rPr lang="hr-HR" sz="1900" dirty="0" smtClean="0"/>
              <a:t> izvore znanja i manipulativna nastavna sredstva</a:t>
            </a:r>
          </a:p>
          <a:p>
            <a:r>
              <a:rPr lang="hr-HR" sz="1900" dirty="0" smtClean="0"/>
              <a:t>učenik se promatra kao onaj koji misli stvarajući teorije o svijetu</a:t>
            </a:r>
          </a:p>
          <a:p>
            <a:r>
              <a:rPr lang="hr-HR" sz="1900" dirty="0" smtClean="0"/>
              <a:t>učitelj inzistira na učenikovom mišljenju o temi u kontinuitetu </a:t>
            </a:r>
            <a:r>
              <a:rPr lang="pl-PL" sz="1900" dirty="0" smtClean="0"/>
              <a:t>učenikovih trenutnih koncepcija koje koristi za obradu sadržaja</a:t>
            </a:r>
          </a:p>
          <a:p>
            <a:r>
              <a:rPr lang="hr-HR" sz="2000" dirty="0" smtClean="0"/>
              <a:t>provjeravanje napredovanja učenika</a:t>
            </a:r>
          </a:p>
          <a:p>
            <a:pPr>
              <a:buNone/>
            </a:pPr>
            <a:r>
              <a:rPr lang="pl-PL" sz="2000" dirty="0" smtClean="0"/>
              <a:t>      ugrađeno je u tijek učenja i provodi se kontinuiranim </a:t>
            </a:r>
            <a:r>
              <a:rPr lang="hr-HR" sz="2000" dirty="0" smtClean="0"/>
              <a:t>praćenjem učenikova rada</a:t>
            </a:r>
          </a:p>
          <a:p>
            <a:r>
              <a:rPr lang="hr-HR" sz="2000" dirty="0" smtClean="0"/>
              <a:t>učenici uglavnom koriste suradničke oblike rada.</a:t>
            </a:r>
            <a:endParaRPr lang="pl-PL" sz="1900" dirty="0" smtClean="0"/>
          </a:p>
          <a:p>
            <a:endParaRPr lang="hr-HR" sz="2000" dirty="0" smtClean="0"/>
          </a:p>
          <a:p>
            <a:pPr>
              <a:buNone/>
            </a:pPr>
            <a:endParaRPr lang="pl-PL" sz="1900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2195513" y="1989138"/>
            <a:ext cx="4105275" cy="3455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/>
              <a:t> 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dirty="0" smtClean="0">
                <a:solidFill>
                  <a:srgbClr val="FF0000"/>
                </a:solidFill>
              </a:rPr>
              <a:t>Krug učenja/poučavanja</a:t>
            </a:r>
            <a:endParaRPr lang="hr-HR" sz="3200" dirty="0">
              <a:solidFill>
                <a:srgbClr val="FF0000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r-HR" dirty="0" smtClean="0"/>
              <a:t>                           </a:t>
            </a:r>
            <a:r>
              <a:rPr lang="hr-HR" b="1" dirty="0" smtClean="0">
                <a:solidFill>
                  <a:srgbClr val="FF0000"/>
                </a:solidFill>
              </a:rPr>
              <a:t>ISKUSTVO</a:t>
            </a:r>
            <a:endParaRPr lang="hr-H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hr-H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hr-H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r-HR" dirty="0" smtClean="0"/>
              <a:t>   </a:t>
            </a:r>
            <a:r>
              <a:rPr lang="hr-HR" b="1" dirty="0" smtClean="0">
                <a:solidFill>
                  <a:srgbClr val="00B050"/>
                </a:solidFill>
              </a:rPr>
              <a:t>PRIMJENA                                    </a:t>
            </a:r>
            <a:r>
              <a:rPr lang="hr-HR" b="1" dirty="0" smtClean="0">
                <a:solidFill>
                  <a:srgbClr val="002060"/>
                </a:solidFill>
              </a:rPr>
              <a:t>REFLEKSIJA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hr-HR" b="1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hr-HR" b="1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hr-HR" b="1" dirty="0" smtClean="0">
              <a:solidFill>
                <a:srgbClr val="00206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hr-HR" b="1" dirty="0" smtClean="0">
                <a:solidFill>
                  <a:srgbClr val="002060"/>
                </a:solidFill>
              </a:rPr>
              <a:t>                    </a:t>
            </a:r>
            <a:r>
              <a:rPr lang="hr-HR" b="1" dirty="0" smtClean="0">
                <a:solidFill>
                  <a:srgbClr val="7030A0"/>
                </a:solidFill>
              </a:rPr>
              <a:t>KONCEPTUALIZACIJA</a:t>
            </a:r>
            <a:endParaRPr lang="hr-HR" b="1" dirty="0" smtClean="0">
              <a:solidFill>
                <a:srgbClr val="002060"/>
              </a:solidFill>
            </a:endParaRPr>
          </a:p>
        </p:txBody>
      </p:sp>
      <p:pic>
        <p:nvPicPr>
          <p:cNvPr id="21509" name="Picture 4" descr="Click to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997200"/>
            <a:ext cx="1809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a 6"/>
          <p:cNvSpPr/>
          <p:nvPr/>
        </p:nvSpPr>
        <p:spPr>
          <a:xfrm>
            <a:off x="1187450" y="2205038"/>
            <a:ext cx="6048375" cy="388778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dirty="0" smtClean="0">
                <a:solidFill>
                  <a:srgbClr val="FF0000"/>
                </a:solidFill>
              </a:rPr>
              <a:t>PITANJA….</a:t>
            </a:r>
            <a:endParaRPr lang="hr-HR" sz="3200" dirty="0">
              <a:solidFill>
                <a:srgbClr val="FF0000"/>
              </a:solidFill>
            </a:endParaRPr>
          </a:p>
        </p:txBody>
      </p:sp>
      <p:sp>
        <p:nvSpPr>
          <p:cNvPr id="19460" name="Rezervirano mjesto sadržaja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hr-HR" smtClean="0"/>
          </a:p>
          <a:p>
            <a:pPr eaLnBrk="1" hangingPunct="1">
              <a:buFont typeface="Wingdings 2" pitchFamily="18" charset="2"/>
              <a:buNone/>
            </a:pPr>
            <a:endParaRPr lang="hr-HR" smtClean="0"/>
          </a:p>
          <a:p>
            <a:pPr eaLnBrk="1" hangingPunct="1">
              <a:buFont typeface="Wingdings 2" pitchFamily="18" charset="2"/>
              <a:buNone/>
            </a:pPr>
            <a:r>
              <a:rPr lang="hr-HR" smtClean="0"/>
              <a:t>                  </a:t>
            </a:r>
            <a:r>
              <a:rPr lang="hr-HR" sz="1800" b="1" smtClean="0">
                <a:solidFill>
                  <a:srgbClr val="FF0000"/>
                </a:solidFill>
              </a:rPr>
              <a:t>Detektiv                        </a:t>
            </a:r>
            <a:r>
              <a:rPr lang="hr-HR" sz="1800" b="1" smtClean="0">
                <a:solidFill>
                  <a:srgbClr val="00B050"/>
                </a:solidFill>
              </a:rPr>
              <a:t>Kapetan</a:t>
            </a:r>
            <a:endParaRPr lang="hr-HR" smtClean="0"/>
          </a:p>
          <a:p>
            <a:pPr eaLnBrk="1" hangingPunct="1">
              <a:buFont typeface="Wingdings 2" pitchFamily="18" charset="2"/>
              <a:buNone/>
            </a:pPr>
            <a:r>
              <a:rPr lang="hr-HR" smtClean="0"/>
              <a:t>           </a:t>
            </a:r>
            <a:r>
              <a:rPr lang="hr-HR" sz="1800" b="1" smtClean="0">
                <a:solidFill>
                  <a:srgbClr val="FF0000"/>
                </a:solidFill>
              </a:rPr>
              <a:t>Pitanja za pojašnjavanje     </a:t>
            </a:r>
            <a:r>
              <a:rPr lang="hr-HR" sz="1800" b="1" smtClean="0">
                <a:solidFill>
                  <a:srgbClr val="00B050"/>
                </a:solidFill>
              </a:rPr>
              <a:t>Strateška pitanja</a:t>
            </a:r>
            <a:endParaRPr lang="hr-HR" b="1" smtClean="0">
              <a:solidFill>
                <a:srgbClr val="00B05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hr-HR" smtClean="0"/>
              <a:t>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mtClean="0"/>
              <a:t>             </a:t>
            </a:r>
            <a:r>
              <a:rPr lang="hr-HR" sz="1800" b="1" smtClean="0">
                <a:solidFill>
                  <a:srgbClr val="000099"/>
                </a:solidFill>
              </a:rPr>
              <a:t> Cirkularna pitanja                   </a:t>
            </a:r>
            <a:r>
              <a:rPr lang="hr-HR" sz="1800" b="1" smtClean="0">
                <a:solidFill>
                  <a:srgbClr val="7030A0"/>
                </a:solidFill>
              </a:rPr>
              <a:t>Refleksivna pitanja</a:t>
            </a:r>
            <a:endParaRPr lang="hr-HR" sz="1800" b="1" smtClean="0">
              <a:solidFill>
                <a:srgbClr val="000099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hr-HR" sz="1800" b="1" smtClean="0">
                <a:solidFill>
                  <a:srgbClr val="000099"/>
                </a:solidFill>
              </a:rPr>
              <a:t>                                 Antropolog</a:t>
            </a:r>
            <a:r>
              <a:rPr lang="hr-HR" smtClean="0"/>
              <a:t>             </a:t>
            </a:r>
            <a:r>
              <a:rPr lang="hr-HR" sz="1800" b="1" smtClean="0">
                <a:solidFill>
                  <a:srgbClr val="7030A0"/>
                </a:solidFill>
              </a:rPr>
              <a:t>Istraživač</a:t>
            </a:r>
            <a:endParaRPr lang="hr-HR" smtClean="0"/>
          </a:p>
        </p:txBody>
      </p:sp>
      <p:cxnSp>
        <p:nvCxnSpPr>
          <p:cNvPr id="9" name="Ravni poveznik 8"/>
          <p:cNvCxnSpPr>
            <a:stCxn id="7" idx="0"/>
            <a:endCxn id="7" idx="4"/>
          </p:cNvCxnSpPr>
          <p:nvPr/>
        </p:nvCxnSpPr>
        <p:spPr>
          <a:xfrm>
            <a:off x="4211638" y="2205038"/>
            <a:ext cx="0" cy="3887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12"/>
          <p:cNvCxnSpPr>
            <a:stCxn id="7" idx="2"/>
            <a:endCxn id="7" idx="6"/>
          </p:cNvCxnSpPr>
          <p:nvPr/>
        </p:nvCxnSpPr>
        <p:spPr>
          <a:xfrm>
            <a:off x="1187450" y="4149725"/>
            <a:ext cx="6048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3" name="Picture 7" descr="detective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420888"/>
            <a:ext cx="723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0" descr="Clipart - Captain. Fotosearch - Search Clip Art, Illustration Murals, Drawings and Vector EPS Graphics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781300"/>
            <a:ext cx="6477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1" descr="Clipart - anthropologist road sign illustration design. Fotosearch - Search Clip Art, Illustration Murals, Drawings and Vector EPS Graphics 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221163"/>
            <a:ext cx="8763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3" descr="animated po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4076700"/>
            <a:ext cx="7715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200" b="1" dirty="0" smtClean="0">
                <a:solidFill>
                  <a:srgbClr val="FF0000"/>
                </a:solidFill>
              </a:rPr>
              <a:t>EVALUACIJA</a:t>
            </a:r>
            <a:endParaRPr lang="hr-HR" sz="3200" b="1" dirty="0">
              <a:solidFill>
                <a:srgbClr val="FF0000"/>
              </a:solidFill>
            </a:endParaRPr>
          </a:p>
        </p:txBody>
      </p:sp>
      <p:sp>
        <p:nvSpPr>
          <p:cNvPr id="22531" name="Rezervirano mjesto sadržaja 2"/>
          <p:cNvSpPr>
            <a:spLocks noGrp="1"/>
          </p:cNvSpPr>
          <p:nvPr>
            <p:ph idx="1"/>
          </p:nvPr>
        </p:nvSpPr>
        <p:spPr>
          <a:xfrm>
            <a:off x="179388" y="1412875"/>
            <a:ext cx="8039100" cy="504031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hr-HR" dirty="0" smtClean="0">
                <a:solidFill>
                  <a:srgbClr val="FF0000"/>
                </a:solidFill>
              </a:rPr>
              <a:t>                             </a:t>
            </a:r>
            <a:r>
              <a:rPr lang="hr-HR" sz="2800" dirty="0" smtClean="0">
                <a:solidFill>
                  <a:srgbClr val="FF0000"/>
                </a:solidFill>
              </a:rPr>
              <a:t>       PROCES</a:t>
            </a:r>
            <a:endParaRPr lang="hr-HR" dirty="0" smtClean="0">
              <a:solidFill>
                <a:srgbClr val="FF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hr-HR" dirty="0" smtClean="0"/>
              <a:t>              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Jesmo li radili na onome na čemu                                  Kako krenuti dalje?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1800" b="1" dirty="0" smtClean="0"/>
              <a:t>smo doista htjeli?                                                             Kako upotrijebiti iskustvo?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1800" b="1" dirty="0" smtClean="0"/>
              <a:t>Na čemu nismo radili?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1800" b="1" dirty="0" smtClean="0"/>
              <a:t>    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2000" b="1" dirty="0" smtClean="0">
                <a:solidFill>
                  <a:srgbClr val="7030A0"/>
                </a:solidFill>
              </a:rPr>
              <a:t>FOKUS NA                                                                              FOKUS NA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2000" b="1" dirty="0" smtClean="0">
                <a:solidFill>
                  <a:srgbClr val="7030A0"/>
                </a:solidFill>
              </a:rPr>
              <a:t>PROŠLOSTI                                                                             BUDUĆNOSTI</a:t>
            </a:r>
          </a:p>
          <a:p>
            <a:pPr eaLnBrk="1" hangingPunct="1">
              <a:buFont typeface="Wingdings 2" pitchFamily="18" charset="2"/>
              <a:buNone/>
            </a:pPr>
            <a:endParaRPr lang="hr-HR" dirty="0" smtClean="0"/>
          </a:p>
          <a:p>
            <a:pPr eaLnBrk="1" hangingPunct="1">
              <a:buFont typeface="Wingdings 2" pitchFamily="18" charset="2"/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Što </a:t>
            </a:r>
            <a:r>
              <a:rPr lang="hr-HR" sz="1800" b="1" dirty="0" smtClean="0">
                <a:solidFill>
                  <a:schemeClr val="tx1"/>
                </a:solidFill>
              </a:rPr>
              <a:t>želimo postići?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Kako ćemo to mjeriti?</a:t>
            </a:r>
            <a:r>
              <a:rPr lang="hr-HR" dirty="0" smtClean="0"/>
              <a:t>                    </a:t>
            </a:r>
            <a:r>
              <a:rPr lang="hr-HR" sz="1800" b="1" dirty="0" smtClean="0"/>
              <a:t>Kako ćemo znati jesmo li uspjeli</a:t>
            </a:r>
            <a:r>
              <a:rPr lang="hr-HR" dirty="0" smtClean="0"/>
              <a:t>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hr-HR" b="1" dirty="0" smtClean="0">
                <a:solidFill>
                  <a:srgbClr val="FF0000"/>
                </a:solidFill>
              </a:rPr>
              <a:t>                                  ISHODI</a:t>
            </a:r>
            <a:r>
              <a:rPr lang="hr-HR" dirty="0" smtClean="0">
                <a:solidFill>
                  <a:srgbClr val="FF0000"/>
                </a:solidFill>
              </a:rPr>
              <a:t>           </a:t>
            </a:r>
          </a:p>
        </p:txBody>
      </p:sp>
      <p:pic>
        <p:nvPicPr>
          <p:cNvPr id="22532" name="Picture 7" descr="Stock Illustration - Looking Through Binoculars At Crossroad. Fotosearch - Search Clipart, Illustration Posters, Drawings and Vector EPS Graphics 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276475"/>
            <a:ext cx="1584325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hr-HR" dirty="0" smtClean="0"/>
              <a:t>Konstruktivistički pristup nije rješenje za sve probleme u nastavi, već samo mogući put koji učenika vodi do kompetentne, samosvjesne, odgovorne (prema sebi i drugima) osobe. </a:t>
            </a:r>
          </a:p>
          <a:p>
            <a:pPr>
              <a:buNone/>
            </a:pPr>
            <a:r>
              <a:rPr lang="hr-HR" i="1" dirty="0" smtClean="0">
                <a:solidFill>
                  <a:srgbClr val="7030A0"/>
                </a:solidFill>
                <a:latin typeface="Gabriola" pitchFamily="82" charset="0"/>
              </a:rPr>
              <a:t>     </a:t>
            </a:r>
            <a:r>
              <a:rPr lang="hr-HR" b="1" i="1" dirty="0" smtClean="0">
                <a:solidFill>
                  <a:srgbClr val="7030A0"/>
                </a:solidFill>
                <a:latin typeface="Gabriola" pitchFamily="82" charset="0"/>
              </a:rPr>
              <a:t>Učitelj, koji šeće u sjeni svoga hrama ne daje od svoje mudrosti, nego od svoje ljubavi. Ako je doista mudar, ne nudi vam da uđete u kuću njegove mudrosti, nego vas radije vodi do praga vlastitog duha… (</a:t>
            </a:r>
            <a:r>
              <a:rPr lang="hr-HR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Khalil</a:t>
            </a:r>
            <a:r>
              <a:rPr lang="hr-HR" sz="2000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hr-HR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Gibran</a:t>
            </a:r>
            <a:r>
              <a:rPr lang="hr-HR" sz="2000" b="1" dirty="0" smtClean="0">
                <a:solidFill>
                  <a:srgbClr val="7030A0"/>
                </a:solidFill>
                <a:latin typeface="Monotype Corsiva" pitchFamily="66" charset="0"/>
              </a:rPr>
              <a:t>)</a:t>
            </a:r>
            <a:endParaRPr lang="hr-HR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predavačka </a:t>
            </a:r>
            <a:r>
              <a:rPr lang="hr-HR" i="1" dirty="0" err="1" smtClean="0">
                <a:solidFill>
                  <a:srgbClr val="0070C0"/>
                </a:solidFill>
              </a:rPr>
              <a:t>vs</a:t>
            </a:r>
            <a:r>
              <a:rPr lang="hr-HR" dirty="0" smtClean="0"/>
              <a:t> istraživačka nastava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raspravite u skupini koju nastavu češće primjenjujete i zašto (5 min)</a:t>
            </a:r>
          </a:p>
          <a:p>
            <a:r>
              <a:rPr lang="hr-HR" dirty="0" smtClean="0"/>
              <a:t>pokušajte se usuglasiti oko odgovora i njegova obrazloženja (5 min)</a:t>
            </a:r>
          </a:p>
          <a:p>
            <a:r>
              <a:rPr lang="hr-HR" dirty="0" smtClean="0"/>
              <a:t>izlaganje po skupinama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280473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Calibri" pitchFamily="34" charset="0"/>
              </a:rPr>
              <a:t>Što</a:t>
            </a:r>
            <a:r>
              <a:rPr lang="hr-HR" dirty="0" smtClean="0"/>
              <a:t> (mislimo da) znamo?</a:t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hr-HR" dirty="0" smtClean="0">
                <a:solidFill>
                  <a:srgbClr val="0070C0"/>
                </a:solidFill>
              </a:rPr>
              <a:t>Individualan rad 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Razmislite i zapišite što zamišljate pod </a:t>
            </a: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učenjem otkrivanjem?</a:t>
            </a:r>
            <a:endParaRPr lang="hr-H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hr-HR" dirty="0" smtClean="0"/>
              <a:t>Sjetite se i zapišite  jeste li i u kojim prilikama tijekom svoga školovanja/ usavršavanja bili  izloženi takvom obliku učenja </a:t>
            </a:r>
          </a:p>
          <a:p>
            <a:pPr>
              <a:lnSpc>
                <a:spcPct val="90000"/>
              </a:lnSpc>
            </a:pPr>
            <a:r>
              <a:rPr lang="hr-HR" dirty="0" smtClean="0"/>
              <a:t>Jeste li i u kojim prilikama taj tip nastave primijenili u poučavanju svojih učenika? </a:t>
            </a:r>
          </a:p>
          <a:p>
            <a:pPr>
              <a:lnSpc>
                <a:spcPct val="90000"/>
              </a:lnSpc>
            </a:pPr>
            <a:r>
              <a:rPr lang="hr-HR" dirty="0" smtClean="0">
                <a:solidFill>
                  <a:srgbClr val="00B050"/>
                </a:solidFill>
              </a:rPr>
              <a:t>Razmijenite iskustva u grupama</a:t>
            </a:r>
          </a:p>
          <a:p>
            <a:pPr>
              <a:lnSpc>
                <a:spcPct val="90000"/>
              </a:lnSpc>
            </a:pPr>
            <a:r>
              <a:rPr lang="hr-HR" dirty="0" smtClean="0">
                <a:solidFill>
                  <a:srgbClr val="0070C0"/>
                </a:solidFill>
              </a:rPr>
              <a:t>Izvještavanje grupa </a:t>
            </a:r>
          </a:p>
          <a:p>
            <a:endParaRPr lang="hr-H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predavačka </a:t>
            </a:r>
            <a:r>
              <a:rPr lang="hr-HR" i="1" dirty="0" smtClean="0">
                <a:solidFill>
                  <a:srgbClr val="0070C0"/>
                </a:solidFill>
              </a:rPr>
              <a:t>vs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r>
              <a:rPr lang="hr-HR" dirty="0" smtClean="0"/>
              <a:t>istraživačka nastava…zašto?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Predavačka nastava</a:t>
            </a:r>
          </a:p>
          <a:p>
            <a:pPr>
              <a:buFont typeface="Wingdings" pitchFamily="2" charset="2"/>
              <a:buChar char="Ø"/>
            </a:pPr>
            <a:r>
              <a:rPr lang="hr-HR" dirty="0"/>
              <a:t>m</a:t>
            </a:r>
            <a:r>
              <a:rPr lang="hr-HR" dirty="0" smtClean="0"/>
              <a:t>inimalna materijalna sredstva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primjenjivija u razrednim odjelima s većim brojem učenika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 jednostavnija priprema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…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Istraživačka nastava</a:t>
            </a:r>
          </a:p>
          <a:p>
            <a:pPr>
              <a:buFont typeface="Wingdings" pitchFamily="2" charset="2"/>
              <a:buChar char="Ø"/>
            </a:pPr>
            <a:r>
              <a:rPr lang="hr-HR" dirty="0"/>
              <a:t>a</a:t>
            </a:r>
            <a:r>
              <a:rPr lang="hr-HR" dirty="0" smtClean="0"/>
              <a:t>ktivno učenje</a:t>
            </a:r>
          </a:p>
          <a:p>
            <a:pPr>
              <a:buFont typeface="Wingdings" pitchFamily="2" charset="2"/>
              <a:buChar char="Ø"/>
            </a:pPr>
            <a:r>
              <a:rPr lang="hr-HR" dirty="0"/>
              <a:t>t</a:t>
            </a:r>
            <a:r>
              <a:rPr lang="hr-HR" dirty="0" smtClean="0"/>
              <a:t>imski rad (socijalne vještine)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trajno stjecanje znanja</a:t>
            </a:r>
          </a:p>
          <a:p>
            <a:pPr>
              <a:buFont typeface="Wingdings" pitchFamily="2" charset="2"/>
              <a:buChar char="Ø"/>
            </a:pPr>
            <a:r>
              <a:rPr lang="hr-HR" dirty="0"/>
              <a:t>v</a:t>
            </a:r>
            <a:r>
              <a:rPr lang="hr-HR" dirty="0" smtClean="0"/>
              <a:t>eći interes i motivacija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razvijanje manualnih vještine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 naglašenija interdisciplinarna povezanost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…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3055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Što, zašto i kako…? </a:t>
            </a:r>
            <a:r>
              <a:rPr lang="hr-HR" sz="2800" dirty="0" smtClean="0"/>
              <a:t>(M. Sikirica)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kreativan učitelj kreira vlastiti, najučinkovitiji nastavni proces</a:t>
            </a:r>
          </a:p>
          <a:p>
            <a:r>
              <a:rPr lang="hr-HR" dirty="0" smtClean="0"/>
              <a:t>sam odabire nastavne strategije kojima će realizirani planirane ciljeve</a:t>
            </a:r>
          </a:p>
          <a:p>
            <a:r>
              <a:rPr lang="hr-HR" dirty="0" smtClean="0"/>
              <a:t>vodi brigu o psihofizičkim sposobnostima, odnosno razvojnoj dobi učenika.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9438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751" y="368660"/>
            <a:ext cx="3888432" cy="1224136"/>
          </a:xfr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>
              <a:lnSpc>
                <a:spcPct val="100000"/>
              </a:lnSpc>
              <a:buSzPct val="25000"/>
            </a:pPr>
            <a:r>
              <a:rPr lang="hr-HR" sz="2800" b="1" dirty="0">
                <a:ea typeface="Comic Sans MS"/>
                <a:cs typeface="Comic Sans MS"/>
              </a:rPr>
              <a:t>Okvir nacionalnog kurikuluma - ONK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395536" y="1763815"/>
            <a:ext cx="3744416" cy="34852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b="1" dirty="0" smtClean="0">
                <a:solidFill>
                  <a:schemeClr val="tx1"/>
                </a:solidFill>
                <a:latin typeface="+mj-lt"/>
              </a:rPr>
              <a:t>Polazišta</a:t>
            </a:r>
          </a:p>
          <a:p>
            <a:pPr>
              <a:buNone/>
            </a:pPr>
            <a:r>
              <a:rPr lang="hr-HR" sz="2400" b="1" dirty="0" smtClean="0">
                <a:solidFill>
                  <a:schemeClr val="tx1"/>
                </a:solidFill>
                <a:latin typeface="+mj-lt"/>
              </a:rPr>
              <a:t>Vizija</a:t>
            </a:r>
          </a:p>
          <a:p>
            <a:pPr>
              <a:buNone/>
            </a:pPr>
            <a:r>
              <a:rPr lang="hr-HR" sz="2400" b="1" dirty="0" smtClean="0">
                <a:solidFill>
                  <a:schemeClr val="tx1"/>
                </a:solidFill>
                <a:latin typeface="+mj-lt"/>
              </a:rPr>
              <a:t>Načela</a:t>
            </a:r>
          </a:p>
          <a:p>
            <a:pPr>
              <a:buNone/>
            </a:pPr>
            <a:r>
              <a:rPr lang="hr-HR" sz="2400" b="1" dirty="0" smtClean="0">
                <a:solidFill>
                  <a:schemeClr val="tx1"/>
                </a:solidFill>
                <a:latin typeface="+mj-lt"/>
              </a:rPr>
              <a:t>Vrijednosti</a:t>
            </a:r>
          </a:p>
          <a:p>
            <a:pPr>
              <a:buNone/>
            </a:pPr>
            <a:r>
              <a:rPr lang="hr-HR" sz="2400" b="1" dirty="0" smtClean="0">
                <a:solidFill>
                  <a:schemeClr val="tx1"/>
                </a:solidFill>
                <a:latin typeface="+mj-lt"/>
              </a:rPr>
              <a:t>Generičke kompetencije</a:t>
            </a:r>
            <a:endParaRPr lang="hr-HR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Notched Right Arrow 7"/>
          <p:cNvSpPr/>
          <p:nvPr/>
        </p:nvSpPr>
        <p:spPr>
          <a:xfrm>
            <a:off x="4067944" y="3645024"/>
            <a:ext cx="432048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latin typeface="Cambria" panose="020405030504060302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8718"/>
            <a:ext cx="4429156" cy="509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576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143000"/>
          </a:xfrm>
        </p:spPr>
        <p:txBody>
          <a:bodyPr>
            <a:normAutofit/>
          </a:bodyPr>
          <a:lstStyle/>
          <a:p>
            <a:r>
              <a:rPr lang="hr-HR" sz="3400" dirty="0" smtClean="0"/>
              <a:t>Didaktičke strategije </a:t>
            </a:r>
            <a:r>
              <a:rPr lang="hr-HR" sz="2200" dirty="0" smtClean="0"/>
              <a:t>(L. </a:t>
            </a:r>
            <a:r>
              <a:rPr lang="hr-HR" sz="2200" dirty="0" err="1" smtClean="0"/>
              <a:t>Bognar</a:t>
            </a:r>
            <a:r>
              <a:rPr lang="hr-HR" sz="2200" dirty="0" smtClean="0"/>
              <a:t>, M. Matijević, </a:t>
            </a:r>
            <a:r>
              <a:rPr lang="hr-HR" sz="2200" i="1" dirty="0" smtClean="0"/>
              <a:t>Didaktika, </a:t>
            </a:r>
            <a:r>
              <a:rPr lang="hr-HR" sz="2200" dirty="0" smtClean="0"/>
              <a:t>2002.)</a:t>
            </a:r>
            <a:endParaRPr lang="hr-HR" sz="2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Poučavanje</a:t>
            </a:r>
          </a:p>
          <a:p>
            <a:pPr>
              <a:buFont typeface="Wingdings" pitchFamily="2" charset="2"/>
              <a:buChar char="Ø"/>
            </a:pPr>
            <a:r>
              <a:rPr lang="hr-HR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 otkrivanjem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Doživljavanje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Istraživanje i stvaranje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Vježbanje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Stvaranje</a:t>
            </a:r>
          </a:p>
          <a:p>
            <a:pPr>
              <a:buFont typeface="Wingdings" pitchFamily="2" charset="2"/>
              <a:buChar char="Ø"/>
            </a:pPr>
            <a:endParaRPr lang="hr-HR" dirty="0" smtClean="0"/>
          </a:p>
          <a:p>
            <a:pPr>
              <a:buFont typeface="Wingdings" pitchFamily="2" charset="2"/>
              <a:buChar char="Ø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2532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Strategije </a:t>
            </a:r>
            <a:r>
              <a:rPr lang="hr-H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poučavanja</a:t>
            </a:r>
            <a:r>
              <a:rPr lang="hr-HR" dirty="0" smtClean="0"/>
              <a:t> </a:t>
            </a:r>
            <a:r>
              <a:rPr lang="hr-HR" sz="2800" dirty="0" smtClean="0"/>
              <a:t>(V. Poljak, 1977.)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Problemsko poučavanje:  </a:t>
            </a:r>
            <a:r>
              <a:rPr lang="hr-HR" dirty="0" smtClean="0"/>
              <a:t>definiranje problema (aktivno sudjelovanje učenika) → izdvajanje odgovarajućih informacija → kombinacija pojedinih informacija → evaluacija (provjera) rješenja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Heurističko poučavanje: </a:t>
            </a:r>
            <a:r>
              <a:rPr lang="hr-HR" dirty="0" smtClean="0"/>
              <a:t>razvojni razgovor, učitelj vodi učenika do rješenja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Programirano</a:t>
            </a:r>
            <a:r>
              <a:rPr lang="hr-HR" dirty="0" smtClean="0"/>
              <a:t> </a:t>
            </a: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poučavanje: </a:t>
            </a:r>
            <a:r>
              <a:rPr lang="hr-HR" dirty="0" smtClean="0"/>
              <a:t>sadržaj ili vještine koje učenik treba usvojiti unaprijed su zadani (programirani). Učenik odmah dobiva povratnu informaciju. Učenik nema mogućnost odabira načina izgradnje vlastitog konstrukta.</a:t>
            </a:r>
            <a:endParaRPr lang="hr-H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32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Strategija </a:t>
            </a:r>
            <a:r>
              <a:rPr lang="hr-H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učenja otkrivanjem </a:t>
            </a:r>
            <a:r>
              <a:rPr lang="hr-HR" dirty="0" smtClean="0"/>
              <a:t>(iskustveno učenje)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Istraživanje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Simulacija</a:t>
            </a:r>
          </a:p>
          <a:p>
            <a:pPr>
              <a:buFont typeface="Wingdings" pitchFamily="2" charset="2"/>
              <a:buChar char="Ø"/>
            </a:pPr>
            <a:r>
              <a:rPr lang="hr-H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rojekt</a:t>
            </a:r>
            <a:endParaRPr lang="hr-H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2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17463" defTabSz="912813">
              <a:buNone/>
              <a:defRPr/>
            </a:pP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K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onstru</a:t>
            </a: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k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tivist</a:t>
            </a:r>
            <a:r>
              <a:rPr lang="hr-HR" sz="2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ička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se n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astava </a:t>
            </a:r>
            <a:r>
              <a:rPr lang="vi-VN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temelji na istraživanju ljudsko</a:t>
            </a:r>
            <a:r>
              <a:rPr lang="hr-HR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</a:t>
            </a:r>
            <a:r>
              <a:rPr lang="vi-VN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mozg</a:t>
            </a:r>
            <a:r>
              <a:rPr lang="hr-HR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i ono</a:t>
            </a: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što je poznato o tome kako se </a:t>
            </a:r>
            <a:r>
              <a:rPr lang="hr-HR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odvija </a:t>
            </a:r>
            <a:r>
              <a:rPr lang="vi-VN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učenje. </a:t>
            </a:r>
            <a:endParaRPr lang="hr-HR" sz="2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0" indent="17463" defTabSz="912813">
              <a:buNone/>
              <a:defRPr/>
            </a:pPr>
            <a:r>
              <a:rPr lang="vi-VN" sz="2400" dirty="0" smtClean="0">
                <a:solidFill>
                  <a:srgbClr val="CC0000"/>
                </a:solidFill>
                <a:latin typeface="Calibri" pitchFamily="34" charset="0"/>
              </a:rPr>
              <a:t/>
            </a:r>
            <a:br>
              <a:rPr lang="vi-VN" sz="2400" dirty="0" smtClean="0">
                <a:solidFill>
                  <a:srgbClr val="CC0000"/>
                </a:solidFill>
                <a:latin typeface="Calibri" pitchFamily="34" charset="0"/>
              </a:rPr>
            </a:br>
            <a:r>
              <a:rPr lang="vi-VN" sz="2400" dirty="0" smtClean="0">
                <a:latin typeface="Calibri" pitchFamily="34" charset="0"/>
              </a:rPr>
              <a:t>Konstruktivi</a:t>
            </a:r>
            <a:r>
              <a:rPr lang="hr-HR" sz="2400" dirty="0" err="1" smtClean="0">
                <a:latin typeface="Calibri" pitchFamily="34" charset="0"/>
              </a:rPr>
              <a:t>stički</a:t>
            </a:r>
            <a:r>
              <a:rPr lang="vi-VN" sz="2400" dirty="0" smtClean="0">
                <a:latin typeface="Calibri" pitchFamily="34" charset="0"/>
              </a:rPr>
              <a:t> pristup nastavi i učenju temelji se na pretpostav</a:t>
            </a:r>
            <a:r>
              <a:rPr lang="hr-HR" sz="2400" dirty="0" err="1" smtClean="0">
                <a:latin typeface="Calibri" pitchFamily="34" charset="0"/>
              </a:rPr>
              <a:t>ci</a:t>
            </a:r>
            <a:r>
              <a:rPr lang="vi-VN" sz="2400" dirty="0" smtClean="0">
                <a:latin typeface="Calibri" pitchFamily="34" charset="0"/>
              </a:rPr>
              <a:t> da je </a:t>
            </a:r>
            <a:r>
              <a:rPr lang="vi-VN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kognicija (učenje) rezultat "mentalne konstrukcije"</a:t>
            </a:r>
            <a:r>
              <a:rPr lang="vi-VN" sz="2400" dirty="0" smtClean="0">
                <a:latin typeface="Calibri" pitchFamily="34" charset="0"/>
              </a:rPr>
              <a:t>. </a:t>
            </a:r>
            <a:endParaRPr lang="hr-HR" sz="2400" dirty="0" smtClean="0">
              <a:latin typeface="Calibri" pitchFamily="34" charset="0"/>
            </a:endParaRPr>
          </a:p>
          <a:p>
            <a:pPr marL="0" indent="17463" defTabSz="912813" eaLnBrk="1" hangingPunct="1">
              <a:buFont typeface="Wingdings 3" pitchFamily="18" charset="2"/>
              <a:buNone/>
              <a:defRPr/>
            </a:pPr>
            <a:r>
              <a:rPr lang="vi-VN" sz="2400" dirty="0" smtClean="0">
                <a:latin typeface="Calibri" pitchFamily="34" charset="0"/>
              </a:rPr>
              <a:t>Drugim riječima, </a:t>
            </a:r>
            <a:r>
              <a:rPr lang="hr-HR" sz="2400" dirty="0" smtClean="0">
                <a:latin typeface="Calibri" pitchFamily="34" charset="0"/>
              </a:rPr>
              <a:t>učenici</a:t>
            </a:r>
            <a:r>
              <a:rPr lang="vi-VN" sz="2400" dirty="0" smtClean="0">
                <a:latin typeface="Calibri" pitchFamily="34" charset="0"/>
              </a:rPr>
              <a:t> uče </a:t>
            </a:r>
            <a:r>
              <a:rPr lang="hr-HR" sz="2400" dirty="0" smtClean="0">
                <a:latin typeface="Calibri" pitchFamily="34" charset="0"/>
              </a:rPr>
              <a:t>uklapajući </a:t>
            </a:r>
            <a:r>
              <a:rPr lang="vi-VN" sz="2400" dirty="0" smtClean="0">
                <a:latin typeface="Calibri" pitchFamily="34" charset="0"/>
              </a:rPr>
              <a:t>nove informacije, zajedno s </a:t>
            </a:r>
            <a:r>
              <a:rPr lang="hr-HR" sz="2400" dirty="0" smtClean="0">
                <a:latin typeface="Calibri" pitchFamily="34" charset="0"/>
              </a:rPr>
              <a:t>onim</a:t>
            </a:r>
            <a:r>
              <a:rPr lang="vi-VN" sz="2400" dirty="0" smtClean="0">
                <a:latin typeface="Calibri" pitchFamily="34" charset="0"/>
              </a:rPr>
              <a:t> što već znaju</a:t>
            </a:r>
            <a:r>
              <a:rPr lang="hr-HR" sz="2400" dirty="0" smtClean="0">
                <a:latin typeface="Calibri" pitchFamily="34" charset="0"/>
              </a:rPr>
              <a:t>, pri čemu je</a:t>
            </a:r>
            <a:r>
              <a:rPr lang="vi-VN" sz="2400" dirty="0" smtClean="0">
                <a:latin typeface="Calibri" pitchFamily="34" charset="0"/>
              </a:rPr>
              <a:t> </a:t>
            </a:r>
            <a:r>
              <a:rPr lang="vi-VN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učenj</a:t>
            </a:r>
            <a:r>
              <a:rPr lang="hr-HR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 </a:t>
            </a:r>
            <a:r>
              <a:rPr lang="vi-VN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pod </a:t>
            </a:r>
            <a:r>
              <a:rPr lang="vi-VN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utjecajem kontekst</a:t>
            </a:r>
            <a:r>
              <a:rPr lang="hr-HR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</a:t>
            </a:r>
            <a:r>
              <a:rPr lang="vi-VN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vi-VN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u kojem </a:t>
            </a:r>
            <a:r>
              <a:rPr lang="hr-HR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su </a:t>
            </a:r>
            <a:r>
              <a:rPr lang="vi-VN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se idej</a:t>
            </a:r>
            <a:r>
              <a:rPr lang="hr-HR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</a:t>
            </a:r>
            <a:r>
              <a:rPr lang="vi-VN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pre</a:t>
            </a:r>
            <a:r>
              <a:rPr lang="hr-HR" sz="24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zentirale</a:t>
            </a:r>
            <a:r>
              <a:rPr lang="hr-HR" sz="24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te </a:t>
            </a:r>
            <a:r>
              <a:rPr lang="vi-VN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učenik</a:t>
            </a:r>
            <a:r>
              <a:rPr lang="hr-HR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ovih</a:t>
            </a:r>
            <a:r>
              <a:rPr lang="vi-VN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vjerovanja i stavov</a:t>
            </a:r>
            <a:r>
              <a:rPr lang="hr-HR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</a:t>
            </a:r>
            <a:r>
              <a:rPr lang="vi-VN" sz="2400" dirty="0" smtClean="0">
                <a:latin typeface="Calibri" pitchFamily="34" charset="0"/>
              </a:rPr>
              <a:t>. </a:t>
            </a:r>
            <a:endParaRPr lang="hr-HR" sz="2400" dirty="0" smtClean="0">
              <a:latin typeface="Calibri" pitchFamily="34" charset="0"/>
            </a:endParaRPr>
          </a:p>
          <a:p>
            <a:pPr marL="0" indent="17463" defTabSz="912813">
              <a:buNone/>
              <a:defRPr/>
            </a:pPr>
            <a:r>
              <a:rPr lang="hr-HR" sz="2400" dirty="0" smtClean="0">
                <a:latin typeface="Calibri" pitchFamily="34" charset="0"/>
              </a:rPr>
              <a:t>Rezultat je </a:t>
            </a:r>
            <a:r>
              <a:rPr lang="hr-H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koncept – </a:t>
            </a:r>
            <a:r>
              <a:rPr lang="hr-HR" sz="2400" dirty="0" smtClean="0">
                <a:latin typeface="Calibri" pitchFamily="34" charset="0"/>
              </a:rPr>
              <a:t>ideja ili uopćena predodžba koju smo konstruirali  kroz vlastiti mentalni proces. </a:t>
            </a:r>
            <a:r>
              <a:rPr lang="vi-VN" sz="2400" dirty="0" smtClean="0">
                <a:latin typeface="Calibri" pitchFamily="34" charset="0"/>
              </a:rPr>
              <a:t/>
            </a:r>
            <a:br>
              <a:rPr lang="vi-VN" sz="2400" dirty="0" smtClean="0">
                <a:latin typeface="Calibri" pitchFamily="34" charset="0"/>
              </a:rPr>
            </a:br>
            <a:r>
              <a:rPr lang="vi-VN" sz="2400" dirty="0" smtClean="0">
                <a:latin typeface="Calibri" pitchFamily="34" charset="0"/>
              </a:rPr>
              <a:t/>
            </a:r>
            <a:br>
              <a:rPr lang="vi-VN" sz="2400" dirty="0" smtClean="0">
                <a:latin typeface="Calibri" pitchFamily="34" charset="0"/>
              </a:rPr>
            </a:br>
            <a:endParaRPr lang="hr-HR" sz="2400" dirty="0" smtClean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hr-HR" dirty="0" smtClean="0">
                <a:latin typeface="+mn-lt"/>
              </a:rPr>
              <a:t>Konstruktivistička teorija učenja – </a:t>
            </a:r>
            <a:r>
              <a:rPr lang="hr-HR" sz="3100" dirty="0" smtClean="0">
                <a:latin typeface="+mn-lt"/>
              </a:rPr>
              <a:t>uporište za učenje otkrivanjem</a:t>
            </a:r>
            <a:endParaRPr lang="hr-HR" sz="3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967</Words>
  <Application>Microsoft Office PowerPoint</Application>
  <PresentationFormat>On-screen Show (4:3)</PresentationFormat>
  <Paragraphs>159</Paragraphs>
  <Slides>20</Slides>
  <Notes>12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Tema sustava Office</vt:lpstr>
      <vt:lpstr>Učenje i poučavanje u nastavi kemije</vt:lpstr>
      <vt:lpstr>predavačka vs istraživačka nastava</vt:lpstr>
      <vt:lpstr>predavačka vs istraživačka nastava…zašto?</vt:lpstr>
      <vt:lpstr>Što, zašto i kako…? (M. Sikirica)</vt:lpstr>
      <vt:lpstr>Okvir nacionalnog kurikuluma - ONK</vt:lpstr>
      <vt:lpstr>Didaktičke strategije (L. Bognar, M. Matijević, Didaktika, 2002.)</vt:lpstr>
      <vt:lpstr>Strategije poučavanja (V. Poljak, 1977.)</vt:lpstr>
      <vt:lpstr>Strategija učenja otkrivanjem (iskustveno učenje)</vt:lpstr>
      <vt:lpstr>Konstruktivistička teorija učenja – uporište za učenje otkrivanjem</vt:lpstr>
      <vt:lpstr>Konstruktivistička teorija učenja        (David Gellon, 2002.)</vt:lpstr>
      <vt:lpstr>Konstruktivistička teorija učenja</vt:lpstr>
      <vt:lpstr>Kako?</vt:lpstr>
      <vt:lpstr>Uloga konstruktivistički orijentiranih nastavnika</vt:lpstr>
      <vt:lpstr>Kompetencije konstruktivistički orijentiranoga nastavnika</vt:lpstr>
      <vt:lpstr>Slide 15</vt:lpstr>
      <vt:lpstr>Krug učenja/poučavanja</vt:lpstr>
      <vt:lpstr>PITANJA….</vt:lpstr>
      <vt:lpstr>EVALUACIJA</vt:lpstr>
      <vt:lpstr>zaključak</vt:lpstr>
      <vt:lpstr>Što (mislimo da) znamo?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Učenje i poučavanje u nastavi kemije</dc:title>
  <dc:creator>knjiznica</dc:creator>
  <cp:lastModifiedBy>bsmojver</cp:lastModifiedBy>
  <cp:revision>104</cp:revision>
  <dcterms:created xsi:type="dcterms:W3CDTF">2016-08-04T09:19:10Z</dcterms:created>
  <dcterms:modified xsi:type="dcterms:W3CDTF">2016-10-19T12:44:13Z</dcterms:modified>
</cp:coreProperties>
</file>