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4" r:id="rId3"/>
    <p:sldId id="257" r:id="rId4"/>
    <p:sldId id="263" r:id="rId5"/>
    <p:sldId id="262" r:id="rId6"/>
    <p:sldId id="261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89D1E-2474-4C72-8BEF-0D4921863D9B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DF3C4-3FBE-4C45-AF8D-D32B61E48DBE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6E692-DC26-45A0-B26F-907432151288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EB3CB-EE46-4752-B195-9EF4E6DF01EE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B3CB-EE46-4752-B195-9EF4E6DF01EE}" type="slidenum">
              <a:rPr lang="hr-HR" smtClean="0"/>
              <a:pPr/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B3CB-EE46-4752-B195-9EF4E6DF01EE}" type="slidenum">
              <a:rPr lang="hr-HR" smtClean="0"/>
              <a:pPr/>
              <a:t>8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6279-AE00-4C40-8DBB-617068B5EAE0}" type="datetimeFigureOut">
              <a:rPr lang="hr-HR" smtClean="0"/>
              <a:pPr/>
              <a:t>24.10.2016.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5E15E-9DD8-404E-B495-24ADDD05738A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Stručni skup za učitelje i nastavnike kemije</a:t>
            </a:r>
            <a:endParaRPr lang="hr-HR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Učenje otkrivanjem</a:t>
            </a:r>
          </a:p>
          <a:p>
            <a:endParaRPr lang="hr-HR" sz="2000" dirty="0" smtClean="0"/>
          </a:p>
          <a:p>
            <a:r>
              <a:rPr lang="hr-HR" sz="2000" dirty="0" smtClean="0"/>
              <a:t>Rijeka, rujan 2016.</a:t>
            </a:r>
            <a:endParaRPr lang="hr-H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stručnog skupa</a:t>
            </a:r>
            <a:endParaRPr lang="hr-HR" sz="32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hr-HR" sz="4200" i="1" dirty="0" smtClean="0">
                <a:solidFill>
                  <a:srgbClr val="0070C0"/>
                </a:solidFill>
              </a:rPr>
              <a:t>               </a:t>
            </a:r>
          </a:p>
          <a:p>
            <a:pPr>
              <a:buNone/>
            </a:pPr>
            <a:r>
              <a:rPr lang="hr-HR" sz="4200" i="1" dirty="0" smtClean="0">
                <a:solidFill>
                  <a:srgbClr val="0070C0"/>
                </a:solidFill>
              </a:rPr>
              <a:t> Učenje otkrivanjem u nastavnom predmetu Kemija</a:t>
            </a:r>
            <a:endParaRPr lang="hr-HR" sz="42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hr-HR" dirty="0" smtClean="0"/>
              <a:t> </a:t>
            </a:r>
          </a:p>
          <a:p>
            <a:pPr>
              <a:buNone/>
            </a:pPr>
            <a:r>
              <a:rPr lang="hr-HR" dirty="0" smtClean="0"/>
              <a:t> </a:t>
            </a:r>
            <a:r>
              <a:rPr lang="hr-HR" sz="2900" dirty="0" smtClean="0"/>
              <a:t>Rijeka, 1. i 2. rujna 2016.</a:t>
            </a:r>
          </a:p>
          <a:p>
            <a:pPr>
              <a:buNone/>
            </a:pPr>
            <a:r>
              <a:rPr lang="hr-HR" dirty="0" smtClean="0"/>
              <a:t> </a:t>
            </a:r>
          </a:p>
          <a:p>
            <a:r>
              <a:rPr lang="hr-HR" dirty="0" smtClean="0"/>
              <a:t>10:00 – 10:30 	Pozdrav i uvodni dio (Borjanka Smojver)</a:t>
            </a:r>
          </a:p>
          <a:p>
            <a:pPr>
              <a:buNone/>
            </a:pPr>
            <a:r>
              <a:rPr lang="hr-HR" dirty="0" smtClean="0"/>
              <a:t> </a:t>
            </a:r>
          </a:p>
          <a:p>
            <a:r>
              <a:rPr lang="hr-HR" dirty="0" smtClean="0"/>
              <a:t>10:30 – 11:00	Konstruktivistička teorija učenja (Borjanka Smojver)  </a:t>
            </a:r>
          </a:p>
          <a:p>
            <a:pPr>
              <a:buNone/>
            </a:pPr>
            <a:r>
              <a:rPr lang="hr-HR" dirty="0" smtClean="0"/>
              <a:t> </a:t>
            </a:r>
          </a:p>
          <a:p>
            <a:r>
              <a:rPr lang="hr-HR" dirty="0" smtClean="0"/>
              <a:t>11:00 – 11:30	Što je </a:t>
            </a:r>
            <a:r>
              <a:rPr lang="hr-HR" i="1" dirty="0" smtClean="0"/>
              <a:t>Učenje otkrivanjem </a:t>
            </a:r>
            <a:r>
              <a:rPr lang="hr-HR" dirty="0" smtClean="0"/>
              <a:t>(Nenad </a:t>
            </a:r>
            <a:r>
              <a:rPr lang="hr-HR" dirty="0" err="1" smtClean="0"/>
              <a:t>Judaš</a:t>
            </a:r>
            <a:r>
              <a:rPr lang="hr-HR" dirty="0" smtClean="0"/>
              <a:t>)</a:t>
            </a:r>
          </a:p>
          <a:p>
            <a:pPr>
              <a:buNone/>
            </a:pPr>
            <a:r>
              <a:rPr lang="hr-HR" dirty="0" smtClean="0"/>
              <a:t> </a:t>
            </a:r>
          </a:p>
          <a:p>
            <a:r>
              <a:rPr lang="hr-HR" dirty="0" smtClean="0"/>
              <a:t>11:30 – 13:15	Primjena strategije </a:t>
            </a:r>
            <a:r>
              <a:rPr lang="hr-HR" i="1" dirty="0" smtClean="0"/>
              <a:t>Učenja otkrivanjem</a:t>
            </a:r>
            <a:r>
              <a:rPr lang="hr-HR" dirty="0" smtClean="0"/>
              <a:t> – paralelno odvijanje </a:t>
            </a:r>
          </a:p>
          <a:p>
            <a:pPr>
              <a:buNone/>
            </a:pPr>
            <a:r>
              <a:rPr lang="hr-HR" dirty="0" smtClean="0"/>
              <a:t>                                           radionica (Nenad </a:t>
            </a:r>
            <a:r>
              <a:rPr lang="hr-HR" dirty="0" err="1" smtClean="0"/>
              <a:t>Judaš</a:t>
            </a:r>
            <a:r>
              <a:rPr lang="hr-HR" dirty="0" smtClean="0"/>
              <a:t>, Dubravka Turčinović, Sanda Šimičić)</a:t>
            </a:r>
          </a:p>
          <a:p>
            <a:pPr>
              <a:buNone/>
            </a:pPr>
            <a:r>
              <a:rPr lang="hr-HR" dirty="0" smtClean="0"/>
              <a:t> </a:t>
            </a:r>
          </a:p>
          <a:p>
            <a:r>
              <a:rPr lang="hr-HR" dirty="0" smtClean="0"/>
              <a:t>13:15– 13:45	Stanka</a:t>
            </a:r>
          </a:p>
          <a:p>
            <a:pPr>
              <a:buNone/>
            </a:pPr>
            <a:r>
              <a:rPr lang="hr-HR" dirty="0" smtClean="0"/>
              <a:t> </a:t>
            </a:r>
          </a:p>
          <a:p>
            <a:r>
              <a:rPr lang="hr-HR" dirty="0" smtClean="0"/>
              <a:t>13:45 – 15:30	Primjena strategije </a:t>
            </a:r>
            <a:r>
              <a:rPr lang="hr-HR" i="1" dirty="0" smtClean="0"/>
              <a:t>Učenja otkrivanjem</a:t>
            </a:r>
            <a:r>
              <a:rPr lang="hr-HR" dirty="0" smtClean="0"/>
              <a:t> – paralelno odvijanje </a:t>
            </a:r>
          </a:p>
          <a:p>
            <a:pPr>
              <a:buNone/>
            </a:pPr>
            <a:r>
              <a:rPr lang="hr-HR" dirty="0" smtClean="0"/>
              <a:t>                                           radionica (Nenad </a:t>
            </a:r>
            <a:r>
              <a:rPr lang="hr-HR" dirty="0" err="1" smtClean="0"/>
              <a:t>Judaš</a:t>
            </a:r>
            <a:r>
              <a:rPr lang="hr-HR" dirty="0" smtClean="0"/>
              <a:t>, Dubravka Turčinović, Sanda Šimičić)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15:30 – 16:00	Završna rasprava i evaluacija stručnog skupa.</a:t>
            </a:r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Ciljevi stručnog skupa</a:t>
            </a:r>
            <a:endParaRPr lang="hr-HR" sz="32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hr-HR" dirty="0" smtClean="0"/>
              <a:t>upoznavanje s konstruktivističkom teorijom učenja</a:t>
            </a:r>
          </a:p>
          <a:p>
            <a:r>
              <a:rPr lang="hr-HR" dirty="0" smtClean="0"/>
              <a:t>primjena strategije </a:t>
            </a:r>
            <a:r>
              <a:rPr lang="hr-HR" i="1" dirty="0" smtClean="0"/>
              <a:t>Učenja otkrivanjem </a:t>
            </a:r>
            <a:r>
              <a:rPr lang="hr-HR" dirty="0" smtClean="0"/>
              <a:t>(teorijske postavke i praktična primjena)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188640"/>
            <a:ext cx="8229600" cy="576064"/>
          </a:xfrm>
        </p:spPr>
        <p:txBody>
          <a:bodyPr>
            <a:normAutofit/>
          </a:bodyPr>
          <a:lstStyle/>
          <a:p>
            <a:r>
              <a:rPr lang="hr-HR" sz="28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Treba li nešto mijenjati u nastavi kemije?</a:t>
            </a:r>
            <a:endParaRPr lang="hr-HR" sz="28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836712"/>
            <a:ext cx="8229600" cy="4741987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Vanjsko vrednovanje obrazovnih postignuća</a:t>
            </a:r>
            <a:r>
              <a:rPr lang="hr-HR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hr-H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kemija</a:t>
            </a:r>
          </a:p>
          <a:p>
            <a:pPr>
              <a:buNone/>
            </a:pP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provedeno 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2008. 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godine u  osnovnim školama, N(21 817)</a:t>
            </a:r>
          </a:p>
          <a:p>
            <a:pPr marL="109728" indent="0">
              <a:buNone/>
            </a:pPr>
            <a:endParaRPr lang="hr-HR" sz="12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r>
              <a:rPr lang="hr-HR" sz="3600" baseline="30000" dirty="0" smtClean="0">
                <a:solidFill>
                  <a:srgbClr val="0070C0"/>
                </a:solidFill>
                <a:cs typeface="Arial" panose="020B0604020202020204" pitchFamily="34" charset="0"/>
              </a:rPr>
              <a:t>Zaključci</a:t>
            </a:r>
          </a:p>
          <a:p>
            <a:pPr marL="109728" indent="0">
              <a:buNone/>
            </a:pPr>
            <a:r>
              <a:rPr lang="hr-HR" sz="3600" i="1" baseline="30000" dirty="0" smtClean="0">
                <a:cs typeface="Arial" panose="020B0604020202020204" pitchFamily="34" charset="0"/>
              </a:rPr>
              <a:t>Izuzetno veliki broj neriješenih odgovora kod eksperimentalnih zadataka upućuju na manjak eksperimentalnog rada u nastavi kemije.</a:t>
            </a:r>
          </a:p>
          <a:p>
            <a:pPr marL="109728" indent="0">
              <a:buNone/>
            </a:pPr>
            <a:r>
              <a:rPr lang="hr-HR" sz="3600" baseline="30000" dirty="0" smtClean="0">
                <a:solidFill>
                  <a:srgbClr val="0070C0"/>
                </a:solidFill>
                <a:cs typeface="Arial" panose="020B0604020202020204" pitchFamily="34" charset="0"/>
              </a:rPr>
              <a:t>Preporuke</a:t>
            </a:r>
          </a:p>
          <a:p>
            <a:pPr marL="109728" indent="0">
              <a:buNone/>
            </a:pPr>
            <a:r>
              <a:rPr lang="vi-VN" sz="2000" i="1" dirty="0" smtClean="0"/>
              <a:t>Kroz školski predmet kemije učenike se poučava usvajanju kritičkog mišljenja kroz hipotezu, teoriju i zakon te im se ukazuje na mogućnosti primjene kemijskih zakona i teorije u rješavanju problema u svakodnevnom životu. Pri tom se koristi metodički pristup za uspoređivanje teorije i povezivanje zaključaka iz izvedenih pokusa i opažanja</a:t>
            </a:r>
            <a:r>
              <a:rPr lang="hr-HR" sz="2000" i="1" dirty="0" smtClean="0"/>
              <a:t>.</a:t>
            </a:r>
            <a:r>
              <a:rPr lang="hr-HR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endParaRPr lang="hr-HR" sz="1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r>
              <a:rPr lang="hr-HR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1 </a:t>
            </a: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Vicković, I., Judas, N., Mrvoš </a:t>
            </a:r>
            <a:r>
              <a:rPr lang="hr-H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Sermek</a:t>
            </a: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D., Vrkljan, P., Vrbnjak, M., </a:t>
            </a:r>
            <a:r>
              <a:rPr lang="hr-H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Vrbanec</a:t>
            </a: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T., Ćurković, N. (2010).   </a:t>
            </a:r>
          </a:p>
          <a:p>
            <a:pPr marL="109728" indent="0">
              <a:buNone/>
            </a:pP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Kvalitativna analiza ispita provedenih 2008. godine u osnovnim školama (fizika i  </a:t>
            </a:r>
          </a:p>
          <a:p>
            <a:pPr marL="109728" indent="0">
              <a:buNone/>
            </a:pP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kemija). </a:t>
            </a:r>
            <a:r>
              <a:rPr lang="hr-HR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Nacionalni centar za   vanjsko vrednovanje obrazovanja.     </a:t>
            </a:r>
          </a:p>
          <a:p>
            <a:pPr marL="109728" indent="0">
              <a:buNone/>
            </a:pPr>
            <a:r>
              <a:rPr lang="hr-HR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</a:t>
            </a: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Zagreb. </a:t>
            </a:r>
            <a:endParaRPr lang="hr-HR" sz="1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29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it-IT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hr-HR" sz="24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naliza</a:t>
            </a:r>
            <a:r>
              <a:rPr lang="it-IT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rezultata</a:t>
            </a:r>
            <a:r>
              <a:rPr lang="it-IT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ispita</a:t>
            </a:r>
            <a:r>
              <a:rPr lang="it-IT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državne</a:t>
            </a:r>
            <a:r>
              <a:rPr lang="it-IT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mature</a:t>
            </a:r>
            <a:r>
              <a:rPr lang="it-IT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iz</a:t>
            </a:r>
            <a:r>
              <a:rPr lang="it-IT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Kemije</a:t>
            </a:r>
            <a:r>
              <a:rPr lang="hr-HR" sz="2400" baseline="30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hr-HR" sz="2400" baseline="30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školska</a:t>
            </a:r>
            <a:r>
              <a:rPr lang="hr-HR" dirty="0" smtClean="0"/>
              <a:t> </a:t>
            </a:r>
            <a:r>
              <a:rPr lang="hr-HR" sz="2400" dirty="0" smtClean="0"/>
              <a:t>godina 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2015./2016. N(3886)</a:t>
            </a:r>
          </a:p>
          <a:p>
            <a:pPr>
              <a:buNone/>
            </a:pPr>
            <a:endParaRPr lang="hr-H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63644512"/>
              </p:ext>
            </p:extLst>
          </p:nvPr>
        </p:nvGraphicFramePr>
        <p:xfrm>
          <a:off x="539552" y="1988840"/>
          <a:ext cx="685110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1296144"/>
                <a:gridCol w="1306489"/>
              </a:tblGrid>
              <a:tr h="352048"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PRISTUPNICI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N (kemija)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Redni postotak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Pristupnici iz gimnazija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2563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81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Pristupnici iz strukovnih škola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752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19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39552" y="3789040"/>
            <a:ext cx="78592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prosječni 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postignuti rezultat iznosio je 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32%   </a:t>
            </a:r>
          </a:p>
          <a:p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riješenosti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ispit je pristupnicima 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bio težak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prevladavale 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niže vrijednosti ukupnih rezultata</a:t>
            </a:r>
          </a:p>
        </p:txBody>
      </p:sp>
    </p:spTree>
    <p:extLst>
      <p:ext uri="{BB962C8B-B14F-4D97-AF65-F5344CB8AC3E}">
        <p14:creationId xmlns="" xmlns:p14="http://schemas.microsoft.com/office/powerpoint/2010/main" val="124846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hr-HR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sz="31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Rezultati istraživanja učeničkih stavova prema prirodoslovnim predmetima</a:t>
            </a:r>
            <a:r>
              <a:rPr lang="hr-HR" sz="3100" baseline="30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hr-HR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r-HR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r-HR" sz="2400" b="0" dirty="0" smtClean="0">
                <a:solidFill>
                  <a:schemeClr val="tx1"/>
                </a:solidFill>
              </a:rPr>
              <a:t/>
            </a:r>
            <a:br>
              <a:rPr lang="hr-HR" sz="2400" b="0" dirty="0" smtClean="0">
                <a:solidFill>
                  <a:schemeClr val="tx1"/>
                </a:solidFill>
              </a:rPr>
            </a:br>
            <a:endParaRPr lang="hr-HR" sz="2400" b="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endParaRPr lang="hr-HR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hr-HR" sz="3400" dirty="0">
                <a:latin typeface="Arial" panose="020B0604020202020204" pitchFamily="34" charset="0"/>
                <a:cs typeface="Arial" panose="020B0604020202020204" pitchFamily="34" charset="0"/>
              </a:rPr>
              <a:t>uspoređeni su stavovi učenika prema biologiji, fizici i </a:t>
            </a:r>
            <a:r>
              <a:rPr lang="hr-H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kemiji</a:t>
            </a:r>
          </a:p>
          <a:p>
            <a:pPr>
              <a:buFont typeface="Wingdings" panose="05000000000000000000" pitchFamily="2" charset="2"/>
              <a:buChar char="Ø"/>
            </a:pPr>
            <a:endParaRPr lang="hr-HR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r-H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školska </a:t>
            </a:r>
            <a:r>
              <a:rPr lang="hr-HR" sz="3400" dirty="0">
                <a:latin typeface="Arial" panose="020B0604020202020204" pitchFamily="34" charset="0"/>
                <a:cs typeface="Arial" panose="020B0604020202020204" pitchFamily="34" charset="0"/>
              </a:rPr>
              <a:t>godina 2005./</a:t>
            </a:r>
            <a:r>
              <a:rPr lang="hr-H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2006.</a:t>
            </a:r>
          </a:p>
          <a:p>
            <a:pPr>
              <a:buFont typeface="Wingdings" panose="05000000000000000000" pitchFamily="2" charset="2"/>
              <a:buChar char="Ø"/>
            </a:pPr>
            <a:endParaRPr lang="hr-HR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r-H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11 </a:t>
            </a:r>
            <a:r>
              <a:rPr lang="hr-HR" sz="3400" dirty="0">
                <a:latin typeface="Arial" panose="020B0604020202020204" pitchFamily="34" charset="0"/>
                <a:cs typeface="Arial" panose="020B0604020202020204" pitchFamily="34" charset="0"/>
              </a:rPr>
              <a:t>osnovnih škola u Zagrebu </a:t>
            </a:r>
            <a:r>
              <a:rPr lang="hr-H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(8. razred, N=203</a:t>
            </a:r>
            <a:r>
              <a:rPr lang="hr-HR" sz="3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09728" indent="0">
              <a:buNone/>
            </a:pPr>
            <a:endParaRPr lang="hr-HR" dirty="0" smtClean="0"/>
          </a:p>
          <a:p>
            <a:pPr marL="109728" indent="0">
              <a:buNone/>
            </a:pPr>
            <a:endParaRPr lang="hr-HR" dirty="0"/>
          </a:p>
          <a:p>
            <a:pPr marL="109728" indent="0">
              <a:buNone/>
            </a:pPr>
            <a:r>
              <a:rPr lang="hr-HR" sz="3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REZULTATI : </a:t>
            </a:r>
            <a:r>
              <a:rPr lang="hr-HR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 odnosu na biologiju i fiziku, kemija je najmanje zanimljiv predmet, najmanje razumljiv, najteži, najmanje koristan i važan za život.</a:t>
            </a:r>
            <a:endParaRPr lang="hr-HR" sz="3400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sz="2200" dirty="0" smtClean="0"/>
          </a:p>
          <a:p>
            <a:pPr marL="109728" indent="0">
              <a:buNone/>
            </a:pPr>
            <a:r>
              <a:rPr lang="hr-HR" sz="1900" baseline="30000" dirty="0" smtClean="0"/>
              <a:t>3</a:t>
            </a:r>
            <a:r>
              <a:rPr lang="hr-HR" sz="1900" dirty="0" smtClean="0"/>
              <a:t>Jokić, B. (2013). Science </a:t>
            </a:r>
            <a:r>
              <a:rPr lang="hr-HR" sz="1900" dirty="0" err="1" smtClean="0"/>
              <a:t>and</a:t>
            </a:r>
            <a:r>
              <a:rPr lang="hr-HR" sz="1900" dirty="0" smtClean="0"/>
              <a:t> </a:t>
            </a:r>
            <a:r>
              <a:rPr lang="hr-HR" sz="1900" dirty="0" err="1" smtClean="0"/>
              <a:t>religion</a:t>
            </a:r>
            <a:r>
              <a:rPr lang="hr-HR" sz="1900" dirty="0" smtClean="0"/>
              <a:t> </a:t>
            </a:r>
            <a:r>
              <a:rPr lang="hr-HR" sz="1900" dirty="0" err="1" smtClean="0"/>
              <a:t>in</a:t>
            </a:r>
            <a:r>
              <a:rPr lang="hr-HR" sz="1900" dirty="0" smtClean="0"/>
              <a:t> Croatian </a:t>
            </a:r>
            <a:r>
              <a:rPr lang="hr-HR" sz="1900" dirty="0" err="1" smtClean="0"/>
              <a:t>elementary</a:t>
            </a:r>
            <a:r>
              <a:rPr lang="hr-HR" sz="1900" dirty="0" smtClean="0"/>
              <a:t> </a:t>
            </a:r>
            <a:r>
              <a:rPr lang="hr-HR" sz="1900" dirty="0" err="1" smtClean="0"/>
              <a:t>education</a:t>
            </a:r>
            <a:r>
              <a:rPr lang="hr-HR" sz="1900" dirty="0" smtClean="0"/>
              <a:t>: </a:t>
            </a:r>
            <a:r>
              <a:rPr lang="hr-HR" sz="1900" dirty="0" err="1" smtClean="0"/>
              <a:t>Pupils</a:t>
            </a:r>
            <a:r>
              <a:rPr lang="hr-HR" sz="1900" dirty="0" smtClean="0"/>
              <a:t> </a:t>
            </a:r>
            <a:r>
              <a:rPr lang="hr-HR" sz="1900" dirty="0" err="1" smtClean="0"/>
              <a:t>attitudes</a:t>
            </a:r>
            <a:r>
              <a:rPr lang="hr-HR" sz="1900" dirty="0" smtClean="0"/>
              <a:t> </a:t>
            </a:r>
            <a:r>
              <a:rPr lang="hr-HR" sz="1900" dirty="0" err="1" smtClean="0"/>
              <a:t>and</a:t>
            </a:r>
            <a:r>
              <a:rPr lang="hr-HR" sz="1900" dirty="0" smtClean="0"/>
              <a:t> </a:t>
            </a:r>
            <a:r>
              <a:rPr lang="hr-HR" sz="1900" dirty="0" err="1" smtClean="0"/>
              <a:t>perspectives</a:t>
            </a:r>
            <a:r>
              <a:rPr lang="hr-HR" sz="1900" dirty="0" smtClean="0"/>
              <a:t>. </a:t>
            </a:r>
            <a:r>
              <a:rPr lang="hr-HR" sz="1900" i="1" dirty="0" smtClean="0"/>
              <a:t>Institute for </a:t>
            </a:r>
            <a:r>
              <a:rPr lang="hr-HR" sz="1900" i="1" dirty="0" err="1" smtClean="0"/>
              <a:t>Social</a:t>
            </a:r>
            <a:r>
              <a:rPr lang="hr-HR" sz="1900" i="1" dirty="0" smtClean="0"/>
              <a:t> Research </a:t>
            </a:r>
            <a:r>
              <a:rPr lang="hr-HR" sz="1900" i="1" dirty="0" err="1" smtClean="0"/>
              <a:t>in</a:t>
            </a:r>
            <a:r>
              <a:rPr lang="hr-HR" sz="1900" i="1" dirty="0" smtClean="0"/>
              <a:t> Zagreb.</a:t>
            </a:r>
            <a:r>
              <a:rPr lang="hr-HR" sz="1900" dirty="0" smtClean="0"/>
              <a:t> Zagreb.</a:t>
            </a:r>
            <a:endParaRPr lang="hr-HR" sz="1900" dirty="0"/>
          </a:p>
        </p:txBody>
      </p:sp>
    </p:spTree>
    <p:extLst>
      <p:ext uri="{BB962C8B-B14F-4D97-AF65-F5344CB8AC3E}">
        <p14:creationId xmlns="" xmlns:p14="http://schemas.microsoft.com/office/powerpoint/2010/main" val="232002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Rezultati PISA testiranja (2012.)</a:t>
            </a:r>
            <a:endParaRPr lang="hr-HR" sz="32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10000"/>
          </a:bodyPr>
          <a:lstStyle/>
          <a:p>
            <a:r>
              <a:rPr lang="hr-HR" dirty="0" smtClean="0"/>
              <a:t>Republika Hrvatska nalazi se na 34. mjestu (491 bod) - rezultat statistički značajno niži od prosjeka OECD-a</a:t>
            </a:r>
          </a:p>
          <a:p>
            <a:r>
              <a:rPr lang="hr-HR" dirty="0" smtClean="0"/>
              <a:t>razinu 2 nije dostiglo 17,2 % hrvatskih učenika - ti učenici ne posjeduju osnovna znanja i sposobnosti u području prirodoslovne pismenosti </a:t>
            </a:r>
          </a:p>
          <a:p>
            <a:r>
              <a:rPr lang="hr-HR" dirty="0" smtClean="0"/>
              <a:t>oko 4,6% učenika pokazuje izvrsnost u području prirodoslovne pismenosti, odnosno posjeduje kompetencije na višim razinama znanja i sposobnosti.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Rezultati studije ROSE </a:t>
            </a:r>
            <a:r>
              <a:rPr lang="hr-HR" sz="27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hr-HR" sz="27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Relevance</a:t>
            </a:r>
            <a:r>
              <a:rPr lang="hr-HR" sz="27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7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hr-HR" sz="27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7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Science</a:t>
            </a:r>
            <a:r>
              <a:rPr lang="hr-HR" sz="27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7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</a:t>
            </a:r>
            <a:r>
              <a:rPr lang="hr-HR" sz="27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hr-HR" sz="27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Reiss</a:t>
            </a:r>
            <a:r>
              <a:rPr lang="hr-HR" sz="27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2007.)</a:t>
            </a:r>
            <a:endParaRPr lang="hr-HR" sz="27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dirty="0" smtClean="0"/>
              <a:t>sve manje učenika nakon 15. godine pokazuje interes za prirodoslovlje</a:t>
            </a:r>
          </a:p>
          <a:p>
            <a:r>
              <a:rPr lang="hr-HR" dirty="0" smtClean="0"/>
              <a:t>što je zemlja razvijenija to je interes slabiji</a:t>
            </a:r>
          </a:p>
          <a:p>
            <a:pPr>
              <a:buNone/>
            </a:pPr>
            <a:r>
              <a:rPr lang="hr-HR" dirty="0" smtClean="0">
                <a:solidFill>
                  <a:srgbClr val="0070C0"/>
                </a:solidFill>
              </a:rPr>
              <a:t>Što učenici “zamjeraju” nastavi prirodoslovlja: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nemogućnost rasprave i aktivnog uključivanja u razgovor i nastavni proces općenito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“neživotnost” i neaktualnost sadržaja, nepovezanost sa svakodnevnim iskustvom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nemogućnost izbora sadržaja preko kojih bi realizirali ishode</a:t>
            </a:r>
          </a:p>
          <a:p>
            <a:pPr>
              <a:buFont typeface="Wingdings" pitchFamily="2" charset="2"/>
              <a:buChar char="Ø"/>
            </a:pPr>
            <a:r>
              <a:rPr lang="hr-HR" dirty="0" smtClean="0"/>
              <a:t>izostanak samopouzdanja i vjere u svoje potencijale, “znanost je za one pametnije”.</a:t>
            </a:r>
          </a:p>
          <a:p>
            <a:pPr>
              <a:buFont typeface="Wingdings" pitchFamily="2" charset="2"/>
              <a:buChar char="Ø"/>
            </a:pPr>
            <a:endParaRPr lang="hr-HR" dirty="0" smtClean="0"/>
          </a:p>
          <a:p>
            <a:pPr>
              <a:buFont typeface="Wingdings" pitchFamily="2" charset="2"/>
              <a:buChar char="Ø"/>
            </a:pP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hr-HR" sz="3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Kurikulum nastavnoga predmeta Kemija</a:t>
            </a:r>
            <a:endParaRPr lang="hr-HR" sz="32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hr-HR" i="1" smtClean="0"/>
              <a:t>    U </a:t>
            </a:r>
            <a:r>
              <a:rPr lang="hr-HR" i="1" dirty="0" smtClean="0"/>
              <a:t>učenju i poučavanju kemije najbolji će se rezultati postići primjenom strategije učenje otkrivanjem, s pokusom kao centralnom aktivnošću. Ta strategija jamči aktivno učenje u kojemu se učenika stavlja u središte odgojno-obrazovnoga procesa, a sadrži sve etape spoznajnoga procesa</a:t>
            </a:r>
            <a:r>
              <a:rPr lang="hr-HR" dirty="0" smtClean="0"/>
              <a:t>.</a:t>
            </a:r>
            <a:endParaRPr lang="hr-H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</TotalTime>
  <Words>545</Words>
  <Application>Microsoft Office PowerPoint</Application>
  <PresentationFormat>On-screen Show (4:3)</PresentationFormat>
  <Paragraphs>85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Stručni skup za učitelje i nastavnike kemije</vt:lpstr>
      <vt:lpstr>Program stručnog skupa</vt:lpstr>
      <vt:lpstr>Ciljevi stručnog skupa</vt:lpstr>
      <vt:lpstr>Treba li nešto mijenjati u nastavi kemije?</vt:lpstr>
      <vt:lpstr>Analiza rezultata ispita državne mature iz Kemije2</vt:lpstr>
      <vt:lpstr> Rezultati istraživanja učeničkih stavova prema prirodoslovnim predmetima3  </vt:lpstr>
      <vt:lpstr>Rezultati PISA testiranja (2012.)</vt:lpstr>
      <vt:lpstr>Rezultati studije ROSE (Relevance of Science Education, Reiss, 2007.)</vt:lpstr>
      <vt:lpstr>Kurikulum nastavnoga predmeta Kemija</vt:lpstr>
    </vt:vector>
  </TitlesOfParts>
  <Company>AZOO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Stručni skup za učitelje i nastavnike kemije</dc:title>
  <dc:creator>bsmojver</dc:creator>
  <cp:lastModifiedBy>bsmojver</cp:lastModifiedBy>
  <cp:revision>72</cp:revision>
  <dcterms:created xsi:type="dcterms:W3CDTF">2016-08-23T10:10:39Z</dcterms:created>
  <dcterms:modified xsi:type="dcterms:W3CDTF">2016-10-24T11:54:29Z</dcterms:modified>
</cp:coreProperties>
</file>