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handoutMasterIdLst>
    <p:handoutMasterId r:id="rId3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9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3" r:id="rId30"/>
  </p:sldIdLst>
  <p:sldSz cx="9144000" cy="6858000" type="screen4x3"/>
  <p:notesSz cx="9928225" cy="6797675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55" d="100"/>
          <a:sy n="55" d="100"/>
        </p:scale>
        <p:origin x="-134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quarter" idx="1"/>
          </p:nvPr>
        </p:nvSpPr>
        <p:spPr>
          <a:xfrm>
            <a:off x="5623696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6A43E-8488-4D50-AD81-B0609C31F2BF}" type="datetimeFigureOut">
              <a:rPr lang="hr-HR" smtClean="0"/>
              <a:t>28.6.2016.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3"/>
          </p:nvPr>
        </p:nvSpPr>
        <p:spPr>
          <a:xfrm>
            <a:off x="5623696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9975D-6529-4C52-82F1-AA06C1A9DB8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85030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A2AB2-3379-465F-BFC8-092C5F2BE017}" type="datetimeFigureOut">
              <a:rPr lang="hr-HR" smtClean="0"/>
              <a:pPr/>
              <a:t>28.6.2016.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5AC7-F561-4965-B396-6462B7A99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A2AB2-3379-465F-BFC8-092C5F2BE017}" type="datetimeFigureOut">
              <a:rPr lang="hr-HR" smtClean="0"/>
              <a:pPr/>
              <a:t>28.6.2016.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5AC7-F561-4965-B396-6462B7A99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A2AB2-3379-465F-BFC8-092C5F2BE017}" type="datetimeFigureOut">
              <a:rPr lang="hr-HR" smtClean="0"/>
              <a:pPr/>
              <a:t>28.6.2016.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5AC7-F561-4965-B396-6462B7A99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A2AB2-3379-465F-BFC8-092C5F2BE017}" type="datetimeFigureOut">
              <a:rPr lang="hr-HR" smtClean="0"/>
              <a:pPr/>
              <a:t>28.6.2016.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5AC7-F561-4965-B396-6462B7A99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A2AB2-3379-465F-BFC8-092C5F2BE017}" type="datetimeFigureOut">
              <a:rPr lang="hr-HR" smtClean="0"/>
              <a:pPr/>
              <a:t>28.6.2016.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5AC7-F561-4965-B396-6462B7A99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A2AB2-3379-465F-BFC8-092C5F2BE017}" type="datetimeFigureOut">
              <a:rPr lang="hr-HR" smtClean="0"/>
              <a:pPr/>
              <a:t>28.6.2016.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5AC7-F561-4965-B396-6462B7A99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A2AB2-3379-465F-BFC8-092C5F2BE017}" type="datetimeFigureOut">
              <a:rPr lang="hr-HR" smtClean="0"/>
              <a:pPr/>
              <a:t>28.6.2016.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5AC7-F561-4965-B396-6462B7A99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A2AB2-3379-465F-BFC8-092C5F2BE017}" type="datetimeFigureOut">
              <a:rPr lang="hr-HR" smtClean="0"/>
              <a:pPr/>
              <a:t>28.6.2016.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5AC7-F561-4965-B396-6462B7A99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A2AB2-3379-465F-BFC8-092C5F2BE017}" type="datetimeFigureOut">
              <a:rPr lang="hr-HR" smtClean="0"/>
              <a:pPr/>
              <a:t>28.6.2016.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5AC7-F561-4965-B396-6462B7A99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A2AB2-3379-465F-BFC8-092C5F2BE017}" type="datetimeFigureOut">
              <a:rPr lang="hr-HR" smtClean="0"/>
              <a:pPr/>
              <a:t>28.6.2016.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5AC7-F561-4965-B396-6462B7A99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A2AB2-3379-465F-BFC8-092C5F2BE017}" type="datetimeFigureOut">
              <a:rPr lang="hr-HR" smtClean="0"/>
              <a:pPr/>
              <a:t>28.6.2016.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5AC7-F561-4965-B396-6462B7A99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A2AB2-3379-465F-BFC8-092C5F2BE017}" type="datetimeFigureOut">
              <a:rPr lang="hr-HR" smtClean="0"/>
              <a:pPr/>
              <a:t>28.6.2016.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65AC7-F561-4965-B396-6462B7A99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wip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b="380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395536" y="1124744"/>
            <a:ext cx="8208912" cy="1470025"/>
          </a:xfrm>
        </p:spPr>
        <p:txBody>
          <a:bodyPr>
            <a:noAutofit/>
          </a:bodyPr>
          <a:lstStyle/>
          <a:p>
            <a:r>
              <a:rPr lang="hr-HR" sz="3200" dirty="0" smtClean="0"/>
              <a:t>Međužupanijski stručni skup učitelja i nastavnika geografije</a:t>
            </a:r>
            <a:br>
              <a:rPr lang="hr-HR" sz="3200" dirty="0" smtClean="0"/>
            </a:br>
            <a:r>
              <a:rPr lang="hr-HR" sz="3200" dirty="0" smtClean="0"/>
              <a:t>Učenje i poučavanje geografije – primjeri dobre prakse</a:t>
            </a:r>
            <a:endParaRPr lang="hr-HR" sz="3200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403648" y="3284984"/>
            <a:ext cx="6400800" cy="2040632"/>
          </a:xfrm>
        </p:spPr>
        <p:txBody>
          <a:bodyPr>
            <a:normAutofit/>
          </a:bodyPr>
          <a:lstStyle/>
          <a:p>
            <a:r>
              <a:rPr lang="hr-HR" sz="54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PRAĆENJE NASTAVE</a:t>
            </a:r>
          </a:p>
          <a:p>
            <a:pPr algn="r"/>
            <a:r>
              <a:rPr lang="hr-HR" sz="400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Ljiljana </a:t>
            </a:r>
            <a:r>
              <a:rPr lang="hr-HR" sz="4000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Vidmar</a:t>
            </a:r>
            <a:r>
              <a:rPr lang="hr-HR" sz="400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hr-HR" sz="4000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prof</a:t>
            </a:r>
            <a:r>
              <a:rPr lang="hr-HR" sz="400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hr-HR" sz="4000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>
            <a:off x="0" y="2276872"/>
            <a:ext cx="9144000" cy="4581128"/>
          </a:xfrm>
          <a:prstGeom prst="rect">
            <a:avLst/>
          </a:prstGeom>
        </p:spPr>
      </p:pic>
      <p:pic>
        <p:nvPicPr>
          <p:cNvPr id="10" name="Picture 9" descr="cartoon-school-boy-vector-499245.jpg"/>
          <p:cNvPicPr>
            <a:picLocks noChangeAspect="1"/>
          </p:cNvPicPr>
          <p:nvPr/>
        </p:nvPicPr>
        <p:blipFill>
          <a:blip r:embed="rId3" cstate="print"/>
          <a:srcRect l="23526" r="26612"/>
          <a:stretch>
            <a:fillRect/>
          </a:stretch>
        </p:blipFill>
        <p:spPr>
          <a:xfrm>
            <a:off x="0" y="0"/>
            <a:ext cx="1671344" cy="352839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CILJ UČENJA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189822" y="1685581"/>
          <a:ext cx="208280" cy="3106756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3106756"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mpd="sng">
                      <a:solidFill>
                        <a:schemeClr val="bg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47664" y="1700808"/>
          <a:ext cx="6480720" cy="34563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2340260"/>
                <a:gridCol w="2340260"/>
              </a:tblGrid>
              <a:tr h="670702">
                <a:tc>
                  <a:txBody>
                    <a:bodyPr/>
                    <a:lstStyle/>
                    <a:p>
                      <a:pPr algn="ctr"/>
                      <a:r>
                        <a:rPr lang="hr-HR" sz="2400" b="0" cap="none" spc="0" dirty="0" smtClean="0">
                          <a:ln w="18415" cmpd="sng">
                            <a:solidFill>
                              <a:schemeClr val="accent4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S</a:t>
                      </a:r>
                      <a:endParaRPr lang="hr-HR" sz="2400" b="0" cap="none" spc="0" dirty="0">
                        <a:ln w="18415" cmpd="sng">
                          <a:solidFill>
                            <a:schemeClr val="accent4">
                              <a:lumMod val="75000"/>
                            </a:schemeClr>
                          </a:solidFill>
                          <a:prstDash val="solid"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 smtClean="0"/>
                        <a:t>specific</a:t>
                      </a:r>
                      <a:endParaRPr lang="hr-HR" sz="200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 smtClean="0"/>
                        <a:t>Konkretan</a:t>
                      </a:r>
                      <a:endParaRPr lang="hr-HR" sz="200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46015">
                <a:tc>
                  <a:txBody>
                    <a:bodyPr/>
                    <a:lstStyle/>
                    <a:p>
                      <a:pPr algn="ctr"/>
                      <a:r>
                        <a:rPr lang="hr-HR" sz="2400" b="0" cap="none" spc="0" dirty="0" smtClean="0">
                          <a:ln w="18415" cmpd="sng">
                            <a:solidFill>
                              <a:schemeClr val="accent4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M</a:t>
                      </a:r>
                      <a:endParaRPr lang="hr-HR" sz="2400" b="0" cap="none" spc="0" dirty="0">
                        <a:ln w="18415" cmpd="sng">
                          <a:solidFill>
                            <a:schemeClr val="accent4">
                              <a:lumMod val="75000"/>
                            </a:schemeClr>
                          </a:solidFill>
                          <a:prstDash val="solid"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 smtClean="0"/>
                        <a:t>measurable</a:t>
                      </a:r>
                      <a:endParaRPr lang="hr-HR" sz="200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 smtClean="0"/>
                        <a:t>mjerljiv</a:t>
                      </a:r>
                      <a:endParaRPr lang="hr-HR" sz="200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hr-HR" sz="2400" b="0" cap="none" spc="0" dirty="0" smtClean="0">
                          <a:ln w="18415" cmpd="sng">
                            <a:solidFill>
                              <a:schemeClr val="accent4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A</a:t>
                      </a:r>
                      <a:endParaRPr lang="hr-HR" sz="2400" b="0" cap="none" spc="0" dirty="0">
                        <a:ln w="18415" cmpd="sng">
                          <a:solidFill>
                            <a:schemeClr val="accent4">
                              <a:lumMod val="75000"/>
                            </a:schemeClr>
                          </a:solidFill>
                          <a:prstDash val="solid"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 smtClean="0"/>
                        <a:t>agreed</a:t>
                      </a:r>
                      <a:endParaRPr lang="hr-HR" sz="200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 smtClean="0"/>
                        <a:t>dogovoren</a:t>
                      </a:r>
                      <a:endParaRPr lang="hr-HR" sz="200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hr-HR" sz="2400" b="0" cap="none" spc="0" dirty="0" smtClean="0">
                          <a:ln w="18415" cmpd="sng">
                            <a:solidFill>
                              <a:schemeClr val="accent4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R</a:t>
                      </a:r>
                      <a:endParaRPr lang="hr-HR" sz="2400" b="0" cap="none" spc="0" dirty="0">
                        <a:ln w="18415" cmpd="sng">
                          <a:solidFill>
                            <a:schemeClr val="accent4">
                              <a:lumMod val="75000"/>
                            </a:schemeClr>
                          </a:solidFill>
                          <a:prstDash val="solid"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 smtClean="0"/>
                        <a:t>relevant</a:t>
                      </a:r>
                      <a:endParaRPr lang="hr-HR" sz="200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 smtClean="0"/>
                        <a:t>Relevantan  usmjeren ish.</a:t>
                      </a:r>
                      <a:endParaRPr lang="hr-HR" sz="200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67494">
                <a:tc>
                  <a:txBody>
                    <a:bodyPr/>
                    <a:lstStyle/>
                    <a:p>
                      <a:pPr algn="ctr"/>
                      <a:r>
                        <a:rPr lang="hr-HR" sz="2400" b="0" cap="none" spc="0" dirty="0" smtClean="0">
                          <a:ln w="18415" cmpd="sng">
                            <a:solidFill>
                              <a:schemeClr val="accent4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T</a:t>
                      </a:r>
                      <a:endParaRPr lang="hr-HR" sz="2400" b="0" cap="none" spc="0" dirty="0">
                        <a:ln w="18415" cmpd="sng">
                          <a:solidFill>
                            <a:schemeClr val="accent4">
                              <a:lumMod val="75000"/>
                            </a:schemeClr>
                          </a:solidFill>
                          <a:prstDash val="solid"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 smtClean="0"/>
                        <a:t>timely</a:t>
                      </a:r>
                      <a:endParaRPr lang="hr-HR" sz="200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 smtClean="0"/>
                        <a:t>Vremenski</a:t>
                      </a:r>
                      <a:r>
                        <a:rPr lang="hr-HR" sz="2000" baseline="0" dirty="0" smtClean="0"/>
                        <a:t> izvediv </a:t>
                      </a:r>
                      <a:endParaRPr lang="hr-HR" sz="200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resh_nature-1280x720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rcRect r="20128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>
                <a:ln>
                  <a:solidFill>
                    <a:schemeClr val="tx1"/>
                  </a:solidFill>
                </a:ln>
              </a:rPr>
              <a:t>NESTRUKTURIRANO PRAĆENJE NASTAVE</a:t>
            </a:r>
            <a:endParaRPr lang="hr-HR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00200"/>
            <a:ext cx="7211144" cy="4525963"/>
          </a:xfrm>
        </p:spPr>
        <p:txBody>
          <a:bodyPr>
            <a:normAutofit/>
          </a:bodyPr>
          <a:lstStyle/>
          <a:p>
            <a:r>
              <a:rPr lang="hr-HR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Uvid u pedagošku dokumentaciju</a:t>
            </a:r>
          </a:p>
          <a:p>
            <a:r>
              <a:rPr lang="hr-HR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Prisutnost na nastavi</a:t>
            </a:r>
          </a:p>
          <a:p>
            <a:r>
              <a:rPr lang="hr-HR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Prema potrebi praćenje se može razviti u problemsko-rješavajući pristup koji nam pomaže u otkrivanju problema te daljnjoj razradi i preciziranju metoda promatranja</a:t>
            </a:r>
            <a:endParaRPr lang="hr-HR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>
            <a:off x="0" y="4509120"/>
            <a:ext cx="9144000" cy="234888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STRUKTURIRANO PRAĆENJE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r>
              <a:rPr lang="hr-HR" dirty="0" smtClean="0"/>
              <a:t>Možemo pratiti:odnos nastavnik –učenik, učenik-</a:t>
            </a:r>
            <a:r>
              <a:rPr lang="hr-HR" dirty="0" err="1" smtClean="0"/>
              <a:t>učenik</a:t>
            </a:r>
            <a:r>
              <a:rPr lang="hr-HR" dirty="0" smtClean="0"/>
              <a:t>, nastavnu dinamiku, ostvarivanje ishoda, korištenje medija, primjenu metoda, primjerenost sadržaja, socijalne i radne oblike, jasnoću poučavanja, razredno ozračje, strategiju poučavanja, primjenu naučenoga, individualizirani pristup pojedinim učenicima</a:t>
            </a:r>
            <a:endParaRPr lang="hr-HR" dirty="0"/>
          </a:p>
        </p:txBody>
      </p:sp>
      <p:pic>
        <p:nvPicPr>
          <p:cNvPr id="6" name="Picture 5" descr="vremenik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4675258"/>
            <a:ext cx="2880320" cy="2182742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tEGK5x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 t="227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2636912"/>
            <a:ext cx="8229600" cy="1143000"/>
          </a:xfrm>
        </p:spPr>
        <p:txBody>
          <a:bodyPr/>
          <a:lstStyle/>
          <a:p>
            <a:r>
              <a:rPr lang="hr-HR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OZRAČJE U RAZREDU</a:t>
            </a:r>
            <a:endParaRPr lang="hr-HR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79512" y="2908101"/>
            <a:ext cx="8229600" cy="3949899"/>
          </a:xfrm>
        </p:spPr>
        <p:txBody>
          <a:bodyPr>
            <a:normAutofit fontScale="77500" lnSpcReduction="20000"/>
          </a:bodyPr>
          <a:lstStyle/>
          <a:p>
            <a:endParaRPr lang="hr-HR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hr-HR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hr-HR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hr-HR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Hladna klima izaziva i potencira napetost i suzdržanost, potiče agresiju</a:t>
            </a:r>
          </a:p>
          <a:p>
            <a:r>
              <a:rPr lang="hr-HR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Pozitivna, topla , produktivna klima jača osjećaj sigurnosti , samopouzdanja, samosvijesti</a:t>
            </a:r>
          </a:p>
          <a:p>
            <a:pPr>
              <a:buNone/>
            </a:pPr>
            <a:r>
              <a:rPr lang="hr-HR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-učenici imaju osjećaj pripadnosti razrednom odjelu</a:t>
            </a:r>
          </a:p>
          <a:p>
            <a:pPr>
              <a:buNone/>
            </a:pPr>
            <a:r>
              <a:rPr lang="hr-HR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-vidljivo je uvažavaju li se potrebe i osjećaji učenika</a:t>
            </a:r>
          </a:p>
          <a:p>
            <a:pPr>
              <a:buNone/>
            </a:pPr>
            <a:r>
              <a:rPr lang="hr-HR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- odgojno djelovanje</a:t>
            </a:r>
          </a:p>
          <a:p>
            <a:pPr>
              <a:buNone/>
            </a:pPr>
            <a:endParaRPr lang="hr-H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>
            <a:off x="0" y="2708920"/>
            <a:ext cx="9144000" cy="4005064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NAČINI PRAĆENJA NASTAVE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r-HR" b="1" dirty="0" smtClean="0"/>
              <a:t>     Opće praćenje</a:t>
            </a:r>
          </a:p>
          <a:p>
            <a:pPr>
              <a:buNone/>
            </a:pPr>
            <a:r>
              <a:rPr lang="hr-HR" dirty="0" smtClean="0"/>
              <a:t>     - pratimo sve okolnosti u vezi s nastavom(planiranje, programiranje, organizacija, analiza) </a:t>
            </a:r>
          </a:p>
          <a:p>
            <a:pPr>
              <a:buNone/>
            </a:pPr>
            <a:r>
              <a:rPr lang="hr-HR" dirty="0" smtClean="0"/>
              <a:t>      </a:t>
            </a:r>
            <a:r>
              <a:rPr lang="hr-HR" b="1" dirty="0" smtClean="0"/>
              <a:t>Kliničko praćenje </a:t>
            </a:r>
          </a:p>
          <a:p>
            <a:pPr>
              <a:buNone/>
            </a:pPr>
            <a:r>
              <a:rPr lang="hr-HR" b="1" dirty="0" smtClean="0"/>
              <a:t>      </a:t>
            </a:r>
            <a:r>
              <a:rPr lang="hr-HR" dirty="0" smtClean="0"/>
              <a:t>- izvedba nastave</a:t>
            </a:r>
          </a:p>
          <a:p>
            <a:pPr>
              <a:buNone/>
            </a:pPr>
            <a:endParaRPr lang="hr-HR" dirty="0" smtClean="0"/>
          </a:p>
        </p:txBody>
      </p:sp>
      <p:pic>
        <p:nvPicPr>
          <p:cNvPr id="6" name="Picture 5" descr="ucenici-skola-05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94848">
            <a:off x="4756234" y="3905698"/>
            <a:ext cx="4480562" cy="2756684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>
            <a:off x="0" y="5229200"/>
            <a:ext cx="9144000" cy="162880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VEZA NASTAVNIKA I PEDAGOGA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r-HR" dirty="0" smtClean="0"/>
              <a:t>Pedagog se mora zanimati za pripremljenost nastavnika za nastavu</a:t>
            </a:r>
          </a:p>
          <a:p>
            <a:r>
              <a:rPr lang="hr-HR" dirty="0" smtClean="0"/>
              <a:t>Poneki nastavnici osjećaju tjeskobu i nelagodu pri posjetu pedagoga stoga trebamo razvijati kolegijalne odnose s naglaskom na međusobnoj pomoći i shvaćanju zajedničkih ciljeva</a:t>
            </a:r>
          </a:p>
          <a:p>
            <a:r>
              <a:rPr lang="hr-HR" dirty="0" smtClean="0"/>
              <a:t>Nastavnik treba sudjelovati u vremenskom rasporedu i karakteristikama pripreme koja prethodi praćenju nastave</a:t>
            </a:r>
            <a:endParaRPr lang="hr-H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st-14004-Teacher-And-therefore-sperm-ce-ZniQ.jpeg"/>
          <p:cNvPicPr>
            <a:picLocks noChangeAspect="1"/>
          </p:cNvPicPr>
          <p:nvPr/>
        </p:nvPicPr>
        <p:blipFill>
          <a:blip r:embed="rId2" cstate="print"/>
          <a:srcRect l="4852" r="5704" b="5146"/>
          <a:stretch>
            <a:fillRect/>
          </a:stretch>
        </p:blipFill>
        <p:spPr>
          <a:xfrm>
            <a:off x="0" y="764704"/>
            <a:ext cx="9144000" cy="6485794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NASTAVNIK I PRAĆENJE NASTAVE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11560" y="1412776"/>
            <a:ext cx="6408712" cy="4365104"/>
          </a:xfrm>
        </p:spPr>
        <p:txBody>
          <a:bodyPr/>
          <a:lstStyle/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b="1" dirty="0" smtClean="0"/>
              <a:t>- </a:t>
            </a:r>
            <a:r>
              <a:rPr lang="hr-HR" sz="2800" b="1" dirty="0" smtClean="0"/>
              <a:t>Opće je mišljenje da nastavnici mirnije</a:t>
            </a:r>
          </a:p>
          <a:p>
            <a:pPr>
              <a:buNone/>
            </a:pPr>
            <a:r>
              <a:rPr lang="hr-HR" sz="2800" b="1" dirty="0" smtClean="0"/>
              <a:t> rade ako ih se ne posjećuje na nastavi</a:t>
            </a:r>
          </a:p>
          <a:p>
            <a:pPr>
              <a:buNone/>
            </a:pPr>
            <a:r>
              <a:rPr lang="hr-HR" sz="2800" b="1" dirty="0" smtClean="0"/>
              <a:t>no oni ipak rado govore o </a:t>
            </a:r>
          </a:p>
          <a:p>
            <a:pPr>
              <a:buNone/>
            </a:pPr>
            <a:r>
              <a:rPr lang="hr-HR" sz="2800" b="1" dirty="0" smtClean="0"/>
              <a:t>svojim uspjesima, o reakcijama </a:t>
            </a:r>
          </a:p>
          <a:p>
            <a:pPr>
              <a:buNone/>
            </a:pPr>
            <a:r>
              <a:rPr lang="hr-HR" sz="2800" b="1" dirty="0" smtClean="0"/>
              <a:t>učenika, metodama, inovacijama, </a:t>
            </a:r>
          </a:p>
          <a:p>
            <a:pPr>
              <a:buNone/>
            </a:pPr>
            <a:r>
              <a:rPr lang="hr-HR" sz="2800" b="1" dirty="0" smtClean="0"/>
              <a:t>uspjesima</a:t>
            </a:r>
            <a:endParaRPr lang="hr-HR" sz="28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28560">
            <a:off x="6444248" y="291320"/>
            <a:ext cx="2699792" cy="2137335"/>
          </a:xfrm>
          <a:prstGeom prst="rect">
            <a:avLst/>
          </a:prstGeom>
        </p:spPr>
      </p:pic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>
            <a:off x="0" y="4509120"/>
            <a:ext cx="9144000" cy="234888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-468560" y="260648"/>
            <a:ext cx="8229600" cy="1143000"/>
          </a:xfrm>
        </p:spPr>
        <p:txBody>
          <a:bodyPr/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MEĐUSOBNO UČENJE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0" y="1484784"/>
            <a:ext cx="8229600" cy="4525963"/>
          </a:xfrm>
        </p:spPr>
        <p:txBody>
          <a:bodyPr>
            <a:normAutofit/>
          </a:bodyPr>
          <a:lstStyle/>
          <a:p>
            <a:r>
              <a:rPr lang="hr-HR" dirty="0" smtClean="0"/>
              <a:t>Najveći dio nesporazuma može</a:t>
            </a:r>
          </a:p>
          <a:p>
            <a:pPr>
              <a:buNone/>
            </a:pPr>
            <a:r>
              <a:rPr lang="hr-HR" dirty="0"/>
              <a:t> </a:t>
            </a:r>
            <a:r>
              <a:rPr lang="hr-HR" dirty="0" smtClean="0"/>
              <a:t>   izazvati uvjerenje o nepogrešivosti svoga gledanja na problem</a:t>
            </a:r>
          </a:p>
          <a:p>
            <a:r>
              <a:rPr lang="hr-HR" dirty="0" smtClean="0"/>
              <a:t>Iza jakog “obranaškog ponašanja” obično se krije nesigurnost</a:t>
            </a:r>
          </a:p>
          <a:p>
            <a:r>
              <a:rPr lang="hr-HR" dirty="0" smtClean="0"/>
              <a:t>Međusobno učenje omogućuje razmjenu iskustva i znanja te stvara povoljne suradničke odnose</a:t>
            </a:r>
            <a:endParaRPr lang="hr-H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ue_sea_ship_sky_248_3840x2160.jpg"/>
          <p:cNvPicPr>
            <a:picLocks noChangeAspect="1"/>
          </p:cNvPicPr>
          <p:nvPr/>
        </p:nvPicPr>
        <p:blipFill>
          <a:blip r:embed="rId2" cstate="print"/>
          <a:srcRect r="983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hr-HR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OD HOSPITACIJE DO KONTROLIRANOG PROMATRANJA NASTAVE</a:t>
            </a:r>
            <a:endParaRPr lang="hr-HR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>
                <a:ln>
                  <a:solidFill>
                    <a:schemeClr val="tx1"/>
                  </a:solidFill>
                </a:ln>
              </a:rPr>
              <a:t>Hospitacije možemo smatrati prijelaznom fazom prema kontroliranom promatranju nastave</a:t>
            </a:r>
          </a:p>
          <a:p>
            <a:r>
              <a:rPr lang="hr-HR" dirty="0" smtClean="0">
                <a:ln>
                  <a:solidFill>
                    <a:schemeClr val="tx1"/>
                  </a:solidFill>
                </a:ln>
              </a:rPr>
              <a:t>Posebnu pažnju posvetiti negativnom djelovanju prisutnosti pedagoga u razredu(</a:t>
            </a:r>
            <a:r>
              <a:rPr lang="hr-HR" dirty="0" err="1" smtClean="0">
                <a:ln>
                  <a:solidFill>
                    <a:schemeClr val="tx1"/>
                  </a:solidFill>
                </a:ln>
              </a:rPr>
              <a:t>npr.stimuliranje</a:t>
            </a:r>
            <a:r>
              <a:rPr lang="hr-HR" dirty="0" smtClean="0">
                <a:ln>
                  <a:solidFill>
                    <a:schemeClr val="tx1"/>
                  </a:solidFill>
                </a:ln>
              </a:rPr>
              <a:t> učenika da u prisutnosti treće osobe mijenjaju svoje ponašanje i navike)</a:t>
            </a:r>
            <a:endParaRPr lang="hr-HR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size-img.jpg"/>
          <p:cNvPicPr>
            <a:picLocks noChangeAspect="1"/>
          </p:cNvPicPr>
          <p:nvPr/>
        </p:nvPicPr>
        <p:blipFill>
          <a:blip r:embed="rId2" cstate="print"/>
          <a:srcRect b="7601"/>
          <a:stretch>
            <a:fillRect/>
          </a:stretch>
        </p:blipFill>
        <p:spPr>
          <a:xfrm>
            <a:off x="0" y="0"/>
            <a:ext cx="9158641" cy="685800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BILJEŽENJE PROMATRANJA U NASTAVI</a:t>
            </a:r>
            <a:endParaRPr lang="hr-HR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hr-HR" dirty="0" smtClean="0">
                <a:ln>
                  <a:solidFill>
                    <a:schemeClr val="tx1"/>
                  </a:solidFill>
                </a:ln>
              </a:rPr>
              <a:t>Tehnike bilježenja:ručno bilježenje i registriranje događaja s različitim stupnjevima redukcije</a:t>
            </a:r>
          </a:p>
          <a:p>
            <a:r>
              <a:rPr lang="hr-HR" dirty="0" smtClean="0">
                <a:ln>
                  <a:solidFill>
                    <a:schemeClr val="tx1"/>
                  </a:solidFill>
                </a:ln>
              </a:rPr>
              <a:t>Redukcija se odnosi na ograničenje broja osobina, događaja, aktivnosti i ponašanja te kodiranje(skraćeno zapisivanje)</a:t>
            </a:r>
          </a:p>
          <a:p>
            <a:r>
              <a:rPr lang="hr-HR" dirty="0" smtClean="0">
                <a:ln>
                  <a:solidFill>
                    <a:schemeClr val="tx1"/>
                  </a:solidFill>
                </a:ln>
              </a:rPr>
              <a:t>Elektronička sredstva su neselektivna(posebice </a:t>
            </a:r>
            <a:r>
              <a:rPr lang="hr-HR" dirty="0" err="1" smtClean="0">
                <a:ln>
                  <a:solidFill>
                    <a:schemeClr val="tx1"/>
                  </a:solidFill>
                </a:ln>
              </a:rPr>
              <a:t>audiotehnika</a:t>
            </a:r>
            <a:r>
              <a:rPr lang="hr-HR" dirty="0" smtClean="0">
                <a:ln>
                  <a:solidFill>
                    <a:schemeClr val="tx1"/>
                  </a:solidFill>
                </a:ln>
              </a:rPr>
              <a:t> koja nejasno bilježi istodoban govor više osoba ili </a:t>
            </a:r>
            <a:r>
              <a:rPr lang="hr-HR" dirty="0" err="1" smtClean="0">
                <a:ln>
                  <a:solidFill>
                    <a:schemeClr val="tx1"/>
                  </a:solidFill>
                </a:ln>
              </a:rPr>
              <a:t>npr.kamere</a:t>
            </a:r>
            <a:r>
              <a:rPr lang="hr-HR" dirty="0" smtClean="0">
                <a:ln>
                  <a:solidFill>
                    <a:schemeClr val="tx1"/>
                  </a:solidFill>
                </a:ln>
              </a:rPr>
              <a:t>)</a:t>
            </a:r>
            <a:endParaRPr lang="hr-HR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vender (1)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 l="72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 rot="1317988">
            <a:off x="1604454" y="1154785"/>
            <a:ext cx="8229600" cy="1900808"/>
          </a:xfrm>
        </p:spPr>
        <p:txBody>
          <a:bodyPr/>
          <a:lstStyle/>
          <a:p>
            <a:pPr algn="ctr">
              <a:buNone/>
            </a:pPr>
            <a:r>
              <a:rPr lang="hr-HR" dirty="0" smtClean="0">
                <a:ln w="18415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“NAJUZVIŠENIJE POUČAVANJE </a:t>
            </a:r>
          </a:p>
          <a:p>
            <a:pPr algn="ctr">
              <a:buNone/>
            </a:pPr>
            <a:r>
              <a:rPr lang="hr-HR" dirty="0" smtClean="0">
                <a:ln w="18415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JEST ŽIVLJENJE S</a:t>
            </a:r>
          </a:p>
          <a:p>
            <a:pPr algn="ctr">
              <a:buNone/>
            </a:pPr>
            <a:r>
              <a:rPr lang="hr-HR" dirty="0" smtClean="0">
                <a:ln w="18415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  OTVORENIM SRCEM”</a:t>
            </a:r>
            <a:endParaRPr lang="hr-HR" dirty="0">
              <a:ln w="18415" cmpd="sng">
                <a:solidFill>
                  <a:schemeClr val="accent4">
                    <a:lumMod val="75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 rot="19620920">
            <a:off x="1416485" y="2997197"/>
            <a:ext cx="9144000" cy="4077072"/>
          </a:xfrm>
          <a:prstGeom prst="rect">
            <a:avLst/>
          </a:prstGeom>
        </p:spPr>
      </p:pic>
      <p:pic>
        <p:nvPicPr>
          <p:cNvPr id="5" name="Picture 4" descr="tumblr_nybbbbEZ5a1rw899so1_12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0"/>
            <a:ext cx="2987824" cy="2958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-396552" y="116632"/>
            <a:ext cx="6696744" cy="2376264"/>
          </a:xfrm>
        </p:spPr>
        <p:txBody>
          <a:bodyPr>
            <a:normAutofit/>
          </a:bodyPr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NAČINI PROMATRANJA </a:t>
            </a:r>
            <a:b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</a:br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NASTAVE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0" y="2132856"/>
            <a:ext cx="8229600" cy="4525963"/>
          </a:xfrm>
        </p:spPr>
        <p:txBody>
          <a:bodyPr/>
          <a:lstStyle/>
          <a:p>
            <a:endParaRPr lang="hr-HR" dirty="0" smtClean="0"/>
          </a:p>
          <a:p>
            <a:r>
              <a:rPr lang="hr-HR" dirty="0" smtClean="0"/>
              <a:t>Događaji u razredu mogu se                   podijeliti na:ponašanje nastavnika, ponašanje učenika i ostale događaje</a:t>
            </a:r>
          </a:p>
          <a:p>
            <a:r>
              <a:rPr lang="hr-HR" dirty="0" smtClean="0"/>
              <a:t>Podaci koji se prikupljaju za vrijeme praćenja nastave moraju biti dovoljno detaljni zbog kasnije sustavne analize</a:t>
            </a:r>
            <a:endParaRPr lang="hr-H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6275.jpg"/>
          <p:cNvPicPr>
            <a:picLocks noChangeAspect="1"/>
          </p:cNvPicPr>
          <p:nvPr/>
        </p:nvPicPr>
        <p:blipFill>
          <a:blip r:embed="rId2" cstate="print">
            <a:lum bright="-20000" contrast="-40000"/>
          </a:blip>
          <a:stretch>
            <a:fillRect/>
          </a:stretch>
        </p:blipFill>
        <p:spPr>
          <a:xfrm>
            <a:off x="-1" y="0"/>
            <a:ext cx="9200035" cy="6858000"/>
          </a:xfrm>
          <a:prstGeom prst="rect">
            <a:avLst/>
          </a:prstGeom>
        </p:spPr>
      </p:pic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Neophodno je pratiti: nastavnu dinamiku, ostvarivanje ishoda te mogućnost primjene otkrića na nastavu i njezine efekte</a:t>
            </a:r>
          </a:p>
          <a:p>
            <a:r>
              <a:rPr lang="hr-HR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Koraci praćenja:slobodno praćenje, opisivanje težišta u nastavi, sređivanje, kategorizacija i sistematizacija  činjenica, razvoj protokola</a:t>
            </a:r>
          </a:p>
          <a:p>
            <a:pPr>
              <a:buNone/>
            </a:pPr>
            <a:r>
              <a:rPr lang="hr-HR" dirty="0" smtClean="0"/>
              <a:t> </a:t>
            </a:r>
            <a:endParaRPr lang="hr-H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>
            <a:off x="0" y="4941168"/>
            <a:ext cx="9144000" cy="191683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11560" y="1412776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hr-HR" dirty="0" smtClean="0"/>
              <a:t>U prvoj fazi uočavamo kako nastavnik vodi učenike do razumijevanja i je li rezultatom zadovoljan</a:t>
            </a:r>
          </a:p>
          <a:p>
            <a:r>
              <a:rPr lang="hr-HR" dirty="0" smtClean="0"/>
              <a:t>Procjenjujemo koliko su učenici doprinosili intenciji nastave(krivi odgovori pomažu osvjetljavanju ishoda jer zahtijevaju daljnje objašnjenje)</a:t>
            </a:r>
          </a:p>
          <a:p>
            <a:r>
              <a:rPr lang="hr-HR" dirty="0" smtClean="0"/>
              <a:t>Na kraju nastavnik svojim verbalnim ili neverbalnim načinom učenicima pokazuje svoje zadovoljstvo ili nezadovoljstvo</a:t>
            </a:r>
          </a:p>
        </p:txBody>
      </p:sp>
      <p:pic>
        <p:nvPicPr>
          <p:cNvPr id="1026" name="Picture 2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4286" y="0"/>
            <a:ext cx="1829714" cy="1565453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00023" cy="1805026"/>
          </a:xfrm>
          <a:prstGeom prst="rect">
            <a:avLst/>
          </a:prstGeom>
          <a:noFill/>
        </p:spPr>
      </p:pic>
      <p:pic>
        <p:nvPicPr>
          <p:cNvPr id="7" name="Picture 6" descr="uceni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47856" y="3068960"/>
            <a:ext cx="1296144" cy="1543029"/>
          </a:xfrm>
          <a:prstGeom prst="rect">
            <a:avLst/>
          </a:prstGeom>
        </p:spPr>
      </p:pic>
      <p:pic>
        <p:nvPicPr>
          <p:cNvPr id="8" name="Picture 7" descr="t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856" y="0"/>
            <a:ext cx="1449001" cy="1412776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>
            <a:off x="0" y="4653136"/>
            <a:ext cx="9144000" cy="2204864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PLANIRANJE I PRIPREMANJE POSJETA NASTAVI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r-HR" dirty="0" smtClean="0"/>
              <a:t>U pripremnoj fazi pedagog s nastavnikom dogovara način praćenja i registriranja bitnih podataka</a:t>
            </a:r>
          </a:p>
          <a:p>
            <a:r>
              <a:rPr lang="hr-HR" dirty="0" smtClean="0"/>
              <a:t>Nastavnik i pedagog ispituju učinkovitost nastavnog plana i programa</a:t>
            </a:r>
          </a:p>
          <a:p>
            <a:r>
              <a:rPr lang="hr-HR" dirty="0" smtClean="0"/>
              <a:t>Faza zajedničkog planiranja, </a:t>
            </a:r>
            <a:r>
              <a:rPr lang="hr-HR" dirty="0" err="1" smtClean="0"/>
              <a:t>npr.hoće</a:t>
            </a:r>
            <a:r>
              <a:rPr lang="hr-HR" dirty="0" smtClean="0"/>
              <a:t> li određena konstelacija grupe djelovati na povećani uspjeh ili koji će način poticanja ubrzati rad učenika</a:t>
            </a:r>
          </a:p>
          <a:p>
            <a:r>
              <a:rPr lang="hr-HR" dirty="0" smtClean="0"/>
              <a:t>Planiranje kao čin interakcije i kreacije</a:t>
            </a:r>
            <a:endParaRPr lang="hr-H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irtualna-priro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hr-HR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DEFINIRANJE   ISHODA NASTAVE</a:t>
            </a:r>
            <a:endParaRPr lang="hr-HR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0" y="1196752"/>
            <a:ext cx="8229600" cy="5174035"/>
          </a:xfrm>
        </p:spPr>
        <p:txBody>
          <a:bodyPr>
            <a:normAutofit lnSpcReduction="10000"/>
          </a:bodyPr>
          <a:lstStyle/>
          <a:p>
            <a:r>
              <a:rPr lang="hr-HR" b="1" dirty="0" smtClean="0">
                <a:ln>
                  <a:solidFill>
                    <a:schemeClr val="tx1"/>
                  </a:solidFill>
                </a:ln>
              </a:rPr>
              <a:t>Odgojni ili afirmativni </a:t>
            </a:r>
            <a:r>
              <a:rPr lang="hr-HR" dirty="0" smtClean="0">
                <a:ln>
                  <a:solidFill>
                    <a:schemeClr val="tx1"/>
                  </a:solidFill>
                </a:ln>
              </a:rPr>
              <a:t>–ukazuju nam na promjene koje trebaju nastati kod učenika kao rezultat bavljenja predmetom i aktivnostima koje su s time u vezi</a:t>
            </a:r>
          </a:p>
          <a:p>
            <a:endParaRPr lang="hr-HR" dirty="0" smtClean="0">
              <a:ln>
                <a:solidFill>
                  <a:schemeClr val="tx1"/>
                </a:solidFill>
              </a:ln>
            </a:endParaRPr>
          </a:p>
          <a:p>
            <a:endParaRPr lang="hr-HR" dirty="0" smtClean="0">
              <a:ln>
                <a:solidFill>
                  <a:schemeClr val="tx1"/>
                </a:solidFill>
              </a:ln>
            </a:endParaRPr>
          </a:p>
          <a:p>
            <a:endParaRPr lang="hr-HR" dirty="0" smtClean="0">
              <a:ln>
                <a:solidFill>
                  <a:schemeClr val="tx1"/>
                </a:solidFill>
              </a:ln>
            </a:endParaRPr>
          </a:p>
          <a:p>
            <a:r>
              <a:rPr lang="hr-HR" b="1" dirty="0" smtClean="0">
                <a:ln>
                  <a:solidFill>
                    <a:schemeClr val="tx1"/>
                  </a:solidFill>
                </a:ln>
              </a:rPr>
              <a:t>Obrazovni ili operacionalizirani </a:t>
            </a:r>
            <a:r>
              <a:rPr lang="hr-HR" dirty="0" smtClean="0">
                <a:ln>
                  <a:solidFill>
                    <a:schemeClr val="tx1"/>
                  </a:solidFill>
                </a:ln>
              </a:rPr>
              <a:t>-materijalni(stjecanje znanja) i funkcionalni(razvijanje sposobnosti)</a:t>
            </a:r>
            <a:endParaRPr lang="hr-HR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NASTANAK I IZGLED PLANA I PRIPREME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Nastava izvedena prema pripremljenom konceptu mora dati odgovor na postavljena pitanja, razriješiti dvojbe i razvijati iskustvo</a:t>
            </a:r>
          </a:p>
          <a:p>
            <a:r>
              <a:rPr lang="hr-HR" dirty="0" smtClean="0"/>
              <a:t>Sugestije za izradu priprave, način popunjavanja te metodičke i tehničke upute</a:t>
            </a:r>
          </a:p>
          <a:p>
            <a:r>
              <a:rPr lang="hr-HR" dirty="0" smtClean="0"/>
              <a:t>Uključivanje učenika pedagoški opravdano</a:t>
            </a:r>
            <a:endParaRPr lang="hr-HR" dirty="0"/>
          </a:p>
        </p:txBody>
      </p:sp>
      <p:pic>
        <p:nvPicPr>
          <p:cNvPr id="5" name="Picture 4" descr="tumblr_mk4ocsmpSI1qi4k4oo1_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4869160"/>
            <a:ext cx="4716016" cy="1988840"/>
          </a:xfrm>
          <a:prstGeom prst="rect">
            <a:avLst/>
          </a:prstGeom>
        </p:spPr>
      </p:pic>
      <p:pic>
        <p:nvPicPr>
          <p:cNvPr id="6" name="Picture 5" descr="reading-love-open-your-he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869160"/>
            <a:ext cx="4427984" cy="198884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23528" y="3429000"/>
            <a:ext cx="8229600" cy="4525963"/>
          </a:xfrm>
        </p:spPr>
        <p:txBody>
          <a:bodyPr/>
          <a:lstStyle/>
          <a:p>
            <a:r>
              <a:rPr lang="hr-HR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Racionalizacija vremena nužna(prazan hod!)</a:t>
            </a:r>
          </a:p>
          <a:p>
            <a:r>
              <a:rPr lang="hr-HR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Protokoli sadržavaju vremensku komponentu</a:t>
            </a:r>
          </a:p>
          <a:p>
            <a:r>
              <a:rPr lang="hr-HR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Nastavni tijek poznaje smjene korisnih stanki jer svaka tišina nije zastoj</a:t>
            </a:r>
            <a:endParaRPr lang="hr-HR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 rot="1608853">
            <a:off x="-1573884" y="2057419"/>
            <a:ext cx="9144000" cy="4941168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DOKUMENTACIJA O POSJETIMA NASTAVI</a:t>
            </a: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525963"/>
          </a:xfrm>
        </p:spPr>
        <p:txBody>
          <a:bodyPr/>
          <a:lstStyle/>
          <a:p>
            <a:r>
              <a:rPr lang="hr-HR" dirty="0" smtClean="0"/>
              <a:t>Evidencija o posjetima treba sadržavati elemente koji se prema potrebi mogu proširivati različitim dodacima</a:t>
            </a:r>
            <a:endParaRPr lang="hr-HR" dirty="0"/>
          </a:p>
        </p:txBody>
      </p:sp>
      <p:pic>
        <p:nvPicPr>
          <p:cNvPr id="6" name="Picture 5" descr="41199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3068960"/>
            <a:ext cx="5040560" cy="335512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Relaxed"/>
            <a:lightRig rig="threePt" dir="t"/>
          </a:scene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>
            <a:off x="0" y="4869160"/>
            <a:ext cx="9144000" cy="1988840"/>
          </a:xfrm>
          <a:prstGeom prst="rect">
            <a:avLst/>
          </a:prstGeom>
        </p:spPr>
      </p:pic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LITERATURA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hr-HR" dirty="0" smtClean="0"/>
              <a:t>1. Jurić,V.  Metodika rada školskog pedagoga</a:t>
            </a:r>
          </a:p>
          <a:p>
            <a:pPr>
              <a:buNone/>
            </a:pPr>
            <a:r>
              <a:rPr lang="hr-HR" dirty="0" smtClean="0"/>
              <a:t>Zagreb, Školska knjiga,2004.</a:t>
            </a:r>
          </a:p>
          <a:p>
            <a:pPr>
              <a:buNone/>
            </a:pPr>
            <a:r>
              <a:rPr lang="hr-HR" dirty="0" smtClean="0"/>
              <a:t>2.Kyriacou,C. Temeljna nastavna umijeća</a:t>
            </a:r>
          </a:p>
          <a:p>
            <a:pPr>
              <a:buNone/>
            </a:pPr>
            <a:r>
              <a:rPr lang="hr-HR" dirty="0" smtClean="0"/>
              <a:t>   Zagreb, </a:t>
            </a:r>
            <a:r>
              <a:rPr lang="hr-HR" dirty="0" err="1" smtClean="0"/>
              <a:t>Educa</a:t>
            </a:r>
            <a:r>
              <a:rPr lang="hr-HR" dirty="0" smtClean="0"/>
              <a:t>, 1998.</a:t>
            </a:r>
          </a:p>
          <a:p>
            <a:pPr>
              <a:buNone/>
            </a:pPr>
            <a:r>
              <a:rPr lang="hr-HR" dirty="0" smtClean="0"/>
              <a:t>3. </a:t>
            </a:r>
            <a:r>
              <a:rPr lang="hr-HR" dirty="0" err="1" smtClean="0"/>
              <a:t>Bizjak</a:t>
            </a:r>
            <a:r>
              <a:rPr lang="hr-HR" dirty="0" smtClean="0"/>
              <a:t> </a:t>
            </a:r>
            <a:r>
              <a:rPr lang="hr-HR" dirty="0" err="1" smtClean="0"/>
              <a:t>Igrec</a:t>
            </a:r>
            <a:r>
              <a:rPr lang="hr-HR" dirty="0" smtClean="0"/>
              <a:t> J. Galić M. </a:t>
            </a:r>
            <a:r>
              <a:rPr lang="hr-HR" dirty="0" err="1" smtClean="0"/>
              <a:t>Fajdetić</a:t>
            </a:r>
            <a:r>
              <a:rPr lang="hr-HR" dirty="0" smtClean="0"/>
              <a:t>    Pedagoški </a:t>
            </a:r>
            <a:r>
              <a:rPr lang="hr-HR" dirty="0" err="1" smtClean="0"/>
              <a:t>portfolio</a:t>
            </a:r>
            <a:r>
              <a:rPr lang="hr-HR" dirty="0" smtClean="0"/>
              <a:t>, Profil, Zagreb, 2014.</a:t>
            </a:r>
          </a:p>
          <a:p>
            <a:pPr>
              <a:buNone/>
            </a:pPr>
            <a:r>
              <a:rPr lang="hr-HR" dirty="0" smtClean="0"/>
              <a:t> 4. Matijević M. </a:t>
            </a:r>
            <a:r>
              <a:rPr lang="hr-HR" dirty="0" err="1" smtClean="0"/>
              <a:t>Radovanović</a:t>
            </a:r>
            <a:r>
              <a:rPr lang="hr-HR" dirty="0" smtClean="0"/>
              <a:t> D. Nastava usmjerena na učenika</a:t>
            </a:r>
          </a:p>
          <a:p>
            <a:pPr>
              <a:buNone/>
            </a:pPr>
            <a:r>
              <a:rPr lang="hr-HR" dirty="0" smtClean="0"/>
              <a:t>5. Protokoli za praćenje nastave</a:t>
            </a:r>
            <a:endParaRPr lang="hr-H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-20160620-WA0009.jpg"/>
          <p:cNvPicPr>
            <a:picLocks noChangeAspect="1"/>
          </p:cNvPicPr>
          <p:nvPr/>
        </p:nvPicPr>
        <p:blipFill>
          <a:blip r:embed="rId2" cstate="print"/>
          <a:srcRect b="45800"/>
          <a:stretch>
            <a:fillRect/>
          </a:stretch>
        </p:blipFill>
        <p:spPr>
          <a:xfrm>
            <a:off x="0" y="-45182"/>
            <a:ext cx="9144000" cy="6903182"/>
          </a:xfrm>
          <a:prstGeom prst="rect">
            <a:avLst/>
          </a:prstGeom>
        </p:spPr>
      </p:pic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hr-H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“ DOBRO </a:t>
            </a:r>
          </a:p>
          <a:p>
            <a:pPr>
              <a:buNone/>
            </a:pPr>
            <a:r>
              <a:rPr lang="hr-H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   POUČAVA</a:t>
            </a:r>
          </a:p>
          <a:p>
            <a:pPr>
              <a:buNone/>
            </a:pPr>
            <a:r>
              <a:rPr lang="hr-H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         ONAJ </a:t>
            </a:r>
          </a:p>
          <a:p>
            <a:pPr>
              <a:buNone/>
            </a:pPr>
            <a:r>
              <a:rPr lang="hr-H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             KOJI </a:t>
            </a:r>
          </a:p>
          <a:p>
            <a:pPr>
              <a:buNone/>
            </a:pPr>
            <a:r>
              <a:rPr lang="hr-H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                DOBRO</a:t>
            </a:r>
          </a:p>
          <a:p>
            <a:pPr>
              <a:buNone/>
            </a:pPr>
            <a:r>
              <a:rPr lang="hr-H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                     RAZLIKUJE</a:t>
            </a:r>
            <a:r>
              <a:rPr lang="hr-HR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omic Sans MS" pitchFamily="66" charset="0"/>
              </a:rPr>
              <a:t>”</a:t>
            </a:r>
          </a:p>
          <a:p>
            <a:pPr>
              <a:buNone/>
            </a:pPr>
            <a:r>
              <a:rPr lang="hr-HR" sz="3600" b="1" dirty="0" smtClean="0">
                <a:latin typeface="Algerian" pitchFamily="82" charset="0"/>
              </a:rPr>
              <a:t>                                                     </a:t>
            </a:r>
            <a:r>
              <a:rPr lang="hr-HR" sz="20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j-lt"/>
              </a:rPr>
              <a:t>Latinska</a:t>
            </a:r>
            <a:endParaRPr lang="hr-HR" sz="20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lgerian" pitchFamily="82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3309.jp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NASTAVNI PLAN</a:t>
            </a:r>
            <a:endParaRPr lang="hr-HR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Školski dokument u kojem je u obliku tablice prikazan raspored nastavnih predmeta koje će učenici imati u nekoj školi</a:t>
            </a:r>
          </a:p>
          <a:p>
            <a:r>
              <a:rPr lang="hr-HR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Vidljiv je redoslijed poučavanja te broj nastavnih sati tjedno i godišnje</a:t>
            </a:r>
            <a:endParaRPr lang="hr-HR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3341.jp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512" y="2636912"/>
            <a:ext cx="8229600" cy="1143000"/>
          </a:xfrm>
        </p:spPr>
        <p:txBody>
          <a:bodyPr/>
          <a:lstStyle/>
          <a:p>
            <a:r>
              <a:rPr lang="hr-HR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NASTAVNI  PROGRAM</a:t>
            </a:r>
            <a:endParaRPr lang="hr-HR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0" y="3933056"/>
            <a:ext cx="8229600" cy="4525963"/>
          </a:xfrm>
        </p:spPr>
        <p:txBody>
          <a:bodyPr/>
          <a:lstStyle/>
          <a:p>
            <a:r>
              <a:rPr lang="hr-HR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Školski dokument kojim su predviđeni sadržaji koji će biti predmetom učenja</a:t>
            </a:r>
          </a:p>
          <a:p>
            <a:r>
              <a:rPr lang="hr-HR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Redovna, izborna, fakultativna i individualizirana nastava</a:t>
            </a:r>
            <a:endParaRPr lang="hr-HR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>
            <a:off x="0" y="4797152"/>
            <a:ext cx="9144000" cy="2060848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NASTAVNI PROCES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Sustavno i svrhovito organiziran odgoj i obrazovanje</a:t>
            </a:r>
          </a:p>
          <a:p>
            <a:r>
              <a:rPr lang="hr-HR" dirty="0" smtClean="0"/>
              <a:t>Ciljevi:stjecanje znanja, razvijanje sposobnosti i vještina te usvajanje vrednota</a:t>
            </a:r>
          </a:p>
          <a:p>
            <a:r>
              <a:rPr lang="hr-HR" dirty="0" smtClean="0"/>
              <a:t>Nastavni proces treba osamostaliti učenike kako bi prerastao u </a:t>
            </a:r>
            <a:r>
              <a:rPr lang="hr-HR" dirty="0" err="1" smtClean="0"/>
              <a:t>cjeloživotno</a:t>
            </a:r>
            <a:r>
              <a:rPr lang="hr-HR" dirty="0" smtClean="0"/>
              <a:t> učenje</a:t>
            </a:r>
          </a:p>
          <a:p>
            <a:r>
              <a:rPr lang="hr-HR" dirty="0" smtClean="0"/>
              <a:t>Glavni faktori:nastavnik(učitelj),učenik i nastavni sadržaji-DIDAKTIČKI TROKUT</a:t>
            </a:r>
            <a:endParaRPr lang="hr-H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bf25556c7724b64eedd2053510b9ef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93096"/>
            <a:ext cx="9144000" cy="2564904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PRAĆENJE NASTAVE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r-HR" dirty="0" smtClean="0"/>
              <a:t>Praćenje, analiza nastave i vrjednovanje njezinih efekata u središtu su pozornosti svake škole</a:t>
            </a:r>
          </a:p>
          <a:p>
            <a:r>
              <a:rPr lang="hr-HR" dirty="0" smtClean="0"/>
              <a:t>Pomoću različitih protokola određuju se razina i kvaliteta ostvarenih ishoda iz programa rada</a:t>
            </a:r>
          </a:p>
          <a:p>
            <a:r>
              <a:rPr lang="hr-HR" dirty="0" smtClean="0"/>
              <a:t>Obavljaju ih pedagozi , ravnatelji i komisije</a:t>
            </a:r>
          </a:p>
          <a:p>
            <a:r>
              <a:rPr lang="hr-HR" dirty="0" smtClean="0"/>
              <a:t>Učitelji i nastavnici trebaju vršiti samoopažanje u nastavi te uključivati </a:t>
            </a:r>
            <a:r>
              <a:rPr lang="hr-HR" dirty="0" err="1" smtClean="0"/>
              <a:t>sustručnjake</a:t>
            </a:r>
            <a:r>
              <a:rPr lang="hr-HR" dirty="0" smtClean="0"/>
              <a:t> u hospitacije i suradnju</a:t>
            </a:r>
          </a:p>
          <a:p>
            <a:endParaRPr lang="hr-HR" dirty="0" smtClean="0"/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dirty="0" smtClean="0"/>
              <a:t> </a:t>
            </a:r>
            <a:endParaRPr lang="hr-H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s (2)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66331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ln>
                  <a:solidFill>
                    <a:schemeClr val="tx1"/>
                  </a:solidFill>
                </a:ln>
              </a:rPr>
              <a:t>NAČELA</a:t>
            </a:r>
            <a:endParaRPr lang="hr-HR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>
            <a:normAutofit lnSpcReduction="10000"/>
          </a:bodyPr>
          <a:lstStyle/>
          <a:p>
            <a:r>
              <a:rPr lang="hr-HR" dirty="0" smtClean="0">
                <a:ln>
                  <a:solidFill>
                    <a:schemeClr val="tx1"/>
                  </a:solidFill>
                </a:ln>
              </a:rPr>
              <a:t>Glavna profesionalno-etička  načela nam nalažu da nastavu pratimo:</a:t>
            </a:r>
          </a:p>
          <a:p>
            <a:pPr>
              <a:buNone/>
            </a:pPr>
            <a:r>
              <a:rPr lang="hr-HR" dirty="0" smtClean="0">
                <a:ln>
                  <a:solidFill>
                    <a:schemeClr val="tx1"/>
                  </a:solidFill>
                </a:ln>
              </a:rPr>
              <a:t>    - u kontekstu učenja i poučavanja</a:t>
            </a:r>
          </a:p>
          <a:p>
            <a:pPr>
              <a:buNone/>
            </a:pPr>
            <a:r>
              <a:rPr lang="hr-HR" dirty="0" smtClean="0">
                <a:ln>
                  <a:solidFill>
                    <a:schemeClr val="tx1"/>
                  </a:solidFill>
                </a:ln>
              </a:rPr>
              <a:t>    - najavljujući cilj, način i vrijeme posjeta         nastavi</a:t>
            </a:r>
          </a:p>
          <a:p>
            <a:pPr>
              <a:buNone/>
            </a:pPr>
            <a:r>
              <a:rPr lang="hr-HR" dirty="0" smtClean="0">
                <a:ln>
                  <a:solidFill>
                    <a:schemeClr val="tx1"/>
                  </a:solidFill>
                </a:ln>
              </a:rPr>
              <a:t>      - u skladu s Razvojnim planom škole(Tim za kvalitetu)</a:t>
            </a:r>
          </a:p>
          <a:p>
            <a:pPr>
              <a:buNone/>
            </a:pPr>
            <a:r>
              <a:rPr lang="hr-HR" dirty="0" smtClean="0">
                <a:ln>
                  <a:solidFill>
                    <a:schemeClr val="tx1"/>
                  </a:solidFill>
                </a:ln>
              </a:rPr>
              <a:t>       - s profesionalnom odgovornošću i uz međusobno uvažavanje</a:t>
            </a:r>
            <a:endParaRPr lang="hr-HR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>
            <a:off x="0" y="3645024"/>
            <a:ext cx="9144000" cy="3212976"/>
          </a:xfrm>
          <a:prstGeom prst="rect">
            <a:avLst/>
          </a:prstGeom>
        </p:spPr>
      </p:pic>
      <p:pic>
        <p:nvPicPr>
          <p:cNvPr id="5" name="Picture 4" descr="ucenik2.jpg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176905">
            <a:off x="6563370" y="-107709"/>
            <a:ext cx="2592288" cy="287405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RelaxedModerately"/>
            <a:lightRig rig="threePt" dir="t"/>
          </a:scene3d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ISHODI UČENJA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23528" y="1412777"/>
            <a:ext cx="7560840" cy="5445224"/>
          </a:xfrm>
        </p:spPr>
        <p:txBody>
          <a:bodyPr/>
          <a:lstStyle/>
          <a:p>
            <a:r>
              <a:rPr lang="hr-HR" dirty="0" smtClean="0"/>
              <a:t>Određivanjem ishoda učitelj/nastavniknavodi očekivane promjene kako bismo na kraju učenja utvrdili</a:t>
            </a:r>
          </a:p>
          <a:p>
            <a:pPr>
              <a:buNone/>
            </a:pPr>
            <a:r>
              <a:rPr lang="hr-HR" dirty="0" smtClean="0"/>
              <a:t>      - je li ishod postignut</a:t>
            </a:r>
          </a:p>
          <a:p>
            <a:pPr>
              <a:buNone/>
            </a:pPr>
            <a:r>
              <a:rPr lang="hr-HR" dirty="0" smtClean="0"/>
              <a:t>      - kakve su razlike prije i poslije učenja</a:t>
            </a:r>
          </a:p>
          <a:p>
            <a:pPr>
              <a:buNone/>
            </a:pPr>
            <a:r>
              <a:rPr lang="hr-HR" dirty="0" smtClean="0"/>
              <a:t>      - što je učenik sada osposobljen učiniti   </a:t>
            </a:r>
            <a:endParaRPr lang="hr-H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late_main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5385" b="3801"/>
          <a:stretch>
            <a:fillRect/>
          </a:stretch>
        </p:blipFill>
        <p:spPr>
          <a:xfrm rot="1549377">
            <a:off x="-1725007" y="4210140"/>
            <a:ext cx="9144000" cy="2609069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REZULTATI AKTIVNOSTI UČENIKA</a:t>
            </a:r>
            <a:endParaRPr lang="hr-H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FORMULIRANJE IZRAZA:  nabrojiti, prepoznati,opisati, objasniti, usporediti, analizirati, nacrtati, imenovati, izračunati, navesti, opisati, razlikovati, uskladiti, dopuniti</a:t>
            </a:r>
          </a:p>
          <a:p>
            <a:pPr>
              <a:buNone/>
            </a:pPr>
            <a:endParaRPr lang="hr-HR" dirty="0" smtClean="0"/>
          </a:p>
        </p:txBody>
      </p:sp>
      <p:pic>
        <p:nvPicPr>
          <p:cNvPr id="5" name="Picture 4" descr="ucenici3464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7536" y="3725652"/>
            <a:ext cx="4176464" cy="3132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642</TotalTime>
  <Words>1028</Words>
  <Application>Microsoft Office PowerPoint</Application>
  <PresentationFormat>Prikaz na zaslonu (4:3)</PresentationFormat>
  <Paragraphs>143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29</vt:i4>
      </vt:variant>
    </vt:vector>
  </HeadingPairs>
  <TitlesOfParts>
    <vt:vector size="30" baseType="lpstr">
      <vt:lpstr>Office Theme</vt:lpstr>
      <vt:lpstr>Međužupanijski stručni skup učitelja i nastavnika geografije Učenje i poučavanje geografije – primjeri dobre prakse</vt:lpstr>
      <vt:lpstr>PowerPointova prezentacija</vt:lpstr>
      <vt:lpstr>NASTAVNI PLAN</vt:lpstr>
      <vt:lpstr>NASTAVNI  PROGRAM</vt:lpstr>
      <vt:lpstr>NASTAVNI PROCES</vt:lpstr>
      <vt:lpstr>PRAĆENJE NASTAVE</vt:lpstr>
      <vt:lpstr>NAČELA</vt:lpstr>
      <vt:lpstr>ISHODI UČENJA</vt:lpstr>
      <vt:lpstr>REZULTATI AKTIVNOSTI UČENIKA</vt:lpstr>
      <vt:lpstr>CILJ UČENJA</vt:lpstr>
      <vt:lpstr>NESTRUKTURIRANO PRAĆENJE NASTAVE</vt:lpstr>
      <vt:lpstr>STRUKTURIRANO PRAĆENJE</vt:lpstr>
      <vt:lpstr>OZRAČJE U RAZREDU</vt:lpstr>
      <vt:lpstr>NAČINI PRAĆENJA NASTAVE</vt:lpstr>
      <vt:lpstr>VEZA NASTAVNIKA I PEDAGOGA</vt:lpstr>
      <vt:lpstr>NASTAVNIK I PRAĆENJE NASTAVE</vt:lpstr>
      <vt:lpstr>MEĐUSOBNO UČENJE</vt:lpstr>
      <vt:lpstr>OD HOSPITACIJE DO KONTROLIRANOG PROMATRANJA NASTAVE</vt:lpstr>
      <vt:lpstr>BILJEŽENJE PROMATRANJA U NASTAVI</vt:lpstr>
      <vt:lpstr>NAČINI PROMATRANJA  NASTAVE</vt:lpstr>
      <vt:lpstr>PowerPointova prezentacija</vt:lpstr>
      <vt:lpstr>PowerPointova prezentacija</vt:lpstr>
      <vt:lpstr>PLANIRANJE I PRIPREMANJE POSJETA NASTAVI</vt:lpstr>
      <vt:lpstr>DEFINIRANJE   ISHODA NASTAVE</vt:lpstr>
      <vt:lpstr>NASTANAK I IZGLED PLANA I PRIPREME</vt:lpstr>
      <vt:lpstr>PowerPointova prezentacija</vt:lpstr>
      <vt:lpstr>DOKUMENTACIJA O POSJETIMA NASTAVI </vt:lpstr>
      <vt:lpstr>LITERATURA</vt:lpstr>
      <vt:lpstr>PowerPointova prezentacija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Međužupanijski stručni skup učitelja i nastavnika geografije Učenje i poučavanje geografije – primjeri dobre prakse</dc:title>
  <dc:creator>Korisnik</dc:creator>
  <cp:lastModifiedBy>Gimnazija t</cp:lastModifiedBy>
  <cp:revision>88</cp:revision>
  <cp:lastPrinted>2016-06-28T07:10:32Z</cp:lastPrinted>
  <dcterms:created xsi:type="dcterms:W3CDTF">2016-06-21T10:47:05Z</dcterms:created>
  <dcterms:modified xsi:type="dcterms:W3CDTF">2016-06-28T07:15:25Z</dcterms:modified>
</cp:coreProperties>
</file>