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avokut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avokut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avni poveznik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avni poveznik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avokut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ravokut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avni poveznik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avni poveznik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avokut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avni poveznik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14" name="Rezervirano mjesto teksta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6" name="Rezervirano mjesto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zervirano mjesto sadržaja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1" name="Rezervirano mjesto datum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Rezervirano mjesto podnožj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avni poveznik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avni poveznik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Rezervirano mjesto datum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zervirano mjesto podnožj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1A6B55-038F-45A4-AF40-92FD3A983921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225E1D-031E-4B64-ACCE-84D05935CA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altLang="x-none" sz="3200" dirty="0" smtClean="0"/>
              <a:t>Specifične teškoće u učenju-teškoće u čitanju, pisanju, računanju</a:t>
            </a:r>
            <a:endParaRPr lang="en-US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 dirty="0" smtClean="0"/>
          </a:p>
          <a:p>
            <a:r>
              <a:rPr lang="hr-HR" dirty="0" smtClean="0"/>
              <a:t>Suzana </a:t>
            </a:r>
            <a:r>
              <a:rPr lang="hr-HR" dirty="0" err="1" smtClean="0"/>
              <a:t>Sklepić</a:t>
            </a:r>
            <a:r>
              <a:rPr lang="hr-HR" dirty="0" smtClean="0"/>
              <a:t>-Šarić</a:t>
            </a:r>
          </a:p>
          <a:p>
            <a:r>
              <a:rPr lang="hr-HR" dirty="0" smtClean="0"/>
              <a:t>I. OŠ Čakovec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/>
          </a:bodyPr>
          <a:lstStyle/>
          <a:p>
            <a:r>
              <a:rPr lang="hr-HR" sz="2000" b="1" dirty="0" smtClean="0"/>
              <a:t>NE PREPORUČA SE:</a:t>
            </a:r>
            <a:endParaRPr lang="en-US" sz="20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r-HR" sz="1800" dirty="0" smtClean="0"/>
              <a:t>tjerati da učenik glasno čita pred svima u razredu ako to sam ne želi</a:t>
            </a:r>
            <a:endParaRPr lang="en-US" sz="1800" dirty="0" smtClean="0"/>
          </a:p>
          <a:p>
            <a:pPr lvl="0"/>
            <a:r>
              <a:rPr lang="hr-HR" sz="1800" dirty="0" smtClean="0"/>
              <a:t>uspoređivati ga s drugom djecom, naglašavajući njegove nemogućnosti</a:t>
            </a:r>
            <a:endParaRPr lang="en-US" sz="1800" dirty="0" smtClean="0"/>
          </a:p>
          <a:p>
            <a:pPr lvl="0"/>
            <a:r>
              <a:rPr lang="hr-HR" sz="1800" dirty="0" smtClean="0"/>
              <a:t>zacrveniti mu pismeni rad negativnim primjedbama i nepravilnim ispravljanjem pogrešaka</a:t>
            </a:r>
            <a:endParaRPr lang="en-US" sz="1800" dirty="0" smtClean="0"/>
          </a:p>
          <a:p>
            <a:pPr lvl="0"/>
            <a:r>
              <a:rPr lang="hr-HR" sz="1800" dirty="0" smtClean="0"/>
              <a:t>zadavati mu velike zadaće i dodatne vježbe (posebno ne prepisivanje)</a:t>
            </a:r>
            <a:endParaRPr lang="en-US" sz="1800" dirty="0" smtClean="0"/>
          </a:p>
          <a:p>
            <a:pPr lvl="0"/>
            <a:r>
              <a:rPr lang="hr-HR" sz="1800" dirty="0" smtClean="0"/>
              <a:t>tražiti od djeteta da ponovo i ponovo radi nešto što nije uspjelo</a:t>
            </a:r>
            <a:endParaRPr lang="en-US" sz="1800" dirty="0" smtClean="0"/>
          </a:p>
          <a:p>
            <a:pPr lvl="0"/>
            <a:r>
              <a:rPr lang="hr-HR" sz="1800" dirty="0" smtClean="0"/>
              <a:t>stalno zahtijevati od djeteta da piše urednije</a:t>
            </a:r>
            <a:endParaRPr lang="en-US" sz="1800" dirty="0" smtClean="0"/>
          </a:p>
          <a:p>
            <a:pPr lvl="0"/>
            <a:r>
              <a:rPr lang="hr-HR" sz="1800" dirty="0" smtClean="0"/>
              <a:t>zahtijevati od djeteta da u jednakom vremenskom slijedu kao i ostali, riješi zadatke </a:t>
            </a: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Primjer 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/>
              <a:t>Najveća ljudska zajednica zove se država. Ona je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/>
              <a:t> 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Naveća</a:t>
            </a:r>
            <a:r>
              <a:rPr lang="hr-HR" altLang="x-none" b="1" dirty="0" smtClean="0">
                <a:solidFill>
                  <a:schemeClr val="accent2"/>
                </a:solidFill>
              </a:rPr>
              <a:t>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ljubsga</a:t>
            </a:r>
            <a:r>
              <a:rPr lang="hr-HR" altLang="x-none" b="1" dirty="0" smtClean="0">
                <a:solidFill>
                  <a:schemeClr val="accent2"/>
                </a:solidFill>
              </a:rPr>
              <a:t>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sabnica</a:t>
            </a:r>
            <a:r>
              <a:rPr lang="hr-HR" altLang="x-none" b="1" dirty="0" smtClean="0">
                <a:solidFill>
                  <a:schemeClr val="accent2"/>
                </a:solidFill>
              </a:rPr>
              <a:t> zove se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bržava</a:t>
            </a:r>
            <a:r>
              <a:rPr lang="hr-HR" altLang="x-none" b="1" dirty="0" smtClean="0">
                <a:solidFill>
                  <a:schemeClr val="accent2"/>
                </a:solidFill>
              </a:rPr>
              <a:t>. Ano je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>
                <a:solidFill>
                  <a:schemeClr val="accent2"/>
                </a:solidFill>
              </a:rPr>
              <a:t>  </a:t>
            </a:r>
            <a:r>
              <a:rPr lang="hr-HR" altLang="x-none" b="1" dirty="0" smtClean="0"/>
              <a:t>domovina svih ljudi koji žive u njoj. Ako državi zaprijete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>
                <a:solidFill>
                  <a:schemeClr val="accent2"/>
                </a:solidFill>
              </a:rPr>
              <a:t> 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donovina</a:t>
            </a:r>
            <a:r>
              <a:rPr lang="hr-HR" altLang="x-none" b="1" dirty="0" smtClean="0">
                <a:solidFill>
                  <a:schemeClr val="accent2"/>
                </a:solidFill>
              </a:rPr>
              <a:t> svi ljubi koje živi u noj.   Kao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tržavi</a:t>
            </a:r>
            <a:r>
              <a:rPr lang="hr-HR" altLang="x-none" b="1" dirty="0" smtClean="0">
                <a:solidFill>
                  <a:schemeClr val="accent2"/>
                </a:solidFill>
              </a:rPr>
              <a:t> prijeti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>
                <a:solidFill>
                  <a:schemeClr val="accent2"/>
                </a:solidFill>
              </a:rPr>
              <a:t>  </a:t>
            </a:r>
            <a:r>
              <a:rPr lang="hr-HR" altLang="x-none" b="1" dirty="0" smtClean="0"/>
              <a:t>vanjski neprijatelji, pozovu se odrasli muškarci pod oružje da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>
                <a:solidFill>
                  <a:schemeClr val="accent2"/>
                </a:solidFill>
              </a:rPr>
              <a:t>  vinski ne prijatelj, zovu se obrasli muški po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ružje</a:t>
            </a:r>
            <a:r>
              <a:rPr lang="hr-HR" altLang="x-none" b="1" dirty="0" smtClean="0">
                <a:solidFill>
                  <a:schemeClr val="accent2"/>
                </a:solidFill>
              </a:rPr>
              <a:t> pa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/>
              <a:t>  brane domovinu. Za izdržavanje vojske, ali i za druge važne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>
                <a:solidFill>
                  <a:schemeClr val="accent2"/>
                </a:solidFill>
              </a:rPr>
              <a:t> 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drane</a:t>
            </a:r>
            <a:r>
              <a:rPr lang="hr-HR" altLang="x-none" b="1" dirty="0" smtClean="0">
                <a:solidFill>
                  <a:schemeClr val="accent2"/>
                </a:solidFill>
              </a:rPr>
              <a:t>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damavinu</a:t>
            </a:r>
            <a:r>
              <a:rPr lang="hr-HR" altLang="x-none" b="1" dirty="0" smtClean="0">
                <a:solidFill>
                  <a:schemeClr val="accent2"/>
                </a:solidFill>
              </a:rPr>
              <a:t>. Za 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isdržati</a:t>
            </a:r>
            <a:r>
              <a:rPr lang="hr-HR" altLang="x-none" b="1" dirty="0" smtClean="0">
                <a:solidFill>
                  <a:schemeClr val="accent2"/>
                </a:solidFill>
              </a:rPr>
              <a:t> vojsku, a i sa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bruge</a:t>
            </a:r>
            <a:r>
              <a:rPr lang="hr-HR" altLang="x-none" b="1" dirty="0" smtClean="0">
                <a:solidFill>
                  <a:schemeClr val="accent2"/>
                </a:solidFill>
              </a:rPr>
              <a:t> važne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/>
              <a:t>  potrebe, </a:t>
            </a:r>
            <a:r>
              <a:rPr lang="hr-HR" altLang="x-none" b="1" dirty="0" err="1" smtClean="0"/>
              <a:t>npr</a:t>
            </a:r>
            <a:r>
              <a:rPr lang="hr-HR" altLang="x-none" b="1" dirty="0" smtClean="0"/>
              <a:t>. ceste, mostove, škole, plaćaju državljani poreze.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>
                <a:solidFill>
                  <a:schemeClr val="accent2"/>
                </a:solidFill>
              </a:rPr>
              <a:t>  potrebe,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npr</a:t>
            </a:r>
            <a:r>
              <a:rPr lang="hr-HR" altLang="x-none" b="1" dirty="0" smtClean="0">
                <a:solidFill>
                  <a:schemeClr val="accent2"/>
                </a:solidFill>
              </a:rPr>
              <a:t>. cestu, most, školu,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blaća</a:t>
            </a:r>
            <a:r>
              <a:rPr lang="hr-HR" altLang="x-none" b="1" dirty="0" smtClean="0">
                <a:solidFill>
                  <a:schemeClr val="accent2"/>
                </a:solidFill>
              </a:rPr>
              <a:t> 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bržavlji</a:t>
            </a:r>
            <a:r>
              <a:rPr lang="hr-HR" altLang="x-none" b="1" dirty="0" smtClean="0">
                <a:solidFill>
                  <a:schemeClr val="accent2"/>
                </a:solidFill>
              </a:rPr>
              <a:t> pozere.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/>
              <a:t>  Države kojima je na čelu vladar zovu se monarhije.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altLang="x-none" b="1" dirty="0" smtClean="0"/>
              <a:t> 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Držve</a:t>
            </a:r>
            <a:r>
              <a:rPr lang="hr-HR" altLang="x-none" b="1" dirty="0" smtClean="0">
                <a:solidFill>
                  <a:schemeClr val="accent2"/>
                </a:solidFill>
              </a:rPr>
              <a:t> kojim je na čelu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vlabar</a:t>
            </a:r>
            <a:r>
              <a:rPr lang="hr-HR" altLang="x-none" b="1" dirty="0" smtClean="0">
                <a:solidFill>
                  <a:schemeClr val="accent2"/>
                </a:solidFill>
              </a:rPr>
              <a:t> zovu se </a:t>
            </a:r>
            <a:r>
              <a:rPr lang="hr-HR" altLang="x-none" b="1" dirty="0" err="1" smtClean="0">
                <a:solidFill>
                  <a:schemeClr val="accent2"/>
                </a:solidFill>
              </a:rPr>
              <a:t>morhija</a:t>
            </a:r>
            <a:r>
              <a:rPr lang="hr-HR" altLang="x-none" b="1" dirty="0" smtClean="0">
                <a:solidFill>
                  <a:schemeClr val="accent2"/>
                </a:solidFill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hr-HR" altLang="x-none" sz="3200" b="1" dirty="0" smtClean="0"/>
              <a:t>Individualizirani pristup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b="1" dirty="0" smtClean="0">
                <a:solidFill>
                  <a:srgbClr val="FF0000"/>
                </a:solidFill>
              </a:rPr>
              <a:t>davati prednost usmenom ispitivanju – </a:t>
            </a:r>
            <a:r>
              <a:rPr lang="hr-HR" b="1" dirty="0" err="1" smtClean="0">
                <a:solidFill>
                  <a:srgbClr val="FF0000"/>
                </a:solidFill>
              </a:rPr>
              <a:t>čl</a:t>
            </a:r>
            <a:r>
              <a:rPr lang="hr-HR" b="1" dirty="0" smtClean="0">
                <a:solidFill>
                  <a:srgbClr val="FF0000"/>
                </a:solidFill>
              </a:rPr>
              <a:t>. 5 Pravilnika o načinima, postupcima i elementima vrednovanja učenika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pažljivo odrediti količinu domaće zadaće – ne prelazeći učenikove mogućnosti</a:t>
            </a:r>
            <a:endParaRPr lang="hr-HR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provjeriti je li učenik točno zapisao domaću zadaću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zapisati važne informacije umjesto učenika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ukoliko je potrebno-učeniku dati plan ploče da ga zalijepi u bilježnicu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altLang="x-none" sz="3200" b="1" dirty="0" smtClean="0"/>
              <a:t>Kako oblikovati tekst i pisane provjere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>
            <a:normAutofit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hr-HR" b="1" dirty="0" smtClean="0"/>
              <a:t>povećati font slova - minimalno 14 pt (</a:t>
            </a:r>
            <a:r>
              <a:rPr lang="hr-HR" b="1" dirty="0" err="1" smtClean="0"/>
              <a:t>sans</a:t>
            </a:r>
            <a:r>
              <a:rPr lang="hr-HR" b="1" dirty="0" smtClean="0"/>
              <a:t> </a:t>
            </a:r>
            <a:r>
              <a:rPr lang="hr-HR" b="1" dirty="0" err="1" smtClean="0"/>
              <a:t>serif</a:t>
            </a:r>
            <a:r>
              <a:rPr lang="hr-HR" b="1" dirty="0" smtClean="0"/>
              <a:t>, </a:t>
            </a:r>
            <a:r>
              <a:rPr lang="hr-HR" b="1" dirty="0" err="1" smtClean="0"/>
              <a:t>dyslexie</a:t>
            </a:r>
            <a:r>
              <a:rPr lang="hr-HR" b="1" dirty="0" smtClean="0"/>
              <a:t> font)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hr-HR" b="1" dirty="0" smtClean="0"/>
              <a:t>pisati u kratkim rečenicama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hr-HR" b="1" dirty="0" smtClean="0"/>
              <a:t> pisati u kraćim odlomcima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hr-HR" altLang="x-none" b="1" dirty="0" smtClean="0">
                <a:ea typeface="Times New Roman" panose="02020603050405020304" pitchFamily="18" charset="0"/>
              </a:rPr>
              <a:t>obavezno upotrebljavati masno otisnuta ili istaknuta slova </a:t>
            </a:r>
            <a:endParaRPr lang="hr-HR" altLang="x-none" dirty="0" smtClean="0"/>
          </a:p>
          <a:p>
            <a:pPr eaLnBrk="0" hangingPunct="0">
              <a:lnSpc>
                <a:spcPct val="100000"/>
              </a:lnSpc>
              <a:spcBef>
                <a:spcPct val="0"/>
              </a:spcBef>
              <a:tabLst>
                <a:tab pos="457200" algn="l"/>
              </a:tabLst>
              <a:defRPr/>
            </a:pPr>
            <a:r>
              <a:rPr lang="hr-HR" altLang="x-none" b="1" dirty="0" smtClean="0">
                <a:ea typeface="Times New Roman" panose="02020603050405020304" pitchFamily="18" charset="0"/>
              </a:rPr>
              <a:t>odvajati redove dvostrukim </a:t>
            </a:r>
            <a:r>
              <a:rPr lang="hr-HR" altLang="x-none" b="1" dirty="0" smtClean="0">
                <a:ea typeface="Times New Roman" panose="02020603050405020304" pitchFamily="18" charset="0"/>
              </a:rPr>
              <a:t>razmakom</a:t>
            </a:r>
            <a:endParaRPr lang="hr-HR" altLang="x-none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svaka rečenica počinje u novom </a:t>
            </a:r>
            <a:r>
              <a:rPr lang="hr-HR" b="1" dirty="0" smtClean="0"/>
              <a:t>redu</a:t>
            </a:r>
          </a:p>
          <a:p>
            <a:r>
              <a:rPr lang="hr-HR" altLang="x-none" b="1" dirty="0" smtClean="0"/>
              <a:t>jednostavno oblikovati stranicu – bez nepotrebnih </a:t>
            </a:r>
            <a:r>
              <a:rPr lang="hr-HR" altLang="x-none" b="1" dirty="0" smtClean="0"/>
              <a:t>detalja, </a:t>
            </a:r>
            <a:r>
              <a:rPr lang="hr-HR" altLang="x-none" b="1" dirty="0" smtClean="0">
                <a:cs typeface="Times New Roman" panose="02020603050405020304" pitchFamily="18" charset="0"/>
              </a:rPr>
              <a:t>izbjegavati </a:t>
            </a:r>
            <a:r>
              <a:rPr lang="hr-HR" altLang="x-none" b="1" dirty="0" smtClean="0">
                <a:cs typeface="Times New Roman" panose="02020603050405020304" pitchFamily="18" charset="0"/>
              </a:rPr>
              <a:t>podcrtavanje naslova ili nizova riječi, što </a:t>
            </a:r>
            <a:r>
              <a:rPr lang="hr-HR" altLang="x-none" b="1" dirty="0" smtClean="0">
                <a:cs typeface="Times New Roman" panose="02020603050405020304" pitchFamily="18" charset="0"/>
              </a:rPr>
              <a:t>može uzrokovati </a:t>
            </a:r>
            <a:r>
              <a:rPr lang="hr-HR" altLang="x-none" b="1" dirty="0" smtClean="0">
                <a:cs typeface="Times New Roman" panose="02020603050405020304" pitchFamily="18" charset="0"/>
              </a:rPr>
              <a:t>vizualno spajanje riječi 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396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1800" b="1" dirty="0" smtClean="0"/>
              <a:t>dati mogućnost nadopunjavanja odgovora ili zaokruživanja točnih odgovora kada riječi u odgovorima, koji se traže, nisu međusobno fonološki </a:t>
            </a:r>
            <a:r>
              <a:rPr lang="hr-HR" sz="1800" b="1" dirty="0" smtClean="0"/>
              <a:t>slične</a:t>
            </a:r>
            <a:endParaRPr lang="hr-HR" sz="1800" b="1" dirty="0" smtClean="0"/>
          </a:p>
          <a:p>
            <a:pPr>
              <a:lnSpc>
                <a:spcPct val="100000"/>
              </a:lnSpc>
              <a:defRPr/>
            </a:pPr>
            <a:r>
              <a:rPr lang="hr-HR" sz="1800" b="1" dirty="0" smtClean="0"/>
              <a:t>smanjiti broj zadataka u </a:t>
            </a:r>
            <a:r>
              <a:rPr lang="hr-HR" sz="1800" b="1" dirty="0" smtClean="0"/>
              <a:t>provjeri</a:t>
            </a:r>
            <a:endParaRPr lang="hr-HR" sz="1800" dirty="0" smtClean="0"/>
          </a:p>
          <a:p>
            <a:pPr>
              <a:defRPr/>
            </a:pPr>
            <a:r>
              <a:rPr lang="hr-HR" sz="1800" b="1" dirty="0" smtClean="0"/>
              <a:t>vrijeme za rješavanje pisanih provjera potrebno je produljiti za 30</a:t>
            </a:r>
            <a:r>
              <a:rPr lang="hr-HR" sz="1800" b="1" dirty="0" smtClean="0"/>
              <a:t>%</a:t>
            </a:r>
            <a:endParaRPr lang="hr-HR" sz="1800" b="1" dirty="0" smtClean="0"/>
          </a:p>
          <a:p>
            <a:pPr>
              <a:defRPr/>
            </a:pPr>
            <a:r>
              <a:rPr lang="hr-HR" sz="1800" b="1" dirty="0" smtClean="0"/>
              <a:t>ovisno o težini teškoća u čitanju i pisanju-učeniku pročitati zadatke/tekst i zabilježiti odgovor umjesto </a:t>
            </a:r>
            <a:r>
              <a:rPr lang="hr-HR" sz="1800" b="1" dirty="0" smtClean="0"/>
              <a:t>učenika</a:t>
            </a:r>
            <a:endParaRPr lang="hr-HR" sz="1800" b="1" dirty="0" smtClean="0"/>
          </a:p>
          <a:p>
            <a:pPr>
              <a:defRPr/>
            </a:pPr>
            <a:r>
              <a:rPr lang="hr-HR" sz="1800" b="1" dirty="0" smtClean="0">
                <a:solidFill>
                  <a:srgbClr val="FF0000"/>
                </a:solidFill>
              </a:rPr>
              <a:t>ukoliko nismo učinili prilagodbu pisane provjere obavezno učeniku pročitati </a:t>
            </a:r>
            <a:r>
              <a:rPr lang="hr-HR" sz="1800" b="1" dirty="0" smtClean="0">
                <a:solidFill>
                  <a:srgbClr val="FF0000"/>
                </a:solidFill>
              </a:rPr>
              <a:t>zadatke/tekst</a:t>
            </a:r>
            <a:endParaRPr lang="hr-HR" sz="18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sz="1900" b="1" dirty="0" smtClean="0"/>
              <a:t>ako iz pisane provjere učenik dobije</a:t>
            </a:r>
            <a:r>
              <a:rPr lang="hr-HR" sz="1900" dirty="0" smtClean="0"/>
              <a:t> </a:t>
            </a:r>
            <a:r>
              <a:rPr lang="hr-HR" sz="1900" b="1" dirty="0" smtClean="0"/>
              <a:t>lošu ocjenu </a:t>
            </a:r>
            <a:r>
              <a:rPr lang="hr-HR" sz="1900" b="1" dirty="0" smtClean="0">
                <a:solidFill>
                  <a:srgbClr val="FF0000"/>
                </a:solidFill>
              </a:rPr>
              <a:t>ispitati ga odmah usmeno te upisati bolju </a:t>
            </a:r>
            <a:r>
              <a:rPr lang="hr-HR" sz="1900" b="1" dirty="0" smtClean="0">
                <a:solidFill>
                  <a:srgbClr val="FF0000"/>
                </a:solidFill>
              </a:rPr>
              <a:t>ocjenu</a:t>
            </a:r>
            <a:endParaRPr lang="hr-HR" sz="19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sz="1900" b="1" dirty="0" smtClean="0"/>
              <a:t>potpitanja ne bi smjela negativno utjecati na </a:t>
            </a:r>
            <a:r>
              <a:rPr lang="hr-HR" sz="1900" b="1" dirty="0" smtClean="0"/>
              <a:t>ocjenu</a:t>
            </a:r>
            <a:endParaRPr lang="hr-HR" sz="19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sz="1900" b="1" dirty="0" smtClean="0"/>
              <a:t>osloboditi dijete ocjenjivanja specifičnih pogrešaka- sve računati kao jednu grešku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828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>
            <a:normAutofit/>
          </a:bodyPr>
          <a:lstStyle/>
          <a:p>
            <a:pPr algn="just"/>
            <a:r>
              <a:rPr lang="hr-HR" sz="1800" b="1" dirty="0" smtClean="0">
                <a:solidFill>
                  <a:srgbClr val="FF0000"/>
                </a:solidFill>
              </a:rPr>
              <a:t>STRANI JEZIK </a:t>
            </a:r>
            <a:r>
              <a:rPr lang="hr-HR" sz="1800" b="1" dirty="0" smtClean="0"/>
              <a:t>– naglasak na usmenim provjerama, poticanje verbalne komunikacije, koristiti snimke tekstova, odlomaka, cijelih lekcija, izbjegavati pisanje diktata, koristiti zadatke zaokruživanja, dijete može zalijepiti točan odgovor umjesto pisanja</a:t>
            </a:r>
          </a:p>
          <a:p>
            <a:pPr algn="just"/>
            <a:r>
              <a:rPr lang="hr-HR" sz="1800" b="1" dirty="0" smtClean="0">
                <a:solidFill>
                  <a:srgbClr val="FF0000"/>
                </a:solidFill>
              </a:rPr>
              <a:t>OCJENJIVANJE ČITANJA</a:t>
            </a:r>
            <a:r>
              <a:rPr lang="hr-HR" sz="1800" b="1" dirty="0" smtClean="0"/>
              <a:t>-</a:t>
            </a:r>
            <a:r>
              <a:rPr lang="hr-HR" sz="1800" b="1" dirty="0" smtClean="0">
                <a:solidFill>
                  <a:srgbClr val="FF0000"/>
                </a:solidFill>
              </a:rPr>
              <a:t> </a:t>
            </a:r>
            <a:r>
              <a:rPr lang="hr-HR" sz="1800" b="1" dirty="0" smtClean="0"/>
              <a:t>ne inzistirati da dijete čita pred cijelim razredom, dogovoriti koji dio teksta dijete mora naučiti čitati, ocjenjivati napredak i trud, ne uspoređivati s ostalom djecom u razredu</a:t>
            </a:r>
          </a:p>
          <a:p>
            <a:r>
              <a:rPr lang="hr-HR" altLang="x-none" sz="1800" b="1" dirty="0" smtClean="0"/>
              <a:t>krećemo od razine na kojoj se dijete </a:t>
            </a:r>
            <a:r>
              <a:rPr lang="hr-HR" altLang="x-none" sz="1800" b="1" dirty="0" smtClean="0"/>
              <a:t>nalazi</a:t>
            </a:r>
            <a:endParaRPr lang="hr-HR" altLang="x-none" sz="1800" b="1" dirty="0" smtClean="0"/>
          </a:p>
          <a:p>
            <a:pPr algn="just"/>
            <a:r>
              <a:rPr lang="hr-HR" altLang="x-none" sz="1800" b="1" dirty="0" smtClean="0"/>
              <a:t>ne inzistirati na pisanju diktata rečenica ukoliko dijete ne može, </a:t>
            </a:r>
            <a:r>
              <a:rPr lang="hr-HR" altLang="x-none" sz="1800" b="1" dirty="0" err="1" smtClean="0"/>
              <a:t>npr</a:t>
            </a:r>
            <a:r>
              <a:rPr lang="hr-HR" altLang="x-none" sz="1800" b="1" dirty="0" smtClean="0"/>
              <a:t>. dijete piše riječi ili slogove, a ostatak razreda </a:t>
            </a:r>
            <a:r>
              <a:rPr lang="hr-HR" altLang="x-none" sz="1800" b="1" dirty="0" smtClean="0"/>
              <a:t>rečenice</a:t>
            </a:r>
            <a:endParaRPr lang="hr-HR" altLang="x-none" sz="1800" b="1" dirty="0" smtClean="0"/>
          </a:p>
          <a:p>
            <a:pPr algn="just"/>
            <a:r>
              <a:rPr lang="hr-HR" altLang="x-none" sz="1800" b="1" dirty="0" smtClean="0"/>
              <a:t>domaću zadaću uskladiti s mogućnostima </a:t>
            </a:r>
            <a:r>
              <a:rPr lang="hr-HR" altLang="x-none" sz="1800" b="1" dirty="0" smtClean="0"/>
              <a:t>djeteta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r>
              <a:rPr lang="hr-HR" sz="2400" dirty="0" smtClean="0"/>
              <a:t>PREPORUČA SE:</a:t>
            </a:r>
            <a:endParaRPr lang="en-US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7467600" cy="5516694"/>
          </a:xfrm>
        </p:spPr>
        <p:txBody>
          <a:bodyPr>
            <a:normAutofit/>
          </a:bodyPr>
          <a:lstStyle/>
          <a:p>
            <a:pPr lvl="0"/>
            <a:r>
              <a:rPr lang="hr-HR" sz="1800" dirty="0" smtClean="0"/>
              <a:t>pokazivati razumijevanje za djetetove teškoće</a:t>
            </a:r>
            <a:endParaRPr lang="en-US" sz="1800" dirty="0" smtClean="0"/>
          </a:p>
          <a:p>
            <a:pPr lvl="0"/>
            <a:r>
              <a:rPr lang="hr-HR" sz="1800" dirty="0" smtClean="0"/>
              <a:t>u radu biti kritičan, ali oprezan i taktičan</a:t>
            </a:r>
            <a:endParaRPr lang="en-US" sz="1800" dirty="0" smtClean="0"/>
          </a:p>
          <a:p>
            <a:pPr lvl="0"/>
            <a:r>
              <a:rPr lang="hr-HR" sz="1800" dirty="0" smtClean="0"/>
              <a:t>hrabriti, poticati i hvaliti učenika i za male uspjehe</a:t>
            </a:r>
            <a:endParaRPr lang="en-US" sz="1800" dirty="0" smtClean="0"/>
          </a:p>
          <a:p>
            <a:pPr lvl="0"/>
            <a:r>
              <a:rPr lang="hr-HR" sz="1800" dirty="0" smtClean="0"/>
              <a:t>isticati dobra postignuća u drugim područjima</a:t>
            </a:r>
            <a:endParaRPr lang="en-US" sz="1800" dirty="0" smtClean="0"/>
          </a:p>
          <a:p>
            <a:pPr lvl="0"/>
            <a:r>
              <a:rPr lang="hr-HR" sz="1800" dirty="0" smtClean="0"/>
              <a:t>pokušati mu prilagoditi vremenski raspored rada</a:t>
            </a:r>
            <a:endParaRPr lang="en-US" sz="1800" dirty="0" smtClean="0"/>
          </a:p>
          <a:p>
            <a:pPr lvl="0"/>
            <a:r>
              <a:rPr lang="hr-HR" sz="1800" dirty="0" smtClean="0"/>
              <a:t>povremeno učeniku davati lakše zadatke koje može uspješno riješiti</a:t>
            </a:r>
            <a:endParaRPr lang="en-US" sz="1800" dirty="0" smtClean="0"/>
          </a:p>
          <a:p>
            <a:pPr lvl="0"/>
            <a:r>
              <a:rPr lang="hr-HR" sz="1800" dirty="0" smtClean="0"/>
              <a:t>ne očekivati od djeteta da se uvijek pridržava naučenog</a:t>
            </a:r>
            <a:endParaRPr lang="en-US" sz="1800" dirty="0" smtClean="0"/>
          </a:p>
          <a:p>
            <a:pPr lvl="0"/>
            <a:r>
              <a:rPr lang="hr-HR" sz="1800" b="1" dirty="0" smtClean="0"/>
              <a:t>dati mogućnost temeljite pripreme prije ocjenjivanja</a:t>
            </a:r>
            <a:endParaRPr lang="en-US" sz="1800" dirty="0" smtClean="0"/>
          </a:p>
          <a:p>
            <a:pPr lvl="0"/>
            <a:r>
              <a:rPr lang="hr-HR" sz="1800" b="1" dirty="0" smtClean="0"/>
              <a:t>davati prednost usmenom ispitivanju!!!</a:t>
            </a:r>
            <a:endParaRPr lang="en-US" sz="1800" dirty="0" smtClean="0"/>
          </a:p>
          <a:p>
            <a:pPr lvl="0"/>
            <a:r>
              <a:rPr lang="hr-HR" sz="1800" dirty="0" smtClean="0"/>
              <a:t>raditi s njim dopunski sadržaje u kojima su teškoće najizraženije</a:t>
            </a:r>
            <a:endParaRPr lang="en-US" sz="1800" dirty="0" smtClean="0"/>
          </a:p>
          <a:p>
            <a:pPr lvl="0"/>
            <a:r>
              <a:rPr lang="hr-HR" sz="1800" dirty="0" smtClean="0"/>
              <a:t>češće provjeravati razinu usvojenosti znanja i vještina – kao motivirajući faktor</a:t>
            </a:r>
            <a:endParaRPr lang="en-US" sz="1800" dirty="0" smtClean="0"/>
          </a:p>
          <a:p>
            <a:pPr lvl="0"/>
            <a:r>
              <a:rPr lang="hr-HR" sz="1800" dirty="0" smtClean="0"/>
              <a:t>graditi u razredu pozitivno ozračje – pravo na različitost</a:t>
            </a:r>
            <a:endParaRPr lang="en-US" sz="1800" dirty="0" smtClean="0"/>
          </a:p>
          <a:p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396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75959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poštivati djetetov individualni stil učenja i profil dominacije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naglasiti što će se u lekciji učiti i završiti lekciju prikazom onoga što se naučilo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staviti učenika da sjedi bliže ploči i učitelju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provjeriti je li učenik točno zapisao domaću zadaću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zapisati važne poruke i događaje u bilježnicu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pažljivo odrediti količinu domaće zadaće – ne prelazeći njegove mogućnosti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dijeliti zadatke u manje skupine informacija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smanjiti nepotrebno pisanje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povećati font slova kod tekstova za čitanje s razumijevanjem 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naglašavati važnost urednosti rukopisa, ali ne kažnjavati kada ne može bolje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paziti na kvalitetu nastavnih i ispitnih listića (sadržaj, jezik, veličina slova, čitljivost)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negativne primjedbe uvijek na kraju ublažiti pozitivnom, motivirajućom primjedbom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koristiti se različitim načinima ispitivanja i ocjenjivanja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jasno obrazložiti ciljeve ispitivanja i svoja očekivanja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izbjegavati velike tekstualne cjeline – </a:t>
            </a:r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tekst podijeliti u kraće odlomke, oblikovati tekst širine novinskog stupca, </a:t>
            </a:r>
            <a:r>
              <a:rPr lang="hr-HR" sz="6400" dirty="0" err="1" smtClean="0">
                <a:latin typeface="Times New Roman" pitchFamily="18" charset="0"/>
                <a:cs typeface="Times New Roman" pitchFamily="18" charset="0"/>
              </a:rPr>
              <a:t>tj</a:t>
            </a:r>
            <a:r>
              <a:rPr lang="hr-HR" sz="6400" dirty="0" smtClean="0">
                <a:latin typeface="Times New Roman" pitchFamily="18" charset="0"/>
                <a:cs typeface="Times New Roman" pitchFamily="18" charset="0"/>
              </a:rPr>
              <a:t>. upotrebljavati široke margine)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za tekst koji učenik s disleksijom treba pročitati rabiti «</a:t>
            </a:r>
            <a:r>
              <a:rPr lang="hr-HR" sz="6400" b="1" dirty="0" err="1" smtClean="0">
                <a:latin typeface="Times New Roman" pitchFamily="18" charset="0"/>
                <a:cs typeface="Times New Roman" pitchFamily="18" charset="0"/>
              </a:rPr>
              <a:t>sans</a:t>
            </a:r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6400" b="1" dirty="0" err="1" smtClean="0">
                <a:latin typeface="Times New Roman" pitchFamily="18" charset="0"/>
                <a:cs typeface="Times New Roman" pitchFamily="18" charset="0"/>
              </a:rPr>
              <a:t>serif</a:t>
            </a:r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» slova; veličina slova treba biti minimalno 14 pt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6400" b="1" dirty="0" smtClean="0">
                <a:latin typeface="Times New Roman" pitchFamily="18" charset="0"/>
                <a:cs typeface="Times New Roman" pitchFamily="18" charset="0"/>
              </a:rPr>
              <a:t>upotrebljavati podebljana ili istaknuta slova;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540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75959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hr-HR" sz="2600" b="1" u="sng" dirty="0" smtClean="0">
                <a:latin typeface="Times New Roman" pitchFamily="18" charset="0"/>
                <a:cs typeface="Times New Roman" pitchFamily="18" charset="0"/>
              </a:rPr>
              <a:t>izbjegavati podcrtavanje naslova ili nizova riječi, što može uzrokovati vizualno</a:t>
            </a:r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600" b="1" u="sng" dirty="0" smtClean="0">
                <a:latin typeface="Times New Roman" pitchFamily="18" charset="0"/>
                <a:cs typeface="Times New Roman" pitchFamily="18" charset="0"/>
              </a:rPr>
              <a:t>spajanje riječi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povećati razmak između slova i redaka i odvajati redove dvostrukim razmakom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retke poravnavati na lijevoj strani, izbjegavati obostrano poravnavanje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razdijeliti tekst u manje cjeline i organizirati ga u natuknicama ili pomoću numeričkog nabrajanja u odvojenim </a:t>
            </a:r>
            <a:r>
              <a:rPr lang="hr-HR" sz="2600" b="1" dirty="0" err="1" smtClean="0">
                <a:latin typeface="Times New Roman" pitchFamily="18" charset="0"/>
                <a:cs typeface="Times New Roman" pitchFamily="18" charset="0"/>
              </a:rPr>
              <a:t>retcima</a:t>
            </a:r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, a ne u kontinuiranom nizu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upotrebljavati mat papir umjesto sjajnog bijeloga papira (najbolje krem ili blijedožuta boja)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jednostavno oblikovati stranicu; 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pozadinska grafika može tekst učiniti teško čitljivim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izbjegavati tekstove s dugačkim, višesložnim i zavisnosloženim rečenicama, posebno u inverziji (skratiti, razlomiti i semantički pojednostaviti rečenice)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dati mogućnost nadopunjavanja odgovora ili zaokruživanja točnih odgovora kada riječi u odgovorima, koji se traže, nisu međusobno fonološki slične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riječi za koje se pretpostavlja da učenik ne razumije treba dodatno pojasniti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vrijeme za rješavanje pisanih zadataka potrebno je produljiti za 30% vremena više nego što je to uobičajeno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osloboditi dijete ocjenjivanja specifičnih pogrešaka (</a:t>
            </a:r>
            <a:r>
              <a:rPr lang="hr-HR" sz="2600" b="1" dirty="0" err="1" smtClean="0">
                <a:latin typeface="Times New Roman" pitchFamily="18" charset="0"/>
                <a:cs typeface="Times New Roman" pitchFamily="18" charset="0"/>
              </a:rPr>
              <a:t>npr</a:t>
            </a:r>
            <a:r>
              <a:rPr lang="hr-HR" sz="2600" b="1" dirty="0" smtClean="0">
                <a:latin typeface="Times New Roman" pitchFamily="18" charset="0"/>
                <a:cs typeface="Times New Roman" pitchFamily="18" charset="0"/>
              </a:rPr>
              <a:t>. sve računati kao jednu grešku);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1008</Words>
  <Application>Microsoft Office PowerPoint</Application>
  <PresentationFormat>Prikaz na zaslonu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1" baseType="lpstr">
      <vt:lpstr>Oriel</vt:lpstr>
      <vt:lpstr>Specifične teškoće u učenju-teškoće u čitanju, pisanju, računanju</vt:lpstr>
      <vt:lpstr>Primjer </vt:lpstr>
      <vt:lpstr>Individualizirani pristup</vt:lpstr>
      <vt:lpstr>Kako oblikovati tekst i pisane provjere</vt:lpstr>
      <vt:lpstr>Slajd 5</vt:lpstr>
      <vt:lpstr>Slajd 6</vt:lpstr>
      <vt:lpstr>PREPORUČA SE:</vt:lpstr>
      <vt:lpstr>Slajd 8</vt:lpstr>
      <vt:lpstr>Slajd 9</vt:lpstr>
      <vt:lpstr>NE PREPORUČA SE: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Specifične teškoće u učenju-teškoće u čitanju, pisanju, računanju</dc:title>
  <dc:creator>LS</dc:creator>
  <cp:lastModifiedBy>LS</cp:lastModifiedBy>
  <cp:revision>9</cp:revision>
  <dcterms:created xsi:type="dcterms:W3CDTF">2017-01-03T20:53:59Z</dcterms:created>
  <dcterms:modified xsi:type="dcterms:W3CDTF">2017-01-03T21:29:32Z</dcterms:modified>
</cp:coreProperties>
</file>