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slov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17" name="Podnaslov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hr-HR" smtClean="0"/>
              <a:t>Kliknite da biste uredili stil podnaslova matrice</a:t>
            </a:r>
            <a:endParaRPr kumimoji="0" lang="en-US"/>
          </a:p>
        </p:txBody>
      </p:sp>
      <p:sp>
        <p:nvSpPr>
          <p:cNvPr id="30" name="Rezervirano mjesto datum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0AE25-D21E-4FE3-BAFD-23615D7F31DB}" type="datetimeFigureOut">
              <a:rPr lang="en-US" smtClean="0"/>
              <a:pPr/>
              <a:t>1/7/2017</a:t>
            </a:fld>
            <a:endParaRPr lang="en-US"/>
          </a:p>
        </p:txBody>
      </p:sp>
      <p:sp>
        <p:nvSpPr>
          <p:cNvPr id="19" name="Rezervirano mjesto podnožj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Rezervirano mjesto broja slajd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A6CAF-D878-4BD5-8A66-74FA69FCAF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0AE25-D21E-4FE3-BAFD-23615D7F31DB}" type="datetimeFigureOut">
              <a:rPr lang="en-US" smtClean="0"/>
              <a:pPr/>
              <a:t>1/7/2017</a:t>
            </a:fld>
            <a:endParaRPr lang="en-U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A6CAF-D878-4BD5-8A66-74FA69FCAF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0AE25-D21E-4FE3-BAFD-23615D7F31DB}" type="datetimeFigureOut">
              <a:rPr lang="en-US" smtClean="0"/>
              <a:pPr/>
              <a:t>1/7/2017</a:t>
            </a:fld>
            <a:endParaRPr lang="en-U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A6CAF-D878-4BD5-8A66-74FA69FCAF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0AE25-D21E-4FE3-BAFD-23615D7F31DB}" type="datetimeFigureOut">
              <a:rPr lang="en-US" smtClean="0"/>
              <a:pPr/>
              <a:t>1/7/2017</a:t>
            </a:fld>
            <a:endParaRPr lang="en-U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A6CAF-D878-4BD5-8A66-74FA69FCAF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0AE25-D21E-4FE3-BAFD-23615D7F31DB}" type="datetimeFigureOut">
              <a:rPr lang="en-US" smtClean="0"/>
              <a:pPr/>
              <a:t>1/7/2017</a:t>
            </a:fld>
            <a:endParaRPr lang="en-U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A6CAF-D878-4BD5-8A66-74FA69FCAF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0AE25-D21E-4FE3-BAFD-23615D7F31DB}" type="datetimeFigureOut">
              <a:rPr lang="en-US" smtClean="0"/>
              <a:pPr/>
              <a:t>1/7/2017</a:t>
            </a:fld>
            <a:endParaRPr lang="en-US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A6CAF-D878-4BD5-8A66-74FA69FCAF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5" name="Rezervirano mjesto sadržaja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0AE25-D21E-4FE3-BAFD-23615D7F31DB}" type="datetimeFigureOut">
              <a:rPr lang="en-US" smtClean="0"/>
              <a:pPr/>
              <a:t>1/7/2017</a:t>
            </a:fld>
            <a:endParaRPr lang="en-US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A6CAF-D878-4BD5-8A66-74FA69FCAF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0AE25-D21E-4FE3-BAFD-23615D7F31DB}" type="datetimeFigureOut">
              <a:rPr lang="en-US" smtClean="0"/>
              <a:pPr/>
              <a:t>1/7/2017</a:t>
            </a:fld>
            <a:endParaRPr lang="en-US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A6CAF-D878-4BD5-8A66-74FA69FCAF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0AE25-D21E-4FE3-BAFD-23615D7F31DB}" type="datetimeFigureOut">
              <a:rPr lang="en-US" smtClean="0"/>
              <a:pPr/>
              <a:t>1/7/2017</a:t>
            </a:fld>
            <a:endParaRPr lang="en-US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A6CAF-D878-4BD5-8A66-74FA69FCAF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0AE25-D21E-4FE3-BAFD-23615D7F31DB}" type="datetimeFigureOut">
              <a:rPr lang="en-US" smtClean="0"/>
              <a:pPr/>
              <a:t>1/7/2017</a:t>
            </a:fld>
            <a:endParaRPr lang="en-US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A6CAF-D878-4BD5-8A66-74FA69FCAF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avokutnik s odsječenim zaobljenim jednim kutom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avokutni trokut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0AE25-D21E-4FE3-BAFD-23615D7F31DB}" type="datetimeFigureOut">
              <a:rPr lang="en-US" smtClean="0"/>
              <a:pPr/>
              <a:t>1/7/2017</a:t>
            </a:fld>
            <a:endParaRPr lang="en-US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C7A6CAF-D878-4BD5-8A66-74FA69FCAF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hr-HR" smtClean="0"/>
              <a:t>Pritisnite ikonu za dodavanje slike</a:t>
            </a:r>
            <a:endParaRPr kumimoji="0" lang="en-US" dirty="0"/>
          </a:p>
        </p:txBody>
      </p:sp>
      <p:sp>
        <p:nvSpPr>
          <p:cNvPr id="10" name="Prostoručno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Prostoručno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ručno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Prostoručno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Rezervirano mjesto naslova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0" name="Rezervirano mjesto teksta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  <a:p>
            <a:pPr lvl="1" eaLnBrk="1" latinLnBrk="0" hangingPunct="1"/>
            <a:r>
              <a:rPr kumimoji="0" lang="hr-HR" smtClean="0"/>
              <a:t>Druga razina</a:t>
            </a:r>
          </a:p>
          <a:p>
            <a:pPr lvl="2" eaLnBrk="1" latinLnBrk="0" hangingPunct="1"/>
            <a:r>
              <a:rPr kumimoji="0" lang="hr-HR" smtClean="0"/>
              <a:t>Treća razina</a:t>
            </a:r>
          </a:p>
          <a:p>
            <a:pPr lvl="3" eaLnBrk="1" latinLnBrk="0" hangingPunct="1"/>
            <a:r>
              <a:rPr kumimoji="0" lang="hr-HR" smtClean="0"/>
              <a:t>Četvrta razina</a:t>
            </a:r>
          </a:p>
          <a:p>
            <a:pPr lvl="4" eaLnBrk="1" latinLnBrk="0" hangingPunct="1"/>
            <a:r>
              <a:rPr kumimoji="0" lang="hr-HR" smtClean="0"/>
              <a:t>Peta razina</a:t>
            </a:r>
            <a:endParaRPr kumimoji="0" lang="en-US"/>
          </a:p>
        </p:txBody>
      </p:sp>
      <p:sp>
        <p:nvSpPr>
          <p:cNvPr id="10" name="Rezervirano mjesto datum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1C0AE25-D21E-4FE3-BAFD-23615D7F31DB}" type="datetimeFigureOut">
              <a:rPr lang="en-US" smtClean="0"/>
              <a:pPr/>
              <a:t>1/7/2017</a:t>
            </a:fld>
            <a:endParaRPr lang="en-US"/>
          </a:p>
        </p:txBody>
      </p:sp>
      <p:sp>
        <p:nvSpPr>
          <p:cNvPr id="22" name="Rezervirano mjesto podnožja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Rezervirano mjesto broja slajda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C7A6CAF-D878-4BD5-8A66-74FA69FCAFB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upa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Prostoručno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Prostoručno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hr-HR" altLang="x-none" sz="6000" dirty="0" smtClean="0"/>
              <a:t>Programska potpora učenicima s ADHD sindromom</a:t>
            </a:r>
            <a:endParaRPr lang="en-US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hr-HR" dirty="0" smtClean="0"/>
              <a:t>Suzana </a:t>
            </a:r>
            <a:r>
              <a:rPr lang="hr-HR" dirty="0" err="1" smtClean="0"/>
              <a:t>Sklepić</a:t>
            </a:r>
            <a:r>
              <a:rPr lang="hr-HR" dirty="0" smtClean="0"/>
              <a:t>-Šarić</a:t>
            </a:r>
          </a:p>
          <a:p>
            <a:pPr algn="l"/>
            <a:r>
              <a:rPr lang="hr-HR" dirty="0" err="1" smtClean="0"/>
              <a:t>I.OŠ</a:t>
            </a:r>
            <a:r>
              <a:rPr lang="hr-HR" dirty="0" smtClean="0"/>
              <a:t> Čakovec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hr-HR" sz="2400" b="1" dirty="0" smtClean="0"/>
              <a:t>PISANE PROVJERE:</a:t>
            </a:r>
          </a:p>
          <a:p>
            <a:pPr fontAlgn="auto">
              <a:spcAft>
                <a:spcPts val="0"/>
              </a:spcAft>
              <a:defRPr/>
            </a:pPr>
            <a:r>
              <a:rPr lang="hr-HR" sz="2400" b="1" dirty="0" smtClean="0"/>
              <a:t>podijeliti u više manjih cjelina</a:t>
            </a:r>
          </a:p>
          <a:p>
            <a:pPr fontAlgn="auto">
              <a:spcAft>
                <a:spcPts val="0"/>
              </a:spcAft>
              <a:defRPr/>
            </a:pPr>
            <a:r>
              <a:rPr lang="hr-HR" sz="2400" b="1" dirty="0" smtClean="0"/>
              <a:t>smanjiti broj zadataka u pisanim provjerama</a:t>
            </a:r>
          </a:p>
          <a:p>
            <a:pPr fontAlgn="auto">
              <a:spcAft>
                <a:spcPts val="0"/>
              </a:spcAft>
              <a:defRPr/>
            </a:pPr>
            <a:r>
              <a:rPr lang="hr-HR" altLang="x-none" sz="2400" b="1" dirty="0" smtClean="0"/>
              <a:t>izmjenjivati teške i lake zadatke</a:t>
            </a:r>
          </a:p>
          <a:p>
            <a:pPr fontAlgn="auto">
              <a:spcAft>
                <a:spcPts val="0"/>
              </a:spcAft>
              <a:defRPr/>
            </a:pPr>
            <a:r>
              <a:rPr lang="hr-HR" sz="2400" b="1" dirty="0" smtClean="0"/>
              <a:t>ocjenjivati sadržaj, a ne rukopis</a:t>
            </a:r>
          </a:p>
          <a:p>
            <a:r>
              <a:rPr lang="hr-HR" altLang="x-none" sz="2400" b="1" dirty="0" smtClean="0"/>
              <a:t>upute zadavati jednu po jednu</a:t>
            </a:r>
          </a:p>
          <a:p>
            <a:r>
              <a:rPr lang="hr-HR" altLang="x-none" sz="2400" b="1" dirty="0" smtClean="0"/>
              <a:t>tražiti da učenik ponovi upute kako bi provjerili da li ih je razumio</a:t>
            </a:r>
          </a:p>
          <a:p>
            <a:r>
              <a:rPr lang="hr-HR" altLang="x-none" sz="2400" b="1" dirty="0" smtClean="0"/>
              <a:t>nabrojati/napisati sve korake potrebne za izvršavanje zadataka</a:t>
            </a:r>
          </a:p>
          <a:p>
            <a:r>
              <a:rPr lang="hr-HR" altLang="x-none" sz="2400" b="1" dirty="0" smtClean="0"/>
              <a:t>često provjeravati napredak učenika</a:t>
            </a:r>
          </a:p>
          <a:p>
            <a:r>
              <a:rPr lang="hr-HR" altLang="x-none" sz="2400" b="1" dirty="0" smtClean="0"/>
              <a:t>poticati prekide rada i provjeru, razvijati </a:t>
            </a:r>
            <a:r>
              <a:rPr lang="hr-HR" altLang="x-none" sz="2400" b="1" dirty="0" err="1" smtClean="0"/>
              <a:t>samonadzor</a:t>
            </a:r>
            <a:r>
              <a:rPr lang="hr-HR" altLang="x-none" sz="2400" b="1" dirty="0" smtClean="0"/>
              <a:t> kod učenika</a:t>
            </a:r>
          </a:p>
          <a:p>
            <a:r>
              <a:rPr lang="hr-HR" altLang="x-none" sz="2400" b="1" dirty="0" smtClean="0"/>
              <a:t>poticati pomoć dugih učenika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10178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hr-HR" altLang="x-none" sz="2000" b="1" dirty="0" smtClean="0">
                <a:cs typeface="Calibri" panose="020F0502020204030204" pitchFamily="34" charset="0"/>
              </a:rPr>
              <a:t>omogućiti kraće prekide tijekom učenja radi odmora, uvažiti potrebu za kretanjem </a:t>
            </a:r>
          </a:p>
          <a:p>
            <a:pPr fontAlgn="auto">
              <a:spcAft>
                <a:spcPts val="0"/>
              </a:spcAft>
              <a:defRPr/>
            </a:pPr>
            <a:r>
              <a:rPr lang="hr-HR" altLang="x-none" sz="2000" b="1" dirty="0" smtClean="0"/>
              <a:t>novi materijali moraju se dati na početku sata</a:t>
            </a:r>
            <a:r>
              <a:rPr lang="hr-HR" altLang="x-none" sz="2000" dirty="0" smtClean="0"/>
              <a:t>, </a:t>
            </a:r>
            <a:r>
              <a:rPr lang="hr-HR" altLang="x-none" sz="2000" b="1" dirty="0" smtClean="0"/>
              <a:t>napisati na ploču kako bi </a:t>
            </a:r>
            <a:r>
              <a:rPr lang="hr-HR" altLang="x-none" sz="2000" b="1" dirty="0" smtClean="0">
                <a:solidFill>
                  <a:srgbClr val="FF0000"/>
                </a:solidFill>
              </a:rPr>
              <a:t>čitav sat bili dostupni</a:t>
            </a:r>
            <a:endParaRPr lang="hr-HR" altLang="x-none" sz="2000" dirty="0" smtClean="0">
              <a:solidFill>
                <a:srgbClr val="FF000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hr-HR" sz="2000" b="1" dirty="0" smtClean="0"/>
              <a:t>nagraditi poželjno ponašanje</a:t>
            </a:r>
          </a:p>
          <a:p>
            <a:pPr fontAlgn="auto">
              <a:spcAft>
                <a:spcPts val="0"/>
              </a:spcAft>
              <a:defRPr/>
            </a:pPr>
            <a:r>
              <a:rPr lang="hr-HR" sz="2000" b="1" dirty="0" smtClean="0"/>
              <a:t>nagrada mora biti sadržana u samom zadatku ili odmah nakon – odgađane nagrade nemaju velik utjecaj na njih – </a:t>
            </a:r>
            <a:r>
              <a:rPr lang="hr-HR" sz="2000" b="1" dirty="0" smtClean="0">
                <a:solidFill>
                  <a:srgbClr val="FF0000"/>
                </a:solidFill>
              </a:rPr>
              <a:t>funkcioniraju po principu sad/odmah</a:t>
            </a:r>
          </a:p>
          <a:p>
            <a:r>
              <a:rPr lang="hr-HR" sz="2000" b="1" dirty="0" smtClean="0"/>
              <a:t>usmjeriti se na trud, a ne na </a:t>
            </a:r>
            <a:r>
              <a:rPr lang="hr-HR" sz="2000" b="1" dirty="0" smtClean="0"/>
              <a:t>rezultat , </a:t>
            </a:r>
            <a:r>
              <a:rPr lang="hr-HR" altLang="x-none" sz="2000" b="1" dirty="0" smtClean="0"/>
              <a:t>kad </a:t>
            </a:r>
            <a:r>
              <a:rPr lang="hr-HR" altLang="x-none" sz="2000" b="1" dirty="0" smtClean="0"/>
              <a:t>osobama s ADHD-om dajemo da uče pomoću iskustva pomažemo im da se koncentriraju</a:t>
            </a:r>
          </a:p>
          <a:p>
            <a:r>
              <a:rPr lang="hr-HR" altLang="x-none" sz="2000" b="1" dirty="0" smtClean="0"/>
              <a:t>ako učenik s ADHD-om uči ono što ga zanima, za što ima sposobnosti, i to na njemu primjeren način, može postići vrhunske rezultate</a:t>
            </a:r>
          </a:p>
          <a:p>
            <a:pPr fontAlgn="auto">
              <a:spcAft>
                <a:spcPts val="0"/>
              </a:spcAft>
              <a:defRPr/>
            </a:pPr>
            <a:endParaRPr lang="hr-HR" sz="2000" b="1" dirty="0" smtClean="0"/>
          </a:p>
          <a:p>
            <a:pPr fontAlgn="auto">
              <a:spcAft>
                <a:spcPts val="0"/>
              </a:spcAft>
              <a:defRPr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9602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467236"/>
          </a:xfrm>
        </p:spPr>
        <p:txBody>
          <a:bodyPr>
            <a:normAutofit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hr-HR" b="1" dirty="0" smtClean="0"/>
              <a:t>ADHD</a:t>
            </a:r>
            <a:r>
              <a:rPr lang="hr-HR" dirty="0" smtClean="0"/>
              <a:t>-</a:t>
            </a:r>
            <a:r>
              <a:rPr lang="hr-HR" b="1" dirty="0" smtClean="0"/>
              <a:t>najčešći </a:t>
            </a:r>
            <a:r>
              <a:rPr lang="hr-HR" b="1" dirty="0" err="1" smtClean="0"/>
              <a:t>neurorazvojni</a:t>
            </a:r>
            <a:r>
              <a:rPr lang="hr-HR" b="1" dirty="0" smtClean="0"/>
              <a:t> poremećaj kod djece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hr-HR" b="1" dirty="0" smtClean="0"/>
              <a:t>djeca s ADHD-om rade </a:t>
            </a:r>
            <a:r>
              <a:rPr lang="hr-HR" b="1" dirty="0" smtClean="0">
                <a:solidFill>
                  <a:srgbClr val="FF0000"/>
                </a:solidFill>
              </a:rPr>
              <a:t>ŠTO</a:t>
            </a:r>
            <a:r>
              <a:rPr lang="hr-HR" b="1" dirty="0" smtClean="0"/>
              <a:t> mogu raditi i </a:t>
            </a:r>
            <a:r>
              <a:rPr lang="hr-HR" b="1" dirty="0" smtClean="0">
                <a:solidFill>
                  <a:srgbClr val="FF0000"/>
                </a:solidFill>
              </a:rPr>
              <a:t>KADA</a:t>
            </a:r>
            <a:r>
              <a:rPr lang="hr-HR" b="1" dirty="0" smtClean="0"/>
              <a:t> mogu raditi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hr-HR" b="1" dirty="0" smtClean="0"/>
              <a:t>nemaju mogućnost voljne kontrole ponašanja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hr-HR" b="1" dirty="0" smtClean="0"/>
              <a:t>najviše teškoća u situacijama u kojima se traži </a:t>
            </a:r>
            <a:r>
              <a:rPr lang="hr-HR" b="1" dirty="0" smtClean="0">
                <a:solidFill>
                  <a:srgbClr val="FF0000"/>
                </a:solidFill>
              </a:rPr>
              <a:t>trajnija pažnja ili mentalni napor (učenje u razredu)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altLang="x-none" sz="5400" b="1" dirty="0" smtClean="0"/>
              <a:t>Osobitosti djece s ADHD-om</a:t>
            </a:r>
            <a:endParaRPr lang="en-US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hr-HR" b="1" dirty="0" smtClean="0"/>
          </a:p>
          <a:p>
            <a:pPr fontAlgn="auto">
              <a:spcAft>
                <a:spcPts val="0"/>
              </a:spcAft>
              <a:defRPr/>
            </a:pPr>
            <a:r>
              <a:rPr lang="hr-HR" b="1" dirty="0" smtClean="0"/>
              <a:t>osjetljivi su na promjene u okolini </a:t>
            </a:r>
          </a:p>
          <a:p>
            <a:pPr fontAlgn="auto">
              <a:spcAft>
                <a:spcPts val="0"/>
              </a:spcAft>
              <a:defRPr/>
            </a:pPr>
            <a:r>
              <a:rPr lang="hr-HR" b="1" dirty="0" smtClean="0"/>
              <a:t>mnogo ljudi, buka, lupanje stvarima, kretanje u prostoru, previše aplikacija po zidovima, neonsko svijetlo izazivaju nemir i teškoće koncentracije</a:t>
            </a:r>
          </a:p>
          <a:p>
            <a:pPr fontAlgn="auto">
              <a:spcAft>
                <a:spcPts val="0"/>
              </a:spcAft>
              <a:defRPr/>
            </a:pPr>
            <a:r>
              <a:rPr lang="hr-HR" b="1" dirty="0" smtClean="0"/>
              <a:t>nemir je jače izražen u skučenim prostorima</a:t>
            </a:r>
          </a:p>
          <a:p>
            <a:pPr fontAlgn="auto">
              <a:spcAft>
                <a:spcPts val="0"/>
              </a:spcAft>
              <a:defRPr/>
            </a:pPr>
            <a:r>
              <a:rPr lang="hr-HR" b="1" dirty="0" smtClean="0"/>
              <a:t>osjetljivi su na promjene vremena,  tlaka i druga atmosferska zbivanja – razdražljivi, nemirni, slabo koncentrirani i slabo uče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altLang="x-none" sz="5400" b="1" dirty="0" smtClean="0"/>
              <a:t>Poteškoće su manje izražene:</a:t>
            </a:r>
            <a:endParaRPr lang="en-US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hr-HR" sz="2800" b="1" dirty="0" smtClean="0"/>
              <a:t>pod vrlo strukturiranom i dosljednom kontrolom- </a:t>
            </a:r>
            <a:r>
              <a:rPr lang="hr-HR" sz="2800" b="1" dirty="0" smtClean="0">
                <a:solidFill>
                  <a:srgbClr val="FF0000"/>
                </a:solidFill>
                <a:cs typeface="Calibri" panose="020F0502020204030204" pitchFamily="34" charset="0"/>
              </a:rPr>
              <a:t>p</a:t>
            </a:r>
            <a:r>
              <a:rPr lang="hr-HR" altLang="x-none" sz="2800" b="1" dirty="0" smtClean="0">
                <a:solidFill>
                  <a:srgbClr val="FF0000"/>
                </a:solidFill>
                <a:cs typeface="Calibri" panose="020F0502020204030204" pitchFamily="34" charset="0"/>
              </a:rPr>
              <a:t>ostavite jasna pravila u razredu</a:t>
            </a:r>
            <a:r>
              <a:rPr lang="hr-HR" altLang="x-none" sz="2800" dirty="0" smtClean="0">
                <a:solidFill>
                  <a:srgbClr val="FF0000"/>
                </a:solidFill>
                <a:cs typeface="Calibri" panose="020F0502020204030204" pitchFamily="34" charset="0"/>
              </a:rPr>
              <a:t> </a:t>
            </a:r>
            <a:r>
              <a:rPr lang="hr-HR" altLang="x-none" sz="2800" dirty="0" smtClean="0">
                <a:cs typeface="Calibri" panose="020F0502020204030204" pitchFamily="34" charset="0"/>
              </a:rPr>
              <a:t>(</a:t>
            </a:r>
            <a:r>
              <a:rPr lang="hr-HR" altLang="x-none" sz="2800" b="1" dirty="0" smtClean="0">
                <a:cs typeface="Calibri" panose="020F0502020204030204" pitchFamily="34" charset="0"/>
              </a:rPr>
              <a:t>dijete s ADHD poremećajem TREBA strukturiranu situaciju i jasne granice jer ih samo ne može postaviti)</a:t>
            </a:r>
          </a:p>
          <a:p>
            <a:pPr fontAlgn="auto">
              <a:spcAft>
                <a:spcPts val="0"/>
              </a:spcAft>
              <a:defRPr/>
            </a:pPr>
            <a:r>
              <a:rPr lang="hr-HR" sz="2800" b="1" dirty="0" smtClean="0"/>
              <a:t>kad se učenik bavi nekom njemu vrlo zanimljivom aktivnošću – sportskom aktivnošću, prilikom igranja na računalu</a:t>
            </a:r>
          </a:p>
          <a:p>
            <a:pPr fontAlgn="auto">
              <a:spcAft>
                <a:spcPts val="0"/>
              </a:spcAft>
              <a:defRPr/>
            </a:pPr>
            <a:r>
              <a:rPr lang="hr-HR" sz="2800" b="1" dirty="0" smtClean="0"/>
              <a:t>u interakciji jedan naprama jedan s odraslom osobom</a:t>
            </a:r>
          </a:p>
          <a:p>
            <a:pPr fontAlgn="auto">
              <a:spcAft>
                <a:spcPts val="0"/>
              </a:spcAft>
              <a:defRPr/>
            </a:pPr>
            <a:r>
              <a:rPr lang="hr-HR" sz="2800" b="1" dirty="0" smtClean="0">
                <a:solidFill>
                  <a:srgbClr val="FF0000"/>
                </a:solidFill>
              </a:rPr>
              <a:t>u situacijama dok često biva nagrađivano za poželjno ponašanje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altLang="x-none" sz="5400" b="1" dirty="0" smtClean="0"/>
              <a:t>Slab školski uspjeh</a:t>
            </a:r>
            <a:endParaRPr lang="en-US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hr-HR" altLang="x-none" b="1" dirty="0" smtClean="0"/>
              <a:t>oko 40 do 60 % djece sa ADHD-om ima teškoće učenja u školi </a:t>
            </a:r>
          </a:p>
          <a:p>
            <a:r>
              <a:rPr lang="hr-HR" altLang="x-none" b="1" dirty="0" smtClean="0"/>
              <a:t>teškoće s vremenskim ograničenjima  </a:t>
            </a:r>
          </a:p>
          <a:p>
            <a:r>
              <a:rPr lang="hr-HR" altLang="x-none" b="1" dirty="0" smtClean="0"/>
              <a:t>količinom čitanog ili pisanog teksta</a:t>
            </a:r>
          </a:p>
          <a:p>
            <a:r>
              <a:rPr lang="hr-HR" altLang="x-none" b="1" dirty="0" smtClean="0"/>
              <a:t>školski uspjeh je slabiji od intelektualnog potencijala</a:t>
            </a:r>
          </a:p>
          <a:p>
            <a:endParaRPr lang="hr-HR" altLang="x-none" b="1" dirty="0" smtClean="0"/>
          </a:p>
          <a:p>
            <a:pPr algn="just"/>
            <a:r>
              <a:rPr lang="hr-HR" altLang="x-none" b="1" dirty="0" smtClean="0">
                <a:solidFill>
                  <a:srgbClr val="FF0000"/>
                </a:solidFill>
              </a:rPr>
              <a:t>smatra se da 15 do 20% djece sa ADHD-om ima specifične teškoće u učenju, a vjerojatno oko 50% djece sa specifičnim teškoćama u učenju ima ADHD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3144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395930"/>
          </a:xfrm>
        </p:spPr>
        <p:txBody>
          <a:bodyPr>
            <a:normAutofit/>
          </a:bodyPr>
          <a:lstStyle/>
          <a:p>
            <a:r>
              <a:rPr lang="hr-HR" altLang="x-none" sz="1600" b="1" dirty="0" smtClean="0"/>
              <a:t>česti problemi u motoričkoj  koordinaciji i finoj motorici</a:t>
            </a:r>
          </a:p>
          <a:p>
            <a:r>
              <a:rPr lang="hr-HR" altLang="x-none" sz="1600" b="1" dirty="0" smtClean="0"/>
              <a:t>učenik ima nezgrapan rukopis, sporije piše, ne stiže prepisati sa ploče, pa se može javiti otpor prema radu u razredu </a:t>
            </a:r>
          </a:p>
          <a:p>
            <a:endParaRPr lang="hr-HR" altLang="x-none" sz="1600" b="1" dirty="0" smtClean="0"/>
          </a:p>
          <a:p>
            <a:r>
              <a:rPr lang="hr-HR" altLang="x-none" sz="1600" b="1" dirty="0" smtClean="0"/>
              <a:t>NE SMIJEMO OČEKIVATI SAMOSTALNOST od djeteta s ADHD-om- time se često isprovociraju novi problemi u ponašanju</a:t>
            </a:r>
          </a:p>
          <a:p>
            <a:r>
              <a:rPr lang="hr-HR" altLang="x-none" sz="1600" b="1" dirty="0" smtClean="0"/>
              <a:t>u radu OBAVEZNO moramo koristiti neki oblik usmjeravanja-tek tada se dijete može kontrolirati</a:t>
            </a:r>
          </a:p>
          <a:p>
            <a:r>
              <a:rPr lang="hr-HR" altLang="x-none" sz="1600" b="1" dirty="0" smtClean="0">
                <a:solidFill>
                  <a:srgbClr val="FF0000"/>
                </a:solidFill>
              </a:rPr>
              <a:t>očekivati da će dijete zadatak učiniti samo-nije realno</a:t>
            </a:r>
          </a:p>
          <a:p>
            <a:pPr fontAlgn="auto">
              <a:spcAft>
                <a:spcPts val="0"/>
              </a:spcAft>
              <a:defRPr/>
            </a:pPr>
            <a:r>
              <a:rPr lang="hr-HR" sz="1600" b="1" dirty="0" smtClean="0"/>
              <a:t>pojačani zahtjevi, pritisci, stresne situacije pojačavaju nemir i slabe koncentraciju, što se najbolje vidi pred kraj obrazovnog razdoblja</a:t>
            </a:r>
          </a:p>
          <a:p>
            <a:pPr fontAlgn="auto">
              <a:spcAft>
                <a:spcPts val="0"/>
              </a:spcAft>
              <a:defRPr/>
            </a:pPr>
            <a:endParaRPr lang="hr-HR" sz="1600" b="1" dirty="0" smtClean="0"/>
          </a:p>
          <a:p>
            <a:pPr fontAlgn="auto">
              <a:spcAft>
                <a:spcPts val="0"/>
              </a:spcAft>
              <a:defRPr/>
            </a:pPr>
            <a:r>
              <a:rPr lang="hr-HR" sz="1600" b="1" dirty="0" smtClean="0"/>
              <a:t>dijete s ADHD-om mora imati svijest o tome što će se dogoditi zato im je potrebno najaviti sve aktivnosti</a:t>
            </a:r>
          </a:p>
          <a:p>
            <a:pPr fontAlgn="auto">
              <a:spcAft>
                <a:spcPts val="0"/>
              </a:spcAft>
              <a:defRPr/>
            </a:pPr>
            <a:endParaRPr lang="hr-HR" sz="1600" b="1" dirty="0" smtClean="0"/>
          </a:p>
          <a:p>
            <a:pPr fontAlgn="auto">
              <a:spcAft>
                <a:spcPts val="0"/>
              </a:spcAft>
              <a:defRPr/>
            </a:pPr>
            <a:r>
              <a:rPr lang="hr-HR" altLang="x-none" sz="1600" b="1" dirty="0" smtClean="0"/>
              <a:t>poželjno je kontinuirano usmjeravati djetetovu pažnju verbalno</a:t>
            </a:r>
            <a:r>
              <a:rPr lang="hr-HR" altLang="x-none" sz="1600" dirty="0" smtClean="0"/>
              <a:t> (pitajte nešto jednostavno) ili </a:t>
            </a:r>
            <a:r>
              <a:rPr lang="hr-HR" altLang="x-none" sz="1600" b="1" dirty="0" smtClean="0"/>
              <a:t>neverbalno</a:t>
            </a:r>
            <a:r>
              <a:rPr lang="hr-HR" altLang="x-none" sz="1600" dirty="0" smtClean="0"/>
              <a:t> (pokažite djetetu mjesto gdje se čita, pogledajte da li slijedi zadatke u kontrolnom radu, da li uspijeva prepisivati s ploče)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3144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324492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hr-HR" sz="1600" b="1" dirty="0" smtClean="0"/>
              <a:t>ne smije biti puno pravila-učenik se smije meškoljiti, vrtjeti olovku, gumicu, tiho pjevušiti</a:t>
            </a:r>
          </a:p>
          <a:p>
            <a:pPr fontAlgn="auto">
              <a:spcAft>
                <a:spcPts val="0"/>
              </a:spcAft>
              <a:defRPr/>
            </a:pPr>
            <a:r>
              <a:rPr lang="hr-HR" sz="1600" b="1" dirty="0" smtClean="0"/>
              <a:t>ometajuće ponašanje mijenjamo jedno po jedno</a:t>
            </a:r>
          </a:p>
          <a:p>
            <a:pPr fontAlgn="auto">
              <a:spcAft>
                <a:spcPts val="0"/>
              </a:spcAft>
              <a:defRPr/>
            </a:pPr>
            <a:r>
              <a:rPr lang="hr-HR" sz="1600" b="1" dirty="0" smtClean="0"/>
              <a:t>potrebno je puno pohvala, ponavljanja, nagrada</a:t>
            </a:r>
          </a:p>
          <a:p>
            <a:pPr fontAlgn="auto">
              <a:spcAft>
                <a:spcPts val="0"/>
              </a:spcAft>
              <a:defRPr/>
            </a:pPr>
            <a:r>
              <a:rPr lang="hr-HR" sz="1600" b="1" dirty="0" smtClean="0"/>
              <a:t>kazne - samo kada je ozbiljni prekršaj u pitanju</a:t>
            </a:r>
          </a:p>
          <a:p>
            <a:pPr fontAlgn="auto">
              <a:spcAft>
                <a:spcPts val="0"/>
              </a:spcAft>
              <a:defRPr/>
            </a:pPr>
            <a:r>
              <a:rPr lang="hr-HR" sz="1600" b="1" dirty="0" smtClean="0"/>
              <a:t>ukoliko učenik ima loš dan i čitav sat sjedi i sluša nastavu to je u redu 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hr-HR" sz="1600" b="1" dirty="0" smtClean="0"/>
              <a:t>     -  moramo mu pripremiti plan ploče, listiće koje će zalijepiti u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hr-HR" sz="1600" b="1" dirty="0" smtClean="0"/>
              <a:t>     bilježnicu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altLang="x-none" sz="5400" b="1" dirty="0" smtClean="0"/>
              <a:t>Uzroci poteškoća u učenju</a:t>
            </a:r>
            <a:endParaRPr lang="en-US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824294"/>
          </a:xfrm>
        </p:spPr>
        <p:txBody>
          <a:bodyPr>
            <a:normAutofit/>
          </a:bodyPr>
          <a:lstStyle/>
          <a:p>
            <a:r>
              <a:rPr lang="hr-HR" altLang="x-none" sz="1900" b="1" dirty="0" smtClean="0">
                <a:solidFill>
                  <a:srgbClr val="FF0000"/>
                </a:solidFill>
              </a:rPr>
              <a:t>teškoće radne memorije- </a:t>
            </a:r>
            <a:r>
              <a:rPr lang="hr-HR" altLang="x-none" sz="1900" b="1" dirty="0" smtClean="0"/>
              <a:t>informacije se ne zadržavaju dovoljno dugo u mozgu kao bi riješio problem, naročito složeniji</a:t>
            </a:r>
          </a:p>
          <a:p>
            <a:r>
              <a:rPr lang="hr-HR" altLang="x-none" sz="1900" b="1" dirty="0" smtClean="0">
                <a:solidFill>
                  <a:srgbClr val="FF0000"/>
                </a:solidFill>
              </a:rPr>
              <a:t>deficit pažnje- </a:t>
            </a:r>
            <a:r>
              <a:rPr lang="hr-HR" altLang="x-none" sz="1900" b="1" dirty="0" smtClean="0"/>
              <a:t>nemarne greške, nemaju veze sa znanjem, jedan dan je uspješan, a sljedeći ne</a:t>
            </a:r>
          </a:p>
          <a:p>
            <a:r>
              <a:rPr lang="hr-HR" altLang="x-none" sz="1900" b="1" dirty="0" smtClean="0">
                <a:solidFill>
                  <a:srgbClr val="FF0000"/>
                </a:solidFill>
              </a:rPr>
              <a:t>lutajuća pozornost </a:t>
            </a:r>
            <a:r>
              <a:rPr lang="hr-HR" altLang="x-none" sz="1900" b="1" dirty="0" smtClean="0"/>
              <a:t>–teškoće s detaljima (</a:t>
            </a:r>
            <a:r>
              <a:rPr lang="hr-HR" altLang="x-none" sz="1900" b="1" dirty="0" err="1" smtClean="0"/>
              <a:t>npr</a:t>
            </a:r>
            <a:r>
              <a:rPr lang="hr-HR" altLang="x-none" sz="1900" b="1" dirty="0" smtClean="0"/>
              <a:t>. +/-), zapažanje nebitnih činjenica (uoči boju, ali ne i količinu)</a:t>
            </a:r>
          </a:p>
          <a:p>
            <a:r>
              <a:rPr lang="hr-HR" altLang="x-none" sz="1900" b="1" dirty="0" smtClean="0">
                <a:solidFill>
                  <a:srgbClr val="FF0000"/>
                </a:solidFill>
              </a:rPr>
              <a:t>poremećaji spavanja </a:t>
            </a:r>
            <a:r>
              <a:rPr lang="hr-HR" altLang="x-none" sz="1900" b="1" dirty="0" smtClean="0"/>
              <a:t>utječu na koncentraciju</a:t>
            </a:r>
          </a:p>
          <a:p>
            <a:r>
              <a:rPr lang="hr-HR" altLang="x-none" sz="1900" b="1" dirty="0" smtClean="0">
                <a:solidFill>
                  <a:srgbClr val="FF0000"/>
                </a:solidFill>
              </a:rPr>
              <a:t>kratkotrajna pozornost</a:t>
            </a:r>
            <a:r>
              <a:rPr lang="hr-HR" altLang="x-none" sz="1900" b="1" dirty="0" smtClean="0"/>
              <a:t> – ne može usmjeriti pozornost dovoljno dugo, ne završava započeto, zaboravlja obveze, pribor i </a:t>
            </a:r>
            <a:r>
              <a:rPr lang="hr-HR" altLang="x-none" sz="1900" b="1" dirty="0" err="1" smtClean="0"/>
              <a:t>sl</a:t>
            </a:r>
            <a:r>
              <a:rPr lang="hr-HR" altLang="x-none" sz="1900" b="1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altLang="x-none" sz="5400" b="1" dirty="0" smtClean="0"/>
              <a:t>Individualizirani pristup</a:t>
            </a:r>
            <a:endParaRPr lang="en-US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hr-HR" sz="1600" b="1" dirty="0" smtClean="0"/>
              <a:t>omogućiti učeniku da sjedi blizu učitelja</a:t>
            </a:r>
          </a:p>
          <a:p>
            <a:pPr fontAlgn="auto">
              <a:spcAft>
                <a:spcPts val="0"/>
              </a:spcAft>
              <a:defRPr/>
            </a:pPr>
            <a:r>
              <a:rPr lang="hr-HR" sz="1600" b="1" dirty="0" smtClean="0"/>
              <a:t>koristiti blizinu i dodir za usmjeravanje aktivnosti</a:t>
            </a:r>
          </a:p>
          <a:p>
            <a:pPr fontAlgn="auto">
              <a:spcAft>
                <a:spcPts val="0"/>
              </a:spcAft>
              <a:defRPr/>
            </a:pPr>
            <a:r>
              <a:rPr lang="hr-HR" sz="1600" b="1" dirty="0" smtClean="0"/>
              <a:t>koristiti upozoravajuće geste</a:t>
            </a:r>
          </a:p>
          <a:p>
            <a:pPr fontAlgn="auto">
              <a:spcAft>
                <a:spcPts val="0"/>
              </a:spcAft>
              <a:defRPr/>
            </a:pPr>
            <a:r>
              <a:rPr lang="hr-HR" sz="1600" b="1" dirty="0" smtClean="0"/>
              <a:t>učenik sjedi uz učenika koji je dobar model</a:t>
            </a:r>
          </a:p>
          <a:p>
            <a:pPr fontAlgn="auto">
              <a:spcAft>
                <a:spcPts val="0"/>
              </a:spcAft>
              <a:defRPr/>
            </a:pPr>
            <a:r>
              <a:rPr lang="hr-HR" sz="1600" b="1" dirty="0" smtClean="0"/>
              <a:t>raspored klupa koji omogućava kretanje učitelja po učionici</a:t>
            </a:r>
          </a:p>
          <a:p>
            <a:pPr fontAlgn="auto">
              <a:spcAft>
                <a:spcPts val="0"/>
              </a:spcAft>
              <a:defRPr/>
            </a:pPr>
            <a:r>
              <a:rPr lang="hr-HR" altLang="x-none" sz="1600" b="1" dirty="0" smtClean="0"/>
              <a:t>imaju manje poteškoća ako su klupe u razredu organizirane klasično, u redovima</a:t>
            </a:r>
            <a:endParaRPr lang="hr-HR" sz="1600" b="1" dirty="0" smtClean="0"/>
          </a:p>
          <a:p>
            <a:pPr fontAlgn="auto">
              <a:spcAft>
                <a:spcPts val="0"/>
              </a:spcAft>
              <a:defRPr/>
            </a:pPr>
            <a:r>
              <a:rPr lang="hr-HR" sz="1600" b="1" dirty="0" smtClean="0">
                <a:solidFill>
                  <a:srgbClr val="FF0000"/>
                </a:solidFill>
              </a:rPr>
              <a:t>davati prednost usmenom ispitivanju</a:t>
            </a:r>
          </a:p>
          <a:p>
            <a:pPr fontAlgn="auto">
              <a:spcAft>
                <a:spcPts val="0"/>
              </a:spcAft>
              <a:defRPr/>
            </a:pPr>
            <a:r>
              <a:rPr lang="hr-HR" sz="1600" b="1" dirty="0" smtClean="0"/>
              <a:t>češće provjere znanja kroz manje cjeline</a:t>
            </a:r>
          </a:p>
          <a:p>
            <a:pPr fontAlgn="auto">
              <a:spcAft>
                <a:spcPts val="0"/>
              </a:spcAft>
              <a:defRPr/>
            </a:pPr>
            <a:r>
              <a:rPr lang="hr-HR" sz="1600" b="1" u="sng" dirty="0" smtClean="0"/>
              <a:t>u iskazivanju znanja dozvoliti uporabu mapa, bilježnica, podsjetnika, crteža, pomagala</a:t>
            </a:r>
            <a:endParaRPr lang="hr-HR" sz="1600" b="1" dirty="0" smtClean="0"/>
          </a:p>
          <a:p>
            <a:pPr fontAlgn="auto">
              <a:spcAft>
                <a:spcPts val="0"/>
              </a:spcAft>
              <a:defRPr/>
            </a:pPr>
            <a:r>
              <a:rPr lang="hr-HR" sz="1600" b="1" dirty="0" smtClean="0"/>
              <a:t>pronalaženje točnih odgovora umjesto izgovaranja</a:t>
            </a:r>
          </a:p>
          <a:p>
            <a:pPr fontAlgn="auto">
              <a:spcAft>
                <a:spcPts val="0"/>
              </a:spcAft>
              <a:defRPr/>
            </a:pPr>
            <a:r>
              <a:rPr lang="hr-HR" sz="1600" b="1" dirty="0" smtClean="0"/>
              <a:t>u radu koristiti </a:t>
            </a:r>
            <a:r>
              <a:rPr lang="hr-HR" sz="1600" b="1" dirty="0" smtClean="0">
                <a:solidFill>
                  <a:srgbClr val="FF0000"/>
                </a:solidFill>
              </a:rPr>
              <a:t>jasne, čitljive i pregledne tekstove (veći font, izbjegavati nepotrebne detalje)</a:t>
            </a:r>
          </a:p>
          <a:p>
            <a:pPr fontAlgn="auto">
              <a:spcAft>
                <a:spcPts val="0"/>
              </a:spcAft>
              <a:defRPr/>
            </a:pPr>
            <a:r>
              <a:rPr lang="hr-HR" sz="1600" b="1" dirty="0" smtClean="0"/>
              <a:t>masnim slovima označiti ključne pojmove ili podcrtati </a:t>
            </a:r>
            <a:r>
              <a:rPr lang="hr-HR" sz="1600" b="1" dirty="0" err="1" smtClean="0"/>
              <a:t>najbitnije</a:t>
            </a:r>
            <a:r>
              <a:rPr lang="hr-HR" sz="1600" b="1" dirty="0" smtClean="0"/>
              <a:t> dijelove</a:t>
            </a:r>
          </a:p>
          <a:p>
            <a:pPr fontAlgn="auto">
              <a:spcAft>
                <a:spcPts val="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ijek">
  <a:themeElements>
    <a:clrScheme name="Tijek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Tije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ije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</TotalTime>
  <Words>820</Words>
  <Application>Microsoft Office PowerPoint</Application>
  <PresentationFormat>Prikaz na zaslonu (4:3)</PresentationFormat>
  <Paragraphs>79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11</vt:i4>
      </vt:variant>
    </vt:vector>
  </HeadingPairs>
  <TitlesOfParts>
    <vt:vector size="12" baseType="lpstr">
      <vt:lpstr>Tijek</vt:lpstr>
      <vt:lpstr>Programska potpora učenicima s ADHD sindromom</vt:lpstr>
      <vt:lpstr>Slajd 2</vt:lpstr>
      <vt:lpstr>Osobitosti djece s ADHD-om</vt:lpstr>
      <vt:lpstr>Poteškoće su manje izražene:</vt:lpstr>
      <vt:lpstr>Slab školski uspjeh</vt:lpstr>
      <vt:lpstr>Slajd 6</vt:lpstr>
      <vt:lpstr>Slajd 7</vt:lpstr>
      <vt:lpstr>Uzroci poteškoća u učenju</vt:lpstr>
      <vt:lpstr>Individualizirani pristup</vt:lpstr>
      <vt:lpstr>Slajd 10</vt:lpstr>
      <vt:lpstr>Slajd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Programska potpora učenicima s ADHD sindromom</dc:title>
  <dc:creator>LS</dc:creator>
  <cp:lastModifiedBy>LS</cp:lastModifiedBy>
  <cp:revision>10</cp:revision>
  <dcterms:created xsi:type="dcterms:W3CDTF">2017-01-04T13:57:04Z</dcterms:created>
  <dcterms:modified xsi:type="dcterms:W3CDTF">2017-01-07T09:04:07Z</dcterms:modified>
</cp:coreProperties>
</file>