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309" r:id="rId8"/>
    <p:sldId id="293" r:id="rId9"/>
    <p:sldId id="310" r:id="rId10"/>
    <p:sldId id="261" r:id="rId11"/>
    <p:sldId id="307" r:id="rId12"/>
    <p:sldId id="297" r:id="rId13"/>
    <p:sldId id="262" r:id="rId14"/>
    <p:sldId id="288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9" r:id="rId25"/>
    <p:sldId id="294" r:id="rId26"/>
    <p:sldId id="263" r:id="rId27"/>
    <p:sldId id="287" r:id="rId28"/>
    <p:sldId id="264" r:id="rId29"/>
    <p:sldId id="265" r:id="rId30"/>
    <p:sldId id="266" r:id="rId31"/>
    <p:sldId id="312" r:id="rId32"/>
    <p:sldId id="313" r:id="rId33"/>
    <p:sldId id="314" r:id="rId34"/>
    <p:sldId id="315" r:id="rId35"/>
    <p:sldId id="311" r:id="rId36"/>
    <p:sldId id="316" r:id="rId37"/>
    <p:sldId id="317" r:id="rId38"/>
    <p:sldId id="296" r:id="rId39"/>
    <p:sldId id="308" r:id="rId40"/>
    <p:sldId id="267" r:id="rId41"/>
    <p:sldId id="299" r:id="rId42"/>
    <p:sldId id="275" r:id="rId43"/>
    <p:sldId id="268" r:id="rId44"/>
    <p:sldId id="26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CB67A5C-C200-40A9-BA58-D932F2884C70}" type="datetimeFigureOut">
              <a:rPr lang="en-US" smtClean="0"/>
              <a:pPr/>
              <a:t>08-Jan-17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2676C27-F8B6-4D79-AA33-9B8902F0B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jthj.ffzg.hr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vezsumsi.hr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mailto:zfiser@ffzg.hr" TargetMode="External"/><Relationship Id="rId2" Type="http://schemas.openxmlformats.org/officeDocument/2006/relationships/hyperlink" Target="mailto:zrinkafiser@g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66801"/>
            <a:ext cx="8458200" cy="2805112"/>
          </a:xfrm>
        </p:spPr>
        <p:txBody>
          <a:bodyPr/>
          <a:lstStyle/>
          <a:p>
            <a:r>
              <a:rPr lang="en-US" sz="2000" dirty="0" err="1" smtClean="0">
                <a:latin typeface="+mn-lt"/>
              </a:rPr>
              <a:t>Državni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skup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za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učitelje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njemačkog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jezika</a:t>
            </a:r>
            <a:r>
              <a:rPr lang="en-US" sz="2000" dirty="0" smtClean="0">
                <a:latin typeface="+mn-lt"/>
              </a:rPr>
              <a:t>, </a:t>
            </a:r>
            <a:r>
              <a:rPr lang="en-US" sz="2000" dirty="0" err="1" smtClean="0">
                <a:latin typeface="+mn-lt"/>
              </a:rPr>
              <a:t>Zadar</a:t>
            </a:r>
            <a:r>
              <a:rPr lang="en-US" sz="2000" dirty="0" smtClean="0">
                <a:latin typeface="+mn-lt"/>
              </a:rPr>
              <a:t>, 9.-11.1.2017.</a:t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dirty="0" err="1" smtClean="0">
                <a:latin typeface="+mn-lt"/>
              </a:rPr>
              <a:t>Kako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/>
              <a:t>poučavati</a:t>
            </a:r>
            <a:r>
              <a:rPr lang="en-US" dirty="0" smtClean="0"/>
              <a:t> </a:t>
            </a:r>
            <a:r>
              <a:rPr lang="en-US" dirty="0" err="1" smtClean="0"/>
              <a:t>učenike</a:t>
            </a:r>
            <a:r>
              <a:rPr lang="en-US" dirty="0" smtClean="0"/>
              <a:t> s </a:t>
            </a:r>
            <a:r>
              <a:rPr lang="en-US" dirty="0" err="1" smtClean="0"/>
              <a:t>disleksijom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4495800"/>
            <a:ext cx="4953000" cy="1752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Zrinka</a:t>
            </a:r>
            <a:r>
              <a:rPr lang="en-US" dirty="0" smtClean="0"/>
              <a:t> </a:t>
            </a:r>
            <a:r>
              <a:rPr lang="en-US" dirty="0" err="1" smtClean="0"/>
              <a:t>Fišer</a:t>
            </a:r>
            <a:r>
              <a:rPr lang="en-US" dirty="0" smtClean="0"/>
              <a:t>, </a:t>
            </a:r>
            <a:r>
              <a:rPr lang="en-US" dirty="0" err="1" smtClean="0"/>
              <a:t>mag.educ.philol.angl</a:t>
            </a:r>
            <a:r>
              <a:rPr lang="en-US" dirty="0" smtClean="0"/>
              <a:t>.</a:t>
            </a:r>
          </a:p>
          <a:p>
            <a:r>
              <a:rPr lang="en-US" dirty="0" smtClean="0"/>
              <a:t>PDS </a:t>
            </a:r>
            <a:r>
              <a:rPr lang="en-US" dirty="0" err="1" smtClean="0"/>
              <a:t>Glotodidaktike</a:t>
            </a:r>
            <a:r>
              <a:rPr lang="en-US" dirty="0" smtClean="0"/>
              <a:t>, FFZG</a:t>
            </a:r>
          </a:p>
          <a:p>
            <a:r>
              <a:rPr lang="en-US" dirty="0" smtClean="0"/>
              <a:t>OŠ “Vladimir </a:t>
            </a:r>
            <a:r>
              <a:rPr lang="en-US" dirty="0" err="1" smtClean="0"/>
              <a:t>Nazor</a:t>
            </a:r>
            <a:r>
              <a:rPr lang="en-US" dirty="0" smtClean="0"/>
              <a:t>”, Slav. </a:t>
            </a:r>
            <a:r>
              <a:rPr lang="en-US" dirty="0" err="1" smtClean="0"/>
              <a:t>Brod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Simptomi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Slaba</a:t>
            </a:r>
            <a:r>
              <a:rPr lang="en-US" sz="2400" dirty="0" smtClean="0"/>
              <a:t> </a:t>
            </a:r>
            <a:r>
              <a:rPr lang="en-US" sz="2400" dirty="0" err="1" smtClean="0"/>
              <a:t>fonološka</a:t>
            </a:r>
            <a:r>
              <a:rPr lang="en-US" sz="2400" dirty="0" smtClean="0"/>
              <a:t> </a:t>
            </a:r>
            <a:r>
              <a:rPr lang="en-US" sz="2400" dirty="0" err="1" smtClean="0"/>
              <a:t>obrada</a:t>
            </a:r>
            <a:endParaRPr lang="en-US" sz="2400" dirty="0" smtClean="0"/>
          </a:p>
          <a:p>
            <a:r>
              <a:rPr lang="en-US" sz="2400" dirty="0" err="1" smtClean="0"/>
              <a:t>Slabo</a:t>
            </a:r>
            <a:r>
              <a:rPr lang="en-US" sz="2400" dirty="0" smtClean="0"/>
              <a:t> </a:t>
            </a:r>
            <a:r>
              <a:rPr lang="en-US" sz="2400" dirty="0" err="1" smtClean="0"/>
              <a:t>radno</a:t>
            </a:r>
            <a:r>
              <a:rPr lang="en-US" sz="2400" dirty="0" smtClean="0"/>
              <a:t> </a:t>
            </a:r>
            <a:r>
              <a:rPr lang="en-US" sz="2400" dirty="0" err="1" smtClean="0"/>
              <a:t>pamćenje</a:t>
            </a:r>
            <a:endParaRPr lang="en-US" sz="2400" dirty="0" smtClean="0"/>
          </a:p>
          <a:p>
            <a:r>
              <a:rPr lang="en-US" sz="2400" dirty="0" err="1" smtClean="0"/>
              <a:t>Slabo</a:t>
            </a:r>
            <a:r>
              <a:rPr lang="en-US" sz="2400" dirty="0" smtClean="0"/>
              <a:t> </a:t>
            </a:r>
            <a:r>
              <a:rPr lang="en-US" sz="2400" dirty="0" err="1" smtClean="0"/>
              <a:t>razlikovanje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razumijevanje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informacija</a:t>
            </a:r>
            <a:endParaRPr lang="en-US" sz="2400" dirty="0" smtClean="0"/>
          </a:p>
          <a:p>
            <a:r>
              <a:rPr lang="en-US" sz="2400" dirty="0" err="1" smtClean="0"/>
              <a:t>Nedostatno</a:t>
            </a:r>
            <a:r>
              <a:rPr lang="en-US" sz="2400" dirty="0" smtClean="0"/>
              <a:t> </a:t>
            </a:r>
            <a:r>
              <a:rPr lang="en-US" sz="2400" dirty="0" err="1" smtClean="0"/>
              <a:t>poznavanje</a:t>
            </a:r>
            <a:r>
              <a:rPr lang="en-US" sz="2400" dirty="0" smtClean="0"/>
              <a:t> </a:t>
            </a:r>
            <a:r>
              <a:rPr lang="en-US" sz="2400" dirty="0" err="1" smtClean="0"/>
              <a:t>sintakse</a:t>
            </a:r>
            <a:endParaRPr lang="en-US" sz="2400" dirty="0" smtClean="0"/>
          </a:p>
          <a:p>
            <a:r>
              <a:rPr lang="en-US" sz="2400" dirty="0" err="1" smtClean="0"/>
              <a:t>Teškoće</a:t>
            </a:r>
            <a:r>
              <a:rPr lang="en-US" sz="2400" dirty="0" smtClean="0"/>
              <a:t> s </a:t>
            </a:r>
            <a:r>
              <a:rPr lang="en-US" sz="2400" dirty="0" err="1" smtClean="0"/>
              <a:t>motorikom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automatizacijom</a:t>
            </a:r>
            <a:endParaRPr lang="en-US" sz="2400" dirty="0" smtClean="0"/>
          </a:p>
          <a:p>
            <a:r>
              <a:rPr lang="en-US" sz="2400" dirty="0" err="1" smtClean="0"/>
              <a:t>Slabe</a:t>
            </a:r>
            <a:r>
              <a:rPr lang="en-US" sz="2400" dirty="0" smtClean="0"/>
              <a:t> </a:t>
            </a:r>
            <a:r>
              <a:rPr lang="en-US" sz="2400" dirty="0" err="1" smtClean="0"/>
              <a:t>organizacijske</a:t>
            </a:r>
            <a:r>
              <a:rPr lang="en-US" sz="2400" dirty="0" smtClean="0"/>
              <a:t> </a:t>
            </a:r>
            <a:r>
              <a:rPr lang="en-US" sz="2400" dirty="0" err="1" smtClean="0"/>
              <a:t>vještine</a:t>
            </a:r>
            <a:endParaRPr lang="en-US" sz="2400" dirty="0" smtClean="0"/>
          </a:p>
          <a:p>
            <a:r>
              <a:rPr lang="en-US" sz="2400" dirty="0" err="1" smtClean="0"/>
              <a:t>Spora</a:t>
            </a:r>
            <a:r>
              <a:rPr lang="en-US" sz="2400" dirty="0" smtClean="0"/>
              <a:t> </a:t>
            </a:r>
            <a:r>
              <a:rPr lang="en-US" sz="2400" dirty="0" err="1" smtClean="0"/>
              <a:t>obrada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endParaRPr lang="en-US" sz="2400" dirty="0" smtClean="0"/>
          </a:p>
          <a:p>
            <a:r>
              <a:rPr lang="en-US" sz="2400" dirty="0" err="1" smtClean="0"/>
              <a:t>Teškoće</a:t>
            </a:r>
            <a:r>
              <a:rPr lang="en-US" sz="2400" dirty="0" smtClean="0"/>
              <a:t> u </a:t>
            </a:r>
            <a:r>
              <a:rPr lang="en-US" sz="2400" dirty="0" err="1" smtClean="0"/>
              <a:t>imenovanju</a:t>
            </a:r>
            <a:r>
              <a:rPr lang="en-US" sz="2400" dirty="0" smtClean="0"/>
              <a:t> </a:t>
            </a:r>
            <a:r>
              <a:rPr lang="en-US" sz="2400" dirty="0" err="1" smtClean="0"/>
              <a:t>predmeta</a:t>
            </a:r>
            <a:endParaRPr lang="en-US" sz="2400" dirty="0" smtClean="0"/>
          </a:p>
          <a:p>
            <a:r>
              <a:rPr lang="en-US" sz="2400" dirty="0" err="1" smtClean="0"/>
              <a:t>Loša</a:t>
            </a:r>
            <a:r>
              <a:rPr lang="en-US" sz="2400" dirty="0" smtClean="0"/>
              <a:t> </a:t>
            </a:r>
            <a:r>
              <a:rPr lang="en-US" sz="2400" dirty="0" err="1" smtClean="0"/>
              <a:t>koncentracija</a:t>
            </a:r>
            <a:endParaRPr lang="en-US" sz="2400" dirty="0" smtClean="0"/>
          </a:p>
          <a:p>
            <a:r>
              <a:rPr lang="en-US" sz="2400" dirty="0" err="1" smtClean="0"/>
              <a:t>Afektivni</a:t>
            </a:r>
            <a:r>
              <a:rPr lang="en-US" sz="2400" dirty="0" smtClean="0"/>
              <a:t> </a:t>
            </a:r>
            <a:r>
              <a:rPr lang="en-US" sz="2400" dirty="0" err="1" smtClean="0"/>
              <a:t>čimbenici</a:t>
            </a:r>
            <a:endParaRPr lang="en-US" sz="2400" dirty="0"/>
          </a:p>
        </p:txBody>
      </p:sp>
      <p:pic>
        <p:nvPicPr>
          <p:cNvPr id="10242" name="Picture 2" descr="D:\GLOTODIDAKTIKA\disleksija-pictures\images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447800"/>
            <a:ext cx="3028950" cy="151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disgrafija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Grč</a:t>
            </a:r>
            <a:r>
              <a:rPr lang="en-US" dirty="0" smtClean="0"/>
              <a:t>. “</a:t>
            </a:r>
            <a:r>
              <a:rPr lang="en-US" dirty="0" err="1" smtClean="0"/>
              <a:t>dys</a:t>
            </a:r>
            <a:r>
              <a:rPr lang="en-US" dirty="0" smtClean="0"/>
              <a:t>” (slab, </a:t>
            </a:r>
            <a:r>
              <a:rPr lang="en-US" dirty="0" err="1" smtClean="0"/>
              <a:t>loš</a:t>
            </a:r>
            <a:r>
              <a:rPr lang="en-US" dirty="0" smtClean="0"/>
              <a:t>) + </a:t>
            </a:r>
            <a:r>
              <a:rPr lang="en-US" dirty="0" err="1" smtClean="0"/>
              <a:t>graphia</a:t>
            </a:r>
            <a:r>
              <a:rPr lang="en-US" dirty="0" smtClean="0"/>
              <a:t> (</a:t>
            </a:r>
            <a:r>
              <a:rPr lang="en-US" dirty="0" err="1" smtClean="0"/>
              <a:t>pisanje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Stalna</a:t>
            </a:r>
            <a:r>
              <a:rPr lang="en-US" dirty="0" smtClean="0"/>
              <a:t> </a:t>
            </a:r>
            <a:r>
              <a:rPr lang="en-US" dirty="0" err="1" smtClean="0"/>
              <a:t>nesposobnost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svlada</a:t>
            </a:r>
            <a:r>
              <a:rPr lang="en-US" dirty="0" smtClean="0"/>
              <a:t> </a:t>
            </a:r>
            <a:r>
              <a:rPr lang="en-US" dirty="0" err="1" smtClean="0"/>
              <a:t>vještinu</a:t>
            </a:r>
            <a:r>
              <a:rPr lang="en-US" dirty="0" smtClean="0"/>
              <a:t> </a:t>
            </a:r>
            <a:r>
              <a:rPr lang="en-US" dirty="0" err="1" smtClean="0"/>
              <a:t>pisanja</a:t>
            </a:r>
            <a:endParaRPr lang="en-US" dirty="0" smtClean="0"/>
          </a:p>
          <a:p>
            <a:r>
              <a:rPr lang="en-US" dirty="0" err="1" smtClean="0"/>
              <a:t>Često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disleksija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disgrafija</a:t>
            </a:r>
            <a:r>
              <a:rPr lang="en-US" dirty="0" smtClean="0"/>
              <a:t> </a:t>
            </a:r>
            <a:r>
              <a:rPr lang="en-US" dirty="0" err="1" smtClean="0"/>
              <a:t>istodobno</a:t>
            </a:r>
            <a:r>
              <a:rPr lang="en-US" dirty="0" smtClean="0"/>
              <a:t> </a:t>
            </a:r>
            <a:r>
              <a:rPr lang="en-US" dirty="0" err="1" smtClean="0"/>
              <a:t>prisutne</a:t>
            </a:r>
            <a:endParaRPr lang="en-US" dirty="0" smtClean="0"/>
          </a:p>
          <a:p>
            <a:r>
              <a:rPr lang="en-US" dirty="0" err="1" smtClean="0"/>
              <a:t>Tipične</a:t>
            </a:r>
            <a:r>
              <a:rPr lang="en-US" dirty="0" smtClean="0"/>
              <a:t> </a:t>
            </a:r>
            <a:r>
              <a:rPr lang="en-US" dirty="0" err="1" smtClean="0"/>
              <a:t>pogreške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razini</a:t>
            </a:r>
            <a:r>
              <a:rPr lang="en-US" dirty="0" smtClean="0"/>
              <a:t>:</a:t>
            </a:r>
          </a:p>
          <a:p>
            <a:pPr lvl="1"/>
            <a:r>
              <a:rPr lang="en-US" b="1" dirty="0" err="1" smtClean="0"/>
              <a:t>Slova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sloga</a:t>
            </a:r>
            <a:r>
              <a:rPr lang="en-US" b="1" dirty="0" smtClean="0"/>
              <a:t> </a:t>
            </a:r>
            <a:r>
              <a:rPr lang="en-US" dirty="0" smtClean="0"/>
              <a:t>(“</a:t>
            </a:r>
            <a:r>
              <a:rPr lang="en-US" dirty="0" err="1" smtClean="0"/>
              <a:t>jenda-jedna</a:t>
            </a:r>
            <a:r>
              <a:rPr lang="en-US" dirty="0" smtClean="0"/>
              <a:t>”, “</a:t>
            </a:r>
            <a:r>
              <a:rPr lang="en-US" dirty="0" err="1" smtClean="0"/>
              <a:t>varat-vrat</a:t>
            </a:r>
            <a:r>
              <a:rPr lang="en-US" dirty="0" smtClean="0"/>
              <a:t>”, “</a:t>
            </a:r>
            <a:r>
              <a:rPr lang="en-US" dirty="0" err="1" smtClean="0"/>
              <a:t>magazim-magazin</a:t>
            </a:r>
            <a:r>
              <a:rPr lang="en-US" dirty="0" smtClean="0"/>
              <a:t>”, “</a:t>
            </a:r>
            <a:r>
              <a:rPr lang="en-US" dirty="0" err="1" smtClean="0"/>
              <a:t>malgo-mnogo</a:t>
            </a:r>
            <a:r>
              <a:rPr lang="en-US" dirty="0" smtClean="0"/>
              <a:t> male”</a:t>
            </a:r>
          </a:p>
          <a:p>
            <a:pPr lvl="1"/>
            <a:r>
              <a:rPr lang="en-US" b="1" dirty="0" err="1" smtClean="0"/>
              <a:t>Riječi</a:t>
            </a:r>
            <a:r>
              <a:rPr lang="en-US" dirty="0" smtClean="0"/>
              <a:t> (“ma la- mala”, “</a:t>
            </a:r>
            <a:r>
              <a:rPr lang="en-US" dirty="0" err="1" smtClean="0"/>
              <a:t>nastolu</a:t>
            </a:r>
            <a:r>
              <a:rPr lang="en-US" dirty="0" smtClean="0"/>
              <a:t>-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stolu</a:t>
            </a:r>
            <a:r>
              <a:rPr lang="en-US" dirty="0" smtClean="0"/>
              <a:t>”)</a:t>
            </a:r>
          </a:p>
          <a:p>
            <a:pPr lvl="1"/>
            <a:r>
              <a:rPr lang="en-US" b="1" dirty="0" err="1" smtClean="0"/>
              <a:t>Rečenice</a:t>
            </a:r>
            <a:r>
              <a:rPr lang="en-US" dirty="0" smtClean="0"/>
              <a:t> ( “</a:t>
            </a:r>
            <a:r>
              <a:rPr lang="en-US" dirty="0" err="1" smtClean="0"/>
              <a:t>Patke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izašle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jezero</a:t>
            </a:r>
            <a:r>
              <a:rPr lang="en-US" dirty="0" smtClean="0"/>
              <a:t> </a:t>
            </a:r>
            <a:r>
              <a:rPr lang="en-US" dirty="0" err="1" smtClean="0"/>
              <a:t>došle</a:t>
            </a:r>
            <a:r>
              <a:rPr lang="en-US" dirty="0" smtClean="0"/>
              <a:t> do </a:t>
            </a:r>
            <a:r>
              <a:rPr lang="en-US" dirty="0" err="1" smtClean="0"/>
              <a:t>vode</a:t>
            </a:r>
            <a:r>
              <a:rPr lang="en-US" dirty="0" smtClean="0"/>
              <a:t>”)</a:t>
            </a:r>
          </a:p>
          <a:p>
            <a:pPr lvl="1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					</a:t>
            </a:r>
            <a:r>
              <a:rPr lang="en-US" sz="1700" dirty="0" smtClean="0">
                <a:solidFill>
                  <a:schemeClr val="tx1"/>
                </a:solidFill>
              </a:rPr>
              <a:t>(</a:t>
            </a:r>
            <a:r>
              <a:rPr lang="en-US" sz="1700" dirty="0" err="1" smtClean="0">
                <a:solidFill>
                  <a:schemeClr val="tx1"/>
                </a:solidFill>
              </a:rPr>
              <a:t>Pavlić-Cottiero</a:t>
            </a:r>
            <a:r>
              <a:rPr lang="en-US" sz="1700" dirty="0" smtClean="0">
                <a:solidFill>
                  <a:schemeClr val="tx1"/>
                </a:solidFill>
              </a:rPr>
              <a:t>, 2009)</a:t>
            </a:r>
          </a:p>
        </p:txBody>
      </p:sp>
      <p:pic>
        <p:nvPicPr>
          <p:cNvPr id="3074" name="Picture 2" descr="D:\GLOTODIDAKTIKA\disleksija-pictures\images (1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066800"/>
            <a:ext cx="1676400" cy="1255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Obrazovna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u RH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Učenici</a:t>
            </a:r>
            <a:r>
              <a:rPr lang="en-US" dirty="0" smtClean="0"/>
              <a:t> s </a:t>
            </a:r>
            <a:r>
              <a:rPr lang="en-US" dirty="0" err="1" smtClean="0"/>
              <a:t>disleksijom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disgrafijom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u </a:t>
            </a:r>
            <a:r>
              <a:rPr lang="en-US" dirty="0" err="1" smtClean="0"/>
              <a:t>potpunosti</a:t>
            </a:r>
            <a:r>
              <a:rPr lang="en-US" dirty="0" smtClean="0"/>
              <a:t> </a:t>
            </a:r>
            <a:r>
              <a:rPr lang="en-US" dirty="0" err="1" smtClean="0"/>
              <a:t>integrirani</a:t>
            </a:r>
            <a:r>
              <a:rPr lang="en-US" dirty="0" smtClean="0"/>
              <a:t> u OŠ </a:t>
            </a:r>
            <a:r>
              <a:rPr lang="en-US" dirty="0" err="1" smtClean="0"/>
              <a:t>i</a:t>
            </a:r>
            <a:r>
              <a:rPr lang="en-US" dirty="0" smtClean="0"/>
              <a:t> SŠ</a:t>
            </a:r>
          </a:p>
          <a:p>
            <a:r>
              <a:rPr lang="en-US" dirty="0" err="1" smtClean="0"/>
              <a:t>Individualizirani</a:t>
            </a:r>
            <a:r>
              <a:rPr lang="en-US" dirty="0" smtClean="0"/>
              <a:t> </a:t>
            </a:r>
            <a:r>
              <a:rPr lang="en-US" dirty="0" err="1" smtClean="0"/>
              <a:t>postupci</a:t>
            </a:r>
            <a:endParaRPr lang="en-US" dirty="0" smtClean="0"/>
          </a:p>
          <a:p>
            <a:r>
              <a:rPr lang="en-US" dirty="0" err="1" smtClean="0"/>
              <a:t>Prilagođeni</a:t>
            </a:r>
            <a:r>
              <a:rPr lang="en-US" dirty="0" smtClean="0"/>
              <a:t> program</a:t>
            </a:r>
          </a:p>
          <a:p>
            <a:r>
              <a:rPr lang="en-US" dirty="0" err="1" smtClean="0"/>
              <a:t>Smanjivanje</a:t>
            </a:r>
            <a:r>
              <a:rPr lang="en-US" dirty="0" smtClean="0"/>
              <a:t> </a:t>
            </a:r>
            <a:r>
              <a:rPr lang="en-US" dirty="0" err="1" smtClean="0"/>
              <a:t>intenziteta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ekstenziteta</a:t>
            </a:r>
            <a:r>
              <a:rPr lang="en-US" dirty="0" smtClean="0"/>
              <a:t> </a:t>
            </a:r>
            <a:r>
              <a:rPr lang="en-US" dirty="0" err="1" smtClean="0"/>
              <a:t>nastavnog</a:t>
            </a:r>
            <a:r>
              <a:rPr lang="en-US" dirty="0" smtClean="0"/>
              <a:t> </a:t>
            </a:r>
            <a:r>
              <a:rPr lang="en-US" dirty="0" err="1" smtClean="0"/>
              <a:t>sadržaja</a:t>
            </a:r>
            <a:endParaRPr lang="en-US" dirty="0" smtClean="0"/>
          </a:p>
          <a:p>
            <a:r>
              <a:rPr lang="en-US" dirty="0" err="1" smtClean="0"/>
              <a:t>Specifične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, </a:t>
            </a:r>
            <a:r>
              <a:rPr lang="en-US" dirty="0" err="1" smtClean="0"/>
              <a:t>sredstva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pomagala</a:t>
            </a:r>
            <a:endParaRPr lang="en-US" dirty="0" smtClean="0"/>
          </a:p>
          <a:p>
            <a:r>
              <a:rPr lang="en-US" dirty="0" err="1" smtClean="0"/>
              <a:t>Učitelji</a:t>
            </a:r>
            <a:r>
              <a:rPr lang="en-US" dirty="0" smtClean="0"/>
              <a:t>/</a:t>
            </a:r>
            <a:r>
              <a:rPr lang="en-US" dirty="0" err="1" smtClean="0"/>
              <a:t>nastavnici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logoped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1800" dirty="0" smtClean="0"/>
              <a:t>(</a:t>
            </a:r>
            <a:r>
              <a:rPr lang="en-US" sz="1800" dirty="0" err="1" smtClean="0"/>
              <a:t>Pravilnik</a:t>
            </a:r>
            <a:r>
              <a:rPr lang="en-US" sz="1800" dirty="0" smtClean="0"/>
              <a:t> o </a:t>
            </a:r>
            <a:r>
              <a:rPr lang="en-US" sz="1800" dirty="0" err="1" smtClean="0"/>
              <a:t>osnovnoškolskom</a:t>
            </a:r>
            <a:r>
              <a:rPr lang="en-US" sz="1800" dirty="0" smtClean="0"/>
              <a:t> </a:t>
            </a:r>
            <a:r>
              <a:rPr lang="en-US" sz="1800" dirty="0" err="1" smtClean="0"/>
              <a:t>odgoju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obrazovanju</a:t>
            </a:r>
            <a:r>
              <a:rPr lang="en-US" sz="1800" dirty="0" smtClean="0"/>
              <a:t> </a:t>
            </a:r>
            <a:r>
              <a:rPr lang="en-US" sz="1800" dirty="0" err="1" smtClean="0"/>
              <a:t>učenika</a:t>
            </a:r>
            <a:r>
              <a:rPr lang="en-US" sz="1800" dirty="0" smtClean="0"/>
              <a:t> s </a:t>
            </a:r>
            <a:r>
              <a:rPr lang="en-US" sz="1800" dirty="0" err="1" smtClean="0"/>
              <a:t>teškoćama</a:t>
            </a:r>
            <a:r>
              <a:rPr lang="en-US" sz="1800" dirty="0" smtClean="0"/>
              <a:t> u </a:t>
            </a:r>
            <a:r>
              <a:rPr lang="en-US" sz="1800" dirty="0" err="1" smtClean="0"/>
              <a:t>razvoju</a:t>
            </a:r>
            <a:r>
              <a:rPr lang="en-US" sz="1800" dirty="0" smtClean="0"/>
              <a:t>, NN 23/91: </a:t>
            </a:r>
            <a:r>
              <a:rPr lang="en-US" sz="1800" dirty="0" err="1" smtClean="0"/>
              <a:t>članak</a:t>
            </a:r>
            <a:r>
              <a:rPr lang="en-US" sz="1800" dirty="0" smtClean="0"/>
              <a:t> 5)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Disleksija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učenje</a:t>
            </a:r>
            <a:r>
              <a:rPr lang="en-US" dirty="0" smtClean="0"/>
              <a:t> </a:t>
            </a:r>
            <a:r>
              <a:rPr lang="en-US" dirty="0" err="1" smtClean="0"/>
              <a:t>stranoga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Disleksija</a:t>
            </a:r>
            <a:r>
              <a:rPr lang="en-US" dirty="0" smtClean="0"/>
              <a:t> </a:t>
            </a:r>
            <a:r>
              <a:rPr lang="en-US" dirty="0" err="1" smtClean="0"/>
              <a:t>ovisi</a:t>
            </a:r>
            <a:r>
              <a:rPr lang="en-US" dirty="0" smtClean="0"/>
              <a:t> o </a:t>
            </a:r>
            <a:r>
              <a:rPr lang="en-US" dirty="0" err="1" smtClean="0"/>
              <a:t>transparentnosti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Hrvatski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jezik</a:t>
            </a:r>
            <a:r>
              <a:rPr lang="en-US" dirty="0" smtClean="0">
                <a:solidFill>
                  <a:schemeClr val="tx1"/>
                </a:solidFill>
              </a:rPr>
              <a:t>= “</a:t>
            </a:r>
            <a:r>
              <a:rPr lang="en-US" dirty="0" err="1" smtClean="0">
                <a:solidFill>
                  <a:schemeClr val="tx1"/>
                </a:solidFill>
              </a:rPr>
              <a:t>plitka</a:t>
            </a:r>
            <a:r>
              <a:rPr lang="en-US" dirty="0" smtClean="0">
                <a:solidFill>
                  <a:schemeClr val="tx1"/>
                </a:solidFill>
              </a:rPr>
              <a:t>” </a:t>
            </a:r>
            <a:r>
              <a:rPr lang="en-US" dirty="0" err="1" smtClean="0">
                <a:solidFill>
                  <a:schemeClr val="tx1"/>
                </a:solidFill>
              </a:rPr>
              <a:t>ortografija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Engleski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njemački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jezik</a:t>
            </a:r>
            <a:r>
              <a:rPr lang="en-US" dirty="0" smtClean="0">
                <a:solidFill>
                  <a:schemeClr val="tx1"/>
                </a:solidFill>
              </a:rPr>
              <a:t>= </a:t>
            </a:r>
            <a:r>
              <a:rPr lang="en-US" dirty="0" err="1" smtClean="0">
                <a:solidFill>
                  <a:schemeClr val="tx1"/>
                </a:solidFill>
              </a:rPr>
              <a:t>složena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ortografija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							(</a:t>
            </a:r>
            <a:r>
              <a:rPr lang="en-US" sz="1800" dirty="0" err="1" smtClean="0">
                <a:solidFill>
                  <a:schemeClr val="tx1"/>
                </a:solidFill>
              </a:rPr>
              <a:t>Mildner</a:t>
            </a:r>
            <a:r>
              <a:rPr lang="en-US" sz="1800" dirty="0" smtClean="0">
                <a:solidFill>
                  <a:schemeClr val="tx1"/>
                </a:solidFill>
              </a:rPr>
              <a:t>, 2003)</a:t>
            </a:r>
          </a:p>
          <a:p>
            <a:r>
              <a:rPr lang="en-US" dirty="0" err="1" smtClean="0"/>
              <a:t>Rana</a:t>
            </a:r>
            <a:r>
              <a:rPr lang="en-US" dirty="0" smtClean="0"/>
              <a:t> </a:t>
            </a:r>
            <a:r>
              <a:rPr lang="en-US" dirty="0" err="1" smtClean="0"/>
              <a:t>dijagnoza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intervencija</a:t>
            </a:r>
            <a:endParaRPr lang="en-US" dirty="0" smtClean="0"/>
          </a:p>
          <a:p>
            <a:r>
              <a:rPr lang="en-US" dirty="0" err="1" smtClean="0"/>
              <a:t>Vrtićka</a:t>
            </a:r>
            <a:r>
              <a:rPr lang="en-US" dirty="0" smtClean="0"/>
              <a:t> dob </a:t>
            </a:r>
            <a:r>
              <a:rPr lang="en-US" sz="1800" dirty="0" smtClean="0"/>
              <a:t>(</a:t>
            </a:r>
            <a:r>
              <a:rPr lang="en-US" sz="1800" dirty="0" err="1" smtClean="0"/>
              <a:t>Lenček</a:t>
            </a:r>
            <a:r>
              <a:rPr lang="en-US" sz="1800" dirty="0" smtClean="0"/>
              <a:t>, 2010)</a:t>
            </a:r>
          </a:p>
          <a:p>
            <a:r>
              <a:rPr lang="en-US" dirty="0" err="1" smtClean="0"/>
              <a:t>Prilagodbe</a:t>
            </a:r>
            <a:r>
              <a:rPr lang="en-US" dirty="0" smtClean="0"/>
              <a:t> u </a:t>
            </a:r>
            <a:r>
              <a:rPr lang="en-US" dirty="0" err="1" smtClean="0"/>
              <a:t>metodama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poučavanja</a:t>
            </a:r>
            <a:endParaRPr lang="en-US" dirty="0" smtClean="0"/>
          </a:p>
          <a:p>
            <a:endParaRPr lang="en-US" sz="1800" dirty="0" smtClean="0"/>
          </a:p>
        </p:txBody>
      </p:sp>
      <p:pic>
        <p:nvPicPr>
          <p:cNvPr id="17410" name="Picture 2" descr="D:\GLOTODIDAKTIKA\disleksija-pictures\legasthe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191000"/>
            <a:ext cx="2238375" cy="2048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400" dirty="0" smtClean="0"/>
              <a:t>Hallo ich bin Till *Tieger. = </a:t>
            </a:r>
            <a:r>
              <a:rPr lang="de-DE" sz="1400" dirty="0" smtClean="0">
                <a:solidFill>
                  <a:srgbClr val="0070C0"/>
                </a:solidFill>
              </a:rPr>
              <a:t>Hallo ich bin Till Tiger. </a:t>
            </a:r>
          </a:p>
          <a:p>
            <a:r>
              <a:rPr lang="de-DE" sz="1400" dirty="0" smtClean="0"/>
              <a:t> Ich bin klein und dünn. Ich *kannn nicht gut brüllen.  = </a:t>
            </a:r>
            <a:r>
              <a:rPr lang="de-DE" sz="1400" dirty="0" smtClean="0">
                <a:solidFill>
                  <a:srgbClr val="0070C0"/>
                </a:solidFill>
              </a:rPr>
              <a:t>Ich bin klein und dünn. Ich kann nicht gut brüllen. </a:t>
            </a:r>
          </a:p>
          <a:p>
            <a:r>
              <a:rPr lang="de-DE" sz="1400" dirty="0" smtClean="0"/>
              <a:t>Mama *Tieger ist groß und *Stag und kannn tolle *gechichten ärzälen. = </a:t>
            </a:r>
            <a:r>
              <a:rPr lang="de-DE" sz="1400" dirty="0" smtClean="0">
                <a:solidFill>
                  <a:srgbClr val="0070C0"/>
                </a:solidFill>
              </a:rPr>
              <a:t>Mama Tiger ist groß und stark und kann tolle Geschichten erzählen.  </a:t>
            </a:r>
          </a:p>
          <a:p>
            <a:r>
              <a:rPr lang="de-DE" sz="1400" dirty="0" smtClean="0"/>
              <a:t>Papa *Tieger ist *muttig und *nimmand kann so laut *brulen wie er. =</a:t>
            </a:r>
            <a:r>
              <a:rPr lang="de-DE" sz="1400" dirty="0" smtClean="0">
                <a:solidFill>
                  <a:srgbClr val="0070C0"/>
                </a:solidFill>
              </a:rPr>
              <a:t>Papa Tiger ist mutig und niemand kann so laut brüllen wie er. </a:t>
            </a:r>
          </a:p>
          <a:p>
            <a:r>
              <a:rPr lang="de-DE" sz="1400" dirty="0" smtClean="0"/>
              <a:t>*manchmal bin ich glücklich. = </a:t>
            </a:r>
            <a:r>
              <a:rPr lang="de-DE" sz="1400" dirty="0" smtClean="0">
                <a:solidFill>
                  <a:srgbClr val="0070C0"/>
                </a:solidFill>
              </a:rPr>
              <a:t>Manchmal bin ich glücklich. </a:t>
            </a:r>
          </a:p>
          <a:p>
            <a:r>
              <a:rPr lang="de-DE" sz="1400" dirty="0" smtClean="0"/>
              <a:t>*Sonntag morgens *Früchtugen wir alle *zusamen *in Bett. =</a:t>
            </a:r>
            <a:r>
              <a:rPr lang="de-DE" sz="1400" dirty="0" smtClean="0">
                <a:solidFill>
                  <a:srgbClr val="0070C0"/>
                </a:solidFill>
              </a:rPr>
              <a:t> Sonntag morgens Frühstücken wir alle zusammen im Bett. </a:t>
            </a:r>
          </a:p>
          <a:p>
            <a:r>
              <a:rPr lang="de-DE" sz="1400" dirty="0" smtClean="0"/>
              <a:t>Dann bin *ick *Glücklich. Wir Grümeln und Knudeln und machen eine *Kissen *Schlacht. = </a:t>
            </a:r>
            <a:r>
              <a:rPr lang="de-DE" sz="1400" dirty="0" smtClean="0">
                <a:solidFill>
                  <a:srgbClr val="0070C0"/>
                </a:solidFill>
              </a:rPr>
              <a:t>Dann bin ich glücklich. Wir krümeln und knuddeln und machen eine Kissenschlacht. </a:t>
            </a:r>
          </a:p>
          <a:p>
            <a:r>
              <a:rPr lang="de-DE" sz="1400" dirty="0" smtClean="0"/>
              <a:t>Ich bin auch *Glücklich wenn ich eine *Schöne *Blumme sehe und an ihr *riche. = </a:t>
            </a:r>
            <a:r>
              <a:rPr lang="de-DE" sz="1400" dirty="0" smtClean="0">
                <a:solidFill>
                  <a:srgbClr val="0070C0"/>
                </a:solidFill>
              </a:rPr>
              <a:t>Ich bin auch glücklich wenn ich eine schöne Blume sehe und an ihr rieche. </a:t>
            </a:r>
          </a:p>
          <a:p>
            <a:r>
              <a:rPr lang="de-DE" sz="1400" dirty="0" smtClean="0"/>
              <a:t>Wenn ich mit meiner *Freunden *Miear ein *lager im Wald *bauee habe ich Spaß. = </a:t>
            </a:r>
            <a:r>
              <a:rPr lang="de-DE" sz="1400" dirty="0" smtClean="0">
                <a:solidFill>
                  <a:srgbClr val="0070C0"/>
                </a:solidFill>
              </a:rPr>
              <a:t>Wenn ich mit meiner Freundin Mia ein Lager im Wald baue, habe ich Spaß. </a:t>
            </a:r>
            <a:endParaRPr lang="en-US" sz="10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1200" dirty="0" smtClean="0"/>
              <a:t>*</a:t>
            </a:r>
            <a:r>
              <a:rPr lang="en-US" sz="1200" dirty="0" err="1" smtClean="0"/>
              <a:t>Primjer</a:t>
            </a:r>
            <a:r>
              <a:rPr lang="en-US" sz="1200" dirty="0" smtClean="0"/>
              <a:t> </a:t>
            </a:r>
            <a:r>
              <a:rPr lang="en-US" sz="1200" dirty="0" err="1" smtClean="0"/>
              <a:t>pismenog</a:t>
            </a:r>
            <a:r>
              <a:rPr lang="en-US" sz="1200" dirty="0" smtClean="0"/>
              <a:t> </a:t>
            </a:r>
            <a:r>
              <a:rPr lang="en-US" sz="1200" dirty="0" err="1" smtClean="0"/>
              <a:t>rada</a:t>
            </a:r>
            <a:r>
              <a:rPr lang="en-US" sz="1200" dirty="0" smtClean="0"/>
              <a:t> </a:t>
            </a:r>
            <a:r>
              <a:rPr lang="en-US" sz="1200" dirty="0" err="1" smtClean="0"/>
              <a:t>dječaka</a:t>
            </a:r>
            <a:r>
              <a:rPr lang="en-US" sz="1200" dirty="0" smtClean="0"/>
              <a:t> </a:t>
            </a:r>
            <a:r>
              <a:rPr lang="en-US" sz="1200" dirty="0" err="1" smtClean="0"/>
              <a:t>od</a:t>
            </a:r>
            <a:r>
              <a:rPr lang="en-US" sz="1200" dirty="0" smtClean="0"/>
              <a:t> 10 </a:t>
            </a:r>
            <a:r>
              <a:rPr lang="en-US" sz="1200" dirty="0" err="1" smtClean="0"/>
              <a:t>godina</a:t>
            </a:r>
            <a:r>
              <a:rPr lang="en-US" sz="1200" dirty="0" smtClean="0"/>
              <a:t> 		</a:t>
            </a:r>
            <a:r>
              <a:rPr lang="en-US" sz="1400" dirty="0" smtClean="0"/>
              <a:t>(</a:t>
            </a:r>
            <a:r>
              <a:rPr lang="en-US" sz="1400" dirty="0" err="1" smtClean="0"/>
              <a:t>Rauschenberger</a:t>
            </a:r>
            <a:r>
              <a:rPr lang="en-US" sz="1400" dirty="0" smtClean="0"/>
              <a:t> et al. , 2016.)</a:t>
            </a:r>
            <a:endParaRPr lang="de-DE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Zamjena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Krümeln</a:t>
            </a:r>
            <a:r>
              <a:rPr lang="en-US" dirty="0" smtClean="0"/>
              <a:t>/</a:t>
            </a:r>
            <a:r>
              <a:rPr lang="en-US" i="1" dirty="0" err="1" smtClean="0"/>
              <a:t>Grümeln</a:t>
            </a:r>
            <a:r>
              <a:rPr lang="en-US" dirty="0" smtClean="0"/>
              <a:t>; Bus/</a:t>
            </a:r>
            <a:r>
              <a:rPr lang="en-US" i="1" dirty="0" smtClean="0"/>
              <a:t>Pus</a:t>
            </a:r>
          </a:p>
          <a:p>
            <a:r>
              <a:rPr lang="en-US" dirty="0" err="1" smtClean="0"/>
              <a:t>Umetanje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muttig</a:t>
            </a:r>
            <a:r>
              <a:rPr lang="en-US" dirty="0" smtClean="0"/>
              <a:t>/</a:t>
            </a:r>
            <a:r>
              <a:rPr lang="en-US" i="1" dirty="0" err="1" smtClean="0"/>
              <a:t>mutig</a:t>
            </a:r>
            <a:r>
              <a:rPr lang="en-US" dirty="0" smtClean="0"/>
              <a:t>; Material/</a:t>
            </a:r>
            <a:r>
              <a:rPr lang="en-US" i="1" dirty="0" err="1" smtClean="0"/>
              <a:t>Mahterial</a:t>
            </a:r>
            <a:endParaRPr lang="en-US" i="1" dirty="0" smtClean="0"/>
          </a:p>
          <a:p>
            <a:r>
              <a:rPr lang="en-US" dirty="0" err="1" smtClean="0"/>
              <a:t>Izostavljanje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zusammen</a:t>
            </a:r>
            <a:r>
              <a:rPr lang="en-US" dirty="0" smtClean="0"/>
              <a:t>/</a:t>
            </a:r>
            <a:r>
              <a:rPr lang="en-US" i="1" dirty="0" err="1" smtClean="0"/>
              <a:t>zusamen</a:t>
            </a:r>
            <a:r>
              <a:rPr lang="en-US" dirty="0" smtClean="0"/>
              <a:t>; Bank/</a:t>
            </a:r>
            <a:r>
              <a:rPr lang="en-US" i="1" dirty="0" err="1" smtClean="0"/>
              <a:t>Bak</a:t>
            </a:r>
            <a:endParaRPr lang="en-US" i="1" dirty="0" smtClean="0"/>
          </a:p>
          <a:p>
            <a:r>
              <a:rPr lang="en-US" dirty="0" err="1" smtClean="0"/>
              <a:t>Zamjena</a:t>
            </a:r>
            <a:r>
              <a:rPr lang="en-US" dirty="0" smtClean="0"/>
              <a:t> </a:t>
            </a:r>
            <a:r>
              <a:rPr lang="en-US" dirty="0" err="1" smtClean="0"/>
              <a:t>redosljeda</a:t>
            </a:r>
            <a:r>
              <a:rPr lang="en-US" dirty="0" smtClean="0"/>
              <a:t> </a:t>
            </a:r>
            <a:r>
              <a:rPr lang="en-US" dirty="0" err="1" smtClean="0"/>
              <a:t>slova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Problem/</a:t>
            </a:r>
            <a:r>
              <a:rPr lang="en-US" i="1" dirty="0" err="1" smtClean="0"/>
              <a:t>Porblem</a:t>
            </a:r>
            <a:r>
              <a:rPr lang="en-US" dirty="0" smtClean="0"/>
              <a:t>; </a:t>
            </a:r>
            <a:r>
              <a:rPr lang="en-US" dirty="0" err="1" smtClean="0"/>
              <a:t>schluckt</a:t>
            </a:r>
            <a:r>
              <a:rPr lang="en-US" dirty="0" smtClean="0"/>
              <a:t>/</a:t>
            </a:r>
            <a:r>
              <a:rPr lang="en-US" i="1" dirty="0" err="1" smtClean="0"/>
              <a:t>schulckt</a:t>
            </a:r>
            <a:endParaRPr lang="en-US" i="1" dirty="0" smtClean="0"/>
          </a:p>
          <a:p>
            <a:r>
              <a:rPr lang="en-US" dirty="0" err="1" smtClean="0"/>
              <a:t>Višestruke</a:t>
            </a:r>
            <a:r>
              <a:rPr lang="en-US" dirty="0" smtClean="0"/>
              <a:t> </a:t>
            </a:r>
            <a:r>
              <a:rPr lang="en-US" dirty="0" err="1" smtClean="0"/>
              <a:t>greške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stark/</a:t>
            </a:r>
            <a:r>
              <a:rPr lang="en-US" i="1" dirty="0" smtClean="0"/>
              <a:t>stag</a:t>
            </a:r>
            <a:r>
              <a:rPr lang="en-US" dirty="0" smtClean="0"/>
              <a:t>; </a:t>
            </a:r>
            <a:r>
              <a:rPr lang="en-US" dirty="0" err="1" smtClean="0"/>
              <a:t>eines</a:t>
            </a:r>
            <a:r>
              <a:rPr lang="en-US" dirty="0" smtClean="0"/>
              <a:t>/</a:t>
            </a:r>
            <a:r>
              <a:rPr lang="en-US" i="1" dirty="0" smtClean="0"/>
              <a:t>seines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Krivo</a:t>
            </a:r>
            <a:r>
              <a:rPr lang="en-US" dirty="0" smtClean="0"/>
              <a:t> </a:t>
            </a:r>
            <a:r>
              <a:rPr lang="en-US" dirty="0" err="1" smtClean="0"/>
              <a:t>spajanje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rastavljanje</a:t>
            </a:r>
            <a:r>
              <a:rPr lang="en-US" dirty="0" smtClean="0"/>
              <a:t> </a:t>
            </a:r>
            <a:r>
              <a:rPr lang="en-US" dirty="0" err="1" smtClean="0"/>
              <a:t>riječi</a:t>
            </a:r>
            <a:endParaRPr lang="en-US" dirty="0" smtClean="0"/>
          </a:p>
          <a:p>
            <a:pPr lvl="1"/>
            <a:r>
              <a:rPr lang="en-US" sz="2400" dirty="0" err="1" smtClean="0"/>
              <a:t>nicht</a:t>
            </a:r>
            <a:r>
              <a:rPr lang="en-US" sz="2400" dirty="0" smtClean="0"/>
              <a:t> </a:t>
            </a:r>
            <a:r>
              <a:rPr lang="en-US" sz="2400" dirty="0" err="1" smtClean="0"/>
              <a:t>ärgern</a:t>
            </a:r>
            <a:r>
              <a:rPr lang="en-US" sz="2400" dirty="0" smtClean="0"/>
              <a:t>/</a:t>
            </a:r>
            <a:r>
              <a:rPr lang="en-US" sz="2400" i="1" dirty="0" err="1" smtClean="0"/>
              <a:t>nichtärgern</a:t>
            </a:r>
            <a:r>
              <a:rPr lang="en-US" sz="2400" i="1" dirty="0" smtClean="0"/>
              <a:t>; </a:t>
            </a:r>
            <a:r>
              <a:rPr lang="en-US" sz="2400" dirty="0" err="1" smtClean="0"/>
              <a:t>Vogelfutter</a:t>
            </a:r>
            <a:r>
              <a:rPr lang="en-US" sz="2400" dirty="0" smtClean="0"/>
              <a:t>/</a:t>
            </a:r>
            <a:r>
              <a:rPr lang="en-US" sz="2400" i="1" dirty="0" smtClean="0"/>
              <a:t>Vogel </a:t>
            </a:r>
            <a:r>
              <a:rPr lang="en-US" sz="2400" i="1" dirty="0" err="1" smtClean="0"/>
              <a:t>futter</a:t>
            </a:r>
            <a:endParaRPr lang="en-US" sz="2400" i="1" dirty="0" smtClean="0"/>
          </a:p>
          <a:p>
            <a:pPr lvl="1"/>
            <a:r>
              <a:rPr lang="en-US" dirty="0" err="1" smtClean="0"/>
              <a:t>Klassenvertrag</a:t>
            </a:r>
            <a:r>
              <a:rPr lang="en-US" dirty="0" smtClean="0"/>
              <a:t>/ </a:t>
            </a:r>
            <a:r>
              <a:rPr lang="en-US" i="1" dirty="0" err="1" smtClean="0"/>
              <a:t>Klassen</a:t>
            </a:r>
            <a:r>
              <a:rPr lang="en-US" i="1" dirty="0" smtClean="0"/>
              <a:t> </a:t>
            </a:r>
            <a:r>
              <a:rPr lang="en-US" i="1" dirty="0" err="1" smtClean="0"/>
              <a:t>vertrag</a:t>
            </a:r>
            <a:endParaRPr lang="en-US" i="1" dirty="0" smtClean="0"/>
          </a:p>
          <a:p>
            <a:pPr lvl="1"/>
            <a:r>
              <a:rPr lang="en-US" dirty="0" err="1" smtClean="0"/>
              <a:t>kennengelernt</a:t>
            </a:r>
            <a:r>
              <a:rPr lang="en-US" dirty="0" smtClean="0"/>
              <a:t>/</a:t>
            </a:r>
            <a:r>
              <a:rPr lang="en-US" i="1" dirty="0" err="1" smtClean="0"/>
              <a:t>kennen</a:t>
            </a:r>
            <a:r>
              <a:rPr lang="en-US" i="1" dirty="0" smtClean="0"/>
              <a:t> </a:t>
            </a:r>
            <a:r>
              <a:rPr lang="en-US" i="1" dirty="0" err="1" smtClean="0"/>
              <a:t>gelernt</a:t>
            </a:r>
            <a:endParaRPr lang="en-US" dirty="0" smtClean="0"/>
          </a:p>
          <a:p>
            <a:r>
              <a:rPr lang="en-US" dirty="0" err="1" smtClean="0"/>
              <a:t>Veliko</a:t>
            </a:r>
            <a:r>
              <a:rPr lang="en-US" dirty="0" smtClean="0"/>
              <a:t> </a:t>
            </a:r>
            <a:r>
              <a:rPr lang="en-US" dirty="0" err="1" smtClean="0"/>
              <a:t>slovo</a:t>
            </a:r>
            <a:endParaRPr lang="en-US" dirty="0" smtClean="0"/>
          </a:p>
          <a:p>
            <a:pPr lvl="1"/>
            <a:r>
              <a:rPr lang="en-US" dirty="0" err="1" smtClean="0"/>
              <a:t>Geschichten</a:t>
            </a:r>
            <a:r>
              <a:rPr lang="en-US" dirty="0" smtClean="0"/>
              <a:t>/</a:t>
            </a:r>
            <a:r>
              <a:rPr lang="en-US" i="1" dirty="0" err="1" smtClean="0"/>
              <a:t>geschichten</a:t>
            </a:r>
            <a:r>
              <a:rPr lang="en-US" i="1" dirty="0" smtClean="0"/>
              <a:t>; </a:t>
            </a:r>
            <a:r>
              <a:rPr lang="en-US" dirty="0" err="1" smtClean="0"/>
              <a:t>glücklich</a:t>
            </a:r>
            <a:r>
              <a:rPr lang="en-US" dirty="0" smtClean="0"/>
              <a:t>/</a:t>
            </a:r>
            <a:r>
              <a:rPr lang="en-US" i="1" dirty="0" err="1" smtClean="0"/>
              <a:t>Glücklich</a:t>
            </a:r>
            <a:r>
              <a:rPr lang="en-US" i="1" dirty="0" smtClean="0"/>
              <a:t> </a:t>
            </a:r>
          </a:p>
          <a:p>
            <a:pPr lvl="1"/>
            <a:r>
              <a:rPr lang="en-US" dirty="0" err="1" smtClean="0"/>
              <a:t>Vorlage</a:t>
            </a:r>
            <a:r>
              <a:rPr lang="en-US" dirty="0" smtClean="0"/>
              <a:t>/</a:t>
            </a:r>
            <a:r>
              <a:rPr lang="en-US" i="1" dirty="0" err="1" smtClean="0"/>
              <a:t>vorlage</a:t>
            </a:r>
            <a:r>
              <a:rPr lang="en-US" dirty="0" smtClean="0"/>
              <a:t>; </a:t>
            </a:r>
            <a:r>
              <a:rPr lang="en-US" dirty="0" err="1" smtClean="0"/>
              <a:t>bevor</a:t>
            </a:r>
            <a:r>
              <a:rPr lang="en-US" dirty="0" smtClean="0"/>
              <a:t>/</a:t>
            </a:r>
            <a:r>
              <a:rPr lang="en-US" i="1" dirty="0" err="1" smtClean="0"/>
              <a:t>Bevor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pic>
        <p:nvPicPr>
          <p:cNvPr id="1026" name="Picture 2" descr="D:\GLOTODIDAKTIKA\disleksija-pictures\diktat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09800"/>
            <a:ext cx="3156940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pic>
        <p:nvPicPr>
          <p:cNvPr id="2050" name="Picture 2" descr="D:\GLOTODIDAKTIKA\disleksija-pictures\fpsyg-07-00856-g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0967" y="2249488"/>
            <a:ext cx="4442065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pic>
        <p:nvPicPr>
          <p:cNvPr id="3074" name="Picture 2" descr="D:\GLOTODIDAKTIKA\disleksija-pictures\handwriting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3082304" cy="2209800"/>
          </a:xfrm>
          <a:prstGeom prst="rect">
            <a:avLst/>
          </a:prstGeom>
          <a:noFill/>
        </p:spPr>
      </p:pic>
      <p:pic>
        <p:nvPicPr>
          <p:cNvPr id="3075" name="Picture 3" descr="D:\GLOTODIDAKTIKA\disleksija-pictures\LR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4845" y="3886200"/>
            <a:ext cx="4258555" cy="1876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				10%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				3000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pic>
        <p:nvPicPr>
          <p:cNvPr id="4098" name="Picture 2" descr="D:\GLOTODIDAKTIKA\disleksija-pictures\Schriftprob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9" y="2249488"/>
            <a:ext cx="6984981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pic>
        <p:nvPicPr>
          <p:cNvPr id="11266" name="Picture 2" descr="D:\GLOTODIDAKTIKA\disleksija-pictures\13262565979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124200"/>
            <a:ext cx="3314700" cy="2209800"/>
          </a:xfrm>
          <a:prstGeom prst="rect">
            <a:avLst/>
          </a:prstGeom>
          <a:noFill/>
        </p:spPr>
      </p:pic>
      <p:pic>
        <p:nvPicPr>
          <p:cNvPr id="11267" name="Picture 3" descr="D:\GLOTODIDAKTIKA\disleksija-pictures\images (7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819400"/>
            <a:ext cx="2466975" cy="2782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pic>
        <p:nvPicPr>
          <p:cNvPr id="13315" name="Picture 3" descr="D:\GLOTODIDAKTIKA\disleksija-pictures\lrs-set-3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060349"/>
            <a:ext cx="3510491" cy="4513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r>
              <a:rPr lang="en-US" dirty="0" smtClean="0"/>
              <a:t> u </a:t>
            </a:r>
            <a:r>
              <a:rPr lang="en-US" dirty="0" err="1" smtClean="0"/>
              <a:t>njemačkom</a:t>
            </a:r>
            <a:r>
              <a:rPr lang="en-US" dirty="0" smtClean="0"/>
              <a:t> </a:t>
            </a:r>
            <a:r>
              <a:rPr lang="en-US" dirty="0" err="1" smtClean="0"/>
              <a:t>jeziku</a:t>
            </a:r>
            <a:endParaRPr lang="en-US" dirty="0"/>
          </a:p>
        </p:txBody>
      </p:sp>
      <p:pic>
        <p:nvPicPr>
          <p:cNvPr id="14338" name="Picture 2" descr="D:\GLOTODIDAKTIKA\disleksija-pictures\news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712" y="2592388"/>
            <a:ext cx="6886575" cy="363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sz="3200" dirty="0" smtClean="0"/>
              <a:t>				</a:t>
            </a:r>
            <a:r>
              <a:rPr lang="en-US" sz="3600" dirty="0" err="1" smtClean="0"/>
              <a:t>Prilagodbe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		u</a:t>
            </a:r>
          </a:p>
          <a:p>
            <a:pPr>
              <a:buNone/>
            </a:pPr>
            <a:r>
              <a:rPr lang="en-US" sz="3600" dirty="0" smtClean="0"/>
              <a:t>				</a:t>
            </a:r>
            <a:r>
              <a:rPr lang="en-US" sz="3600" dirty="0" err="1" smtClean="0"/>
              <a:t>poučavanju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Tradicionalni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Intuitivno</a:t>
            </a:r>
            <a:r>
              <a:rPr lang="en-US" dirty="0" smtClean="0"/>
              <a:t>/</a:t>
            </a:r>
            <a:r>
              <a:rPr lang="en-US" dirty="0" err="1" smtClean="0"/>
              <a:t>implicitno</a:t>
            </a:r>
            <a:r>
              <a:rPr lang="en-US" dirty="0" smtClean="0"/>
              <a:t> </a:t>
            </a:r>
            <a:r>
              <a:rPr lang="en-US" dirty="0" err="1" smtClean="0"/>
              <a:t>učenje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endParaRPr lang="en-US" dirty="0" smtClean="0"/>
          </a:p>
          <a:p>
            <a:r>
              <a:rPr lang="en-US" dirty="0" err="1" smtClean="0"/>
              <a:t>Komunikacijski</a:t>
            </a:r>
            <a:r>
              <a:rPr lang="en-US" dirty="0" smtClean="0"/>
              <a:t> (</a:t>
            </a:r>
            <a:r>
              <a:rPr lang="en-US" dirty="0" err="1" smtClean="0"/>
              <a:t>prirodni</a:t>
            </a:r>
            <a:r>
              <a:rPr lang="en-US" dirty="0" smtClean="0"/>
              <a:t>) </a:t>
            </a:r>
            <a:r>
              <a:rPr lang="en-US" dirty="0" err="1" smtClean="0"/>
              <a:t>pristup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Interakcija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ciljnom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jeziku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Izbjegavanje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eksplicitnog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sistematičnog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objašnjavanja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Učenici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sami</a:t>
            </a:r>
            <a:r>
              <a:rPr lang="en-US" dirty="0" smtClean="0">
                <a:solidFill>
                  <a:schemeClr val="tx1"/>
                </a:solidFill>
              </a:rPr>
              <a:t> ‘</a:t>
            </a:r>
            <a:r>
              <a:rPr lang="en-US" dirty="0" err="1" smtClean="0">
                <a:solidFill>
                  <a:schemeClr val="tx1"/>
                </a:solidFill>
              </a:rPr>
              <a:t>shvate</a:t>
            </a:r>
            <a:r>
              <a:rPr lang="en-US" dirty="0" smtClean="0">
                <a:solidFill>
                  <a:schemeClr val="tx1"/>
                </a:solidFill>
              </a:rPr>
              <a:t>’ </a:t>
            </a:r>
          </a:p>
          <a:p>
            <a:pPr lvl="1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jezična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pravila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Vrednuje</a:t>
            </a:r>
            <a:r>
              <a:rPr lang="en-US" dirty="0" smtClean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ishod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(Schneider </a:t>
            </a:r>
            <a:r>
              <a:rPr lang="en-US" sz="2000" dirty="0" err="1" smtClean="0">
                <a:solidFill>
                  <a:schemeClr val="tx1"/>
                </a:solidFill>
              </a:rPr>
              <a:t>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Ganschow</a:t>
            </a:r>
            <a:r>
              <a:rPr lang="en-US" sz="2000" dirty="0" smtClean="0">
                <a:solidFill>
                  <a:schemeClr val="tx1"/>
                </a:solidFill>
              </a:rPr>
              <a:t>, 2000)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27" name="Picture 3" descr="D:\GLOTODIDAKTIKA\disleksija-pictures\GRAMM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191000"/>
            <a:ext cx="2743200" cy="2132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Višeosjetilni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Vizualno</a:t>
            </a:r>
            <a:r>
              <a:rPr lang="en-US" dirty="0" smtClean="0"/>
              <a:t> </a:t>
            </a: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Slike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Video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Film…</a:t>
            </a:r>
          </a:p>
          <a:p>
            <a:r>
              <a:rPr lang="en-US" dirty="0" err="1" smtClean="0"/>
              <a:t>Auditorno</a:t>
            </a:r>
            <a:endParaRPr lang="en-US" dirty="0" smtClean="0"/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Glazba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CD/DVD/radio</a:t>
            </a: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Govornik</a:t>
            </a:r>
            <a:r>
              <a:rPr lang="en-US" dirty="0" smtClean="0">
                <a:solidFill>
                  <a:schemeClr val="tx1"/>
                </a:solidFill>
              </a:rPr>
              <a:t>…</a:t>
            </a:r>
          </a:p>
          <a:p>
            <a:r>
              <a:rPr lang="en-US" dirty="0" err="1" smtClean="0"/>
              <a:t>Taktilno-kinestetički</a:t>
            </a:r>
            <a:endParaRPr lang="en-US" dirty="0" smtClean="0"/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TPR </a:t>
            </a:r>
            <a:r>
              <a:rPr lang="en-US" dirty="0" err="1" smtClean="0">
                <a:solidFill>
                  <a:schemeClr val="tx1"/>
                </a:solidFill>
              </a:rPr>
              <a:t>metoda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Različiti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materijali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Usta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vokalni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aparat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Gluma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pantomima</a:t>
            </a:r>
            <a:r>
              <a:rPr lang="en-US" dirty="0" smtClean="0">
                <a:solidFill>
                  <a:schemeClr val="tx1"/>
                </a:solidFill>
              </a:rPr>
              <a:t>…		(</a:t>
            </a:r>
            <a:r>
              <a:rPr lang="en-US" sz="1900" dirty="0" smtClean="0">
                <a:solidFill>
                  <a:schemeClr val="tx1"/>
                </a:solidFill>
              </a:rPr>
              <a:t>Schneider, 1999; Schneider </a:t>
            </a:r>
            <a:r>
              <a:rPr lang="en-US" sz="1900" dirty="0" err="1" smtClean="0">
                <a:solidFill>
                  <a:schemeClr val="tx1"/>
                </a:solidFill>
              </a:rPr>
              <a:t>i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		</a:t>
            </a:r>
            <a:r>
              <a:rPr lang="en-US" sz="1900" dirty="0" smtClean="0">
                <a:solidFill>
                  <a:schemeClr val="tx1"/>
                </a:solidFill>
              </a:rPr>
              <a:t>			</a:t>
            </a:r>
            <a:r>
              <a:rPr lang="en-US" sz="1900" dirty="0" err="1" smtClean="0">
                <a:solidFill>
                  <a:schemeClr val="tx1"/>
                </a:solidFill>
              </a:rPr>
              <a:t>Crombie</a:t>
            </a:r>
            <a:r>
              <a:rPr lang="en-US" sz="1900" dirty="0" smtClean="0">
                <a:solidFill>
                  <a:schemeClr val="tx1"/>
                </a:solidFill>
              </a:rPr>
              <a:t>, 2003, </a:t>
            </a:r>
            <a:r>
              <a:rPr lang="en-US" sz="1900" dirty="0" err="1" smtClean="0">
                <a:solidFill>
                  <a:schemeClr val="tx1"/>
                </a:solidFill>
              </a:rPr>
              <a:t>Nijakowska</a:t>
            </a:r>
            <a:r>
              <a:rPr lang="en-US" sz="1900" dirty="0" smtClean="0">
                <a:solidFill>
                  <a:schemeClr val="tx1"/>
                </a:solidFill>
              </a:rPr>
              <a:t>, 2010)</a:t>
            </a:r>
            <a:endParaRPr lang="en-US" sz="1900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ZEE\Desktop\Drzavni skup za njemacki 2017\5-sin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133600"/>
            <a:ext cx="274320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Višeosjetilni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/>
          </a:p>
        </p:txBody>
      </p:sp>
      <p:pic>
        <p:nvPicPr>
          <p:cNvPr id="19458" name="Picture 2" descr="D:\GLOTODIDAKTIKA\disleksija-pictures\images (2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133600"/>
            <a:ext cx="3038475" cy="1504950"/>
          </a:xfrm>
          <a:prstGeom prst="rect">
            <a:avLst/>
          </a:prstGeom>
          <a:noFill/>
        </p:spPr>
      </p:pic>
      <p:pic>
        <p:nvPicPr>
          <p:cNvPr id="19459" name="Picture 3" descr="D:\GLOTODIDAKTIKA\disleksija-pictures\images (3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114800"/>
            <a:ext cx="2200275" cy="2085975"/>
          </a:xfrm>
          <a:prstGeom prst="rect">
            <a:avLst/>
          </a:prstGeom>
          <a:noFill/>
        </p:spPr>
      </p:pic>
      <p:pic>
        <p:nvPicPr>
          <p:cNvPr id="19460" name="Picture 4" descr="D:\GLOTODIDAKTIKA\disleksija-pictures\images (2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114800"/>
            <a:ext cx="2466975" cy="1857375"/>
          </a:xfrm>
          <a:prstGeom prst="rect">
            <a:avLst/>
          </a:prstGeom>
          <a:noFill/>
        </p:spPr>
      </p:pic>
      <p:pic>
        <p:nvPicPr>
          <p:cNvPr id="19461" name="Picture 5" descr="D:\GLOTODIDAKTIKA\disleksija-pictures\images (3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2209800"/>
            <a:ext cx="2019300" cy="1524000"/>
          </a:xfrm>
          <a:prstGeom prst="rect">
            <a:avLst/>
          </a:prstGeom>
          <a:noFill/>
        </p:spPr>
      </p:pic>
      <p:pic>
        <p:nvPicPr>
          <p:cNvPr id="19462" name="Picture 6" descr="D:\GLOTODIDAKTIKA\disleksija-pictures\YouTube-logo-full_col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3733800"/>
            <a:ext cx="1524000" cy="948310"/>
          </a:xfrm>
          <a:prstGeom prst="rect">
            <a:avLst/>
          </a:prstGeom>
          <a:noFill/>
        </p:spPr>
      </p:pic>
      <p:pic>
        <p:nvPicPr>
          <p:cNvPr id="19463" name="Picture 7" descr="D:\GLOTODIDAKTIKA\disleksija-pictures\download (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4767072"/>
            <a:ext cx="2438400" cy="1365504"/>
          </a:xfrm>
          <a:prstGeom prst="rect">
            <a:avLst/>
          </a:prstGeom>
          <a:noFill/>
        </p:spPr>
      </p:pic>
      <p:pic>
        <p:nvPicPr>
          <p:cNvPr id="19464" name="Picture 8" descr="D:\GLOTODIDAKTIKA\disleksija-pictures\images (35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2057400"/>
            <a:ext cx="1524000" cy="1710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Metaspoznajni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Svjesno</a:t>
            </a:r>
            <a:r>
              <a:rPr lang="en-US" dirty="0" smtClean="0"/>
              <a:t> </a:t>
            </a:r>
            <a:r>
              <a:rPr lang="en-US" dirty="0" err="1" smtClean="0"/>
              <a:t>razmišljanje</a:t>
            </a:r>
            <a:endParaRPr lang="en-US" dirty="0" smtClean="0"/>
          </a:p>
          <a:p>
            <a:r>
              <a:rPr lang="en-US" dirty="0" err="1" smtClean="0"/>
              <a:t>Razvijanje</a:t>
            </a:r>
            <a:r>
              <a:rPr lang="en-US" dirty="0" smtClean="0"/>
              <a:t> </a:t>
            </a:r>
            <a:r>
              <a:rPr lang="en-US" dirty="0" err="1" smtClean="0"/>
              <a:t>metalingvističke</a:t>
            </a:r>
            <a:r>
              <a:rPr lang="en-US" dirty="0" smtClean="0"/>
              <a:t> </a:t>
            </a:r>
            <a:r>
              <a:rPr lang="en-US" dirty="0" err="1" smtClean="0"/>
              <a:t>svijesti</a:t>
            </a:r>
            <a:r>
              <a:rPr lang="en-US" dirty="0" smtClean="0"/>
              <a:t> u </a:t>
            </a:r>
            <a:r>
              <a:rPr lang="en-US" dirty="0" err="1" smtClean="0"/>
              <a:t>procesu</a:t>
            </a:r>
            <a:r>
              <a:rPr lang="en-US" dirty="0" smtClean="0"/>
              <a:t> </a:t>
            </a:r>
            <a:r>
              <a:rPr lang="en-US" dirty="0" err="1" smtClean="0"/>
              <a:t>učenja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endParaRPr lang="en-US" dirty="0" smtClean="0"/>
          </a:p>
          <a:p>
            <a:r>
              <a:rPr lang="en-US" dirty="0" err="1" smtClean="0"/>
              <a:t>Poticati</a:t>
            </a:r>
            <a:r>
              <a:rPr lang="en-US" dirty="0" smtClean="0"/>
              <a:t> </a:t>
            </a:r>
            <a:r>
              <a:rPr lang="en-US" dirty="0" err="1" smtClean="0"/>
              <a:t>učenike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sami</a:t>
            </a:r>
            <a:r>
              <a:rPr lang="en-US" dirty="0" smtClean="0"/>
              <a:t> </a:t>
            </a:r>
            <a:r>
              <a:rPr lang="en-US" dirty="0" err="1" smtClean="0"/>
              <a:t>pronalaze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strukture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r>
              <a:rPr lang="en-US" dirty="0" smtClean="0"/>
              <a:t>:</a:t>
            </a: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Pitanja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poticanje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razmišljanja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Neverbalne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geste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Analiza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koraka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Sumiranje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pravila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Samo-ispravljanje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Mnemonička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podrška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Usporedba</a:t>
            </a:r>
            <a:r>
              <a:rPr lang="en-US" dirty="0" smtClean="0">
                <a:solidFill>
                  <a:schemeClr val="tx1"/>
                </a:solidFill>
              </a:rPr>
              <a:t> s J1	</a:t>
            </a:r>
            <a:r>
              <a:rPr lang="en-US" sz="1400" dirty="0" smtClean="0">
                <a:solidFill>
                  <a:schemeClr val="tx1"/>
                </a:solidFill>
              </a:rPr>
              <a:t>(Schneider, 1999: Schneider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Crombie</a:t>
            </a:r>
            <a:r>
              <a:rPr lang="en-US" sz="1400" dirty="0" smtClean="0">
                <a:solidFill>
                  <a:schemeClr val="tx1"/>
                </a:solidFill>
              </a:rPr>
              <a:t>, 2003;</a:t>
            </a:r>
          </a:p>
          <a:p>
            <a:pPr lvl="3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					Schneider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Ganschow</a:t>
            </a:r>
            <a:r>
              <a:rPr lang="en-US" sz="1400" dirty="0" smtClean="0">
                <a:solidFill>
                  <a:schemeClr val="tx1"/>
                </a:solidFill>
              </a:rPr>
              <a:t>, 2000.)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7174" name="Picture 6" descr="D:\GLOTODIDAKTIKA\disleksija-pictures\images (3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14800"/>
            <a:ext cx="2819400" cy="1544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Strukturirani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</a:t>
            </a:r>
            <a:r>
              <a:rPr lang="pl-PL" dirty="0" smtClean="0"/>
              <a:t>rganizacija učenja u malim jedinicama koje prikazuju i</a:t>
            </a:r>
            <a:r>
              <a:rPr lang="en-US" dirty="0" smtClean="0"/>
              <a:t> </a:t>
            </a:r>
            <a:r>
              <a:rPr lang="en-US" dirty="0" err="1" smtClean="0"/>
              <a:t>uvježbavaju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logičan</a:t>
            </a:r>
            <a:r>
              <a:rPr lang="en-US" dirty="0" smtClean="0"/>
              <a:t>, </a:t>
            </a:r>
            <a:r>
              <a:rPr lang="en-US" dirty="0" err="1" smtClean="0"/>
              <a:t>izričit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neposredan</a:t>
            </a:r>
            <a:r>
              <a:rPr lang="en-US" dirty="0" smtClean="0"/>
              <a:t> </a:t>
            </a:r>
            <a:r>
              <a:rPr lang="en-US" dirty="0" err="1" smtClean="0"/>
              <a:t>način</a:t>
            </a:r>
            <a:r>
              <a:rPr lang="en-US" dirty="0" smtClean="0"/>
              <a:t> (</a:t>
            </a:r>
            <a:r>
              <a:rPr lang="en-US" sz="2000" dirty="0" smtClean="0"/>
              <a:t>Rome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Soman</a:t>
            </a:r>
            <a:r>
              <a:rPr lang="en-US" sz="2000" dirty="0" smtClean="0"/>
              <a:t>, 1993. u Schneider 1999).</a:t>
            </a:r>
            <a:endParaRPr lang="en-US" dirty="0" smtClean="0"/>
          </a:p>
          <a:p>
            <a:r>
              <a:rPr lang="en-US" dirty="0" err="1" smtClean="0"/>
              <a:t>Materijal</a:t>
            </a:r>
            <a:r>
              <a:rPr lang="en-US" dirty="0" smtClean="0"/>
              <a:t> </a:t>
            </a:r>
            <a:r>
              <a:rPr lang="en-US" dirty="0" err="1" smtClean="0"/>
              <a:t>uvoditi</a:t>
            </a:r>
            <a:r>
              <a:rPr lang="en-US" dirty="0" smtClean="0"/>
              <a:t> u </a:t>
            </a:r>
            <a:r>
              <a:rPr lang="en-US" dirty="0" err="1" smtClean="0"/>
              <a:t>sekvencama</a:t>
            </a:r>
            <a:endParaRPr lang="en-US" dirty="0" smtClean="0"/>
          </a:p>
          <a:p>
            <a:r>
              <a:rPr lang="en-US" dirty="0" smtClean="0"/>
              <a:t>Na </a:t>
            </a:r>
            <a:r>
              <a:rPr lang="en-US" dirty="0" err="1" smtClean="0"/>
              <a:t>logičan</a:t>
            </a:r>
            <a:r>
              <a:rPr lang="en-US" dirty="0" smtClean="0"/>
              <a:t> </a:t>
            </a:r>
            <a:r>
              <a:rPr lang="en-US" dirty="0" err="1" smtClean="0"/>
              <a:t>način</a:t>
            </a:r>
            <a:endParaRPr lang="en-US" dirty="0" smtClean="0"/>
          </a:p>
          <a:p>
            <a:r>
              <a:rPr lang="en-US" dirty="0" err="1" smtClean="0"/>
              <a:t>Vezati</a:t>
            </a:r>
            <a:r>
              <a:rPr lang="en-US" dirty="0" smtClean="0"/>
              <a:t>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 smtClean="0"/>
              <a:t>već</a:t>
            </a:r>
            <a:r>
              <a:rPr lang="en-US" dirty="0" smtClean="0"/>
              <a:t> </a:t>
            </a:r>
            <a:r>
              <a:rPr lang="en-US" dirty="0" err="1" smtClean="0"/>
              <a:t>usvojeno</a:t>
            </a:r>
            <a:r>
              <a:rPr lang="en-US" dirty="0" smtClean="0"/>
              <a:t> </a:t>
            </a:r>
            <a:r>
              <a:rPr lang="en-US" dirty="0" err="1" smtClean="0"/>
              <a:t>gradivo</a:t>
            </a:r>
            <a:endParaRPr lang="en-US" dirty="0" smtClean="0"/>
          </a:p>
          <a:p>
            <a:r>
              <a:rPr lang="en-US" dirty="0" err="1" smtClean="0"/>
              <a:t>Složenije</a:t>
            </a:r>
            <a:r>
              <a:rPr lang="en-US" dirty="0" smtClean="0"/>
              <a:t> </a:t>
            </a:r>
            <a:r>
              <a:rPr lang="en-US" dirty="0" err="1" smtClean="0"/>
              <a:t>teme</a:t>
            </a:r>
            <a:r>
              <a:rPr lang="en-US" dirty="0" smtClean="0"/>
              <a:t> </a:t>
            </a:r>
            <a:r>
              <a:rPr lang="en-US" dirty="0" err="1" smtClean="0"/>
              <a:t>vezati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jednostavnije</a:t>
            </a:r>
            <a:endParaRPr lang="en-US" dirty="0" smtClean="0"/>
          </a:p>
          <a:p>
            <a:r>
              <a:rPr lang="en-US" dirty="0" err="1" smtClean="0"/>
              <a:t>Integrirati</a:t>
            </a:r>
            <a:r>
              <a:rPr lang="en-US" dirty="0" smtClean="0"/>
              <a:t>, a ne </a:t>
            </a:r>
            <a:r>
              <a:rPr lang="en-US" dirty="0" err="1" smtClean="0"/>
              <a:t>akumulirati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	</a:t>
            </a:r>
            <a:r>
              <a:rPr lang="en-US" sz="1800" dirty="0" smtClean="0"/>
              <a:t>(Schneider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Crombie</a:t>
            </a:r>
            <a:r>
              <a:rPr lang="en-US" sz="1800" dirty="0" smtClean="0"/>
              <a:t>, 2003;</a:t>
            </a:r>
          </a:p>
          <a:p>
            <a:pPr>
              <a:buNone/>
            </a:pPr>
            <a:r>
              <a:rPr lang="en-US" sz="1800" dirty="0" smtClean="0"/>
              <a:t>						Sparks </a:t>
            </a:r>
            <a:r>
              <a:rPr lang="en-US" sz="1800" dirty="0" err="1" smtClean="0"/>
              <a:t>i</a:t>
            </a:r>
            <a:r>
              <a:rPr lang="en-US" sz="1800" dirty="0" smtClean="0"/>
              <a:t> Miller, 2000)</a:t>
            </a:r>
            <a:endParaRPr lang="en-US" dirty="0"/>
          </a:p>
        </p:txBody>
      </p:sp>
      <p:pic>
        <p:nvPicPr>
          <p:cNvPr id="2050" name="Picture 2" descr="D:\GLOTODIDAKTIKA\disleksija-pictures\10-27-14-feature-structured-settlements-crop-600x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041146"/>
            <a:ext cx="2209800" cy="1244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Sadržaj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disleksija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Simptomi</a:t>
            </a:r>
            <a:r>
              <a:rPr lang="en-US" dirty="0" smtClean="0"/>
              <a:t> </a:t>
            </a:r>
            <a:r>
              <a:rPr lang="en-US" dirty="0" err="1" smtClean="0"/>
              <a:t>disleksije</a:t>
            </a:r>
            <a:endParaRPr lang="en-US" dirty="0" smtClean="0"/>
          </a:p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disgrafija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Obrazovna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u RH</a:t>
            </a:r>
          </a:p>
          <a:p>
            <a:r>
              <a:rPr lang="en-US" dirty="0" err="1" smtClean="0"/>
              <a:t>Disleksija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učenje</a:t>
            </a:r>
            <a:r>
              <a:rPr lang="en-US" dirty="0" smtClean="0"/>
              <a:t> </a:t>
            </a:r>
            <a:r>
              <a:rPr lang="en-US" dirty="0" err="1" smtClean="0"/>
              <a:t>stranog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endParaRPr lang="en-US" dirty="0" smtClean="0"/>
          </a:p>
          <a:p>
            <a:r>
              <a:rPr lang="en-US" dirty="0" err="1" smtClean="0"/>
              <a:t>Tradicionalni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 smtClean="0"/>
          </a:p>
          <a:p>
            <a:r>
              <a:rPr lang="en-US" dirty="0" err="1" smtClean="0"/>
              <a:t>Višeosjetilni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 smtClean="0"/>
          </a:p>
          <a:p>
            <a:r>
              <a:rPr lang="en-US" dirty="0" err="1" smtClean="0"/>
              <a:t>Metaspoznajni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Strukturirani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 smtClean="0"/>
          </a:p>
          <a:p>
            <a:r>
              <a:rPr lang="en-US" dirty="0" err="1" smtClean="0"/>
              <a:t>Izravni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endParaRPr lang="en-US" dirty="0" smtClean="0"/>
          </a:p>
          <a:p>
            <a:r>
              <a:rPr lang="en-US" dirty="0" err="1" smtClean="0"/>
              <a:t>Ostale</a:t>
            </a:r>
            <a:r>
              <a:rPr lang="en-US" dirty="0" smtClean="0"/>
              <a:t> </a:t>
            </a:r>
            <a:r>
              <a:rPr lang="en-US" dirty="0" err="1" smtClean="0"/>
              <a:t>prilagodbe</a:t>
            </a:r>
            <a:endParaRPr lang="en-US" dirty="0" smtClean="0"/>
          </a:p>
          <a:p>
            <a:r>
              <a:rPr lang="en-US" dirty="0" err="1" smtClean="0"/>
              <a:t>Primjer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prakse</a:t>
            </a:r>
            <a:endParaRPr lang="en-US" dirty="0" smtClean="0"/>
          </a:p>
        </p:txBody>
      </p:sp>
      <p:pic>
        <p:nvPicPr>
          <p:cNvPr id="8197" name="Picture 5" descr="D:\GLOTODIDAKTIKA\disleksija-pictures\images (2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0668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Izravni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Eksplicitno</a:t>
            </a:r>
            <a:r>
              <a:rPr lang="en-US" dirty="0" smtClean="0"/>
              <a:t>/</a:t>
            </a:r>
            <a:r>
              <a:rPr lang="en-US" dirty="0" err="1" smtClean="0"/>
              <a:t>izravno</a:t>
            </a:r>
            <a:r>
              <a:rPr lang="en-US" dirty="0" smtClean="0"/>
              <a:t> </a:t>
            </a:r>
            <a:r>
              <a:rPr lang="en-US" dirty="0" err="1" smtClean="0"/>
              <a:t>poučavanje</a:t>
            </a:r>
            <a:r>
              <a:rPr lang="en-US" dirty="0" smtClean="0"/>
              <a:t>:</a:t>
            </a: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Odnosa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glasa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slova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Gramatičkih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struktura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pravila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err="1" smtClean="0">
                <a:solidFill>
                  <a:schemeClr val="tx1"/>
                </a:solidFill>
              </a:rPr>
              <a:t>Semantičkih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aspekata</a:t>
            </a:r>
            <a:endParaRPr lang="en-US" dirty="0" smtClean="0">
              <a:solidFill>
                <a:schemeClr val="tx1"/>
              </a:solidFill>
            </a:endParaRP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Socio-</a:t>
            </a:r>
            <a:r>
              <a:rPr lang="en-US" dirty="0" err="1" smtClean="0">
                <a:solidFill>
                  <a:schemeClr val="tx1"/>
                </a:solidFill>
              </a:rPr>
              <a:t>pragmatičkih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aspekata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/>
              <a:t>Kontrastivna</a:t>
            </a:r>
            <a:r>
              <a:rPr lang="en-US" dirty="0" smtClean="0"/>
              <a:t> </a:t>
            </a:r>
            <a:r>
              <a:rPr lang="en-US" dirty="0" err="1" smtClean="0"/>
              <a:t>analiza</a:t>
            </a:r>
            <a:r>
              <a:rPr lang="en-US" dirty="0" smtClean="0"/>
              <a:t> s J1</a:t>
            </a:r>
          </a:p>
          <a:p>
            <a:r>
              <a:rPr lang="en-US" dirty="0" err="1" smtClean="0"/>
              <a:t>Izravna</a:t>
            </a:r>
            <a:r>
              <a:rPr lang="en-US" dirty="0" smtClean="0"/>
              <a:t> </a:t>
            </a:r>
            <a:r>
              <a:rPr lang="en-US" dirty="0" err="1" smtClean="0"/>
              <a:t>povratna</a:t>
            </a:r>
            <a:r>
              <a:rPr lang="en-US" dirty="0" smtClean="0"/>
              <a:t> </a:t>
            </a:r>
            <a:r>
              <a:rPr lang="en-US" dirty="0" err="1" smtClean="0"/>
              <a:t>informacija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1800" dirty="0" smtClean="0"/>
              <a:t>(Schneider, 1999; Sparks </a:t>
            </a:r>
            <a:r>
              <a:rPr lang="en-US" sz="1800" dirty="0" err="1" smtClean="0"/>
              <a:t>i</a:t>
            </a:r>
            <a:r>
              <a:rPr lang="en-US" sz="1800" dirty="0" smtClean="0"/>
              <a:t> Miller, 2000)</a:t>
            </a:r>
            <a:endParaRPr lang="en-US" dirty="0" smtClean="0"/>
          </a:p>
        </p:txBody>
      </p:sp>
      <p:pic>
        <p:nvPicPr>
          <p:cNvPr id="1026" name="Picture 2" descr="D:\GLOTODIDAKTIKA\disleksija-pictures\8zqbrqkh-1405492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276600"/>
            <a:ext cx="23368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VMSI </a:t>
            </a:r>
            <a:r>
              <a:rPr lang="en-US" dirty="0" err="1" smtClean="0"/>
              <a:t>pristup-primjer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err="1" smtClean="0"/>
              <a:t>Nastavni</a:t>
            </a:r>
            <a:r>
              <a:rPr lang="en-US" b="1" dirty="0" smtClean="0"/>
              <a:t> </a:t>
            </a:r>
            <a:r>
              <a:rPr lang="en-US" b="1" dirty="0" smtClean="0"/>
              <a:t>plan: </a:t>
            </a:r>
            <a:r>
              <a:rPr lang="en-US" b="1" dirty="0" err="1" smtClean="0"/>
              <a:t>fonologija</a:t>
            </a:r>
            <a:r>
              <a:rPr lang="en-US" b="1" dirty="0" smtClean="0"/>
              <a:t>/</a:t>
            </a:r>
            <a:r>
              <a:rPr lang="en-US" b="1" dirty="0" err="1" smtClean="0"/>
              <a:t>ortografija</a:t>
            </a:r>
            <a:endParaRPr lang="en-US" dirty="0" smtClean="0"/>
          </a:p>
          <a:p>
            <a:pPr>
              <a:buNone/>
            </a:pPr>
            <a:r>
              <a:rPr lang="en-US" b="1" dirty="0" err="1" smtClean="0"/>
              <a:t>Učenik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Datum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vrijeme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Novi </a:t>
            </a:r>
            <a:r>
              <a:rPr lang="en-US" b="1" dirty="0" err="1" smtClean="0"/>
              <a:t>fonogram</a:t>
            </a:r>
            <a:r>
              <a:rPr lang="en-US" b="1" dirty="0" smtClean="0"/>
              <a:t>(</a:t>
            </a:r>
            <a:r>
              <a:rPr lang="en-US" b="1" dirty="0" err="1" smtClean="0"/>
              <a:t>i</a:t>
            </a:r>
            <a:r>
              <a:rPr lang="en-US" b="1" dirty="0" smtClean="0"/>
              <a:t>):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Vizualna</a:t>
            </a:r>
            <a:r>
              <a:rPr lang="en-US" dirty="0" smtClean="0"/>
              <a:t> </a:t>
            </a:r>
            <a:r>
              <a:rPr lang="en-US" dirty="0" err="1" smtClean="0"/>
              <a:t>vježba</a:t>
            </a:r>
            <a:r>
              <a:rPr lang="en-US" dirty="0" smtClean="0"/>
              <a:t> </a:t>
            </a:r>
            <a:r>
              <a:rPr lang="en-US" dirty="0" err="1" smtClean="0"/>
              <a:t>uvođenja</a:t>
            </a:r>
            <a:r>
              <a:rPr lang="en-US" dirty="0" smtClean="0"/>
              <a:t> </a:t>
            </a:r>
            <a:r>
              <a:rPr lang="en-US" dirty="0" err="1" smtClean="0"/>
              <a:t>novog</a:t>
            </a:r>
            <a:r>
              <a:rPr lang="en-US" dirty="0" smtClean="0"/>
              <a:t> </a:t>
            </a:r>
            <a:r>
              <a:rPr lang="en-US" dirty="0" err="1" smtClean="0"/>
              <a:t>fonograma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Auditorna</a:t>
            </a:r>
            <a:r>
              <a:rPr lang="en-US" dirty="0" smtClean="0"/>
              <a:t> </a:t>
            </a:r>
            <a:r>
              <a:rPr lang="en-US" dirty="0" err="1" smtClean="0"/>
              <a:t>vježba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3. </a:t>
            </a:r>
            <a:r>
              <a:rPr lang="en-US" dirty="0" err="1" smtClean="0"/>
              <a:t>Vježba</a:t>
            </a:r>
            <a:r>
              <a:rPr lang="en-US" dirty="0" smtClean="0"/>
              <a:t> </a:t>
            </a:r>
            <a:r>
              <a:rPr lang="en-US" dirty="0" err="1" smtClean="0"/>
              <a:t>spajanja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4. Diktat/</a:t>
            </a:r>
            <a:r>
              <a:rPr lang="en-US" i="1" dirty="0" smtClean="0"/>
              <a:t>spelling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5. </a:t>
            </a:r>
            <a:r>
              <a:rPr lang="en-US" dirty="0" err="1" smtClean="0"/>
              <a:t>Čitanje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6. </a:t>
            </a:r>
            <a:r>
              <a:rPr lang="en-US" dirty="0" err="1" smtClean="0"/>
              <a:t>Sumiranje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r>
              <a:rPr lang="en-US" dirty="0" smtClean="0"/>
              <a:t> (</a:t>
            </a:r>
            <a:r>
              <a:rPr lang="en-US" dirty="0" err="1" smtClean="0"/>
              <a:t>radni</a:t>
            </a:r>
            <a:r>
              <a:rPr lang="en-US" dirty="0" smtClean="0"/>
              <a:t> </a:t>
            </a:r>
            <a:r>
              <a:rPr lang="en-US" dirty="0" err="1" smtClean="0"/>
              <a:t>koraci</a:t>
            </a:r>
            <a:r>
              <a:rPr lang="en-US" dirty="0" smtClean="0"/>
              <a:t>, </a:t>
            </a:r>
            <a:r>
              <a:rPr lang="en-US" dirty="0" err="1" smtClean="0"/>
              <a:t>mnemonički</a:t>
            </a:r>
            <a:r>
              <a:rPr lang="en-US" dirty="0" smtClean="0"/>
              <a:t> </a:t>
            </a:r>
            <a:r>
              <a:rPr lang="en-US" dirty="0" err="1" smtClean="0"/>
              <a:t>poticaji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VMSI </a:t>
            </a:r>
            <a:r>
              <a:rPr lang="en-US" dirty="0" err="1" smtClean="0"/>
              <a:t>pristp-primjer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			PRAVILO </a:t>
            </a:r>
            <a:r>
              <a:rPr lang="en-US" dirty="0" smtClean="0"/>
              <a:t>IZGOVORA:</a:t>
            </a:r>
          </a:p>
          <a:p>
            <a:pPr lvl="0">
              <a:buNone/>
            </a:pPr>
            <a:r>
              <a:rPr lang="en-US" b="1" dirty="0" smtClean="0"/>
              <a:t>				{</a:t>
            </a:r>
            <a:r>
              <a:rPr lang="en-US" b="1" dirty="0" smtClean="0"/>
              <a:t>A} </a:t>
            </a:r>
            <a:r>
              <a:rPr lang="en-US" b="1" dirty="0" err="1" smtClean="0"/>
              <a:t>dugačko</a:t>
            </a:r>
            <a:r>
              <a:rPr lang="en-US" b="1" dirty="0" smtClean="0"/>
              <a:t> </a:t>
            </a:r>
            <a:r>
              <a:rPr lang="en-US" b="1" dirty="0" err="1" smtClean="0"/>
              <a:t>ako</a:t>
            </a:r>
            <a:r>
              <a:rPr lang="en-US" b="1" dirty="0" smtClean="0"/>
              <a:t> je </a:t>
            </a:r>
            <a:r>
              <a:rPr lang="en-US" b="1" dirty="0" err="1" smtClean="0"/>
              <a:t>iza</a:t>
            </a:r>
            <a:r>
              <a:rPr lang="en-US" b="1" dirty="0" smtClean="0"/>
              <a:t> </a:t>
            </a:r>
            <a:r>
              <a:rPr lang="en-US" b="1" dirty="0" err="1" smtClean="0"/>
              <a:t>njega</a:t>
            </a:r>
            <a:r>
              <a:rPr lang="en-US" b="1" dirty="0" smtClean="0"/>
              <a:t> </a:t>
            </a:r>
            <a:r>
              <a:rPr lang="en-US" b="1" dirty="0" smtClean="0"/>
              <a:t>				</a:t>
            </a:r>
            <a:r>
              <a:rPr lang="en-US" b="1" dirty="0" err="1" smtClean="0"/>
              <a:t>jedan</a:t>
            </a:r>
            <a:r>
              <a:rPr lang="en-US" b="1" dirty="0" smtClean="0"/>
              <a:t> </a:t>
            </a:r>
            <a:r>
              <a:rPr lang="en-US" b="1" dirty="0" err="1" smtClean="0"/>
              <a:t>suglasnik</a:t>
            </a:r>
            <a:r>
              <a:rPr lang="en-US" b="1" dirty="0" smtClean="0"/>
              <a:t> </a:t>
            </a:r>
            <a:r>
              <a:rPr lang="en-US" b="1" dirty="0" err="1" smtClean="0"/>
              <a:t>ili</a:t>
            </a:r>
            <a:r>
              <a:rPr lang="en-US" b="1" dirty="0" smtClean="0"/>
              <a:t>  </a:t>
            </a:r>
            <a:r>
              <a:rPr lang="en-US" b="1" dirty="0" err="1" smtClean="0"/>
              <a:t>ništa</a:t>
            </a:r>
            <a:endParaRPr lang="en-US" dirty="0" smtClean="0"/>
          </a:p>
          <a:p>
            <a:pPr lvl="0">
              <a:buNone/>
            </a:pPr>
            <a:r>
              <a:rPr lang="en-US" b="1" dirty="0" smtClean="0"/>
              <a:t>				{</a:t>
            </a:r>
            <a:r>
              <a:rPr lang="en-US" b="1" dirty="0" smtClean="0"/>
              <a:t>A} </a:t>
            </a:r>
            <a:r>
              <a:rPr lang="en-US" b="1" dirty="0" err="1" smtClean="0"/>
              <a:t>kratko</a:t>
            </a:r>
            <a:r>
              <a:rPr lang="en-US" b="1" dirty="0" smtClean="0"/>
              <a:t> </a:t>
            </a:r>
            <a:r>
              <a:rPr lang="en-US" b="1" dirty="0" err="1" smtClean="0"/>
              <a:t>ako</a:t>
            </a:r>
            <a:r>
              <a:rPr lang="en-US" b="1" dirty="0" smtClean="0"/>
              <a:t> je </a:t>
            </a:r>
            <a:r>
              <a:rPr lang="en-US" b="1" dirty="0" err="1" smtClean="0"/>
              <a:t>iza</a:t>
            </a:r>
            <a:r>
              <a:rPr lang="en-US" b="1" dirty="0" smtClean="0"/>
              <a:t> </a:t>
            </a:r>
            <a:r>
              <a:rPr lang="en-US" b="1" dirty="0" err="1" smtClean="0"/>
              <a:t>više</a:t>
            </a:r>
            <a:r>
              <a:rPr lang="en-US" b="1" dirty="0" smtClean="0"/>
              <a:t> </a:t>
            </a:r>
            <a:r>
              <a:rPr lang="en-US" b="1" dirty="0" err="1" smtClean="0"/>
              <a:t>od</a:t>
            </a:r>
            <a:r>
              <a:rPr lang="en-US" b="1" dirty="0" smtClean="0"/>
              <a:t> </a:t>
            </a:r>
            <a:r>
              <a:rPr lang="en-US" b="1" dirty="0" err="1" smtClean="0"/>
              <a:t>jednog</a:t>
            </a:r>
            <a:r>
              <a:rPr lang="en-US" b="1" dirty="0" smtClean="0"/>
              <a:t> </a:t>
            </a:r>
            <a:r>
              <a:rPr lang="en-US" b="1" dirty="0" smtClean="0"/>
              <a:t>			</a:t>
            </a:r>
            <a:r>
              <a:rPr lang="en-US" b="1" dirty="0" err="1" smtClean="0"/>
              <a:t>suglasnika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POZICIJA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				DUGAČKO </a:t>
            </a:r>
            <a:r>
              <a:rPr lang="en-US" dirty="0" smtClean="0"/>
              <a:t>{A}:</a:t>
            </a:r>
          </a:p>
          <a:p>
            <a:pPr lvl="0">
              <a:buNone/>
            </a:pPr>
            <a:r>
              <a:rPr lang="en-US" dirty="0" smtClean="0"/>
              <a:t>				</a:t>
            </a:r>
            <a:r>
              <a:rPr lang="en-US" dirty="0" err="1" smtClean="0"/>
              <a:t>Početno</a:t>
            </a:r>
            <a:r>
              <a:rPr lang="en-US" dirty="0" smtClean="0"/>
              <a:t>: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b="1" dirty="0" err="1" smtClean="0"/>
              <a:t>Abend</a:t>
            </a:r>
            <a:r>
              <a:rPr lang="en-US" dirty="0" smtClean="0"/>
              <a:t> (</a:t>
            </a:r>
            <a:r>
              <a:rPr lang="en-US" dirty="0" err="1" smtClean="0"/>
              <a:t>večer</a:t>
            </a:r>
            <a:r>
              <a:rPr lang="en-US" dirty="0" smtClean="0"/>
              <a:t>)</a:t>
            </a:r>
          </a:p>
          <a:p>
            <a:pPr lvl="0">
              <a:buNone/>
            </a:pPr>
            <a:r>
              <a:rPr lang="en-US" dirty="0" smtClean="0"/>
              <a:t>				U </a:t>
            </a:r>
            <a:r>
              <a:rPr lang="en-US" dirty="0" err="1" smtClean="0"/>
              <a:t>sredini</a:t>
            </a:r>
            <a:r>
              <a:rPr lang="en-US" dirty="0" smtClean="0"/>
              <a:t>: </a:t>
            </a:r>
            <a:r>
              <a:rPr lang="en-US" b="1" dirty="0" err="1" smtClean="0"/>
              <a:t>baden</a:t>
            </a:r>
            <a:r>
              <a:rPr lang="en-US" dirty="0" smtClean="0"/>
              <a:t> (</a:t>
            </a:r>
            <a:r>
              <a:rPr lang="en-US" dirty="0" err="1" smtClean="0"/>
              <a:t>kupati</a:t>
            </a:r>
            <a:r>
              <a:rPr lang="en-US" dirty="0" smtClean="0"/>
              <a:t>)</a:t>
            </a:r>
          </a:p>
          <a:p>
            <a:pPr lvl="0">
              <a:buNone/>
            </a:pPr>
            <a:r>
              <a:rPr lang="en-US" dirty="0" smtClean="0"/>
              <a:t>				Na </a:t>
            </a:r>
            <a:r>
              <a:rPr lang="en-US" dirty="0" err="1" smtClean="0"/>
              <a:t>kraju</a:t>
            </a:r>
            <a:r>
              <a:rPr lang="en-US" dirty="0" smtClean="0"/>
              <a:t>:</a:t>
            </a:r>
            <a:r>
              <a:rPr lang="en-US" b="1" dirty="0" smtClean="0"/>
              <a:t> nah</a:t>
            </a:r>
            <a:r>
              <a:rPr lang="en-US" dirty="0" smtClean="0"/>
              <a:t> (</a:t>
            </a:r>
            <a:r>
              <a:rPr lang="en-US" dirty="0" err="1" smtClean="0"/>
              <a:t>pokraj</a:t>
            </a:r>
            <a:r>
              <a:rPr lang="en-US" dirty="0" smtClean="0"/>
              <a:t>) </a:t>
            </a:r>
            <a:r>
              <a:rPr lang="en-US" dirty="0" err="1" smtClean="0"/>
              <a:t>samo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en-US" dirty="0" smtClean="0"/>
              <a:t> </a:t>
            </a:r>
            <a:r>
              <a:rPr lang="en-US" dirty="0" err="1" smtClean="0"/>
              <a:t>iza</a:t>
            </a:r>
            <a:r>
              <a:rPr lang="en-US" dirty="0" smtClean="0"/>
              <a:t> </a:t>
            </a:r>
            <a:r>
              <a:rPr lang="en-US" dirty="0" err="1" smtClean="0"/>
              <a:t>njega</a:t>
            </a:r>
            <a:r>
              <a:rPr lang="en-US" dirty="0" smtClean="0"/>
              <a:t>			</a:t>
            </a:r>
            <a:r>
              <a:rPr lang="en-US" dirty="0" err="1" smtClean="0"/>
              <a:t>stoji</a:t>
            </a:r>
            <a:r>
              <a:rPr lang="en-US" dirty="0" smtClean="0"/>
              <a:t> </a:t>
            </a:r>
            <a:r>
              <a:rPr lang="en-US" dirty="0" smtClean="0"/>
              <a:t>‘</a:t>
            </a:r>
            <a:r>
              <a:rPr lang="en-US" dirty="0" err="1" smtClean="0"/>
              <a:t>nečujno</a:t>
            </a:r>
            <a:r>
              <a:rPr lang="en-US" dirty="0" smtClean="0"/>
              <a:t>/</a:t>
            </a:r>
            <a:r>
              <a:rPr lang="en-US" dirty="0" err="1" smtClean="0"/>
              <a:t>tiho</a:t>
            </a:r>
            <a:r>
              <a:rPr lang="en-US" dirty="0" smtClean="0"/>
              <a:t> H’</a:t>
            </a:r>
          </a:p>
          <a:p>
            <a:pPr>
              <a:buNone/>
            </a:pPr>
            <a:r>
              <a:rPr lang="en-US" dirty="0" smtClean="0"/>
              <a:t>				KRATKO </a:t>
            </a:r>
            <a:r>
              <a:rPr lang="en-US" dirty="0" smtClean="0"/>
              <a:t>{A}:</a:t>
            </a:r>
          </a:p>
          <a:p>
            <a:pPr lvl="0">
              <a:buNone/>
            </a:pPr>
            <a:r>
              <a:rPr lang="en-US" dirty="0" smtClean="0"/>
              <a:t>				</a:t>
            </a:r>
            <a:r>
              <a:rPr lang="en-US" dirty="0" err="1" smtClean="0"/>
              <a:t>Početno</a:t>
            </a:r>
            <a:r>
              <a:rPr lang="en-US" dirty="0" smtClean="0"/>
              <a:t>: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b="1" dirty="0" err="1" smtClean="0"/>
              <a:t>Ast</a:t>
            </a:r>
            <a:r>
              <a:rPr lang="en-US" dirty="0" smtClean="0"/>
              <a:t> (</a:t>
            </a:r>
            <a:r>
              <a:rPr lang="en-US" dirty="0" err="1" smtClean="0"/>
              <a:t>grana</a:t>
            </a:r>
            <a:r>
              <a:rPr lang="en-US" dirty="0" smtClean="0"/>
              <a:t>)</a:t>
            </a:r>
          </a:p>
          <a:p>
            <a:pPr lvl="0">
              <a:buNone/>
            </a:pPr>
            <a:r>
              <a:rPr lang="en-US" dirty="0" smtClean="0"/>
              <a:t>				U </a:t>
            </a:r>
            <a:r>
              <a:rPr lang="en-US" dirty="0" err="1" smtClean="0"/>
              <a:t>sredini</a:t>
            </a:r>
            <a:r>
              <a:rPr lang="en-US" dirty="0" smtClean="0"/>
              <a:t>: </a:t>
            </a:r>
            <a:r>
              <a:rPr lang="en-US" b="1" dirty="0" err="1" smtClean="0"/>
              <a:t>backen</a:t>
            </a:r>
            <a:r>
              <a:rPr lang="en-US" dirty="0" smtClean="0"/>
              <a:t> (</a:t>
            </a:r>
            <a:r>
              <a:rPr lang="en-US" dirty="0" err="1" smtClean="0"/>
              <a:t>peći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 descr="C:\Users\ZEE\Desktop\Drzavni skup za njemacki 2017\4e5093e68297c27d6c2f45b0145271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667000"/>
            <a:ext cx="2177449" cy="260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VMSI </a:t>
            </a:r>
            <a:r>
              <a:rPr lang="en-US" dirty="0" err="1" smtClean="0"/>
              <a:t>pristup</a:t>
            </a:r>
            <a:r>
              <a:rPr lang="en-US" dirty="0" smtClean="0"/>
              <a:t>- </a:t>
            </a:r>
            <a:r>
              <a:rPr lang="en-US" dirty="0" err="1" smtClean="0"/>
              <a:t>primjer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  </a:t>
            </a:r>
            <a:r>
              <a:rPr lang="en-US" sz="6600" dirty="0" smtClean="0"/>
              <a:t>A</a:t>
            </a:r>
            <a:endParaRPr lang="en-US" sz="6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dirty="0" smtClean="0"/>
              <a:t>				RAD</a:t>
            </a:r>
            <a:endParaRPr lang="en-US" sz="3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			B  </a:t>
            </a:r>
            <a:r>
              <a:rPr lang="en-US" sz="4400" dirty="0" smtClean="0"/>
              <a:t>+  A  </a:t>
            </a:r>
            <a:r>
              <a:rPr lang="en-US" sz="4400" dirty="0" smtClean="0"/>
              <a:t>+  SCH</a:t>
            </a:r>
            <a:endParaRPr lang="en-US" sz="4400" dirty="0"/>
          </a:p>
        </p:txBody>
      </p:sp>
      <p:pic>
        <p:nvPicPr>
          <p:cNvPr id="3074" name="Picture 2" descr="C:\Users\ZEE\Desktop\Drzavni skup za njemacki 2017\bicycle-or-bike_318-31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2004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VMSI </a:t>
            </a:r>
            <a:r>
              <a:rPr lang="en-US" dirty="0" err="1" smtClean="0"/>
              <a:t>pristup</a:t>
            </a:r>
            <a:r>
              <a:rPr lang="en-US" dirty="0" smtClean="0"/>
              <a:t>- </a:t>
            </a:r>
            <a:r>
              <a:rPr lang="en-US" dirty="0" err="1" smtClean="0"/>
              <a:t>primjer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     BAD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dirty="0" smtClean="0"/>
              <a:t>	</a:t>
            </a:r>
            <a:r>
              <a:rPr lang="en-US" dirty="0" smtClean="0"/>
              <a:t>    GRAS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               HASE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     HASEN </a:t>
            </a:r>
            <a:r>
              <a:rPr lang="en-US" dirty="0" smtClean="0"/>
              <a:t>IM GRAS</a:t>
            </a:r>
          </a:p>
          <a:p>
            <a:pPr>
              <a:buNone/>
            </a:pPr>
            <a:r>
              <a:rPr lang="en-US" dirty="0" smtClean="0"/>
              <a:t>			 FLASCHE </a:t>
            </a:r>
            <a:r>
              <a:rPr lang="en-US" dirty="0" smtClean="0"/>
              <a:t>UND GLAS</a:t>
            </a:r>
          </a:p>
          <a:p>
            <a:pPr>
              <a:buNone/>
            </a:pPr>
            <a:r>
              <a:rPr lang="en-US" dirty="0" smtClean="0"/>
              <a:t>			    </a:t>
            </a:r>
            <a:r>
              <a:rPr lang="en-US" dirty="0" smtClean="0"/>
              <a:t>DAS IST FALSCH.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/>
              <a:t>        </a:t>
            </a:r>
            <a:r>
              <a:rPr lang="en-US" dirty="0" smtClean="0"/>
              <a:t>HASEN RASEN IM GRAS.</a:t>
            </a:r>
          </a:p>
          <a:p>
            <a:pPr>
              <a:buNone/>
            </a:pPr>
            <a:r>
              <a:rPr lang="en-US" dirty="0" smtClean="0"/>
              <a:t>		ICH </a:t>
            </a:r>
            <a:r>
              <a:rPr lang="en-US" dirty="0" smtClean="0"/>
              <a:t>NASCHE AUS DER TASCHE.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VMSI </a:t>
            </a:r>
            <a:r>
              <a:rPr lang="en-US" dirty="0" err="1" smtClean="0"/>
              <a:t>pristup</a:t>
            </a:r>
            <a:r>
              <a:rPr lang="en-US" dirty="0" smtClean="0"/>
              <a:t>- </a:t>
            </a:r>
            <a:r>
              <a:rPr lang="en-US" dirty="0" err="1" smtClean="0"/>
              <a:t>primjer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Glas</a:t>
            </a:r>
            <a:r>
              <a:rPr lang="en-US" sz="1200" dirty="0" smtClean="0"/>
              <a:t>(</a:t>
            </a:r>
            <a:r>
              <a:rPr lang="en-US" sz="1200" dirty="0" err="1" smtClean="0"/>
              <a:t>ovi</a:t>
            </a:r>
            <a:r>
              <a:rPr lang="en-US" sz="1200" dirty="0" smtClean="0"/>
              <a:t>):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Das </a:t>
            </a:r>
            <a:r>
              <a:rPr lang="en-US" sz="1200" dirty="0" err="1" smtClean="0"/>
              <a:t>Rad</a:t>
            </a:r>
            <a:r>
              <a:rPr lang="en-US" sz="1200" dirty="0" smtClean="0"/>
              <a:t>	</a:t>
            </a:r>
            <a:r>
              <a:rPr lang="en-US" sz="1200" dirty="0" smtClean="0"/>
              <a:t>   </a:t>
            </a:r>
            <a:r>
              <a:rPr lang="en-US" sz="1200" dirty="0" err="1" smtClean="0"/>
              <a:t>der</a:t>
            </a:r>
            <a:r>
              <a:rPr lang="en-US" sz="1200" dirty="0" smtClean="0"/>
              <a:t> </a:t>
            </a:r>
            <a:r>
              <a:rPr lang="en-US" sz="1200" dirty="0" err="1" smtClean="0"/>
              <a:t>Hase</a:t>
            </a:r>
            <a:r>
              <a:rPr lang="en-US" sz="1200" dirty="0" smtClean="0"/>
              <a:t>		 die </a:t>
            </a:r>
            <a:r>
              <a:rPr lang="en-US" sz="1200" dirty="0" err="1" smtClean="0"/>
              <a:t>Nase</a:t>
            </a:r>
            <a:r>
              <a:rPr lang="en-US" sz="1200" dirty="0" smtClean="0"/>
              <a:t>		die </a:t>
            </a:r>
            <a:r>
              <a:rPr lang="en-US" sz="1200" dirty="0" err="1" smtClean="0"/>
              <a:t>Flasche</a:t>
            </a: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Bad	       </a:t>
            </a:r>
            <a:r>
              <a:rPr lang="en-US" sz="1200" dirty="0" err="1" smtClean="0"/>
              <a:t>Rad</a:t>
            </a:r>
            <a:r>
              <a:rPr lang="en-US" sz="1200" dirty="0" smtClean="0"/>
              <a:t>      	</a:t>
            </a:r>
            <a:r>
              <a:rPr lang="en-US" sz="1200" dirty="0" smtClean="0"/>
              <a:t>	</a:t>
            </a:r>
            <a:r>
              <a:rPr lang="en-US" sz="1200" dirty="0" smtClean="0"/>
              <a:t> fad	     </a:t>
            </a:r>
            <a:r>
              <a:rPr lang="en-US" sz="1200" dirty="0" err="1" smtClean="0"/>
              <a:t>da</a:t>
            </a:r>
            <a:r>
              <a:rPr lang="en-US" sz="1200" dirty="0" smtClean="0"/>
              <a:t>       	  </a:t>
            </a:r>
            <a:r>
              <a:rPr lang="en-US" sz="1200" dirty="0" err="1" smtClean="0"/>
              <a:t>baden</a:t>
            </a:r>
            <a:r>
              <a:rPr lang="en-US" sz="1200" dirty="0" smtClean="0"/>
              <a:t>	  	 </a:t>
            </a:r>
            <a:r>
              <a:rPr lang="en-US" sz="1200" dirty="0" err="1" smtClean="0"/>
              <a:t>Faden</a:t>
            </a: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Laden     	      </a:t>
            </a:r>
            <a:r>
              <a:rPr lang="en-US" sz="1200" dirty="0" err="1" smtClean="0"/>
              <a:t>dann</a:t>
            </a:r>
            <a:r>
              <a:rPr lang="en-US" sz="1200" dirty="0" smtClean="0"/>
              <a:t>     		 </a:t>
            </a:r>
            <a:r>
              <a:rPr lang="en-US" sz="1200" dirty="0" err="1" smtClean="0"/>
              <a:t>trage</a:t>
            </a:r>
            <a:r>
              <a:rPr lang="en-US" sz="1200" dirty="0" smtClean="0"/>
              <a:t>     	    </a:t>
            </a:r>
            <a:r>
              <a:rPr lang="en-US" sz="1200" dirty="0" err="1" smtClean="0"/>
              <a:t>Hase</a:t>
            </a:r>
            <a:r>
              <a:rPr lang="en-US" sz="1200" dirty="0" smtClean="0"/>
              <a:t>               </a:t>
            </a:r>
            <a:r>
              <a:rPr lang="en-US" sz="1200" dirty="0" err="1" smtClean="0"/>
              <a:t>Lage</a:t>
            </a:r>
            <a:r>
              <a:rPr lang="en-US" sz="1200" dirty="0" smtClean="0"/>
              <a:t>	 	 </a:t>
            </a:r>
            <a:r>
              <a:rPr lang="en-US" sz="1200" dirty="0" err="1" smtClean="0"/>
              <a:t>falk</a:t>
            </a:r>
            <a:endParaRPr lang="en-US" sz="1200" dirty="0" smtClean="0"/>
          </a:p>
          <a:p>
            <a:pPr>
              <a:buNone/>
            </a:pPr>
            <a:r>
              <a:rPr lang="en-US" sz="1200" dirty="0" err="1" smtClean="0"/>
              <a:t>s</a:t>
            </a:r>
            <a:r>
              <a:rPr lang="en-US" sz="1200" dirty="0" err="1" smtClean="0"/>
              <a:t>chade</a:t>
            </a:r>
            <a:r>
              <a:rPr lang="en-US" sz="1200" dirty="0" smtClean="0"/>
              <a:t>    	      </a:t>
            </a:r>
            <a:r>
              <a:rPr lang="en-US" sz="1200" dirty="0" err="1" smtClean="0"/>
              <a:t>Fladen</a:t>
            </a:r>
            <a:r>
              <a:rPr lang="en-US" sz="1200" dirty="0" smtClean="0"/>
              <a:t>   		lade      	    </a:t>
            </a:r>
            <a:r>
              <a:rPr lang="en-US" sz="1200" dirty="0" err="1" smtClean="0"/>
              <a:t>Dasch</a:t>
            </a:r>
            <a:r>
              <a:rPr lang="en-US" sz="1200" dirty="0" smtClean="0"/>
              <a:t>    	    </a:t>
            </a:r>
            <a:r>
              <a:rPr lang="en-US" sz="1200" dirty="0" err="1" smtClean="0"/>
              <a:t>Nase</a:t>
            </a:r>
            <a:r>
              <a:rPr lang="en-US" sz="1200" dirty="0" smtClean="0"/>
              <a:t>    		 </a:t>
            </a:r>
            <a:r>
              <a:rPr lang="en-US" sz="1200" dirty="0" err="1" smtClean="0"/>
              <a:t>falsch</a:t>
            </a:r>
            <a:endParaRPr lang="en-US" sz="1200" dirty="0" smtClean="0"/>
          </a:p>
          <a:p>
            <a:pPr>
              <a:buNone/>
            </a:pPr>
            <a:r>
              <a:rPr lang="en-US" sz="1200" dirty="0" err="1" smtClean="0"/>
              <a:t>Schafe</a:t>
            </a:r>
            <a:r>
              <a:rPr lang="en-US" sz="1200" dirty="0" smtClean="0"/>
              <a:t>     	      </a:t>
            </a:r>
            <a:r>
              <a:rPr lang="en-US" sz="1200" dirty="0" err="1" smtClean="0"/>
              <a:t>Schalen</a:t>
            </a:r>
            <a:r>
              <a:rPr lang="en-US" sz="1200" dirty="0" smtClean="0"/>
              <a:t> 		</a:t>
            </a:r>
            <a:r>
              <a:rPr lang="en-US" sz="1200" dirty="0" err="1" smtClean="0"/>
              <a:t>Schal</a:t>
            </a:r>
            <a:r>
              <a:rPr lang="en-US" sz="1200" dirty="0" smtClean="0"/>
              <a:t>    	    </a:t>
            </a:r>
            <a:r>
              <a:rPr lang="en-US" sz="1200" dirty="0" err="1" smtClean="0"/>
              <a:t>Flasche</a:t>
            </a:r>
            <a:r>
              <a:rPr lang="en-US" sz="1200" dirty="0" smtClean="0"/>
              <a:t>   	    </a:t>
            </a:r>
            <a:r>
              <a:rPr lang="en-US" sz="1200" dirty="0" err="1" smtClean="0"/>
              <a:t>Taschen</a:t>
            </a:r>
            <a:r>
              <a:rPr lang="en-US" sz="1200" dirty="0" smtClean="0"/>
              <a:t> 		 </a:t>
            </a:r>
            <a:r>
              <a:rPr lang="en-US" sz="1200" dirty="0" err="1" smtClean="0"/>
              <a:t>fragt</a:t>
            </a: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err="1" smtClean="0"/>
              <a:t>Rasch</a:t>
            </a:r>
            <a:r>
              <a:rPr lang="en-US" sz="1200" dirty="0" smtClean="0"/>
              <a:t>, das </a:t>
            </a:r>
            <a:r>
              <a:rPr lang="en-US" sz="1200" dirty="0" err="1" smtClean="0"/>
              <a:t>Dasch</a:t>
            </a:r>
            <a:r>
              <a:rPr lang="en-US" sz="1200" dirty="0" smtClean="0"/>
              <a:t>!				</a:t>
            </a:r>
            <a:r>
              <a:rPr lang="en-US" sz="1200" dirty="0" err="1" smtClean="0"/>
              <a:t>Schal</a:t>
            </a:r>
            <a:r>
              <a:rPr lang="en-US" sz="1200" dirty="0" smtClean="0"/>
              <a:t> und Ball</a:t>
            </a:r>
          </a:p>
          <a:p>
            <a:pPr>
              <a:buNone/>
            </a:pPr>
            <a:r>
              <a:rPr lang="en-US" sz="1200" dirty="0" err="1" smtClean="0"/>
              <a:t>Da</a:t>
            </a:r>
            <a:r>
              <a:rPr lang="en-US" sz="1200" dirty="0" smtClean="0"/>
              <a:t> </a:t>
            </a:r>
            <a:r>
              <a:rPr lang="en-US" sz="1200" dirty="0" err="1" smtClean="0"/>
              <a:t>ist</a:t>
            </a:r>
            <a:r>
              <a:rPr lang="en-US" sz="1200" dirty="0" smtClean="0"/>
              <a:t>  das </a:t>
            </a:r>
            <a:r>
              <a:rPr lang="en-US" sz="1200" dirty="0" err="1" smtClean="0"/>
              <a:t>Rad</a:t>
            </a:r>
            <a:r>
              <a:rPr lang="en-US" sz="1200" dirty="0" smtClean="0"/>
              <a:t>!				In Tal</a:t>
            </a:r>
          </a:p>
          <a:p>
            <a:pPr>
              <a:buNone/>
            </a:pPr>
            <a:r>
              <a:rPr lang="en-US" sz="1200" dirty="0" err="1" smtClean="0"/>
              <a:t>Ja</a:t>
            </a:r>
            <a:r>
              <a:rPr lang="en-US" sz="1200" dirty="0" smtClean="0"/>
              <a:t>?</a:t>
            </a:r>
          </a:p>
          <a:p>
            <a:pPr>
              <a:buNone/>
            </a:pPr>
            <a:r>
              <a:rPr lang="en-US" sz="1200" dirty="0" err="1" smtClean="0"/>
              <a:t>Ja</a:t>
            </a:r>
            <a:r>
              <a:rPr lang="en-US" sz="1200" dirty="0" smtClean="0"/>
              <a:t>, das </a:t>
            </a:r>
            <a:r>
              <a:rPr lang="en-US" sz="1200" dirty="0" err="1" smtClean="0"/>
              <a:t>Rad</a:t>
            </a:r>
            <a:r>
              <a:rPr lang="en-US" sz="1200" dirty="0" smtClean="0"/>
              <a:t> </a:t>
            </a:r>
            <a:r>
              <a:rPr lang="en-US" sz="1200" dirty="0" err="1" smtClean="0"/>
              <a:t>ist</a:t>
            </a:r>
            <a:r>
              <a:rPr lang="en-US" sz="1200" dirty="0" smtClean="0"/>
              <a:t> </a:t>
            </a:r>
            <a:r>
              <a:rPr lang="en-US" sz="1200" dirty="0" err="1" smtClean="0"/>
              <a:t>im</a:t>
            </a:r>
            <a:r>
              <a:rPr lang="en-US" sz="1200" dirty="0" smtClean="0"/>
              <a:t> Bad.</a:t>
            </a:r>
          </a:p>
          <a:p>
            <a:pPr>
              <a:buNone/>
            </a:pPr>
            <a:r>
              <a:rPr lang="en-US" sz="1200" dirty="0" err="1" smtClean="0"/>
              <a:t>Ich</a:t>
            </a:r>
            <a:r>
              <a:rPr lang="en-US" sz="1200" dirty="0" smtClean="0"/>
              <a:t> will </a:t>
            </a:r>
            <a:r>
              <a:rPr lang="en-US" sz="1200" dirty="0" err="1" smtClean="0"/>
              <a:t>aber</a:t>
            </a:r>
            <a:r>
              <a:rPr lang="en-US" sz="1200" dirty="0" smtClean="0"/>
              <a:t> </a:t>
            </a:r>
            <a:r>
              <a:rPr lang="en-US" sz="1200" dirty="0" err="1" smtClean="0"/>
              <a:t>baden</a:t>
            </a:r>
            <a:r>
              <a:rPr lang="en-US" sz="1200" dirty="0" smtClean="0"/>
              <a:t>!</a:t>
            </a:r>
          </a:p>
          <a:p>
            <a:pPr>
              <a:buNone/>
            </a:pPr>
            <a:r>
              <a:rPr lang="en-US" sz="1200" dirty="0" err="1" smtClean="0"/>
              <a:t>Rasch</a:t>
            </a:r>
            <a:r>
              <a:rPr lang="en-US" sz="1200" dirty="0" smtClean="0"/>
              <a:t>, lade das </a:t>
            </a:r>
            <a:r>
              <a:rPr lang="en-US" sz="1200" dirty="0" err="1" smtClean="0"/>
              <a:t>Rad</a:t>
            </a:r>
            <a:r>
              <a:rPr lang="en-US" sz="1200" dirty="0" smtClean="0"/>
              <a:t> ins Auto!</a:t>
            </a:r>
          </a:p>
          <a:p>
            <a:pPr>
              <a:buNone/>
            </a:pPr>
            <a:r>
              <a:rPr lang="en-US" sz="1200" dirty="0" smtClean="0"/>
              <a:t>Bade, </a:t>
            </a:r>
            <a:r>
              <a:rPr lang="en-US" sz="1200" dirty="0" err="1" smtClean="0"/>
              <a:t>ich</a:t>
            </a:r>
            <a:r>
              <a:rPr lang="en-US" sz="1200" dirty="0" smtClean="0"/>
              <a:t> lade das </a:t>
            </a:r>
            <a:r>
              <a:rPr lang="en-US" sz="1200" dirty="0" err="1" smtClean="0"/>
              <a:t>Rad</a:t>
            </a:r>
            <a:r>
              <a:rPr lang="en-US" sz="1200" dirty="0" smtClean="0"/>
              <a:t> </a:t>
            </a:r>
            <a:r>
              <a:rPr lang="en-US" sz="1200" dirty="0" err="1" smtClean="0"/>
              <a:t>dann</a:t>
            </a:r>
            <a:r>
              <a:rPr lang="en-US" sz="1200" dirty="0" smtClean="0"/>
              <a:t> ins Auto!</a:t>
            </a:r>
          </a:p>
          <a:p>
            <a:pPr>
              <a:buNone/>
            </a:pPr>
            <a:r>
              <a:rPr lang="en-US" sz="1200" dirty="0" err="1" smtClean="0"/>
              <a:t>Trage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 </a:t>
            </a:r>
            <a:r>
              <a:rPr lang="en-US" sz="1200" dirty="0" err="1" smtClean="0"/>
              <a:t>Taschen</a:t>
            </a:r>
            <a:r>
              <a:rPr lang="en-US" sz="1200" dirty="0" smtClean="0"/>
              <a:t>, </a:t>
            </a:r>
            <a:r>
              <a:rPr lang="en-US" sz="1200" dirty="0" err="1" smtClean="0"/>
              <a:t>Schalen</a:t>
            </a:r>
            <a:r>
              <a:rPr lang="en-US" sz="1200" dirty="0" smtClean="0"/>
              <a:t> und </a:t>
            </a:r>
            <a:r>
              <a:rPr lang="en-US" sz="1200" dirty="0" err="1" smtClean="0"/>
              <a:t>Flaschen</a:t>
            </a:r>
            <a:r>
              <a:rPr lang="en-US" sz="1200" dirty="0" smtClean="0"/>
              <a:t> ins auto!</a:t>
            </a:r>
          </a:p>
          <a:p>
            <a:pPr>
              <a:buNone/>
            </a:pPr>
            <a:r>
              <a:rPr lang="en-US" sz="1200" dirty="0" smtClean="0"/>
              <a:t>Und das </a:t>
            </a:r>
            <a:r>
              <a:rPr lang="en-US" sz="1200" dirty="0" err="1" smtClean="0"/>
              <a:t>Dasch</a:t>
            </a:r>
            <a:r>
              <a:rPr lang="en-US" sz="1200" dirty="0" smtClean="0"/>
              <a:t>? …</a:t>
            </a:r>
          </a:p>
          <a:p>
            <a:pPr>
              <a:buNone/>
            </a:pPr>
            <a:endParaRPr lang="en-US" sz="1200" dirty="0"/>
          </a:p>
        </p:txBody>
      </p:sp>
      <p:pic>
        <p:nvPicPr>
          <p:cNvPr id="1026" name="Picture 2" descr="C:\Users\ZEE\Desktop\Drzavni skup za njemacki 2017\bicycle-or-bike_318-31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90800"/>
            <a:ext cx="533400" cy="533400"/>
          </a:xfrm>
          <a:prstGeom prst="rect">
            <a:avLst/>
          </a:prstGeom>
          <a:noFill/>
        </p:spPr>
      </p:pic>
      <p:pic>
        <p:nvPicPr>
          <p:cNvPr id="1027" name="Picture 3" descr="C:\Users\ZEE\Desktop\Drzavni skup za njemacki 2017\stock-vector-cartoon-happy-rabbit-holding-carrot-271622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1" y="2606902"/>
            <a:ext cx="457200" cy="553825"/>
          </a:xfrm>
          <a:prstGeom prst="rect">
            <a:avLst/>
          </a:prstGeom>
          <a:noFill/>
        </p:spPr>
      </p:pic>
      <p:pic>
        <p:nvPicPr>
          <p:cNvPr id="1028" name="Picture 4" descr="C:\Users\ZEE\Desktop\Drzavni skup za njemacki 2017\nosesq_400x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590800"/>
            <a:ext cx="533400" cy="533400"/>
          </a:xfrm>
          <a:prstGeom prst="rect">
            <a:avLst/>
          </a:prstGeom>
          <a:noFill/>
        </p:spPr>
      </p:pic>
      <p:pic>
        <p:nvPicPr>
          <p:cNvPr id="1029" name="Picture 5" descr="C:\Users\ZEE\Desktop\Drzavni skup za njemacki 2017\aid24645-728px-Open-a-Wine-Bottle-Without-a-Corkscrew-Step-10-Version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590800"/>
            <a:ext cx="71120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VMSI </a:t>
            </a:r>
            <a:r>
              <a:rPr lang="en-US" dirty="0" err="1" smtClean="0"/>
              <a:t>pristup</a:t>
            </a:r>
            <a:r>
              <a:rPr lang="en-US" dirty="0" smtClean="0"/>
              <a:t>- </a:t>
            </a:r>
            <a:r>
              <a:rPr lang="en-US" dirty="0" err="1" smtClean="0"/>
              <a:t>primjer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Ime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Datum: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Glasovi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njihov</a:t>
            </a:r>
            <a:r>
              <a:rPr lang="en-US" sz="2000" dirty="0" smtClean="0"/>
              <a:t> </a:t>
            </a:r>
            <a:r>
              <a:rPr lang="en-US" sz="2000" dirty="0" err="1" smtClean="0"/>
              <a:t>izgovor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pravila</a:t>
            </a:r>
            <a:r>
              <a:rPr lang="en-US" sz="2000" dirty="0" smtClean="0"/>
              <a:t> </a:t>
            </a:r>
            <a:r>
              <a:rPr lang="en-US" sz="2000" dirty="0" err="1" smtClean="0"/>
              <a:t>pisanja</a:t>
            </a: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Glas</a:t>
            </a:r>
            <a:r>
              <a:rPr lang="en-US" sz="2000" dirty="0" smtClean="0"/>
              <a:t>(</a:t>
            </a:r>
            <a:r>
              <a:rPr lang="en-US" sz="2000" dirty="0" err="1" smtClean="0"/>
              <a:t>ovi</a:t>
            </a:r>
            <a:r>
              <a:rPr lang="en-US" sz="2000" dirty="0" smtClean="0"/>
              <a:t>):</a:t>
            </a:r>
          </a:p>
          <a:p>
            <a:pPr>
              <a:buNone/>
            </a:pPr>
            <a:r>
              <a:rPr lang="en-US" sz="2000" dirty="0" smtClean="0"/>
              <a:t>________________________</a:t>
            </a:r>
          </a:p>
          <a:p>
            <a:pPr>
              <a:buNone/>
            </a:pPr>
            <a:r>
              <a:rPr lang="en-US" sz="2000" dirty="0" err="1" smtClean="0"/>
              <a:t>Pravila</a:t>
            </a:r>
            <a:r>
              <a:rPr lang="en-US" sz="2000" dirty="0" smtClean="0"/>
              <a:t> </a:t>
            </a:r>
            <a:r>
              <a:rPr lang="en-US" sz="2000" dirty="0" err="1" smtClean="0"/>
              <a:t>izgovora</a:t>
            </a:r>
            <a:r>
              <a:rPr lang="en-US" sz="2000" dirty="0" smtClean="0"/>
              <a:t>/</a:t>
            </a:r>
            <a:r>
              <a:rPr lang="en-US" sz="2000" i="1" dirty="0" err="1" smtClean="0"/>
              <a:t>spellinga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________________________</a:t>
            </a:r>
          </a:p>
          <a:p>
            <a:pPr>
              <a:buNone/>
            </a:pPr>
            <a:r>
              <a:rPr lang="en-US" sz="2000" dirty="0" err="1" smtClean="0"/>
              <a:t>Pimjeri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________________________</a:t>
            </a:r>
          </a:p>
          <a:p>
            <a:pPr>
              <a:buNone/>
            </a:pPr>
            <a:r>
              <a:rPr lang="en-US" sz="2000" dirty="0" err="1" smtClean="0"/>
              <a:t>Ključne</a:t>
            </a:r>
            <a:r>
              <a:rPr lang="en-US" sz="2000" dirty="0" smtClean="0"/>
              <a:t> </a:t>
            </a:r>
            <a:r>
              <a:rPr lang="en-US" sz="2000" dirty="0" err="1" smtClean="0"/>
              <a:t>riječi</a:t>
            </a:r>
            <a:r>
              <a:rPr lang="en-US" sz="2000" dirty="0" smtClean="0"/>
              <a:t>/</a:t>
            </a:r>
            <a:r>
              <a:rPr lang="en-US" sz="2000" dirty="0" err="1" smtClean="0"/>
              <a:t>druge</a:t>
            </a:r>
            <a:r>
              <a:rPr lang="en-US" sz="2000" dirty="0" smtClean="0"/>
              <a:t> </a:t>
            </a:r>
            <a:r>
              <a:rPr lang="en-US" sz="2000" dirty="0" err="1" smtClean="0"/>
              <a:t>ideje</a:t>
            </a:r>
            <a:r>
              <a:rPr lang="en-US" sz="2000" dirty="0" smtClean="0"/>
              <a:t> </a:t>
            </a:r>
            <a:r>
              <a:rPr lang="en-US" sz="2000" dirty="0" err="1" smtClean="0"/>
              <a:t>kako</a:t>
            </a:r>
            <a:r>
              <a:rPr lang="en-US" sz="2000" dirty="0" smtClean="0"/>
              <a:t> </a:t>
            </a:r>
            <a:r>
              <a:rPr lang="en-US" sz="2000" dirty="0" err="1" smtClean="0"/>
              <a:t>zapamtiti</a:t>
            </a:r>
            <a:r>
              <a:rPr lang="en-US" sz="2000" dirty="0" smtClean="0"/>
              <a:t>: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VMSI </a:t>
            </a:r>
            <a:r>
              <a:rPr lang="en-US" dirty="0" err="1" smtClean="0"/>
              <a:t>pristup</a:t>
            </a:r>
            <a:r>
              <a:rPr lang="en-US" dirty="0" smtClean="0"/>
              <a:t>- </a:t>
            </a:r>
            <a:r>
              <a:rPr lang="en-US" dirty="0" err="1" smtClean="0"/>
              <a:t>primjer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dirty="0" err="1" smtClean="0"/>
              <a:t>Nastavni</a:t>
            </a:r>
            <a:r>
              <a:rPr lang="en-US" sz="2400" dirty="0" smtClean="0"/>
              <a:t> plan: </a:t>
            </a:r>
            <a:r>
              <a:rPr lang="en-US" sz="2400" dirty="0" err="1" smtClean="0"/>
              <a:t>gramatika</a:t>
            </a: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Učenik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Datum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vrijeme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err="1" smtClean="0"/>
              <a:t>Nove</a:t>
            </a:r>
            <a:r>
              <a:rPr lang="en-US" sz="2400" dirty="0" smtClean="0"/>
              <a:t> </a:t>
            </a:r>
            <a:r>
              <a:rPr lang="en-US" sz="2400" dirty="0" err="1" smtClean="0"/>
              <a:t>teme</a:t>
            </a:r>
            <a:r>
              <a:rPr lang="en-US" sz="2400" dirty="0" smtClean="0"/>
              <a:t>:</a:t>
            </a:r>
          </a:p>
          <a:p>
            <a:pPr marL="624078" indent="-514350">
              <a:buAutoNum type="arabicPeriod"/>
            </a:pPr>
            <a:r>
              <a:rPr lang="en-US" sz="2400" dirty="0" err="1" smtClean="0"/>
              <a:t>Ponavljanje</a:t>
            </a:r>
            <a:r>
              <a:rPr lang="en-US" sz="2400" dirty="0" smtClean="0"/>
              <a:t>:</a:t>
            </a:r>
          </a:p>
          <a:p>
            <a:pPr marL="624078" indent="-514350">
              <a:buAutoNum type="arabicPeriod"/>
            </a:pPr>
            <a:r>
              <a:rPr lang="en-US" sz="2400" dirty="0" err="1" smtClean="0"/>
              <a:t>Uvođenje</a:t>
            </a:r>
            <a:r>
              <a:rPr lang="en-US" sz="2400" dirty="0" smtClean="0"/>
              <a:t>/</a:t>
            </a:r>
            <a:r>
              <a:rPr lang="en-US" sz="2400" dirty="0" err="1" smtClean="0"/>
              <a:t>otkrivanje</a:t>
            </a:r>
            <a:r>
              <a:rPr lang="en-US" sz="2400" dirty="0" smtClean="0"/>
              <a:t> </a:t>
            </a:r>
            <a:r>
              <a:rPr lang="en-US" sz="2400" dirty="0" err="1" smtClean="0"/>
              <a:t>novog</a:t>
            </a:r>
            <a:r>
              <a:rPr lang="en-US" sz="2400" dirty="0" smtClean="0"/>
              <a:t> </a:t>
            </a:r>
            <a:r>
              <a:rPr lang="en-US" sz="2400" dirty="0" err="1" smtClean="0"/>
              <a:t>pravila</a:t>
            </a:r>
            <a:r>
              <a:rPr lang="en-US" sz="2400" dirty="0" smtClean="0"/>
              <a:t>:</a:t>
            </a:r>
          </a:p>
          <a:p>
            <a:pPr marL="624078" indent="-514350">
              <a:buAutoNum type="arabicPeriod"/>
            </a:pPr>
            <a:r>
              <a:rPr lang="en-US" sz="2400" dirty="0" err="1" smtClean="0"/>
              <a:t>Vježbanje</a:t>
            </a:r>
            <a:r>
              <a:rPr lang="en-US" sz="2400" dirty="0" smtClean="0"/>
              <a:t> </a:t>
            </a:r>
            <a:r>
              <a:rPr lang="en-US" sz="2400" dirty="0" err="1" smtClean="0"/>
              <a:t>karticama</a:t>
            </a:r>
            <a:r>
              <a:rPr lang="en-US" sz="2400" dirty="0" smtClean="0"/>
              <a:t> u </a:t>
            </a:r>
            <a:r>
              <a:rPr lang="en-US" sz="2400" dirty="0" err="1" smtClean="0"/>
              <a:t>boji</a:t>
            </a:r>
            <a:r>
              <a:rPr lang="en-US" sz="2400" dirty="0" smtClean="0"/>
              <a:t>:</a:t>
            </a:r>
          </a:p>
          <a:p>
            <a:pPr marL="624078" indent="-514350">
              <a:buAutoNum type="arabicPeriod"/>
            </a:pPr>
            <a:r>
              <a:rPr lang="en-US" sz="2400" dirty="0" err="1" smtClean="0"/>
              <a:t>Vježbanje</a:t>
            </a:r>
            <a:r>
              <a:rPr lang="en-US" sz="2400" dirty="0" smtClean="0"/>
              <a:t> </a:t>
            </a:r>
            <a:r>
              <a:rPr lang="en-US" sz="2400" dirty="0" err="1" smtClean="0"/>
              <a:t>bijelim</a:t>
            </a:r>
            <a:r>
              <a:rPr lang="en-US" sz="2400" dirty="0" smtClean="0"/>
              <a:t> </a:t>
            </a:r>
            <a:r>
              <a:rPr lang="en-US" sz="2400" dirty="0" err="1" smtClean="0"/>
              <a:t>karticama</a:t>
            </a:r>
            <a:r>
              <a:rPr lang="en-US" sz="2400" dirty="0" smtClean="0"/>
              <a:t>:</a:t>
            </a:r>
          </a:p>
          <a:p>
            <a:pPr marL="624078" indent="-514350">
              <a:buAutoNum type="arabicPeriod"/>
            </a:pPr>
            <a:r>
              <a:rPr lang="en-US" sz="2400" dirty="0" err="1" smtClean="0"/>
              <a:t>Pismena</a:t>
            </a:r>
            <a:r>
              <a:rPr lang="en-US" sz="2400" dirty="0" smtClean="0"/>
              <a:t> </a:t>
            </a:r>
            <a:r>
              <a:rPr lang="en-US" sz="2400" dirty="0" err="1" smtClean="0"/>
              <a:t>vježba</a:t>
            </a:r>
            <a:r>
              <a:rPr lang="en-US" sz="2400" dirty="0" smtClean="0"/>
              <a:t>:</a:t>
            </a:r>
          </a:p>
          <a:p>
            <a:pPr marL="624078" indent="-514350">
              <a:buAutoNum type="arabicPeriod"/>
            </a:pPr>
            <a:r>
              <a:rPr lang="en-US" sz="2400" dirty="0" smtClean="0"/>
              <a:t> </a:t>
            </a:r>
            <a:r>
              <a:rPr lang="en-US" sz="2400" dirty="0" err="1" smtClean="0"/>
              <a:t>Sumiranje</a:t>
            </a:r>
            <a:r>
              <a:rPr lang="en-US" sz="2400" dirty="0" smtClean="0"/>
              <a:t> </a:t>
            </a:r>
            <a:r>
              <a:rPr lang="en-US" sz="2400" dirty="0" err="1" smtClean="0"/>
              <a:t>pravila</a:t>
            </a:r>
            <a:r>
              <a:rPr lang="en-US" sz="2400" dirty="0" smtClean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radni</a:t>
            </a:r>
            <a:r>
              <a:rPr lang="en-US" sz="2400" dirty="0" smtClean="0"/>
              <a:t> </a:t>
            </a:r>
            <a:r>
              <a:rPr lang="en-US" sz="2400" dirty="0" err="1" smtClean="0"/>
              <a:t>koraci</a:t>
            </a:r>
            <a:r>
              <a:rPr lang="en-US" sz="2400" dirty="0" smtClean="0"/>
              <a:t>, </a:t>
            </a:r>
            <a:r>
              <a:rPr lang="en-US" sz="2400" dirty="0" err="1" smtClean="0"/>
              <a:t>mnemonička</a:t>
            </a:r>
            <a:r>
              <a:rPr lang="en-US" sz="2400" dirty="0" smtClean="0"/>
              <a:t> </a:t>
            </a:r>
            <a:r>
              <a:rPr lang="en-US" sz="2400" dirty="0" err="1" smtClean="0"/>
              <a:t>pomagala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r>
              <a:rPr lang="en-US" dirty="0" smtClean="0"/>
              <a:t> </a:t>
            </a:r>
            <a:r>
              <a:rPr lang="en-US" dirty="0" err="1" smtClean="0"/>
              <a:t>nastavnih</a:t>
            </a:r>
            <a:r>
              <a:rPr lang="en-US" dirty="0" smtClean="0"/>
              <a:t> </a:t>
            </a:r>
            <a:r>
              <a:rPr lang="en-US" dirty="0" err="1" smtClean="0"/>
              <a:t>pomagala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Računalni jezikoslovni modeli i jezične tehnologije za</a:t>
            </a:r>
            <a:r>
              <a:rPr lang="en-US" dirty="0" smtClean="0"/>
              <a:t> </a:t>
            </a:r>
            <a:r>
              <a:rPr lang="hr-HR" dirty="0" smtClean="0"/>
              <a:t>hrvatski</a:t>
            </a:r>
            <a:r>
              <a:rPr lang="en-US" dirty="0" smtClean="0"/>
              <a:t> </a:t>
            </a:r>
            <a:r>
              <a:rPr lang="en-US" sz="2000" dirty="0" smtClean="0"/>
              <a:t>(</a:t>
            </a:r>
            <a:r>
              <a:rPr lang="hr-HR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http://jthj.ffzg.hr</a:t>
            </a:r>
            <a:r>
              <a:rPr lang="en-US" sz="2000" dirty="0" smtClean="0"/>
              <a:t>)</a:t>
            </a:r>
          </a:p>
          <a:p>
            <a:r>
              <a:rPr lang="en-US" dirty="0" smtClean="0"/>
              <a:t>QUIREP</a:t>
            </a:r>
          </a:p>
          <a:p>
            <a:r>
              <a:rPr lang="en-US" dirty="0" smtClean="0"/>
              <a:t>O</a:t>
            </a:r>
            <a:r>
              <a:rPr lang="hr-HR" dirty="0" smtClean="0"/>
              <a:t>ptički čitač, sintisajzer govora i govorno prepoznavanje </a:t>
            </a:r>
            <a:endParaRPr lang="en-US" dirty="0" smtClean="0"/>
          </a:p>
          <a:p>
            <a:r>
              <a:rPr lang="en-US" dirty="0" err="1" smtClean="0"/>
              <a:t>Primjena</a:t>
            </a:r>
            <a:r>
              <a:rPr lang="en-US" dirty="0" smtClean="0"/>
              <a:t> u </a:t>
            </a:r>
            <a:r>
              <a:rPr lang="en-US" dirty="0" err="1" smtClean="0"/>
              <a:t>nastavi</a:t>
            </a:r>
            <a:r>
              <a:rPr lang="en-US" dirty="0" smtClean="0"/>
              <a:t> </a:t>
            </a:r>
            <a:r>
              <a:rPr lang="en-US" dirty="0" err="1" smtClean="0"/>
              <a:t>stranoga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r>
              <a:rPr lang="en-US" dirty="0" smtClean="0"/>
              <a:t> (</a:t>
            </a:r>
            <a:r>
              <a:rPr lang="en-US" sz="2000" dirty="0" smtClean="0"/>
              <a:t>Higgins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Raskind</a:t>
            </a:r>
            <a:r>
              <a:rPr lang="en-US" sz="2000" dirty="0" smtClean="0"/>
              <a:t>, 1997. </a:t>
            </a:r>
            <a:r>
              <a:rPr lang="en-US" sz="2000" dirty="0" err="1" smtClean="0"/>
              <a:t>i</a:t>
            </a:r>
            <a:r>
              <a:rPr lang="en-US" sz="2000" dirty="0" smtClean="0"/>
              <a:t> 2005;  </a:t>
            </a:r>
            <a:r>
              <a:rPr lang="en-US" sz="2000" dirty="0" err="1" smtClean="0"/>
              <a:t>Fišer</a:t>
            </a:r>
            <a:r>
              <a:rPr lang="en-US" sz="2000" dirty="0" smtClean="0"/>
              <a:t>, 2014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5334000"/>
            <a:ext cx="1819275" cy="116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r>
              <a:rPr lang="en-US" dirty="0" smtClean="0"/>
              <a:t> </a:t>
            </a:r>
            <a:r>
              <a:rPr lang="en-US" dirty="0" err="1" smtClean="0"/>
              <a:t>nastavnih</a:t>
            </a:r>
            <a:r>
              <a:rPr lang="en-US" dirty="0" smtClean="0"/>
              <a:t> </a:t>
            </a:r>
            <a:r>
              <a:rPr lang="en-US" dirty="0" err="1" smtClean="0"/>
              <a:t>pomagala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Book creator		   </a:t>
            </a:r>
            <a:r>
              <a:rPr lang="en-US" sz="2000" dirty="0" err="1" smtClean="0"/>
              <a:t>Dvolver</a:t>
            </a:r>
            <a:r>
              <a:rPr lang="en-US" sz="2000" dirty="0" smtClean="0"/>
              <a:t>		</a:t>
            </a:r>
            <a:r>
              <a:rPr lang="en-US" sz="2000" dirty="0" err="1" smtClean="0"/>
              <a:t>Popplet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					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Go Formative				</a:t>
            </a:r>
            <a:r>
              <a:rPr lang="en-US" sz="2000" dirty="0" err="1" smtClean="0"/>
              <a:t>Storybird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		</a:t>
            </a:r>
            <a:endParaRPr lang="en-US" sz="2000" dirty="0"/>
          </a:p>
        </p:txBody>
      </p:sp>
      <p:pic>
        <p:nvPicPr>
          <p:cNvPr id="2051" name="Picture 3" descr="D:\GLOTODIDAKTIKA\disleksija-pictures\storybi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648200"/>
            <a:ext cx="2751175" cy="1143000"/>
          </a:xfrm>
          <a:prstGeom prst="rect">
            <a:avLst/>
          </a:prstGeom>
          <a:noFill/>
        </p:spPr>
      </p:pic>
      <p:pic>
        <p:nvPicPr>
          <p:cNvPr id="2052" name="Picture 4" descr="D:\GLOTODIDAKTIKA\disleksija-pictures\popple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590800"/>
            <a:ext cx="2209800" cy="1593893"/>
          </a:xfrm>
          <a:prstGeom prst="rect">
            <a:avLst/>
          </a:prstGeom>
          <a:noFill/>
        </p:spPr>
      </p:pic>
      <p:pic>
        <p:nvPicPr>
          <p:cNvPr id="2054" name="Picture 6" descr="D:\GLOTODIDAKTIKA\disleksija-pictures\goformati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648200"/>
            <a:ext cx="3276600" cy="1638300"/>
          </a:xfrm>
          <a:prstGeom prst="rect">
            <a:avLst/>
          </a:prstGeom>
          <a:noFill/>
        </p:spPr>
      </p:pic>
      <p:pic>
        <p:nvPicPr>
          <p:cNvPr id="2055" name="Picture 7" descr="D:\GLOTODIDAKTIKA\disleksija-pictures\dvol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2743200"/>
            <a:ext cx="1845609" cy="1371600"/>
          </a:xfrm>
          <a:prstGeom prst="rect">
            <a:avLst/>
          </a:prstGeom>
          <a:noFill/>
        </p:spPr>
      </p:pic>
      <p:pic>
        <p:nvPicPr>
          <p:cNvPr id="2056" name="Picture 8" descr="D:\GLOTODIDAKTIKA\disleksija-pictures\Book-Creator-shapes-upda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2590800"/>
            <a:ext cx="2057400" cy="1461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disleksija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Specifična</a:t>
            </a:r>
            <a:r>
              <a:rPr lang="en-US" dirty="0" smtClean="0"/>
              <a:t> </a:t>
            </a:r>
            <a:r>
              <a:rPr lang="en-US" dirty="0" err="1" smtClean="0"/>
              <a:t>teškoća</a:t>
            </a:r>
            <a:r>
              <a:rPr lang="en-US" dirty="0" smtClean="0"/>
              <a:t> u </a:t>
            </a:r>
            <a:r>
              <a:rPr lang="en-US" dirty="0" err="1" smtClean="0"/>
              <a:t>učenju</a:t>
            </a:r>
            <a:endParaRPr lang="en-US" dirty="0" smtClean="0"/>
          </a:p>
          <a:p>
            <a:r>
              <a:rPr lang="en-US" dirty="0" err="1" smtClean="0"/>
              <a:t>Konstitucionalnog</a:t>
            </a:r>
            <a:r>
              <a:rPr lang="en-US" dirty="0" smtClean="0"/>
              <a:t> </a:t>
            </a:r>
            <a:r>
              <a:rPr lang="en-US" dirty="0" err="1" smtClean="0"/>
              <a:t>podrijetla</a:t>
            </a:r>
            <a:endParaRPr lang="en-US" dirty="0" smtClean="0"/>
          </a:p>
          <a:p>
            <a:r>
              <a:rPr lang="en-US" dirty="0" err="1" smtClean="0"/>
              <a:t>Teškoće</a:t>
            </a:r>
            <a:r>
              <a:rPr lang="en-US" dirty="0" smtClean="0"/>
              <a:t> u </a:t>
            </a:r>
            <a:r>
              <a:rPr lang="en-US" dirty="0" err="1" smtClean="0"/>
              <a:t>točnom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/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tečnom</a:t>
            </a:r>
            <a:r>
              <a:rPr lang="en-US" dirty="0" smtClean="0"/>
              <a:t> </a:t>
            </a:r>
            <a:r>
              <a:rPr lang="en-US" dirty="0" err="1" smtClean="0"/>
              <a:t>prepoznavanju</a:t>
            </a:r>
            <a:r>
              <a:rPr lang="en-US" dirty="0" smtClean="0"/>
              <a:t> </a:t>
            </a:r>
            <a:r>
              <a:rPr lang="en-US" dirty="0" err="1" smtClean="0"/>
              <a:t>riječi</a:t>
            </a:r>
            <a:r>
              <a:rPr lang="en-US" dirty="0" smtClean="0"/>
              <a:t>, </a:t>
            </a:r>
            <a:r>
              <a:rPr lang="en-US" dirty="0" err="1" smtClean="0"/>
              <a:t>dekodiranju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pisanju</a:t>
            </a:r>
            <a:endParaRPr lang="en-US" dirty="0" smtClean="0"/>
          </a:p>
          <a:p>
            <a:r>
              <a:rPr lang="en-US" dirty="0" err="1" smtClean="0"/>
              <a:t>Nedostatak</a:t>
            </a:r>
            <a:r>
              <a:rPr lang="en-US" dirty="0" smtClean="0"/>
              <a:t> u </a:t>
            </a:r>
            <a:r>
              <a:rPr lang="en-US" dirty="0" err="1" smtClean="0"/>
              <a:t>fonološkoj</a:t>
            </a:r>
            <a:r>
              <a:rPr lang="en-US" dirty="0" smtClean="0"/>
              <a:t> </a:t>
            </a:r>
            <a:r>
              <a:rPr lang="en-US" dirty="0" err="1" smtClean="0"/>
              <a:t>obradi</a:t>
            </a:r>
            <a:r>
              <a:rPr lang="en-US" dirty="0" smtClean="0"/>
              <a:t> </a:t>
            </a:r>
            <a:r>
              <a:rPr lang="en-US" dirty="0" err="1" smtClean="0"/>
              <a:t>jezika</a:t>
            </a:r>
            <a:endParaRPr lang="en-US" dirty="0" smtClean="0"/>
          </a:p>
          <a:p>
            <a:r>
              <a:rPr lang="en-US" dirty="0" err="1" smtClean="0"/>
              <a:t>Uredne</a:t>
            </a:r>
            <a:r>
              <a:rPr lang="en-US" dirty="0" smtClean="0"/>
              <a:t> </a:t>
            </a:r>
            <a:r>
              <a:rPr lang="en-US" dirty="0" err="1" smtClean="0"/>
              <a:t>kognitivne</a:t>
            </a:r>
            <a:r>
              <a:rPr lang="en-US" dirty="0" smtClean="0"/>
              <a:t> </a:t>
            </a:r>
            <a:r>
              <a:rPr lang="en-US" dirty="0" err="1" smtClean="0"/>
              <a:t>sposobnosti</a:t>
            </a:r>
            <a:endParaRPr lang="en-US" dirty="0" smtClean="0"/>
          </a:p>
          <a:p>
            <a:r>
              <a:rPr lang="en-US" dirty="0" err="1" smtClean="0"/>
              <a:t>Odgovarajuća</a:t>
            </a:r>
            <a:r>
              <a:rPr lang="en-US" dirty="0" smtClean="0"/>
              <a:t> </a:t>
            </a:r>
            <a:r>
              <a:rPr lang="en-US" dirty="0" err="1" smtClean="0"/>
              <a:t>školska</a:t>
            </a:r>
            <a:r>
              <a:rPr lang="en-US" dirty="0" smtClean="0"/>
              <a:t> </a:t>
            </a:r>
            <a:r>
              <a:rPr lang="en-US" dirty="0" err="1" smtClean="0"/>
              <a:t>poduka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		(IDA, 2002)</a:t>
            </a:r>
            <a:endParaRPr lang="en-US" dirty="0"/>
          </a:p>
        </p:txBody>
      </p:sp>
      <p:pic>
        <p:nvPicPr>
          <p:cNvPr id="5123" name="Picture 3" descr="D:\GLOTODIDAKTIKA\disleksija-pictures\Dyslexi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371600"/>
            <a:ext cx="2590800" cy="1455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Ostale</a:t>
            </a:r>
            <a:r>
              <a:rPr lang="en-US" dirty="0" smtClean="0"/>
              <a:t> </a:t>
            </a:r>
            <a:r>
              <a:rPr lang="en-US" dirty="0" err="1" smtClean="0"/>
              <a:t>prilagodbe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“</a:t>
            </a:r>
            <a:r>
              <a:rPr lang="en-US" sz="1800" dirty="0" err="1" smtClean="0"/>
              <a:t>Overlearning</a:t>
            </a:r>
            <a:r>
              <a:rPr lang="en-US" sz="1800" dirty="0" smtClean="0"/>
              <a:t>” </a:t>
            </a:r>
          </a:p>
          <a:p>
            <a:r>
              <a:rPr lang="en-US" sz="1800" dirty="0" smtClean="0"/>
              <a:t>“</a:t>
            </a:r>
            <a:r>
              <a:rPr lang="en-US" sz="1800" dirty="0" err="1" smtClean="0"/>
              <a:t>Nenatrpane</a:t>
            </a:r>
            <a:r>
              <a:rPr lang="en-US" sz="1800" dirty="0" smtClean="0"/>
              <a:t>” </a:t>
            </a:r>
            <a:r>
              <a:rPr lang="en-US" sz="1800" dirty="0" err="1" smtClean="0"/>
              <a:t>stranice</a:t>
            </a:r>
            <a:endParaRPr lang="en-US" sz="1800" dirty="0" smtClean="0"/>
          </a:p>
          <a:p>
            <a:r>
              <a:rPr lang="en-US" sz="1800" dirty="0" err="1" smtClean="0"/>
              <a:t>Tekst</a:t>
            </a:r>
            <a:r>
              <a:rPr lang="en-US" sz="1800" dirty="0" smtClean="0"/>
              <a:t> u </a:t>
            </a:r>
            <a:r>
              <a:rPr lang="en-US" sz="1800" dirty="0" err="1" smtClean="0"/>
              <a:t>natuknicama</a:t>
            </a:r>
            <a:endParaRPr lang="en-US" sz="1800" dirty="0" smtClean="0"/>
          </a:p>
          <a:p>
            <a:r>
              <a:rPr lang="en-US" sz="1800" dirty="0" err="1" smtClean="0"/>
              <a:t>Tekst</a:t>
            </a:r>
            <a:r>
              <a:rPr lang="en-US" sz="1800" dirty="0" smtClean="0"/>
              <a:t> </a:t>
            </a:r>
            <a:r>
              <a:rPr lang="en-US" sz="1800" dirty="0" err="1" smtClean="0"/>
              <a:t>podijeljen</a:t>
            </a:r>
            <a:r>
              <a:rPr lang="en-US" sz="1800" dirty="0" smtClean="0"/>
              <a:t> u </a:t>
            </a:r>
            <a:r>
              <a:rPr lang="en-US" sz="1800" dirty="0" err="1" smtClean="0"/>
              <a:t>manje</a:t>
            </a:r>
            <a:r>
              <a:rPr lang="en-US" sz="1800" dirty="0" smtClean="0"/>
              <a:t> </a:t>
            </a:r>
            <a:r>
              <a:rPr lang="en-US" sz="1800" dirty="0" err="1" smtClean="0"/>
              <a:t>cjeline</a:t>
            </a:r>
            <a:endParaRPr lang="en-US" sz="1800" dirty="0" smtClean="0"/>
          </a:p>
          <a:p>
            <a:r>
              <a:rPr lang="en-US" sz="1800" dirty="0" err="1" smtClean="0"/>
              <a:t>Tekstualne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en-US" sz="1800" dirty="0" err="1" smtClean="0"/>
              <a:t>rečenične</a:t>
            </a:r>
            <a:r>
              <a:rPr lang="en-US" sz="1800" dirty="0" smtClean="0"/>
              <a:t> </a:t>
            </a:r>
            <a:r>
              <a:rPr lang="en-US" sz="1800" dirty="0" err="1" smtClean="0"/>
              <a:t>slagalice</a:t>
            </a:r>
            <a:endParaRPr lang="en-US" sz="1800" dirty="0" smtClean="0"/>
          </a:p>
          <a:p>
            <a:r>
              <a:rPr lang="en-US" sz="1800" dirty="0" err="1" smtClean="0"/>
              <a:t>Raspored</a:t>
            </a:r>
            <a:r>
              <a:rPr lang="en-US" sz="1800" dirty="0" smtClean="0"/>
              <a:t> </a:t>
            </a:r>
            <a:r>
              <a:rPr lang="en-US" sz="1800" dirty="0" err="1" smtClean="0"/>
              <a:t>sjedenja</a:t>
            </a:r>
            <a:endParaRPr lang="en-US" sz="1800" dirty="0" smtClean="0"/>
          </a:p>
          <a:p>
            <a:r>
              <a:rPr lang="en-US" sz="1800" dirty="0" err="1" smtClean="0"/>
              <a:t>Šetnja</a:t>
            </a:r>
            <a:r>
              <a:rPr lang="en-US" sz="1800" dirty="0" smtClean="0"/>
              <a:t> </a:t>
            </a:r>
            <a:r>
              <a:rPr lang="en-US" sz="1800" dirty="0" err="1" smtClean="0"/>
              <a:t>po</a:t>
            </a:r>
            <a:r>
              <a:rPr lang="en-US" sz="1800" dirty="0" smtClean="0"/>
              <a:t> </a:t>
            </a:r>
            <a:r>
              <a:rPr lang="en-US" sz="1800" dirty="0" err="1" smtClean="0"/>
              <a:t>razredu</a:t>
            </a:r>
            <a:endParaRPr lang="en-US" sz="1800" dirty="0" smtClean="0"/>
          </a:p>
          <a:p>
            <a:r>
              <a:rPr lang="en-US" sz="1800" dirty="0" err="1" smtClean="0"/>
              <a:t>Dodatno</a:t>
            </a:r>
            <a:r>
              <a:rPr lang="en-US" sz="1800" dirty="0" smtClean="0"/>
              <a:t> </a:t>
            </a:r>
            <a:r>
              <a:rPr lang="en-US" sz="1800" dirty="0" err="1" smtClean="0"/>
              <a:t>vrijeme</a:t>
            </a:r>
            <a:r>
              <a:rPr lang="en-US" sz="1800" dirty="0" smtClean="0"/>
              <a:t> </a:t>
            </a:r>
            <a:r>
              <a:rPr lang="en-US" sz="1800" dirty="0" err="1" smtClean="0"/>
              <a:t>za</a:t>
            </a:r>
            <a:r>
              <a:rPr lang="en-US" sz="1800" dirty="0" smtClean="0"/>
              <a:t> </a:t>
            </a:r>
            <a:r>
              <a:rPr lang="en-US" sz="1800" dirty="0" err="1" smtClean="0"/>
              <a:t>rješavanje</a:t>
            </a:r>
            <a:r>
              <a:rPr lang="en-US" sz="1800" dirty="0" smtClean="0"/>
              <a:t> </a:t>
            </a:r>
            <a:r>
              <a:rPr lang="en-US" sz="1800" dirty="0" err="1" smtClean="0"/>
              <a:t>pismenih</a:t>
            </a:r>
            <a:r>
              <a:rPr lang="en-US" sz="1800" dirty="0" smtClean="0"/>
              <a:t> </a:t>
            </a:r>
            <a:r>
              <a:rPr lang="en-US" sz="1800" dirty="0" err="1" smtClean="0"/>
              <a:t>zadataka</a:t>
            </a:r>
            <a:endParaRPr lang="en-US" sz="1800" dirty="0" smtClean="0"/>
          </a:p>
          <a:p>
            <a:r>
              <a:rPr lang="en-US" sz="1800" dirty="0" err="1" smtClean="0"/>
              <a:t>Usmeno</a:t>
            </a:r>
            <a:r>
              <a:rPr lang="en-US" sz="1800" dirty="0" smtClean="0"/>
              <a:t> </a:t>
            </a:r>
            <a:r>
              <a:rPr lang="en-US" sz="1800" dirty="0" err="1" smtClean="0"/>
              <a:t>umjesto</a:t>
            </a:r>
            <a:r>
              <a:rPr lang="en-US" sz="1800" dirty="0" smtClean="0"/>
              <a:t> </a:t>
            </a:r>
            <a:r>
              <a:rPr lang="en-US" sz="1800" dirty="0" err="1" smtClean="0"/>
              <a:t>pismenog</a:t>
            </a:r>
            <a:r>
              <a:rPr lang="en-US" sz="1800" dirty="0" smtClean="0"/>
              <a:t> </a:t>
            </a:r>
            <a:r>
              <a:rPr lang="en-US" sz="1800" dirty="0" err="1" smtClean="0"/>
              <a:t>ispitivanja</a:t>
            </a:r>
            <a:endParaRPr lang="en-US" sz="1800" dirty="0" smtClean="0"/>
          </a:p>
          <a:p>
            <a:r>
              <a:rPr lang="en-US" sz="1800" dirty="0" err="1" smtClean="0"/>
              <a:t>Izbjegavanje</a:t>
            </a:r>
            <a:r>
              <a:rPr lang="en-US" sz="1800" dirty="0" smtClean="0"/>
              <a:t> </a:t>
            </a:r>
            <a:r>
              <a:rPr lang="en-US" sz="1800" dirty="0" err="1" smtClean="0"/>
              <a:t>crvene</a:t>
            </a:r>
            <a:r>
              <a:rPr lang="en-US" sz="1800" dirty="0" smtClean="0"/>
              <a:t> </a:t>
            </a:r>
            <a:r>
              <a:rPr lang="en-US" sz="1800" dirty="0" err="1" smtClean="0"/>
              <a:t>boje</a:t>
            </a:r>
            <a:r>
              <a:rPr lang="en-US" sz="1800" dirty="0" smtClean="0"/>
              <a:t> </a:t>
            </a:r>
            <a:r>
              <a:rPr lang="en-US" sz="1800" dirty="0" err="1" smtClean="0"/>
              <a:t>slova</a:t>
            </a:r>
            <a:endParaRPr lang="en-US" sz="1800" dirty="0" smtClean="0"/>
          </a:p>
          <a:p>
            <a:r>
              <a:rPr lang="en-US" sz="1800" dirty="0" err="1" smtClean="0"/>
              <a:t>Jednostavan</a:t>
            </a:r>
            <a:r>
              <a:rPr lang="en-US" sz="1800" dirty="0" smtClean="0"/>
              <a:t> font </a:t>
            </a:r>
            <a:r>
              <a:rPr lang="en-US" sz="1800" dirty="0" err="1" smtClean="0"/>
              <a:t>slova</a:t>
            </a:r>
            <a:endParaRPr lang="en-US" sz="1800" dirty="0" smtClean="0"/>
          </a:p>
          <a:p>
            <a:r>
              <a:rPr lang="en-US" sz="1800" dirty="0" err="1" smtClean="0"/>
              <a:t>Veći</a:t>
            </a:r>
            <a:r>
              <a:rPr lang="en-US" sz="1800" dirty="0" smtClean="0"/>
              <a:t> </a:t>
            </a:r>
            <a:r>
              <a:rPr lang="en-US" sz="1800" dirty="0" err="1" smtClean="0"/>
              <a:t>prored</a:t>
            </a:r>
            <a:endParaRPr lang="en-US" sz="1800" dirty="0" smtClean="0"/>
          </a:p>
          <a:p>
            <a:r>
              <a:rPr lang="en-US" sz="1800" dirty="0" err="1" smtClean="0"/>
              <a:t>Materijali</a:t>
            </a:r>
            <a:r>
              <a:rPr lang="en-US" sz="1800" dirty="0" smtClean="0"/>
              <a:t> </a:t>
            </a:r>
            <a:r>
              <a:rPr lang="en-US" sz="1800" dirty="0" err="1" smtClean="0"/>
              <a:t>tiskani</a:t>
            </a:r>
            <a:r>
              <a:rPr lang="en-US" sz="1800" dirty="0" smtClean="0"/>
              <a:t> </a:t>
            </a:r>
            <a:r>
              <a:rPr lang="en-US" sz="1800" dirty="0" err="1" smtClean="0"/>
              <a:t>na</a:t>
            </a:r>
            <a:r>
              <a:rPr lang="en-US" sz="1800" dirty="0" smtClean="0"/>
              <a:t> </a:t>
            </a:r>
            <a:r>
              <a:rPr lang="en-US" sz="1800" dirty="0" err="1" smtClean="0"/>
              <a:t>papiru</a:t>
            </a:r>
            <a:r>
              <a:rPr lang="en-US" sz="1800" dirty="0" smtClean="0"/>
              <a:t> u </a:t>
            </a:r>
            <a:r>
              <a:rPr lang="en-US" sz="1800" dirty="0" err="1" smtClean="0"/>
              <a:t>boji</a:t>
            </a:r>
            <a:endParaRPr lang="en-US" sz="1800" dirty="0" smtClean="0"/>
          </a:p>
          <a:p>
            <a:r>
              <a:rPr lang="en-US" sz="1800" dirty="0" err="1" smtClean="0"/>
              <a:t>Sporiji</a:t>
            </a:r>
            <a:r>
              <a:rPr lang="en-US" sz="1800" dirty="0" smtClean="0"/>
              <a:t> tempo </a:t>
            </a:r>
            <a:r>
              <a:rPr lang="en-US" sz="1800" dirty="0" err="1" smtClean="0"/>
              <a:t>rada</a:t>
            </a:r>
            <a:endParaRPr lang="en-US" sz="1800" dirty="0" smtClean="0"/>
          </a:p>
          <a:p>
            <a:r>
              <a:rPr lang="en-US" sz="1800" dirty="0" err="1" smtClean="0"/>
              <a:t>Strojno</a:t>
            </a:r>
            <a:r>
              <a:rPr lang="en-US" sz="1800" dirty="0" smtClean="0"/>
              <a:t> </a:t>
            </a:r>
            <a:r>
              <a:rPr lang="en-US" sz="1800" dirty="0" err="1" smtClean="0"/>
              <a:t>potpomognuto</a:t>
            </a:r>
            <a:r>
              <a:rPr lang="en-US" sz="1800" dirty="0" smtClean="0"/>
              <a:t> </a:t>
            </a:r>
            <a:r>
              <a:rPr lang="en-US" sz="1800" dirty="0" err="1" smtClean="0"/>
              <a:t>prevođenje</a:t>
            </a:r>
            <a:endParaRPr lang="en-US" sz="1800" dirty="0" smtClean="0"/>
          </a:p>
          <a:p>
            <a:r>
              <a:rPr lang="en-US" sz="1800" dirty="0" smtClean="0"/>
              <a:t>Internet</a:t>
            </a:r>
          </a:p>
          <a:p>
            <a:r>
              <a:rPr lang="en-US" sz="1800" dirty="0" err="1" smtClean="0"/>
              <a:t>Igrice</a:t>
            </a:r>
            <a:r>
              <a:rPr lang="en-US" sz="1800" dirty="0" smtClean="0"/>
              <a:t> </a:t>
            </a:r>
            <a:r>
              <a:rPr lang="en-US" sz="1800" dirty="0" err="1" smtClean="0"/>
              <a:t>na</a:t>
            </a:r>
            <a:r>
              <a:rPr lang="en-US" sz="1800" dirty="0" smtClean="0"/>
              <a:t> </a:t>
            </a:r>
            <a:r>
              <a:rPr lang="en-US" sz="1800" dirty="0" err="1" smtClean="0"/>
              <a:t>računalu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1026" name="Picture 2" descr="D:\GLOTODIDAKTIKA\disleksija-pictures\777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667000"/>
            <a:ext cx="1992592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Ostale</a:t>
            </a:r>
            <a:r>
              <a:rPr lang="en-US" dirty="0" smtClean="0"/>
              <a:t> </a:t>
            </a:r>
            <a:r>
              <a:rPr lang="en-US" dirty="0" err="1" smtClean="0"/>
              <a:t>prilagodbe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Savjeti</a:t>
            </a:r>
            <a:r>
              <a:rPr lang="en-US" dirty="0" smtClean="0"/>
              <a:t> </a:t>
            </a:r>
            <a:r>
              <a:rPr lang="en-US" dirty="0" err="1" smtClean="0"/>
              <a:t>učiteljima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što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ranije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uočiti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teškoće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biti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spreman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pomoć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pokušati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ostvariti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što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bolju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suradnju</a:t>
            </a:r>
            <a:r>
              <a:rPr lang="en-US" dirty="0" smtClean="0">
                <a:solidFill>
                  <a:schemeClr val="tx1"/>
                </a:solidFill>
              </a:rPr>
              <a:t> s </a:t>
            </a:r>
            <a:r>
              <a:rPr lang="en-US" dirty="0" err="1" smtClean="0">
                <a:solidFill>
                  <a:schemeClr val="tx1"/>
                </a:solidFill>
              </a:rPr>
              <a:t>roditeljima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isticati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njegova</a:t>
            </a:r>
            <a:r>
              <a:rPr lang="en-US" dirty="0" smtClean="0">
                <a:solidFill>
                  <a:schemeClr val="tx1"/>
                </a:solidFill>
              </a:rPr>
              <a:t> dobra </a:t>
            </a:r>
            <a:r>
              <a:rPr lang="en-US" dirty="0" err="1" smtClean="0">
                <a:solidFill>
                  <a:schemeClr val="tx1"/>
                </a:solidFill>
              </a:rPr>
              <a:t>postignuća</a:t>
            </a:r>
            <a:r>
              <a:rPr lang="en-US" dirty="0" smtClean="0">
                <a:solidFill>
                  <a:schemeClr val="tx1"/>
                </a:solidFill>
              </a:rPr>
              <a:t> u </a:t>
            </a:r>
            <a:r>
              <a:rPr lang="en-US" dirty="0" err="1" smtClean="0">
                <a:solidFill>
                  <a:schemeClr val="tx1"/>
                </a:solidFill>
              </a:rPr>
              <a:t>drugim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područjima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pokušati</a:t>
            </a:r>
            <a:r>
              <a:rPr lang="en-US" dirty="0" smtClean="0">
                <a:solidFill>
                  <a:schemeClr val="tx1"/>
                </a:solidFill>
              </a:rPr>
              <a:t> mu </a:t>
            </a:r>
            <a:r>
              <a:rPr lang="en-US" dirty="0" err="1" smtClean="0">
                <a:solidFill>
                  <a:schemeClr val="tx1"/>
                </a:solidFill>
              </a:rPr>
              <a:t>prilagoditi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vremenski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raspored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rada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povremeno</a:t>
            </a:r>
            <a:r>
              <a:rPr lang="en-US" dirty="0" smtClean="0">
                <a:solidFill>
                  <a:schemeClr val="tx1"/>
                </a:solidFill>
              </a:rPr>
              <a:t> mu </a:t>
            </a:r>
            <a:r>
              <a:rPr lang="en-US" dirty="0" err="1" smtClean="0">
                <a:solidFill>
                  <a:schemeClr val="tx1"/>
                </a:solidFill>
              </a:rPr>
              <a:t>davati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lakše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zadatke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može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uspješno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riješiti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ne </a:t>
            </a:r>
            <a:r>
              <a:rPr lang="en-US" dirty="0" err="1" smtClean="0">
                <a:solidFill>
                  <a:schemeClr val="tx1"/>
                </a:solidFill>
              </a:rPr>
              <a:t>očekivati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djeteta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</a:t>
            </a:r>
            <a:r>
              <a:rPr lang="en-US" dirty="0" smtClean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uvijek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pridržava</a:t>
            </a:r>
            <a:r>
              <a:rPr lang="en-US" dirty="0" smtClean="0">
                <a:solidFill>
                  <a:schemeClr val="tx1"/>
                </a:solidFill>
              </a:rPr>
              <a:t> "</a:t>
            </a:r>
            <a:r>
              <a:rPr lang="en-US" dirty="0" err="1" smtClean="0">
                <a:solidFill>
                  <a:schemeClr val="tx1"/>
                </a:solidFill>
              </a:rPr>
              <a:t>naučenog</a:t>
            </a:r>
            <a:r>
              <a:rPr lang="en-US" dirty="0" smtClean="0">
                <a:solidFill>
                  <a:schemeClr val="tx1"/>
                </a:solidFill>
              </a:rPr>
              <a:t>“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dati</a:t>
            </a:r>
            <a:r>
              <a:rPr lang="en-US" dirty="0" smtClean="0">
                <a:solidFill>
                  <a:schemeClr val="tx1"/>
                </a:solidFill>
              </a:rPr>
              <a:t> mu </a:t>
            </a:r>
            <a:r>
              <a:rPr lang="en-US" dirty="0" err="1" smtClean="0">
                <a:solidFill>
                  <a:schemeClr val="tx1"/>
                </a:solidFill>
              </a:rPr>
              <a:t>mogućnost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temeljite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pripreme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ocjenjivanja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češće</a:t>
            </a:r>
            <a:r>
              <a:rPr lang="en-US" dirty="0" smtClean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koristiti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načinom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provjere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znanja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koji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njemu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više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odgovara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prakse</a:t>
            </a:r>
            <a:endParaRPr lang="en-US" dirty="0"/>
          </a:p>
        </p:txBody>
      </p:sp>
      <p:pic>
        <p:nvPicPr>
          <p:cNvPr id="1027" name="Picture 3" descr="C:\Users\ZEE\Desktop\Drzavni skup za njemacki 2017\Deutsch 2-1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1200"/>
            <a:ext cx="3144309" cy="4324350"/>
          </a:xfrm>
          <a:prstGeom prst="rect">
            <a:avLst/>
          </a:prstGeom>
          <a:noFill/>
        </p:spPr>
      </p:pic>
      <p:pic>
        <p:nvPicPr>
          <p:cNvPr id="1028" name="Picture 4" descr="C:\Users\ZEE\Desktop\Drzavni skup za njemacki 2017\Deutsch 2-2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28800"/>
            <a:ext cx="3227648" cy="4438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Literatura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Fišer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Z (2014).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Primjena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Quicktionary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Reading Pena 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radu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djecom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poteškoćama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u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čitanju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Govor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3, 133-146.</a:t>
            </a:r>
          </a:p>
          <a:p>
            <a:r>
              <a:rPr lang="hr-HR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Higgins, E.L.,  Raskind, M.H. (1997). The compensatory effectiveness of optical character recognition/speech synthesis on the reading comprehension of postsecondary students with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hr-HR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learning disabilities. </a:t>
            </a:r>
            <a:r>
              <a:rPr lang="hr-HR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Learning Disabilities: A Multidisciplinary Journal, 8, </a:t>
            </a:r>
            <a:r>
              <a:rPr lang="hr-HR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75-87.</a:t>
            </a:r>
            <a:endParaRPr lang="en-US" sz="4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hr-HR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Higgins, E. L., Raskind, M. H. (2005) The compensatory effectivness of the Quictionary Reading Pen II on the reading comprehension of students with learning disabilities. </a:t>
            </a:r>
            <a:r>
              <a:rPr lang="hr-HR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Journal of Special Educational Technology,</a:t>
            </a:r>
            <a:r>
              <a:rPr lang="hr-HR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20 (1), 31-40.</a:t>
            </a:r>
            <a:endParaRPr lang="en-US" sz="4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Lenček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M. (2010).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Disleksija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SSI [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Dyselxia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students with disabilities].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Intervju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za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Hratski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savez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udruga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mladih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studenata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invaliditetom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25.11.2010.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Stranici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pristupljeno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13.9.201 s 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/>
              </a:rPr>
              <a:t>www.savezsumsi.hr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Mildner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V. (2003).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Govor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između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lijeve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desne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hemisfere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Zagreb: IPC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Grupa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r>
              <a:rPr lang="hr-HR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Nijakowska, J. (2010). </a:t>
            </a:r>
            <a:r>
              <a:rPr lang="hr-HR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Dyslexia in the Foreign Language Classroom</a:t>
            </a:r>
            <a:r>
              <a:rPr lang="hr-HR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Bristol, Buffalo, Toronto: Multilingual Matters</a:t>
            </a:r>
            <a:endParaRPr lang="en-US" sz="4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Pavlić-Cottiero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Ada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(2009).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Disleksija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disgrafija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diskalkulija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slične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teškoće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u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čitanju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pisanju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učenju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Zagreb: HUD.</a:t>
            </a:r>
            <a:endParaRPr lang="en-US" sz="48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Schneider, E. (1999). 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Multisensory structured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metacognitive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instruction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 approach to teaching a foreign language to at-risk students at an American College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Frankfurt am Main: Peter Lang.</a:t>
            </a:r>
          </a:p>
          <a:p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Rauschenberger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M.,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Rello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L.,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Füchsel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S.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Thomaschewskki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J. (2016).  A language resource of German errors  written by children with dyslexia.  10</a:t>
            </a:r>
            <a:r>
              <a:rPr lang="en-US" sz="4800" baseline="30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LREC conference  23-28.5.2016,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Portorož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48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Slovenija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4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Schneider, E.,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Crombie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M. (2003). 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Dyslexia and foreign language learning. 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York: David Fulton Publishers.</a:t>
            </a:r>
          </a:p>
          <a:p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Schneider, E.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Ganschow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L. (2000). Dynamic assessment and instructional  strategies for learners who struggle to learn a foreign language. 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Dyslexia,  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6, str. 72-82. </a:t>
            </a:r>
          </a:p>
          <a:p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Sparks, R. L., Miller, K. S. (2000). Teaching a foreign language using multisensory structured language techniques to at-risk learners: a review. </a:t>
            </a:r>
            <a:r>
              <a:rPr lang="en-US" sz="48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Dyslexia, </a:t>
            </a:r>
            <a:r>
              <a:rPr lang="en-US" sz="4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6,  str.124-132.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>
                <a:hlinkClick r:id="rId2"/>
              </a:rPr>
              <a:t>zrinkafiser@gmail.com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>
                <a:hlinkClick r:id="rId3"/>
              </a:rPr>
              <a:t>zfiser@ffzg.hr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HVALA VAM NA PAŽNJI!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6146" name="Picture 2" descr="D:\GLOTODIDAKTIKA\disleksija-pictures\imag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191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disleksija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HR: </a:t>
            </a:r>
            <a:r>
              <a:rPr lang="en-US" dirty="0" err="1" smtClean="0"/>
              <a:t>poremećaj</a:t>
            </a:r>
            <a:r>
              <a:rPr lang="en-US" dirty="0" smtClean="0"/>
              <a:t> </a:t>
            </a:r>
            <a:r>
              <a:rPr lang="en-US" dirty="0" err="1" smtClean="0"/>
              <a:t>glasovno-govorne</a:t>
            </a:r>
            <a:r>
              <a:rPr lang="en-US" dirty="0" smtClean="0"/>
              <a:t> </a:t>
            </a:r>
            <a:r>
              <a:rPr lang="en-US" dirty="0" err="1" smtClean="0"/>
              <a:t>komunikacije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kojega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karakteristične</a:t>
            </a:r>
            <a:r>
              <a:rPr lang="en-US" dirty="0" smtClean="0"/>
              <a:t> </a:t>
            </a:r>
            <a:r>
              <a:rPr lang="en-US" dirty="0" err="1" smtClean="0"/>
              <a:t>specifične</a:t>
            </a:r>
            <a:r>
              <a:rPr lang="en-US" dirty="0" smtClean="0"/>
              <a:t> </a:t>
            </a:r>
            <a:r>
              <a:rPr lang="en-US" dirty="0" err="1" smtClean="0"/>
              <a:t>smetnje</a:t>
            </a:r>
            <a:r>
              <a:rPr lang="en-US" dirty="0" smtClean="0"/>
              <a:t> u </a:t>
            </a:r>
            <a:r>
              <a:rPr lang="en-US" dirty="0" err="1" smtClean="0"/>
              <a:t>području</a:t>
            </a:r>
            <a:r>
              <a:rPr lang="en-US" dirty="0" smtClean="0"/>
              <a:t> </a:t>
            </a:r>
            <a:r>
              <a:rPr lang="en-US" dirty="0" err="1" smtClean="0"/>
              <a:t>čitanja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pisanja</a:t>
            </a:r>
            <a:r>
              <a:rPr lang="en-US" dirty="0" smtClean="0"/>
              <a:t> </a:t>
            </a:r>
            <a:r>
              <a:rPr lang="en-US" sz="1900" dirty="0" smtClean="0"/>
              <a:t>(</a:t>
            </a:r>
            <a:r>
              <a:rPr lang="pl-PL" sz="1900" dirty="0" smtClean="0"/>
              <a:t>Pravilnik o osnovnoškolskom odgoju i obrazovanju učenika s</a:t>
            </a:r>
            <a:r>
              <a:rPr lang="en-US" sz="1900" dirty="0" smtClean="0"/>
              <a:t> </a:t>
            </a:r>
            <a:r>
              <a:rPr lang="pl-PL" sz="1900" dirty="0" smtClean="0"/>
              <a:t>teškoćama u razvoju</a:t>
            </a:r>
            <a:r>
              <a:rPr lang="en-US" sz="1900" dirty="0" smtClean="0"/>
              <a:t>, </a:t>
            </a:r>
            <a:r>
              <a:rPr lang="pl-PL" sz="1900" dirty="0" smtClean="0"/>
              <a:t>NN; 23/91)</a:t>
            </a:r>
            <a:endParaRPr lang="en-US" sz="1900" dirty="0" smtClean="0"/>
          </a:p>
          <a:p>
            <a:r>
              <a:rPr lang="en-US" dirty="0" smtClean="0"/>
              <a:t>HUD: </a:t>
            </a:r>
            <a:r>
              <a:rPr lang="en-US" dirty="0" err="1" smtClean="0"/>
              <a:t>skup</a:t>
            </a:r>
            <a:r>
              <a:rPr lang="en-US" dirty="0" smtClean="0"/>
              <a:t> </a:t>
            </a:r>
            <a:r>
              <a:rPr lang="en-US" dirty="0" err="1" smtClean="0"/>
              <a:t>teškoća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se </a:t>
            </a:r>
            <a:r>
              <a:rPr lang="en-US" dirty="0" err="1" smtClean="0"/>
              <a:t>očituju</a:t>
            </a:r>
            <a:r>
              <a:rPr lang="en-US" dirty="0" smtClean="0"/>
              <a:t> u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Čitanju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Pisanju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Pamćenju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Organizaciji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informacija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Orjentaciji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Sekvencioniranju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Razumijevanju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teksta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Fonološkoj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obradi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riječi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itd</a:t>
            </a:r>
            <a:r>
              <a:rPr lang="en-US" dirty="0" smtClean="0">
                <a:solidFill>
                  <a:schemeClr val="tx1"/>
                </a:solidFill>
              </a:rPr>
              <a:t>. (www.hud.hr)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 descr="D:\GLOTODIDAKTIKA\disleksija-pictures\images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67225"/>
            <a:ext cx="3095625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disleksija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 </a:t>
            </a:r>
            <a:r>
              <a:rPr lang="en-US" dirty="0" err="1" smtClean="0"/>
              <a:t>liječi</a:t>
            </a:r>
            <a:r>
              <a:rPr lang="en-US" dirty="0" smtClean="0"/>
              <a:t> se </a:t>
            </a:r>
            <a:r>
              <a:rPr lang="en-US" dirty="0" err="1" smtClean="0"/>
              <a:t>lijekovima</a:t>
            </a:r>
            <a:endParaRPr lang="en-US" dirty="0" smtClean="0"/>
          </a:p>
          <a:p>
            <a:r>
              <a:rPr lang="en-US" dirty="0" err="1" smtClean="0"/>
              <a:t>Terapija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logopeda</a:t>
            </a:r>
            <a:endParaRPr lang="en-US" dirty="0" smtClean="0"/>
          </a:p>
          <a:p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vezana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kulturu</a:t>
            </a:r>
            <a:endParaRPr lang="en-US" dirty="0" smtClean="0"/>
          </a:p>
          <a:p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uvjetovana</a:t>
            </a:r>
            <a:r>
              <a:rPr lang="en-US" dirty="0" smtClean="0"/>
              <a:t> </a:t>
            </a:r>
            <a:r>
              <a:rPr lang="en-US" dirty="0" err="1" smtClean="0"/>
              <a:t>inteligencijom</a:t>
            </a:r>
            <a:r>
              <a:rPr lang="en-US" dirty="0" smtClean="0"/>
              <a:t> </a:t>
            </a:r>
            <a:r>
              <a:rPr lang="en-US" dirty="0" err="1" smtClean="0"/>
              <a:t>niti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sposobnostima</a:t>
            </a:r>
            <a:endParaRPr lang="en-US" dirty="0" smtClean="0"/>
          </a:p>
          <a:p>
            <a:r>
              <a:rPr lang="en-US" dirty="0" err="1" smtClean="0"/>
              <a:t>Nije</a:t>
            </a:r>
            <a:r>
              <a:rPr lang="en-US" dirty="0" smtClean="0"/>
              <a:t> problem </a:t>
            </a:r>
            <a:r>
              <a:rPr lang="en-US" dirty="0" err="1" smtClean="0"/>
              <a:t>motivacije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endParaRPr lang="en-US" dirty="0" smtClean="0"/>
          </a:p>
          <a:p>
            <a:r>
              <a:rPr lang="en-US" dirty="0" err="1" smtClean="0"/>
              <a:t>Genetski</a:t>
            </a:r>
            <a:r>
              <a:rPr lang="en-US" dirty="0" smtClean="0"/>
              <a:t> je </a:t>
            </a:r>
            <a:r>
              <a:rPr lang="en-US" dirty="0" err="1" smtClean="0"/>
              <a:t>nasljedna</a:t>
            </a:r>
            <a:endParaRPr lang="en-US" dirty="0" smtClean="0"/>
          </a:p>
          <a:p>
            <a:r>
              <a:rPr lang="en-US" dirty="0" err="1" smtClean="0"/>
              <a:t>Češća</a:t>
            </a:r>
            <a:r>
              <a:rPr lang="en-US" dirty="0" smtClean="0"/>
              <a:t> je u </a:t>
            </a:r>
            <a:r>
              <a:rPr lang="en-US" dirty="0" err="1" smtClean="0"/>
              <a:t>dječaka</a:t>
            </a:r>
            <a:endParaRPr lang="en-US" dirty="0"/>
          </a:p>
        </p:txBody>
      </p:sp>
      <p:pic>
        <p:nvPicPr>
          <p:cNvPr id="9219" name="Picture 3" descr="D:\GLOTODIDAKTIKA\disleksija-pictures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447800"/>
            <a:ext cx="2717800" cy="2065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disleksija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50" name="Picture 2" descr="C:\Users\ZEE\Desktop\Drzavni skup za njemacki 2017\NrLang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14600"/>
            <a:ext cx="4339757" cy="3853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disleksija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098" name="Picture 2" descr="D:\GLOTODIDAKTIKA\disleksija-pictures\neural-signature-for-dyslexi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438400"/>
            <a:ext cx="5245100" cy="393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disleksija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6" name="Picture 2" descr="D:\GLOTODIDAKTIKA\disleksija-pictures\6360188944824485421801939613_a946fd7fdc880b924e9bf460ca350f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8626" y="2667000"/>
            <a:ext cx="5474624" cy="3087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6571</TotalTime>
  <Words>1611</Words>
  <Application>Microsoft Office PowerPoint</Application>
  <PresentationFormat>On-screen Show (4:3)</PresentationFormat>
  <Paragraphs>333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Urban</vt:lpstr>
      <vt:lpstr>Državni skup za učitelje njemačkog jezika, Zadar, 9.-11.1.2017.    Kako poučavati učenike s disleksijom?</vt:lpstr>
      <vt:lpstr>Slide 2</vt:lpstr>
      <vt:lpstr>Sadržaj</vt:lpstr>
      <vt:lpstr>Što je disleksija? </vt:lpstr>
      <vt:lpstr>Što je disleksija?</vt:lpstr>
      <vt:lpstr>Što je disleksija?</vt:lpstr>
      <vt:lpstr>Što je disleksija?</vt:lpstr>
      <vt:lpstr>Što je disleksija?</vt:lpstr>
      <vt:lpstr>Što je disleksija?</vt:lpstr>
      <vt:lpstr>Simptomi disleksije </vt:lpstr>
      <vt:lpstr>Što je disgrafija? </vt:lpstr>
      <vt:lpstr>Obrazovna politika u RH</vt:lpstr>
      <vt:lpstr>Disleksija i učenje stranoga jezika</vt:lpstr>
      <vt:lpstr>Primjeri disleksije u njemačkom jeziku</vt:lpstr>
      <vt:lpstr>Primjeri disleksije u njemačkom jeziku</vt:lpstr>
      <vt:lpstr>Primjeri disleksije u njemačkom jeziku</vt:lpstr>
      <vt:lpstr>Primjeri disleksije u njemačkom jeziku</vt:lpstr>
      <vt:lpstr>Primjeri disleksije u njemačkom jeziku</vt:lpstr>
      <vt:lpstr>Primjeri disleksije u njemačkom jeziku</vt:lpstr>
      <vt:lpstr>Primjeri disleksije u njemačkom jeziku</vt:lpstr>
      <vt:lpstr>Primjeri disleksije u njemačkom jeziku</vt:lpstr>
      <vt:lpstr>Primjeri disleksije u njemačkom jeziku</vt:lpstr>
      <vt:lpstr>Primjeri disleksije u njemačkom jeziku</vt:lpstr>
      <vt:lpstr>Slide 24</vt:lpstr>
      <vt:lpstr>Tradicionalni pristup</vt:lpstr>
      <vt:lpstr>Višeosjetilni pristup</vt:lpstr>
      <vt:lpstr>Višeosjetilni pristup</vt:lpstr>
      <vt:lpstr>Metaspoznajni pristup</vt:lpstr>
      <vt:lpstr>Strukturirani pristup </vt:lpstr>
      <vt:lpstr>Izravni pristup </vt:lpstr>
      <vt:lpstr>VMSI pristup-primjer:</vt:lpstr>
      <vt:lpstr>VMSI pristp-primjer:</vt:lpstr>
      <vt:lpstr>VMSI pristup- primjer:</vt:lpstr>
      <vt:lpstr>VMSI pristup- primjer:</vt:lpstr>
      <vt:lpstr>VMSI pristup- primjer:</vt:lpstr>
      <vt:lpstr>VMSI pristup- primjer:</vt:lpstr>
      <vt:lpstr>VMSI pristup- primjer:</vt:lpstr>
      <vt:lpstr>Primjer nastavnih pomagala</vt:lpstr>
      <vt:lpstr>Primjer nastavnih pomagala</vt:lpstr>
      <vt:lpstr>Ostale prilagodbe</vt:lpstr>
      <vt:lpstr>Ostale prilagodbe</vt:lpstr>
      <vt:lpstr>Primjer iz prakse</vt:lpstr>
      <vt:lpstr>Literatura</vt:lpstr>
      <vt:lpstr>Slide 44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Kako poučavati učenika s disleksijom?</dc:title>
  <dc:creator>ZEE</dc:creator>
  <cp:lastModifiedBy>ZEE</cp:lastModifiedBy>
  <cp:revision>130</cp:revision>
  <dcterms:created xsi:type="dcterms:W3CDTF">2015-12-07T11:46:49Z</dcterms:created>
  <dcterms:modified xsi:type="dcterms:W3CDTF">2017-01-08T20:09:31Z</dcterms:modified>
</cp:coreProperties>
</file>