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rednji stil 2 - Isticanj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8" d="100"/>
          <a:sy n="88" d="100"/>
        </p:scale>
        <p:origin x="-146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slajd">
    <p:spTree>
      <p:nvGrpSpPr>
        <p:cNvPr id="1" name=""/>
        <p:cNvGrpSpPr/>
        <p:nvPr/>
      </p:nvGrpSpPr>
      <p:grpSpPr>
        <a:xfrm>
          <a:off x="0" y="0"/>
          <a:ext cx="0" cy="0"/>
          <a:chOff x="0" y="0"/>
          <a:chExt cx="0" cy="0"/>
        </a:xfrm>
      </p:grpSpPr>
      <p:sp>
        <p:nvSpPr>
          <p:cNvPr id="7" name="Jednakokračni trokut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Naslov 7"/>
          <p:cNvSpPr>
            <a:spLocks noGrp="1"/>
          </p:cNvSpPr>
          <p:nvPr>
            <p:ph type="ctrTitle"/>
          </p:nvPr>
        </p:nvSpPr>
        <p:spPr>
          <a:xfrm>
            <a:off x="540544" y="776288"/>
            <a:ext cx="8062912" cy="1470025"/>
          </a:xfrm>
        </p:spPr>
        <p:txBody>
          <a:bodyPr anchor="b">
            <a:normAutofit/>
          </a:bodyPr>
          <a:lstStyle>
            <a:lvl1pPr algn="r">
              <a:defRPr sz="4400"/>
            </a:lvl1pPr>
          </a:lstStyle>
          <a:p>
            <a:r>
              <a:rPr kumimoji="0" lang="hr-HR" smtClean="0"/>
              <a:t>Kliknite da biste uredili stil naslova matrice</a:t>
            </a:r>
            <a:endParaRPr kumimoji="0" lang="en-US"/>
          </a:p>
        </p:txBody>
      </p:sp>
      <p:sp>
        <p:nvSpPr>
          <p:cNvPr id="9" name="Podnaslov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hr-HR" smtClean="0"/>
              <a:t>Kliknite da biste uredili stil podnaslova matrice</a:t>
            </a:r>
            <a:endParaRPr kumimoji="0" lang="en-US"/>
          </a:p>
        </p:txBody>
      </p:sp>
      <p:sp>
        <p:nvSpPr>
          <p:cNvPr id="28" name="Rezervirano mjesto datuma 27"/>
          <p:cNvSpPr>
            <a:spLocks noGrp="1"/>
          </p:cNvSpPr>
          <p:nvPr>
            <p:ph type="dt" sz="half" idx="10"/>
          </p:nvPr>
        </p:nvSpPr>
        <p:spPr>
          <a:xfrm>
            <a:off x="1371600" y="6012656"/>
            <a:ext cx="5791200" cy="365125"/>
          </a:xfrm>
        </p:spPr>
        <p:txBody>
          <a:bodyPr tIns="0" bIns="0" anchor="t"/>
          <a:lstStyle>
            <a:lvl1pPr algn="r">
              <a:defRPr sz="1000"/>
            </a:lvl1pPr>
          </a:lstStyle>
          <a:p>
            <a:fld id="{4BE17941-EF2A-4C1C-8BFB-7BE7B0631916}" type="datetimeFigureOut">
              <a:rPr lang="en-US" smtClean="0"/>
              <a:pPr/>
              <a:t>1/7/2017</a:t>
            </a:fld>
            <a:endParaRPr lang="en-US"/>
          </a:p>
        </p:txBody>
      </p:sp>
      <p:sp>
        <p:nvSpPr>
          <p:cNvPr id="17" name="Rezervirano mjesto podnožja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Rezervirano mjesto broja slajda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44A15CDC-ADC4-4AAC-803B-81E629900D3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kumimoji="0" lang="hr-HR" smtClean="0"/>
              <a:t>Kliknite da biste uredili stil naslova matrice</a:t>
            </a:r>
            <a:endParaRPr kumimoji="0" lang="en-US"/>
          </a:p>
        </p:txBody>
      </p:sp>
      <p:sp>
        <p:nvSpPr>
          <p:cNvPr id="3" name="Rezervirano mjesto okomitog teksta 2"/>
          <p:cNvSpPr>
            <a:spLocks noGrp="1"/>
          </p:cNvSpPr>
          <p:nvPr>
            <p:ph type="body" orient="vert" idx="1"/>
          </p:nvPr>
        </p:nvSpPr>
        <p:spPr/>
        <p:txBody>
          <a:bodyPr vert="eaVert"/>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4" name="Rezervirano mjesto datuma 3"/>
          <p:cNvSpPr>
            <a:spLocks noGrp="1"/>
          </p:cNvSpPr>
          <p:nvPr>
            <p:ph type="dt" sz="half" idx="10"/>
          </p:nvPr>
        </p:nvSpPr>
        <p:spPr/>
        <p:txBody>
          <a:bodyPr/>
          <a:lstStyle/>
          <a:p>
            <a:fld id="{4BE17941-EF2A-4C1C-8BFB-7BE7B0631916}" type="datetimeFigureOut">
              <a:rPr lang="en-US" smtClean="0"/>
              <a:pPr/>
              <a:t>1/7/2017</a:t>
            </a:fld>
            <a:endParaRPr lang="en-US"/>
          </a:p>
        </p:txBody>
      </p:sp>
      <p:sp>
        <p:nvSpPr>
          <p:cNvPr id="5" name="Rezervirano mjesto podnožja 4"/>
          <p:cNvSpPr>
            <a:spLocks noGrp="1"/>
          </p:cNvSpPr>
          <p:nvPr>
            <p:ph type="ftr" sz="quarter" idx="11"/>
          </p:nvPr>
        </p:nvSpPr>
        <p:spPr/>
        <p:txBody>
          <a:bodyPr/>
          <a:lstStyle/>
          <a:p>
            <a:endParaRPr lang="en-US"/>
          </a:p>
        </p:txBody>
      </p:sp>
      <p:sp>
        <p:nvSpPr>
          <p:cNvPr id="6" name="Rezervirano mjesto broja slajda 5"/>
          <p:cNvSpPr>
            <a:spLocks noGrp="1"/>
          </p:cNvSpPr>
          <p:nvPr>
            <p:ph type="sldNum" sz="quarter" idx="12"/>
          </p:nvPr>
        </p:nvSpPr>
        <p:spPr/>
        <p:txBody>
          <a:bodyPr/>
          <a:lstStyle/>
          <a:p>
            <a:fld id="{44A15CDC-ADC4-4AAC-803B-81E629900D3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Okomiti naslov 1"/>
          <p:cNvSpPr>
            <a:spLocks noGrp="1"/>
          </p:cNvSpPr>
          <p:nvPr>
            <p:ph type="title" orient="vert"/>
          </p:nvPr>
        </p:nvSpPr>
        <p:spPr>
          <a:xfrm>
            <a:off x="6781800" y="381000"/>
            <a:ext cx="1905000" cy="5486400"/>
          </a:xfrm>
        </p:spPr>
        <p:txBody>
          <a:bodyPr vert="eaVert"/>
          <a:lstStyle/>
          <a:p>
            <a:r>
              <a:rPr kumimoji="0" lang="hr-HR" smtClean="0"/>
              <a:t>Kliknite da biste uredili stil naslova matrice</a:t>
            </a:r>
            <a:endParaRPr kumimoji="0" lang="en-US"/>
          </a:p>
        </p:txBody>
      </p:sp>
      <p:sp>
        <p:nvSpPr>
          <p:cNvPr id="3" name="Rezervirano mjesto okomitog teksta 2"/>
          <p:cNvSpPr>
            <a:spLocks noGrp="1"/>
          </p:cNvSpPr>
          <p:nvPr>
            <p:ph type="body" orient="vert" idx="1"/>
          </p:nvPr>
        </p:nvSpPr>
        <p:spPr>
          <a:xfrm>
            <a:off x="457200" y="381000"/>
            <a:ext cx="6248400" cy="5486400"/>
          </a:xfrm>
        </p:spPr>
        <p:txBody>
          <a:bodyPr vert="eaVert"/>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4" name="Rezervirano mjesto datuma 3"/>
          <p:cNvSpPr>
            <a:spLocks noGrp="1"/>
          </p:cNvSpPr>
          <p:nvPr>
            <p:ph type="dt" sz="half" idx="10"/>
          </p:nvPr>
        </p:nvSpPr>
        <p:spPr/>
        <p:txBody>
          <a:bodyPr/>
          <a:lstStyle/>
          <a:p>
            <a:fld id="{4BE17941-EF2A-4C1C-8BFB-7BE7B0631916}" type="datetimeFigureOut">
              <a:rPr lang="en-US" smtClean="0"/>
              <a:pPr/>
              <a:t>1/7/2017</a:t>
            </a:fld>
            <a:endParaRPr lang="en-US"/>
          </a:p>
        </p:txBody>
      </p:sp>
      <p:sp>
        <p:nvSpPr>
          <p:cNvPr id="5" name="Rezervirano mjesto podnožja 4"/>
          <p:cNvSpPr>
            <a:spLocks noGrp="1"/>
          </p:cNvSpPr>
          <p:nvPr>
            <p:ph type="ftr" sz="quarter" idx="11"/>
          </p:nvPr>
        </p:nvSpPr>
        <p:spPr/>
        <p:txBody>
          <a:bodyPr/>
          <a:lstStyle/>
          <a:p>
            <a:endParaRPr lang="en-US"/>
          </a:p>
        </p:txBody>
      </p:sp>
      <p:sp>
        <p:nvSpPr>
          <p:cNvPr id="6" name="Rezervirano mjesto broja slajda 5"/>
          <p:cNvSpPr>
            <a:spLocks noGrp="1"/>
          </p:cNvSpPr>
          <p:nvPr>
            <p:ph type="sldNum" sz="quarter" idx="12"/>
          </p:nvPr>
        </p:nvSpPr>
        <p:spPr/>
        <p:txBody>
          <a:bodyPr/>
          <a:lstStyle/>
          <a:p>
            <a:fld id="{44A15CDC-ADC4-4AAC-803B-81E629900D3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Naslov 1"/>
          <p:cNvSpPr>
            <a:spLocks noGrp="1"/>
          </p:cNvSpPr>
          <p:nvPr>
            <p:ph type="title"/>
          </p:nvPr>
        </p:nvSpPr>
        <p:spPr>
          <a:xfrm>
            <a:off x="457200" y="267494"/>
            <a:ext cx="8229600" cy="1399032"/>
          </a:xfrm>
        </p:spPr>
        <p:txBody>
          <a:bodyPr/>
          <a:lstStyle/>
          <a:p>
            <a:r>
              <a:rPr kumimoji="0" lang="hr-HR" smtClean="0"/>
              <a:t>Kliknite da biste uredili stil naslova matrice</a:t>
            </a:r>
            <a:endParaRPr kumimoji="0" lang="en-US"/>
          </a:p>
        </p:txBody>
      </p:sp>
      <p:sp>
        <p:nvSpPr>
          <p:cNvPr id="3" name="Rezervirano mjesto sadržaja 2"/>
          <p:cNvSpPr>
            <a:spLocks noGrp="1"/>
          </p:cNvSpPr>
          <p:nvPr>
            <p:ph idx="1"/>
          </p:nvPr>
        </p:nvSpPr>
        <p:spPr>
          <a:xfrm>
            <a:off x="457200" y="1882808"/>
            <a:ext cx="8229600" cy="4572000"/>
          </a:xfrm>
        </p:spPr>
        <p:txBody>
          <a:body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4" name="Rezervirano mjesto datuma 3"/>
          <p:cNvSpPr>
            <a:spLocks noGrp="1"/>
          </p:cNvSpPr>
          <p:nvPr>
            <p:ph type="dt" sz="half" idx="10"/>
          </p:nvPr>
        </p:nvSpPr>
        <p:spPr>
          <a:xfrm>
            <a:off x="4791456" y="6480048"/>
            <a:ext cx="2133600" cy="301752"/>
          </a:xfrm>
        </p:spPr>
        <p:txBody>
          <a:bodyPr/>
          <a:lstStyle/>
          <a:p>
            <a:fld id="{4BE17941-EF2A-4C1C-8BFB-7BE7B0631916}" type="datetimeFigureOut">
              <a:rPr lang="en-US" smtClean="0"/>
              <a:pPr/>
              <a:t>1/7/2017</a:t>
            </a:fld>
            <a:endParaRPr lang="en-US"/>
          </a:p>
        </p:txBody>
      </p:sp>
      <p:sp>
        <p:nvSpPr>
          <p:cNvPr id="5" name="Rezervirano mjesto podnožja 4"/>
          <p:cNvSpPr>
            <a:spLocks noGrp="1"/>
          </p:cNvSpPr>
          <p:nvPr>
            <p:ph type="ftr" sz="quarter" idx="11"/>
          </p:nvPr>
        </p:nvSpPr>
        <p:spPr>
          <a:xfrm>
            <a:off x="457200" y="6480969"/>
            <a:ext cx="4260056" cy="300831"/>
          </a:xfrm>
        </p:spPr>
        <p:txBody>
          <a:bodyPr/>
          <a:lstStyle/>
          <a:p>
            <a:endParaRPr lang="en-US"/>
          </a:p>
        </p:txBody>
      </p:sp>
      <p:sp>
        <p:nvSpPr>
          <p:cNvPr id="6" name="Rezervirano mjesto broja slajda 5"/>
          <p:cNvSpPr>
            <a:spLocks noGrp="1"/>
          </p:cNvSpPr>
          <p:nvPr>
            <p:ph type="sldNum" sz="quarter" idx="12"/>
          </p:nvPr>
        </p:nvSpPr>
        <p:spPr/>
        <p:txBody>
          <a:bodyPr/>
          <a:lstStyle/>
          <a:p>
            <a:fld id="{44A15CDC-ADC4-4AAC-803B-81E629900D3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aglavlje odjeljka">
    <p:bg>
      <p:bgRef idx="1002">
        <a:schemeClr val="bg1"/>
      </p:bgRef>
    </p:bg>
    <p:spTree>
      <p:nvGrpSpPr>
        <p:cNvPr id="1" name=""/>
        <p:cNvGrpSpPr/>
        <p:nvPr/>
      </p:nvGrpSpPr>
      <p:grpSpPr>
        <a:xfrm>
          <a:off x="0" y="0"/>
          <a:ext cx="0" cy="0"/>
          <a:chOff x="0" y="0"/>
          <a:chExt cx="0" cy="0"/>
        </a:xfrm>
      </p:grpSpPr>
      <p:sp>
        <p:nvSpPr>
          <p:cNvPr id="9" name="Pravokutni trokut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Jednakokračni trokut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Rezervirano mjesto datuma 3"/>
          <p:cNvSpPr>
            <a:spLocks noGrp="1"/>
          </p:cNvSpPr>
          <p:nvPr>
            <p:ph type="dt" sz="half" idx="10"/>
          </p:nvPr>
        </p:nvSpPr>
        <p:spPr>
          <a:xfrm>
            <a:off x="6955632" y="6477000"/>
            <a:ext cx="2133600" cy="304800"/>
          </a:xfrm>
        </p:spPr>
        <p:txBody>
          <a:bodyPr/>
          <a:lstStyle/>
          <a:p>
            <a:fld id="{4BE17941-EF2A-4C1C-8BFB-7BE7B0631916}" type="datetimeFigureOut">
              <a:rPr lang="en-US" smtClean="0"/>
              <a:pPr/>
              <a:t>1/7/2017</a:t>
            </a:fld>
            <a:endParaRPr lang="en-US"/>
          </a:p>
        </p:txBody>
      </p:sp>
      <p:sp>
        <p:nvSpPr>
          <p:cNvPr id="5" name="Rezervirano mjesto podnožja 4"/>
          <p:cNvSpPr>
            <a:spLocks noGrp="1"/>
          </p:cNvSpPr>
          <p:nvPr>
            <p:ph type="ftr" sz="quarter" idx="11"/>
          </p:nvPr>
        </p:nvSpPr>
        <p:spPr>
          <a:xfrm>
            <a:off x="2619376" y="6480969"/>
            <a:ext cx="4260056" cy="300831"/>
          </a:xfrm>
        </p:spPr>
        <p:txBody>
          <a:bodyPr/>
          <a:lstStyle/>
          <a:p>
            <a:endParaRPr lang="en-US"/>
          </a:p>
        </p:txBody>
      </p:sp>
      <p:sp>
        <p:nvSpPr>
          <p:cNvPr id="6" name="Rezervirano mjesto broja slajda 5"/>
          <p:cNvSpPr>
            <a:spLocks noGrp="1"/>
          </p:cNvSpPr>
          <p:nvPr>
            <p:ph type="sldNum" sz="quarter" idx="12"/>
          </p:nvPr>
        </p:nvSpPr>
        <p:spPr>
          <a:xfrm>
            <a:off x="8451056" y="809624"/>
            <a:ext cx="502920" cy="300831"/>
          </a:xfrm>
        </p:spPr>
        <p:txBody>
          <a:bodyPr/>
          <a:lstStyle/>
          <a:p>
            <a:fld id="{44A15CDC-ADC4-4AAC-803B-81E629900D3E}" type="slidenum">
              <a:rPr lang="en-US" smtClean="0"/>
              <a:pPr/>
              <a:t>‹#›</a:t>
            </a:fld>
            <a:endParaRPr lang="en-US"/>
          </a:p>
        </p:txBody>
      </p:sp>
      <p:cxnSp>
        <p:nvCxnSpPr>
          <p:cNvPr id="11" name="Ravni poveznik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Ravni poveznik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Naslov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hr-HR" smtClean="0"/>
              <a:t>Kliknite da biste uredili stil naslova matrice</a:t>
            </a:r>
            <a:endParaRPr kumimoji="0" lang="en-US"/>
          </a:p>
        </p:txBody>
      </p:sp>
      <p:sp>
        <p:nvSpPr>
          <p:cNvPr id="3" name="Rezervirano mjesto teksta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hr-HR" smtClean="0"/>
              <a:t>Kliknite da biste uredili stilove teksta matrice</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lvl1pPr marL="0" algn="l">
              <a:defRPr/>
            </a:lvl1pPr>
          </a:lstStyle>
          <a:p>
            <a:r>
              <a:rPr kumimoji="0" lang="hr-HR" smtClean="0"/>
              <a:t>Kliknite da biste uredili stil naslova matrice</a:t>
            </a:r>
            <a:endParaRPr kumimoji="0" lang="en-US"/>
          </a:p>
        </p:txBody>
      </p:sp>
      <p:sp>
        <p:nvSpPr>
          <p:cNvPr id="3" name="Rezervirano mjesto sadržaja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4" name="Rezervirano mjesto sadržaja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5" name="Rezervirano mjesto datuma 4"/>
          <p:cNvSpPr>
            <a:spLocks noGrp="1"/>
          </p:cNvSpPr>
          <p:nvPr>
            <p:ph type="dt" sz="half" idx="10"/>
          </p:nvPr>
        </p:nvSpPr>
        <p:spPr>
          <a:xfrm>
            <a:off x="4791456" y="6480969"/>
            <a:ext cx="2133600" cy="301752"/>
          </a:xfrm>
        </p:spPr>
        <p:txBody>
          <a:bodyPr/>
          <a:lstStyle/>
          <a:p>
            <a:fld id="{4BE17941-EF2A-4C1C-8BFB-7BE7B0631916}" type="datetimeFigureOut">
              <a:rPr lang="en-US" smtClean="0"/>
              <a:pPr/>
              <a:t>1/7/2017</a:t>
            </a:fld>
            <a:endParaRPr lang="en-US"/>
          </a:p>
        </p:txBody>
      </p:sp>
      <p:sp>
        <p:nvSpPr>
          <p:cNvPr id="6" name="Rezervirano mjesto podnožja 5"/>
          <p:cNvSpPr>
            <a:spLocks noGrp="1"/>
          </p:cNvSpPr>
          <p:nvPr>
            <p:ph type="ftr" sz="quarter" idx="11"/>
          </p:nvPr>
        </p:nvSpPr>
        <p:spPr>
          <a:xfrm>
            <a:off x="457200" y="6480969"/>
            <a:ext cx="4260056" cy="301752"/>
          </a:xfrm>
        </p:spPr>
        <p:txBody>
          <a:bodyPr/>
          <a:lstStyle/>
          <a:p>
            <a:endParaRPr lang="en-US"/>
          </a:p>
        </p:txBody>
      </p:sp>
      <p:sp>
        <p:nvSpPr>
          <p:cNvPr id="7" name="Rezervirano mjesto broja slajda 6"/>
          <p:cNvSpPr>
            <a:spLocks noGrp="1"/>
          </p:cNvSpPr>
          <p:nvPr>
            <p:ph type="sldNum" sz="quarter" idx="12"/>
          </p:nvPr>
        </p:nvSpPr>
        <p:spPr>
          <a:xfrm>
            <a:off x="7589520" y="6480969"/>
            <a:ext cx="502920" cy="301752"/>
          </a:xfrm>
        </p:spPr>
        <p:txBody>
          <a:bodyPr/>
          <a:lstStyle/>
          <a:p>
            <a:fld id="{44A15CDC-ADC4-4AAC-803B-81E629900D3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Usporedba">
    <p:bg>
      <p:bgRef idx="1002">
        <a:schemeClr val="bg2"/>
      </p:bgRef>
    </p:bg>
    <p:spTree>
      <p:nvGrpSpPr>
        <p:cNvPr id="1" name=""/>
        <p:cNvGrpSpPr/>
        <p:nvPr/>
      </p:nvGrpSpPr>
      <p:grpSpPr>
        <a:xfrm>
          <a:off x="0" y="0"/>
          <a:ext cx="0" cy="0"/>
          <a:chOff x="0" y="0"/>
          <a:chExt cx="0" cy="0"/>
        </a:xfrm>
      </p:grpSpPr>
      <p:sp>
        <p:nvSpPr>
          <p:cNvPr id="2" name="Naslov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hr-HR" smtClean="0"/>
              <a:t>Kliknite da biste uredili stil naslova matrice</a:t>
            </a:r>
            <a:endParaRPr kumimoji="0" lang="en-US"/>
          </a:p>
        </p:txBody>
      </p:sp>
      <p:sp>
        <p:nvSpPr>
          <p:cNvPr id="3" name="Rezervirano mjesto teksta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hr-HR" smtClean="0"/>
              <a:t>Kliknite da biste uredili stilove teksta matrice</a:t>
            </a:r>
          </a:p>
        </p:txBody>
      </p:sp>
      <p:sp>
        <p:nvSpPr>
          <p:cNvPr id="4" name="Rezervirano mjesto teksta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hr-HR" smtClean="0"/>
              <a:t>Kliknite da biste uredili stilove teksta matrice</a:t>
            </a:r>
          </a:p>
        </p:txBody>
      </p:sp>
      <p:sp>
        <p:nvSpPr>
          <p:cNvPr id="5" name="Rezervirano mjesto sadržaja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6" name="Rezervirano mjesto sadržaja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7" name="Rezervirano mjesto datuma 6"/>
          <p:cNvSpPr>
            <a:spLocks noGrp="1"/>
          </p:cNvSpPr>
          <p:nvPr>
            <p:ph type="dt" sz="half" idx="10"/>
          </p:nvPr>
        </p:nvSpPr>
        <p:spPr>
          <a:xfrm>
            <a:off x="4791456" y="6480969"/>
            <a:ext cx="2130552" cy="301752"/>
          </a:xfrm>
        </p:spPr>
        <p:txBody>
          <a:bodyPr/>
          <a:lstStyle/>
          <a:p>
            <a:fld id="{4BE17941-EF2A-4C1C-8BFB-7BE7B0631916}" type="datetimeFigureOut">
              <a:rPr lang="en-US" smtClean="0"/>
              <a:pPr/>
              <a:t>1/7/2017</a:t>
            </a:fld>
            <a:endParaRPr lang="en-US"/>
          </a:p>
        </p:txBody>
      </p:sp>
      <p:sp>
        <p:nvSpPr>
          <p:cNvPr id="8" name="Rezervirano mjesto podnožja 7"/>
          <p:cNvSpPr>
            <a:spLocks noGrp="1"/>
          </p:cNvSpPr>
          <p:nvPr>
            <p:ph type="ftr" sz="quarter" idx="11"/>
          </p:nvPr>
        </p:nvSpPr>
        <p:spPr>
          <a:xfrm>
            <a:off x="457200" y="6480969"/>
            <a:ext cx="4261104" cy="301752"/>
          </a:xfrm>
        </p:spPr>
        <p:txBody>
          <a:bodyPr/>
          <a:lstStyle/>
          <a:p>
            <a:endParaRPr lang="en-US"/>
          </a:p>
        </p:txBody>
      </p:sp>
      <p:sp>
        <p:nvSpPr>
          <p:cNvPr id="9" name="Rezervirano mjesto broja slajda 8"/>
          <p:cNvSpPr>
            <a:spLocks noGrp="1"/>
          </p:cNvSpPr>
          <p:nvPr>
            <p:ph type="sldNum" sz="quarter" idx="12"/>
          </p:nvPr>
        </p:nvSpPr>
        <p:spPr>
          <a:xfrm>
            <a:off x="7589520" y="6483096"/>
            <a:ext cx="502920" cy="301752"/>
          </a:xfrm>
        </p:spPr>
        <p:txBody>
          <a:bodyPr/>
          <a:lstStyle>
            <a:lvl1pPr algn="ctr">
              <a:defRPr/>
            </a:lvl1pPr>
          </a:lstStyle>
          <a:p>
            <a:fld id="{44A15CDC-ADC4-4AAC-803B-81E629900D3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lvl1pPr>
              <a:defRPr b="0"/>
            </a:lvl1pPr>
          </a:lstStyle>
          <a:p>
            <a:r>
              <a:rPr kumimoji="0" lang="hr-HR" smtClean="0"/>
              <a:t>Kliknite da biste uredili stil naslova matrice</a:t>
            </a:r>
            <a:endParaRPr kumimoji="0" lang="en-US"/>
          </a:p>
        </p:txBody>
      </p:sp>
      <p:sp>
        <p:nvSpPr>
          <p:cNvPr id="3" name="Rezervirano mjesto datuma 2"/>
          <p:cNvSpPr>
            <a:spLocks noGrp="1"/>
          </p:cNvSpPr>
          <p:nvPr>
            <p:ph type="dt" sz="half" idx="10"/>
          </p:nvPr>
        </p:nvSpPr>
        <p:spPr/>
        <p:txBody>
          <a:bodyPr/>
          <a:lstStyle/>
          <a:p>
            <a:fld id="{4BE17941-EF2A-4C1C-8BFB-7BE7B0631916}" type="datetimeFigureOut">
              <a:rPr lang="en-US" smtClean="0"/>
              <a:pPr/>
              <a:t>1/7/2017</a:t>
            </a:fld>
            <a:endParaRPr lang="en-US"/>
          </a:p>
        </p:txBody>
      </p:sp>
      <p:sp>
        <p:nvSpPr>
          <p:cNvPr id="4" name="Rezervirano mjesto podnožja 3"/>
          <p:cNvSpPr>
            <a:spLocks noGrp="1"/>
          </p:cNvSpPr>
          <p:nvPr>
            <p:ph type="ftr" sz="quarter" idx="11"/>
          </p:nvPr>
        </p:nvSpPr>
        <p:spPr/>
        <p:txBody>
          <a:bodyPr/>
          <a:lstStyle/>
          <a:p>
            <a:endParaRPr lang="en-US"/>
          </a:p>
        </p:txBody>
      </p:sp>
      <p:sp>
        <p:nvSpPr>
          <p:cNvPr id="5" name="Rezervirano mjesto broja slajda 4"/>
          <p:cNvSpPr>
            <a:spLocks noGrp="1"/>
          </p:cNvSpPr>
          <p:nvPr>
            <p:ph type="sldNum" sz="quarter" idx="12"/>
          </p:nvPr>
        </p:nvSpPr>
        <p:spPr/>
        <p:txBody>
          <a:bodyPr/>
          <a:lstStyle/>
          <a:p>
            <a:fld id="{44A15CDC-ADC4-4AAC-803B-81E629900D3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Rezervirano mjesto datuma 1"/>
          <p:cNvSpPr>
            <a:spLocks noGrp="1"/>
          </p:cNvSpPr>
          <p:nvPr>
            <p:ph type="dt" sz="half" idx="10"/>
          </p:nvPr>
        </p:nvSpPr>
        <p:spPr>
          <a:xfrm>
            <a:off x="4791456" y="6480969"/>
            <a:ext cx="2133600" cy="301752"/>
          </a:xfrm>
        </p:spPr>
        <p:txBody>
          <a:bodyPr/>
          <a:lstStyle/>
          <a:p>
            <a:fld id="{4BE17941-EF2A-4C1C-8BFB-7BE7B0631916}" type="datetimeFigureOut">
              <a:rPr lang="en-US" smtClean="0"/>
              <a:pPr/>
              <a:t>1/7/2017</a:t>
            </a:fld>
            <a:endParaRPr lang="en-US"/>
          </a:p>
        </p:txBody>
      </p:sp>
      <p:sp>
        <p:nvSpPr>
          <p:cNvPr id="3" name="Rezervirano mjesto podnožja 2"/>
          <p:cNvSpPr>
            <a:spLocks noGrp="1"/>
          </p:cNvSpPr>
          <p:nvPr>
            <p:ph type="ftr" sz="quarter" idx="11"/>
          </p:nvPr>
        </p:nvSpPr>
        <p:spPr>
          <a:xfrm>
            <a:off x="457200" y="6481890"/>
            <a:ext cx="4260056" cy="300831"/>
          </a:xfrm>
        </p:spPr>
        <p:txBody>
          <a:bodyPr/>
          <a:lstStyle/>
          <a:p>
            <a:endParaRPr lang="en-US"/>
          </a:p>
        </p:txBody>
      </p:sp>
      <p:sp>
        <p:nvSpPr>
          <p:cNvPr id="4" name="Rezervirano mjesto broja slajda 3"/>
          <p:cNvSpPr>
            <a:spLocks noGrp="1"/>
          </p:cNvSpPr>
          <p:nvPr>
            <p:ph type="sldNum" sz="quarter" idx="12"/>
          </p:nvPr>
        </p:nvSpPr>
        <p:spPr>
          <a:xfrm>
            <a:off x="7589520" y="6480969"/>
            <a:ext cx="502920" cy="301752"/>
          </a:xfrm>
        </p:spPr>
        <p:txBody>
          <a:bodyPr/>
          <a:lstStyle/>
          <a:p>
            <a:fld id="{44A15CDC-ADC4-4AAC-803B-81E629900D3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Sadržaj s opisom">
    <p:bg>
      <p:bgRef idx="1002">
        <a:schemeClr val="bg2"/>
      </p:bgRef>
    </p:bg>
    <p:spTree>
      <p:nvGrpSpPr>
        <p:cNvPr id="1" name=""/>
        <p:cNvGrpSpPr/>
        <p:nvPr/>
      </p:nvGrpSpPr>
      <p:grpSpPr>
        <a:xfrm>
          <a:off x="0" y="0"/>
          <a:ext cx="0" cy="0"/>
          <a:chOff x="0" y="0"/>
          <a:chExt cx="0" cy="0"/>
        </a:xfrm>
      </p:grpSpPr>
      <p:sp>
        <p:nvSpPr>
          <p:cNvPr id="2" name="Naslov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hr-HR" smtClean="0"/>
              <a:t>Kliknite da biste uredili stil naslova matrice</a:t>
            </a:r>
            <a:endParaRPr kumimoji="0" lang="en-US"/>
          </a:p>
        </p:txBody>
      </p:sp>
      <p:sp>
        <p:nvSpPr>
          <p:cNvPr id="3" name="Rezervirano mjesto teksta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hr-HR" smtClean="0"/>
              <a:t>Kliknite da biste uredili stilove teksta matrice</a:t>
            </a:r>
          </a:p>
        </p:txBody>
      </p:sp>
      <p:sp>
        <p:nvSpPr>
          <p:cNvPr id="4" name="Rezervirano mjesto sadržaja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5" name="Rezervirano mjesto datuma 4"/>
          <p:cNvSpPr>
            <a:spLocks noGrp="1"/>
          </p:cNvSpPr>
          <p:nvPr>
            <p:ph type="dt" sz="half" idx="10"/>
          </p:nvPr>
        </p:nvSpPr>
        <p:spPr>
          <a:xfrm>
            <a:off x="6278976" y="6556248"/>
            <a:ext cx="2133600" cy="301752"/>
          </a:xfrm>
        </p:spPr>
        <p:txBody>
          <a:bodyPr/>
          <a:lstStyle>
            <a:lvl1pPr>
              <a:defRPr sz="900"/>
            </a:lvl1pPr>
          </a:lstStyle>
          <a:p>
            <a:fld id="{4BE17941-EF2A-4C1C-8BFB-7BE7B0631916}" type="datetimeFigureOut">
              <a:rPr lang="en-US" smtClean="0"/>
              <a:pPr/>
              <a:t>1/7/2017</a:t>
            </a:fld>
            <a:endParaRPr lang="en-US"/>
          </a:p>
        </p:txBody>
      </p:sp>
      <p:sp>
        <p:nvSpPr>
          <p:cNvPr id="6" name="Rezervirano mjesto podnožja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Rezervirano mjesto broja slajda 6"/>
          <p:cNvSpPr>
            <a:spLocks noGrp="1"/>
          </p:cNvSpPr>
          <p:nvPr>
            <p:ph type="sldNum" sz="quarter" idx="12"/>
          </p:nvPr>
        </p:nvSpPr>
        <p:spPr>
          <a:xfrm>
            <a:off x="8410576" y="6556248"/>
            <a:ext cx="502920" cy="301752"/>
          </a:xfrm>
        </p:spPr>
        <p:txBody>
          <a:bodyPr/>
          <a:lstStyle>
            <a:lvl1pPr>
              <a:defRPr sz="900"/>
            </a:lvl1pPr>
          </a:lstStyle>
          <a:p>
            <a:fld id="{44A15CDC-ADC4-4AAC-803B-81E629900D3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Slika s opisom">
    <p:bg>
      <p:bgRef idx="1002">
        <a:schemeClr val="bg1"/>
      </p:bgRef>
    </p:bg>
    <p:spTree>
      <p:nvGrpSpPr>
        <p:cNvPr id="1" name=""/>
        <p:cNvGrpSpPr/>
        <p:nvPr/>
      </p:nvGrpSpPr>
      <p:grpSpPr>
        <a:xfrm>
          <a:off x="0" y="0"/>
          <a:ext cx="0" cy="0"/>
          <a:chOff x="0" y="0"/>
          <a:chExt cx="0" cy="0"/>
        </a:xfrm>
      </p:grpSpPr>
      <p:sp>
        <p:nvSpPr>
          <p:cNvPr id="2" name="Naslov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hr-HR" smtClean="0"/>
              <a:t>Kliknite da biste uredili stil naslova matrice</a:t>
            </a:r>
            <a:endParaRPr kumimoji="0" lang="en-US"/>
          </a:p>
        </p:txBody>
      </p:sp>
      <p:sp>
        <p:nvSpPr>
          <p:cNvPr id="3" name="Rezervirano mjesto slike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hr-HR" smtClean="0"/>
              <a:t>Pritisnite ikonu za dodavanje slike</a:t>
            </a:r>
            <a:endParaRPr kumimoji="0" lang="en-US" dirty="0"/>
          </a:p>
        </p:txBody>
      </p:sp>
      <p:sp>
        <p:nvSpPr>
          <p:cNvPr id="4" name="Rezervirano mjesto teksta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hr-HR" smtClean="0"/>
              <a:t>Kliknite da biste uredili stilove teksta matrice</a:t>
            </a:r>
          </a:p>
        </p:txBody>
      </p:sp>
      <p:sp>
        <p:nvSpPr>
          <p:cNvPr id="5" name="Rezervirano mjesto datuma 4"/>
          <p:cNvSpPr>
            <a:spLocks noGrp="1"/>
          </p:cNvSpPr>
          <p:nvPr>
            <p:ph type="dt" sz="half" idx="10"/>
          </p:nvPr>
        </p:nvSpPr>
        <p:spPr>
          <a:xfrm>
            <a:off x="6108192" y="6556248"/>
            <a:ext cx="2103120" cy="301752"/>
          </a:xfrm>
        </p:spPr>
        <p:txBody>
          <a:bodyPr/>
          <a:lstStyle>
            <a:lvl1pPr>
              <a:defRPr sz="900"/>
            </a:lvl1pPr>
          </a:lstStyle>
          <a:p>
            <a:fld id="{4BE17941-EF2A-4C1C-8BFB-7BE7B0631916}" type="datetimeFigureOut">
              <a:rPr lang="en-US" smtClean="0"/>
              <a:pPr/>
              <a:t>1/7/2017</a:t>
            </a:fld>
            <a:endParaRPr lang="en-US"/>
          </a:p>
        </p:txBody>
      </p:sp>
      <p:sp>
        <p:nvSpPr>
          <p:cNvPr id="6" name="Rezervirano mjesto podnožja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Rezervirano mjesto broja slajda 6"/>
          <p:cNvSpPr>
            <a:spLocks noGrp="1"/>
          </p:cNvSpPr>
          <p:nvPr>
            <p:ph type="sldNum" sz="quarter" idx="12"/>
          </p:nvPr>
        </p:nvSpPr>
        <p:spPr>
          <a:xfrm>
            <a:off x="8217192" y="6556248"/>
            <a:ext cx="365760" cy="301752"/>
          </a:xfrm>
        </p:spPr>
        <p:txBody>
          <a:bodyPr/>
          <a:lstStyle>
            <a:lvl1pPr algn="ctr">
              <a:defRPr sz="900"/>
            </a:lvl1pPr>
          </a:lstStyle>
          <a:p>
            <a:fld id="{44A15CDC-ADC4-4AAC-803B-81E629900D3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Pravokutni trokut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Ravni poveznik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Ravni poveznik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Rezervirano mjesto naslova 21"/>
          <p:cNvSpPr>
            <a:spLocks noGrp="1"/>
          </p:cNvSpPr>
          <p:nvPr>
            <p:ph type="title"/>
          </p:nvPr>
        </p:nvSpPr>
        <p:spPr>
          <a:xfrm>
            <a:off x="457200" y="267494"/>
            <a:ext cx="8229600" cy="1399032"/>
          </a:xfrm>
          <a:prstGeom prst="rect">
            <a:avLst/>
          </a:prstGeom>
        </p:spPr>
        <p:txBody>
          <a:bodyPr vert="horz" anchor="ctr">
            <a:normAutofit/>
          </a:bodyPr>
          <a:lstStyle/>
          <a:p>
            <a:r>
              <a:rPr kumimoji="0" lang="hr-HR" smtClean="0"/>
              <a:t>Kliknite da biste uredili stil naslova matrice</a:t>
            </a:r>
            <a:endParaRPr kumimoji="0" lang="en-US"/>
          </a:p>
        </p:txBody>
      </p:sp>
      <p:sp>
        <p:nvSpPr>
          <p:cNvPr id="13" name="Rezervirano mjesto teksta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hr-HR" smtClean="0"/>
              <a:t>Kliknite da biste uredili stilove teksta matrice</a:t>
            </a:r>
          </a:p>
          <a:p>
            <a:pPr lvl="1" eaLnBrk="1" latinLnBrk="0" hangingPunct="1"/>
            <a:r>
              <a:rPr kumimoji="0" lang="hr-HR" smtClean="0"/>
              <a:t>Druga razina</a:t>
            </a:r>
          </a:p>
          <a:p>
            <a:pPr lvl="2" eaLnBrk="1" latinLnBrk="0" hangingPunct="1"/>
            <a:r>
              <a:rPr kumimoji="0" lang="hr-HR" smtClean="0"/>
              <a:t>Treća razina</a:t>
            </a:r>
          </a:p>
          <a:p>
            <a:pPr lvl="3" eaLnBrk="1" latinLnBrk="0" hangingPunct="1"/>
            <a:r>
              <a:rPr kumimoji="0" lang="hr-HR" smtClean="0"/>
              <a:t>Četvrta razina</a:t>
            </a:r>
          </a:p>
          <a:p>
            <a:pPr lvl="4" eaLnBrk="1" latinLnBrk="0" hangingPunct="1"/>
            <a:r>
              <a:rPr kumimoji="0" lang="hr-HR" smtClean="0"/>
              <a:t>Peta razina</a:t>
            </a:r>
            <a:endParaRPr kumimoji="0" lang="en-US"/>
          </a:p>
        </p:txBody>
      </p:sp>
      <p:sp>
        <p:nvSpPr>
          <p:cNvPr id="14" name="Rezervirano mjesto datuma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BE17941-EF2A-4C1C-8BFB-7BE7B0631916}" type="datetimeFigureOut">
              <a:rPr lang="en-US" smtClean="0"/>
              <a:pPr/>
              <a:t>1/7/2017</a:t>
            </a:fld>
            <a:endParaRPr lang="en-US"/>
          </a:p>
        </p:txBody>
      </p:sp>
      <p:sp>
        <p:nvSpPr>
          <p:cNvPr id="3" name="Rezervirano mjesto podnožja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Rezervirano mjesto broja slajda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44A15CDC-ADC4-4AAC-803B-81E629900D3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p:txBody>
          <a:bodyPr/>
          <a:lstStyle/>
          <a:p>
            <a:pPr algn="ctr"/>
            <a:r>
              <a:rPr lang="hr-HR" b="1" dirty="0" smtClean="0"/>
              <a:t>AUTIZAM – KARAKTERISTIKE I PRILAGODBA RADA</a:t>
            </a:r>
            <a:endParaRPr lang="en-US" b="1" dirty="0"/>
          </a:p>
        </p:txBody>
      </p:sp>
      <p:sp>
        <p:nvSpPr>
          <p:cNvPr id="3" name="Podnaslov 2"/>
          <p:cNvSpPr>
            <a:spLocks noGrp="1"/>
          </p:cNvSpPr>
          <p:nvPr>
            <p:ph type="subTitle" idx="1"/>
          </p:nvPr>
        </p:nvSpPr>
        <p:spPr>
          <a:xfrm>
            <a:off x="652492" y="3214686"/>
            <a:ext cx="8062912" cy="1571636"/>
          </a:xfrm>
        </p:spPr>
        <p:txBody>
          <a:bodyPr>
            <a:normAutofit/>
          </a:bodyPr>
          <a:lstStyle/>
          <a:p>
            <a:endParaRPr lang="hr-HR" dirty="0" smtClean="0"/>
          </a:p>
          <a:p>
            <a:pPr algn="just"/>
            <a:r>
              <a:rPr lang="hr-HR" dirty="0" smtClean="0"/>
              <a:t>Suzana </a:t>
            </a:r>
            <a:r>
              <a:rPr lang="hr-HR" dirty="0" err="1" smtClean="0"/>
              <a:t>Sklepić</a:t>
            </a:r>
            <a:r>
              <a:rPr lang="hr-HR" dirty="0" smtClean="0"/>
              <a:t>-Šarić</a:t>
            </a:r>
          </a:p>
          <a:p>
            <a:pPr algn="just"/>
            <a:r>
              <a:rPr lang="hr-HR" dirty="0" smtClean="0"/>
              <a:t>I. OŠ Čakovec</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500034" y="357166"/>
            <a:ext cx="8229600" cy="214314"/>
          </a:xfrm>
        </p:spPr>
        <p:txBody>
          <a:bodyPr>
            <a:normAutofit fontScale="90000"/>
          </a:bodyPr>
          <a:lstStyle/>
          <a:p>
            <a:endParaRPr lang="en-US"/>
          </a:p>
        </p:txBody>
      </p:sp>
      <p:sp>
        <p:nvSpPr>
          <p:cNvPr id="3" name="Rezervirano mjesto sadržaja 2"/>
          <p:cNvSpPr>
            <a:spLocks noGrp="1"/>
          </p:cNvSpPr>
          <p:nvPr>
            <p:ph idx="1"/>
          </p:nvPr>
        </p:nvSpPr>
        <p:spPr>
          <a:xfrm>
            <a:off x="457200" y="1000108"/>
            <a:ext cx="8229600" cy="5454700"/>
          </a:xfrm>
        </p:spPr>
        <p:txBody>
          <a:bodyPr>
            <a:normAutofit/>
          </a:bodyPr>
          <a:lstStyle/>
          <a:p>
            <a:pPr algn="just"/>
            <a:r>
              <a:rPr lang="hr-HR" sz="1800" dirty="0" smtClean="0"/>
              <a:t>Pružanje mogućnosti izbora (jedna ili dvije aktivnosti), raščlanjivanje usmenih uputa na male korake (praćeno vizualnim znacima), primjena konkretnih primjera i aktivnosti, raščlanjivanje zadataka, isticati ono što je bitno, pokazati samo glavni tekst, istaknuti samo osnovne riječi, istaknuti imena likova u tekstu, poticati samostalan trud, smanjiti ovisnost o poticajima, udaljiti ponekad odraslu osobu, promijeniti pomoćnika da se navikne na promjene, uključiti ga u rad grupe, podržavati jake strane i interese i razvijati ih, izmjenjivati uspješne s manje uspješnim aktivnostima, umanjiti ometajuće čimbenike u okruženju, pružite priliku za opuštanje i za to osigurajte prostor, osigurati mogućnost za smisleno druženje s vršnjacima, zajedničke aktivnosti učenja, mijenjanje prijatelja vršnjaka tijekom aktivnosti, koristiti jasne, jednostavne i sažete rečenice, razvijati usmeni govor, vještinu izgovaranja, koristiti simboličke crteže, prikazati emocije pomoću boja, koristiti eholaliju (doslovno ponavljanje govora drugih osoba ) kao sredstvo za poduku</a:t>
            </a:r>
          </a:p>
          <a:p>
            <a:pPr algn="just"/>
            <a:r>
              <a:rPr lang="hr-HR" sz="1800" dirty="0" smtClean="0"/>
              <a:t>Polaziti od konkretnog ka apstraktnom (predmeti stvarne veličine-minijature predmeta-fotografije-crteži-napisane riječi-napisane fraze-napisane rečenice-pjevanje)</a:t>
            </a:r>
            <a:endParaRPr lang="en-US" sz="1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67494"/>
            <a:ext cx="8229600" cy="804052"/>
          </a:xfrm>
        </p:spPr>
        <p:txBody>
          <a:bodyPr>
            <a:normAutofit/>
          </a:bodyPr>
          <a:lstStyle/>
          <a:p>
            <a:r>
              <a:rPr lang="hr-HR" sz="2400" dirty="0" smtClean="0"/>
              <a:t>PRIMJER IOOP-A (UČENIK </a:t>
            </a:r>
            <a:r>
              <a:rPr lang="hr-HR" sz="2400" dirty="0" err="1" smtClean="0"/>
              <a:t>D.D</a:t>
            </a:r>
            <a:r>
              <a:rPr lang="hr-HR" sz="2400" dirty="0" smtClean="0"/>
              <a:t>., 8 GODINA 2.razred)</a:t>
            </a:r>
            <a:endParaRPr lang="en-US" sz="2400" dirty="0"/>
          </a:p>
        </p:txBody>
      </p:sp>
      <p:graphicFrame>
        <p:nvGraphicFramePr>
          <p:cNvPr id="4" name="Rezervirano mjesto sadržaja 3"/>
          <p:cNvGraphicFramePr>
            <a:graphicFrameLocks noGrp="1"/>
          </p:cNvGraphicFramePr>
          <p:nvPr>
            <p:ph idx="1"/>
          </p:nvPr>
        </p:nvGraphicFramePr>
        <p:xfrm>
          <a:off x="571472" y="1214422"/>
          <a:ext cx="8229600" cy="5212080"/>
        </p:xfrm>
        <a:graphic>
          <a:graphicData uri="http://schemas.openxmlformats.org/drawingml/2006/table">
            <a:tbl>
              <a:tblPr firstRow="1" bandRow="1">
                <a:tableStyleId>{5C22544A-7EE6-4342-B048-85BDC9FD1C3A}</a:tableStyleId>
              </a:tblPr>
              <a:tblGrid>
                <a:gridCol w="571504"/>
                <a:gridCol w="1428760"/>
                <a:gridCol w="1928826"/>
                <a:gridCol w="1928826"/>
                <a:gridCol w="2371684"/>
              </a:tblGrid>
              <a:tr h="485772">
                <a:tc>
                  <a:txBody>
                    <a:bodyPr/>
                    <a:lstStyle/>
                    <a:p>
                      <a:r>
                        <a:rPr lang="hr-HR" dirty="0" smtClean="0"/>
                        <a:t>MJ.</a:t>
                      </a:r>
                      <a:endParaRPr lang="en-US" dirty="0"/>
                    </a:p>
                  </a:txBody>
                  <a:tcPr/>
                </a:tc>
                <a:tc>
                  <a:txBody>
                    <a:bodyPr/>
                    <a:lstStyle/>
                    <a:p>
                      <a:r>
                        <a:rPr lang="hr-HR" dirty="0" smtClean="0"/>
                        <a:t>SADRŽAJ EDUKACIJE</a:t>
                      </a:r>
                      <a:endParaRPr lang="en-US" dirty="0"/>
                    </a:p>
                  </a:txBody>
                  <a:tcPr/>
                </a:tc>
                <a:tc>
                  <a:txBody>
                    <a:bodyPr/>
                    <a:lstStyle/>
                    <a:p>
                      <a:r>
                        <a:rPr lang="hr-HR" dirty="0" smtClean="0"/>
                        <a:t>CILJEVI </a:t>
                      </a:r>
                      <a:endParaRPr lang="en-US" dirty="0"/>
                    </a:p>
                  </a:txBody>
                  <a:tcPr/>
                </a:tc>
                <a:tc>
                  <a:txBody>
                    <a:bodyPr/>
                    <a:lstStyle/>
                    <a:p>
                      <a:r>
                        <a:rPr lang="hr-HR" dirty="0" smtClean="0"/>
                        <a:t>AKTIVNOSTI UČENIKA</a:t>
                      </a:r>
                      <a:endParaRPr lang="en-US" dirty="0"/>
                    </a:p>
                  </a:txBody>
                  <a:tcPr/>
                </a:tc>
                <a:tc>
                  <a:txBody>
                    <a:bodyPr/>
                    <a:lstStyle/>
                    <a:p>
                      <a:r>
                        <a:rPr lang="hr-HR" dirty="0" smtClean="0"/>
                        <a:t>STRATEGIJE PODRŠKE</a:t>
                      </a:r>
                      <a:endParaRPr lang="en-US" dirty="0"/>
                    </a:p>
                  </a:txBody>
                  <a:tcPr/>
                </a:tc>
              </a:tr>
              <a:tr h="370840">
                <a:tc>
                  <a:txBody>
                    <a:bodyPr/>
                    <a:lstStyle/>
                    <a:p>
                      <a:endParaRPr lang="hr-HR" dirty="0" smtClean="0"/>
                    </a:p>
                    <a:p>
                      <a:r>
                        <a:rPr lang="hr-HR" sz="1400" dirty="0" smtClean="0"/>
                        <a:t>L</a:t>
                      </a:r>
                    </a:p>
                    <a:p>
                      <a:r>
                        <a:rPr lang="hr-HR" sz="1400" dirty="0" smtClean="0"/>
                        <a:t>I</a:t>
                      </a:r>
                    </a:p>
                    <a:p>
                      <a:r>
                        <a:rPr lang="hr-HR" sz="1400" dirty="0" smtClean="0"/>
                        <a:t>S</a:t>
                      </a:r>
                    </a:p>
                    <a:p>
                      <a:r>
                        <a:rPr lang="hr-HR" sz="1400" dirty="0" smtClean="0"/>
                        <a:t>T</a:t>
                      </a:r>
                    </a:p>
                    <a:p>
                      <a:r>
                        <a:rPr lang="hr-HR" sz="1400" dirty="0" smtClean="0"/>
                        <a:t>O</a:t>
                      </a:r>
                    </a:p>
                    <a:p>
                      <a:r>
                        <a:rPr lang="hr-HR" sz="1400" dirty="0" smtClean="0"/>
                        <a:t>P</a:t>
                      </a:r>
                    </a:p>
                    <a:p>
                      <a:r>
                        <a:rPr lang="hr-HR" sz="1400" dirty="0" smtClean="0"/>
                        <a:t>A</a:t>
                      </a:r>
                    </a:p>
                    <a:p>
                      <a:r>
                        <a:rPr lang="hr-HR" sz="1400" dirty="0" smtClean="0"/>
                        <a:t>D</a:t>
                      </a:r>
                      <a:endParaRPr lang="en-US" sz="1400" dirty="0"/>
                    </a:p>
                  </a:txBody>
                  <a:tcPr/>
                </a:tc>
                <a:tc>
                  <a:txBody>
                    <a:bodyPr/>
                    <a:lstStyle/>
                    <a:p>
                      <a:r>
                        <a:rPr kumimoji="0" lang="hr-HR" sz="1400" b="1" kern="1200" dirty="0" err="1" smtClean="0">
                          <a:solidFill>
                            <a:schemeClr val="dk1"/>
                          </a:solidFill>
                          <a:latin typeface="+mn-lt"/>
                          <a:ea typeface="+mn-ea"/>
                          <a:cs typeface="+mn-cs"/>
                        </a:rPr>
                        <a:t>Schule</a:t>
                      </a:r>
                      <a:r>
                        <a:rPr kumimoji="0" lang="hr-HR" sz="1400" b="1" kern="1200" dirty="0" smtClean="0">
                          <a:solidFill>
                            <a:schemeClr val="dk1"/>
                          </a:solidFill>
                          <a:latin typeface="+mn-lt"/>
                          <a:ea typeface="+mn-ea"/>
                          <a:cs typeface="+mn-cs"/>
                        </a:rPr>
                        <a:t>, </a:t>
                      </a:r>
                      <a:r>
                        <a:rPr kumimoji="0" lang="hr-HR" sz="1400" b="1" kern="1200" dirty="0" err="1" smtClean="0">
                          <a:solidFill>
                            <a:schemeClr val="dk1"/>
                          </a:solidFill>
                          <a:latin typeface="+mn-lt"/>
                          <a:ea typeface="+mn-ea"/>
                          <a:cs typeface="+mn-cs"/>
                        </a:rPr>
                        <a:t>Schule</a:t>
                      </a:r>
                      <a:endParaRPr kumimoji="0" lang="en-US" sz="1400" kern="1200" dirty="0" smtClean="0">
                        <a:solidFill>
                          <a:schemeClr val="dk1"/>
                        </a:solidFill>
                        <a:latin typeface="+mn-lt"/>
                        <a:ea typeface="+mn-ea"/>
                        <a:cs typeface="+mn-cs"/>
                      </a:endParaRPr>
                    </a:p>
                    <a:p>
                      <a:r>
                        <a:rPr kumimoji="0" lang="hr-HR" sz="1400" kern="1200" dirty="0" smtClean="0">
                          <a:solidFill>
                            <a:schemeClr val="dk1"/>
                          </a:solidFill>
                          <a:latin typeface="+mn-lt"/>
                          <a:ea typeface="+mn-ea"/>
                          <a:cs typeface="+mn-cs"/>
                        </a:rPr>
                        <a:t>-</a:t>
                      </a:r>
                      <a:r>
                        <a:rPr kumimoji="0" lang="hr-HR" sz="1400" kern="1200" dirty="0" err="1" smtClean="0">
                          <a:solidFill>
                            <a:schemeClr val="dk1"/>
                          </a:solidFill>
                          <a:latin typeface="+mn-lt"/>
                          <a:ea typeface="+mn-ea"/>
                          <a:cs typeface="+mn-cs"/>
                        </a:rPr>
                        <a:t>Guten</a:t>
                      </a:r>
                      <a:r>
                        <a:rPr kumimoji="0" lang="hr-HR" sz="1400" kern="1200" dirty="0" smtClean="0">
                          <a:solidFill>
                            <a:schemeClr val="dk1"/>
                          </a:solidFill>
                          <a:latin typeface="+mn-lt"/>
                          <a:ea typeface="+mn-ea"/>
                          <a:cs typeface="+mn-cs"/>
                        </a:rPr>
                        <a:t> </a:t>
                      </a:r>
                      <a:r>
                        <a:rPr kumimoji="0" lang="hr-HR" sz="1400" kern="1200" dirty="0" err="1" smtClean="0">
                          <a:solidFill>
                            <a:schemeClr val="dk1"/>
                          </a:solidFill>
                          <a:latin typeface="+mn-lt"/>
                          <a:ea typeface="+mn-ea"/>
                          <a:cs typeface="+mn-cs"/>
                        </a:rPr>
                        <a:t>Morgen</a:t>
                      </a:r>
                      <a:endParaRPr kumimoji="0" lang="en-US" sz="1400" kern="1200" dirty="0" smtClean="0">
                        <a:solidFill>
                          <a:schemeClr val="dk1"/>
                        </a:solidFill>
                        <a:latin typeface="+mn-lt"/>
                        <a:ea typeface="+mn-ea"/>
                        <a:cs typeface="+mn-cs"/>
                      </a:endParaRPr>
                    </a:p>
                    <a:p>
                      <a:r>
                        <a:rPr kumimoji="0" lang="hr-HR" sz="1400" kern="1200" dirty="0" smtClean="0">
                          <a:solidFill>
                            <a:schemeClr val="dk1"/>
                          </a:solidFill>
                          <a:latin typeface="+mn-lt"/>
                          <a:ea typeface="+mn-ea"/>
                          <a:cs typeface="+mn-cs"/>
                        </a:rPr>
                        <a:t>-</a:t>
                      </a:r>
                      <a:r>
                        <a:rPr kumimoji="0" lang="hr-HR" sz="1400" kern="1200" dirty="0" err="1" smtClean="0">
                          <a:solidFill>
                            <a:schemeClr val="dk1"/>
                          </a:solidFill>
                          <a:latin typeface="+mn-lt"/>
                          <a:ea typeface="+mn-ea"/>
                          <a:cs typeface="+mn-cs"/>
                        </a:rPr>
                        <a:t>Markus</a:t>
                      </a:r>
                      <a:r>
                        <a:rPr kumimoji="0" lang="hr-HR" sz="1400" kern="1200" dirty="0" smtClean="0">
                          <a:solidFill>
                            <a:schemeClr val="dk1"/>
                          </a:solidFill>
                          <a:latin typeface="+mn-lt"/>
                          <a:ea typeface="+mn-ea"/>
                          <a:cs typeface="+mn-cs"/>
                        </a:rPr>
                        <a:t> </a:t>
                      </a:r>
                      <a:r>
                        <a:rPr kumimoji="0" lang="hr-HR" sz="1400" kern="1200" dirty="0" err="1" smtClean="0">
                          <a:solidFill>
                            <a:schemeClr val="dk1"/>
                          </a:solidFill>
                          <a:latin typeface="+mn-lt"/>
                          <a:ea typeface="+mn-ea"/>
                          <a:cs typeface="+mn-cs"/>
                        </a:rPr>
                        <a:t>Schultasche</a:t>
                      </a:r>
                      <a:endParaRPr kumimoji="0" lang="en-US" sz="1400" kern="1200" dirty="0" smtClean="0">
                        <a:solidFill>
                          <a:schemeClr val="dk1"/>
                        </a:solidFill>
                        <a:latin typeface="+mn-lt"/>
                        <a:ea typeface="+mn-ea"/>
                        <a:cs typeface="+mn-cs"/>
                      </a:endParaRPr>
                    </a:p>
                    <a:p>
                      <a:r>
                        <a:rPr kumimoji="0" lang="hr-HR" sz="1400" kern="1200" dirty="0" smtClean="0">
                          <a:solidFill>
                            <a:schemeClr val="dk1"/>
                          </a:solidFill>
                          <a:latin typeface="+mn-lt"/>
                          <a:ea typeface="+mn-ea"/>
                          <a:cs typeface="+mn-cs"/>
                        </a:rPr>
                        <a:t>-</a:t>
                      </a:r>
                      <a:r>
                        <a:rPr kumimoji="0" lang="hr-HR" sz="1400" kern="1200" dirty="0" err="1" smtClean="0">
                          <a:solidFill>
                            <a:schemeClr val="dk1"/>
                          </a:solidFill>
                          <a:latin typeface="+mn-lt"/>
                          <a:ea typeface="+mn-ea"/>
                          <a:cs typeface="+mn-cs"/>
                        </a:rPr>
                        <a:t>Melanie</a:t>
                      </a:r>
                      <a:r>
                        <a:rPr kumimoji="0" lang="hr-HR" sz="1400" kern="1200" dirty="0" smtClean="0">
                          <a:solidFill>
                            <a:schemeClr val="dk1"/>
                          </a:solidFill>
                          <a:latin typeface="+mn-lt"/>
                          <a:ea typeface="+mn-ea"/>
                          <a:cs typeface="+mn-cs"/>
                        </a:rPr>
                        <a:t> </a:t>
                      </a:r>
                      <a:r>
                        <a:rPr kumimoji="0" lang="hr-HR" sz="1400" kern="1200" dirty="0" err="1" smtClean="0">
                          <a:solidFill>
                            <a:schemeClr val="dk1"/>
                          </a:solidFill>
                          <a:latin typeface="+mn-lt"/>
                          <a:ea typeface="+mn-ea"/>
                          <a:cs typeface="+mn-cs"/>
                        </a:rPr>
                        <a:t>kauft</a:t>
                      </a:r>
                      <a:r>
                        <a:rPr kumimoji="0" lang="hr-HR" sz="1400" kern="1200" dirty="0" smtClean="0">
                          <a:solidFill>
                            <a:schemeClr val="dk1"/>
                          </a:solidFill>
                          <a:latin typeface="+mn-lt"/>
                          <a:ea typeface="+mn-ea"/>
                          <a:cs typeface="+mn-cs"/>
                        </a:rPr>
                        <a:t> </a:t>
                      </a:r>
                      <a:r>
                        <a:rPr kumimoji="0" lang="hr-HR" sz="1400" kern="1200" dirty="0" err="1" smtClean="0">
                          <a:solidFill>
                            <a:schemeClr val="dk1"/>
                          </a:solidFill>
                          <a:latin typeface="+mn-lt"/>
                          <a:ea typeface="+mn-ea"/>
                          <a:cs typeface="+mn-cs"/>
                        </a:rPr>
                        <a:t>Schulsachen</a:t>
                      </a:r>
                      <a:endParaRPr kumimoji="0" lang="en-US" sz="1400" kern="1200" dirty="0" smtClean="0">
                        <a:solidFill>
                          <a:schemeClr val="dk1"/>
                        </a:solidFill>
                        <a:latin typeface="+mn-lt"/>
                        <a:ea typeface="+mn-ea"/>
                        <a:cs typeface="+mn-cs"/>
                      </a:endParaRPr>
                    </a:p>
                    <a:p>
                      <a:r>
                        <a:rPr kumimoji="0" lang="hr-HR" sz="1400" kern="1200" dirty="0" smtClean="0">
                          <a:solidFill>
                            <a:schemeClr val="dk1"/>
                          </a:solidFill>
                          <a:latin typeface="+mn-lt"/>
                          <a:ea typeface="+mn-ea"/>
                          <a:cs typeface="+mn-cs"/>
                        </a:rPr>
                        <a:t>-</a:t>
                      </a:r>
                      <a:r>
                        <a:rPr kumimoji="0" lang="hr-HR" sz="1400" kern="1200" dirty="0" err="1" smtClean="0">
                          <a:solidFill>
                            <a:schemeClr val="dk1"/>
                          </a:solidFill>
                          <a:latin typeface="+mn-lt"/>
                          <a:ea typeface="+mn-ea"/>
                          <a:cs typeface="+mn-cs"/>
                        </a:rPr>
                        <a:t>In</a:t>
                      </a:r>
                      <a:r>
                        <a:rPr kumimoji="0" lang="hr-HR" sz="1400" kern="1200" dirty="0" smtClean="0">
                          <a:solidFill>
                            <a:schemeClr val="dk1"/>
                          </a:solidFill>
                          <a:latin typeface="+mn-lt"/>
                          <a:ea typeface="+mn-ea"/>
                          <a:cs typeface="+mn-cs"/>
                        </a:rPr>
                        <a:t> der </a:t>
                      </a:r>
                      <a:r>
                        <a:rPr kumimoji="0" lang="hr-HR" sz="1400" kern="1200" dirty="0" err="1" smtClean="0">
                          <a:solidFill>
                            <a:schemeClr val="dk1"/>
                          </a:solidFill>
                          <a:latin typeface="+mn-lt"/>
                          <a:ea typeface="+mn-ea"/>
                          <a:cs typeface="+mn-cs"/>
                        </a:rPr>
                        <a:t>Mathematikstunde</a:t>
                      </a:r>
                      <a:endParaRPr kumimoji="0" lang="en-US" sz="1400" kern="1200" dirty="0" smtClean="0">
                        <a:solidFill>
                          <a:schemeClr val="dk1"/>
                        </a:solidFill>
                        <a:latin typeface="+mn-lt"/>
                        <a:ea typeface="+mn-ea"/>
                        <a:cs typeface="+mn-cs"/>
                      </a:endParaRPr>
                    </a:p>
                    <a:p>
                      <a:r>
                        <a:rPr kumimoji="0" lang="hr-HR" sz="1400" kern="1200" dirty="0" smtClean="0">
                          <a:solidFill>
                            <a:schemeClr val="dk1"/>
                          </a:solidFill>
                          <a:latin typeface="+mn-lt"/>
                          <a:ea typeface="+mn-ea"/>
                          <a:cs typeface="+mn-cs"/>
                        </a:rPr>
                        <a:t>-Im </a:t>
                      </a:r>
                      <a:r>
                        <a:rPr kumimoji="0" lang="hr-HR" sz="1400" kern="1200" dirty="0" err="1" smtClean="0">
                          <a:solidFill>
                            <a:schemeClr val="dk1"/>
                          </a:solidFill>
                          <a:latin typeface="+mn-lt"/>
                          <a:ea typeface="+mn-ea"/>
                          <a:cs typeface="+mn-cs"/>
                        </a:rPr>
                        <a:t>Klassenzimmer</a:t>
                      </a:r>
                      <a:endParaRPr kumimoji="0" lang="en-US" sz="1400" kern="1200" dirty="0" smtClean="0">
                        <a:solidFill>
                          <a:schemeClr val="dk1"/>
                        </a:solidFill>
                        <a:latin typeface="+mn-lt"/>
                        <a:ea typeface="+mn-ea"/>
                        <a:cs typeface="+mn-cs"/>
                      </a:endParaRPr>
                    </a:p>
                    <a:p>
                      <a:r>
                        <a:rPr kumimoji="0" lang="hr-HR" sz="1400" kern="1200" dirty="0" smtClean="0">
                          <a:solidFill>
                            <a:schemeClr val="dk1"/>
                          </a:solidFill>
                          <a:latin typeface="+mn-lt"/>
                          <a:ea typeface="+mn-ea"/>
                          <a:cs typeface="+mn-cs"/>
                        </a:rPr>
                        <a:t>-</a:t>
                      </a:r>
                      <a:r>
                        <a:rPr kumimoji="0" lang="hr-HR" sz="1400" kern="1200" dirty="0" err="1" smtClean="0">
                          <a:solidFill>
                            <a:schemeClr val="dk1"/>
                          </a:solidFill>
                          <a:latin typeface="+mn-lt"/>
                          <a:ea typeface="+mn-ea"/>
                          <a:cs typeface="+mn-cs"/>
                        </a:rPr>
                        <a:t>Was</a:t>
                      </a:r>
                      <a:r>
                        <a:rPr kumimoji="0" lang="hr-HR" sz="1400" kern="1200" dirty="0" smtClean="0">
                          <a:solidFill>
                            <a:schemeClr val="dk1"/>
                          </a:solidFill>
                          <a:latin typeface="+mn-lt"/>
                          <a:ea typeface="+mn-ea"/>
                          <a:cs typeface="+mn-cs"/>
                        </a:rPr>
                        <a:t> </a:t>
                      </a:r>
                      <a:r>
                        <a:rPr kumimoji="0" lang="hr-HR" sz="1400" kern="1200" dirty="0" err="1" smtClean="0">
                          <a:solidFill>
                            <a:schemeClr val="dk1"/>
                          </a:solidFill>
                          <a:latin typeface="+mn-lt"/>
                          <a:ea typeface="+mn-ea"/>
                          <a:cs typeface="+mn-cs"/>
                        </a:rPr>
                        <a:t>machen</a:t>
                      </a:r>
                      <a:r>
                        <a:rPr kumimoji="0" lang="hr-HR" sz="1400" kern="1200" dirty="0" smtClean="0">
                          <a:solidFill>
                            <a:schemeClr val="dk1"/>
                          </a:solidFill>
                          <a:latin typeface="+mn-lt"/>
                          <a:ea typeface="+mn-ea"/>
                          <a:cs typeface="+mn-cs"/>
                        </a:rPr>
                        <a:t> </a:t>
                      </a:r>
                      <a:r>
                        <a:rPr kumimoji="0" lang="hr-HR" sz="1400" kern="1200" dirty="0" err="1" smtClean="0">
                          <a:solidFill>
                            <a:schemeClr val="dk1"/>
                          </a:solidFill>
                          <a:latin typeface="+mn-lt"/>
                          <a:ea typeface="+mn-ea"/>
                          <a:cs typeface="+mn-cs"/>
                        </a:rPr>
                        <a:t>die</a:t>
                      </a:r>
                      <a:r>
                        <a:rPr kumimoji="0" lang="hr-HR" sz="1400" kern="1200" dirty="0" smtClean="0">
                          <a:solidFill>
                            <a:schemeClr val="dk1"/>
                          </a:solidFill>
                          <a:latin typeface="+mn-lt"/>
                          <a:ea typeface="+mn-ea"/>
                          <a:cs typeface="+mn-cs"/>
                        </a:rPr>
                        <a:t> </a:t>
                      </a:r>
                      <a:r>
                        <a:rPr kumimoji="0" lang="hr-HR" sz="1400" kern="1200" dirty="0" err="1" smtClean="0">
                          <a:solidFill>
                            <a:schemeClr val="dk1"/>
                          </a:solidFill>
                          <a:latin typeface="+mn-lt"/>
                          <a:ea typeface="+mn-ea"/>
                          <a:cs typeface="+mn-cs"/>
                        </a:rPr>
                        <a:t>Kinder</a:t>
                      </a:r>
                      <a:r>
                        <a:rPr kumimoji="0" lang="hr-HR" sz="1400" kern="1200" dirty="0" smtClean="0">
                          <a:solidFill>
                            <a:schemeClr val="dk1"/>
                          </a:solidFill>
                          <a:latin typeface="+mn-lt"/>
                          <a:ea typeface="+mn-ea"/>
                          <a:cs typeface="+mn-cs"/>
                        </a:rPr>
                        <a:t> </a:t>
                      </a:r>
                      <a:r>
                        <a:rPr kumimoji="0" lang="hr-HR" sz="1400" kern="1200" dirty="0" err="1" smtClean="0">
                          <a:solidFill>
                            <a:schemeClr val="dk1"/>
                          </a:solidFill>
                          <a:latin typeface="+mn-lt"/>
                          <a:ea typeface="+mn-ea"/>
                          <a:cs typeface="+mn-cs"/>
                        </a:rPr>
                        <a:t>in</a:t>
                      </a:r>
                      <a:r>
                        <a:rPr kumimoji="0" lang="hr-HR" sz="1400" kern="1200" dirty="0" smtClean="0">
                          <a:solidFill>
                            <a:schemeClr val="dk1"/>
                          </a:solidFill>
                          <a:latin typeface="+mn-lt"/>
                          <a:ea typeface="+mn-ea"/>
                          <a:cs typeface="+mn-cs"/>
                        </a:rPr>
                        <a:t> der </a:t>
                      </a:r>
                      <a:r>
                        <a:rPr kumimoji="0" lang="hr-HR" sz="1400" kern="1200" dirty="0" err="1" smtClean="0">
                          <a:solidFill>
                            <a:schemeClr val="dk1"/>
                          </a:solidFill>
                          <a:latin typeface="+mn-lt"/>
                          <a:ea typeface="+mn-ea"/>
                          <a:cs typeface="+mn-cs"/>
                        </a:rPr>
                        <a:t>Schule</a:t>
                      </a:r>
                      <a:r>
                        <a:rPr kumimoji="0" lang="hr-HR" sz="1400" kern="1200" dirty="0" smtClean="0">
                          <a:solidFill>
                            <a:schemeClr val="dk1"/>
                          </a:solidFill>
                          <a:latin typeface="+mn-lt"/>
                          <a:ea typeface="+mn-ea"/>
                          <a:cs typeface="+mn-cs"/>
                        </a:rPr>
                        <a:t>?</a:t>
                      </a:r>
                      <a:endParaRPr kumimoji="0" lang="en-US" sz="1400" kern="1200" dirty="0" smtClean="0">
                        <a:solidFill>
                          <a:schemeClr val="dk1"/>
                        </a:solidFill>
                        <a:latin typeface="+mn-lt"/>
                        <a:ea typeface="+mn-ea"/>
                        <a:cs typeface="+mn-cs"/>
                      </a:endParaRPr>
                    </a:p>
                    <a:p>
                      <a:r>
                        <a:rPr kumimoji="0" lang="hr-HR" sz="1400" kern="1200" dirty="0" smtClean="0">
                          <a:solidFill>
                            <a:schemeClr val="dk1"/>
                          </a:solidFill>
                          <a:latin typeface="+mn-lt"/>
                          <a:ea typeface="+mn-ea"/>
                          <a:cs typeface="+mn-cs"/>
                        </a:rPr>
                        <a:t> </a:t>
                      </a:r>
                      <a:endParaRPr kumimoji="0" lang="en-US" sz="1400" kern="1200" dirty="0" smtClean="0">
                        <a:solidFill>
                          <a:schemeClr val="dk1"/>
                        </a:solidFill>
                        <a:latin typeface="+mn-lt"/>
                        <a:ea typeface="+mn-ea"/>
                        <a:cs typeface="+mn-cs"/>
                      </a:endParaRPr>
                    </a:p>
                    <a:p>
                      <a:endParaRPr lang="en-US" dirty="0"/>
                    </a:p>
                  </a:txBody>
                  <a:tcPr/>
                </a:tc>
                <a:tc>
                  <a:txBody>
                    <a:bodyPr/>
                    <a:lstStyle/>
                    <a:p>
                      <a:pPr algn="just"/>
                      <a:r>
                        <a:rPr kumimoji="0" lang="hr-HR" sz="1400" kern="1200" dirty="0" smtClean="0">
                          <a:solidFill>
                            <a:schemeClr val="dk1"/>
                          </a:solidFill>
                          <a:latin typeface="+mn-lt"/>
                          <a:ea typeface="+mn-ea"/>
                          <a:cs typeface="+mn-cs"/>
                        </a:rPr>
                        <a:t>-</a:t>
                      </a:r>
                      <a:r>
                        <a:rPr kumimoji="0" lang="hr-HR" sz="1200" kern="1200" dirty="0" smtClean="0">
                          <a:solidFill>
                            <a:schemeClr val="dk1"/>
                          </a:solidFill>
                          <a:latin typeface="+mn-lt"/>
                          <a:ea typeface="+mn-ea"/>
                          <a:cs typeface="+mn-cs"/>
                        </a:rPr>
                        <a:t>navesti neki</a:t>
                      </a:r>
                      <a:r>
                        <a:rPr kumimoji="0" lang="hr-HR" sz="1200" kern="1200" baseline="0" dirty="0" smtClean="0">
                          <a:solidFill>
                            <a:schemeClr val="dk1"/>
                          </a:solidFill>
                          <a:latin typeface="+mn-lt"/>
                          <a:ea typeface="+mn-ea"/>
                          <a:cs typeface="+mn-cs"/>
                        </a:rPr>
                        <a:t> </a:t>
                      </a:r>
                      <a:r>
                        <a:rPr kumimoji="0" lang="hr-HR" sz="1200" kern="1200" dirty="0" smtClean="0">
                          <a:solidFill>
                            <a:schemeClr val="dk1"/>
                          </a:solidFill>
                          <a:latin typeface="+mn-lt"/>
                          <a:ea typeface="+mn-ea"/>
                          <a:cs typeface="+mn-cs"/>
                        </a:rPr>
                        <a:t>školski pribor u jednini, prepoznati i imenovati neke jednostavnije pojmove, grupirati imenice prema rodu, opisati školski pribor prema boji, povezati riječ s odgovarajućom ilustracijom, imenovati neke dijelove učionice, prebrojavati predmete do 10, navesti aktivnosti u školi u prvom licu jednine</a:t>
                      </a:r>
                      <a:endParaRPr kumimoji="0" lang="en-US" sz="1200" kern="1200" dirty="0" smtClean="0">
                        <a:solidFill>
                          <a:schemeClr val="dk1"/>
                        </a:solidFill>
                        <a:latin typeface="+mn-lt"/>
                        <a:ea typeface="+mn-ea"/>
                        <a:cs typeface="+mn-cs"/>
                      </a:endParaRPr>
                    </a:p>
                    <a:p>
                      <a:pPr algn="just"/>
                      <a:r>
                        <a:rPr kumimoji="0" lang="hr-HR" sz="1200" kern="1200" dirty="0" smtClean="0">
                          <a:solidFill>
                            <a:schemeClr val="dk1"/>
                          </a:solidFill>
                          <a:latin typeface="+mn-lt"/>
                          <a:ea typeface="+mn-ea"/>
                          <a:cs typeface="+mn-cs"/>
                        </a:rPr>
                        <a:t> </a:t>
                      </a:r>
                      <a:endParaRPr kumimoji="0" lang="en-US" sz="1200" kern="1200" dirty="0" smtClean="0">
                        <a:solidFill>
                          <a:schemeClr val="dk1"/>
                        </a:solidFill>
                        <a:latin typeface="+mn-lt"/>
                        <a:ea typeface="+mn-ea"/>
                        <a:cs typeface="+mn-cs"/>
                      </a:endParaRPr>
                    </a:p>
                    <a:p>
                      <a:endParaRPr lang="en-US" sz="1200" dirty="0"/>
                    </a:p>
                  </a:txBody>
                  <a:tcPr/>
                </a:tc>
                <a:tc>
                  <a:txBody>
                    <a:bodyPr/>
                    <a:lstStyle/>
                    <a:p>
                      <a:pPr algn="just"/>
                      <a:r>
                        <a:rPr kumimoji="0" lang="hr-HR" sz="1200" kern="1200" dirty="0" smtClean="0">
                          <a:solidFill>
                            <a:schemeClr val="dk1"/>
                          </a:solidFill>
                          <a:latin typeface="+mn-lt"/>
                          <a:ea typeface="+mn-ea"/>
                          <a:cs typeface="+mn-cs"/>
                        </a:rPr>
                        <a:t>-preslikavanje slike riječi u bilježnicu, zaokruživanje točnog pojma, biranje točno odgovora između troje ponuđenih, crtanje pojmova i povezivanje sa slikom riječi, dopunjavanje rečenica ponuđenim riječima prema zvučnom modelu, usmeno ponavljanje za modelom, rješavanje individualiziranih nastavnih listića uz pomoć asistentice, slikovni diktat, rad sa slikovnim karticama, igra, pjevanje, rezanje, odgovaranje na pitanja</a:t>
                      </a:r>
                      <a:endParaRPr kumimoji="0" lang="en-US" sz="1200" kern="1200" dirty="0" smtClean="0">
                        <a:solidFill>
                          <a:schemeClr val="dk1"/>
                        </a:solidFill>
                        <a:latin typeface="+mn-lt"/>
                        <a:ea typeface="+mn-ea"/>
                        <a:cs typeface="+mn-cs"/>
                      </a:endParaRPr>
                    </a:p>
                    <a:p>
                      <a:pPr algn="ctr"/>
                      <a:r>
                        <a:rPr kumimoji="0" lang="hr-HR" sz="1200" kern="1200" dirty="0" smtClean="0">
                          <a:solidFill>
                            <a:schemeClr val="dk1"/>
                          </a:solidFill>
                          <a:latin typeface="+mn-lt"/>
                          <a:ea typeface="+mn-ea"/>
                          <a:cs typeface="+mn-cs"/>
                        </a:rPr>
                        <a:t> </a:t>
                      </a:r>
                      <a:endParaRPr kumimoji="0" lang="en-US" sz="1200" kern="1200" dirty="0" smtClean="0">
                        <a:solidFill>
                          <a:schemeClr val="dk1"/>
                        </a:solidFill>
                        <a:latin typeface="+mn-lt"/>
                        <a:ea typeface="+mn-ea"/>
                        <a:cs typeface="+mn-cs"/>
                      </a:endParaRPr>
                    </a:p>
                    <a:p>
                      <a:endParaRPr lang="en-US" dirty="0"/>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hr-HR" sz="1200" kern="1200" dirty="0" smtClean="0">
                          <a:solidFill>
                            <a:schemeClr val="dk1"/>
                          </a:solidFill>
                          <a:latin typeface="+mn-lt"/>
                          <a:ea typeface="+mn-ea"/>
                          <a:cs typeface="+mn-cs"/>
                        </a:rPr>
                        <a:t>-isticanje bitnog različitim tipovima obilježavanja, uvođenje u postupak rješavanja zadataka stupnjevitim pružanjem pomoći, preciznost i kratkoća u davanju uputa, građa lagana za čitanje, praktičan rad uz podršku, individualizirani nastavni listići, prilagođavanje tiska, čitanje umjesto učenika, primjereno uključivanje u rad, usmjeravanje pri rješavanju različitih zadataka, pisanje  tiskanim slovima, hrabriti i poticati učenika i za male uspjehe, koristiti različite načine ispitivanja i ocjenjivanja,</a:t>
                      </a:r>
                      <a:r>
                        <a:rPr kumimoji="0" lang="hr-HR" sz="1200" kern="1200" baseline="0" dirty="0" smtClean="0">
                          <a:solidFill>
                            <a:schemeClr val="dk1"/>
                          </a:solidFill>
                          <a:latin typeface="+mn-lt"/>
                          <a:ea typeface="+mn-ea"/>
                          <a:cs typeface="+mn-cs"/>
                        </a:rPr>
                        <a:t> primjena vizualnih pomagala</a:t>
                      </a:r>
                      <a:endParaRPr kumimoji="0" lang="en-US" sz="1200" kern="1200" dirty="0" smtClean="0">
                        <a:solidFill>
                          <a:schemeClr val="dk1"/>
                        </a:solidFill>
                        <a:latin typeface="+mn-lt"/>
                        <a:ea typeface="+mn-ea"/>
                        <a:cs typeface="+mn-cs"/>
                      </a:endParaRPr>
                    </a:p>
                    <a:p>
                      <a:endParaRPr lang="en-US" dirty="0"/>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OSNOVNE INFORMACIJE</a:t>
            </a:r>
            <a:endParaRPr lang="en-US" dirty="0"/>
          </a:p>
        </p:txBody>
      </p:sp>
      <p:sp>
        <p:nvSpPr>
          <p:cNvPr id="3" name="Rezervirano mjesto sadržaja 2"/>
          <p:cNvSpPr>
            <a:spLocks noGrp="1"/>
          </p:cNvSpPr>
          <p:nvPr>
            <p:ph idx="1"/>
          </p:nvPr>
        </p:nvSpPr>
        <p:spPr/>
        <p:txBody>
          <a:bodyPr/>
          <a:lstStyle/>
          <a:p>
            <a:r>
              <a:rPr lang="hr-HR" sz="1800" dirty="0" smtClean="0"/>
              <a:t>Autizam je </a:t>
            </a:r>
            <a:r>
              <a:rPr lang="hr-HR" sz="1800" dirty="0" err="1" smtClean="0"/>
              <a:t>cjeloživotna</a:t>
            </a:r>
            <a:r>
              <a:rPr lang="hr-HR" sz="1800" dirty="0" smtClean="0"/>
              <a:t> razvojna nesposobnost koja ometa osobe u razumijevanju onoga što vole, što čuju i uopće osjećaju</a:t>
            </a:r>
            <a:r>
              <a:rPr lang="hr-HR" dirty="0" smtClean="0"/>
              <a:t>.</a:t>
            </a:r>
          </a:p>
          <a:p>
            <a:r>
              <a:rPr lang="hr-HR" sz="1800" dirty="0" smtClean="0"/>
              <a:t>Najčešći problemi: u društvenim odnosima, komunikaciji i ponašanju.</a:t>
            </a:r>
          </a:p>
          <a:p>
            <a:r>
              <a:rPr lang="hr-HR" sz="1800" dirty="0" smtClean="0"/>
              <a:t>Inteligencija: većinom normalna ili zaostaje.</a:t>
            </a:r>
          </a:p>
          <a:p>
            <a:r>
              <a:rPr lang="hr-HR" sz="1800" dirty="0" smtClean="0"/>
              <a:t>Govor: 50% nije u stanju razviti govor.</a:t>
            </a:r>
          </a:p>
          <a:p>
            <a:r>
              <a:rPr lang="hr-HR" sz="1800" dirty="0" smtClean="0"/>
              <a:t>Ponašanje: povučeni ili pretjerano aktivni.</a:t>
            </a:r>
          </a:p>
          <a:p>
            <a:r>
              <a:rPr lang="hr-HR" sz="1800" dirty="0" smtClean="0"/>
              <a:t>Neskloni promjenama.</a:t>
            </a:r>
          </a:p>
          <a:p>
            <a:r>
              <a:rPr lang="hr-HR" sz="1800" dirty="0" smtClean="0"/>
              <a:t>Neobična ponašanja: udaranje rukom, vrtnja, ljutnja.</a:t>
            </a:r>
          </a:p>
          <a:p>
            <a:r>
              <a:rPr lang="hr-HR" sz="1800" dirty="0" smtClean="0"/>
              <a:t>Ne postoje dva ista slučaja. </a:t>
            </a:r>
          </a:p>
          <a:p>
            <a:r>
              <a:rPr lang="hr-HR" sz="1800" dirty="0" smtClean="0"/>
              <a:t>Uzroci: nisu poznati (genetski, trudnoća, strukturalne razlike u mozgu)</a:t>
            </a:r>
            <a:endParaRPr lang="en-US" sz="1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67494"/>
            <a:ext cx="8229600" cy="1089804"/>
          </a:xfrm>
        </p:spPr>
        <p:txBody>
          <a:bodyPr>
            <a:normAutofit/>
          </a:bodyPr>
          <a:lstStyle/>
          <a:p>
            <a:r>
              <a:rPr lang="hr-HR" sz="2800" b="1" dirty="0" smtClean="0"/>
              <a:t>KRITERIJI ZA AUTISTIČNI POREMEĆAJ</a:t>
            </a:r>
            <a:endParaRPr lang="en-US" sz="2800" b="1" dirty="0"/>
          </a:p>
        </p:txBody>
      </p:sp>
      <p:sp>
        <p:nvSpPr>
          <p:cNvPr id="3" name="Rezervirano mjesto sadržaja 2"/>
          <p:cNvSpPr>
            <a:spLocks noGrp="1"/>
          </p:cNvSpPr>
          <p:nvPr>
            <p:ph idx="1"/>
          </p:nvPr>
        </p:nvSpPr>
        <p:spPr>
          <a:xfrm>
            <a:off x="457200" y="1643050"/>
            <a:ext cx="8229600" cy="4811758"/>
          </a:xfrm>
        </p:spPr>
        <p:txBody>
          <a:bodyPr/>
          <a:lstStyle/>
          <a:p>
            <a:r>
              <a:rPr lang="hr-HR" sz="1800" dirty="0" smtClean="0">
                <a:solidFill>
                  <a:schemeClr val="accent1"/>
                </a:solidFill>
              </a:rPr>
              <a:t>1</a:t>
            </a:r>
            <a:r>
              <a:rPr lang="hr-HR" sz="1800" b="1" dirty="0" smtClean="0">
                <a:solidFill>
                  <a:schemeClr val="accent1"/>
                </a:solidFill>
              </a:rPr>
              <a:t>. TEŠKOĆE U SOCIJALNOJ INTERAKCIJI</a:t>
            </a:r>
          </a:p>
          <a:p>
            <a:r>
              <a:rPr lang="hr-HR" sz="1800" dirty="0" smtClean="0"/>
              <a:t>U primjeni neverbalnih ponašanja</a:t>
            </a:r>
          </a:p>
          <a:p>
            <a:r>
              <a:rPr lang="hr-HR" sz="1800" dirty="0" smtClean="0"/>
              <a:t>Nesposobnost razvijanja vršnjačkih odnosa</a:t>
            </a:r>
          </a:p>
          <a:p>
            <a:r>
              <a:rPr lang="hr-HR" sz="1800" dirty="0" smtClean="0"/>
              <a:t>Smanjeno izražavanje zadovoljstva zbog sreće drugih ljudi</a:t>
            </a:r>
          </a:p>
          <a:p>
            <a:r>
              <a:rPr lang="hr-HR" sz="1800" b="1" dirty="0" smtClean="0">
                <a:solidFill>
                  <a:schemeClr val="accent1"/>
                </a:solidFill>
              </a:rPr>
              <a:t>2. TEŠKOĆE U KOMUNIKACIJI</a:t>
            </a:r>
          </a:p>
          <a:p>
            <a:r>
              <a:rPr lang="hr-HR" sz="1800" dirty="0" smtClean="0"/>
              <a:t>Zastoj ili izostajanje razvoja govornog jezika</a:t>
            </a:r>
          </a:p>
          <a:p>
            <a:r>
              <a:rPr lang="hr-HR" sz="1800" dirty="0" smtClean="0"/>
              <a:t>Teško održavanje konverzije</a:t>
            </a:r>
          </a:p>
          <a:p>
            <a:r>
              <a:rPr lang="hr-HR" sz="1800" b="1" dirty="0" smtClean="0">
                <a:solidFill>
                  <a:schemeClr val="accent1"/>
                </a:solidFill>
              </a:rPr>
              <a:t>3. OGRANIČENI REPETITIVNI ILI STEREOTIPNI OBLICI PONAŠANJA, INTERESA I AKTIVNOSTI</a:t>
            </a:r>
          </a:p>
          <a:p>
            <a:r>
              <a:rPr lang="hr-HR" sz="1800" dirty="0" err="1" smtClean="0"/>
              <a:t>Kompulzivna</a:t>
            </a:r>
            <a:r>
              <a:rPr lang="hr-HR" sz="1800" dirty="0" smtClean="0"/>
              <a:t> odanost rutini ili ritualima</a:t>
            </a:r>
          </a:p>
          <a:p>
            <a:r>
              <a:rPr lang="hr-HR" sz="1800" dirty="0" smtClean="0"/>
              <a:t>Zaokupljenost predmetima ili dijelovima predmeta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67494"/>
            <a:ext cx="8229600" cy="875490"/>
          </a:xfrm>
        </p:spPr>
        <p:txBody>
          <a:bodyPr>
            <a:normAutofit/>
          </a:bodyPr>
          <a:lstStyle/>
          <a:p>
            <a:r>
              <a:rPr lang="hr-HR" sz="2800" b="1" dirty="0" smtClean="0"/>
              <a:t>KARAKTERISTIKE POVEZANE  S AUTIZMOM</a:t>
            </a:r>
            <a:endParaRPr lang="en-US" sz="2800" b="1" dirty="0"/>
          </a:p>
        </p:txBody>
      </p:sp>
      <p:sp>
        <p:nvSpPr>
          <p:cNvPr id="3" name="Rezervirano mjesto sadržaja 2"/>
          <p:cNvSpPr>
            <a:spLocks noGrp="1"/>
          </p:cNvSpPr>
          <p:nvPr>
            <p:ph idx="1"/>
          </p:nvPr>
        </p:nvSpPr>
        <p:spPr/>
        <p:txBody>
          <a:bodyPr>
            <a:normAutofit/>
          </a:bodyPr>
          <a:lstStyle/>
          <a:p>
            <a:r>
              <a:rPr lang="hr-HR" sz="1800" b="1" dirty="0" smtClean="0">
                <a:solidFill>
                  <a:schemeClr val="accent1"/>
                </a:solidFill>
              </a:rPr>
              <a:t>1. KARAKTERISTIKE KOMUNICIRANJA</a:t>
            </a:r>
          </a:p>
          <a:p>
            <a:pPr algn="just"/>
            <a:r>
              <a:rPr lang="hr-HR" sz="1800" dirty="0" smtClean="0"/>
              <a:t>neverbalna komunikacija  (neprimjereni izrazi lica, neuobičajena upotreba govora, neuobičajena upotreba gesta, izostanak kontakta očima, neobični položaji tijela, pomanjkanje fokusiranja pažnje)</a:t>
            </a:r>
          </a:p>
          <a:p>
            <a:pPr algn="just"/>
            <a:r>
              <a:rPr lang="hr-HR" sz="1800" dirty="0" smtClean="0"/>
              <a:t> razlike u usmenom govoru (neobičan izričaj, ritam, naglasak, repetitivni oblici govora, neposredno ponavljanje govora drugih)</a:t>
            </a:r>
          </a:p>
          <a:p>
            <a:pPr algn="just"/>
            <a:r>
              <a:rPr lang="hr-HR" sz="1800" dirty="0" smtClean="0"/>
              <a:t>Ograničeni rječnik</a:t>
            </a:r>
          </a:p>
          <a:p>
            <a:pPr algn="just"/>
            <a:r>
              <a:rPr lang="hr-HR" sz="1800" dirty="0" smtClean="0"/>
              <a:t>Sklonost ponavljanja teme, neprestano raspravljanje o jednoj temi</a:t>
            </a:r>
          </a:p>
          <a:p>
            <a:pPr algn="just"/>
            <a:r>
              <a:rPr lang="hr-HR" sz="1800" dirty="0" smtClean="0"/>
              <a:t>Problemi iniciranja  komunikacije</a:t>
            </a:r>
          </a:p>
          <a:p>
            <a:pPr algn="just"/>
            <a:r>
              <a:rPr lang="hr-HR" sz="1800" dirty="0" smtClean="0"/>
              <a:t>Teškoće u primjeni pisanih pravila</a:t>
            </a:r>
          </a:p>
          <a:p>
            <a:pPr algn="just"/>
            <a:r>
              <a:rPr lang="hr-HR" sz="1800" dirty="0" smtClean="0"/>
              <a:t>Neprimjereno upadanje u riječ</a:t>
            </a:r>
          </a:p>
          <a:p>
            <a:pPr algn="just"/>
            <a:r>
              <a:rPr lang="hr-HR" sz="1800" dirty="0" smtClean="0"/>
              <a:t>Teško razumiju usmene informacije, teško prate dugačke usmene upute te teško pamte slijed uputa</a:t>
            </a:r>
            <a:endParaRPr lang="en-US" sz="1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67494"/>
            <a:ext cx="8229600" cy="518300"/>
          </a:xfrm>
        </p:spPr>
        <p:txBody>
          <a:bodyPr>
            <a:normAutofit fontScale="90000"/>
          </a:bodyPr>
          <a:lstStyle/>
          <a:p>
            <a:endParaRPr lang="en-US" dirty="0"/>
          </a:p>
        </p:txBody>
      </p:sp>
      <p:sp>
        <p:nvSpPr>
          <p:cNvPr id="3" name="Rezervirano mjesto sadržaja 2"/>
          <p:cNvSpPr>
            <a:spLocks noGrp="1"/>
          </p:cNvSpPr>
          <p:nvPr>
            <p:ph idx="1"/>
          </p:nvPr>
        </p:nvSpPr>
        <p:spPr>
          <a:xfrm>
            <a:off x="457200" y="857232"/>
            <a:ext cx="8229600" cy="5597576"/>
          </a:xfrm>
        </p:spPr>
        <p:txBody>
          <a:bodyPr>
            <a:normAutofit/>
          </a:bodyPr>
          <a:lstStyle/>
          <a:p>
            <a:r>
              <a:rPr lang="hr-HR" sz="1800" b="1" dirty="0" smtClean="0">
                <a:solidFill>
                  <a:schemeClr val="accent1"/>
                </a:solidFill>
              </a:rPr>
              <a:t>2. SOCIJALNA INTERAKCIJA</a:t>
            </a:r>
          </a:p>
          <a:p>
            <a:r>
              <a:rPr lang="hr-HR" sz="1800" dirty="0" smtClean="0"/>
              <a:t>Ograničena ili rigidna</a:t>
            </a:r>
          </a:p>
          <a:p>
            <a:r>
              <a:rPr lang="hr-HR" sz="1800" dirty="0" smtClean="0"/>
              <a:t>Teško uspostavlja interakciju zbog nerazumijevanja socijalnih informacija i neverbalne komunikacije drugih ljudi</a:t>
            </a:r>
          </a:p>
          <a:p>
            <a:r>
              <a:rPr lang="hr-HR" sz="1800" dirty="0" smtClean="0"/>
              <a:t>Ne razumiju vezu između mentalnih stanja i ponašanja (tuga-plač)</a:t>
            </a:r>
          </a:p>
          <a:p>
            <a:r>
              <a:rPr lang="hr-HR" sz="1800" dirty="0" smtClean="0"/>
              <a:t>Mogu biti: izdvojeni, pasivni, aktivni, ali ekscentrični</a:t>
            </a:r>
          </a:p>
          <a:p>
            <a:endParaRPr lang="hr-HR" sz="1800" dirty="0" smtClean="0"/>
          </a:p>
          <a:p>
            <a:r>
              <a:rPr lang="hr-HR" sz="1800" b="1" dirty="0" smtClean="0">
                <a:solidFill>
                  <a:schemeClr val="accent1"/>
                </a:solidFill>
              </a:rPr>
              <a:t>3.NEOBIČNO PONAŠANJE</a:t>
            </a:r>
          </a:p>
          <a:p>
            <a:r>
              <a:rPr lang="hr-HR" sz="1800" dirty="0" smtClean="0"/>
              <a:t>Ograničeno područje interesa</a:t>
            </a:r>
          </a:p>
          <a:p>
            <a:r>
              <a:rPr lang="hr-HR" sz="1800" dirty="0" smtClean="0"/>
              <a:t>Zaokupljenost nečime</a:t>
            </a:r>
          </a:p>
          <a:p>
            <a:r>
              <a:rPr lang="hr-HR" sz="1800" dirty="0" smtClean="0"/>
              <a:t>Stereotipni i repetitivni motorički manirizmi (udaranje rukom)</a:t>
            </a:r>
          </a:p>
          <a:p>
            <a:r>
              <a:rPr lang="hr-HR" sz="1800" dirty="0" smtClean="0"/>
              <a:t>Oduševljenje pokretom</a:t>
            </a:r>
          </a:p>
          <a:p>
            <a:r>
              <a:rPr lang="hr-HR" sz="1800" dirty="0" smtClean="0"/>
              <a:t>Otpor prema promjeni</a:t>
            </a:r>
          </a:p>
          <a:p>
            <a:r>
              <a:rPr lang="hr-HR" sz="1800" dirty="0" smtClean="0"/>
              <a:t>Neobične reakcije na senzorni podražaj</a:t>
            </a:r>
            <a:endParaRPr lang="en-US"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hr-HR" sz="2800" b="1" dirty="0" smtClean="0"/>
              <a:t>OBRAZOVNE IMPLIKACIJE</a:t>
            </a:r>
            <a:endParaRPr lang="en-US" sz="2800" b="1" dirty="0"/>
          </a:p>
        </p:txBody>
      </p:sp>
      <p:sp>
        <p:nvSpPr>
          <p:cNvPr id="3" name="Rezervirano mjesto sadržaja 2"/>
          <p:cNvSpPr>
            <a:spLocks noGrp="1"/>
          </p:cNvSpPr>
          <p:nvPr>
            <p:ph idx="1"/>
          </p:nvPr>
        </p:nvSpPr>
        <p:spPr>
          <a:xfrm>
            <a:off x="457200" y="1142984"/>
            <a:ext cx="8229600" cy="5311824"/>
          </a:xfrm>
        </p:spPr>
        <p:txBody>
          <a:bodyPr>
            <a:normAutofit/>
          </a:bodyPr>
          <a:lstStyle/>
          <a:p>
            <a:r>
              <a:rPr lang="hr-HR" sz="1800" b="1" dirty="0" smtClean="0">
                <a:solidFill>
                  <a:schemeClr val="accent1"/>
                </a:solidFill>
              </a:rPr>
              <a:t>TEŠKOĆE</a:t>
            </a:r>
          </a:p>
          <a:p>
            <a:r>
              <a:rPr lang="hr-HR" sz="1800" dirty="0" smtClean="0"/>
              <a:t>Razumijevanje socijalnih situacija (igra), promjena rutine, anksioznost, teško praćenje uputa, teškoće u ekspresivnom govoru, teškoće pri formiranju mišljenja i izvođenju zaključka, nesposobnost planiranja, organiziranja i rješavanja problema</a:t>
            </a:r>
          </a:p>
          <a:p>
            <a:r>
              <a:rPr lang="hr-HR" sz="1800" b="1" dirty="0" smtClean="0">
                <a:solidFill>
                  <a:schemeClr val="accent1"/>
                </a:solidFill>
              </a:rPr>
              <a:t>JAČE STRANE</a:t>
            </a:r>
          </a:p>
          <a:p>
            <a:r>
              <a:rPr lang="hr-HR" sz="1800" dirty="0" smtClean="0"/>
              <a:t>Vizualne vještine</a:t>
            </a:r>
          </a:p>
          <a:p>
            <a:r>
              <a:rPr lang="hr-HR" sz="1800" dirty="0" smtClean="0"/>
              <a:t>Pamte informacije prikazane u vizualnom obliku (razmišljaju u slikama)</a:t>
            </a:r>
          </a:p>
          <a:p>
            <a:r>
              <a:rPr lang="hr-HR" sz="1800" dirty="0" smtClean="0"/>
              <a:t>Kombinirati jake strane i potrebe pojedinca</a:t>
            </a:r>
          </a:p>
          <a:p>
            <a:r>
              <a:rPr lang="hr-HR" sz="1800" b="1" dirty="0" smtClean="0">
                <a:solidFill>
                  <a:schemeClr val="accent1"/>
                </a:solidFill>
              </a:rPr>
              <a:t>SENZORNI PODRAŽAJ </a:t>
            </a:r>
            <a:r>
              <a:rPr lang="hr-HR" sz="1800" dirty="0" smtClean="0"/>
              <a:t>(</a:t>
            </a:r>
            <a:r>
              <a:rPr lang="hr-HR" sz="1800" dirty="0" err="1" smtClean="0"/>
              <a:t>hiposenzibilnost</a:t>
            </a:r>
            <a:r>
              <a:rPr lang="hr-HR" sz="1800" dirty="0" smtClean="0"/>
              <a:t> ili </a:t>
            </a:r>
            <a:r>
              <a:rPr lang="hr-HR" sz="1800" dirty="0" err="1" smtClean="0"/>
              <a:t>hipersenzibilnost</a:t>
            </a:r>
            <a:r>
              <a:rPr lang="hr-HR" sz="1800" dirty="0" smtClean="0"/>
              <a:t>)</a:t>
            </a:r>
          </a:p>
          <a:p>
            <a:r>
              <a:rPr lang="hr-HR" sz="1800" dirty="0" smtClean="0"/>
              <a:t>Taktilni sustav- pretjerano reagiraju na odjeću</a:t>
            </a:r>
          </a:p>
          <a:p>
            <a:r>
              <a:rPr lang="hr-HR" sz="1800" dirty="0" smtClean="0"/>
              <a:t>Povuku se nakon dodira</a:t>
            </a:r>
          </a:p>
          <a:p>
            <a:r>
              <a:rPr lang="hr-HR" sz="1800" dirty="0" smtClean="0"/>
              <a:t>Reagiraju na buku </a:t>
            </a:r>
          </a:p>
          <a:p>
            <a:r>
              <a:rPr lang="hr-HR" sz="1800" dirty="0" smtClean="0"/>
              <a:t>Rezultat- neprimjereni oblici ponašanja, ljutnja</a:t>
            </a:r>
          </a:p>
          <a:p>
            <a:endParaRPr lang="hr-HR" sz="18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67494"/>
            <a:ext cx="8229600" cy="946928"/>
          </a:xfrm>
        </p:spPr>
        <p:txBody>
          <a:bodyPr>
            <a:normAutofit/>
          </a:bodyPr>
          <a:lstStyle/>
          <a:p>
            <a:r>
              <a:rPr lang="hr-HR" sz="2800" b="1" dirty="0" smtClean="0">
                <a:solidFill>
                  <a:schemeClr val="accent1"/>
                </a:solidFill>
              </a:rPr>
              <a:t>IZRADA IOOP-A (individualnog plana odgoja i obrazovanja)</a:t>
            </a:r>
            <a:endParaRPr lang="en-US" sz="2800" b="1" dirty="0">
              <a:solidFill>
                <a:schemeClr val="accent1"/>
              </a:solidFill>
            </a:endParaRPr>
          </a:p>
        </p:txBody>
      </p:sp>
      <p:sp>
        <p:nvSpPr>
          <p:cNvPr id="3" name="Rezervirano mjesto sadržaja 2"/>
          <p:cNvSpPr>
            <a:spLocks noGrp="1"/>
          </p:cNvSpPr>
          <p:nvPr>
            <p:ph idx="1"/>
          </p:nvPr>
        </p:nvSpPr>
        <p:spPr/>
        <p:txBody>
          <a:bodyPr>
            <a:normAutofit/>
          </a:bodyPr>
          <a:lstStyle/>
          <a:p>
            <a:r>
              <a:rPr lang="hr-HR" sz="1800" dirty="0" smtClean="0"/>
              <a:t>Planiranje je složeno zbog toga jer se razlikuju od ostalih učenika po načinu učenja, komuniciranju i razvoju socijalnih vještina te po tome što je njihovo ponašanje problematično</a:t>
            </a:r>
          </a:p>
          <a:p>
            <a:r>
              <a:rPr lang="hr-HR" sz="1800" dirty="0" smtClean="0"/>
              <a:t>Suradnički pristup članova tima (učitelj, roditelj, defektolog, pomoćnik u nastavi)</a:t>
            </a:r>
          </a:p>
          <a:p>
            <a:r>
              <a:rPr lang="hr-HR" sz="1800" dirty="0" smtClean="0"/>
              <a:t>Mora sadržavati:</a:t>
            </a:r>
          </a:p>
          <a:p>
            <a:r>
              <a:rPr lang="hr-HR" sz="1800" dirty="0" smtClean="0"/>
              <a:t>Informacije o jakim stranama i potrebama</a:t>
            </a:r>
          </a:p>
          <a:p>
            <a:r>
              <a:rPr lang="hr-HR" sz="1800" dirty="0" smtClean="0"/>
              <a:t>Kratkoročne ciljeve i zadatke</a:t>
            </a:r>
          </a:p>
          <a:p>
            <a:r>
              <a:rPr lang="hr-HR" sz="1800" dirty="0" smtClean="0"/>
              <a:t>Pomoćna sredstva i strategije</a:t>
            </a:r>
          </a:p>
          <a:p>
            <a:r>
              <a:rPr lang="hr-HR" sz="1800" dirty="0" smtClean="0"/>
              <a:t>Način procjene i vrednovanja napretka učenika</a:t>
            </a:r>
          </a:p>
          <a:p>
            <a:r>
              <a:rPr lang="hr-HR" sz="1800" dirty="0" smtClean="0"/>
              <a:t>Utvrđivanje obaveza koje se tiču provođenja plana</a:t>
            </a:r>
          </a:p>
          <a:p>
            <a:r>
              <a:rPr lang="hr-HR" sz="1800" dirty="0" smtClean="0"/>
              <a:t>Evaluaciju plana</a:t>
            </a:r>
            <a:endParaRPr lang="en-US" sz="1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67494"/>
            <a:ext cx="8229600" cy="232548"/>
          </a:xfrm>
        </p:spPr>
        <p:txBody>
          <a:bodyPr>
            <a:normAutofit fontScale="90000"/>
          </a:bodyPr>
          <a:lstStyle/>
          <a:p>
            <a:endParaRPr lang="en-US" dirty="0"/>
          </a:p>
        </p:txBody>
      </p:sp>
      <p:sp>
        <p:nvSpPr>
          <p:cNvPr id="3" name="Rezervirano mjesto sadržaja 2"/>
          <p:cNvSpPr>
            <a:spLocks noGrp="1"/>
          </p:cNvSpPr>
          <p:nvPr>
            <p:ph idx="1"/>
          </p:nvPr>
        </p:nvSpPr>
        <p:spPr>
          <a:xfrm>
            <a:off x="457200" y="1500174"/>
            <a:ext cx="8229600" cy="4954634"/>
          </a:xfrm>
        </p:spPr>
        <p:txBody>
          <a:bodyPr>
            <a:normAutofit/>
          </a:bodyPr>
          <a:lstStyle/>
          <a:p>
            <a:pPr algn="just"/>
            <a:r>
              <a:rPr lang="hr-HR" sz="1800" dirty="0" smtClean="0"/>
              <a:t>Ključna područja osoba s autizmom- </a:t>
            </a:r>
            <a:r>
              <a:rPr lang="hr-HR" sz="1800" b="1" dirty="0" smtClean="0">
                <a:solidFill>
                  <a:schemeClr val="accent1"/>
                </a:solidFill>
              </a:rPr>
              <a:t>komunikacija i socijalne vještine</a:t>
            </a:r>
          </a:p>
          <a:p>
            <a:pPr algn="just"/>
            <a:r>
              <a:rPr lang="hr-HR" sz="1800" b="1" dirty="0" smtClean="0">
                <a:solidFill>
                  <a:schemeClr val="accent1"/>
                </a:solidFill>
              </a:rPr>
              <a:t>Roditelji</a:t>
            </a:r>
            <a:r>
              <a:rPr lang="hr-HR" sz="1800" b="1" dirty="0" smtClean="0"/>
              <a:t>-</a:t>
            </a:r>
            <a:r>
              <a:rPr lang="hr-HR" sz="1800" dirty="0" smtClean="0"/>
              <a:t> imaju veliku količinu informacija o funkcioniranju kod kuće</a:t>
            </a:r>
          </a:p>
          <a:p>
            <a:pPr algn="just"/>
            <a:r>
              <a:rPr lang="hr-HR" sz="1800" b="1" dirty="0" smtClean="0">
                <a:solidFill>
                  <a:schemeClr val="accent1"/>
                </a:solidFill>
              </a:rPr>
              <a:t>Pomoćnici u nastavi- </a:t>
            </a:r>
            <a:r>
              <a:rPr lang="hr-HR" sz="1800" dirty="0" smtClean="0"/>
              <a:t>imaju ključnu ulogu jer obavljaju raznolike funkcije od osobne skrbi o učeniku do pružanja pomoći u svezi s programom obrazovanja, uključeni su u oblikovanje primjerenih oblika ponašanja, razvijanje životnih vještina koje se tiču postizanja samostalnosti, i omogućavanja interakcije s drugim ljudima </a:t>
            </a:r>
            <a:endParaRPr lang="en-US"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67494"/>
            <a:ext cx="8229600" cy="875490"/>
          </a:xfrm>
        </p:spPr>
        <p:txBody>
          <a:bodyPr>
            <a:normAutofit fontScale="90000"/>
          </a:bodyPr>
          <a:lstStyle/>
          <a:p>
            <a:pPr algn="ctr"/>
            <a:r>
              <a:rPr lang="hr-HR" sz="2800" dirty="0" smtClean="0"/>
              <a:t>POUČAVANJE UČENIKA S AUTIZMOM (OBRAZOVNI PRISTUPI)</a:t>
            </a:r>
            <a:endParaRPr lang="en-US" sz="2800" dirty="0"/>
          </a:p>
        </p:txBody>
      </p:sp>
      <p:sp>
        <p:nvSpPr>
          <p:cNvPr id="3" name="Rezervirano mjesto sadržaja 2"/>
          <p:cNvSpPr>
            <a:spLocks noGrp="1"/>
          </p:cNvSpPr>
          <p:nvPr>
            <p:ph idx="1"/>
          </p:nvPr>
        </p:nvSpPr>
        <p:spPr>
          <a:xfrm>
            <a:off x="457200" y="1142984"/>
            <a:ext cx="8229600" cy="5311824"/>
          </a:xfrm>
        </p:spPr>
        <p:txBody>
          <a:bodyPr>
            <a:normAutofit/>
          </a:bodyPr>
          <a:lstStyle/>
          <a:p>
            <a:r>
              <a:rPr lang="hr-HR" sz="1800" dirty="0" smtClean="0"/>
              <a:t>NIJEDNA METODA NIJE DJELOTVORNA KOD SVIH UČENIKA</a:t>
            </a:r>
          </a:p>
          <a:p>
            <a:r>
              <a:rPr lang="hr-HR" sz="1800" b="1" dirty="0" smtClean="0"/>
              <a:t>A) vizualni pristup- </a:t>
            </a:r>
            <a:r>
              <a:rPr lang="hr-HR" sz="1800" dirty="0" smtClean="0"/>
              <a:t>primjena vizualnih pomagala (mogu se duže njima koristiti, usmena informacija je polazna)</a:t>
            </a:r>
          </a:p>
          <a:p>
            <a:r>
              <a:rPr lang="hr-HR" sz="1800" dirty="0" smtClean="0"/>
              <a:t>Usredotoči se na poruku</a:t>
            </a:r>
          </a:p>
          <a:p>
            <a:r>
              <a:rPr lang="hr-HR" sz="1800" dirty="0" smtClean="0"/>
              <a:t>Polaziti od jednostavnih, konkretnih (predmeti, slike) do apstraktnih (simbol)</a:t>
            </a:r>
          </a:p>
          <a:p>
            <a:r>
              <a:rPr lang="hr-HR" sz="1800" dirty="0" smtClean="0"/>
              <a:t>Voditi se pitanjem kako informaciju prikazati u vizualnom obliku</a:t>
            </a:r>
          </a:p>
          <a:p>
            <a:r>
              <a:rPr lang="hr-HR" sz="1800" b="1" dirty="0" smtClean="0"/>
              <a:t>B) ostali pristupi</a:t>
            </a:r>
          </a:p>
          <a:p>
            <a:r>
              <a:rPr lang="hr-HR" sz="1800" dirty="0" smtClean="0"/>
              <a:t>Predviđanje precizne, konkretne pohvale tijekom učenja</a:t>
            </a:r>
          </a:p>
          <a:p>
            <a:r>
              <a:rPr lang="hr-HR" sz="1800" dirty="0" smtClean="0"/>
              <a:t>Primjena potkrepljenja- od pohvale do predmeta (prepoznati što kod njega djeluje kao potkrepljenje )</a:t>
            </a:r>
          </a:p>
          <a:p>
            <a:r>
              <a:rPr lang="hr-HR" sz="1800" dirty="0" smtClean="0"/>
              <a:t>Napraviti popis voli/ne voli uz pomoć roditelja</a:t>
            </a:r>
          </a:p>
          <a:p>
            <a:r>
              <a:rPr lang="hr-HR" sz="1800" dirty="0" smtClean="0"/>
              <a:t>Planiranje zadataka primjerene težine u cilju smanjenja frustriranosti (od lakšeg k težim)</a:t>
            </a:r>
          </a:p>
          <a:p>
            <a:r>
              <a:rPr lang="hr-HR" sz="1800" dirty="0" smtClean="0"/>
              <a:t>Primjena gradiva sukladno dobi učenika- poštivati dostojanstvo učenika s autizmom kroz izbor nastavnog gradiva</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duševljenje">
  <a:themeElements>
    <a:clrScheme name="Oduševljenj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duševljenj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duševljenj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123</TotalTime>
  <Words>1110</Words>
  <Application>Microsoft Office PowerPoint</Application>
  <PresentationFormat>Prikaz na zaslonu (4:3)</PresentationFormat>
  <Paragraphs>115</Paragraphs>
  <Slides>11</Slides>
  <Notes>0</Notes>
  <HiddenSlides>0</HiddenSlides>
  <MMClips>0</MMClips>
  <ScaleCrop>false</ScaleCrop>
  <HeadingPairs>
    <vt:vector size="4" baseType="variant">
      <vt:variant>
        <vt:lpstr>Tema</vt:lpstr>
      </vt:variant>
      <vt:variant>
        <vt:i4>1</vt:i4>
      </vt:variant>
      <vt:variant>
        <vt:lpstr>Naslovi slajdova</vt:lpstr>
      </vt:variant>
      <vt:variant>
        <vt:i4>11</vt:i4>
      </vt:variant>
    </vt:vector>
  </HeadingPairs>
  <TitlesOfParts>
    <vt:vector size="12" baseType="lpstr">
      <vt:lpstr>Oduševljenje</vt:lpstr>
      <vt:lpstr>AUTIZAM – KARAKTERISTIKE I PRILAGODBA RADA</vt:lpstr>
      <vt:lpstr>OSNOVNE INFORMACIJE</vt:lpstr>
      <vt:lpstr>KRITERIJI ZA AUTISTIČNI POREMEĆAJ</vt:lpstr>
      <vt:lpstr>KARAKTERISTIKE POVEZANE  S AUTIZMOM</vt:lpstr>
      <vt:lpstr>Slajd 5</vt:lpstr>
      <vt:lpstr>OBRAZOVNE IMPLIKACIJE</vt:lpstr>
      <vt:lpstr>IZRADA IOOP-A (individualnog plana odgoja i obrazovanja)</vt:lpstr>
      <vt:lpstr>Slajd 8</vt:lpstr>
      <vt:lpstr>POUČAVANJE UČENIKA S AUTIZMOM (OBRAZOVNI PRISTUPI)</vt:lpstr>
      <vt:lpstr>Slajd 10</vt:lpstr>
      <vt:lpstr>PRIMJER IOOP-A (UČENIK D.D., 8 GODINA 2.razred)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AUTIZAM – KARAKTERISTIKE I PRILAGODBA RADA</dc:title>
  <dc:creator>LS</dc:creator>
  <cp:lastModifiedBy>LS</cp:lastModifiedBy>
  <cp:revision>19</cp:revision>
  <dcterms:created xsi:type="dcterms:W3CDTF">2017-01-03T12:06:46Z</dcterms:created>
  <dcterms:modified xsi:type="dcterms:W3CDTF">2017-01-07T09:08:05Z</dcterms:modified>
</cp:coreProperties>
</file>