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5" r:id="rId9"/>
    <p:sldId id="269" r:id="rId10"/>
    <p:sldId id="268" r:id="rId11"/>
    <p:sldId id="285" r:id="rId12"/>
    <p:sldId id="267" r:id="rId13"/>
    <p:sldId id="270" r:id="rId14"/>
    <p:sldId id="271" r:id="rId15"/>
    <p:sldId id="272" r:id="rId16"/>
    <p:sldId id="266" r:id="rId17"/>
    <p:sldId id="273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64" r:id="rId2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120" y="25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16983FF-039A-4035-BA5D-FD4C23364FD3}" type="doc">
      <dgm:prSet loTypeId="urn:microsoft.com/office/officeart/2005/8/layout/hierarchy1" loCatId="hierarchy" qsTypeId="urn:microsoft.com/office/officeart/2005/8/quickstyle/3d4" qsCatId="3D" csTypeId="urn:microsoft.com/office/officeart/2005/8/colors/accent1_1" csCatId="accent1" phldr="1"/>
      <dgm:spPr/>
      <dgm:t>
        <a:bodyPr/>
        <a:lstStyle/>
        <a:p>
          <a:endParaRPr lang="hr-HR"/>
        </a:p>
      </dgm:t>
    </dgm:pt>
    <dgm:pt modelId="{690A310B-E243-471A-A540-B2057D9FCF9A}">
      <dgm:prSet phldrT="[Text]"/>
      <dgm:spPr/>
      <dgm:t>
        <a:bodyPr/>
        <a:lstStyle/>
        <a:p>
          <a:r>
            <a:rPr lang="hr-HR" b="1" dirty="0" smtClean="0">
              <a:solidFill>
                <a:schemeClr val="accent2">
                  <a:lumMod val="50000"/>
                </a:schemeClr>
              </a:solidFill>
              <a:latin typeface="Bookman Old Style" pitchFamily="18" charset="0"/>
            </a:rPr>
            <a:t>VREDNOVANJE</a:t>
          </a:r>
          <a:endParaRPr lang="hr-HR" b="1" dirty="0">
            <a:solidFill>
              <a:schemeClr val="accent2">
                <a:lumMod val="50000"/>
              </a:schemeClr>
            </a:solidFill>
            <a:latin typeface="Bookman Old Style" pitchFamily="18" charset="0"/>
          </a:endParaRPr>
        </a:p>
      </dgm:t>
    </dgm:pt>
    <dgm:pt modelId="{A2A6C3DD-D581-45CF-9071-BF3D1ABDECFA}" type="parTrans" cxnId="{A3E65E08-777F-4509-8E3E-17E97B80450F}">
      <dgm:prSet/>
      <dgm:spPr/>
      <dgm:t>
        <a:bodyPr/>
        <a:lstStyle/>
        <a:p>
          <a:endParaRPr lang="hr-HR"/>
        </a:p>
      </dgm:t>
    </dgm:pt>
    <dgm:pt modelId="{843F35FD-CAA4-40DD-B408-A4A117DCBF23}" type="sibTrans" cxnId="{A3E65E08-777F-4509-8E3E-17E97B80450F}">
      <dgm:prSet/>
      <dgm:spPr/>
      <dgm:t>
        <a:bodyPr/>
        <a:lstStyle/>
        <a:p>
          <a:endParaRPr lang="hr-HR"/>
        </a:p>
      </dgm:t>
    </dgm:pt>
    <dgm:pt modelId="{967D97CE-ACDF-4F07-9CFE-C3CD2A2A56D6}">
      <dgm:prSet phldrT="[Text]"/>
      <dgm:spPr/>
      <dgm:t>
        <a:bodyPr/>
        <a:lstStyle/>
        <a:p>
          <a:r>
            <a:rPr lang="hr-HR" b="1" dirty="0" smtClean="0">
              <a:solidFill>
                <a:schemeClr val="accent2">
                  <a:lumMod val="50000"/>
                </a:schemeClr>
              </a:solidFill>
              <a:latin typeface="Bookman Old Style" pitchFamily="18" charset="0"/>
            </a:rPr>
            <a:t>PRAĆENJE</a:t>
          </a:r>
          <a:endParaRPr lang="hr-HR" b="1" dirty="0">
            <a:solidFill>
              <a:schemeClr val="accent2">
                <a:lumMod val="50000"/>
              </a:schemeClr>
            </a:solidFill>
            <a:latin typeface="Bookman Old Style" pitchFamily="18" charset="0"/>
          </a:endParaRPr>
        </a:p>
      </dgm:t>
    </dgm:pt>
    <dgm:pt modelId="{0B10ABC4-D4FE-46C1-8480-A696636B4D31}" type="parTrans" cxnId="{F767BE11-A92C-49DA-AF88-E52AE3934EEF}">
      <dgm:prSet/>
      <dgm:spPr/>
      <dgm:t>
        <a:bodyPr/>
        <a:lstStyle/>
        <a:p>
          <a:endParaRPr lang="hr-HR"/>
        </a:p>
      </dgm:t>
    </dgm:pt>
    <dgm:pt modelId="{CBF750AE-9978-4FED-AB77-EED2BAD87C85}" type="sibTrans" cxnId="{F767BE11-A92C-49DA-AF88-E52AE3934EEF}">
      <dgm:prSet/>
      <dgm:spPr/>
      <dgm:t>
        <a:bodyPr/>
        <a:lstStyle/>
        <a:p>
          <a:endParaRPr lang="hr-HR"/>
        </a:p>
      </dgm:t>
    </dgm:pt>
    <dgm:pt modelId="{C7313119-A02A-40CC-B9D8-E03C205FF7EB}">
      <dgm:prSet phldrT="[Text]"/>
      <dgm:spPr/>
      <dgm:t>
        <a:bodyPr/>
        <a:lstStyle/>
        <a:p>
          <a:r>
            <a:rPr lang="hr-HR" b="1" dirty="0" smtClean="0">
              <a:solidFill>
                <a:schemeClr val="accent2">
                  <a:lumMod val="50000"/>
                </a:schemeClr>
              </a:solidFill>
              <a:latin typeface="Bookman Old Style" pitchFamily="18" charset="0"/>
            </a:rPr>
            <a:t>OCJENJIVANJE</a:t>
          </a:r>
          <a:endParaRPr lang="hr-HR" b="1" dirty="0">
            <a:solidFill>
              <a:schemeClr val="accent2">
                <a:lumMod val="50000"/>
              </a:schemeClr>
            </a:solidFill>
            <a:latin typeface="Bookman Old Style" pitchFamily="18" charset="0"/>
          </a:endParaRPr>
        </a:p>
      </dgm:t>
    </dgm:pt>
    <dgm:pt modelId="{A7662FEF-76C8-42C5-A619-DD30D42E9E65}" type="parTrans" cxnId="{5232B192-E67B-4F86-A5BB-28FAB6D601F3}">
      <dgm:prSet/>
      <dgm:spPr/>
      <dgm:t>
        <a:bodyPr/>
        <a:lstStyle/>
        <a:p>
          <a:endParaRPr lang="hr-HR"/>
        </a:p>
      </dgm:t>
    </dgm:pt>
    <dgm:pt modelId="{39E339D2-2DBB-41EB-8C8B-ABC0B4F0B5FD}" type="sibTrans" cxnId="{5232B192-E67B-4F86-A5BB-28FAB6D601F3}">
      <dgm:prSet/>
      <dgm:spPr/>
      <dgm:t>
        <a:bodyPr/>
        <a:lstStyle/>
        <a:p>
          <a:endParaRPr lang="hr-HR"/>
        </a:p>
      </dgm:t>
    </dgm:pt>
    <dgm:pt modelId="{078D4C59-AE9E-4AA6-B0C7-F03111573C66}" type="pres">
      <dgm:prSet presAssocID="{016983FF-039A-4035-BA5D-FD4C23364FD3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hr-HR"/>
        </a:p>
      </dgm:t>
    </dgm:pt>
    <dgm:pt modelId="{3BFE1A81-E060-4E5D-A251-A63117AB3078}" type="pres">
      <dgm:prSet presAssocID="{690A310B-E243-471A-A540-B2057D9FCF9A}" presName="hierRoot1" presStyleCnt="0"/>
      <dgm:spPr/>
    </dgm:pt>
    <dgm:pt modelId="{26102245-A713-461F-8CF7-EA7C94752446}" type="pres">
      <dgm:prSet presAssocID="{690A310B-E243-471A-A540-B2057D9FCF9A}" presName="composite" presStyleCnt="0"/>
      <dgm:spPr/>
    </dgm:pt>
    <dgm:pt modelId="{0A5328D0-37DE-4C6C-B964-F29EDD11D587}" type="pres">
      <dgm:prSet presAssocID="{690A310B-E243-471A-A540-B2057D9FCF9A}" presName="background" presStyleLbl="node0" presStyleIdx="0" presStyleCnt="1"/>
      <dgm:spPr/>
    </dgm:pt>
    <dgm:pt modelId="{9B97B1CA-EC9C-4788-8DAF-BC9BE720F5CD}" type="pres">
      <dgm:prSet presAssocID="{690A310B-E243-471A-A540-B2057D9FCF9A}" presName="text" presStyleLbl="fgAcc0" presStyleIdx="0" presStyleCnt="1" custScaleY="60616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C9C65F89-04A9-4E49-BB83-A00711DABD67}" type="pres">
      <dgm:prSet presAssocID="{690A310B-E243-471A-A540-B2057D9FCF9A}" presName="hierChild2" presStyleCnt="0"/>
      <dgm:spPr/>
    </dgm:pt>
    <dgm:pt modelId="{CA12AFC7-A0E1-4ADF-AA1B-72B67E62C9EA}" type="pres">
      <dgm:prSet presAssocID="{0B10ABC4-D4FE-46C1-8480-A696636B4D31}" presName="Name10" presStyleLbl="parChTrans1D2" presStyleIdx="0" presStyleCnt="2"/>
      <dgm:spPr/>
      <dgm:t>
        <a:bodyPr/>
        <a:lstStyle/>
        <a:p>
          <a:endParaRPr lang="hr-HR"/>
        </a:p>
      </dgm:t>
    </dgm:pt>
    <dgm:pt modelId="{E9B003F1-A5B8-4F0C-99C6-149F6092FB09}" type="pres">
      <dgm:prSet presAssocID="{967D97CE-ACDF-4F07-9CFE-C3CD2A2A56D6}" presName="hierRoot2" presStyleCnt="0"/>
      <dgm:spPr/>
    </dgm:pt>
    <dgm:pt modelId="{671B66E1-834C-43FD-8214-9C29E412025D}" type="pres">
      <dgm:prSet presAssocID="{967D97CE-ACDF-4F07-9CFE-C3CD2A2A56D6}" presName="composite2" presStyleCnt="0"/>
      <dgm:spPr/>
    </dgm:pt>
    <dgm:pt modelId="{CAFAB9EC-56CF-4D00-B32D-FFE1105BD59A}" type="pres">
      <dgm:prSet presAssocID="{967D97CE-ACDF-4F07-9CFE-C3CD2A2A56D6}" presName="background2" presStyleLbl="node2" presStyleIdx="0" presStyleCnt="2"/>
      <dgm:spPr/>
    </dgm:pt>
    <dgm:pt modelId="{CF429D2E-F72C-4380-8E92-2179DEEC5A4E}" type="pres">
      <dgm:prSet presAssocID="{967D97CE-ACDF-4F07-9CFE-C3CD2A2A56D6}" presName="text2" presStyleLbl="fgAcc2" presStyleIdx="0" presStyleCnt="2" custScaleY="65736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A44352C8-E1FA-42CB-AC41-2E6DD907DB9A}" type="pres">
      <dgm:prSet presAssocID="{967D97CE-ACDF-4F07-9CFE-C3CD2A2A56D6}" presName="hierChild3" presStyleCnt="0"/>
      <dgm:spPr/>
    </dgm:pt>
    <dgm:pt modelId="{442B8884-88A9-45B4-9DB6-E8B285936EDC}" type="pres">
      <dgm:prSet presAssocID="{A7662FEF-76C8-42C5-A619-DD30D42E9E65}" presName="Name10" presStyleLbl="parChTrans1D2" presStyleIdx="1" presStyleCnt="2"/>
      <dgm:spPr/>
      <dgm:t>
        <a:bodyPr/>
        <a:lstStyle/>
        <a:p>
          <a:endParaRPr lang="hr-HR"/>
        </a:p>
      </dgm:t>
    </dgm:pt>
    <dgm:pt modelId="{88EBB8FE-1B21-435A-93DA-C4028DEB5B1D}" type="pres">
      <dgm:prSet presAssocID="{C7313119-A02A-40CC-B9D8-E03C205FF7EB}" presName="hierRoot2" presStyleCnt="0"/>
      <dgm:spPr/>
    </dgm:pt>
    <dgm:pt modelId="{9905336E-B604-4EB6-9BC2-12B998A0272F}" type="pres">
      <dgm:prSet presAssocID="{C7313119-A02A-40CC-B9D8-E03C205FF7EB}" presName="composite2" presStyleCnt="0"/>
      <dgm:spPr/>
    </dgm:pt>
    <dgm:pt modelId="{147D1C22-B959-45EB-B17A-1E49FDA2F4CC}" type="pres">
      <dgm:prSet presAssocID="{C7313119-A02A-40CC-B9D8-E03C205FF7EB}" presName="background2" presStyleLbl="node2" presStyleIdx="1" presStyleCnt="2"/>
      <dgm:spPr/>
    </dgm:pt>
    <dgm:pt modelId="{94BB6969-DCDD-41D9-9F57-3D699EFC3CE8}" type="pres">
      <dgm:prSet presAssocID="{C7313119-A02A-40CC-B9D8-E03C205FF7EB}" presName="text2" presStyleLbl="fgAcc2" presStyleIdx="1" presStyleCnt="2" custScaleY="57053" custLinFactNeighborX="-1031" custLinFactNeighborY="0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9A31C049-EEFA-4DDB-AD90-FF4CC87A65B6}" type="pres">
      <dgm:prSet presAssocID="{C7313119-A02A-40CC-B9D8-E03C205FF7EB}" presName="hierChild3" presStyleCnt="0"/>
      <dgm:spPr/>
    </dgm:pt>
  </dgm:ptLst>
  <dgm:cxnLst>
    <dgm:cxn modelId="{F767BE11-A92C-49DA-AF88-E52AE3934EEF}" srcId="{690A310B-E243-471A-A540-B2057D9FCF9A}" destId="{967D97CE-ACDF-4F07-9CFE-C3CD2A2A56D6}" srcOrd="0" destOrd="0" parTransId="{0B10ABC4-D4FE-46C1-8480-A696636B4D31}" sibTransId="{CBF750AE-9978-4FED-AB77-EED2BAD87C85}"/>
    <dgm:cxn modelId="{3DA18EA8-39B8-4D3A-9440-CF43C1ABE1E3}" type="presOf" srcId="{690A310B-E243-471A-A540-B2057D9FCF9A}" destId="{9B97B1CA-EC9C-4788-8DAF-BC9BE720F5CD}" srcOrd="0" destOrd="0" presId="urn:microsoft.com/office/officeart/2005/8/layout/hierarchy1"/>
    <dgm:cxn modelId="{23261888-248A-4A27-BBAB-6274864660B7}" type="presOf" srcId="{0B10ABC4-D4FE-46C1-8480-A696636B4D31}" destId="{CA12AFC7-A0E1-4ADF-AA1B-72B67E62C9EA}" srcOrd="0" destOrd="0" presId="urn:microsoft.com/office/officeart/2005/8/layout/hierarchy1"/>
    <dgm:cxn modelId="{5232B192-E67B-4F86-A5BB-28FAB6D601F3}" srcId="{690A310B-E243-471A-A540-B2057D9FCF9A}" destId="{C7313119-A02A-40CC-B9D8-E03C205FF7EB}" srcOrd="1" destOrd="0" parTransId="{A7662FEF-76C8-42C5-A619-DD30D42E9E65}" sibTransId="{39E339D2-2DBB-41EB-8C8B-ABC0B4F0B5FD}"/>
    <dgm:cxn modelId="{22CA227B-92F4-4729-A5E7-618F310FD127}" type="presOf" srcId="{967D97CE-ACDF-4F07-9CFE-C3CD2A2A56D6}" destId="{CF429D2E-F72C-4380-8E92-2179DEEC5A4E}" srcOrd="0" destOrd="0" presId="urn:microsoft.com/office/officeart/2005/8/layout/hierarchy1"/>
    <dgm:cxn modelId="{A3E65E08-777F-4509-8E3E-17E97B80450F}" srcId="{016983FF-039A-4035-BA5D-FD4C23364FD3}" destId="{690A310B-E243-471A-A540-B2057D9FCF9A}" srcOrd="0" destOrd="0" parTransId="{A2A6C3DD-D581-45CF-9071-BF3D1ABDECFA}" sibTransId="{843F35FD-CAA4-40DD-B408-A4A117DCBF23}"/>
    <dgm:cxn modelId="{E8C35FD3-5D60-451A-8365-8B232BA1B2B8}" type="presOf" srcId="{016983FF-039A-4035-BA5D-FD4C23364FD3}" destId="{078D4C59-AE9E-4AA6-B0C7-F03111573C66}" srcOrd="0" destOrd="0" presId="urn:microsoft.com/office/officeart/2005/8/layout/hierarchy1"/>
    <dgm:cxn modelId="{7FE13C9E-9DF1-4A2C-BFFE-0A06DC6CDBAB}" type="presOf" srcId="{A7662FEF-76C8-42C5-A619-DD30D42E9E65}" destId="{442B8884-88A9-45B4-9DB6-E8B285936EDC}" srcOrd="0" destOrd="0" presId="urn:microsoft.com/office/officeart/2005/8/layout/hierarchy1"/>
    <dgm:cxn modelId="{DC29D5F0-A8EA-45EA-8380-B4FA4BD510DC}" type="presOf" srcId="{C7313119-A02A-40CC-B9D8-E03C205FF7EB}" destId="{94BB6969-DCDD-41D9-9F57-3D699EFC3CE8}" srcOrd="0" destOrd="0" presId="urn:microsoft.com/office/officeart/2005/8/layout/hierarchy1"/>
    <dgm:cxn modelId="{CE9E3C12-5B95-4487-B365-8A99868056E9}" type="presParOf" srcId="{078D4C59-AE9E-4AA6-B0C7-F03111573C66}" destId="{3BFE1A81-E060-4E5D-A251-A63117AB3078}" srcOrd="0" destOrd="0" presId="urn:microsoft.com/office/officeart/2005/8/layout/hierarchy1"/>
    <dgm:cxn modelId="{3FEF5660-FD56-4843-9E5F-8D65966FABAE}" type="presParOf" srcId="{3BFE1A81-E060-4E5D-A251-A63117AB3078}" destId="{26102245-A713-461F-8CF7-EA7C94752446}" srcOrd="0" destOrd="0" presId="urn:microsoft.com/office/officeart/2005/8/layout/hierarchy1"/>
    <dgm:cxn modelId="{766F1054-2683-48C5-B8C9-38F31F6FA25F}" type="presParOf" srcId="{26102245-A713-461F-8CF7-EA7C94752446}" destId="{0A5328D0-37DE-4C6C-B964-F29EDD11D587}" srcOrd="0" destOrd="0" presId="urn:microsoft.com/office/officeart/2005/8/layout/hierarchy1"/>
    <dgm:cxn modelId="{9B7DE860-AAE6-4380-8363-89DD0FDA712A}" type="presParOf" srcId="{26102245-A713-461F-8CF7-EA7C94752446}" destId="{9B97B1CA-EC9C-4788-8DAF-BC9BE720F5CD}" srcOrd="1" destOrd="0" presId="urn:microsoft.com/office/officeart/2005/8/layout/hierarchy1"/>
    <dgm:cxn modelId="{FA45F6A5-68D8-4496-922E-5E7EF2AC0478}" type="presParOf" srcId="{3BFE1A81-E060-4E5D-A251-A63117AB3078}" destId="{C9C65F89-04A9-4E49-BB83-A00711DABD67}" srcOrd="1" destOrd="0" presId="urn:microsoft.com/office/officeart/2005/8/layout/hierarchy1"/>
    <dgm:cxn modelId="{95A081B2-B75A-4CCC-85C8-D45D097DF626}" type="presParOf" srcId="{C9C65F89-04A9-4E49-BB83-A00711DABD67}" destId="{CA12AFC7-A0E1-4ADF-AA1B-72B67E62C9EA}" srcOrd="0" destOrd="0" presId="urn:microsoft.com/office/officeart/2005/8/layout/hierarchy1"/>
    <dgm:cxn modelId="{45FA0DD8-9448-4E5A-BF34-8A75C8AAE4ED}" type="presParOf" srcId="{C9C65F89-04A9-4E49-BB83-A00711DABD67}" destId="{E9B003F1-A5B8-4F0C-99C6-149F6092FB09}" srcOrd="1" destOrd="0" presId="urn:microsoft.com/office/officeart/2005/8/layout/hierarchy1"/>
    <dgm:cxn modelId="{D930C264-2F92-4B49-AA69-F283240AE1D9}" type="presParOf" srcId="{E9B003F1-A5B8-4F0C-99C6-149F6092FB09}" destId="{671B66E1-834C-43FD-8214-9C29E412025D}" srcOrd="0" destOrd="0" presId="urn:microsoft.com/office/officeart/2005/8/layout/hierarchy1"/>
    <dgm:cxn modelId="{99678EBC-F5FD-464F-A97E-B1267FCDEA72}" type="presParOf" srcId="{671B66E1-834C-43FD-8214-9C29E412025D}" destId="{CAFAB9EC-56CF-4D00-B32D-FFE1105BD59A}" srcOrd="0" destOrd="0" presId="urn:microsoft.com/office/officeart/2005/8/layout/hierarchy1"/>
    <dgm:cxn modelId="{925C5962-CF3C-4D52-9332-71B8086C29FA}" type="presParOf" srcId="{671B66E1-834C-43FD-8214-9C29E412025D}" destId="{CF429D2E-F72C-4380-8E92-2179DEEC5A4E}" srcOrd="1" destOrd="0" presId="urn:microsoft.com/office/officeart/2005/8/layout/hierarchy1"/>
    <dgm:cxn modelId="{77341AE1-622B-4E0C-B93B-261F8A45FE52}" type="presParOf" srcId="{E9B003F1-A5B8-4F0C-99C6-149F6092FB09}" destId="{A44352C8-E1FA-42CB-AC41-2E6DD907DB9A}" srcOrd="1" destOrd="0" presId="urn:microsoft.com/office/officeart/2005/8/layout/hierarchy1"/>
    <dgm:cxn modelId="{BBCC5939-61DA-4219-A266-8A6C110F30FC}" type="presParOf" srcId="{C9C65F89-04A9-4E49-BB83-A00711DABD67}" destId="{442B8884-88A9-45B4-9DB6-E8B285936EDC}" srcOrd="2" destOrd="0" presId="urn:microsoft.com/office/officeart/2005/8/layout/hierarchy1"/>
    <dgm:cxn modelId="{5828858F-FA6A-4F40-A086-7C2C4184AE03}" type="presParOf" srcId="{C9C65F89-04A9-4E49-BB83-A00711DABD67}" destId="{88EBB8FE-1B21-435A-93DA-C4028DEB5B1D}" srcOrd="3" destOrd="0" presId="urn:microsoft.com/office/officeart/2005/8/layout/hierarchy1"/>
    <dgm:cxn modelId="{FE8EFA7D-F14A-46A2-A7E1-02AEEAB5F1DC}" type="presParOf" srcId="{88EBB8FE-1B21-435A-93DA-C4028DEB5B1D}" destId="{9905336E-B604-4EB6-9BC2-12B998A0272F}" srcOrd="0" destOrd="0" presId="urn:microsoft.com/office/officeart/2005/8/layout/hierarchy1"/>
    <dgm:cxn modelId="{28CA4B89-1E87-44BD-84CA-0217DFD4E785}" type="presParOf" srcId="{9905336E-B604-4EB6-9BC2-12B998A0272F}" destId="{147D1C22-B959-45EB-B17A-1E49FDA2F4CC}" srcOrd="0" destOrd="0" presId="urn:microsoft.com/office/officeart/2005/8/layout/hierarchy1"/>
    <dgm:cxn modelId="{95E545D4-C3F9-4480-BC7B-4D4703C95E6D}" type="presParOf" srcId="{9905336E-B604-4EB6-9BC2-12B998A0272F}" destId="{94BB6969-DCDD-41D9-9F57-3D699EFC3CE8}" srcOrd="1" destOrd="0" presId="urn:microsoft.com/office/officeart/2005/8/layout/hierarchy1"/>
    <dgm:cxn modelId="{CFB74EE5-193C-46F6-BD6E-151F3F9F6348}" type="presParOf" srcId="{88EBB8FE-1B21-435A-93DA-C4028DEB5B1D}" destId="{9A31C049-EEFA-4DDB-AD90-FF4CC87A65B6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2B8884-88A9-45B4-9DB6-E8B285936EDC}">
      <dsp:nvSpPr>
        <dsp:cNvPr id="0" name=""/>
        <dsp:cNvSpPr/>
      </dsp:nvSpPr>
      <dsp:spPr>
        <a:xfrm>
          <a:off x="2902892" y="1471869"/>
          <a:ext cx="1569252" cy="7596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17670"/>
              </a:lnTo>
              <a:lnTo>
                <a:pt x="1569252" y="517670"/>
              </a:lnTo>
              <a:lnTo>
                <a:pt x="1569252" y="759637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12AFC7-A0E1-4ADF-AA1B-72B67E62C9EA}">
      <dsp:nvSpPr>
        <dsp:cNvPr id="0" name=""/>
        <dsp:cNvSpPr/>
      </dsp:nvSpPr>
      <dsp:spPr>
        <a:xfrm>
          <a:off x="1306710" y="1471869"/>
          <a:ext cx="1596181" cy="759637"/>
        </a:xfrm>
        <a:custGeom>
          <a:avLst/>
          <a:gdLst/>
          <a:ahLst/>
          <a:cxnLst/>
          <a:rect l="0" t="0" r="0" b="0"/>
          <a:pathLst>
            <a:path>
              <a:moveTo>
                <a:pt x="1596181" y="0"/>
              </a:moveTo>
              <a:lnTo>
                <a:pt x="1596181" y="517670"/>
              </a:lnTo>
              <a:lnTo>
                <a:pt x="0" y="517670"/>
              </a:lnTo>
              <a:lnTo>
                <a:pt x="0" y="759637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A5328D0-37DE-4C6C-B964-F29EDD11D587}">
      <dsp:nvSpPr>
        <dsp:cNvPr id="0" name=""/>
        <dsp:cNvSpPr/>
      </dsp:nvSpPr>
      <dsp:spPr>
        <a:xfrm>
          <a:off x="1596925" y="466506"/>
          <a:ext cx="2611933" cy="100536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B97B1CA-EC9C-4788-8DAF-BC9BE720F5CD}">
      <dsp:nvSpPr>
        <dsp:cNvPr id="0" name=""/>
        <dsp:cNvSpPr/>
      </dsp:nvSpPr>
      <dsp:spPr>
        <a:xfrm>
          <a:off x="1887140" y="742210"/>
          <a:ext cx="2611933" cy="1005363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200" b="1" kern="1200" dirty="0" smtClean="0">
              <a:solidFill>
                <a:schemeClr val="accent2">
                  <a:lumMod val="50000"/>
                </a:schemeClr>
              </a:solidFill>
              <a:latin typeface="Bookman Old Style" pitchFamily="18" charset="0"/>
            </a:rPr>
            <a:t>VREDNOVANJE</a:t>
          </a:r>
          <a:endParaRPr lang="hr-HR" sz="2200" b="1" kern="1200" dirty="0">
            <a:solidFill>
              <a:schemeClr val="accent2">
                <a:lumMod val="50000"/>
              </a:schemeClr>
            </a:solidFill>
            <a:latin typeface="Bookman Old Style" pitchFamily="18" charset="0"/>
          </a:endParaRPr>
        </a:p>
      </dsp:txBody>
      <dsp:txXfrm>
        <a:off x="1916586" y="771656"/>
        <a:ext cx="2553041" cy="946471"/>
      </dsp:txXfrm>
    </dsp:sp>
    <dsp:sp modelId="{CAFAB9EC-56CF-4D00-B32D-FFE1105BD59A}">
      <dsp:nvSpPr>
        <dsp:cNvPr id="0" name=""/>
        <dsp:cNvSpPr/>
      </dsp:nvSpPr>
      <dsp:spPr>
        <a:xfrm>
          <a:off x="744" y="2231507"/>
          <a:ext cx="2611933" cy="109028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F429D2E-F72C-4380-8E92-2179DEEC5A4E}">
      <dsp:nvSpPr>
        <dsp:cNvPr id="0" name=""/>
        <dsp:cNvSpPr/>
      </dsp:nvSpPr>
      <dsp:spPr>
        <a:xfrm>
          <a:off x="290958" y="2507211"/>
          <a:ext cx="2611933" cy="1090282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200" b="1" kern="1200" dirty="0" smtClean="0">
              <a:solidFill>
                <a:schemeClr val="accent2">
                  <a:lumMod val="50000"/>
                </a:schemeClr>
              </a:solidFill>
              <a:latin typeface="Bookman Old Style" pitchFamily="18" charset="0"/>
            </a:rPr>
            <a:t>PRAĆENJE</a:t>
          </a:r>
          <a:endParaRPr lang="hr-HR" sz="2200" b="1" kern="1200" dirty="0">
            <a:solidFill>
              <a:schemeClr val="accent2">
                <a:lumMod val="50000"/>
              </a:schemeClr>
            </a:solidFill>
            <a:latin typeface="Bookman Old Style" pitchFamily="18" charset="0"/>
          </a:endParaRPr>
        </a:p>
      </dsp:txBody>
      <dsp:txXfrm>
        <a:off x="322891" y="2539144"/>
        <a:ext cx="2548067" cy="1026416"/>
      </dsp:txXfrm>
    </dsp:sp>
    <dsp:sp modelId="{147D1C22-B959-45EB-B17A-1E49FDA2F4CC}">
      <dsp:nvSpPr>
        <dsp:cNvPr id="0" name=""/>
        <dsp:cNvSpPr/>
      </dsp:nvSpPr>
      <dsp:spPr>
        <a:xfrm>
          <a:off x="3166178" y="2231507"/>
          <a:ext cx="2611933" cy="94626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BB6969-DCDD-41D9-9F57-3D699EFC3CE8}">
      <dsp:nvSpPr>
        <dsp:cNvPr id="0" name=""/>
        <dsp:cNvSpPr/>
      </dsp:nvSpPr>
      <dsp:spPr>
        <a:xfrm>
          <a:off x="3456393" y="2507211"/>
          <a:ext cx="2611933" cy="946268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200" b="1" kern="1200" dirty="0" smtClean="0">
              <a:solidFill>
                <a:schemeClr val="accent2">
                  <a:lumMod val="50000"/>
                </a:schemeClr>
              </a:solidFill>
              <a:latin typeface="Bookman Old Style" pitchFamily="18" charset="0"/>
            </a:rPr>
            <a:t>OCJENJIVANJE</a:t>
          </a:r>
          <a:endParaRPr lang="hr-HR" sz="2200" b="1" kern="1200" dirty="0">
            <a:solidFill>
              <a:schemeClr val="accent2">
                <a:lumMod val="50000"/>
              </a:schemeClr>
            </a:solidFill>
            <a:latin typeface="Bookman Old Style" pitchFamily="18" charset="0"/>
          </a:endParaRPr>
        </a:p>
      </dsp:txBody>
      <dsp:txXfrm>
        <a:off x="3484108" y="2534926"/>
        <a:ext cx="2556503" cy="89083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1/7/2017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1/7/2017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dirty="0" smtClean="0">
                <a:latin typeface="Microsoft YaHei UI Light" panose="020B0502040204020203" pitchFamily="34" charset="-122"/>
                <a:ea typeface="Microsoft YaHei UI Light" panose="020B0502040204020203" pitchFamily="34" charset="-122"/>
              </a:rPr>
              <a:t>UČENICI S TEŠKOĆAMA- </a:t>
            </a:r>
            <a:r>
              <a:rPr lang="hr-HR" cap="none" dirty="0" smtClean="0">
                <a:latin typeface="Microsoft YaHei UI Light" panose="020B0502040204020203" pitchFamily="34" charset="-122"/>
                <a:ea typeface="Microsoft YaHei UI Light" panose="020B0502040204020203" pitchFamily="34" charset="-122"/>
              </a:rPr>
              <a:t>strani jezik i vrednovanje postignuća</a:t>
            </a:r>
            <a:endParaRPr lang="hr-HR" dirty="0">
              <a:latin typeface="Microsoft YaHei UI Light" panose="020B0502040204020203" pitchFamily="34" charset="-122"/>
              <a:ea typeface="Microsoft YaHei UI Light" panose="020B0502040204020203" pitchFamily="34" charset="-12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r-HR" dirty="0" smtClean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Jelena soudil-prokopec, </a:t>
            </a:r>
            <a:r>
              <a:rPr lang="hr-HR" cap="none" dirty="0" smtClean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prof.edu.reh</a:t>
            </a:r>
          </a:p>
          <a:p>
            <a:r>
              <a:rPr lang="hr-HR" cap="none" dirty="0" smtClean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Ekonomska i upravna škola Osijek</a:t>
            </a:r>
            <a:endParaRPr lang="hr-HR" cap="none" dirty="0">
              <a:latin typeface="Microsoft JhengHei Light" panose="020B0304030504040204" pitchFamily="34" charset="-120"/>
              <a:ea typeface="Microsoft JhengHei Light" panose="020B03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1981572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82811" y="811234"/>
            <a:ext cx="10901446" cy="71711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sz="3200" b="1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       PRAĆENJE</a:t>
            </a:r>
            <a:r>
              <a:rPr lang="hr-HR" sz="2400" dirty="0" smtClean="0">
                <a:solidFill>
                  <a:srgbClr val="002060"/>
                </a:solidFill>
                <a:latin typeface="+mj-lt"/>
              </a:rPr>
              <a:t>  je promatranje</a:t>
            </a:r>
            <a:r>
              <a:rPr lang="hr-HR" sz="2400" dirty="0">
                <a:solidFill>
                  <a:srgbClr val="002060"/>
                </a:solidFill>
                <a:latin typeface="+mj-lt"/>
              </a:rPr>
              <a:t>, </a:t>
            </a:r>
            <a:r>
              <a:rPr lang="hr-HR" sz="2400" dirty="0" smtClean="0">
                <a:solidFill>
                  <a:srgbClr val="002060"/>
                </a:solidFill>
                <a:latin typeface="+mj-lt"/>
              </a:rPr>
              <a:t>opservacija, zapažanje...</a:t>
            </a:r>
          </a:p>
          <a:p>
            <a:endParaRPr lang="hr-HR" sz="2400" dirty="0">
              <a:solidFill>
                <a:srgbClr val="002060"/>
              </a:solidFill>
              <a:latin typeface="+mj-lt"/>
            </a:endParaRPr>
          </a:p>
          <a:p>
            <a:r>
              <a:rPr lang="hr-HR" sz="2400" u="sng" dirty="0" smtClean="0">
                <a:solidFill>
                  <a:srgbClr val="002060"/>
                </a:solidFill>
                <a:latin typeface="+mj-lt"/>
              </a:rPr>
              <a:t>Mora biti:</a:t>
            </a:r>
            <a:endParaRPr lang="hr-HR" sz="2400" u="sng" dirty="0">
              <a:solidFill>
                <a:srgbClr val="002060"/>
              </a:solidFill>
              <a:latin typeface="+mj-lt"/>
            </a:endParaRPr>
          </a:p>
          <a:p>
            <a:r>
              <a:rPr lang="hr-HR" sz="2000" b="1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        *</a:t>
            </a:r>
            <a:r>
              <a:rPr lang="hr-HR" sz="2800" b="1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Kontinuirano</a:t>
            </a:r>
            <a:r>
              <a:rPr lang="hr-HR" sz="2000" dirty="0" smtClean="0">
                <a:latin typeface="+mj-lt"/>
              </a:rPr>
              <a:t> kroz </a:t>
            </a:r>
            <a:r>
              <a:rPr lang="hr-HR" sz="2000" dirty="0">
                <a:latin typeface="+mj-lt"/>
              </a:rPr>
              <a:t>različite situacije, aktivnosti i oblike rada </a:t>
            </a:r>
            <a:endParaRPr lang="hr-HR" sz="2000" dirty="0" smtClean="0">
              <a:latin typeface="+mj-lt"/>
            </a:endParaRPr>
          </a:p>
          <a:p>
            <a:r>
              <a:rPr lang="hr-HR" sz="1600" dirty="0" smtClean="0">
                <a:latin typeface="+mj-lt"/>
              </a:rPr>
              <a:t>(</a:t>
            </a:r>
            <a:r>
              <a:rPr lang="hr-HR" sz="1600" dirty="0">
                <a:latin typeface="+mj-lt"/>
              </a:rPr>
              <a:t>samostalnost, rad na ploči, nastavni listići, usmeno, pisano</a:t>
            </a:r>
            <a:r>
              <a:rPr lang="hr-HR" sz="1600" dirty="0" smtClean="0">
                <a:latin typeface="+mj-lt"/>
              </a:rPr>
              <a:t>, grupni </a:t>
            </a:r>
            <a:r>
              <a:rPr lang="hr-HR" sz="1600" dirty="0">
                <a:latin typeface="+mj-lt"/>
              </a:rPr>
              <a:t>rad</a:t>
            </a:r>
            <a:r>
              <a:rPr lang="hr-HR" sz="1600" dirty="0" smtClean="0">
                <a:latin typeface="+mj-lt"/>
              </a:rPr>
              <a:t>, praktični </a:t>
            </a:r>
            <a:r>
              <a:rPr lang="hr-HR" sz="1600" dirty="0">
                <a:latin typeface="+mj-lt"/>
              </a:rPr>
              <a:t>rad, vrste zadataka</a:t>
            </a:r>
            <a:r>
              <a:rPr lang="hr-HR" sz="1600" dirty="0" smtClean="0">
                <a:latin typeface="+mj-lt"/>
              </a:rPr>
              <a:t>...). </a:t>
            </a:r>
          </a:p>
          <a:p>
            <a:endParaRPr lang="hr-HR" sz="2000" dirty="0" smtClean="0">
              <a:latin typeface="+mj-lt"/>
            </a:endParaRPr>
          </a:p>
          <a:p>
            <a:pPr algn="ctr"/>
            <a:r>
              <a:rPr lang="hr-HR" sz="2000" b="1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                                 *</a:t>
            </a:r>
            <a:r>
              <a:rPr lang="hr-HR" sz="2800" b="1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Dosljedno</a:t>
            </a:r>
            <a:r>
              <a:rPr lang="hr-HR" sz="2000" b="1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 </a:t>
            </a:r>
            <a:r>
              <a:rPr lang="hr-HR" sz="2000" dirty="0" smtClean="0">
                <a:latin typeface="+mj-lt"/>
              </a:rPr>
              <a:t>u praćenju, bilježenju domaćih zadaća, provjeravanju uradaka, </a:t>
            </a:r>
          </a:p>
          <a:p>
            <a:pPr algn="ctr"/>
            <a:r>
              <a:rPr lang="hr-HR" sz="2000" dirty="0" smtClean="0">
                <a:latin typeface="+mj-lt"/>
              </a:rPr>
              <a:t>                                     provođenju </a:t>
            </a:r>
            <a:r>
              <a:rPr lang="hr-HR" sz="2000" dirty="0">
                <a:latin typeface="+mj-lt"/>
              </a:rPr>
              <a:t>pravila, provođenju najavljenih aktivnosti... </a:t>
            </a:r>
          </a:p>
          <a:p>
            <a:endParaRPr lang="hr-HR" sz="2000" b="1" dirty="0" smtClean="0">
              <a:solidFill>
                <a:schemeClr val="accent6">
                  <a:lumMod val="50000"/>
                </a:schemeClr>
              </a:solidFill>
              <a:latin typeface="+mj-lt"/>
            </a:endParaRPr>
          </a:p>
          <a:p>
            <a:r>
              <a:rPr lang="hr-HR" sz="2000" b="1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*</a:t>
            </a:r>
            <a:r>
              <a:rPr lang="hr-HR" sz="2800" b="1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Dugotrajno</a:t>
            </a:r>
            <a:r>
              <a:rPr lang="hr-HR" sz="2000" dirty="0">
                <a:latin typeface="+mj-lt"/>
              </a:rPr>
              <a:t>, kroz različite </a:t>
            </a:r>
            <a:r>
              <a:rPr lang="hr-HR" sz="2000" dirty="0" smtClean="0">
                <a:latin typeface="+mj-lt"/>
              </a:rPr>
              <a:t>situacije.</a:t>
            </a:r>
          </a:p>
          <a:p>
            <a:r>
              <a:rPr lang="hr-HR" sz="2000" dirty="0">
                <a:latin typeface="+mj-lt"/>
              </a:rPr>
              <a:t> </a:t>
            </a:r>
            <a:r>
              <a:rPr lang="hr-HR" sz="2000" dirty="0" smtClean="0">
                <a:latin typeface="+mj-lt"/>
              </a:rPr>
              <a:t>                                *S </a:t>
            </a:r>
            <a:r>
              <a:rPr lang="hr-HR" sz="2000" dirty="0">
                <a:latin typeface="+mj-lt"/>
              </a:rPr>
              <a:t>ciljem </a:t>
            </a:r>
            <a:r>
              <a:rPr lang="hr-HR" sz="2800" b="1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pravovremenog uočavanja učenikovih </a:t>
            </a:r>
            <a:r>
              <a:rPr lang="hr-HR" sz="2800" b="1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potreba</a:t>
            </a:r>
            <a:r>
              <a:rPr lang="hr-HR" sz="2000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!</a:t>
            </a:r>
          </a:p>
          <a:p>
            <a:endParaRPr lang="hr-HR" sz="2000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  <a:p>
            <a:r>
              <a:rPr lang="hr-HR" sz="2000" dirty="0" smtClean="0">
                <a:latin typeface="+mj-lt"/>
              </a:rPr>
              <a:t>                   Rezultate </a:t>
            </a:r>
            <a:r>
              <a:rPr lang="hr-HR" sz="2000" dirty="0">
                <a:latin typeface="+mj-lt"/>
              </a:rPr>
              <a:t>praćenja treba </a:t>
            </a:r>
            <a:r>
              <a:rPr lang="hr-HR" sz="2800" b="1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redovito </a:t>
            </a:r>
            <a:r>
              <a:rPr lang="hr-HR" sz="2800" b="1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zapisivati- </a:t>
            </a:r>
          </a:p>
          <a:p>
            <a:r>
              <a:rPr lang="hr-HR" sz="2000" dirty="0" smtClean="0">
                <a:latin typeface="+mj-lt"/>
              </a:rPr>
              <a:t>pratiti </a:t>
            </a:r>
            <a:r>
              <a:rPr lang="hr-HR" sz="2000" dirty="0">
                <a:latin typeface="+mj-lt"/>
              </a:rPr>
              <a:t>i bilježiti uspješnost usvajanja </a:t>
            </a:r>
            <a:r>
              <a:rPr lang="hr-HR" sz="2000" dirty="0" smtClean="0">
                <a:latin typeface="+mj-lt"/>
              </a:rPr>
              <a:t>sadržaja </a:t>
            </a:r>
            <a:r>
              <a:rPr lang="hr-HR" sz="2000" b="1" dirty="0" smtClean="0">
                <a:latin typeface="+mj-lt"/>
              </a:rPr>
              <a:t>u </a:t>
            </a:r>
            <a:r>
              <a:rPr lang="hr-HR" sz="2000" b="1" dirty="0">
                <a:latin typeface="+mj-lt"/>
              </a:rPr>
              <a:t>kraćim vremenskim </a:t>
            </a:r>
            <a:r>
              <a:rPr lang="hr-HR" sz="2000" b="1" dirty="0" smtClean="0">
                <a:latin typeface="+mj-lt"/>
              </a:rPr>
              <a:t>periodima</a:t>
            </a:r>
            <a:r>
              <a:rPr lang="hr-HR" sz="2000" dirty="0" smtClean="0">
                <a:latin typeface="+mj-lt"/>
              </a:rPr>
              <a:t>.</a:t>
            </a:r>
          </a:p>
          <a:p>
            <a:r>
              <a:rPr lang="hr-HR" sz="2000" dirty="0" smtClean="0">
                <a:latin typeface="+mj-lt"/>
              </a:rPr>
              <a:t>                            </a:t>
            </a:r>
          </a:p>
          <a:p>
            <a:r>
              <a:rPr lang="hr-HR" sz="3200" b="1" dirty="0" smtClean="0">
                <a:solidFill>
                  <a:schemeClr val="accent6">
                    <a:lumMod val="50000"/>
                  </a:schemeClr>
                </a:solidFill>
              </a:rPr>
              <a:t>Razviti </a:t>
            </a:r>
            <a:r>
              <a:rPr lang="hr-HR" sz="3200" b="1" dirty="0">
                <a:solidFill>
                  <a:schemeClr val="accent6">
                    <a:lumMod val="50000"/>
                  </a:schemeClr>
                </a:solidFill>
              </a:rPr>
              <a:t>vlastiti sustav </a:t>
            </a:r>
            <a:r>
              <a:rPr lang="hr-HR" sz="3200" b="1" dirty="0" smtClean="0">
                <a:solidFill>
                  <a:schemeClr val="accent6">
                    <a:lumMod val="50000"/>
                  </a:schemeClr>
                </a:solidFill>
              </a:rPr>
              <a:t>praćenja</a:t>
            </a:r>
            <a:r>
              <a:rPr lang="hr-HR" sz="2400" dirty="0" smtClean="0">
                <a:solidFill>
                  <a:schemeClr val="accent6">
                    <a:lumMod val="50000"/>
                  </a:schemeClr>
                </a:solidFill>
              </a:rPr>
              <a:t>!</a:t>
            </a:r>
            <a:endParaRPr lang="hr-HR" sz="2400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hr-HR" sz="2400" dirty="0">
              <a:latin typeface="+mj-lt"/>
            </a:endParaRPr>
          </a:p>
          <a:p>
            <a:endParaRPr lang="hr-HR" sz="2400" dirty="0" smtClean="0">
              <a:solidFill>
                <a:srgbClr val="002060"/>
              </a:solidFill>
              <a:latin typeface="+mj-lt"/>
            </a:endParaRPr>
          </a:p>
          <a:p>
            <a:endParaRPr lang="hr-HR" sz="2400" dirty="0">
              <a:solidFill>
                <a:srgbClr val="00206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577749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330225" y="5526028"/>
            <a:ext cx="847746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hr-HR" altLang="sr-Latn-RS" sz="2000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  </a:t>
            </a:r>
            <a:r>
              <a:rPr lang="hr-HR" altLang="sr-Latn-RS" sz="20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Vrednuj</a:t>
            </a:r>
            <a:r>
              <a:rPr lang="hr-HR" altLang="sr-Latn-RS" sz="20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, procijeni, ocijeni, testiraj, prosudi, izaberi, odluči, uvjeri, </a:t>
            </a:r>
            <a:r>
              <a:rPr lang="hr-HR" altLang="sr-Latn-RS" sz="20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preporuči...</a:t>
            </a:r>
            <a:endParaRPr lang="en-US" altLang="sr-Latn-RS" sz="2000" dirty="0"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41056" y="5564617"/>
            <a:ext cx="13865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altLang="sr-Latn-RS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 EVALUACIJA</a:t>
            </a:r>
            <a:endParaRPr lang="hr-HR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22713" y="691763"/>
            <a:ext cx="6663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>
                <a:solidFill>
                  <a:schemeClr val="accent6">
                    <a:lumMod val="75000"/>
                  </a:schemeClr>
                </a:solidFill>
              </a:rPr>
              <a:t>Podsjetimo se na ishode...</a:t>
            </a:r>
            <a:endParaRPr lang="hr-HR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193795" y="4696095"/>
            <a:ext cx="12170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hr-HR" altLang="sr-Latn-RS" dirty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</a:rPr>
              <a:t>SINTEZA</a:t>
            </a:r>
            <a:endParaRPr lang="en-US" altLang="sr-Latn-RS" dirty="0">
              <a:solidFill>
                <a:schemeClr val="accent6">
                  <a:lumMod val="50000"/>
                </a:schemeClr>
              </a:solidFill>
              <a:latin typeface="Verdana" panose="020B060403050404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150265" y="4632597"/>
            <a:ext cx="834731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hr-HR" altLang="sr-Latn-RS" sz="20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    Kombiniraj</a:t>
            </a:r>
            <a:r>
              <a:rPr lang="hr-HR" altLang="sr-Latn-RS" sz="20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, preuredi, zamijeni, generaliziraj, formuliraj, planiraj</a:t>
            </a:r>
            <a:r>
              <a:rPr lang="hr-HR" altLang="sr-Latn-RS" sz="2000" dirty="0">
                <a:latin typeface="Verdana" panose="020B0604030504040204" pitchFamily="34" charset="0"/>
              </a:rPr>
              <a:t>...</a:t>
            </a:r>
            <a:endParaRPr lang="en-US" altLang="sr-Latn-RS" sz="2000" dirty="0">
              <a:latin typeface="Verdana" panose="020B060403050404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249739" y="3892502"/>
            <a:ext cx="12875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altLang="sr-Latn-RS" sz="2400" dirty="0">
                <a:solidFill>
                  <a:srgbClr val="00B050"/>
                </a:solidFill>
                <a:latin typeface="+mj-lt"/>
              </a:rPr>
              <a:t>ANALIZA</a:t>
            </a:r>
            <a:endParaRPr lang="hr-HR" sz="2400" dirty="0">
              <a:solidFill>
                <a:srgbClr val="00B050"/>
              </a:solidFill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330225" y="3883932"/>
            <a:ext cx="52466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hr-HR" altLang="sr-Latn-RS" sz="20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  Razluči</a:t>
            </a:r>
            <a:r>
              <a:rPr lang="hr-HR" altLang="sr-Latn-RS" sz="20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, odvoji, poredaj, </a:t>
            </a:r>
            <a:r>
              <a:rPr lang="hr-HR" altLang="sr-Latn-RS" sz="20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uporedi...</a:t>
            </a:r>
            <a:endParaRPr lang="en-US" altLang="sr-Latn-RS" sz="2000" dirty="0"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202841" y="3142673"/>
            <a:ext cx="14414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hr-HR" altLang="sr-Latn-RS" sz="2400" dirty="0">
                <a:solidFill>
                  <a:srgbClr val="FFFF66"/>
                </a:solidFill>
                <a:latin typeface="+mj-lt"/>
              </a:rPr>
              <a:t>PRIMJENA</a:t>
            </a:r>
            <a:endParaRPr lang="en-US" altLang="sr-Latn-RS" sz="2400" dirty="0">
              <a:solidFill>
                <a:srgbClr val="FFFF66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486290" y="3173450"/>
            <a:ext cx="44584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hr-HR" altLang="sr-Latn-RS" sz="20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Demonstriraj</a:t>
            </a:r>
            <a:r>
              <a:rPr lang="hr-HR" altLang="sr-Latn-RS" sz="20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, izračunaj, ilustriraj, poveži...</a:t>
            </a:r>
            <a:endParaRPr lang="en-US" altLang="sr-Latn-RS" sz="2000" dirty="0"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537271" y="2454398"/>
            <a:ext cx="81333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hr-HR" altLang="sr-Latn-RS" sz="20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  </a:t>
            </a:r>
            <a:endParaRPr lang="en-US" altLang="sr-Latn-RS" dirty="0">
              <a:latin typeface="Verdana" panose="020B060403050404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249738" y="2454398"/>
            <a:ext cx="231244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hr-HR" altLang="sr-Latn-RS" sz="24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RAZUMIJEVANJE</a:t>
            </a:r>
            <a:endParaRPr lang="en-US" altLang="sr-Latn-RS" sz="2400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562183" y="2485175"/>
            <a:ext cx="299864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hr-HR" altLang="sr-Latn-RS" sz="20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Opiši, sažmi, interpretiraj</a:t>
            </a:r>
            <a:r>
              <a:rPr lang="hr-HR" altLang="sr-Latn-RS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...</a:t>
            </a:r>
            <a:endParaRPr lang="en-US" altLang="sr-Latn-RS" dirty="0"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253907" y="1705611"/>
            <a:ext cx="11881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hr-HR" altLang="sr-Latn-RS" sz="2400" dirty="0">
                <a:solidFill>
                  <a:srgbClr val="00B0F0"/>
                </a:solidFill>
                <a:latin typeface="+mj-lt"/>
              </a:rPr>
              <a:t>ZNANJE</a:t>
            </a:r>
            <a:endParaRPr lang="en-US" altLang="sr-Latn-RS" sz="2400" dirty="0">
              <a:solidFill>
                <a:srgbClr val="00B0F0"/>
              </a:solidFill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562183" y="1774694"/>
            <a:ext cx="426379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hr-HR" altLang="sr-Latn-RS" sz="20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Nabroj, definiraj, napravi listu, ispričaj...</a:t>
            </a:r>
            <a:endParaRPr lang="en-US" altLang="sr-Latn-RS" sz="2000" dirty="0"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866692" y="1774694"/>
            <a:ext cx="5360" cy="397458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14066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Arrow Connector 3"/>
          <p:cNvCxnSpPr/>
          <p:nvPr/>
        </p:nvCxnSpPr>
        <p:spPr>
          <a:xfrm flipH="1">
            <a:off x="1868558" y="2274564"/>
            <a:ext cx="4094588" cy="189191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5246803" y="2305253"/>
            <a:ext cx="706079" cy="232182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5983673" y="2305253"/>
            <a:ext cx="1641628" cy="224289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664464" y="2048232"/>
            <a:ext cx="231383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800" b="1" dirty="0" smtClean="0">
                <a:solidFill>
                  <a:schemeClr val="accent4">
                    <a:lumMod val="75000"/>
                  </a:schemeClr>
                </a:solidFill>
              </a:rPr>
              <a:t>znanja</a:t>
            </a:r>
            <a:r>
              <a:rPr lang="hr-HR" sz="1600" dirty="0" smtClean="0">
                <a:solidFill>
                  <a:srgbClr val="000000"/>
                </a:solidFill>
              </a:rPr>
              <a:t> </a:t>
            </a:r>
          </a:p>
          <a:p>
            <a:r>
              <a:rPr lang="hr-HR" sz="1600" dirty="0" smtClean="0">
                <a:solidFill>
                  <a:srgbClr val="000000"/>
                </a:solidFill>
              </a:rPr>
              <a:t>stupanj ostvarivanja postavljenih zadataka</a:t>
            </a:r>
            <a:endParaRPr lang="hr-HR" sz="1600" dirty="0"/>
          </a:p>
        </p:txBody>
      </p:sp>
      <p:sp>
        <p:nvSpPr>
          <p:cNvPr id="15" name="Rectangle 14"/>
          <p:cNvSpPr/>
          <p:nvPr/>
        </p:nvSpPr>
        <p:spPr>
          <a:xfrm>
            <a:off x="3331597" y="4627079"/>
            <a:ext cx="3403157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dirty="0" smtClean="0">
                <a:solidFill>
                  <a:srgbClr val="000000"/>
                </a:solidFill>
              </a:rPr>
              <a:t> </a:t>
            </a:r>
            <a:r>
              <a:rPr lang="hr-HR" sz="2400" b="1" dirty="0" smtClean="0">
                <a:solidFill>
                  <a:schemeClr val="accent4">
                    <a:lumMod val="75000"/>
                  </a:schemeClr>
                </a:solidFill>
              </a:rPr>
              <a:t>vještine i sposobnosti</a:t>
            </a:r>
          </a:p>
          <a:p>
            <a:r>
              <a:rPr lang="hr-HR" sz="1600" dirty="0" smtClean="0">
                <a:solidFill>
                  <a:srgbClr val="000000"/>
                </a:solidFill>
              </a:rPr>
              <a:t>  odgovornost          </a:t>
            </a:r>
          </a:p>
          <a:p>
            <a:r>
              <a:rPr lang="hr-HR" sz="1600" dirty="0" smtClean="0">
                <a:solidFill>
                  <a:srgbClr val="000000"/>
                </a:solidFill>
              </a:rPr>
              <a:t>  interesi  </a:t>
            </a:r>
          </a:p>
          <a:p>
            <a:r>
              <a:rPr lang="hr-HR" sz="1600" dirty="0">
                <a:solidFill>
                  <a:srgbClr val="000000"/>
                </a:solidFill>
              </a:rPr>
              <a:t> </a:t>
            </a:r>
            <a:r>
              <a:rPr lang="hr-HR" sz="1600" dirty="0" smtClean="0">
                <a:solidFill>
                  <a:srgbClr val="000000"/>
                </a:solidFill>
              </a:rPr>
              <a:t> aktivnost ,  spremnost za rad       </a:t>
            </a:r>
          </a:p>
          <a:p>
            <a:r>
              <a:rPr lang="hr-HR" sz="1600" dirty="0">
                <a:solidFill>
                  <a:srgbClr val="000000"/>
                </a:solidFill>
              </a:rPr>
              <a:t> </a:t>
            </a:r>
            <a:r>
              <a:rPr lang="hr-HR" sz="1600" dirty="0" smtClean="0">
                <a:solidFill>
                  <a:srgbClr val="000000"/>
                </a:solidFill>
              </a:rPr>
              <a:t> komunikacija</a:t>
            </a:r>
            <a:endParaRPr lang="hr-HR" sz="1600" dirty="0"/>
          </a:p>
        </p:txBody>
      </p:sp>
      <p:sp>
        <p:nvSpPr>
          <p:cNvPr id="16" name="Rectangle 15"/>
          <p:cNvSpPr/>
          <p:nvPr/>
        </p:nvSpPr>
        <p:spPr>
          <a:xfrm>
            <a:off x="7094179" y="4461307"/>
            <a:ext cx="215956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sz="2800" b="1" dirty="0" smtClean="0">
                <a:solidFill>
                  <a:schemeClr val="accent4">
                    <a:lumMod val="75000"/>
                  </a:schemeClr>
                </a:solidFill>
              </a:rPr>
              <a:t>samostalnost</a:t>
            </a:r>
            <a:endParaRPr lang="hr-HR" sz="28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5983673" y="2305253"/>
            <a:ext cx="3143243" cy="68728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9096350" y="2274564"/>
            <a:ext cx="2145459" cy="13542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sz="2800" b="1" dirty="0">
                <a:solidFill>
                  <a:schemeClr val="accent4">
                    <a:lumMod val="75000"/>
                  </a:schemeClr>
                </a:solidFill>
              </a:rPr>
              <a:t>r</a:t>
            </a:r>
            <a:r>
              <a:rPr lang="hr-HR" sz="2800" b="1" dirty="0" smtClean="0">
                <a:solidFill>
                  <a:schemeClr val="accent4">
                    <a:lumMod val="75000"/>
                  </a:schemeClr>
                </a:solidFill>
              </a:rPr>
              <a:t>adne navike</a:t>
            </a:r>
            <a:endParaRPr lang="hr-HR" sz="2800" dirty="0" smtClean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hr-HR" dirty="0" smtClean="0">
                <a:solidFill>
                  <a:srgbClr val="000000"/>
                </a:solidFill>
              </a:rPr>
              <a:t>odnos </a:t>
            </a:r>
            <a:r>
              <a:rPr lang="hr-HR" dirty="0">
                <a:solidFill>
                  <a:srgbClr val="000000"/>
                </a:solidFill>
              </a:rPr>
              <a:t>prema </a:t>
            </a:r>
            <a:r>
              <a:rPr lang="hr-HR" dirty="0" smtClean="0">
                <a:solidFill>
                  <a:srgbClr val="000000"/>
                </a:solidFill>
              </a:rPr>
              <a:t>radu</a:t>
            </a:r>
          </a:p>
          <a:p>
            <a:r>
              <a:rPr lang="hr-HR" dirty="0" smtClean="0">
                <a:solidFill>
                  <a:srgbClr val="000000"/>
                </a:solidFill>
              </a:rPr>
              <a:t>nastavnicima  </a:t>
            </a:r>
          </a:p>
          <a:p>
            <a:r>
              <a:rPr lang="hr-HR" dirty="0" smtClean="0">
                <a:solidFill>
                  <a:srgbClr val="000000"/>
                </a:solidFill>
              </a:rPr>
              <a:t>učenicima</a:t>
            </a:r>
            <a:endParaRPr lang="hr-HR" sz="1200" dirty="0"/>
          </a:p>
        </p:txBody>
      </p:sp>
      <p:cxnSp>
        <p:nvCxnSpPr>
          <p:cNvPr id="31" name="Straight Arrow Connector 30"/>
          <p:cNvCxnSpPr/>
          <p:nvPr/>
        </p:nvCxnSpPr>
        <p:spPr>
          <a:xfrm flipH="1">
            <a:off x="2608028" y="2295581"/>
            <a:ext cx="3355118" cy="33630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884282" y="4060750"/>
            <a:ext cx="15976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sz="2800" b="1" dirty="0">
                <a:solidFill>
                  <a:schemeClr val="accent4">
                    <a:lumMod val="75000"/>
                  </a:schemeClr>
                </a:solidFill>
              </a:rPr>
              <a:t>napredak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4667416" y="1610856"/>
            <a:ext cx="45879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200" b="1" dirty="0" smtClean="0">
                <a:solidFill>
                  <a:schemeClr val="accent6">
                    <a:lumMod val="75000"/>
                  </a:schemeClr>
                </a:solidFill>
              </a:rPr>
              <a:t>OCJENJIVANJE</a:t>
            </a:r>
            <a:endParaRPr lang="hr-HR" sz="3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2631873" y="1019163"/>
            <a:ext cx="1820691" cy="369332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>
            <a:spAutoFit/>
          </a:bodyPr>
          <a:lstStyle/>
          <a:p>
            <a:r>
              <a:rPr lang="hr-HR" dirty="0">
                <a:solidFill>
                  <a:schemeClr val="accent6">
                    <a:lumMod val="50000"/>
                  </a:schemeClr>
                </a:solidFill>
              </a:rPr>
              <a:t>r</a:t>
            </a:r>
            <a:r>
              <a:rPr lang="hr-HR" dirty="0" smtClean="0">
                <a:solidFill>
                  <a:schemeClr val="accent6">
                    <a:lumMod val="50000"/>
                  </a:schemeClr>
                </a:solidFill>
              </a:rPr>
              <a:t>ezultat </a:t>
            </a:r>
            <a:r>
              <a:rPr lang="hr-HR" dirty="0">
                <a:solidFill>
                  <a:schemeClr val="accent6">
                    <a:lumMod val="50000"/>
                  </a:schemeClr>
                </a:solidFill>
              </a:rPr>
              <a:t>praćenja </a:t>
            </a:r>
            <a:endParaRPr lang="hr-HR" dirty="0"/>
          </a:p>
        </p:txBody>
      </p:sp>
      <p:sp>
        <p:nvSpPr>
          <p:cNvPr id="39" name="Rectangle 38"/>
          <p:cNvSpPr/>
          <p:nvPr/>
        </p:nvSpPr>
        <p:spPr>
          <a:xfrm>
            <a:off x="4420592" y="572530"/>
            <a:ext cx="2096624" cy="369332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r>
              <a:rPr lang="hr-HR" dirty="0" smtClean="0">
                <a:solidFill>
                  <a:schemeClr val="accent6">
                    <a:lumMod val="50000"/>
                  </a:schemeClr>
                </a:solidFill>
              </a:rPr>
              <a:t>povratna informacija </a:t>
            </a:r>
            <a:endParaRPr lang="hr-HR" dirty="0"/>
          </a:p>
        </p:txBody>
      </p:sp>
      <p:sp>
        <p:nvSpPr>
          <p:cNvPr id="40" name="Rectangle 39"/>
          <p:cNvSpPr/>
          <p:nvPr/>
        </p:nvSpPr>
        <p:spPr>
          <a:xfrm>
            <a:off x="6206391" y="952370"/>
            <a:ext cx="2077813" cy="369332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>
            <a:spAutoFit/>
          </a:bodyPr>
          <a:lstStyle/>
          <a:p>
            <a:r>
              <a:rPr lang="hr-HR" dirty="0" smtClean="0">
                <a:solidFill>
                  <a:schemeClr val="accent6">
                    <a:lumMod val="50000"/>
                  </a:schemeClr>
                </a:solidFill>
              </a:rPr>
              <a:t>evidencija </a:t>
            </a:r>
            <a:r>
              <a:rPr lang="hr-HR" dirty="0">
                <a:solidFill>
                  <a:schemeClr val="accent6">
                    <a:lumMod val="50000"/>
                  </a:schemeClr>
                </a:solidFill>
              </a:rPr>
              <a:t>napretka </a:t>
            </a:r>
            <a:endParaRPr lang="hr-HR" dirty="0"/>
          </a:p>
        </p:txBody>
      </p:sp>
      <p:sp>
        <p:nvSpPr>
          <p:cNvPr id="41" name="Rectangle 40"/>
          <p:cNvSpPr/>
          <p:nvPr/>
        </p:nvSpPr>
        <p:spPr>
          <a:xfrm>
            <a:off x="8073313" y="1659589"/>
            <a:ext cx="1023037" cy="369332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>
            <a:spAutoFit/>
          </a:bodyPr>
          <a:lstStyle/>
          <a:p>
            <a:pPr>
              <a:buClr>
                <a:schemeClr val="accent3"/>
              </a:buClr>
              <a:defRPr/>
            </a:pPr>
            <a:r>
              <a:rPr lang="hr-HR" dirty="0">
                <a:solidFill>
                  <a:schemeClr val="accent6">
                    <a:lumMod val="50000"/>
                  </a:schemeClr>
                </a:solidFill>
              </a:rPr>
              <a:t>p</a:t>
            </a:r>
            <a:r>
              <a:rPr lang="hr-HR" dirty="0" smtClean="0">
                <a:solidFill>
                  <a:schemeClr val="accent6">
                    <a:lumMod val="50000"/>
                  </a:schemeClr>
                </a:solidFill>
              </a:rPr>
              <a:t>oticajno</a:t>
            </a:r>
            <a:endParaRPr lang="hr-HR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93422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71277" y="1154438"/>
            <a:ext cx="10479819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8288" indent="-268288" algn="ctr"/>
            <a:r>
              <a:rPr lang="hr-HR" sz="44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Izbjegavanje stereotipa </a:t>
            </a:r>
            <a:endParaRPr lang="hr-HR" sz="4400" dirty="0" smtClean="0">
              <a:solidFill>
                <a:schemeClr val="accent6">
                  <a:lumMod val="75000"/>
                </a:schemeClr>
              </a:solidFill>
              <a:latin typeface="+mj-lt"/>
            </a:endParaRPr>
          </a:p>
          <a:p>
            <a:pPr marL="268288" indent="-268288" algn="ctr"/>
            <a:r>
              <a:rPr lang="hr-HR" sz="4400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o </a:t>
            </a:r>
            <a:r>
              <a:rPr lang="hr-HR" sz="44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stvaranju slike o učeniku samo na temelju ostvarivanja obrazovnih </a:t>
            </a:r>
            <a:r>
              <a:rPr lang="hr-HR" sz="4400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zadataka!</a:t>
            </a:r>
            <a:endParaRPr lang="hr-HR" sz="4400" dirty="0">
              <a:solidFill>
                <a:schemeClr val="accent6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329816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78371" y="270344"/>
            <a:ext cx="77843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400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Što trebamo imati na umu </a:t>
            </a:r>
            <a:r>
              <a:rPr lang="hr-HR" sz="2400" dirty="0" smtClean="0">
                <a:solidFill>
                  <a:schemeClr val="accent4">
                    <a:lumMod val="50000"/>
                  </a:schemeClr>
                </a:solidFill>
                <a:latin typeface="+mj-lt"/>
              </a:rPr>
              <a:t>prilikom </a:t>
            </a:r>
            <a:r>
              <a:rPr lang="hr-HR" sz="2400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praćenja i ocjenjivanja </a:t>
            </a:r>
          </a:p>
          <a:p>
            <a:r>
              <a:rPr lang="hr-HR" sz="2400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učenika s teškoćama?</a:t>
            </a:r>
            <a:endParaRPr lang="hr-HR" sz="2400" dirty="0">
              <a:solidFill>
                <a:schemeClr val="accent4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59957" y="1661823"/>
            <a:ext cx="973239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400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*Očekivani ishodi </a:t>
            </a:r>
            <a:r>
              <a:rPr lang="hr-HR" sz="2400" dirty="0">
                <a:latin typeface="+mj-lt"/>
              </a:rPr>
              <a:t>(u skladu s </a:t>
            </a:r>
            <a:r>
              <a:rPr lang="hr-HR" sz="2400" dirty="0" smtClean="0">
                <a:latin typeface="+mj-lt"/>
              </a:rPr>
              <a:t>inicijalnom procjenom osobitosti učenja)</a:t>
            </a:r>
            <a:endParaRPr lang="hr-HR" sz="2400" dirty="0">
              <a:latin typeface="+mj-lt"/>
            </a:endParaRPr>
          </a:p>
          <a:p>
            <a:r>
              <a:rPr lang="hr-HR" sz="2400" dirty="0" smtClean="0">
                <a:latin typeface="+mj-lt"/>
              </a:rPr>
              <a:t>*Ocjenjivanje </a:t>
            </a:r>
            <a:r>
              <a:rPr lang="hr-HR" sz="2400" dirty="0">
                <a:latin typeface="+mj-lt"/>
              </a:rPr>
              <a:t>u </a:t>
            </a:r>
            <a:r>
              <a:rPr lang="hr-HR" sz="2400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skladu s ciljevima </a:t>
            </a:r>
            <a:r>
              <a:rPr lang="hr-HR" sz="2400" dirty="0" smtClean="0">
                <a:latin typeface="+mj-lt"/>
              </a:rPr>
              <a:t>postavljenim  </a:t>
            </a:r>
            <a:r>
              <a:rPr lang="hr-HR" sz="2400" dirty="0">
                <a:latin typeface="+mj-lt"/>
              </a:rPr>
              <a:t>za pojedinog </a:t>
            </a:r>
            <a:r>
              <a:rPr lang="hr-HR" sz="2400" dirty="0" smtClean="0">
                <a:latin typeface="+mj-lt"/>
              </a:rPr>
              <a:t>učenika</a:t>
            </a:r>
            <a:endParaRPr lang="hr-HR" sz="2400" dirty="0">
              <a:latin typeface="+mj-lt"/>
            </a:endParaRPr>
          </a:p>
          <a:p>
            <a:r>
              <a:rPr lang="hr-HR" sz="2400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*Osobne </a:t>
            </a:r>
            <a:r>
              <a:rPr lang="hr-HR" sz="2400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mogućnosti  </a:t>
            </a:r>
            <a:r>
              <a:rPr lang="hr-HR" sz="2400" dirty="0" smtClean="0">
                <a:latin typeface="+mj-lt"/>
              </a:rPr>
              <a:t>učenika (promjenjive su!)</a:t>
            </a:r>
            <a:endParaRPr lang="hr-HR" sz="2400" dirty="0"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328429" y="3244334"/>
            <a:ext cx="753514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68288" indent="-268288" algn="ctr"/>
            <a:r>
              <a:rPr lang="hr-HR" sz="3600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Individualizacija  praćenja i ocjenjivanja</a:t>
            </a:r>
          </a:p>
        </p:txBody>
      </p:sp>
      <p:sp>
        <p:nvSpPr>
          <p:cNvPr id="5" name="Right Arrow 4"/>
          <p:cNvSpPr/>
          <p:nvPr/>
        </p:nvSpPr>
        <p:spPr>
          <a:xfrm>
            <a:off x="659957" y="3452974"/>
            <a:ext cx="1550504" cy="18872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6" name="Rectangle 5"/>
          <p:cNvSpPr/>
          <p:nvPr/>
        </p:nvSpPr>
        <p:spPr>
          <a:xfrm>
            <a:off x="527437" y="4481487"/>
            <a:ext cx="883124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0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Praćenje i evaluacija učeničkih aktivnosti i rezultata </a:t>
            </a:r>
            <a:endParaRPr lang="hr-HR" sz="2000" dirty="0" smtClean="0">
              <a:solidFill>
                <a:schemeClr val="accent5">
                  <a:lumMod val="50000"/>
                </a:schemeClr>
              </a:solidFill>
              <a:latin typeface="+mj-lt"/>
            </a:endParaRPr>
          </a:p>
          <a:p>
            <a:r>
              <a:rPr lang="hr-HR" sz="2000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za </a:t>
            </a:r>
            <a:r>
              <a:rPr lang="hr-HR" sz="2000" b="1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cilj</a:t>
            </a:r>
            <a:r>
              <a:rPr lang="hr-HR" sz="20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treba imati i </a:t>
            </a:r>
            <a:r>
              <a:rPr lang="hr-HR" sz="2000" u="sng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osposobljavanje za samoprocjenu </a:t>
            </a:r>
            <a:r>
              <a:rPr lang="hr-HR" sz="20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i </a:t>
            </a:r>
            <a:r>
              <a:rPr lang="hr-HR" sz="2000" u="sng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razvijanje svijesti o vlastitim </a:t>
            </a:r>
            <a:r>
              <a:rPr lang="hr-HR" sz="2000" u="sng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kompetencijama.</a:t>
            </a:r>
            <a:endParaRPr lang="hr-HR" sz="2000" u="sng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269059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6411" y="2447317"/>
            <a:ext cx="10364451" cy="1596177"/>
          </a:xfrm>
        </p:spPr>
        <p:txBody>
          <a:bodyPr/>
          <a:lstStyle/>
          <a:p>
            <a:r>
              <a:rPr lang="hr-HR" dirty="0" smtClean="0">
                <a:solidFill>
                  <a:schemeClr val="accent5">
                    <a:lumMod val="50000"/>
                  </a:schemeClr>
                </a:solidFill>
              </a:rPr>
              <a:t>Učenici s teškoćama i strani jezik</a:t>
            </a:r>
            <a:endParaRPr lang="hr-HR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23608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70059" y="826749"/>
            <a:ext cx="9811910" cy="459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ct val="110000"/>
              </a:lnSpc>
            </a:pPr>
            <a:r>
              <a:rPr lang="hr-HR" sz="2800" b="1" dirty="0">
                <a:solidFill>
                  <a:srgbClr val="D092A7">
                    <a:lumMod val="75000"/>
                  </a:srgbClr>
                </a:solidFill>
                <a:latin typeface="+mj-lt"/>
              </a:rPr>
              <a:t>Učenici s disleksijom i disgrafijom</a:t>
            </a:r>
            <a:br>
              <a:rPr lang="hr-HR" sz="2800" b="1" dirty="0">
                <a:solidFill>
                  <a:srgbClr val="D092A7">
                    <a:lumMod val="75000"/>
                  </a:srgbClr>
                </a:solidFill>
                <a:latin typeface="+mj-lt"/>
              </a:rPr>
            </a:br>
            <a:r>
              <a:rPr lang="hr-HR" dirty="0">
                <a:solidFill>
                  <a:srgbClr val="D092A7">
                    <a:lumMod val="75000"/>
                  </a:srgbClr>
                </a:solidFill>
                <a:latin typeface="+mj-lt"/>
              </a:rPr>
              <a:t/>
            </a:r>
            <a:br>
              <a:rPr lang="hr-HR" dirty="0">
                <a:solidFill>
                  <a:srgbClr val="D092A7">
                    <a:lumMod val="75000"/>
                  </a:srgbClr>
                </a:solidFill>
                <a:latin typeface="+mj-lt"/>
              </a:rPr>
            </a:br>
            <a:r>
              <a:rPr lang="hr-HR" sz="2000" dirty="0">
                <a:solidFill>
                  <a:prstClr val="black"/>
                </a:solidFill>
                <a:latin typeface="+mj-lt"/>
              </a:rPr>
              <a:t>• ne razumiju odnos fonema i grafema, sintaksu i </a:t>
            </a:r>
            <a:r>
              <a:rPr lang="hr-HR" sz="2000" dirty="0" smtClean="0">
                <a:solidFill>
                  <a:prstClr val="black"/>
                </a:solidFill>
                <a:latin typeface="+mj-lt"/>
              </a:rPr>
              <a:t>  semantiku- </a:t>
            </a:r>
          </a:p>
          <a:p>
            <a:pPr lvl="1">
              <a:lnSpc>
                <a:spcPct val="110000"/>
              </a:lnSpc>
            </a:pPr>
            <a:r>
              <a:rPr lang="hr-HR" sz="2000" dirty="0">
                <a:solidFill>
                  <a:prstClr val="black"/>
                </a:solidFill>
                <a:latin typeface="+mj-lt"/>
              </a:rPr>
              <a:t> </a:t>
            </a:r>
            <a:r>
              <a:rPr lang="hr-HR" sz="2000" dirty="0" smtClean="0">
                <a:solidFill>
                  <a:prstClr val="black"/>
                </a:solidFill>
                <a:latin typeface="+mj-lt"/>
              </a:rPr>
              <a:t> </a:t>
            </a:r>
            <a:r>
              <a:rPr lang="hr-HR" sz="2000" i="1" dirty="0" smtClean="0">
                <a:solidFill>
                  <a:prstClr val="black"/>
                </a:solidFill>
                <a:latin typeface="+mj-lt"/>
              </a:rPr>
              <a:t>problem s učenjem stranog jezika u kojem nema ortografije</a:t>
            </a:r>
            <a:r>
              <a:rPr lang="hr-HR" sz="2000" i="1" dirty="0">
                <a:solidFill>
                  <a:prstClr val="black"/>
                </a:solidFill>
                <a:latin typeface="+mj-lt"/>
              </a:rPr>
              <a:t/>
            </a:r>
            <a:br>
              <a:rPr lang="hr-HR" sz="2000" i="1" dirty="0">
                <a:solidFill>
                  <a:prstClr val="black"/>
                </a:solidFill>
                <a:latin typeface="+mj-lt"/>
              </a:rPr>
            </a:br>
            <a:r>
              <a:rPr lang="hr-HR" sz="2000" dirty="0">
                <a:solidFill>
                  <a:prstClr val="black"/>
                </a:solidFill>
                <a:latin typeface="+mj-lt"/>
              </a:rPr>
              <a:t>• </a:t>
            </a:r>
            <a:r>
              <a:rPr lang="hr-HR" sz="2000" dirty="0" smtClean="0">
                <a:solidFill>
                  <a:prstClr val="black"/>
                </a:solidFill>
                <a:latin typeface="+mj-lt"/>
              </a:rPr>
              <a:t>problem </a:t>
            </a:r>
            <a:r>
              <a:rPr lang="hr-HR" sz="2000" dirty="0">
                <a:solidFill>
                  <a:prstClr val="black"/>
                </a:solidFill>
                <a:latin typeface="+mj-lt"/>
              </a:rPr>
              <a:t>pamćenja, povezivanja i </a:t>
            </a:r>
            <a:r>
              <a:rPr lang="hr-HR" sz="2000" dirty="0" smtClean="0">
                <a:solidFill>
                  <a:prstClr val="black"/>
                </a:solidFill>
                <a:latin typeface="+mj-lt"/>
              </a:rPr>
              <a:t>prizivanja  </a:t>
            </a:r>
            <a:r>
              <a:rPr lang="hr-HR" sz="2000" dirty="0">
                <a:solidFill>
                  <a:prstClr val="black"/>
                </a:solidFill>
                <a:latin typeface="+mj-lt"/>
              </a:rPr>
              <a:t>znanja</a:t>
            </a:r>
            <a:br>
              <a:rPr lang="hr-HR" sz="2000" dirty="0">
                <a:solidFill>
                  <a:prstClr val="black"/>
                </a:solidFill>
                <a:latin typeface="+mj-lt"/>
              </a:rPr>
            </a:br>
            <a:r>
              <a:rPr lang="hr-HR" sz="2000" dirty="0">
                <a:solidFill>
                  <a:prstClr val="black"/>
                </a:solidFill>
                <a:latin typeface="+mj-lt"/>
              </a:rPr>
              <a:t>• </a:t>
            </a:r>
            <a:r>
              <a:rPr lang="hr-HR" sz="2000" dirty="0" smtClean="0">
                <a:solidFill>
                  <a:prstClr val="black"/>
                </a:solidFill>
                <a:latin typeface="+mj-lt"/>
              </a:rPr>
              <a:t>teškoće  </a:t>
            </a:r>
            <a:r>
              <a:rPr lang="hr-HR" sz="2000" dirty="0">
                <a:solidFill>
                  <a:prstClr val="black"/>
                </a:solidFill>
                <a:latin typeface="+mj-lt"/>
              </a:rPr>
              <a:t>s auditivnom diskriminacijom</a:t>
            </a:r>
            <a:br>
              <a:rPr lang="hr-HR" sz="2000" dirty="0">
                <a:solidFill>
                  <a:prstClr val="black"/>
                </a:solidFill>
                <a:latin typeface="+mj-lt"/>
              </a:rPr>
            </a:br>
            <a:r>
              <a:rPr lang="hr-HR" sz="2000" dirty="0">
                <a:solidFill>
                  <a:prstClr val="black"/>
                </a:solidFill>
                <a:latin typeface="+mj-lt"/>
              </a:rPr>
              <a:t>• postoje teškoće u izgovoru riječi</a:t>
            </a:r>
            <a:br>
              <a:rPr lang="hr-HR" sz="2000" dirty="0">
                <a:solidFill>
                  <a:prstClr val="black"/>
                </a:solidFill>
                <a:latin typeface="+mj-lt"/>
              </a:rPr>
            </a:br>
            <a:r>
              <a:rPr lang="hr-HR" sz="2000" dirty="0">
                <a:solidFill>
                  <a:prstClr val="black"/>
                </a:solidFill>
                <a:latin typeface="+mj-lt"/>
              </a:rPr>
              <a:t>• imaju teškoće u „spellingu” u nastavi stranog jezika</a:t>
            </a:r>
          </a:p>
          <a:p>
            <a:pPr marL="400050" lvl="1" indent="0">
              <a:lnSpc>
                <a:spcPct val="110000"/>
              </a:lnSpc>
              <a:buNone/>
            </a:pPr>
            <a:r>
              <a:rPr lang="hr-HR" sz="2000" dirty="0" smtClean="0">
                <a:solidFill>
                  <a:prstClr val="black"/>
                </a:solidFill>
                <a:latin typeface="+mj-lt"/>
              </a:rPr>
              <a:t> </a:t>
            </a:r>
            <a:r>
              <a:rPr lang="hr-HR" sz="2000" dirty="0">
                <a:solidFill>
                  <a:prstClr val="black"/>
                </a:solidFill>
                <a:latin typeface="+mj-lt"/>
              </a:rPr>
              <a:t>• teže razumiju pročitano</a:t>
            </a:r>
            <a:r>
              <a:rPr lang="hr-HR" sz="2000" dirty="0">
                <a:solidFill>
                  <a:srgbClr val="D092A7">
                    <a:lumMod val="75000"/>
                  </a:srgbClr>
                </a:solidFill>
                <a:latin typeface="+mj-lt"/>
              </a:rPr>
              <a:t/>
            </a:r>
            <a:br>
              <a:rPr lang="hr-HR" sz="2000" dirty="0">
                <a:solidFill>
                  <a:srgbClr val="D092A7">
                    <a:lumMod val="75000"/>
                  </a:srgbClr>
                </a:solidFill>
                <a:latin typeface="+mj-lt"/>
              </a:rPr>
            </a:br>
            <a:r>
              <a:rPr lang="hr-HR" sz="2000" dirty="0">
                <a:solidFill>
                  <a:srgbClr val="D092A7">
                    <a:lumMod val="75000"/>
                  </a:srgbClr>
                </a:solidFill>
                <a:latin typeface="+mj-lt"/>
              </a:rPr>
              <a:t> </a:t>
            </a:r>
            <a:r>
              <a:rPr lang="hr-HR" sz="2000" dirty="0" smtClean="0">
                <a:solidFill>
                  <a:prstClr val="black"/>
                </a:solidFill>
                <a:latin typeface="+mj-lt"/>
              </a:rPr>
              <a:t>• </a:t>
            </a:r>
            <a:r>
              <a:rPr lang="hr-HR" sz="2000" dirty="0">
                <a:solidFill>
                  <a:prstClr val="black"/>
                </a:solidFill>
                <a:latin typeface="+mj-lt"/>
              </a:rPr>
              <a:t>teškoće u organizaciji vremena</a:t>
            </a:r>
            <a:br>
              <a:rPr lang="hr-HR" sz="2000" dirty="0">
                <a:solidFill>
                  <a:prstClr val="black"/>
                </a:solidFill>
                <a:latin typeface="+mj-lt"/>
              </a:rPr>
            </a:br>
            <a:r>
              <a:rPr lang="hr-HR" sz="2000" dirty="0">
                <a:solidFill>
                  <a:prstClr val="black"/>
                </a:solidFill>
                <a:latin typeface="+mj-lt"/>
              </a:rPr>
              <a:t> </a:t>
            </a:r>
            <a:r>
              <a:rPr lang="hr-HR" sz="2000" dirty="0" smtClean="0">
                <a:solidFill>
                  <a:prstClr val="black"/>
                </a:solidFill>
                <a:latin typeface="+mj-lt"/>
              </a:rPr>
              <a:t>• </a:t>
            </a:r>
            <a:r>
              <a:rPr lang="hr-HR" sz="2000" dirty="0">
                <a:solidFill>
                  <a:prstClr val="black"/>
                </a:solidFill>
                <a:latin typeface="+mj-lt"/>
              </a:rPr>
              <a:t>ne mogu istodobno slušati i pisati</a:t>
            </a:r>
          </a:p>
          <a:p>
            <a:pPr marL="400050" lvl="1" indent="0">
              <a:lnSpc>
                <a:spcPct val="110000"/>
              </a:lnSpc>
              <a:buNone/>
            </a:pPr>
            <a:r>
              <a:rPr lang="hr-HR" sz="2000" dirty="0">
                <a:solidFill>
                  <a:prstClr val="black"/>
                </a:solidFill>
                <a:latin typeface="+mj-lt"/>
              </a:rPr>
              <a:t> </a:t>
            </a:r>
            <a:r>
              <a:rPr lang="hr-HR" sz="2000" dirty="0" smtClean="0">
                <a:solidFill>
                  <a:prstClr val="black"/>
                </a:solidFill>
                <a:latin typeface="+mj-lt"/>
              </a:rPr>
              <a:t>• </a:t>
            </a:r>
            <a:r>
              <a:rPr lang="hr-HR" sz="2000" dirty="0">
                <a:solidFill>
                  <a:prstClr val="black"/>
                </a:solidFill>
                <a:latin typeface="+mj-lt"/>
              </a:rPr>
              <a:t>mogu imati loš rukopis, izostavljati slova ili dio riječi, raditi greške </a:t>
            </a:r>
            <a:r>
              <a:rPr lang="hr-HR" sz="2000" dirty="0" smtClean="0">
                <a:solidFill>
                  <a:prstClr val="black"/>
                </a:solidFill>
                <a:latin typeface="+mj-lt"/>
              </a:rPr>
              <a:t>u pisanju</a:t>
            </a:r>
            <a:endParaRPr lang="hr-HR" sz="2000" dirty="0">
              <a:solidFill>
                <a:prstClr val="black"/>
              </a:solidFill>
              <a:latin typeface="+mj-lt"/>
            </a:endParaRPr>
          </a:p>
          <a:p>
            <a:pPr marL="400050" lvl="1" indent="0">
              <a:lnSpc>
                <a:spcPct val="110000"/>
              </a:lnSpc>
              <a:buNone/>
            </a:pPr>
            <a:r>
              <a:rPr lang="hr-HR" sz="2000" dirty="0">
                <a:solidFill>
                  <a:prstClr val="black"/>
                </a:solidFill>
                <a:latin typeface="+mj-lt"/>
              </a:rPr>
              <a:t> </a:t>
            </a:r>
            <a:r>
              <a:rPr lang="hr-HR" sz="2000" dirty="0" smtClean="0">
                <a:solidFill>
                  <a:prstClr val="black"/>
                </a:solidFill>
                <a:latin typeface="+mj-lt"/>
              </a:rPr>
              <a:t>• </a:t>
            </a:r>
            <a:r>
              <a:rPr lang="hr-HR" sz="2000" dirty="0">
                <a:solidFill>
                  <a:prstClr val="black"/>
                </a:solidFill>
                <a:latin typeface="+mj-lt"/>
              </a:rPr>
              <a:t>loše su orjentirani na papiru</a:t>
            </a:r>
            <a:endParaRPr lang="hr-HR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970336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9695" y="-113003"/>
            <a:ext cx="10364451" cy="1596177"/>
          </a:xfrm>
        </p:spPr>
        <p:txBody>
          <a:bodyPr/>
          <a:lstStyle/>
          <a:p>
            <a:pPr algn="l"/>
            <a:r>
              <a:rPr lang="hr-HR" cap="none" dirty="0" smtClean="0">
                <a:solidFill>
                  <a:schemeClr val="accent5">
                    <a:lumMod val="50000"/>
                  </a:schemeClr>
                </a:solidFill>
              </a:rPr>
              <a:t>Kakvu podršku pružamo?</a:t>
            </a:r>
            <a:endParaRPr lang="hr-HR" cap="none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025719" y="954157"/>
            <a:ext cx="10410908" cy="3636396"/>
          </a:xfrm>
        </p:spPr>
        <p:txBody>
          <a:bodyPr>
            <a:normAutofit fontScale="25000" lnSpcReduction="20000"/>
          </a:bodyPr>
          <a:lstStyle/>
          <a:p>
            <a:pPr marL="342900" lvl="0" indent="-342900" fontAlgn="base">
              <a:lnSpc>
                <a:spcPts val="1800"/>
              </a:lnSpc>
              <a:spcBef>
                <a:spcPts val="0"/>
              </a:spcBef>
              <a:spcAft>
                <a:spcPts val="1800"/>
              </a:spcAft>
              <a:buClrTx/>
            </a:pPr>
            <a:r>
              <a:rPr lang="hr-HR" sz="7200" cap="none" dirty="0">
                <a:solidFill>
                  <a:prstClr val="black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Pomoć u </a:t>
            </a:r>
            <a:r>
              <a:rPr lang="hr-HR" sz="7200" b="1" cap="none" dirty="0">
                <a:solidFill>
                  <a:prstClr val="black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organizaciji učenja </a:t>
            </a:r>
            <a:r>
              <a:rPr lang="hr-HR" sz="7200" cap="none" dirty="0">
                <a:solidFill>
                  <a:prstClr val="black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i vremena.</a:t>
            </a:r>
          </a:p>
          <a:p>
            <a:pPr marL="342900" lvl="0" indent="-342900" fontAlgn="base">
              <a:lnSpc>
                <a:spcPts val="1800"/>
              </a:lnSpc>
              <a:spcBef>
                <a:spcPts val="0"/>
              </a:spcBef>
              <a:spcAft>
                <a:spcPts val="1800"/>
              </a:spcAft>
              <a:buClrTx/>
            </a:pPr>
            <a:r>
              <a:rPr lang="hr-HR" sz="7200" cap="none" dirty="0">
                <a:solidFill>
                  <a:prstClr val="black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Učenje novih pojmova praćeno </a:t>
            </a:r>
            <a:r>
              <a:rPr lang="hr-HR" sz="7200" b="1" cap="none" dirty="0">
                <a:solidFill>
                  <a:prstClr val="black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slikovnim materijalom </a:t>
            </a:r>
            <a:r>
              <a:rPr lang="hr-HR" sz="7200" cap="none" dirty="0">
                <a:solidFill>
                  <a:prstClr val="black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, osobito za apstraktne pojmove. </a:t>
            </a:r>
            <a:endParaRPr lang="hr-HR" sz="7200" cap="none" dirty="0" smtClean="0">
              <a:solidFill>
                <a:prstClr val="black"/>
              </a:solidFill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fontAlgn="base">
              <a:lnSpc>
                <a:spcPts val="1800"/>
              </a:lnSpc>
              <a:spcBef>
                <a:spcPts val="0"/>
              </a:spcBef>
              <a:spcAft>
                <a:spcPts val="1800"/>
              </a:spcAft>
              <a:buClrTx/>
              <a:buNone/>
            </a:pPr>
            <a:r>
              <a:rPr lang="hr-HR" sz="7200" cap="none" dirty="0">
                <a:solidFill>
                  <a:prstClr val="black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hr-HR" sz="7200" cap="none" dirty="0" smtClean="0">
                <a:solidFill>
                  <a:prstClr val="black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   Kartice </a:t>
            </a:r>
            <a:r>
              <a:rPr lang="hr-HR" sz="7200" cap="none" dirty="0">
                <a:solidFill>
                  <a:prstClr val="black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 pojmovima i igre za bogaćenje rječnika.</a:t>
            </a:r>
          </a:p>
          <a:p>
            <a:pPr marL="342900" lvl="0" indent="-342900" fontAlgn="base">
              <a:lnSpc>
                <a:spcPts val="1800"/>
              </a:lnSpc>
              <a:spcBef>
                <a:spcPts val="0"/>
              </a:spcBef>
              <a:spcAft>
                <a:spcPts val="1800"/>
              </a:spcAft>
              <a:buClrTx/>
            </a:pPr>
            <a:r>
              <a:rPr lang="hr-HR" sz="7200" cap="none" dirty="0">
                <a:solidFill>
                  <a:prstClr val="black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Unaprijed </a:t>
            </a:r>
            <a:r>
              <a:rPr lang="hr-HR" sz="7200" b="1" cap="none" dirty="0">
                <a:solidFill>
                  <a:prstClr val="black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pripremljen materijal </a:t>
            </a:r>
            <a:r>
              <a:rPr lang="hr-HR" sz="7200" cap="none" dirty="0">
                <a:solidFill>
                  <a:prstClr val="black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za rad (film, slika, poster...)</a:t>
            </a:r>
          </a:p>
          <a:p>
            <a:pPr marL="342900" lvl="0" indent="-342900" fontAlgn="base">
              <a:spcBef>
                <a:spcPts val="0"/>
              </a:spcBef>
              <a:spcAft>
                <a:spcPts val="1800"/>
              </a:spcAft>
              <a:buClrTx/>
            </a:pPr>
            <a:r>
              <a:rPr lang="hr-HR" sz="7200" cap="none" dirty="0">
                <a:solidFill>
                  <a:prstClr val="black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Učenje putem audiozapisa, koji se mogu poslušati </a:t>
            </a:r>
            <a:r>
              <a:rPr lang="hr-HR" sz="7200" b="1" cap="none" dirty="0">
                <a:solidFill>
                  <a:prstClr val="black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više puta za redom </a:t>
            </a:r>
            <a:r>
              <a:rPr lang="hr-HR" sz="7200" cap="none" dirty="0" smtClean="0">
                <a:solidFill>
                  <a:prstClr val="black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hr-HR" sz="7200" cap="none" dirty="0">
                <a:solidFill>
                  <a:prstClr val="black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snimka tekstova, dijela teksta, cijelog teksta)</a:t>
            </a:r>
          </a:p>
          <a:p>
            <a:pPr marL="342900" lvl="0" indent="-342900" fontAlgn="base">
              <a:lnSpc>
                <a:spcPts val="1800"/>
              </a:lnSpc>
              <a:spcBef>
                <a:spcPts val="0"/>
              </a:spcBef>
              <a:spcAft>
                <a:spcPts val="1800"/>
              </a:spcAft>
              <a:buClrTx/>
            </a:pPr>
            <a:r>
              <a:rPr lang="hr-HR" sz="7200" cap="none" dirty="0">
                <a:solidFill>
                  <a:prstClr val="black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Rad u </a:t>
            </a:r>
            <a:r>
              <a:rPr lang="hr-HR" sz="7200" b="1" cap="none" dirty="0">
                <a:solidFill>
                  <a:prstClr val="black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manjim grupama</a:t>
            </a:r>
            <a:r>
              <a:rPr lang="hr-HR" sz="7200" cap="none" dirty="0">
                <a:solidFill>
                  <a:prstClr val="black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hr-HR" sz="7200" cap="none" dirty="0" smtClean="0">
              <a:solidFill>
                <a:prstClr val="black"/>
              </a:solidFill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fontAlgn="base">
              <a:lnSpc>
                <a:spcPts val="1800"/>
              </a:lnSpc>
              <a:spcBef>
                <a:spcPts val="0"/>
              </a:spcBef>
              <a:spcAft>
                <a:spcPts val="1800"/>
              </a:spcAft>
              <a:buClrTx/>
            </a:pPr>
            <a:r>
              <a:rPr lang="hr-HR" sz="7200" cap="none" dirty="0" smtClean="0">
                <a:solidFill>
                  <a:prstClr val="black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Učeniku </a:t>
            </a:r>
            <a:r>
              <a:rPr lang="hr-HR" sz="7200" cap="none" dirty="0">
                <a:solidFill>
                  <a:prstClr val="black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pažljivo i glasno pročitati zadatak na glas, ponoviti uputu više puta ukoliko je potrebno. </a:t>
            </a:r>
            <a:endParaRPr lang="hr-HR" sz="7200" cap="none" dirty="0" smtClean="0">
              <a:solidFill>
                <a:prstClr val="black"/>
              </a:solidFill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fontAlgn="base">
              <a:lnSpc>
                <a:spcPts val="1800"/>
              </a:lnSpc>
              <a:spcBef>
                <a:spcPts val="0"/>
              </a:spcBef>
              <a:spcAft>
                <a:spcPts val="1800"/>
              </a:spcAft>
              <a:buClrTx/>
              <a:buNone/>
            </a:pPr>
            <a:r>
              <a:rPr lang="hr-HR" sz="7200" b="1" cap="none" dirty="0">
                <a:solidFill>
                  <a:prstClr val="black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hr-HR" sz="7200" b="1" cap="none" dirty="0" smtClean="0">
                <a:solidFill>
                  <a:prstClr val="black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    Uvijek </a:t>
            </a:r>
            <a:r>
              <a:rPr lang="hr-HR" sz="7200" b="1" cap="none" dirty="0">
                <a:solidFill>
                  <a:prstClr val="black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provjeriti je li učenik razumio pitanje!</a:t>
            </a:r>
          </a:p>
          <a:p>
            <a:pPr marL="342900" lvl="0" indent="-342900" fontAlgn="base">
              <a:lnSpc>
                <a:spcPts val="1800"/>
              </a:lnSpc>
              <a:spcBef>
                <a:spcPts val="0"/>
              </a:spcBef>
              <a:spcAft>
                <a:spcPts val="1800"/>
              </a:spcAft>
              <a:buClrTx/>
            </a:pPr>
            <a:r>
              <a:rPr lang="hr-HR" sz="7200" cap="none" dirty="0">
                <a:solidFill>
                  <a:prstClr val="black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Prilagodba </a:t>
            </a:r>
            <a:r>
              <a:rPr lang="hr-HR" sz="7200" b="1" cap="none" dirty="0">
                <a:solidFill>
                  <a:prstClr val="black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veličine i vrste fonta </a:t>
            </a:r>
            <a:r>
              <a:rPr lang="hr-HR" sz="7200" cap="none" dirty="0">
                <a:solidFill>
                  <a:prstClr val="black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hr-HR" sz="7200" cap="none" dirty="0">
                <a:solidFill>
                  <a:srgbClr val="D092A7">
                    <a:lumMod val="75000"/>
                  </a:srgb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Dyslexia regular</a:t>
            </a:r>
            <a:r>
              <a:rPr lang="hr-HR" sz="7200" cap="none" dirty="0">
                <a:solidFill>
                  <a:prstClr val="black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12), dvostruki prored, mat </a:t>
            </a:r>
            <a:r>
              <a:rPr lang="hr-HR" sz="7200" cap="none" dirty="0" smtClean="0">
                <a:solidFill>
                  <a:prstClr val="black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papir.</a:t>
            </a:r>
            <a:endParaRPr lang="hr-HR" sz="7200" cap="none" dirty="0">
              <a:solidFill>
                <a:prstClr val="black"/>
              </a:solidFill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fontAlgn="base">
              <a:lnSpc>
                <a:spcPts val="1800"/>
              </a:lnSpc>
              <a:spcBef>
                <a:spcPts val="0"/>
              </a:spcBef>
              <a:spcAft>
                <a:spcPts val="1800"/>
              </a:spcAft>
              <a:buClrTx/>
            </a:pPr>
            <a:r>
              <a:rPr lang="hr-HR" sz="7200" cap="none" dirty="0">
                <a:solidFill>
                  <a:prstClr val="black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Bitan dio teksta </a:t>
            </a:r>
            <a:r>
              <a:rPr lang="hr-HR" sz="7200" b="1" cap="none" dirty="0">
                <a:solidFill>
                  <a:prstClr val="black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istaknuti, uokviriti, podebljati, obojati </a:t>
            </a:r>
            <a:r>
              <a:rPr lang="hr-HR" sz="7200" cap="none" dirty="0">
                <a:solidFill>
                  <a:prstClr val="black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. Izbjegavati </a:t>
            </a:r>
            <a:r>
              <a:rPr lang="hr-HR" sz="7200" i="1" cap="none" dirty="0">
                <a:solidFill>
                  <a:prstClr val="black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nakrivljena slova </a:t>
            </a:r>
            <a:r>
              <a:rPr lang="hr-HR" sz="7200" cap="none" dirty="0">
                <a:solidFill>
                  <a:prstClr val="black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i </a:t>
            </a:r>
            <a:r>
              <a:rPr lang="hr-HR" sz="7200" u="sng" cap="none" dirty="0">
                <a:solidFill>
                  <a:prstClr val="black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podcrtana slova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41922668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3813" y="1478495"/>
            <a:ext cx="10281036" cy="349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spcBef>
                <a:spcPct val="20000"/>
              </a:spcBef>
            </a:pPr>
            <a:r>
              <a:rPr lang="hr-HR" dirty="0">
                <a:solidFill>
                  <a:prstClr val="black"/>
                </a:solidFill>
                <a:latin typeface="Comic Sans MS" panose="030F0702030302020204" pitchFamily="66" charset="0"/>
              </a:rPr>
              <a:t>•</a:t>
            </a:r>
            <a:r>
              <a:rPr lang="hr-HR" sz="2000" dirty="0">
                <a:solidFill>
                  <a:prstClr val="black"/>
                </a:solidFill>
              </a:rPr>
              <a:t>povećati </a:t>
            </a:r>
            <a:r>
              <a:rPr lang="hr-HR" sz="2000" b="1" dirty="0">
                <a:solidFill>
                  <a:prstClr val="black"/>
                </a:solidFill>
              </a:rPr>
              <a:t>razmak</a:t>
            </a:r>
            <a:r>
              <a:rPr lang="hr-HR" sz="2000" dirty="0">
                <a:solidFill>
                  <a:prstClr val="black"/>
                </a:solidFill>
              </a:rPr>
              <a:t> između slova i redaka i odvajati redove većim razmakom. </a:t>
            </a:r>
          </a:p>
          <a:p>
            <a:pPr lvl="0">
              <a:lnSpc>
                <a:spcPct val="150000"/>
              </a:lnSpc>
              <a:spcBef>
                <a:spcPct val="20000"/>
              </a:spcBef>
            </a:pPr>
            <a:r>
              <a:rPr lang="hr-HR" sz="2000" dirty="0">
                <a:solidFill>
                  <a:prstClr val="black"/>
                </a:solidFill>
              </a:rPr>
              <a:t>• retke </a:t>
            </a:r>
            <a:r>
              <a:rPr lang="hr-HR" sz="2000" b="1" dirty="0">
                <a:solidFill>
                  <a:prstClr val="black"/>
                </a:solidFill>
              </a:rPr>
              <a:t>poravnavati na lijevoj strani</a:t>
            </a:r>
            <a:r>
              <a:rPr lang="hr-HR" sz="2000" dirty="0">
                <a:solidFill>
                  <a:prstClr val="black"/>
                </a:solidFill>
              </a:rPr>
              <a:t>, izbjegavati obostrano poravnanje, rabiti široke margine. </a:t>
            </a:r>
          </a:p>
          <a:p>
            <a:pPr lvl="0">
              <a:spcBef>
                <a:spcPct val="20000"/>
              </a:spcBef>
            </a:pPr>
            <a:r>
              <a:rPr lang="hr-HR" sz="2000" dirty="0">
                <a:solidFill>
                  <a:prstClr val="black"/>
                </a:solidFill>
              </a:rPr>
              <a:t>• razdijelili tekst u </a:t>
            </a:r>
            <a:r>
              <a:rPr lang="hr-HR" sz="2000" b="1" dirty="0">
                <a:solidFill>
                  <a:prstClr val="black"/>
                </a:solidFill>
              </a:rPr>
              <a:t>manje cjeline </a:t>
            </a:r>
            <a:r>
              <a:rPr lang="hr-HR" sz="2000" dirty="0">
                <a:solidFill>
                  <a:prstClr val="black"/>
                </a:solidFill>
              </a:rPr>
              <a:t>i organizirati ga u natuknicama ili pomoću numeričkoga nabrajanja   </a:t>
            </a:r>
          </a:p>
          <a:p>
            <a:pPr lvl="0">
              <a:spcBef>
                <a:spcPct val="20000"/>
              </a:spcBef>
            </a:pPr>
            <a:r>
              <a:rPr lang="hr-HR" sz="2000" dirty="0">
                <a:solidFill>
                  <a:prstClr val="black"/>
                </a:solidFill>
              </a:rPr>
              <a:t>  u odvojenim redcima, a ne u kontinuiranome nizu .</a:t>
            </a:r>
          </a:p>
          <a:p>
            <a:pPr lvl="0">
              <a:lnSpc>
                <a:spcPct val="150000"/>
              </a:lnSpc>
              <a:spcBef>
                <a:spcPct val="20000"/>
              </a:spcBef>
            </a:pPr>
            <a:r>
              <a:rPr lang="hr-HR" sz="2000" dirty="0">
                <a:solidFill>
                  <a:prstClr val="black"/>
                </a:solidFill>
              </a:rPr>
              <a:t>• oblikovanje stranice treba biti </a:t>
            </a:r>
            <a:r>
              <a:rPr lang="hr-HR" sz="2000" b="1" dirty="0">
                <a:solidFill>
                  <a:prstClr val="black"/>
                </a:solidFill>
              </a:rPr>
              <a:t>jednostavno</a:t>
            </a:r>
            <a:r>
              <a:rPr lang="hr-HR" sz="2000" dirty="0">
                <a:solidFill>
                  <a:prstClr val="black"/>
                </a:solidFill>
              </a:rPr>
              <a:t>; pozadinska grafika može tekst učiniti teško čitljivim</a:t>
            </a:r>
          </a:p>
          <a:p>
            <a:pPr lvl="0" fontAlgn="base">
              <a:lnSpc>
                <a:spcPct val="150000"/>
              </a:lnSpc>
              <a:spcAft>
                <a:spcPts val="1800"/>
              </a:spcAft>
            </a:pPr>
            <a:r>
              <a:rPr lang="hr-HR" sz="2000" dirty="0">
                <a:solidFill>
                  <a:prstClr val="black"/>
                </a:solidFill>
              </a:rPr>
              <a:t>• </a:t>
            </a:r>
            <a:r>
              <a:rPr lang="hr-HR" sz="2000" dirty="0">
                <a:solidFill>
                  <a:prstClr val="black"/>
                </a:solidFill>
                <a:cs typeface="Times New Roman" panose="02020603050405020304" pitchFamily="18" charset="0"/>
              </a:rPr>
              <a:t>o</a:t>
            </a:r>
            <a:r>
              <a:rPr lang="hr-HR" sz="2000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mogućiti više puta kraće </a:t>
            </a:r>
            <a:r>
              <a:rPr lang="hr-HR" sz="2000" b="1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vrijeme za odmor</a:t>
            </a:r>
            <a:r>
              <a:rPr lang="hr-HR" sz="2000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, poštivati osobni stil učenja i ohrabrivati učenika</a:t>
            </a:r>
          </a:p>
          <a:p>
            <a:pPr lvl="0" fontAlgn="base">
              <a:lnSpc>
                <a:spcPct val="150000"/>
              </a:lnSpc>
              <a:spcAft>
                <a:spcPts val="1800"/>
              </a:spcAft>
            </a:pPr>
            <a:r>
              <a:rPr lang="hr-HR" sz="2000" dirty="0">
                <a:solidFill>
                  <a:prstClr val="black"/>
                </a:solidFill>
              </a:rPr>
              <a:t>• u vrednovanju uradaka kod jezičnih teškoća treba </a:t>
            </a:r>
            <a:r>
              <a:rPr lang="hr-HR" sz="2000" b="1" dirty="0">
                <a:solidFill>
                  <a:prstClr val="black"/>
                </a:solidFill>
              </a:rPr>
              <a:t>uvažavati skromnije izražavanje</a:t>
            </a:r>
            <a:r>
              <a:rPr lang="hr-HR" sz="2000" dirty="0">
                <a:solidFill>
                  <a:prstClr val="black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482490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82595" y="1674674"/>
            <a:ext cx="1048777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000" dirty="0" smtClean="0">
                <a:solidFill>
                  <a:srgbClr val="D092A7">
                    <a:lumMod val="75000"/>
                  </a:srgbClr>
                </a:solidFill>
                <a:latin typeface="+mj-lt"/>
              </a:rPr>
              <a:t>Učenici s oštećenjem vida</a:t>
            </a:r>
          </a:p>
          <a:p>
            <a:endParaRPr lang="hr-HR" sz="2000" dirty="0">
              <a:solidFill>
                <a:srgbClr val="D092A7">
                  <a:lumMod val="75000"/>
                </a:srgbClr>
              </a:solidFill>
              <a:latin typeface="+mj-lt"/>
            </a:endParaRPr>
          </a:p>
          <a:p>
            <a:r>
              <a:rPr lang="hr-HR" sz="2000" dirty="0" smtClean="0">
                <a:solidFill>
                  <a:srgbClr val="D092A7">
                    <a:lumMod val="75000"/>
                  </a:srgbClr>
                </a:solidFill>
                <a:latin typeface="+mj-lt"/>
              </a:rPr>
              <a:t>SLABOVIDNOST</a:t>
            </a:r>
            <a:r>
              <a:rPr lang="hr-HR" sz="2000" dirty="0">
                <a:solidFill>
                  <a:srgbClr val="D092A7">
                    <a:lumMod val="75000"/>
                  </a:srgbClr>
                </a:solidFill>
                <a:latin typeface="+mj-lt"/>
              </a:rPr>
              <a:t/>
            </a:r>
            <a:br>
              <a:rPr lang="hr-HR" sz="2000" dirty="0">
                <a:solidFill>
                  <a:srgbClr val="D092A7">
                    <a:lumMod val="75000"/>
                  </a:srgbClr>
                </a:solidFill>
                <a:latin typeface="+mj-lt"/>
              </a:rPr>
            </a:br>
            <a:r>
              <a:rPr lang="hr-HR" sz="2000" dirty="0">
                <a:solidFill>
                  <a:prstClr val="black"/>
                </a:solidFill>
                <a:latin typeface="+mj-lt"/>
              </a:rPr>
              <a:t>Učenici</a:t>
            </a:r>
            <a:r>
              <a:rPr lang="hr-HR" sz="2000" dirty="0">
                <a:solidFill>
                  <a:srgbClr val="D092A7">
                    <a:lumMod val="75000"/>
                  </a:srgbClr>
                </a:solidFill>
                <a:latin typeface="+mj-lt"/>
              </a:rPr>
              <a:t> </a:t>
            </a:r>
            <a:r>
              <a:rPr lang="hr-HR" sz="2000" dirty="0">
                <a:solidFill>
                  <a:prstClr val="black"/>
                </a:solidFill>
                <a:latin typeface="+mj-lt"/>
              </a:rPr>
              <a:t>u procesu obrazovanja koriste pismo za videće , </a:t>
            </a:r>
            <a:r>
              <a:rPr lang="hr-HR" sz="2000" dirty="0" smtClean="0">
                <a:solidFill>
                  <a:prstClr val="black"/>
                </a:solidFill>
                <a:latin typeface="+mj-lt"/>
              </a:rPr>
              <a:t>a </a:t>
            </a:r>
            <a:r>
              <a:rPr lang="hr-HR" sz="2000" dirty="0">
                <a:solidFill>
                  <a:prstClr val="black"/>
                </a:solidFill>
                <a:latin typeface="+mj-lt"/>
              </a:rPr>
              <a:t>u percipiranju okoline rabe preostali vid.</a:t>
            </a:r>
            <a:br>
              <a:rPr lang="hr-HR" sz="2000" dirty="0">
                <a:solidFill>
                  <a:prstClr val="black"/>
                </a:solidFill>
                <a:latin typeface="+mj-lt"/>
              </a:rPr>
            </a:br>
            <a:r>
              <a:rPr lang="hr-HR" sz="2000" dirty="0">
                <a:solidFill>
                  <a:prstClr val="black"/>
                </a:solidFill>
                <a:latin typeface="+mj-lt"/>
              </a:rPr>
              <a:t>Njihova  vizualna percepcija ograničenog je razmaka gledanja, osiromašena u detaljima, često s teškoćama razlikovanja </a:t>
            </a:r>
            <a:r>
              <a:rPr lang="hr-HR" sz="2000" dirty="0" smtClean="0">
                <a:solidFill>
                  <a:prstClr val="black"/>
                </a:solidFill>
                <a:latin typeface="+mj-lt"/>
              </a:rPr>
              <a:t>boja, i </a:t>
            </a:r>
            <a:r>
              <a:rPr lang="hr-HR" sz="2000" dirty="0">
                <a:solidFill>
                  <a:prstClr val="black"/>
                </a:solidFill>
                <a:latin typeface="+mj-lt"/>
              </a:rPr>
              <a:t>do 10 puta sporija od prosječne.</a:t>
            </a:r>
            <a:br>
              <a:rPr lang="hr-HR" sz="2000" dirty="0">
                <a:solidFill>
                  <a:prstClr val="black"/>
                </a:solidFill>
                <a:latin typeface="+mj-lt"/>
              </a:rPr>
            </a:br>
            <a:r>
              <a:rPr lang="hr-HR" sz="2000" dirty="0">
                <a:solidFill>
                  <a:srgbClr val="D092A7">
                    <a:lumMod val="75000"/>
                  </a:srgbClr>
                </a:solidFill>
                <a:latin typeface="+mj-lt"/>
              </a:rPr>
              <a:t/>
            </a:r>
            <a:br>
              <a:rPr lang="hr-HR" sz="2000" dirty="0">
                <a:solidFill>
                  <a:srgbClr val="D092A7">
                    <a:lumMod val="75000"/>
                  </a:srgbClr>
                </a:solidFill>
                <a:latin typeface="+mj-lt"/>
              </a:rPr>
            </a:br>
            <a:r>
              <a:rPr lang="hr-HR" sz="2000" dirty="0">
                <a:solidFill>
                  <a:srgbClr val="D092A7">
                    <a:lumMod val="75000"/>
                  </a:srgbClr>
                </a:solidFill>
                <a:latin typeface="+mj-lt"/>
              </a:rPr>
              <a:t>SLJEPOĆA</a:t>
            </a:r>
            <a:br>
              <a:rPr lang="hr-HR" sz="2000" dirty="0">
                <a:solidFill>
                  <a:srgbClr val="D092A7">
                    <a:lumMod val="75000"/>
                  </a:srgbClr>
                </a:solidFill>
                <a:latin typeface="+mj-lt"/>
              </a:rPr>
            </a:br>
            <a:r>
              <a:rPr lang="hr-HR" sz="2000" dirty="0">
                <a:solidFill>
                  <a:prstClr val="black"/>
                </a:solidFill>
                <a:latin typeface="+mj-lt"/>
              </a:rPr>
              <a:t>Učenici u procesu obrazovanja koriste Braillovo pismo i zvučne knjige, obzirom da ne postoji preostali vid.</a:t>
            </a:r>
            <a:br>
              <a:rPr lang="hr-HR" sz="2000" dirty="0">
                <a:solidFill>
                  <a:prstClr val="black"/>
                </a:solidFill>
                <a:latin typeface="+mj-lt"/>
              </a:rPr>
            </a:br>
            <a:endParaRPr lang="hr-HR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228788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56307" y="428988"/>
            <a:ext cx="9788055" cy="55760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hr-HR" sz="2400" b="1" dirty="0" smtClean="0">
                <a:solidFill>
                  <a:schemeClr val="accent6">
                    <a:lumMod val="50000"/>
                  </a:schemeClr>
                </a:solidFill>
                <a:latin typeface="+mj-lt"/>
                <a:ea typeface="Microsoft YaHei UI Light" panose="020B0502040204020203" pitchFamily="34" charset="-122"/>
                <a:cs typeface="Times New Roman" panose="02020603050405020304" pitchFamily="18" charset="0"/>
              </a:rPr>
              <a:t>ODGOJ I OBRAZOVANJE </a:t>
            </a: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hr-HR" sz="2400" dirty="0" smtClean="0">
                <a:latin typeface="+mj-lt"/>
                <a:ea typeface="Microsoft YaHei UI Light" panose="020B0502040204020203" pitchFamily="34" charset="-122"/>
                <a:cs typeface="Times New Roman" panose="02020603050405020304" pitchFamily="18" charset="0"/>
              </a:rPr>
              <a:t>moraju </a:t>
            </a:r>
            <a:r>
              <a:rPr lang="hr-HR" sz="2400" dirty="0">
                <a:latin typeface="+mj-lt"/>
                <a:ea typeface="Microsoft YaHei UI Light" panose="020B0502040204020203" pitchFamily="34" charset="-122"/>
                <a:cs typeface="Times New Roman" panose="02020603050405020304" pitchFamily="18" charset="0"/>
              </a:rPr>
              <a:t>biti usmjereni </a:t>
            </a:r>
            <a:r>
              <a:rPr lang="hr-HR" sz="2400" b="1" dirty="0">
                <a:latin typeface="+mj-lt"/>
                <a:ea typeface="Microsoft YaHei UI Light" panose="020B0502040204020203" pitchFamily="34" charset="-122"/>
                <a:cs typeface="Times New Roman" panose="02020603050405020304" pitchFamily="18" charset="0"/>
              </a:rPr>
              <a:t>punom razvoju ljudske osobnosti </a:t>
            </a:r>
            <a:endParaRPr lang="hr-HR" sz="2400" b="1" dirty="0" smtClean="0">
              <a:latin typeface="+mj-lt"/>
              <a:ea typeface="Microsoft YaHei UI Light" panose="020B0502040204020203" pitchFamily="34" charset="-122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hr-HR" sz="2400" dirty="0" smtClean="0">
                <a:latin typeface="+mj-lt"/>
                <a:ea typeface="Microsoft YaHei UI Light" panose="020B0502040204020203" pitchFamily="34" charset="-122"/>
                <a:cs typeface="Times New Roman" panose="02020603050405020304" pitchFamily="18" charset="0"/>
              </a:rPr>
              <a:t>te </a:t>
            </a:r>
            <a:r>
              <a:rPr lang="hr-HR" sz="2400" dirty="0">
                <a:latin typeface="+mj-lt"/>
                <a:ea typeface="Microsoft YaHei UI Light" panose="020B0502040204020203" pitchFamily="34" charset="-122"/>
                <a:cs typeface="Times New Roman" panose="02020603050405020304" pitchFamily="18" charset="0"/>
              </a:rPr>
              <a:t>jačanju i </a:t>
            </a:r>
            <a:r>
              <a:rPr lang="hr-HR" sz="2400" b="1" dirty="0">
                <a:latin typeface="+mj-lt"/>
                <a:ea typeface="Microsoft YaHei UI Light" panose="020B0502040204020203" pitchFamily="34" charset="-122"/>
                <a:cs typeface="Times New Roman" panose="02020603050405020304" pitchFamily="18" charset="0"/>
              </a:rPr>
              <a:t>poštivanju ljudskih prava </a:t>
            </a:r>
            <a:r>
              <a:rPr lang="hr-HR" sz="2400" dirty="0">
                <a:latin typeface="+mj-lt"/>
                <a:ea typeface="Microsoft YaHei UI Light" panose="020B0502040204020203" pitchFamily="34" charset="-122"/>
                <a:cs typeface="Times New Roman" panose="02020603050405020304" pitchFamily="18" charset="0"/>
              </a:rPr>
              <a:t>i temeljnih sloboda. </a:t>
            </a: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hr-HR" sz="2400" dirty="0">
                <a:latin typeface="+mj-lt"/>
                <a:ea typeface="Microsoft YaHei UI Light" panose="020B0502040204020203" pitchFamily="34" charset="-122"/>
                <a:cs typeface="Times New Roman" panose="02020603050405020304" pitchFamily="18" charset="0"/>
              </a:rPr>
              <a:t>Moraju promicati </a:t>
            </a:r>
            <a:r>
              <a:rPr lang="hr-HR" sz="2400" b="1" dirty="0">
                <a:latin typeface="+mj-lt"/>
                <a:ea typeface="Microsoft YaHei UI Light" panose="020B0502040204020203" pitchFamily="34" charset="-122"/>
                <a:cs typeface="Times New Roman" panose="02020603050405020304" pitchFamily="18" charset="0"/>
              </a:rPr>
              <a:t>razumijevanje, </a:t>
            </a:r>
            <a:r>
              <a:rPr lang="hr-HR" sz="2400" b="1" dirty="0" smtClean="0">
                <a:latin typeface="+mj-lt"/>
                <a:ea typeface="Microsoft YaHei UI Light" panose="020B0502040204020203" pitchFamily="34" charset="-122"/>
                <a:cs typeface="Times New Roman" panose="02020603050405020304" pitchFamily="18" charset="0"/>
              </a:rPr>
              <a:t>toleranciju </a:t>
            </a:r>
            <a:r>
              <a:rPr lang="hr-HR" sz="2400" b="1" dirty="0">
                <a:latin typeface="+mj-lt"/>
                <a:ea typeface="Microsoft YaHei UI Light" panose="020B0502040204020203" pitchFamily="34" charset="-122"/>
                <a:cs typeface="Times New Roman" panose="02020603050405020304" pitchFamily="18" charset="0"/>
              </a:rPr>
              <a:t>i prijateljstvo</a:t>
            </a:r>
            <a:r>
              <a:rPr lang="hr-HR" sz="2400" dirty="0">
                <a:latin typeface="+mj-lt"/>
                <a:ea typeface="Microsoft YaHei UI Light" panose="020B0502040204020203" pitchFamily="34" charset="-122"/>
                <a:cs typeface="Times New Roman" panose="02020603050405020304" pitchFamily="18" charset="0"/>
              </a:rPr>
              <a:t>.</a:t>
            </a: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hr-HR" sz="2400" dirty="0">
                <a:latin typeface="+mj-lt"/>
                <a:ea typeface="Microsoft YaHei UI Light" panose="020B0502040204020203" pitchFamily="34" charset="-122"/>
                <a:cs typeface="Times New Roman" panose="02020603050405020304" pitchFamily="18" charset="0"/>
              </a:rPr>
              <a:t>(</a:t>
            </a:r>
            <a:r>
              <a:rPr lang="hr-HR" sz="2400" i="1" dirty="0">
                <a:latin typeface="+mj-lt"/>
                <a:ea typeface="Microsoft YaHei UI Light" panose="020B0502040204020203" pitchFamily="34" charset="-122"/>
                <a:cs typeface="Times New Roman" panose="02020603050405020304" pitchFamily="18" charset="0"/>
              </a:rPr>
              <a:t>Opća deklaracija o ljudskim pravima,čl.26.2</a:t>
            </a:r>
            <a:r>
              <a:rPr lang="hr-HR" sz="2400" dirty="0">
                <a:latin typeface="+mj-lt"/>
                <a:ea typeface="Microsoft YaHei UI Light" panose="020B0502040204020203" pitchFamily="34" charset="-122"/>
                <a:cs typeface="Times New Roman" panose="02020603050405020304" pitchFamily="18" charset="0"/>
              </a:rPr>
              <a:t>)</a:t>
            </a: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endParaRPr lang="hr-HR" sz="2400" dirty="0">
              <a:latin typeface="+mj-lt"/>
              <a:ea typeface="Microsoft YaHei UI Light" panose="020B0502040204020203" pitchFamily="34" charset="-122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hr-HR" sz="2400" b="1" dirty="0">
                <a:solidFill>
                  <a:schemeClr val="accent6">
                    <a:lumMod val="50000"/>
                  </a:schemeClr>
                </a:solidFill>
                <a:latin typeface="+mj-lt"/>
                <a:ea typeface="Microsoft YaHei UI Light" panose="020B0502040204020203" pitchFamily="34" charset="-122"/>
                <a:cs typeface="Times New Roman" panose="02020603050405020304" pitchFamily="18" charset="0"/>
              </a:rPr>
              <a:t>Inkluzivno obrazovanje</a:t>
            </a:r>
            <a:r>
              <a:rPr lang="hr-HR" sz="2400" dirty="0">
                <a:solidFill>
                  <a:schemeClr val="accent6">
                    <a:lumMod val="50000"/>
                  </a:schemeClr>
                </a:solidFill>
                <a:latin typeface="+mj-lt"/>
                <a:ea typeface="Microsoft YaHei UI Light" panose="020B0502040204020203" pitchFamily="34" charset="-122"/>
                <a:cs typeface="Times New Roman" panose="02020603050405020304" pitchFamily="18" charset="0"/>
              </a:rPr>
              <a:t>  pitanje je univerzalnosti  temeljnih ljudskih prava</a:t>
            </a:r>
            <a:r>
              <a:rPr lang="hr-HR" sz="2400" dirty="0" smtClean="0">
                <a:solidFill>
                  <a:schemeClr val="accent6">
                    <a:lumMod val="50000"/>
                  </a:schemeClr>
                </a:solidFill>
                <a:latin typeface="+mj-lt"/>
                <a:ea typeface="Microsoft YaHei UI Light" panose="020B0502040204020203" pitchFamily="34" charset="-122"/>
                <a:cs typeface="Times New Roman" panose="02020603050405020304" pitchFamily="18" charset="0"/>
              </a:rPr>
              <a:t>.</a:t>
            </a:r>
          </a:p>
          <a:p>
            <a:pPr algn="ctr">
              <a:lnSpc>
                <a:spcPct val="150000"/>
              </a:lnSpc>
            </a:pPr>
            <a:r>
              <a:rPr lang="hr-HR" sz="2400" dirty="0" smtClean="0">
                <a:solidFill>
                  <a:schemeClr val="accent6">
                    <a:lumMod val="50000"/>
                  </a:schemeClr>
                </a:solidFill>
                <a:latin typeface="+mj-lt"/>
                <a:ea typeface="Microsoft YaHei UI Light" panose="020B0502040204020203" pitchFamily="34" charset="-122"/>
                <a:cs typeface="Times New Roman" panose="02020603050405020304" pitchFamily="18" charset="0"/>
              </a:rPr>
              <a:t>Podrazumijeva  </a:t>
            </a:r>
            <a:r>
              <a:rPr lang="hr-HR" sz="2400" dirty="0">
                <a:solidFill>
                  <a:schemeClr val="accent6">
                    <a:lumMod val="50000"/>
                  </a:schemeClr>
                </a:solidFill>
                <a:latin typeface="+mj-lt"/>
                <a:ea typeface="Microsoft YaHei UI Light" panose="020B0502040204020203" pitchFamily="34" charset="-122"/>
                <a:cs typeface="Times New Roman" panose="02020603050405020304" pitchFamily="18" charset="0"/>
              </a:rPr>
              <a:t>jednak pristup kvalitetnom  odgoju i obrazovanju za </a:t>
            </a:r>
            <a:r>
              <a:rPr lang="hr-HR" sz="2400" b="1" dirty="0">
                <a:solidFill>
                  <a:schemeClr val="accent6">
                    <a:lumMod val="50000"/>
                  </a:schemeClr>
                </a:solidFill>
                <a:latin typeface="+mj-lt"/>
                <a:ea typeface="Microsoft YaHei UI Light" panose="020B0502040204020203" pitchFamily="34" charset="-122"/>
                <a:cs typeface="Times New Roman" panose="02020603050405020304" pitchFamily="18" charset="0"/>
              </a:rPr>
              <a:t>SVE</a:t>
            </a:r>
            <a:r>
              <a:rPr lang="hr-HR" sz="2400" dirty="0">
                <a:solidFill>
                  <a:schemeClr val="accent6">
                    <a:lumMod val="50000"/>
                  </a:schemeClr>
                </a:solidFill>
                <a:latin typeface="+mj-lt"/>
                <a:ea typeface="Microsoft YaHei UI Light" panose="020B0502040204020203" pitchFamily="34" charset="-122"/>
                <a:cs typeface="Times New Roman" panose="02020603050405020304" pitchFamily="18" charset="0"/>
              </a:rPr>
              <a:t> </a:t>
            </a:r>
            <a:r>
              <a:rPr lang="hr-HR" sz="2400" dirty="0" smtClean="0">
                <a:solidFill>
                  <a:schemeClr val="accent6">
                    <a:lumMod val="50000"/>
                  </a:schemeClr>
                </a:solidFill>
                <a:latin typeface="+mj-lt"/>
                <a:ea typeface="Microsoft YaHei UI Light" panose="020B0502040204020203" pitchFamily="34" charset="-122"/>
                <a:cs typeface="Times New Roman" panose="02020603050405020304" pitchFamily="18" charset="0"/>
              </a:rPr>
              <a:t>učenike!</a:t>
            </a:r>
            <a:endParaRPr lang="hr-HR" sz="2400" dirty="0">
              <a:solidFill>
                <a:schemeClr val="accent6">
                  <a:lumMod val="50000"/>
                </a:schemeClr>
              </a:solidFill>
              <a:latin typeface="+mj-lt"/>
              <a:ea typeface="Microsoft YaHei UI Light" panose="020B0502040204020203" pitchFamily="34" charset="-122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hr-HR" sz="2400" dirty="0">
                <a:solidFill>
                  <a:schemeClr val="accent4">
                    <a:lumMod val="75000"/>
                  </a:schemeClr>
                </a:solidFill>
                <a:latin typeface="+mj-lt"/>
                <a:ea typeface="Microsoft YaHei UI Light" panose="020B0502040204020203" pitchFamily="34" charset="-122"/>
                <a:cs typeface="Times New Roman" panose="02020603050405020304" pitchFamily="18" charset="0"/>
              </a:rPr>
              <a:t> </a:t>
            </a:r>
            <a:endParaRPr lang="hr-HR" sz="2400" dirty="0">
              <a:solidFill>
                <a:schemeClr val="accent4">
                  <a:lumMod val="75000"/>
                </a:schemeClr>
              </a:solidFill>
              <a:latin typeface="+mj-lt"/>
              <a:ea typeface="Microsoft YaHei UI Light" panose="020B0502040204020203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79165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30365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hr-HR" cap="none" dirty="0" smtClean="0">
                <a:solidFill>
                  <a:schemeClr val="accent5">
                    <a:lumMod val="50000"/>
                  </a:schemeClr>
                </a:solidFill>
              </a:rPr>
              <a:t>Prilagodbe za učenike oštećena vida</a:t>
            </a:r>
            <a:endParaRPr lang="hr-HR" cap="none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51381" y="1738939"/>
            <a:ext cx="10363826" cy="4121172"/>
          </a:xfrm>
        </p:spPr>
        <p:txBody>
          <a:bodyPr>
            <a:normAutofit fontScale="77500" lnSpcReduction="20000"/>
          </a:bodyPr>
          <a:lstStyle/>
          <a:p>
            <a:pPr marL="285750" lvl="0" indent="-285750">
              <a:lnSpc>
                <a:spcPct val="100000"/>
              </a:lnSpc>
              <a:spcBef>
                <a:spcPts val="0"/>
              </a:spcBef>
              <a:buClrTx/>
            </a:pPr>
            <a:r>
              <a:rPr lang="hr-HR" sz="2600" b="1" cap="none" dirty="0">
                <a:solidFill>
                  <a:prstClr val="black"/>
                </a:solidFill>
                <a:latin typeface="+mj-lt"/>
                <a:cs typeface="Times New Roman" panose="02020603050405020304" pitchFamily="18" charset="0"/>
              </a:rPr>
              <a:t>Slušanje</a:t>
            </a:r>
            <a:r>
              <a:rPr lang="hr-HR" sz="2600" cap="none" dirty="0">
                <a:solidFill>
                  <a:prstClr val="black"/>
                </a:solidFill>
                <a:latin typeface="+mj-lt"/>
                <a:cs typeface="Times New Roman" panose="02020603050405020304" pitchFamily="18" charset="0"/>
              </a:rPr>
              <a:t> je jedan od najvažnijih načina učenja za učenike s oštećenjem vida. </a:t>
            </a:r>
            <a:endParaRPr lang="hr-HR" sz="2600" cap="none" dirty="0" smtClean="0">
              <a:solidFill>
                <a:prstClr val="black"/>
              </a:solidFill>
              <a:latin typeface="+mj-lt"/>
              <a:cs typeface="Times New Roman" panose="02020603050405020304" pitchFamily="18" charset="0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Tx/>
              <a:buNone/>
            </a:pPr>
            <a:r>
              <a:rPr lang="hr-HR" sz="2600" cap="none" dirty="0">
                <a:solidFill>
                  <a:prstClr val="black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hr-HR" sz="2600" cap="none" dirty="0" smtClean="0">
                <a:solidFill>
                  <a:prstClr val="black"/>
                </a:solidFill>
                <a:latin typeface="+mj-lt"/>
                <a:cs typeface="Times New Roman" panose="02020603050405020304" pitchFamily="18" charset="0"/>
              </a:rPr>
              <a:t>   Razumiju </a:t>
            </a:r>
            <a:r>
              <a:rPr lang="hr-HR" sz="2600" cap="none" dirty="0">
                <a:solidFill>
                  <a:prstClr val="black"/>
                </a:solidFill>
                <a:latin typeface="+mj-lt"/>
                <a:cs typeface="Times New Roman" panose="02020603050405020304" pitchFamily="18" charset="0"/>
              </a:rPr>
              <a:t>sadržaj, govor i općenito komunikaciju kao i prosječni učenici. 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Tx/>
              <a:buNone/>
            </a:pPr>
            <a:r>
              <a:rPr lang="hr-HR" sz="2600" cap="none" dirty="0">
                <a:solidFill>
                  <a:prstClr val="black"/>
                </a:solidFill>
                <a:latin typeface="+mj-lt"/>
                <a:cs typeface="Times New Roman" panose="02020603050405020304" pitchFamily="18" charset="0"/>
              </a:rPr>
              <a:t>   →  Osigurati </a:t>
            </a:r>
            <a:r>
              <a:rPr lang="hr-HR" sz="2600" b="1" cap="none" dirty="0">
                <a:solidFill>
                  <a:prstClr val="black"/>
                </a:solidFill>
                <a:latin typeface="+mj-lt"/>
                <a:cs typeface="Times New Roman" panose="02020603050405020304" pitchFamily="18" charset="0"/>
              </a:rPr>
              <a:t>zvučne zapise i zvučne </a:t>
            </a:r>
            <a:r>
              <a:rPr lang="hr-HR" sz="2600" b="1" cap="none" dirty="0" smtClean="0">
                <a:solidFill>
                  <a:prstClr val="black"/>
                </a:solidFill>
                <a:latin typeface="+mj-lt"/>
                <a:cs typeface="Times New Roman" panose="02020603050405020304" pitchFamily="18" charset="0"/>
              </a:rPr>
              <a:t>knjige- </a:t>
            </a:r>
            <a:r>
              <a:rPr lang="hr-HR" sz="2600" cap="none" dirty="0" smtClean="0">
                <a:solidFill>
                  <a:prstClr val="black"/>
                </a:solidFill>
                <a:latin typeface="+mj-lt"/>
                <a:cs typeface="Times New Roman" panose="02020603050405020304" pitchFamily="18" charset="0"/>
              </a:rPr>
              <a:t>veliki izbor literature na stranom jeziku.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Tx/>
              <a:buNone/>
            </a:pPr>
            <a:endParaRPr lang="hr-HR" sz="2600" cap="none" dirty="0">
              <a:solidFill>
                <a:prstClr val="black"/>
              </a:solidFill>
              <a:latin typeface="+mj-lt"/>
              <a:cs typeface="Times New Roman" panose="02020603050405020304" pitchFamily="18" charset="0"/>
            </a:endParaRPr>
          </a:p>
          <a:p>
            <a:pPr marL="285750" lvl="0" indent="-285750">
              <a:lnSpc>
                <a:spcPct val="100000"/>
              </a:lnSpc>
              <a:spcBef>
                <a:spcPts val="0"/>
              </a:spcBef>
              <a:buClrTx/>
            </a:pPr>
            <a:r>
              <a:rPr lang="hr-HR" sz="2600" cap="none" dirty="0">
                <a:solidFill>
                  <a:prstClr val="black"/>
                </a:solidFill>
                <a:latin typeface="+mj-lt"/>
                <a:cs typeface="Times New Roman" panose="02020603050405020304" pitchFamily="18" charset="0"/>
              </a:rPr>
              <a:t>Slabovidni učenici čitaju crni tisak koji je </a:t>
            </a:r>
            <a:r>
              <a:rPr lang="hr-HR" sz="2600" b="1" cap="none" dirty="0">
                <a:solidFill>
                  <a:prstClr val="black"/>
                </a:solidFill>
                <a:latin typeface="+mj-lt"/>
                <a:cs typeface="Times New Roman" panose="02020603050405020304" pitchFamily="18" charset="0"/>
              </a:rPr>
              <a:t>uvećan </a:t>
            </a:r>
            <a:r>
              <a:rPr lang="hr-HR" sz="2600" cap="none" dirty="0">
                <a:solidFill>
                  <a:prstClr val="black"/>
                </a:solidFill>
                <a:latin typeface="+mj-lt"/>
                <a:cs typeface="Times New Roman" panose="02020603050405020304" pitchFamily="18" charset="0"/>
              </a:rPr>
              <a:t>na veličinu Jager 8 ili Times New Roman 22.</a:t>
            </a:r>
          </a:p>
          <a:p>
            <a:pPr marL="285750" lvl="0" indent="-285750">
              <a:lnSpc>
                <a:spcPct val="100000"/>
              </a:lnSpc>
              <a:spcBef>
                <a:spcPts val="0"/>
              </a:spcBef>
              <a:buClrTx/>
            </a:pPr>
            <a:endParaRPr lang="hr-HR" sz="2600" cap="none" dirty="0">
              <a:solidFill>
                <a:prstClr val="black"/>
              </a:solidFill>
              <a:latin typeface="+mj-lt"/>
              <a:cs typeface="Times New Roman" panose="02020603050405020304" pitchFamily="18" charset="0"/>
            </a:endParaRPr>
          </a:p>
          <a:p>
            <a:pPr marL="285750" lvl="0" indent="-285750">
              <a:lnSpc>
                <a:spcPct val="100000"/>
              </a:lnSpc>
              <a:spcBef>
                <a:spcPts val="0"/>
              </a:spcBef>
              <a:buClrTx/>
            </a:pPr>
            <a:r>
              <a:rPr lang="hr-HR" sz="2600" cap="none" dirty="0">
                <a:solidFill>
                  <a:prstClr val="black"/>
                </a:solidFill>
                <a:latin typeface="+mj-lt"/>
                <a:cs typeface="Times New Roman" panose="02020603050405020304" pitchFamily="18" charset="0"/>
              </a:rPr>
              <a:t>Povećati </a:t>
            </a:r>
            <a:r>
              <a:rPr lang="hr-HR" sz="2600" b="1" cap="none" dirty="0">
                <a:solidFill>
                  <a:prstClr val="black"/>
                </a:solidFill>
                <a:latin typeface="+mj-lt"/>
                <a:cs typeface="Times New Roman" panose="02020603050405020304" pitchFamily="18" charset="0"/>
              </a:rPr>
              <a:t>razmak</a:t>
            </a:r>
            <a:r>
              <a:rPr lang="hr-HR" sz="2600" cap="none" dirty="0">
                <a:solidFill>
                  <a:prstClr val="black"/>
                </a:solidFill>
                <a:latin typeface="+mj-lt"/>
                <a:cs typeface="Times New Roman" panose="02020603050405020304" pitchFamily="18" charset="0"/>
              </a:rPr>
              <a:t> između redaka.</a:t>
            </a:r>
          </a:p>
          <a:p>
            <a:pPr marL="285750" lvl="0" indent="-285750">
              <a:lnSpc>
                <a:spcPct val="100000"/>
              </a:lnSpc>
              <a:spcBef>
                <a:spcPts val="0"/>
              </a:spcBef>
              <a:buClrTx/>
            </a:pPr>
            <a:endParaRPr lang="hr-HR" sz="2600" cap="none" dirty="0">
              <a:solidFill>
                <a:prstClr val="black"/>
              </a:solidFill>
              <a:latin typeface="+mj-lt"/>
              <a:cs typeface="Times New Roman" panose="02020603050405020304" pitchFamily="18" charset="0"/>
            </a:endParaRPr>
          </a:p>
          <a:p>
            <a:pPr marL="285750" lvl="0" indent="-285750">
              <a:lnSpc>
                <a:spcPct val="100000"/>
              </a:lnSpc>
              <a:spcBef>
                <a:spcPts val="0"/>
              </a:spcBef>
              <a:buClrTx/>
            </a:pPr>
            <a:r>
              <a:rPr lang="hr-HR" sz="2600" b="1" cap="none" dirty="0">
                <a:solidFill>
                  <a:prstClr val="black"/>
                </a:solidFill>
                <a:latin typeface="+mj-lt"/>
                <a:cs typeface="Times New Roman" panose="02020603050405020304" pitchFamily="18" charset="0"/>
              </a:rPr>
              <a:t>Uokviriti</a:t>
            </a:r>
            <a:r>
              <a:rPr lang="hr-HR" sz="2600" cap="none" dirty="0">
                <a:solidFill>
                  <a:prstClr val="black"/>
                </a:solidFill>
                <a:latin typeface="+mj-lt"/>
                <a:cs typeface="Times New Roman" panose="02020603050405020304" pitchFamily="18" charset="0"/>
              </a:rPr>
              <a:t> važan dio teksta, podebljati ključne riječi.</a:t>
            </a:r>
          </a:p>
          <a:p>
            <a:pPr marL="285750" lvl="0" indent="-285750">
              <a:lnSpc>
                <a:spcPct val="100000"/>
              </a:lnSpc>
              <a:spcBef>
                <a:spcPts val="0"/>
              </a:spcBef>
              <a:buClrTx/>
            </a:pPr>
            <a:endParaRPr lang="hr-HR" sz="2600" cap="none" dirty="0">
              <a:solidFill>
                <a:prstClr val="black"/>
              </a:solidFill>
              <a:latin typeface="+mj-lt"/>
              <a:cs typeface="Times New Roman" panose="02020603050405020304" pitchFamily="18" charset="0"/>
            </a:endParaRPr>
          </a:p>
          <a:p>
            <a:pPr marL="285750" lvl="0" indent="-285750">
              <a:lnSpc>
                <a:spcPct val="100000"/>
              </a:lnSpc>
              <a:spcBef>
                <a:spcPts val="0"/>
              </a:spcBef>
              <a:buClrTx/>
            </a:pPr>
            <a:r>
              <a:rPr lang="hr-HR" sz="2600" cap="none" dirty="0">
                <a:solidFill>
                  <a:prstClr val="black"/>
                </a:solidFill>
                <a:latin typeface="+mj-lt"/>
                <a:cs typeface="Times New Roman" panose="02020603050405020304" pitchFamily="18" charset="0"/>
              </a:rPr>
              <a:t>Koristiti </a:t>
            </a:r>
            <a:r>
              <a:rPr lang="hr-HR" sz="2600" b="1" cap="none" dirty="0">
                <a:solidFill>
                  <a:prstClr val="black"/>
                </a:solidFill>
                <a:latin typeface="+mj-lt"/>
                <a:cs typeface="Times New Roman" panose="02020603050405020304" pitchFamily="18" charset="0"/>
              </a:rPr>
              <a:t>bijelo-žuti mat papir i podebljano crtovlje</a:t>
            </a:r>
            <a:r>
              <a:rPr lang="hr-HR" sz="2600" cap="none" dirty="0">
                <a:solidFill>
                  <a:prstClr val="black"/>
                </a:solidFill>
                <a:latin typeface="+mj-lt"/>
                <a:cs typeface="Times New Roman" panose="02020603050405020304" pitchFamily="18" charset="0"/>
              </a:rPr>
              <a:t>, deblju pisaljku.</a:t>
            </a:r>
          </a:p>
          <a:p>
            <a:pPr marL="285750" lvl="0" indent="-285750">
              <a:lnSpc>
                <a:spcPct val="100000"/>
              </a:lnSpc>
              <a:spcBef>
                <a:spcPts val="0"/>
              </a:spcBef>
              <a:buClrTx/>
            </a:pPr>
            <a:endParaRPr lang="hr-HR" sz="2600" cap="none" dirty="0">
              <a:solidFill>
                <a:prstClr val="black"/>
              </a:solidFill>
              <a:latin typeface="+mj-lt"/>
              <a:cs typeface="Times New Roman" panose="02020603050405020304" pitchFamily="18" charset="0"/>
            </a:endParaRPr>
          </a:p>
          <a:p>
            <a:pPr marL="285750" lvl="0" indent="-285750">
              <a:lnSpc>
                <a:spcPct val="100000"/>
              </a:lnSpc>
              <a:spcBef>
                <a:spcPts val="0"/>
              </a:spcBef>
              <a:buClrTx/>
            </a:pPr>
            <a:r>
              <a:rPr lang="hr-HR" sz="2600" cap="none" dirty="0">
                <a:solidFill>
                  <a:prstClr val="black"/>
                </a:solidFill>
                <a:latin typeface="+mj-lt"/>
                <a:cs typeface="Times New Roman" panose="02020603050405020304" pitchFamily="18" charset="0"/>
              </a:rPr>
              <a:t>Osigurati </a:t>
            </a:r>
            <a:r>
              <a:rPr lang="hr-HR" sz="2600" b="1" cap="none" dirty="0">
                <a:solidFill>
                  <a:prstClr val="black"/>
                </a:solidFill>
                <a:latin typeface="+mj-lt"/>
                <a:cs typeface="Times New Roman" panose="02020603050405020304" pitchFamily="18" charset="0"/>
              </a:rPr>
              <a:t>primjereno osvjetljenje </a:t>
            </a:r>
            <a:r>
              <a:rPr lang="hr-HR" sz="2600" cap="none" dirty="0">
                <a:solidFill>
                  <a:prstClr val="black"/>
                </a:solidFill>
                <a:latin typeface="+mj-lt"/>
                <a:cs typeface="Times New Roman" panose="02020603050405020304" pitchFamily="18" charset="0"/>
              </a:rPr>
              <a:t>i poželjno nagib klupe.</a:t>
            </a:r>
          </a:p>
          <a:p>
            <a:pPr marL="285750" lvl="0" indent="-285750">
              <a:lnSpc>
                <a:spcPct val="100000"/>
              </a:lnSpc>
              <a:spcBef>
                <a:spcPts val="0"/>
              </a:spcBef>
              <a:buClrTx/>
            </a:pPr>
            <a:endParaRPr lang="hr-HR" sz="2600" cap="none" dirty="0">
              <a:solidFill>
                <a:prstClr val="black"/>
              </a:solidFill>
              <a:latin typeface="+mj-lt"/>
              <a:cs typeface="Times New Roman" panose="02020603050405020304" pitchFamily="18" charset="0"/>
            </a:endParaRPr>
          </a:p>
          <a:p>
            <a:pPr marL="285750" lvl="0" indent="-285750">
              <a:lnSpc>
                <a:spcPct val="100000"/>
              </a:lnSpc>
              <a:spcBef>
                <a:spcPts val="0"/>
              </a:spcBef>
              <a:buClrTx/>
            </a:pPr>
            <a:r>
              <a:rPr lang="hr-HR" sz="2600" cap="none" dirty="0">
                <a:solidFill>
                  <a:prstClr val="black"/>
                </a:solidFill>
                <a:latin typeface="+mj-lt"/>
                <a:cs typeface="Times New Roman" panose="02020603050405020304" pitchFamily="18" charset="0"/>
              </a:rPr>
              <a:t>Osigurati </a:t>
            </a:r>
            <a:r>
              <a:rPr lang="hr-HR" sz="2600" b="1" cap="none" dirty="0">
                <a:solidFill>
                  <a:prstClr val="black"/>
                </a:solidFill>
                <a:latin typeface="+mj-lt"/>
                <a:cs typeface="Times New Roman" panose="02020603050405020304" pitchFamily="18" charset="0"/>
              </a:rPr>
              <a:t>više vremena za pismene ispite</a:t>
            </a:r>
            <a:r>
              <a:rPr lang="hr-HR" sz="2600" cap="none" dirty="0">
                <a:solidFill>
                  <a:prstClr val="black"/>
                </a:solidFill>
                <a:latin typeface="+mj-lt"/>
                <a:cs typeface="Times New Roman" panose="02020603050405020304" pitchFamily="18" charset="0"/>
              </a:rPr>
              <a:t>.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6665258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58741" y="1908313"/>
            <a:ext cx="8285259" cy="35804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700"/>
              </a:spcBef>
              <a:buClr>
                <a:srgbClr val="F3A447"/>
              </a:buClr>
              <a:buSzPct val="60000"/>
            </a:pPr>
            <a:r>
              <a:rPr lang="hr-HR" sz="2000" dirty="0">
                <a:solidFill>
                  <a:srgbClr val="D092A7">
                    <a:lumMod val="75000"/>
                  </a:srgbClr>
                </a:solidFill>
                <a:latin typeface="+mj-lt"/>
              </a:rPr>
              <a:t>Intelektualne teškoće očituju se u ...</a:t>
            </a:r>
          </a:p>
          <a:p>
            <a:pPr lvl="0">
              <a:spcBef>
                <a:spcPts val="700"/>
              </a:spcBef>
              <a:buClr>
                <a:srgbClr val="F3A447"/>
              </a:buClr>
              <a:buSzPct val="60000"/>
            </a:pPr>
            <a:r>
              <a:rPr lang="hr-HR" sz="2000" dirty="0">
                <a:solidFill>
                  <a:prstClr val="black"/>
                </a:solidFill>
                <a:latin typeface="+mj-lt"/>
              </a:rPr>
              <a:t>  • spoznajnom razvoju </a:t>
            </a:r>
          </a:p>
          <a:p>
            <a:pPr lvl="0">
              <a:spcBef>
                <a:spcPts val="700"/>
              </a:spcBef>
              <a:buClr>
                <a:srgbClr val="F3A447"/>
              </a:buClr>
              <a:buSzPct val="60000"/>
            </a:pPr>
            <a:r>
              <a:rPr lang="hr-HR" sz="2000" dirty="0">
                <a:solidFill>
                  <a:prstClr val="black"/>
                </a:solidFill>
                <a:latin typeface="+mj-lt"/>
              </a:rPr>
              <a:t>  • socijalno-emocionalnom razvoju</a:t>
            </a:r>
          </a:p>
          <a:p>
            <a:pPr lvl="0">
              <a:spcBef>
                <a:spcPts val="700"/>
              </a:spcBef>
              <a:buClr>
                <a:srgbClr val="F3A447"/>
              </a:buClr>
              <a:buSzPct val="60000"/>
            </a:pPr>
            <a:r>
              <a:rPr lang="hr-HR" sz="2000" dirty="0">
                <a:solidFill>
                  <a:prstClr val="black"/>
                </a:solidFill>
                <a:latin typeface="+mj-lt"/>
              </a:rPr>
              <a:t>  • motoričkom   razvoju</a:t>
            </a:r>
          </a:p>
          <a:p>
            <a:pPr lvl="0">
              <a:spcBef>
                <a:spcPts val="700"/>
              </a:spcBef>
              <a:buClr>
                <a:srgbClr val="F3A447"/>
              </a:buClr>
              <a:buSzPct val="60000"/>
            </a:pPr>
            <a:r>
              <a:rPr lang="hr-HR" sz="2000" dirty="0">
                <a:solidFill>
                  <a:prstClr val="black"/>
                </a:solidFill>
                <a:latin typeface="+mj-lt"/>
              </a:rPr>
              <a:t>  • govoru</a:t>
            </a:r>
          </a:p>
          <a:p>
            <a:pPr lvl="0">
              <a:spcBef>
                <a:spcPts val="700"/>
              </a:spcBef>
              <a:buClr>
                <a:srgbClr val="F3A447"/>
              </a:buClr>
              <a:buSzPct val="60000"/>
            </a:pPr>
            <a:r>
              <a:rPr lang="hr-HR" sz="2000" dirty="0">
                <a:solidFill>
                  <a:prstClr val="black"/>
                </a:solidFill>
                <a:latin typeface="+mj-lt"/>
              </a:rPr>
              <a:t>  • percepciji</a:t>
            </a:r>
          </a:p>
          <a:p>
            <a:pPr lvl="0">
              <a:spcBef>
                <a:spcPts val="700"/>
              </a:spcBef>
              <a:buClr>
                <a:srgbClr val="F3A447"/>
              </a:buClr>
              <a:buSzPct val="60000"/>
            </a:pPr>
            <a:r>
              <a:rPr lang="hr-HR" sz="2000" dirty="0">
                <a:solidFill>
                  <a:prstClr val="black"/>
                </a:solidFill>
                <a:latin typeface="+mj-lt"/>
              </a:rPr>
              <a:t>  • pozornosti i pažnji</a:t>
            </a:r>
          </a:p>
          <a:p>
            <a:pPr lvl="0">
              <a:spcBef>
                <a:spcPts val="700"/>
              </a:spcBef>
              <a:buClr>
                <a:srgbClr val="F3A447"/>
              </a:buClr>
              <a:buSzPct val="60000"/>
            </a:pPr>
            <a:endParaRPr lang="hr-HR" sz="2000" dirty="0">
              <a:solidFill>
                <a:prstClr val="black"/>
              </a:solidFill>
              <a:latin typeface="+mj-lt"/>
            </a:endParaRPr>
          </a:p>
          <a:p>
            <a:pPr lvl="0">
              <a:spcBef>
                <a:spcPts val="700"/>
              </a:spcBef>
              <a:buClr>
                <a:srgbClr val="F3A447"/>
              </a:buClr>
              <a:buSzPct val="60000"/>
            </a:pPr>
            <a:r>
              <a:rPr lang="hr-HR" sz="2000" dirty="0">
                <a:solidFill>
                  <a:prstClr val="black"/>
                </a:solidFill>
                <a:latin typeface="+mj-lt"/>
              </a:rPr>
              <a:t>Jednom rječju, intelektualne teškoće </a:t>
            </a:r>
            <a:r>
              <a:rPr lang="hr-HR" sz="2000" dirty="0">
                <a:solidFill>
                  <a:srgbClr val="B33F81"/>
                </a:solidFill>
                <a:latin typeface="+mj-lt"/>
              </a:rPr>
              <a:t>odražavaju se na svim životnim područjima.</a:t>
            </a:r>
            <a:endParaRPr lang="hr-HR" sz="2000" dirty="0">
              <a:solidFill>
                <a:srgbClr val="B33F81"/>
              </a:solidFill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83242" y="604299"/>
            <a:ext cx="69017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Učenici s intelektualnim teškoćama</a:t>
            </a:r>
            <a:endParaRPr lang="hr-HR" sz="2800" b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716780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42838" y="1225689"/>
            <a:ext cx="10591137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hr-HR" dirty="0">
                <a:solidFill>
                  <a:prstClr val="black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• </a:t>
            </a:r>
            <a:r>
              <a:rPr lang="hr-HR" b="1" dirty="0">
                <a:solidFill>
                  <a:prstClr val="black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Smanjiti obim sadržaja- </a:t>
            </a:r>
            <a:r>
              <a:rPr lang="hr-HR" dirty="0">
                <a:solidFill>
                  <a:prstClr val="black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jednostavniji i sažeti tekstovi, sažeti  definicije i odabrati osnovna glagolska vremena. </a:t>
            </a:r>
          </a:p>
          <a:p>
            <a:pPr lvl="0"/>
            <a:endParaRPr lang="hr-HR" dirty="0">
              <a:solidFill>
                <a:prstClr val="black"/>
              </a:solidFill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r>
              <a:rPr lang="hr-HR" dirty="0">
                <a:solidFill>
                  <a:prstClr val="black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• Prilikom provjere znanja </a:t>
            </a:r>
            <a:r>
              <a:rPr lang="hr-HR" b="1" dirty="0">
                <a:solidFill>
                  <a:prstClr val="black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smanjiti broj zadataka, produžiti vrijeme ispita</a:t>
            </a:r>
            <a:r>
              <a:rPr lang="hr-HR" dirty="0">
                <a:solidFill>
                  <a:prstClr val="black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i podsjećati redovito učenika na preostalo vrijeme.</a:t>
            </a:r>
          </a:p>
          <a:p>
            <a:pPr lvl="0"/>
            <a:endParaRPr lang="hr-HR" dirty="0">
              <a:solidFill>
                <a:prstClr val="black"/>
              </a:solidFill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r>
              <a:rPr lang="hr-HR" dirty="0">
                <a:solidFill>
                  <a:prstClr val="black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• Pažljivo i jasno </a:t>
            </a:r>
            <a:r>
              <a:rPr lang="hr-HR" b="1" dirty="0">
                <a:solidFill>
                  <a:prstClr val="black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pročitati učeniku zadatak</a:t>
            </a:r>
            <a:r>
              <a:rPr lang="hr-HR" dirty="0">
                <a:solidFill>
                  <a:prstClr val="black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, ponoviti upute više puta ukoliko je potrebno.</a:t>
            </a:r>
          </a:p>
          <a:p>
            <a:pPr lvl="0"/>
            <a:endParaRPr lang="hr-HR" dirty="0">
              <a:solidFill>
                <a:prstClr val="black"/>
              </a:solidFill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r>
              <a:rPr lang="hr-HR" dirty="0">
                <a:solidFill>
                  <a:prstClr val="black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• Podijeliti kompleksnije zadatke na </a:t>
            </a:r>
            <a:r>
              <a:rPr lang="hr-HR" b="1" dirty="0">
                <a:solidFill>
                  <a:prstClr val="black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više </a:t>
            </a:r>
            <a:r>
              <a:rPr lang="hr-HR" b="1" dirty="0" smtClean="0">
                <a:solidFill>
                  <a:prstClr val="black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jednostavnijih.</a:t>
            </a:r>
          </a:p>
          <a:p>
            <a:pPr lvl="0"/>
            <a:endParaRPr lang="hr-HR" b="1" dirty="0">
              <a:solidFill>
                <a:prstClr val="black"/>
              </a:solidFill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spcBef>
                <a:spcPts val="0"/>
              </a:spcBef>
            </a:pPr>
            <a:r>
              <a:rPr lang="hr-HR" dirty="0" smtClean="0">
                <a:solidFill>
                  <a:prstClr val="black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•</a:t>
            </a:r>
            <a:r>
              <a:rPr lang="hr-HR" dirty="0" smtClean="0">
                <a:solidFill>
                  <a:prstClr val="black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Rasporediti </a:t>
            </a:r>
            <a:r>
              <a:rPr lang="hr-HR" dirty="0">
                <a:solidFill>
                  <a:prstClr val="black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zadatke </a:t>
            </a:r>
            <a:r>
              <a:rPr lang="hr-HR" b="1" dirty="0">
                <a:solidFill>
                  <a:prstClr val="black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slijedom lakši-teži-lakši</a:t>
            </a:r>
            <a:r>
              <a:rPr lang="hr-HR" dirty="0">
                <a:solidFill>
                  <a:prstClr val="black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...</a:t>
            </a:r>
          </a:p>
          <a:p>
            <a:pPr lvl="0">
              <a:spcBef>
                <a:spcPts val="0"/>
              </a:spcBef>
            </a:pPr>
            <a:endParaRPr lang="hr-HR" dirty="0">
              <a:solidFill>
                <a:prstClr val="black"/>
              </a:solidFill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spcBef>
                <a:spcPts val="0"/>
              </a:spcBef>
            </a:pPr>
            <a:r>
              <a:rPr lang="hr-HR" dirty="0" smtClean="0">
                <a:solidFill>
                  <a:prstClr val="black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•</a:t>
            </a:r>
            <a:r>
              <a:rPr lang="hr-HR" b="1" dirty="0" smtClean="0">
                <a:solidFill>
                  <a:prstClr val="black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Ponuditi </a:t>
            </a:r>
            <a:r>
              <a:rPr lang="hr-HR" b="1" dirty="0">
                <a:solidFill>
                  <a:prstClr val="black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odgovore </a:t>
            </a:r>
            <a:r>
              <a:rPr lang="hr-HR" dirty="0">
                <a:solidFill>
                  <a:prstClr val="black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među kojima se zaokružuje točan odgovor, dopunjava jednom rječju, spaja pitanje s rješenjem.</a:t>
            </a:r>
          </a:p>
          <a:p>
            <a:pPr lvl="0">
              <a:spcBef>
                <a:spcPts val="0"/>
              </a:spcBef>
            </a:pPr>
            <a:endParaRPr lang="hr-HR" dirty="0">
              <a:solidFill>
                <a:prstClr val="black"/>
              </a:solidFill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spcBef>
                <a:spcPts val="0"/>
              </a:spcBef>
            </a:pPr>
            <a:r>
              <a:rPr lang="hr-HR" dirty="0" smtClean="0">
                <a:solidFill>
                  <a:prstClr val="black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•</a:t>
            </a:r>
            <a:r>
              <a:rPr lang="hr-HR" dirty="0" smtClean="0">
                <a:solidFill>
                  <a:prstClr val="black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Ostaviti </a:t>
            </a:r>
            <a:r>
              <a:rPr lang="hr-HR" b="1" dirty="0">
                <a:solidFill>
                  <a:prstClr val="black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mjesto za pisanje odgovora </a:t>
            </a:r>
            <a:r>
              <a:rPr lang="hr-HR" dirty="0">
                <a:solidFill>
                  <a:prstClr val="black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(crta)</a:t>
            </a:r>
          </a:p>
          <a:p>
            <a:pPr lvl="0">
              <a:spcBef>
                <a:spcPts val="0"/>
              </a:spcBef>
            </a:pPr>
            <a:endParaRPr lang="hr-HR" dirty="0">
              <a:solidFill>
                <a:prstClr val="black"/>
              </a:solidFill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spcBef>
                <a:spcPts val="0"/>
              </a:spcBef>
            </a:pPr>
            <a:r>
              <a:rPr lang="hr-HR" dirty="0" smtClean="0">
                <a:solidFill>
                  <a:prstClr val="black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•</a:t>
            </a:r>
            <a:r>
              <a:rPr lang="hr-HR" dirty="0" smtClean="0">
                <a:solidFill>
                  <a:prstClr val="black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Izbjegavati </a:t>
            </a:r>
            <a:r>
              <a:rPr lang="hr-HR" dirty="0">
                <a:solidFill>
                  <a:prstClr val="black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zadatke tipa „</a:t>
            </a:r>
            <a:r>
              <a:rPr lang="hr-HR" i="1" dirty="0">
                <a:solidFill>
                  <a:prstClr val="black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objasni”, „zaključi”, „usporedi</a:t>
            </a:r>
            <a:r>
              <a:rPr lang="hr-HR" dirty="0">
                <a:solidFill>
                  <a:prstClr val="black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”...</a:t>
            </a:r>
          </a:p>
          <a:p>
            <a:pPr lvl="0">
              <a:spcBef>
                <a:spcPts val="0"/>
              </a:spcBef>
            </a:pPr>
            <a:endParaRPr lang="hr-HR" dirty="0">
              <a:solidFill>
                <a:prstClr val="black"/>
              </a:solidFill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spcBef>
                <a:spcPts val="0"/>
              </a:spcBef>
            </a:pPr>
            <a:r>
              <a:rPr lang="hr-HR" dirty="0" smtClean="0">
                <a:solidFill>
                  <a:prstClr val="black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•</a:t>
            </a:r>
            <a:r>
              <a:rPr lang="hr-HR" dirty="0" smtClean="0">
                <a:solidFill>
                  <a:prstClr val="black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Omogućiti </a:t>
            </a:r>
            <a:r>
              <a:rPr lang="hr-HR" b="1" dirty="0">
                <a:solidFill>
                  <a:prstClr val="black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korištenje rječnika i kartica s gramatičkim </a:t>
            </a:r>
            <a:r>
              <a:rPr lang="hr-HR" b="1" dirty="0" smtClean="0">
                <a:solidFill>
                  <a:prstClr val="black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pravilima.</a:t>
            </a:r>
            <a:endParaRPr lang="hr-HR" b="1" dirty="0">
              <a:solidFill>
                <a:prstClr val="black"/>
              </a:solidFill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hr-HR" dirty="0"/>
          </a:p>
          <a:p>
            <a:endParaRPr lang="hr-HR" dirty="0"/>
          </a:p>
        </p:txBody>
      </p:sp>
      <p:sp>
        <p:nvSpPr>
          <p:cNvPr id="3" name="TextBox 2"/>
          <p:cNvSpPr txBox="1"/>
          <p:nvPr/>
        </p:nvSpPr>
        <p:spPr>
          <a:xfrm>
            <a:off x="3124863" y="326003"/>
            <a:ext cx="71800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200" dirty="0" smtClean="0">
                <a:solidFill>
                  <a:schemeClr val="accent4">
                    <a:lumMod val="50000"/>
                  </a:schemeClr>
                </a:solidFill>
              </a:rPr>
              <a:t>Kako pružati podršku?</a:t>
            </a:r>
            <a:endParaRPr lang="hr-HR" sz="32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91999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82594" y="1241169"/>
            <a:ext cx="935073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hr-HR" sz="2000" dirty="0" smtClean="0">
                <a:latin typeface="Comic Sans MS" panose="030F0702030302020204" pitchFamily="66" charset="0"/>
              </a:rPr>
              <a:t>• </a:t>
            </a:r>
            <a:r>
              <a:rPr lang="hr-HR" sz="2000" dirty="0" smtClean="0">
                <a:latin typeface="+mj-lt"/>
              </a:rPr>
              <a:t>različiti </a:t>
            </a:r>
            <a:r>
              <a:rPr lang="hr-HR" sz="2000" dirty="0">
                <a:latin typeface="+mj-lt"/>
              </a:rPr>
              <a:t>oblici i težina poremećaja pokreta i položaja tijela </a:t>
            </a:r>
          </a:p>
          <a:p>
            <a:pPr>
              <a:lnSpc>
                <a:spcPct val="150000"/>
              </a:lnSpc>
            </a:pPr>
            <a:r>
              <a:rPr lang="hr-HR" sz="2000" dirty="0" smtClean="0">
                <a:latin typeface="Comic Sans MS" panose="030F0702030302020204" pitchFamily="66" charset="0"/>
              </a:rPr>
              <a:t>•</a:t>
            </a:r>
            <a:r>
              <a:rPr lang="hr-HR" sz="2000" dirty="0" smtClean="0">
                <a:latin typeface="+mj-lt"/>
              </a:rPr>
              <a:t>smanjena/onemogućena </a:t>
            </a:r>
            <a:r>
              <a:rPr lang="hr-HR" sz="2000" dirty="0">
                <a:latin typeface="+mj-lt"/>
              </a:rPr>
              <a:t>funkcija pojedinih dijelova tijela (najčešće ruku, nogu i kralježnice) </a:t>
            </a:r>
          </a:p>
          <a:p>
            <a:pPr>
              <a:lnSpc>
                <a:spcPct val="150000"/>
              </a:lnSpc>
            </a:pPr>
            <a:r>
              <a:rPr lang="hr-HR" sz="2000" dirty="0" smtClean="0">
                <a:latin typeface="Comic Sans MS" panose="030F0702030302020204" pitchFamily="66" charset="0"/>
              </a:rPr>
              <a:t>•</a:t>
            </a:r>
            <a:r>
              <a:rPr lang="hr-HR" sz="2000" dirty="0" smtClean="0">
                <a:latin typeface="+mj-lt"/>
              </a:rPr>
              <a:t>nepostojanje </a:t>
            </a:r>
            <a:r>
              <a:rPr lang="hr-HR" sz="2000" dirty="0">
                <a:latin typeface="+mj-lt"/>
              </a:rPr>
              <a:t>dijelova tijela zbog bolesti ili nezgode.</a:t>
            </a:r>
          </a:p>
          <a:p>
            <a:pPr>
              <a:lnSpc>
                <a:spcPct val="150000"/>
              </a:lnSpc>
            </a:pPr>
            <a:r>
              <a:rPr lang="hr-HR" sz="2000" dirty="0" smtClean="0">
                <a:latin typeface="Comic Sans MS" panose="030F0702030302020204" pitchFamily="66" charset="0"/>
              </a:rPr>
              <a:t>•</a:t>
            </a:r>
            <a:r>
              <a:rPr lang="hr-HR" sz="2000" dirty="0" smtClean="0">
                <a:latin typeface="+mj-lt"/>
              </a:rPr>
              <a:t>često </a:t>
            </a:r>
            <a:r>
              <a:rPr lang="hr-HR" sz="2000" dirty="0">
                <a:latin typeface="+mj-lt"/>
              </a:rPr>
              <a:t>su udružene i  smetnje vida i sluha ,  taktilno-kinestetički i proprioceptivni osjeti, govorne smetnje, epilepsija, sniženo intelektualno funkcioniranje, perceptivne smetnje, teškoće u </a:t>
            </a:r>
            <a:r>
              <a:rPr lang="hr-HR" sz="2000" dirty="0" smtClean="0">
                <a:latin typeface="+mj-lt"/>
              </a:rPr>
              <a:t>ponašanju</a:t>
            </a:r>
            <a:endParaRPr lang="hr-HR" sz="2000" dirty="0"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hr-HR" sz="2000" dirty="0" smtClean="0">
                <a:latin typeface="Comic Sans MS" panose="030F0702030302020204" pitchFamily="66" charset="0"/>
              </a:rPr>
              <a:t>•</a:t>
            </a:r>
            <a:r>
              <a:rPr lang="hr-HR" sz="2000" dirty="0" smtClean="0">
                <a:latin typeface="+mj-lt"/>
              </a:rPr>
              <a:t>teškoće </a:t>
            </a:r>
            <a:r>
              <a:rPr lang="hr-HR" sz="2000" dirty="0">
                <a:latin typeface="+mj-lt"/>
              </a:rPr>
              <a:t>u učenju i emocionalne smetnje. </a:t>
            </a:r>
            <a:endParaRPr lang="hr-HR" sz="2000" dirty="0"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27297" y="508883"/>
            <a:ext cx="58362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smtClean="0">
                <a:solidFill>
                  <a:schemeClr val="accent1">
                    <a:lumMod val="75000"/>
                  </a:schemeClr>
                </a:solidFill>
              </a:rPr>
              <a:t>Učenici s motoričkim poremećajima</a:t>
            </a:r>
            <a:endParaRPr lang="hr-HR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28449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9127" y="1720840"/>
            <a:ext cx="10257183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dirty="0" smtClean="0">
                <a:latin typeface="Comic Sans MS" panose="030F0702030302020204" pitchFamily="66" charset="0"/>
              </a:rPr>
              <a:t>•</a:t>
            </a:r>
            <a:r>
              <a:rPr lang="hr-HR" dirty="0" smtClean="0">
                <a:latin typeface="+mj-lt"/>
              </a:rPr>
              <a:t>Prilagođen </a:t>
            </a:r>
            <a:r>
              <a:rPr lang="hr-HR" dirty="0">
                <a:latin typeface="+mj-lt"/>
              </a:rPr>
              <a:t>stol i stolica prema potrebama učenika</a:t>
            </a:r>
          </a:p>
          <a:p>
            <a:endParaRPr lang="hr-HR" dirty="0">
              <a:latin typeface="+mj-lt"/>
            </a:endParaRPr>
          </a:p>
          <a:p>
            <a:r>
              <a:rPr lang="hr-HR" dirty="0" smtClean="0">
                <a:latin typeface="Comic Sans MS" panose="030F0702030302020204" pitchFamily="66" charset="0"/>
              </a:rPr>
              <a:t>•</a:t>
            </a:r>
            <a:r>
              <a:rPr lang="hr-HR" dirty="0" smtClean="0">
                <a:latin typeface="+mj-lt"/>
              </a:rPr>
              <a:t>Pribor </a:t>
            </a:r>
            <a:r>
              <a:rPr lang="hr-HR" dirty="0">
                <a:latin typeface="+mj-lt"/>
              </a:rPr>
              <a:t>i sredstava za grafičke radove:  uobičajena i prilagođena sredstva za pisanje i </a:t>
            </a:r>
            <a:r>
              <a:rPr lang="hr-HR" dirty="0" smtClean="0">
                <a:latin typeface="+mj-lt"/>
              </a:rPr>
              <a:t>crtanje, pomagala </a:t>
            </a:r>
            <a:r>
              <a:rPr lang="hr-HR" dirty="0">
                <a:latin typeface="+mj-lt"/>
              </a:rPr>
              <a:t>za pridržavanje pisaljke, uvećani format papira, fiksiranje papira za pisanje, </a:t>
            </a:r>
            <a:r>
              <a:rPr lang="hr-HR" dirty="0" smtClean="0">
                <a:latin typeface="+mj-lt"/>
              </a:rPr>
              <a:t>računalo,  </a:t>
            </a:r>
            <a:r>
              <a:rPr lang="hr-HR" dirty="0">
                <a:latin typeface="+mj-lt"/>
              </a:rPr>
              <a:t>računalo s </a:t>
            </a:r>
            <a:r>
              <a:rPr lang="hr-HR" dirty="0" smtClean="0">
                <a:latin typeface="+mj-lt"/>
              </a:rPr>
              <a:t>prilagodbama</a:t>
            </a:r>
            <a:r>
              <a:rPr lang="hr-HR" dirty="0">
                <a:latin typeface="+mj-lt"/>
              </a:rPr>
              <a:t>.</a:t>
            </a:r>
            <a:r>
              <a:rPr lang="hr-HR" dirty="0" smtClean="0">
                <a:latin typeface="+mj-lt"/>
              </a:rPr>
              <a:t> </a:t>
            </a:r>
          </a:p>
          <a:p>
            <a:endParaRPr lang="hr-HR" dirty="0">
              <a:latin typeface="+mj-lt"/>
            </a:endParaRPr>
          </a:p>
          <a:p>
            <a:r>
              <a:rPr lang="hr-HR" dirty="0" smtClean="0">
                <a:latin typeface="Comic Sans MS" panose="030F0702030302020204" pitchFamily="66" charset="0"/>
              </a:rPr>
              <a:t>•</a:t>
            </a:r>
            <a:r>
              <a:rPr lang="hr-HR" dirty="0" smtClean="0">
                <a:latin typeface="+mj-lt"/>
              </a:rPr>
              <a:t>Kod </a:t>
            </a:r>
            <a:r>
              <a:rPr lang="hr-HR" dirty="0">
                <a:latin typeface="+mj-lt"/>
              </a:rPr>
              <a:t>čitanja </a:t>
            </a:r>
            <a:r>
              <a:rPr lang="hr-HR" dirty="0" smtClean="0">
                <a:latin typeface="+mj-lt"/>
              </a:rPr>
              <a:t>je možda </a:t>
            </a:r>
            <a:r>
              <a:rPr lang="hr-HR" dirty="0">
                <a:latin typeface="+mj-lt"/>
              </a:rPr>
              <a:t>potrebno:  pomagalo za listanje, pomagalo za pridržavanje knjige/papira. </a:t>
            </a:r>
          </a:p>
          <a:p>
            <a:endParaRPr lang="hr-HR" dirty="0">
              <a:latin typeface="+mj-lt"/>
            </a:endParaRPr>
          </a:p>
          <a:p>
            <a:r>
              <a:rPr lang="hr-HR" dirty="0" smtClean="0">
                <a:latin typeface="Comic Sans MS" panose="030F0702030302020204" pitchFamily="66" charset="0"/>
              </a:rPr>
              <a:t>•</a:t>
            </a:r>
            <a:r>
              <a:rPr lang="hr-HR" dirty="0" smtClean="0">
                <a:latin typeface="+mj-lt"/>
              </a:rPr>
              <a:t>Prilagodba </a:t>
            </a:r>
            <a:r>
              <a:rPr lang="hr-HR" dirty="0">
                <a:latin typeface="+mj-lt"/>
              </a:rPr>
              <a:t>ispitnoga materijala po potrebi je ista kao kod učenika s disleksijom i slabovidnih učenika.</a:t>
            </a:r>
            <a:endParaRPr lang="hr-HR" dirty="0"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71638" y="763325"/>
            <a:ext cx="56374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smtClean="0">
                <a:solidFill>
                  <a:schemeClr val="accent4">
                    <a:lumMod val="75000"/>
                  </a:schemeClr>
                </a:solidFill>
              </a:rPr>
              <a:t>Moguće prilagodbe...</a:t>
            </a:r>
            <a:endParaRPr lang="hr-HR" sz="2800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48741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9026" y="2551837"/>
            <a:ext cx="898497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400" dirty="0">
                <a:latin typeface="+mj-lt"/>
              </a:rPr>
              <a:t>Osobe kojima je sluh u potpunosti uništen te ni uz pomoć slušnoga aparata ne mogu cjelovito percipirati govor. </a:t>
            </a:r>
          </a:p>
          <a:p>
            <a:endParaRPr lang="hr-HR" sz="2400" dirty="0">
              <a:latin typeface="+mj-lt"/>
            </a:endParaRPr>
          </a:p>
          <a:p>
            <a:endParaRPr lang="hr-HR" sz="2400" dirty="0">
              <a:latin typeface="+mj-lt"/>
            </a:endParaRPr>
          </a:p>
          <a:p>
            <a:r>
              <a:rPr lang="hr-HR" sz="2400" dirty="0">
                <a:latin typeface="+mj-lt"/>
              </a:rPr>
              <a:t>Nagluhe osobe mogu uspješno percipirati govor kombinacijom slušanja i čitanja s usana, a osoba se najviše oslanja na vid. </a:t>
            </a:r>
            <a:endParaRPr lang="hr-HR" sz="2400" dirty="0"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11395" y="866692"/>
            <a:ext cx="65121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200" b="1" dirty="0" smtClean="0">
                <a:solidFill>
                  <a:schemeClr val="accent1">
                    <a:lumMod val="75000"/>
                  </a:schemeClr>
                </a:solidFill>
              </a:rPr>
              <a:t>Učenici s oštećenjem sluha</a:t>
            </a:r>
            <a:endParaRPr lang="hr-HR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12630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hr-HR" sz="2800" b="1" cap="none" dirty="0" smtClean="0">
                <a:solidFill>
                  <a:schemeClr val="accent4">
                    <a:lumMod val="75000"/>
                  </a:schemeClr>
                </a:solidFill>
              </a:rPr>
              <a:t>Prilagodbe i pristup učenicima s oštećenjem sluha</a:t>
            </a:r>
            <a:endParaRPr lang="hr-HR" sz="2800" b="1" cap="none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342900" lvl="0" indent="-342900">
              <a:lnSpc>
                <a:spcPct val="100000"/>
              </a:lnSpc>
              <a:spcBef>
                <a:spcPct val="20000"/>
              </a:spcBef>
              <a:buClrTx/>
            </a:pPr>
            <a:r>
              <a:rPr lang="hr-HR" sz="2400" cap="none" dirty="0">
                <a:solidFill>
                  <a:prstClr val="black"/>
                </a:solidFill>
                <a:latin typeface="+mj-lt"/>
              </a:rPr>
              <a:t>provjeriti </a:t>
            </a:r>
            <a:r>
              <a:rPr lang="hr-HR" sz="2400" b="1" cap="none" dirty="0">
                <a:solidFill>
                  <a:prstClr val="black"/>
                </a:solidFill>
                <a:latin typeface="+mj-lt"/>
              </a:rPr>
              <a:t>je li učenik razumio </a:t>
            </a:r>
            <a:r>
              <a:rPr lang="hr-HR" sz="2400" cap="none" dirty="0">
                <a:solidFill>
                  <a:prstClr val="black"/>
                </a:solidFill>
                <a:latin typeface="+mj-lt"/>
              </a:rPr>
              <a:t>sve informacije i upute </a:t>
            </a:r>
          </a:p>
          <a:p>
            <a:pPr marL="342900" lvl="0" indent="-342900">
              <a:lnSpc>
                <a:spcPct val="100000"/>
              </a:lnSpc>
              <a:spcBef>
                <a:spcPct val="20000"/>
              </a:spcBef>
              <a:buClrTx/>
            </a:pPr>
            <a:r>
              <a:rPr lang="hr-HR" sz="2400" cap="none" dirty="0">
                <a:solidFill>
                  <a:prstClr val="black"/>
                </a:solidFill>
                <a:latin typeface="+mj-lt"/>
              </a:rPr>
              <a:t>učenika oštećena sluha smjestiti </a:t>
            </a:r>
            <a:r>
              <a:rPr lang="hr-HR" sz="2400" cap="none" dirty="0" smtClean="0">
                <a:solidFill>
                  <a:prstClr val="black"/>
                </a:solidFill>
                <a:latin typeface="+mj-lt"/>
              </a:rPr>
              <a:t>1 </a:t>
            </a:r>
            <a:r>
              <a:rPr lang="hr-HR" sz="2400" cap="none" dirty="0">
                <a:solidFill>
                  <a:prstClr val="black"/>
                </a:solidFill>
                <a:latin typeface="+mj-lt"/>
              </a:rPr>
              <a:t>– 1,5 m </a:t>
            </a:r>
            <a:r>
              <a:rPr lang="hr-HR" sz="2400" b="1" cap="none" dirty="0" smtClean="0">
                <a:solidFill>
                  <a:prstClr val="black"/>
                </a:solidFill>
                <a:latin typeface="+mj-lt"/>
              </a:rPr>
              <a:t>ispred govornika </a:t>
            </a:r>
            <a:r>
              <a:rPr lang="hr-HR" sz="2400" cap="none" dirty="0">
                <a:solidFill>
                  <a:prstClr val="black"/>
                </a:solidFill>
                <a:latin typeface="+mj-lt"/>
              </a:rPr>
              <a:t>– osobu koja govori (daje upute) učenik treba moći gledati licem u lice, a ne iz </a:t>
            </a:r>
            <a:r>
              <a:rPr lang="hr-HR" sz="2400" cap="none" dirty="0" smtClean="0">
                <a:solidFill>
                  <a:prstClr val="black"/>
                </a:solidFill>
                <a:latin typeface="+mj-lt"/>
              </a:rPr>
              <a:t>profila. </a:t>
            </a:r>
            <a:endParaRPr lang="hr-HR" sz="2400" cap="none" dirty="0">
              <a:solidFill>
                <a:prstClr val="black"/>
              </a:solidFill>
              <a:latin typeface="+mj-lt"/>
            </a:endParaRPr>
          </a:p>
          <a:p>
            <a:pPr marL="342900" lvl="0" indent="-342900">
              <a:lnSpc>
                <a:spcPct val="100000"/>
              </a:lnSpc>
              <a:spcBef>
                <a:spcPct val="20000"/>
              </a:spcBef>
              <a:buClrTx/>
            </a:pPr>
            <a:r>
              <a:rPr lang="hr-HR" sz="2400" cap="none" dirty="0">
                <a:solidFill>
                  <a:prstClr val="black"/>
                </a:solidFill>
                <a:latin typeface="+mj-lt"/>
              </a:rPr>
              <a:t>osigurati </a:t>
            </a:r>
            <a:r>
              <a:rPr lang="hr-HR" sz="2400" b="1" cap="none" dirty="0">
                <a:solidFill>
                  <a:prstClr val="black"/>
                </a:solidFill>
                <a:latin typeface="+mj-lt"/>
              </a:rPr>
              <a:t>dobru rasvjetu</a:t>
            </a:r>
            <a:r>
              <a:rPr lang="hr-HR" sz="2400" cap="none" dirty="0">
                <a:solidFill>
                  <a:prstClr val="black"/>
                </a:solidFill>
                <a:latin typeface="+mj-lt"/>
              </a:rPr>
              <a:t>, a osoba koja daje usmene upute treba biti i okrenuta prema izvoru svjetla</a:t>
            </a:r>
          </a:p>
          <a:p>
            <a:pPr marL="342900" lvl="0" indent="-342900">
              <a:lnSpc>
                <a:spcPct val="100000"/>
              </a:lnSpc>
              <a:spcBef>
                <a:spcPct val="20000"/>
              </a:spcBef>
              <a:buClrTx/>
            </a:pPr>
            <a:r>
              <a:rPr lang="hr-HR" sz="2400" b="1" cap="none" dirty="0">
                <a:solidFill>
                  <a:prstClr val="black"/>
                </a:solidFill>
                <a:latin typeface="+mj-lt"/>
              </a:rPr>
              <a:t>govor</a:t>
            </a:r>
            <a:r>
              <a:rPr lang="hr-HR" sz="2400" cap="none" dirty="0">
                <a:solidFill>
                  <a:prstClr val="black"/>
                </a:solidFill>
                <a:latin typeface="+mj-lt"/>
              </a:rPr>
              <a:t> osobe koja daje uputu treba biti nešto sporiji, jasan i prirodan, bez prenaglašivanja izgovora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2807747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795295" y="321920"/>
            <a:ext cx="3209677" cy="175432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hr-HR" sz="2800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  3. Što želimo     </a:t>
            </a:r>
          </a:p>
          <a:p>
            <a:r>
              <a:rPr lang="hr-HR" sz="2800" dirty="0">
                <a:solidFill>
                  <a:schemeClr val="accent4">
                    <a:lumMod val="75000"/>
                  </a:schemeClr>
                </a:solidFill>
                <a:latin typeface="+mj-lt"/>
              </a:rPr>
              <a:t> </a:t>
            </a:r>
            <a:r>
              <a:rPr lang="hr-HR" sz="2800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      postići ?</a:t>
            </a:r>
            <a:endParaRPr lang="hr-HR" sz="2800" dirty="0">
              <a:solidFill>
                <a:schemeClr val="accent4">
                  <a:lumMod val="75000"/>
                </a:schemeClr>
              </a:solidFill>
              <a:latin typeface="+mj-lt"/>
            </a:endParaRPr>
          </a:p>
          <a:p>
            <a:r>
              <a:rPr lang="hr-HR" sz="2800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 </a:t>
            </a:r>
            <a:r>
              <a:rPr lang="hr-HR" sz="2400" b="1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CILJEVI </a:t>
            </a:r>
            <a:r>
              <a:rPr lang="hr-HR" b="1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i vremenski okvir</a:t>
            </a:r>
            <a:endParaRPr lang="hr-HR" b="1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  <a:p>
            <a:r>
              <a:rPr lang="hr-HR" sz="2400" b="1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 ISHODI</a:t>
            </a:r>
            <a:endParaRPr lang="hr-HR" sz="2400" b="1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194819" y="4336677"/>
            <a:ext cx="3220279" cy="243143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hr-HR" sz="2400" b="1" dirty="0" smtClean="0">
                <a:solidFill>
                  <a:schemeClr val="accent5">
                    <a:lumMod val="50000"/>
                  </a:schemeClr>
                </a:solidFill>
              </a:rPr>
              <a:t>  6. </a:t>
            </a:r>
            <a:r>
              <a:rPr lang="hr-HR" sz="2400" dirty="0" smtClean="0">
                <a:solidFill>
                  <a:schemeClr val="accent5">
                    <a:lumMod val="50000"/>
                  </a:schemeClr>
                </a:solidFill>
              </a:rPr>
              <a:t>Kako </a:t>
            </a:r>
            <a:r>
              <a:rPr lang="hr-HR" sz="2400" dirty="0">
                <a:solidFill>
                  <a:schemeClr val="accent5">
                    <a:lumMod val="50000"/>
                  </a:schemeClr>
                </a:solidFill>
              </a:rPr>
              <a:t>ćemo znati da </a:t>
            </a:r>
            <a:r>
              <a:rPr lang="hr-HR" sz="2400" dirty="0" smtClean="0">
                <a:solidFill>
                  <a:schemeClr val="accent5">
                    <a:lumMod val="50000"/>
                  </a:schemeClr>
                </a:solidFill>
              </a:rPr>
              <a:t>   </a:t>
            </a:r>
          </a:p>
          <a:p>
            <a:r>
              <a:rPr lang="hr-HR" sz="24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hr-HR" sz="2400" dirty="0" smtClean="0">
                <a:solidFill>
                  <a:schemeClr val="accent5">
                    <a:lumMod val="50000"/>
                  </a:schemeClr>
                </a:solidFill>
              </a:rPr>
              <a:t>       smo </a:t>
            </a:r>
            <a:r>
              <a:rPr lang="hr-HR" sz="2400" dirty="0">
                <a:solidFill>
                  <a:schemeClr val="accent5">
                    <a:lumMod val="50000"/>
                  </a:schemeClr>
                </a:solidFill>
              </a:rPr>
              <a:t>to </a:t>
            </a:r>
            <a:r>
              <a:rPr lang="hr-HR" sz="2400" dirty="0" smtClean="0">
                <a:solidFill>
                  <a:schemeClr val="accent5">
                    <a:lumMod val="50000"/>
                  </a:schemeClr>
                </a:solidFill>
              </a:rPr>
              <a:t> postigli</a:t>
            </a:r>
            <a:r>
              <a:rPr lang="hr-HR" sz="2400" dirty="0">
                <a:solidFill>
                  <a:schemeClr val="accent5">
                    <a:lumMod val="50000"/>
                  </a:schemeClr>
                </a:solidFill>
              </a:rPr>
              <a:t>?</a:t>
            </a:r>
          </a:p>
          <a:p>
            <a:r>
              <a:rPr lang="hr-HR" sz="2400" dirty="0" smtClean="0">
                <a:solidFill>
                  <a:schemeClr val="accent6">
                    <a:lumMod val="50000"/>
                  </a:schemeClr>
                </a:solidFill>
              </a:rPr>
              <a:t>            </a:t>
            </a:r>
            <a:r>
              <a:rPr lang="hr-HR" sz="2000" b="1" dirty="0" smtClean="0">
                <a:solidFill>
                  <a:schemeClr val="accent6">
                    <a:lumMod val="50000"/>
                  </a:schemeClr>
                </a:solidFill>
              </a:rPr>
              <a:t>PRAĆENJE</a:t>
            </a:r>
          </a:p>
          <a:p>
            <a:r>
              <a:rPr lang="hr-HR" sz="2000" b="1" dirty="0" smtClean="0">
                <a:solidFill>
                  <a:schemeClr val="accent6">
                    <a:lumMod val="50000"/>
                  </a:schemeClr>
                </a:solidFill>
              </a:rPr>
              <a:t>          PROVJERAVANJE</a:t>
            </a:r>
          </a:p>
          <a:p>
            <a:r>
              <a:rPr lang="hr-HR" sz="2000" b="1" dirty="0" smtClean="0">
                <a:solidFill>
                  <a:schemeClr val="accent6">
                    <a:lumMod val="50000"/>
                  </a:schemeClr>
                </a:solidFill>
              </a:rPr>
              <a:t>            VREDNOVANJE</a:t>
            </a:r>
            <a:endParaRPr lang="hr-HR" sz="2000" b="1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hr-HR" sz="2000" b="1" dirty="0" smtClean="0">
                <a:solidFill>
                  <a:schemeClr val="accent6">
                    <a:lumMod val="50000"/>
                  </a:schemeClr>
                </a:solidFill>
              </a:rPr>
              <a:t>            OCJENJIVANJE</a:t>
            </a:r>
            <a:endParaRPr lang="hr-HR" sz="2000" b="1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hr-HR" sz="2000" b="1" dirty="0" smtClean="0">
                <a:solidFill>
                  <a:schemeClr val="accent6">
                    <a:lumMod val="50000"/>
                  </a:schemeClr>
                </a:solidFill>
              </a:rPr>
              <a:t>          DOKUMENTIRANJE</a:t>
            </a:r>
            <a:endParaRPr lang="hr-HR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826734" y="1084601"/>
            <a:ext cx="2987040" cy="138499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pl-PL" sz="2800" dirty="0" smtClean="0">
                <a:solidFill>
                  <a:schemeClr val="accent5">
                    <a:lumMod val="50000"/>
                  </a:schemeClr>
                </a:solidFill>
              </a:rPr>
              <a:t>4. Koji </a:t>
            </a:r>
            <a:r>
              <a:rPr lang="pl-PL" sz="2800" dirty="0">
                <a:solidFill>
                  <a:schemeClr val="accent5">
                    <a:lumMod val="50000"/>
                  </a:schemeClr>
                </a:solidFill>
              </a:rPr>
              <a:t>su koraci u </a:t>
            </a:r>
            <a:r>
              <a:rPr lang="pl-PL" sz="2800" dirty="0" smtClean="0">
                <a:solidFill>
                  <a:schemeClr val="accent5">
                    <a:lumMod val="50000"/>
                  </a:schemeClr>
                </a:solidFill>
              </a:rPr>
              <a:t>   </a:t>
            </a:r>
          </a:p>
          <a:p>
            <a:r>
              <a:rPr lang="pl-PL" sz="28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pl-PL" sz="2800" dirty="0" smtClean="0">
                <a:solidFill>
                  <a:schemeClr val="accent5">
                    <a:lumMod val="50000"/>
                  </a:schemeClr>
                </a:solidFill>
              </a:rPr>
              <a:t> tom </a:t>
            </a:r>
            <a:r>
              <a:rPr lang="pl-PL" sz="2800" dirty="0">
                <a:solidFill>
                  <a:schemeClr val="accent5">
                    <a:lumMod val="50000"/>
                  </a:schemeClr>
                </a:solidFill>
              </a:rPr>
              <a:t>procesu?</a:t>
            </a:r>
          </a:p>
          <a:p>
            <a:r>
              <a:rPr lang="pl-PL" sz="2800" dirty="0" smtClean="0">
                <a:solidFill>
                  <a:schemeClr val="accent6">
                    <a:lumMod val="50000"/>
                  </a:schemeClr>
                </a:solidFill>
              </a:rPr>
              <a:t>     </a:t>
            </a:r>
            <a:r>
              <a:rPr lang="pl-PL" sz="2400" b="1" dirty="0" smtClean="0">
                <a:solidFill>
                  <a:schemeClr val="accent6">
                    <a:lumMod val="50000"/>
                  </a:schemeClr>
                </a:solidFill>
              </a:rPr>
              <a:t>ZADATCI</a:t>
            </a:r>
            <a:endParaRPr lang="pl-PL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286584" y="3532058"/>
            <a:ext cx="3864334" cy="138499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defTabSz="914400"/>
            <a:r>
              <a:rPr lang="hr-HR" sz="2000" kern="0" dirty="0" smtClean="0">
                <a:solidFill>
                  <a:schemeClr val="accent4">
                    <a:lumMod val="50000"/>
                  </a:schemeClr>
                </a:solidFill>
              </a:rPr>
              <a:t>5. I</a:t>
            </a:r>
            <a:r>
              <a:rPr lang="vi-VN" sz="2000" kern="0" dirty="0">
                <a:solidFill>
                  <a:schemeClr val="accent4">
                    <a:lumMod val="50000"/>
                  </a:schemeClr>
                </a:solidFill>
              </a:rPr>
              <a:t>zbor metoda, individualiziranih postupaka, sredstava i </a:t>
            </a:r>
            <a:r>
              <a:rPr lang="vi-VN" sz="2000" kern="0" dirty="0" smtClean="0">
                <a:solidFill>
                  <a:schemeClr val="accent4">
                    <a:lumMod val="50000"/>
                  </a:schemeClr>
                </a:solidFill>
              </a:rPr>
              <a:t>pomagala</a:t>
            </a:r>
            <a:endParaRPr lang="hr-HR" sz="2000" kern="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lvl="0" defTabSz="914400"/>
            <a:r>
              <a:rPr lang="hr-HR" sz="2400" b="1" kern="0" dirty="0" smtClean="0">
                <a:solidFill>
                  <a:schemeClr val="accent6">
                    <a:lumMod val="50000"/>
                  </a:schemeClr>
                </a:solidFill>
              </a:rPr>
              <a:t>NASTAVNI PROCES</a:t>
            </a:r>
            <a:endParaRPr lang="vi-VN" sz="2400" b="1" kern="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00216" y="2076246"/>
            <a:ext cx="3066865" cy="830997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hr-HR" sz="2400" dirty="0" smtClean="0">
                <a:solidFill>
                  <a:schemeClr val="accent4">
                    <a:lumMod val="75000"/>
                  </a:schemeClr>
                </a:solidFill>
              </a:rPr>
              <a:t>2.Određenje </a:t>
            </a:r>
            <a:r>
              <a:rPr lang="hr-HR" sz="2400" dirty="0">
                <a:solidFill>
                  <a:schemeClr val="accent4">
                    <a:lumMod val="75000"/>
                  </a:schemeClr>
                </a:solidFill>
              </a:rPr>
              <a:t>nastavnih </a:t>
            </a:r>
            <a:endParaRPr lang="hr-HR" sz="2400" dirty="0" smtClean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hr-HR" sz="2400" dirty="0" smtClean="0">
                <a:solidFill>
                  <a:schemeClr val="accent4">
                    <a:lumMod val="75000"/>
                  </a:schemeClr>
                </a:solidFill>
              </a:rPr>
              <a:t>predmeta </a:t>
            </a:r>
            <a:r>
              <a:rPr lang="hr-HR" sz="2400" dirty="0">
                <a:solidFill>
                  <a:schemeClr val="accent4">
                    <a:lumMod val="75000"/>
                  </a:schemeClr>
                </a:solidFill>
              </a:rPr>
              <a:t>i sadržaja</a:t>
            </a:r>
          </a:p>
        </p:txBody>
      </p:sp>
      <p:sp>
        <p:nvSpPr>
          <p:cNvPr id="7" name="Rectangle 6"/>
          <p:cNvSpPr/>
          <p:nvPr/>
        </p:nvSpPr>
        <p:spPr>
          <a:xfrm>
            <a:off x="294199" y="4115314"/>
            <a:ext cx="3108960" cy="80021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hr-HR" sz="2800" u="sng" dirty="0" smtClean="0">
                <a:solidFill>
                  <a:schemeClr val="accent4">
                    <a:lumMod val="75000"/>
                  </a:schemeClr>
                </a:solidFill>
              </a:rPr>
              <a:t>1.Inicijalna </a:t>
            </a:r>
            <a:r>
              <a:rPr lang="hr-HR" sz="2800" u="sng" dirty="0">
                <a:solidFill>
                  <a:schemeClr val="accent4">
                    <a:lumMod val="75000"/>
                  </a:schemeClr>
                </a:solidFill>
              </a:rPr>
              <a:t>procjena </a:t>
            </a:r>
          </a:p>
          <a:p>
            <a:endParaRPr lang="hr-HR" dirty="0"/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1534603" y="2968799"/>
            <a:ext cx="7950" cy="89553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endCxn id="2" idx="1"/>
          </p:cNvCxnSpPr>
          <p:nvPr/>
        </p:nvCxnSpPr>
        <p:spPr>
          <a:xfrm flipV="1">
            <a:off x="2091193" y="1199083"/>
            <a:ext cx="1704102" cy="74103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6456459" y="1229861"/>
            <a:ext cx="1370275" cy="23317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4" idx="2"/>
          </p:cNvCxnSpPr>
          <p:nvPr/>
        </p:nvCxnSpPr>
        <p:spPr>
          <a:xfrm>
            <a:off x="9320254" y="2469596"/>
            <a:ext cx="0" cy="95587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7450372" y="5176299"/>
            <a:ext cx="1637969" cy="54068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325510" y="2584174"/>
            <a:ext cx="2958898" cy="1200329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hr-HR" sz="2400" b="1" dirty="0" smtClean="0">
                <a:solidFill>
                  <a:schemeClr val="accent1">
                    <a:lumMod val="75000"/>
                  </a:schemeClr>
                </a:solidFill>
              </a:rPr>
              <a:t>Individualizirani odgojno -obrazovni program</a:t>
            </a:r>
            <a:endParaRPr lang="hr-HR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63832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7154" y="1113710"/>
            <a:ext cx="5770598" cy="4377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30361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35820" y="932618"/>
            <a:ext cx="9056535" cy="44832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hr-HR" sz="2800" b="1" dirty="0">
                <a:solidFill>
                  <a:schemeClr val="accent6">
                    <a:lumMod val="50000"/>
                  </a:schemeClr>
                </a:solidFill>
                <a:ea typeface="Microsoft JhengHei Light" panose="020B0304030504040204" pitchFamily="34" charset="-120"/>
                <a:cs typeface="Times New Roman" panose="02020603050405020304" pitchFamily="18" charset="0"/>
              </a:rPr>
              <a:t>Inkluzivno obrazovanje </a:t>
            </a:r>
            <a:endParaRPr lang="hr-HR" sz="2800" b="1" dirty="0" smtClean="0">
              <a:solidFill>
                <a:schemeClr val="accent6">
                  <a:lumMod val="50000"/>
                </a:schemeClr>
              </a:solidFill>
              <a:ea typeface="Microsoft JhengHei Light" panose="020B0304030504040204" pitchFamily="34" charset="-120"/>
              <a:cs typeface="Times New Roman" panose="02020603050405020304" pitchFamily="18" charset="0"/>
            </a:endParaRPr>
          </a:p>
          <a:p>
            <a:pPr algn="ctr">
              <a:spcAft>
                <a:spcPts val="800"/>
              </a:spcAft>
            </a:pPr>
            <a:r>
              <a:rPr lang="hr-HR" sz="2800" dirty="0" smtClean="0">
                <a:ea typeface="Microsoft JhengHei Light" panose="020B0304030504040204" pitchFamily="34" charset="-120"/>
                <a:cs typeface="Times New Roman" panose="02020603050405020304" pitchFamily="18" charset="0"/>
              </a:rPr>
              <a:t>jest </a:t>
            </a:r>
            <a:r>
              <a:rPr lang="hr-HR" sz="2800" dirty="0">
                <a:ea typeface="Microsoft JhengHei Light" panose="020B0304030504040204" pitchFamily="34" charset="-120"/>
                <a:cs typeface="Times New Roman" panose="02020603050405020304" pitchFamily="18" charset="0"/>
              </a:rPr>
              <a:t>na dijete </a:t>
            </a:r>
            <a:r>
              <a:rPr lang="hr-HR" sz="2800" u="sng" dirty="0">
                <a:ea typeface="Microsoft JhengHei Light" panose="020B0304030504040204" pitchFamily="34" charset="-120"/>
                <a:cs typeface="Times New Roman" panose="02020603050405020304" pitchFamily="18" charset="0"/>
              </a:rPr>
              <a:t>usmjereno</a:t>
            </a:r>
            <a:r>
              <a:rPr lang="hr-HR" sz="2800" dirty="0">
                <a:ea typeface="Microsoft JhengHei Light" panose="020B0304030504040204" pitchFamily="34" charset="-120"/>
                <a:cs typeface="Times New Roman" panose="02020603050405020304" pitchFamily="18" charset="0"/>
              </a:rPr>
              <a:t>, i</a:t>
            </a:r>
            <a:r>
              <a:rPr lang="hr-HR" sz="2800" u="sng" dirty="0">
                <a:ea typeface="Microsoft JhengHei Light" panose="020B0304030504040204" pitchFamily="34" charset="-120"/>
                <a:cs typeface="Times New Roman" panose="02020603050405020304" pitchFamily="18" charset="0"/>
              </a:rPr>
              <a:t>ndividualizirano</a:t>
            </a:r>
            <a:r>
              <a:rPr lang="hr-HR" sz="2800" dirty="0">
                <a:ea typeface="Microsoft JhengHei Light" panose="020B0304030504040204" pitchFamily="34" charset="-120"/>
                <a:cs typeface="Times New Roman" panose="02020603050405020304" pitchFamily="18" charset="0"/>
              </a:rPr>
              <a:t> poučavanje, koje podržava razvoj i učenje </a:t>
            </a:r>
            <a:r>
              <a:rPr lang="hr-HR" sz="2800" b="1" dirty="0">
                <a:ea typeface="Microsoft JhengHei Light" panose="020B0304030504040204" pitchFamily="34" charset="-120"/>
                <a:cs typeface="Times New Roman" panose="02020603050405020304" pitchFamily="18" charset="0"/>
              </a:rPr>
              <a:t>svakog djeteta.</a:t>
            </a:r>
          </a:p>
          <a:p>
            <a:pPr algn="ctr">
              <a:spcAft>
                <a:spcPts val="800"/>
              </a:spcAft>
            </a:pPr>
            <a:r>
              <a:rPr lang="hr-HR" sz="2800" dirty="0">
                <a:ea typeface="Microsoft JhengHei Light" panose="020B0304030504040204" pitchFamily="34" charset="-120"/>
                <a:cs typeface="Times New Roman" panose="02020603050405020304" pitchFamily="18" charset="0"/>
              </a:rPr>
              <a:t> Podrazumijeva smanjenje  svih prepreka u obrazovanju za sve učenike.</a:t>
            </a:r>
          </a:p>
          <a:p>
            <a:pPr algn="ctr">
              <a:spcAft>
                <a:spcPts val="800"/>
              </a:spcAft>
            </a:pPr>
            <a:endParaRPr lang="hr-HR" sz="2800" dirty="0">
              <a:ea typeface="Microsoft JhengHei Light" panose="020B0304030504040204" pitchFamily="34" charset="-120"/>
              <a:cs typeface="Times New Roman" panose="02020603050405020304" pitchFamily="18" charset="0"/>
            </a:endParaRPr>
          </a:p>
          <a:p>
            <a:pPr algn="ctr">
              <a:spcAft>
                <a:spcPts val="800"/>
              </a:spcAft>
            </a:pPr>
            <a:r>
              <a:rPr lang="hr-HR" sz="2800" b="1" i="1" dirty="0">
                <a:solidFill>
                  <a:schemeClr val="accent6">
                    <a:lumMod val="50000"/>
                  </a:schemeClr>
                </a:solidFill>
                <a:ea typeface="Microsoft JhengHei Light" panose="020B0304030504040204" pitchFamily="34" charset="-120"/>
                <a:cs typeface="Times New Roman" panose="02020603050405020304" pitchFamily="18" charset="0"/>
              </a:rPr>
              <a:t>Filozofija inkluzije </a:t>
            </a:r>
          </a:p>
          <a:p>
            <a:pPr algn="ctr">
              <a:spcAft>
                <a:spcPts val="800"/>
              </a:spcAft>
            </a:pPr>
            <a:r>
              <a:rPr lang="hr-HR" sz="2800" b="1" i="1" dirty="0">
                <a:ea typeface="Microsoft JhengHei Light" panose="020B0304030504040204" pitchFamily="34" charset="-120"/>
                <a:cs typeface="Times New Roman" panose="02020603050405020304" pitchFamily="18" charset="0"/>
              </a:rPr>
              <a:t>ne samo da priznaje razlike me</a:t>
            </a:r>
            <a:r>
              <a:rPr lang="hr-HR" sz="2800" b="1" i="1" dirty="0">
                <a:ea typeface="Microsoft JhengHei Light" panose="020B0304030504040204" pitchFamily="34" charset="-120"/>
                <a:cs typeface="Cambria" panose="02040503050406030204" pitchFamily="18" charset="0"/>
              </a:rPr>
              <a:t>đ</a:t>
            </a:r>
            <a:r>
              <a:rPr lang="hr-HR" sz="2800" b="1" i="1" dirty="0">
                <a:ea typeface="Microsoft JhengHei Light" panose="020B0304030504040204" pitchFamily="34" charset="-120"/>
                <a:cs typeface="Times New Roman" panose="02020603050405020304" pitchFamily="18" charset="0"/>
              </a:rPr>
              <a:t>u u</a:t>
            </a:r>
            <a:r>
              <a:rPr lang="hr-HR" sz="2800" b="1" i="1" dirty="0">
                <a:ea typeface="Microsoft JhengHei Light" panose="020B0304030504040204" pitchFamily="34" charset="-120"/>
                <a:cs typeface="Dyslexie" panose="02000000000000000000" pitchFamily="2" charset="-18"/>
              </a:rPr>
              <a:t>č</a:t>
            </a:r>
            <a:r>
              <a:rPr lang="hr-HR" sz="2800" b="1" i="1" dirty="0">
                <a:ea typeface="Microsoft JhengHei Light" panose="020B0304030504040204" pitchFamily="34" charset="-120"/>
                <a:cs typeface="Times New Roman" panose="02020603050405020304" pitchFamily="18" charset="0"/>
              </a:rPr>
              <a:t>enicima, ona ih po</a:t>
            </a:r>
            <a:r>
              <a:rPr lang="hr-HR" sz="2800" b="1" i="1" dirty="0">
                <a:ea typeface="Microsoft JhengHei Light" panose="020B0304030504040204" pitchFamily="34" charset="-120"/>
                <a:cs typeface="Dyslexie" panose="02000000000000000000" pitchFamily="2" charset="-18"/>
              </a:rPr>
              <a:t>š</a:t>
            </a:r>
            <a:r>
              <a:rPr lang="hr-HR" sz="2800" b="1" i="1" dirty="0">
                <a:ea typeface="Microsoft JhengHei Light" panose="020B0304030504040204" pitchFamily="34" charset="-120"/>
                <a:cs typeface="Times New Roman" panose="02020603050405020304" pitchFamily="18" charset="0"/>
              </a:rPr>
              <a:t>tuje i zasniva se na njima</a:t>
            </a:r>
            <a:r>
              <a:rPr lang="hr-HR" sz="2800" dirty="0">
                <a:ea typeface="Microsoft JhengHei Light" panose="020B0304030504040204" pitchFamily="34" charset="-120"/>
                <a:cs typeface="Times New Roman" panose="02020603050405020304" pitchFamily="18" charset="0"/>
              </a:rPr>
              <a:t>.</a:t>
            </a:r>
            <a:endParaRPr lang="hr-HR" sz="2800" dirty="0">
              <a:ea typeface="Microsoft JhengHei Light" panose="020B0304030504040204" pitchFamily="34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48216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13183" y="920621"/>
            <a:ext cx="10161767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defTabSz="914400">
              <a:buFont typeface="Arial" panose="020B0604020202020204" pitchFamily="34" charset="0"/>
              <a:buChar char="•"/>
            </a:pPr>
            <a:r>
              <a:rPr lang="hr-HR" sz="2400" b="1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ZAKONSKI OKVIR:</a:t>
            </a:r>
          </a:p>
          <a:p>
            <a:pPr marL="285750" lvl="0" indent="-285750" defTabSz="914400">
              <a:buFont typeface="Arial" panose="020B0604020202020204" pitchFamily="34" charset="0"/>
              <a:buChar char="•"/>
            </a:pPr>
            <a:endParaRPr lang="hr-HR" sz="2400" b="1" dirty="0">
              <a:solidFill>
                <a:srgbClr val="002060"/>
              </a:solidFill>
              <a:latin typeface="+mj-lt"/>
            </a:endParaRPr>
          </a:p>
          <a:p>
            <a:pPr marL="285750" lvl="0" indent="-285750" defTabSz="914400">
              <a:buFont typeface="Arial" panose="020B0604020202020204" pitchFamily="34" charset="0"/>
              <a:buChar char="•"/>
            </a:pPr>
            <a:r>
              <a:rPr lang="hr-HR" sz="2400" b="1" dirty="0" smtClean="0">
                <a:solidFill>
                  <a:srgbClr val="002060"/>
                </a:solidFill>
                <a:latin typeface="+mj-lt"/>
              </a:rPr>
              <a:t>Konvencija </a:t>
            </a:r>
            <a:r>
              <a:rPr lang="hr-HR" sz="2400" b="1" dirty="0">
                <a:solidFill>
                  <a:srgbClr val="002060"/>
                </a:solidFill>
                <a:latin typeface="+mj-lt"/>
              </a:rPr>
              <a:t>o pravima djeteta </a:t>
            </a:r>
            <a:r>
              <a:rPr lang="hr-HR" sz="2400" dirty="0" smtClean="0">
                <a:solidFill>
                  <a:srgbClr val="002060"/>
                </a:solidFill>
                <a:latin typeface="+mj-lt"/>
                <a:ea typeface="Calibri" panose="020F0502020204030204" pitchFamily="34" charset="0"/>
              </a:rPr>
              <a:t>UN </a:t>
            </a:r>
            <a:r>
              <a:rPr lang="hr-HR" sz="2400" dirty="0" smtClean="0">
                <a:solidFill>
                  <a:prstClr val="black"/>
                </a:solidFill>
                <a:latin typeface="+mj-lt"/>
                <a:ea typeface="Calibri" panose="020F0502020204030204" pitchFamily="34" charset="0"/>
              </a:rPr>
              <a:t>1989</a:t>
            </a:r>
            <a:r>
              <a:rPr lang="hr-HR" sz="2400" dirty="0">
                <a:solidFill>
                  <a:prstClr val="black"/>
                </a:solidFill>
                <a:latin typeface="+mj-lt"/>
                <a:ea typeface="Calibri" panose="020F0502020204030204" pitchFamily="34" charset="0"/>
              </a:rPr>
              <a:t>. g</a:t>
            </a:r>
            <a:r>
              <a:rPr lang="hr-HR" sz="2400" dirty="0" smtClean="0">
                <a:solidFill>
                  <a:prstClr val="black"/>
                </a:solidFill>
                <a:latin typeface="+mj-lt"/>
                <a:ea typeface="Calibri" panose="020F0502020204030204" pitchFamily="34" charset="0"/>
              </a:rPr>
              <a:t>., ( RH 1992.)</a:t>
            </a:r>
            <a:endParaRPr lang="hr-HR" sz="2400" dirty="0">
              <a:solidFill>
                <a:prstClr val="black"/>
              </a:solidFill>
              <a:latin typeface="+mj-lt"/>
              <a:ea typeface="Calibri" panose="020F0502020204030204" pitchFamily="34" charset="0"/>
            </a:endParaRPr>
          </a:p>
          <a:p>
            <a:pPr marL="285750" lvl="0" indent="-285750" defTabSz="914400">
              <a:buFont typeface="Arial" panose="020B0604020202020204" pitchFamily="34" charset="0"/>
              <a:buChar char="•"/>
            </a:pPr>
            <a:r>
              <a:rPr lang="hr-HR" sz="2400" b="1" dirty="0">
                <a:solidFill>
                  <a:srgbClr val="002060"/>
                </a:solidFill>
                <a:latin typeface="+mj-lt"/>
              </a:rPr>
              <a:t>Konvencija o pravima osoba s invaliditetom </a:t>
            </a:r>
            <a:r>
              <a:rPr lang="hr-HR" sz="2400" dirty="0">
                <a:solidFill>
                  <a:prstClr val="black"/>
                </a:solidFill>
                <a:latin typeface="+mj-lt"/>
              </a:rPr>
              <a:t>, 1997.</a:t>
            </a:r>
          </a:p>
          <a:p>
            <a:pPr marL="285750" lvl="0" indent="-285750" defTabSz="914400">
              <a:buFont typeface="Arial" panose="020B0604020202020204" pitchFamily="34" charset="0"/>
              <a:buChar char="•"/>
            </a:pPr>
            <a:r>
              <a:rPr lang="hr-HR" sz="2400" b="1" dirty="0">
                <a:solidFill>
                  <a:srgbClr val="002060"/>
                </a:solidFill>
                <a:latin typeface="+mj-lt"/>
              </a:rPr>
              <a:t>Ustav Republike </a:t>
            </a:r>
            <a:r>
              <a:rPr lang="hr-HR" sz="2400" b="1" dirty="0" smtClean="0">
                <a:solidFill>
                  <a:srgbClr val="002060"/>
                </a:solidFill>
                <a:latin typeface="+mj-lt"/>
              </a:rPr>
              <a:t>Hrvatske</a:t>
            </a:r>
            <a:r>
              <a:rPr lang="hr-HR" sz="2400" dirty="0" smtClean="0">
                <a:solidFill>
                  <a:prstClr val="black"/>
                </a:solidFill>
                <a:latin typeface="+mj-lt"/>
              </a:rPr>
              <a:t>- obrazovanje </a:t>
            </a:r>
            <a:r>
              <a:rPr lang="hr-HR" sz="2400" dirty="0">
                <a:solidFill>
                  <a:prstClr val="black"/>
                </a:solidFill>
                <a:latin typeface="+mj-lt"/>
              </a:rPr>
              <a:t>temeljno ljudsko pravo, </a:t>
            </a:r>
            <a:r>
              <a:rPr lang="hr-HR" sz="2400" dirty="0" smtClean="0">
                <a:solidFill>
                  <a:prstClr val="black"/>
                </a:solidFill>
                <a:latin typeface="+mj-lt"/>
              </a:rPr>
              <a:t>dostupno svakom </a:t>
            </a:r>
            <a:r>
              <a:rPr lang="hr-HR" sz="2400" dirty="0">
                <a:solidFill>
                  <a:prstClr val="black"/>
                </a:solidFill>
                <a:latin typeface="+mj-lt"/>
              </a:rPr>
              <a:t>pod jednakim uvjetima i u skladu sa sposobnostima pojedinca.</a:t>
            </a:r>
          </a:p>
          <a:p>
            <a:pPr marL="285750" lvl="0" indent="-285750" defTabSz="914400">
              <a:buFont typeface="Arial" panose="020B0604020202020204" pitchFamily="34" charset="0"/>
              <a:buChar char="•"/>
            </a:pPr>
            <a:r>
              <a:rPr lang="hr-HR" sz="2400" b="1" dirty="0">
                <a:solidFill>
                  <a:srgbClr val="002060"/>
                </a:solidFill>
                <a:latin typeface="+mj-lt"/>
              </a:rPr>
              <a:t>Zakon o odgoju i obrazovanju u osnovnoj i srednjoj školi  </a:t>
            </a:r>
            <a:r>
              <a:rPr lang="hr-HR" sz="2400" dirty="0" smtClean="0">
                <a:solidFill>
                  <a:prstClr val="black"/>
                </a:solidFill>
                <a:latin typeface="+mj-lt"/>
              </a:rPr>
              <a:t>odgoj </a:t>
            </a:r>
            <a:r>
              <a:rPr lang="hr-HR" sz="2400" dirty="0">
                <a:solidFill>
                  <a:prstClr val="black"/>
                </a:solidFill>
                <a:latin typeface="+mj-lt"/>
              </a:rPr>
              <a:t>i obrazovanje </a:t>
            </a:r>
            <a:r>
              <a:rPr lang="hr-HR" sz="2400" dirty="0" smtClean="0">
                <a:solidFill>
                  <a:prstClr val="black"/>
                </a:solidFill>
                <a:latin typeface="+mj-lt"/>
              </a:rPr>
              <a:t>temelji se </a:t>
            </a:r>
            <a:r>
              <a:rPr lang="hr-HR" sz="2400" dirty="0">
                <a:solidFill>
                  <a:prstClr val="black"/>
                </a:solidFill>
                <a:latin typeface="+mj-lt"/>
              </a:rPr>
              <a:t>na jednakosti obrazovnih šansi za sve učenike prema njihovim sposobnostima i sklonostima.</a:t>
            </a:r>
          </a:p>
          <a:p>
            <a:pPr marL="285750" lvl="0" indent="-285750" defTabSz="914400">
              <a:buFont typeface="Arial" panose="020B0604020202020204" pitchFamily="34" charset="0"/>
              <a:buChar char="•"/>
            </a:pPr>
            <a:r>
              <a:rPr lang="hr-HR" sz="2400" b="1" dirty="0">
                <a:solidFill>
                  <a:srgbClr val="002060"/>
                </a:solidFill>
                <a:latin typeface="+mj-lt"/>
              </a:rPr>
              <a:t>Zakon o strukovnom obrazovanju  </a:t>
            </a:r>
            <a:r>
              <a:rPr lang="hr-HR" sz="2400" dirty="0">
                <a:solidFill>
                  <a:prstClr val="black"/>
                </a:solidFill>
                <a:latin typeface="+mj-lt"/>
              </a:rPr>
              <a:t>naglašava  jednakost i ravnopravnost svih polaznika srednjoškolskog obrazovanja </a:t>
            </a:r>
          </a:p>
          <a:p>
            <a:pPr marL="285750" lvl="0" indent="-285750" defTabSz="914400">
              <a:buFont typeface="Arial" panose="020B0604020202020204" pitchFamily="34" charset="0"/>
              <a:buChar char="•"/>
            </a:pPr>
            <a:r>
              <a:rPr lang="hr-HR" sz="2400" b="1" dirty="0">
                <a:solidFill>
                  <a:srgbClr val="002060"/>
                </a:solidFill>
                <a:latin typeface="+mj-lt"/>
              </a:rPr>
              <a:t>Nacionalni okvir </a:t>
            </a:r>
            <a:r>
              <a:rPr lang="hr-HR" sz="2400" dirty="0">
                <a:solidFill>
                  <a:prstClr val="black"/>
                </a:solidFill>
                <a:latin typeface="+mj-lt"/>
              </a:rPr>
              <a:t>, 2010.g. </a:t>
            </a:r>
            <a:r>
              <a:rPr lang="hr-HR" sz="2400" dirty="0" smtClean="0">
                <a:solidFill>
                  <a:prstClr val="black"/>
                </a:solidFill>
                <a:latin typeface="+mj-lt"/>
              </a:rPr>
              <a:t>- važnost </a:t>
            </a:r>
            <a:r>
              <a:rPr lang="hr-HR" sz="2400" dirty="0">
                <a:solidFill>
                  <a:prstClr val="black"/>
                </a:solidFill>
                <a:latin typeface="+mj-lt"/>
              </a:rPr>
              <a:t>obrazovanja učenika s teškoćama</a:t>
            </a:r>
          </a:p>
          <a:p>
            <a:pPr marL="285750" lvl="0" indent="-285750" defTabSz="914400">
              <a:buFont typeface="Arial" panose="020B0604020202020204" pitchFamily="34" charset="0"/>
              <a:buChar char="•"/>
            </a:pPr>
            <a:r>
              <a:rPr lang="hr-HR" sz="2400" b="1" dirty="0">
                <a:solidFill>
                  <a:srgbClr val="002060"/>
                </a:solidFill>
                <a:latin typeface="+mj-lt"/>
              </a:rPr>
              <a:t>Strategija obrazovanja, znanosti i tehnologije </a:t>
            </a:r>
            <a:r>
              <a:rPr lang="hr-HR" sz="2400" dirty="0">
                <a:solidFill>
                  <a:prstClr val="black"/>
                </a:solidFill>
                <a:latin typeface="+mj-lt"/>
              </a:rPr>
              <a:t>, 2014.g.</a:t>
            </a:r>
          </a:p>
          <a:p>
            <a:pPr marL="285750" lvl="0" indent="-285750" defTabSz="914400">
              <a:buFont typeface="Arial" panose="020B0604020202020204" pitchFamily="34" charset="0"/>
              <a:buChar char="•"/>
            </a:pPr>
            <a:r>
              <a:rPr lang="hr-HR" sz="2400" b="1" dirty="0" smtClean="0">
                <a:solidFill>
                  <a:srgbClr val="002060"/>
                </a:solidFill>
                <a:latin typeface="+mj-lt"/>
              </a:rPr>
              <a:t>Strategija </a:t>
            </a:r>
            <a:r>
              <a:rPr lang="hr-HR" sz="2400" b="1" dirty="0">
                <a:solidFill>
                  <a:srgbClr val="002060"/>
                </a:solidFill>
                <a:latin typeface="+mj-lt"/>
              </a:rPr>
              <a:t>razvoja strukovnog obrazovanja </a:t>
            </a:r>
            <a:r>
              <a:rPr lang="hr-HR" sz="2400" dirty="0">
                <a:solidFill>
                  <a:prstClr val="black"/>
                </a:solidFill>
                <a:latin typeface="+mj-lt"/>
              </a:rPr>
              <a:t>-</a:t>
            </a:r>
            <a:r>
              <a:rPr lang="hr-HR" sz="2400" dirty="0" smtClean="0">
                <a:solidFill>
                  <a:prstClr val="black"/>
                </a:solidFill>
                <a:latin typeface="+mj-lt"/>
              </a:rPr>
              <a:t>promicanje </a:t>
            </a:r>
            <a:r>
              <a:rPr lang="hr-HR" sz="2400" dirty="0">
                <a:solidFill>
                  <a:prstClr val="black"/>
                </a:solidFill>
                <a:latin typeface="+mj-lt"/>
              </a:rPr>
              <a:t>jednaka prava i </a:t>
            </a:r>
            <a:r>
              <a:rPr lang="hr-HR" sz="2400" dirty="0" smtClean="0">
                <a:solidFill>
                  <a:prstClr val="black"/>
                </a:solidFill>
                <a:latin typeface="+mj-lt"/>
              </a:rPr>
              <a:t>uvjeta </a:t>
            </a:r>
            <a:r>
              <a:rPr lang="hr-HR" sz="2400" dirty="0">
                <a:solidFill>
                  <a:prstClr val="black"/>
                </a:solidFill>
                <a:latin typeface="+mj-lt"/>
              </a:rPr>
              <a:t>učenja za sve .</a:t>
            </a:r>
            <a:endParaRPr lang="hr-HR" sz="2400" dirty="0">
              <a:solidFill>
                <a:prstClr val="black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492099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72209" y="965520"/>
            <a:ext cx="9485906" cy="506805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hr-HR" sz="2000" b="1" dirty="0" smtClean="0">
                <a:solidFill>
                  <a:schemeClr val="accent6">
                    <a:lumMod val="50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        *Interes djeteta  </a:t>
            </a:r>
            <a:r>
              <a:rPr lang="hr-HR" sz="2000" b="1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u </a:t>
            </a:r>
            <a:r>
              <a:rPr lang="hr-HR" sz="2000" b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središtu </a:t>
            </a:r>
            <a:r>
              <a:rPr lang="hr-HR" sz="20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je procesa  obrazovanja, </a:t>
            </a:r>
            <a:endParaRPr lang="hr-HR" sz="2000" dirty="0" smtClean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hr-HR" sz="2000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         a </a:t>
            </a:r>
            <a:r>
              <a:rPr lang="hr-HR" sz="20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dijete kroz visokokvalitetnu odgojno-obrazovnu praksu </a:t>
            </a:r>
            <a:endParaRPr lang="hr-HR" sz="2000" dirty="0" smtClean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hr-HR" sz="2000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       dobiva </a:t>
            </a:r>
            <a:r>
              <a:rPr lang="hr-HR" sz="20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odgovarajuću </a:t>
            </a:r>
            <a:r>
              <a:rPr lang="hr-HR" sz="2000" b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podršku</a:t>
            </a:r>
            <a:r>
              <a:rPr lang="hr-HR" sz="2000" b="1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algn="ctr">
              <a:lnSpc>
                <a:spcPct val="150000"/>
              </a:lnSpc>
              <a:spcAft>
                <a:spcPts val="800"/>
              </a:spcAft>
            </a:pPr>
            <a:endParaRPr lang="hr-HR" sz="2000" b="1" dirty="0">
              <a:solidFill>
                <a:schemeClr val="accent6">
                  <a:lumMod val="50000"/>
                </a:schemeClr>
              </a:solidFill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hr-HR" sz="2000" b="1" dirty="0" smtClean="0">
                <a:solidFill>
                  <a:schemeClr val="accent6">
                    <a:lumMod val="50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*Nastavnik  </a:t>
            </a:r>
            <a:r>
              <a:rPr lang="hr-HR" sz="2000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je </a:t>
            </a:r>
            <a:r>
              <a:rPr lang="hr-HR" sz="20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u  procesu inkluzivnog obrazovanja  </a:t>
            </a: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hr-HR" sz="2000" b="1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  voditelj</a:t>
            </a:r>
            <a:r>
              <a:rPr lang="hr-HR" sz="2000" b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lang="hr-HR" sz="20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hr-HR" sz="2000" b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posrednik</a:t>
            </a:r>
            <a:r>
              <a:rPr lang="hr-HR" sz="20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i </a:t>
            </a:r>
            <a:r>
              <a:rPr lang="hr-HR" sz="2000" b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model</a:t>
            </a:r>
            <a:r>
              <a:rPr lang="hr-HR" sz="20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u procesu </a:t>
            </a:r>
            <a:r>
              <a:rPr lang="hr-HR" sz="2000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učenja. </a:t>
            </a:r>
            <a:endParaRPr lang="hr-HR" sz="20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hr-HR" sz="20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hr-HR" sz="2000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</a:t>
            </a:r>
          </a:p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hr-HR" sz="2000" b="1" dirty="0">
                <a:solidFill>
                  <a:schemeClr val="accent6">
                    <a:lumMod val="50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hr-HR" sz="2000" b="1" dirty="0" smtClean="0">
                <a:solidFill>
                  <a:schemeClr val="accent6">
                    <a:lumMod val="50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</a:t>
            </a:r>
            <a:r>
              <a:rPr lang="hr-HR" sz="2000" b="1" dirty="0" smtClean="0">
                <a:solidFill>
                  <a:schemeClr val="accent6">
                    <a:lumMod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*Obitelj </a:t>
            </a:r>
            <a:r>
              <a:rPr lang="hr-HR" sz="20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je </a:t>
            </a:r>
            <a:r>
              <a:rPr lang="hr-HR" sz="20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važan i neizostavan čimbenik</a:t>
            </a:r>
          </a:p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hr-HR" sz="2000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hr-HR" sz="20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</a:t>
            </a:r>
            <a:r>
              <a:rPr lang="hr-HR" sz="20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inkluzivnog odgoja i obrazovanja. </a:t>
            </a:r>
            <a:endParaRPr lang="hr-HR" sz="20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62029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20133" y="621586"/>
            <a:ext cx="9109544" cy="5097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hr-HR" sz="2400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OSNOVNA NAČELA INKLUZIVNOG OBRAZOVANJA</a:t>
            </a:r>
            <a:r>
              <a:rPr lang="hr-HR" sz="2000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hr-HR" sz="2000" dirty="0">
              <a:solidFill>
                <a:schemeClr val="accent6">
                  <a:lumMod val="75000"/>
                </a:schemeClr>
              </a:solidFill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hr-HR" sz="2000" b="1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Razvojno </a:t>
            </a:r>
            <a:r>
              <a:rPr lang="hr-HR" sz="2000" b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primjeren </a:t>
            </a:r>
            <a:r>
              <a:rPr lang="hr-HR" sz="20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i </a:t>
            </a:r>
            <a:r>
              <a:rPr lang="hr-HR" sz="2000" b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na dijete usmjeren </a:t>
            </a:r>
            <a:r>
              <a:rPr lang="hr-HR" sz="20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pristup poučavanja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hr-HR" sz="20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hr-HR" sz="20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Obrazovanje </a:t>
            </a:r>
            <a:r>
              <a:rPr lang="hr-HR" sz="2000" b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jednako dostupno svima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hr-HR" sz="20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hr-HR" sz="2000" b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Individualiziran</a:t>
            </a:r>
            <a:r>
              <a:rPr lang="hr-HR" sz="20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proces poučavanja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hr-HR" sz="20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hr-HR" sz="2000" b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Holistički</a:t>
            </a:r>
            <a:r>
              <a:rPr lang="hr-HR" sz="20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pristup razvoju djeteta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hr-HR" sz="20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hr-HR" sz="2000" b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Aktivna uloga obitelji </a:t>
            </a:r>
            <a:r>
              <a:rPr lang="hr-HR" sz="20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i društvene zajednice</a:t>
            </a:r>
          </a:p>
          <a:p>
            <a:pPr lvl="0">
              <a:lnSpc>
                <a:spcPct val="107000"/>
              </a:lnSpc>
              <a:spcAft>
                <a:spcPts val="0"/>
              </a:spcAft>
            </a:pPr>
            <a:endParaRPr lang="hr-HR" sz="20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hr-HR" sz="20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Uvažavanje </a:t>
            </a:r>
            <a:r>
              <a:rPr lang="hr-HR" sz="2000" b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identiteta učenika </a:t>
            </a:r>
            <a:r>
              <a:rPr lang="hr-HR" sz="20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i kulturološke specifičnosti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hr-HR" sz="20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hr-HR" sz="20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Poticanje dječje </a:t>
            </a:r>
            <a:r>
              <a:rPr lang="hr-HR" sz="2000" b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autonomije, inicijative i individualnosti</a:t>
            </a:r>
            <a:endParaRPr lang="hr-HR" sz="2000" b="1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77144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hr-HR" sz="4000" cap="none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Praćenje i vrednovanje učenika s teškoćama</a:t>
            </a:r>
            <a:endParaRPr lang="hr-HR" sz="4000" cap="none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1932167"/>
            <a:ext cx="4873474" cy="1118845"/>
          </a:xfrm>
        </p:spPr>
        <p:txBody>
          <a:bodyPr/>
          <a:lstStyle/>
          <a:p>
            <a:pPr lvl="0">
              <a:lnSpc>
                <a:spcPct val="100000"/>
              </a:lnSpc>
              <a:spcBef>
                <a:spcPct val="20000"/>
              </a:spcBef>
              <a:buClrTx/>
            </a:pPr>
            <a:endParaRPr lang="hr-HR" sz="1800" i="1" cap="none" dirty="0" smtClean="0">
              <a:solidFill>
                <a:schemeClr val="accent3">
                  <a:lumMod val="75000"/>
                </a:schemeClr>
              </a:solidFill>
              <a:latin typeface="Calibri"/>
            </a:endParaRPr>
          </a:p>
          <a:p>
            <a:pPr lvl="0">
              <a:lnSpc>
                <a:spcPct val="100000"/>
              </a:lnSpc>
              <a:spcBef>
                <a:spcPct val="20000"/>
              </a:spcBef>
              <a:buClrTx/>
            </a:pPr>
            <a:endParaRPr lang="hr-HR" sz="1800" i="1" cap="none" dirty="0">
              <a:solidFill>
                <a:schemeClr val="accent3">
                  <a:lumMod val="75000"/>
                </a:schemeClr>
              </a:solidFill>
              <a:latin typeface="Calibri"/>
            </a:endParaRPr>
          </a:p>
          <a:p>
            <a:pPr lvl="0">
              <a:lnSpc>
                <a:spcPct val="100000"/>
              </a:lnSpc>
              <a:spcBef>
                <a:spcPct val="20000"/>
              </a:spcBef>
              <a:buClrTx/>
            </a:pPr>
            <a:endParaRPr lang="hr-HR" sz="1800" i="1" cap="none" dirty="0" smtClean="0">
              <a:solidFill>
                <a:schemeClr val="accent3">
                  <a:lumMod val="75000"/>
                </a:schemeClr>
              </a:solidFill>
              <a:latin typeface="Calibri"/>
            </a:endParaRPr>
          </a:p>
          <a:p>
            <a:pPr lvl="0">
              <a:lnSpc>
                <a:spcPct val="100000"/>
              </a:lnSpc>
              <a:spcBef>
                <a:spcPct val="20000"/>
              </a:spcBef>
              <a:buClrTx/>
            </a:pPr>
            <a:endParaRPr lang="hr-HR" sz="1800" i="1" cap="none" dirty="0">
              <a:solidFill>
                <a:schemeClr val="accent3">
                  <a:lumMod val="75000"/>
                </a:schemeClr>
              </a:solidFill>
              <a:latin typeface="Calibri"/>
            </a:endParaRPr>
          </a:p>
          <a:p>
            <a:pPr lvl="0">
              <a:lnSpc>
                <a:spcPct val="100000"/>
              </a:lnSpc>
              <a:spcBef>
                <a:spcPct val="20000"/>
              </a:spcBef>
              <a:buClrTx/>
            </a:pPr>
            <a:r>
              <a:rPr lang="hr-HR" sz="1800" b="1" i="1" cap="none" dirty="0" smtClean="0">
                <a:solidFill>
                  <a:schemeClr val="accent3">
                    <a:lumMod val="75000"/>
                  </a:schemeClr>
                </a:solidFill>
              </a:rPr>
              <a:t>Zakon </a:t>
            </a:r>
            <a:r>
              <a:rPr lang="hr-HR" sz="1800" b="1" i="1" cap="none" dirty="0">
                <a:solidFill>
                  <a:schemeClr val="accent3">
                    <a:lumMod val="75000"/>
                  </a:schemeClr>
                </a:solidFill>
              </a:rPr>
              <a:t>o odgoju i obrazovanju </a:t>
            </a:r>
            <a:endParaRPr lang="hr-HR" sz="1800" b="1" i="1" cap="none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lvl="0">
              <a:lnSpc>
                <a:spcPct val="100000"/>
              </a:lnSpc>
              <a:spcBef>
                <a:spcPct val="20000"/>
              </a:spcBef>
              <a:buClrTx/>
            </a:pPr>
            <a:r>
              <a:rPr lang="hr-HR" sz="1800" b="1" i="1" cap="none" dirty="0" smtClean="0">
                <a:solidFill>
                  <a:schemeClr val="accent3">
                    <a:lumMod val="75000"/>
                  </a:schemeClr>
                </a:solidFill>
              </a:rPr>
              <a:t>u </a:t>
            </a:r>
            <a:r>
              <a:rPr lang="hr-HR" sz="1800" b="1" i="1" cap="none" dirty="0">
                <a:solidFill>
                  <a:schemeClr val="accent3">
                    <a:lumMod val="75000"/>
                  </a:schemeClr>
                </a:solidFill>
              </a:rPr>
              <a:t>osnovnoj i srednjoj školi ( čl.72)</a:t>
            </a:r>
          </a:p>
          <a:p>
            <a:endParaRPr lang="hr-HR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lvl="0" indent="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None/>
              <a:defRPr/>
            </a:pPr>
            <a:r>
              <a:rPr lang="hr-HR" sz="2400" kern="0" cap="none" dirty="0" smtClean="0">
                <a:solidFill>
                  <a:srgbClr val="000000"/>
                </a:solidFill>
                <a:latin typeface="Calibri"/>
              </a:rPr>
              <a:t>*</a:t>
            </a:r>
            <a:r>
              <a:rPr lang="hr-HR" sz="2400" kern="0" cap="none" dirty="0" smtClean="0">
                <a:solidFill>
                  <a:schemeClr val="accent5">
                    <a:lumMod val="50000"/>
                  </a:schemeClr>
                </a:solidFill>
              </a:rPr>
              <a:t>Ocjene </a:t>
            </a:r>
            <a:r>
              <a:rPr lang="hr-HR" sz="2400" kern="0" cap="none" dirty="0">
                <a:solidFill>
                  <a:schemeClr val="accent5">
                    <a:lumMod val="50000"/>
                  </a:schemeClr>
                </a:solidFill>
              </a:rPr>
              <a:t>učenika s teškoćama </a:t>
            </a:r>
            <a:endParaRPr lang="hr-HR" sz="2400" kern="0" cap="none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0" lvl="0" indent="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None/>
              <a:defRPr/>
            </a:pPr>
            <a:r>
              <a:rPr lang="hr-HR" sz="2400" kern="0" cap="none" dirty="0" smtClean="0">
                <a:solidFill>
                  <a:schemeClr val="accent5">
                    <a:lumMod val="50000"/>
                  </a:schemeClr>
                </a:solidFill>
              </a:rPr>
              <a:t>iskazuju </a:t>
            </a:r>
            <a:r>
              <a:rPr lang="hr-HR" sz="2400" kern="0" cap="none" dirty="0">
                <a:solidFill>
                  <a:schemeClr val="accent5">
                    <a:lumMod val="50000"/>
                  </a:schemeClr>
                </a:solidFill>
              </a:rPr>
              <a:t>se </a:t>
            </a:r>
            <a:r>
              <a:rPr lang="hr-HR" sz="2400" b="1" u="sng" kern="0" cap="none" dirty="0">
                <a:solidFill>
                  <a:schemeClr val="accent5">
                    <a:lumMod val="50000"/>
                  </a:schemeClr>
                </a:solidFill>
              </a:rPr>
              <a:t>opisno i brojčano</a:t>
            </a:r>
            <a:r>
              <a:rPr lang="hr-HR" sz="2400" kern="0" cap="none" dirty="0">
                <a:solidFill>
                  <a:schemeClr val="accent5">
                    <a:lumMod val="50000"/>
                  </a:schemeClr>
                </a:solidFill>
              </a:rPr>
              <a:t>, </a:t>
            </a:r>
            <a:endParaRPr lang="hr-HR" sz="2400" kern="0" cap="none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0" lvl="0" indent="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None/>
              <a:defRPr/>
            </a:pPr>
            <a:r>
              <a:rPr lang="hr-HR" sz="2400" kern="0" cap="none" dirty="0" smtClean="0">
                <a:solidFill>
                  <a:schemeClr val="accent5">
                    <a:lumMod val="50000"/>
                  </a:schemeClr>
                </a:solidFill>
              </a:rPr>
              <a:t>ovisno </a:t>
            </a:r>
            <a:r>
              <a:rPr lang="hr-HR" sz="2400" kern="0" cap="none" dirty="0">
                <a:solidFill>
                  <a:schemeClr val="accent5">
                    <a:lumMod val="50000"/>
                  </a:schemeClr>
                </a:solidFill>
              </a:rPr>
              <a:t>o programu u koji je </a:t>
            </a:r>
            <a:r>
              <a:rPr lang="hr-HR" sz="2400" kern="0" cap="none" dirty="0" smtClean="0">
                <a:solidFill>
                  <a:schemeClr val="accent5">
                    <a:lumMod val="50000"/>
                  </a:schemeClr>
                </a:solidFill>
              </a:rPr>
              <a:t>uključen.</a:t>
            </a:r>
            <a:endParaRPr lang="hr-HR" sz="2400" kern="0" cap="none" dirty="0">
              <a:solidFill>
                <a:schemeClr val="accent5">
                  <a:lumMod val="50000"/>
                </a:schemeClr>
              </a:solidFill>
            </a:endParaRPr>
          </a:p>
          <a:p>
            <a:endParaRPr lang="hr-HR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1860605"/>
            <a:ext cx="4881804" cy="1190407"/>
          </a:xfrm>
        </p:spPr>
        <p:txBody>
          <a:bodyPr/>
          <a:lstStyle/>
          <a:p>
            <a:pPr lvl="0">
              <a:lnSpc>
                <a:spcPct val="100000"/>
              </a:lnSpc>
              <a:spcBef>
                <a:spcPct val="20000"/>
              </a:spcBef>
              <a:buClrTx/>
            </a:pPr>
            <a:r>
              <a:rPr lang="hr-HR" sz="1800" b="1" i="1" cap="none" dirty="0">
                <a:solidFill>
                  <a:schemeClr val="accent3">
                    <a:lumMod val="75000"/>
                  </a:schemeClr>
                </a:solidFill>
              </a:rPr>
              <a:t>Pravilnik o načinima, postupcima i elementima vrednovanja učenika u osnovnoj i srednjoj školi</a:t>
            </a:r>
          </a:p>
          <a:p>
            <a:endParaRPr lang="hr-HR" b="1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0" lvl="0" indent="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None/>
              <a:defRPr/>
            </a:pPr>
            <a:r>
              <a:rPr lang="hr-HR" sz="2400" kern="0" cap="none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*Vrednuje </a:t>
            </a:r>
            <a:r>
              <a:rPr lang="hr-HR" sz="2400" kern="0" cap="none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se </a:t>
            </a:r>
            <a:r>
              <a:rPr lang="hr-HR" sz="2400" b="1" kern="0" cap="none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odnos prema radu</a:t>
            </a:r>
            <a:r>
              <a:rPr lang="hr-HR" sz="2400" kern="0" cap="none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, </a:t>
            </a:r>
            <a:r>
              <a:rPr lang="hr-HR" sz="2400" b="1" kern="0" cap="none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postavljenim zadacima </a:t>
            </a:r>
            <a:r>
              <a:rPr lang="hr-HR" sz="2400" kern="0" cap="none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te </a:t>
            </a:r>
            <a:r>
              <a:rPr lang="hr-HR" sz="2400" b="1" kern="0" cap="none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odgojnim </a:t>
            </a:r>
            <a:r>
              <a:rPr lang="hr-HR" sz="2400" b="1" kern="0" cap="none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vrijednostima.</a:t>
            </a:r>
            <a:endParaRPr lang="hr-HR" sz="2400" b="1" kern="0" cap="none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  <a:p>
            <a:pPr marL="0" lvl="0" indent="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None/>
              <a:defRPr/>
            </a:pPr>
            <a:r>
              <a:rPr lang="hr-HR" sz="2400" kern="0" cap="none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*Vrednovanje </a:t>
            </a:r>
            <a:r>
              <a:rPr lang="hr-HR" sz="2400" kern="0" cap="none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je primjereno </a:t>
            </a:r>
            <a:r>
              <a:rPr lang="hr-HR" sz="2400" b="1" kern="0" cap="none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osobnosti, osobitosti  </a:t>
            </a:r>
            <a:r>
              <a:rPr lang="hr-HR" sz="2400" b="1" kern="0" cap="none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i teškoći </a:t>
            </a:r>
            <a:r>
              <a:rPr lang="hr-HR" sz="2400" b="1" kern="0" cap="none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učenika.</a:t>
            </a:r>
            <a:endParaRPr lang="hr-HR" sz="2400" b="1" kern="0" cap="none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  <a:p>
            <a:endParaRPr lang="hr-HR" dirty="0"/>
          </a:p>
        </p:txBody>
      </p:sp>
      <p:sp>
        <p:nvSpPr>
          <p:cNvPr id="7" name="Down Arrow 6"/>
          <p:cNvSpPr/>
          <p:nvPr/>
        </p:nvSpPr>
        <p:spPr>
          <a:xfrm>
            <a:off x="3220278" y="2639833"/>
            <a:ext cx="278296" cy="508884"/>
          </a:xfrm>
          <a:prstGeom prst="downArrow">
            <a:avLst>
              <a:gd name="adj1" fmla="val 50000"/>
              <a:gd name="adj2" fmla="val 417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Down Arrow 7"/>
          <p:cNvSpPr/>
          <p:nvPr/>
        </p:nvSpPr>
        <p:spPr>
          <a:xfrm>
            <a:off x="8794143" y="2639833"/>
            <a:ext cx="254441" cy="50888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882925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728792949"/>
              </p:ext>
            </p:extLst>
          </p:nvPr>
        </p:nvGraphicFramePr>
        <p:xfrm>
          <a:off x="4598504" y="2486328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ctangle 2"/>
          <p:cNvSpPr/>
          <p:nvPr/>
        </p:nvSpPr>
        <p:spPr>
          <a:xfrm>
            <a:off x="946205" y="1101333"/>
            <a:ext cx="856355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800" b="1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VREDNOVANJE</a:t>
            </a:r>
            <a:r>
              <a:rPr lang="hr-HR" sz="28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 </a:t>
            </a:r>
            <a:endParaRPr lang="hr-HR" sz="2800" dirty="0" smtClean="0">
              <a:solidFill>
                <a:schemeClr val="accent6">
                  <a:lumMod val="75000"/>
                </a:schemeClr>
              </a:solidFill>
              <a:latin typeface="+mj-lt"/>
            </a:endParaRPr>
          </a:p>
          <a:p>
            <a:r>
              <a:rPr lang="hr-HR" sz="2800" dirty="0" smtClean="0">
                <a:solidFill>
                  <a:srgbClr val="000000"/>
                </a:solidFill>
                <a:latin typeface="+mj-lt"/>
              </a:rPr>
              <a:t>je </a:t>
            </a:r>
            <a:r>
              <a:rPr lang="hr-HR" sz="2800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sustavno prikupljanje podataka </a:t>
            </a:r>
            <a:endParaRPr lang="hr-HR" sz="2800" dirty="0" smtClean="0">
              <a:solidFill>
                <a:schemeClr val="accent6">
                  <a:lumMod val="50000"/>
                </a:schemeClr>
              </a:solidFill>
              <a:latin typeface="+mj-lt"/>
            </a:endParaRPr>
          </a:p>
          <a:p>
            <a:r>
              <a:rPr lang="hr-HR" sz="2800" dirty="0" smtClean="0">
                <a:solidFill>
                  <a:srgbClr val="000000"/>
                </a:solidFill>
                <a:latin typeface="+mj-lt"/>
              </a:rPr>
              <a:t>u </a:t>
            </a:r>
            <a:r>
              <a:rPr lang="hr-HR" sz="2800" dirty="0">
                <a:solidFill>
                  <a:srgbClr val="000000"/>
                </a:solidFill>
                <a:latin typeface="+mj-lt"/>
              </a:rPr>
              <a:t>procesu </a:t>
            </a:r>
            <a:r>
              <a:rPr lang="hr-HR" sz="2800" dirty="0" smtClean="0">
                <a:solidFill>
                  <a:srgbClr val="000000"/>
                </a:solidFill>
                <a:latin typeface="+mj-lt"/>
              </a:rPr>
              <a:t>učenja </a:t>
            </a:r>
            <a:r>
              <a:rPr lang="hr-HR" sz="2800" dirty="0">
                <a:solidFill>
                  <a:srgbClr val="000000"/>
                </a:solidFill>
                <a:latin typeface="+mj-lt"/>
              </a:rPr>
              <a:t>i postignutoj razini </a:t>
            </a:r>
            <a:r>
              <a:rPr lang="hr-HR" sz="2800" dirty="0" smtClean="0">
                <a:solidFill>
                  <a:srgbClr val="000000"/>
                </a:solidFill>
                <a:latin typeface="+mj-lt"/>
              </a:rPr>
              <a:t>kompetencija.</a:t>
            </a:r>
            <a:endParaRPr lang="hr-HR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858964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27537E"/>
      </a:dk2>
      <a:lt2>
        <a:srgbClr val="AABED7"/>
      </a:lt2>
      <a:accent1>
        <a:srgbClr val="E34B7A"/>
      </a:accent1>
      <a:accent2>
        <a:srgbClr val="AC339A"/>
      </a:accent2>
      <a:accent3>
        <a:srgbClr val="6953B7"/>
      </a:accent3>
      <a:accent4>
        <a:srgbClr val="1D7EAB"/>
      </a:accent4>
      <a:accent5>
        <a:srgbClr val="43AFD6"/>
      </a:accent5>
      <a:accent6>
        <a:srgbClr val="DE85E1"/>
      </a:accent6>
      <a:hlink>
        <a:srgbClr val="ED87A6"/>
      </a:hlink>
      <a:folHlink>
        <a:srgbClr val="C99EAC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C71B277C-C29A-4BA0-A7BA-43502DF21A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TM04033925[[fn=Droplet]]</Template>
  <TotalTime>217</TotalTime>
  <Words>1602</Words>
  <Application>Microsoft Office PowerPoint</Application>
  <PresentationFormat>Widescreen</PresentationFormat>
  <Paragraphs>245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41" baseType="lpstr">
      <vt:lpstr>Microsoft JhengHei Light</vt:lpstr>
      <vt:lpstr>Microsoft YaHei UI Light</vt:lpstr>
      <vt:lpstr>Arial</vt:lpstr>
      <vt:lpstr>Bookman Old Style</vt:lpstr>
      <vt:lpstr>Calibri</vt:lpstr>
      <vt:lpstr>Cambria</vt:lpstr>
      <vt:lpstr>Comic Sans MS</vt:lpstr>
      <vt:lpstr>Dyslexie</vt:lpstr>
      <vt:lpstr>Symbol</vt:lpstr>
      <vt:lpstr>Times New Roman</vt:lpstr>
      <vt:lpstr>Tw Cen MT</vt:lpstr>
      <vt:lpstr>Verdana</vt:lpstr>
      <vt:lpstr>Droplet</vt:lpstr>
      <vt:lpstr>UČENICI S TEŠKOĆAMA- strani jezik i vrednovanje postignuća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Praćenje i vrednovanje učenika s teškoćama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Učenici s teškoćama i strani jezik</vt:lpstr>
      <vt:lpstr>PowerPoint Presentation</vt:lpstr>
      <vt:lpstr>Kakvu podršku pružamo?</vt:lpstr>
      <vt:lpstr>PowerPoint Presentation</vt:lpstr>
      <vt:lpstr>PowerPoint Presentation</vt:lpstr>
      <vt:lpstr>PowerPoint Presentation</vt:lpstr>
      <vt:lpstr>Prilagodbe za učenike oštećena vida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Prilagodbe i pristup učenicima s oštećenjem sluha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UČENICI S TEŠKOĆAMA- strani jezik i vrednovanje postignuća</dc:title>
  <dc:creator>Korisnik1</dc:creator>
  <cp:lastModifiedBy>Korisnik1</cp:lastModifiedBy>
  <cp:revision>25</cp:revision>
  <dcterms:created xsi:type="dcterms:W3CDTF">2017-01-07T16:00:17Z</dcterms:created>
  <dcterms:modified xsi:type="dcterms:W3CDTF">2017-01-07T19:37:23Z</dcterms:modified>
</cp:coreProperties>
</file>