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0" r:id="rId1"/>
  </p:sldMasterIdLst>
  <p:sldIdLst>
    <p:sldId id="256" r:id="rId2"/>
    <p:sldId id="311" r:id="rId3"/>
    <p:sldId id="312" r:id="rId4"/>
    <p:sldId id="316" r:id="rId5"/>
    <p:sldId id="317" r:id="rId6"/>
    <p:sldId id="318" r:id="rId7"/>
    <p:sldId id="319" r:id="rId8"/>
    <p:sldId id="320" r:id="rId9"/>
    <p:sldId id="321" r:id="rId10"/>
    <p:sldId id="315" r:id="rId11"/>
    <p:sldId id="313" r:id="rId12"/>
    <p:sldId id="314" r:id="rId13"/>
    <p:sldId id="322" r:id="rId14"/>
    <p:sldId id="323" r:id="rId15"/>
    <p:sldId id="324" r:id="rId16"/>
    <p:sldId id="325" r:id="rId17"/>
    <p:sldId id="302" r:id="rId18"/>
    <p:sldId id="331" r:id="rId19"/>
    <p:sldId id="337" r:id="rId20"/>
    <p:sldId id="338" r:id="rId21"/>
    <p:sldId id="339" r:id="rId22"/>
    <p:sldId id="340" r:id="rId23"/>
    <p:sldId id="341" r:id="rId24"/>
    <p:sldId id="342" r:id="rId25"/>
    <p:sldId id="310" r:id="rId26"/>
    <p:sldId id="257" r:id="rId27"/>
    <p:sldId id="258" r:id="rId28"/>
    <p:sldId id="334" r:id="rId29"/>
  </p:sldIdLst>
  <p:sldSz cx="12192000" cy="6858000"/>
  <p:notesSz cx="6858000" cy="9144000"/>
  <p:defaultTextStyle>
    <a:defPPr>
      <a:defRPr lang="x-non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-4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5743E6-2918-4AAE-AEC8-5EEAD835545A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>
              <a:defRPr/>
            </a:pPr>
            <a:fld id="{B2B076EE-309B-4E2D-A786-449219AF2779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="" xmlns:p14="http://schemas.microsoft.com/office/powerpoint/2010/main" val="196884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0A2612-FC34-4255-8DF5-8C86FE687F91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>
              <a:defRPr/>
            </a:pPr>
            <a:fld id="{AE223D15-9B68-4757-8C5B-E9C48BDB3539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="" xmlns:p14="http://schemas.microsoft.com/office/powerpoint/2010/main" val="3491698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0A2612-FC34-4255-8DF5-8C86FE687F91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>
              <a:defRPr/>
            </a:pPr>
            <a:fld id="{AE223D15-9B68-4757-8C5B-E9C48BDB3539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420868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0A2612-FC34-4255-8DF5-8C86FE687F91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AE223D15-9B68-4757-8C5B-E9C48BDB3539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="" xmlns:p14="http://schemas.microsoft.com/office/powerpoint/2010/main" val="3101003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0A2612-FC34-4255-8DF5-8C86FE687F91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AE223D15-9B68-4757-8C5B-E9C48BDB3539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509195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0A2612-FC34-4255-8DF5-8C86FE687F91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AE223D15-9B68-4757-8C5B-E9C48BDB3539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="" xmlns:p14="http://schemas.microsoft.com/office/powerpoint/2010/main" val="3663226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9CA8D0-1BE4-4FB4-9E00-E6A705421ED8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786324-629C-405B-9D1A-B1CA9B2EE9EC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="" xmlns:p14="http://schemas.microsoft.com/office/powerpoint/2010/main" val="1761533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DE1963-A7B1-458F-A0D8-4C8299627C42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C136A0-C0C6-4DB9-850B-0F44A70B71FF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="" xmlns:p14="http://schemas.microsoft.com/office/powerpoint/2010/main" val="1252455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5B74B0-2A7B-472E-8F3B-26C985114AE6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4AF122-CFE5-47AF-AA61-12FF0D309EC8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="" xmlns:p14="http://schemas.microsoft.com/office/powerpoint/2010/main" val="30474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274415-5928-4696-BF00-5487D4BDB83E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>
              <a:defRPr/>
            </a:pPr>
            <a:fld id="{10F3C5D6-95E6-423D-863C-74EE431E3B56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="" xmlns:p14="http://schemas.microsoft.com/office/powerpoint/2010/main" val="1484007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84B25-3904-4738-A2CA-11234AA08192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>
              <a:defRPr/>
            </a:pPr>
            <a:fld id="{EB8500AC-5759-4DD9-A618-FA9FF3E071BE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="" xmlns:p14="http://schemas.microsoft.com/office/powerpoint/2010/main" val="432254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266499-3887-4426-A1FD-D54202A0F6B7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>
              <a:defRPr/>
            </a:pPr>
            <a:fld id="{19BB757A-7709-4A28-A239-8E56FD074C0A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="" xmlns:p14="http://schemas.microsoft.com/office/powerpoint/2010/main" val="2611347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10502A-A465-4198-9312-2C47C735F0AB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EE44D5-EDAB-4C3F-8B1D-91F6688CC639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="" xmlns:p14="http://schemas.microsoft.com/office/powerpoint/2010/main" val="3625442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974175-DAFC-458D-A22F-41E3AD4A9E92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4625C-47BB-4326-A58F-8411FBA4E8C5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="" xmlns:p14="http://schemas.microsoft.com/office/powerpoint/2010/main" val="365146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AC2D2B-6402-42BC-AFE3-54D4B7F42DA7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43B09D-41AA-4E39-AB48-1B7C8C07B48A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="" xmlns:p14="http://schemas.microsoft.com/office/powerpoint/2010/main" val="2935654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D4A81B-7DF9-4C4F-BC44-A12286AFD5ED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73E7BD79-7135-429D-BD67-B9D682A92B47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="" xmlns:p14="http://schemas.microsoft.com/office/powerpoint/2010/main" val="3432392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60A2612-FC34-4255-8DF5-8C86FE687F91}" type="datetimeFigureOut">
              <a:rPr lang="hr-HR" smtClean="0"/>
              <a:pPr>
                <a:defRPr/>
              </a:pPr>
              <a:t>7.1.2017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AE223D15-9B68-4757-8C5B-E9C48BDB3539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="" xmlns:p14="http://schemas.microsoft.com/office/powerpoint/2010/main" val="345386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  <p:sldLayoutId id="2147483982" r:id="rId12"/>
    <p:sldLayoutId id="2147483983" r:id="rId13"/>
    <p:sldLayoutId id="2147483984" r:id="rId14"/>
    <p:sldLayoutId id="2147483985" r:id="rId15"/>
    <p:sldLayoutId id="214748398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ctrTitle"/>
          </p:nvPr>
        </p:nvSpPr>
        <p:spPr>
          <a:xfrm>
            <a:off x="2589213" y="1588169"/>
            <a:ext cx="8915399" cy="2614864"/>
          </a:xfrm>
        </p:spPr>
        <p:txBody>
          <a:bodyPr>
            <a:normAutofit fontScale="90000"/>
          </a:bodyPr>
          <a:lstStyle/>
          <a:p>
            <a:pPr algn="ctr"/>
            <a:r>
              <a:rPr lang="hr-HR" altLang="x-none" sz="4400" b="1" dirty="0" smtClean="0"/>
              <a:t>IZRADA IOOP-A I PRILAGODBA RADA UČENICIMA S TEŠKOĆAMA</a:t>
            </a:r>
            <a:br>
              <a:rPr lang="hr-HR" altLang="x-none" sz="4400" b="1" dirty="0" smtClean="0"/>
            </a:br>
            <a:endParaRPr lang="hr-HR" altLang="x-none" sz="4400" b="1" dirty="0" smtClean="0"/>
          </a:p>
        </p:txBody>
      </p:sp>
      <p:sp>
        <p:nvSpPr>
          <p:cNvPr id="2051" name="Podnaslov 2"/>
          <p:cNvSpPr>
            <a:spLocks noGrp="1"/>
          </p:cNvSpPr>
          <p:nvPr>
            <p:ph type="subTitle" idx="1"/>
          </p:nvPr>
        </p:nvSpPr>
        <p:spPr>
          <a:xfrm>
            <a:off x="1524000" y="4524498"/>
            <a:ext cx="9698182" cy="1876301"/>
          </a:xfrm>
        </p:spPr>
        <p:txBody>
          <a:bodyPr>
            <a:normAutofit/>
          </a:bodyPr>
          <a:lstStyle/>
          <a:p>
            <a:pPr algn="l"/>
            <a:r>
              <a:rPr lang="hr-HR" altLang="x-none" dirty="0" smtClean="0">
                <a:solidFill>
                  <a:schemeClr val="accent1">
                    <a:lumMod val="75000"/>
                  </a:schemeClr>
                </a:solidFill>
              </a:rPr>
              <a:t>	Suzana </a:t>
            </a:r>
            <a:r>
              <a:rPr lang="hr-HR" altLang="x-none" dirty="0" err="1" smtClean="0">
                <a:solidFill>
                  <a:schemeClr val="accent1">
                    <a:lumMod val="75000"/>
                  </a:schemeClr>
                </a:solidFill>
              </a:rPr>
              <a:t>Sklepić</a:t>
            </a:r>
            <a:r>
              <a:rPr lang="hr-HR" altLang="x-none" dirty="0" smtClean="0">
                <a:solidFill>
                  <a:schemeClr val="accent1">
                    <a:lumMod val="75000"/>
                  </a:schemeClr>
                </a:solidFill>
              </a:rPr>
              <a:t>-Šarić, učitelj mentor										</a:t>
            </a:r>
            <a:endParaRPr lang="hr-HR" altLang="x-none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hr-HR" altLang="x-none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hr-HR" altLang="x-none" dirty="0" err="1" smtClean="0">
                <a:solidFill>
                  <a:schemeClr val="accent1">
                    <a:lumMod val="75000"/>
                  </a:schemeClr>
                </a:solidFill>
              </a:rPr>
              <a:t>I.osnovna</a:t>
            </a:r>
            <a:r>
              <a:rPr lang="hr-HR" altLang="x-none" dirty="0" smtClean="0">
                <a:solidFill>
                  <a:schemeClr val="accent1">
                    <a:lumMod val="75000"/>
                  </a:schemeClr>
                </a:solidFill>
              </a:rPr>
              <a:t> škola Čakovec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Individualizirani odgojno – obrazovni program (IOOP)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 smtClean="0"/>
          </a:p>
          <a:p>
            <a:r>
              <a:rPr lang="hr-HR" dirty="0" smtClean="0"/>
              <a:t>službeni dokument škole</a:t>
            </a:r>
          </a:p>
          <a:p>
            <a:r>
              <a:rPr lang="hr-HR" dirty="0"/>
              <a:t> </a:t>
            </a:r>
            <a:r>
              <a:rPr lang="hr-HR" dirty="0" smtClean="0"/>
              <a:t>izrađuje se za sve učenike s posebnim odgojno-obrazovnim potrebama (teškoćama)</a:t>
            </a:r>
          </a:p>
          <a:p>
            <a:r>
              <a:rPr lang="hr-HR" dirty="0"/>
              <a:t> </a:t>
            </a:r>
            <a:r>
              <a:rPr lang="hr-HR" dirty="0" smtClean="0"/>
              <a:t>temeljem Rješenja o primjerenom obliku školovanja (razina podrške, resursi, tehnologija i dr.)</a:t>
            </a:r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261871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Koraci u izradi individualiziranog odgojno obrazovnog programa (IOOP)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 smtClean="0"/>
              <a:t> </a:t>
            </a:r>
          </a:p>
          <a:p>
            <a:endParaRPr lang="hr-HR" dirty="0"/>
          </a:p>
          <a:p>
            <a:r>
              <a:rPr lang="hr-HR" sz="2400" dirty="0" smtClean="0"/>
              <a:t>1. Inicijalna procjena</a:t>
            </a:r>
          </a:p>
          <a:p>
            <a:r>
              <a:rPr lang="hr-HR" sz="2400" dirty="0"/>
              <a:t> </a:t>
            </a:r>
            <a:r>
              <a:rPr lang="hr-HR" sz="2400" dirty="0" smtClean="0"/>
              <a:t>2. Plan/program podrške</a:t>
            </a:r>
          </a:p>
          <a:p>
            <a:r>
              <a:rPr lang="hr-HR" sz="2400" dirty="0"/>
              <a:t> </a:t>
            </a:r>
            <a:r>
              <a:rPr lang="hr-HR" sz="2400" dirty="0" smtClean="0"/>
              <a:t>3. Vrednovanje i ocjenjivanje</a:t>
            </a:r>
            <a:endParaRPr lang="hr-HR" sz="2400" dirty="0"/>
          </a:p>
        </p:txBody>
      </p:sp>
    </p:spTree>
    <p:extLst>
      <p:ext uri="{BB962C8B-B14F-4D97-AF65-F5344CB8AC3E}">
        <p14:creationId xmlns="" xmlns:p14="http://schemas.microsoft.com/office/powerpoint/2010/main" val="361412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Inicijalna procjena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280263"/>
          </a:xfrm>
        </p:spPr>
        <p:txBody>
          <a:bodyPr>
            <a:normAutofit/>
          </a:bodyPr>
          <a:lstStyle/>
          <a:p>
            <a:r>
              <a:rPr lang="hr-HR" dirty="0" smtClean="0"/>
              <a:t> 1. Utvrđivanje </a:t>
            </a:r>
            <a:r>
              <a:rPr lang="hr-HR" b="1" dirty="0" smtClean="0"/>
              <a:t>SPOSOBNOSTI</a:t>
            </a:r>
            <a:r>
              <a:rPr lang="hr-HR" dirty="0" smtClean="0"/>
              <a:t> -&gt; </a:t>
            </a:r>
            <a:r>
              <a:rPr lang="hr-HR" i="1" dirty="0" smtClean="0"/>
              <a:t>„Što učenik može učiniti?”</a:t>
            </a:r>
            <a:endParaRPr lang="hr-HR" i="1" dirty="0"/>
          </a:p>
          <a:p>
            <a:pPr lvl="1"/>
            <a:r>
              <a:rPr lang="hr-HR" dirty="0"/>
              <a:t> </a:t>
            </a:r>
            <a:r>
              <a:rPr lang="hr-HR" sz="2000" dirty="0" smtClean="0"/>
              <a:t>čitanje</a:t>
            </a:r>
            <a:r>
              <a:rPr lang="hr-HR" dirty="0" smtClean="0"/>
              <a:t> </a:t>
            </a:r>
            <a:r>
              <a:rPr lang="hr-HR" sz="1400" dirty="0" smtClean="0"/>
              <a:t>(tehnika čitanja, razumijevanje pročitanog)</a:t>
            </a:r>
          </a:p>
          <a:p>
            <a:pPr lvl="1"/>
            <a:r>
              <a:rPr lang="hr-HR" dirty="0"/>
              <a:t> </a:t>
            </a:r>
            <a:r>
              <a:rPr lang="hr-HR" sz="2000" dirty="0" smtClean="0"/>
              <a:t>slušanje</a:t>
            </a:r>
            <a:r>
              <a:rPr lang="hr-HR" dirty="0" smtClean="0"/>
              <a:t> </a:t>
            </a:r>
            <a:r>
              <a:rPr lang="hr-HR" sz="1400" dirty="0" smtClean="0"/>
              <a:t>(koncentracija, razumijevanje uputa, pamćenje)</a:t>
            </a:r>
          </a:p>
          <a:p>
            <a:pPr lvl="1"/>
            <a:r>
              <a:rPr lang="hr-HR" dirty="0"/>
              <a:t> </a:t>
            </a:r>
            <a:r>
              <a:rPr lang="hr-HR" sz="2000" dirty="0" smtClean="0"/>
              <a:t>usmeno izražavanje </a:t>
            </a:r>
            <a:r>
              <a:rPr lang="hr-HR" sz="1400" dirty="0" smtClean="0"/>
              <a:t>(vještina pregovaranja)</a:t>
            </a:r>
          </a:p>
          <a:p>
            <a:pPr lvl="1"/>
            <a:r>
              <a:rPr lang="hr-HR" dirty="0"/>
              <a:t> </a:t>
            </a:r>
            <a:r>
              <a:rPr lang="hr-HR" sz="2000" dirty="0" smtClean="0"/>
              <a:t>pismeno izražavanje </a:t>
            </a:r>
            <a:r>
              <a:rPr lang="hr-HR" sz="1400" dirty="0" smtClean="0"/>
              <a:t>(uspješnost prepisivanja, samostalno pisanje)</a:t>
            </a:r>
          </a:p>
          <a:p>
            <a:pPr lvl="1"/>
            <a:r>
              <a:rPr lang="hr-HR" dirty="0"/>
              <a:t> </a:t>
            </a:r>
            <a:r>
              <a:rPr lang="hr-HR" sz="2000" dirty="0" smtClean="0"/>
              <a:t>računanje i geometrijsko predočavanje </a:t>
            </a:r>
            <a:r>
              <a:rPr lang="hr-HR" sz="1400" dirty="0" smtClean="0"/>
              <a:t>(pojam broja, relacije među brojevima, računske operacije, poznavanje geometrijskih tijela..)</a:t>
            </a:r>
          </a:p>
          <a:p>
            <a:pPr lvl="1"/>
            <a:r>
              <a:rPr lang="hr-HR" sz="1400" dirty="0"/>
              <a:t> </a:t>
            </a:r>
            <a:r>
              <a:rPr lang="hr-HR" sz="2000" dirty="0" smtClean="0"/>
              <a:t>prostorno i vremensko predočavanje</a:t>
            </a:r>
          </a:p>
          <a:p>
            <a:pPr lvl="1"/>
            <a:r>
              <a:rPr lang="hr-HR" sz="2000" dirty="0"/>
              <a:t> </a:t>
            </a:r>
            <a:r>
              <a:rPr lang="hr-HR" sz="2000" dirty="0" smtClean="0"/>
              <a:t>rukovanje sredstvima za rad</a:t>
            </a:r>
          </a:p>
          <a:p>
            <a:pPr lvl="1"/>
            <a:r>
              <a:rPr lang="hr-HR" sz="2000" dirty="0"/>
              <a:t> </a:t>
            </a:r>
            <a:r>
              <a:rPr lang="hr-HR" sz="2000" dirty="0" smtClean="0"/>
              <a:t>stjecanje radnih navika</a:t>
            </a:r>
          </a:p>
        </p:txBody>
      </p:sp>
    </p:spTree>
    <p:extLst>
      <p:ext uri="{BB962C8B-B14F-4D97-AF65-F5344CB8AC3E}">
        <p14:creationId xmlns="" xmlns:p14="http://schemas.microsoft.com/office/powerpoint/2010/main" val="149687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Inicijalna procjena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 2. Utvrđivanje </a:t>
            </a:r>
            <a:r>
              <a:rPr lang="hr-HR" b="1" dirty="0" smtClean="0"/>
              <a:t>INTERESA</a:t>
            </a:r>
            <a:r>
              <a:rPr lang="hr-HR" dirty="0" smtClean="0"/>
              <a:t> – „Što učenik voli/želi učiniti?”</a:t>
            </a:r>
          </a:p>
          <a:p>
            <a:pPr lvl="1"/>
            <a:r>
              <a:rPr lang="hr-HR" dirty="0" smtClean="0"/>
              <a:t> otkrivanje aktivnosti koje učenik želi raditi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koliko je učenik motiviran za nastavni predmet</a:t>
            </a:r>
          </a:p>
          <a:p>
            <a:pPr lvl="1"/>
            <a:endParaRPr lang="hr-HR" dirty="0"/>
          </a:p>
          <a:p>
            <a:r>
              <a:rPr lang="hr-HR" dirty="0" smtClean="0"/>
              <a:t> Interese učenika možemo otkriti kroz razgovor sa samim učenikom, njegovim roditeljima, drugim učiteljima i učenicima iz razreda te promatranjem reakcija učenika na različite poticaje</a:t>
            </a:r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242550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Inicijalna procjena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162697"/>
          </a:xfrm>
        </p:spPr>
        <p:txBody>
          <a:bodyPr>
            <a:normAutofit/>
          </a:bodyPr>
          <a:lstStyle/>
          <a:p>
            <a:r>
              <a:rPr lang="hr-HR" dirty="0" smtClean="0"/>
              <a:t> 3. utvrđivanje </a:t>
            </a:r>
            <a:r>
              <a:rPr lang="hr-HR" b="1" dirty="0" smtClean="0"/>
              <a:t>POTREBA</a:t>
            </a:r>
            <a:r>
              <a:rPr lang="hr-HR" dirty="0" smtClean="0"/>
              <a:t> – </a:t>
            </a:r>
            <a:r>
              <a:rPr lang="hr-HR" i="1" dirty="0" smtClean="0"/>
              <a:t>„Što učeniku treba?”</a:t>
            </a:r>
          </a:p>
          <a:p>
            <a:pPr lvl="1"/>
            <a:r>
              <a:rPr lang="hr-HR" i="1" dirty="0"/>
              <a:t> </a:t>
            </a:r>
            <a:r>
              <a:rPr lang="hr-HR" dirty="0" smtClean="0"/>
              <a:t>jačanje emocionalne i socijalne stabilnosti</a:t>
            </a:r>
          </a:p>
          <a:p>
            <a:pPr marL="0" indent="0">
              <a:buNone/>
            </a:pPr>
            <a:endParaRPr lang="hr-HR" dirty="0" smtClean="0"/>
          </a:p>
          <a:p>
            <a:r>
              <a:rPr lang="hr-HR" dirty="0" smtClean="0"/>
              <a:t>Potrebe možemo utvrditi kroz: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učenikovo ponašanje na nastavi</a:t>
            </a:r>
          </a:p>
          <a:p>
            <a:pPr lvl="1"/>
            <a:r>
              <a:rPr lang="hr-HR" dirty="0"/>
              <a:t>o</a:t>
            </a:r>
            <a:r>
              <a:rPr lang="hr-HR" dirty="0" smtClean="0"/>
              <a:t>dnos prema vršnjacima</a:t>
            </a:r>
          </a:p>
          <a:p>
            <a:pPr lvl="1"/>
            <a:r>
              <a:rPr lang="hr-HR" dirty="0"/>
              <a:t>o</a:t>
            </a:r>
            <a:r>
              <a:rPr lang="hr-HR" dirty="0" smtClean="0"/>
              <a:t>dnos prema odraslima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informiranjem o obiteljskoj situaciji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informiranjem o korištenju slobodnog vremena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zadovoljavanjem osnovnih potreba – poticanje samopoštovanja, samopouzdanja, odgovornosti i suradnje </a:t>
            </a:r>
          </a:p>
        </p:txBody>
      </p:sp>
    </p:spTree>
    <p:extLst>
      <p:ext uri="{BB962C8B-B14F-4D97-AF65-F5344CB8AC3E}">
        <p14:creationId xmlns="" xmlns:p14="http://schemas.microsoft.com/office/powerpoint/2010/main" val="3090797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Inicijalna procjena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2133600"/>
            <a:ext cx="9088982" cy="3777622"/>
          </a:xfrm>
        </p:spPr>
        <p:txBody>
          <a:bodyPr/>
          <a:lstStyle/>
          <a:p>
            <a:r>
              <a:rPr lang="hr-HR" dirty="0" smtClean="0"/>
              <a:t> 4. Utvrđivanje </a:t>
            </a:r>
            <a:r>
              <a:rPr lang="hr-HR" b="1" dirty="0" smtClean="0"/>
              <a:t>RAZINE ZNANJA </a:t>
            </a:r>
            <a:r>
              <a:rPr lang="hr-HR" dirty="0" smtClean="0"/>
              <a:t>– </a:t>
            </a:r>
            <a:r>
              <a:rPr lang="hr-HR" i="1" dirty="0" smtClean="0"/>
              <a:t>„Koliko učenik zna? Što učenik zna?”</a:t>
            </a:r>
            <a:endParaRPr lang="hr-HR" i="1" dirty="0"/>
          </a:p>
          <a:p>
            <a:pPr lvl="1"/>
            <a:r>
              <a:rPr lang="hr-HR" i="1" dirty="0" smtClean="0"/>
              <a:t> </a:t>
            </a:r>
            <a:r>
              <a:rPr lang="hr-HR" dirty="0" smtClean="0"/>
              <a:t>procjena kvalitete znanja</a:t>
            </a:r>
          </a:p>
          <a:p>
            <a:pPr lvl="1"/>
            <a:endParaRPr lang="hr-HR" dirty="0"/>
          </a:p>
          <a:p>
            <a:r>
              <a:rPr lang="hr-HR" dirty="0" smtClean="0"/>
              <a:t> Stupnjevi kvalitete znanja: 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I. ZPR – znanje PRISJEĆANJA (nazivi, simboli, godine, formule)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II. ZPP – znanje PREPOZNAVANJA (točno prepoznavanje sadržaja bez objašnjenja)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III. ZR – znanje REPRODUKCIJE (ponavljanje sadržaja bez primjene)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IV. ZO – znanje OPERATIVNOSTI (ponavljanje + primjena)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V. ZS – STVARALAČKO znanje (stvaranje i inovacija na različitim područjima)</a:t>
            </a:r>
          </a:p>
        </p:txBody>
      </p:sp>
    </p:spTree>
    <p:extLst>
      <p:ext uri="{BB962C8B-B14F-4D97-AF65-F5344CB8AC3E}">
        <p14:creationId xmlns="" xmlns:p14="http://schemas.microsoft.com/office/powerpoint/2010/main" val="3490755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Nakon inicijalne procjene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 utvrditi je li potrebno prilagođavati sadržaj programa djeteta, i ako da – iz kojih predmeta</a:t>
            </a:r>
          </a:p>
          <a:p>
            <a:r>
              <a:rPr lang="hr-HR" dirty="0"/>
              <a:t> </a:t>
            </a:r>
            <a:r>
              <a:rPr lang="hr-HR" dirty="0" smtClean="0"/>
              <a:t>utvrditi očekivanu razinu znanja 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može varirati od predmeta do predmeta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može varirati u istom predmetu, ovisno o cjelini/temi</a:t>
            </a:r>
          </a:p>
          <a:p>
            <a:r>
              <a:rPr lang="hr-HR" dirty="0"/>
              <a:t> </a:t>
            </a:r>
            <a:r>
              <a:rPr lang="hr-HR" dirty="0" smtClean="0"/>
              <a:t>utvrditi kratkoročne i dugoročne odgojno-obrazovne ciljeve i zadatke programa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kratkoročni ciljevi omogućavaju lakšu provjeru prilagođenosti zahtjeva djetetu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zahtjevi se mogu mijenjati ovisno o usvojenosti prethodno predviđene razine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3799276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x-none" smtClean="0"/>
              <a:t>Koji podaci se unose u IOOP?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altLang="x-none" smtClean="0"/>
              <a:t> podaci o učeniku (Naslovnica)</a:t>
            </a:r>
          </a:p>
          <a:p>
            <a:r>
              <a:rPr lang="hr-HR" altLang="x-none" smtClean="0"/>
              <a:t> mjesec</a:t>
            </a:r>
          </a:p>
          <a:p>
            <a:r>
              <a:rPr lang="hr-HR" altLang="x-none" smtClean="0"/>
              <a:t> sadržaj edukacije (područje, teme, ključni pojmovi)</a:t>
            </a:r>
          </a:p>
          <a:p>
            <a:r>
              <a:rPr lang="hr-HR" altLang="x-none" smtClean="0"/>
              <a:t> ciljevi za učenika (obrazovna postignuća)</a:t>
            </a:r>
          </a:p>
          <a:p>
            <a:r>
              <a:rPr lang="hr-HR" altLang="x-none" smtClean="0"/>
              <a:t> aktivnosti za učenika</a:t>
            </a:r>
          </a:p>
          <a:p>
            <a:r>
              <a:rPr lang="hr-HR" altLang="x-none" smtClean="0"/>
              <a:t> strategije podrške (prilagodba metoda, sredstava, oblika, postupaka)</a:t>
            </a:r>
          </a:p>
          <a:p>
            <a:r>
              <a:rPr lang="hr-HR" altLang="x-none" smtClean="0"/>
              <a:t> ostvarene zadaće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Izgled IOOP-a </a:t>
            </a:r>
            <a:endParaRPr lang="hr-HR" dirty="0"/>
          </a:p>
        </p:txBody>
      </p:sp>
      <p:graphicFrame>
        <p:nvGraphicFramePr>
          <p:cNvPr id="6" name="Rezervirano mjesto sadržaja 5"/>
          <p:cNvGraphicFramePr>
            <a:graphicFrameLocks noGrp="1"/>
          </p:cNvGraphicFramePr>
          <p:nvPr>
            <p:ph idx="1"/>
          </p:nvPr>
        </p:nvGraphicFramePr>
        <p:xfrm>
          <a:off x="2589213" y="2123326"/>
          <a:ext cx="89154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080"/>
                <a:gridCol w="1783080"/>
                <a:gridCol w="1783080"/>
                <a:gridCol w="1783080"/>
                <a:gridCol w="1783080"/>
              </a:tblGrid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MJESEC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SADRŽAJ EDUKACIJE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CILJEVI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AKTIVNOSTI</a:t>
                      </a:r>
                      <a:r>
                        <a:rPr lang="hr-HR" baseline="0" dirty="0" smtClean="0"/>
                        <a:t> UČENIKA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STRATEGIJE PODRŠKE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Nastavni plan i program</a:t>
                      </a:r>
                    </a:p>
                    <a:p>
                      <a:r>
                        <a:rPr lang="hr-HR" dirty="0" smtClean="0"/>
                        <a:t>-teme</a:t>
                      </a:r>
                    </a:p>
                    <a:p>
                      <a:r>
                        <a:rPr lang="hr-HR" dirty="0" smtClean="0"/>
                        <a:t>-ključni pojmovi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 smtClean="0"/>
                    </a:p>
                    <a:p>
                      <a:endParaRPr lang="hr-HR" dirty="0" smtClean="0"/>
                    </a:p>
                    <a:p>
                      <a:endParaRPr lang="hr-HR" dirty="0" smtClean="0"/>
                    </a:p>
                    <a:p>
                      <a:endParaRPr lang="hr-HR" dirty="0" smtClean="0"/>
                    </a:p>
                    <a:p>
                      <a:endParaRPr lang="hr-HR" dirty="0" smtClean="0"/>
                    </a:p>
                    <a:p>
                      <a:endParaRPr lang="hr-HR" dirty="0" smtClean="0"/>
                    </a:p>
                    <a:p>
                      <a:endParaRPr lang="hr-HR" dirty="0" smtClean="0"/>
                    </a:p>
                    <a:p>
                      <a:endParaRPr lang="hr-HR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748860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PRIMJERI RIJEČI PRIKLADNIH ZA ZAPISIVANJE CILJEVA</a:t>
            </a:r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hr-HR" sz="2800" dirty="0" smtClean="0"/>
              <a:t>Imenovati, usmeno ili pismeno, zapisati, upariti, povezati, razlikovati (odabirom, označavanjem, odvajanjem u grupe), recitirati, izreći, odrediti, naći, navesti, klasificirati, poredati, usporediti, opisati, napraviti, pokazati….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/>
              <a:t>Uvijek u obliku potvrdne rečenice (Učenik će…)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Zakoni, pravilnici..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u="sng" dirty="0" smtClean="0"/>
              <a:t>Zakon o odgoju i obrazovanju u osnovnoj i srednjoj školi (2014.), čl.65. </a:t>
            </a:r>
          </a:p>
          <a:p>
            <a:r>
              <a:rPr lang="hr-HR" dirty="0" smtClean="0"/>
              <a:t>Učenici s teškoćama su: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učenici s teškoćama u </a:t>
            </a:r>
            <a:r>
              <a:rPr lang="hr-HR" sz="2000" b="1" dirty="0" smtClean="0"/>
              <a:t>razvoju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učenici s teškoćama u </a:t>
            </a:r>
            <a:r>
              <a:rPr lang="hr-HR" sz="2000" b="1" dirty="0" smtClean="0"/>
              <a:t>učenju, problemima u ponašanju i emocionalnim problemima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učenici s teškoćama uvjetovanim </a:t>
            </a:r>
            <a:r>
              <a:rPr lang="hr-HR" sz="2000" b="1" dirty="0" smtClean="0"/>
              <a:t>odgojnim, socijalnim, ekonomskim, kulturalnim i jezičnim čimbenicima</a:t>
            </a:r>
          </a:p>
        </p:txBody>
      </p:sp>
    </p:spTree>
    <p:extLst>
      <p:ext uri="{BB962C8B-B14F-4D97-AF65-F5344CB8AC3E}">
        <p14:creationId xmlns="" xmlns:p14="http://schemas.microsoft.com/office/powerpoint/2010/main" val="2810317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03637"/>
          </a:xfrm>
        </p:spPr>
        <p:txBody>
          <a:bodyPr/>
          <a:lstStyle/>
          <a:p>
            <a:pPr algn="ctr"/>
            <a:r>
              <a:rPr lang="hr-HR" b="1" dirty="0" smtClean="0"/>
              <a:t>STRATEGIJE PODRŠKE</a:t>
            </a:r>
            <a:endParaRPr lang="en-US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1684421"/>
            <a:ext cx="8915400" cy="4226801"/>
          </a:xfrm>
        </p:spPr>
        <p:txBody>
          <a:bodyPr/>
          <a:lstStyle/>
          <a:p>
            <a:r>
              <a:rPr lang="hr-HR" b="1" dirty="0" smtClean="0">
                <a:solidFill>
                  <a:srgbClr val="7030A0"/>
                </a:solidFill>
              </a:rPr>
              <a:t>1. POSTUPCI PRILAGOĐAVANJA</a:t>
            </a:r>
          </a:p>
          <a:p>
            <a:endParaRPr lang="hr-HR" b="1" dirty="0" smtClean="0">
              <a:solidFill>
                <a:srgbClr val="7030A0"/>
              </a:solidFill>
            </a:endParaRPr>
          </a:p>
          <a:p>
            <a:r>
              <a:rPr lang="hr-HR" b="1" dirty="0" smtClean="0">
                <a:solidFill>
                  <a:srgbClr val="7030A0"/>
                </a:solidFill>
              </a:rPr>
              <a:t>A) PERCEPTIVNO PRILAGOĐAVANJE</a:t>
            </a:r>
          </a:p>
          <a:p>
            <a:r>
              <a:rPr lang="hr-HR" dirty="0" smtClean="0"/>
              <a:t>Prilagođavanje sredstava za predočavanje (slike, karte, crteži, sheme- pojednostavljivanjem, izdvajanjem bitnog, izostavljanjem suvišnog)</a:t>
            </a:r>
          </a:p>
          <a:p>
            <a:r>
              <a:rPr lang="hr-HR" dirty="0" smtClean="0"/>
              <a:t>Prilagođavanje tiska (uvećavanje ili pojačavanje tiska, povećavanje razmaka između riječi, rečenica ili redova teksta)</a:t>
            </a:r>
          </a:p>
          <a:p>
            <a:r>
              <a:rPr lang="hr-HR" dirty="0" smtClean="0"/>
              <a:t>Prilagođavanje prostora za čitanje/pisanje (uvećavanje)</a:t>
            </a:r>
          </a:p>
          <a:p>
            <a:r>
              <a:rPr lang="hr-HR" dirty="0" smtClean="0"/>
              <a:t>Razni oblici isticanja u tekstu (podcrtavanje, markiranje, </a:t>
            </a:r>
            <a:r>
              <a:rPr lang="hr-HR" dirty="0" err="1" smtClean="0"/>
              <a:t>uokviravanje</a:t>
            </a:r>
            <a:r>
              <a:rPr lang="hr-HR" dirty="0" smtClean="0"/>
              <a:t>, mijenjanje boje tiska, papira i </a:t>
            </a:r>
            <a:r>
              <a:rPr lang="hr-HR" dirty="0" err="1" smtClean="0"/>
              <a:t>sl</a:t>
            </a:r>
            <a:r>
              <a:rPr lang="hr-HR" dirty="0" smtClean="0"/>
              <a:t>.)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11132"/>
          </a:xfrm>
        </p:spPr>
        <p:txBody>
          <a:bodyPr>
            <a:normAutofit/>
          </a:bodyPr>
          <a:lstStyle/>
          <a:p>
            <a:r>
              <a:rPr lang="hr-HR" sz="1800" b="1" dirty="0" smtClean="0">
                <a:solidFill>
                  <a:srgbClr val="7030A0"/>
                </a:solidFill>
              </a:rPr>
              <a:t>B) SPOZNAJNO PRILAGOĐAVANJE</a:t>
            </a:r>
            <a:endParaRPr lang="en-US" sz="1800" b="1" dirty="0">
              <a:solidFill>
                <a:srgbClr val="7030A0"/>
              </a:solidFill>
            </a:endParaRPr>
          </a:p>
        </p:txBody>
      </p:sp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>
          <a:xfrm>
            <a:off x="2589212" y="1796716"/>
            <a:ext cx="8915400" cy="4114506"/>
          </a:xfrm>
        </p:spPr>
        <p:txBody>
          <a:bodyPr/>
          <a:lstStyle/>
          <a:p>
            <a:r>
              <a:rPr lang="vi-VN" dirty="0" smtClean="0"/>
              <a:t>Uvođenje</a:t>
            </a:r>
            <a:r>
              <a:rPr lang="hr-HR" dirty="0" smtClean="0"/>
              <a:t> u postupak (stupnjevito pružanje pomoći u rješavanju zadataka)</a:t>
            </a:r>
          </a:p>
          <a:p>
            <a:r>
              <a:rPr lang="hr-HR" dirty="0" smtClean="0"/>
              <a:t>Planiranje teksta (osvješćivanje slijeda putem slike, pitanja, riječi)</a:t>
            </a:r>
          </a:p>
          <a:p>
            <a:r>
              <a:rPr lang="hr-HR" dirty="0" smtClean="0"/>
              <a:t>Sažimanje teksta (izdvajanje bitnih odrednica sadržaja, smanjivanje broja činjenica)</a:t>
            </a:r>
          </a:p>
          <a:p>
            <a:r>
              <a:rPr lang="hr-HR" dirty="0" smtClean="0"/>
              <a:t>Semantičko pojednostavljivanje sadržaja učenja (prerada sadržaja sukladno spoznajnim sposobnostima učenika)</a:t>
            </a:r>
          </a:p>
          <a:p>
            <a:r>
              <a:rPr lang="hr-HR" dirty="0" smtClean="0"/>
              <a:t>Primjena shematskih prikaza (predočavanje sadržaja na pregledan način)</a:t>
            </a:r>
          </a:p>
          <a:p>
            <a:r>
              <a:rPr lang="hr-HR" dirty="0" smtClean="0"/>
              <a:t>Stupnjevito perceptivno potkrjepljenje istog sadržaja (postupno uvođenje u apstraktan način mišljenja)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07385"/>
          </a:xfrm>
        </p:spPr>
        <p:txBody>
          <a:bodyPr>
            <a:normAutofit/>
          </a:bodyPr>
          <a:lstStyle/>
          <a:p>
            <a:r>
              <a:rPr lang="hr-HR" sz="1800" b="1" dirty="0" smtClean="0">
                <a:solidFill>
                  <a:srgbClr val="7030A0"/>
                </a:solidFill>
              </a:rPr>
              <a:t>C) GOVORNO PRILAGOĐAVANJE</a:t>
            </a:r>
            <a:endParaRPr lang="en-US" sz="1800" b="1" dirty="0">
              <a:solidFill>
                <a:srgbClr val="7030A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Prilagođavanje izražajnosti (boja, visina i jačina glasa, uz primjerenu gestu i mimiku)</a:t>
            </a:r>
          </a:p>
          <a:p>
            <a:r>
              <a:rPr lang="hr-HR" dirty="0" smtClean="0"/>
              <a:t>Prilagođavanje razgovjetnosti (govorenje u neposrednoj blizini učenika, licem u lice)</a:t>
            </a:r>
          </a:p>
          <a:p>
            <a:r>
              <a:rPr lang="hr-HR" dirty="0" smtClean="0"/>
              <a:t>Prilagođavanje razumljivosti (uporaba jasnih, </a:t>
            </a:r>
            <a:r>
              <a:rPr lang="hr-HR" dirty="0" err="1" smtClean="0"/>
              <a:t>razgovjetnih</a:t>
            </a:r>
            <a:r>
              <a:rPr lang="hr-HR" dirty="0" smtClean="0"/>
              <a:t>, jednostavnih i kraćih rečenica s poznatim ili objašnjenim novim riječima, ponavljanje izrečenog, provjera razumijevanja slušanog putem pokazivanja, pitanja, postavljanje jednog po jednog pitanja, dodatno pojašnjavanje izrečenog)</a:t>
            </a:r>
          </a:p>
          <a:p>
            <a:r>
              <a:rPr lang="hr-HR" dirty="0" smtClean="0"/>
              <a:t>Govorno usmjeravanje pažnje (Izričajima poput: “molim vas pazite”, “molim slušajte”, “ovo je važno”)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50695" y="624110"/>
            <a:ext cx="9178507" cy="1280890"/>
          </a:xfrm>
        </p:spPr>
        <p:txBody>
          <a:bodyPr>
            <a:normAutofit/>
          </a:bodyPr>
          <a:lstStyle/>
          <a:p>
            <a:r>
              <a:rPr lang="hr-HR" sz="1800" b="1" dirty="0" smtClean="0">
                <a:solidFill>
                  <a:srgbClr val="7030A0"/>
                </a:solidFill>
              </a:rPr>
              <a:t>D) PRILAGOĐAVANJE ZAHTJEVA</a:t>
            </a:r>
            <a:endParaRPr lang="en-US" sz="1800" b="1" dirty="0">
              <a:solidFill>
                <a:srgbClr val="7030A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1427747"/>
            <a:ext cx="8915400" cy="4483475"/>
          </a:xfrm>
        </p:spPr>
        <p:txBody>
          <a:bodyPr/>
          <a:lstStyle/>
          <a:p>
            <a:r>
              <a:rPr lang="hr-HR" dirty="0" smtClean="0"/>
              <a:t>Zahtjevi u odnosu na samostalnost (stupnjevito pružanje pomoći i nadzora pri rješavanju različitih zadataka)</a:t>
            </a:r>
          </a:p>
          <a:p>
            <a:r>
              <a:rPr lang="hr-HR" dirty="0" smtClean="0"/>
              <a:t>Zahtjevi u odnosu na vrijeme rada (predviđanje duljeg vremena za rješavanje zadataka, osobito u pismenim provjerama znanja)</a:t>
            </a:r>
          </a:p>
          <a:p>
            <a:r>
              <a:rPr lang="hr-HR" dirty="0" smtClean="0"/>
              <a:t>Zahtjevi u odnosu na način rada (pojedinačno zadavanje zadataka, korištenje tipova zadataka različite težine, </a:t>
            </a:r>
            <a:r>
              <a:rPr lang="hr-HR" dirty="0" err="1" smtClean="0"/>
              <a:t>npr</a:t>
            </a:r>
            <a:r>
              <a:rPr lang="hr-HR" dirty="0" smtClean="0"/>
              <a:t>. dvočlanog izbora, mnogočlanog izbora, uspoređivanja i sređivanja, nadopunjavanja, dosjećanja, češće vježbanje i ponavljanje)</a:t>
            </a:r>
          </a:p>
          <a:p>
            <a:r>
              <a:rPr lang="hr-HR" dirty="0" smtClean="0"/>
              <a:t>Zahtjevi u odnosu na provjeravanje (samo usmena provjera znanja ili davanje mogućnosti da učeniku netko drugi čita (disleksija), češće provjere znanja u kraćim vremenskim jedinicama i s manjim brojem zadataka)</a:t>
            </a:r>
          </a:p>
          <a:p>
            <a:r>
              <a:rPr lang="hr-HR" dirty="0" smtClean="0"/>
              <a:t>Zahtjevi u odnosu na aktivnost (zajedničko planiranje rada s učenikom, češće promjene aktivnosti, fizičko približavanje učenika izvoru spoznavanja)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1800" b="1" dirty="0" smtClean="0">
                <a:solidFill>
                  <a:srgbClr val="7030A0"/>
                </a:solidFill>
              </a:rPr>
              <a:t>D) ODABIR POTICAJA</a:t>
            </a:r>
            <a:endParaRPr lang="en-US" sz="1800" b="1" dirty="0">
              <a:solidFill>
                <a:srgbClr val="7030A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1411705"/>
            <a:ext cx="8915400" cy="4499517"/>
          </a:xfrm>
        </p:spPr>
        <p:txBody>
          <a:bodyPr/>
          <a:lstStyle/>
          <a:p>
            <a:r>
              <a:rPr lang="hr-HR" dirty="0" smtClean="0"/>
              <a:t>Primjena prikladnih načina u nastavi, socijalnih oblika i aktivnosti učenika koji će pridonijeti razvoju pozitivne emocionalno-socijalne klime u razredu.</a:t>
            </a:r>
          </a:p>
          <a:p>
            <a:r>
              <a:rPr lang="hr-HR" dirty="0" smtClean="0"/>
              <a:t>Optimalni oblici rada (rad u skupinama, rad u parovima, individualan rad s unaprijed  određenim zadatkom)</a:t>
            </a:r>
          </a:p>
          <a:p>
            <a:r>
              <a:rPr lang="hr-HR" dirty="0" smtClean="0"/>
              <a:t>Odabir primjerenih metoda rada (razgovora, izlaganja, demonstracije, praktičnog rada, čitanja, pisanja)</a:t>
            </a:r>
          </a:p>
          <a:p>
            <a:r>
              <a:rPr lang="hr-HR" dirty="0" smtClean="0"/>
              <a:t>Primjena emocionalno-socijalnih poticaja (osmjehivanje, dodirivanje, kimanje glavom, otvoren stav učitelja, ohrabrivanje, pohvaljivanje, isticanje, vidljivi oblici pozitivnog vrednovanja, poticanje suradnje među učenicima različitim oblicima zajedničkih aktivnosti (igra, pjevanje, ples)</a:t>
            </a:r>
          </a:p>
          <a:p>
            <a:pPr>
              <a:buNone/>
            </a:pPr>
            <a:r>
              <a:rPr lang="hr-HR" b="1" dirty="0" smtClean="0">
                <a:solidFill>
                  <a:srgbClr val="7030A0"/>
                </a:solidFill>
              </a:rPr>
              <a:t>E) ODABIR IZVORA SPOZNAVANJA, SREDSTAVA RADA I DIDAKTIČKOG MATERIJALA</a:t>
            </a:r>
          </a:p>
          <a:p>
            <a:pPr>
              <a:buNone/>
            </a:pPr>
            <a:r>
              <a:rPr lang="hr-HR" dirty="0" smtClean="0"/>
              <a:t>- Najvažnije je neposredno iskustvo,a tek onda primjena didaktičkih sredstava.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ctrTitle"/>
          </p:nvPr>
        </p:nvSpPr>
        <p:spPr>
          <a:xfrm>
            <a:off x="2341019" y="659674"/>
            <a:ext cx="8915399" cy="2262781"/>
          </a:xfrm>
        </p:spPr>
        <p:txBody>
          <a:bodyPr>
            <a:normAutofit/>
          </a:bodyPr>
          <a:lstStyle/>
          <a:p>
            <a:r>
              <a:rPr lang="hr-HR" altLang="x-none" sz="4400" b="1" dirty="0" smtClean="0"/>
              <a:t>Prilagodba rada učenicima s teškoćama</a:t>
            </a:r>
            <a:br>
              <a:rPr lang="hr-HR" altLang="x-none" sz="4400" b="1" dirty="0" smtClean="0"/>
            </a:br>
            <a:endParaRPr lang="hr-HR" altLang="x-none" sz="4400" b="1" dirty="0" smtClean="0"/>
          </a:p>
        </p:txBody>
      </p:sp>
      <p:sp>
        <p:nvSpPr>
          <p:cNvPr id="2051" name="Podnaslov 2"/>
          <p:cNvSpPr>
            <a:spLocks noGrp="1"/>
          </p:cNvSpPr>
          <p:nvPr>
            <p:ph type="subTitle" idx="1"/>
          </p:nvPr>
        </p:nvSpPr>
        <p:spPr>
          <a:xfrm>
            <a:off x="2341018" y="2922455"/>
            <a:ext cx="8915399" cy="2354941"/>
          </a:xfrm>
        </p:spPr>
        <p:txBody>
          <a:bodyPr>
            <a:normAutofit lnSpcReduction="10000"/>
          </a:bodyPr>
          <a:lstStyle/>
          <a:p>
            <a:pPr>
              <a:lnSpc>
                <a:spcPct val="210000"/>
              </a:lnSpc>
            </a:pPr>
            <a:r>
              <a:rPr lang="hr-HR" altLang="x-none" b="1" dirty="0" smtClean="0">
                <a:solidFill>
                  <a:srgbClr val="FF0000"/>
                </a:solidFill>
              </a:rPr>
              <a:t>Učenici s poseb</a:t>
            </a:r>
            <a:r>
              <a:rPr lang="hr-HR" altLang="x-none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n</a:t>
            </a:r>
            <a:r>
              <a:rPr lang="hr-HR" altLang="x-none" b="1" dirty="0" smtClean="0">
                <a:solidFill>
                  <a:srgbClr val="FF0000"/>
                </a:solidFill>
              </a:rPr>
              <a:t>im potrebama imaju pravo na obrazovanje koje će im omogućiti dostojanstvo, poticati njihove najbolje sposobnosti, samostalnost, uključivanje u zajednicu, a time i društvo </a:t>
            </a:r>
            <a:br>
              <a:rPr lang="hr-HR" altLang="x-none" b="1" dirty="0" smtClean="0">
                <a:solidFill>
                  <a:srgbClr val="FF0000"/>
                </a:solidFill>
              </a:rPr>
            </a:br>
            <a:r>
              <a:rPr lang="hr-HR" altLang="x-none" b="1" dirty="0" smtClean="0">
                <a:solidFill>
                  <a:srgbClr val="FF0000"/>
                </a:solidFill>
              </a:rPr>
              <a:t>(prema čl. 23. Konvencije o pravima djeteta, 2000.god.)</a:t>
            </a:r>
            <a:endParaRPr lang="hr-HR" altLang="x-none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04537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431800" y="392113"/>
            <a:ext cx="10698163" cy="61245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sz="2800" b="1" dirty="0">
                <a:latin typeface="+mn-lt"/>
              </a:rPr>
              <a:t>segregacija</a:t>
            </a:r>
            <a:r>
              <a:rPr lang="hr-HR" sz="2800" dirty="0">
                <a:latin typeface="+mn-lt"/>
              </a:rPr>
              <a:t>: odvojeno okruženje, izolirani od vršnjaka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dirty="0">
                <a:latin typeface="+mn-lt"/>
              </a:rPr>
              <a:t>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sz="2800" b="1" dirty="0">
                <a:latin typeface="+mn-lt"/>
              </a:rPr>
              <a:t>integracija</a:t>
            </a:r>
            <a:r>
              <a:rPr lang="hr-HR" sz="2800" dirty="0">
                <a:latin typeface="+mn-lt"/>
              </a:rPr>
              <a:t>: stavljanje učenika s teškoćama u redovne škole </a:t>
            </a:r>
            <a:r>
              <a:rPr lang="hr-HR" sz="2800" b="1" dirty="0">
                <a:latin typeface="+mn-lt"/>
              </a:rPr>
              <a:t>tako dugo dok se mogu prilagoditi njihovim zahtjevima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b="1" dirty="0">
                <a:latin typeface="+mn-lt"/>
              </a:rPr>
              <a:t>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sz="2800" b="1" dirty="0"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sz="2800" b="1" dirty="0"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sz="2800" b="1" dirty="0"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sz="2800" b="1" dirty="0"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sz="2800" b="1" dirty="0" err="1">
                <a:latin typeface="+mn-lt"/>
              </a:rPr>
              <a:t>inkluzija</a:t>
            </a:r>
            <a:r>
              <a:rPr lang="hr-HR" sz="2800" b="1" dirty="0">
                <a:latin typeface="+mn-lt"/>
              </a:rPr>
              <a:t>:</a:t>
            </a:r>
            <a:r>
              <a:rPr lang="hr-HR" sz="2800" dirty="0">
                <a:latin typeface="+mn-lt"/>
              </a:rPr>
              <a:t> proces sustavnih reformi, </a:t>
            </a:r>
            <a:r>
              <a:rPr lang="hr-HR" sz="2800" b="1" dirty="0">
                <a:latin typeface="+mn-lt"/>
              </a:rPr>
              <a:t>promjene sadržaja (kurikuluma),  metoda poučavanja,  pristupa i struktura u obrazovanju  </a:t>
            </a:r>
            <a:r>
              <a:rPr lang="hr-HR" sz="2800" dirty="0">
                <a:latin typeface="+mn-lt"/>
              </a:rPr>
              <a:t>u cilju omogućavanja da </a:t>
            </a:r>
            <a:r>
              <a:rPr lang="hr-HR" sz="2800" b="1" dirty="0">
                <a:latin typeface="+mn-lt"/>
              </a:rPr>
              <a:t>SVI učenici </a:t>
            </a:r>
            <a:r>
              <a:rPr lang="hr-HR" sz="2800" dirty="0">
                <a:latin typeface="+mn-lt"/>
              </a:rPr>
              <a:t>odgovarajuće dobi </a:t>
            </a:r>
            <a:r>
              <a:rPr lang="hr-HR" sz="2800" b="1" dirty="0">
                <a:latin typeface="+mn-lt"/>
              </a:rPr>
              <a:t>dobe iskustvo učenja  koje najbolje odgovara </a:t>
            </a:r>
            <a:r>
              <a:rPr lang="hr-HR" sz="2800" dirty="0">
                <a:latin typeface="+mn-lt"/>
              </a:rPr>
              <a:t> </a:t>
            </a:r>
            <a:r>
              <a:rPr lang="hr-HR" sz="2800" b="1" dirty="0">
                <a:latin typeface="+mn-lt"/>
              </a:rPr>
              <a:t>njihovim potrebama i preferencijama.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dirty="0">
                <a:latin typeface="+mn-lt"/>
              </a:rPr>
              <a:t> </a:t>
            </a:r>
          </a:p>
        </p:txBody>
      </p:sp>
      <p:pic>
        <p:nvPicPr>
          <p:cNvPr id="12291" name="Slika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2193925"/>
            <a:ext cx="3121025" cy="210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601663" y="482600"/>
            <a:ext cx="10266362" cy="53863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dirty="0">
                <a:latin typeface="+mn-lt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b="1" dirty="0">
                <a:solidFill>
                  <a:srgbClr val="FF0000"/>
                </a:solidFill>
                <a:latin typeface="+mn-lt"/>
              </a:rPr>
              <a:t>REALNOST- DIJETE JOŠ UVIJEK NIJE U SREDIŠTU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2800" b="1" dirty="0">
              <a:solidFill>
                <a:srgbClr val="FF0000"/>
              </a:solidFill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sz="2400" b="1" dirty="0">
                <a:latin typeface="+mn-lt"/>
              </a:rPr>
              <a:t>naglasak je još uvijek na sadržaju, a ne na djetetovim sposobnostima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latin typeface="+mn-lt"/>
              </a:rPr>
              <a:t>•  nedovoljna individualizacija programa i metoda poučavanja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latin typeface="+mn-lt"/>
              </a:rPr>
              <a:t>•  nedostatak prilagođenih udžbenika i nastavnih pomagala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latin typeface="+mn-lt"/>
              </a:rPr>
              <a:t>•  nedostatno educirani nastavnici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latin typeface="+mn-lt"/>
              </a:rPr>
              <a:t>•  veliko oslanjanje na asistente u nastavi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24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dirty="0">
                <a:latin typeface="+mn-lt"/>
              </a:rPr>
              <a:t>Stavljanje učenika s teškoćama u redovne škole </a:t>
            </a:r>
            <a:r>
              <a:rPr lang="hr-HR" sz="2400" b="1" dirty="0">
                <a:latin typeface="+mn-lt"/>
              </a:rPr>
              <a:t>bez pratećih promjena u organizaciji, kurikulumu i strategijama učenja i podučavanja ne čini </a:t>
            </a:r>
            <a:r>
              <a:rPr lang="hr-HR" sz="2400" b="1" dirty="0" err="1">
                <a:latin typeface="+mn-lt"/>
              </a:rPr>
              <a:t>inkluziju</a:t>
            </a:r>
            <a:r>
              <a:rPr lang="hr-HR" sz="2400" b="1" dirty="0">
                <a:latin typeface="+mn-lt"/>
              </a:rPr>
              <a:t>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2400" b="1" dirty="0"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solidFill>
                  <a:srgbClr val="FF0000"/>
                </a:solidFill>
                <a:latin typeface="+mn-lt"/>
              </a:rPr>
              <a:t>Potreban je fleksibilni kurikulum i metode poučavanja i učenja koje su prilagođene različitim sposobnostima i stilovima učenja.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5" y="274320"/>
            <a:ext cx="8911687" cy="940526"/>
          </a:xfrm>
        </p:spPr>
        <p:txBody>
          <a:bodyPr>
            <a:normAutofit/>
          </a:bodyPr>
          <a:lstStyle/>
          <a:p>
            <a:r>
              <a:rPr lang="hr-HR" b="1" dirty="0"/>
              <a:t>Vrednovanje učenika s teškoćama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024742" y="1214846"/>
            <a:ext cx="9479869" cy="5342708"/>
          </a:xfrm>
        </p:spPr>
        <p:txBody>
          <a:bodyPr>
            <a:normAutofit fontScale="92500"/>
          </a:bodyPr>
          <a:lstStyle/>
          <a:p>
            <a:r>
              <a:rPr lang="hr-HR" dirty="0"/>
              <a:t> Pravilnik o načinima, postupcima i elementima vrednovanja učenika u osnovnoj i srednjoj školi (2010.) </a:t>
            </a:r>
          </a:p>
          <a:p>
            <a:pPr lvl="1"/>
            <a:r>
              <a:rPr lang="hr-HR" b="1" dirty="0">
                <a:solidFill>
                  <a:srgbClr val="FF0000"/>
                </a:solidFill>
              </a:rPr>
              <a:t> članak 5.</a:t>
            </a:r>
          </a:p>
          <a:p>
            <a:r>
              <a:rPr lang="hr-HR" b="1" dirty="0">
                <a:solidFill>
                  <a:srgbClr val="FF0000"/>
                </a:solidFill>
              </a:rPr>
              <a:t> </a:t>
            </a:r>
            <a:r>
              <a:rPr lang="hr-HR" dirty="0">
                <a:solidFill>
                  <a:schemeClr val="tx1"/>
                </a:solidFill>
              </a:rPr>
              <a:t>vrednovati </a:t>
            </a:r>
            <a:r>
              <a:rPr lang="hr-HR" b="1" u="sng" dirty="0">
                <a:solidFill>
                  <a:schemeClr val="tx1"/>
                </a:solidFill>
              </a:rPr>
              <a:t>odnos prema radu </a:t>
            </a:r>
            <a:r>
              <a:rPr lang="hr-HR" dirty="0">
                <a:solidFill>
                  <a:schemeClr val="tx1"/>
                </a:solidFill>
              </a:rPr>
              <a:t>i postavljenim zadacima te odgojnim vrijednostima</a:t>
            </a:r>
          </a:p>
          <a:p>
            <a:r>
              <a:rPr lang="hr-HR" b="1" dirty="0">
                <a:solidFill>
                  <a:schemeClr val="tx1"/>
                </a:solidFill>
              </a:rPr>
              <a:t> </a:t>
            </a:r>
            <a:r>
              <a:rPr lang="hr-HR" dirty="0">
                <a:solidFill>
                  <a:schemeClr val="tx1"/>
                </a:solidFill>
              </a:rPr>
              <a:t>načine, postupke i elemente vrednovanja </a:t>
            </a:r>
            <a:r>
              <a:rPr lang="hr-HR" b="1" u="sng" dirty="0">
                <a:solidFill>
                  <a:schemeClr val="tx1"/>
                </a:solidFill>
              </a:rPr>
              <a:t>primjeriti teškoći i osobnosti</a:t>
            </a:r>
          </a:p>
          <a:p>
            <a:r>
              <a:rPr lang="hr-HR" b="1" dirty="0">
                <a:solidFill>
                  <a:schemeClr val="tx1"/>
                </a:solidFill>
              </a:rPr>
              <a:t> </a:t>
            </a:r>
            <a:r>
              <a:rPr lang="hr-HR" dirty="0">
                <a:solidFill>
                  <a:schemeClr val="tx1"/>
                </a:solidFill>
              </a:rPr>
              <a:t>poticati na </a:t>
            </a:r>
            <a:r>
              <a:rPr lang="hr-HR" u="sng" dirty="0">
                <a:solidFill>
                  <a:schemeClr val="tx1"/>
                </a:solidFill>
              </a:rPr>
              <a:t>aktivno sudjelovanje </a:t>
            </a:r>
            <a:r>
              <a:rPr lang="hr-HR" dirty="0">
                <a:solidFill>
                  <a:schemeClr val="tx1"/>
                </a:solidFill>
              </a:rPr>
              <a:t>u nastavi i izvannastavnim aktivnostima, razvijati </a:t>
            </a:r>
            <a:r>
              <a:rPr lang="hr-HR" u="sng" dirty="0">
                <a:solidFill>
                  <a:schemeClr val="tx1"/>
                </a:solidFill>
              </a:rPr>
              <a:t>samopouzdanje</a:t>
            </a:r>
            <a:r>
              <a:rPr lang="hr-HR" dirty="0">
                <a:solidFill>
                  <a:schemeClr val="tx1"/>
                </a:solidFill>
              </a:rPr>
              <a:t> i osjećaj napredovanja</a:t>
            </a:r>
          </a:p>
          <a:p>
            <a:r>
              <a:rPr lang="hr-HR" b="1" dirty="0">
                <a:solidFill>
                  <a:schemeClr val="tx1"/>
                </a:solidFill>
              </a:rPr>
              <a:t> </a:t>
            </a:r>
            <a:r>
              <a:rPr lang="hr-HR" dirty="0">
                <a:solidFill>
                  <a:schemeClr val="tx1"/>
                </a:solidFill>
              </a:rPr>
              <a:t>načini i postupci vrednovanja trebaju biti u skladu s </a:t>
            </a:r>
            <a:r>
              <a:rPr lang="hr-HR" b="1" u="sng" dirty="0">
                <a:solidFill>
                  <a:schemeClr val="tx1"/>
                </a:solidFill>
              </a:rPr>
              <a:t>preporukama stručnog tima za pojedino područje, primjereni stupnju i vrsti teškoće </a:t>
            </a:r>
            <a:r>
              <a:rPr lang="hr-HR" dirty="0">
                <a:solidFill>
                  <a:schemeClr val="tx1"/>
                </a:solidFill>
              </a:rPr>
              <a:t>te jasni svim sudionicima u procesu</a:t>
            </a:r>
          </a:p>
          <a:p>
            <a:pPr>
              <a:lnSpc>
                <a:spcPct val="160000"/>
              </a:lnSpc>
            </a:pP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b="1" dirty="0">
                <a:solidFill>
                  <a:srgbClr val="FF0000"/>
                </a:solidFill>
              </a:rPr>
              <a:t>razinu razvijenosti kompetencija provjeravati oblikom u kojem mu njegova teškoća najmanje smeta i u kojemu se najbolje može izraziti</a:t>
            </a:r>
          </a:p>
          <a:p>
            <a:r>
              <a:rPr lang="hr-HR" dirty="0">
                <a:solidFill>
                  <a:schemeClr val="tx1"/>
                </a:solidFill>
              </a:rPr>
              <a:t> pogreške nastale zbog teškoće moraju se ispraviti, ali ne smiju utjecati na cjelokupno vrednovanje rada, tj. na ocjenu</a:t>
            </a:r>
          </a:p>
          <a:p>
            <a:r>
              <a:rPr lang="hr-HR" dirty="0">
                <a:solidFill>
                  <a:schemeClr val="tx1"/>
                </a:solidFill>
              </a:rPr>
              <a:t> ocjenu popratiti opisno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369732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Zakoni, pravilnici..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0178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b="1" u="sng" dirty="0"/>
              <a:t>Pravilnik o osnovnoškolskom i srednjoškolskom odgoju i obrazovanju učenika s teškoćama u razvoju (2015.)</a:t>
            </a:r>
          </a:p>
          <a:p>
            <a:r>
              <a:rPr lang="hr-HR" dirty="0"/>
              <a:t> čl. </a:t>
            </a:r>
            <a:r>
              <a:rPr lang="hr-HR" dirty="0" smtClean="0"/>
              <a:t>2.2. -&gt; Učenik s teškoćama u razvoju je učenik čije </a:t>
            </a:r>
            <a:r>
              <a:rPr lang="hr-HR" sz="2200" b="1" dirty="0" smtClean="0"/>
              <a:t>sposobnosti</a:t>
            </a:r>
            <a:r>
              <a:rPr lang="hr-HR" dirty="0" smtClean="0"/>
              <a:t> u međudjelovanju s čimbenicima iz okoline </a:t>
            </a:r>
            <a:r>
              <a:rPr lang="hr-HR" sz="2200" b="1" dirty="0" smtClean="0"/>
              <a:t>ograničavaju</a:t>
            </a:r>
            <a:r>
              <a:rPr lang="hr-HR" dirty="0" smtClean="0"/>
              <a:t> njegovo puno, učinkovito i ravnopravno sudjelovanje u odgojno-obrazovnom procesu s ostalim učenicima</a:t>
            </a:r>
          </a:p>
          <a:p>
            <a:r>
              <a:rPr lang="hr-HR" dirty="0"/>
              <a:t> </a:t>
            </a:r>
            <a:r>
              <a:rPr lang="hr-HR" dirty="0" smtClean="0"/>
              <a:t>čl. 2.3. -&gt; Odgoj i obrazovanje učenika temelji se na načelima </a:t>
            </a:r>
            <a:r>
              <a:rPr lang="hr-HR" sz="2000" b="1" dirty="0" smtClean="0"/>
              <a:t>prihvaćanja različitosti</a:t>
            </a:r>
            <a:r>
              <a:rPr lang="hr-HR" sz="2200" dirty="0" smtClean="0"/>
              <a:t> </a:t>
            </a:r>
            <a:r>
              <a:rPr lang="hr-HR" dirty="0" smtClean="0"/>
              <a:t>učenika, prihvaćanja različitih osobitosti razvoja učenika, osiguravanja </a:t>
            </a:r>
            <a:r>
              <a:rPr lang="hr-HR" sz="2000" b="1" dirty="0" smtClean="0"/>
              <a:t>uvjeta i potpore</a:t>
            </a:r>
            <a:r>
              <a:rPr lang="hr-HR" sz="2200" dirty="0" smtClean="0"/>
              <a:t> </a:t>
            </a:r>
            <a:r>
              <a:rPr lang="hr-HR" dirty="0" smtClean="0"/>
              <a:t>za ostvarivanje maksimalnog razvoja </a:t>
            </a:r>
            <a:r>
              <a:rPr lang="hr-HR" sz="2000" b="1" dirty="0" smtClean="0"/>
              <a:t>potencijala</a:t>
            </a:r>
            <a:r>
              <a:rPr lang="hr-HR" dirty="0" smtClean="0"/>
              <a:t> svakog pojedinog učenika, izjednačavanja </a:t>
            </a:r>
            <a:r>
              <a:rPr lang="hr-HR" sz="2000" b="1" dirty="0" smtClean="0"/>
              <a:t>mogućnosti</a:t>
            </a:r>
            <a:r>
              <a:rPr lang="hr-HR" dirty="0" smtClean="0"/>
              <a:t> za postizanje najvećeg mogućeg stupnja obrazovanja.. </a:t>
            </a:r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3362037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Primjereni program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u="sng" dirty="0"/>
              <a:t>Pravilnik o osnovnoškolskom i srednjoškolskom odgoju i obrazovanju učenika s teškoćama u razvoju (2015</a:t>
            </a:r>
            <a:r>
              <a:rPr lang="hr-HR" b="1" u="sng" dirty="0" smtClean="0"/>
              <a:t>.)</a:t>
            </a:r>
          </a:p>
          <a:p>
            <a:pPr marL="0" indent="0">
              <a:buNone/>
            </a:pPr>
            <a:endParaRPr lang="hr-HR" dirty="0" smtClean="0"/>
          </a:p>
          <a:p>
            <a:pPr>
              <a:lnSpc>
                <a:spcPct val="150000"/>
              </a:lnSpc>
            </a:pPr>
            <a:r>
              <a:rPr lang="hr-HR" dirty="0"/>
              <a:t> </a:t>
            </a:r>
            <a:r>
              <a:rPr lang="hr-HR" dirty="0" smtClean="0"/>
              <a:t>čl.3.3. Primjereni program odgoja i obrazovanja je nastavni plan i program i/ili kurikulum koji omogućava odgojno-obrazovno napredovanje učenika poštujući specifičnosti njegove utvrđene teškoće, specifičnosti njegova funkcioniranja i njegove odgojno-obrazovne potrebe</a:t>
            </a:r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3755210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 smtClean="0"/>
              <a:t>Primjereni programi odgoja i obrazovanja u I.OŠ Čakovec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 smtClean="0"/>
              <a:t> </a:t>
            </a:r>
          </a:p>
          <a:p>
            <a:r>
              <a:rPr lang="hr-HR" dirty="0" smtClean="0"/>
              <a:t>REDOVITI PROGRAM UZ INDIVIDUALIZIRANE POSTUPKE</a:t>
            </a:r>
          </a:p>
          <a:p>
            <a:pPr marL="0" indent="0">
              <a:buNone/>
            </a:pPr>
            <a:endParaRPr lang="hr-HR" dirty="0" smtClean="0"/>
          </a:p>
          <a:p>
            <a:r>
              <a:rPr lang="hr-HR" dirty="0" smtClean="0"/>
              <a:t> REDOVITI PROGRAM UZ </a:t>
            </a:r>
            <a:r>
              <a:rPr lang="hr-HR" b="1" dirty="0" smtClean="0"/>
              <a:t>PRILAGODBU SADRŽAJA </a:t>
            </a:r>
            <a:r>
              <a:rPr lang="hr-HR" dirty="0" smtClean="0"/>
              <a:t>I INDIVIDUALIZIRANE POSTUPKE</a:t>
            </a:r>
          </a:p>
          <a:p>
            <a:pPr marL="0" indent="0">
              <a:buNone/>
            </a:pPr>
            <a:endParaRPr lang="hr-HR" dirty="0" smtClean="0"/>
          </a:p>
          <a:p>
            <a:r>
              <a:rPr lang="hr-HR" dirty="0"/>
              <a:t> </a:t>
            </a:r>
            <a:r>
              <a:rPr lang="hr-HR" dirty="0" smtClean="0"/>
              <a:t>utvrđuje Stručno povjerenstvo Ureda</a:t>
            </a:r>
          </a:p>
          <a:p>
            <a:r>
              <a:rPr lang="hr-HR" dirty="0"/>
              <a:t> </a:t>
            </a:r>
            <a:r>
              <a:rPr lang="hr-HR" dirty="0" smtClean="0"/>
              <a:t>Rješenje o primjerenom programu obrazovanja donosi Ured</a:t>
            </a:r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52133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Redoviti program uz individualizirane postupke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u</a:t>
            </a:r>
            <a:r>
              <a:rPr lang="hr-HR" dirty="0" smtClean="0"/>
              <a:t>čenici koji s obzirom na vrstu teškoće </a:t>
            </a:r>
            <a:r>
              <a:rPr lang="hr-HR" u="sng" dirty="0" smtClean="0"/>
              <a:t>MOGU</a:t>
            </a:r>
            <a:r>
              <a:rPr lang="hr-HR" dirty="0" smtClean="0"/>
              <a:t> svladavati redoviti nastavni plan i program/kurikulum bez sadržajnog ograničavanja</a:t>
            </a:r>
          </a:p>
          <a:p>
            <a:r>
              <a:rPr lang="hr-HR" dirty="0"/>
              <a:t>z</a:t>
            </a:r>
            <a:r>
              <a:rPr lang="hr-HR" dirty="0" smtClean="0"/>
              <a:t>bog </a:t>
            </a:r>
            <a:r>
              <a:rPr lang="hr-HR" u="sng" dirty="0" smtClean="0"/>
              <a:t>specifičnosti u funkcioniranju </a:t>
            </a:r>
            <a:r>
              <a:rPr lang="hr-HR" dirty="0" smtClean="0"/>
              <a:t>potrebno im je individualizirati postupke u radu </a:t>
            </a:r>
          </a:p>
          <a:p>
            <a:r>
              <a:rPr lang="hr-HR" dirty="0"/>
              <a:t> </a:t>
            </a:r>
            <a:r>
              <a:rPr lang="hr-HR" dirty="0" smtClean="0"/>
              <a:t>individualizirani postupci omogućavaju različite oblike potpore, prema potrebama učenika, s obzirom na: </a:t>
            </a:r>
          </a:p>
          <a:p>
            <a:pPr lvl="1"/>
            <a:r>
              <a:rPr lang="hr-HR" dirty="0"/>
              <a:t> </a:t>
            </a:r>
            <a:r>
              <a:rPr lang="hr-HR" dirty="0" smtClean="0"/>
              <a:t>samostalnost učenika; vrijeme rada; metode rada; provjeravanje vještina znanja i sposobnosti učenika; praćenje i vrednovanje postignuća učenika; aktivnost učenika; tehnološka, didaktička i/ili rehabilitacijska sredstva za rad; primjereni prostorni uvjeti</a:t>
            </a:r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395279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Redoviti program uz individualizirane </a:t>
            </a:r>
            <a:r>
              <a:rPr lang="hr-HR" dirty="0" smtClean="0"/>
              <a:t>postupke...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 čl.5.3. </a:t>
            </a:r>
          </a:p>
          <a:p>
            <a:pPr lvl="1" algn="just">
              <a:lnSpc>
                <a:spcPct val="200000"/>
              </a:lnSpc>
            </a:pPr>
            <a:r>
              <a:rPr lang="hr-HR" dirty="0"/>
              <a:t> </a:t>
            </a:r>
            <a:r>
              <a:rPr lang="hr-HR" sz="1800" b="1" dirty="0" smtClean="0"/>
              <a:t>Individualizirani postupci </a:t>
            </a:r>
            <a:r>
              <a:rPr lang="hr-HR" sz="1800" dirty="0" smtClean="0"/>
              <a:t>mogu biti iz jednog, više ili svih predmeta te za svakoga pojedinog učenika iz stavka 2. ovog članka trebaju biti razrađeni kao </a:t>
            </a:r>
            <a:r>
              <a:rPr lang="hr-HR" sz="1800" b="1" dirty="0" smtClean="0"/>
              <a:t>pisani dokument</a:t>
            </a:r>
            <a:r>
              <a:rPr lang="hr-HR" sz="1800" dirty="0" smtClean="0"/>
              <a:t>, a izrađuju ga učitelji/nastavnici u suradnji sa stručnim suradnicima škole te su ga </a:t>
            </a:r>
            <a:r>
              <a:rPr lang="hr-HR" sz="1800" b="1" dirty="0" smtClean="0"/>
              <a:t>dužni dati na uvid roditelju/skrbniku</a:t>
            </a:r>
            <a:r>
              <a:rPr lang="hr-HR" sz="1800" dirty="0" smtClean="0"/>
              <a:t> učenika tijekom </a:t>
            </a:r>
            <a:r>
              <a:rPr lang="hr-HR" sz="1800" b="1" dirty="0" smtClean="0"/>
              <a:t>prve polovice polugodišta</a:t>
            </a:r>
            <a:endParaRPr lang="hr-HR" sz="1800" b="1" dirty="0"/>
          </a:p>
        </p:txBody>
      </p:sp>
    </p:spTree>
    <p:extLst>
      <p:ext uri="{BB962C8B-B14F-4D97-AF65-F5344CB8AC3E}">
        <p14:creationId xmlns="" xmlns:p14="http://schemas.microsoft.com/office/powerpoint/2010/main" val="304657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84511">
            <a:off x="371549" y="4683900"/>
            <a:ext cx="2892138" cy="19266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Redoviti program uz prilagodbu sadržaja i individualizirane postupke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 učenici koji s obzirom na vrstu teškoće </a:t>
            </a:r>
            <a:r>
              <a:rPr lang="hr-HR" u="sng" dirty="0" smtClean="0"/>
              <a:t>NE MOGU</a:t>
            </a:r>
            <a:r>
              <a:rPr lang="hr-HR" dirty="0" smtClean="0"/>
              <a:t> svladavati nastavni plan i program/kurikulum bez sadržajnog ograničavanja te im je zbog specifičnosti u funkcioniranju potreban </a:t>
            </a:r>
            <a:r>
              <a:rPr lang="hr-HR" u="sng" dirty="0" smtClean="0"/>
              <a:t>individualizirani pristup u radu</a:t>
            </a:r>
            <a:r>
              <a:rPr lang="hr-HR" dirty="0" smtClean="0"/>
              <a:t> i </a:t>
            </a:r>
            <a:r>
              <a:rPr lang="hr-HR" u="sng" dirty="0" smtClean="0"/>
              <a:t>SADRŽAJNA PRILAGODBA</a:t>
            </a:r>
          </a:p>
          <a:p>
            <a:r>
              <a:rPr lang="hr-HR" dirty="0"/>
              <a:t> </a:t>
            </a:r>
            <a:r>
              <a:rPr lang="hr-HR" dirty="0" smtClean="0"/>
              <a:t>sadržajno i metodički se prilagođava učeniku</a:t>
            </a:r>
          </a:p>
          <a:p>
            <a:r>
              <a:rPr lang="hr-HR" dirty="0"/>
              <a:t> </a:t>
            </a:r>
            <a:r>
              <a:rPr lang="hr-HR" u="sng" dirty="0" smtClean="0"/>
              <a:t>sadržajna prilagodba</a:t>
            </a:r>
            <a:r>
              <a:rPr lang="hr-HR" dirty="0" smtClean="0"/>
              <a:t>: smanjenje opsega nastavnih sadržaja do najniže razine usvojenosti obrazovnih postignuća propisanih nastavnim planom i programom/kurikulumom za razred u koji je učenik uključen, a iznad razine posebnog programa</a:t>
            </a:r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98189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Redoviti program uz prilagodbu sadržaja i individualizirane postupke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 čl.6.4. </a:t>
            </a:r>
          </a:p>
          <a:p>
            <a:pPr lvl="1" algn="just">
              <a:lnSpc>
                <a:spcPct val="200000"/>
              </a:lnSpc>
            </a:pPr>
            <a:r>
              <a:rPr lang="hr-HR" sz="1800" dirty="0" smtClean="0"/>
              <a:t>Redoviti program uz prilagodbu sadržaja i individualizirane postupke može biti iz jednog, više ili svih predmeta, a izrađuju ga kao </a:t>
            </a:r>
            <a:r>
              <a:rPr lang="hr-HR" sz="1800" b="1" dirty="0" smtClean="0"/>
              <a:t>pisani dokument </a:t>
            </a:r>
            <a:r>
              <a:rPr lang="hr-HR" sz="1800" dirty="0" smtClean="0"/>
              <a:t>svi učitelji/nastavnici za svaki pojedini nastavni predmet u suradnji sa stručnim suradnicima škole te su ga </a:t>
            </a:r>
            <a:r>
              <a:rPr lang="hr-HR" sz="1800" b="1" dirty="0" smtClean="0"/>
              <a:t>dužni dati na uvid roditelju/skrbniku učenika </a:t>
            </a:r>
            <a:r>
              <a:rPr lang="hr-HR" sz="1800" dirty="0" smtClean="0"/>
              <a:t>tijekom </a:t>
            </a:r>
            <a:r>
              <a:rPr lang="hr-HR" sz="1800" b="1" dirty="0" smtClean="0"/>
              <a:t>prve polovice polugodišta</a:t>
            </a:r>
            <a:r>
              <a:rPr lang="hr-HR" sz="1800" dirty="0" smtClean="0"/>
              <a:t>.</a:t>
            </a:r>
            <a:endParaRPr lang="hr-HR" sz="1800" dirty="0"/>
          </a:p>
        </p:txBody>
      </p:sp>
    </p:spTree>
    <p:extLst>
      <p:ext uri="{BB962C8B-B14F-4D97-AF65-F5344CB8AC3E}">
        <p14:creationId xmlns="" xmlns:p14="http://schemas.microsoft.com/office/powerpoint/2010/main" val="51286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amen">
  <a:themeElements>
    <a:clrScheme name="Pramen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Pramen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ram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949</TotalTime>
  <Words>1939</Words>
  <Application>Microsoft Office PowerPoint</Application>
  <PresentationFormat>Prilagođeno</PresentationFormat>
  <Paragraphs>190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28</vt:i4>
      </vt:variant>
    </vt:vector>
  </HeadingPairs>
  <TitlesOfParts>
    <vt:vector size="29" baseType="lpstr">
      <vt:lpstr>Pramen</vt:lpstr>
      <vt:lpstr>IZRADA IOOP-A I PRILAGODBA RADA UČENICIMA S TEŠKOĆAMA </vt:lpstr>
      <vt:lpstr>Zakoni, pravilnici..</vt:lpstr>
      <vt:lpstr>Zakoni, pravilnici..</vt:lpstr>
      <vt:lpstr>Primjereni program</vt:lpstr>
      <vt:lpstr>Primjereni programi odgoja i obrazovanja u I.OŠ Čakovec</vt:lpstr>
      <vt:lpstr>Redoviti program uz individualizirane postupke</vt:lpstr>
      <vt:lpstr>Redoviti program uz individualizirane postupke...</vt:lpstr>
      <vt:lpstr>Redoviti program uz prilagodbu sadržaja i individualizirane postupke</vt:lpstr>
      <vt:lpstr>Redoviti program uz prilagodbu sadržaja i individualizirane postupke</vt:lpstr>
      <vt:lpstr>Individualizirani odgojno – obrazovni program (IOOP)</vt:lpstr>
      <vt:lpstr>Koraci u izradi individualiziranog odgojno obrazovnog programa (IOOP)</vt:lpstr>
      <vt:lpstr>Inicijalna procjena</vt:lpstr>
      <vt:lpstr>Inicijalna procjena</vt:lpstr>
      <vt:lpstr>Inicijalna procjena</vt:lpstr>
      <vt:lpstr>Inicijalna procjena</vt:lpstr>
      <vt:lpstr>Nakon inicijalne procjene</vt:lpstr>
      <vt:lpstr>Koji podaci se unose u IOOP?</vt:lpstr>
      <vt:lpstr>Izgled IOOP-a </vt:lpstr>
      <vt:lpstr>PRIMJERI RIJEČI PRIKLADNIH ZA ZAPISIVANJE CILJEVA</vt:lpstr>
      <vt:lpstr>STRATEGIJE PODRŠKE</vt:lpstr>
      <vt:lpstr>B) SPOZNAJNO PRILAGOĐAVANJE</vt:lpstr>
      <vt:lpstr>C) GOVORNO PRILAGOĐAVANJE</vt:lpstr>
      <vt:lpstr>D) PRILAGOĐAVANJE ZAHTJEVA</vt:lpstr>
      <vt:lpstr>D) ODABIR POTICAJA</vt:lpstr>
      <vt:lpstr>Prilagodba rada učenicima s teškoćama </vt:lpstr>
      <vt:lpstr>Slajd 26</vt:lpstr>
      <vt:lpstr>Slajd 27</vt:lpstr>
      <vt:lpstr>Vrednovanje učenika s teškoćama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IZRADA IOOP-A U E-DNEVNIKU I PRILAGODBA RADA UČENICIMA S TEŠKOĆAMA</dc:title>
  <dc:creator>Janja Frančić</dc:creator>
  <cp:lastModifiedBy>LS</cp:lastModifiedBy>
  <cp:revision>65</cp:revision>
  <dcterms:created xsi:type="dcterms:W3CDTF">2016-11-21T12:05:24Z</dcterms:created>
  <dcterms:modified xsi:type="dcterms:W3CDTF">2017-01-07T08:56:03Z</dcterms:modified>
</cp:coreProperties>
</file>