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Zadana sekcija" id="{79057014-AF3E-424D-B070-4EC0E15309EB}">
          <p14:sldIdLst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</p14:sldIdLst>
        </p14:section>
      </p14:sectionLst>
    </p:ex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1674-6FB5-4067-9853-7DD8EBE0B45B}" type="datetimeFigureOut">
              <a:rPr lang="hr-HR" smtClean="0"/>
              <a:pPr/>
              <a:t>12.10.2017.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A5A5-25E3-40AD-A4C3-64FB066DDC4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811672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1674-6FB5-4067-9853-7DD8EBE0B45B}" type="datetimeFigureOut">
              <a:rPr lang="hr-HR" smtClean="0"/>
              <a:pPr/>
              <a:t>12.10.2017.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A5A5-25E3-40AD-A4C3-64FB066DDC4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404111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1674-6FB5-4067-9853-7DD8EBE0B45B}" type="datetimeFigureOut">
              <a:rPr lang="hr-HR" smtClean="0"/>
              <a:pPr/>
              <a:t>12.10.2017.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A5A5-25E3-40AD-A4C3-64FB066DDC4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287072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1674-6FB5-4067-9853-7DD8EBE0B45B}" type="datetimeFigureOut">
              <a:rPr lang="hr-HR" smtClean="0"/>
              <a:pPr/>
              <a:t>12.10.2017.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A5A5-25E3-40AD-A4C3-64FB066DDC47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3275367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1674-6FB5-4067-9853-7DD8EBE0B45B}" type="datetimeFigureOut">
              <a:rPr lang="hr-HR" smtClean="0"/>
              <a:pPr/>
              <a:t>12.10.2017.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A5A5-25E3-40AD-A4C3-64FB066DDC4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1336161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1674-6FB5-4067-9853-7DD8EBE0B45B}" type="datetimeFigureOut">
              <a:rPr lang="hr-HR" smtClean="0"/>
              <a:pPr/>
              <a:t>12.10.2017.</a:t>
            </a:fld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A5A5-25E3-40AD-A4C3-64FB066DDC4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064075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pca sa slik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1674-6FB5-4067-9853-7DD8EBE0B45B}" type="datetimeFigureOut">
              <a:rPr lang="hr-HR" smtClean="0"/>
              <a:pPr/>
              <a:t>12.10.2017.</a:t>
            </a:fld>
            <a:endParaRPr lang="hr-H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A5A5-25E3-40AD-A4C3-64FB066DDC4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628047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1674-6FB5-4067-9853-7DD8EBE0B45B}" type="datetimeFigureOut">
              <a:rPr lang="hr-HR" smtClean="0"/>
              <a:pPr/>
              <a:t>12.10.2017.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A5A5-25E3-40AD-A4C3-64FB066DDC4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7690005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1674-6FB5-4067-9853-7DD8EBE0B45B}" type="datetimeFigureOut">
              <a:rPr lang="hr-HR" smtClean="0"/>
              <a:pPr/>
              <a:t>12.10.2017.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A5A5-25E3-40AD-A4C3-64FB066DDC4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752637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1674-6FB5-4067-9853-7DD8EBE0B45B}" type="datetimeFigureOut">
              <a:rPr lang="hr-HR" smtClean="0"/>
              <a:pPr/>
              <a:t>12.10.2017.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A5A5-25E3-40AD-A4C3-64FB066DDC4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825080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1674-6FB5-4067-9853-7DD8EBE0B45B}" type="datetimeFigureOut">
              <a:rPr lang="hr-HR" smtClean="0"/>
              <a:pPr/>
              <a:t>12.10.2017.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A5A5-25E3-40AD-A4C3-64FB066DDC4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285769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1674-6FB5-4067-9853-7DD8EBE0B45B}" type="datetimeFigureOut">
              <a:rPr lang="hr-HR" smtClean="0"/>
              <a:pPr/>
              <a:t>12.10.2017.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A5A5-25E3-40AD-A4C3-64FB066DDC4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639244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1674-6FB5-4067-9853-7DD8EBE0B45B}" type="datetimeFigureOut">
              <a:rPr lang="hr-HR" smtClean="0"/>
              <a:pPr/>
              <a:t>12.10.2017.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A5A5-25E3-40AD-A4C3-64FB066DDC4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8678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1674-6FB5-4067-9853-7DD8EBE0B45B}" type="datetimeFigureOut">
              <a:rPr lang="hr-HR" smtClean="0"/>
              <a:pPr/>
              <a:t>12.10.2017.</a:t>
            </a:fld>
            <a:endParaRPr lang="hr-H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A5A5-25E3-40AD-A4C3-64FB066DDC4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508564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1674-6FB5-4067-9853-7DD8EBE0B45B}" type="datetimeFigureOut">
              <a:rPr lang="hr-HR" smtClean="0"/>
              <a:pPr/>
              <a:t>12.10.2017.</a:t>
            </a:fld>
            <a:endParaRPr lang="hr-H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A5A5-25E3-40AD-A4C3-64FB066DDC4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639770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1674-6FB5-4067-9853-7DD8EBE0B45B}" type="datetimeFigureOut">
              <a:rPr lang="hr-HR" smtClean="0"/>
              <a:pPr/>
              <a:t>12.10.2017.</a:t>
            </a:fld>
            <a:endParaRPr lang="hr-H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A5A5-25E3-40AD-A4C3-64FB066DDC4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047569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41674-6FB5-4067-9853-7DD8EBE0B45B}" type="datetimeFigureOut">
              <a:rPr lang="hr-HR" smtClean="0"/>
              <a:pPr/>
              <a:t>12.10.2017.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A5A5-25E3-40AD-A4C3-64FB066DDC4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724035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hr-HR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8041674-6FB5-4067-9853-7DD8EBE0B45B}" type="datetimeFigureOut">
              <a:rPr lang="hr-HR" smtClean="0"/>
              <a:pPr/>
              <a:t>12.10.2017.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BA5A5-25E3-40AD-A4C3-64FB066DDC47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1884173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  <p:sldLayoutId id="2147483830" r:id="rId15"/>
    <p:sldLayoutId id="2147483831" r:id="rId16"/>
    <p:sldLayoutId id="214748383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sgsain24@gmail.com" TargetMode="External"/><Relationship Id="rId2" Type="http://schemas.openxmlformats.org/officeDocument/2006/relationships/hyperlink" Target="http://www.vrtic-kustosija.zagreb.hr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315813" y="1122420"/>
            <a:ext cx="9404723" cy="1400530"/>
          </a:xfrm>
        </p:spPr>
        <p:txBody>
          <a:bodyPr>
            <a:normAutofit fontScale="90000"/>
          </a:bodyPr>
          <a:lstStyle/>
          <a:p>
            <a:pPr algn="ctr"/>
            <a:r>
              <a:rPr lang="hr-HR" dirty="0"/>
              <a:t>Zakonske osnove i temeljni dokumenti za polaganje stručnog ispita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650664" y="2522950"/>
            <a:ext cx="8534400" cy="3615267"/>
          </a:xfrm>
        </p:spPr>
        <p:txBody>
          <a:bodyPr>
            <a:normAutofit fontScale="62500" lnSpcReduction="20000"/>
          </a:bodyPr>
          <a:lstStyle/>
          <a:p>
            <a:endParaRPr lang="hr-HR" dirty="0"/>
          </a:p>
          <a:p>
            <a:endParaRPr lang="hr-HR" dirty="0"/>
          </a:p>
          <a:p>
            <a:pPr marL="0" indent="0" algn="ctr">
              <a:buNone/>
            </a:pPr>
            <a:r>
              <a:rPr lang="hr-HR" sz="2600" dirty="0"/>
              <a:t>Ispitno povjerenstvo za polaganje stručnih ispita odgojitelja pripravnika i pripravnika stručnih suradnika pedagoga dječjih vrtića sa područja Krapinsko – zagorske županije te vjerskih i privatnih vrtića s područja Grada Zagreba - zapad</a:t>
            </a:r>
          </a:p>
          <a:p>
            <a:pPr marL="0" indent="0" algn="ctr">
              <a:buNone/>
            </a:pPr>
            <a:endParaRPr lang="hr-HR" dirty="0"/>
          </a:p>
          <a:p>
            <a:pPr marL="0" indent="0" algn="ctr">
              <a:buNone/>
            </a:pPr>
            <a:endParaRPr lang="hr-HR" dirty="0"/>
          </a:p>
          <a:p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dirty="0"/>
              <a:t>Silvija </a:t>
            </a:r>
            <a:r>
              <a:rPr lang="hr-HR" dirty="0" err="1"/>
              <a:t>Grepl-Šain</a:t>
            </a:r>
            <a:r>
              <a:rPr lang="hr-HR" dirty="0"/>
              <a:t>, prof.</a:t>
            </a:r>
          </a:p>
          <a:p>
            <a:pPr marL="0" indent="0" algn="ctr">
              <a:buNone/>
            </a:pPr>
            <a:r>
              <a:rPr lang="hr-HR" dirty="0"/>
              <a:t>Ravnateljica Dječjeg vrtića Kustošija</a:t>
            </a:r>
          </a:p>
          <a:p>
            <a:pPr marL="0" indent="0" algn="ctr">
              <a:buNone/>
            </a:pPr>
            <a:r>
              <a:rPr lang="hr-HR" dirty="0"/>
              <a:t>Zagreb</a:t>
            </a:r>
          </a:p>
          <a:p>
            <a:pPr marL="0" indent="0" algn="ctr">
              <a:buNone/>
            </a:pPr>
            <a:r>
              <a:rPr lang="hr-HR" dirty="0"/>
              <a:t>11. listopada 2017.</a:t>
            </a:r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27541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423045"/>
          </a:xfrm>
        </p:spPr>
        <p:txBody>
          <a:bodyPr/>
          <a:lstStyle/>
          <a:p>
            <a:r>
              <a:rPr lang="hr-HR" sz="2000" dirty="0">
                <a:solidFill>
                  <a:srgbClr val="FFFF66"/>
                </a:solidFill>
              </a:rPr>
              <a:t>a) pisani rad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46111" y="875763"/>
            <a:ext cx="8946541" cy="5692462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hr-HR" dirty="0"/>
              <a:t>traje do 4 sata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dirty="0"/>
              <a:t>od ponuđenih triju tema, na dan pisanja rada, pripravnici odabiru jednu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dirty="0"/>
              <a:t>teme su : psihološke ili pedagoško-metodičke naravi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dirty="0"/>
              <a:t>tajnik povjerenstva organizira pisanje rada na slijedeći način : </a:t>
            </a:r>
          </a:p>
          <a:p>
            <a:pPr marL="0" indent="0" algn="just">
              <a:buNone/>
            </a:pPr>
            <a:r>
              <a:rPr lang="hr-HR" dirty="0"/>
              <a:t>	- pripravnike razmješta</a:t>
            </a:r>
          </a:p>
          <a:p>
            <a:pPr marL="0" indent="0" algn="just">
              <a:buNone/>
            </a:pPr>
            <a:r>
              <a:rPr lang="hr-HR" dirty="0"/>
              <a:t>	- daje mogućnost izbora jedne od triju tema </a:t>
            </a:r>
          </a:p>
          <a:p>
            <a:pPr marL="0" indent="0" algn="just">
              <a:buNone/>
            </a:pPr>
            <a:r>
              <a:rPr lang="hr-HR" dirty="0"/>
              <a:t>	- pripravnicima dijeli papir za pisanje </a:t>
            </a:r>
          </a:p>
          <a:p>
            <a:pPr marL="0" indent="0" algn="just">
              <a:buNone/>
            </a:pPr>
            <a:r>
              <a:rPr lang="hr-HR" dirty="0"/>
              <a:t>	- dopuštena uporaba Hrvatskog pravopisa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dirty="0"/>
              <a:t>tajnik povjerenstva nadgleda pisanje rada sve dok posljednji pripravnik ne završi svoj rad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dirty="0"/>
              <a:t>članovi povjerenstva vrednuju radove te upisuju u zapisnik (tiskanica PO-4)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dirty="0"/>
              <a:t>dijelovi pisanog rada iskazuju se riječima : </a:t>
            </a:r>
            <a:r>
              <a:rPr lang="hr-HR" b="1" dirty="0"/>
              <a:t>‘’izvrstan (5)’’, ‘’vrlo uspješan (4)’’, ‘’uspješan (3)’’, ‘’zadovoljava (2)’’, ‘’ne zadovoljava (1)’’</a:t>
            </a:r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1376541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397288"/>
          </a:xfrm>
        </p:spPr>
        <p:txBody>
          <a:bodyPr/>
          <a:lstStyle/>
          <a:p>
            <a:r>
              <a:rPr lang="hr-HR" sz="2000" dirty="0">
                <a:solidFill>
                  <a:srgbClr val="FFFF66"/>
                </a:solidFill>
              </a:rPr>
              <a:t>b) praktični rad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46111" y="1030312"/>
            <a:ext cx="9618351" cy="4069724"/>
          </a:xfrm>
        </p:spPr>
        <p:txBody>
          <a:bodyPr/>
          <a:lstStyle/>
          <a:p>
            <a:pPr algn="just"/>
            <a:r>
              <a:rPr lang="hr-HR" dirty="0"/>
              <a:t>pripravnik priprema dva primjerka pisane pripreme ( predaje predsjedniku IP )</a:t>
            </a:r>
          </a:p>
          <a:p>
            <a:pPr algn="just"/>
            <a:r>
              <a:rPr lang="hr-HR" dirty="0"/>
              <a:t>prisustvuju profesor metodike, pedagog - mentor i tajnik AZOO</a:t>
            </a:r>
          </a:p>
          <a:p>
            <a:pPr algn="just"/>
            <a:r>
              <a:rPr lang="hr-HR" dirty="0"/>
              <a:t>slijedi refleksija praktičnog rada s metodičkog stajališta </a:t>
            </a:r>
          </a:p>
          <a:p>
            <a:pPr algn="just"/>
            <a:r>
              <a:rPr lang="hr-HR" dirty="0"/>
              <a:t>usklađivanje mišljenja i ocjena praktičnog rada</a:t>
            </a:r>
          </a:p>
        </p:txBody>
      </p:sp>
    </p:spTree>
    <p:extLst>
      <p:ext uri="{BB962C8B-B14F-4D97-AF65-F5344CB8AC3E}">
        <p14:creationId xmlns:p14="http://schemas.microsoft.com/office/powerpoint/2010/main" xmlns="" val="1686499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397288"/>
          </a:xfrm>
        </p:spPr>
        <p:txBody>
          <a:bodyPr/>
          <a:lstStyle/>
          <a:p>
            <a:r>
              <a:rPr lang="hr-HR" sz="2000" dirty="0">
                <a:solidFill>
                  <a:srgbClr val="FFFF66"/>
                </a:solidFill>
              </a:rPr>
              <a:t>c) usmeni ispit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46111" y="906698"/>
            <a:ext cx="8946541" cy="5519859"/>
          </a:xfrm>
        </p:spPr>
        <p:txBody>
          <a:bodyPr>
            <a:normAutofit/>
          </a:bodyPr>
          <a:lstStyle/>
          <a:p>
            <a:pPr algn="just"/>
            <a:r>
              <a:rPr lang="hr-HR" dirty="0"/>
              <a:t>VAŽNO : usmenom ispitu pristupaju pripravnici s položenim pisanim i uspješno ostvarenim praktičnim radom</a:t>
            </a:r>
          </a:p>
          <a:p>
            <a:pPr algn="just"/>
            <a:r>
              <a:rPr lang="hr-HR" dirty="0"/>
              <a:t>polaže se pred svim članovima Ispitnog Povjerenstva (IP)</a:t>
            </a:r>
          </a:p>
          <a:p>
            <a:pPr algn="just"/>
            <a:r>
              <a:rPr lang="hr-HR" dirty="0"/>
              <a:t>traje do 40 minuta</a:t>
            </a:r>
          </a:p>
          <a:p>
            <a:pPr algn="just"/>
            <a:r>
              <a:rPr lang="hr-HR" dirty="0"/>
              <a:t>zaključnu ocjenu usmenog ispita dogovorno utvrđuju članovi IP </a:t>
            </a:r>
          </a:p>
          <a:p>
            <a:pPr algn="just"/>
            <a:r>
              <a:rPr lang="hr-HR" dirty="0"/>
              <a:t>opći uspjeh članovi IP upisuju u zapisnik ( PO-4 ), te potpisuju isti</a:t>
            </a:r>
          </a:p>
          <a:p>
            <a:pPr algn="just"/>
            <a:r>
              <a:rPr lang="hr-HR" dirty="0"/>
              <a:t>nakon uspješno položenog stručnog ispita IP izdaje potvrdu o položenom stručnom ispitu ( tiskanica PO-5 )</a:t>
            </a:r>
          </a:p>
          <a:p>
            <a:pPr algn="just"/>
            <a:r>
              <a:rPr lang="hr-HR" dirty="0"/>
              <a:t>pripravnik koji nije uspio položiti usmeni dio ispita, ima mogućnost na slijedećem ispitnom roku polaganje istog, s napomenom  da ponovljeni dio ispita sam financira prije polaganja</a:t>
            </a:r>
          </a:p>
          <a:p>
            <a:pPr algn="just"/>
            <a:r>
              <a:rPr lang="hr-HR" dirty="0"/>
              <a:t>pripravnik koji je položio stručni ispit dobiva svjedodžbu ( tiskanica PO-6 ) iz MZO</a:t>
            </a:r>
          </a:p>
        </p:txBody>
      </p:sp>
    </p:spTree>
    <p:extLst>
      <p:ext uri="{BB962C8B-B14F-4D97-AF65-F5344CB8AC3E}">
        <p14:creationId xmlns:p14="http://schemas.microsoft.com/office/powerpoint/2010/main" xmlns="" val="2036107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AE30DC17-EAC5-4E07-9C7C-DCC9A8019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112" y="598492"/>
            <a:ext cx="8805130" cy="421925"/>
          </a:xfrm>
        </p:spPr>
        <p:txBody>
          <a:bodyPr/>
          <a:lstStyle/>
          <a:p>
            <a:r>
              <a:rPr lang="hr-HR" sz="2000" dirty="0">
                <a:solidFill>
                  <a:srgbClr val="FFFF66"/>
                </a:solidFill>
              </a:rPr>
              <a:t>Kontakt podaci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6A9F6EB9-0848-4E93-984C-455A9AC563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112" y="1364974"/>
            <a:ext cx="9360741" cy="4883425"/>
          </a:xfrm>
        </p:spPr>
        <p:txBody>
          <a:bodyPr/>
          <a:lstStyle/>
          <a:p>
            <a:r>
              <a:rPr lang="hr-HR" dirty="0"/>
              <a:t>web vrtića – </a:t>
            </a:r>
            <a:r>
              <a:rPr lang="hr-HR" dirty="0">
                <a:hlinkClick r:id="rId2"/>
              </a:rPr>
              <a:t>www.vrtic-kustosija.zagreb.hr</a:t>
            </a:r>
            <a:endParaRPr lang="hr-HR" dirty="0"/>
          </a:p>
          <a:p>
            <a:r>
              <a:rPr lang="hr-HR" dirty="0"/>
              <a:t>elektronička pošta ravnateljice – </a:t>
            </a:r>
            <a:r>
              <a:rPr lang="hr-HR" dirty="0">
                <a:hlinkClick r:id="rId3"/>
              </a:rPr>
              <a:t>sgsain24@gmail.com</a:t>
            </a:r>
            <a:endParaRPr lang="hr-HR" dirty="0"/>
          </a:p>
          <a:p>
            <a:r>
              <a:rPr lang="hr-HR" dirty="0"/>
              <a:t>telefon – 01/3860-694 – </a:t>
            </a:r>
            <a:r>
              <a:rPr lang="hr-HR" dirty="0" err="1"/>
              <a:t>Kustošija</a:t>
            </a:r>
            <a:r>
              <a:rPr lang="hr-HR" dirty="0"/>
              <a:t>, Pasančeva ulica 5</a:t>
            </a:r>
          </a:p>
          <a:p>
            <a:pPr marL="0" indent="0">
              <a:buNone/>
            </a:pPr>
            <a:r>
              <a:rPr lang="hr-HR" dirty="0"/>
              <a:t>                   - 01/6446-561 – </a:t>
            </a:r>
            <a:r>
              <a:rPr lang="hr-HR" dirty="0" err="1"/>
              <a:t>Vrbani</a:t>
            </a:r>
            <a:r>
              <a:rPr lang="hr-HR" dirty="0"/>
              <a:t> III, </a:t>
            </a:r>
            <a:r>
              <a:rPr lang="hr-HR" dirty="0" err="1"/>
              <a:t>Palinovečka</a:t>
            </a:r>
            <a:r>
              <a:rPr lang="hr-HR" dirty="0"/>
              <a:t> ulica 40</a:t>
            </a:r>
          </a:p>
          <a:p>
            <a:pPr marL="0" indent="0">
              <a:buNone/>
            </a:pP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2980636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03312" y="412125"/>
            <a:ext cx="9032361" cy="5836276"/>
          </a:xfrm>
        </p:spPr>
        <p:txBody>
          <a:bodyPr>
            <a:normAutofit fontScale="92500" lnSpcReduction="10000"/>
          </a:bodyPr>
          <a:lstStyle/>
          <a:p>
            <a:endParaRPr lang="hr-HR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hr-HR" sz="2200" dirty="0">
                <a:solidFill>
                  <a:srgbClr val="FFFF00"/>
                </a:solidFill>
              </a:rPr>
              <a:t>Zakon o predškolskom odgoju i obrazovanju (Narodne novine,10/97,107/07, 07/13 )</a:t>
            </a:r>
          </a:p>
          <a:p>
            <a:pPr marL="0" indent="0" algn="just">
              <a:buNone/>
            </a:pPr>
            <a:r>
              <a:rPr lang="hr-HR" dirty="0"/>
              <a:t>(organizacija i način rada dječjeg vrtića)</a:t>
            </a:r>
          </a:p>
          <a:p>
            <a:pPr marL="0" indent="0" algn="just">
              <a:buNone/>
            </a:pPr>
            <a:endParaRPr lang="hr-HR" dirty="0"/>
          </a:p>
          <a:p>
            <a:r>
              <a:rPr lang="hr-HR" dirty="0"/>
              <a:t>tko i kako osniva dječji vrtić</a:t>
            </a:r>
          </a:p>
          <a:p>
            <a:r>
              <a:rPr lang="hr-HR" dirty="0"/>
              <a:t>programi dječjeg vrtića</a:t>
            </a:r>
          </a:p>
          <a:p>
            <a:r>
              <a:rPr lang="hr-HR" dirty="0"/>
              <a:t>tko su odgojitelji i stručni suradnici vrtića</a:t>
            </a:r>
          </a:p>
          <a:p>
            <a:r>
              <a:rPr lang="hr-HR" dirty="0"/>
              <a:t>stručno usavršavanje stručnih djelatnika vrtića i napredovanje u zvanje</a:t>
            </a:r>
          </a:p>
          <a:p>
            <a:r>
              <a:rPr lang="hr-HR" dirty="0"/>
              <a:t>tko su pripravnici i kakva prava imaju</a:t>
            </a:r>
          </a:p>
          <a:p>
            <a:r>
              <a:rPr lang="hr-HR" dirty="0"/>
              <a:t>tko i kako upravlja ustanovom</a:t>
            </a:r>
          </a:p>
          <a:p>
            <a:r>
              <a:rPr lang="hr-HR" dirty="0"/>
              <a:t>kompetencije i sastav Upravnog vijeća</a:t>
            </a:r>
          </a:p>
          <a:p>
            <a:r>
              <a:rPr lang="hr-HR" dirty="0"/>
              <a:t>ovlasti i dužnosti ravnatelja</a:t>
            </a:r>
          </a:p>
          <a:p>
            <a:r>
              <a:rPr lang="hr-HR" dirty="0"/>
              <a:t>što je Odgojiteljsko vijeće</a:t>
            </a:r>
          </a:p>
          <a:p>
            <a:r>
              <a:rPr lang="hr-HR" dirty="0"/>
              <a:t>tko financira i tko vrši nadzor nad radom vrtića</a:t>
            </a:r>
          </a:p>
          <a:p>
            <a:endParaRPr lang="hr-HR" dirty="0"/>
          </a:p>
          <a:p>
            <a:pPr marL="0" indent="0">
              <a:buNone/>
            </a:pPr>
            <a:endParaRPr lang="hr-HR" dirty="0">
              <a:solidFill>
                <a:srgbClr val="FF0000"/>
              </a:solidFill>
            </a:endParaRPr>
          </a:p>
          <a:p>
            <a:endParaRPr lang="hr-HR" dirty="0">
              <a:solidFill>
                <a:srgbClr val="FF0000"/>
              </a:solidFill>
            </a:endParaRPr>
          </a:p>
          <a:p>
            <a:endParaRPr lang="hr-H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0381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03312" y="862886"/>
            <a:ext cx="8946541" cy="538551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hr-HR" dirty="0"/>
              <a:t>Važni momenti Zakona o predškolskom odgoju i obrazovanju koji se odnose na stažiranje i polaganje stručnog ispita odgojitelja u dječjem vrtiću :</a:t>
            </a:r>
          </a:p>
          <a:p>
            <a:pPr algn="just"/>
            <a:endParaRPr lang="hr-HR" dirty="0"/>
          </a:p>
          <a:p>
            <a:pPr algn="just"/>
            <a:r>
              <a:rPr lang="hr-HR" dirty="0"/>
              <a:t>čl. 28. „ Odgojitelj i stručni suradnik koji se prvi puta zapošljava kao odgojitelj, odnosno stručni suradnik u dječjem vrtiću, zasniva radni odnos kao pripravnik…”</a:t>
            </a:r>
          </a:p>
          <a:p>
            <a:pPr algn="just"/>
            <a:r>
              <a:rPr lang="hr-HR" dirty="0"/>
              <a:t>čl. 2. „ Pripravnički staž traje godinu dana.”</a:t>
            </a:r>
          </a:p>
          <a:p>
            <a:pPr algn="just"/>
            <a:r>
              <a:rPr lang="hr-HR" dirty="0"/>
              <a:t>čl. 3. „ Nakon obavljenog pripravničkog staža pripravnik polaže stručni ispit.”</a:t>
            </a:r>
          </a:p>
          <a:p>
            <a:pPr algn="just"/>
            <a:r>
              <a:rPr lang="hr-HR" dirty="0"/>
              <a:t>čl. 4. „ </a:t>
            </a:r>
            <a:r>
              <a:rPr lang="hr-HR" b="1" dirty="0"/>
              <a:t>Pripravniku koji ne položi stručni ispit u roku od godine dana od dana kada mu je istekao pripravnički staž, prestaje radni odnos u dječjem vrtiću</a:t>
            </a:r>
            <a:r>
              <a:rPr lang="hr-HR" dirty="0"/>
              <a:t>.”</a:t>
            </a:r>
          </a:p>
          <a:p>
            <a:pPr algn="just"/>
            <a:r>
              <a:rPr lang="hr-HR" dirty="0"/>
              <a:t>čl. 5. „ Rok iz stavka 4. ovog članka ne teče za vrijeme porodnog dopusta, privremene nesposobnosti za rad i vojne službe.”</a:t>
            </a:r>
          </a:p>
          <a:p>
            <a:pPr algn="just"/>
            <a:r>
              <a:rPr lang="hr-HR" dirty="0"/>
              <a:t>čl. 6. „ Odgojitelj i stručni suradnik bez radnog iskustva može obavljati pripravnički staž i položiti stručni ispit bez zasnivanja radnog odnosa (volonterski rad).”</a:t>
            </a:r>
          </a:p>
        </p:txBody>
      </p:sp>
    </p:spTree>
    <p:extLst>
      <p:ext uri="{BB962C8B-B14F-4D97-AF65-F5344CB8AC3E}">
        <p14:creationId xmlns:p14="http://schemas.microsoft.com/office/powerpoint/2010/main" xmlns="" val="3397159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03312" y="734096"/>
            <a:ext cx="9135392" cy="5692462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hr-HR" sz="2400" dirty="0">
                <a:solidFill>
                  <a:srgbClr val="FFFF00"/>
                </a:solidFill>
              </a:rPr>
              <a:t>Pravilnik o načinu i uvjetima polaganja stručnog ispita odgojitelja i stručnih suradnika u dječjem vrtiću (Narodne novine 133/97 i 4/98)</a:t>
            </a:r>
          </a:p>
          <a:p>
            <a:pPr marL="0" indent="0">
              <a:buNone/>
            </a:pPr>
            <a:endParaRPr lang="hr-HR" dirty="0">
              <a:solidFill>
                <a:srgbClr val="FF0000"/>
              </a:solidFill>
            </a:endParaRPr>
          </a:p>
          <a:p>
            <a:pPr algn="just"/>
            <a:r>
              <a:rPr lang="hr-HR" dirty="0"/>
              <a:t>čl. 6. „Stažiranje pripravnika ostvaruje se na temelju programa koji predlaže povjerenstvo za stažiranje, a donosi ga ovlašteno stručno tijelo (Odgajateljsko vijeće).</a:t>
            </a:r>
          </a:p>
          <a:p>
            <a:pPr marL="0" indent="0" algn="just">
              <a:buNone/>
            </a:pPr>
            <a:r>
              <a:rPr lang="hr-HR" dirty="0"/>
              <a:t>	- zadaća povjerenstva:  izraditi program stažiranja, pružiti pripravniku pedagošku, 	  metodičku i svaku drugu pomoć te pratiti njegovo napredovanje</a:t>
            </a:r>
          </a:p>
          <a:p>
            <a:pPr marL="0" indent="0" algn="just">
              <a:buNone/>
            </a:pPr>
            <a:r>
              <a:rPr lang="hr-HR" dirty="0"/>
              <a:t>	- povjerenstvo čine:</a:t>
            </a:r>
          </a:p>
          <a:p>
            <a:pPr marL="0" indent="0" algn="just">
              <a:buNone/>
            </a:pPr>
            <a:r>
              <a:rPr lang="hr-HR" dirty="0"/>
              <a:t>		- ravnatelj vrtića u svojstvu predsjednika</a:t>
            </a:r>
          </a:p>
          <a:p>
            <a:pPr marL="0" indent="0" algn="just">
              <a:buNone/>
            </a:pPr>
            <a:r>
              <a:rPr lang="hr-HR" dirty="0"/>
              <a:t>		- mentor (ukoliko u vrtiću nema odgajatelja u zvanju mentora, može se 			  imenovati odgajatelj s položenim stručnim ispitom, ili se može imenovati 			  mentor iz drugog vrtića)</a:t>
            </a:r>
          </a:p>
          <a:p>
            <a:pPr marL="0" indent="0" algn="just">
              <a:buNone/>
            </a:pPr>
            <a:r>
              <a:rPr lang="hr-HR" dirty="0"/>
              <a:t>		- stručni suradnik vrtića</a:t>
            </a:r>
          </a:p>
          <a:p>
            <a:pPr algn="just"/>
            <a:r>
              <a:rPr lang="hr-HR" dirty="0"/>
              <a:t>početak ostvarivanja programa stažiranja, je dan  zasnivanja radnog odnosa</a:t>
            </a:r>
          </a:p>
          <a:p>
            <a:pPr algn="just"/>
            <a:r>
              <a:rPr lang="hr-HR" dirty="0"/>
              <a:t>rok donošenja programa stažiranja je najkasnije 15 dana od dana zasnivanja radnog odnosa</a:t>
            </a:r>
          </a:p>
          <a:p>
            <a:pPr marL="0" indent="0">
              <a:buNone/>
            </a:pPr>
            <a:r>
              <a:rPr lang="hr-HR" dirty="0">
                <a:solidFill>
                  <a:srgbClr val="FF0000"/>
                </a:solidFill>
              </a:rPr>
              <a:t>     </a:t>
            </a:r>
          </a:p>
          <a:p>
            <a:endParaRPr lang="hr-HR" dirty="0">
              <a:solidFill>
                <a:srgbClr val="FF0000"/>
              </a:solidFill>
            </a:endParaRPr>
          </a:p>
          <a:p>
            <a:endParaRPr lang="hr-HR" dirty="0">
              <a:solidFill>
                <a:srgbClr val="FF0000"/>
              </a:solidFill>
            </a:endParaRPr>
          </a:p>
          <a:p>
            <a:endParaRPr lang="hr-H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8462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92546" y="373487"/>
            <a:ext cx="9874948" cy="6284889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hr-HR" dirty="0"/>
              <a:t>čl. 8.  - prijaviti stažiranje AZOO (na tiskanici PO-1) najkasnije 15 dana od početka rada pripravnika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dirty="0"/>
              <a:t>čl. 12. regulira obvezu vrtića  u slučaju kada pripravnik tijekom stažiranja prijeđe raditi u drugi vrtić (vrtić u kojem je ostvaren dio pripravničkog staža, dužan je o promjeni izvijestiti AZOO, i sastaviti izvješće o ostvarenju pripravničkog staža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dirty="0"/>
              <a:t>čl. 19. – ispitni rokovi su : rujan, studeni, siječanj, ožujak i svibanj.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dirty="0"/>
              <a:t>čl. 20. „Nakon ostvarenog programa pripravničkog staža, vrtić prijavljuje pripravnika za polaganje stručnog ispita.”</a:t>
            </a:r>
          </a:p>
          <a:p>
            <a:pPr marL="0" indent="0" algn="just">
              <a:buNone/>
            </a:pPr>
            <a:r>
              <a:rPr lang="hr-HR" dirty="0"/>
              <a:t>	- ispit se prijavljuje na tiskanici PO-3, AZOO, najkasnije 30 dana prije ispitnog roka</a:t>
            </a:r>
          </a:p>
          <a:p>
            <a:pPr marL="0" indent="0" algn="just">
              <a:buNone/>
            </a:pPr>
            <a:r>
              <a:rPr lang="hr-HR" dirty="0"/>
              <a:t>	U privitku prijavnice prilaže se :</a:t>
            </a:r>
          </a:p>
          <a:p>
            <a:pPr marL="0" indent="0" algn="just">
              <a:buNone/>
            </a:pPr>
            <a:r>
              <a:rPr lang="hr-HR" dirty="0"/>
              <a:t>	- izvješće povjerenstva o rezultatima stažiranja (tiskanica PO-2 )</a:t>
            </a:r>
          </a:p>
          <a:p>
            <a:pPr marL="0" indent="0" algn="just">
              <a:buNone/>
            </a:pPr>
            <a:r>
              <a:rPr lang="hr-HR" dirty="0"/>
              <a:t>	- ovjerena preslika diplome</a:t>
            </a:r>
          </a:p>
          <a:p>
            <a:pPr marL="0" indent="0" algn="just">
              <a:buNone/>
            </a:pPr>
            <a:r>
              <a:rPr lang="hr-HR" dirty="0"/>
              <a:t>	- potvrda o radnom iskustvu ( ispis sa HZMO 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dirty="0"/>
              <a:t>čl. 22. „Troškovi za prvo polaganje stručnog ispita podmiruju se iz sredstava dječjeg vrtića…”</a:t>
            </a:r>
          </a:p>
          <a:p>
            <a:pPr marL="0" indent="0" algn="just">
              <a:buNone/>
            </a:pPr>
            <a:r>
              <a:rPr lang="hr-HR" dirty="0"/>
              <a:t>	„Za ponovno polaganje stručnog ispita, ili dijela ispita, dostavlja se nova 	prijavnica i 	dokaz (uplatnica) o plaćenim troškovima ponovnog polaganja ispita.”</a:t>
            </a:r>
          </a:p>
          <a:p>
            <a:pPr marL="0" indent="0" algn="just">
              <a:buNone/>
            </a:pPr>
            <a:r>
              <a:rPr lang="hr-HR" dirty="0"/>
              <a:t>	„</a:t>
            </a:r>
            <a:r>
              <a:rPr lang="hr-HR" b="1" dirty="0"/>
              <a:t>Pripravnik koji ponavlja stručni ispit sam snosi troškove polaganja, te određeni iznos 	uplaćuje na žiro-račun vrtića u kojem će polagati stručni ispit</a:t>
            </a:r>
            <a:r>
              <a:rPr lang="hr-HR" dirty="0"/>
              <a:t>.”</a:t>
            </a:r>
          </a:p>
          <a:p>
            <a:pPr>
              <a:buFontTx/>
              <a:buChar char="-"/>
            </a:pPr>
            <a:endParaRPr lang="hr-HR" dirty="0"/>
          </a:p>
          <a:p>
            <a:pPr>
              <a:buFontTx/>
              <a:buChar char="-"/>
            </a:pPr>
            <a:endParaRPr lang="hr-HR" dirty="0"/>
          </a:p>
          <a:p>
            <a:pPr>
              <a:buFontTx/>
              <a:buChar char="-"/>
            </a:pPr>
            <a:endParaRPr lang="hr-HR" dirty="0"/>
          </a:p>
          <a:p>
            <a:pPr>
              <a:buFontTx/>
              <a:buChar char="-"/>
            </a:pPr>
            <a:endParaRPr lang="hr-HR" dirty="0"/>
          </a:p>
          <a:p>
            <a:pPr marL="0" indent="0">
              <a:buNone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1533459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88219" y="195140"/>
            <a:ext cx="9404723" cy="1400530"/>
          </a:xfrm>
        </p:spPr>
        <p:txBody>
          <a:bodyPr/>
          <a:lstStyle/>
          <a:p>
            <a:r>
              <a:rPr lang="hr-HR" sz="2000" dirty="0">
                <a:solidFill>
                  <a:srgbClr val="FFFF00"/>
                </a:solidFill>
              </a:rPr>
              <a:t>Program polaganja stručnog ispita za pripravnike u predškolskom odgoju i obrazovanju (Prosvjetni vjesnik 2/2000.)</a:t>
            </a:r>
            <a:br>
              <a:rPr lang="hr-HR" sz="2000" dirty="0">
                <a:solidFill>
                  <a:srgbClr val="FFFF00"/>
                </a:solidFill>
              </a:rPr>
            </a:br>
            <a:endParaRPr lang="hr-HR" sz="20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88219" y="1299456"/>
            <a:ext cx="8946541" cy="4946797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hr-HR" dirty="0"/>
              <a:t>dijelovi programa :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/>
              <a:t>	I. TEME I PITANJA OPĆEG DIJELA PROGRAMA ZA USMENI DIO 	   		  	STRUČNOG ISPITA ( uz popis literature)</a:t>
            </a:r>
          </a:p>
          <a:p>
            <a:pPr marL="0" indent="0">
              <a:buNone/>
            </a:pPr>
            <a:r>
              <a:rPr lang="hr-HR" dirty="0"/>
              <a:t>        - samo neka od navedenih pitanja :</a:t>
            </a:r>
          </a:p>
          <a:p>
            <a:pPr marL="0" indent="0">
              <a:buNone/>
            </a:pPr>
            <a:r>
              <a:rPr lang="hr-HR" dirty="0"/>
              <a:t>               - Ustroj odgojno – obrazovnog sustava u Republici Hrvatskoj</a:t>
            </a:r>
          </a:p>
          <a:p>
            <a:pPr marL="0" indent="0">
              <a:buNone/>
            </a:pPr>
            <a:r>
              <a:rPr lang="hr-HR" dirty="0"/>
              <a:t>               - Godišnji plan i program rada dječjeg vrtića</a:t>
            </a:r>
          </a:p>
          <a:p>
            <a:pPr marL="0" indent="0">
              <a:buNone/>
            </a:pPr>
            <a:r>
              <a:rPr lang="hr-HR" dirty="0"/>
              <a:t>               - Obavezna pedagoška dokumentacija u dječjem vrtiću</a:t>
            </a:r>
          </a:p>
          <a:p>
            <a:pPr marL="0" indent="0">
              <a:buNone/>
            </a:pPr>
            <a:r>
              <a:rPr lang="hr-HR" dirty="0"/>
              <a:t>               - Odgajateljsko vijeće</a:t>
            </a:r>
          </a:p>
          <a:p>
            <a:pPr marL="0" indent="0">
              <a:buNone/>
            </a:pPr>
            <a:r>
              <a:rPr lang="hr-HR" dirty="0"/>
              <a:t>               - Tko donosi Odluku o primjeni Nacionalnog kurikuluma  za rani i</a:t>
            </a:r>
          </a:p>
          <a:p>
            <a:pPr marL="0" indent="0">
              <a:buNone/>
            </a:pPr>
            <a:r>
              <a:rPr lang="hr-HR" dirty="0"/>
              <a:t>                  predškolski odgoj i obrazovanje, i od kada se on primjenjuje u</a:t>
            </a:r>
          </a:p>
          <a:p>
            <a:pPr marL="0" indent="0">
              <a:buNone/>
            </a:pPr>
            <a:r>
              <a:rPr lang="hr-HR" dirty="0"/>
              <a:t>                  našim ustanovama</a:t>
            </a:r>
          </a:p>
          <a:p>
            <a:pPr marL="0" indent="0">
              <a:buNone/>
            </a:pPr>
            <a:r>
              <a:rPr lang="hr-HR" dirty="0"/>
              <a:t>		 ....(sva ostala pitanja iz gore navedenog Prosvjetnog vjesnika za usmeni dio 			            stručnog ispita pripravnik samostalno treba proraditi)</a:t>
            </a:r>
          </a:p>
          <a:p>
            <a:pPr marL="0" indent="0">
              <a:buNone/>
            </a:pPr>
            <a:r>
              <a:rPr lang="hr-H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41719040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 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00281" y="1061245"/>
            <a:ext cx="8946541" cy="50175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r-HR" dirty="0"/>
              <a:t>II.TEME I PITANJA ZA PISMENI I USMENI DIO STRUČNOG ISPITA  ODGOJITELJA ( uz popis literature)</a:t>
            </a:r>
          </a:p>
          <a:p>
            <a:pPr marL="0" indent="0">
              <a:buNone/>
            </a:pPr>
            <a:endParaRPr lang="hr-HR" dirty="0"/>
          </a:p>
          <a:p>
            <a:pPr marL="0" indent="0" algn="just">
              <a:buNone/>
            </a:pPr>
            <a:r>
              <a:rPr lang="hr-HR" dirty="0"/>
              <a:t>- samo neka od navedenih pitanja :</a:t>
            </a:r>
          </a:p>
          <a:p>
            <a:pPr marL="0" indent="0" algn="just">
              <a:buNone/>
            </a:pPr>
            <a:r>
              <a:rPr lang="hr-HR" dirty="0"/>
              <a:t>	- Dječji projekti u odgojno – obrazovnom radu odgajatelja</a:t>
            </a:r>
          </a:p>
          <a:p>
            <a:pPr marL="0" indent="0" algn="just">
              <a:buNone/>
            </a:pPr>
            <a:r>
              <a:rPr lang="hr-HR" dirty="0"/>
              <a:t>	- Odgojitelj refleksivni praktičar</a:t>
            </a:r>
          </a:p>
          <a:p>
            <a:pPr marL="0" indent="0" algn="just">
              <a:buNone/>
            </a:pPr>
            <a:r>
              <a:rPr lang="hr-HR" dirty="0"/>
              <a:t>	- Uloga igre u razvoju djeteta</a:t>
            </a:r>
          </a:p>
          <a:p>
            <a:pPr marL="0" indent="0" algn="just">
              <a:buNone/>
            </a:pPr>
            <a:r>
              <a:rPr lang="hr-HR" dirty="0"/>
              <a:t>	- Timski rad odgajatelja</a:t>
            </a:r>
          </a:p>
          <a:p>
            <a:pPr marL="0" indent="0" algn="just">
              <a:buNone/>
            </a:pPr>
            <a:r>
              <a:rPr lang="hr-HR" dirty="0"/>
              <a:t>	- Akcijsko istraživanje odgojitelja u funkciji unapređivanja   		 	                     	odgojno – obrazovnog proces u skupini</a:t>
            </a:r>
          </a:p>
          <a:p>
            <a:pPr marL="0" indent="0" algn="just">
              <a:buNone/>
            </a:pPr>
            <a:r>
              <a:rPr lang="hr-HR" dirty="0"/>
              <a:t>	- Suvremena koncepcija stručnog usavršavanja odgajatelja</a:t>
            </a:r>
          </a:p>
          <a:p>
            <a:pPr marL="0" indent="0" algn="just">
              <a:buNone/>
            </a:pPr>
            <a:r>
              <a:rPr lang="hr-HR" dirty="0"/>
              <a:t>	….(sva ostala pitanja za ovaj dio ispita uz pripadajuću literaturu pripravnik 	    treba samostalno proraditi)</a:t>
            </a:r>
          </a:p>
        </p:txBody>
      </p:sp>
    </p:spTree>
    <p:extLst>
      <p:ext uri="{BB962C8B-B14F-4D97-AF65-F5344CB8AC3E}">
        <p14:creationId xmlns:p14="http://schemas.microsoft.com/office/powerpoint/2010/main" xmlns="" val="2916920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963958"/>
          </a:xfrm>
        </p:spPr>
        <p:txBody>
          <a:bodyPr/>
          <a:lstStyle/>
          <a:p>
            <a:r>
              <a:rPr lang="hr-HR" sz="2000" dirty="0">
                <a:solidFill>
                  <a:srgbClr val="FFFF00"/>
                </a:solidFill>
              </a:rPr>
              <a:t>Poslovnik o radu povjerenstva za stažiranje odgojitelja i stručnih suradnika u dječjem vrtiću (Prosvjetni vjesnik 2/2000)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46111" y="1228670"/>
            <a:ext cx="8946541" cy="5416829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hr-HR" dirty="0"/>
              <a:t>Određuje :</a:t>
            </a:r>
          </a:p>
          <a:p>
            <a:pPr marL="0" indent="0">
              <a:buNone/>
            </a:pPr>
            <a:r>
              <a:rPr lang="hr-HR" dirty="0"/>
              <a:t>	I. ISPITNO POVJERENSTVO, koje čine : </a:t>
            </a:r>
          </a:p>
          <a:p>
            <a:pPr marL="800100" lvl="2" indent="0" algn="just">
              <a:buNone/>
            </a:pPr>
            <a:r>
              <a:rPr lang="hr-HR" dirty="0"/>
              <a:t>1. Profesor metodike – predsjednik Ispitnog povjerenstva </a:t>
            </a:r>
          </a:p>
          <a:p>
            <a:pPr marL="800100" lvl="2" indent="0" algn="just">
              <a:buNone/>
            </a:pPr>
            <a:r>
              <a:rPr lang="hr-HR" dirty="0">
                <a:solidFill>
                  <a:srgbClr val="FFFF66"/>
                </a:solidFill>
              </a:rPr>
              <a:t>red. prof. dr. </a:t>
            </a:r>
            <a:r>
              <a:rPr lang="hr-HR" dirty="0" err="1">
                <a:solidFill>
                  <a:srgbClr val="FFFF66"/>
                </a:solidFill>
              </a:rPr>
              <a:t>sc</a:t>
            </a:r>
            <a:r>
              <a:rPr lang="hr-HR" dirty="0">
                <a:solidFill>
                  <a:srgbClr val="FFFF66"/>
                </a:solidFill>
              </a:rPr>
              <a:t>. Mirjana </a:t>
            </a:r>
            <a:r>
              <a:rPr lang="hr-HR" dirty="0" err="1">
                <a:solidFill>
                  <a:srgbClr val="FFFF66"/>
                </a:solidFill>
              </a:rPr>
              <a:t>Šagud</a:t>
            </a:r>
            <a:r>
              <a:rPr lang="hr-HR" dirty="0"/>
              <a:t>, redovni profesor, Odsjek za pedagogiju, Filozofski fakultet Sveučilišta u Zagrebu</a:t>
            </a:r>
          </a:p>
          <a:p>
            <a:pPr marL="800100" lvl="2" indent="0" algn="just">
              <a:buNone/>
            </a:pPr>
            <a:r>
              <a:rPr lang="hr-HR" dirty="0"/>
              <a:t>2. Ovlašteni predstavnik Agencije za odgoj i obrazovanje – tajnik Ispitnog povjerenstva</a:t>
            </a:r>
          </a:p>
          <a:p>
            <a:pPr marL="800100" lvl="2" indent="0" algn="just">
              <a:buNone/>
            </a:pPr>
            <a:r>
              <a:rPr lang="hr-HR" dirty="0">
                <a:solidFill>
                  <a:srgbClr val="FFFF66"/>
                </a:solidFill>
              </a:rPr>
              <a:t>mr. </a:t>
            </a:r>
            <a:r>
              <a:rPr lang="hr-HR" dirty="0" err="1">
                <a:solidFill>
                  <a:srgbClr val="FFFF66"/>
                </a:solidFill>
              </a:rPr>
              <a:t>sc</a:t>
            </a:r>
            <a:r>
              <a:rPr lang="hr-HR" dirty="0">
                <a:solidFill>
                  <a:srgbClr val="FFFF66"/>
                </a:solidFill>
              </a:rPr>
              <a:t>. Andreja Silić</a:t>
            </a:r>
            <a:r>
              <a:rPr lang="hr-HR" dirty="0"/>
              <a:t>, viša savjetnica za predškolski odgoj, Agencija za odgoj i obrazovanje, Zagreb</a:t>
            </a:r>
          </a:p>
          <a:p>
            <a:pPr marL="800100" lvl="2" indent="0" algn="just">
              <a:buNone/>
            </a:pPr>
            <a:r>
              <a:rPr lang="hr-HR" dirty="0"/>
              <a:t>3. Odgojitelj ili stručni suradnik – član Ispitnog povjerenstva</a:t>
            </a:r>
          </a:p>
          <a:p>
            <a:pPr marL="800100" lvl="2" indent="0" algn="just">
              <a:buNone/>
            </a:pPr>
            <a:r>
              <a:rPr lang="hr-HR" dirty="0">
                <a:solidFill>
                  <a:srgbClr val="FFFF66"/>
                </a:solidFill>
              </a:rPr>
              <a:t>Mara Malenica, prof.</a:t>
            </a:r>
            <a:r>
              <a:rPr lang="hr-HR" dirty="0"/>
              <a:t>, stručna suradnica pedagog mentor, Dječji vrtić </a:t>
            </a:r>
            <a:r>
              <a:rPr lang="hr-HR" dirty="0" err="1"/>
              <a:t>Kustošija</a:t>
            </a:r>
            <a:r>
              <a:rPr lang="hr-HR" dirty="0"/>
              <a:t>, Zagreb</a:t>
            </a:r>
          </a:p>
          <a:p>
            <a:pPr marL="800100" lvl="2" indent="0" algn="just">
              <a:buNone/>
            </a:pPr>
            <a:r>
              <a:rPr lang="hr-HR" dirty="0"/>
              <a:t>4. Ravnatelj vrtića – član Ispitnog povjerenstva</a:t>
            </a:r>
          </a:p>
          <a:p>
            <a:pPr marL="800100" lvl="2" indent="0" algn="just">
              <a:buNone/>
            </a:pPr>
            <a:r>
              <a:rPr lang="hr-HR" dirty="0">
                <a:solidFill>
                  <a:srgbClr val="FFFF66"/>
                </a:solidFill>
              </a:rPr>
              <a:t>Silvija </a:t>
            </a:r>
            <a:r>
              <a:rPr lang="hr-HR" dirty="0" err="1">
                <a:solidFill>
                  <a:srgbClr val="FFFF66"/>
                </a:solidFill>
              </a:rPr>
              <a:t>Grepl</a:t>
            </a:r>
            <a:r>
              <a:rPr lang="hr-HR" dirty="0">
                <a:solidFill>
                  <a:srgbClr val="FFFF66"/>
                </a:solidFill>
              </a:rPr>
              <a:t> – </a:t>
            </a:r>
            <a:r>
              <a:rPr lang="hr-HR" dirty="0" err="1">
                <a:solidFill>
                  <a:srgbClr val="FFFF66"/>
                </a:solidFill>
              </a:rPr>
              <a:t>Šain</a:t>
            </a:r>
            <a:r>
              <a:rPr lang="hr-HR" dirty="0">
                <a:solidFill>
                  <a:srgbClr val="FFFF66"/>
                </a:solidFill>
              </a:rPr>
              <a:t>, prof.</a:t>
            </a:r>
            <a:r>
              <a:rPr lang="hr-HR" dirty="0"/>
              <a:t>, ravnateljica Dječjeg vrtića </a:t>
            </a:r>
            <a:r>
              <a:rPr lang="hr-HR" dirty="0" err="1"/>
              <a:t>Kustošija</a:t>
            </a:r>
            <a:r>
              <a:rPr lang="hr-HR" dirty="0"/>
              <a:t>, Zagreb </a:t>
            </a:r>
          </a:p>
          <a:p>
            <a:pPr marL="800100" lvl="2" indent="0" algn="just">
              <a:buNone/>
            </a:pPr>
            <a:r>
              <a:rPr lang="hr-HR" dirty="0"/>
              <a:t>5. Profesor hrvatskog jezika – član Ispitnog povjerenstva</a:t>
            </a:r>
          </a:p>
          <a:p>
            <a:pPr marL="800100" lvl="2" indent="0" algn="just">
              <a:buNone/>
            </a:pPr>
            <a:r>
              <a:rPr lang="hr-HR" dirty="0">
                <a:solidFill>
                  <a:srgbClr val="FFFF66"/>
                </a:solidFill>
              </a:rPr>
              <a:t>Jasminka Kokolić – Golubić, prof.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2202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103312" y="566670"/>
            <a:ext cx="8946541" cy="5681729"/>
          </a:xfrm>
        </p:spPr>
        <p:txBody>
          <a:bodyPr/>
          <a:lstStyle/>
          <a:p>
            <a:pPr marL="0" indent="0">
              <a:buNone/>
            </a:pPr>
            <a:r>
              <a:rPr lang="hr-HR" dirty="0"/>
              <a:t>II. TIJEK PRIPREMANJA I POLAGANJA STRUČNOG ISPITA :</a:t>
            </a:r>
          </a:p>
          <a:p>
            <a:pPr marL="0" indent="0">
              <a:buNone/>
            </a:pPr>
            <a:endParaRPr lang="hr-HR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dirty="0"/>
              <a:t>čl. 2. - priprema pripravnika za ispit počinje nakon što je prikupio sve bitne podatke za polaganje stručnog ispita</a:t>
            </a:r>
          </a:p>
          <a:p>
            <a:pPr marL="457200" lvl="1" indent="0" algn="just">
              <a:buNone/>
            </a:pPr>
            <a:r>
              <a:rPr lang="hr-HR" dirty="0"/>
              <a:t>- radi pripreme za praktični rad pripravnik mora biti u izravnoj vezi sa stručnim suradnikom, odgojiteljem te skupinom u kojoj će se održati praktični rad</a:t>
            </a:r>
          </a:p>
          <a:p>
            <a:pPr marL="457200" lvl="1" indent="0" algn="just">
              <a:buNone/>
            </a:pPr>
            <a:r>
              <a:rPr lang="hr-HR" dirty="0"/>
              <a:t>- za praktični rad pripravnik se priprema samostalno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hr-HR" dirty="0"/>
              <a:t>čl. 3. - stručni ispit, u pravilu, se polaže 2 do 3 dana </a:t>
            </a:r>
          </a:p>
          <a:p>
            <a:pPr marL="0" indent="0" algn="just">
              <a:buNone/>
            </a:pPr>
            <a:r>
              <a:rPr lang="hr-HR" dirty="0"/>
              <a:t>	- o tijeku polaganja stručnog ispita vodi se zapisnik</a:t>
            </a:r>
          </a:p>
          <a:p>
            <a:pPr marL="0" indent="0" algn="just">
              <a:buNone/>
            </a:pPr>
            <a:r>
              <a:rPr lang="hr-HR" dirty="0"/>
              <a:t>	- stručni ispit za odgojitelje obuhvaća :</a:t>
            </a:r>
          </a:p>
          <a:p>
            <a:pPr marL="0" indent="0" algn="just">
              <a:buNone/>
            </a:pPr>
            <a:r>
              <a:rPr lang="hr-HR" dirty="0"/>
              <a:t>		a) pisani rad</a:t>
            </a:r>
          </a:p>
          <a:p>
            <a:pPr marL="0" indent="0" algn="just">
              <a:buNone/>
            </a:pPr>
            <a:r>
              <a:rPr lang="hr-HR" dirty="0"/>
              <a:t>		b) praktični rad s djecom</a:t>
            </a:r>
          </a:p>
          <a:p>
            <a:pPr marL="0" indent="0" algn="just">
              <a:buNone/>
            </a:pPr>
            <a:r>
              <a:rPr lang="hr-HR" dirty="0"/>
              <a:t>		c) usmeni ispit</a:t>
            </a:r>
          </a:p>
          <a:p>
            <a:pPr>
              <a:buFont typeface="Wingdings" panose="05000000000000000000" pitchFamily="2" charset="2"/>
              <a:buChar char="Ø"/>
            </a:pPr>
            <a:endParaRPr lang="hr-HR" dirty="0"/>
          </a:p>
          <a:p>
            <a:pPr>
              <a:buFont typeface="Wingdings" panose="05000000000000000000" pitchFamily="2" charset="2"/>
              <a:buChar char="Ø"/>
            </a:pPr>
            <a:endParaRPr lang="hr-HR" dirty="0"/>
          </a:p>
          <a:p>
            <a:pPr>
              <a:buFont typeface="Wingdings" panose="05000000000000000000" pitchFamily="2" charset="2"/>
              <a:buChar char="Ø"/>
            </a:pPr>
            <a:endParaRPr lang="hr-HR" dirty="0"/>
          </a:p>
          <a:p>
            <a:pPr>
              <a:buFont typeface="Wingdings" panose="05000000000000000000" pitchFamily="2" charset="2"/>
              <a:buChar char="Ø"/>
            </a:pP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38043579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A207AED3-9ABC-4A18-9978-A59B65688B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563</TotalTime>
  <Words>809</Words>
  <Application>Microsoft Office PowerPoint</Application>
  <PresentationFormat>Prilagođeno</PresentationFormat>
  <Paragraphs>148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13</vt:i4>
      </vt:variant>
    </vt:vector>
  </HeadingPairs>
  <TitlesOfParts>
    <vt:vector size="14" baseType="lpstr">
      <vt:lpstr>Ion</vt:lpstr>
      <vt:lpstr>Zakonske osnove i temeljni dokumenti za polaganje stručnog ispita</vt:lpstr>
      <vt:lpstr>Slajd 2</vt:lpstr>
      <vt:lpstr>Slajd 3</vt:lpstr>
      <vt:lpstr>Slajd 4</vt:lpstr>
      <vt:lpstr>Slajd 5</vt:lpstr>
      <vt:lpstr>Program polaganja stručnog ispita za pripravnike u predškolskom odgoju i obrazovanju (Prosvjetni vjesnik 2/2000.) </vt:lpstr>
      <vt:lpstr> </vt:lpstr>
      <vt:lpstr>Poslovnik o radu povjerenstva za stažiranje odgojitelja i stručnih suradnika u dječjem vrtiću (Prosvjetni vjesnik 2/2000)</vt:lpstr>
      <vt:lpstr>Slajd 9</vt:lpstr>
      <vt:lpstr>a) pisani rad</vt:lpstr>
      <vt:lpstr>b) praktični rad</vt:lpstr>
      <vt:lpstr>c) usmeni ispit</vt:lpstr>
      <vt:lpstr>Kontakt podaci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Silvija grettuooppš</dc:title>
  <dc:creator>Silvija</dc:creator>
  <cp:lastModifiedBy>Pedagog</cp:lastModifiedBy>
  <cp:revision>54</cp:revision>
  <dcterms:created xsi:type="dcterms:W3CDTF">2015-10-13T07:33:59Z</dcterms:created>
  <dcterms:modified xsi:type="dcterms:W3CDTF">2017-10-12T08:50:53Z</dcterms:modified>
</cp:coreProperties>
</file>