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8" r:id="rId11"/>
    <p:sldId id="266" r:id="rId12"/>
    <p:sldId id="269" r:id="rId13"/>
    <p:sldId id="267" r:id="rId14"/>
    <p:sldId id="270" r:id="rId15"/>
    <p:sldId id="264" r:id="rId16"/>
  </p:sldIdLst>
  <p:sldSz cx="9144000" cy="6858000" type="screen4x3"/>
  <p:notesSz cx="6881813" cy="10002838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BA739830-4D48-40D7-8F99-0E766A25540A}" type="datetimeFigureOut">
              <a:rPr lang="hr-HR" smtClean="0"/>
              <a:t>21.11.2017.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2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3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CE630553-42E9-49C0-8E8B-22E63B7D278E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55745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1879"/>
          </a:xfrm>
          <a:prstGeom prst="rect">
            <a:avLst/>
          </a:prstGeom>
        </p:spPr>
        <p:txBody>
          <a:bodyPr vert="horz" lIns="96478" tIns="48239" rIns="96478" bIns="48239" rtlCol="0"/>
          <a:lstStyle>
            <a:lvl1pPr algn="r">
              <a:defRPr sz="1300"/>
            </a:lvl1pPr>
          </a:lstStyle>
          <a:p>
            <a:fld id="{5E6570D1-02C8-43AA-BB03-543649FA03CF}" type="datetimeFigureOut">
              <a:rPr lang="hr-HR" smtClean="0"/>
              <a:t>21.11.2017.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92213" y="1250950"/>
            <a:ext cx="4497387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78" tIns="48239" rIns="96478" bIns="48239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8182" y="4813866"/>
            <a:ext cx="5505450" cy="3938617"/>
          </a:xfrm>
          <a:prstGeom prst="rect">
            <a:avLst/>
          </a:prstGeom>
        </p:spPr>
        <p:txBody>
          <a:bodyPr vert="horz" lIns="96478" tIns="48239" rIns="96478" bIns="48239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l">
              <a:defRPr sz="13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1878"/>
          </a:xfrm>
          <a:prstGeom prst="rect">
            <a:avLst/>
          </a:prstGeom>
        </p:spPr>
        <p:txBody>
          <a:bodyPr vert="horz" lIns="96478" tIns="48239" rIns="96478" bIns="48239" rtlCol="0" anchor="b"/>
          <a:lstStyle>
            <a:lvl1pPr algn="r">
              <a:defRPr sz="1300"/>
            </a:lvl1pPr>
          </a:lstStyle>
          <a:p>
            <a:fld id="{80903792-A385-48AB-B145-948ADB26608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44077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slike slajd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zervirano mjesto bilježak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03792-A385-48AB-B145-948ADB266086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7181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Uredite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166EA-D1F1-43E5-9AEB-3D3D5915097C}" type="datetime1">
              <a:rPr lang="hr-HR" smtClean="0"/>
              <a:t>21.11.2017.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C4BBE-E952-48E8-A67C-CC45038AE9FC}" type="datetime1">
              <a:rPr lang="hr-HR" smtClean="0"/>
              <a:t>21.11.2017.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70CC1-CA95-40D6-9181-BDD94E028438}" type="datetime1">
              <a:rPr lang="hr-HR" smtClean="0"/>
              <a:t>21.11.2017.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DD091-B213-48C5-B2EE-71585FE6725B}" type="datetime1">
              <a:rPr lang="hr-HR" smtClean="0"/>
              <a:t>21.11.2017.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E4CE5-2289-47DA-B252-223A89CC5592}" type="datetime1">
              <a:rPr lang="hr-HR" smtClean="0"/>
              <a:t>21.11.2017.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B9FD6-395E-424B-9E04-F762B97044AC}" type="datetime1">
              <a:rPr lang="hr-HR" smtClean="0"/>
              <a:t>21.11.2017.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305D3-55E0-4B46-A159-8C12440EA6D0}" type="datetime1">
              <a:rPr lang="hr-HR" smtClean="0"/>
              <a:t>21.11.2017.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78037-3BF9-4EDE-AB73-3B175AE35219}" type="datetime1">
              <a:rPr lang="hr-HR" smtClean="0"/>
              <a:t>21.11.2017.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4B4CB-2304-4D3A-8CCB-31E8C951BD09}" type="datetime1">
              <a:rPr lang="hr-HR" smtClean="0"/>
              <a:t>21.11.2017.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F1DB9-C221-4F4D-8668-08DA6D409D3A}" type="datetime1">
              <a:rPr lang="hr-HR" smtClean="0"/>
              <a:t>21.11.2017.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r-HR" smtClean="0"/>
              <a:t>Uredite stil naslova matrice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B7EA5-B839-410E-8895-446053228892}" type="datetime1">
              <a:rPr lang="hr-HR" smtClean="0"/>
              <a:t>21.11.2017.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hr-HR" smtClean="0"/>
              <a:t>Kliknite ikonu da biste dodali  sliku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08CE2-2148-4623-ADF7-D34050FE84D0}" type="datetime1">
              <a:rPr lang="hr-HR" smtClean="0"/>
              <a:t>21.11.2017.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227B5-17AF-43FD-8F26-AE4AAA02E35B}" type="slidenum">
              <a:rPr lang="hr-HR" smtClean="0"/>
              <a:t>‹#›</a:t>
            </a:fld>
            <a:endParaRPr lang="hr-HR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mavrvilo@gmail.c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259632" y="1052736"/>
            <a:ext cx="6938998" cy="2088231"/>
          </a:xfrm>
        </p:spPr>
        <p:txBody>
          <a:bodyPr/>
          <a:lstStyle/>
          <a:p>
            <a:pPr algn="ctr"/>
            <a:r>
              <a:rPr lang="pl-PL" dirty="0"/>
              <a:t>Osvrt na nastavnu jedinicu „Put od autora do čitatelja“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043608" y="4149080"/>
            <a:ext cx="7090950" cy="2376264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hr-HR" b="1" dirty="0" smtClean="0"/>
              <a:t>STRUČNO METODIČKE TEME U PODRUČJU ŠKOLSKOG KNJIŽNIČARSTVA (KIOO)</a:t>
            </a:r>
          </a:p>
          <a:p>
            <a:pPr algn="ctr"/>
            <a:r>
              <a:rPr lang="hr-HR" b="1" dirty="0" smtClean="0"/>
              <a:t>Stobreč, 22.11.2017.</a:t>
            </a:r>
          </a:p>
          <a:p>
            <a:pPr algn="r"/>
            <a:endParaRPr lang="hr-HR" dirty="0" smtClean="0"/>
          </a:p>
          <a:p>
            <a:pPr algn="r"/>
            <a:r>
              <a:rPr lang="hr-HR" dirty="0" smtClean="0"/>
              <a:t>Marina </a:t>
            </a:r>
            <a:r>
              <a:rPr lang="hr-HR" dirty="0" err="1"/>
              <a:t>Vrvilo</a:t>
            </a:r>
            <a:r>
              <a:rPr lang="hr-HR" dirty="0"/>
              <a:t>, </a:t>
            </a:r>
            <a:r>
              <a:rPr lang="hr-HR" dirty="0" err="1"/>
              <a:t>mag</a:t>
            </a:r>
            <a:r>
              <a:rPr lang="hr-HR" dirty="0"/>
              <a:t>. bibl.</a:t>
            </a:r>
          </a:p>
          <a:p>
            <a:pPr algn="r"/>
            <a:r>
              <a:rPr lang="hr-HR" dirty="0"/>
              <a:t>stručna suradnica </a:t>
            </a:r>
            <a:r>
              <a:rPr lang="hr-HR" dirty="0" smtClean="0"/>
              <a:t>- mentorica </a:t>
            </a:r>
          </a:p>
          <a:p>
            <a:pPr algn="r"/>
            <a:r>
              <a:rPr lang="hr-HR" dirty="0" smtClean="0"/>
              <a:t>Osnovna </a:t>
            </a:r>
            <a:r>
              <a:rPr lang="hr-HR" dirty="0"/>
              <a:t>škola </a:t>
            </a:r>
            <a:r>
              <a:rPr lang="hr-HR" dirty="0" smtClean="0"/>
              <a:t>Stobreč</a:t>
            </a:r>
          </a:p>
          <a:p>
            <a:pPr algn="r"/>
            <a:r>
              <a:rPr lang="hr-HR" dirty="0" smtClean="0"/>
              <a:t>mavrvilo@gmail.com</a:t>
            </a:r>
            <a:endParaRPr lang="hr-HR" dirty="0"/>
          </a:p>
          <a:p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46840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/>
              <a:t>Rezultati evaluacije nastavnog sata od strane učenika (</a:t>
            </a:r>
            <a:r>
              <a:rPr lang="hr-HR" sz="2800" dirty="0" smtClean="0"/>
              <a:t>evaluacijski </a:t>
            </a:r>
            <a:r>
              <a:rPr lang="hr-HR" sz="2800" dirty="0"/>
              <a:t>listić)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89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 smtClean="0">
                <a:solidFill>
                  <a:schemeClr val="bg1"/>
                </a:solidFill>
              </a:rPr>
              <a:t>ŠTO SI NOVO NAUČIO/LA? (nastavak)</a:t>
            </a:r>
          </a:p>
          <a:p>
            <a:pPr marL="0" indent="0">
              <a:buNone/>
            </a:pPr>
            <a:endParaRPr lang="hr-HR" b="1" dirty="0" smtClean="0"/>
          </a:p>
          <a:p>
            <a:r>
              <a:rPr lang="hr-HR" sz="2000" dirty="0" smtClean="0"/>
              <a:t>da </a:t>
            </a:r>
            <a:r>
              <a:rPr lang="hr-HR" sz="2000" dirty="0"/>
              <a:t>su knjige zabavne kao i </a:t>
            </a:r>
            <a:r>
              <a:rPr lang="hr-HR" sz="2000" dirty="0" smtClean="0"/>
              <a:t>čitanje</a:t>
            </a:r>
          </a:p>
          <a:p>
            <a:r>
              <a:rPr lang="hr-HR" sz="2000" dirty="0" smtClean="0"/>
              <a:t>naučio </a:t>
            </a:r>
            <a:r>
              <a:rPr lang="hr-HR" sz="2000" dirty="0"/>
              <a:t>sam od najboljeg Marina </a:t>
            </a:r>
            <a:r>
              <a:rPr lang="hr-HR" sz="2000" dirty="0" err="1"/>
              <a:t>Vrvilo</a:t>
            </a:r>
            <a:endParaRPr lang="hr-HR" sz="2000" dirty="0"/>
          </a:p>
          <a:p>
            <a:r>
              <a:rPr lang="hr-HR" sz="2000" dirty="0" smtClean="0"/>
              <a:t>da </a:t>
            </a:r>
            <a:r>
              <a:rPr lang="hr-HR" sz="2000" dirty="0"/>
              <a:t>trebam redovito učiti</a:t>
            </a:r>
          </a:p>
          <a:p>
            <a:r>
              <a:rPr lang="hr-HR" sz="2000" dirty="0" smtClean="0"/>
              <a:t>o </a:t>
            </a:r>
            <a:r>
              <a:rPr lang="hr-HR" sz="2000" dirty="0"/>
              <a:t>autoru i knjizi/ o knjigama i piscima </a:t>
            </a:r>
            <a:r>
              <a:rPr lang="hr-HR" sz="2000" dirty="0" smtClean="0"/>
              <a:t>(x2)</a:t>
            </a:r>
            <a:endParaRPr lang="hr-HR" sz="2000" dirty="0"/>
          </a:p>
          <a:p>
            <a:r>
              <a:rPr lang="hr-HR" sz="2000" dirty="0" smtClean="0"/>
              <a:t>što </a:t>
            </a:r>
            <a:r>
              <a:rPr lang="hr-HR" sz="2000" dirty="0"/>
              <a:t>je ilustrator</a:t>
            </a:r>
          </a:p>
          <a:p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10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6169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Neka zapažanja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/>
              <a:t>U današnje </a:t>
            </a:r>
            <a:r>
              <a:rPr lang="hr-HR" sz="2000" dirty="0" smtClean="0"/>
              <a:t>vrijeme, </a:t>
            </a:r>
            <a:r>
              <a:rPr lang="hr-HR" sz="2000" dirty="0"/>
              <a:t>obilježeno brzim promjenama u tehnologiji i društvo, uloga školskog knjižničara se </a:t>
            </a:r>
            <a:r>
              <a:rPr lang="hr-HR" sz="2000" dirty="0" smtClean="0"/>
              <a:t>usložnjava.</a:t>
            </a:r>
          </a:p>
          <a:p>
            <a:pPr marL="0" indent="0">
              <a:buNone/>
            </a:pPr>
            <a:endParaRPr lang="hr-HR" sz="2000" dirty="0" smtClean="0"/>
          </a:p>
          <a:p>
            <a:r>
              <a:rPr lang="hr-HR" sz="2000" dirty="0" smtClean="0"/>
              <a:t>Potrebno </a:t>
            </a:r>
            <a:r>
              <a:rPr lang="hr-HR" sz="2000" dirty="0"/>
              <a:t>je pratiti </a:t>
            </a:r>
            <a:r>
              <a:rPr lang="hr-HR" sz="2000" dirty="0" smtClean="0"/>
              <a:t>promjene</a:t>
            </a:r>
            <a:r>
              <a:rPr lang="hr-HR" sz="2000" dirty="0"/>
              <a:t>, </a:t>
            </a:r>
            <a:r>
              <a:rPr lang="hr-HR" sz="2000" dirty="0" smtClean="0"/>
              <a:t>kako </a:t>
            </a:r>
            <a:r>
              <a:rPr lang="hr-HR" sz="2000" dirty="0"/>
              <a:t>bi mogli ispuniti </a:t>
            </a:r>
            <a:r>
              <a:rPr lang="hr-HR" sz="2000" dirty="0" smtClean="0"/>
              <a:t>zadaće </a:t>
            </a:r>
            <a:r>
              <a:rPr lang="hr-HR" sz="2000" dirty="0"/>
              <a:t>školskog </a:t>
            </a:r>
            <a:r>
              <a:rPr lang="hr-HR" sz="2000" dirty="0" smtClean="0"/>
              <a:t>knjižničara.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11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21009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Neka zapažanja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000" dirty="0" smtClean="0"/>
              <a:t>Školski knjižničar treba biti </a:t>
            </a:r>
            <a:r>
              <a:rPr lang="hr-HR" sz="2000" b="1" u="sng" dirty="0" smtClean="0"/>
              <a:t>otvoren i komunikativan</a:t>
            </a:r>
            <a:r>
              <a:rPr lang="hr-HR" sz="2000" dirty="0" smtClean="0"/>
              <a:t> u kontaktu s učenicima!</a:t>
            </a:r>
          </a:p>
          <a:p>
            <a:pPr marL="0" indent="0">
              <a:buNone/>
            </a:pPr>
            <a:endParaRPr lang="hr-HR" sz="2000" dirty="0" smtClean="0"/>
          </a:p>
          <a:p>
            <a:r>
              <a:rPr lang="hr-HR" sz="2000" dirty="0" smtClean="0"/>
              <a:t>Stvaranje </a:t>
            </a:r>
            <a:r>
              <a:rPr lang="hr-HR" sz="2000" b="1" u="sng" dirty="0" smtClean="0"/>
              <a:t>poticajnog razrednog ozračja</a:t>
            </a:r>
            <a:r>
              <a:rPr lang="hr-HR" sz="2000" dirty="0" smtClean="0"/>
              <a:t> jedan je od najvažnijih preduvjeta za uspješno učenje!</a:t>
            </a:r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12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65219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Neka zapažanja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807361"/>
            <a:ext cx="8136904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altLang="sr-Latn-RS" sz="2000" dirty="0" smtClean="0">
                <a:cs typeface="Times New Roman" panose="02020603050405020304" pitchFamily="18" charset="0"/>
              </a:rPr>
              <a:t>Važno je da školski knjižničar </a:t>
            </a:r>
            <a:r>
              <a:rPr lang="hr-HR" altLang="sr-Latn-RS" sz="2000" b="1" u="sng" dirty="0" smtClean="0">
                <a:cs typeface="Times New Roman" panose="02020603050405020304" pitchFamily="18" charset="0"/>
              </a:rPr>
              <a:t>razumije mnogobrojne </a:t>
            </a:r>
            <a:r>
              <a:rPr lang="hr-HR" altLang="sr-Latn-RS" sz="2000" b="1" u="sng" dirty="0">
                <a:cs typeface="Times New Roman" panose="02020603050405020304" pitchFamily="18" charset="0"/>
              </a:rPr>
              <a:t>potrebe </a:t>
            </a:r>
            <a:r>
              <a:rPr lang="hr-HR" altLang="sr-Latn-RS" sz="2000" b="1" u="sng" dirty="0" smtClean="0">
                <a:cs typeface="Times New Roman" panose="02020603050405020304" pitchFamily="18" charset="0"/>
              </a:rPr>
              <a:t>učenika </a:t>
            </a:r>
            <a:r>
              <a:rPr lang="hr-HR" altLang="sr-Latn-RS" sz="2000" dirty="0" smtClean="0">
                <a:cs typeface="Times New Roman" panose="02020603050405020304" pitchFamily="18" charset="0"/>
              </a:rPr>
              <a:t>koje proizlaze iz:</a:t>
            </a:r>
          </a:p>
          <a:p>
            <a:pPr marL="0" indent="0">
              <a:buNone/>
            </a:pPr>
            <a:endParaRPr lang="hr-HR" sz="1200" b="1" dirty="0" smtClean="0"/>
          </a:p>
          <a:p>
            <a:r>
              <a:rPr lang="hr-HR" sz="2000" b="1" dirty="0" smtClean="0"/>
              <a:t>specifičnosti razvojne dobi učenika </a:t>
            </a:r>
            <a:r>
              <a:rPr lang="hr-HR" sz="2000" dirty="0" smtClean="0"/>
              <a:t>(</a:t>
            </a:r>
            <a:r>
              <a:rPr lang="hr-HR" sz="2000" dirty="0" err="1" smtClean="0"/>
              <a:t>npr</a:t>
            </a:r>
            <a:r>
              <a:rPr lang="hr-HR" sz="2000" dirty="0" smtClean="0"/>
              <a:t>, </a:t>
            </a:r>
            <a:r>
              <a:rPr lang="hr-HR" sz="2000" dirty="0" err="1" smtClean="0"/>
              <a:t>predpubertetski</a:t>
            </a:r>
            <a:r>
              <a:rPr lang="hr-HR" sz="2000" dirty="0" smtClean="0"/>
              <a:t> i pubertetski uzrast)</a:t>
            </a:r>
          </a:p>
          <a:p>
            <a:endParaRPr lang="hr-HR" sz="1200" b="1" dirty="0"/>
          </a:p>
          <a:p>
            <a:r>
              <a:rPr lang="hr-HR" sz="2000" b="1" dirty="0" smtClean="0"/>
              <a:t>posebne edukacijske potrebe učenika:</a:t>
            </a:r>
          </a:p>
          <a:p>
            <a:pPr>
              <a:buFontTx/>
              <a:buChar char="-"/>
            </a:pPr>
            <a:r>
              <a:rPr lang="hr-HR" sz="2000" dirty="0" smtClean="0"/>
              <a:t>učenici s teškoćama </a:t>
            </a:r>
          </a:p>
          <a:p>
            <a:pPr>
              <a:buFontTx/>
              <a:buChar char="-"/>
            </a:pPr>
            <a:r>
              <a:rPr lang="hr-HR" sz="2000" dirty="0" smtClean="0"/>
              <a:t>(potencijalno) daroviti učenici.</a:t>
            </a:r>
          </a:p>
          <a:p>
            <a:pPr marL="0" indent="0">
              <a:buNone/>
            </a:pPr>
            <a:endParaRPr lang="hr-HR" dirty="0" smtClean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13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77177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Neka zapažanja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807361"/>
            <a:ext cx="8136904" cy="4051437"/>
          </a:xfrm>
        </p:spPr>
        <p:txBody>
          <a:bodyPr>
            <a:normAutofit/>
          </a:bodyPr>
          <a:lstStyle/>
          <a:p>
            <a:r>
              <a:rPr lang="hr-HR" altLang="sr-Latn-RS" sz="2000" dirty="0" smtClean="0">
                <a:cs typeface="Times New Roman" panose="02020603050405020304" pitchFamily="18" charset="0"/>
              </a:rPr>
              <a:t>Aktivnosti i materijali trebaju biti </a:t>
            </a:r>
            <a:r>
              <a:rPr lang="hr-HR" altLang="sr-Latn-RS" sz="2000" b="1" u="sng" dirty="0" smtClean="0">
                <a:cs typeface="Times New Roman" panose="02020603050405020304" pitchFamily="18" charset="0"/>
              </a:rPr>
              <a:t>dobro pripremljeni </a:t>
            </a:r>
            <a:r>
              <a:rPr lang="hr-HR" altLang="sr-Latn-RS" sz="2000" dirty="0" smtClean="0">
                <a:cs typeface="Times New Roman" panose="02020603050405020304" pitchFamily="18" charset="0"/>
              </a:rPr>
              <a:t>(poznavati potrebe učenika u razredu/skupini kojoj je namijenjena radionica), </a:t>
            </a:r>
            <a:r>
              <a:rPr lang="hr-HR" altLang="sr-Latn-RS" sz="2000" b="1" u="sng" dirty="0" smtClean="0">
                <a:cs typeface="Times New Roman" panose="02020603050405020304" pitchFamily="18" charset="0"/>
              </a:rPr>
              <a:t>zanimljivi, dinamični</a:t>
            </a:r>
            <a:r>
              <a:rPr lang="hr-HR" altLang="sr-Latn-RS" sz="2000" dirty="0" smtClean="0">
                <a:cs typeface="Times New Roman" panose="02020603050405020304" pitchFamily="18" charset="0"/>
              </a:rPr>
              <a:t>; u pripremi imati više različitih materijala.</a:t>
            </a:r>
          </a:p>
          <a:p>
            <a:pPr marL="0" indent="0">
              <a:buNone/>
            </a:pPr>
            <a:endParaRPr lang="hr-HR" altLang="sr-Latn-RS" sz="2000" dirty="0" smtClean="0">
              <a:cs typeface="Times New Roman" panose="02020603050405020304" pitchFamily="18" charset="0"/>
            </a:endParaRPr>
          </a:p>
          <a:p>
            <a:r>
              <a:rPr lang="hr-HR" sz="2000" dirty="0" smtClean="0">
                <a:latin typeface="+mj-lt"/>
              </a:rPr>
              <a:t>Važno je prepoznati </a:t>
            </a:r>
            <a:r>
              <a:rPr lang="hr-HR" sz="2000" dirty="0">
                <a:latin typeface="+mj-lt"/>
              </a:rPr>
              <a:t>raspoloženje u razredu – kada im je dosadno ili pažnja popušta – tada </a:t>
            </a:r>
            <a:r>
              <a:rPr lang="hr-HR" sz="2000" b="1" u="sng" dirty="0" smtClean="0">
                <a:latin typeface="+mj-lt"/>
              </a:rPr>
              <a:t>mijenjati aktivnost</a:t>
            </a:r>
            <a:r>
              <a:rPr lang="hr-HR" sz="2000" dirty="0" smtClean="0">
                <a:latin typeface="+mj-lt"/>
              </a:rPr>
              <a:t>.</a:t>
            </a:r>
          </a:p>
          <a:p>
            <a:pPr marL="0" indent="0">
              <a:buNone/>
            </a:pPr>
            <a:endParaRPr lang="hr-HR" dirty="0" smtClean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14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8620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hr-HR" sz="3200" dirty="0" smtClean="0"/>
          </a:p>
          <a:p>
            <a:pPr marL="0" indent="0" algn="ctr">
              <a:buNone/>
            </a:pPr>
            <a:endParaRPr lang="hr-HR" sz="3200" dirty="0"/>
          </a:p>
          <a:p>
            <a:pPr marL="0" indent="0" algn="ctr">
              <a:buNone/>
            </a:pPr>
            <a:endParaRPr lang="hr-HR" sz="3200" dirty="0" smtClean="0"/>
          </a:p>
          <a:p>
            <a:pPr marL="0" indent="0" algn="ctr">
              <a:buNone/>
            </a:pPr>
            <a:r>
              <a:rPr lang="hr-HR" sz="3200" dirty="0" smtClean="0">
                <a:solidFill>
                  <a:srgbClr val="FFFF00"/>
                </a:solidFill>
              </a:rPr>
              <a:t>Hvala na pažnji!!!!</a:t>
            </a:r>
          </a:p>
          <a:p>
            <a:pPr marL="0" indent="0" algn="ctr">
              <a:buNone/>
            </a:pPr>
            <a:endParaRPr lang="hr-HR" sz="3200" dirty="0">
              <a:solidFill>
                <a:srgbClr val="FFFF00"/>
              </a:solidFill>
            </a:endParaRPr>
          </a:p>
          <a:p>
            <a:pPr marL="0" indent="0" algn="r">
              <a:buNone/>
            </a:pPr>
            <a:r>
              <a:rPr lang="hr-HR" sz="1900" dirty="0" smtClean="0">
                <a:solidFill>
                  <a:srgbClr val="FFFF00"/>
                </a:solidFill>
              </a:rPr>
              <a:t>Marina </a:t>
            </a:r>
            <a:r>
              <a:rPr lang="hr-HR" sz="1900" dirty="0" err="1">
                <a:solidFill>
                  <a:srgbClr val="FFFF00"/>
                </a:solidFill>
              </a:rPr>
              <a:t>Vrvilo</a:t>
            </a:r>
            <a:r>
              <a:rPr lang="hr-HR" sz="1900" dirty="0">
                <a:solidFill>
                  <a:srgbClr val="FFFF00"/>
                </a:solidFill>
              </a:rPr>
              <a:t>, </a:t>
            </a:r>
            <a:r>
              <a:rPr lang="hr-HR" sz="1900" dirty="0" err="1">
                <a:solidFill>
                  <a:srgbClr val="FFFF00"/>
                </a:solidFill>
              </a:rPr>
              <a:t>mag</a:t>
            </a:r>
            <a:r>
              <a:rPr lang="hr-HR" sz="1900" dirty="0">
                <a:solidFill>
                  <a:srgbClr val="FFFF00"/>
                </a:solidFill>
              </a:rPr>
              <a:t>. bibl.</a:t>
            </a:r>
          </a:p>
          <a:p>
            <a:pPr marL="0" indent="0" algn="r">
              <a:buNone/>
            </a:pPr>
            <a:r>
              <a:rPr lang="hr-HR" sz="1900" dirty="0">
                <a:solidFill>
                  <a:srgbClr val="FFFF00"/>
                </a:solidFill>
              </a:rPr>
              <a:t>stručna suradnica - mentorica </a:t>
            </a:r>
          </a:p>
          <a:p>
            <a:pPr marL="0" indent="0" algn="r">
              <a:buNone/>
            </a:pPr>
            <a:r>
              <a:rPr lang="hr-HR" sz="1900" dirty="0">
                <a:solidFill>
                  <a:srgbClr val="FFFF00"/>
                </a:solidFill>
              </a:rPr>
              <a:t>Osnovna škola Stobreč</a:t>
            </a:r>
          </a:p>
          <a:p>
            <a:pPr marL="0" indent="0" algn="r">
              <a:buNone/>
            </a:pPr>
            <a:r>
              <a:rPr lang="hr-HR" sz="1900" dirty="0" smtClean="0">
                <a:solidFill>
                  <a:srgbClr val="FFFF00"/>
                </a:solidFill>
              </a:rPr>
              <a:t>Kontakt:</a:t>
            </a:r>
            <a:r>
              <a:rPr lang="hr-HR" sz="1900" dirty="0" smtClean="0"/>
              <a:t> </a:t>
            </a:r>
            <a:r>
              <a:rPr lang="hr-HR" sz="2400" b="1" dirty="0" smtClean="0">
                <a:latin typeface="Calibri" panose="020F0502020204030204" pitchFamily="34" charset="0"/>
                <a:hlinkClick r:id="rId2"/>
              </a:rPr>
              <a:t>mavrvilo@gmail.com</a:t>
            </a:r>
            <a:endParaRPr lang="hr-HR" sz="2400" b="1" dirty="0" smtClean="0">
              <a:latin typeface="Calibri" panose="020F0502020204030204" pitchFamily="34" charset="0"/>
            </a:endParaRPr>
          </a:p>
          <a:p>
            <a:pPr marL="0" indent="0" algn="r">
              <a:buNone/>
            </a:pPr>
            <a:endParaRPr lang="hr-HR" sz="1900" dirty="0"/>
          </a:p>
          <a:p>
            <a:pPr marL="0" indent="0" algn="ctr">
              <a:buNone/>
            </a:pPr>
            <a:endParaRPr lang="hr-HR" sz="3200" dirty="0" smtClean="0"/>
          </a:p>
          <a:p>
            <a:pPr marL="0" indent="0" algn="ctr">
              <a:buNone/>
            </a:pPr>
            <a:endParaRPr lang="hr-HR" sz="3200" dirty="0"/>
          </a:p>
          <a:p>
            <a:pPr marL="0" indent="0" algn="ctr">
              <a:buNone/>
            </a:pPr>
            <a:endParaRPr lang="hr-HR" sz="32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15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53437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	</a:t>
            </a:r>
            <a:r>
              <a:rPr lang="pl-PL" sz="3600" dirty="0"/>
              <a:t>„Put od autora do čitatelja“</a:t>
            </a:r>
            <a:endParaRPr lang="hr-HR" sz="36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r-HR" sz="2000" dirty="0" smtClean="0"/>
              <a:t>radionica </a:t>
            </a:r>
            <a:r>
              <a:rPr lang="hr-HR" sz="2000" dirty="0"/>
              <a:t>za učenike 3. </a:t>
            </a:r>
            <a:r>
              <a:rPr lang="hr-HR" sz="2000" dirty="0" smtClean="0"/>
              <a:t>razreda</a:t>
            </a:r>
          </a:p>
          <a:p>
            <a:pPr marL="0" indent="0">
              <a:buNone/>
            </a:pPr>
            <a:endParaRPr lang="hr-HR" sz="2000" dirty="0"/>
          </a:p>
          <a:p>
            <a:pPr>
              <a:buFontTx/>
              <a:buChar char="-"/>
            </a:pPr>
            <a:r>
              <a:rPr lang="hr-HR" sz="2000" dirty="0" smtClean="0"/>
              <a:t>u </a:t>
            </a:r>
            <a:r>
              <a:rPr lang="hr-HR" sz="2000" dirty="0"/>
              <a:t>školskoj </a:t>
            </a:r>
            <a:r>
              <a:rPr lang="hr-HR" sz="2000" dirty="0" smtClean="0"/>
              <a:t>knjižnici (raspored sjedenja za 4 okrugla stola)</a:t>
            </a:r>
          </a:p>
          <a:p>
            <a:pPr marL="0" indent="0">
              <a:buNone/>
            </a:pPr>
            <a:endParaRPr lang="hr-HR" sz="2000" dirty="0"/>
          </a:p>
          <a:p>
            <a:pPr>
              <a:buFontTx/>
              <a:buChar char="-"/>
            </a:pPr>
            <a:r>
              <a:rPr lang="hr-HR" sz="2000" b="1" dirty="0" smtClean="0"/>
              <a:t>STRUKTURA SATA: </a:t>
            </a:r>
            <a:r>
              <a:rPr lang="hr-HR" sz="2000" dirty="0" smtClean="0"/>
              <a:t>uvod,najava,obrada nastavnog gradiva, završni dio</a:t>
            </a:r>
          </a:p>
          <a:p>
            <a:endParaRPr lang="hr-HR" sz="20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3578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/>
              <a:t>	</a:t>
            </a:r>
            <a:r>
              <a:rPr lang="pl-PL" sz="3600" dirty="0"/>
              <a:t>„Put od autora do čitatelja“</a:t>
            </a:r>
            <a:endParaRPr lang="hr-HR" sz="36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hr-HR" sz="2000" b="1" dirty="0" smtClean="0"/>
              <a:t>NASTAVNA SREDSTVA I POMAGALA: </a:t>
            </a:r>
            <a:r>
              <a:rPr lang="hr-HR" sz="2000" dirty="0" smtClean="0"/>
              <a:t>projektor</a:t>
            </a:r>
            <a:r>
              <a:rPr lang="hr-HR" sz="2000" dirty="0"/>
              <a:t>, prijenosno računalo, </a:t>
            </a:r>
            <a:r>
              <a:rPr lang="hr-HR" sz="2000" dirty="0" smtClean="0"/>
              <a:t>knjige (npr. Brlić Mažuranić,Ivana</a:t>
            </a:r>
            <a:r>
              <a:rPr lang="hr-HR" sz="2000" dirty="0"/>
              <a:t>: Priče iz davnine, Varaždin, Katarina Zrinski, </a:t>
            </a:r>
            <a:r>
              <a:rPr lang="hr-HR" sz="2000" dirty="0" smtClean="0"/>
              <a:t>2015), evaluacijski listić, </a:t>
            </a:r>
            <a:r>
              <a:rPr lang="hr-HR" sz="2000" i="1" dirty="0" err="1" smtClean="0"/>
              <a:t>powerpoint</a:t>
            </a:r>
            <a:r>
              <a:rPr lang="hr-HR" sz="2000" dirty="0" smtClean="0"/>
              <a:t> prezentacija</a:t>
            </a:r>
          </a:p>
          <a:p>
            <a:pPr>
              <a:buFontTx/>
              <a:buChar char="-"/>
            </a:pPr>
            <a:endParaRPr lang="hr-HR" sz="2000" dirty="0" smtClean="0"/>
          </a:p>
          <a:p>
            <a:pPr>
              <a:buFontTx/>
              <a:buChar char="-"/>
            </a:pPr>
            <a:r>
              <a:rPr lang="hr-HR" sz="2000" b="1" dirty="0" smtClean="0"/>
              <a:t>METODE I OBLICI RADA:   </a:t>
            </a:r>
            <a:r>
              <a:rPr lang="hr-HR" sz="2000" dirty="0" smtClean="0"/>
              <a:t>razgovor, demonstracija, usmeno izlaganje, individualni rad, frontalni rad, istraživački rad, pisanje</a:t>
            </a: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3919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Ključni pojmovi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hr-HR" sz="2400" dirty="0" smtClean="0"/>
              <a:t>knjiga</a:t>
            </a:r>
          </a:p>
          <a:p>
            <a:pPr marL="0" indent="0">
              <a:buNone/>
            </a:pPr>
            <a:r>
              <a:rPr lang="hr-HR" sz="2400" dirty="0" smtClean="0"/>
              <a:t>-korica </a:t>
            </a:r>
          </a:p>
          <a:p>
            <a:pPr marL="0" indent="0">
              <a:buNone/>
            </a:pPr>
            <a:r>
              <a:rPr lang="hr-HR" sz="2400" dirty="0" smtClean="0"/>
              <a:t>-hrbat</a:t>
            </a:r>
          </a:p>
          <a:p>
            <a:pPr marL="0" indent="0">
              <a:buNone/>
            </a:pPr>
            <a:r>
              <a:rPr lang="hr-HR" sz="2400" dirty="0" smtClean="0"/>
              <a:t>-knjižni blok</a:t>
            </a:r>
          </a:p>
          <a:p>
            <a:r>
              <a:rPr lang="hr-HR" sz="2400" dirty="0" smtClean="0"/>
              <a:t>naslovnica</a:t>
            </a:r>
          </a:p>
          <a:p>
            <a:pPr marL="0" indent="0">
              <a:buNone/>
            </a:pPr>
            <a:r>
              <a:rPr lang="hr-HR" sz="2400" dirty="0" smtClean="0"/>
              <a:t>- autor</a:t>
            </a:r>
          </a:p>
          <a:p>
            <a:pPr marL="0" indent="0">
              <a:buNone/>
            </a:pPr>
            <a:r>
              <a:rPr lang="hr-HR" sz="2400" dirty="0" smtClean="0"/>
              <a:t>-prevoditelj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hr-HR" sz="2400" dirty="0" smtClean="0"/>
              <a:t>-ilustrator</a:t>
            </a:r>
            <a:endParaRPr lang="hr-HR" sz="2400" dirty="0"/>
          </a:p>
          <a:p>
            <a:pPr marL="0" indent="0">
              <a:buNone/>
            </a:pPr>
            <a:r>
              <a:rPr lang="hr-HR" sz="2400" dirty="0" smtClean="0"/>
              <a:t>-nakladnik </a:t>
            </a:r>
            <a:endParaRPr lang="hr-HR" sz="2400" dirty="0"/>
          </a:p>
          <a:p>
            <a:r>
              <a:rPr lang="hr-HR" sz="2400" dirty="0"/>
              <a:t>predgovor </a:t>
            </a:r>
          </a:p>
          <a:p>
            <a:r>
              <a:rPr lang="hr-HR" sz="2400" dirty="0"/>
              <a:t>uvod</a:t>
            </a:r>
          </a:p>
          <a:p>
            <a:r>
              <a:rPr lang="hr-HR" sz="2400" dirty="0"/>
              <a:t>s</a:t>
            </a:r>
            <a:r>
              <a:rPr lang="hr-HR" sz="2400" dirty="0" smtClean="0"/>
              <a:t>adržaj</a:t>
            </a:r>
          </a:p>
          <a:p>
            <a:r>
              <a:rPr lang="hr-HR" sz="2400" dirty="0"/>
              <a:t>b</a:t>
            </a:r>
            <a:r>
              <a:rPr lang="hr-HR" sz="2400" dirty="0" smtClean="0"/>
              <a:t>ilješka o piscu</a:t>
            </a:r>
          </a:p>
          <a:p>
            <a:r>
              <a:rPr lang="hr-HR" sz="2400" dirty="0"/>
              <a:t>b</a:t>
            </a:r>
            <a:r>
              <a:rPr lang="hr-HR" sz="2400" dirty="0" smtClean="0"/>
              <a:t>ilješka o ilustratoru</a:t>
            </a:r>
            <a:endParaRPr lang="hr-HR" sz="2400" dirty="0"/>
          </a:p>
          <a:p>
            <a:endParaRPr lang="hr-HR" dirty="0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7889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Cilj nastavne jedinice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r-HR" sz="2400" dirty="0" smtClean="0"/>
              <a:t>naučiti učenike prepoznati glavne dijelove knjige, imenovati osobe koje su važne za nastanak knjige te znati pronaći te podatke u knjizi</a:t>
            </a:r>
            <a:endParaRPr lang="hr-HR" sz="2400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92206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Odgojno-obrazovni ishodi</a:t>
            </a: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501959"/>
          </a:xfrm>
        </p:spPr>
        <p:txBody>
          <a:bodyPr>
            <a:normAutofit fontScale="92500" lnSpcReduction="10000"/>
          </a:bodyPr>
          <a:lstStyle/>
          <a:p>
            <a:r>
              <a:rPr lang="hr-HR" sz="2000" b="1" dirty="0" smtClean="0"/>
              <a:t>KOGNITIVNI</a:t>
            </a:r>
            <a:endParaRPr lang="hr-HR" sz="2000" b="1" dirty="0"/>
          </a:p>
          <a:p>
            <a:pPr>
              <a:buFontTx/>
              <a:buChar char="-"/>
            </a:pPr>
            <a:r>
              <a:rPr lang="hr-HR" sz="2000" dirty="0" smtClean="0"/>
              <a:t>Učenici </a:t>
            </a:r>
            <a:r>
              <a:rPr lang="hr-HR" sz="2000" dirty="0"/>
              <a:t>će moći prepoznati, reproducirati glavne dijelove knjige te osobe važne za njen nastanak. Ujedno će moći dati i primjere te ih koristiti u učenju</a:t>
            </a:r>
            <a:r>
              <a:rPr lang="hr-HR" sz="2000" dirty="0" smtClean="0"/>
              <a:t>.</a:t>
            </a:r>
          </a:p>
          <a:p>
            <a:pPr marL="0" indent="0">
              <a:buNone/>
            </a:pPr>
            <a:endParaRPr lang="hr-HR" sz="2000" dirty="0"/>
          </a:p>
          <a:p>
            <a:r>
              <a:rPr lang="hr-HR" sz="2000" b="1" dirty="0" smtClean="0"/>
              <a:t>PSIHOMOTORIČKI</a:t>
            </a:r>
            <a:endParaRPr lang="hr-HR" sz="2000" b="1" dirty="0"/>
          </a:p>
          <a:p>
            <a:pPr>
              <a:buFontTx/>
              <a:buChar char="-"/>
            </a:pPr>
            <a:r>
              <a:rPr lang="hr-HR" sz="2000" dirty="0" smtClean="0"/>
              <a:t>Učenici </a:t>
            </a:r>
            <a:r>
              <a:rPr lang="hr-HR" sz="2000" dirty="0"/>
              <a:t>će moći demonstrirati naučeno</a:t>
            </a:r>
            <a:r>
              <a:rPr lang="hr-HR" sz="2000" dirty="0" smtClean="0"/>
              <a:t>.</a:t>
            </a:r>
          </a:p>
          <a:p>
            <a:pPr marL="0" indent="0">
              <a:buNone/>
            </a:pPr>
            <a:endParaRPr lang="hr-HR" sz="2000" dirty="0"/>
          </a:p>
          <a:p>
            <a:r>
              <a:rPr lang="hr-HR" sz="2000" b="1" dirty="0" smtClean="0"/>
              <a:t>AFEKTIVNI</a:t>
            </a:r>
          </a:p>
          <a:p>
            <a:pPr marL="0" indent="0">
              <a:buNone/>
            </a:pPr>
            <a:r>
              <a:rPr lang="hr-HR" sz="2000" dirty="0" smtClean="0"/>
              <a:t>- Učenici </a:t>
            </a:r>
            <a:r>
              <a:rPr lang="hr-HR" sz="2000" dirty="0"/>
              <a:t>će s voljom sudjelovati, komunicirati, </a:t>
            </a:r>
            <a:r>
              <a:rPr lang="hr-HR" sz="2000" dirty="0" smtClean="0"/>
              <a:t>raspraviti, </a:t>
            </a:r>
            <a:r>
              <a:rPr lang="hr-HR" sz="2000" dirty="0"/>
              <a:t>postavljati pitanja i prihvatiti nove spoznaje o knjizi</a:t>
            </a:r>
            <a:r>
              <a:rPr lang="hr-HR" sz="2000" dirty="0" smtClean="0"/>
              <a:t>.</a:t>
            </a:r>
            <a:endParaRPr lang="hr-HR" sz="2000" dirty="0"/>
          </a:p>
          <a:p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8494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 smtClean="0"/>
              <a:t>Rezultati evaluacije nastavnog sata od strane učenika (evaluacijski listić)</a:t>
            </a:r>
            <a:endParaRPr lang="hr-HR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683568" y="1772816"/>
            <a:ext cx="7125112" cy="486199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endParaRPr lang="hr-HR" dirty="0" smtClean="0"/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sz="4400" b="1" dirty="0" smtClean="0"/>
              <a:t>SAT </a:t>
            </a:r>
            <a:r>
              <a:rPr lang="hr-HR" sz="4400" b="1" dirty="0"/>
              <a:t>U KNJIŽNICI			</a:t>
            </a:r>
            <a:r>
              <a:rPr lang="hr-HR" sz="4400" b="1" dirty="0" smtClean="0"/>
              <a:t>         Datum</a:t>
            </a:r>
            <a:r>
              <a:rPr lang="hr-HR" sz="4400" b="1" dirty="0"/>
              <a:t>:____________</a:t>
            </a:r>
          </a:p>
          <a:p>
            <a:pPr marL="0" indent="0">
              <a:buNone/>
            </a:pPr>
            <a:r>
              <a:rPr lang="hr-HR" sz="4400" b="1" dirty="0"/>
              <a:t>Razredni odjel: ___			Razrednik/</a:t>
            </a:r>
            <a:r>
              <a:rPr lang="hr-HR" sz="4400" b="1" dirty="0" err="1"/>
              <a:t>ica</a:t>
            </a:r>
            <a:r>
              <a:rPr lang="hr-HR" sz="4400" b="1" dirty="0"/>
              <a:t>:________________________</a:t>
            </a:r>
          </a:p>
          <a:p>
            <a:pPr marL="0" indent="0">
              <a:buNone/>
            </a:pPr>
            <a:r>
              <a:rPr lang="hr-HR" sz="4400" b="1" dirty="0"/>
              <a:t>Radionicu vodio/</a:t>
            </a:r>
            <a:r>
              <a:rPr lang="hr-HR" sz="4400" b="1" dirty="0" err="1"/>
              <a:t>la</a:t>
            </a:r>
            <a:r>
              <a:rPr lang="hr-HR" sz="4400" b="1" dirty="0"/>
              <a:t>:_______________________________</a:t>
            </a:r>
          </a:p>
          <a:p>
            <a:pPr marL="0" indent="0">
              <a:buNone/>
            </a:pPr>
            <a:r>
              <a:rPr lang="hr-HR" sz="4400" b="1" dirty="0"/>
              <a:t> </a:t>
            </a:r>
          </a:p>
          <a:p>
            <a:pPr marL="0" indent="0">
              <a:buNone/>
            </a:pPr>
            <a:r>
              <a:rPr lang="hr-HR" sz="6400" b="1" dirty="0"/>
              <a:t>Ova tema mi je:</a:t>
            </a:r>
          </a:p>
          <a:p>
            <a:pPr marL="0" indent="0">
              <a:buNone/>
            </a:pPr>
            <a:r>
              <a:rPr lang="hr-HR" sz="6400" b="1" dirty="0"/>
              <a:t>korisna       						</a:t>
            </a:r>
            <a:r>
              <a:rPr lang="hr-HR" sz="6400" b="1" dirty="0" smtClean="0"/>
              <a:t>			1  </a:t>
            </a:r>
            <a:r>
              <a:rPr lang="hr-HR" sz="6400" b="1" dirty="0"/>
              <a:t>2  3  4  5 </a:t>
            </a:r>
          </a:p>
          <a:p>
            <a:pPr marL="0" indent="0">
              <a:buNone/>
            </a:pPr>
            <a:r>
              <a:rPr lang="hr-HR" sz="6400" b="1" dirty="0"/>
              <a:t>zanimljiva      					</a:t>
            </a:r>
            <a:r>
              <a:rPr lang="hr-HR" sz="6400" b="1" dirty="0" smtClean="0"/>
              <a:t>			1  </a:t>
            </a:r>
            <a:r>
              <a:rPr lang="hr-HR" sz="6400" b="1" dirty="0"/>
              <a:t>2  3  4  5 </a:t>
            </a:r>
          </a:p>
          <a:p>
            <a:pPr marL="0" indent="0">
              <a:buNone/>
            </a:pPr>
            <a:r>
              <a:rPr lang="hr-HR" sz="6400" b="1" dirty="0"/>
              <a:t>zabavna       					</a:t>
            </a:r>
            <a:r>
              <a:rPr lang="hr-HR" sz="6400" b="1" dirty="0" smtClean="0"/>
              <a:t>			1  </a:t>
            </a:r>
            <a:r>
              <a:rPr lang="hr-HR" sz="6400" b="1" dirty="0"/>
              <a:t>2  3  4  5 </a:t>
            </a:r>
          </a:p>
          <a:p>
            <a:pPr marL="0" indent="0">
              <a:buNone/>
            </a:pPr>
            <a:r>
              <a:rPr lang="hr-HR" sz="6400" b="1" dirty="0"/>
              <a:t>slobodno sam izražavao svoje mišljenje    	1  </a:t>
            </a:r>
            <a:r>
              <a:rPr lang="hr-HR" sz="6400" b="1" dirty="0" err="1"/>
              <a:t>2</a:t>
            </a:r>
            <a:r>
              <a:rPr lang="hr-HR" sz="6400" b="1" dirty="0"/>
              <a:t>  3  </a:t>
            </a:r>
            <a:r>
              <a:rPr lang="hr-HR" sz="6400" b="1" dirty="0" err="1"/>
              <a:t>4</a:t>
            </a:r>
            <a:r>
              <a:rPr lang="hr-HR" sz="6400" b="1" dirty="0"/>
              <a:t>  5 </a:t>
            </a:r>
          </a:p>
          <a:p>
            <a:pPr marL="0" indent="0">
              <a:buNone/>
            </a:pPr>
            <a:r>
              <a:rPr lang="hr-HR" sz="6400" b="1" dirty="0"/>
              <a:t>ostali su me uvažavali         			</a:t>
            </a:r>
            <a:r>
              <a:rPr lang="hr-HR" sz="6400" b="1" dirty="0" smtClean="0"/>
              <a:t>		1  </a:t>
            </a:r>
            <a:r>
              <a:rPr lang="hr-HR" sz="6400" b="1" dirty="0"/>
              <a:t>2  3  4  5 </a:t>
            </a:r>
          </a:p>
          <a:p>
            <a:pPr marL="0" indent="0">
              <a:buNone/>
            </a:pPr>
            <a:r>
              <a:rPr lang="hr-HR" sz="6400" b="1" dirty="0"/>
              <a:t>osjećao sam se prihvaćeno        		</a:t>
            </a:r>
            <a:r>
              <a:rPr lang="hr-HR" sz="6400" b="1" dirty="0" smtClean="0"/>
              <a:t>		1  </a:t>
            </a:r>
            <a:r>
              <a:rPr lang="hr-HR" sz="6400" b="1" dirty="0"/>
              <a:t>2  3  4  5 </a:t>
            </a:r>
          </a:p>
          <a:p>
            <a:pPr marL="0" indent="0">
              <a:buNone/>
            </a:pPr>
            <a:r>
              <a:rPr lang="hr-HR" sz="6400" b="1" dirty="0"/>
              <a:t>Napiši što si novo naučio/</a:t>
            </a:r>
            <a:r>
              <a:rPr lang="hr-HR" sz="6400" b="1" dirty="0" err="1"/>
              <a:t>la</a:t>
            </a:r>
            <a:r>
              <a:rPr lang="hr-HR" sz="6400" b="1" dirty="0"/>
              <a:t> danas</a:t>
            </a:r>
            <a:r>
              <a:rPr lang="hr-HR" sz="6400" b="1" dirty="0" smtClean="0"/>
              <a:t>?</a:t>
            </a:r>
          </a:p>
          <a:p>
            <a:pPr marL="0" indent="0">
              <a:buNone/>
            </a:pPr>
            <a:r>
              <a:rPr lang="hr-HR" sz="4400" b="1" dirty="0" smtClean="0"/>
              <a:t>____________________________________________________</a:t>
            </a:r>
          </a:p>
          <a:p>
            <a:pPr marL="0" indent="0">
              <a:buNone/>
            </a:pPr>
            <a:endParaRPr lang="hr-HR" dirty="0"/>
          </a:p>
          <a:p>
            <a:pPr marL="0" indent="0">
              <a:buNone/>
            </a:pPr>
            <a:r>
              <a:rPr lang="hr-HR" dirty="0"/>
              <a:t> </a:t>
            </a:r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pPr marL="0" indent="0">
              <a:buNone/>
            </a:pPr>
            <a:r>
              <a:rPr lang="hr-HR" dirty="0"/>
              <a:t> 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Put od autora do čitatelja, Marina </a:t>
            </a:r>
            <a:r>
              <a:rPr lang="hr-HR" dirty="0" err="1" smtClean="0"/>
              <a:t>Vrvilo</a:t>
            </a:r>
            <a:r>
              <a:rPr lang="hr-HR" dirty="0" smtClean="0"/>
              <a:t>, 2017.</a:t>
            </a:r>
            <a:endParaRPr lang="hr-HR" dirty="0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407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/>
              <a:t>Rezultati evaluacije nastavnog sata od strane učenika (</a:t>
            </a:r>
            <a:r>
              <a:rPr lang="hr-HR" sz="2800" dirty="0" smtClean="0"/>
              <a:t>evaluacijski </a:t>
            </a:r>
            <a:r>
              <a:rPr lang="hr-HR" sz="2800" dirty="0"/>
              <a:t>listić)</a:t>
            </a:r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5621700"/>
              </p:ext>
            </p:extLst>
          </p:nvPr>
        </p:nvGraphicFramePr>
        <p:xfrm>
          <a:off x="1619672" y="1909705"/>
          <a:ext cx="5616624" cy="40564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55525"/>
                <a:gridCol w="2461099"/>
              </a:tblGrid>
              <a:tr h="624069">
                <a:tc>
                  <a:txBody>
                    <a:bodyPr/>
                    <a:lstStyle/>
                    <a:p>
                      <a:pPr algn="just"/>
                      <a:r>
                        <a:rPr lang="hr-HR" sz="1400" dirty="0">
                          <a:effectLst/>
                        </a:rPr>
                        <a:t>Ova tema mi je: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400" dirty="0">
                          <a:effectLst/>
                        </a:rPr>
                        <a:t>Prosječna ocjena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28059">
                <a:tc>
                  <a:txBody>
                    <a:bodyPr/>
                    <a:lstStyle/>
                    <a:p>
                      <a:pPr algn="just"/>
                      <a:r>
                        <a:rPr lang="hr-HR" sz="1400" dirty="0">
                          <a:effectLst/>
                        </a:rPr>
                        <a:t>Korisna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800" b="1" dirty="0">
                          <a:effectLst/>
                        </a:rPr>
                        <a:t> </a:t>
                      </a:r>
                      <a:r>
                        <a:rPr lang="hr-HR" sz="1800" b="1" dirty="0" smtClean="0">
                          <a:effectLst/>
                        </a:rPr>
                        <a:t>4.57</a:t>
                      </a:r>
                      <a:endParaRPr lang="hr-H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/>
                      <a:r>
                        <a:rPr lang="hr-HR" sz="1400" dirty="0">
                          <a:effectLst/>
                        </a:rPr>
                        <a:t>Zanimljiva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800" b="1" dirty="0">
                          <a:effectLst/>
                        </a:rPr>
                        <a:t> </a:t>
                      </a:r>
                      <a:r>
                        <a:rPr lang="hr-HR" sz="1800" b="1" dirty="0" smtClean="0">
                          <a:effectLst/>
                        </a:rPr>
                        <a:t>4.23</a:t>
                      </a:r>
                      <a:endParaRPr lang="hr-H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04056">
                <a:tc>
                  <a:txBody>
                    <a:bodyPr/>
                    <a:lstStyle/>
                    <a:p>
                      <a:pPr algn="just"/>
                      <a:r>
                        <a:rPr lang="hr-HR" sz="1400" dirty="0">
                          <a:effectLst/>
                        </a:rPr>
                        <a:t>Zabavna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800" b="1" dirty="0">
                          <a:effectLst/>
                        </a:rPr>
                        <a:t> </a:t>
                      </a:r>
                      <a:r>
                        <a:rPr lang="hr-HR" sz="1800" b="1" dirty="0" smtClean="0">
                          <a:effectLst/>
                        </a:rPr>
                        <a:t>4.38</a:t>
                      </a:r>
                      <a:endParaRPr lang="hr-H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hr-HR" sz="1400" dirty="0">
                          <a:effectLst/>
                        </a:rPr>
                        <a:t>Slobodno sam izražavao/la svoje mišljenje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800" b="1" dirty="0">
                          <a:effectLst/>
                        </a:rPr>
                        <a:t> </a:t>
                      </a:r>
                      <a:r>
                        <a:rPr lang="hr-HR" sz="1800" b="1" dirty="0" smtClean="0">
                          <a:effectLst/>
                        </a:rPr>
                        <a:t>4.21</a:t>
                      </a:r>
                      <a:endParaRPr lang="hr-H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4069">
                <a:tc>
                  <a:txBody>
                    <a:bodyPr/>
                    <a:lstStyle/>
                    <a:p>
                      <a:pPr algn="just"/>
                      <a:r>
                        <a:rPr lang="hr-HR" sz="1400" dirty="0">
                          <a:effectLst/>
                        </a:rPr>
                        <a:t>Ostali su me uvažavali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800" b="1" dirty="0">
                          <a:effectLst/>
                        </a:rPr>
                        <a:t> </a:t>
                      </a:r>
                      <a:r>
                        <a:rPr lang="hr-HR" sz="1800" b="1" dirty="0" smtClean="0">
                          <a:effectLst/>
                        </a:rPr>
                        <a:t>4.12</a:t>
                      </a:r>
                      <a:endParaRPr lang="hr-H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4069">
                <a:tc>
                  <a:txBody>
                    <a:bodyPr/>
                    <a:lstStyle/>
                    <a:p>
                      <a:r>
                        <a:rPr lang="hr-HR" sz="1400" dirty="0">
                          <a:effectLst/>
                        </a:rPr>
                        <a:t>Osjećao sam se prihvaćeno</a:t>
                      </a:r>
                      <a:endParaRPr lang="hr-H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hr-HR" sz="1800" b="1" dirty="0">
                          <a:effectLst/>
                        </a:rPr>
                        <a:t> </a:t>
                      </a:r>
                      <a:r>
                        <a:rPr lang="hr-HR" sz="1800" b="1" dirty="0" smtClean="0">
                          <a:effectLst/>
                        </a:rPr>
                        <a:t>4.56</a:t>
                      </a:r>
                      <a:endParaRPr lang="hr-HR" sz="18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9981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2800" dirty="0"/>
              <a:t>Rezultati evaluacije nastavnog sata od strane učenika (</a:t>
            </a:r>
            <a:r>
              <a:rPr lang="hr-HR" sz="2800" dirty="0" smtClean="0"/>
              <a:t>evaluacijski </a:t>
            </a:r>
            <a:r>
              <a:rPr lang="hr-HR" sz="2800" dirty="0"/>
              <a:t>listić)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899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hr-HR" b="1" dirty="0" smtClean="0">
                <a:solidFill>
                  <a:schemeClr val="bg1"/>
                </a:solidFill>
              </a:rPr>
              <a:t>ŠTO SI NOVO NAUČIO/LA?</a:t>
            </a:r>
          </a:p>
          <a:p>
            <a:pPr marL="0" indent="0">
              <a:buNone/>
            </a:pPr>
            <a:endParaRPr lang="hr-HR" b="1" dirty="0" smtClean="0"/>
          </a:p>
          <a:p>
            <a:r>
              <a:rPr lang="hr-HR" sz="2000" dirty="0" smtClean="0"/>
              <a:t>sve </a:t>
            </a:r>
            <a:r>
              <a:rPr lang="hr-HR" sz="2000" dirty="0"/>
              <a:t>o knjigama (x2)</a:t>
            </a:r>
          </a:p>
          <a:p>
            <a:r>
              <a:rPr lang="hr-HR" sz="2000" dirty="0" smtClean="0"/>
              <a:t>o </a:t>
            </a:r>
            <a:r>
              <a:rPr lang="hr-HR" sz="2000" dirty="0"/>
              <a:t>knjizi/knjigama (x5)</a:t>
            </a:r>
          </a:p>
          <a:p>
            <a:r>
              <a:rPr lang="hr-HR" sz="2000" dirty="0" smtClean="0"/>
              <a:t>glavne </a:t>
            </a:r>
            <a:r>
              <a:rPr lang="hr-HR" sz="2000" dirty="0"/>
              <a:t>dijelove knjige i koje izdavačke kuće izdaju knjige</a:t>
            </a:r>
          </a:p>
          <a:p>
            <a:r>
              <a:rPr lang="hr-HR" sz="2000" dirty="0" smtClean="0"/>
              <a:t>(</a:t>
            </a:r>
            <a:r>
              <a:rPr lang="hr-HR" sz="2000" dirty="0"/>
              <a:t>osnovne) dijelove knjige (x7)</a:t>
            </a:r>
          </a:p>
          <a:p>
            <a:r>
              <a:rPr lang="hr-HR" sz="2000" dirty="0" smtClean="0"/>
              <a:t>da </a:t>
            </a:r>
            <a:r>
              <a:rPr lang="hr-HR" sz="2000" dirty="0"/>
              <a:t>su knjige posebne i iz njih se puno uči</a:t>
            </a:r>
          </a:p>
          <a:p>
            <a:pPr marL="0" indent="0">
              <a:buNone/>
            </a:pPr>
            <a:endParaRPr lang="hr-HR" dirty="0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Put od autora do čitatelja, Marina Vrvilo, 2017.</a:t>
            </a:r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E227B5-17AF-43FD-8F26-AE4AAA02E35B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1829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TM01972873[[fn=Ljeto]]</Template>
  <TotalTime>185</TotalTime>
  <Words>727</Words>
  <Application>Microsoft Office PowerPoint</Application>
  <PresentationFormat>Prikaz na zaslonu (4:3)</PresentationFormat>
  <Paragraphs>157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15</vt:i4>
      </vt:variant>
    </vt:vector>
  </HeadingPairs>
  <TitlesOfParts>
    <vt:vector size="16" baseType="lpstr">
      <vt:lpstr>Summer</vt:lpstr>
      <vt:lpstr>Osvrt na nastavnu jedinicu „Put od autora do čitatelja“</vt:lpstr>
      <vt:lpstr> „Put od autora do čitatelja“</vt:lpstr>
      <vt:lpstr> „Put od autora do čitatelja“</vt:lpstr>
      <vt:lpstr>Ključni pojmovi</vt:lpstr>
      <vt:lpstr>Cilj nastavne jedinice</vt:lpstr>
      <vt:lpstr>Odgojno-obrazovni ishodi</vt:lpstr>
      <vt:lpstr>Rezultati evaluacije nastavnog sata od strane učenika (evaluacijski listić)</vt:lpstr>
      <vt:lpstr>Rezultati evaluacije nastavnog sata od strane učenika (evaluacijski listić)</vt:lpstr>
      <vt:lpstr>Rezultati evaluacije nastavnog sata od strane učenika (evaluacijski listić)</vt:lpstr>
      <vt:lpstr>Rezultati evaluacije nastavnog sata od strane učenika (evaluacijski listić)</vt:lpstr>
      <vt:lpstr>Neka zapažanja</vt:lpstr>
      <vt:lpstr>Neka zapažanja</vt:lpstr>
      <vt:lpstr>Neka zapažanja</vt:lpstr>
      <vt:lpstr>Neka zapažanja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Osvrt na nastavnu jedinicu „Put od autora do čitatelja“</dc:title>
  <dc:creator>Knjižnica</dc:creator>
  <cp:lastModifiedBy>Knjižnica</cp:lastModifiedBy>
  <cp:revision>71</cp:revision>
  <cp:lastPrinted>2017-10-31T11:17:39Z</cp:lastPrinted>
  <dcterms:created xsi:type="dcterms:W3CDTF">2017-10-31T08:44:30Z</dcterms:created>
  <dcterms:modified xsi:type="dcterms:W3CDTF">2017-11-21T08:14:35Z</dcterms:modified>
</cp:coreProperties>
</file>