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4" r:id="rId2"/>
    <p:sldId id="258" r:id="rId3"/>
    <p:sldId id="260" r:id="rId4"/>
    <p:sldId id="286" r:id="rId5"/>
    <p:sldId id="285" r:id="rId6"/>
    <p:sldId id="287" r:id="rId7"/>
    <p:sldId id="262" r:id="rId8"/>
    <p:sldId id="291" r:id="rId9"/>
    <p:sldId id="293" r:id="rId10"/>
    <p:sldId id="263" r:id="rId11"/>
    <p:sldId id="264" r:id="rId12"/>
    <p:sldId id="292" r:id="rId13"/>
    <p:sldId id="289" r:id="rId14"/>
    <p:sldId id="282" r:id="rId15"/>
    <p:sldId id="283" r:id="rId16"/>
    <p:sldId id="290" r:id="rId17"/>
    <p:sldId id="265" r:id="rId18"/>
    <p:sldId id="280" r:id="rId19"/>
    <p:sldId id="281" r:id="rId20"/>
    <p:sldId id="284" r:id="rId21"/>
  </p:sldIdLst>
  <p:sldSz cx="9144000" cy="6858000" type="screen4x3"/>
  <p:notesSz cx="6858000" cy="994727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D727-974D-4E24-9355-3A929A21F993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F34D8-F975-48E2-953F-5582A2D3D3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3782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574917-8BC7-4339-A81D-0576594668CC}" type="slidenum">
              <a:rPr lang="hr-HR" altLang="sr-Latn-RS"/>
              <a:pPr eaLnBrk="1" hangingPunct="1"/>
              <a:t>1</a:t>
            </a:fld>
            <a:endParaRPr lang="hr-HR" altLang="sr-Latn-R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sr-Latn-R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hr-HR" dirty="0" smtClean="0"/>
              <a:t>Pored roditelja, bliskog okruženja i škole, važnu ulogu           ima svakako i knjižnica.</a:t>
            </a:r>
          </a:p>
          <a:p>
            <a:endParaRPr lang="hr-HR" dirty="0" smtClean="0"/>
          </a:p>
          <a:p>
            <a:pPr marL="68580" indent="0">
              <a:buNone/>
            </a:pPr>
            <a:r>
              <a:rPr lang="hr-HR" dirty="0" smtClean="0"/>
              <a:t>Suvremeno vrijeme nosi velike izazove u kojem knjižničari moraju pratiti sva zbivanja i odgovoriti izazovima moderne tehnologije, 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F34D8-F975-48E2-953F-5582A2D3D309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37508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108B0B2-D06B-4603-8C42-B7DF8CAAF05F}" type="datetimeFigureOut">
              <a:rPr lang="hr-HR" smtClean="0"/>
              <a:t>20.11.2017.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C2FA255-3404-4ACC-AC0D-27A156C2D218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ll%20Users\Documents\My%20Music\Sample%20Music\New%20Stories%20(Highway%20Blues).wma" TargetMode="Externa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hr.wikipedia.org/wiki/Digitalna_knji%C5%BEnica" TargetMode="External"/><Relationship Id="rId3" Type="http://schemas.openxmlformats.org/officeDocument/2006/relationships/hyperlink" Target="https://hr.wikipedia.org/wiki/Sveu%C4%8Dili%C5%A1na_knji%C5%BEnica" TargetMode="External"/><Relationship Id="rId7" Type="http://schemas.openxmlformats.org/officeDocument/2006/relationships/hyperlink" Target="https://hr.wikipedia.org/wiki/Bibliobus" TargetMode="External"/><Relationship Id="rId2" Type="http://schemas.openxmlformats.org/officeDocument/2006/relationships/hyperlink" Target="https://hr.wikipedia.org/wiki/Nacionalna_knji%C5%BEnic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r.wikipedia.org/wiki/%C5%A0kolska_knji%C5%BEnica" TargetMode="External"/><Relationship Id="rId5" Type="http://schemas.openxmlformats.org/officeDocument/2006/relationships/hyperlink" Target="https://hr.wikipedia.org/wiki/Narodna_knji%C5%BEnica" TargetMode="External"/><Relationship Id="rId4" Type="http://schemas.openxmlformats.org/officeDocument/2006/relationships/hyperlink" Target="https://hr.wikipedia.org/wiki/Visoko%C5%A1kolska_knji%C5%BEnica" TargetMode="Externa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2&amp;v=dh1nV3BhhoI" TargetMode="External"/><Relationship Id="rId2" Type="http://schemas.openxmlformats.org/officeDocument/2006/relationships/hyperlink" Target="http://www.gkmm.h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hr-HR" altLang="sr-Latn-RS" dirty="0" smtClean="0"/>
              <a:t>MJESNE (GRADSKE) KNJIŽNICE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7194" y="6305550"/>
            <a:ext cx="3227388" cy="552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altLang="sr-Latn-RS" sz="1600" dirty="0" smtClean="0"/>
              <a:t>KNJIŽNIČARKA: MARIJA LONČAR</a:t>
            </a:r>
          </a:p>
        </p:txBody>
      </p:sp>
      <p:pic>
        <p:nvPicPr>
          <p:cNvPr id="6146" name="Picture 2" descr="D:\Users\Korisnik\Desktop\SAT PRIPRAVA\čitaon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464496" cy="377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63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908720"/>
            <a:ext cx="702474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sr-Latn-RS" sz="3600" b="1" dirty="0" smtClean="0"/>
              <a:t>ODJELI MJESNIH KNJIŽNICA</a:t>
            </a:r>
            <a:br>
              <a:rPr lang="hr-HR" altLang="sr-Latn-RS" sz="3600" b="1" dirty="0" smtClean="0"/>
            </a:br>
            <a:endParaRPr lang="hr-HR" altLang="sr-Latn-RS" sz="1600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2348880"/>
            <a:ext cx="6777317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hr-HR" sz="2000" dirty="0"/>
              <a:t>Dječji </a:t>
            </a:r>
            <a:r>
              <a:rPr lang="hr-HR" sz="2000" dirty="0" smtClean="0"/>
              <a:t>odjel</a:t>
            </a:r>
          </a:p>
          <a:p>
            <a:pPr marL="68580" indent="0">
              <a:buNone/>
            </a:pPr>
            <a:r>
              <a:rPr lang="hr-HR" sz="2000" dirty="0"/>
              <a:t>Odjel za </a:t>
            </a:r>
            <a:r>
              <a:rPr lang="hr-HR" sz="2000" dirty="0" smtClean="0"/>
              <a:t>odrasle</a:t>
            </a:r>
            <a:endParaRPr lang="hr-HR" sz="2000" dirty="0"/>
          </a:p>
          <a:p>
            <a:pPr marL="68580" indent="0">
              <a:buNone/>
            </a:pPr>
            <a:r>
              <a:rPr lang="hr-HR" sz="2000" dirty="0" smtClean="0"/>
              <a:t>Studijska </a:t>
            </a:r>
            <a:r>
              <a:rPr lang="hr-HR" sz="2000" dirty="0"/>
              <a:t>čitaonica</a:t>
            </a:r>
          </a:p>
          <a:p>
            <a:pPr marL="68580" indent="0">
              <a:buNone/>
            </a:pPr>
            <a:r>
              <a:rPr lang="hr-HR" sz="2000" dirty="0"/>
              <a:t>Čitaonica časopisa i novina</a:t>
            </a:r>
          </a:p>
          <a:p>
            <a:pPr marL="68580" indent="0">
              <a:buNone/>
            </a:pPr>
            <a:r>
              <a:rPr lang="hr-HR" sz="2000" dirty="0"/>
              <a:t>Glazbeni odjel</a:t>
            </a:r>
          </a:p>
          <a:p>
            <a:pPr marL="68580" indent="0">
              <a:buNone/>
            </a:pPr>
            <a:r>
              <a:rPr lang="hr-HR" sz="2000" dirty="0" smtClean="0"/>
              <a:t>Zavičajna </a:t>
            </a:r>
            <a:r>
              <a:rPr lang="hr-HR" sz="2000" dirty="0"/>
              <a:t>zbirka</a:t>
            </a:r>
          </a:p>
          <a:p>
            <a:pPr marL="68580" indent="0">
              <a:buNone/>
            </a:pPr>
            <a:r>
              <a:rPr lang="hr-HR" sz="2000" dirty="0"/>
              <a:t>Referentna </a:t>
            </a:r>
            <a:r>
              <a:rPr lang="hr-HR" sz="2000" dirty="0" smtClean="0"/>
              <a:t>zbirka</a:t>
            </a:r>
            <a:endParaRPr lang="hr-HR" altLang="sr-Latn-RS" sz="2000" dirty="0" smtClean="0"/>
          </a:p>
          <a:p>
            <a:pPr eaLnBrk="1" hangingPunct="1">
              <a:lnSpc>
                <a:spcPct val="80000"/>
              </a:lnSpc>
            </a:pPr>
            <a:endParaRPr lang="hr-HR" altLang="sr-Latn-RS" sz="2000" dirty="0" smtClean="0"/>
          </a:p>
        </p:txBody>
      </p:sp>
      <p:pic>
        <p:nvPicPr>
          <p:cNvPr id="2" name="Picture 2" descr="D:\Users\Korisnik\Desktop\SAT PRIPRAVA\inform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27008"/>
            <a:ext cx="3888432" cy="299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35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02474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sr-Latn-RS" sz="3600" dirty="0" smtClean="0"/>
              <a:t>DJEČJI ODJEL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sz="2800" dirty="0" smtClean="0"/>
              <a:t>Posjećuju:</a:t>
            </a:r>
          </a:p>
          <a:p>
            <a:pPr marL="68580" indent="0">
              <a:buNone/>
            </a:pPr>
            <a:r>
              <a:rPr lang="hr-HR" sz="2800" dirty="0" smtClean="0"/>
              <a:t> </a:t>
            </a:r>
            <a:r>
              <a:rPr lang="vi-VN" sz="2800" dirty="0" smtClean="0"/>
              <a:t>djeca </a:t>
            </a:r>
            <a:r>
              <a:rPr lang="vi-VN" sz="2800" dirty="0"/>
              <a:t>i njihovi roditelji.</a:t>
            </a:r>
          </a:p>
          <a:p>
            <a:pPr marL="68580" indent="0">
              <a:buNone/>
            </a:pPr>
            <a:r>
              <a:rPr lang="hr-HR" sz="2800" dirty="0" smtClean="0"/>
              <a:t>UČITELJI</a:t>
            </a:r>
            <a:r>
              <a:rPr lang="vi-VN" sz="2800" dirty="0" smtClean="0"/>
              <a:t>, </a:t>
            </a:r>
            <a:r>
              <a:rPr lang="vi-VN" sz="2800" dirty="0"/>
              <a:t>studenti predškolskog odgoja i razredne nastave i ostali stručni djelatnici (psiholozi, pedagozi...).</a:t>
            </a:r>
          </a:p>
          <a:p>
            <a:r>
              <a:rPr lang="vi-VN" sz="2800" dirty="0" smtClean="0"/>
              <a:t>posuditi </a:t>
            </a:r>
            <a:r>
              <a:rPr lang="vi-VN" sz="2800" dirty="0"/>
              <a:t>knjige, lektiru, slikovnice, stručnu literaturu, DVD-e...</a:t>
            </a:r>
          </a:p>
          <a:p>
            <a:r>
              <a:rPr lang="vi-VN" sz="2800" dirty="0"/>
              <a:t>U dječju knjižnicu </a:t>
            </a:r>
            <a:r>
              <a:rPr lang="hr-HR" sz="2800" dirty="0" smtClean="0"/>
              <a:t>dolaze </a:t>
            </a:r>
            <a:r>
              <a:rPr lang="vi-VN" sz="2800" dirty="0" smtClean="0"/>
              <a:t>učenici </a:t>
            </a:r>
            <a:r>
              <a:rPr lang="vi-VN" sz="2800" dirty="0"/>
              <a:t>pretraživati građu poput časopisa, potrebne za pisanje referata, seminara i sl.</a:t>
            </a:r>
          </a:p>
          <a:p>
            <a:r>
              <a:rPr lang="vi-VN" sz="2800" dirty="0" smtClean="0"/>
              <a:t>druženje</a:t>
            </a:r>
            <a:r>
              <a:rPr lang="vi-VN" sz="2800" dirty="0"/>
              <a:t>, </a:t>
            </a:r>
            <a:r>
              <a:rPr lang="vi-VN" sz="2800" dirty="0" smtClean="0"/>
              <a:t>zabav</a:t>
            </a:r>
            <a:r>
              <a:rPr lang="hr-HR" sz="2800" dirty="0" smtClean="0"/>
              <a:t>a</a:t>
            </a:r>
            <a:r>
              <a:rPr lang="vi-VN" sz="2800" dirty="0" smtClean="0"/>
              <a:t>, igr</a:t>
            </a:r>
            <a:r>
              <a:rPr lang="hr-HR" sz="2800" dirty="0" smtClean="0"/>
              <a:t>a</a:t>
            </a:r>
            <a:r>
              <a:rPr lang="vi-VN" sz="2800" dirty="0" smtClean="0"/>
              <a:t>, </a:t>
            </a:r>
            <a:r>
              <a:rPr lang="vi-VN" sz="2800" dirty="0"/>
              <a:t>učenje, istraživanje. </a:t>
            </a:r>
            <a:endParaRPr lang="hr-HR" altLang="sr-Latn-RS" sz="2800" dirty="0" smtClean="0"/>
          </a:p>
        </p:txBody>
      </p:sp>
      <p:pic>
        <p:nvPicPr>
          <p:cNvPr id="14342" name="New Stories (Highway Blues)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5895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D:\Users\Korisnik\Desktop\SAT PRIPRAVA\časopisi u dječjem odjelu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9" r="13624" b="28976"/>
          <a:stretch/>
        </p:blipFill>
        <p:spPr bwMode="auto">
          <a:xfrm>
            <a:off x="4427984" y="-27984"/>
            <a:ext cx="4129248" cy="26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3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14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Korisnik\Desktop\SAT PRIPRAVA\šarenilo dječjih knjižnica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6935" r="28483" b="42007"/>
          <a:stretch/>
        </p:blipFill>
        <p:spPr bwMode="auto">
          <a:xfrm>
            <a:off x="395536" y="332656"/>
            <a:ext cx="837204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97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Ciljevi dječjeg odjela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Već od malih nogu usaditi ljubav prema knjizi i čitanju te razvijati čitalačke navike.</a:t>
            </a:r>
          </a:p>
          <a:p>
            <a:pPr marL="68580" indent="0">
              <a:buNone/>
            </a:pPr>
            <a:endParaRPr lang="hr-HR" dirty="0"/>
          </a:p>
          <a:p>
            <a:r>
              <a:rPr lang="hr-HR" dirty="0"/>
              <a:t>Biti privlačno mjesto za rad, igru i druženje</a:t>
            </a:r>
          </a:p>
          <a:p>
            <a:pPr marL="68580" indent="0">
              <a:buNone/>
            </a:pPr>
            <a:endParaRPr lang="hr-HR" dirty="0" smtClean="0"/>
          </a:p>
          <a:p>
            <a:r>
              <a:rPr lang="hr-HR" dirty="0" smtClean="0"/>
              <a:t>Osmišljavati nove </a:t>
            </a:r>
            <a:r>
              <a:rPr lang="hr-HR" dirty="0"/>
              <a:t>programe za djecu s ciljem da zavole knjigu i čitanje</a:t>
            </a:r>
          </a:p>
          <a:p>
            <a:pPr marL="6858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5147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24744" cy="1143000"/>
          </a:xfrm>
        </p:spPr>
        <p:txBody>
          <a:bodyPr/>
          <a:lstStyle/>
          <a:p>
            <a:r>
              <a:rPr lang="hr-HR" dirty="0" smtClean="0"/>
              <a:t>USLUGE U DJEČJEM ODJELU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484784"/>
            <a:ext cx="6777317" cy="3508977"/>
          </a:xfrm>
        </p:spPr>
        <p:txBody>
          <a:bodyPr>
            <a:normAutofit/>
          </a:bodyPr>
          <a:lstStyle/>
          <a:p>
            <a:r>
              <a:rPr lang="hr-HR" dirty="0" smtClean="0"/>
              <a:t>Posudba knjiga</a:t>
            </a:r>
          </a:p>
          <a:p>
            <a:r>
              <a:rPr lang="hr-HR" dirty="0"/>
              <a:t>Posudba </a:t>
            </a:r>
            <a:r>
              <a:rPr lang="hr-HR" dirty="0" smtClean="0"/>
              <a:t>CD/DVD</a:t>
            </a:r>
            <a:endParaRPr lang="hr-HR" dirty="0"/>
          </a:p>
          <a:p>
            <a:r>
              <a:rPr lang="hr-HR" dirty="0" smtClean="0"/>
              <a:t>Traženje informacija - INFORMATOR</a:t>
            </a:r>
            <a:endParaRPr lang="hr-HR" dirty="0"/>
          </a:p>
          <a:p>
            <a:r>
              <a:rPr lang="hr-HR" dirty="0" smtClean="0"/>
              <a:t>Čitanje časopisa</a:t>
            </a:r>
          </a:p>
          <a:p>
            <a:r>
              <a:rPr lang="hr-HR" dirty="0" smtClean="0"/>
              <a:t>Korištenje Interneta-  Dječji odjel</a:t>
            </a:r>
            <a:endParaRPr lang="hr-HR" dirty="0"/>
          </a:p>
          <a:p>
            <a:r>
              <a:rPr lang="hr-HR" dirty="0" smtClean="0"/>
              <a:t>Slušanje CD-ova</a:t>
            </a:r>
          </a:p>
          <a:p>
            <a:r>
              <a:rPr lang="hr-HR" dirty="0" smtClean="0"/>
              <a:t>Igraonica za najmlađe</a:t>
            </a:r>
            <a:endParaRPr lang="hr-HR" dirty="0"/>
          </a:p>
          <a:p>
            <a:endParaRPr lang="hr-HR" dirty="0"/>
          </a:p>
        </p:txBody>
      </p:sp>
      <p:pic>
        <p:nvPicPr>
          <p:cNvPr id="8194" name="Picture 2" descr="D:\Users\Korisnik\Desktop\SAT PRIPRAVA\IGRAONI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17032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3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980728"/>
            <a:ext cx="7056784" cy="926976"/>
          </a:xfrm>
        </p:spPr>
        <p:txBody>
          <a:bodyPr>
            <a:normAutofit fontScale="90000"/>
          </a:bodyPr>
          <a:lstStyle/>
          <a:p>
            <a:pPr marL="68580" indent="0"/>
            <a:r>
              <a:rPr lang="hr-HR" dirty="0" smtClean="0"/>
              <a:t/>
            </a:r>
            <a:br>
              <a:rPr lang="hr-HR" dirty="0" smtClean="0"/>
            </a:br>
            <a:r>
              <a:rPr lang="hr-HR" dirty="0"/>
              <a:t/>
            </a:r>
            <a:br>
              <a:rPr lang="hr-HR" dirty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Dodatni </a:t>
            </a:r>
            <a:r>
              <a:rPr lang="hr-HR" dirty="0"/>
              <a:t>sadržaji u </a:t>
            </a:r>
            <a:r>
              <a:rPr lang="hr-HR" dirty="0" smtClean="0"/>
              <a:t>ponudi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hr-HR" dirty="0"/>
              <a:t> </a:t>
            </a:r>
          </a:p>
          <a:p>
            <a:pPr marL="68580" indent="0">
              <a:buNone/>
            </a:pPr>
            <a:r>
              <a:rPr lang="vi-VN" dirty="0" smtClean="0"/>
              <a:t>Knjižnica </a:t>
            </a:r>
            <a:r>
              <a:rPr lang="vi-VN" dirty="0"/>
              <a:t>organizira niz kulturno-animacijskih aktivnosti za odrasle i djecu, među kojima se ističu</a:t>
            </a:r>
            <a:r>
              <a:rPr lang="vi-VN" dirty="0" smtClean="0"/>
              <a:t>:</a:t>
            </a:r>
            <a:endParaRPr lang="hr-HR" dirty="0" smtClean="0"/>
          </a:p>
          <a:p>
            <a:r>
              <a:rPr lang="vi-VN" dirty="0" smtClean="0"/>
              <a:t>- </a:t>
            </a:r>
            <a:r>
              <a:rPr lang="vi-VN" dirty="0"/>
              <a:t>koncerti i predstave za djecu </a:t>
            </a:r>
            <a:endParaRPr lang="hr-HR" dirty="0"/>
          </a:p>
          <a:p>
            <a:r>
              <a:rPr lang="vi-VN" dirty="0"/>
              <a:t>- likovne radionice </a:t>
            </a:r>
            <a:endParaRPr lang="hr-HR" dirty="0"/>
          </a:p>
          <a:p>
            <a:r>
              <a:rPr lang="vi-VN" dirty="0"/>
              <a:t>- za mladež (promocije, susreti </a:t>
            </a:r>
            <a:r>
              <a:rPr lang="hr-HR" dirty="0"/>
              <a:t>s književnicima</a:t>
            </a:r>
            <a:r>
              <a:rPr lang="vi-VN" dirty="0"/>
              <a:t>, predavanja) </a:t>
            </a:r>
            <a:endParaRPr lang="hr-HR" dirty="0" smtClean="0"/>
          </a:p>
          <a:p>
            <a:r>
              <a:rPr lang="hr-HR" dirty="0"/>
              <a:t>razgledavanje, učenje, predavanja, rad na računalu i druženje s vršnjacima</a:t>
            </a:r>
            <a:r>
              <a:rPr lang="hr-HR" dirty="0" smtClean="0"/>
              <a:t>.</a:t>
            </a:r>
            <a:r>
              <a:rPr lang="vi-VN" dirty="0"/>
              <a:t/>
            </a:r>
            <a:br>
              <a:rPr lang="vi-VN" dirty="0"/>
            </a:br>
            <a:endParaRPr lang="hr-HR" dirty="0"/>
          </a:p>
        </p:txBody>
      </p:sp>
      <p:pic>
        <p:nvPicPr>
          <p:cNvPr id="14338" name="Picture 2" descr="D:\Users\Korisnik\Desktop\SAT PRIPRAVA\NOVO\slike\čitanj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12976"/>
            <a:ext cx="1912243" cy="186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1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2050" name="Picture 2" descr="D:\Users\Korisnik\Desktop\SAT PRIPRAVA\radionice-dječji odje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342914" cy="550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19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117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altLang="sr-Latn-RS" sz="3600" dirty="0" smtClean="0"/>
              <a:t>RADIONICE U GKMM</a:t>
            </a:r>
            <a:br>
              <a:rPr lang="hr-HR" altLang="sr-Latn-RS" sz="3600" dirty="0" smtClean="0"/>
            </a:br>
            <a:endParaRPr lang="hr-HR" altLang="sr-Latn-RS" sz="36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8580" indent="0" fontAlgn="base">
              <a:buNone/>
            </a:pPr>
            <a:r>
              <a:rPr lang="hr-HR" sz="2800" b="1" dirty="0"/>
              <a:t>LIKOVNA RADIONICA</a:t>
            </a:r>
            <a:br>
              <a:rPr lang="hr-HR" sz="2800" b="1" dirty="0"/>
            </a:br>
            <a:r>
              <a:rPr lang="hr-HR" sz="2800" b="1" dirty="0"/>
              <a:t>MALA ŠKOLA ENGLESKOG JEZIKA, MALIŠI</a:t>
            </a:r>
            <a:endParaRPr lang="hr-HR" sz="2800" dirty="0"/>
          </a:p>
          <a:p>
            <a:pPr marL="68580" indent="0" fontAlgn="base">
              <a:buNone/>
            </a:pPr>
            <a:r>
              <a:rPr lang="hr-HR" sz="2800" b="1" dirty="0"/>
              <a:t>MALA ŠKOLA TALIJANSKOG JEZIKA</a:t>
            </a:r>
            <a:br>
              <a:rPr lang="hr-HR" sz="2800" b="1" dirty="0"/>
            </a:br>
            <a:r>
              <a:rPr lang="hr-HR" sz="2800" b="1" dirty="0"/>
              <a:t>MALA ŠKOLA FRANCUSKOG JEZIKA</a:t>
            </a:r>
            <a:br>
              <a:rPr lang="hr-HR" sz="2800" b="1" dirty="0"/>
            </a:br>
            <a:r>
              <a:rPr lang="hr-HR" sz="2800" b="1" dirty="0" smtClean="0"/>
              <a:t>LUTKARSKA </a:t>
            </a:r>
            <a:r>
              <a:rPr lang="hr-HR" sz="2800" b="1" dirty="0"/>
              <a:t>RADIONICA “BOŽJE LUTKICE”</a:t>
            </a:r>
            <a:endParaRPr lang="hr-HR" sz="2800" dirty="0"/>
          </a:p>
          <a:p>
            <a:pPr marL="68580" indent="0" fontAlgn="base">
              <a:buNone/>
            </a:pPr>
            <a:r>
              <a:rPr lang="hr-HR" sz="2800" b="1" dirty="0"/>
              <a:t>MALI KNJIGOLJUPCI</a:t>
            </a:r>
            <a:br>
              <a:rPr lang="hr-HR" sz="2800" b="1" dirty="0"/>
            </a:br>
            <a:r>
              <a:rPr lang="hr-HR" sz="2800" b="1" dirty="0"/>
              <a:t>ČITAJ MI – RADIONICA ČITANJA NAGLAS</a:t>
            </a:r>
            <a:br>
              <a:rPr lang="hr-HR" sz="2800" b="1" dirty="0"/>
            </a:br>
            <a:r>
              <a:rPr lang="hr-HR" sz="2800" b="1" dirty="0"/>
              <a:t>MALE TAJNE RODITELJSTVA</a:t>
            </a:r>
            <a:br>
              <a:rPr lang="hr-HR" sz="2800" b="1" dirty="0"/>
            </a:br>
            <a:r>
              <a:rPr lang="hr-HR" sz="2800" b="1" dirty="0"/>
              <a:t>PROJEKT “UČIM STVARAJUĆI”</a:t>
            </a:r>
            <a:br>
              <a:rPr lang="hr-HR" sz="2800" b="1" dirty="0"/>
            </a:br>
            <a:r>
              <a:rPr lang="hr-HR" sz="2800" b="1" dirty="0"/>
              <a:t>MALA ŠKOLA ŠAHA</a:t>
            </a:r>
            <a:r>
              <a:rPr lang="hr-HR" sz="2800" dirty="0"/>
              <a:t/>
            </a:r>
            <a:br>
              <a:rPr lang="hr-HR" sz="2800" dirty="0"/>
            </a:br>
            <a:r>
              <a:rPr lang="hr-HR" sz="2800" b="1" dirty="0"/>
              <a:t>MALA ŠKOLA </a:t>
            </a:r>
            <a:r>
              <a:rPr lang="hr-HR" sz="2800" b="1" dirty="0" smtClean="0"/>
              <a:t>NJEMAČKOG</a:t>
            </a:r>
            <a:endParaRPr lang="hr-HR" sz="2800" dirty="0"/>
          </a:p>
          <a:p>
            <a:pPr marL="68580" indent="0" fontAlgn="base">
              <a:buNone/>
            </a:pPr>
            <a:r>
              <a:rPr lang="hr-HR" sz="2800" b="1" dirty="0" smtClean="0"/>
              <a:t>KNJIGOLOVCI </a:t>
            </a:r>
            <a:r>
              <a:rPr lang="hr-HR" sz="2800" b="1" dirty="0"/>
              <a:t>– KNJIŽEVNI KLUB ZA DJECU</a:t>
            </a:r>
            <a:endParaRPr lang="hr-HR" sz="2800" dirty="0"/>
          </a:p>
          <a:p>
            <a:pPr marL="68580" indent="0" fontAlgn="base">
              <a:buNone/>
            </a:pPr>
            <a:r>
              <a:rPr lang="hr-HR" sz="2800" b="1" dirty="0" smtClean="0"/>
              <a:t>KNJIGRAONICA</a:t>
            </a:r>
            <a:endParaRPr lang="hr-HR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hr-HR" altLang="sr-Latn-RS" sz="2800" dirty="0" smtClean="0"/>
          </a:p>
        </p:txBody>
      </p:sp>
    </p:spTree>
    <p:extLst>
      <p:ext uri="{BB962C8B-B14F-4D97-AF65-F5344CB8AC3E}">
        <p14:creationId xmlns:p14="http://schemas.microsoft.com/office/powerpoint/2010/main" val="65653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slov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5257800" cy="1563687"/>
          </a:xfrm>
        </p:spPr>
        <p:txBody>
          <a:bodyPr/>
          <a:lstStyle/>
          <a:p>
            <a:pPr eaLnBrk="1" hangingPunct="1"/>
            <a:r>
              <a:rPr lang="hr-HR" altLang="sr-Latn-RS" sz="2400" b="1" dirty="0" smtClean="0">
                <a:latin typeface="Arial Black" pitchFamily="34" charset="0"/>
              </a:rPr>
              <a:t>BRAVO!!!</a:t>
            </a:r>
            <a:br>
              <a:rPr lang="hr-HR" altLang="sr-Latn-RS" sz="2400" b="1" dirty="0" smtClean="0">
                <a:latin typeface="Arial Black" pitchFamily="34" charset="0"/>
              </a:rPr>
            </a:br>
            <a:r>
              <a:rPr lang="hr-HR" altLang="sr-Latn-RS" sz="2000" b="1" dirty="0" smtClean="0">
                <a:latin typeface="Arial Black" pitchFamily="34" charset="0"/>
              </a:rPr>
              <a:t>Danas ste naučili odjele mjesnih knjižnica i njihove  njihove usluge!!!</a:t>
            </a:r>
          </a:p>
        </p:txBody>
      </p:sp>
      <p:pic>
        <p:nvPicPr>
          <p:cNvPr id="10242" name="Picture 2" descr="D:\Users\Korisnik\Desktop\SAT PRIPRAVA\Sto-sve-mogu-cemu-sluze-djecje-knjiznice_article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24302"/>
            <a:ext cx="6797694" cy="41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3805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99592" y="692696"/>
            <a:ext cx="7344816" cy="5400600"/>
          </a:xfrm>
        </p:spPr>
        <p:txBody>
          <a:bodyPr>
            <a:normAutofit/>
          </a:bodyPr>
          <a:lstStyle/>
          <a:p>
            <a:r>
              <a:rPr lang="vi-VN" dirty="0" smtClean="0"/>
              <a:t>Dječje </a:t>
            </a:r>
            <a:r>
              <a:rPr lang="vi-VN" dirty="0"/>
              <a:t>knjižnice otvorena su mjesta na koja je dobrodošlo svako dijete! </a:t>
            </a:r>
            <a:r>
              <a:rPr lang="vi-VN" dirty="0" smtClean="0"/>
              <a:t>Ne </a:t>
            </a:r>
            <a:r>
              <a:rPr lang="vi-VN" dirty="0"/>
              <a:t>moraš biti </a:t>
            </a:r>
            <a:r>
              <a:rPr lang="vi-VN" dirty="0" smtClean="0"/>
              <a:t>dobar </a:t>
            </a:r>
            <a:r>
              <a:rPr lang="vi-VN" dirty="0"/>
              <a:t>u matematici ili gimnastici, dobrodošao si baš takav kakav si. </a:t>
            </a:r>
            <a:endParaRPr lang="hr-HR" dirty="0" smtClean="0"/>
          </a:p>
          <a:p>
            <a:endParaRPr lang="hr-HR" dirty="0" smtClean="0"/>
          </a:p>
          <a:p>
            <a:r>
              <a:rPr lang="hr-HR" b="1" dirty="0" smtClean="0"/>
              <a:t>I ne radi se tu samo o </a:t>
            </a:r>
            <a:r>
              <a:rPr lang="vi-VN" dirty="0" smtClean="0"/>
              <a:t>knjigama </a:t>
            </a:r>
            <a:r>
              <a:rPr lang="vi-VN" dirty="0"/>
              <a:t>već i filmovima, glumi, fotografijama, crtežima, šivanju, pričanju priča.. To dječje knjižnice čini mjestima dobrodošlice</a:t>
            </a:r>
            <a:r>
              <a:rPr lang="vi-VN" dirty="0" smtClean="0"/>
              <a:t>.. </a:t>
            </a:r>
            <a:endParaRPr lang="hr-HR" dirty="0" smtClean="0"/>
          </a:p>
          <a:p>
            <a:pPr marL="68580" indent="0">
              <a:buNone/>
            </a:pPr>
            <a:endParaRPr lang="hr-HR" dirty="0" smtClean="0"/>
          </a:p>
          <a:p>
            <a:endParaRPr lang="vi-VN" dirty="0"/>
          </a:p>
        </p:txBody>
      </p:sp>
      <p:pic>
        <p:nvPicPr>
          <p:cNvPr id="15362" name="Picture 2" descr="D:\Users\Korisnik\Desktop\SAT PRIPRAVA\NOVO\slike\dobrodošl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21404"/>
            <a:ext cx="3744416" cy="140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3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92696"/>
            <a:ext cx="702474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sr-Latn-RS" sz="3600" b="1" dirty="0" smtClean="0"/>
              <a:t>1. VRSTE KNJIŽNICA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u="sng" dirty="0">
                <a:solidFill>
                  <a:schemeClr val="bg2"/>
                </a:solidFill>
                <a:hlinkClick r:id="rId2" tooltip="Nacionalna knjižnica"/>
              </a:rPr>
              <a:t>Nacionalna knjižnica</a:t>
            </a:r>
            <a:endParaRPr lang="hr-HR" b="1" dirty="0">
              <a:solidFill>
                <a:schemeClr val="bg2"/>
              </a:solidFill>
            </a:endParaRPr>
          </a:p>
          <a:p>
            <a:r>
              <a:rPr lang="hr-HR" b="1" dirty="0">
                <a:solidFill>
                  <a:schemeClr val="bg2"/>
                </a:solidFill>
                <a:hlinkClick r:id="rId3" tooltip="Sveučilišna knjižnica"/>
              </a:rPr>
              <a:t>Sveučilišna knjižnica</a:t>
            </a:r>
            <a:endParaRPr lang="hr-HR" b="1" dirty="0">
              <a:solidFill>
                <a:schemeClr val="bg2"/>
              </a:solidFill>
            </a:endParaRPr>
          </a:p>
          <a:p>
            <a:r>
              <a:rPr lang="hr-HR" b="1" dirty="0">
                <a:solidFill>
                  <a:schemeClr val="bg2"/>
                </a:solidFill>
                <a:hlinkClick r:id="rId4" tooltip="Visokoškolska knjižnica"/>
              </a:rPr>
              <a:t>Visokoškolska knjižnica</a:t>
            </a:r>
            <a:endParaRPr lang="hr-HR" b="1" dirty="0">
              <a:solidFill>
                <a:schemeClr val="bg2"/>
              </a:solidFill>
            </a:endParaRPr>
          </a:p>
          <a:p>
            <a:r>
              <a:rPr lang="hr-HR" b="1" dirty="0" smtClean="0">
                <a:solidFill>
                  <a:schemeClr val="bg2"/>
                </a:solidFill>
                <a:hlinkClick r:id="rId5" tooltip="Narodna knjižnica"/>
              </a:rPr>
              <a:t>MJESNA (GRADSKA ) ILI Narodna knjižnica</a:t>
            </a:r>
            <a:endParaRPr lang="hr-HR" b="1" dirty="0">
              <a:solidFill>
                <a:schemeClr val="bg2"/>
              </a:solidFill>
            </a:endParaRPr>
          </a:p>
          <a:p>
            <a:r>
              <a:rPr lang="hr-HR" b="1" dirty="0">
                <a:solidFill>
                  <a:schemeClr val="bg2"/>
                </a:solidFill>
                <a:hlinkClick r:id="rId6" tooltip="Školska knjižnica"/>
              </a:rPr>
              <a:t>Školska knjižnica</a:t>
            </a:r>
            <a:endParaRPr lang="hr-HR" b="1" dirty="0">
              <a:solidFill>
                <a:schemeClr val="bg2"/>
              </a:solidFill>
            </a:endParaRPr>
          </a:p>
          <a:p>
            <a:pPr lvl="0"/>
            <a:r>
              <a:rPr lang="hr-HR" b="1" dirty="0" smtClean="0">
                <a:solidFill>
                  <a:schemeClr val="bg2"/>
                </a:solidFill>
                <a:hlinkClick r:id="rId7" tooltip="Bibliobus"/>
              </a:rPr>
              <a:t>Bibliobus</a:t>
            </a:r>
            <a:endParaRPr lang="hr-HR" b="1" dirty="0">
              <a:solidFill>
                <a:schemeClr val="bg2"/>
              </a:solidFill>
            </a:endParaRPr>
          </a:p>
          <a:p>
            <a:pPr lvl="0"/>
            <a:r>
              <a:rPr lang="hr-HR" b="1" dirty="0" smtClean="0">
                <a:solidFill>
                  <a:schemeClr val="bg2"/>
                </a:solidFill>
                <a:hlinkClick r:id="rId8" tooltip="Digitalna knjižnica"/>
              </a:rPr>
              <a:t>Digitalna knjižnica</a:t>
            </a:r>
            <a:endParaRPr lang="hr-HR" b="1" dirty="0">
              <a:solidFill>
                <a:schemeClr val="bg2"/>
              </a:solidFill>
            </a:endParaRPr>
          </a:p>
          <a:p>
            <a:pPr marL="68580" indent="0" eaLnBrk="1" hangingPunct="1">
              <a:buNone/>
            </a:pPr>
            <a:endParaRPr lang="hr-HR" altLang="sr-Latn-RS" b="1" dirty="0" smtClean="0">
              <a:solidFill>
                <a:schemeClr val="bg2"/>
              </a:solidFill>
            </a:endParaRPr>
          </a:p>
        </p:txBody>
      </p:sp>
      <p:pic>
        <p:nvPicPr>
          <p:cNvPr id="11266" name="Picture 2" descr="D:\Users\Korisnik\Desktop\SAT PRIPRAVA\NOVO\slike\Slika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8504"/>
            <a:ext cx="18002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97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I ZATO, POSJETITE STRANICU </a:t>
            </a:r>
            <a:r>
              <a:rPr lang="hr-HR" b="1" dirty="0" smtClean="0">
                <a:solidFill>
                  <a:schemeClr val="tx1"/>
                </a:solidFill>
                <a:hlinkClick r:id="rId2"/>
              </a:rPr>
              <a:t>www.gkmm.hr</a:t>
            </a:r>
            <a:r>
              <a:rPr lang="hr-HR" b="1" dirty="0" smtClean="0">
                <a:solidFill>
                  <a:schemeClr val="tx1"/>
                </a:solidFill>
              </a:rPr>
              <a:t> </a:t>
            </a:r>
            <a:r>
              <a:rPr lang="hr-HR" dirty="0" smtClean="0"/>
              <a:t>I UČLANITE SE!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fontAlgn="base"/>
            <a:r>
              <a:rPr lang="hr-HR" b="1" dirty="0"/>
              <a:t>Knjižnica </a:t>
            </a:r>
            <a:r>
              <a:rPr lang="hr-HR" b="1" dirty="0" smtClean="0"/>
              <a:t>Žrnovnica</a:t>
            </a:r>
            <a:r>
              <a:rPr lang="hr-HR" dirty="0"/>
              <a:t> Krešimirova 7, 21251 </a:t>
            </a:r>
            <a:r>
              <a:rPr lang="hr-HR" dirty="0" smtClean="0"/>
              <a:t>Žrnovnica (VAMA NAJBLIŽA)</a:t>
            </a:r>
            <a:endParaRPr lang="hr-HR" b="1" dirty="0" smtClean="0"/>
          </a:p>
          <a:p>
            <a:pPr lvl="0" fontAlgn="base"/>
            <a:endParaRPr lang="hr-HR" dirty="0"/>
          </a:p>
          <a:p>
            <a:pPr fontAlgn="base"/>
            <a:r>
              <a:rPr lang="hr-HR" b="1" dirty="0" smtClean="0"/>
              <a:t>Središnjica </a:t>
            </a:r>
            <a:r>
              <a:rPr lang="hr-HR" b="1" dirty="0"/>
              <a:t>- Odjel za djecu i mlade, Ulica slobode 2, </a:t>
            </a:r>
            <a:r>
              <a:rPr lang="hr-HR" b="1" dirty="0" smtClean="0"/>
              <a:t>021/685-020</a:t>
            </a:r>
          </a:p>
          <a:p>
            <a:pPr marL="68580" indent="0">
              <a:buNone/>
            </a:pPr>
            <a:r>
              <a:rPr lang="hr-HR" dirty="0"/>
              <a:t>Poslušajte i himnu dječjeg odjela R</a:t>
            </a:r>
            <a:r>
              <a:rPr lang="hr-HR" dirty="0" smtClean="0"/>
              <a:t>ižot </a:t>
            </a:r>
            <a:r>
              <a:rPr lang="hr-HR" dirty="0"/>
              <a:t>s plodovima knjiga</a:t>
            </a:r>
          </a:p>
          <a:p>
            <a:pPr marL="68580" indent="0">
              <a:buNone/>
            </a:pPr>
            <a:r>
              <a:rPr lang="hr-HR" dirty="0">
                <a:hlinkClick r:id="rId3"/>
              </a:rPr>
              <a:t>https://</a:t>
            </a:r>
            <a:r>
              <a:rPr lang="hr-HR" dirty="0" smtClean="0">
                <a:hlinkClick r:id="rId3"/>
              </a:rPr>
              <a:t>www.youtube.com/watch?time_continue=2&amp;v=dh1nV3BhhoI</a:t>
            </a:r>
            <a:endParaRPr lang="hr-HR" dirty="0" smtClean="0"/>
          </a:p>
          <a:p>
            <a:pPr marL="68580" indent="0">
              <a:buNone/>
            </a:pPr>
            <a:endParaRPr lang="hr-HR" dirty="0"/>
          </a:p>
          <a:p>
            <a:pPr fontAlgn="base"/>
            <a:endParaRPr lang="hr-HR" b="1" dirty="0"/>
          </a:p>
          <a:p>
            <a:pPr marL="68580" lvl="0" indent="0" fontAlgn="base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4055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372350" cy="1370013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sr-Latn-RS" sz="3600" b="1" dirty="0" smtClean="0"/>
              <a:t>  POVIJEST MJESNIH KNJIŽNICA</a:t>
            </a:r>
            <a:endParaRPr lang="hr-HR" altLang="sr-Latn-RS" sz="36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916832"/>
            <a:ext cx="7327330" cy="4107234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endParaRPr lang="hr-HR" sz="2800" dirty="0" smtClean="0"/>
          </a:p>
          <a:p>
            <a:pPr marL="68580" indent="0">
              <a:buNone/>
            </a:pPr>
            <a:endParaRPr lang="hr-HR" sz="2800" dirty="0"/>
          </a:p>
          <a:p>
            <a:pPr marL="68580" indent="0">
              <a:buNone/>
            </a:pPr>
            <a:endParaRPr lang="hr-HR" sz="2800" dirty="0" smtClean="0"/>
          </a:p>
          <a:p>
            <a:pPr marL="68580" indent="0">
              <a:buNone/>
            </a:pPr>
            <a:endParaRPr lang="hr-HR" sz="2800" dirty="0"/>
          </a:p>
          <a:p>
            <a:pPr marL="68580" indent="0">
              <a:buNone/>
            </a:pPr>
            <a:r>
              <a:rPr lang="hr-HR" sz="2800" dirty="0" smtClean="0"/>
              <a:t>Nekada </a:t>
            </a:r>
            <a:r>
              <a:rPr lang="hr-HR" sz="2800" dirty="0"/>
              <a:t>je čitanje bilo povlastica manjeg broja </a:t>
            </a:r>
            <a:r>
              <a:rPr lang="hr-HR" sz="2800" dirty="0" smtClean="0"/>
              <a:t>prosvijećenih i </a:t>
            </a:r>
            <a:r>
              <a:rPr lang="hr-HR" sz="2800" dirty="0"/>
              <a:t>bogatih </a:t>
            </a:r>
            <a:r>
              <a:rPr lang="hr-HR" sz="2800" dirty="0" smtClean="0"/>
              <a:t>ljudi. Oni su imali svoje privatne knjižnice. Crkva je također imala svoje pisarnice i knjižnice.</a:t>
            </a:r>
            <a:r>
              <a:rPr lang="hr-HR" sz="2800" dirty="0"/>
              <a:t/>
            </a:r>
            <a:br>
              <a:rPr lang="hr-HR" sz="2800" dirty="0"/>
            </a:br>
            <a:endParaRPr lang="hr-HR" altLang="sr-Latn-RS" sz="2800" dirty="0" smtClean="0"/>
          </a:p>
        </p:txBody>
      </p:sp>
      <p:pic>
        <p:nvPicPr>
          <p:cNvPr id="12290" name="Picture 2" descr="D:\Users\Korisnik\Desktop\SAT PRIPRAVA\NOVO\slike\dvoje čitaj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3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31640" y="1988840"/>
            <a:ext cx="6633185" cy="4707885"/>
          </a:xfrm>
        </p:spPr>
        <p:txBody>
          <a:bodyPr/>
          <a:lstStyle/>
          <a:p>
            <a:r>
              <a:rPr lang="hr-HR" dirty="0"/>
              <a:t>Današnja Gradska  knjižnica Marka Marulića nastajala je postupno iz takvih zbirki, a najviše iz knjižnice splitske katedrale, ujedno i najstarije hrvatske knjižnice. </a:t>
            </a:r>
            <a:endParaRPr lang="hr-HR" dirty="0" smtClean="0"/>
          </a:p>
          <a:p>
            <a:pPr marL="68580" indent="0">
              <a:buNone/>
            </a:pPr>
            <a:endParaRPr lang="hr-HR" dirty="0" smtClean="0"/>
          </a:p>
          <a:p>
            <a:r>
              <a:rPr lang="hr-HR" dirty="0" smtClean="0"/>
              <a:t>U 18. </a:t>
            </a:r>
            <a:r>
              <a:rPr lang="hr-HR" dirty="0"/>
              <a:t>stoljeću nastajale su i </a:t>
            </a:r>
            <a:r>
              <a:rPr lang="hr-HR" dirty="0" smtClean="0"/>
              <a:t>čitaonice</a:t>
            </a:r>
            <a:endParaRPr lang="hr-HR" altLang="sr-Latn-RS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622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3608" y="1196752"/>
            <a:ext cx="6777201" cy="4635877"/>
          </a:xfrm>
        </p:spPr>
        <p:txBody>
          <a:bodyPr/>
          <a:lstStyle/>
          <a:p>
            <a:r>
              <a:rPr lang="hr-HR" dirty="0"/>
              <a:t>Gradska knjižnica Marka Marulića u Splitu središnja je narodna i matična knjižnica za narodne i školske knjižnice Splitsko – dalmatinske županije. </a:t>
            </a:r>
          </a:p>
          <a:p>
            <a:endParaRPr lang="hr-HR" dirty="0"/>
          </a:p>
          <a:p>
            <a:r>
              <a:rPr lang="hr-HR" dirty="0" smtClean="0"/>
              <a:t>Utemeljena </a:t>
            </a:r>
            <a:r>
              <a:rPr lang="hr-HR" dirty="0"/>
              <a:t>je 1951. godine. </a:t>
            </a:r>
            <a:endParaRPr lang="hr-HR" dirty="0" smtClean="0"/>
          </a:p>
          <a:p>
            <a:pPr marL="68580" indent="0">
              <a:buNone/>
            </a:pPr>
            <a:endParaRPr lang="hr-HR" dirty="0" smtClean="0"/>
          </a:p>
          <a:p>
            <a:r>
              <a:rPr lang="hr-HR" dirty="0" smtClean="0"/>
              <a:t>Razvojem </a:t>
            </a:r>
            <a:r>
              <a:rPr lang="hr-HR" dirty="0"/>
              <a:t>grada i njegovim širenjem javlja se potreba za novim ograncima, posebno u udaljenijim prigradskim predjelima</a:t>
            </a:r>
          </a:p>
        </p:txBody>
      </p:sp>
      <p:pic>
        <p:nvPicPr>
          <p:cNvPr id="13314" name="Picture 2" descr="D:\Users\Korisnik\Desktop\SAT PRIPRAVA\NOVO\slike\buying_books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48361"/>
            <a:ext cx="1728192" cy="159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64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43608" y="836712"/>
            <a:ext cx="6777201" cy="4995917"/>
          </a:xfrm>
        </p:spPr>
        <p:txBody>
          <a:bodyPr>
            <a:normAutofit/>
          </a:bodyPr>
          <a:lstStyle/>
          <a:p>
            <a:pPr lvl="0"/>
            <a:r>
              <a:rPr lang="hr-HR" dirty="0" smtClean="0"/>
              <a:t>GKMM </a:t>
            </a:r>
            <a:r>
              <a:rPr lang="hr-HR" dirty="0"/>
              <a:t>Ravne </a:t>
            </a:r>
            <a:r>
              <a:rPr lang="hr-HR" dirty="0" smtClean="0"/>
              <a:t>njive</a:t>
            </a:r>
          </a:p>
          <a:p>
            <a:pPr lvl="0"/>
            <a:r>
              <a:rPr lang="hr-HR" dirty="0" smtClean="0"/>
              <a:t>GKMM Brodarica</a:t>
            </a:r>
          </a:p>
          <a:p>
            <a:pPr lvl="0"/>
            <a:r>
              <a:rPr lang="hr-HR" dirty="0" smtClean="0"/>
              <a:t>GKMM Središnjica</a:t>
            </a:r>
          </a:p>
          <a:p>
            <a:pPr lvl="0"/>
            <a:r>
              <a:rPr lang="hr-HR" dirty="0" smtClean="0"/>
              <a:t>GKMM Meje</a:t>
            </a:r>
            <a:endParaRPr lang="hr-HR" dirty="0"/>
          </a:p>
          <a:p>
            <a:pPr lvl="0"/>
            <a:r>
              <a:rPr lang="hr-HR" dirty="0"/>
              <a:t>GKMM </a:t>
            </a:r>
            <a:r>
              <a:rPr lang="hr-HR" dirty="0" err="1" smtClean="0"/>
              <a:t>Trstenik</a:t>
            </a:r>
            <a:endParaRPr lang="hr-HR" dirty="0" smtClean="0"/>
          </a:p>
          <a:p>
            <a:pPr lvl="0"/>
            <a:r>
              <a:rPr lang="hr-HR" dirty="0" err="1" smtClean="0"/>
              <a:t>Gkmm</a:t>
            </a:r>
            <a:r>
              <a:rPr lang="hr-HR" dirty="0" smtClean="0"/>
              <a:t> Bol- </a:t>
            </a:r>
            <a:r>
              <a:rPr lang="hr-HR" dirty="0" err="1" smtClean="0"/>
              <a:t>Plokite</a:t>
            </a:r>
            <a:endParaRPr lang="hr-HR" dirty="0" smtClean="0"/>
          </a:p>
          <a:p>
            <a:r>
              <a:rPr lang="hr-HR" b="1" dirty="0"/>
              <a:t>GKMM Žrnovnica, Krešimirova 7, </a:t>
            </a:r>
            <a:r>
              <a:rPr lang="hr-HR" b="1" dirty="0" smtClean="0"/>
              <a:t>Žrnovnica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466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r-HR" altLang="sr-Latn-RS" sz="3600" dirty="0" smtClean="0"/>
              <a:t>CILJEVI MJESNIH KNJIŽNICA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420888"/>
            <a:ext cx="7650163" cy="4103886"/>
          </a:xfrm>
        </p:spPr>
        <p:txBody>
          <a:bodyPr>
            <a:normAutofit fontScale="92500" lnSpcReduction="10000"/>
          </a:bodyPr>
          <a:lstStyle/>
          <a:p>
            <a:r>
              <a:rPr lang="hr-HR" sz="2800" dirty="0" smtClean="0"/>
              <a:t>Biti kulturno </a:t>
            </a:r>
            <a:r>
              <a:rPr lang="hr-HR" sz="2800" dirty="0"/>
              <a:t>središte grada</a:t>
            </a:r>
          </a:p>
          <a:p>
            <a:r>
              <a:rPr lang="hr-HR" sz="2800" dirty="0" smtClean="0"/>
              <a:t>Podržati obrazovanje </a:t>
            </a:r>
            <a:r>
              <a:rPr lang="hr-HR" sz="2800" dirty="0"/>
              <a:t>korisnika svih </a:t>
            </a:r>
            <a:r>
              <a:rPr lang="hr-HR" sz="2800" dirty="0" smtClean="0"/>
              <a:t>dobi i potreba- </a:t>
            </a:r>
            <a:r>
              <a:rPr lang="hr-HR" sz="2800" dirty="0" err="1" smtClean="0"/>
              <a:t>cjeloživotno</a:t>
            </a:r>
            <a:r>
              <a:rPr lang="hr-HR" sz="2800" dirty="0" smtClean="0"/>
              <a:t> obrazovanje, računalo za slijepe i slabovidne….</a:t>
            </a:r>
            <a:endParaRPr lang="hr-HR" sz="2800" dirty="0"/>
          </a:p>
          <a:p>
            <a:r>
              <a:rPr lang="hr-HR" sz="2800" dirty="0" smtClean="0"/>
              <a:t>Omogućiti dostupnost svih vrsta informacija </a:t>
            </a:r>
            <a:r>
              <a:rPr lang="hr-HR" sz="2800" dirty="0"/>
              <a:t>o građi koju Knjižnica </a:t>
            </a:r>
            <a:r>
              <a:rPr lang="hr-HR" sz="2800" dirty="0" smtClean="0"/>
              <a:t>posjeduje (web katalog)</a:t>
            </a:r>
          </a:p>
          <a:p>
            <a:r>
              <a:rPr lang="hr-HR" sz="2800" dirty="0" smtClean="0"/>
              <a:t>Oblikovati i nuditi </a:t>
            </a:r>
            <a:r>
              <a:rPr lang="hr-HR" sz="2800" dirty="0"/>
              <a:t>usluge i onim korisnicima koji nisu u mogućnosti doći u </a:t>
            </a:r>
            <a:r>
              <a:rPr lang="hr-HR" sz="2800" dirty="0" smtClean="0"/>
              <a:t>Knjižnicu - Pitaj knjižničara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428741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7584" y="697260"/>
            <a:ext cx="7024744" cy="854968"/>
          </a:xfrm>
        </p:spPr>
        <p:txBody>
          <a:bodyPr/>
          <a:lstStyle/>
          <a:p>
            <a:r>
              <a:rPr lang="hr-HR" dirty="0" smtClean="0"/>
              <a:t>Knjižnica dostupna svima</a:t>
            </a:r>
            <a:endParaRPr lang="hr-HR" dirty="0"/>
          </a:p>
        </p:txBody>
      </p:sp>
      <p:pic>
        <p:nvPicPr>
          <p:cNvPr id="3074" name="Picture 2" descr="D:\Users\Korisnik\Desktop\SAT PRIPRAVA\rampa_za_invalide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3"/>
            <a:ext cx="4166498" cy="27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Users\Korisnik\Desktop\SAT PRIPRAVA\računalo z aslijepe i slabovid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76872"/>
            <a:ext cx="4679475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Users\Korisnik\Desktop\SAT PRIPRAVA\betonski stalak z abicik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53136"/>
            <a:ext cx="4950966" cy="170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7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err="1" smtClean="0"/>
              <a:t>Brailleovo</a:t>
            </a:r>
            <a:r>
              <a:rPr lang="hr-HR" dirty="0" smtClean="0"/>
              <a:t> pismo – pismo za slijepe i slabovidne osobe</a:t>
            </a:r>
            <a:endParaRPr lang="hr-HR" dirty="0"/>
          </a:p>
        </p:txBody>
      </p:sp>
      <p:pic>
        <p:nvPicPr>
          <p:cNvPr id="5122" name="Picture 2" descr="D:\Users\Korisnik\Desktop\SAT PRIPRAVA\braillevo pism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590" y="2324100"/>
            <a:ext cx="4677833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9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Bogatstv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912</TotalTime>
  <Words>526</Words>
  <Application>Microsoft Office PowerPoint</Application>
  <PresentationFormat>Prikaz na zaslonu (4:3)</PresentationFormat>
  <Paragraphs>96</Paragraphs>
  <Slides>20</Slides>
  <Notes>2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1" baseType="lpstr">
      <vt:lpstr>Austin</vt:lpstr>
      <vt:lpstr>MJESNE (GRADSKE) KNJIŽNICE</vt:lpstr>
      <vt:lpstr>1. VRSTE KNJIŽNICA</vt:lpstr>
      <vt:lpstr>  POVIJEST MJESNIH KNJIŽNICA</vt:lpstr>
      <vt:lpstr>PowerPointova prezentacija</vt:lpstr>
      <vt:lpstr>PowerPointova prezentacija</vt:lpstr>
      <vt:lpstr>PowerPointova prezentacija</vt:lpstr>
      <vt:lpstr>CILJEVI MJESNIH KNJIŽNICA</vt:lpstr>
      <vt:lpstr>Knjižnica dostupna svima</vt:lpstr>
      <vt:lpstr>Brailleovo pismo – pismo za slijepe i slabovidne osobe</vt:lpstr>
      <vt:lpstr>ODJELI MJESNIH KNJIŽNICA </vt:lpstr>
      <vt:lpstr>DJEČJI ODJEL</vt:lpstr>
      <vt:lpstr>PowerPointova prezentacija</vt:lpstr>
      <vt:lpstr>Ciljevi dječjeg odjela</vt:lpstr>
      <vt:lpstr>USLUGE U DJEČJEM ODJELU</vt:lpstr>
      <vt:lpstr>   Dodatni sadržaji u ponudi</vt:lpstr>
      <vt:lpstr>PowerPointova prezentacija</vt:lpstr>
      <vt:lpstr>RADIONICE U GKMM </vt:lpstr>
      <vt:lpstr>BRAVO!!! Danas ste naučili odjele mjesnih knjižnica i njihove  njihove usluge!!!</vt:lpstr>
      <vt:lpstr>PowerPointova prezentacija</vt:lpstr>
      <vt:lpstr>I ZATO, POSJETITE STRANICU www.gkmm.hr I UČLANITE SE!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MJESNE (GRADSKE) KNJIŽNICE</dc:title>
  <dc:creator>Korisnik</dc:creator>
  <cp:lastModifiedBy>Korisnik</cp:lastModifiedBy>
  <cp:revision>42</cp:revision>
  <cp:lastPrinted>2016-03-29T14:36:01Z</cp:lastPrinted>
  <dcterms:created xsi:type="dcterms:W3CDTF">2016-03-21T08:43:57Z</dcterms:created>
  <dcterms:modified xsi:type="dcterms:W3CDTF">2017-11-20T12:12:59Z</dcterms:modified>
</cp:coreProperties>
</file>