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56" r:id="rId2"/>
    <p:sldId id="292" r:id="rId3"/>
    <p:sldId id="291" r:id="rId4"/>
    <p:sldId id="295" r:id="rId5"/>
    <p:sldId id="303" r:id="rId6"/>
    <p:sldId id="281" r:id="rId7"/>
    <p:sldId id="298" r:id="rId8"/>
    <p:sldId id="269" r:id="rId9"/>
    <p:sldId id="307" r:id="rId10"/>
    <p:sldId id="259" r:id="rId11"/>
    <p:sldId id="293" r:id="rId12"/>
    <p:sldId id="282" r:id="rId13"/>
    <p:sldId id="263" r:id="rId14"/>
    <p:sldId id="280" r:id="rId15"/>
    <p:sldId id="278" r:id="rId16"/>
    <p:sldId id="279" r:id="rId17"/>
    <p:sldId id="262" r:id="rId18"/>
    <p:sldId id="271" r:id="rId19"/>
    <p:sldId id="273" r:id="rId20"/>
    <p:sldId id="285" r:id="rId21"/>
    <p:sldId id="322" r:id="rId22"/>
    <p:sldId id="321" r:id="rId23"/>
    <p:sldId id="270" r:id="rId24"/>
    <p:sldId id="299" r:id="rId25"/>
    <p:sldId id="284" r:id="rId26"/>
    <p:sldId id="286" r:id="rId27"/>
    <p:sldId id="267" r:id="rId28"/>
    <p:sldId id="283" r:id="rId29"/>
    <p:sldId id="315" r:id="rId30"/>
    <p:sldId id="290" r:id="rId31"/>
    <p:sldId id="311" r:id="rId32"/>
    <p:sldId id="318" r:id="rId33"/>
    <p:sldId id="312" r:id="rId34"/>
    <p:sldId id="319" r:id="rId35"/>
    <p:sldId id="313" r:id="rId36"/>
    <p:sldId id="300" r:id="rId37"/>
    <p:sldId id="317" r:id="rId38"/>
    <p:sldId id="320" r:id="rId39"/>
    <p:sldId id="316" r:id="rId40"/>
    <p:sldId id="304" r:id="rId41"/>
    <p:sldId id="309" r:id="rId42"/>
    <p:sldId id="314" r:id="rId43"/>
    <p:sldId id="323" r:id="rId44"/>
    <p:sldId id="324" r:id="rId45"/>
    <p:sldId id="325" r:id="rId46"/>
    <p:sldId id="326" r:id="rId47"/>
    <p:sldId id="288" r:id="rId48"/>
    <p:sldId id="301" r:id="rId49"/>
    <p:sldId id="277" r:id="rId50"/>
    <p:sldId id="310" r:id="rId51"/>
    <p:sldId id="258" r:id="rId52"/>
    <p:sldId id="302" r:id="rId53"/>
    <p:sldId id="272" r:id="rId54"/>
    <p:sldId id="264" r:id="rId55"/>
    <p:sldId id="260" r:id="rId56"/>
    <p:sldId id="268" r:id="rId57"/>
    <p:sldId id="276" r:id="rId58"/>
    <p:sldId id="308" r:id="rId59"/>
    <p:sldId id="275" r:id="rId60"/>
    <p:sldId id="257" r:id="rId61"/>
    <p:sldId id="265" r:id="rId62"/>
    <p:sldId id="266" r:id="rId63"/>
    <p:sldId id="274" r:id="rId64"/>
    <p:sldId id="261" r:id="rId65"/>
  </p:sldIdLst>
  <p:sldSz cx="12192000" cy="6858000"/>
  <p:notesSz cx="6797675" cy="9928225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2104FA"/>
    <a:srgbClr val="1703A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2" autoAdjust="0"/>
    <p:restoredTop sz="94664" autoAdjust="0"/>
  </p:normalViewPr>
  <p:slideViewPr>
    <p:cSldViewPr snapToGrid="0">
      <p:cViewPr varScale="1">
        <p:scale>
          <a:sx n="80" d="100"/>
          <a:sy n="80" d="100"/>
        </p:scale>
        <p:origin x="-96" y="-6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8F879E-6F8E-49FA-9E51-0667AE5B68ED}" type="doc">
      <dgm:prSet loTypeId="urn:microsoft.com/office/officeart/2005/8/layout/radial5" loCatId="cycle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hr-HR"/>
        </a:p>
      </dgm:t>
    </dgm:pt>
    <dgm:pt modelId="{4359CA66-DF8C-4930-B681-B1FDAB6F60EB}">
      <dgm:prSet phldrT="[Text]" custT="1"/>
      <dgm:spPr/>
      <dgm:t>
        <a:bodyPr/>
        <a:lstStyle/>
        <a:p>
          <a:r>
            <a:rPr lang="hr-HR" sz="2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Knjižnično-informacijska pismenost</a:t>
          </a:r>
          <a:endParaRPr lang="hr-HR" sz="2800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8143F9-23E5-41BE-B27F-E8B06A6E7F95}" type="parTrans" cxnId="{4CBE0D4E-CABB-463B-8C85-81E4C6669FFB}">
      <dgm:prSet/>
      <dgm:spPr/>
      <dgm:t>
        <a:bodyPr/>
        <a:lstStyle/>
        <a:p>
          <a:endParaRPr lang="hr-HR"/>
        </a:p>
      </dgm:t>
    </dgm:pt>
    <dgm:pt modelId="{3C069136-D451-47FC-9609-BAAE746BDEA8}" type="sibTrans" cxnId="{4CBE0D4E-CABB-463B-8C85-81E4C6669FFB}">
      <dgm:prSet/>
      <dgm:spPr/>
      <dgm:t>
        <a:bodyPr/>
        <a:lstStyle/>
        <a:p>
          <a:endParaRPr lang="hr-HR"/>
        </a:p>
      </dgm:t>
    </dgm:pt>
    <dgm:pt modelId="{831D7FCD-7D6D-4497-B5C6-2B8BED86EDC1}">
      <dgm:prSet phldrT="[Text]" custT="1"/>
      <dgm:spPr/>
      <dgm:t>
        <a:bodyPr/>
        <a:lstStyle/>
        <a:p>
          <a:r>
            <a:rPr lang="hr-H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Učenje učenja</a:t>
          </a:r>
        </a:p>
        <a:p>
          <a:r>
            <a:rPr lang="hr-HR" sz="2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(Kritičko mišljenje)</a:t>
          </a:r>
          <a:endParaRPr lang="hr-HR" sz="2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4B6FD2-1638-4D8D-9BA2-EC8E98D88CF6}" type="parTrans" cxnId="{83B4D92E-5676-48D3-A069-516EDDE11F87}">
      <dgm:prSet/>
      <dgm:spPr/>
      <dgm:t>
        <a:bodyPr/>
        <a:lstStyle/>
        <a:p>
          <a:endParaRPr lang="hr-HR"/>
        </a:p>
      </dgm:t>
    </dgm:pt>
    <dgm:pt modelId="{26123EBD-9209-4DE8-BC27-47D3B3C77C5F}" type="sibTrans" cxnId="{83B4D92E-5676-48D3-A069-516EDDE11F87}">
      <dgm:prSet/>
      <dgm:spPr/>
      <dgm:t>
        <a:bodyPr/>
        <a:lstStyle/>
        <a:p>
          <a:endParaRPr lang="hr-HR"/>
        </a:p>
      </dgm:t>
    </dgm:pt>
    <dgm:pt modelId="{35F3435C-06A7-41B6-BD8D-E6F1E1E13137}">
      <dgm:prSet phldrT="[Text]" custT="1"/>
      <dgm:spPr/>
      <dgm:t>
        <a:bodyPr/>
        <a:lstStyle/>
        <a:p>
          <a:r>
            <a:rPr lang="hr-H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Medijska </a:t>
          </a:r>
          <a:r>
            <a:rPr lang="hr-H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pismenost</a:t>
          </a:r>
          <a:endParaRPr lang="hr-HR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BCDC43-1AB5-41FE-B04F-D9CE1EA7F66B}" type="parTrans" cxnId="{4ADCD623-EA2B-4D8D-9290-FBB6F022BE1C}">
      <dgm:prSet/>
      <dgm:spPr/>
      <dgm:t>
        <a:bodyPr/>
        <a:lstStyle/>
        <a:p>
          <a:endParaRPr lang="hr-HR"/>
        </a:p>
      </dgm:t>
    </dgm:pt>
    <dgm:pt modelId="{3D070B7A-B0E7-467E-BAA5-6EFAD1C10060}" type="sibTrans" cxnId="{4ADCD623-EA2B-4D8D-9290-FBB6F022BE1C}">
      <dgm:prSet/>
      <dgm:spPr/>
      <dgm:t>
        <a:bodyPr/>
        <a:lstStyle/>
        <a:p>
          <a:endParaRPr lang="hr-HR"/>
        </a:p>
      </dgm:t>
    </dgm:pt>
    <dgm:pt modelId="{38E9AEC9-9C27-417B-AA11-A949241E2631}">
      <dgm:prSet phldrT="[Text]" custT="1"/>
      <dgm:spPr/>
      <dgm:t>
        <a:bodyPr/>
        <a:lstStyle/>
        <a:p>
          <a:r>
            <a:rPr lang="hr-HR" sz="24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Poticanje čitanja</a:t>
          </a:r>
          <a:endParaRPr lang="hr-HR" sz="2400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2CDC77-A8D0-4796-84D3-DA07957210F4}" type="parTrans" cxnId="{4BFA284B-9D67-4F36-A504-665C856695BC}">
      <dgm:prSet/>
      <dgm:spPr/>
      <dgm:t>
        <a:bodyPr/>
        <a:lstStyle/>
        <a:p>
          <a:endParaRPr lang="hr-HR"/>
        </a:p>
      </dgm:t>
    </dgm:pt>
    <dgm:pt modelId="{3373F741-3047-423D-8379-2E0760C72458}" type="sibTrans" cxnId="{4BFA284B-9D67-4F36-A504-665C856695BC}">
      <dgm:prSet/>
      <dgm:spPr/>
      <dgm:t>
        <a:bodyPr/>
        <a:lstStyle/>
        <a:p>
          <a:endParaRPr lang="hr-HR"/>
        </a:p>
      </dgm:t>
    </dgm:pt>
    <dgm:pt modelId="{664C94EB-D7F3-4A57-AB10-791632E1D90B}">
      <dgm:prSet phldrT="[Text]" custT="1"/>
      <dgm:spPr/>
      <dgm:t>
        <a:bodyPr/>
        <a:lstStyle/>
        <a:p>
          <a:r>
            <a:rPr lang="hr-H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Digitalna </a:t>
          </a:r>
          <a:r>
            <a:rPr lang="hr-H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pismenost</a:t>
          </a:r>
          <a:endParaRPr lang="hr-HR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E4F9F6-41FB-40DC-B798-B705395F91D5}" type="parTrans" cxnId="{43D674D7-0D0A-45E7-AAC7-A844752F47C7}">
      <dgm:prSet/>
      <dgm:spPr/>
      <dgm:t>
        <a:bodyPr/>
        <a:lstStyle/>
        <a:p>
          <a:endParaRPr lang="hr-HR"/>
        </a:p>
      </dgm:t>
    </dgm:pt>
    <dgm:pt modelId="{903F3523-2B1E-4180-9E80-C8692997253D}" type="sibTrans" cxnId="{43D674D7-0D0A-45E7-AAC7-A844752F47C7}">
      <dgm:prSet/>
      <dgm:spPr/>
      <dgm:t>
        <a:bodyPr/>
        <a:lstStyle/>
        <a:p>
          <a:endParaRPr lang="hr-HR"/>
        </a:p>
      </dgm:t>
    </dgm:pt>
    <dgm:pt modelId="{24362AA6-CA35-45E4-BC8A-C75816224331}">
      <dgm:prSet/>
      <dgm:spPr/>
      <dgm:t>
        <a:bodyPr/>
        <a:lstStyle/>
        <a:p>
          <a:endParaRPr lang="hr-HR" dirty="0"/>
        </a:p>
      </dgm:t>
    </dgm:pt>
    <dgm:pt modelId="{947E3BE1-B3CB-4D52-91D8-F04B3589929A}" type="parTrans" cxnId="{494565BF-AA28-4007-9EE3-0FA4F235A368}">
      <dgm:prSet/>
      <dgm:spPr/>
      <dgm:t>
        <a:bodyPr/>
        <a:lstStyle/>
        <a:p>
          <a:endParaRPr lang="hr-HR"/>
        </a:p>
      </dgm:t>
    </dgm:pt>
    <dgm:pt modelId="{113DDBF9-AE07-4B39-A1B0-3779D0C3D759}" type="sibTrans" cxnId="{494565BF-AA28-4007-9EE3-0FA4F235A368}">
      <dgm:prSet/>
      <dgm:spPr/>
      <dgm:t>
        <a:bodyPr/>
        <a:lstStyle/>
        <a:p>
          <a:endParaRPr lang="hr-HR"/>
        </a:p>
      </dgm:t>
    </dgm:pt>
    <dgm:pt modelId="{B076ACD8-8F97-42FA-ACF5-5C241DDD9E58}" type="pres">
      <dgm:prSet presAssocID="{A28F879E-6F8E-49FA-9E51-0667AE5B68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12E39136-703F-4EA2-BC06-36E92E3D87B4}" type="pres">
      <dgm:prSet presAssocID="{4359CA66-DF8C-4930-B681-B1FDAB6F60EB}" presName="centerShape" presStyleLbl="node0" presStyleIdx="0" presStyleCnt="1" custScaleX="214065" custScaleY="136953"/>
      <dgm:spPr/>
      <dgm:t>
        <a:bodyPr/>
        <a:lstStyle/>
        <a:p>
          <a:endParaRPr lang="hr-HR"/>
        </a:p>
      </dgm:t>
    </dgm:pt>
    <dgm:pt modelId="{B1826D29-0907-48FA-9F2F-971D0851F8F3}" type="pres">
      <dgm:prSet presAssocID="{104B6FD2-1638-4D8D-9BA2-EC8E98D88CF6}" presName="parTrans" presStyleLbl="sibTrans2D1" presStyleIdx="0" presStyleCnt="4"/>
      <dgm:spPr/>
      <dgm:t>
        <a:bodyPr/>
        <a:lstStyle/>
        <a:p>
          <a:endParaRPr lang="hr-HR"/>
        </a:p>
      </dgm:t>
    </dgm:pt>
    <dgm:pt modelId="{24337726-18F6-46CB-8059-C526FCC7AF86}" type="pres">
      <dgm:prSet presAssocID="{104B6FD2-1638-4D8D-9BA2-EC8E98D88CF6}" presName="connectorText" presStyleLbl="sibTrans2D1" presStyleIdx="0" presStyleCnt="4"/>
      <dgm:spPr/>
      <dgm:t>
        <a:bodyPr/>
        <a:lstStyle/>
        <a:p>
          <a:endParaRPr lang="hr-HR"/>
        </a:p>
      </dgm:t>
    </dgm:pt>
    <dgm:pt modelId="{EAB68545-B746-4BC1-90A1-58C46EBC153A}" type="pres">
      <dgm:prSet presAssocID="{831D7FCD-7D6D-4497-B5C6-2B8BED86EDC1}" presName="node" presStyleLbl="node1" presStyleIdx="0" presStyleCnt="4" custScaleX="23234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06B05C4-33BF-4588-82FF-640C988ECA87}" type="pres">
      <dgm:prSet presAssocID="{7BBCDC43-1AB5-41FE-B04F-D9CE1EA7F66B}" presName="parTrans" presStyleLbl="sibTrans2D1" presStyleIdx="1" presStyleCnt="4"/>
      <dgm:spPr/>
      <dgm:t>
        <a:bodyPr/>
        <a:lstStyle/>
        <a:p>
          <a:endParaRPr lang="hr-HR"/>
        </a:p>
      </dgm:t>
    </dgm:pt>
    <dgm:pt modelId="{F83006B0-8EFE-49C2-A61E-F17773452A84}" type="pres">
      <dgm:prSet presAssocID="{7BBCDC43-1AB5-41FE-B04F-D9CE1EA7F66B}" presName="connectorText" presStyleLbl="sibTrans2D1" presStyleIdx="1" presStyleCnt="4"/>
      <dgm:spPr/>
      <dgm:t>
        <a:bodyPr/>
        <a:lstStyle/>
        <a:p>
          <a:endParaRPr lang="hr-HR"/>
        </a:p>
      </dgm:t>
    </dgm:pt>
    <dgm:pt modelId="{E3D1F95F-3474-4C41-BFAC-AE3BBABC7F33}" type="pres">
      <dgm:prSet presAssocID="{35F3435C-06A7-41B6-BD8D-E6F1E1E13137}" presName="node" presStyleLbl="node1" presStyleIdx="1" presStyleCnt="4" custScaleX="164184" custRadScaleRad="148899" custRadScaleInc="-199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EDFE1F3-0CC6-4AA6-BA71-DEC06A7384FA}" type="pres">
      <dgm:prSet presAssocID="{042CDC77-A8D0-4796-84D3-DA07957210F4}" presName="parTrans" presStyleLbl="sibTrans2D1" presStyleIdx="2" presStyleCnt="4"/>
      <dgm:spPr/>
      <dgm:t>
        <a:bodyPr/>
        <a:lstStyle/>
        <a:p>
          <a:endParaRPr lang="hr-HR"/>
        </a:p>
      </dgm:t>
    </dgm:pt>
    <dgm:pt modelId="{48DDED54-BC4A-45D1-B226-10BBBEC241E6}" type="pres">
      <dgm:prSet presAssocID="{042CDC77-A8D0-4796-84D3-DA07957210F4}" presName="connectorText" presStyleLbl="sibTrans2D1" presStyleIdx="2" presStyleCnt="4"/>
      <dgm:spPr/>
      <dgm:t>
        <a:bodyPr/>
        <a:lstStyle/>
        <a:p>
          <a:endParaRPr lang="hr-HR"/>
        </a:p>
      </dgm:t>
    </dgm:pt>
    <dgm:pt modelId="{9F167157-1109-47A2-9A3C-041D08DCBF86}" type="pres">
      <dgm:prSet presAssocID="{38E9AEC9-9C27-417B-AA11-A949241E2631}" presName="node" presStyleLbl="node1" presStyleIdx="2" presStyleCnt="4" custScaleX="23234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A9E3CDE-A7BB-4572-8BB7-D24C9ED73DA6}" type="pres">
      <dgm:prSet presAssocID="{EBE4F9F6-41FB-40DC-B798-B705395F91D5}" presName="parTrans" presStyleLbl="sibTrans2D1" presStyleIdx="3" presStyleCnt="4"/>
      <dgm:spPr/>
      <dgm:t>
        <a:bodyPr/>
        <a:lstStyle/>
        <a:p>
          <a:endParaRPr lang="hr-HR"/>
        </a:p>
      </dgm:t>
    </dgm:pt>
    <dgm:pt modelId="{F64EBEBF-00F8-4FBA-97B0-62C1FE42000E}" type="pres">
      <dgm:prSet presAssocID="{EBE4F9F6-41FB-40DC-B798-B705395F91D5}" presName="connectorText" presStyleLbl="sibTrans2D1" presStyleIdx="3" presStyleCnt="4"/>
      <dgm:spPr/>
      <dgm:t>
        <a:bodyPr/>
        <a:lstStyle/>
        <a:p>
          <a:endParaRPr lang="hr-HR"/>
        </a:p>
      </dgm:t>
    </dgm:pt>
    <dgm:pt modelId="{14E044C0-7D93-4766-9CFA-DE6B5209334F}" type="pres">
      <dgm:prSet presAssocID="{664C94EB-D7F3-4A57-AB10-791632E1D90B}" presName="node" presStyleLbl="node1" presStyleIdx="3" presStyleCnt="4" custScaleX="166239" custRadScaleRad="151198" custRadScaleInc="-108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EA0051F3-6398-45D2-8C62-22C6F8EE7FA7}" type="presOf" srcId="{35F3435C-06A7-41B6-BD8D-E6F1E1E13137}" destId="{E3D1F95F-3474-4C41-BFAC-AE3BBABC7F33}" srcOrd="0" destOrd="0" presId="urn:microsoft.com/office/officeart/2005/8/layout/radial5"/>
    <dgm:cxn modelId="{659624A3-1715-44C8-A988-977B6C80BC20}" type="presOf" srcId="{104B6FD2-1638-4D8D-9BA2-EC8E98D88CF6}" destId="{24337726-18F6-46CB-8059-C526FCC7AF86}" srcOrd="1" destOrd="0" presId="urn:microsoft.com/office/officeart/2005/8/layout/radial5"/>
    <dgm:cxn modelId="{494565BF-AA28-4007-9EE3-0FA4F235A368}" srcId="{A28F879E-6F8E-49FA-9E51-0667AE5B68ED}" destId="{24362AA6-CA35-45E4-BC8A-C75816224331}" srcOrd="1" destOrd="0" parTransId="{947E3BE1-B3CB-4D52-91D8-F04B3589929A}" sibTransId="{113DDBF9-AE07-4B39-A1B0-3779D0C3D759}"/>
    <dgm:cxn modelId="{4CBE0D4E-CABB-463B-8C85-81E4C6669FFB}" srcId="{A28F879E-6F8E-49FA-9E51-0667AE5B68ED}" destId="{4359CA66-DF8C-4930-B681-B1FDAB6F60EB}" srcOrd="0" destOrd="0" parTransId="{138143F9-23E5-41BE-B27F-E8B06A6E7F95}" sibTransId="{3C069136-D451-47FC-9609-BAAE746BDEA8}"/>
    <dgm:cxn modelId="{37B0B0E3-AA98-425D-B896-6B72E94B8D4D}" type="presOf" srcId="{EBE4F9F6-41FB-40DC-B798-B705395F91D5}" destId="{6A9E3CDE-A7BB-4572-8BB7-D24C9ED73DA6}" srcOrd="0" destOrd="0" presId="urn:microsoft.com/office/officeart/2005/8/layout/radial5"/>
    <dgm:cxn modelId="{83B4D92E-5676-48D3-A069-516EDDE11F87}" srcId="{4359CA66-DF8C-4930-B681-B1FDAB6F60EB}" destId="{831D7FCD-7D6D-4497-B5C6-2B8BED86EDC1}" srcOrd="0" destOrd="0" parTransId="{104B6FD2-1638-4D8D-9BA2-EC8E98D88CF6}" sibTransId="{26123EBD-9209-4DE8-BC27-47D3B3C77C5F}"/>
    <dgm:cxn modelId="{35B07C7E-A6A6-4CBA-B995-1A0EF5ABE52A}" type="presOf" srcId="{664C94EB-D7F3-4A57-AB10-791632E1D90B}" destId="{14E044C0-7D93-4766-9CFA-DE6B5209334F}" srcOrd="0" destOrd="0" presId="urn:microsoft.com/office/officeart/2005/8/layout/radial5"/>
    <dgm:cxn modelId="{F544767F-B7FC-44F7-BD68-B92C9B112785}" type="presOf" srcId="{4359CA66-DF8C-4930-B681-B1FDAB6F60EB}" destId="{12E39136-703F-4EA2-BC06-36E92E3D87B4}" srcOrd="0" destOrd="0" presId="urn:microsoft.com/office/officeart/2005/8/layout/radial5"/>
    <dgm:cxn modelId="{1F8096BA-A521-4963-9E97-691036AF8847}" type="presOf" srcId="{38E9AEC9-9C27-417B-AA11-A949241E2631}" destId="{9F167157-1109-47A2-9A3C-041D08DCBF86}" srcOrd="0" destOrd="0" presId="urn:microsoft.com/office/officeart/2005/8/layout/radial5"/>
    <dgm:cxn modelId="{EBD7B010-2A6D-488A-B93D-3DDB38C21000}" type="presOf" srcId="{042CDC77-A8D0-4796-84D3-DA07957210F4}" destId="{48DDED54-BC4A-45D1-B226-10BBBEC241E6}" srcOrd="1" destOrd="0" presId="urn:microsoft.com/office/officeart/2005/8/layout/radial5"/>
    <dgm:cxn modelId="{122BD541-18F3-45D1-977A-2841BC2ABB4D}" type="presOf" srcId="{7BBCDC43-1AB5-41FE-B04F-D9CE1EA7F66B}" destId="{A06B05C4-33BF-4588-82FF-640C988ECA87}" srcOrd="0" destOrd="0" presId="urn:microsoft.com/office/officeart/2005/8/layout/radial5"/>
    <dgm:cxn modelId="{DF592589-93C3-4EE8-BC7D-135573744831}" type="presOf" srcId="{042CDC77-A8D0-4796-84D3-DA07957210F4}" destId="{FEDFE1F3-0CC6-4AA6-BA71-DEC06A7384FA}" srcOrd="0" destOrd="0" presId="urn:microsoft.com/office/officeart/2005/8/layout/radial5"/>
    <dgm:cxn modelId="{4ADCD623-EA2B-4D8D-9290-FBB6F022BE1C}" srcId="{4359CA66-DF8C-4930-B681-B1FDAB6F60EB}" destId="{35F3435C-06A7-41B6-BD8D-E6F1E1E13137}" srcOrd="1" destOrd="0" parTransId="{7BBCDC43-1AB5-41FE-B04F-D9CE1EA7F66B}" sibTransId="{3D070B7A-B0E7-467E-BAA5-6EFAD1C10060}"/>
    <dgm:cxn modelId="{88670A23-AB36-47A6-BF8A-23AA95DD66F7}" type="presOf" srcId="{7BBCDC43-1AB5-41FE-B04F-D9CE1EA7F66B}" destId="{F83006B0-8EFE-49C2-A61E-F17773452A84}" srcOrd="1" destOrd="0" presId="urn:microsoft.com/office/officeart/2005/8/layout/radial5"/>
    <dgm:cxn modelId="{4BFA284B-9D67-4F36-A504-665C856695BC}" srcId="{4359CA66-DF8C-4930-B681-B1FDAB6F60EB}" destId="{38E9AEC9-9C27-417B-AA11-A949241E2631}" srcOrd="2" destOrd="0" parTransId="{042CDC77-A8D0-4796-84D3-DA07957210F4}" sibTransId="{3373F741-3047-423D-8379-2E0760C72458}"/>
    <dgm:cxn modelId="{14F4617D-03B5-4E40-9C46-9467C4B15364}" type="presOf" srcId="{831D7FCD-7D6D-4497-B5C6-2B8BED86EDC1}" destId="{EAB68545-B746-4BC1-90A1-58C46EBC153A}" srcOrd="0" destOrd="0" presId="urn:microsoft.com/office/officeart/2005/8/layout/radial5"/>
    <dgm:cxn modelId="{701CE2B9-507C-42B2-844E-CD9EA975C541}" type="presOf" srcId="{A28F879E-6F8E-49FA-9E51-0667AE5B68ED}" destId="{B076ACD8-8F97-42FA-ACF5-5C241DDD9E58}" srcOrd="0" destOrd="0" presId="urn:microsoft.com/office/officeart/2005/8/layout/radial5"/>
    <dgm:cxn modelId="{43D674D7-0D0A-45E7-AAC7-A844752F47C7}" srcId="{4359CA66-DF8C-4930-B681-B1FDAB6F60EB}" destId="{664C94EB-D7F3-4A57-AB10-791632E1D90B}" srcOrd="3" destOrd="0" parTransId="{EBE4F9F6-41FB-40DC-B798-B705395F91D5}" sibTransId="{903F3523-2B1E-4180-9E80-C8692997253D}"/>
    <dgm:cxn modelId="{954058A6-0D2D-4A16-8FA5-C6EFC2ACFC3A}" type="presOf" srcId="{EBE4F9F6-41FB-40DC-B798-B705395F91D5}" destId="{F64EBEBF-00F8-4FBA-97B0-62C1FE42000E}" srcOrd="1" destOrd="0" presId="urn:microsoft.com/office/officeart/2005/8/layout/radial5"/>
    <dgm:cxn modelId="{EE635455-7B94-4776-B6A3-2E1C2FC3A209}" type="presOf" srcId="{104B6FD2-1638-4D8D-9BA2-EC8E98D88CF6}" destId="{B1826D29-0907-48FA-9F2F-971D0851F8F3}" srcOrd="0" destOrd="0" presId="urn:microsoft.com/office/officeart/2005/8/layout/radial5"/>
    <dgm:cxn modelId="{490F01D6-88F9-4DFD-8D2F-3C96B3F84191}" type="presParOf" srcId="{B076ACD8-8F97-42FA-ACF5-5C241DDD9E58}" destId="{12E39136-703F-4EA2-BC06-36E92E3D87B4}" srcOrd="0" destOrd="0" presId="urn:microsoft.com/office/officeart/2005/8/layout/radial5"/>
    <dgm:cxn modelId="{7DD24586-FCD6-4BF4-80D4-A2C80C2FF16F}" type="presParOf" srcId="{B076ACD8-8F97-42FA-ACF5-5C241DDD9E58}" destId="{B1826D29-0907-48FA-9F2F-971D0851F8F3}" srcOrd="1" destOrd="0" presId="urn:microsoft.com/office/officeart/2005/8/layout/radial5"/>
    <dgm:cxn modelId="{CEBCE90A-0C85-4F96-9C06-B1DAFF5B4A07}" type="presParOf" srcId="{B1826D29-0907-48FA-9F2F-971D0851F8F3}" destId="{24337726-18F6-46CB-8059-C526FCC7AF86}" srcOrd="0" destOrd="0" presId="urn:microsoft.com/office/officeart/2005/8/layout/radial5"/>
    <dgm:cxn modelId="{6C481DD7-D9AC-4CAE-8797-9732CCA9FEBD}" type="presParOf" srcId="{B076ACD8-8F97-42FA-ACF5-5C241DDD9E58}" destId="{EAB68545-B746-4BC1-90A1-58C46EBC153A}" srcOrd="2" destOrd="0" presId="urn:microsoft.com/office/officeart/2005/8/layout/radial5"/>
    <dgm:cxn modelId="{245946CB-118D-4C04-9BE5-D3CDC3593D7A}" type="presParOf" srcId="{B076ACD8-8F97-42FA-ACF5-5C241DDD9E58}" destId="{A06B05C4-33BF-4588-82FF-640C988ECA87}" srcOrd="3" destOrd="0" presId="urn:microsoft.com/office/officeart/2005/8/layout/radial5"/>
    <dgm:cxn modelId="{80AC1A2C-8D2C-4BEA-8717-2C7B511A5115}" type="presParOf" srcId="{A06B05C4-33BF-4588-82FF-640C988ECA87}" destId="{F83006B0-8EFE-49C2-A61E-F17773452A84}" srcOrd="0" destOrd="0" presId="urn:microsoft.com/office/officeart/2005/8/layout/radial5"/>
    <dgm:cxn modelId="{978E44DF-CC36-43D4-B7DF-61B26995F309}" type="presParOf" srcId="{B076ACD8-8F97-42FA-ACF5-5C241DDD9E58}" destId="{E3D1F95F-3474-4C41-BFAC-AE3BBABC7F33}" srcOrd="4" destOrd="0" presId="urn:microsoft.com/office/officeart/2005/8/layout/radial5"/>
    <dgm:cxn modelId="{23255198-7B46-4931-91AA-D6BCC11C0F63}" type="presParOf" srcId="{B076ACD8-8F97-42FA-ACF5-5C241DDD9E58}" destId="{FEDFE1F3-0CC6-4AA6-BA71-DEC06A7384FA}" srcOrd="5" destOrd="0" presId="urn:microsoft.com/office/officeart/2005/8/layout/radial5"/>
    <dgm:cxn modelId="{8158D328-5548-4D34-8F74-1517F94C5716}" type="presParOf" srcId="{FEDFE1F3-0CC6-4AA6-BA71-DEC06A7384FA}" destId="{48DDED54-BC4A-45D1-B226-10BBBEC241E6}" srcOrd="0" destOrd="0" presId="urn:microsoft.com/office/officeart/2005/8/layout/radial5"/>
    <dgm:cxn modelId="{AB872068-8544-4550-A6DD-8BC4608C7441}" type="presParOf" srcId="{B076ACD8-8F97-42FA-ACF5-5C241DDD9E58}" destId="{9F167157-1109-47A2-9A3C-041D08DCBF86}" srcOrd="6" destOrd="0" presId="urn:microsoft.com/office/officeart/2005/8/layout/radial5"/>
    <dgm:cxn modelId="{117B7A3B-4D59-41F3-92D0-498583A46E25}" type="presParOf" srcId="{B076ACD8-8F97-42FA-ACF5-5C241DDD9E58}" destId="{6A9E3CDE-A7BB-4572-8BB7-D24C9ED73DA6}" srcOrd="7" destOrd="0" presId="urn:microsoft.com/office/officeart/2005/8/layout/radial5"/>
    <dgm:cxn modelId="{5702F7A7-ACB8-4B0B-9F95-28A898179418}" type="presParOf" srcId="{6A9E3CDE-A7BB-4572-8BB7-D24C9ED73DA6}" destId="{F64EBEBF-00F8-4FBA-97B0-62C1FE42000E}" srcOrd="0" destOrd="0" presId="urn:microsoft.com/office/officeart/2005/8/layout/radial5"/>
    <dgm:cxn modelId="{D4EDA06A-1E36-452D-9F48-6CEBB79CDF14}" type="presParOf" srcId="{B076ACD8-8F97-42FA-ACF5-5C241DDD9E58}" destId="{14E044C0-7D93-4766-9CFA-DE6B5209334F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8F879E-6F8E-49FA-9E51-0667AE5B68ED}" type="doc">
      <dgm:prSet loTypeId="urn:microsoft.com/office/officeart/2005/8/layout/radial5" loCatId="cycle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hr-HR"/>
        </a:p>
      </dgm:t>
    </dgm:pt>
    <dgm:pt modelId="{4359CA66-DF8C-4930-B681-B1FDAB6F60EB}">
      <dgm:prSet phldrT="[Text]" custT="1"/>
      <dgm:spPr/>
      <dgm:t>
        <a:bodyPr/>
        <a:lstStyle/>
        <a:p>
          <a:r>
            <a:rPr lang="hr-H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</a:t>
          </a:r>
          <a:r>
            <a:rPr lang="hr-HR" sz="2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njižnično-</a:t>
          </a:r>
          <a:r>
            <a:rPr lang="hr-H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hr-HR" sz="2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nformacijska</a:t>
          </a:r>
          <a:r>
            <a:rPr lang="hr-H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hr-H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hr-HR" sz="2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ismenost</a:t>
          </a:r>
          <a:endParaRPr lang="hr-HR" sz="2800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8143F9-23E5-41BE-B27F-E8B06A6E7F95}" type="parTrans" cxnId="{4CBE0D4E-CABB-463B-8C85-81E4C6669FFB}">
      <dgm:prSet/>
      <dgm:spPr/>
      <dgm:t>
        <a:bodyPr/>
        <a:lstStyle/>
        <a:p>
          <a:endParaRPr lang="hr-HR"/>
        </a:p>
      </dgm:t>
    </dgm:pt>
    <dgm:pt modelId="{3C069136-D451-47FC-9609-BAAE746BDEA8}" type="sibTrans" cxnId="{4CBE0D4E-CABB-463B-8C85-81E4C6669FFB}">
      <dgm:prSet/>
      <dgm:spPr/>
      <dgm:t>
        <a:bodyPr/>
        <a:lstStyle/>
        <a:p>
          <a:endParaRPr lang="hr-HR"/>
        </a:p>
      </dgm:t>
    </dgm:pt>
    <dgm:pt modelId="{831D7FCD-7D6D-4497-B5C6-2B8BED86EDC1}">
      <dgm:prSet phldrT="[Text]" custT="1"/>
      <dgm:spPr/>
      <dgm:t>
        <a:bodyPr/>
        <a:lstStyle/>
        <a:p>
          <a:r>
            <a:rPr lang="hr-HR" sz="2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Učenje učenja</a:t>
          </a:r>
        </a:p>
        <a:p>
          <a:r>
            <a:rPr lang="hr-HR" sz="2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Kritičko mišljenje</a:t>
          </a:r>
          <a:endParaRPr lang="hr-HR" sz="2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4B6FD2-1638-4D8D-9BA2-EC8E98D88CF6}" type="parTrans" cxnId="{83B4D92E-5676-48D3-A069-516EDDE11F87}">
      <dgm:prSet/>
      <dgm:spPr/>
      <dgm:t>
        <a:bodyPr/>
        <a:lstStyle/>
        <a:p>
          <a:endParaRPr lang="hr-HR"/>
        </a:p>
      </dgm:t>
    </dgm:pt>
    <dgm:pt modelId="{26123EBD-9209-4DE8-BC27-47D3B3C77C5F}" type="sibTrans" cxnId="{83B4D92E-5676-48D3-A069-516EDDE11F87}">
      <dgm:prSet/>
      <dgm:spPr/>
      <dgm:t>
        <a:bodyPr/>
        <a:lstStyle/>
        <a:p>
          <a:endParaRPr lang="hr-HR"/>
        </a:p>
      </dgm:t>
    </dgm:pt>
    <dgm:pt modelId="{35F3435C-06A7-41B6-BD8D-E6F1E1E13137}">
      <dgm:prSet phldrT="[Text]" custT="1"/>
      <dgm:spPr/>
      <dgm:t>
        <a:bodyPr/>
        <a:lstStyle/>
        <a:p>
          <a:endParaRPr lang="hr-HR" sz="2400" b="1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endParaRPr lang="hr-HR" sz="2400" b="1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hr-HR" sz="24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Medijska pismenost:</a:t>
          </a:r>
        </a:p>
        <a:p>
          <a:r>
            <a:rPr lang="hr-HR" sz="2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Reklamna</a:t>
          </a:r>
        </a:p>
        <a:p>
          <a:r>
            <a:rPr lang="hr-HR" sz="2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Novinarska</a:t>
          </a:r>
        </a:p>
        <a:p>
          <a:r>
            <a:rPr lang="hr-HR" sz="2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Televizijska</a:t>
          </a:r>
        </a:p>
        <a:p>
          <a:r>
            <a:rPr lang="hr-HR" sz="2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Filmska</a:t>
          </a:r>
        </a:p>
        <a:p>
          <a:r>
            <a:rPr lang="hr-HR" sz="2000" b="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*</a:t>
          </a:r>
        </a:p>
        <a:p>
          <a:r>
            <a:rPr lang="hr-HR" sz="1600" b="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POST-informacija</a:t>
          </a:r>
        </a:p>
        <a:p>
          <a:r>
            <a:rPr lang="hr-HR" sz="2000" b="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Pismenost za slobodu izražavanja i slobodu govora</a:t>
          </a:r>
        </a:p>
        <a:p>
          <a:r>
            <a:rPr lang="hr-HR" sz="2000" b="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hr-HR" sz="2000" b="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GOO</a:t>
          </a:r>
          <a:r>
            <a:rPr lang="hr-HR" sz="2000" b="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</a:p>
        <a:p>
          <a:endParaRPr lang="hr-HR" sz="2000" b="0" dirty="0" smtClean="0">
            <a:solidFill>
              <a:schemeClr val="accent3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endParaRPr lang="hr-HR" sz="2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BCDC43-1AB5-41FE-B04F-D9CE1EA7F66B}" type="parTrans" cxnId="{4ADCD623-EA2B-4D8D-9290-FBB6F022BE1C}">
      <dgm:prSet/>
      <dgm:spPr/>
      <dgm:t>
        <a:bodyPr/>
        <a:lstStyle/>
        <a:p>
          <a:endParaRPr lang="hr-HR"/>
        </a:p>
      </dgm:t>
    </dgm:pt>
    <dgm:pt modelId="{3D070B7A-B0E7-467E-BAA5-6EFAD1C10060}" type="sibTrans" cxnId="{4ADCD623-EA2B-4D8D-9290-FBB6F022BE1C}">
      <dgm:prSet/>
      <dgm:spPr/>
      <dgm:t>
        <a:bodyPr/>
        <a:lstStyle/>
        <a:p>
          <a:endParaRPr lang="hr-HR"/>
        </a:p>
      </dgm:t>
    </dgm:pt>
    <dgm:pt modelId="{38E9AEC9-9C27-417B-AA11-A949241E2631}">
      <dgm:prSet phldrT="[Text]" custT="1"/>
      <dgm:spPr/>
      <dgm:t>
        <a:bodyPr/>
        <a:lstStyle/>
        <a:p>
          <a:r>
            <a:rPr lang="hr-HR" sz="28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Poticanje čitanja</a:t>
          </a:r>
        </a:p>
        <a:p>
          <a:r>
            <a:rPr lang="hr-HR" sz="2400" b="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Nacionalna strategija za poticanje čitanja</a:t>
          </a:r>
          <a:endParaRPr lang="hr-HR" sz="2400" b="0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2CDC77-A8D0-4796-84D3-DA07957210F4}" type="parTrans" cxnId="{4BFA284B-9D67-4F36-A504-665C856695BC}">
      <dgm:prSet/>
      <dgm:spPr/>
      <dgm:t>
        <a:bodyPr/>
        <a:lstStyle/>
        <a:p>
          <a:endParaRPr lang="hr-HR"/>
        </a:p>
      </dgm:t>
    </dgm:pt>
    <dgm:pt modelId="{3373F741-3047-423D-8379-2E0760C72458}" type="sibTrans" cxnId="{4BFA284B-9D67-4F36-A504-665C856695BC}">
      <dgm:prSet/>
      <dgm:spPr/>
      <dgm:t>
        <a:bodyPr/>
        <a:lstStyle/>
        <a:p>
          <a:endParaRPr lang="hr-HR"/>
        </a:p>
      </dgm:t>
    </dgm:pt>
    <dgm:pt modelId="{664C94EB-D7F3-4A57-AB10-791632E1D90B}">
      <dgm:prSet phldrT="[Text]" custT="1"/>
      <dgm:spPr/>
      <dgm:t>
        <a:bodyPr/>
        <a:lstStyle/>
        <a:p>
          <a:r>
            <a:rPr lang="hr-HR" sz="24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Digitalna pismenost</a:t>
          </a:r>
        </a:p>
        <a:p>
          <a:r>
            <a:rPr lang="hr-H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(internetska)</a:t>
          </a:r>
        </a:p>
        <a:p>
          <a:r>
            <a:rPr lang="hr-HR" sz="2000" b="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Kritičko vrednovanje digitalnih informacija</a:t>
          </a:r>
          <a:r>
            <a:rPr lang="hr-HR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</a:p>
        <a:p>
          <a:r>
            <a:rPr lang="hr-H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Korištenje interneta kao izvora za </a:t>
          </a:r>
          <a:r>
            <a:rPr lang="hr-HR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cjeloživotno</a:t>
          </a:r>
          <a:r>
            <a:rPr lang="hr-H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učenje</a:t>
          </a:r>
          <a:r>
            <a:rPr lang="hr-HR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</a:p>
        <a:p>
          <a:r>
            <a:rPr lang="hr-HR" sz="2000" b="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Pronalaženje posla</a:t>
          </a:r>
          <a:r>
            <a:rPr lang="hr-HR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</a:t>
          </a:r>
        </a:p>
        <a:p>
          <a:r>
            <a:rPr lang="hr-HR" sz="20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hr-HR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APP-ovi</a:t>
          </a:r>
          <a:r>
            <a:rPr lang="hr-HR" sz="2000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hr-HR" sz="2000" b="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E4F9F6-41FB-40DC-B798-B705395F91D5}" type="parTrans" cxnId="{43D674D7-0D0A-45E7-AAC7-A844752F47C7}">
      <dgm:prSet/>
      <dgm:spPr/>
      <dgm:t>
        <a:bodyPr/>
        <a:lstStyle/>
        <a:p>
          <a:endParaRPr lang="hr-HR"/>
        </a:p>
      </dgm:t>
    </dgm:pt>
    <dgm:pt modelId="{903F3523-2B1E-4180-9E80-C8692997253D}" type="sibTrans" cxnId="{43D674D7-0D0A-45E7-AAC7-A844752F47C7}">
      <dgm:prSet/>
      <dgm:spPr/>
      <dgm:t>
        <a:bodyPr/>
        <a:lstStyle/>
        <a:p>
          <a:endParaRPr lang="hr-HR"/>
        </a:p>
      </dgm:t>
    </dgm:pt>
    <dgm:pt modelId="{B076ACD8-8F97-42FA-ACF5-5C241DDD9E58}" type="pres">
      <dgm:prSet presAssocID="{A28F879E-6F8E-49FA-9E51-0667AE5B68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12E39136-703F-4EA2-BC06-36E92E3D87B4}" type="pres">
      <dgm:prSet presAssocID="{4359CA66-DF8C-4930-B681-B1FDAB6F60EB}" presName="centerShape" presStyleLbl="node0" presStyleIdx="0" presStyleCnt="1" custScaleX="214065" custScaleY="136953"/>
      <dgm:spPr/>
      <dgm:t>
        <a:bodyPr/>
        <a:lstStyle/>
        <a:p>
          <a:endParaRPr lang="hr-HR"/>
        </a:p>
      </dgm:t>
    </dgm:pt>
    <dgm:pt modelId="{B1826D29-0907-48FA-9F2F-971D0851F8F3}" type="pres">
      <dgm:prSet presAssocID="{104B6FD2-1638-4D8D-9BA2-EC8E98D88CF6}" presName="parTrans" presStyleLbl="sibTrans2D1" presStyleIdx="0" presStyleCnt="4"/>
      <dgm:spPr/>
      <dgm:t>
        <a:bodyPr/>
        <a:lstStyle/>
        <a:p>
          <a:endParaRPr lang="hr-HR"/>
        </a:p>
      </dgm:t>
    </dgm:pt>
    <dgm:pt modelId="{24337726-18F6-46CB-8059-C526FCC7AF86}" type="pres">
      <dgm:prSet presAssocID="{104B6FD2-1638-4D8D-9BA2-EC8E98D88CF6}" presName="connectorText" presStyleLbl="sibTrans2D1" presStyleIdx="0" presStyleCnt="4"/>
      <dgm:spPr/>
      <dgm:t>
        <a:bodyPr/>
        <a:lstStyle/>
        <a:p>
          <a:endParaRPr lang="hr-HR"/>
        </a:p>
      </dgm:t>
    </dgm:pt>
    <dgm:pt modelId="{EAB68545-B746-4BC1-90A1-58C46EBC153A}" type="pres">
      <dgm:prSet presAssocID="{831D7FCD-7D6D-4497-B5C6-2B8BED86EDC1}" presName="node" presStyleLbl="node1" presStyleIdx="0" presStyleCnt="4" custScaleX="232346" custScaleY="98669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06B05C4-33BF-4588-82FF-640C988ECA87}" type="pres">
      <dgm:prSet presAssocID="{7BBCDC43-1AB5-41FE-B04F-D9CE1EA7F66B}" presName="parTrans" presStyleLbl="sibTrans2D1" presStyleIdx="1" presStyleCnt="4"/>
      <dgm:spPr/>
      <dgm:t>
        <a:bodyPr/>
        <a:lstStyle/>
        <a:p>
          <a:endParaRPr lang="hr-HR"/>
        </a:p>
      </dgm:t>
    </dgm:pt>
    <dgm:pt modelId="{F83006B0-8EFE-49C2-A61E-F17773452A84}" type="pres">
      <dgm:prSet presAssocID="{7BBCDC43-1AB5-41FE-B04F-D9CE1EA7F66B}" presName="connectorText" presStyleLbl="sibTrans2D1" presStyleIdx="1" presStyleCnt="4"/>
      <dgm:spPr/>
      <dgm:t>
        <a:bodyPr/>
        <a:lstStyle/>
        <a:p>
          <a:endParaRPr lang="hr-HR"/>
        </a:p>
      </dgm:t>
    </dgm:pt>
    <dgm:pt modelId="{E3D1F95F-3474-4C41-BFAC-AE3BBABC7F33}" type="pres">
      <dgm:prSet presAssocID="{35F3435C-06A7-41B6-BD8D-E6F1E1E13137}" presName="node" presStyleLbl="node1" presStyleIdx="1" presStyleCnt="4" custScaleX="125542" custScaleY="380265" custRadScaleRad="148899" custRadScaleInc="-199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EDFE1F3-0CC6-4AA6-BA71-DEC06A7384FA}" type="pres">
      <dgm:prSet presAssocID="{042CDC77-A8D0-4796-84D3-DA07957210F4}" presName="parTrans" presStyleLbl="sibTrans2D1" presStyleIdx="2" presStyleCnt="4"/>
      <dgm:spPr/>
      <dgm:t>
        <a:bodyPr/>
        <a:lstStyle/>
        <a:p>
          <a:endParaRPr lang="hr-HR"/>
        </a:p>
      </dgm:t>
    </dgm:pt>
    <dgm:pt modelId="{48DDED54-BC4A-45D1-B226-10BBBEC241E6}" type="pres">
      <dgm:prSet presAssocID="{042CDC77-A8D0-4796-84D3-DA07957210F4}" presName="connectorText" presStyleLbl="sibTrans2D1" presStyleIdx="2" presStyleCnt="4"/>
      <dgm:spPr/>
      <dgm:t>
        <a:bodyPr/>
        <a:lstStyle/>
        <a:p>
          <a:endParaRPr lang="hr-HR"/>
        </a:p>
      </dgm:t>
    </dgm:pt>
    <dgm:pt modelId="{9F167157-1109-47A2-9A3C-041D08DCBF86}" type="pres">
      <dgm:prSet presAssocID="{38E9AEC9-9C27-417B-AA11-A949241E2631}" presName="node" presStyleLbl="node1" presStyleIdx="2" presStyleCnt="4" custScaleX="232346" custScaleY="9800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A9E3CDE-A7BB-4572-8BB7-D24C9ED73DA6}" type="pres">
      <dgm:prSet presAssocID="{EBE4F9F6-41FB-40DC-B798-B705395F91D5}" presName="parTrans" presStyleLbl="sibTrans2D1" presStyleIdx="3" presStyleCnt="4"/>
      <dgm:spPr/>
      <dgm:t>
        <a:bodyPr/>
        <a:lstStyle/>
        <a:p>
          <a:endParaRPr lang="hr-HR"/>
        </a:p>
      </dgm:t>
    </dgm:pt>
    <dgm:pt modelId="{F64EBEBF-00F8-4FBA-97B0-62C1FE42000E}" type="pres">
      <dgm:prSet presAssocID="{EBE4F9F6-41FB-40DC-B798-B705395F91D5}" presName="connectorText" presStyleLbl="sibTrans2D1" presStyleIdx="3" presStyleCnt="4"/>
      <dgm:spPr/>
      <dgm:t>
        <a:bodyPr/>
        <a:lstStyle/>
        <a:p>
          <a:endParaRPr lang="hr-HR"/>
        </a:p>
      </dgm:t>
    </dgm:pt>
    <dgm:pt modelId="{14E044C0-7D93-4766-9CFA-DE6B5209334F}" type="pres">
      <dgm:prSet presAssocID="{664C94EB-D7F3-4A57-AB10-791632E1D90B}" presName="node" presStyleLbl="node1" presStyleIdx="3" presStyleCnt="4" custScaleX="132541" custScaleY="374816" custRadScaleRad="151198" custRadScaleInc="-108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66BB49B4-60AC-4BD3-9B54-4E29A7B05FF2}" type="presOf" srcId="{042CDC77-A8D0-4796-84D3-DA07957210F4}" destId="{FEDFE1F3-0CC6-4AA6-BA71-DEC06A7384FA}" srcOrd="0" destOrd="0" presId="urn:microsoft.com/office/officeart/2005/8/layout/radial5"/>
    <dgm:cxn modelId="{4CBE0D4E-CABB-463B-8C85-81E4C6669FFB}" srcId="{A28F879E-6F8E-49FA-9E51-0667AE5B68ED}" destId="{4359CA66-DF8C-4930-B681-B1FDAB6F60EB}" srcOrd="0" destOrd="0" parTransId="{138143F9-23E5-41BE-B27F-E8B06A6E7F95}" sibTransId="{3C069136-D451-47FC-9609-BAAE746BDEA8}"/>
    <dgm:cxn modelId="{BD815673-4604-4A82-8787-78CBEEDBB65D}" type="presOf" srcId="{104B6FD2-1638-4D8D-9BA2-EC8E98D88CF6}" destId="{B1826D29-0907-48FA-9F2F-971D0851F8F3}" srcOrd="0" destOrd="0" presId="urn:microsoft.com/office/officeart/2005/8/layout/radial5"/>
    <dgm:cxn modelId="{83B4D92E-5676-48D3-A069-516EDDE11F87}" srcId="{4359CA66-DF8C-4930-B681-B1FDAB6F60EB}" destId="{831D7FCD-7D6D-4497-B5C6-2B8BED86EDC1}" srcOrd="0" destOrd="0" parTransId="{104B6FD2-1638-4D8D-9BA2-EC8E98D88CF6}" sibTransId="{26123EBD-9209-4DE8-BC27-47D3B3C77C5F}"/>
    <dgm:cxn modelId="{1CE7A5BF-2D39-4EEA-9D3C-68182B13E7CF}" type="presOf" srcId="{664C94EB-D7F3-4A57-AB10-791632E1D90B}" destId="{14E044C0-7D93-4766-9CFA-DE6B5209334F}" srcOrd="0" destOrd="0" presId="urn:microsoft.com/office/officeart/2005/8/layout/radial5"/>
    <dgm:cxn modelId="{2EE57DD8-2E45-4D3B-AC36-6FD2ADDE25CD}" type="presOf" srcId="{35F3435C-06A7-41B6-BD8D-E6F1E1E13137}" destId="{E3D1F95F-3474-4C41-BFAC-AE3BBABC7F33}" srcOrd="0" destOrd="0" presId="urn:microsoft.com/office/officeart/2005/8/layout/radial5"/>
    <dgm:cxn modelId="{2CE9478F-65CA-4689-BDB4-ABACD3B007B7}" type="presOf" srcId="{4359CA66-DF8C-4930-B681-B1FDAB6F60EB}" destId="{12E39136-703F-4EA2-BC06-36E92E3D87B4}" srcOrd="0" destOrd="0" presId="urn:microsoft.com/office/officeart/2005/8/layout/radial5"/>
    <dgm:cxn modelId="{0B61AFC2-FC71-4875-AA87-A7D8B94D1352}" type="presOf" srcId="{38E9AEC9-9C27-417B-AA11-A949241E2631}" destId="{9F167157-1109-47A2-9A3C-041D08DCBF86}" srcOrd="0" destOrd="0" presId="urn:microsoft.com/office/officeart/2005/8/layout/radial5"/>
    <dgm:cxn modelId="{689305F4-9205-408B-AC58-30113F09FF20}" type="presOf" srcId="{7BBCDC43-1AB5-41FE-B04F-D9CE1EA7F66B}" destId="{F83006B0-8EFE-49C2-A61E-F17773452A84}" srcOrd="1" destOrd="0" presId="urn:microsoft.com/office/officeart/2005/8/layout/radial5"/>
    <dgm:cxn modelId="{A3F2316B-9F1F-4303-8229-7883E86D2776}" type="presOf" srcId="{EBE4F9F6-41FB-40DC-B798-B705395F91D5}" destId="{F64EBEBF-00F8-4FBA-97B0-62C1FE42000E}" srcOrd="1" destOrd="0" presId="urn:microsoft.com/office/officeart/2005/8/layout/radial5"/>
    <dgm:cxn modelId="{4ADCD623-EA2B-4D8D-9290-FBB6F022BE1C}" srcId="{4359CA66-DF8C-4930-B681-B1FDAB6F60EB}" destId="{35F3435C-06A7-41B6-BD8D-E6F1E1E13137}" srcOrd="1" destOrd="0" parTransId="{7BBCDC43-1AB5-41FE-B04F-D9CE1EA7F66B}" sibTransId="{3D070B7A-B0E7-467E-BAA5-6EFAD1C10060}"/>
    <dgm:cxn modelId="{4A34BE3C-375F-40AD-87CC-3B03BC506ED6}" type="presOf" srcId="{104B6FD2-1638-4D8D-9BA2-EC8E98D88CF6}" destId="{24337726-18F6-46CB-8059-C526FCC7AF86}" srcOrd="1" destOrd="0" presId="urn:microsoft.com/office/officeart/2005/8/layout/radial5"/>
    <dgm:cxn modelId="{91143817-526E-406E-A1AA-A03C8320C1B2}" type="presOf" srcId="{A28F879E-6F8E-49FA-9E51-0667AE5B68ED}" destId="{B076ACD8-8F97-42FA-ACF5-5C241DDD9E58}" srcOrd="0" destOrd="0" presId="urn:microsoft.com/office/officeart/2005/8/layout/radial5"/>
    <dgm:cxn modelId="{4BFA284B-9D67-4F36-A504-665C856695BC}" srcId="{4359CA66-DF8C-4930-B681-B1FDAB6F60EB}" destId="{38E9AEC9-9C27-417B-AA11-A949241E2631}" srcOrd="2" destOrd="0" parTransId="{042CDC77-A8D0-4796-84D3-DA07957210F4}" sibTransId="{3373F741-3047-423D-8379-2E0760C72458}"/>
    <dgm:cxn modelId="{75E63903-CAF4-4F3E-AB0B-22EA0341A7A8}" type="presOf" srcId="{7BBCDC43-1AB5-41FE-B04F-D9CE1EA7F66B}" destId="{A06B05C4-33BF-4588-82FF-640C988ECA87}" srcOrd="0" destOrd="0" presId="urn:microsoft.com/office/officeart/2005/8/layout/radial5"/>
    <dgm:cxn modelId="{43D674D7-0D0A-45E7-AAC7-A844752F47C7}" srcId="{4359CA66-DF8C-4930-B681-B1FDAB6F60EB}" destId="{664C94EB-D7F3-4A57-AB10-791632E1D90B}" srcOrd="3" destOrd="0" parTransId="{EBE4F9F6-41FB-40DC-B798-B705395F91D5}" sibTransId="{903F3523-2B1E-4180-9E80-C8692997253D}"/>
    <dgm:cxn modelId="{4E92178F-DBBE-432A-B272-988022594BB8}" type="presOf" srcId="{EBE4F9F6-41FB-40DC-B798-B705395F91D5}" destId="{6A9E3CDE-A7BB-4572-8BB7-D24C9ED73DA6}" srcOrd="0" destOrd="0" presId="urn:microsoft.com/office/officeart/2005/8/layout/radial5"/>
    <dgm:cxn modelId="{3EE34226-6E85-415D-A8FE-4235C43F1549}" type="presOf" srcId="{042CDC77-A8D0-4796-84D3-DA07957210F4}" destId="{48DDED54-BC4A-45D1-B226-10BBBEC241E6}" srcOrd="1" destOrd="0" presId="urn:microsoft.com/office/officeart/2005/8/layout/radial5"/>
    <dgm:cxn modelId="{97D9BE38-0E20-418D-8C11-BE681B64F059}" type="presOf" srcId="{831D7FCD-7D6D-4497-B5C6-2B8BED86EDC1}" destId="{EAB68545-B746-4BC1-90A1-58C46EBC153A}" srcOrd="0" destOrd="0" presId="urn:microsoft.com/office/officeart/2005/8/layout/radial5"/>
    <dgm:cxn modelId="{9D59092B-B0C3-42F2-BB4B-43FF7CBA4621}" type="presParOf" srcId="{B076ACD8-8F97-42FA-ACF5-5C241DDD9E58}" destId="{12E39136-703F-4EA2-BC06-36E92E3D87B4}" srcOrd="0" destOrd="0" presId="urn:microsoft.com/office/officeart/2005/8/layout/radial5"/>
    <dgm:cxn modelId="{6B065981-4134-4D11-B491-E57AE4C488C6}" type="presParOf" srcId="{B076ACD8-8F97-42FA-ACF5-5C241DDD9E58}" destId="{B1826D29-0907-48FA-9F2F-971D0851F8F3}" srcOrd="1" destOrd="0" presId="urn:microsoft.com/office/officeart/2005/8/layout/radial5"/>
    <dgm:cxn modelId="{38251941-88B2-4D86-B106-B5E116FF488F}" type="presParOf" srcId="{B1826D29-0907-48FA-9F2F-971D0851F8F3}" destId="{24337726-18F6-46CB-8059-C526FCC7AF86}" srcOrd="0" destOrd="0" presId="urn:microsoft.com/office/officeart/2005/8/layout/radial5"/>
    <dgm:cxn modelId="{C3879751-7A7F-4141-AB0C-E7497A69DCF9}" type="presParOf" srcId="{B076ACD8-8F97-42FA-ACF5-5C241DDD9E58}" destId="{EAB68545-B746-4BC1-90A1-58C46EBC153A}" srcOrd="2" destOrd="0" presId="urn:microsoft.com/office/officeart/2005/8/layout/radial5"/>
    <dgm:cxn modelId="{8F706DA5-A8C3-4B37-A12C-038968A2FE79}" type="presParOf" srcId="{B076ACD8-8F97-42FA-ACF5-5C241DDD9E58}" destId="{A06B05C4-33BF-4588-82FF-640C988ECA87}" srcOrd="3" destOrd="0" presId="urn:microsoft.com/office/officeart/2005/8/layout/radial5"/>
    <dgm:cxn modelId="{B7FE2B92-C041-4845-B470-26AD8B0EAD98}" type="presParOf" srcId="{A06B05C4-33BF-4588-82FF-640C988ECA87}" destId="{F83006B0-8EFE-49C2-A61E-F17773452A84}" srcOrd="0" destOrd="0" presId="urn:microsoft.com/office/officeart/2005/8/layout/radial5"/>
    <dgm:cxn modelId="{85B080F5-E8A3-4902-8794-8035C957DFD7}" type="presParOf" srcId="{B076ACD8-8F97-42FA-ACF5-5C241DDD9E58}" destId="{E3D1F95F-3474-4C41-BFAC-AE3BBABC7F33}" srcOrd="4" destOrd="0" presId="urn:microsoft.com/office/officeart/2005/8/layout/radial5"/>
    <dgm:cxn modelId="{C7DFB922-C14E-46DA-8874-D799434961D1}" type="presParOf" srcId="{B076ACD8-8F97-42FA-ACF5-5C241DDD9E58}" destId="{FEDFE1F3-0CC6-4AA6-BA71-DEC06A7384FA}" srcOrd="5" destOrd="0" presId="urn:microsoft.com/office/officeart/2005/8/layout/radial5"/>
    <dgm:cxn modelId="{243914B0-2ACF-499D-9702-B68A2CDA88F7}" type="presParOf" srcId="{FEDFE1F3-0CC6-4AA6-BA71-DEC06A7384FA}" destId="{48DDED54-BC4A-45D1-B226-10BBBEC241E6}" srcOrd="0" destOrd="0" presId="urn:microsoft.com/office/officeart/2005/8/layout/radial5"/>
    <dgm:cxn modelId="{19EF1CD4-433F-40C4-8031-F304BFB89800}" type="presParOf" srcId="{B076ACD8-8F97-42FA-ACF5-5C241DDD9E58}" destId="{9F167157-1109-47A2-9A3C-041D08DCBF86}" srcOrd="6" destOrd="0" presId="urn:microsoft.com/office/officeart/2005/8/layout/radial5"/>
    <dgm:cxn modelId="{3B5D79A0-6B7C-4ACE-8C32-DA4A3C8B3F86}" type="presParOf" srcId="{B076ACD8-8F97-42FA-ACF5-5C241DDD9E58}" destId="{6A9E3CDE-A7BB-4572-8BB7-D24C9ED73DA6}" srcOrd="7" destOrd="0" presId="urn:microsoft.com/office/officeart/2005/8/layout/radial5"/>
    <dgm:cxn modelId="{A0F9BBC5-BE5C-4161-A197-AB8DD4A88005}" type="presParOf" srcId="{6A9E3CDE-A7BB-4572-8BB7-D24C9ED73DA6}" destId="{F64EBEBF-00F8-4FBA-97B0-62C1FE42000E}" srcOrd="0" destOrd="0" presId="urn:microsoft.com/office/officeart/2005/8/layout/radial5"/>
    <dgm:cxn modelId="{3E0D5D7D-2F54-4726-8AA4-B6671EE29774}" type="presParOf" srcId="{B076ACD8-8F97-42FA-ACF5-5C241DDD9E58}" destId="{14E044C0-7D93-4766-9CFA-DE6B5209334F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E39136-703F-4EA2-BC06-36E92E3D87B4}">
      <dsp:nvSpPr>
        <dsp:cNvPr id="0" name=""/>
        <dsp:cNvSpPr/>
      </dsp:nvSpPr>
      <dsp:spPr>
        <a:xfrm>
          <a:off x="4292916" y="1829001"/>
          <a:ext cx="3215199" cy="205699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Knjižnično-informacijska pismenost</a:t>
          </a:r>
          <a:endParaRPr lang="hr-HR" sz="2800" b="1" kern="1200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92916" y="1829001"/>
        <a:ext cx="3215199" cy="2056997"/>
      </dsp:txXfrm>
    </dsp:sp>
    <dsp:sp modelId="{B1826D29-0907-48FA-9F2F-971D0851F8F3}">
      <dsp:nvSpPr>
        <dsp:cNvPr id="0" name=""/>
        <dsp:cNvSpPr/>
      </dsp:nvSpPr>
      <dsp:spPr>
        <a:xfrm rot="16200000">
          <a:off x="5814451" y="1416150"/>
          <a:ext cx="172129" cy="510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100" kern="1200"/>
        </a:p>
      </dsp:txBody>
      <dsp:txXfrm rot="16200000">
        <a:off x="5814451" y="1416150"/>
        <a:ext cx="172129" cy="510670"/>
      </dsp:txXfrm>
    </dsp:sp>
    <dsp:sp modelId="{EAB68545-B746-4BC1-90A1-58C46EBC153A}">
      <dsp:nvSpPr>
        <dsp:cNvPr id="0" name=""/>
        <dsp:cNvSpPr/>
      </dsp:nvSpPr>
      <dsp:spPr>
        <a:xfrm>
          <a:off x="4155628" y="2254"/>
          <a:ext cx="3489775" cy="150197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Učenje učenja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(Kritičko mišljenje)</a:t>
          </a:r>
          <a:endParaRPr lang="hr-HR" sz="24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55628" y="2254"/>
        <a:ext cx="3489775" cy="1501973"/>
      </dsp:txXfrm>
    </dsp:sp>
    <dsp:sp modelId="{A06B05C4-33BF-4588-82FF-640C988ECA87}">
      <dsp:nvSpPr>
        <dsp:cNvPr id="0" name=""/>
        <dsp:cNvSpPr/>
      </dsp:nvSpPr>
      <dsp:spPr>
        <a:xfrm rot="21546081">
          <a:off x="7572111" y="2574725"/>
          <a:ext cx="155375" cy="510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100" kern="1200"/>
        </a:p>
      </dsp:txBody>
      <dsp:txXfrm rot="21546081">
        <a:off x="7572111" y="2574725"/>
        <a:ext cx="155375" cy="510670"/>
      </dsp:txXfrm>
    </dsp:sp>
    <dsp:sp modelId="{E3D1F95F-3474-4C41-BFAC-AE3BBABC7F33}">
      <dsp:nvSpPr>
        <dsp:cNvPr id="0" name=""/>
        <dsp:cNvSpPr/>
      </dsp:nvSpPr>
      <dsp:spPr>
        <a:xfrm>
          <a:off x="7800350" y="2057372"/>
          <a:ext cx="2466000" cy="150197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Medijska </a:t>
          </a:r>
          <a:r>
            <a:rPr lang="hr-HR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pismenost</a:t>
          </a:r>
          <a:endParaRPr lang="hr-HR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800350" y="2057372"/>
        <a:ext cx="2466000" cy="1501973"/>
      </dsp:txXfrm>
    </dsp:sp>
    <dsp:sp modelId="{FEDFE1F3-0CC6-4AA6-BA71-DEC06A7384FA}">
      <dsp:nvSpPr>
        <dsp:cNvPr id="0" name=""/>
        <dsp:cNvSpPr/>
      </dsp:nvSpPr>
      <dsp:spPr>
        <a:xfrm rot="5400000">
          <a:off x="5814451" y="3788178"/>
          <a:ext cx="172129" cy="510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100" kern="1200"/>
        </a:p>
      </dsp:txBody>
      <dsp:txXfrm rot="5400000">
        <a:off x="5814451" y="3788178"/>
        <a:ext cx="172129" cy="510670"/>
      </dsp:txXfrm>
    </dsp:sp>
    <dsp:sp modelId="{9F167157-1109-47A2-9A3C-041D08DCBF86}">
      <dsp:nvSpPr>
        <dsp:cNvPr id="0" name=""/>
        <dsp:cNvSpPr/>
      </dsp:nvSpPr>
      <dsp:spPr>
        <a:xfrm>
          <a:off x="4155628" y="4210771"/>
          <a:ext cx="3489775" cy="150197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Poticanje čitanja</a:t>
          </a:r>
          <a:endParaRPr lang="hr-HR" sz="2400" b="1" kern="1200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55628" y="4210771"/>
        <a:ext cx="3489775" cy="1501973"/>
      </dsp:txXfrm>
    </dsp:sp>
    <dsp:sp modelId="{6A9E3CDE-A7BB-4572-8BB7-D24C9ED73DA6}">
      <dsp:nvSpPr>
        <dsp:cNvPr id="0" name=""/>
        <dsp:cNvSpPr/>
      </dsp:nvSpPr>
      <dsp:spPr>
        <a:xfrm rot="10770705">
          <a:off x="4048768" y="2617209"/>
          <a:ext cx="172635" cy="5106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100" kern="1200"/>
        </a:p>
      </dsp:txBody>
      <dsp:txXfrm rot="10770705">
        <a:off x="4048768" y="2617209"/>
        <a:ext cx="172635" cy="510670"/>
      </dsp:txXfrm>
    </dsp:sp>
    <dsp:sp modelId="{14E044C0-7D93-4766-9CFA-DE6B5209334F}">
      <dsp:nvSpPr>
        <dsp:cNvPr id="0" name=""/>
        <dsp:cNvSpPr/>
      </dsp:nvSpPr>
      <dsp:spPr>
        <a:xfrm>
          <a:off x="1470602" y="2133625"/>
          <a:ext cx="2496865" cy="150197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Digitalna </a:t>
          </a:r>
          <a:r>
            <a:rPr lang="hr-HR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pismenost</a:t>
          </a:r>
          <a:endParaRPr lang="hr-HR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70602" y="2133625"/>
        <a:ext cx="2496865" cy="150197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E39136-703F-4EA2-BC06-36E92E3D87B4}">
      <dsp:nvSpPr>
        <dsp:cNvPr id="0" name=""/>
        <dsp:cNvSpPr/>
      </dsp:nvSpPr>
      <dsp:spPr>
        <a:xfrm>
          <a:off x="4120632" y="2047771"/>
          <a:ext cx="3603240" cy="230525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</a:t>
          </a:r>
          <a:r>
            <a:rPr lang="hr-HR" sz="28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njižnično-</a:t>
          </a:r>
          <a:r>
            <a:rPr lang="hr-HR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hr-HR" sz="28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nformacijska</a:t>
          </a:r>
          <a:r>
            <a:rPr lang="hr-HR" sz="2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hr-HR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</a:t>
          </a:r>
          <a:r>
            <a:rPr lang="hr-HR" sz="28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ismenost</a:t>
          </a:r>
          <a:endParaRPr lang="hr-HR" sz="2800" b="1" kern="1200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20632" y="2047771"/>
        <a:ext cx="3603240" cy="2305256"/>
      </dsp:txXfrm>
    </dsp:sp>
    <dsp:sp modelId="{B1826D29-0907-48FA-9F2F-971D0851F8F3}">
      <dsp:nvSpPr>
        <dsp:cNvPr id="0" name=""/>
        <dsp:cNvSpPr/>
      </dsp:nvSpPr>
      <dsp:spPr>
        <a:xfrm rot="16200000">
          <a:off x="5823625" y="1581113"/>
          <a:ext cx="197255" cy="572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/>
        </a:p>
      </dsp:txBody>
      <dsp:txXfrm rot="16200000">
        <a:off x="5823625" y="1581113"/>
        <a:ext cx="197255" cy="572303"/>
      </dsp:txXfrm>
    </dsp:sp>
    <dsp:sp modelId="{EAB68545-B746-4BC1-90A1-58C46EBC153A}">
      <dsp:nvSpPr>
        <dsp:cNvPr id="0" name=""/>
        <dsp:cNvSpPr/>
      </dsp:nvSpPr>
      <dsp:spPr>
        <a:xfrm>
          <a:off x="3966775" y="14750"/>
          <a:ext cx="3910954" cy="166084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Učenje učenja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Kritičko mišljenje</a:t>
          </a:r>
          <a:endParaRPr lang="hr-HR" sz="24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66775" y="14750"/>
        <a:ext cx="3910954" cy="1660842"/>
      </dsp:txXfrm>
    </dsp:sp>
    <dsp:sp modelId="{A06B05C4-33BF-4588-82FF-640C988ECA87}">
      <dsp:nvSpPr>
        <dsp:cNvPr id="0" name=""/>
        <dsp:cNvSpPr/>
      </dsp:nvSpPr>
      <dsp:spPr>
        <a:xfrm rot="21599998">
          <a:off x="7866492" y="2914246"/>
          <a:ext cx="343582" cy="572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/>
        </a:p>
      </dsp:txBody>
      <dsp:txXfrm rot="21599998">
        <a:off x="7866492" y="2914246"/>
        <a:ext cx="343582" cy="572303"/>
      </dsp:txXfrm>
    </dsp:sp>
    <dsp:sp modelId="{E3D1F95F-3474-4C41-BFAC-AE3BBABC7F33}">
      <dsp:nvSpPr>
        <dsp:cNvPr id="0" name=""/>
        <dsp:cNvSpPr/>
      </dsp:nvSpPr>
      <dsp:spPr>
        <a:xfrm>
          <a:off x="8372142" y="0"/>
          <a:ext cx="2113180" cy="640079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b="1" kern="12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b="1" kern="12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Medijska pismenost: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Reklamna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Novinarska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Televizijska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Filmska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0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*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0" kern="12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POST-informacija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0" kern="12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Pismenost za slobodu izražavanja i slobodu govora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0" kern="12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hr-HR" sz="2000" b="0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GOO</a:t>
          </a:r>
          <a:r>
            <a:rPr lang="hr-HR" sz="2000" b="0" kern="12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000" b="0" kern="1200" dirty="0" smtClean="0">
            <a:solidFill>
              <a:schemeClr val="accent3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372142" y="0"/>
        <a:ext cx="2113180" cy="6400795"/>
      </dsp:txXfrm>
    </dsp:sp>
    <dsp:sp modelId="{FEDFE1F3-0CC6-4AA6-BA71-DEC06A7384FA}">
      <dsp:nvSpPr>
        <dsp:cNvPr id="0" name=""/>
        <dsp:cNvSpPr/>
      </dsp:nvSpPr>
      <dsp:spPr>
        <a:xfrm rot="5400000">
          <a:off x="5822139" y="4250101"/>
          <a:ext cx="200225" cy="572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/>
        </a:p>
      </dsp:txBody>
      <dsp:txXfrm rot="5400000">
        <a:off x="5822139" y="4250101"/>
        <a:ext cx="200225" cy="572303"/>
      </dsp:txXfrm>
    </dsp:sp>
    <dsp:sp modelId="{9F167157-1109-47A2-9A3C-041D08DCBF86}">
      <dsp:nvSpPr>
        <dsp:cNvPr id="0" name=""/>
        <dsp:cNvSpPr/>
      </dsp:nvSpPr>
      <dsp:spPr>
        <a:xfrm>
          <a:off x="3966775" y="4730812"/>
          <a:ext cx="3910954" cy="164963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8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Poticanje čitanja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0" i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Nacionalna strategija za poticanje čitanja</a:t>
          </a:r>
          <a:endParaRPr lang="hr-HR" sz="2400" b="0" i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66775" y="4730812"/>
        <a:ext cx="3910954" cy="1649631"/>
      </dsp:txXfrm>
    </dsp:sp>
    <dsp:sp modelId="{6A9E3CDE-A7BB-4572-8BB7-D24C9ED73DA6}">
      <dsp:nvSpPr>
        <dsp:cNvPr id="0" name=""/>
        <dsp:cNvSpPr/>
      </dsp:nvSpPr>
      <dsp:spPr>
        <a:xfrm rot="10770705">
          <a:off x="3637802" y="2932261"/>
          <a:ext cx="341320" cy="572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/>
        </a:p>
      </dsp:txBody>
      <dsp:txXfrm rot="10770705">
        <a:off x="3637802" y="2932261"/>
        <a:ext cx="341320" cy="572303"/>
      </dsp:txXfrm>
    </dsp:sp>
    <dsp:sp modelId="{14E044C0-7D93-4766-9CFA-DE6B5209334F}">
      <dsp:nvSpPr>
        <dsp:cNvPr id="0" name=""/>
        <dsp:cNvSpPr/>
      </dsp:nvSpPr>
      <dsp:spPr>
        <a:xfrm>
          <a:off x="1245827" y="76207"/>
          <a:ext cx="2230991" cy="63090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Digitalna pismenost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(internetska)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0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Kritičko vrednovanje digitalnih informacija</a:t>
          </a:r>
          <a:r>
            <a:rPr lang="hr-HR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Korištenje interneta kao izvora za </a:t>
          </a:r>
          <a:r>
            <a:rPr lang="hr-HR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cjeloživotno</a:t>
          </a:r>
          <a:r>
            <a:rPr lang="hr-HR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učenje</a:t>
          </a:r>
          <a:r>
            <a:rPr lang="hr-HR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0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Pronalaženje posla</a:t>
          </a:r>
          <a:r>
            <a:rPr lang="hr-HR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hr-HR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APP-ovi</a:t>
          </a:r>
          <a:r>
            <a:rPr lang="hr-HR" sz="20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hr-HR" sz="2000" b="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45827" y="76207"/>
        <a:ext cx="2230991" cy="6309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B3C40-B88F-40E1-971E-190EC696F1E5}" type="datetimeFigureOut">
              <a:rPr lang="hr-HR" smtClean="0"/>
              <a:t>11.12.2017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0DE4A-B80A-4CCA-8C87-7CE941515A89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3D1FF-7735-4212-B1AA-E76E9A6C51F1}" type="datetimeFigureOut">
              <a:rPr lang="hr-HR" smtClean="0"/>
              <a:pPr/>
              <a:t>11.12.2017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90518-E7B3-46BC-9C25-E4EDBD5B9A27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9082-E9AB-4226-908B-410BD8B15129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542568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FCD8B-359D-46EF-B00B-687E48E305EC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1435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5D86-C3CE-4D28-95E1-28EFFF19950A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5834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5F01A-E735-46E0-B2B6-7B573526CD01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443972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1AE8-D8E2-47D2-8CCB-288F0C7B9299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754952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1E125-40A5-40CF-B4AB-EA192DF3406C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9823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C8849-A444-42A1-B712-66115F677888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30071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2681C-BADE-47C2-8722-9393AEEF67B1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981514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2449-283B-4C59-8B8D-F08ECF072EF5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06640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16AE-EDB9-49A6-8164-609D2D48BDA3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69697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BF963-F254-499C-97FE-D1F208F008F4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94671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B14E9-F441-4647-B639-C5FB9B494077}" type="datetime1">
              <a:rPr lang="hr-HR" smtClean="0"/>
              <a:pPr/>
              <a:t>11.12.2017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4FA39-D81F-436F-B6F0-097BE9FDD8B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29678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na.saulacic@azoo.h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la.org/aasl/standards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yYKkh0n7Vg" TargetMode="External"/><Relationship Id="rId2" Type="http://schemas.openxmlformats.org/officeDocument/2006/relationships/hyperlink" Target="https://www.youtube.com/watch?v=ttyQr57MfsI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FzbsCjxOCc" TargetMode="External"/><Relationship Id="rId2" Type="http://schemas.openxmlformats.org/officeDocument/2006/relationships/hyperlink" Target="https://www.youtube.com/watch?v=aZ27DmMTo6k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OMfkrDNjiwM" TargetMode="External"/><Relationship Id="rId4" Type="http://schemas.openxmlformats.org/officeDocument/2006/relationships/hyperlink" Target="https://www.youtube.com/watch?v=EyYKkh0n7Vg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q2RW6VXDdWMGLZQ9WCm49g" TargetMode="External"/><Relationship Id="rId2" Type="http://schemas.openxmlformats.org/officeDocument/2006/relationships/hyperlink" Target="https://www.youtube.com/watch?v=jN4KnLWxFh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channel/UCTEJIAsXP0OvN0pq9r7hseg" TargetMode="External"/><Relationship Id="rId4" Type="http://schemas.openxmlformats.org/officeDocument/2006/relationships/hyperlink" Target="https://www.youtube.com/watch?v=7K-4ZF0x5ic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zoo.hr/images/izdanja/28_skola_knjiznicara.pdf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/@TeacherToolkit" TargetMode="External"/><Relationship Id="rId2" Type="http://schemas.openxmlformats.org/officeDocument/2006/relationships/hyperlink" Target="https://www.youtube.com/watch?v=HPPkwfLbzk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OMfkrDNjiwM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J4TffY6lYA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zoo.hr/index.php?option=com_content&amp;view=article&amp;id=6261:osvrt-na-29-proljetnu-kolu-kolskih-knjiniara-s-temom-kurikulum-knjininog-odgoja-i-obrazovanja-&amp;catid=284:struni-suradnici-knjiniari&amp;Itemid=115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rezi.com/l5l-jtrlmi7e/dani-nacionalne-i-sveucilisne-knjiznice/" TargetMode="External"/><Relationship Id="rId2" Type="http://schemas.openxmlformats.org/officeDocument/2006/relationships/hyperlink" Target="https://m.youtube.com/watch?v=vybAF4OuqLM&amp;feature=share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rezi.com/x0b5gkbneqbl/100-godina-prica%20-iz-davnine/" TargetMode="External"/><Relationship Id="rId5" Type="http://schemas.openxmlformats.org/officeDocument/2006/relationships/hyperlink" Target="http://prezi.com/l5l-jtrlmi7e/?utm_campaign=share&amp;utm_medium=copy&amp;rc=ex0share" TargetMode="External"/><Relationship Id="rId4" Type="http://schemas.openxmlformats.org/officeDocument/2006/relationships/hyperlink" Target="https://prezi.com/17izu7ljvp_6/faust-vrancic-i-digitalna%20-nsk/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mailto:ana.saulacic@azoo.hr" TargetMode="Externa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www.azoo.hr/index.php?option=com_content&amp;view=article&amp;id=5668:medijska-pismenost-uloga-medija-u-uenju-i-pouavanju-u-kolskoj-knjinici-&amp;catid=284:struni-suradnici-knjiniari&amp;Itemid=115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rezentacija_programa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Aw6XmkwPh0" TargetMode="External"/><Relationship Id="rId2" Type="http://schemas.openxmlformats.org/officeDocument/2006/relationships/hyperlink" Target="https://www.youtube.com/watch?v=ftjKL1yW_90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49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Knjižnično-informacijska pismenost </a:t>
            </a:r>
            <a:r>
              <a:rPr lang="hr-HR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poticanje čitanja 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hr-HR" sz="3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NPP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HNOS, 2006) </a:t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0" y="2897579"/>
            <a:ext cx="12191999" cy="3669476"/>
          </a:xfrm>
        </p:spPr>
        <p:txBody>
          <a:bodyPr>
            <a:normAutofit/>
          </a:bodyPr>
          <a:lstStyle/>
          <a:p>
            <a:r>
              <a:rPr lang="hr-HR" sz="4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</a:p>
          <a:p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Dubrovnik, Stobreč, Zadar, Šibenik – od 21. do 24. studenoga 2017.</a:t>
            </a:r>
          </a:p>
          <a:p>
            <a:pPr algn="r"/>
            <a:endParaRPr lang="hr-HR" sz="2000" dirty="0" smtClean="0">
              <a:solidFill>
                <a:srgbClr val="FF3399"/>
              </a:solidFill>
            </a:endParaRPr>
          </a:p>
          <a:p>
            <a:pPr algn="r"/>
            <a:r>
              <a:rPr lang="hr-HR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 </a:t>
            </a:r>
            <a:r>
              <a:rPr lang="hr-HR" sz="2000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Saulačić</a:t>
            </a:r>
            <a:r>
              <a:rPr lang="hr-HR" sz="2000" dirty="0" smtClean="0">
                <a:solidFill>
                  <a:srgbClr val="FF3399"/>
                </a:solidFill>
              </a:rPr>
              <a:t>, </a:t>
            </a:r>
            <a:r>
              <a:rPr lang="hr-HR" sz="2000" dirty="0" err="1" smtClean="0">
                <a:solidFill>
                  <a:srgbClr val="FF3399"/>
                </a:solidFill>
              </a:rPr>
              <a:t>prof</a:t>
            </a:r>
            <a:r>
              <a:rPr lang="hr-HR" sz="2000" dirty="0" smtClean="0">
                <a:solidFill>
                  <a:srgbClr val="FF3399"/>
                </a:solidFill>
              </a:rPr>
              <a:t>. i  </a:t>
            </a:r>
            <a:r>
              <a:rPr lang="hr-HR" sz="2000" dirty="0" err="1" smtClean="0">
                <a:solidFill>
                  <a:srgbClr val="FF3399"/>
                </a:solidFill>
              </a:rPr>
              <a:t>dipl</a:t>
            </a:r>
            <a:r>
              <a:rPr lang="hr-HR" sz="2000" dirty="0" smtClean="0">
                <a:solidFill>
                  <a:srgbClr val="FF3399"/>
                </a:solidFill>
              </a:rPr>
              <a:t>. knjižničarka,</a:t>
            </a:r>
          </a:p>
          <a:p>
            <a:pPr algn="r"/>
            <a:r>
              <a:rPr lang="hr-HR" sz="2000" dirty="0" smtClean="0">
                <a:solidFill>
                  <a:srgbClr val="FF3399"/>
                </a:solidFill>
              </a:rPr>
              <a:t>Viša savjetnica za stručne suradnike knjižničare</a:t>
            </a:r>
          </a:p>
          <a:p>
            <a:pPr algn="r"/>
            <a:r>
              <a:rPr lang="hr-HR" sz="2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AZOO - Podružnica Split</a:t>
            </a:r>
          </a:p>
          <a:p>
            <a:pPr algn="r"/>
            <a:r>
              <a:rPr lang="hr-HR" sz="2000" dirty="0" err="1" smtClean="0">
                <a:solidFill>
                  <a:srgbClr val="FF3399"/>
                </a:solidFill>
                <a:hlinkClick r:id="rId2"/>
              </a:rPr>
              <a:t>ana.saulacic</a:t>
            </a:r>
            <a:r>
              <a:rPr lang="hr-HR" sz="2000" dirty="0" smtClean="0">
                <a:solidFill>
                  <a:srgbClr val="FF3399"/>
                </a:solidFill>
                <a:hlinkClick r:id="rId2"/>
              </a:rPr>
              <a:t>@</a:t>
            </a:r>
            <a:r>
              <a:rPr lang="hr-HR" sz="2000" dirty="0" err="1" smtClean="0">
                <a:solidFill>
                  <a:srgbClr val="FF3399"/>
                </a:solidFill>
                <a:hlinkClick r:id="rId2"/>
              </a:rPr>
              <a:t>azoo.hr</a:t>
            </a:r>
            <a:r>
              <a:rPr lang="hr-HR" sz="2000" dirty="0" smtClean="0">
                <a:solidFill>
                  <a:srgbClr val="FF3399"/>
                </a:solidFill>
              </a:rPr>
              <a:t> </a:t>
            </a:r>
            <a:endParaRPr lang="hr-HR" sz="2000" dirty="0">
              <a:solidFill>
                <a:srgbClr val="FF339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2" y="1"/>
            <a:ext cx="12192001" cy="42751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Knjižničar-učitelj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1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unaprjeđuje učenička postignuća nastavom </a:t>
            </a:r>
            <a:r>
              <a:rPr lang="hr-HR" sz="31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KIOO</a:t>
            </a:r>
            <a:r>
              <a:rPr lang="hr-HR" sz="31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  </a:t>
            </a:r>
            <a:endParaRPr lang="hr-HR" sz="31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417" y="450571"/>
            <a:ext cx="9132124" cy="59113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95863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hr-HR"/>
              <a:t>ŽSV OŠ Splitsko-dalmatinske županije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OŠ Lučac, 29. 5. 2013. ana.saulacic@azoo.hr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D1193-3E1B-41EA-87D6-93A99285D545}" type="slidenum">
              <a:rPr lang="hr-HR"/>
              <a:pPr/>
              <a:t>11</a:t>
            </a:fld>
            <a:endParaRPr lang="hr-HR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188913"/>
            <a:ext cx="12191999" cy="808614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pPr algn="r"/>
            <a:r>
              <a:rPr lang="hr-HR" sz="1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hr-HR" sz="1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hr-H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ZAJEDNIČKA NAČELA</a:t>
            </a:r>
            <a:r>
              <a:rPr lang="hr-HR" sz="3600" dirty="0">
                <a:solidFill>
                  <a:schemeClr val="bg1"/>
                </a:solidFill>
              </a:rPr>
              <a:t> </a:t>
            </a:r>
            <a:r>
              <a:rPr lang="hr-HR" sz="3200" b="1" dirty="0">
                <a:solidFill>
                  <a:schemeClr val="bg1"/>
                </a:solidFill>
              </a:rPr>
              <a:t/>
            </a:r>
            <a:br>
              <a:rPr lang="hr-HR" sz="3200" b="1" dirty="0">
                <a:solidFill>
                  <a:schemeClr val="bg1"/>
                </a:solidFill>
              </a:rPr>
            </a:br>
            <a:r>
              <a:rPr lang="hr-HR" altLang="ko-KR" sz="2000" b="1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hr-HR" altLang="ko-KR" sz="2000" b="1" dirty="0" smtClean="0">
                <a:solidFill>
                  <a:schemeClr val="bg1"/>
                </a:solidFill>
                <a:hlinkClick r:id="rId2"/>
              </a:rPr>
              <a:t>www.ala.org/</a:t>
            </a:r>
            <a:r>
              <a:rPr lang="hr-HR" altLang="ko-KR" sz="2000" b="1" dirty="0" err="1" smtClean="0">
                <a:solidFill>
                  <a:schemeClr val="bg1"/>
                </a:solidFill>
                <a:hlinkClick r:id="rId2"/>
              </a:rPr>
              <a:t>aasl</a:t>
            </a:r>
            <a:r>
              <a:rPr lang="hr-HR" altLang="ko-KR" sz="2000" b="1" dirty="0" smtClean="0">
                <a:solidFill>
                  <a:schemeClr val="bg1"/>
                </a:solidFill>
                <a:hlinkClick r:id="rId2"/>
              </a:rPr>
              <a:t>/</a:t>
            </a:r>
            <a:r>
              <a:rPr lang="hr-HR" altLang="ko-KR" sz="2000" b="1" dirty="0" err="1" smtClean="0">
                <a:solidFill>
                  <a:schemeClr val="bg1"/>
                </a:solidFill>
                <a:hlinkClick r:id="rId2"/>
              </a:rPr>
              <a:t>standards</a:t>
            </a:r>
            <a:r>
              <a:rPr lang="hr-HR" altLang="ko-KR" sz="2000" b="1" dirty="0" smtClean="0">
                <a:solidFill>
                  <a:schemeClr val="bg1"/>
                </a:solidFill>
              </a:rPr>
              <a:t> </a:t>
            </a:r>
            <a:r>
              <a:rPr lang="hr-HR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hr-HR" sz="2800" dirty="0">
                <a:solidFill>
                  <a:schemeClr val="bg1"/>
                </a:solidFill>
              </a:rPr>
              <a:t/>
            </a:r>
            <a:br>
              <a:rPr lang="hr-HR" sz="2800" dirty="0">
                <a:solidFill>
                  <a:schemeClr val="bg1"/>
                </a:solidFill>
              </a:rPr>
            </a:br>
            <a:endParaRPr lang="hr-HR" sz="2800" dirty="0">
              <a:solidFill>
                <a:schemeClr val="bg1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12192001" cy="5528376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hr-HR" altLang="ko-KR" sz="2000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hr-HR" altLang="ko-KR" sz="2000" b="1" dirty="0" smtClean="0"/>
              <a:t>Čitanje </a:t>
            </a:r>
            <a:r>
              <a:rPr lang="hr-HR" altLang="ko-KR" sz="2000" b="1" dirty="0"/>
              <a:t>predstavlja prozor u svijet </a:t>
            </a:r>
            <a:r>
              <a:rPr lang="hr-HR" altLang="ko-KR" sz="2000" dirty="0"/>
              <a:t>koji treba prerasti dekodiranje te razumijevanjem poticati na razvoj novih spoznaja.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altLang="ko-KR" sz="2000" b="1" dirty="0"/>
              <a:t>Pružanje okvira za učenje</a:t>
            </a:r>
            <a:r>
              <a:rPr lang="hr-HR" altLang="ko-KR" sz="2000" dirty="0"/>
              <a:t> u složenom informacijskom okruženju.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altLang="ko-KR" sz="2000" b="1" dirty="0"/>
              <a:t>Etičko ponašanje pri uporabi informacija</a:t>
            </a:r>
            <a:r>
              <a:rPr lang="hr-HR" altLang="ko-KR" sz="2000" dirty="0"/>
              <a:t> koje uključuje odgovorno i sigurno</a:t>
            </a:r>
            <a:r>
              <a:rPr lang="hr-HR" altLang="ko-KR" sz="2000" b="1" dirty="0"/>
              <a:t> </a:t>
            </a:r>
            <a:r>
              <a:rPr lang="hr-HR" altLang="ko-KR" sz="2000" dirty="0"/>
              <a:t>pretraživanje društvenih mreža.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altLang="ko-KR" sz="2000" b="1" dirty="0"/>
              <a:t>Ovladavanje informacijskom tehnologijom</a:t>
            </a:r>
            <a:r>
              <a:rPr lang="hr-HR" altLang="ko-KR" sz="2000" dirty="0"/>
              <a:t> (informatička pismenost) koja predstavlja važan alat za učenje u 21. stoljeću.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000" b="1" dirty="0"/>
              <a:t>Ravnopravan pristup informacijama</a:t>
            </a:r>
            <a:r>
              <a:rPr lang="hr-HR" sz="2000" dirty="0"/>
              <a:t> u okruženju koje je sigurno i poticajno za učenje predstavlja ključnu komponentu obrazovanja.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000" b="1" dirty="0"/>
              <a:t>Informacijska pismenost</a:t>
            </a:r>
            <a:r>
              <a:rPr lang="hr-HR" sz="2000" dirty="0"/>
              <a:t> koja je (uz čitalačku, digitalnu, vizualnu) postala ključna vještina potrebna u 21. stoljeću.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000" b="1" dirty="0"/>
              <a:t>Kritičko mišljenje</a:t>
            </a:r>
            <a:r>
              <a:rPr lang="hr-HR" sz="2000" dirty="0"/>
              <a:t> kao vještina koja će omogućiti prepoznavanje vlastitih potencijala, etičnost, odgovornost i samo-vrjednovanje.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000" b="1" dirty="0"/>
              <a:t>Društveni kontekst učenja</a:t>
            </a:r>
            <a:r>
              <a:rPr lang="hr-HR" sz="2000" dirty="0"/>
              <a:t> – dijeljenje s drugima u svrhu napretka.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Školske knjižnice </a:t>
            </a:r>
            <a:r>
              <a:rPr lang="hr-HR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su</a:t>
            </a:r>
            <a:r>
              <a:rPr lang="hr-HR" sz="32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hr-HR" sz="3200" b="1" u="sng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ključni čimbenik u razvoju vještina učenja.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12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3590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225631"/>
            <a:ext cx="12192000" cy="65314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uloga </a:t>
            </a:r>
            <a:r>
              <a:rPr lang="hr-HR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Informacijskog stručnjaka</a:t>
            </a:r>
            <a:endParaRPr lang="hr-HR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59" y="950027"/>
            <a:ext cx="9476249" cy="543696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81236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165" y="0"/>
            <a:ext cx="887767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14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4373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STRUČNI SURADNIK - KNJIŽNIČAR</a:t>
            </a:r>
            <a:endParaRPr lang="hr-H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697" y="0"/>
            <a:ext cx="3419105" cy="645926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15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45848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62" y="152400"/>
            <a:ext cx="7458075" cy="6553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20208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" y="190005"/>
            <a:ext cx="12192000" cy="439387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uloga </a:t>
            </a:r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Medijskog stručnjaka</a:t>
            </a:r>
            <a:endParaRPr lang="hr-HR" sz="3200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12" y="641268"/>
            <a:ext cx="8411687" cy="621673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17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42116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762" y="167575"/>
            <a:ext cx="8493369" cy="655906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18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84410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3054969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Uloge</a:t>
            </a:r>
            <a:br>
              <a:rPr lang="hr-H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KNJIŽNIČARA </a:t>
            </a:r>
            <a:br>
              <a:rPr lang="hr-H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UČITELJA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633" y="0"/>
            <a:ext cx="6537923" cy="638192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19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78766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49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Knjižnično-informacijska pismenost </a:t>
            </a:r>
            <a:r>
              <a:rPr lang="hr-HR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4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poticanje čitanja 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hr-HR" sz="3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NPP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HNOS, 2006) </a:t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637818" y="0"/>
            <a:ext cx="342601" cy="6857999"/>
          </a:xfrm>
          <a:solidFill>
            <a:srgbClr val="FF3399"/>
          </a:solidFill>
        </p:spPr>
        <p:txBody>
          <a:bodyPr>
            <a:normAutofit/>
          </a:bodyPr>
          <a:lstStyle/>
          <a:p>
            <a:endParaRPr lang="hr-HR" sz="2000" dirty="0" smtClean="0">
              <a:solidFill>
                <a:srgbClr val="FF3399"/>
              </a:solidFill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91" y="2149432"/>
            <a:ext cx="8329864" cy="47085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5" y="676275"/>
            <a:ext cx="10001250" cy="550545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28670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4278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Učitelj-knjižničar</a:t>
            </a:r>
            <a:r>
              <a:rPr lang="hr-H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21. stoljeću</a:t>
            </a:r>
            <a:endParaRPr lang="hr-H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3782"/>
            <a:ext cx="12192000" cy="5248893"/>
          </a:xfrm>
        </p:spPr>
        <p:txBody>
          <a:bodyPr/>
          <a:lstStyle/>
          <a:p>
            <a:pPr>
              <a:buFontTx/>
              <a:buNone/>
              <a:defRPr/>
            </a:pPr>
            <a:endParaRPr lang="hr-HR" sz="2400" u="sng" dirty="0" smtClean="0">
              <a:hlinkClick r:id="rId2"/>
            </a:endParaRPr>
          </a:p>
          <a:p>
            <a:pPr>
              <a:buFontTx/>
              <a:buNone/>
              <a:defRPr/>
            </a:pPr>
            <a:r>
              <a:rPr lang="hr-HR" sz="2400" u="sng" dirty="0" smtClean="0">
                <a:hlinkClick r:id="rId2"/>
              </a:rPr>
              <a:t>https</a:t>
            </a:r>
            <a:r>
              <a:rPr lang="hr-HR" sz="2400" u="sng" dirty="0" smtClean="0">
                <a:hlinkClick r:id="rId2"/>
              </a:rPr>
              <a:t>://www.youtube.com/watch?v=ttyQr57MfsI</a:t>
            </a:r>
            <a:endParaRPr lang="hr-HR" sz="2400" dirty="0" smtClean="0"/>
          </a:p>
          <a:p>
            <a:pPr>
              <a:buFontTx/>
              <a:buNone/>
              <a:defRPr/>
            </a:pPr>
            <a:r>
              <a:rPr lang="hr-HR" sz="24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  <a:r>
              <a:rPr lang="hr-HR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hr-HR" sz="24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Librarians</a:t>
            </a:r>
            <a:r>
              <a:rPr lang="hr-HR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hr-HR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21st </a:t>
            </a:r>
            <a:r>
              <a:rPr lang="hr-HR" sz="24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Century</a:t>
            </a:r>
            <a:r>
              <a:rPr lang="hr-HR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2:00’ </a:t>
            </a:r>
            <a:r>
              <a:rPr lang="hr-HR" sz="1600" dirty="0" smtClean="0">
                <a:solidFill>
                  <a:schemeClr val="tx2"/>
                </a:solidFill>
              </a:rPr>
              <a:t>Datum </a:t>
            </a:r>
            <a:r>
              <a:rPr lang="hr-HR" sz="1600" dirty="0" smtClean="0">
                <a:solidFill>
                  <a:schemeClr val="tx2"/>
                </a:solidFill>
              </a:rPr>
              <a:t>objavljivanja: 24. </a:t>
            </a:r>
            <a:r>
              <a:rPr lang="hr-HR" sz="1600" dirty="0" smtClean="0">
                <a:solidFill>
                  <a:schemeClr val="tx2"/>
                </a:solidFill>
              </a:rPr>
              <a:t>siječnja 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</a:t>
            </a:r>
            <a:r>
              <a:rPr lang="hr-HR" sz="1600" dirty="0" smtClean="0">
                <a:solidFill>
                  <a:schemeClr val="tx2"/>
                </a:solidFill>
              </a:rPr>
              <a:t>. </a:t>
            </a:r>
            <a:r>
              <a:rPr lang="hr-HR" sz="1600" dirty="0" smtClean="0">
                <a:solidFill>
                  <a:schemeClr val="tx2"/>
                </a:solidFill>
              </a:rPr>
              <a:t>/</a:t>
            </a:r>
            <a:endParaRPr lang="hr-HR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Ovaj video predstavlja neka razmišljanja o brojnim ulogama i odgovornostima učitelja-knjižničara u 21. stoljeću.</a:t>
            </a:r>
          </a:p>
          <a:p>
            <a:pPr>
              <a:buFontTx/>
              <a:buNone/>
              <a:defRPr/>
            </a:pPr>
            <a:endParaRPr lang="hr-H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400" u="sng" dirty="0" smtClean="0">
                <a:hlinkClick r:id="rId3"/>
              </a:rPr>
              <a:t>https://www.youtube.com/watch?v=EyYKkh0n7Vg</a:t>
            </a:r>
            <a:r>
              <a:rPr lang="hr-HR" sz="2400" dirty="0" smtClean="0"/>
              <a:t> </a:t>
            </a:r>
          </a:p>
          <a:p>
            <a:pPr>
              <a:buFontTx/>
              <a:buNone/>
              <a:defRPr/>
            </a:pPr>
            <a:r>
              <a:rPr lang="hr-HR" sz="24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  <a:r>
              <a:rPr lang="hr-HR" sz="24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Librarians</a:t>
            </a:r>
            <a:r>
              <a:rPr lang="hr-HR" sz="24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hr-HR" sz="24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Classroom</a:t>
            </a:r>
            <a:r>
              <a:rPr lang="hr-HR" sz="24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Teachers</a:t>
            </a:r>
            <a:r>
              <a:rPr lang="hr-HR" sz="24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hr-HR" sz="24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Collaborative</a:t>
            </a:r>
            <a:r>
              <a:rPr lang="hr-HR" sz="24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Partners</a:t>
            </a:r>
            <a:r>
              <a:rPr lang="hr-HR" sz="24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hr-HR" sz="2400" b="1" i="1" dirty="0" smtClean="0">
              <a:solidFill>
                <a:srgbClr val="2104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1:46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hr-HR" sz="1600" dirty="0" smtClean="0">
                <a:solidFill>
                  <a:schemeClr val="tx2"/>
                </a:solidFill>
              </a:rPr>
              <a:t>Datum objavljivanja: 5. </a:t>
            </a:r>
            <a:r>
              <a:rPr lang="hr-HR" sz="1600" dirty="0" smtClean="0">
                <a:solidFill>
                  <a:schemeClr val="tx2"/>
                </a:solidFill>
              </a:rPr>
              <a:t>ožujka 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r>
              <a:rPr lang="hr-HR" sz="1600" dirty="0" smtClean="0">
                <a:solidFill>
                  <a:schemeClr val="tx2"/>
                </a:solidFill>
              </a:rPr>
              <a:t>. /</a:t>
            </a:r>
            <a:r>
              <a:rPr lang="hr-HR" sz="2400" dirty="0" smtClean="0">
                <a:solidFill>
                  <a:srgbClr val="33CCCC"/>
                </a:solidFill>
              </a:rPr>
              <a:t> </a:t>
            </a:r>
            <a:endParaRPr lang="hr-HR" sz="2400" b="1" dirty="0" smtClean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Učitelj knjižničar i razredni učitelj/predmetni učitelj su partneri.</a:t>
            </a:r>
            <a:endParaRPr lang="hr-H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endParaRPr lang="hr-H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21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55024"/>
          </a:xfrm>
          <a:solidFill>
            <a:srgbClr val="FF3399"/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hr-HR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Library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Specialists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b="1" dirty="0" smtClean="0">
                <a:solidFill>
                  <a:schemeClr val="bg1"/>
                </a:solidFill>
              </a:rPr>
              <a:t>(LMS) 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</a:t>
            </a:r>
            <a:r>
              <a:rPr lang="hr-HR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Educators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Librarian-Informational </a:t>
            </a:r>
            <a:r>
              <a:rPr lang="hr-HR" sz="2800" b="1" dirty="0" err="1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Specialists</a:t>
            </a:r>
            <a:r>
              <a:rPr lang="en-US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as a Teacher</a:t>
            </a:r>
            <a:endParaRPr lang="hr-H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04405"/>
            <a:ext cx="12192000" cy="5272644"/>
          </a:xfrm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endParaRPr lang="hr-HR" u="sng" dirty="0" smtClean="0">
              <a:hlinkClick r:id="rId2"/>
            </a:endParaRPr>
          </a:p>
          <a:p>
            <a:pPr>
              <a:buFontTx/>
              <a:buNone/>
              <a:defRPr/>
            </a:pPr>
            <a:r>
              <a:rPr lang="hr-HR" u="sng" dirty="0" smtClean="0">
                <a:hlinkClick r:id="rId2"/>
              </a:rPr>
              <a:t>https</a:t>
            </a:r>
            <a:r>
              <a:rPr lang="hr-HR" u="sng" dirty="0" smtClean="0">
                <a:hlinkClick r:id="rId2"/>
              </a:rPr>
              <a:t>://www.youtube.com/watch?v=aZ27DmMTo6k</a:t>
            </a:r>
            <a:endParaRPr lang="hr-HR" dirty="0" smtClean="0"/>
          </a:p>
          <a:p>
            <a:pPr>
              <a:buFontTx/>
              <a:buNone/>
              <a:defRPr/>
            </a:pP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Iowa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Libraries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Teachers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Librarians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Working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r>
              <a:rPr lang="hr-H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hr-H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1600" dirty="0" smtClean="0">
                <a:solidFill>
                  <a:schemeClr val="tx2"/>
                </a:solidFill>
              </a:rPr>
              <a:t>/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7:00’ </a:t>
            </a:r>
            <a:r>
              <a:rPr lang="hr-HR" sz="1600" dirty="0" smtClean="0">
                <a:solidFill>
                  <a:schemeClr val="tx2"/>
                </a:solidFill>
              </a:rPr>
              <a:t>Datum </a:t>
            </a:r>
            <a:r>
              <a:rPr lang="hr-HR" sz="1600" dirty="0" smtClean="0">
                <a:solidFill>
                  <a:schemeClr val="tx2"/>
                </a:solidFill>
              </a:rPr>
              <a:t>objavljivanja: 25. </a:t>
            </a:r>
            <a:r>
              <a:rPr lang="hr-HR" sz="1600" dirty="0" smtClean="0">
                <a:solidFill>
                  <a:schemeClr val="tx2"/>
                </a:solidFill>
              </a:rPr>
              <a:t>ožujka 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r>
              <a:rPr lang="hr-HR" sz="1600" dirty="0" smtClean="0">
                <a:solidFill>
                  <a:schemeClr val="tx2"/>
                </a:solidFill>
              </a:rPr>
              <a:t>./ </a:t>
            </a:r>
            <a:endParaRPr lang="hr-HR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400" dirty="0" smtClean="0"/>
              <a:t>Udruga školskih knjižničara </a:t>
            </a:r>
            <a:r>
              <a:rPr lang="hr-HR" sz="2400" dirty="0" err="1" smtClean="0"/>
              <a:t>Iowae</a:t>
            </a:r>
            <a:r>
              <a:rPr lang="hr-HR" sz="2400" dirty="0" smtClean="0"/>
              <a:t> predstavila je viziju školskog knjižničarstva </a:t>
            </a:r>
            <a:r>
              <a:rPr lang="hr-HR" sz="2400" dirty="0" err="1" smtClean="0"/>
              <a:t>Iowae</a:t>
            </a:r>
            <a:r>
              <a:rPr lang="hr-HR" sz="2400" dirty="0" smtClean="0"/>
              <a:t>, </a:t>
            </a: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uloge učitelja-knjižničara, i načine na koje učitelj/nastavnik i učitelj-knjižničar mogu biti partneri u svrhu poboljšanja školskog uspjeha učenika</a:t>
            </a:r>
            <a:r>
              <a:rPr lang="hr-HR" sz="2400" dirty="0" smtClean="0"/>
              <a:t>. </a:t>
            </a:r>
            <a:endParaRPr lang="hr-HR" sz="2400" dirty="0" smtClean="0"/>
          </a:p>
          <a:p>
            <a:pPr>
              <a:buFontTx/>
              <a:buNone/>
              <a:defRPr/>
            </a:pPr>
            <a:endParaRPr lang="hr-HR" sz="1400" u="sng" dirty="0" smtClean="0">
              <a:hlinkClick r:id="rId3"/>
            </a:endParaRPr>
          </a:p>
          <a:p>
            <a:pPr>
              <a:buFontTx/>
              <a:buNone/>
              <a:defRPr/>
            </a:pPr>
            <a:r>
              <a:rPr lang="hr-HR" u="sng" dirty="0" smtClean="0">
                <a:hlinkClick r:id="rId3"/>
              </a:rPr>
              <a:t>https://www.youtube.com/watch?v=dFzbsCjxOCc</a:t>
            </a:r>
            <a:endParaRPr lang="hr-HR" dirty="0" smtClean="0"/>
          </a:p>
          <a:p>
            <a:pPr>
              <a:buFontTx/>
              <a:buNone/>
              <a:defRPr/>
            </a:pP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Library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hr-HR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Teachers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hr-HR" b="1" i="1" dirty="0" smtClean="0">
              <a:solidFill>
                <a:srgbClr val="2104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2:00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1600" dirty="0" smtClean="0">
                <a:solidFill>
                  <a:schemeClr val="tx2"/>
                </a:solidFill>
              </a:rPr>
              <a:t>Datum objavljivanja: 17. </a:t>
            </a:r>
            <a:r>
              <a:rPr lang="hr-HR" sz="1600" dirty="0" smtClean="0">
                <a:solidFill>
                  <a:schemeClr val="tx2"/>
                </a:solidFill>
              </a:rPr>
              <a:t>kolovoza 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r>
              <a:rPr lang="hr-HR" sz="1600" dirty="0" smtClean="0">
                <a:solidFill>
                  <a:schemeClr val="tx2"/>
                </a:solidFill>
              </a:rPr>
              <a:t>. </a:t>
            </a:r>
            <a:r>
              <a:rPr lang="hr-HR" sz="1600" dirty="0" smtClean="0">
                <a:solidFill>
                  <a:schemeClr val="tx2"/>
                </a:solidFill>
              </a:rPr>
              <a:t>/</a:t>
            </a:r>
            <a:endParaRPr lang="hr-HR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400" dirty="0" smtClean="0"/>
              <a:t>Knjižnica za učitelje - </a:t>
            </a: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Poticajna suradnja </a:t>
            </a:r>
            <a:r>
              <a:rPr lang="hr-HR" sz="2400" dirty="0" smtClean="0"/>
              <a:t>sa knjižničarom.</a:t>
            </a:r>
            <a:endParaRPr lang="hr-HR" sz="2400" dirty="0" smtClean="0"/>
          </a:p>
          <a:p>
            <a:pPr>
              <a:buFontTx/>
              <a:buNone/>
              <a:defRPr/>
            </a:pPr>
            <a:endParaRPr lang="hr-HR" sz="1400" u="sng" dirty="0" smtClean="0">
              <a:hlinkClick r:id="rId4"/>
            </a:endParaRPr>
          </a:p>
          <a:p>
            <a:pPr>
              <a:lnSpc>
                <a:spcPct val="80000"/>
              </a:lnSpc>
              <a:buNone/>
              <a:defRPr/>
            </a:pPr>
            <a:endParaRPr lang="hr-HR" altLang="ko-KR" sz="1400" dirty="0" smtClean="0">
              <a:effectLst>
                <a:outerShdw blurRad="38100" dist="38100" dir="2700000" algn="tl">
                  <a:srgbClr val="C0C0C0"/>
                </a:outerShdw>
              </a:effectLst>
              <a:hlinkClick r:id="rId5"/>
            </a:endParaRPr>
          </a:p>
          <a:p>
            <a:pPr>
              <a:buNone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22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166687"/>
            <a:ext cx="12192000" cy="738921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hr-HR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87" y="166687"/>
            <a:ext cx="6524625" cy="652462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50070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  <a: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519066" y="0"/>
            <a:ext cx="461354" cy="6857999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2000" dirty="0" smtClean="0">
                <a:solidFill>
                  <a:srgbClr val="FF3399"/>
                </a:solidFill>
              </a:rPr>
              <a:t>=</a:t>
            </a:r>
          </a:p>
          <a:p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91" y="2149432"/>
            <a:ext cx="8329864" cy="47085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39" y="0"/>
            <a:ext cx="10177669" cy="648392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25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80268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20574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hr-HR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međupredmetna</a:t>
            </a:r>
            <a:r>
              <a:rPr lang="hr-HR" sz="4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4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SURADNJA</a:t>
            </a:r>
            <a:endParaRPr lang="hr-HR" sz="40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zervirano mjesto slike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705" b="31705"/>
          <a:stretch>
            <a:fillRect/>
          </a:stretch>
        </p:blipFill>
        <p:spPr>
          <a:xfrm>
            <a:off x="4571999" y="504825"/>
            <a:ext cx="7512073" cy="5931601"/>
          </a:xfrm>
        </p:spPr>
      </p:pic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0" y="2057400"/>
            <a:ext cx="4583875" cy="4800600"/>
          </a:xfrm>
        </p:spPr>
        <p:txBody>
          <a:bodyPr>
            <a:normAutofit/>
          </a:bodyPr>
          <a:lstStyle/>
          <a:p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vještine za 21. st.</a:t>
            </a:r>
            <a:endParaRPr lang="hr-HR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26</a:t>
            </a:fld>
            <a:endParaRPr lang="hr-H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68687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178130"/>
            <a:ext cx="12041579" cy="3526971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Informacijska </a:t>
            </a:r>
            <a:b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/>
              <a:t>pismenost?</a:t>
            </a:r>
            <a:endParaRPr lang="hr-HR" sz="3200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936" y="283250"/>
            <a:ext cx="6850121" cy="614908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27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99895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31" y="0"/>
            <a:ext cx="8114506" cy="646017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28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32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Medijska</a:t>
            </a:r>
            <a:r>
              <a:rPr lang="hr-HR" sz="3200" dirty="0" smtClean="0"/>
              <a:t> pismenost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5625"/>
            <a:ext cx="12192000" cy="4351338"/>
          </a:xfrm>
        </p:spPr>
        <p:txBody>
          <a:bodyPr/>
          <a:lstStyle/>
          <a:p>
            <a:pPr>
              <a:buNone/>
              <a:defRPr/>
            </a:pPr>
            <a:endParaRPr lang="hr-HR" u="sng" dirty="0" smtClean="0">
              <a:hlinkClick r:id="rId2"/>
            </a:endParaRPr>
          </a:p>
          <a:p>
            <a:pPr>
              <a:buNone/>
              <a:defRPr/>
            </a:pPr>
            <a:r>
              <a:rPr lang="hr-HR" u="sng" dirty="0" smtClean="0">
                <a:hlinkClick r:id="rId2"/>
              </a:rPr>
              <a:t>https</a:t>
            </a:r>
            <a:r>
              <a:rPr lang="hr-HR" u="sng" dirty="0" smtClean="0">
                <a:hlinkClick r:id="rId2"/>
              </a:rPr>
              <a:t>://www.youtube.com/watch?v=jN4KnLWxFh0</a:t>
            </a:r>
            <a:endParaRPr lang="hr-HR" dirty="0" smtClean="0"/>
          </a:p>
          <a:p>
            <a:pPr fontAlgn="t">
              <a:buNone/>
              <a:defRPr/>
            </a:pP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Day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Life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Library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Specialist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hr-HR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buNone/>
              <a:defRPr/>
            </a:pP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0.34’ </a:t>
            </a:r>
            <a:r>
              <a:rPr lang="hr-HR" sz="1600" u="sng" dirty="0" err="1" smtClean="0">
                <a:solidFill>
                  <a:schemeClr val="tx2"/>
                </a:solidFill>
                <a:hlinkClick r:id="rId3"/>
              </a:rPr>
              <a:t>Rdglvr</a:t>
            </a:r>
            <a:r>
              <a:rPr lang="hr-HR" sz="1600" dirty="0" smtClean="0">
                <a:solidFill>
                  <a:schemeClr val="tx2"/>
                </a:solidFill>
              </a:rPr>
              <a:t> </a:t>
            </a:r>
            <a:r>
              <a:rPr lang="hr-HR" sz="1600" dirty="0" smtClean="0">
                <a:solidFill>
                  <a:schemeClr val="tx2"/>
                </a:solidFill>
              </a:rPr>
              <a:t>Datum prijenosa: 14. </a:t>
            </a:r>
            <a:r>
              <a:rPr lang="hr-HR" sz="1600" dirty="0" smtClean="0">
                <a:solidFill>
                  <a:schemeClr val="tx2"/>
                </a:solidFill>
              </a:rPr>
              <a:t>svibnja 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r>
              <a:rPr lang="hr-HR" sz="1600" dirty="0" smtClean="0">
                <a:solidFill>
                  <a:schemeClr val="tx2"/>
                </a:solidFill>
              </a:rPr>
              <a:t>./</a:t>
            </a:r>
            <a:endParaRPr lang="hr-HR" sz="1600" dirty="0" smtClean="0">
              <a:solidFill>
                <a:schemeClr val="tx2"/>
              </a:solidFill>
            </a:endParaRPr>
          </a:p>
          <a:p>
            <a:pPr>
              <a:buNone/>
              <a:defRPr/>
            </a:pPr>
            <a:endParaRPr lang="hr-HR" dirty="0" smtClean="0"/>
          </a:p>
          <a:p>
            <a:pPr>
              <a:buNone/>
              <a:defRPr/>
            </a:pPr>
            <a:r>
              <a:rPr lang="hr-HR" dirty="0" smtClean="0">
                <a:hlinkClick r:id="rId4"/>
              </a:rPr>
              <a:t>https://www.youtube.com/watch?v=7K-4ZF0x5ic</a:t>
            </a:r>
            <a:endParaRPr lang="hr-HR" dirty="0" smtClean="0"/>
          </a:p>
          <a:p>
            <a:pPr fontAlgn="t">
              <a:buNone/>
              <a:defRPr/>
            </a:pP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ibraries</a:t>
            </a:r>
            <a:r>
              <a:rPr lang="en-US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- libraries future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hr-HR" b="1" i="1" dirty="0" smtClean="0">
              <a:solidFill>
                <a:srgbClr val="2104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buNone/>
              <a:defRPr/>
            </a:pP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3.52’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smtClean="0">
                <a:solidFill>
                  <a:schemeClr val="tx2"/>
                </a:solidFill>
                <a:hlinkClick r:id="rId5"/>
              </a:rPr>
              <a:t>Doug </a:t>
            </a:r>
            <a:r>
              <a:rPr lang="en-US" sz="1600" dirty="0" smtClean="0">
                <a:solidFill>
                  <a:schemeClr val="tx2"/>
                </a:solidFill>
                <a:hlinkClick r:id="rId5"/>
              </a:rPr>
              <a:t>Johnson</a:t>
            </a:r>
            <a:r>
              <a:rPr lang="hr-HR" sz="1600" dirty="0" smtClean="0">
                <a:solidFill>
                  <a:schemeClr val="tx2"/>
                </a:solidFill>
              </a:rPr>
              <a:t> Datum objavljivanja: 25. </a:t>
            </a:r>
            <a:r>
              <a:rPr lang="hr-HR" sz="1600" dirty="0" smtClean="0">
                <a:solidFill>
                  <a:schemeClr val="tx2"/>
                </a:solidFill>
              </a:rPr>
              <a:t>ožujka </a:t>
            </a:r>
            <a:r>
              <a:rPr lang="hr-H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r>
              <a:rPr lang="hr-HR" sz="1600" dirty="0" smtClean="0">
                <a:solidFill>
                  <a:schemeClr val="tx2"/>
                </a:solidFill>
              </a:rPr>
              <a:t>./</a:t>
            </a:r>
            <a:endParaRPr lang="en-US" sz="16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29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2"/>
            <a:ext cx="12192000" cy="157941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TIJEK IZLAGANJA</a:t>
            </a: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0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  <a:r>
              <a:rPr lang="hr-H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0" y="2006930"/>
            <a:ext cx="12191999" cy="434636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hr-HR" sz="28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r>
              <a:rPr lang="hr-H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UVOD</a:t>
            </a:r>
            <a:r>
              <a:rPr lang="hr-H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(BIG-6)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Stručni suradnik - knjižničar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Knjižnično-informacijski stručnjak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području školskog knjižničarstva (odgojno-obrazovni rad)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Ogledni nastavni sat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Zaključak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(nastavna priprema; knjižničar-učitelj)</a:t>
            </a:r>
          </a:p>
          <a:p>
            <a:pPr>
              <a:buFont typeface="Wingdings" pitchFamily="2" charset="2"/>
              <a:buChar char="§"/>
            </a:pPr>
            <a:r>
              <a:rPr lang="hr-H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LITERATURA / IZVORI</a:t>
            </a:r>
          </a:p>
          <a:p>
            <a:pPr>
              <a:buFont typeface="Wingdings" pitchFamily="2" charset="2"/>
              <a:buChar char="§"/>
            </a:pPr>
            <a:endParaRPr lang="hr-HR" sz="28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000" dirty="0">
              <a:solidFill>
                <a:srgbClr val="FF339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3185597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Vizualna</a:t>
            </a: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pismenost</a:t>
            </a:r>
            <a:endParaRPr lang="hr-H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216" y="0"/>
            <a:ext cx="7053342" cy="639009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81541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Učenje učenja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hr-H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međupredmetna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tema </a:t>
            </a:r>
            <a:endParaRPr lang="hr-H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825625"/>
            <a:ext cx="12192000" cy="4351338"/>
          </a:xfrm>
        </p:spPr>
        <p:txBody>
          <a:bodyPr/>
          <a:lstStyle/>
          <a:p>
            <a:r>
              <a:rPr lang="hr-H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</a:t>
            </a:r>
            <a:r>
              <a:rPr lang="hr-H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hr-H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</a:t>
            </a:r>
            <a:r>
              <a:rPr lang="hr-H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Jasna MILIČKI</a:t>
            </a:r>
          </a:p>
          <a:p>
            <a:pPr>
              <a:buFontTx/>
              <a:buNone/>
              <a:defRPr/>
            </a:pPr>
            <a:r>
              <a:rPr lang="hr-HR" sz="1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ČLANICE </a:t>
            </a:r>
            <a:r>
              <a:rPr lang="hr-HR" sz="1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STRUČNE RADNE SKUPINE </a:t>
            </a:r>
          </a:p>
          <a:p>
            <a:pPr>
              <a:buFontTx/>
              <a:buNone/>
              <a:defRPr/>
            </a:pPr>
            <a:r>
              <a:rPr lang="hr-HR" sz="1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IZABRANE PO JAVNOM POZIVU</a:t>
            </a:r>
          </a:p>
          <a:p>
            <a:pPr>
              <a:defRPr/>
            </a:pPr>
            <a:r>
              <a:rPr lang="hr-HR" sz="1200" b="1" dirty="0" smtClean="0"/>
              <a:t>Jadranka </a:t>
            </a:r>
            <a:r>
              <a:rPr lang="hr-HR" sz="1200" b="1" dirty="0" err="1" smtClean="0"/>
              <a:t>Bizjak</a:t>
            </a:r>
            <a:r>
              <a:rPr lang="hr-HR" sz="1200" b="1" dirty="0" smtClean="0"/>
              <a:t> </a:t>
            </a:r>
            <a:r>
              <a:rPr lang="hr-HR" sz="1200" b="1" dirty="0" err="1" smtClean="0"/>
              <a:t>Igrec</a:t>
            </a:r>
            <a:r>
              <a:rPr lang="hr-HR" sz="1200" dirty="0" smtClean="0"/>
              <a:t>, Osnovna škola Bukovac, Zagreb</a:t>
            </a:r>
          </a:p>
          <a:p>
            <a:pPr>
              <a:defRPr/>
            </a:pPr>
            <a:r>
              <a:rPr lang="hr-HR" sz="1200" b="1" dirty="0" smtClean="0"/>
              <a:t>Ana Boban </a:t>
            </a:r>
            <a:r>
              <a:rPr lang="hr-HR" sz="1200" b="1" dirty="0" err="1" smtClean="0"/>
              <a:t>Lipic</a:t>
            </a:r>
            <a:r>
              <a:rPr lang="hr-HR" sz="1200" dirty="0" smtClean="0"/>
              <a:t>, XVIII. gimnazija, Zagreb</a:t>
            </a:r>
          </a:p>
          <a:p>
            <a:pPr>
              <a:defRPr/>
            </a:pPr>
            <a:r>
              <a:rPr lang="hr-HR" sz="1200" b="1" dirty="0" smtClean="0"/>
              <a:t>Irena </a:t>
            </a:r>
            <a:r>
              <a:rPr lang="hr-HR" sz="1200" b="1" dirty="0" err="1" smtClean="0"/>
              <a:t>Labak</a:t>
            </a:r>
            <a:r>
              <a:rPr lang="hr-HR" sz="1200" dirty="0" smtClean="0"/>
              <a:t>, </a:t>
            </a:r>
            <a:r>
              <a:rPr lang="hr-HR" sz="1200" dirty="0" smtClean="0"/>
              <a:t>Sveučilište </a:t>
            </a:r>
            <a:r>
              <a:rPr lang="hr-HR" sz="1200" dirty="0" smtClean="0"/>
              <a:t>Josipa </a:t>
            </a:r>
            <a:r>
              <a:rPr lang="hr-HR" sz="1200" dirty="0" err="1" smtClean="0"/>
              <a:t>Jurja</a:t>
            </a:r>
            <a:r>
              <a:rPr lang="hr-HR" sz="1200" dirty="0" smtClean="0"/>
              <a:t> Strossmayera u Osijeku, </a:t>
            </a:r>
          </a:p>
          <a:p>
            <a:pPr>
              <a:buNone/>
              <a:defRPr/>
            </a:pPr>
            <a:r>
              <a:rPr lang="hr-HR" sz="1200" dirty="0" smtClean="0"/>
              <a:t>Odjel za biologiju</a:t>
            </a:r>
          </a:p>
          <a:p>
            <a:pPr>
              <a:defRPr/>
            </a:pPr>
            <a:r>
              <a:rPr lang="hr-HR" sz="1200" b="1" dirty="0" smtClean="0"/>
              <a:t>Iris </a:t>
            </a:r>
            <a:r>
              <a:rPr lang="hr-HR" sz="1200" b="1" dirty="0" err="1" smtClean="0"/>
              <a:t>Marušic</a:t>
            </a:r>
            <a:r>
              <a:rPr lang="hr-HR" sz="1200" dirty="0" smtClean="0"/>
              <a:t>, Institut za društvena istraživanja u Zagrebu </a:t>
            </a:r>
            <a:endParaRPr lang="hr-HR" sz="1200" dirty="0" smtClean="0"/>
          </a:p>
          <a:p>
            <a:pPr>
              <a:buNone/>
              <a:defRPr/>
            </a:pPr>
            <a:r>
              <a:rPr lang="hr-HR" sz="1200" dirty="0" smtClean="0"/>
              <a:t>(</a:t>
            </a:r>
            <a:r>
              <a:rPr lang="hr-HR" sz="1200" dirty="0" smtClean="0"/>
              <a:t>voditeljica)</a:t>
            </a:r>
          </a:p>
          <a:p>
            <a:pPr>
              <a:defRPr/>
            </a:pPr>
            <a:r>
              <a:rPr lang="hr-HR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Jasna </a:t>
            </a:r>
            <a:r>
              <a:rPr lang="hr-HR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Milički</a:t>
            </a:r>
            <a:r>
              <a:rPr lang="hr-HR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Osnovna škola Marija Bistrica, </a:t>
            </a:r>
          </a:p>
          <a:p>
            <a:pPr>
              <a:buNone/>
              <a:defRPr/>
            </a:pPr>
            <a:r>
              <a:rPr lang="hr-HR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Marija Bistrica</a:t>
            </a:r>
          </a:p>
          <a:p>
            <a:pPr>
              <a:defRPr/>
            </a:pPr>
            <a:r>
              <a:rPr lang="hr-HR" sz="1200" b="1" dirty="0" smtClean="0"/>
              <a:t>Slavica </a:t>
            </a:r>
            <a:r>
              <a:rPr lang="hr-HR" sz="1200" b="1" dirty="0" err="1" smtClean="0"/>
              <a:t>Šimic</a:t>
            </a:r>
            <a:r>
              <a:rPr lang="hr-HR" sz="1200" b="1" dirty="0" smtClean="0"/>
              <a:t> </a:t>
            </a:r>
            <a:r>
              <a:rPr lang="hr-HR" sz="1200" b="1" dirty="0" err="1" smtClean="0"/>
              <a:t>Šašic</a:t>
            </a:r>
            <a:r>
              <a:rPr lang="hr-HR" sz="1200" dirty="0" smtClean="0"/>
              <a:t>, </a:t>
            </a:r>
            <a:r>
              <a:rPr lang="hr-HR" sz="1200" dirty="0" smtClean="0"/>
              <a:t>Sveučilište </a:t>
            </a:r>
            <a:r>
              <a:rPr lang="hr-HR" sz="1200" dirty="0" smtClean="0"/>
              <a:t>u Zadru, </a:t>
            </a:r>
          </a:p>
          <a:p>
            <a:pPr>
              <a:buNone/>
              <a:defRPr/>
            </a:pPr>
            <a:r>
              <a:rPr lang="hr-HR" sz="1200" dirty="0" smtClean="0"/>
              <a:t>Odjel za izobrazbu </a:t>
            </a:r>
            <a:r>
              <a:rPr lang="hr-HR" sz="1200" dirty="0" err="1" smtClean="0"/>
              <a:t>učtielja</a:t>
            </a:r>
            <a:r>
              <a:rPr lang="hr-HR" sz="1200" dirty="0" smtClean="0"/>
              <a:t> </a:t>
            </a:r>
            <a:r>
              <a:rPr lang="hr-HR" sz="1200" dirty="0" smtClean="0"/>
              <a:t>i odgojitelja</a:t>
            </a:r>
          </a:p>
          <a:p>
            <a:pPr>
              <a:defRPr/>
            </a:pPr>
            <a:r>
              <a:rPr lang="hr-HR" sz="1200" b="1" dirty="0" err="1" smtClean="0"/>
              <a:t>Daria</a:t>
            </a:r>
            <a:r>
              <a:rPr lang="hr-HR" sz="1200" b="1" dirty="0" smtClean="0"/>
              <a:t> </a:t>
            </a:r>
            <a:r>
              <a:rPr lang="hr-HR" sz="1200" b="1" dirty="0" err="1" smtClean="0"/>
              <a:t>Tot</a:t>
            </a:r>
            <a:r>
              <a:rPr lang="hr-HR" sz="1200" dirty="0" smtClean="0"/>
              <a:t>, </a:t>
            </a:r>
            <a:r>
              <a:rPr lang="hr-HR" sz="1200" dirty="0" smtClean="0"/>
              <a:t>Sveučilište </a:t>
            </a:r>
            <a:r>
              <a:rPr lang="hr-HR" sz="1200" dirty="0" smtClean="0"/>
              <a:t>u Zagrebu, </a:t>
            </a:r>
            <a:r>
              <a:rPr lang="hr-HR" sz="1200" dirty="0" smtClean="0"/>
              <a:t>Učiteljski </a:t>
            </a:r>
            <a:r>
              <a:rPr lang="hr-HR" sz="1200" dirty="0" smtClean="0"/>
              <a:t>fakultet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31</a:t>
            </a:fld>
            <a:endParaRPr lang="hr-HR"/>
          </a:p>
        </p:txBody>
      </p:sp>
      <p:pic>
        <p:nvPicPr>
          <p:cNvPr id="8" name="Picture 2" descr="E:\2017 07 05 Camera\IMG_20170704_133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6369" y="1911927"/>
            <a:ext cx="8038614" cy="451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Učenje učenja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hr-H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međupredmetna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tema </a:t>
            </a:r>
            <a:endParaRPr lang="hr-H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825625"/>
            <a:ext cx="12192000" cy="4351338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  <a:defRPr/>
            </a:pPr>
            <a:r>
              <a:rPr lang="hr-HR" sz="1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</a:t>
            </a:r>
            <a:r>
              <a:rPr lang="hr-HR" sz="1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DOMENE U ORGANIZACIJI KURIKULUMA </a:t>
            </a:r>
            <a:r>
              <a:rPr lang="hr-HR" sz="1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MEĐUPREDMETNE TEME</a:t>
            </a:r>
          </a:p>
          <a:p>
            <a:pPr>
              <a:buFontTx/>
              <a:buNone/>
              <a:defRPr/>
            </a:pPr>
            <a:r>
              <a:rPr lang="hr-HR" sz="1800" i="1" dirty="0" smtClean="0"/>
              <a:t>Učenici će biti uspješni u učenju ako su u središtu svih aktivnosti učenja i poučavanja u školi. Uspješan proces učenja odvija se međuodnosom kognitivnih i </a:t>
            </a:r>
            <a:r>
              <a:rPr lang="hr-HR" sz="1800" i="1" dirty="0" err="1" smtClean="0"/>
              <a:t>metakognitivnih</a:t>
            </a:r>
            <a:r>
              <a:rPr lang="hr-HR" sz="1800" i="1" dirty="0" smtClean="0"/>
              <a:t> procesa, motivacije i emocija i omogućuje učenicima da napreduju u preuzimanju odgovornosti i kontrole nad svojim učenjem. Uspješni učenici imaju pozitivnu sliku o sebi, prepoznaju vrijednost učenja u svojem životu i svoje interese za pojedina područja učenja. Oni </a:t>
            </a:r>
            <a:r>
              <a:rPr lang="hr-HR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usvajaju strategije koje im omogućuju uspješno upravljanje informacijama, rješavanje problema te razvoj kreativnog i kritičkog mišljenja</a:t>
            </a:r>
            <a:r>
              <a:rPr lang="hr-HR" sz="1800" i="1" dirty="0" smtClean="0"/>
              <a:t>. Postavljaju visoke, ali dostižne, ciljeve učenja i sukladno njima uspješno planiraju i organiziraju svoje učenje. Uspješni učenici prate i vrednuju svoj napredak u učenju i prema potrebi mijenjaju i prilagođavaju svoj pristup učenju. Znaju kako se motivirati za učenje i ustraju u ulaganju truda u učenje. Mogu </a:t>
            </a:r>
            <a:r>
              <a:rPr lang="it-IT" sz="1800" i="1" dirty="0" smtClean="0"/>
              <a:t>se nositi sa </a:t>
            </a:r>
            <a:r>
              <a:rPr lang="it-IT" sz="1800" i="1" dirty="0" err="1" smtClean="0"/>
              <a:t>situacijama</a:t>
            </a:r>
            <a:r>
              <a:rPr lang="it-IT" sz="1800" i="1" dirty="0" smtClean="0"/>
              <a:t> </a:t>
            </a:r>
            <a:r>
              <a:rPr lang="it-IT" sz="1800" i="1" dirty="0" err="1" smtClean="0"/>
              <a:t>neuspjeha</a:t>
            </a:r>
            <a:r>
              <a:rPr lang="it-IT" sz="1800" i="1" dirty="0" smtClean="0"/>
              <a:t> i </a:t>
            </a:r>
            <a:r>
              <a:rPr lang="it-IT" sz="1800" i="1" dirty="0" err="1" smtClean="0"/>
              <a:t>regulirati</a:t>
            </a:r>
            <a:r>
              <a:rPr lang="it-IT" sz="1800" i="1" dirty="0" smtClean="0"/>
              <a:t> </a:t>
            </a:r>
            <a:r>
              <a:rPr lang="it-IT" sz="1800" i="1" dirty="0" err="1" smtClean="0"/>
              <a:t>negativne</a:t>
            </a:r>
            <a:r>
              <a:rPr lang="it-IT" sz="1800" i="1" dirty="0" smtClean="0"/>
              <a:t> </a:t>
            </a:r>
            <a:r>
              <a:rPr lang="it-IT" sz="1800" i="1" dirty="0" err="1" smtClean="0"/>
              <a:t>emocije</a:t>
            </a:r>
            <a:r>
              <a:rPr lang="it-IT" sz="1800" i="1" dirty="0" smtClean="0"/>
              <a:t> </a:t>
            </a:r>
            <a:r>
              <a:rPr lang="it-IT" sz="1800" i="1" dirty="0" err="1" smtClean="0"/>
              <a:t>koje</a:t>
            </a:r>
            <a:r>
              <a:rPr lang="it-IT" sz="1800" i="1" dirty="0" smtClean="0"/>
              <a:t> se </a:t>
            </a:r>
            <a:r>
              <a:rPr lang="it-IT" sz="1800" i="1" dirty="0" err="1" smtClean="0"/>
              <a:t>javljaju</a:t>
            </a:r>
            <a:r>
              <a:rPr lang="it-IT" sz="1800" i="1" dirty="0" smtClean="0"/>
              <a:t> u </a:t>
            </a:r>
            <a:r>
              <a:rPr lang="it-IT" sz="1800" i="1" dirty="0" err="1" smtClean="0"/>
              <a:t>u</a:t>
            </a:r>
            <a:r>
              <a:rPr lang="hr-HR" sz="1800" i="1" dirty="0" smtClean="0"/>
              <a:t>č</a:t>
            </a:r>
            <a:r>
              <a:rPr lang="it-IT" sz="1800" i="1" dirty="0" err="1" smtClean="0"/>
              <a:t>enju</a:t>
            </a:r>
            <a:r>
              <a:rPr lang="it-IT" sz="1800" i="1" dirty="0" smtClean="0"/>
              <a:t>. </a:t>
            </a:r>
            <a:r>
              <a:rPr lang="it-IT" sz="1800" i="1" dirty="0" err="1" smtClean="0"/>
              <a:t>Oni</a:t>
            </a:r>
            <a:r>
              <a:rPr lang="it-IT" sz="1800" i="1" dirty="0" smtClean="0"/>
              <a:t> </a:t>
            </a:r>
            <a:r>
              <a:rPr lang="it-IT" sz="1800" i="1" dirty="0" err="1" smtClean="0"/>
              <a:t>dobro</a:t>
            </a:r>
            <a:r>
              <a:rPr lang="it-IT" sz="1800" i="1" dirty="0" smtClean="0"/>
              <a:t> </a:t>
            </a:r>
            <a:r>
              <a:rPr lang="it-IT" sz="1800" i="1" dirty="0" err="1" smtClean="0"/>
              <a:t>upravljaju</a:t>
            </a:r>
            <a:r>
              <a:rPr lang="hr-HR" sz="1800" i="1" dirty="0" smtClean="0"/>
              <a:t> svojim vremenom za učenje i prilagođavaju fizičku okolinu onako kako ce podržati učenje. Da bi uspješno </a:t>
            </a:r>
            <a:r>
              <a:rPr lang="hr-HR" sz="1800" i="1" dirty="0" err="1" smtClean="0"/>
              <a:t>učli</a:t>
            </a:r>
            <a:r>
              <a:rPr lang="hr-HR" sz="1800" i="1" dirty="0" smtClean="0"/>
              <a:t>, učenici moraju imati razvijene vještine suradnje s drugim učenicima, ali i učiteljima. Drugim riječima, učenje će biti uspješno onda kada učenici odabiru i uspješno se koriste različitim strategijama učenja i upravljanja informacijama, nadgledaju svoje učenje i reguliraju svoje emocije i motivaciju u situacijama učenja, organiziraju svoje </a:t>
            </a:r>
            <a:r>
              <a:rPr lang="pl-PL" sz="1800" i="1" dirty="0" smtClean="0"/>
              <a:t>okruženje za ucenje te uspješno surađuju s drugima u svojoj okolini za učenje.</a:t>
            </a:r>
            <a:endParaRPr lang="hr-HR" sz="18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1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Kurikulum</a:t>
            </a:r>
            <a:r>
              <a:rPr lang="hr-HR" sz="1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1800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međupredmetne</a:t>
            </a:r>
            <a:r>
              <a:rPr lang="hr-HR" sz="1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teme </a:t>
            </a:r>
            <a:r>
              <a:rPr lang="hr-HR" sz="1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Učiti kako učiti </a:t>
            </a:r>
            <a:r>
              <a:rPr lang="hr-HR" sz="1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organiziran je u </a:t>
            </a:r>
            <a:r>
              <a:rPr lang="hr-HR" sz="1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četiri domene</a:t>
            </a:r>
            <a:r>
              <a:rPr lang="hr-HR" sz="1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>
              <a:buFontTx/>
              <a:buNone/>
              <a:defRPr/>
            </a:pPr>
            <a:r>
              <a:rPr lang="hr-HR" sz="1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</a:t>
            </a:r>
            <a:r>
              <a:rPr lang="hr-HR" sz="1800" b="1" dirty="0" smtClean="0"/>
              <a:t> </a:t>
            </a:r>
            <a:r>
              <a:rPr lang="hr-HR" sz="1800" dirty="0" smtClean="0"/>
              <a:t>Primjena strategija učenja i upravljanja informacijama, </a:t>
            </a:r>
            <a:r>
              <a:rPr lang="hr-HR" sz="1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B. </a:t>
            </a:r>
            <a:r>
              <a:rPr lang="hr-HR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Upravljanje svojim učenjem</a:t>
            </a:r>
            <a:r>
              <a:rPr lang="hr-HR" sz="1800" dirty="0" smtClean="0"/>
              <a:t>, </a:t>
            </a:r>
            <a:r>
              <a:rPr lang="hr-HR" sz="1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</a:t>
            </a:r>
            <a:r>
              <a:rPr lang="hr-HR" sz="1800" dirty="0" smtClean="0"/>
              <a:t> Upravljanje emocijama i motivacijom u učenju i </a:t>
            </a:r>
            <a:r>
              <a:rPr lang="pl-PL" sz="1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D. </a:t>
            </a:r>
            <a:r>
              <a:rPr lang="pl-PL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Stvaranje okruženja za učenje</a:t>
            </a:r>
            <a:r>
              <a:rPr lang="pl-PL" sz="1800" dirty="0" smtClean="0"/>
              <a:t>.</a:t>
            </a:r>
            <a:endParaRPr lang="hr-HR" sz="1800" dirty="0" smtClean="0"/>
          </a:p>
          <a:p>
            <a:pPr>
              <a:buNone/>
            </a:pPr>
            <a:endParaRPr lang="hr-HR" sz="1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32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/>
          <a:lstStyle/>
          <a:p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IKT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hr-H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međupredmetna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tema </a:t>
            </a:r>
            <a:endParaRPr lang="hr-H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825624"/>
            <a:ext cx="12192000" cy="4610801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Draženka STANČIĆ</a:t>
            </a:r>
          </a:p>
          <a:p>
            <a:pPr>
              <a:buFontTx/>
              <a:buNone/>
              <a:defRPr/>
            </a:pPr>
            <a:r>
              <a:rPr lang="hr-HR" sz="15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ČLANICE STRUČNE RADNE SKUPINE IZABRANE PO JAVNOM POZIVU</a:t>
            </a:r>
          </a:p>
          <a:p>
            <a:pPr>
              <a:defRPr/>
            </a:pPr>
            <a:r>
              <a:rPr lang="hr-HR" sz="1500" b="1" dirty="0" err="1" smtClean="0"/>
              <a:t>Arjana</a:t>
            </a:r>
            <a:r>
              <a:rPr lang="hr-HR" sz="1500" b="1" dirty="0" smtClean="0"/>
              <a:t> </a:t>
            </a:r>
            <a:r>
              <a:rPr lang="hr-HR" sz="1500" b="1" dirty="0" err="1" smtClean="0"/>
              <a:t>Blažic</a:t>
            </a:r>
            <a:r>
              <a:rPr lang="hr-HR" sz="1500" dirty="0" smtClean="0"/>
              <a:t>, </a:t>
            </a:r>
            <a:r>
              <a:rPr lang="hr-HR" sz="1500" dirty="0" err="1" smtClean="0"/>
              <a:t>mag</a:t>
            </a:r>
            <a:r>
              <a:rPr lang="hr-HR" sz="1500" dirty="0" smtClean="0"/>
              <a:t>. </a:t>
            </a:r>
            <a:r>
              <a:rPr lang="hr-HR" sz="1500" dirty="0" err="1" smtClean="0"/>
              <a:t>educ</a:t>
            </a:r>
            <a:r>
              <a:rPr lang="hr-HR" sz="1500" dirty="0" smtClean="0"/>
              <a:t>. </a:t>
            </a:r>
            <a:r>
              <a:rPr lang="hr-HR" sz="1500" dirty="0" err="1" smtClean="0"/>
              <a:t>philol</a:t>
            </a:r>
            <a:r>
              <a:rPr lang="hr-HR" sz="1500" dirty="0" smtClean="0"/>
              <a:t>. </a:t>
            </a:r>
            <a:r>
              <a:rPr lang="hr-HR" sz="1500" dirty="0" err="1" smtClean="0"/>
              <a:t>angl</a:t>
            </a:r>
            <a:r>
              <a:rPr lang="hr-HR" sz="1500" dirty="0" smtClean="0"/>
              <a:t>. et </a:t>
            </a:r>
            <a:r>
              <a:rPr lang="hr-HR" sz="1500" dirty="0" err="1" smtClean="0"/>
              <a:t>germ</a:t>
            </a:r>
            <a:r>
              <a:rPr lang="hr-HR" sz="1500" dirty="0" smtClean="0"/>
              <a:t>., IX. gimnazija, Zagreb (voditeljica)</a:t>
            </a:r>
          </a:p>
          <a:p>
            <a:pPr>
              <a:defRPr/>
            </a:pPr>
            <a:r>
              <a:rPr lang="hr-HR" sz="1500" b="1" dirty="0" smtClean="0"/>
              <a:t>Mihaela Kelava</a:t>
            </a:r>
            <a:r>
              <a:rPr lang="hr-HR" sz="1500" dirty="0" smtClean="0"/>
              <a:t>, </a:t>
            </a:r>
            <a:r>
              <a:rPr lang="hr-HR" sz="1500" dirty="0" err="1" smtClean="0"/>
              <a:t>prof</a:t>
            </a:r>
            <a:r>
              <a:rPr lang="hr-HR" sz="1500" dirty="0" smtClean="0"/>
              <a:t>., Gimnazija Bjelovar, </a:t>
            </a:r>
            <a:r>
              <a:rPr lang="hr-HR" sz="1500" dirty="0" err="1" smtClean="0"/>
              <a:t>Bjelovar</a:t>
            </a:r>
            <a:endParaRPr lang="hr-HR" sz="1500" dirty="0" smtClean="0"/>
          </a:p>
          <a:p>
            <a:pPr>
              <a:defRPr/>
            </a:pPr>
            <a:r>
              <a:rPr lang="hr-HR" sz="1500" b="1" dirty="0" smtClean="0"/>
              <a:t>Lidija Kralj</a:t>
            </a:r>
            <a:r>
              <a:rPr lang="hr-HR" sz="1500" dirty="0" smtClean="0"/>
              <a:t>, </a:t>
            </a:r>
            <a:r>
              <a:rPr lang="hr-HR" sz="1500" dirty="0" err="1" smtClean="0"/>
              <a:t>prof</a:t>
            </a:r>
            <a:r>
              <a:rPr lang="hr-HR" sz="1500" dirty="0" smtClean="0"/>
              <a:t>., OŠ Veliki </a:t>
            </a:r>
            <a:r>
              <a:rPr lang="hr-HR" sz="1500" dirty="0" err="1" smtClean="0"/>
              <a:t>Bukovec</a:t>
            </a:r>
            <a:r>
              <a:rPr lang="hr-HR" sz="1500" dirty="0" smtClean="0"/>
              <a:t>, </a:t>
            </a:r>
            <a:r>
              <a:rPr lang="hr-HR" sz="1500" dirty="0" err="1" smtClean="0"/>
              <a:t>Veliki</a:t>
            </a:r>
            <a:r>
              <a:rPr lang="hr-HR" sz="1500" dirty="0" smtClean="0"/>
              <a:t> </a:t>
            </a:r>
            <a:r>
              <a:rPr lang="hr-HR" sz="1500" dirty="0" err="1" smtClean="0"/>
              <a:t>Bukovec</a:t>
            </a:r>
            <a:endParaRPr lang="hr-HR" sz="1500" dirty="0" smtClean="0"/>
          </a:p>
          <a:p>
            <a:pPr>
              <a:defRPr/>
            </a:pPr>
            <a:r>
              <a:rPr lang="hr-HR" sz="1500" dirty="0" err="1" smtClean="0"/>
              <a:t>mr</a:t>
            </a:r>
            <a:r>
              <a:rPr lang="hr-HR" sz="1500" dirty="0" smtClean="0"/>
              <a:t>. </a:t>
            </a:r>
            <a:r>
              <a:rPr lang="hr-HR" sz="1500" b="1" dirty="0" smtClean="0"/>
              <a:t>Nataša </a:t>
            </a:r>
            <a:r>
              <a:rPr lang="hr-HR" sz="1500" b="1" dirty="0" err="1" smtClean="0"/>
              <a:t>Ljubic</a:t>
            </a:r>
            <a:r>
              <a:rPr lang="hr-HR" sz="1500" b="1" dirty="0" smtClean="0"/>
              <a:t> </a:t>
            </a:r>
            <a:r>
              <a:rPr lang="hr-HR" sz="1500" b="1" dirty="0" err="1" smtClean="0"/>
              <a:t>Klemše</a:t>
            </a:r>
            <a:r>
              <a:rPr lang="hr-HR" sz="1500" dirty="0" smtClean="0"/>
              <a:t>, I. OŠ Bjelovar, </a:t>
            </a:r>
            <a:r>
              <a:rPr lang="hr-HR" sz="1500" dirty="0" err="1" smtClean="0"/>
              <a:t>Bjelovar</a:t>
            </a:r>
            <a:endParaRPr lang="hr-HR" sz="1500" dirty="0" smtClean="0"/>
          </a:p>
          <a:p>
            <a:pPr>
              <a:defRPr/>
            </a:pPr>
            <a:r>
              <a:rPr lang="hr-HR" sz="1500" b="1" dirty="0" smtClean="0"/>
              <a:t>Nataša </a:t>
            </a:r>
            <a:r>
              <a:rPr lang="hr-HR" sz="1500" b="1" dirty="0" err="1" smtClean="0"/>
              <a:t>Sajko</a:t>
            </a:r>
            <a:r>
              <a:rPr lang="hr-HR" sz="1500" dirty="0" smtClean="0"/>
              <a:t>, </a:t>
            </a:r>
            <a:r>
              <a:rPr lang="hr-HR" sz="1500" dirty="0" err="1" smtClean="0"/>
              <a:t>prof</a:t>
            </a:r>
            <a:r>
              <a:rPr lang="hr-HR" sz="1500" dirty="0" smtClean="0"/>
              <a:t>., Medicinska škola Varaždin, </a:t>
            </a:r>
            <a:r>
              <a:rPr lang="hr-HR" sz="1500" dirty="0" err="1" smtClean="0"/>
              <a:t>Varaždin</a:t>
            </a:r>
            <a:endParaRPr lang="hr-HR" sz="1500" dirty="0" smtClean="0"/>
          </a:p>
          <a:p>
            <a:pPr>
              <a:defRPr/>
            </a:pP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Draženka </a:t>
            </a: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Stančić, </a:t>
            </a:r>
            <a:r>
              <a:rPr lang="hr-HR" sz="15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</a:t>
            </a: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i </a:t>
            </a:r>
            <a:r>
              <a:rPr lang="hr-HR" sz="15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</a:t>
            </a: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hr-HR" sz="15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bibl</a:t>
            </a: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OŠ Ivana </a:t>
            </a: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Kukuljevića </a:t>
            </a:r>
            <a:r>
              <a:rPr lang="hr-HR" sz="15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Sakcinskog</a:t>
            </a: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>
              <a:buNone/>
              <a:defRPr/>
            </a:pPr>
            <a:r>
              <a:rPr lang="hr-HR" sz="15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Ivanec</a:t>
            </a:r>
          </a:p>
          <a:p>
            <a:pPr>
              <a:defRPr/>
            </a:pPr>
            <a:r>
              <a:rPr lang="hr-HR" sz="1500" b="1" dirty="0" smtClean="0"/>
              <a:t>Jasna </a:t>
            </a:r>
            <a:r>
              <a:rPr lang="hr-HR" sz="1500" b="1" dirty="0" err="1" smtClean="0"/>
              <a:t>Tingle</a:t>
            </a:r>
            <a:r>
              <a:rPr lang="hr-HR" sz="1500" dirty="0" smtClean="0"/>
              <a:t>, </a:t>
            </a:r>
            <a:r>
              <a:rPr lang="hr-HR" sz="1500" dirty="0" err="1" smtClean="0"/>
              <a:t>prof</a:t>
            </a:r>
            <a:r>
              <a:rPr lang="hr-HR" sz="1500" dirty="0" smtClean="0"/>
              <a:t>., Hrvatska akademska i </a:t>
            </a:r>
            <a:r>
              <a:rPr lang="hr-HR" sz="1500" dirty="0" smtClean="0"/>
              <a:t>istraživačka </a:t>
            </a:r>
            <a:r>
              <a:rPr lang="hr-HR" sz="1500" dirty="0" smtClean="0"/>
              <a:t>mreža–</a:t>
            </a:r>
            <a:r>
              <a:rPr lang="hr-HR" sz="1500" dirty="0" err="1" smtClean="0"/>
              <a:t>CARNet</a:t>
            </a:r>
            <a:r>
              <a:rPr lang="hr-HR" sz="1500" dirty="0" smtClean="0"/>
              <a:t>, Zagreb</a:t>
            </a:r>
          </a:p>
          <a:p>
            <a:pPr>
              <a:buFontTx/>
              <a:buNone/>
              <a:defRPr/>
            </a:pPr>
            <a:r>
              <a:rPr lang="hr-HR" sz="15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ČLANICE STRUČNE RADNE SKUPINE IZ JEDINICE ZA STRUČNU I ADMINISTRATIVNU </a:t>
            </a:r>
          </a:p>
          <a:p>
            <a:pPr>
              <a:buFontTx/>
              <a:buNone/>
              <a:defRPr/>
            </a:pPr>
            <a:r>
              <a:rPr lang="hr-HR" sz="15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POMOĆ </a:t>
            </a:r>
          </a:p>
          <a:p>
            <a:pPr>
              <a:defRPr/>
            </a:pPr>
            <a:r>
              <a:rPr lang="pl-PL" sz="15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Antonela Czwyk Maric</a:t>
            </a:r>
            <a:r>
              <a:rPr lang="pl-PL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Agencija za odgoj i obrazovanje</a:t>
            </a:r>
          </a:p>
          <a:p>
            <a:pPr>
              <a:defRPr/>
            </a:pPr>
            <a:r>
              <a:rPr lang="pl-PL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Viktorija Hržica</a:t>
            </a:r>
            <a:r>
              <a:rPr lang="pl-PL" sz="1500" dirty="0" smtClean="0"/>
              <a:t>, Agencija za odgoj i obrazovanje</a:t>
            </a:r>
          </a:p>
          <a:p>
            <a:pPr>
              <a:buFontTx/>
              <a:buNone/>
              <a:defRPr/>
            </a:pPr>
            <a:r>
              <a:rPr lang="hr-HR" sz="15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ČLANICE STRUČNE RADNE SKUPINE IZ EKSPERTNE RADNE SKUPINE</a:t>
            </a:r>
            <a:endParaRPr lang="pl-PL" sz="15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hr-HR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Branka Vuk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33</a:t>
            </a:fld>
            <a:endParaRPr lang="hr-HR"/>
          </a:p>
        </p:txBody>
      </p:sp>
      <p:pic>
        <p:nvPicPr>
          <p:cNvPr id="7" name="Picture 2" descr="E:\2017 07 05 Camera\IMG_20170704_132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2775" y="0"/>
            <a:ext cx="4800600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/>
          <a:lstStyle/>
          <a:p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IKT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hr-HR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međupredmetna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tema </a:t>
            </a:r>
            <a:endParaRPr lang="hr-H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825624"/>
            <a:ext cx="12192000" cy="4610801"/>
          </a:xfrm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endParaRPr lang="hr-HR" sz="20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0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Četiri </a:t>
            </a:r>
            <a:r>
              <a:rPr lang="hr-HR" sz="20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domene </a:t>
            </a:r>
            <a:r>
              <a:rPr lang="hr-HR" sz="2000" dirty="0" smtClean="0"/>
              <a:t>ove </a:t>
            </a:r>
            <a:r>
              <a:rPr lang="hr-HR" sz="2000" dirty="0" err="1" smtClean="0"/>
              <a:t>međupredmetne</a:t>
            </a:r>
            <a:r>
              <a:rPr lang="hr-HR" sz="2000" dirty="0" smtClean="0"/>
              <a:t> teme međusobno su povezane te se nadograđuju jedna na drugu kako bi</a:t>
            </a:r>
          </a:p>
          <a:p>
            <a:pPr>
              <a:buFontTx/>
              <a:buNone/>
              <a:defRPr/>
            </a:pPr>
            <a:r>
              <a:rPr lang="hr-HR" sz="2000" dirty="0" smtClean="0"/>
              <a:t>djeci i mladima osigurale sustavni razvoj opće digitalne pismenosti. </a:t>
            </a:r>
          </a:p>
          <a:p>
            <a:pPr>
              <a:buFontTx/>
              <a:buNone/>
              <a:defRPr/>
            </a:pPr>
            <a:r>
              <a:rPr lang="hr-HR" sz="2000" dirty="0" smtClean="0"/>
              <a:t>Domene se lako mogu povezati sa </a:t>
            </a:r>
            <a:r>
              <a:rPr lang="hr-HR" sz="2000" dirty="0" smtClean="0"/>
              <a:t>sadržajima različitih </a:t>
            </a:r>
            <a:r>
              <a:rPr lang="hr-HR" sz="2000" dirty="0" smtClean="0"/>
              <a:t>predmetnih područja i ostalim </a:t>
            </a:r>
            <a:r>
              <a:rPr lang="hr-HR" sz="2000" dirty="0" err="1" smtClean="0"/>
              <a:t>međupredmetnim</a:t>
            </a:r>
            <a:r>
              <a:rPr lang="hr-HR" sz="2000" dirty="0" smtClean="0"/>
              <a:t> temama. </a:t>
            </a:r>
            <a:endParaRPr lang="hr-HR" sz="2000" dirty="0" smtClean="0"/>
          </a:p>
          <a:p>
            <a:pPr>
              <a:buFontTx/>
              <a:buNone/>
              <a:defRPr/>
            </a:pPr>
            <a:r>
              <a:rPr lang="hr-HR" sz="2000" dirty="0" smtClean="0"/>
              <a:t>U </a:t>
            </a:r>
            <a:r>
              <a:rPr lang="hr-HR" sz="2000" dirty="0" smtClean="0"/>
              <a:t>nekim se sastavnicama </a:t>
            </a:r>
            <a:r>
              <a:rPr lang="hr-HR" sz="2000" dirty="0" smtClean="0"/>
              <a:t>preklapaju, no </a:t>
            </a:r>
            <a:r>
              <a:rPr lang="hr-HR" sz="2000" dirty="0" smtClean="0"/>
              <a:t>svaka domena ima svoje osobitosti i utječe na razvoj </a:t>
            </a:r>
            <a:r>
              <a:rPr lang="hr-HR" sz="2000" dirty="0" smtClean="0"/>
              <a:t>specifičnih </a:t>
            </a:r>
            <a:r>
              <a:rPr lang="hr-HR" sz="2000" dirty="0" smtClean="0"/>
              <a:t>znanja, vještina i stavova povezanih s uporabom IKT-a. </a:t>
            </a:r>
          </a:p>
          <a:p>
            <a:pPr>
              <a:buFontTx/>
              <a:buNone/>
              <a:defRPr/>
            </a:pPr>
            <a:r>
              <a:rPr lang="hr-HR" sz="20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su: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pl-P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Funkcionalna i odgovorna uporaba IKT-a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pl-P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Komunikacija i suradnja u digitalnome okružju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hr-H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i </a:t>
            </a:r>
            <a:r>
              <a:rPr lang="hr-H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kritičko </a:t>
            </a:r>
            <a:r>
              <a:rPr lang="hr-H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vrednovanje u digitalnome okružju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n-NO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Stvaralaštvo i inovativnost u digitalnome okružju.</a:t>
            </a:r>
            <a:endParaRPr lang="hr-H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34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r>
              <a:rPr lang="hr-H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Kurikulum školske knjižnice (KIOO i KIMOO)</a:t>
            </a:r>
            <a:r>
              <a:rPr lang="hr-HR" sz="4000" dirty="0" smtClean="0"/>
              <a:t/>
            </a:r>
            <a:br>
              <a:rPr lang="hr-HR" sz="4000" dirty="0" smtClean="0"/>
            </a:b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Knjižnično-informacijskog i medijskog stručnjaka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5625"/>
            <a:ext cx="12192000" cy="435133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hr-HR" sz="2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28. PŠŠK </a:t>
            </a:r>
            <a:r>
              <a:rPr lang="hr-HR" sz="2600" dirty="0" smtClean="0"/>
              <a:t>– Zadar </a:t>
            </a:r>
            <a:r>
              <a:rPr lang="hr-H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hr-HR" sz="30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Primjena strategija učenja i upravljanja informacijama u školskom knjižničarstvu i u kontekstu Cjelovite </a:t>
            </a:r>
            <a:r>
              <a:rPr lang="hr-HR" sz="30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kurikularne</a:t>
            </a:r>
            <a:r>
              <a:rPr lang="hr-HR" sz="30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reforme</a:t>
            </a:r>
          </a:p>
          <a:p>
            <a:pPr>
              <a:buNone/>
            </a:pPr>
            <a:r>
              <a:rPr lang="vi-VN" sz="2600" i="1" dirty="0" smtClean="0"/>
              <a:t>Naglašena je zahvalnost školskim knjižničarkama </a:t>
            </a:r>
            <a:r>
              <a:rPr lang="vi-VN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Draženki Stančić </a:t>
            </a:r>
            <a:r>
              <a:rPr lang="vi-VN" sz="2600" i="1" dirty="0" smtClean="0"/>
              <a:t>i </a:t>
            </a:r>
            <a:r>
              <a:rPr lang="vi-VN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sc. Jasni Milički</a:t>
            </a:r>
            <a:r>
              <a:rPr lang="vi-VN" sz="2600" i="1" dirty="0" smtClean="0"/>
              <a:t> za doprinos koji su dale radeći na prijedlozima kurikula međupredmetnih tema </a:t>
            </a:r>
            <a:r>
              <a:rPr lang="vi-VN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Učiti kako učiti </a:t>
            </a:r>
            <a:r>
              <a:rPr lang="vi-VN" sz="2600" i="1" dirty="0" smtClean="0"/>
              <a:t>i </a:t>
            </a:r>
            <a:r>
              <a:rPr lang="vi-VN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Uporaba informacijsko-komunikacijske tehnologije</a:t>
            </a:r>
            <a:r>
              <a:rPr lang="vi-VN" sz="2600" i="1" dirty="0" smtClean="0"/>
              <a:t> i iskazana je potreba da se prijedlozi kurikulskih dokumenata dorade na način da se jasnije iskaže uloga stručnog suradnika knjižničara kao informacijskog stručnjaka koji prije ostalih, a i u suradnji s pojedinim predmetnim stručnjacima, poučava stjecanje generičke kompetencije informacijske pismenosti. </a:t>
            </a:r>
            <a:r>
              <a:rPr lang="vi-VN" sz="26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Zaključeno je da što prije treba izraditi </a:t>
            </a:r>
            <a:r>
              <a:rPr lang="vi-VN" sz="2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kurikul školske knjižnice </a:t>
            </a:r>
            <a:r>
              <a:rPr lang="vi-VN" sz="26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 će obuhvatiti sve obrazovne razine </a:t>
            </a:r>
            <a:r>
              <a:rPr lang="vi-VN" sz="2600" i="1" dirty="0" smtClean="0"/>
              <a:t>jer u ovom trenutku program rada knjižničara, koliko god bio zastario, postoji samo za osnovnu školu.</a:t>
            </a:r>
          </a:p>
          <a:p>
            <a:pPr>
              <a:buNone/>
            </a:pPr>
            <a:r>
              <a:rPr lang="vi-VN" sz="2600" dirty="0" smtClean="0"/>
              <a:t>Program 28. Proljetne škole školskih knjižničara dopunjava </a:t>
            </a:r>
            <a:r>
              <a:rPr lang="vi-VN" sz="2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Zbornik radova u elektroničkom obliku</a:t>
            </a:r>
            <a:r>
              <a:rPr lang="vi-VN" sz="2600" dirty="0" smtClean="0"/>
              <a:t>, dostupan na </a:t>
            </a:r>
            <a:r>
              <a:rPr lang="vi-VN" sz="2600" dirty="0" smtClean="0">
                <a:hlinkClick r:id="rId2" action="ppaction://hlinkfile"/>
              </a:rPr>
              <a:t>http://www.azoo.hr/images/izdanja/28_skola_knjiznicara.pdf</a:t>
            </a:r>
            <a:endParaRPr lang="vi-VN" sz="2600" dirty="0" smtClean="0"/>
          </a:p>
          <a:p>
            <a:pPr>
              <a:buNone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35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  <a: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Nastavni sat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519066" y="0"/>
            <a:ext cx="461354" cy="6857999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2000" dirty="0" smtClean="0">
                <a:solidFill>
                  <a:srgbClr val="FF3399"/>
                </a:solidFill>
              </a:rPr>
              <a:t>=</a:t>
            </a:r>
          </a:p>
          <a:p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91" y="2149432"/>
            <a:ext cx="8329864" cy="47085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5631"/>
            <a:ext cx="12192000" cy="1021278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Kurikulum</a:t>
            </a:r>
            <a:r>
              <a:rPr lang="hr-H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nastavnog područja </a:t>
            </a:r>
            <a:r>
              <a:rPr lang="hr-HR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Školsko knjižničarstvo</a:t>
            </a:r>
            <a:br>
              <a:rPr lang="hr-HR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hr-H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nastavne teme/jedinice</a:t>
            </a:r>
            <a:r>
              <a:rPr lang="hr-HR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knjižničar-učitelj</a:t>
            </a: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hr-HR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3787"/>
            <a:ext cx="12192000" cy="5094514"/>
          </a:xfrm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endParaRPr lang="hr-HR" sz="1600" u="sng" dirty="0" smtClean="0">
              <a:hlinkClick r:id="rId2"/>
            </a:endParaRPr>
          </a:p>
          <a:p>
            <a:pPr>
              <a:buFontTx/>
              <a:buNone/>
              <a:defRPr/>
            </a:pPr>
            <a:r>
              <a:rPr lang="hr-HR" u="sng" dirty="0" smtClean="0">
                <a:hlinkClick r:id="rId2"/>
              </a:rPr>
              <a:t>https://www.youtube.com/watch?v=HPPkwfLbzkM</a:t>
            </a:r>
            <a:endParaRPr lang="hr-HR" dirty="0" smtClean="0"/>
          </a:p>
          <a:p>
            <a:pPr fontAlgn="t">
              <a:buFontTx/>
              <a:buNone/>
              <a:defRPr/>
            </a:pP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 Minute </a:t>
            </a:r>
            <a:r>
              <a:rPr lang="hr-HR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Plan </a:t>
            </a:r>
            <a:r>
              <a:rPr lang="hr-HR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fontAlgn="t">
              <a:buFontTx/>
              <a:buNone/>
              <a:defRPr/>
            </a:pPr>
            <a:r>
              <a:rPr lang="hr-HR" sz="1600" u="sng" dirty="0" smtClean="0">
                <a:hlinkClick r:id="rId3"/>
              </a:rPr>
              <a:t>@</a:t>
            </a:r>
            <a:r>
              <a:rPr lang="hr-HR" sz="1600" u="sng" dirty="0" err="1" smtClean="0">
                <a:hlinkClick r:id="rId3"/>
              </a:rPr>
              <a:t>TeacherToolkit</a:t>
            </a:r>
            <a:r>
              <a:rPr lang="hr-HR" sz="1600" dirty="0" smtClean="0"/>
              <a:t> 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2.21</a:t>
            </a:r>
            <a:r>
              <a:rPr lang="hr-H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</a:p>
          <a:p>
            <a:pPr fontAlgn="t">
              <a:buFontTx/>
              <a:buNone/>
              <a:defRPr/>
            </a:pPr>
            <a:endParaRPr lang="hr-HR" b="1" dirty="0" smtClean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hr-HR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https://www.youtube.com/watch?v=OMfkrDNjiwM</a:t>
            </a:r>
            <a:endParaRPr lang="hr-HR" altLang="ko-KR" b="1" dirty="0" smtClean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buFontTx/>
              <a:buNone/>
              <a:defRPr/>
            </a:pPr>
            <a:r>
              <a:rPr lang="en-US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Curriculum Matters: School Library Program: School Library Media Specialists as Educators</a:t>
            </a:r>
            <a:r>
              <a:rPr lang="hr-HR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hr-HR" b="1" i="1" dirty="0" smtClean="0">
              <a:solidFill>
                <a:srgbClr val="2104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buFontTx/>
              <a:buNone/>
              <a:defRPr/>
            </a:pPr>
            <a:r>
              <a:rPr lang="hr-HR" altLang="ko-K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hr-HR" altLang="ko-KR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03:27’</a:t>
            </a:r>
            <a:r>
              <a:rPr lang="hr-HR" altLang="ko-KR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700" dirty="0" smtClean="0">
                <a:solidFill>
                  <a:schemeClr val="tx2"/>
                </a:solidFill>
              </a:rPr>
              <a:t>Datum </a:t>
            </a:r>
            <a:r>
              <a:rPr lang="en-US" sz="1700" dirty="0" err="1" smtClean="0">
                <a:solidFill>
                  <a:schemeClr val="tx2"/>
                </a:solidFill>
              </a:rPr>
              <a:t>objavljivanja</a:t>
            </a:r>
            <a:r>
              <a:rPr lang="en-US" sz="1700" dirty="0" smtClean="0">
                <a:solidFill>
                  <a:schemeClr val="tx2"/>
                </a:solidFill>
              </a:rPr>
              <a:t>: 13. </a:t>
            </a:r>
            <a:r>
              <a:rPr lang="en-US" sz="1700" dirty="0" err="1" smtClean="0">
                <a:solidFill>
                  <a:schemeClr val="tx2"/>
                </a:solidFill>
              </a:rPr>
              <a:t>srp</a:t>
            </a:r>
            <a:r>
              <a:rPr lang="hr-HR" sz="1700" dirty="0" err="1" smtClean="0">
                <a:solidFill>
                  <a:schemeClr val="tx2"/>
                </a:solidFill>
              </a:rPr>
              <a:t>nja</a:t>
            </a:r>
            <a:r>
              <a:rPr lang="en-US" sz="1700" dirty="0" smtClean="0">
                <a:solidFill>
                  <a:schemeClr val="tx2"/>
                </a:solidFill>
              </a:rPr>
              <a:t> </a:t>
            </a:r>
            <a:r>
              <a:rPr lang="en-US" sz="1700" dirty="0" smtClean="0">
                <a:solidFill>
                  <a:schemeClr val="tx2"/>
                </a:solidFill>
              </a:rPr>
              <a:t>2016</a:t>
            </a:r>
            <a:r>
              <a:rPr lang="en-US" sz="1700" dirty="0" smtClean="0">
                <a:solidFill>
                  <a:schemeClr val="tx2"/>
                </a:solidFill>
              </a:rPr>
              <a:t>.</a:t>
            </a:r>
            <a:r>
              <a:rPr lang="hr-HR" sz="1700" dirty="0" smtClean="0">
                <a:solidFill>
                  <a:schemeClr val="tx2"/>
                </a:solidFill>
              </a:rPr>
              <a:t>/ </a:t>
            </a:r>
            <a:r>
              <a:rPr lang="hr-HR" sz="1800" dirty="0" smtClean="0"/>
              <a:t>(</a:t>
            </a:r>
            <a:r>
              <a:rPr lang="en-US" sz="1800" i="1" dirty="0" err="1" smtClean="0"/>
              <a:t>Putnam|Northern</a:t>
            </a:r>
            <a:r>
              <a:rPr lang="en-US" sz="1800" i="1" dirty="0" smtClean="0"/>
              <a:t> Westchester BOCES School Library System</a:t>
            </a:r>
            <a:r>
              <a:rPr lang="hr-HR" sz="1800" dirty="0" smtClean="0"/>
              <a:t>)</a:t>
            </a:r>
            <a:endParaRPr lang="en-US" sz="1700" dirty="0" smtClean="0">
              <a:solidFill>
                <a:schemeClr val="tx2"/>
              </a:solidFill>
            </a:endParaRPr>
          </a:p>
          <a:p>
            <a:pPr>
              <a:buFontTx/>
              <a:buNone/>
              <a:defRPr/>
            </a:pPr>
            <a:r>
              <a:rPr lang="hr-HR" sz="2400" dirty="0" smtClean="0"/>
              <a:t>U ovom videu  knjižnično-informacijski i medijski stručnjak </a:t>
            </a:r>
            <a:r>
              <a:rPr lang="en-US" sz="2400" dirty="0" smtClean="0"/>
              <a:t>(</a:t>
            </a:r>
            <a:r>
              <a:rPr lang="en-US" sz="2400" i="1" dirty="0" smtClean="0"/>
              <a:t>LMS</a:t>
            </a:r>
            <a:r>
              <a:rPr lang="en-US" sz="2400" dirty="0" smtClean="0"/>
              <a:t>) </a:t>
            </a:r>
            <a:r>
              <a:rPr lang="hr-HR" sz="2400" dirty="0" smtClean="0"/>
              <a:t>i visokoškolski ravnatelj raspravljaju o</a:t>
            </a:r>
            <a:r>
              <a:rPr lang="en-US" sz="2400" dirty="0" smtClean="0"/>
              <a:t> </a:t>
            </a:r>
            <a:r>
              <a:rPr lang="hr-HR" sz="2400" dirty="0" smtClean="0"/>
              <a:t>ulogama stručnog suradnika knjižničara kao učitelja-knjižničara i objašnjavaju prednosti </a:t>
            </a:r>
            <a:r>
              <a:rPr lang="hr-HR" sz="2400" dirty="0" err="1" smtClean="0"/>
              <a:t>cjeloživotnog</a:t>
            </a:r>
            <a:r>
              <a:rPr lang="hr-HR" sz="2400" dirty="0" smtClean="0"/>
              <a:t> učenja</a:t>
            </a:r>
            <a:r>
              <a:rPr lang="en-US" sz="2400" dirty="0" smtClean="0"/>
              <a:t>.</a:t>
            </a:r>
            <a:r>
              <a:rPr lang="hr-HR" sz="2400" dirty="0" smtClean="0"/>
              <a:t> </a:t>
            </a:r>
            <a:endParaRPr lang="en-US" sz="2400" dirty="0" smtClean="0"/>
          </a:p>
          <a:p>
            <a:pPr fontAlgn="t">
              <a:buFontTx/>
              <a:buNone/>
              <a:defRPr/>
            </a:pPr>
            <a:endParaRPr lang="hr-HR" b="1" dirty="0" smtClean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t">
              <a:buFontTx/>
              <a:buNone/>
              <a:defRPr/>
            </a:pPr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37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2510"/>
            <a:ext cx="12192000" cy="700644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Trendovi poučavanja </a:t>
            </a:r>
            <a:r>
              <a:rPr lang="hr-H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školskom knjižničarstvu</a:t>
            </a:r>
            <a:endParaRPr lang="hr-H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9408"/>
            <a:ext cx="12192000" cy="5189517"/>
          </a:xfrm>
        </p:spPr>
        <p:txBody>
          <a:bodyPr>
            <a:normAutofit fontScale="62500" lnSpcReduction="20000"/>
          </a:bodyPr>
          <a:lstStyle/>
          <a:p>
            <a:pPr>
              <a:buFontTx/>
              <a:buNone/>
              <a:defRPr/>
            </a:pPr>
            <a:r>
              <a:rPr lang="hr-HR" sz="5100" u="sng" dirty="0" smtClean="0">
                <a:hlinkClick r:id="rId2"/>
              </a:rPr>
              <a:t>https://www.youtube.com/watch?v=hJ4TffY6lYA</a:t>
            </a:r>
            <a:endParaRPr lang="hr-HR" sz="5100" dirty="0" smtClean="0"/>
          </a:p>
          <a:p>
            <a:pPr>
              <a:buFontTx/>
              <a:buNone/>
              <a:defRPr/>
            </a:pPr>
            <a:r>
              <a:rPr lang="hr-HR" sz="51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</a:t>
            </a:r>
            <a:r>
              <a:rPr lang="hr-HR" sz="51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51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trends</a:t>
            </a:r>
            <a:r>
              <a:rPr lang="hr-HR" sz="51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hr-HR" sz="51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Libraries</a:t>
            </a:r>
            <a:r>
              <a:rPr lang="hr-HR" sz="51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51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hr-HR" sz="5100" b="1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2016 </a:t>
            </a:r>
            <a:endParaRPr lang="hr-HR" sz="5100" b="1" i="1" dirty="0" smtClean="0">
              <a:solidFill>
                <a:srgbClr val="2104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900" dirty="0" smtClean="0"/>
              <a:t>/</a:t>
            </a:r>
            <a:r>
              <a:rPr lang="hr-HR" sz="29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4.28’ </a:t>
            </a:r>
            <a:r>
              <a:rPr lang="hr-HR" sz="2900" dirty="0" smtClean="0">
                <a:solidFill>
                  <a:schemeClr val="tx2"/>
                </a:solidFill>
              </a:rPr>
              <a:t>Datum </a:t>
            </a:r>
            <a:r>
              <a:rPr lang="hr-HR" sz="2900" dirty="0" smtClean="0">
                <a:solidFill>
                  <a:schemeClr val="tx2"/>
                </a:solidFill>
              </a:rPr>
              <a:t>objavljivanja: 4. </a:t>
            </a:r>
            <a:r>
              <a:rPr lang="hr-HR" sz="2900" dirty="0" smtClean="0">
                <a:solidFill>
                  <a:schemeClr val="tx2"/>
                </a:solidFill>
              </a:rPr>
              <a:t>studenoga </a:t>
            </a:r>
            <a:r>
              <a:rPr lang="hr-HR" sz="29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r>
              <a:rPr lang="hr-HR" sz="2900" dirty="0" smtClean="0">
                <a:solidFill>
                  <a:schemeClr val="tx2"/>
                </a:solidFill>
              </a:rPr>
              <a:t>. </a:t>
            </a:r>
            <a:r>
              <a:rPr lang="hr-HR" sz="2900" dirty="0" err="1" smtClean="0"/>
              <a:t>Author</a:t>
            </a:r>
            <a:r>
              <a:rPr lang="hr-HR" sz="2900" dirty="0" smtClean="0"/>
              <a:t>: David King, </a:t>
            </a:r>
            <a:r>
              <a:rPr lang="hr-HR" sz="2900" dirty="0" err="1" smtClean="0"/>
              <a:t>Digital</a:t>
            </a:r>
            <a:r>
              <a:rPr lang="hr-HR" sz="2900" dirty="0" smtClean="0"/>
              <a:t> </a:t>
            </a:r>
            <a:r>
              <a:rPr lang="hr-HR" sz="2900" dirty="0" err="1" smtClean="0"/>
              <a:t>Services</a:t>
            </a:r>
            <a:r>
              <a:rPr lang="hr-HR" sz="2900" dirty="0" smtClean="0"/>
              <a:t> </a:t>
            </a:r>
            <a:r>
              <a:rPr lang="hr-HR" sz="2900" dirty="0" smtClean="0"/>
              <a:t>Director</a:t>
            </a:r>
            <a:r>
              <a:rPr lang="hr-HR" sz="2900" dirty="0" smtClean="0">
                <a:solidFill>
                  <a:schemeClr val="tx2"/>
                </a:solidFill>
              </a:rPr>
              <a:t>/</a:t>
            </a:r>
            <a:endParaRPr lang="hr-HR" sz="2900" dirty="0" smtClean="0">
              <a:solidFill>
                <a:schemeClr val="tx2"/>
              </a:solidFill>
            </a:endParaRPr>
          </a:p>
          <a:p>
            <a:pPr>
              <a:buFontTx/>
              <a:buNone/>
              <a:defRPr/>
            </a:pPr>
            <a:endParaRPr lang="hr-HR" dirty="0" smtClean="0"/>
          </a:p>
          <a:p>
            <a:pPr>
              <a:buFontTx/>
              <a:buNone/>
              <a:defRPr/>
            </a:pPr>
            <a:r>
              <a:rPr lang="hr-HR" sz="5100" dirty="0" smtClean="0"/>
              <a:t>Tehnologija je promijenila izgled knjižnica te i dalje mijenja njene načine rada </a:t>
            </a:r>
            <a:r>
              <a:rPr lang="hr-HR" sz="5100" dirty="0" err="1" smtClean="0"/>
              <a:t>tj</a:t>
            </a:r>
            <a:r>
              <a:rPr lang="hr-HR" sz="5100" dirty="0" smtClean="0"/>
              <a:t>. organizaciju rada sa korisnicima</a:t>
            </a:r>
            <a:r>
              <a:rPr lang="hr-HR" sz="5100" b="1" dirty="0" smtClean="0"/>
              <a:t>. </a:t>
            </a:r>
          </a:p>
          <a:p>
            <a:pPr>
              <a:buFontTx/>
              <a:buNone/>
              <a:defRPr/>
            </a:pPr>
            <a:r>
              <a:rPr lang="hr-HR" sz="5100" b="1" dirty="0" smtClean="0"/>
              <a:t>Kako nove stilove učenja ugraditi u ponudu knjižnice?</a:t>
            </a:r>
          </a:p>
          <a:p>
            <a:pPr>
              <a:buFontTx/>
              <a:buNone/>
              <a:defRPr/>
            </a:pPr>
            <a:r>
              <a:rPr lang="hr-HR" sz="5100" b="1" dirty="0" smtClean="0"/>
              <a:t> </a:t>
            </a:r>
            <a:endParaRPr lang="hr-HR" sz="5100" b="1" dirty="0" smtClean="0"/>
          </a:p>
          <a:p>
            <a:pPr>
              <a:buFontTx/>
              <a:buNone/>
              <a:defRPr/>
            </a:pPr>
            <a:r>
              <a:rPr lang="hr-HR" sz="51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Knjižničarski  trendovi poučavanja u 2016. godini</a:t>
            </a:r>
            <a:r>
              <a:rPr lang="hr-HR" sz="5100" b="1" dirty="0" smtClean="0"/>
              <a:t>:</a:t>
            </a:r>
          </a:p>
          <a:p>
            <a:pPr>
              <a:buFontTx/>
              <a:buNone/>
              <a:defRPr/>
            </a:pPr>
            <a:r>
              <a:rPr lang="hr-HR" sz="5100" i="1" dirty="0" err="1" smtClean="0"/>
              <a:t>smartphones</a:t>
            </a:r>
            <a:r>
              <a:rPr lang="hr-HR" sz="5100" i="1" dirty="0" smtClean="0"/>
              <a:t> –</a:t>
            </a:r>
            <a:r>
              <a:rPr lang="hr-HR" sz="5100" i="1" dirty="0" smtClean="0"/>
              <a:t> </a:t>
            </a:r>
            <a:r>
              <a:rPr lang="hr-HR" sz="5100" i="1" dirty="0" err="1" smtClean="0"/>
              <a:t>tablets</a:t>
            </a:r>
            <a:r>
              <a:rPr lang="hr-HR" sz="5100" i="1" dirty="0" smtClean="0"/>
              <a:t> -</a:t>
            </a:r>
            <a:r>
              <a:rPr lang="hr-HR" sz="5100" i="1" dirty="0" smtClean="0"/>
              <a:t> </a:t>
            </a:r>
            <a:r>
              <a:rPr lang="hr-HR" sz="5100" i="1" dirty="0" err="1" smtClean="0"/>
              <a:t>laptops</a:t>
            </a:r>
            <a:r>
              <a:rPr lang="hr-HR" sz="5100" i="1" dirty="0" smtClean="0"/>
              <a:t> </a:t>
            </a:r>
            <a:r>
              <a:rPr lang="hr-HR" sz="5100" i="1" dirty="0" smtClean="0"/>
              <a:t>– </a:t>
            </a:r>
            <a:r>
              <a:rPr lang="hr-HR" sz="5100" i="1" dirty="0" err="1" smtClean="0"/>
              <a:t>gaming</a:t>
            </a:r>
            <a:r>
              <a:rPr lang="hr-HR" sz="5100" i="1" dirty="0" smtClean="0"/>
              <a:t> </a:t>
            </a:r>
            <a:r>
              <a:rPr lang="hr-HR" sz="5100" i="1" dirty="0" smtClean="0"/>
              <a:t>- google glass – </a:t>
            </a:r>
            <a:r>
              <a:rPr lang="hr-HR" sz="5100" i="1" dirty="0" err="1" smtClean="0"/>
              <a:t>smart</a:t>
            </a:r>
            <a:r>
              <a:rPr lang="hr-HR" sz="5100" i="1" dirty="0" smtClean="0"/>
              <a:t> </a:t>
            </a:r>
            <a:r>
              <a:rPr lang="hr-HR" sz="5100" i="1" dirty="0" err="1" smtClean="0"/>
              <a:t>watches</a:t>
            </a:r>
            <a:r>
              <a:rPr lang="hr-HR" sz="5100" i="1" dirty="0" smtClean="0"/>
              <a:t>  - </a:t>
            </a:r>
            <a:r>
              <a:rPr lang="hr-HR" sz="5100" i="1" dirty="0" err="1" smtClean="0"/>
              <a:t>healt</a:t>
            </a:r>
            <a:r>
              <a:rPr lang="hr-HR" sz="5100" i="1" dirty="0" smtClean="0"/>
              <a:t> monitor </a:t>
            </a:r>
            <a:r>
              <a:rPr lang="hr-HR" sz="5100" i="1" dirty="0" err="1" smtClean="0"/>
              <a:t>bracelets</a:t>
            </a:r>
            <a:r>
              <a:rPr lang="hr-HR" sz="5100" i="1" dirty="0" smtClean="0"/>
              <a:t>  - </a:t>
            </a:r>
            <a:r>
              <a:rPr lang="hr-HR" sz="5100" i="1" dirty="0" err="1" smtClean="0"/>
              <a:t>digital</a:t>
            </a:r>
            <a:r>
              <a:rPr lang="hr-HR" sz="5100" i="1" dirty="0" smtClean="0"/>
              <a:t> </a:t>
            </a:r>
            <a:r>
              <a:rPr lang="hr-HR" sz="5100" i="1" dirty="0" err="1" smtClean="0"/>
              <a:t>media</a:t>
            </a:r>
            <a:r>
              <a:rPr lang="hr-HR" sz="5100" i="1" dirty="0" smtClean="0"/>
              <a:t> </a:t>
            </a:r>
            <a:r>
              <a:rPr lang="hr-HR" sz="5100" i="1" dirty="0" err="1" smtClean="0"/>
              <a:t>labs</a:t>
            </a:r>
            <a:r>
              <a:rPr lang="hr-HR" sz="5100" i="1" dirty="0" smtClean="0"/>
              <a:t> – </a:t>
            </a:r>
            <a:r>
              <a:rPr lang="hr-HR" sz="5100" i="1" dirty="0" err="1" smtClean="0"/>
              <a:t>app</a:t>
            </a:r>
            <a:r>
              <a:rPr lang="hr-HR" sz="5100" i="1" dirty="0" smtClean="0"/>
              <a:t> </a:t>
            </a:r>
            <a:r>
              <a:rPr lang="hr-HR" sz="5100" i="1" dirty="0" err="1" smtClean="0"/>
              <a:t>store</a:t>
            </a:r>
            <a:r>
              <a:rPr lang="hr-HR" sz="5100" i="1" dirty="0" smtClean="0"/>
              <a:t> – </a:t>
            </a:r>
            <a:r>
              <a:rPr lang="hr-HR" sz="5100" i="1" dirty="0" err="1" smtClean="0"/>
              <a:t>wikimedia</a:t>
            </a:r>
            <a:endParaRPr lang="hr-HR" sz="5100" i="1" dirty="0" smtClean="0"/>
          </a:p>
          <a:p>
            <a:pPr>
              <a:buFontTx/>
              <a:buNone/>
              <a:defRPr/>
            </a:pPr>
            <a:r>
              <a:rPr lang="hr-HR" sz="51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Što to znači za knjižnicu? </a:t>
            </a:r>
            <a:r>
              <a:rPr lang="hr-HR" sz="5100" b="1" dirty="0" smtClean="0">
                <a:solidFill>
                  <a:srgbClr val="FF3399"/>
                </a:solidFill>
              </a:rPr>
              <a:t>Kako se pripremiti?</a:t>
            </a:r>
            <a:endParaRPr lang="hr-HR" sz="5100" b="1" dirty="0" smtClean="0">
              <a:solidFill>
                <a:srgbClr val="FF339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38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r>
              <a:rPr lang="hr-H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Ogledni nastavni sat (KIOO i KIMOO)</a:t>
            </a:r>
            <a:r>
              <a:rPr lang="hr-HR" sz="4000" dirty="0" smtClean="0"/>
              <a:t/>
            </a:r>
            <a:br>
              <a:rPr lang="hr-HR" sz="4000" dirty="0" smtClean="0"/>
            </a:b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Knjižnično-informacijskog i medijskog stručnjaka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453954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Dubrovnik – Stobreč – Zadar – Šibenik </a:t>
            </a: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(21.-24. studenoga 2017.)</a:t>
            </a:r>
          </a:p>
          <a:p>
            <a:pPr>
              <a:buNone/>
            </a:pPr>
            <a:endParaRPr lang="hr-H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Struktura odgojno-obrazovnog rada </a:t>
            </a:r>
            <a: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stručnog suradnika knjižničara 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što se događa </a:t>
            </a:r>
            <a:r>
              <a:rPr lang="hr-HR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putu od informacija do stvaranja novog znanja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 kako </a:t>
            </a:r>
            <a: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knjižnično-informacijski i medijski stručnjak 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može biti </a:t>
            </a:r>
            <a: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pokretač strateškog razvoja školske knjižnice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kako ohrabriti djecu, ali i nastavnike, da razmišljaju </a:t>
            </a:r>
            <a:r>
              <a:rPr lang="hr-HR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izvan okvira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39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  <a: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UVOD</a:t>
            </a:r>
            <a:r>
              <a:rPr lang="hr-HR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(BIG-6)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519066" y="0"/>
            <a:ext cx="461354" cy="6857999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2000" dirty="0" smtClean="0">
                <a:solidFill>
                  <a:srgbClr val="FF3399"/>
                </a:solidFill>
              </a:rPr>
              <a:t>=</a:t>
            </a:r>
          </a:p>
          <a:p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91" y="2149432"/>
            <a:ext cx="8329864" cy="47085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4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33" y="2078181"/>
            <a:ext cx="3744384" cy="3883231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NPP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OŠ 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HNOS </a:t>
            </a:r>
            <a:r>
              <a:rPr lang="hr-HR" sz="44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hr-HR" sz="44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</a:t>
            </a:r>
            <a:r>
              <a:rPr lang="hr-HR" sz="44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hr-H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hr-HR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Međupredmetno</a:t>
            </a: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povezivanje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Timski rad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Informacijska pismenost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Poticanje čitanja</a:t>
            </a:r>
            <a:endParaRPr lang="hr-H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67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sr-Latn-CS" smtClean="0"/>
              <a:t>Međužupanijski skup AZOO</a:t>
            </a:r>
            <a:endParaRPr lang="hr-HR" smtClean="0"/>
          </a:p>
        </p:txBody>
      </p:sp>
      <p:sp>
        <p:nvSpPr>
          <p:cNvPr id="36868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hr-HR" smtClean="0"/>
              <a:t>SVKST, 07.07.2017. ana.saulacic@azoo.hr </a:t>
            </a:r>
          </a:p>
        </p:txBody>
      </p:sp>
      <p:sp>
        <p:nvSpPr>
          <p:cNvPr id="3686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31496C-107F-4C00-9704-95D5AD612379}" type="slidenum">
              <a:rPr lang="hr-HR" smtClean="0"/>
              <a:pPr/>
              <a:t>40</a:t>
            </a:fld>
            <a:endParaRPr lang="hr-HR" smtClean="0"/>
          </a:p>
        </p:txBody>
      </p:sp>
      <p:pic>
        <p:nvPicPr>
          <p:cNvPr id="36870" name="Picture 3" descr="C:\Documents and Settings\akrzelj\My Documents\Downloads\2017\2017 01 21 POSAO\CKR 2017 hazu SUPEK skup\KO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78818" y="115890"/>
            <a:ext cx="7969249" cy="6284910"/>
          </a:xfrm>
          <a:noFill/>
        </p:spPr>
      </p:pic>
      <p:sp>
        <p:nvSpPr>
          <p:cNvPr id="7" name="Rounded Rectangle 6"/>
          <p:cNvSpPr/>
          <p:nvPr/>
        </p:nvSpPr>
        <p:spPr>
          <a:xfrm>
            <a:off x="0" y="333375"/>
            <a:ext cx="12192000" cy="1519176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Knjižnični kurikulum </a:t>
            </a:r>
            <a:r>
              <a:rPr lang="hr-H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hr-HR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preduvjet definiranja </a:t>
            </a:r>
            <a:r>
              <a:rPr lang="hr-H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ishoda učenja</a:t>
            </a:r>
            <a:endParaRPr lang="hr-H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/>
          </a:bodyPr>
          <a:lstStyle/>
          <a:p>
            <a:pPr algn="ctr"/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NASTAVNI SAT - KIMOO</a:t>
            </a:r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Knjižnično-informacijskog i medijskog stručnjaka</a:t>
            </a:r>
            <a:endParaRPr lang="hr-H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r-HR" sz="3600" dirty="0" smtClean="0"/>
              <a:t>Zadarski</a:t>
            </a: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KIMOO </a:t>
            </a:r>
            <a:r>
              <a:rPr lang="hr-HR" sz="3600" dirty="0" smtClean="0"/>
              <a:t>na</a:t>
            </a: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29. PŠŠK </a:t>
            </a:r>
            <a:r>
              <a:rPr lang="hr-HR" sz="3600" b="1" dirty="0" smtClean="0">
                <a:solidFill>
                  <a:srgbClr val="FF3399"/>
                </a:solidFill>
              </a:rPr>
              <a:t>– Trogir </a:t>
            </a:r>
          </a:p>
          <a:p>
            <a:pPr>
              <a:buNone/>
            </a:pPr>
            <a:r>
              <a:rPr lang="hr-HR" dirty="0" smtClean="0">
                <a:solidFill>
                  <a:schemeClr val="tx2"/>
                </a:solidFill>
              </a:rPr>
              <a:t>(</a:t>
            </a:r>
            <a:r>
              <a:rPr lang="hr-HR" dirty="0" err="1" smtClean="0">
                <a:solidFill>
                  <a:schemeClr val="tx2"/>
                </a:solidFill>
              </a:rPr>
              <a:t>Saulačić</a:t>
            </a:r>
            <a:r>
              <a:rPr lang="hr-HR" dirty="0" smtClean="0">
                <a:solidFill>
                  <a:schemeClr val="tx2"/>
                </a:solidFill>
              </a:rPr>
              <a:t>)</a:t>
            </a:r>
          </a:p>
          <a:p>
            <a:pPr>
              <a:buNone/>
            </a:pPr>
            <a:r>
              <a:rPr lang="hr-HR" i="1" dirty="0" smtClean="0">
                <a:solidFill>
                  <a:srgbClr val="FF3399"/>
                </a:solidFill>
                <a:hlinkClick r:id="rId2"/>
              </a:rPr>
              <a:t>http://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www.azoo.hr/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index.php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?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option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=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com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_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content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&amp;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view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=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article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&amp;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id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=6261:osvrt-na-29-proljetnu-kolu-kolskih-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knjiniara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-s-temom-kurikulum-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knjininog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-odgoja-i-obrazovanja-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&amp;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catid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=284:struni-suradnici-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knjiniari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&amp;</a:t>
            </a:r>
            <a:r>
              <a:rPr lang="hr-HR" i="1" dirty="0" err="1" smtClean="0">
                <a:solidFill>
                  <a:srgbClr val="FF3399"/>
                </a:solidFill>
                <a:hlinkClick r:id="rId2"/>
              </a:rPr>
              <a:t>Itemid</a:t>
            </a:r>
            <a:r>
              <a:rPr lang="hr-HR" i="1" dirty="0" smtClean="0">
                <a:solidFill>
                  <a:srgbClr val="FF3399"/>
                </a:solidFill>
                <a:hlinkClick r:id="rId2"/>
              </a:rPr>
              <a:t>=115</a:t>
            </a:r>
            <a:r>
              <a:rPr lang="hr-HR" i="1" dirty="0" smtClean="0">
                <a:solidFill>
                  <a:srgbClr val="FF3399"/>
                </a:solidFill>
              </a:rPr>
              <a:t> </a:t>
            </a:r>
            <a:endParaRPr lang="hr-HR" i="1" dirty="0">
              <a:solidFill>
                <a:srgbClr val="FF339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41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2192000" cy="685800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pPr lvl="0"/>
            <a:r>
              <a:rPr lang="hr-HR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KIP</a:t>
            </a:r>
            <a:r>
              <a:rPr lang="hr-HR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hr-HR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Knjižnična i informacijska pismenost </a:t>
            </a:r>
            <a:r>
              <a:rPr lang="hr-HR" sz="27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poticanje čitanja</a:t>
            </a:r>
            <a:r>
              <a:rPr lang="hr-HR" sz="27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hr-HR" sz="27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hr-HR" sz="22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Nastavni plan i program za osnovnu školu – HNOS</a:t>
            </a:r>
            <a:r>
              <a:rPr lang="hr-HR" sz="2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MZOŠ (2006) </a:t>
            </a:r>
            <a:r>
              <a:rPr lang="hr-HR" sz="2200" dirty="0" err="1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D.Primorac</a:t>
            </a:r>
            <a:r>
              <a:rPr lang="hr-HR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(str.19)</a:t>
            </a:r>
            <a:endParaRPr lang="hr-HR" sz="22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3200" y="990600"/>
          <a:ext cx="11785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8328201" y="4876801"/>
            <a:ext cx="31197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2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Ana </a:t>
            </a:r>
            <a:r>
              <a:rPr lang="hr-HR" sz="24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Saulačić</a:t>
            </a:r>
            <a:r>
              <a:rPr lang="hr-HR" sz="2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, 2017.</a:t>
            </a:r>
            <a:endParaRPr lang="en-US" sz="2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11785600" cy="2286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lvl="0"/>
            <a:r>
              <a:rPr lang="hr-HR" sz="2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UNESCO</a:t>
            </a:r>
            <a:r>
              <a:rPr lang="hr-HR" sz="2200" dirty="0" smtClean="0">
                <a:solidFill>
                  <a:schemeClr val="accent3">
                    <a:lumMod val="50000"/>
                  </a:schemeClr>
                </a:solidFill>
              </a:rPr>
              <a:t> (2011): </a:t>
            </a:r>
            <a:r>
              <a:rPr lang="hr-HR" sz="22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Informacijsko-medijska pismenost</a:t>
            </a:r>
            <a:r>
              <a:rPr lang="hr-HR" sz="2200" b="1" i="1" dirty="0" smtClean="0">
                <a:solidFill>
                  <a:srgbClr val="FF3399"/>
                </a:solidFill>
              </a:rPr>
              <a:t>        </a:t>
            </a:r>
            <a:r>
              <a:rPr lang="hr-HR" sz="2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Knjižnična pismenost </a:t>
            </a:r>
            <a:r>
              <a:rPr lang="hr-HR" sz="2200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hr-HR" sz="2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hr-HR" sz="2200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hr-HR" sz="22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3200" y="304800"/>
          <a:ext cx="117856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ight Arrow 4"/>
          <p:cNvSpPr/>
          <p:nvPr/>
        </p:nvSpPr>
        <p:spPr>
          <a:xfrm>
            <a:off x="6564415" y="0"/>
            <a:ext cx="304800" cy="228600"/>
          </a:xfrm>
          <a:prstGeom prst="rightArrow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2192000" cy="8382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hr-HR" sz="36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KNJIŽNICE riznice pisane i digitalne baštine</a:t>
            </a:r>
            <a:br>
              <a:rPr lang="hr-HR" sz="36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naziv</a:t>
            </a:r>
            <a:r>
              <a:rPr lang="hr-HR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35. skupštine HKD-a </a:t>
            </a:r>
            <a:r>
              <a:rPr lang="hr-H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(2006)</a:t>
            </a:r>
            <a:endParaRPr lang="hr-HR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11582400" cy="51054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hr-HR" sz="2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CILJ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Kritičko vrednovanje digitalnih informacija</a:t>
            </a:r>
            <a:r>
              <a:rPr lang="hr-HR" sz="2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(A. </a:t>
            </a:r>
            <a:r>
              <a:rPr lang="hr-HR" sz="2400" dirty="0" err="1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Saulačić</a:t>
            </a:r>
            <a:r>
              <a:rPr lang="hr-HR" sz="240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>
              <a:buNone/>
            </a:pPr>
            <a:r>
              <a:rPr lang="hr-HR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= elektroničko: </a:t>
            </a:r>
            <a:r>
              <a:rPr lang="hr-HR" sz="24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e-knjižnice, e-enciklopedije, e-knjige, e-lektire (digitalno vs. digitalizirano / dvosmjerno vs. jednosmjerno)</a:t>
            </a:r>
            <a:endParaRPr lang="hr-HR" sz="24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6502400" y="3886200"/>
            <a:ext cx="5689600" cy="2438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CILJ</a:t>
            </a:r>
            <a:r>
              <a:rPr lang="hr-HR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hr-HR" sz="24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Informacijska</a:t>
            </a:r>
            <a:r>
              <a:rPr lang="hr-H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</a:t>
            </a:r>
            <a:r>
              <a:rPr lang="hr-HR" sz="2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BIG-6 </a:t>
            </a:r>
            <a:r>
              <a:rPr lang="hr-HR" sz="1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(Prepoznati, Odabrati, Primijeniti, Analizirati, Sintetizirati  i  Vrednovati informaciju) </a:t>
            </a:r>
            <a:r>
              <a:rPr lang="hr-HR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hr-HR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“Razumijevanje i uporaba informacija</a:t>
            </a:r>
            <a:r>
              <a:rPr lang="hr-HR" sz="1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ne samo iz klasičnih izvora znanja, nego </a:t>
            </a:r>
            <a:r>
              <a:rPr lang="hr-HR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onih posredovanih suvremenom tehnologijom</a:t>
            </a:r>
            <a:r>
              <a:rPr lang="hr-HR" sz="1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</a:p>
          <a:p>
            <a:pPr algn="ctr"/>
            <a:r>
              <a:rPr lang="hr-HR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KIP’06. </a:t>
            </a:r>
            <a:r>
              <a:rPr lang="hr-H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hr-HR" sz="14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KIOO</a:t>
            </a:r>
            <a:r>
              <a:rPr lang="hr-H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KIMOO</a:t>
            </a:r>
            <a:endParaRPr lang="hr-HR" sz="1400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0" y="2590800"/>
            <a:ext cx="6502400" cy="3200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b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ALAT</a:t>
            </a:r>
            <a:r>
              <a:rPr lang="hr-HR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CILJ</a:t>
            </a:r>
            <a:r>
              <a:rPr lang="hr-HR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hr-H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Informatička / </a:t>
            </a:r>
            <a:r>
              <a:rPr lang="hr-HR" sz="24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računalna</a:t>
            </a:r>
            <a:r>
              <a:rPr lang="hr-H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pismenost:</a:t>
            </a:r>
          </a:p>
          <a:p>
            <a:pPr algn="ctr">
              <a:buFont typeface="Arial" pitchFamily="34" charset="0"/>
              <a:buChar char="•"/>
            </a:pPr>
            <a:r>
              <a:rPr lang="hr-HR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HARDWARE i SOFTWARE</a:t>
            </a:r>
          </a:p>
          <a:p>
            <a:pPr algn="ctr">
              <a:buFont typeface="Arial" pitchFamily="34" charset="0"/>
              <a:buChar char="•"/>
            </a:pPr>
            <a:r>
              <a:rPr lang="hr-HR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Digitaliziranje</a:t>
            </a: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(papirnatog u brojčano – </a:t>
            </a:r>
            <a:r>
              <a:rPr lang="hr-HR" b="1" i="1" u="sng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digit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=brojka)</a:t>
            </a:r>
          </a:p>
          <a:p>
            <a:pPr algn="ctr">
              <a:buFont typeface="Arial" pitchFamily="34" charset="0"/>
              <a:buChar char="•"/>
            </a:pPr>
            <a:r>
              <a:rPr lang="hr-HR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Programiranje</a:t>
            </a: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(robotika)</a:t>
            </a:r>
          </a:p>
          <a:p>
            <a:pPr algn="ctr">
              <a:buFont typeface="Arial" pitchFamily="34" charset="0"/>
              <a:buChar char="•"/>
            </a:pP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Računalne igre…</a:t>
            </a:r>
            <a:endParaRPr lang="hr-HR" dirty="0">
              <a:solidFill>
                <a:schemeClr val="bg1"/>
              </a:solidFill>
            </a:endParaRPr>
          </a:p>
        </p:txBody>
      </p:sp>
      <p:sp>
        <p:nvSpPr>
          <p:cNvPr id="7" name="Not Equal 6"/>
          <p:cNvSpPr/>
          <p:nvPr/>
        </p:nvSpPr>
        <p:spPr>
          <a:xfrm>
            <a:off x="6096000" y="4343400"/>
            <a:ext cx="1016000" cy="381000"/>
          </a:xfrm>
          <a:prstGeom prst="mathNotEqual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6299200" y="2667000"/>
            <a:ext cx="5181600" cy="1143000"/>
          </a:xfrm>
          <a:prstGeom prst="cloudCallout">
            <a:avLst>
              <a:gd name="adj1" fmla="val 50692"/>
              <a:gd name="adj2" fmla="val -126929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OSNOVNA-e pismenosti:</a:t>
            </a:r>
          </a:p>
          <a:p>
            <a:pPr algn="ctr"/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čitanje, pisanje,</a:t>
            </a:r>
            <a:r>
              <a:rPr lang="hr-H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računanje?</a:t>
            </a:r>
            <a:endParaRPr lang="hr-HR" dirty="0">
              <a:solidFill>
                <a:schemeClr val="bg1"/>
              </a:solidFill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1828800" y="5410200"/>
            <a:ext cx="5791200" cy="1447800"/>
          </a:xfrm>
          <a:prstGeom prst="cloudCallout">
            <a:avLst>
              <a:gd name="adj1" fmla="val -69341"/>
              <a:gd name="adj2" fmla="val -103808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RAČUNALNA pismenost =</a:t>
            </a:r>
          </a:p>
          <a:p>
            <a:pPr algn="ctr"/>
            <a:r>
              <a:rPr lang="hr-H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</a:t>
            </a:r>
            <a:r>
              <a:rPr lang="hr-HR" sz="14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MATIČKA</a:t>
            </a:r>
            <a:r>
              <a:rPr lang="hr-HR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algn="ctr"/>
            <a:r>
              <a:rPr lang="hr-HR" sz="14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TEHNO</a:t>
            </a:r>
            <a:r>
              <a:rPr lang="hr-HR" sz="1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LOGIJA</a:t>
            </a:r>
            <a:r>
              <a:rPr lang="hr-HR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informacijsku p.</a:t>
            </a:r>
          </a:p>
          <a:p>
            <a:pPr algn="ctr"/>
            <a: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IK-</a:t>
            </a:r>
            <a:r>
              <a:rPr lang="hr-HR" sz="24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</a:t>
            </a:r>
            <a:endParaRPr lang="hr-H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493818"/>
            <a:ext cx="12192000" cy="110663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Knjižnično-informacijska </a:t>
            </a:r>
            <a:r>
              <a:rPr lang="hr-HR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pismenost </a:t>
            </a:r>
            <a:r>
              <a:rPr lang="hr-HR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hr-HR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poticanje čitanja</a:t>
            </a:r>
            <a:endParaRPr lang="hr-HR" sz="53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2000" cy="2057400"/>
          </a:xfrm>
        </p:spPr>
        <p:txBody>
          <a:bodyPr>
            <a:normAutofit/>
          </a:bodyPr>
          <a:lstStyle/>
          <a:p>
            <a:endParaRPr lang="hr-HR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hr-HR" sz="43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</a:t>
            </a:r>
            <a:r>
              <a:rPr lang="hr-HR" sz="43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čitanj</a:t>
            </a:r>
            <a:r>
              <a:rPr lang="hr-HR" sz="43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-e! E-</a:t>
            </a:r>
            <a:r>
              <a:rPr lang="hr-HR" sz="43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lektir</a:t>
            </a:r>
            <a:r>
              <a:rPr lang="hr-HR" sz="43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-e! E-</a:t>
            </a:r>
            <a:r>
              <a:rPr lang="hr-HR" sz="43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škol</a:t>
            </a:r>
            <a:r>
              <a:rPr lang="hr-HR" sz="43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-e!</a:t>
            </a:r>
          </a:p>
          <a:p>
            <a:r>
              <a:rPr lang="hr-HR" sz="44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Informatičko u službi informacijskog!</a:t>
            </a:r>
            <a:endParaRPr lang="hr-HR" sz="4300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16619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hr-HR" sz="2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“Realizacija sadržaja programa čitalačke pismenosti i knjižnično-informacijskoga područja školske knjižnice”</a:t>
            </a:r>
          </a:p>
          <a:p>
            <a:pPr algn="ctr"/>
            <a:r>
              <a:rPr lang="hr-HR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NPP – HNOS (2006, str. 21.)</a:t>
            </a:r>
          </a:p>
          <a:p>
            <a:pPr algn="ctr"/>
            <a:r>
              <a:rPr lang="hr-HR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“Broj i redoslijed odgojno-obrazovnih sadržaja vezanih za rad u školskoj knjižnici nije određen posebnim brojem nastavnih sati, vremenom i tempom rada”</a:t>
            </a:r>
            <a:endParaRPr lang="en-US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599"/>
            <a:ext cx="12192000" cy="535280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hr-HR" sz="4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Očekuje se da učenici steknu znanje o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b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međupredmetnom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povezivanju </a:t>
            </a:r>
            <a:r>
              <a:rPr lang="hr-HR" sz="28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knjižnično-informacijskih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znanja s drugim predmetima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 osposobljeni čitati sa razumijevanjem i prepričavati vlastitim riječima,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raditi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bilješke i pisati sažetak, te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primijeniti 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stečena znanja i vještine u </a:t>
            </a:r>
            <a:r>
              <a:rPr lang="hr-HR" sz="2800" b="1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cjeloživotnom</a:t>
            </a:r>
            <a:r>
              <a:rPr lang="hr-HR" sz="28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učenju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  <a:b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4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hr-HR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“… usklađuje svoje zadaće i ciljeve s 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nastavnim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izvannastavnim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aktivnostima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 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 programa mogu se ostvariti korelacijom s bilo kojim područjem iz školskoga programa, …” 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4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hr-HR" sz="24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hr-HR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6127668"/>
            <a:ext cx="8534400" cy="425532"/>
          </a:xfrm>
          <a:solidFill>
            <a:srgbClr val="FF3399"/>
          </a:solidFill>
        </p:spPr>
        <p:txBody>
          <a:bodyPr>
            <a:noAutofit/>
          </a:bodyPr>
          <a:lstStyle/>
          <a:p>
            <a:r>
              <a:rPr lang="hr-H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NPP</a:t>
            </a:r>
            <a:r>
              <a:rPr lang="hr-H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HNOS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hr-H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2006. (VIII. razred, str. 21.)</a:t>
            </a:r>
            <a:endParaRPr lang="hr-H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/>
          <a:lstStyle/>
          <a:p>
            <a:r>
              <a:rPr lang="hr-HR" b="1" dirty="0" smtClean="0">
                <a:solidFill>
                  <a:schemeClr val="bg1"/>
                </a:solidFill>
              </a:rPr>
              <a:t>LMS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47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31593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  <a: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Zaključak (nastavni sat; knjižničar učitelj)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519066" y="0"/>
            <a:ext cx="461354" cy="6857999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2000" dirty="0" smtClean="0">
                <a:solidFill>
                  <a:srgbClr val="FF3399"/>
                </a:solidFill>
              </a:rPr>
              <a:t>=</a:t>
            </a:r>
          </a:p>
          <a:p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91" y="2149432"/>
            <a:ext cx="8329864" cy="47085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48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KNJIŽNICE</a:t>
            </a:r>
            <a:b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b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PROMJENA</a:t>
            </a:r>
            <a:endParaRPr lang="hr-H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864" y="190005"/>
            <a:ext cx="7998458" cy="61894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49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98527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3762"/>
            <a:ext cx="12191999" cy="4158714"/>
          </a:xfrm>
        </p:spPr>
        <p:txBody>
          <a:bodyPr>
            <a:normAutofit fontScale="90000"/>
          </a:bodyPr>
          <a:lstStyle/>
          <a:p>
            <a:r>
              <a:rPr lang="hr-HR" sz="2700" u="sng" dirty="0" smtClean="0">
                <a:hlinkClick r:id="rId2"/>
              </a:rPr>
              <a:t>https://m.youtube.com/watch?v=vybAF4OuqLM&amp;feature=share</a:t>
            </a:r>
            <a:r>
              <a:rPr lang="hr-HR" sz="2700" dirty="0" smtClean="0"/>
              <a:t>  06.01’</a:t>
            </a:r>
            <a:br>
              <a:rPr lang="hr-HR" sz="2700" dirty="0" smtClean="0"/>
            </a:br>
            <a:r>
              <a:rPr lang="hr-HR" sz="2700" dirty="0" smtClean="0"/>
              <a:t> </a:t>
            </a:r>
            <a:br>
              <a:rPr lang="hr-HR" sz="2700" dirty="0" smtClean="0"/>
            </a:br>
            <a:r>
              <a:rPr lang="hr-HR" sz="3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Suzana Pracaić</a:t>
            </a:r>
            <a:r>
              <a:rPr lang="hr-HR" sz="3600" dirty="0" smtClean="0"/>
              <a:t>, </a:t>
            </a: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Osnovna škola “Ljudevit Gaj”</a:t>
            </a:r>
            <a:r>
              <a:rPr lang="hr-HR" sz="3600" dirty="0" smtClean="0"/>
              <a:t>, </a:t>
            </a:r>
            <a:r>
              <a:rPr lang="hr-HR" sz="3600" dirty="0" smtClean="0">
                <a:solidFill>
                  <a:srgbClr val="FF3399"/>
                </a:solidFill>
              </a:rPr>
              <a:t>Krapina </a:t>
            </a:r>
            <a:r>
              <a:rPr lang="hr-HR" sz="2700" dirty="0" smtClean="0"/>
              <a:t/>
            </a:r>
            <a:br>
              <a:rPr lang="hr-HR" sz="2700" dirty="0" smtClean="0"/>
            </a:br>
            <a:r>
              <a:rPr lang="hr-HR" sz="2700" dirty="0" smtClean="0"/>
              <a:t> </a:t>
            </a:r>
            <a:br>
              <a:rPr lang="hr-HR" sz="2700" dirty="0" smtClean="0"/>
            </a:br>
            <a:r>
              <a:rPr lang="hr-HR" sz="2700" u="sng" dirty="0" smtClean="0">
                <a:hlinkClick r:id="rId3"/>
              </a:rPr>
              <a:t>https://prezi.com/l5l-jtrlmi7e/dani-nacionalne-i-sveucilisne-knjiznice/#</a:t>
            </a:r>
            <a:r>
              <a:rPr lang="hr-HR" sz="2700" dirty="0" smtClean="0"/>
              <a:t>  </a:t>
            </a:r>
            <a:br>
              <a:rPr lang="hr-HR" sz="2700" dirty="0" smtClean="0"/>
            </a:br>
            <a:r>
              <a:rPr lang="hr-HR" sz="2700" dirty="0" smtClean="0"/>
              <a:t>“Dan” NSK – </a:t>
            </a:r>
            <a:r>
              <a:rPr lang="hr-HR" sz="27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Integrirana nastava </a:t>
            </a:r>
            <a:r>
              <a:rPr lang="hr-HR" sz="27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hrvatskog jezika, fizike i KIOO-a </a:t>
            </a:r>
            <a:r>
              <a:rPr lang="hr-HR" sz="2700" dirty="0" smtClean="0"/>
              <a:t>(24.10.2017.)</a:t>
            </a:r>
            <a:br>
              <a:rPr lang="hr-HR" sz="2700" dirty="0" smtClean="0"/>
            </a:br>
            <a:r>
              <a:rPr lang="hr-HR" sz="2700" dirty="0" smtClean="0"/>
              <a:t/>
            </a:r>
            <a:br>
              <a:rPr lang="hr-HR" sz="2700" dirty="0" smtClean="0"/>
            </a:br>
            <a:r>
              <a:rPr lang="hr-HR" sz="2700" dirty="0" smtClean="0">
                <a:hlinkClick r:id="rId4"/>
              </a:rPr>
              <a:t>https://prezi.com/17izu7ljvp_6/faust-vrancic-i-digitalna -</a:t>
            </a:r>
            <a:r>
              <a:rPr lang="hr-HR" sz="2700" dirty="0" err="1" smtClean="0">
                <a:hlinkClick r:id="rId4"/>
              </a:rPr>
              <a:t>nsk</a:t>
            </a:r>
            <a:r>
              <a:rPr lang="hr-HR" sz="2700" dirty="0" smtClean="0">
                <a:hlinkClick r:id="rId4"/>
              </a:rPr>
              <a:t>/</a:t>
            </a:r>
            <a:r>
              <a:rPr lang="hr-HR" sz="2700" dirty="0" smtClean="0"/>
              <a:t> </a:t>
            </a:r>
            <a:br>
              <a:rPr lang="hr-HR" sz="2700" dirty="0" smtClean="0"/>
            </a:br>
            <a:r>
              <a:rPr lang="hr-HR" sz="27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Faust Vrančić i digitalna NSK </a:t>
            </a:r>
            <a:r>
              <a:rPr lang="hr-HR" sz="2700" dirty="0" smtClean="0"/>
              <a:t>(16.05.2017.) </a:t>
            </a:r>
            <a:r>
              <a:rPr lang="hr-HR" sz="27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hr-HR" sz="27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8.r.</a:t>
            </a:r>
            <a:r>
              <a:rPr lang="hr-HR" sz="27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hr-HR" sz="2700" dirty="0" smtClean="0"/>
              <a:t/>
            </a:r>
            <a:br>
              <a:rPr lang="hr-HR" sz="2700" dirty="0" smtClean="0"/>
            </a:br>
            <a:r>
              <a:rPr lang="hr-HR" sz="2700" dirty="0" smtClean="0"/>
              <a:t> </a:t>
            </a:r>
            <a:br>
              <a:rPr lang="hr-HR" sz="2700" dirty="0" smtClean="0"/>
            </a:br>
            <a:r>
              <a:rPr lang="hr-HR" sz="2700" u="sng" dirty="0" smtClean="0">
                <a:hlinkClick r:id="rId5"/>
              </a:rPr>
              <a:t>http://prezi.com/l5l-jtrlmi7e/?utm_campaign=share&amp;utm_medium=copy&amp;rc=ex0share</a:t>
            </a:r>
            <a:r>
              <a:rPr lang="hr-HR" sz="2700" u="sng" dirty="0" smtClean="0"/>
              <a:t/>
            </a:r>
            <a:br>
              <a:rPr lang="hr-HR" sz="2700" u="sng" dirty="0" smtClean="0"/>
            </a:br>
            <a:r>
              <a:rPr lang="hr-HR" sz="2700" dirty="0" smtClean="0">
                <a:hlinkClick r:id="rId6"/>
              </a:rPr>
              <a:t>https://prezi.com/x0b5gkbneqbl/100-godina-prica -iz-davnine/</a:t>
            </a:r>
            <a:r>
              <a:rPr lang="hr-HR" sz="2700" dirty="0" smtClean="0"/>
              <a:t> </a:t>
            </a:r>
            <a:r>
              <a:rPr lang="hr-HR" sz="27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hr-HR" sz="27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4.r.</a:t>
            </a:r>
            <a:r>
              <a:rPr lang="hr-HR" sz="27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</a:t>
            </a:r>
            <a:r>
              <a:rPr lang="hr-HR" sz="27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6.r.</a:t>
            </a:r>
            <a:r>
              <a:rPr lang="hr-HR" sz="27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hr-HR" sz="27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4589463"/>
            <a:ext cx="12192000" cy="1500187"/>
          </a:xfrm>
          <a:solidFill>
            <a:srgbClr val="FF3399"/>
          </a:solidFill>
        </p:spPr>
        <p:txBody>
          <a:bodyPr>
            <a:normAutofit lnSpcReduction="10000"/>
          </a:bodyPr>
          <a:lstStyle/>
          <a:p>
            <a:endParaRPr lang="hr-H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ISKUSTVO DOBRE PRAKSE </a:t>
            </a:r>
          </a:p>
          <a:p>
            <a:r>
              <a:rPr lang="hr-HR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OGLEDNI NASTAVNI SAT</a:t>
            </a:r>
            <a:endParaRPr lang="hr-H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>
            <a:normAutofit/>
          </a:bodyPr>
          <a:lstStyle/>
          <a:p>
            <a:pPr algn="ctr"/>
            <a:r>
              <a:rPr lang="hr-HR" sz="3200" dirty="0" smtClean="0"/>
              <a:t>Stručni suradnik – knjižničar:</a:t>
            </a:r>
            <a:br>
              <a:rPr lang="hr-HR" sz="3200" dirty="0" smtClean="0"/>
            </a:br>
            <a:r>
              <a:rPr lang="hr-HR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Knjižnično-informacijski i medijski stručnjak</a:t>
            </a:r>
            <a:endParaRPr lang="hr-H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sz="4400" i="1" dirty="0" smtClean="0"/>
          </a:p>
          <a:p>
            <a:r>
              <a:rPr lang="hr-HR" sz="4400" i="1" dirty="0" smtClean="0"/>
              <a:t>“</a:t>
            </a:r>
            <a:r>
              <a:rPr lang="hr-HR" sz="4400" i="1" u="sng" dirty="0" err="1" smtClean="0"/>
              <a:t>The</a:t>
            </a:r>
            <a:r>
              <a:rPr lang="hr-HR" sz="4400" i="1" u="sng" dirty="0" smtClean="0"/>
              <a:t> </a:t>
            </a:r>
            <a:r>
              <a:rPr lang="hr-HR" sz="4400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hr-HR" sz="4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library</a:t>
            </a:r>
            <a:r>
              <a:rPr lang="hr-HR" sz="4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</a:t>
            </a:r>
            <a:r>
              <a:rPr lang="hr-HR" sz="4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specialist</a:t>
            </a:r>
            <a:r>
              <a:rPr lang="hr-HR" sz="4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u="sng" dirty="0" smtClean="0"/>
              <a:t>must </a:t>
            </a:r>
            <a:r>
              <a:rPr lang="hr-HR" sz="4400" i="1" u="sng" dirty="0" err="1" smtClean="0"/>
              <a:t>be</a:t>
            </a:r>
            <a:r>
              <a:rPr lang="hr-HR" sz="4400" i="1" u="sng" dirty="0" smtClean="0"/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perceived</a:t>
            </a:r>
            <a:r>
              <a:rPr lang="hr-HR" sz="4400" i="1" dirty="0" smtClean="0"/>
              <a:t> as a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strong</a:t>
            </a:r>
            <a:r>
              <a:rPr lang="hr-HR" sz="4400" i="1" dirty="0" smtClean="0"/>
              <a:t>,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creative</a:t>
            </a:r>
            <a:r>
              <a:rPr lang="hr-HR" sz="4400" i="1" dirty="0" smtClean="0"/>
              <a:t>,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collaborative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professional </a:t>
            </a:r>
            <a:r>
              <a:rPr lang="hr-HR" sz="4400" i="1" dirty="0" smtClean="0"/>
              <a:t>who is a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visible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/>
              <a:t>in</a:t>
            </a:r>
            <a:r>
              <a:rPr lang="hr-HR" sz="4400" i="1" dirty="0" smtClean="0"/>
              <a:t> </a:t>
            </a:r>
            <a:r>
              <a:rPr lang="hr-HR" sz="4400" i="1" dirty="0" err="1" smtClean="0"/>
              <a:t>the</a:t>
            </a:r>
            <a:r>
              <a:rPr lang="hr-HR" sz="4400" i="1" dirty="0" smtClean="0"/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curriculum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instruction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/>
              <a:t>appropriate</a:t>
            </a:r>
            <a:r>
              <a:rPr lang="hr-HR" sz="4400" i="1" dirty="0" smtClean="0"/>
              <a:t> for </a:t>
            </a:r>
            <a:r>
              <a:rPr lang="hr-HR" sz="4400" i="1" dirty="0" err="1" smtClean="0"/>
              <a:t>an</a:t>
            </a:r>
            <a:r>
              <a:rPr lang="hr-HR" sz="4400" i="1" dirty="0" smtClean="0"/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rich</a:t>
            </a:r>
            <a:r>
              <a:rPr lang="hr-HR" sz="44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400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</a:t>
            </a:r>
            <a:r>
              <a:rPr lang="hr-HR" sz="4400" i="1" dirty="0" smtClean="0"/>
              <a:t>.”</a:t>
            </a:r>
          </a:p>
          <a:p>
            <a:pPr algn="r">
              <a:buNone/>
            </a:pPr>
            <a:r>
              <a:rPr lang="hr-HR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Marilyn</a:t>
            </a:r>
            <a:r>
              <a:rPr lang="hr-H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Miller</a:t>
            </a:r>
            <a:endParaRPr lang="hr-HR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50</a:t>
            </a:fld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246185"/>
            <a:ext cx="12191999" cy="691966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endParaRPr lang="hr-HR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430" y="800100"/>
            <a:ext cx="7783831" cy="598756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51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01799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  <a: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Literatura / </a:t>
            </a:r>
            <a:r>
              <a:rPr lang="hr-H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Izvori</a:t>
            </a: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</a:t>
            </a:r>
            <a:r>
              <a:rPr lang="hr-HR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</a:t>
            </a:r>
            <a:r>
              <a:rPr lang="hr-H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usavršavanje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519066" y="0"/>
            <a:ext cx="461354" cy="6857999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2000" dirty="0" smtClean="0">
                <a:solidFill>
                  <a:srgbClr val="FF3399"/>
                </a:solidFill>
              </a:rPr>
              <a:t>=</a:t>
            </a:r>
          </a:p>
          <a:p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91" y="2149432"/>
            <a:ext cx="8329864" cy="47085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52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/>
          <a:lstStyle/>
          <a:p>
            <a:endParaRPr lang="hr-HR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2636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rgbClr val="FF3399"/>
          </a:solidFill>
        </p:spPr>
        <p:txBody>
          <a:bodyPr/>
          <a:lstStyle/>
          <a:p>
            <a:endParaRPr lang="hr-HR" dirty="0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1" y="764440"/>
            <a:ext cx="4322618" cy="6105392"/>
          </a:xfrm>
        </p:spPr>
      </p:pic>
      <p:pic>
        <p:nvPicPr>
          <p:cNvPr id="6" name="Rezervirano mjesto sadržaja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382" y="0"/>
            <a:ext cx="6388924" cy="6360529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54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52414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2235571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endParaRPr lang="hr-HR" dirty="0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9" y="178130"/>
            <a:ext cx="5259750" cy="6270171"/>
          </a:xfrm>
        </p:spPr>
      </p:pic>
      <p:pic>
        <p:nvPicPr>
          <p:cNvPr id="6" name="Rezervirano mjesto sadržaja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605642"/>
            <a:ext cx="4322684" cy="5577657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55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3097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3256849"/>
          </a:xfrm>
          <a:solidFill>
            <a:srgbClr val="FF3399"/>
          </a:solidFill>
        </p:spPr>
        <p:txBody>
          <a:bodyPr/>
          <a:lstStyle/>
          <a:p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2006.</a:t>
            </a:r>
            <a:b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GKMM Split</a:t>
            </a:r>
            <a:endParaRPr lang="hr-H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24" y="0"/>
            <a:ext cx="8602683" cy="645201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8844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178130"/>
            <a:ext cx="12192000" cy="4441371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hr-H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2006./07.</a:t>
            </a:r>
            <a:br>
              <a:rPr lang="hr-H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Nakon </a:t>
            </a:r>
            <a:b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predstavljanja</a:t>
            </a:r>
            <a:b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kurikuluma EU</a:t>
            </a:r>
            <a: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b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Učiteljskom </a:t>
            </a:r>
            <a:b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fakultetu u</a:t>
            </a:r>
            <a:b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Zagrebu</a:t>
            </a:r>
            <a:endParaRPr lang="hr-H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961" y="371105"/>
            <a:ext cx="8051470" cy="603860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57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0119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2188070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2013.</a:t>
            </a:r>
            <a:b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Stručni skup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58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6" name="Rectangle 5"/>
          <p:cNvSpPr/>
          <p:nvPr/>
        </p:nvSpPr>
        <p:spPr>
          <a:xfrm>
            <a:off x="0" y="2850078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r-HR" sz="2800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Planirani</a:t>
            </a:r>
            <a:r>
              <a:rPr lang="hr-HR" sz="2800" b="1" u="sng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ishodi učenja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obrazovna postignuća </a:t>
            </a:r>
            <a:r>
              <a:rPr lang="hr-HR" sz="28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školskoj knjižnici</a:t>
            </a:r>
            <a:r>
              <a:rPr lang="hr-HR" sz="28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dirty="0" smtClean="0">
                <a:solidFill>
                  <a:srgbClr val="CC3300"/>
                </a:solidFill>
              </a:rPr>
              <a:t/>
            </a:r>
            <a:br>
              <a:rPr lang="hr-HR" b="1" dirty="0" smtClean="0">
                <a:solidFill>
                  <a:srgbClr val="CC3300"/>
                </a:solidFill>
              </a:rPr>
            </a:br>
            <a:r>
              <a:rPr lang="hr-HR" sz="2400" dirty="0" smtClean="0"/>
              <a:t>Poziv za izradu nacrta</a:t>
            </a:r>
            <a:r>
              <a:rPr lang="hr-HR" sz="2400" b="1" dirty="0" smtClean="0">
                <a:solidFill>
                  <a:srgbClr val="0066FF"/>
                </a:solidFill>
              </a:rPr>
              <a:t> </a:t>
            </a:r>
            <a:r>
              <a:rPr lang="hr-HR" b="1" dirty="0" smtClean="0">
                <a:solidFill>
                  <a:srgbClr val="0066FF"/>
                </a:solidFill>
              </a:rPr>
              <a:t/>
            </a:r>
            <a:br>
              <a:rPr lang="hr-HR" b="1" dirty="0" smtClean="0">
                <a:solidFill>
                  <a:srgbClr val="0066FF"/>
                </a:solidFill>
              </a:rPr>
            </a:br>
            <a:r>
              <a:rPr lang="hr-HR" sz="4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Kurikuluma knjižničnog odgoja i obrazovanja</a:t>
            </a:r>
            <a:endParaRPr lang="hr-HR" sz="4400" dirty="0">
              <a:solidFill>
                <a:srgbClr val="FF339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897092"/>
            <a:ext cx="1219199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hr-HR" b="1" dirty="0" smtClean="0"/>
              <a:t>Ana </a:t>
            </a:r>
            <a:r>
              <a:rPr lang="hr-HR" b="1" dirty="0" err="1" smtClean="0"/>
              <a:t>Saulačić</a:t>
            </a:r>
            <a:r>
              <a:rPr lang="hr-HR" b="1" dirty="0" smtClean="0"/>
              <a:t>, </a:t>
            </a:r>
            <a:r>
              <a:rPr lang="hr-HR" b="1" dirty="0" err="1" smtClean="0"/>
              <a:t>prof</a:t>
            </a:r>
            <a:r>
              <a:rPr lang="hr-HR" b="1" dirty="0" smtClean="0"/>
              <a:t>. i </a:t>
            </a:r>
            <a:r>
              <a:rPr lang="hr-HR" b="1" dirty="0" err="1" smtClean="0"/>
              <a:t>dipl</a:t>
            </a:r>
            <a:r>
              <a:rPr lang="hr-HR" b="1" dirty="0" smtClean="0"/>
              <a:t>. </a:t>
            </a:r>
            <a:r>
              <a:rPr lang="hr-HR" b="1" dirty="0" err="1" smtClean="0"/>
              <a:t>knjiž</a:t>
            </a:r>
            <a:r>
              <a:rPr lang="hr-HR" b="1" dirty="0" smtClean="0"/>
              <a:t>.</a:t>
            </a:r>
            <a:r>
              <a:rPr lang="hr-HR" dirty="0" smtClean="0"/>
              <a:t> </a:t>
            </a:r>
          </a:p>
          <a:p>
            <a:pPr algn="r">
              <a:lnSpc>
                <a:spcPct val="80000"/>
              </a:lnSpc>
            </a:pPr>
            <a:r>
              <a:rPr lang="hr-HR" dirty="0" smtClean="0"/>
              <a:t>viša savjetnica za školsko knjižničarstvo</a:t>
            </a:r>
          </a:p>
          <a:p>
            <a:pPr algn="r">
              <a:lnSpc>
                <a:spcPct val="80000"/>
              </a:lnSpc>
            </a:pPr>
            <a:r>
              <a:rPr lang="hr-HR" dirty="0" smtClean="0"/>
              <a:t>AZOO - Podružnica Split</a:t>
            </a:r>
          </a:p>
          <a:p>
            <a:pPr algn="r">
              <a:lnSpc>
                <a:spcPct val="80000"/>
              </a:lnSpc>
            </a:pPr>
            <a:r>
              <a:rPr lang="hr-HR" b="1" u="sng" dirty="0" err="1" smtClean="0">
                <a:hlinkClick r:id="rId2"/>
              </a:rPr>
              <a:t>ana.saulacic</a:t>
            </a:r>
            <a:r>
              <a:rPr lang="hr-HR" b="1" u="sng" dirty="0" smtClean="0">
                <a:hlinkClick r:id="rId2"/>
              </a:rPr>
              <a:t>@</a:t>
            </a:r>
            <a:r>
              <a:rPr lang="hr-HR" b="1" u="sng" dirty="0" err="1" smtClean="0">
                <a:hlinkClick r:id="rId2"/>
              </a:rPr>
              <a:t>azoo.hr</a:t>
            </a:r>
            <a:r>
              <a:rPr lang="hr-HR" b="1" u="sng" dirty="0" smtClean="0"/>
              <a:t> </a:t>
            </a:r>
            <a:endParaRPr lang="hr-HR" b="1" u="sng" dirty="0"/>
          </a:p>
        </p:txBody>
      </p:sp>
    </p:spTree>
    <p:extLst>
      <p:ext uri="{BB962C8B-B14F-4D97-AF65-F5344CB8AC3E}">
        <p14:creationId xmlns="" xmlns:p14="http://schemas.microsoft.com/office/powerpoint/2010/main" val="22868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166255"/>
            <a:ext cx="12192000" cy="4180114"/>
          </a:xfrm>
          <a:solidFill>
            <a:srgbClr val="FF3399"/>
          </a:solidFill>
        </p:spPr>
        <p:txBody>
          <a:bodyPr>
            <a:normAutofit fontScale="90000"/>
          </a:bodyPr>
          <a:lstStyle/>
          <a:p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http://www.azoo.hr/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index.php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?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option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=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com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_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content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&amp;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view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=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article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&amp;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id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=5668:medijska-pismenost-uloga-medija-u-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uenju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-i-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pouavanju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-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u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-kolskoj-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knjinici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-&amp;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catid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=284:struni-suradnici-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knjiniari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&amp;</a:t>
            </a:r>
            <a:r>
              <a:rPr lang="hr-HR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Itemid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=115</a:t>
            </a:r>
            <a: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hr-HR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</a:t>
            </a:r>
            <a:br>
              <a:rPr lang="hr-H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27. PŠŠK</a:t>
            </a:r>
            <a:r>
              <a:rPr lang="hr-H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Primošten</a:t>
            </a:r>
            <a: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Šušnjić</a:t>
            </a:r>
            <a:r>
              <a:rPr lang="hr-HR" sz="27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</a:t>
            </a:r>
            <a:r>
              <a:rPr lang="hr-HR" sz="27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Saulačić</a:t>
            </a:r>
            <a:r>
              <a:rPr lang="hr-HR" sz="27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7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7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Medijska </a:t>
            </a:r>
            <a:br>
              <a:rPr lang="hr-HR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pismenost </a:t>
            </a:r>
            <a:r>
              <a:rPr lang="hr-H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Uloga medija u </a:t>
            </a:r>
            <a:br>
              <a:rPr lang="hr-H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učenju i poučavanju </a:t>
            </a:r>
            <a:br>
              <a:rPr lang="hr-H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školskoj knjižnici</a:t>
            </a:r>
            <a: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379" y="509280"/>
            <a:ext cx="8868952" cy="589152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59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868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49" y="202223"/>
            <a:ext cx="9643028" cy="612186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02361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184638"/>
            <a:ext cx="12192000" cy="1632287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hr-HR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2016.</a:t>
            </a:r>
            <a:r>
              <a:rPr lang="hr-HR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HUŠK u Rijeci</a:t>
            </a:r>
            <a:endParaRPr lang="hr-HR" sz="32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276" y="533411"/>
            <a:ext cx="8255977" cy="593160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60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78741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296883"/>
            <a:ext cx="12192000" cy="2802577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</a:t>
            </a:r>
            <a:r>
              <a:rPr lang="hr-HR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hr-HR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HKD –</a:t>
            </a: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Sekcija </a:t>
            </a:r>
            <a:b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</a:t>
            </a:r>
            <a:b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školske</a:t>
            </a:r>
            <a:b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knjižnice</a:t>
            </a:r>
            <a:b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22" y="62008"/>
            <a:ext cx="8918369" cy="63048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61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73532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45944157"/>
              </p:ext>
            </p:extLst>
          </p:nvPr>
        </p:nvGraphicFramePr>
        <p:xfrm>
          <a:off x="2787774" y="154380"/>
          <a:ext cx="8422533" cy="6316169"/>
        </p:xfrm>
        <a:graphic>
          <a:graphicData uri="http://schemas.openxmlformats.org/presentationml/2006/ole">
            <p:oleObj spid="_x0000_s1031" name="Presentation" r:id="rId3" imgW="4570541" imgH="3427323" progId="PowerPoint.Show.12">
              <p:embed/>
            </p:oleObj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62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  <p:sp>
        <p:nvSpPr>
          <p:cNvPr id="5" name="Rectangle 4"/>
          <p:cNvSpPr/>
          <p:nvPr/>
        </p:nvSpPr>
        <p:spPr>
          <a:xfrm>
            <a:off x="0" y="2113807"/>
            <a:ext cx="2743200" cy="1323439"/>
          </a:xfrm>
          <a:prstGeom prst="rect">
            <a:avLst/>
          </a:prstGeom>
          <a:solidFill>
            <a:srgbClr val="FF3399"/>
          </a:solidFill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2017.</a:t>
            </a:r>
            <a:r>
              <a:rPr lang="hr-H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HUŠK </a:t>
            </a:r>
          </a:p>
          <a:p>
            <a:r>
              <a:rPr lang="hr-H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Karlovcu</a:t>
            </a:r>
            <a:endParaRPr lang="hr-HR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032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892" y="323871"/>
            <a:ext cx="8438834" cy="632311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63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35191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453"/>
            <a:ext cx="12192000" cy="612309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64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0143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273131"/>
            <a:ext cx="12192000" cy="26244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Metodičke teme u području školskog knjižničarstva</a:t>
            </a:r>
            <a: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54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Stručni suradnik - knjižničar</a:t>
            </a:r>
            <a: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519066" y="0"/>
            <a:ext cx="461354" cy="6857999"/>
          </a:xfrm>
          <a:solidFill>
            <a:srgbClr val="FF3399"/>
          </a:solidFill>
        </p:spPr>
        <p:txBody>
          <a:bodyPr>
            <a:normAutofit/>
          </a:bodyPr>
          <a:lstStyle/>
          <a:p>
            <a:r>
              <a:rPr lang="hr-HR" sz="2000" dirty="0" smtClean="0">
                <a:solidFill>
                  <a:srgbClr val="FF3399"/>
                </a:solidFill>
              </a:rPr>
              <a:t>=</a:t>
            </a:r>
          </a:p>
          <a:p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hr-H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91" y="2149432"/>
            <a:ext cx="8329864" cy="47085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7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628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20" y="0"/>
            <a:ext cx="11294159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4FA39-D81F-436F-B6F0-097BE9FDD8B5}" type="slidenum">
              <a:rPr lang="hr-HR" smtClean="0"/>
              <a:pPr/>
              <a:t>8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OŠ Lapad - OŠ Stobreč - OŠ K.Krstića - OŠ Vidici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6274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10842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>
              <a:defRPr/>
            </a:pPr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 </a:t>
            </a:r>
            <a: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LICA</a:t>
            </a:r>
            <a:r>
              <a:rPr lang="hr-HR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stručnog suradnika - knjižničara</a:t>
            </a:r>
            <a: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 suparnik, </a:t>
            </a:r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suradnik</a:t>
            </a:r>
            <a: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hr-HR" sz="32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su</a:t>
            </a:r>
            <a:r>
              <a:rPr lang="hr-HR" sz="3200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stvaratelj</a:t>
            </a:r>
            <a:r>
              <a:rPr lang="hr-HR" sz="32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hr-HR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promjene </a:t>
            </a:r>
            <a:r>
              <a:rPr lang="hr-HR" sz="3200" dirty="0" smtClean="0">
                <a:solidFill>
                  <a:schemeClr val="tx2"/>
                </a:solidFill>
                <a:latin typeface="+mn-lt"/>
              </a:rPr>
              <a:t>(pregovarač)</a:t>
            </a:r>
            <a:endParaRPr lang="hr-HR" sz="32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9184" y="1600201"/>
            <a:ext cx="5755216" cy="4525963"/>
          </a:xfrm>
        </p:spPr>
        <p:txBody>
          <a:bodyPr>
            <a:normAutofit fontScale="92500"/>
          </a:bodyPr>
          <a:lstStyle/>
          <a:p>
            <a:pPr>
              <a:buFontTx/>
              <a:buNone/>
              <a:defRPr/>
            </a:pPr>
            <a:r>
              <a:rPr lang="hr-HR" sz="20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CISSL </a:t>
            </a:r>
            <a:r>
              <a:rPr lang="hr-HR" sz="2000" b="1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Talks</a:t>
            </a:r>
            <a:r>
              <a:rPr lang="hr-HR" sz="20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smtClean="0"/>
              <a:t>- </a:t>
            </a:r>
            <a:r>
              <a:rPr lang="hr-HR" sz="2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sz="2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hr-HR" sz="2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Faces</a:t>
            </a:r>
            <a:r>
              <a:rPr lang="hr-HR" sz="2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hr-HR" sz="2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sz="2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hr-HR" sz="2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Librarian</a:t>
            </a:r>
            <a:r>
              <a:rPr lang="hr-HR" sz="2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13.05’ </a:t>
            </a:r>
            <a:r>
              <a:rPr lang="hr-HR" sz="2000" dirty="0" smtClean="0"/>
              <a:t>Datum objavljivanja: 13. ožujka 2012.</a:t>
            </a:r>
          </a:p>
          <a:p>
            <a:pPr>
              <a:buNone/>
              <a:defRPr/>
            </a:pPr>
            <a:endParaRPr lang="hr-HR" sz="2000" u="sng" dirty="0" smtClean="0">
              <a:hlinkClick r:id="rId2"/>
            </a:endParaRPr>
          </a:p>
          <a:p>
            <a:pPr>
              <a:buNone/>
              <a:defRPr/>
            </a:pPr>
            <a:r>
              <a:rPr lang="hr-HR" sz="2000" u="sng" dirty="0" smtClean="0">
                <a:hlinkClick r:id="rId2"/>
              </a:rPr>
              <a:t>https://www.youtube.com/watch?v=ftjKL1yW_90</a:t>
            </a:r>
            <a:endParaRPr lang="hr-HR" sz="2000" dirty="0" smtClean="0"/>
          </a:p>
          <a:p>
            <a:pPr>
              <a:buFontTx/>
              <a:buNone/>
              <a:defRPr/>
            </a:pPr>
            <a:endParaRPr lang="hr-HR" sz="2000" dirty="0" smtClean="0"/>
          </a:p>
          <a:p>
            <a:pPr>
              <a:buFontTx/>
              <a:buNone/>
              <a:defRPr/>
            </a:pPr>
            <a:r>
              <a:rPr lang="hr-HR" sz="3600" b="1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</a:t>
            </a:r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600" b="1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Carol</a:t>
            </a:r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600" b="1" i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Gordon</a:t>
            </a:r>
            <a:r>
              <a:rPr lang="hr-HR" sz="36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discusses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FontTx/>
              <a:buNone/>
              <a:defRPr/>
            </a:pP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librarians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as </a:t>
            </a:r>
            <a:r>
              <a:rPr lang="hr-HR" sz="20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Warrior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hr-HR" sz="20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Ally</a:t>
            </a:r>
            <a:r>
              <a:rPr lang="hr-HR" sz="2000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Negotiator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based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findings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</a:t>
            </a:r>
            <a:r>
              <a:rPr lang="hr-HR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Jersey</a:t>
            </a:r>
            <a:r>
              <a:rPr lang="hr-HR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hr-HR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Library</a:t>
            </a:r>
            <a:r>
              <a:rPr lang="hr-HR" sz="2000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>
              <a:buFontTx/>
              <a:buNone/>
              <a:defRPr/>
            </a:pPr>
            <a:r>
              <a:rPr lang="hr-HR" sz="2000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"One </a:t>
            </a:r>
            <a:r>
              <a:rPr lang="hr-HR" sz="2000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</a:t>
            </a:r>
            <a:r>
              <a:rPr lang="hr-HR" sz="2000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000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Goal</a:t>
            </a:r>
            <a:r>
              <a:rPr lang="hr-HR" sz="2000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student </a:t>
            </a:r>
            <a:r>
              <a:rPr lang="hr-HR" sz="2000" i="1" dirty="0" err="1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</a:t>
            </a:r>
            <a:r>
              <a:rPr lang="hr-HR" sz="2000" i="1" dirty="0" smtClean="0">
                <a:solidFill>
                  <a:srgbClr val="2104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hr-HR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Tx/>
              <a:buNone/>
              <a:defRPr/>
            </a:pPr>
            <a:endParaRPr lang="hr-H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1"/>
            <a:ext cx="5755217" cy="4525963"/>
          </a:xfrm>
        </p:spPr>
        <p:txBody>
          <a:bodyPr>
            <a:normAutofit fontScale="92500"/>
          </a:bodyPr>
          <a:lstStyle/>
          <a:p>
            <a:pPr>
              <a:buFontTx/>
              <a:buNone/>
              <a:defRPr/>
            </a:pPr>
            <a:r>
              <a:rPr lang="hr-HR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istraživačke studije knjižnice u SAD-u: </a:t>
            </a:r>
          </a:p>
          <a:p>
            <a:pPr>
              <a:buFontTx/>
              <a:buNone/>
              <a:defRPr/>
            </a:pPr>
            <a:r>
              <a:rPr lang="hr-HR" sz="24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</a:t>
            </a:r>
            <a:r>
              <a:rPr lang="hr-HR" sz="2400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Jersey</a:t>
            </a:r>
            <a:r>
              <a:rPr lang="hr-HR" sz="24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endParaRPr lang="hr-HR" sz="2400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endParaRPr lang="hr-HR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3200" b="1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 SCHOOL LIBRARIANS </a:t>
            </a:r>
          </a:p>
          <a:p>
            <a:pPr>
              <a:buFontTx/>
              <a:buNone/>
              <a:defRPr/>
            </a:pPr>
            <a:r>
              <a:rPr lang="hr-HR" sz="24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hr-HR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just</a:t>
            </a:r>
            <a:r>
              <a:rPr lang="hr-HR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</a:t>
            </a:r>
            <a:r>
              <a:rPr lang="hr-HR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book</a:t>
            </a:r>
            <a:r>
              <a:rPr lang="hr-HR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hr-HR" sz="24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</a:t>
            </a:r>
            <a:r>
              <a:rPr lang="hr-HR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</a:t>
            </a:r>
            <a:r>
              <a:rPr lang="hr-HR" sz="2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>
              <a:buFontTx/>
              <a:buNone/>
              <a:defRPr/>
            </a:pPr>
            <a:r>
              <a:rPr lang="hr-H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STRUČNI SURADNICI - KNJIŽNIČARI</a:t>
            </a:r>
          </a:p>
          <a:p>
            <a:pPr>
              <a:buFontTx/>
              <a:buNone/>
              <a:defRPr/>
            </a:pP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Nije riječ samo o knjigama – </a:t>
            </a:r>
            <a:r>
              <a:rPr lang="hr-H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riječ je o učenju</a:t>
            </a: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>
              <a:buFontTx/>
              <a:buNone/>
              <a:defRPr/>
            </a:pPr>
            <a:endParaRPr lang="hr-HR" sz="2400" i="1" dirty="0" smtClean="0">
              <a:hlinkClick r:id="rId3" tooltip="CiSSL Talks - Literacy in the Digital Age"/>
            </a:endParaRPr>
          </a:p>
          <a:p>
            <a:pPr>
              <a:buFontTx/>
              <a:buNone/>
              <a:defRPr/>
            </a:pPr>
            <a:r>
              <a:rPr lang="hr-HR" sz="2400" i="1" dirty="0" err="1" smtClean="0">
                <a:hlinkClick r:id="rId3" tooltip="CiSSL Talks - Literacy in the Digital Age"/>
              </a:rPr>
              <a:t>CiSSL</a:t>
            </a:r>
            <a:r>
              <a:rPr lang="hr-HR" sz="2400" i="1" dirty="0" smtClean="0">
                <a:hlinkClick r:id="rId3" tooltip="CiSSL Talks - Literacy in the Digital Age"/>
              </a:rPr>
              <a:t> </a:t>
            </a:r>
            <a:r>
              <a:rPr lang="hr-HR" sz="2400" i="1" dirty="0" err="1" smtClean="0">
                <a:hlinkClick r:id="rId3" tooltip="CiSSL Talks - Literacy in the Digital Age"/>
              </a:rPr>
              <a:t>Talks</a:t>
            </a:r>
            <a:r>
              <a:rPr lang="hr-HR" sz="2400" i="1" dirty="0" smtClean="0">
                <a:hlinkClick r:id="rId3" tooltip="CiSSL Talks - Literacy in the Digital Age"/>
              </a:rPr>
              <a:t> – </a:t>
            </a:r>
          </a:p>
          <a:p>
            <a:pPr>
              <a:buFontTx/>
              <a:buNone/>
              <a:defRPr/>
            </a:pPr>
            <a:r>
              <a:rPr lang="hr-HR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Literacy</a:t>
            </a:r>
            <a:r>
              <a:rPr lang="hr-H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 </a:t>
            </a:r>
            <a:r>
              <a:rPr lang="hr-HR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in</a:t>
            </a:r>
            <a:r>
              <a:rPr lang="hr-H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 </a:t>
            </a:r>
            <a:r>
              <a:rPr lang="hr-HR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the</a:t>
            </a:r>
            <a:r>
              <a:rPr lang="hr-H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 </a:t>
            </a:r>
            <a:r>
              <a:rPr lang="hr-HR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Digital</a:t>
            </a:r>
            <a:r>
              <a:rPr lang="hr-H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CiSSL Talks - Literacy in the Digital Age"/>
              </a:rPr>
              <a:t> Age</a:t>
            </a:r>
            <a:r>
              <a:rPr lang="hr-HR" sz="2400" i="1" dirty="0" smtClean="0"/>
              <a:t>….</a:t>
            </a:r>
          </a:p>
          <a:p>
            <a:pPr>
              <a:buFontTx/>
              <a:buNone/>
              <a:defRPr/>
            </a:pPr>
            <a:endParaRPr lang="hr-HR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hr-HR" dirty="0"/>
          </a:p>
        </p:txBody>
      </p:sp>
      <p:sp>
        <p:nvSpPr>
          <p:cNvPr id="57349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sr-Latn-CS" smtClean="0"/>
              <a:t>Međužupanijski skup AZOO</a:t>
            </a:r>
            <a:endParaRPr lang="hr-HR" smtClean="0"/>
          </a:p>
        </p:txBody>
      </p:sp>
      <p:sp>
        <p:nvSpPr>
          <p:cNvPr id="57350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hr-HR" smtClean="0"/>
              <a:t>SVKST, 07.07.2017. ana.saulacic@azoo.hr </a:t>
            </a:r>
          </a:p>
        </p:txBody>
      </p:sp>
      <p:sp>
        <p:nvSpPr>
          <p:cNvPr id="5735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1CB336F-0F98-4265-9C49-8653C72A4331}" type="slidenum">
              <a:rPr lang="hr-HR" smtClean="0"/>
              <a:pPr/>
              <a:t>9</a:t>
            </a:fld>
            <a:endParaRPr lang="hr-HR" smtClean="0"/>
          </a:p>
        </p:txBody>
      </p:sp>
      <p:sp>
        <p:nvSpPr>
          <p:cNvPr id="8" name="Rectangle 7"/>
          <p:cNvSpPr/>
          <p:nvPr/>
        </p:nvSpPr>
        <p:spPr>
          <a:xfrm>
            <a:off x="6270171" y="2565069"/>
            <a:ext cx="5569528" cy="2695699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r>
              <a:rPr lang="hr-HR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 SCHOOL LIBRARIANS </a:t>
            </a:r>
          </a:p>
          <a:p>
            <a:pPr>
              <a:buFontTx/>
              <a:buNone/>
              <a:defRPr/>
            </a:pPr>
            <a:r>
              <a:rPr lang="hr-HR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hr-HR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just</a:t>
            </a:r>
            <a:r>
              <a:rPr lang="hr-HR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</a:t>
            </a:r>
            <a:r>
              <a:rPr lang="hr-HR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book</a:t>
            </a:r>
            <a:r>
              <a:rPr lang="hr-HR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hr-HR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</a:t>
            </a:r>
            <a:r>
              <a:rPr lang="hr-HR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</a:t>
            </a:r>
            <a:r>
              <a:rPr lang="hr-HR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>
              <a:buFontTx/>
              <a:buNone/>
              <a:defRPr/>
            </a:pPr>
            <a:endParaRPr lang="hr-HR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STRUČNI SURADNICI - KNJIŽNIČARI</a:t>
            </a:r>
          </a:p>
          <a:p>
            <a:pPr>
              <a:buFontTx/>
              <a:buNone/>
              <a:defRPr/>
            </a:pP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Nije riječ samo o knjigama – </a:t>
            </a:r>
            <a:r>
              <a:rPr lang="hr-HR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riječ je </a:t>
            </a:r>
          </a:p>
          <a:p>
            <a:pPr>
              <a:buFontTx/>
              <a:buNone/>
              <a:defRPr/>
            </a:pPr>
            <a:r>
              <a:rPr lang="hr-HR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učenju</a:t>
            </a:r>
            <a:r>
              <a:rPr lang="hr-H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2865</Words>
  <Application>Microsoft Office PowerPoint</Application>
  <PresentationFormat>Custom</PresentationFormat>
  <Paragraphs>403</Paragraphs>
  <Slides>64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Tema sustava Office</vt:lpstr>
      <vt:lpstr>Presentation</vt:lpstr>
      <vt:lpstr>Knjižnično-informacijska pismenost  i  poticanje čitanja (NPP – HNOS, 2006)   </vt:lpstr>
      <vt:lpstr>Knjižnično-informacijska pismenost  i  poticanje čitanja (NPP – HNOS, 2006)   </vt:lpstr>
      <vt:lpstr> TIJEK IZLAGANJA Metodičke teme u području školskog knjižničarstva </vt:lpstr>
      <vt:lpstr>Metodičke teme u području školskog knjižničarstva - UVOD (BIG-6)  </vt:lpstr>
      <vt:lpstr>https://m.youtube.com/watch?v=vybAF4OuqLM&amp;feature=share  06.01’   Suzana Pracaić, Osnovna škola “Ljudevit Gaj”, Krapina    https://prezi.com/l5l-jtrlmi7e/dani-nacionalne-i-sveucilisne-knjiznice/#   “Dan” NSK – Integrirana nastava hrvatskog jezika, fizike i KIOO-a (24.10.2017.)  https://prezi.com/17izu7ljvp_6/faust-vrancic-i-digitalna -nsk/  Faust Vrančić i digitalna NSK (16.05.2017.) (8.r.)   http://prezi.com/l5l-jtrlmi7e/?utm_campaign=share&amp;utm_medium=copy&amp;rc=ex0share https://prezi.com/x0b5gkbneqbl/100-godina-prica -iz-davnine/ (4.r. i 6.r.)</vt:lpstr>
      <vt:lpstr>Slide 6</vt:lpstr>
      <vt:lpstr>Metodičke teme u području školskog knjižničarstva - Stručni suradnik - knjižničar  </vt:lpstr>
      <vt:lpstr>Slide 8</vt:lpstr>
      <vt:lpstr>3 LICA stručnog suradnika - knjižničara:  suparnik, suradnik, sustvaratelj promjene (pregovarač)</vt:lpstr>
      <vt:lpstr>Knjižničar-učitelj unaprjeđuje učenička postignuća nastavom KIOO-a  </vt:lpstr>
      <vt:lpstr> ZAJEDNIČKA NAČELA  http://www.ala.org/aasl/standards   </vt:lpstr>
      <vt:lpstr>Slide 12</vt:lpstr>
      <vt:lpstr>6 uloga Informacijskog stručnjaka</vt:lpstr>
      <vt:lpstr>Slide 14</vt:lpstr>
      <vt:lpstr>STRUČNI SURADNIK - KNJIŽNIČAR</vt:lpstr>
      <vt:lpstr>Slide 16</vt:lpstr>
      <vt:lpstr>5 uloga Medijskog stručnjaka</vt:lpstr>
      <vt:lpstr>Slide 18</vt:lpstr>
      <vt:lpstr>Uloge  KNJIŽNIČARA  – UČITELJA </vt:lpstr>
      <vt:lpstr>Slide 20</vt:lpstr>
      <vt:lpstr>Učitelj-knjižničar u 21. stoljeću</vt:lpstr>
      <vt:lpstr>School Library Media Specialists (LMS) as Educators Librarian-Informational Specialists as a Teacher</vt:lpstr>
      <vt:lpstr>Slide 23</vt:lpstr>
      <vt:lpstr>Metodičke teme u području školskog knjižničarstva - Metodičke teme  </vt:lpstr>
      <vt:lpstr>Slide 25</vt:lpstr>
      <vt:lpstr>međupredmetna SURADNJA</vt:lpstr>
      <vt:lpstr>Informacijska  pismenost?</vt:lpstr>
      <vt:lpstr>Slide 28</vt:lpstr>
      <vt:lpstr>Medijska pismenost</vt:lpstr>
      <vt:lpstr>Vizualna pismenost</vt:lpstr>
      <vt:lpstr>Učenje učenja – međupredmetna tema </vt:lpstr>
      <vt:lpstr>Učenje učenja – međupredmetna tema </vt:lpstr>
      <vt:lpstr>IKT – međupredmetna  tema </vt:lpstr>
      <vt:lpstr>IKT – međupredmetna tema </vt:lpstr>
      <vt:lpstr>Kurikulum školske knjižnice (KIOO i KIMOO) Knjižnično-informacijskog i medijskog stručnjaka</vt:lpstr>
      <vt:lpstr>Metodičke teme u području školskog knjižničarstva - Nastavni sat  </vt:lpstr>
      <vt:lpstr>Kurikulum nastavnog područja Školsko knjižničarstvo - nastavne teme/jedinice i knjižničar-učitelj </vt:lpstr>
      <vt:lpstr>Trendovi poučavanja u školskom knjižničarstvu</vt:lpstr>
      <vt:lpstr>Ogledni nastavni sat (KIOO i KIMOO) Knjižnično-informacijskog i medijskog stručnjaka</vt:lpstr>
      <vt:lpstr>Slide 40</vt:lpstr>
      <vt:lpstr>NASTAVNI SAT - KIMOO Knjižnično-informacijskog i medijskog stručnjaka</vt:lpstr>
      <vt:lpstr>KIP – Knjižnična i informacijska pismenost i poticanje čitanja,          Nastavni plan i program za osnovnu školu – HNOS, MZOŠ (2006) D.Primorac (str.19)</vt:lpstr>
      <vt:lpstr>UNESCO (2011): Informacijsko-medijska pismenost        Knjižnična pismenost (?)</vt:lpstr>
      <vt:lpstr>KNJIŽNICE riznice pisane i digitalne baštine naziv 35. skupštine HKD-a (2006)</vt:lpstr>
      <vt:lpstr> Knjižnično-informacijska pismenost i poticanje čitanja</vt:lpstr>
      <vt:lpstr>“Očekuje se da učenici steknu znanje o  međupredmetnom povezivanju knjižnično-informacijskih znanja s drugim predmetima,  da su osposobljeni čitati sa razumijevanjem i prepričavati vlastitim riječima,  raditi bilješke i pisati sažetak, te  primijeniti stečena znanja i vještine u cjeloživotnom učenju.”   “… usklađuje svoje zadaće i ciljeve s nastavnim i  izvannastavnim aktivnostima,  teme iz programa mogu se ostvariti korelacijom s bilo kojim područjem iz školskoga programa, …”   </vt:lpstr>
      <vt:lpstr>LMS</vt:lpstr>
      <vt:lpstr>Metodičke teme u području školskog knjižničarstva - Zaključak (nastavni sat; knjižničar učitelj)  </vt:lpstr>
      <vt:lpstr>KNJIŽNICE = PROMJENA</vt:lpstr>
      <vt:lpstr>Stručni suradnik – knjižničar: Knjižnično-informacijski i medijski stručnjak</vt:lpstr>
      <vt:lpstr>Slide 51</vt:lpstr>
      <vt:lpstr>Metodičke teme u području školskog knjižničarstva - Literatura / Izvori / Struč. usavršavanje  </vt:lpstr>
      <vt:lpstr>Slide 53</vt:lpstr>
      <vt:lpstr>Slide 54</vt:lpstr>
      <vt:lpstr>Slide 55</vt:lpstr>
      <vt:lpstr>2006. GKMM Split</vt:lpstr>
      <vt:lpstr>2006./07. Nakon  predstavljanja kurikuluma EU na Učiteljskom  fakultetu u Zagrebu</vt:lpstr>
      <vt:lpstr> 2013.  Stručni skup  </vt:lpstr>
      <vt:lpstr>http://www.azoo.hr/index.php?option=com_content&amp;view=article&amp;id=5668:medijska-pismenost-uloga-medija-u-uenju-i-pouavanju-u-kolskoj-knjinici-&amp;catid=284:struni-suradnici-knjiniari&amp;Itemid=115  2015. 27. PŠŠK Primošten Šušnjić / Saulačić  Medijska  pismenost  - Uloga medija u  učenju i poučavanju  u školskoj knjižnici </vt:lpstr>
      <vt:lpstr>2016. HUŠK u Rijeci</vt:lpstr>
      <vt:lpstr>2017. HKD – Sekcija  za  školske knjižnice </vt:lpstr>
      <vt:lpstr>Slide 62</vt:lpstr>
      <vt:lpstr>Slide 63</vt:lpstr>
      <vt:lpstr>Slide 64</vt:lpstr>
    </vt:vector>
  </TitlesOfParts>
  <Company>Algebra d.o.o.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office</dc:creator>
  <cp:lastModifiedBy>akrzelj</cp:lastModifiedBy>
  <cp:revision>91</cp:revision>
  <dcterms:created xsi:type="dcterms:W3CDTF">2017-11-13T12:44:08Z</dcterms:created>
  <dcterms:modified xsi:type="dcterms:W3CDTF">2017-12-11T16:36:27Z</dcterms:modified>
</cp:coreProperties>
</file>