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964211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8308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43869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37403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537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1141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91033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70292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059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1716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13484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E3754-21C7-4F23-BBB3-9387C820AB00}" type="datetimeFigureOut">
              <a:rPr lang="hr-HR" smtClean="0"/>
              <a:pPr/>
              <a:t>25.1.2017.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78267-E795-4BD1-8502-DEBD4EAC310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5506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2122" y="-2319454"/>
            <a:ext cx="12145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: Rounded Corners 5"/>
          <p:cNvSpPr/>
          <p:nvPr/>
        </p:nvSpPr>
        <p:spPr>
          <a:xfrm>
            <a:off x="2096085" y="560925"/>
            <a:ext cx="7990449" cy="1803043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extBox 4"/>
          <p:cNvSpPr txBox="1"/>
          <p:nvPr/>
        </p:nvSpPr>
        <p:spPr>
          <a:xfrm>
            <a:off x="1898759" y="923837"/>
            <a:ext cx="83944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POLITIČKI, KULTURNI I DRUŠTVENI ŽIVOT koprivniCkih ŽIDOVA IZMEĐU DVA RATA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3924886" y="130591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2228045" y="4442323"/>
            <a:ext cx="8345510" cy="700234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extBox 1"/>
          <p:cNvSpPr txBox="1"/>
          <p:nvPr/>
        </p:nvSpPr>
        <p:spPr>
          <a:xfrm>
            <a:off x="2253802" y="4469274"/>
            <a:ext cx="836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/>
              <a:t>Stručni skup „Poučavanje i učenje o holokaustu i sprečavanje zločina protiv čovječnosti” </a:t>
            </a:r>
          </a:p>
          <a:p>
            <a:pPr algn="ctr"/>
            <a:r>
              <a:rPr lang="hr-HR" dirty="0"/>
              <a:t>Koprivnica, 2017.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9903855" y="6049481"/>
            <a:ext cx="1931831" cy="518366"/>
          </a:xfrm>
          <a:prstGeom prst="round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" name="TextBox 2"/>
          <p:cNvSpPr txBox="1"/>
          <p:nvPr/>
        </p:nvSpPr>
        <p:spPr>
          <a:xfrm>
            <a:off x="9968248" y="6100997"/>
            <a:ext cx="2614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Lidija Vranar, prof.</a:t>
            </a:r>
          </a:p>
        </p:txBody>
      </p:sp>
    </p:spTree>
    <p:extLst>
      <p:ext uri="{BB962C8B-B14F-4D97-AF65-F5344CB8AC3E}">
        <p14:creationId xmlns:p14="http://schemas.microsoft.com/office/powerpoint/2010/main" xmlns="" val="846029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82582"/>
            <a:ext cx="12192000" cy="107562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617" y="0"/>
            <a:ext cx="11410682" cy="1325563"/>
          </a:xfrm>
        </p:spPr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OBITELJ Wolfensohn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25" t="11064" r="23123" b="28842"/>
          <a:stretch/>
        </p:blipFill>
        <p:spPr>
          <a:xfrm rot="16200000">
            <a:off x="4119599" y="685405"/>
            <a:ext cx="4244718" cy="66583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85623" y="6117461"/>
            <a:ext cx="7585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Leon Wolfensohn, židovski kantor i stručni  voditelj pjevačkog društva „Podravec“</a:t>
            </a:r>
          </a:p>
        </p:txBody>
      </p:sp>
    </p:spTree>
    <p:extLst>
      <p:ext uri="{BB962C8B-B14F-4D97-AF65-F5344CB8AC3E}">
        <p14:creationId xmlns:p14="http://schemas.microsoft.com/office/powerpoint/2010/main" xmlns="" val="39107801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617" y="0"/>
            <a:ext cx="11410682" cy="1325563"/>
          </a:xfrm>
        </p:spPr>
        <p:txBody>
          <a:bodyPr>
            <a:normAutofit/>
          </a:bodyPr>
          <a:lstStyle/>
          <a:p>
            <a:pPr algn="ctr"/>
            <a:r>
              <a:rPr lang="hr-HR" sz="2400" dirty="0" smtClean="0">
                <a:latin typeface="Algerian" panose="04020705040A02060702" pitchFamily="82" charset="0"/>
              </a:rPr>
              <a:t>Poznate </a:t>
            </a:r>
            <a:r>
              <a:rPr lang="hr-HR" sz="2400" dirty="0" err="1" smtClean="0">
                <a:latin typeface="Algerian" panose="04020705040A02060702" pitchFamily="82" charset="0"/>
              </a:rPr>
              <a:t>Koprivničanke</a:t>
            </a:r>
            <a:r>
              <a:rPr lang="hr-HR" sz="2400" dirty="0" smtClean="0">
                <a:latin typeface="Algerian" panose="04020705040A02060702" pitchFamily="82" charset="0"/>
              </a:rPr>
              <a:t>, pripadnice židovske zajednice</a:t>
            </a:r>
            <a:endParaRPr lang="hr-HR" sz="2400" dirty="0"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71" t="3015" b="11187"/>
          <a:stretch/>
        </p:blipFill>
        <p:spPr>
          <a:xfrm>
            <a:off x="1043188" y="978794"/>
            <a:ext cx="3642587" cy="50871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70" r="13403" b="11936"/>
          <a:stretch/>
        </p:blipFill>
        <p:spPr>
          <a:xfrm>
            <a:off x="7464101" y="978795"/>
            <a:ext cx="3444306" cy="50871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4" y="6065949"/>
            <a:ext cx="3747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/>
              <a:t>Ivana Švarc – „Carica”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2377" y="6065948"/>
            <a:ext cx="3747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/>
              <a:t>Lina Hirschl – glavna kuharica kod „Cara”</a:t>
            </a:r>
          </a:p>
        </p:txBody>
      </p:sp>
    </p:spTree>
    <p:extLst>
      <p:ext uri="{BB962C8B-B14F-4D97-AF65-F5344CB8AC3E}">
        <p14:creationId xmlns:p14="http://schemas.microsoft.com/office/powerpoint/2010/main" xmlns="" val="30753812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617" y="0"/>
            <a:ext cx="11410682" cy="1325563"/>
          </a:xfrm>
        </p:spPr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Purimska zabava – dvorana „Domoljub”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98" t="3311" r="1484" b="25353"/>
          <a:stretch/>
        </p:blipFill>
        <p:spPr>
          <a:xfrm>
            <a:off x="2404052" y="1210615"/>
            <a:ext cx="7443990" cy="431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00347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617" y="0"/>
            <a:ext cx="11410682" cy="1325563"/>
          </a:xfrm>
        </p:spPr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ZAKLJUCAK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6581452" y="26368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2369205" y="1623868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73624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vi-VN" sz="2400" b="0" i="1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Stravične noći između 23.i 24. srpnja 1941.g. provedeno je masovno hapšenje i odvođenje gotov</a:t>
            </a:r>
            <a:r>
              <a:rPr kumimoji="0" lang="hr-HR" sz="2400" b="0" i="1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Book Antiqua"/>
                <a:ea typeface="+mn-ea"/>
                <a:cs typeface="+mn-cs"/>
              </a:rPr>
              <a:t>o</a:t>
            </a:r>
            <a:r>
              <a:rPr kumimoji="0" lang="vi-VN" sz="2400" b="0" i="1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svih koprivničkih Židova. Samo jedna noć bila je dovoljna da se prekine život zajednice koja je djelovala na našem prostoru više od 100 godina. Ostala su samo sjećanja i dužno poštovanje prema građanima, pripadnicima židovske zajednice, koji su svojim znanjem i sposobnošću utisnuli trajni pečat gospodarskom, društvenom i kulturnom razvoju grada.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73624"/>
              </a:buClr>
              <a:buSzTx/>
              <a:buFont typeface="Wingdings" pitchFamily="2" charset="2"/>
              <a:buNone/>
              <a:tabLst/>
              <a:defRPr/>
            </a:pPr>
            <a:endParaRPr kumimoji="0" lang="vi-VN" sz="2400" b="0" i="1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73624"/>
              </a:buClr>
              <a:buSzTx/>
              <a:buFont typeface="Wingdings" pitchFamily="2" charset="2"/>
              <a:buChar char=""/>
              <a:tabLst/>
              <a:defRPr/>
            </a:pPr>
            <a:endParaRPr kumimoji="0" lang="hr-HR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Book Antiqu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06418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 txBox="1">
            <a:spLocks/>
          </p:cNvSpPr>
          <p:nvPr/>
        </p:nvSpPr>
        <p:spPr>
          <a:xfrm>
            <a:off x="132577" y="566829"/>
            <a:ext cx="7745505" cy="56494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873624"/>
              </a:buClr>
              <a:buNone/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Literarura: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Brozović, Leander.  1978. Građa za povijest Koprivnice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Feletar,Drago. Prvčić, Vjekoslav. 1993. Stara Koprivnica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Švarc, Krešimir. 1991. Prilozi za povijest koprivničkih Židova, Podravski zbornik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Švarc, Krešimir.  2002. Židovi u kulturnom i društvenom životu Koprivnice </a:t>
            </a:r>
            <a:endParaRPr lang="hr-HR" sz="2100" dirty="0">
              <a:solidFill>
                <a:prstClr val="black">
                  <a:lumMod val="85000"/>
                  <a:lumOff val="15000"/>
                </a:prstClr>
              </a:solidFill>
              <a:latin typeface="Book Antiqua"/>
            </a:endParaRPr>
          </a:p>
          <a:p>
            <a:pPr marL="0" lvl="0" indent="0">
              <a:buClr>
                <a:srgbClr val="873624"/>
              </a:buClr>
              <a:buNone/>
            </a:pPr>
            <a:r>
              <a:rPr lang="hr-HR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       </a:t>
            </a: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1929.-1941.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Švarc, Krešimir 1996. Štikleci iz stare Koprivnice</a:t>
            </a:r>
          </a:p>
          <a:p>
            <a:pPr marL="0" lvl="0" indent="0">
              <a:buClr>
                <a:srgbClr val="873624"/>
              </a:buClr>
              <a:buNone/>
            </a:pPr>
            <a:endParaRPr lang="hr-HR" sz="2100" dirty="0">
              <a:solidFill>
                <a:prstClr val="black">
                  <a:lumMod val="85000"/>
                  <a:lumOff val="15000"/>
                </a:prstClr>
              </a:solidFill>
              <a:latin typeface="Book Antiqua"/>
            </a:endParaRPr>
          </a:p>
          <a:p>
            <a:pPr marL="0" lvl="0" indent="0">
              <a:buClr>
                <a:srgbClr val="873624"/>
              </a:buClr>
              <a:buNone/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Izvori :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Arhiv obitelji Švarc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Arhiv Muzeja grada Koprivnice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Koprivnički Hrvat, Koprivnica, 1930.-1941.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Usmeni izvori – dr. Krešimir Švarc</a:t>
            </a:r>
            <a:r>
              <a:rPr lang="hr-HR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, Josip Vranar, Barbara Lovrenčić</a:t>
            </a:r>
          </a:p>
          <a:p>
            <a:pPr marL="0" lvl="0" indent="0">
              <a:buClr>
                <a:srgbClr val="873624"/>
              </a:buClr>
              <a:buNone/>
            </a:pPr>
            <a:endParaRPr lang="hr-HR" sz="2100" dirty="0">
              <a:solidFill>
                <a:prstClr val="black">
                  <a:lumMod val="85000"/>
                  <a:lumOff val="15000"/>
                </a:prstClr>
              </a:solidFill>
              <a:latin typeface="Book Antiqua"/>
            </a:endParaRPr>
          </a:p>
          <a:p>
            <a:pPr marL="0" lvl="0" indent="0">
              <a:buClr>
                <a:srgbClr val="873624"/>
              </a:buClr>
              <a:buNone/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Fotografije:</a:t>
            </a:r>
          </a:p>
          <a:p>
            <a:pPr lvl="0">
              <a:buClr>
                <a:srgbClr val="873624"/>
              </a:buClr>
            </a:pPr>
            <a:r>
              <a:rPr lang="vi-V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</a:rPr>
              <a:t>Muzej grada Koprivnice</a:t>
            </a:r>
            <a:endParaRPr lang="hr-HR" sz="2100" dirty="0">
              <a:solidFill>
                <a:prstClr val="black">
                  <a:lumMod val="85000"/>
                  <a:lumOff val="15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05089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759" y="-126612"/>
            <a:ext cx="12295163" cy="71182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96084" y="4656406"/>
            <a:ext cx="8102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HVALA NA PAŽNJI!!!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36156" y="5462648"/>
            <a:ext cx="596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latin typeface="Harlow Solid Italic" panose="04030604020F02020D02" pitchFamily="82" charset="0"/>
              </a:rPr>
              <a:t>Poplava u Koprivnici, 1926</a:t>
            </a:r>
          </a:p>
        </p:txBody>
      </p:sp>
    </p:spTree>
    <p:extLst>
      <p:ext uri="{BB962C8B-B14F-4D97-AF65-F5344CB8AC3E}">
        <p14:creationId xmlns:p14="http://schemas.microsoft.com/office/powerpoint/2010/main" xmlns="" val="185561228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Kratki pregled povijesti Židova na prostoru Koprivnice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90752"/>
            <a:ext cx="10277341" cy="3713834"/>
          </a:xfrm>
        </p:spPr>
        <p:txBody>
          <a:bodyPr>
            <a:normAutofit fontScale="92500"/>
          </a:bodyPr>
          <a:lstStyle/>
          <a:p>
            <a:pPr lvl="0"/>
            <a:r>
              <a:rPr lang="hr-HR" sz="2400" dirty="0"/>
              <a:t>1781. Edikt o vjerskoj toleranciji , 1783. aneks Ediktu – dozvola trajnog naseljavanja </a:t>
            </a:r>
            <a:br>
              <a:rPr lang="hr-HR" sz="2400" dirty="0"/>
            </a:br>
            <a:r>
              <a:rPr lang="hr-HR" sz="2400" dirty="0"/>
              <a:t>Židovima u hrvatske gradove i sela</a:t>
            </a:r>
          </a:p>
          <a:p>
            <a:pPr lvl="0"/>
            <a:r>
              <a:rPr lang="hr-HR" sz="2400" dirty="0"/>
              <a:t>1800. – trajno naseljavanje Židova u varoš  (4 porodice, 13 članova)</a:t>
            </a:r>
          </a:p>
          <a:p>
            <a:pPr lvl="0"/>
            <a:r>
              <a:rPr lang="hr-HR" sz="2400" dirty="0"/>
              <a:t>Carski patent iz 1851. – masovnije naseljavanje Židova u koprivnički kraj </a:t>
            </a:r>
          </a:p>
          <a:p>
            <a:r>
              <a:rPr lang="hr-HR" sz="2400" dirty="0"/>
              <a:t>Židovi Aškenazi: Gradišće, Mađarska, Moravska, Češka, Njemačka</a:t>
            </a:r>
          </a:p>
          <a:p>
            <a:pPr lvl="0"/>
            <a:r>
              <a:rPr lang="hr-HR" sz="2400" dirty="0"/>
              <a:t>1850. – Židovska zajednica u Koprivnici formira svoju općinu</a:t>
            </a:r>
          </a:p>
          <a:p>
            <a:pPr lvl="0"/>
            <a:r>
              <a:rPr lang="hr-HR" sz="2400" dirty="0"/>
              <a:t>1873. – Židovima priznata sva građanska prava i puna ravnopravnost</a:t>
            </a:r>
          </a:p>
          <a:p>
            <a:pPr lvl="0"/>
            <a:r>
              <a:rPr lang="hr-HR" sz="2400" dirty="0"/>
              <a:t>Uključenost koprivničkih Židova u gospodarski, društveni, kulturni i politički život grada</a:t>
            </a:r>
          </a:p>
          <a:p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xmlns="" val="5265485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Istaknuti koprivniCki intelektualci – Clanovi Zidovske zajednice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206" t="4808" r="25119" b="75657"/>
          <a:stretch/>
        </p:blipFill>
        <p:spPr>
          <a:xfrm>
            <a:off x="1236372" y="1822069"/>
            <a:ext cx="2446986" cy="3493201"/>
          </a:xfrm>
        </p:spPr>
      </p:pic>
      <p:sp>
        <p:nvSpPr>
          <p:cNvPr id="6" name="TextBox 5"/>
          <p:cNvSpPr txBox="1"/>
          <p:nvPr/>
        </p:nvSpPr>
        <p:spPr>
          <a:xfrm rot="16200000">
            <a:off x="5135500" y="38557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9198093" y="291620"/>
            <a:ext cx="485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4027917" y="84324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pic>
        <p:nvPicPr>
          <p:cNvPr id="10" name="Content Placeholder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806" t="27380" r="4011" b="53699"/>
          <a:stretch/>
        </p:blipFill>
        <p:spPr>
          <a:xfrm>
            <a:off x="5285541" y="1825512"/>
            <a:ext cx="2395471" cy="3489757"/>
          </a:xfrm>
          <a:prstGeom prst="rect">
            <a:avLst/>
          </a:prstGeom>
        </p:spPr>
      </p:pic>
      <p:pic>
        <p:nvPicPr>
          <p:cNvPr id="12" name="Content Placeholder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736" t="27455" r="15081" b="53624"/>
          <a:stretch/>
        </p:blipFill>
        <p:spPr>
          <a:xfrm>
            <a:off x="8955965" y="1822069"/>
            <a:ext cx="2397835" cy="3493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81405" y="5446651"/>
            <a:ext cx="2756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Slavko Lovy – arhitekt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1947827" y="5261984"/>
            <a:ext cx="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00875" y="5446651"/>
            <a:ext cx="2756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Željko Selinger - lječnik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76422" y="5420645"/>
            <a:ext cx="2756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Milan Graf – muzičar</a:t>
            </a:r>
          </a:p>
        </p:txBody>
      </p:sp>
    </p:spTree>
    <p:extLst>
      <p:ext uri="{BB962C8B-B14F-4D97-AF65-F5344CB8AC3E}">
        <p14:creationId xmlns:p14="http://schemas.microsoft.com/office/powerpoint/2010/main" xmlns="" val="285864298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UkljuCenost Zidova u politiCki Zivot grada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2673654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4232823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311303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8040478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0" y="1998337"/>
            <a:ext cx="10277341" cy="2194127"/>
          </a:xfrm>
        </p:spPr>
        <p:txBody>
          <a:bodyPr>
            <a:normAutofit/>
          </a:bodyPr>
          <a:lstStyle/>
          <a:p>
            <a:pPr lvl="0"/>
            <a:r>
              <a:rPr lang="hr-HR" dirty="0"/>
              <a:t>Članovi HSS-a : Branko Švarc, Vilim Grunvald, Izidor Hirschl</a:t>
            </a:r>
            <a:br>
              <a:rPr lang="hr-HR" dirty="0"/>
            </a:br>
            <a:endParaRPr lang="hr-HR" dirty="0"/>
          </a:p>
          <a:p>
            <a:pPr lvl="0"/>
            <a:r>
              <a:rPr lang="hr-HR" dirty="0"/>
              <a:t>Dr. Rikard Steiner, istaknuti pravaš</a:t>
            </a:r>
            <a:br>
              <a:rPr lang="hr-HR" dirty="0"/>
            </a:br>
            <a:endParaRPr lang="hr-H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00" t="28842" r="29627" b="49186"/>
          <a:stretch/>
        </p:blipFill>
        <p:spPr>
          <a:xfrm rot="5400000">
            <a:off x="109454" y="4521462"/>
            <a:ext cx="2504157" cy="18618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7778" y="4500113"/>
            <a:ext cx="82167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 smtClean="0"/>
              <a:t>Joža</a:t>
            </a:r>
            <a:r>
              <a:rPr lang="hr-HR" sz="2400" b="1" dirty="0" smtClean="0"/>
              <a:t>  </a:t>
            </a:r>
            <a:r>
              <a:rPr lang="hr-HR" sz="2400" b="1" dirty="0"/>
              <a:t>Milhofer – </a:t>
            </a:r>
            <a:r>
              <a:rPr lang="hr-HR" sz="2400" b="1" dirty="0" smtClean="0"/>
              <a:t> osnivač društva „Herut”,1920.</a:t>
            </a:r>
          </a:p>
          <a:p>
            <a:r>
              <a:rPr lang="hr-HR" sz="2400" b="1" dirty="0"/>
              <a:t> </a:t>
            </a:r>
            <a:r>
              <a:rPr lang="hr-HR" sz="2400" b="1" dirty="0" smtClean="0"/>
              <a:t>                          –   uključen u Savez  Židovske Omladine i</a:t>
            </a:r>
          </a:p>
          <a:p>
            <a:r>
              <a:rPr lang="hr-HR" sz="2400" b="1" dirty="0" smtClean="0"/>
              <a:t>                                Savez Cionista Jugoslavije</a:t>
            </a:r>
            <a:endParaRPr lang="hr-HR" sz="2400" b="1" dirty="0"/>
          </a:p>
          <a:p>
            <a:r>
              <a:rPr lang="hr-HR" sz="2400" b="1" dirty="0"/>
              <a:t/>
            </a:r>
            <a:br>
              <a:rPr lang="hr-HR" sz="2400" b="1" dirty="0"/>
            </a:br>
            <a:r>
              <a:rPr lang="hr-HR" sz="2400" dirty="0"/>
              <a:t>Sljedbenici </a:t>
            </a:r>
            <a:r>
              <a:rPr lang="hr-HR" sz="2400" dirty="0" smtClean="0"/>
              <a:t>cionizma: </a:t>
            </a:r>
            <a:r>
              <a:rPr lang="hr-HR" sz="2400" dirty="0"/>
              <a:t>Milan Scheiner, </a:t>
            </a:r>
            <a:r>
              <a:rPr lang="hr-HR" sz="2400" dirty="0" err="1"/>
              <a:t>Ignaz</a:t>
            </a:r>
            <a:r>
              <a:rPr lang="hr-HR" sz="2400" dirty="0"/>
              <a:t> </a:t>
            </a:r>
            <a:r>
              <a:rPr lang="hr-HR" sz="2400" dirty="0" err="1" smtClean="0"/>
              <a:t>Gross</a:t>
            </a:r>
            <a:r>
              <a:rPr lang="hr-HR" sz="2400" dirty="0" smtClean="0"/>
              <a:t>, Lav Fischer</a:t>
            </a:r>
            <a:endParaRPr lang="hr-HR" sz="2400" dirty="0"/>
          </a:p>
          <a:p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xmlns="" val="2689143557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80" y="339367"/>
            <a:ext cx="11410682" cy="1325563"/>
          </a:xfrm>
        </p:spPr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GradonaCelnici Koprivnice – Clanovi Zidovske opCine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2673654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886301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8657893" y="56845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>
                <a:latin typeface="Algerian" panose="04020705040A02060702" pitchFamily="82" charset="0"/>
              </a:rPr>
              <a:t>&lt;</a:t>
            </a:r>
            <a:endParaRPr lang="hr-HR" dirty="0">
              <a:latin typeface="Algerian" panose="04020705040A02060702" pitchFamily="82" charset="0"/>
            </a:endParaRPr>
          </a:p>
        </p:txBody>
      </p:sp>
      <p:pic>
        <p:nvPicPr>
          <p:cNvPr id="10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559" t="6816" r="2766" b="74647"/>
          <a:stretch/>
        </p:blipFill>
        <p:spPr>
          <a:xfrm>
            <a:off x="1236371" y="1822069"/>
            <a:ext cx="2578753" cy="3493200"/>
          </a:xfrm>
        </p:spPr>
      </p:pic>
      <p:pic>
        <p:nvPicPr>
          <p:cNvPr id="11" name="Content Placeholder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640" t="26578" r="26177" b="54501"/>
          <a:stretch/>
        </p:blipFill>
        <p:spPr>
          <a:xfrm>
            <a:off x="5285541" y="1825512"/>
            <a:ext cx="2395471" cy="3489757"/>
          </a:xfrm>
          <a:prstGeom prst="rect">
            <a:avLst/>
          </a:prstGeom>
        </p:spPr>
      </p:pic>
      <p:pic>
        <p:nvPicPr>
          <p:cNvPr id="12" name="Content Placeholder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2600" y="1822069"/>
            <a:ext cx="2324565" cy="3493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87963" y="603076"/>
            <a:ext cx="258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200" dirty="0">
                <a:latin typeface="Algerian" panose="04020705040A02060702" pitchFamily="82" charset="0"/>
              </a:rPr>
              <a:t>/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2888" y="5472408"/>
            <a:ext cx="3105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Branko Švarc, doktor prava  (1932.-1937.)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82976" y="5472408"/>
            <a:ext cx="36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Ivica Hiršl , gimnazijski profesor (1939.-1940.)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54582" y="5471295"/>
            <a:ext cx="36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2000" b="1" dirty="0"/>
              <a:t>Krešimir Švarc</a:t>
            </a:r>
            <a:r>
              <a:rPr lang="hr-HR" sz="2000" b="1" dirty="0"/>
              <a:t>, </a:t>
            </a:r>
            <a:r>
              <a:rPr lang="hr-HR" sz="2000" b="1" dirty="0" smtClean="0"/>
              <a:t>primarius </a:t>
            </a:r>
            <a:r>
              <a:rPr lang="sv-SE" sz="2000" b="1" dirty="0"/>
              <a:t>(1983./</a:t>
            </a:r>
            <a:r>
              <a:rPr lang="sv-SE" sz="2000" b="1" dirty="0" smtClean="0"/>
              <a:t>1984</a:t>
            </a:r>
            <a:r>
              <a:rPr lang="hr-HR" sz="2000" b="1" dirty="0" smtClean="0"/>
              <a:t>.</a:t>
            </a:r>
            <a:r>
              <a:rPr lang="sv-SE" sz="2000" b="1" dirty="0" smtClean="0"/>
              <a:t>)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404934287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5509" y="4477358"/>
            <a:ext cx="4207100" cy="2701222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0760" y="-115911"/>
            <a:ext cx="11410682" cy="1325563"/>
          </a:xfrm>
        </p:spPr>
        <p:txBody>
          <a:bodyPr>
            <a:normAutofit/>
          </a:bodyPr>
          <a:lstStyle/>
          <a:p>
            <a:pPr algn="ctr"/>
            <a:r>
              <a:rPr lang="hr-HR" sz="3200" dirty="0">
                <a:latin typeface="Algerian" panose="04020705040A02060702" pitchFamily="82" charset="0"/>
              </a:rPr>
              <a:t>Utjecaj Zidova na razvoj koprivniCkog sporta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2893850" y="11769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8509038" y="13056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8946" y="2030404"/>
            <a:ext cx="91182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Ignac Gross i Maks Schvarz – osnivači „Podravačkog Kluba biciklista</a:t>
            </a:r>
            <a:r>
              <a:rPr lang="hr-HR" sz="2000" dirty="0" smtClean="0"/>
              <a:t>“</a:t>
            </a:r>
          </a:p>
          <a:p>
            <a:r>
              <a:rPr lang="hr-HR" sz="2000" dirty="0"/>
              <a:t> </a:t>
            </a:r>
            <a:r>
              <a:rPr lang="hr-HR" sz="2000" dirty="0" smtClean="0"/>
              <a:t>                                                 - 1899. Biciklistička utrka (Adolf </a:t>
            </a:r>
            <a:r>
              <a:rPr lang="hr-HR" sz="2000" dirty="0" err="1" smtClean="0"/>
              <a:t>Fritz</a:t>
            </a:r>
            <a:r>
              <a:rPr lang="hr-HR" sz="2000" dirty="0" smtClean="0"/>
              <a:t>, prvak Hrvatske)</a:t>
            </a:r>
            <a:r>
              <a:rPr lang="hr-HR" sz="2000" dirty="0"/>
              <a:t/>
            </a:r>
            <a:br>
              <a:rPr lang="hr-HR" sz="2000" dirty="0"/>
            </a:br>
            <a:endParaRPr lang="hr-HR" sz="2000" dirty="0"/>
          </a:p>
          <a:p>
            <a:r>
              <a:rPr lang="hr-HR" sz="2000" dirty="0"/>
              <a:t>Milan Graf i braća Fridrich – 1907. osnovali „Đački nogometni klub“ ,</a:t>
            </a:r>
          </a:p>
          <a:p>
            <a:r>
              <a:rPr lang="hr-HR" sz="2000" dirty="0"/>
              <a:t>                                                 „Hrvatski športski klub“, „Akademski športski klub“</a:t>
            </a:r>
            <a:br>
              <a:rPr lang="hr-HR" sz="2000" dirty="0"/>
            </a:br>
            <a:endParaRPr lang="hr-HR" sz="2000" dirty="0"/>
          </a:p>
          <a:p>
            <a:r>
              <a:rPr lang="hr-HR" sz="2000" dirty="0"/>
              <a:t>Joža Milhofer – jedan od osnivača planinarskog društva „Bilo“</a:t>
            </a:r>
            <a:br>
              <a:rPr lang="hr-HR" sz="2000" dirty="0"/>
            </a:br>
            <a:endParaRPr lang="hr-HR" sz="2000" dirty="0"/>
          </a:p>
          <a:p>
            <a:r>
              <a:rPr lang="hr-HR" sz="2000" dirty="0"/>
              <a:t>Željko Selinger – osnivač skijaške sekcije</a:t>
            </a:r>
          </a:p>
        </p:txBody>
      </p:sp>
    </p:spTree>
    <p:extLst>
      <p:ext uri="{BB962C8B-B14F-4D97-AF65-F5344CB8AC3E}">
        <p14:creationId xmlns:p14="http://schemas.microsoft.com/office/powerpoint/2010/main" xmlns="" val="420929716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-1" y="38637"/>
            <a:ext cx="12428113" cy="1325563"/>
          </a:xfrm>
        </p:spPr>
        <p:txBody>
          <a:bodyPr>
            <a:normAutofit/>
          </a:bodyPr>
          <a:lstStyle/>
          <a:p>
            <a:pPr algn="ctr"/>
            <a:r>
              <a:rPr lang="hr-HR" sz="2800" dirty="0">
                <a:latin typeface="Algerian" panose="04020705040A02060702" pitchFamily="82" charset="0"/>
              </a:rPr>
              <a:t>središta kulturnog i društvenog Zivota 30-tih godina 20.st.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6903424" y="31474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11" t="6918" r="7866" b="15764"/>
          <a:stretch/>
        </p:blipFill>
        <p:spPr>
          <a:xfrm>
            <a:off x="139826" y="1700020"/>
            <a:ext cx="5438798" cy="39132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0" t="1946" r="851" b="1846"/>
          <a:stretch/>
        </p:blipFill>
        <p:spPr>
          <a:xfrm>
            <a:off x="5831584" y="1700020"/>
            <a:ext cx="6175010" cy="39132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06366" y="5794387"/>
            <a:ext cx="3105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Hotel „Car“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6230" y="5794387"/>
            <a:ext cx="3105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/>
              <a:t>Hotel „Križ“ </a:t>
            </a:r>
          </a:p>
        </p:txBody>
      </p:sp>
    </p:spTree>
    <p:extLst>
      <p:ext uri="{BB962C8B-B14F-4D97-AF65-F5344CB8AC3E}">
        <p14:creationId xmlns:p14="http://schemas.microsoft.com/office/powerpoint/2010/main" xmlns="" val="33867008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-1" y="38637"/>
            <a:ext cx="12428113" cy="1325563"/>
          </a:xfrm>
        </p:spPr>
        <p:txBody>
          <a:bodyPr>
            <a:normAutofit/>
          </a:bodyPr>
          <a:lstStyle/>
          <a:p>
            <a:pPr algn="ctr"/>
            <a:r>
              <a:rPr lang="hr-HR" sz="2800" dirty="0">
                <a:latin typeface="Algerian" panose="04020705040A02060702" pitchFamily="82" charset="0"/>
              </a:rPr>
              <a:t>DruZenja kod „Cara“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4894320" y="32807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43" t="3661" r="3623" b="12707"/>
          <a:stretch/>
        </p:blipFill>
        <p:spPr>
          <a:xfrm>
            <a:off x="2781538" y="1100067"/>
            <a:ext cx="6865034" cy="49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327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-1" y="38637"/>
            <a:ext cx="12428113" cy="1325563"/>
          </a:xfrm>
        </p:spPr>
        <p:txBody>
          <a:bodyPr>
            <a:normAutofit/>
          </a:bodyPr>
          <a:lstStyle/>
          <a:p>
            <a:pPr algn="ctr"/>
            <a:r>
              <a:rPr lang="hr-HR" sz="2800" dirty="0">
                <a:latin typeface="Algerian" panose="04020705040A02060702" pitchFamily="82" charset="0"/>
              </a:rPr>
              <a:t>HOTEL „KRIZ”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6929182" y="3409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lgerian" panose="04020705040A02060702" pitchFamily="82" charset="0"/>
              </a:rPr>
              <a:t>&lt;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11" t="5242" r="19672" b="34476"/>
          <a:stretch/>
        </p:blipFill>
        <p:spPr>
          <a:xfrm rot="16200000">
            <a:off x="1517866" y="762588"/>
            <a:ext cx="3835140" cy="5261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97" t="10849" r="24812" b="39044"/>
          <a:stretch/>
        </p:blipFill>
        <p:spPr>
          <a:xfrm rot="5400000">
            <a:off x="7104350" y="939403"/>
            <a:ext cx="3847475" cy="49197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607" y="5383362"/>
            <a:ext cx="3065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/>
              <a:t>Kavana Mundi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5501" y="5434335"/>
            <a:ext cx="306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hr-HR" dirty="0"/>
              <a:t>Vinski klub „Nikaj zato“</a:t>
            </a:r>
          </a:p>
        </p:txBody>
      </p:sp>
    </p:spTree>
    <p:extLst>
      <p:ext uri="{BB962C8B-B14F-4D97-AF65-F5344CB8AC3E}">
        <p14:creationId xmlns:p14="http://schemas.microsoft.com/office/powerpoint/2010/main" xmlns="" val="3657748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460</Words>
  <Application>Microsoft Office PowerPoint</Application>
  <PresentationFormat>Custom</PresentationFormat>
  <Paragraphs>86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Kratki pregled povijesti Židova na prostoru Koprivnice</vt:lpstr>
      <vt:lpstr>Istaknuti koprivniCki intelektualci – Clanovi Zidovske zajednice</vt:lpstr>
      <vt:lpstr>UkljuCenost Zidova u politiCki Zivot grada</vt:lpstr>
      <vt:lpstr>GradonaCelnici Koprivnice – Clanovi Zidovske opCine</vt:lpstr>
      <vt:lpstr>Utjecaj Zidova na razvoj koprivniCkog sporta</vt:lpstr>
      <vt:lpstr>središta kulturnog i društvenog Zivota 30-tih godina 20.st.</vt:lpstr>
      <vt:lpstr>DruZenja kod „Cara“</vt:lpstr>
      <vt:lpstr>HOTEL „KRIZ”</vt:lpstr>
      <vt:lpstr>OBITELJ Wolfensohn</vt:lpstr>
      <vt:lpstr>Poznate Koprivničanke, pripadnice židovske zajednice</vt:lpstr>
      <vt:lpstr>Purimska zabava – dvorana „Domoljub”</vt:lpstr>
      <vt:lpstr>ZAKLJUCAK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Matija Kolarić</dc:creator>
  <cp:lastModifiedBy>notebook</cp:lastModifiedBy>
  <cp:revision>36</cp:revision>
  <dcterms:created xsi:type="dcterms:W3CDTF">2017-01-21T16:01:41Z</dcterms:created>
  <dcterms:modified xsi:type="dcterms:W3CDTF">2017-01-25T17:54:12Z</dcterms:modified>
</cp:coreProperties>
</file>