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Default Extension="emf" ContentType="image/x-emf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Default Extension="vml" ContentType="application/vnd.openxmlformats-officedocument.vmlDrawing"/>
  <Override PartName="/ppt/notesSlides/notesSlide20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9"/>
  </p:notesMasterIdLst>
  <p:handoutMasterIdLst>
    <p:handoutMasterId r:id="rId30"/>
  </p:handoutMasterIdLst>
  <p:sldIdLst>
    <p:sldId id="256" r:id="rId2"/>
    <p:sldId id="257" r:id="rId3"/>
    <p:sldId id="258" r:id="rId4"/>
    <p:sldId id="281" r:id="rId5"/>
    <p:sldId id="282" r:id="rId6"/>
    <p:sldId id="259" r:id="rId7"/>
    <p:sldId id="260" r:id="rId8"/>
    <p:sldId id="280" r:id="rId9"/>
    <p:sldId id="284" r:id="rId10"/>
    <p:sldId id="283" r:id="rId11"/>
    <p:sldId id="276" r:id="rId12"/>
    <p:sldId id="278" r:id="rId13"/>
    <p:sldId id="279" r:id="rId14"/>
    <p:sldId id="267" r:id="rId15"/>
    <p:sldId id="269" r:id="rId16"/>
    <p:sldId id="263" r:id="rId17"/>
    <p:sldId id="277" r:id="rId18"/>
    <p:sldId id="262" r:id="rId19"/>
    <p:sldId id="264" r:id="rId20"/>
    <p:sldId id="265" r:id="rId21"/>
    <p:sldId id="266" r:id="rId22"/>
    <p:sldId id="268" r:id="rId23"/>
    <p:sldId id="271" r:id="rId24"/>
    <p:sldId id="272" r:id="rId25"/>
    <p:sldId id="273" r:id="rId26"/>
    <p:sldId id="274" r:id="rId27"/>
    <p:sldId id="270" r:id="rId28"/>
  </p:sldIdLst>
  <p:sldSz cx="9144000" cy="6858000" type="screen4x3"/>
  <p:notesSz cx="6858000" cy="9144000"/>
  <p:defaultTextStyle>
    <a:defPPr>
      <a:defRPr lang="sr-Latn-C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88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864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handoutMaster" Target="handoutMasters/handoutMaster1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image" Target="../media/image7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E0D7432-AC62-4C04-9BD3-E65930230163}" type="datetimeFigureOut">
              <a:rPr lang="hr-HR" smtClean="0"/>
              <a:pPr/>
              <a:t>23.1.2017.</a:t>
            </a:fld>
            <a:endParaRPr lang="hr-H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D1E85-5DF0-45FA-9607-41FC003BC265}" type="slidenum">
              <a:rPr lang="hr-HR" smtClean="0"/>
              <a:pPr/>
              <a:t>‹#›</a:t>
            </a:fld>
            <a:endParaRPr lang="hr-H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D0985F-BA5E-4C84-95BD-2A6EFBC086B6}" type="datetimeFigureOut">
              <a:rPr lang="hr-HR" smtClean="0"/>
              <a:pPr/>
              <a:t>23.1.2017.</a:t>
            </a:fld>
            <a:endParaRPr lang="hr-H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hr-H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1912F81-F650-4FD2-A201-F5EDF0AB5D50}" type="slidenum">
              <a:rPr lang="hr-HR" smtClean="0"/>
              <a:pPr/>
              <a:t>‹#›</a:t>
            </a:fld>
            <a:endParaRPr lang="hr-H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hr-H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912F81-F650-4FD2-A201-F5EDF0AB5D50}" type="slidenum">
              <a:rPr lang="hr-HR" smtClean="0"/>
              <a:pPr/>
              <a:t>3</a:t>
            </a:fld>
            <a:endParaRPr lang="hr-HR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hr-H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912F81-F650-4FD2-A201-F5EDF0AB5D50}" type="slidenum">
              <a:rPr lang="hr-HR" smtClean="0"/>
              <a:pPr/>
              <a:t>12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xmlns="" val="82717117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hr-H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912F81-F650-4FD2-A201-F5EDF0AB5D50}" type="slidenum">
              <a:rPr lang="hr-HR" smtClean="0"/>
              <a:pPr/>
              <a:t>13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xmlns="" val="72443711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hr-H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912F81-F650-4FD2-A201-F5EDF0AB5D50}" type="slidenum">
              <a:rPr lang="hr-HR" smtClean="0"/>
              <a:pPr/>
              <a:t>14</a:t>
            </a:fld>
            <a:endParaRPr lang="hr-HR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hr-H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912F81-F650-4FD2-A201-F5EDF0AB5D50}" type="slidenum">
              <a:rPr lang="hr-HR" smtClean="0"/>
              <a:pPr/>
              <a:t>15</a:t>
            </a:fld>
            <a:endParaRPr lang="hr-HR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hr-H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912F81-F650-4FD2-A201-F5EDF0AB5D50}" type="slidenum">
              <a:rPr lang="hr-HR" smtClean="0"/>
              <a:pPr/>
              <a:t>16</a:t>
            </a:fld>
            <a:endParaRPr lang="hr-HR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hr-H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912F81-F650-4FD2-A201-F5EDF0AB5D50}" type="slidenum">
              <a:rPr lang="hr-HR" smtClean="0"/>
              <a:pPr/>
              <a:t>17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xmlns="" val="296347209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hr-H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Vijeće Europe teži ostvarivanju održivog demokratskog društva</a:t>
            </a:r>
            <a:endParaRPr lang="hr-H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912F81-F650-4FD2-A201-F5EDF0AB5D50}" type="slidenum">
              <a:rPr lang="hr-HR" smtClean="0"/>
              <a:pPr/>
              <a:t>18</a:t>
            </a:fld>
            <a:endParaRPr lang="hr-HR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hr-H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Vijeće Europe teži ostvarivanju održivog demokratskog društva</a:t>
            </a:r>
            <a:endParaRPr lang="hr-H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912F81-F650-4FD2-A201-F5EDF0AB5D50}" type="slidenum">
              <a:rPr lang="hr-HR" smtClean="0"/>
              <a:pPr/>
              <a:t>19</a:t>
            </a:fld>
            <a:endParaRPr lang="hr-HR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hr-H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Vijeće Europe teži ostvarivanju održivog demokratskog društva</a:t>
            </a:r>
            <a:endParaRPr lang="hr-H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912F81-F650-4FD2-A201-F5EDF0AB5D50}" type="slidenum">
              <a:rPr lang="hr-HR" smtClean="0"/>
              <a:pPr/>
              <a:t>20</a:t>
            </a:fld>
            <a:endParaRPr lang="hr-HR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hr-H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912F81-F650-4FD2-A201-F5EDF0AB5D50}" type="slidenum">
              <a:rPr lang="hr-HR" smtClean="0"/>
              <a:pPr/>
              <a:t>21</a:t>
            </a:fld>
            <a:endParaRPr lang="hr-H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hr-H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912F81-F650-4FD2-A201-F5EDF0AB5D50}" type="slidenum">
              <a:rPr lang="hr-HR" smtClean="0"/>
              <a:pPr/>
              <a:t>4</a:t>
            </a:fld>
            <a:endParaRPr lang="hr-HR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hr-H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912F81-F650-4FD2-A201-F5EDF0AB5D50}" type="slidenum">
              <a:rPr lang="hr-HR" smtClean="0"/>
              <a:pPr/>
              <a:t>22</a:t>
            </a:fld>
            <a:endParaRPr lang="hr-HR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hr-H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912F81-F650-4FD2-A201-F5EDF0AB5D50}" type="slidenum">
              <a:rPr lang="hr-HR" smtClean="0"/>
              <a:pPr/>
              <a:t>23</a:t>
            </a:fld>
            <a:endParaRPr lang="hr-HR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hr-H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912F81-F650-4FD2-A201-F5EDF0AB5D50}" type="slidenum">
              <a:rPr lang="hr-HR" smtClean="0"/>
              <a:pPr/>
              <a:t>24</a:t>
            </a:fld>
            <a:endParaRPr lang="hr-HR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hr-H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912F81-F650-4FD2-A201-F5EDF0AB5D50}" type="slidenum">
              <a:rPr lang="hr-HR" smtClean="0"/>
              <a:pPr/>
              <a:t>25</a:t>
            </a:fld>
            <a:endParaRPr lang="hr-HR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hr-H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912F81-F650-4FD2-A201-F5EDF0AB5D50}" type="slidenum">
              <a:rPr lang="hr-HR" smtClean="0"/>
              <a:pPr/>
              <a:t>26</a:t>
            </a:fld>
            <a:endParaRPr lang="hr-HR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hr-H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912F81-F650-4FD2-A201-F5EDF0AB5D50}" type="slidenum">
              <a:rPr lang="hr-HR" smtClean="0"/>
              <a:pPr/>
              <a:t>27</a:t>
            </a:fld>
            <a:endParaRPr lang="hr-HR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hr-H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912F81-F650-4FD2-A201-F5EDF0AB5D50}" type="slidenum">
              <a:rPr lang="hr-HR" smtClean="0"/>
              <a:pPr/>
              <a:t>5</a:t>
            </a:fld>
            <a:endParaRPr lang="hr-HR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hr-H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912F81-F650-4FD2-A201-F5EDF0AB5D50}" type="slidenum">
              <a:rPr lang="hr-HR" smtClean="0"/>
              <a:pPr/>
              <a:t>6</a:t>
            </a:fld>
            <a:endParaRPr lang="hr-HR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hr-H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912F81-F650-4FD2-A201-F5EDF0AB5D50}" type="slidenum">
              <a:rPr lang="hr-HR" smtClean="0"/>
              <a:pPr/>
              <a:t>7</a:t>
            </a:fld>
            <a:endParaRPr lang="hr-HR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hr-H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912F81-F650-4FD2-A201-F5EDF0AB5D50}" type="slidenum">
              <a:rPr lang="hr-HR" smtClean="0"/>
              <a:pPr/>
              <a:t>8</a:t>
            </a:fld>
            <a:endParaRPr lang="hr-HR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hr-H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912F81-F650-4FD2-A201-F5EDF0AB5D50}" type="slidenum">
              <a:rPr lang="hr-HR" smtClean="0"/>
              <a:pPr/>
              <a:t>9</a:t>
            </a:fld>
            <a:endParaRPr lang="hr-HR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hr-H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912F81-F650-4FD2-A201-F5EDF0AB5D50}" type="slidenum">
              <a:rPr lang="hr-HR" smtClean="0"/>
              <a:pPr/>
              <a:t>10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xmlns="" val="200748541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hr-H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912F81-F650-4FD2-A201-F5EDF0AB5D50}" type="slidenum">
              <a:rPr lang="hr-HR" smtClean="0"/>
              <a:pPr/>
              <a:t>11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xmlns="" val="22106853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98E30C-FA1E-45C7-9454-BF27BF4877D7}" type="datetime1">
              <a:rPr lang="hr-HR" smtClean="0"/>
              <a:pPr/>
              <a:t>23.1.2017.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vi-VN" smtClean="0"/>
              <a:t>Renata Ozorlić Dominić, univ. spec., viša savjetnica za međunarodnu suradnju, Agencija za odgoj i obrazovanje RH  </a:t>
            </a:r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FC39AB-2080-444A-9FFE-58417398A986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98FC1D-5E81-4C5B-B5C1-0E4B11D52929}" type="datetime1">
              <a:rPr lang="hr-HR" smtClean="0"/>
              <a:pPr/>
              <a:t>23.1.2017.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vi-VN" smtClean="0"/>
              <a:t>Renata Ozorlić Dominić, univ. spec., viša savjetnica za međunarodnu suradnju, Agencija za odgoj i obrazovanje RH  </a:t>
            </a:r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FC39AB-2080-444A-9FFE-58417398A986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C3B3F2-FF75-4C75-8137-19BE41A125D0}" type="datetime1">
              <a:rPr lang="hr-HR" smtClean="0"/>
              <a:pPr/>
              <a:t>23.1.2017.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vi-VN" smtClean="0"/>
              <a:t>Renata Ozorlić Dominić, univ. spec., viša savjetnica za međunarodnu suradnju, Agencija za odgoj i obrazovanje RH  </a:t>
            </a:r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FC39AB-2080-444A-9FFE-58417398A986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508CB5-1CA2-4F1C-B74D-8835B5C3A3AB}" type="datetime1">
              <a:rPr lang="hr-HR" smtClean="0"/>
              <a:pPr/>
              <a:t>23.1.2017.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vi-VN" smtClean="0"/>
              <a:t>Renata Ozorlić Dominić, univ. spec., viša savjetnica za međunarodnu suradnju, Agencija za odgoj i obrazovanje RH  </a:t>
            </a:r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FC39AB-2080-444A-9FFE-58417398A986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DE1525-D82D-4B28-A965-E3DDB036A34B}" type="datetime1">
              <a:rPr lang="hr-HR" smtClean="0"/>
              <a:pPr/>
              <a:t>23.1.2017.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vi-VN" smtClean="0"/>
              <a:t>Renata Ozorlić Dominić, univ. spec., viša savjetnica za međunarodnu suradnju, Agencija za odgoj i obrazovanje RH  </a:t>
            </a:r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FC39AB-2080-444A-9FFE-58417398A986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03DC3-0424-475A-93C4-3C6E9E31138E}" type="datetime1">
              <a:rPr lang="hr-HR" smtClean="0"/>
              <a:pPr/>
              <a:t>23.1.2017.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vi-VN" smtClean="0"/>
              <a:t>Renata Ozorlić Dominić, univ. spec., viša savjetnica za međunarodnu suradnju, Agencija za odgoj i obrazovanje RH  </a:t>
            </a:r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FC39AB-2080-444A-9FFE-58417398A986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2361A-2782-4B74-8E83-3E75F5F32274}" type="datetime1">
              <a:rPr lang="hr-HR" smtClean="0"/>
              <a:pPr/>
              <a:t>23.1.2017.</a:t>
            </a:fld>
            <a:endParaRPr lang="hr-H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vi-VN" smtClean="0"/>
              <a:t>Renata Ozorlić Dominić, univ. spec., viša savjetnica za međunarodnu suradnju, Agencija za odgoj i obrazovanje RH  </a:t>
            </a:r>
            <a:endParaRPr lang="hr-H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FC39AB-2080-444A-9FFE-58417398A986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F04836-E812-4B8D-9017-688E6488AFAD}" type="datetime1">
              <a:rPr lang="hr-HR" smtClean="0"/>
              <a:pPr/>
              <a:t>23.1.2017.</a:t>
            </a:fld>
            <a:endParaRPr lang="hr-H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vi-VN" smtClean="0"/>
              <a:t>Renata Ozorlić Dominić, univ. spec., viša savjetnica za međunarodnu suradnju, Agencija za odgoj i obrazovanje RH  </a:t>
            </a:r>
            <a:endParaRPr lang="hr-H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FC39AB-2080-444A-9FFE-58417398A986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7820F3-5066-429A-9B66-875613EAFCA0}" type="datetime1">
              <a:rPr lang="hr-HR" smtClean="0"/>
              <a:pPr/>
              <a:t>23.1.2017.</a:t>
            </a:fld>
            <a:endParaRPr lang="hr-H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vi-VN" smtClean="0"/>
              <a:t>Renata Ozorlić Dominić, univ. spec., viša savjetnica za međunarodnu suradnju, Agencija za odgoj i obrazovanje RH  </a:t>
            </a:r>
            <a:endParaRPr lang="hr-H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FC39AB-2080-444A-9FFE-58417398A986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E7432C-57D2-4067-9D05-135D2F5F455A}" type="datetime1">
              <a:rPr lang="hr-HR" smtClean="0"/>
              <a:pPr/>
              <a:t>23.1.2017.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vi-VN" smtClean="0"/>
              <a:t>Renata Ozorlić Dominić, univ. spec., viša savjetnica za međunarodnu suradnju, Agencija za odgoj i obrazovanje RH  </a:t>
            </a:r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FC39AB-2080-444A-9FFE-58417398A986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r-H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F63224-C00F-46FA-9339-A62A1F42C1F8}" type="datetime1">
              <a:rPr lang="hr-HR" smtClean="0"/>
              <a:pPr/>
              <a:t>23.1.2017.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vi-VN" smtClean="0"/>
              <a:t>Renata Ozorlić Dominić, univ. spec., viša savjetnica za međunarodnu suradnju, Agencija za odgoj i obrazovanje RH  </a:t>
            </a:r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FC39AB-2080-444A-9FFE-58417398A986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645F88-D2A8-44D6-98D8-C3B5DD27EB89}" type="datetime1">
              <a:rPr lang="hr-HR" smtClean="0"/>
              <a:pPr/>
              <a:t>23.1.2017.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vi-VN" smtClean="0"/>
              <a:t>Renata Ozorlić Dominić, univ. spec., viša savjetnica za međunarodnu suradnju, Agencija za odgoj i obrazovanje RH  </a:t>
            </a:r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FC39AB-2080-444A-9FFE-58417398A986}" type="slidenum">
              <a:rPr lang="hr-HR" smtClean="0"/>
              <a:pPr/>
              <a:t>‹#›</a:t>
            </a:fld>
            <a:endParaRPr lang="hr-H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r-Latn-C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eg"/><Relationship Id="rId4" Type="http://schemas.openxmlformats.org/officeDocument/2006/relationships/image" Target="../media/image6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7" Type="http://schemas.openxmlformats.org/officeDocument/2006/relationships/image" Target="../media/image3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5" Type="http://schemas.openxmlformats.org/officeDocument/2006/relationships/oleObject" Target="../embeddings/oleObject1.bin"/><Relationship Id="rId4" Type="http://schemas.openxmlformats.org/officeDocument/2006/relationships/image" Target="../media/image1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eg"/><Relationship Id="rId4" Type="http://schemas.openxmlformats.org/officeDocument/2006/relationships/image" Target="../media/image9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eg"/><Relationship Id="rId4" Type="http://schemas.openxmlformats.org/officeDocument/2006/relationships/image" Target="../media/image10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eg"/><Relationship Id="rId4" Type="http://schemas.openxmlformats.org/officeDocument/2006/relationships/image" Target="../media/image11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3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coe.int/t/dg4/education/pestalozzi/Source/Documentation/Pestalozzi4_EN.pdf" TargetMode="External"/><Relationship Id="rId5" Type="http://schemas.openxmlformats.org/officeDocument/2006/relationships/hyperlink" Target="http://www.azoo.hr/images/NATJECANJA2017/KOMPETENCIJE_ZA_KULTURU_DEMOKRACIJE.pdf" TargetMode="External"/><Relationship Id="rId4" Type="http://schemas.openxmlformats.org/officeDocument/2006/relationships/image" Target="../media/image12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5" Type="http://schemas.openxmlformats.org/officeDocument/2006/relationships/image" Target="../media/image13.emf"/><Relationship Id="rId4" Type="http://schemas.openxmlformats.org/officeDocument/2006/relationships/image" Target="../media/image1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eg"/><Relationship Id="rId4" Type="http://schemas.openxmlformats.org/officeDocument/2006/relationships/hyperlink" Target="http://www.jhpestalozzi.org/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11560" y="2420888"/>
            <a:ext cx="7772400" cy="1728192"/>
          </a:xfrm>
        </p:spPr>
        <p:txBody>
          <a:bodyPr>
            <a:noAutofit/>
          </a:bodyPr>
          <a:lstStyle/>
          <a:p>
            <a:r>
              <a:rPr lang="hr-HR" sz="3600" b="1" dirty="0" smtClean="0">
                <a:solidFill>
                  <a:schemeClr val="tx2"/>
                </a:solidFill>
              </a:rPr>
              <a:t>Mogućnosti profesionalnog razvoja učitelja</a:t>
            </a:r>
            <a:br>
              <a:rPr lang="hr-HR" sz="3600" b="1" dirty="0" smtClean="0">
                <a:solidFill>
                  <a:schemeClr val="tx2"/>
                </a:solidFill>
              </a:rPr>
            </a:br>
            <a:r>
              <a:rPr lang="hr-HR" sz="3600" b="1" dirty="0" smtClean="0">
                <a:solidFill>
                  <a:schemeClr val="tx2"/>
                </a:solidFill>
              </a:rPr>
              <a:t>u Programu </a:t>
            </a:r>
            <a:r>
              <a:rPr lang="hr-HR" sz="3600" b="1" dirty="0" err="1" smtClean="0">
                <a:solidFill>
                  <a:schemeClr val="tx2"/>
                </a:solidFill>
              </a:rPr>
              <a:t>Pestalozzi</a:t>
            </a:r>
            <a:endParaRPr lang="hr-HR" sz="3600" b="1" dirty="0">
              <a:solidFill>
                <a:schemeClr val="tx2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600" y="4509120"/>
            <a:ext cx="7200800" cy="1584176"/>
          </a:xfrm>
        </p:spPr>
        <p:txBody>
          <a:bodyPr>
            <a:normAutofit/>
          </a:bodyPr>
          <a:lstStyle/>
          <a:p>
            <a:pPr eaLnBrk="0" hangingPunct="0">
              <a:defRPr/>
            </a:pPr>
            <a:r>
              <a:rPr lang="hr-HR" sz="2800" b="1" dirty="0" smtClean="0">
                <a:solidFill>
                  <a:schemeClr val="tx1">
                    <a:lumMod val="50000"/>
                    <a:lumOff val="50000"/>
                  </a:schemeClr>
                </a:solidFill>
                <a:cs typeface="Times New Roman" pitchFamily="18" charset="0"/>
              </a:rPr>
              <a:t>POUČAVANJE  I UČENJE O HOLOKAUSTU</a:t>
            </a:r>
          </a:p>
          <a:p>
            <a:pPr eaLnBrk="0" hangingPunct="0">
              <a:defRPr/>
            </a:pPr>
            <a:r>
              <a:rPr lang="hr-HR" sz="2800" b="1" dirty="0" smtClean="0">
                <a:solidFill>
                  <a:schemeClr val="tx1">
                    <a:lumMod val="50000"/>
                    <a:lumOff val="50000"/>
                  </a:schemeClr>
                </a:solidFill>
                <a:cs typeface="Times New Roman" pitchFamily="18" charset="0"/>
              </a:rPr>
              <a:t>I SPREČAVANJU ZLOČINA PROTIV ČOVJEČNOSTI</a:t>
            </a:r>
          </a:p>
          <a:p>
            <a:pPr eaLnBrk="0" hangingPunct="0">
              <a:defRPr/>
            </a:pPr>
            <a:r>
              <a:rPr lang="hr-HR" sz="2800" b="1" dirty="0" smtClean="0">
                <a:solidFill>
                  <a:schemeClr val="tx1">
                    <a:lumMod val="50000"/>
                    <a:lumOff val="50000"/>
                  </a:schemeClr>
                </a:solidFill>
                <a:cs typeface="Times New Roman" pitchFamily="18" charset="0"/>
              </a:rPr>
              <a:t>Koprivnica</a:t>
            </a:r>
            <a:r>
              <a:rPr lang="hr-HR" sz="2800" b="1" dirty="0" smtClean="0">
                <a:solidFill>
                  <a:schemeClr val="tx1">
                    <a:lumMod val="50000"/>
                    <a:lumOff val="50000"/>
                  </a:schemeClr>
                </a:solidFill>
                <a:cs typeface="Times New Roman" pitchFamily="18" charset="0"/>
              </a:rPr>
              <a:t>, 24. – 27. siječnja 2017.</a:t>
            </a:r>
            <a:endParaRPr lang="hr-HR" sz="2800" b="1" dirty="0">
              <a:solidFill>
                <a:schemeClr val="tx1">
                  <a:lumMod val="50000"/>
                  <a:lumOff val="50000"/>
                </a:schemeClr>
              </a:solidFill>
              <a:cs typeface="Times New Roman" pitchFamily="18" charset="0"/>
            </a:endParaRPr>
          </a:p>
        </p:txBody>
      </p:sp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691680" cy="1872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D6AD2D-6404-4884-A3A4-F6B54008FD02}" type="datetime1">
              <a:rPr lang="hr-HR" smtClean="0"/>
              <a:pPr/>
              <a:t>23.1.2017.</a:t>
            </a:fld>
            <a:endParaRPr lang="hr-HR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FC39AB-2080-444A-9FFE-58417398A986}" type="slidenum">
              <a:rPr lang="hr-HR" smtClean="0"/>
              <a:pPr/>
              <a:t>1</a:t>
            </a:fld>
            <a:endParaRPr lang="hr-HR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1619672" y="6309320"/>
            <a:ext cx="5976664" cy="365125"/>
          </a:xfrm>
        </p:spPr>
        <p:txBody>
          <a:bodyPr/>
          <a:lstStyle/>
          <a:p>
            <a:r>
              <a:rPr lang="vi-VN" b="1" dirty="0" smtClean="0">
                <a:solidFill>
                  <a:schemeClr val="tx2"/>
                </a:solidFill>
              </a:rPr>
              <a:t>Renata Ozorlić Dominić, univ. spec., viša savjetnica za</a:t>
            </a:r>
            <a:endParaRPr lang="hr-HR" b="1" dirty="0" smtClean="0">
              <a:solidFill>
                <a:schemeClr val="tx2"/>
              </a:solidFill>
            </a:endParaRPr>
          </a:p>
          <a:p>
            <a:r>
              <a:rPr lang="vi-VN" b="1" dirty="0" smtClean="0">
                <a:solidFill>
                  <a:schemeClr val="tx2"/>
                </a:solidFill>
              </a:rPr>
              <a:t> međunarodnu suradnju, Agencija za odgoj i obrazovanje   </a:t>
            </a:r>
            <a:endParaRPr lang="hr-HR" b="1" dirty="0">
              <a:solidFill>
                <a:schemeClr val="tx2"/>
              </a:solidFill>
            </a:endParaRPr>
          </a:p>
        </p:txBody>
      </p:sp>
      <p:pic>
        <p:nvPicPr>
          <p:cNvPr id="2050" name="Picture 2" descr="\\azoo.hr\zagreb\Korisnici\rodominic\My Documents\My Pictures\zzs novi logo - hrv eng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84831" y="260648"/>
            <a:ext cx="3073977" cy="13681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691680" cy="1872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467544" y="1844824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hr-HR" sz="3600" b="1" dirty="0" smtClean="0">
                <a:solidFill>
                  <a:schemeClr val="tx2"/>
                </a:solidFill>
              </a:rPr>
              <a:t>Odgoj i obrazovanje</a:t>
            </a:r>
            <a:endParaRPr lang="hr-HR" sz="3600" b="1" dirty="0">
              <a:solidFill>
                <a:schemeClr val="tx2"/>
              </a:solidFill>
            </a:endParaRPr>
          </a:p>
        </p:txBody>
      </p:sp>
      <p:sp>
        <p:nvSpPr>
          <p:cNvPr id="13" name="Content Placeholder 12"/>
          <p:cNvSpPr>
            <a:spLocks noGrp="1"/>
          </p:cNvSpPr>
          <p:nvPr>
            <p:ph idx="1"/>
          </p:nvPr>
        </p:nvSpPr>
        <p:spPr>
          <a:xfrm>
            <a:off x="153852" y="3076885"/>
            <a:ext cx="8856984" cy="3096344"/>
          </a:xfrm>
        </p:spPr>
        <p:txBody>
          <a:bodyPr>
            <a:normAutofit/>
          </a:bodyPr>
          <a:lstStyle/>
          <a:p>
            <a:pPr lvl="0"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§"/>
            </a:pPr>
            <a:r>
              <a:rPr lang="hr-HR" dirty="0" smtClean="0">
                <a:solidFill>
                  <a:schemeClr val="tx2"/>
                </a:solidFill>
              </a:rPr>
              <a:t>služi pripremi djece i mladih za </a:t>
            </a:r>
            <a:r>
              <a:rPr lang="hr-HR" b="1" u="sng" dirty="0">
                <a:solidFill>
                  <a:schemeClr val="tx2"/>
                </a:solidFill>
              </a:rPr>
              <a:t>aktivno</a:t>
            </a:r>
            <a:r>
              <a:rPr lang="hr-HR" dirty="0">
                <a:solidFill>
                  <a:schemeClr val="tx2"/>
                </a:solidFill>
              </a:rPr>
              <a:t> i skladno (su)djelovanje i (su)život u najširem smislu </a:t>
            </a:r>
            <a:endParaRPr lang="hr-HR" dirty="0" smtClean="0">
              <a:solidFill>
                <a:schemeClr val="tx2"/>
              </a:solidFill>
            </a:endParaRPr>
          </a:p>
          <a:p>
            <a:pPr lvl="0"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§"/>
            </a:pPr>
            <a:r>
              <a:rPr lang="hr-HR" dirty="0">
                <a:solidFill>
                  <a:schemeClr val="tx2"/>
                </a:solidFill>
              </a:rPr>
              <a:t>razvoj transverzalni stavova, vještina i znanja </a:t>
            </a:r>
            <a:r>
              <a:rPr lang="hr-HR" b="1" u="sng" dirty="0">
                <a:solidFill>
                  <a:schemeClr val="tx2"/>
                </a:solidFill>
              </a:rPr>
              <a:t>svih</a:t>
            </a:r>
            <a:r>
              <a:rPr lang="hr-HR" dirty="0">
                <a:solidFill>
                  <a:schemeClr val="tx2"/>
                </a:solidFill>
              </a:rPr>
              <a:t> </a:t>
            </a:r>
            <a:r>
              <a:rPr lang="hr-HR" b="1" u="sng" dirty="0">
                <a:solidFill>
                  <a:schemeClr val="tx2"/>
                </a:solidFill>
              </a:rPr>
              <a:t>dionika</a:t>
            </a:r>
            <a:r>
              <a:rPr lang="hr-HR" dirty="0">
                <a:solidFill>
                  <a:schemeClr val="tx2"/>
                </a:solidFill>
              </a:rPr>
              <a:t> odgojno-obrazovnog procesa </a:t>
            </a:r>
            <a:r>
              <a:rPr lang="hr-HR" dirty="0" smtClean="0">
                <a:solidFill>
                  <a:schemeClr val="tx2"/>
                </a:solidFill>
              </a:rPr>
              <a:t>važna </a:t>
            </a:r>
            <a:r>
              <a:rPr lang="hr-HR" dirty="0">
                <a:solidFill>
                  <a:schemeClr val="tx2"/>
                </a:solidFill>
              </a:rPr>
              <a:t>je sastavnica tog procesa.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D6AD2D-6404-4884-A3A4-F6B54008FD02}" type="datetime1">
              <a:rPr lang="hr-HR" smtClean="0"/>
              <a:pPr/>
              <a:t>23.1.2017.</a:t>
            </a:fld>
            <a:endParaRPr lang="hr-HR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2483768" y="6309320"/>
            <a:ext cx="4760168" cy="365125"/>
          </a:xfrm>
        </p:spPr>
        <p:txBody>
          <a:bodyPr/>
          <a:lstStyle/>
          <a:p>
            <a:r>
              <a:rPr lang="vi-VN" b="1" dirty="0" smtClean="0">
                <a:solidFill>
                  <a:schemeClr val="tx2"/>
                </a:solidFill>
              </a:rPr>
              <a:t>Renata Ozorlić Dominić, univ. spec., viša savjetnica za međunarodnu suradnju, Agencija za odgoj i obrazovanje   </a:t>
            </a:r>
            <a:endParaRPr lang="hr-HR" b="1" dirty="0">
              <a:solidFill>
                <a:schemeClr val="tx2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FC39AB-2080-444A-9FFE-58417398A986}" type="slidenum">
              <a:rPr lang="hr-HR" smtClean="0"/>
              <a:pPr/>
              <a:t>10</a:t>
            </a:fld>
            <a:endParaRPr lang="hr-HR"/>
          </a:p>
        </p:txBody>
      </p:sp>
      <p:pic>
        <p:nvPicPr>
          <p:cNvPr id="10" name="Picture 2" descr="\\azoo.hr\zagreb\Korisnici\rodominic\My Documents\My Pictures\zzs novi logo - hrv eng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652120" y="188640"/>
            <a:ext cx="3491880" cy="15541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691680" cy="1872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467544" y="1844824"/>
            <a:ext cx="7704856" cy="1143000"/>
          </a:xfrm>
        </p:spPr>
        <p:txBody>
          <a:bodyPr>
            <a:normAutofit/>
          </a:bodyPr>
          <a:lstStyle/>
          <a:p>
            <a:pPr algn="l"/>
            <a:r>
              <a:rPr lang="hr-HR" sz="3600" b="1" dirty="0" smtClean="0">
                <a:solidFill>
                  <a:schemeClr val="tx2"/>
                </a:solidFill>
              </a:rPr>
              <a:t>Učitelji</a:t>
            </a:r>
            <a:endParaRPr lang="hr-HR" sz="3600" b="1" dirty="0">
              <a:solidFill>
                <a:schemeClr val="tx2"/>
              </a:solidFill>
            </a:endParaRPr>
          </a:p>
        </p:txBody>
      </p:sp>
      <p:sp>
        <p:nvSpPr>
          <p:cNvPr id="13" name="Content Placeholder 12"/>
          <p:cNvSpPr>
            <a:spLocks noGrp="1"/>
          </p:cNvSpPr>
          <p:nvPr>
            <p:ph idx="1"/>
          </p:nvPr>
        </p:nvSpPr>
        <p:spPr>
          <a:xfrm>
            <a:off x="0" y="2996952"/>
            <a:ext cx="9036496" cy="2736304"/>
          </a:xfrm>
        </p:spPr>
        <p:txBody>
          <a:bodyPr>
            <a:normAutofit fontScale="85000" lnSpcReduction="20000"/>
          </a:bodyPr>
          <a:lstStyle/>
          <a:p>
            <a:pPr>
              <a:lnSpc>
                <a:spcPct val="120000"/>
              </a:lnSpc>
              <a:buNone/>
            </a:pPr>
            <a:r>
              <a:rPr lang="hr-HR" dirty="0" smtClean="0">
                <a:solidFill>
                  <a:schemeClr val="tx2"/>
                </a:solidFill>
              </a:rPr>
              <a:t>    </a:t>
            </a:r>
            <a:r>
              <a:rPr lang="hr-HR" dirty="0">
                <a:solidFill>
                  <a:schemeClr val="tx2"/>
                </a:solidFill>
              </a:rPr>
              <a:t>Da bi </a:t>
            </a:r>
            <a:r>
              <a:rPr lang="hr-HR" dirty="0" smtClean="0">
                <a:solidFill>
                  <a:schemeClr val="tx2"/>
                </a:solidFill>
              </a:rPr>
              <a:t>učitelji mogli </a:t>
            </a:r>
            <a:r>
              <a:rPr lang="hr-HR" dirty="0">
                <a:solidFill>
                  <a:schemeClr val="tx2"/>
                </a:solidFill>
              </a:rPr>
              <a:t>razvijati transverzalne stavove, vještine i znanja svojih učenika, prije svega ih moraju razvijati kod sebe samih. </a:t>
            </a:r>
            <a:r>
              <a:rPr lang="hr-HR" b="1" dirty="0" smtClean="0">
                <a:solidFill>
                  <a:schemeClr val="tx2"/>
                </a:solidFill>
              </a:rPr>
              <a:t>Osobni </a:t>
            </a:r>
            <a:r>
              <a:rPr lang="hr-HR" b="1" dirty="0">
                <a:solidFill>
                  <a:schemeClr val="tx2"/>
                </a:solidFill>
              </a:rPr>
              <a:t>stavovi i sustav vrijednosti</a:t>
            </a:r>
            <a:r>
              <a:rPr lang="hr-HR" dirty="0">
                <a:solidFill>
                  <a:schemeClr val="tx2"/>
                </a:solidFill>
              </a:rPr>
              <a:t> </a:t>
            </a:r>
            <a:r>
              <a:rPr lang="hr-HR" dirty="0" smtClean="0">
                <a:solidFill>
                  <a:schemeClr val="tx2"/>
                </a:solidFill>
              </a:rPr>
              <a:t>učitelja u </a:t>
            </a:r>
            <a:r>
              <a:rPr lang="hr-HR" dirty="0">
                <a:solidFill>
                  <a:schemeClr val="tx2"/>
                </a:solidFill>
              </a:rPr>
              <a:t>velikoj mjeri </a:t>
            </a:r>
            <a:r>
              <a:rPr lang="hr-HR" dirty="0" smtClean="0">
                <a:solidFill>
                  <a:schemeClr val="tx2"/>
                </a:solidFill>
              </a:rPr>
              <a:t>utječu </a:t>
            </a:r>
            <a:r>
              <a:rPr lang="hr-HR" dirty="0">
                <a:solidFill>
                  <a:schemeClr val="tx2"/>
                </a:solidFill>
              </a:rPr>
              <a:t>na njegov stav prema učenicima i način ophođenja s njima, </a:t>
            </a:r>
            <a:r>
              <a:rPr lang="hr-HR" dirty="0" smtClean="0">
                <a:solidFill>
                  <a:schemeClr val="tx2"/>
                </a:solidFill>
              </a:rPr>
              <a:t>a </a:t>
            </a:r>
            <a:r>
              <a:rPr lang="hr-HR" dirty="0">
                <a:solidFill>
                  <a:schemeClr val="tx2"/>
                </a:solidFill>
              </a:rPr>
              <a:t>ponašanje </a:t>
            </a:r>
            <a:r>
              <a:rPr lang="hr-HR" dirty="0" smtClean="0">
                <a:solidFill>
                  <a:schemeClr val="tx2"/>
                </a:solidFill>
              </a:rPr>
              <a:t>mu </a:t>
            </a:r>
            <a:r>
              <a:rPr lang="hr-HR" dirty="0">
                <a:solidFill>
                  <a:schemeClr val="tx2"/>
                </a:solidFill>
              </a:rPr>
              <a:t>odražava ono što je za njega prihvatljiv način međuljudske interakcije.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D6AD2D-6404-4884-A3A4-F6B54008FD02}" type="datetime1">
              <a:rPr lang="hr-HR" smtClean="0"/>
              <a:pPr/>
              <a:t>23.1.2017.</a:t>
            </a:fld>
            <a:endParaRPr lang="hr-HR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2483768" y="6309320"/>
            <a:ext cx="4760168" cy="365125"/>
          </a:xfrm>
        </p:spPr>
        <p:txBody>
          <a:bodyPr/>
          <a:lstStyle/>
          <a:p>
            <a:r>
              <a:rPr lang="vi-VN" b="1" dirty="0" smtClean="0">
                <a:solidFill>
                  <a:schemeClr val="tx2"/>
                </a:solidFill>
              </a:rPr>
              <a:t>Renata Ozorlić Dominić, univ. spec., viša savjetnica za međunarodnu suradnju, Agencija za odgoj i obrazovanje   </a:t>
            </a:r>
            <a:endParaRPr lang="hr-HR" b="1" dirty="0">
              <a:solidFill>
                <a:schemeClr val="tx2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FC39AB-2080-444A-9FFE-58417398A986}" type="slidenum">
              <a:rPr lang="hr-HR" smtClean="0"/>
              <a:pPr/>
              <a:t>11</a:t>
            </a:fld>
            <a:endParaRPr lang="hr-HR"/>
          </a:p>
        </p:txBody>
      </p:sp>
      <p:pic>
        <p:nvPicPr>
          <p:cNvPr id="10" name="Picture 2" descr="\\azoo.hr\zagreb\Korisnici\rodominic\My Documents\My Pictures\zzs novi logo - hrv eng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652120" y="188640"/>
            <a:ext cx="3491880" cy="155415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818924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691680" cy="1872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457075" y="1719985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hr-HR" sz="3600" b="1" dirty="0" smtClean="0">
                <a:solidFill>
                  <a:schemeClr val="tx2"/>
                </a:solidFill>
              </a:rPr>
              <a:t>Nova uloga učitelja</a:t>
            </a:r>
            <a:endParaRPr lang="hr-HR" sz="3600" b="1" dirty="0">
              <a:solidFill>
                <a:schemeClr val="tx2"/>
              </a:solidFill>
            </a:endParaRPr>
          </a:p>
        </p:txBody>
      </p:sp>
      <p:sp>
        <p:nvSpPr>
          <p:cNvPr id="13" name="Content Placeholder 12"/>
          <p:cNvSpPr>
            <a:spLocks noGrp="1"/>
          </p:cNvSpPr>
          <p:nvPr>
            <p:ph idx="1"/>
          </p:nvPr>
        </p:nvSpPr>
        <p:spPr>
          <a:xfrm>
            <a:off x="153852" y="2746298"/>
            <a:ext cx="8856984" cy="2194870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hr-HR" sz="3000" dirty="0" smtClean="0">
                <a:solidFill>
                  <a:schemeClr val="tx2"/>
                </a:solidFill>
              </a:rPr>
              <a:t>prestaje biti autoritet koji izvana upravlja procesom učenja, određujući ciljeve sadržaj, ritam i metode učenja i preobražava se u poticatelja učenja koji  učeniku pruža podršku u učenju. </a:t>
            </a:r>
            <a:endParaRPr lang="hr-HR" sz="3000" dirty="0">
              <a:solidFill>
                <a:schemeClr val="tx2"/>
              </a:solidFill>
            </a:endParaRP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D6AD2D-6404-4884-A3A4-F6B54008FD02}" type="datetime1">
              <a:rPr lang="hr-HR" smtClean="0"/>
              <a:pPr/>
              <a:t>23.1.2017.</a:t>
            </a:fld>
            <a:endParaRPr lang="hr-HR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2483768" y="6309320"/>
            <a:ext cx="4760168" cy="365125"/>
          </a:xfrm>
        </p:spPr>
        <p:txBody>
          <a:bodyPr/>
          <a:lstStyle/>
          <a:p>
            <a:r>
              <a:rPr lang="vi-VN" b="1" dirty="0" smtClean="0">
                <a:solidFill>
                  <a:schemeClr val="tx2"/>
                </a:solidFill>
              </a:rPr>
              <a:t>Renata Ozorlić Dominić, univ. spec., viša savjetnica za međunarodnu suradnju, Agencija za odgoj i obrazovanje   </a:t>
            </a:r>
            <a:endParaRPr lang="hr-HR" b="1" dirty="0">
              <a:solidFill>
                <a:schemeClr val="tx2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FC39AB-2080-444A-9FFE-58417398A986}" type="slidenum">
              <a:rPr lang="hr-HR" smtClean="0"/>
              <a:pPr/>
              <a:t>12</a:t>
            </a:fld>
            <a:endParaRPr lang="hr-HR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53007" y="4922089"/>
            <a:ext cx="7837735" cy="1249795"/>
          </a:xfrm>
          <a:prstGeom prst="rect">
            <a:avLst/>
          </a:prstGeom>
        </p:spPr>
      </p:pic>
      <p:pic>
        <p:nvPicPr>
          <p:cNvPr id="10" name="Picture 2" descr="\\azoo.hr\zagreb\Korisnici\rodominic\My Documents\My Pictures\zzs novi logo - hrv eng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652120" y="188640"/>
            <a:ext cx="3491880" cy="155415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707333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691680" cy="1872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457200" y="1708080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hr-HR" sz="3600" b="1" dirty="0" smtClean="0">
                <a:solidFill>
                  <a:schemeClr val="tx2"/>
                </a:solidFill>
              </a:rPr>
              <a:t>Učitelj</a:t>
            </a:r>
            <a:endParaRPr lang="hr-HR" sz="3600" b="1" dirty="0">
              <a:solidFill>
                <a:schemeClr val="tx2"/>
              </a:solidFill>
            </a:endParaRPr>
          </a:p>
        </p:txBody>
      </p:sp>
      <p:sp>
        <p:nvSpPr>
          <p:cNvPr id="13" name="Content Placeholder 12"/>
          <p:cNvSpPr>
            <a:spLocks noGrp="1"/>
          </p:cNvSpPr>
          <p:nvPr>
            <p:ph idx="1"/>
          </p:nvPr>
        </p:nvSpPr>
        <p:spPr>
          <a:xfrm>
            <a:off x="143508" y="2851080"/>
            <a:ext cx="8856984" cy="3411210"/>
          </a:xfrm>
        </p:spPr>
        <p:txBody>
          <a:bodyPr>
            <a:normAutofit fontScale="85000" lnSpcReduction="10000"/>
          </a:bodyPr>
          <a:lstStyle/>
          <a:p>
            <a:pPr lvl="0"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§"/>
            </a:pPr>
            <a:r>
              <a:rPr lang="hr-HR" kern="0" dirty="0" smtClean="0">
                <a:solidFill>
                  <a:schemeClr val="tx2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Potiče </a:t>
            </a:r>
            <a:r>
              <a:rPr lang="hr-HR" kern="0" dirty="0">
                <a:solidFill>
                  <a:schemeClr val="tx2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 </a:t>
            </a:r>
            <a:r>
              <a:rPr lang="hr-HR" kern="0" dirty="0" smtClean="0">
                <a:solidFill>
                  <a:schemeClr val="tx2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usmjerava </a:t>
            </a:r>
            <a:r>
              <a:rPr lang="hr-HR" kern="0" dirty="0">
                <a:solidFill>
                  <a:schemeClr val="tx2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učenike postavljanjem pitanja koja će ih voditi k njihovom vlastitom zaključivanju </a:t>
            </a:r>
            <a:endParaRPr lang="hr-HR" kern="0" dirty="0" smtClean="0">
              <a:solidFill>
                <a:schemeClr val="tx2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§"/>
            </a:pPr>
            <a:r>
              <a:rPr lang="hr-HR" kern="0" dirty="0" smtClean="0">
                <a:solidFill>
                  <a:schemeClr val="tx2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Potiče kod učenika razvoj više razine mišljenja i kritički odnos prema vlastitom znanju i znanju drugih</a:t>
            </a:r>
          </a:p>
          <a:p>
            <a:pPr lvl="0"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§"/>
            </a:pPr>
            <a:r>
              <a:rPr lang="hr-HR" dirty="0" smtClean="0">
                <a:solidFill>
                  <a:schemeClr val="tx2"/>
                </a:solidFill>
              </a:rPr>
              <a:t>Usmjerava, potiče i uključuje sve učenike u proces učenja</a:t>
            </a:r>
          </a:p>
          <a:p>
            <a:pPr lvl="0"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§"/>
            </a:pPr>
            <a:r>
              <a:rPr lang="hr-HR" dirty="0" smtClean="0">
                <a:solidFill>
                  <a:schemeClr val="tx2"/>
                </a:solidFill>
              </a:rPr>
              <a:t>Pridržava se dogovorenih pravila rada i dosljedno ih provodi. </a:t>
            </a:r>
            <a:endParaRPr lang="hr-HR" dirty="0">
              <a:solidFill>
                <a:schemeClr val="tx2"/>
              </a:solidFill>
            </a:endParaRP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D6AD2D-6404-4884-A3A4-F6B54008FD02}" type="datetime1">
              <a:rPr lang="hr-HR" smtClean="0"/>
              <a:pPr/>
              <a:t>23.1.2017.</a:t>
            </a:fld>
            <a:endParaRPr lang="hr-HR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2483768" y="6309320"/>
            <a:ext cx="4760168" cy="365125"/>
          </a:xfrm>
        </p:spPr>
        <p:txBody>
          <a:bodyPr/>
          <a:lstStyle/>
          <a:p>
            <a:r>
              <a:rPr lang="vi-VN" b="1" dirty="0" smtClean="0">
                <a:solidFill>
                  <a:schemeClr val="tx2"/>
                </a:solidFill>
              </a:rPr>
              <a:t>Renata Ozorlić Dominić, univ. spec., viša savjetnica za međunarodnu suradnju, Agencija za odgoj i obrazovanje   </a:t>
            </a:r>
            <a:endParaRPr lang="hr-HR" b="1" dirty="0">
              <a:solidFill>
                <a:schemeClr val="tx2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FC39AB-2080-444A-9FFE-58417398A986}" type="slidenum">
              <a:rPr lang="hr-HR" smtClean="0"/>
              <a:pPr/>
              <a:t>13</a:t>
            </a:fld>
            <a:endParaRPr lang="hr-HR"/>
          </a:p>
        </p:txBody>
      </p:sp>
      <p:pic>
        <p:nvPicPr>
          <p:cNvPr id="10" name="Picture 2" descr="\\azoo.hr\zagreb\Korisnici\rodominic\My Documents\My Pictures\zzs novi logo - hrv eng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652120" y="188640"/>
            <a:ext cx="3491880" cy="155415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691680" cy="1872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467544" y="1844824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hr-HR" sz="3600" b="1" dirty="0" smtClean="0">
                <a:solidFill>
                  <a:schemeClr val="tx2"/>
                </a:solidFill>
              </a:rPr>
              <a:t>Transverzalni stavovi, vještine i znanja</a:t>
            </a:r>
            <a:endParaRPr lang="hr-HR" sz="3600" b="1" dirty="0">
              <a:solidFill>
                <a:schemeClr val="tx2"/>
              </a:solidFill>
            </a:endParaRPr>
          </a:p>
        </p:txBody>
      </p:sp>
      <p:sp>
        <p:nvSpPr>
          <p:cNvPr id="13" name="Content Placeholder 12"/>
          <p:cNvSpPr>
            <a:spLocks noGrp="1"/>
          </p:cNvSpPr>
          <p:nvPr>
            <p:ph idx="1"/>
          </p:nvPr>
        </p:nvSpPr>
        <p:spPr>
          <a:xfrm>
            <a:off x="179512" y="2996952"/>
            <a:ext cx="8856984" cy="3024336"/>
          </a:xfrm>
        </p:spPr>
        <p:txBody>
          <a:bodyPr>
            <a:normAutofit fontScale="85000" lnSpcReduction="10000"/>
          </a:bodyPr>
          <a:lstStyle/>
          <a:p>
            <a:pPr>
              <a:lnSpc>
                <a:spcPct val="120000"/>
              </a:lnSpc>
              <a:buNone/>
            </a:pPr>
            <a:r>
              <a:rPr lang="hr-HR" dirty="0" smtClean="0">
                <a:solidFill>
                  <a:schemeClr val="tx2"/>
                </a:solidFill>
              </a:rPr>
              <a:t>    </a:t>
            </a:r>
            <a:r>
              <a:rPr lang="hr-HR" dirty="0">
                <a:solidFill>
                  <a:schemeClr val="tx2"/>
                </a:solidFill>
              </a:rPr>
              <a:t>Svrha svake aktivnosti stručnog usavršavanja u Programu </a:t>
            </a:r>
            <a:r>
              <a:rPr lang="hr-HR" dirty="0" err="1">
                <a:solidFill>
                  <a:schemeClr val="tx2"/>
                </a:solidFill>
              </a:rPr>
              <a:t>Pestalozzi</a:t>
            </a:r>
            <a:r>
              <a:rPr lang="hr-HR" dirty="0">
                <a:solidFill>
                  <a:schemeClr val="tx2"/>
                </a:solidFill>
              </a:rPr>
              <a:t> jest razvoj transverzalnih stavova, vještina i znanja, odnosno </a:t>
            </a:r>
            <a:r>
              <a:rPr lang="hr-HR" b="1" dirty="0">
                <a:solidFill>
                  <a:schemeClr val="tx2"/>
                </a:solidFill>
              </a:rPr>
              <a:t>specifičnih kompetencija </a:t>
            </a:r>
            <a:r>
              <a:rPr lang="hr-HR" dirty="0">
                <a:solidFill>
                  <a:schemeClr val="tx2"/>
                </a:solidFill>
              </a:rPr>
              <a:t>koje su potrebne svakom pojedincu za aktivno i smisleno </a:t>
            </a:r>
            <a:r>
              <a:rPr lang="hr-HR" b="1" dirty="0">
                <a:solidFill>
                  <a:schemeClr val="tx2"/>
                </a:solidFill>
              </a:rPr>
              <a:t>sudjelovanje u suvremenom društvu </a:t>
            </a:r>
            <a:r>
              <a:rPr lang="hr-HR" dirty="0">
                <a:solidFill>
                  <a:schemeClr val="tx2"/>
                </a:solidFill>
              </a:rPr>
              <a:t>i kvalitetan doprinos izgradnji održivog demokratskog društva.   </a:t>
            </a:r>
          </a:p>
          <a:p>
            <a:pPr>
              <a:buNone/>
            </a:pPr>
            <a:endParaRPr lang="hr-HR" dirty="0">
              <a:solidFill>
                <a:schemeClr val="tx2"/>
              </a:solidFill>
            </a:endParaRPr>
          </a:p>
          <a:p>
            <a:pPr>
              <a:buNone/>
            </a:pPr>
            <a:endParaRPr lang="hr-HR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D6AD2D-6404-4884-A3A4-F6B54008FD02}" type="datetime1">
              <a:rPr lang="hr-HR" smtClean="0"/>
              <a:pPr/>
              <a:t>23.1.2017.</a:t>
            </a:fld>
            <a:endParaRPr lang="hr-HR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2483768" y="6309320"/>
            <a:ext cx="4760168" cy="365125"/>
          </a:xfrm>
        </p:spPr>
        <p:txBody>
          <a:bodyPr/>
          <a:lstStyle/>
          <a:p>
            <a:r>
              <a:rPr lang="vi-VN" b="1" dirty="0" smtClean="0">
                <a:solidFill>
                  <a:schemeClr val="tx2"/>
                </a:solidFill>
              </a:rPr>
              <a:t>Renata Ozorlić Dominić, univ. spec., viša savjetnica za međunarodnu suradnju, Agencija za odgoj i obrazovanje   </a:t>
            </a:r>
            <a:endParaRPr lang="hr-HR" b="1" dirty="0">
              <a:solidFill>
                <a:schemeClr val="tx2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FC39AB-2080-444A-9FFE-58417398A986}" type="slidenum">
              <a:rPr lang="hr-HR" smtClean="0"/>
              <a:pPr/>
              <a:t>14</a:t>
            </a:fld>
            <a:endParaRPr lang="hr-HR" dirty="0"/>
          </a:p>
        </p:txBody>
      </p:sp>
      <p:pic>
        <p:nvPicPr>
          <p:cNvPr id="10" name="Picture 2" descr="\\azoo.hr\zagreb\Korisnici\rodominic\My Documents\My Pictures\zzs novi logo - hrv eng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652120" y="188640"/>
            <a:ext cx="3491880" cy="15541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691680" cy="1872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467544" y="1844824"/>
            <a:ext cx="822960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hr-HR" sz="3600" b="1" dirty="0" smtClean="0">
                <a:solidFill>
                  <a:schemeClr val="tx2"/>
                </a:solidFill>
              </a:rPr>
              <a:t>Transverzalni stavovi, vještine i znanja su sposobnost pojedinca da</a:t>
            </a:r>
            <a:endParaRPr lang="hr-HR" sz="3600" b="1" dirty="0">
              <a:solidFill>
                <a:schemeClr val="tx2"/>
              </a:solidFill>
            </a:endParaRPr>
          </a:p>
        </p:txBody>
      </p:sp>
      <p:sp>
        <p:nvSpPr>
          <p:cNvPr id="13" name="Content Placeholder 12"/>
          <p:cNvSpPr>
            <a:spLocks noGrp="1"/>
          </p:cNvSpPr>
          <p:nvPr>
            <p:ph idx="1"/>
          </p:nvPr>
        </p:nvSpPr>
        <p:spPr>
          <a:xfrm>
            <a:off x="179512" y="3140968"/>
            <a:ext cx="8856984" cy="3096344"/>
          </a:xfrm>
        </p:spPr>
        <p:txBody>
          <a:bodyPr>
            <a:normAutofit fontScale="85000" lnSpcReduction="20000"/>
          </a:bodyPr>
          <a:lstStyle/>
          <a:p>
            <a:pPr lvl="0"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§"/>
            </a:pPr>
            <a:r>
              <a:rPr lang="hr-HR" dirty="0">
                <a:solidFill>
                  <a:schemeClr val="tx2"/>
                </a:solidFill>
              </a:rPr>
              <a:t>razumije kompleksnost društva u kojem </a:t>
            </a:r>
            <a:r>
              <a:rPr lang="hr-HR" dirty="0" smtClean="0">
                <a:solidFill>
                  <a:schemeClr val="tx2"/>
                </a:solidFill>
              </a:rPr>
              <a:t>živi</a:t>
            </a:r>
          </a:p>
          <a:p>
            <a:pPr lvl="0"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§"/>
            </a:pPr>
            <a:r>
              <a:rPr lang="hr-HR" dirty="0" smtClean="0">
                <a:solidFill>
                  <a:schemeClr val="tx2"/>
                </a:solidFill>
              </a:rPr>
              <a:t>razumije </a:t>
            </a:r>
            <a:r>
              <a:rPr lang="hr-HR" dirty="0">
                <a:solidFill>
                  <a:schemeClr val="tx2"/>
                </a:solidFill>
              </a:rPr>
              <a:t>svoje odnose s drugima te dinamiku odnosa između različitih skupina u društvu</a:t>
            </a:r>
            <a:endParaRPr lang="hr-HR" dirty="0" smtClean="0">
              <a:solidFill>
                <a:schemeClr val="tx2"/>
              </a:solidFill>
            </a:endParaRPr>
          </a:p>
          <a:p>
            <a:pPr lvl="0"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§"/>
            </a:pPr>
            <a:r>
              <a:rPr lang="hr-HR" dirty="0">
                <a:solidFill>
                  <a:schemeClr val="tx2"/>
                </a:solidFill>
              </a:rPr>
              <a:t>zna koje su mu </a:t>
            </a:r>
            <a:r>
              <a:rPr lang="hr-HR" dirty="0" smtClean="0">
                <a:solidFill>
                  <a:schemeClr val="tx2"/>
                </a:solidFill>
              </a:rPr>
              <a:t> društveno-prihvatljive mogućnosti </a:t>
            </a:r>
            <a:r>
              <a:rPr lang="hr-HR" dirty="0">
                <a:solidFill>
                  <a:schemeClr val="tx2"/>
                </a:solidFill>
              </a:rPr>
              <a:t>djelovanja na </a:t>
            </a:r>
            <a:r>
              <a:rPr lang="hr-HR" dirty="0" smtClean="0">
                <a:solidFill>
                  <a:schemeClr val="tx2"/>
                </a:solidFill>
              </a:rPr>
              <a:t>raspolaganju</a:t>
            </a:r>
          </a:p>
          <a:p>
            <a:pPr lvl="0"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§"/>
            </a:pPr>
            <a:r>
              <a:rPr lang="hr-HR" dirty="0" smtClean="0">
                <a:solidFill>
                  <a:schemeClr val="tx2"/>
                </a:solidFill>
              </a:rPr>
              <a:t>želi </a:t>
            </a:r>
            <a:r>
              <a:rPr lang="hr-HR" dirty="0">
                <a:solidFill>
                  <a:schemeClr val="tx2"/>
                </a:solidFill>
              </a:rPr>
              <a:t>svojim djelovanjem doprinositi razvoju održive </a:t>
            </a:r>
            <a:r>
              <a:rPr lang="hr-HR" dirty="0" smtClean="0">
                <a:solidFill>
                  <a:schemeClr val="tx2"/>
                </a:solidFill>
              </a:rPr>
              <a:t>demokracije</a:t>
            </a:r>
            <a:endParaRPr lang="hr-HR" dirty="0">
              <a:solidFill>
                <a:schemeClr val="tx2"/>
              </a:solidFill>
            </a:endParaRP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D6AD2D-6404-4884-A3A4-F6B54008FD02}" type="datetime1">
              <a:rPr lang="hr-HR" smtClean="0"/>
              <a:pPr/>
              <a:t>23.1.2017.</a:t>
            </a:fld>
            <a:endParaRPr lang="hr-HR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2483768" y="6309320"/>
            <a:ext cx="4760168" cy="365125"/>
          </a:xfrm>
        </p:spPr>
        <p:txBody>
          <a:bodyPr/>
          <a:lstStyle/>
          <a:p>
            <a:r>
              <a:rPr lang="vi-VN" b="1" dirty="0" smtClean="0">
                <a:solidFill>
                  <a:schemeClr val="tx2"/>
                </a:solidFill>
              </a:rPr>
              <a:t>Renata Ozorlić Dominić, univ. spec., viša savjetnica za međunarodnu suradnju, Agencija za odgoj i obrazovanje   </a:t>
            </a:r>
            <a:endParaRPr lang="hr-HR" b="1" dirty="0">
              <a:solidFill>
                <a:schemeClr val="tx2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FC39AB-2080-444A-9FFE-58417398A986}" type="slidenum">
              <a:rPr lang="hr-HR" smtClean="0"/>
              <a:pPr/>
              <a:t>15</a:t>
            </a:fld>
            <a:endParaRPr lang="hr-HR"/>
          </a:p>
        </p:txBody>
      </p:sp>
      <p:pic>
        <p:nvPicPr>
          <p:cNvPr id="10" name="Picture 2" descr="\\azoo.hr\zagreb\Korisnici\rodominic\My Documents\My Pictures\zzs novi logo - hrv eng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652120" y="188640"/>
            <a:ext cx="3491880" cy="15541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691680" cy="1872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251520" y="1844824"/>
            <a:ext cx="8445624" cy="1143000"/>
          </a:xfrm>
        </p:spPr>
        <p:txBody>
          <a:bodyPr>
            <a:normAutofit fontScale="90000"/>
          </a:bodyPr>
          <a:lstStyle/>
          <a:p>
            <a:r>
              <a:rPr lang="hr-HR" sz="3600" b="1" dirty="0" smtClean="0">
                <a:solidFill>
                  <a:schemeClr val="tx2"/>
                </a:solidFill>
              </a:rPr>
              <a:t>Načela stručnog usavršavanja </a:t>
            </a:r>
            <a:br>
              <a:rPr lang="hr-HR" sz="3600" b="1" dirty="0" smtClean="0">
                <a:solidFill>
                  <a:schemeClr val="tx2"/>
                </a:solidFill>
              </a:rPr>
            </a:br>
            <a:r>
              <a:rPr lang="hr-HR" sz="3600" b="1" dirty="0" smtClean="0">
                <a:solidFill>
                  <a:schemeClr val="tx2"/>
                </a:solidFill>
              </a:rPr>
              <a:t>Programa </a:t>
            </a:r>
            <a:r>
              <a:rPr lang="hr-HR" sz="3600" b="1" dirty="0" err="1" smtClean="0">
                <a:solidFill>
                  <a:schemeClr val="tx2"/>
                </a:solidFill>
              </a:rPr>
              <a:t>Pestalozzi</a:t>
            </a:r>
            <a:endParaRPr lang="hr-HR" sz="3600" b="1" dirty="0">
              <a:solidFill>
                <a:schemeClr val="tx2"/>
              </a:solidFill>
            </a:endParaRPr>
          </a:p>
        </p:txBody>
      </p:sp>
      <p:sp>
        <p:nvSpPr>
          <p:cNvPr id="13" name="Content Placeholder 12"/>
          <p:cNvSpPr>
            <a:spLocks noGrp="1"/>
          </p:cNvSpPr>
          <p:nvPr>
            <p:ph idx="1"/>
          </p:nvPr>
        </p:nvSpPr>
        <p:spPr>
          <a:xfrm>
            <a:off x="1907704" y="3140968"/>
            <a:ext cx="5400600" cy="3096344"/>
          </a:xfrm>
        </p:spPr>
        <p:txBody>
          <a:bodyPr>
            <a:normAutofit lnSpcReduction="10000"/>
          </a:bodyPr>
          <a:lstStyle/>
          <a:p>
            <a:pPr lvl="0"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§"/>
            </a:pPr>
            <a:r>
              <a:rPr lang="hr-HR" dirty="0" smtClean="0">
                <a:solidFill>
                  <a:schemeClr val="tx2"/>
                </a:solidFill>
              </a:rPr>
              <a:t>Multinacionalnost</a:t>
            </a:r>
          </a:p>
          <a:p>
            <a:pPr lvl="0"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§"/>
            </a:pPr>
            <a:r>
              <a:rPr lang="hr-HR" dirty="0" smtClean="0">
                <a:solidFill>
                  <a:schemeClr val="tx2"/>
                </a:solidFill>
              </a:rPr>
              <a:t>Interdisciplinarnost</a:t>
            </a:r>
          </a:p>
          <a:p>
            <a:pPr lvl="0"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§"/>
            </a:pPr>
            <a:r>
              <a:rPr lang="hr-HR" dirty="0" err="1" smtClean="0">
                <a:solidFill>
                  <a:schemeClr val="tx2"/>
                </a:solidFill>
              </a:rPr>
              <a:t>Međukulturnost</a:t>
            </a:r>
            <a:endParaRPr lang="hr-HR" dirty="0" smtClean="0">
              <a:solidFill>
                <a:schemeClr val="tx2"/>
              </a:solidFill>
            </a:endParaRPr>
          </a:p>
          <a:p>
            <a:pPr lvl="0"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§"/>
            </a:pPr>
            <a:r>
              <a:rPr lang="hr-HR" dirty="0" smtClean="0">
                <a:solidFill>
                  <a:schemeClr val="tx2"/>
                </a:solidFill>
              </a:rPr>
              <a:t>Iskustveno učenje </a:t>
            </a:r>
          </a:p>
          <a:p>
            <a:pPr lvl="0"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§"/>
            </a:pPr>
            <a:r>
              <a:rPr lang="hr-HR" dirty="0" smtClean="0">
                <a:solidFill>
                  <a:schemeClr val="tx2"/>
                </a:solidFill>
              </a:rPr>
              <a:t>Suradničko učenje</a:t>
            </a:r>
            <a:endParaRPr lang="hr-HR" dirty="0">
              <a:solidFill>
                <a:schemeClr val="tx2"/>
              </a:solidFill>
            </a:endParaRP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D6AD2D-6404-4884-A3A4-F6B54008FD02}" type="datetime1">
              <a:rPr lang="hr-HR" smtClean="0"/>
              <a:pPr/>
              <a:t>23.1.2017.</a:t>
            </a:fld>
            <a:endParaRPr lang="hr-HR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2483768" y="6309320"/>
            <a:ext cx="4760168" cy="365125"/>
          </a:xfrm>
        </p:spPr>
        <p:txBody>
          <a:bodyPr/>
          <a:lstStyle/>
          <a:p>
            <a:r>
              <a:rPr lang="vi-VN" b="1" dirty="0" smtClean="0">
                <a:solidFill>
                  <a:schemeClr val="tx2"/>
                </a:solidFill>
              </a:rPr>
              <a:t>Renata Ozorlić Dominić, univ. spec., viša savjetnica za međunarodnu suradnju, Agencija za odgoj i obrazovanje   </a:t>
            </a:r>
            <a:endParaRPr lang="hr-HR" b="1" dirty="0">
              <a:solidFill>
                <a:schemeClr val="tx2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FC39AB-2080-444A-9FFE-58417398A986}" type="slidenum">
              <a:rPr lang="hr-HR" smtClean="0"/>
              <a:pPr/>
              <a:t>16</a:t>
            </a:fld>
            <a:endParaRPr lang="hr-HR"/>
          </a:p>
        </p:txBody>
      </p:sp>
      <p:pic>
        <p:nvPicPr>
          <p:cNvPr id="10" name="Picture 2" descr="\\azoo.hr\zagreb\Korisnici\rodominic\My Documents\My Pictures\zzs novi logo - hrv eng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652120" y="188640"/>
            <a:ext cx="3491880" cy="15541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1691680" cy="1872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467544" y="1844824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hr-HR" sz="3600" b="1" dirty="0" smtClean="0">
                <a:solidFill>
                  <a:schemeClr val="tx2"/>
                </a:solidFill>
              </a:rPr>
              <a:t>Suradničko i iskustveno učenje</a:t>
            </a:r>
            <a:endParaRPr lang="hr-HR" sz="3600" b="1" dirty="0">
              <a:solidFill>
                <a:schemeClr val="tx2"/>
              </a:solidFill>
            </a:endParaRP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D6AD2D-6404-4884-A3A4-F6B54008FD02}" type="datetime1">
              <a:rPr lang="hr-HR" smtClean="0"/>
              <a:pPr/>
              <a:t>23.1.2017.</a:t>
            </a:fld>
            <a:endParaRPr lang="hr-HR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2483768" y="6309320"/>
            <a:ext cx="4760168" cy="365125"/>
          </a:xfrm>
        </p:spPr>
        <p:txBody>
          <a:bodyPr/>
          <a:lstStyle/>
          <a:p>
            <a:r>
              <a:rPr lang="vi-VN" b="1" dirty="0" smtClean="0">
                <a:solidFill>
                  <a:schemeClr val="tx2"/>
                </a:solidFill>
              </a:rPr>
              <a:t>Renata Ozorlić Dominić, univ. spec., viša savjetnica za međunarodnu suradnju, Agencija za odgoj i obrazovanje RH  </a:t>
            </a:r>
            <a:endParaRPr lang="hr-HR" b="1" dirty="0">
              <a:solidFill>
                <a:schemeClr val="tx2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FC39AB-2080-444A-9FFE-58417398A986}" type="slidenum">
              <a:rPr lang="hr-HR" smtClean="0"/>
              <a:pPr/>
              <a:t>17</a:t>
            </a:fld>
            <a:endParaRPr lang="hr-HR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3491880" y="3924672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1412995229"/>
              </p:ext>
            </p:extLst>
          </p:nvPr>
        </p:nvGraphicFramePr>
        <p:xfrm>
          <a:off x="302289" y="2852936"/>
          <a:ext cx="4125695" cy="3104483"/>
        </p:xfrm>
        <a:graphic>
          <a:graphicData uri="http://schemas.openxmlformats.org/presentationml/2006/ole">
            <p:oleObj spid="_x0000_s1026" name="Bitmap Image" r:id="rId5" imgW="2743438" imgH="2057578" progId="PBrush">
              <p:embed/>
            </p:oleObj>
          </a:graphicData>
        </a:graphic>
      </p:graphicFrame>
      <p:sp>
        <p:nvSpPr>
          <p:cNvPr id="10" name="Rectangle 4"/>
          <p:cNvSpPr>
            <a:spLocks noChangeArrowheads="1"/>
          </p:cNvSpPr>
          <p:nvPr/>
        </p:nvSpPr>
        <p:spPr bwMode="auto">
          <a:xfrm>
            <a:off x="5284024" y="4024204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1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2554274134"/>
              </p:ext>
            </p:extLst>
          </p:nvPr>
        </p:nvGraphicFramePr>
        <p:xfrm>
          <a:off x="4611404" y="2852936"/>
          <a:ext cx="4139309" cy="3104482"/>
        </p:xfrm>
        <a:graphic>
          <a:graphicData uri="http://schemas.openxmlformats.org/presentationml/2006/ole">
            <p:oleObj spid="_x0000_s1027" name="Bitmap Image" r:id="rId6" imgW="2591025" imgH="1943268" progId="PBrush">
              <p:embed/>
            </p:oleObj>
          </a:graphicData>
        </a:graphic>
      </p:graphicFrame>
      <p:pic>
        <p:nvPicPr>
          <p:cNvPr id="13" name="Picture 2" descr="\\azoo.hr\zagreb\Korisnici\rodominic\My Documents\My Pictures\zzs novi logo - hrv eng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652120" y="188640"/>
            <a:ext cx="3491880" cy="155415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110271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691680" cy="1872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467544" y="1844824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hr-HR" sz="3600" b="1" dirty="0" smtClean="0">
                <a:solidFill>
                  <a:schemeClr val="tx2"/>
                </a:solidFill>
              </a:rPr>
              <a:t>Pedagoška načela</a:t>
            </a:r>
            <a:endParaRPr lang="hr-HR" sz="3600" b="1" dirty="0">
              <a:solidFill>
                <a:schemeClr val="tx2"/>
              </a:solidFill>
            </a:endParaRPr>
          </a:p>
        </p:txBody>
      </p:sp>
      <p:sp>
        <p:nvSpPr>
          <p:cNvPr id="13" name="Content Placeholder 12"/>
          <p:cNvSpPr>
            <a:spLocks noGrp="1"/>
          </p:cNvSpPr>
          <p:nvPr>
            <p:ph idx="1"/>
          </p:nvPr>
        </p:nvSpPr>
        <p:spPr>
          <a:xfrm>
            <a:off x="179512" y="2996952"/>
            <a:ext cx="8856984" cy="2448272"/>
          </a:xfrm>
        </p:spPr>
        <p:txBody>
          <a:bodyPr>
            <a:normAutofit/>
          </a:bodyPr>
          <a:lstStyle/>
          <a:p>
            <a:pPr lvl="0">
              <a:buFont typeface="Wingdings" pitchFamily="2" charset="2"/>
              <a:buChar char="§"/>
            </a:pPr>
            <a:r>
              <a:rPr lang="hr-HR" b="1" dirty="0">
                <a:solidFill>
                  <a:schemeClr val="tx2"/>
                </a:solidFill>
              </a:rPr>
              <a:t>učinkovito</a:t>
            </a:r>
            <a:r>
              <a:rPr lang="hr-HR" dirty="0">
                <a:solidFill>
                  <a:schemeClr val="tx2"/>
                </a:solidFill>
              </a:rPr>
              <a:t> stručno usavršavanje je interaktivno, usmjereno na polaznika, temelji se na iskustvenom učenju; suradnički se nalaze rješenja primjerena različitim kontekstima;</a:t>
            </a:r>
          </a:p>
          <a:p>
            <a:endParaRPr lang="hr-HR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D6AD2D-6404-4884-A3A4-F6B54008FD02}" type="datetime1">
              <a:rPr lang="hr-HR" smtClean="0"/>
              <a:pPr/>
              <a:t>23.1.2017.</a:t>
            </a:fld>
            <a:endParaRPr lang="hr-HR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2483768" y="6309320"/>
            <a:ext cx="4760168" cy="365125"/>
          </a:xfrm>
        </p:spPr>
        <p:txBody>
          <a:bodyPr/>
          <a:lstStyle/>
          <a:p>
            <a:r>
              <a:rPr lang="vi-VN" b="1" dirty="0" smtClean="0">
                <a:solidFill>
                  <a:schemeClr val="tx2"/>
                </a:solidFill>
              </a:rPr>
              <a:t>Renata Ozorlić Dominić, univ. spec., viša savjetnica za međunarodnu suradnju, Agencija za odgoj i obrazovanje   </a:t>
            </a:r>
            <a:endParaRPr lang="hr-HR" b="1" dirty="0">
              <a:solidFill>
                <a:schemeClr val="tx2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FC39AB-2080-444A-9FFE-58417398A986}" type="slidenum">
              <a:rPr lang="hr-HR" smtClean="0"/>
              <a:pPr/>
              <a:t>18</a:t>
            </a:fld>
            <a:endParaRPr lang="hr-HR" dirty="0"/>
          </a:p>
        </p:txBody>
      </p:sp>
      <p:pic>
        <p:nvPicPr>
          <p:cNvPr id="10" name="Picture 2" descr="\\azoo.hr\zagreb\Korisnici\rodominic\My Documents\My Pictures\zzs novi logo - hrv eng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652120" y="188640"/>
            <a:ext cx="3491880" cy="15541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691680" cy="1872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467544" y="1844824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hr-HR" sz="3600" b="1" dirty="0" smtClean="0">
                <a:solidFill>
                  <a:schemeClr val="tx2"/>
                </a:solidFill>
              </a:rPr>
              <a:t>Pedagoška načela</a:t>
            </a:r>
            <a:endParaRPr lang="hr-HR" sz="3600" b="1" dirty="0">
              <a:solidFill>
                <a:schemeClr val="tx2"/>
              </a:solidFill>
            </a:endParaRPr>
          </a:p>
        </p:txBody>
      </p:sp>
      <p:sp>
        <p:nvSpPr>
          <p:cNvPr id="13" name="Content Placeholder 12"/>
          <p:cNvSpPr>
            <a:spLocks noGrp="1"/>
          </p:cNvSpPr>
          <p:nvPr>
            <p:ph idx="1"/>
          </p:nvPr>
        </p:nvSpPr>
        <p:spPr>
          <a:xfrm>
            <a:off x="179512" y="2996952"/>
            <a:ext cx="8856984" cy="2448272"/>
          </a:xfrm>
        </p:spPr>
        <p:txBody>
          <a:bodyPr>
            <a:normAutofit/>
          </a:bodyPr>
          <a:lstStyle/>
          <a:p>
            <a:pPr lvl="0">
              <a:buFont typeface="Wingdings" pitchFamily="2" charset="2"/>
              <a:buChar char="§"/>
            </a:pPr>
            <a:r>
              <a:rPr lang="hr-HR" b="1" dirty="0">
                <a:solidFill>
                  <a:schemeClr val="tx2"/>
                </a:solidFill>
              </a:rPr>
              <a:t>svrha</a:t>
            </a:r>
            <a:r>
              <a:rPr lang="hr-HR" dirty="0">
                <a:solidFill>
                  <a:schemeClr val="tx2"/>
                </a:solidFill>
              </a:rPr>
              <a:t> usavršavanja je razvijanje individualne i društvene prakse – sudionike se potiče i priprema za diseminaciju na nacionalnoj razini, regionalnoj i lokalnoj razini; </a:t>
            </a:r>
          </a:p>
          <a:p>
            <a:endParaRPr lang="hr-HR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D6AD2D-6404-4884-A3A4-F6B54008FD02}" type="datetime1">
              <a:rPr lang="hr-HR" smtClean="0"/>
              <a:pPr/>
              <a:t>23.1.2017.</a:t>
            </a:fld>
            <a:endParaRPr lang="hr-HR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2483768" y="6309320"/>
            <a:ext cx="4760168" cy="365125"/>
          </a:xfrm>
        </p:spPr>
        <p:txBody>
          <a:bodyPr/>
          <a:lstStyle/>
          <a:p>
            <a:r>
              <a:rPr lang="vi-VN" b="1" dirty="0" smtClean="0">
                <a:solidFill>
                  <a:schemeClr val="tx2"/>
                </a:solidFill>
              </a:rPr>
              <a:t>Renata Ozorlić Dominić, univ. spec., viša savjetnica za međunarodnu suradnju, Agencija za odgoj i obrazovanje   </a:t>
            </a:r>
            <a:endParaRPr lang="hr-HR" b="1" dirty="0">
              <a:solidFill>
                <a:schemeClr val="tx2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FC39AB-2080-444A-9FFE-58417398A986}" type="slidenum">
              <a:rPr lang="hr-HR" smtClean="0"/>
              <a:pPr/>
              <a:t>19</a:t>
            </a:fld>
            <a:endParaRPr lang="hr-HR"/>
          </a:p>
        </p:txBody>
      </p:sp>
      <p:pic>
        <p:nvPicPr>
          <p:cNvPr id="10" name="Picture 2" descr="\\azoo.hr\zagreb\Korisnici\rodominic\My Documents\My Pictures\zzs novi logo - hrv eng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652120" y="188640"/>
            <a:ext cx="3491880" cy="15541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691680" cy="1872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467544" y="1844824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hr-HR" sz="3600" b="1" dirty="0" smtClean="0">
                <a:solidFill>
                  <a:schemeClr val="tx2"/>
                </a:solidFill>
              </a:rPr>
              <a:t>Sadržaj</a:t>
            </a:r>
            <a:endParaRPr lang="hr-HR" sz="3600" b="1" dirty="0">
              <a:solidFill>
                <a:schemeClr val="tx2"/>
              </a:solidFill>
            </a:endParaRPr>
          </a:p>
        </p:txBody>
      </p:sp>
      <p:sp>
        <p:nvSpPr>
          <p:cNvPr id="13" name="Content Placeholder 12"/>
          <p:cNvSpPr>
            <a:spLocks noGrp="1"/>
          </p:cNvSpPr>
          <p:nvPr>
            <p:ph idx="1"/>
          </p:nvPr>
        </p:nvSpPr>
        <p:spPr>
          <a:xfrm>
            <a:off x="467544" y="2852936"/>
            <a:ext cx="8229600" cy="3196952"/>
          </a:xfrm>
        </p:spPr>
        <p:txBody>
          <a:bodyPr>
            <a:normAutofit/>
          </a:bodyPr>
          <a:lstStyle/>
          <a:p>
            <a:pPr lvl="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§"/>
            </a:pPr>
            <a:r>
              <a:rPr lang="hr-HR" dirty="0" smtClean="0">
                <a:solidFill>
                  <a:schemeClr val="tx2"/>
                </a:solidFill>
              </a:rPr>
              <a:t>Što je Program Pestalozzi?</a:t>
            </a:r>
            <a:endParaRPr lang="hr-HR" dirty="0">
              <a:solidFill>
                <a:schemeClr val="tx2"/>
              </a:solidFill>
            </a:endParaRPr>
          </a:p>
          <a:p>
            <a:pPr lvl="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§"/>
            </a:pPr>
            <a:r>
              <a:rPr lang="hr-HR" dirty="0" smtClean="0">
                <a:solidFill>
                  <a:schemeClr val="tx2"/>
                </a:solidFill>
              </a:rPr>
              <a:t>Aktivnosti Programa Pestalozzi</a:t>
            </a:r>
          </a:p>
          <a:p>
            <a:pPr lvl="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§"/>
            </a:pPr>
            <a:r>
              <a:rPr lang="hr-HR" dirty="0" smtClean="0">
                <a:solidFill>
                  <a:schemeClr val="tx2"/>
                </a:solidFill>
              </a:rPr>
              <a:t>Područja interesa</a:t>
            </a:r>
            <a:endParaRPr lang="hr-HR" dirty="0">
              <a:solidFill>
                <a:schemeClr val="tx2"/>
              </a:solidFill>
            </a:endParaRPr>
          </a:p>
          <a:p>
            <a:endParaRPr lang="hr-HR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D6AD2D-6404-4884-A3A4-F6B54008FD02}" type="datetime1">
              <a:rPr lang="hr-HR" smtClean="0"/>
              <a:pPr/>
              <a:t>23.1.2017.</a:t>
            </a:fld>
            <a:endParaRPr lang="hr-HR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2483768" y="6309320"/>
            <a:ext cx="4760168" cy="365125"/>
          </a:xfrm>
        </p:spPr>
        <p:txBody>
          <a:bodyPr/>
          <a:lstStyle/>
          <a:p>
            <a:r>
              <a:rPr lang="vi-VN" b="1" dirty="0" smtClean="0">
                <a:solidFill>
                  <a:schemeClr val="tx2"/>
                </a:solidFill>
              </a:rPr>
              <a:t>Renata Ozorlić Dominić, univ. spec., viša savjetnica za međunarodnu suradnju, Agencija za odgoj i obrazovanje   </a:t>
            </a:r>
            <a:endParaRPr lang="hr-HR" b="1" dirty="0">
              <a:solidFill>
                <a:schemeClr val="tx2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FC39AB-2080-444A-9FFE-58417398A986}" type="slidenum">
              <a:rPr lang="hr-HR" smtClean="0"/>
              <a:pPr/>
              <a:t>2</a:t>
            </a:fld>
            <a:endParaRPr lang="hr-HR" dirty="0"/>
          </a:p>
        </p:txBody>
      </p:sp>
      <p:pic>
        <p:nvPicPr>
          <p:cNvPr id="3074" name="Picture 2" descr="\\azoo.hr\zagreb\Korisnici\rodominic\My Documents\My Pictures\zzs novi logo - hrv eng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52120" y="188640"/>
            <a:ext cx="3491880" cy="15541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691680" cy="1872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467544" y="1844824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hr-HR" sz="3600" b="1" dirty="0" smtClean="0">
                <a:solidFill>
                  <a:schemeClr val="tx2"/>
                </a:solidFill>
              </a:rPr>
              <a:t>Pedagoška načela</a:t>
            </a:r>
            <a:endParaRPr lang="hr-HR" sz="3600" b="1" dirty="0">
              <a:solidFill>
                <a:schemeClr val="tx2"/>
              </a:solidFill>
            </a:endParaRPr>
          </a:p>
        </p:txBody>
      </p:sp>
      <p:sp>
        <p:nvSpPr>
          <p:cNvPr id="13" name="Content Placeholder 12"/>
          <p:cNvSpPr>
            <a:spLocks noGrp="1"/>
          </p:cNvSpPr>
          <p:nvPr>
            <p:ph idx="1"/>
          </p:nvPr>
        </p:nvSpPr>
        <p:spPr>
          <a:xfrm>
            <a:off x="179512" y="2996952"/>
            <a:ext cx="8856984" cy="2448272"/>
          </a:xfrm>
        </p:spPr>
        <p:txBody>
          <a:bodyPr>
            <a:normAutofit/>
          </a:bodyPr>
          <a:lstStyle/>
          <a:p>
            <a:pPr lvl="0"/>
            <a:r>
              <a:rPr lang="hr-HR" b="1" dirty="0">
                <a:solidFill>
                  <a:schemeClr val="tx2"/>
                </a:solidFill>
              </a:rPr>
              <a:t>medij je poruka </a:t>
            </a:r>
            <a:r>
              <a:rPr lang="hr-HR" dirty="0">
                <a:solidFill>
                  <a:schemeClr val="tx2"/>
                </a:solidFill>
              </a:rPr>
              <a:t>– usavršavanje treba organizirati i provoditi tako da ono odražava sadržaj i pristup koji se želi prenijeti; </a:t>
            </a:r>
          </a:p>
          <a:p>
            <a:endParaRPr lang="hr-HR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D6AD2D-6404-4884-A3A4-F6B54008FD02}" type="datetime1">
              <a:rPr lang="hr-HR" smtClean="0"/>
              <a:pPr/>
              <a:t>23.1.2017.</a:t>
            </a:fld>
            <a:endParaRPr lang="hr-HR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2483768" y="6309320"/>
            <a:ext cx="4760168" cy="365125"/>
          </a:xfrm>
        </p:spPr>
        <p:txBody>
          <a:bodyPr/>
          <a:lstStyle/>
          <a:p>
            <a:r>
              <a:rPr lang="vi-VN" b="1" dirty="0" smtClean="0">
                <a:solidFill>
                  <a:schemeClr val="tx2"/>
                </a:solidFill>
              </a:rPr>
              <a:t>Renata Ozorlić Dominić, univ. spec., viša savjetnica za međunarodnu suradnju, Agencija za odgoj i obrazovanje  </a:t>
            </a:r>
            <a:endParaRPr lang="hr-HR" b="1" dirty="0">
              <a:solidFill>
                <a:schemeClr val="tx2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FC39AB-2080-444A-9FFE-58417398A986}" type="slidenum">
              <a:rPr lang="hr-HR" smtClean="0"/>
              <a:pPr/>
              <a:t>20</a:t>
            </a:fld>
            <a:endParaRPr lang="hr-HR" dirty="0"/>
          </a:p>
        </p:txBody>
      </p:sp>
      <p:pic>
        <p:nvPicPr>
          <p:cNvPr id="10" name="Picture 2" descr="\\azoo.hr\zagreb\Korisnici\rodominic\My Documents\My Pictures\zzs novi logo - hrv eng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652120" y="188640"/>
            <a:ext cx="3491880" cy="15541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691680" cy="1872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467544" y="1844824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hr-HR" sz="3600" b="1" dirty="0" smtClean="0">
                <a:solidFill>
                  <a:schemeClr val="tx2"/>
                </a:solidFill>
              </a:rPr>
              <a:t>Pedagoška načela</a:t>
            </a:r>
            <a:endParaRPr lang="hr-HR" sz="3600" b="1" dirty="0">
              <a:solidFill>
                <a:schemeClr val="tx2"/>
              </a:solidFill>
            </a:endParaRPr>
          </a:p>
        </p:txBody>
      </p:sp>
      <p:sp>
        <p:nvSpPr>
          <p:cNvPr id="13" name="Content Placeholder 12"/>
          <p:cNvSpPr>
            <a:spLocks noGrp="1"/>
          </p:cNvSpPr>
          <p:nvPr>
            <p:ph idx="1"/>
          </p:nvPr>
        </p:nvSpPr>
        <p:spPr>
          <a:xfrm>
            <a:off x="179512" y="2996952"/>
            <a:ext cx="8856984" cy="2736304"/>
          </a:xfrm>
        </p:spPr>
        <p:txBody>
          <a:bodyPr>
            <a:normAutofit fontScale="85000" lnSpcReduction="10000"/>
          </a:bodyPr>
          <a:lstStyle/>
          <a:p>
            <a:pPr lvl="0">
              <a:lnSpc>
                <a:spcPct val="120000"/>
              </a:lnSpc>
              <a:buFont typeface="Wingdings" pitchFamily="2" charset="2"/>
              <a:buChar char="§"/>
            </a:pPr>
            <a:r>
              <a:rPr lang="hr-HR" dirty="0">
                <a:solidFill>
                  <a:schemeClr val="tx2"/>
                </a:solidFill>
              </a:rPr>
              <a:t>osnovni cilj svakog usavršavanja, bez obzira na temu, je </a:t>
            </a:r>
            <a:r>
              <a:rPr lang="hr-HR" b="1" dirty="0">
                <a:solidFill>
                  <a:schemeClr val="tx2"/>
                </a:solidFill>
              </a:rPr>
              <a:t>osobni i profesionalni razvoj</a:t>
            </a:r>
            <a:r>
              <a:rPr lang="hr-HR" dirty="0">
                <a:solidFill>
                  <a:schemeClr val="tx2"/>
                </a:solidFill>
              </a:rPr>
              <a:t>. Ono bi trebalo ostaviti traga u osobnom i profesionalnom životu, omogućiti da polaznik iskustveno doživi neki pristup, reflektira o tom iskustvu  te vidi što i kako može i želi primijeniti u svom radu. </a:t>
            </a:r>
          </a:p>
          <a:p>
            <a:endParaRPr lang="hr-HR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D6AD2D-6404-4884-A3A4-F6B54008FD02}" type="datetime1">
              <a:rPr lang="hr-HR" smtClean="0"/>
              <a:pPr/>
              <a:t>23.1.2017.</a:t>
            </a:fld>
            <a:endParaRPr lang="hr-HR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2483768" y="6309320"/>
            <a:ext cx="4760168" cy="365125"/>
          </a:xfrm>
        </p:spPr>
        <p:txBody>
          <a:bodyPr/>
          <a:lstStyle/>
          <a:p>
            <a:r>
              <a:rPr lang="vi-VN" b="1" dirty="0" smtClean="0">
                <a:solidFill>
                  <a:schemeClr val="tx2"/>
                </a:solidFill>
              </a:rPr>
              <a:t>Renata Ozorlić Dominić, univ. spec., viša savjetnica za međunarodnu suradnju, Agencija za odgoj i obrazovanje   </a:t>
            </a:r>
            <a:endParaRPr lang="hr-HR" b="1" dirty="0">
              <a:solidFill>
                <a:schemeClr val="tx2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FC39AB-2080-444A-9FFE-58417398A986}" type="slidenum">
              <a:rPr lang="hr-HR" smtClean="0"/>
              <a:pPr/>
              <a:t>21</a:t>
            </a:fld>
            <a:endParaRPr lang="hr-HR" dirty="0"/>
          </a:p>
        </p:txBody>
      </p:sp>
      <p:pic>
        <p:nvPicPr>
          <p:cNvPr id="10" name="Picture 2" descr="\\azoo.hr\zagreb\Korisnici\rodominic\My Documents\My Pictures\zzs novi logo - hrv eng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652120" y="188640"/>
            <a:ext cx="3491880" cy="15541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691680" cy="1872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467544" y="1844824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hr-HR" sz="3600" b="1" dirty="0" smtClean="0">
                <a:solidFill>
                  <a:schemeClr val="tx2"/>
                </a:solidFill>
              </a:rPr>
              <a:t>Dimenzije transverzalnih kompetencija</a:t>
            </a:r>
            <a:endParaRPr lang="hr-HR" sz="3600" b="1" dirty="0">
              <a:solidFill>
                <a:schemeClr val="tx2"/>
              </a:solidFill>
            </a:endParaRPr>
          </a:p>
        </p:txBody>
      </p:sp>
      <p:sp>
        <p:nvSpPr>
          <p:cNvPr id="13" name="Content Placeholder 12"/>
          <p:cNvSpPr>
            <a:spLocks noGrp="1"/>
          </p:cNvSpPr>
          <p:nvPr>
            <p:ph idx="1"/>
          </p:nvPr>
        </p:nvSpPr>
        <p:spPr>
          <a:xfrm>
            <a:off x="179512" y="2996952"/>
            <a:ext cx="8856984" cy="3096344"/>
          </a:xfrm>
        </p:spPr>
        <p:txBody>
          <a:bodyPr>
            <a:normAutofit lnSpcReduction="10000"/>
          </a:bodyPr>
          <a:lstStyle/>
          <a:p>
            <a:pPr lvl="0"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§"/>
            </a:pPr>
            <a:r>
              <a:rPr lang="hr-HR" dirty="0" smtClean="0">
                <a:solidFill>
                  <a:schemeClr val="tx2"/>
                </a:solidFill>
              </a:rPr>
              <a:t>Raznolikost i empatija</a:t>
            </a:r>
          </a:p>
          <a:p>
            <a:pPr lvl="0"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§"/>
            </a:pPr>
            <a:r>
              <a:rPr lang="hr-HR" dirty="0" smtClean="0">
                <a:solidFill>
                  <a:schemeClr val="tx2"/>
                </a:solidFill>
              </a:rPr>
              <a:t>Suradnja i sudjelovanje</a:t>
            </a:r>
          </a:p>
          <a:p>
            <a:pPr lvl="0"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§"/>
            </a:pPr>
            <a:r>
              <a:rPr lang="hr-HR" dirty="0" smtClean="0">
                <a:solidFill>
                  <a:schemeClr val="tx2"/>
                </a:solidFill>
              </a:rPr>
              <a:t>Ljudska prava i jednakost</a:t>
            </a:r>
          </a:p>
          <a:p>
            <a:pPr lvl="0"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§"/>
            </a:pPr>
            <a:r>
              <a:rPr lang="hr-HR" dirty="0" smtClean="0">
                <a:solidFill>
                  <a:schemeClr val="tx2"/>
                </a:solidFill>
              </a:rPr>
              <a:t>Stvaranje znanja i epistemologija</a:t>
            </a:r>
          </a:p>
          <a:p>
            <a:pPr lvl="0"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§"/>
            </a:pPr>
            <a:r>
              <a:rPr lang="hr-HR" dirty="0" smtClean="0">
                <a:solidFill>
                  <a:schemeClr val="tx2"/>
                </a:solidFill>
              </a:rPr>
              <a:t>Osobnost i interakcija s drugima</a:t>
            </a:r>
            <a:endParaRPr lang="hr-HR" dirty="0">
              <a:solidFill>
                <a:schemeClr val="tx2"/>
              </a:solidFill>
            </a:endParaRP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D6AD2D-6404-4884-A3A4-F6B54008FD02}" type="datetime1">
              <a:rPr lang="hr-HR" smtClean="0"/>
              <a:pPr/>
              <a:t>23.1.2017.</a:t>
            </a:fld>
            <a:endParaRPr lang="hr-HR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2483768" y="6309320"/>
            <a:ext cx="4760168" cy="365125"/>
          </a:xfrm>
        </p:spPr>
        <p:txBody>
          <a:bodyPr/>
          <a:lstStyle/>
          <a:p>
            <a:r>
              <a:rPr lang="vi-VN" b="1" dirty="0" smtClean="0">
                <a:solidFill>
                  <a:schemeClr val="tx2"/>
                </a:solidFill>
              </a:rPr>
              <a:t>Renata Ozorlić Dominić, univ. spec., viša savjetnica za međunarodnu suradnju, Agencija za odgoj i obrazovanje   </a:t>
            </a:r>
            <a:endParaRPr lang="hr-HR" b="1" dirty="0">
              <a:solidFill>
                <a:schemeClr val="tx2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FC39AB-2080-444A-9FFE-58417398A986}" type="slidenum">
              <a:rPr lang="hr-HR" smtClean="0"/>
              <a:pPr/>
              <a:t>22</a:t>
            </a:fld>
            <a:endParaRPr lang="hr-HR"/>
          </a:p>
        </p:txBody>
      </p:sp>
      <p:pic>
        <p:nvPicPr>
          <p:cNvPr id="10" name="Picture 2" descr="\\azoo.hr\zagreb\Korisnici\rodominic\My Documents\My Pictures\zzs novi logo - hrv eng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652120" y="188640"/>
            <a:ext cx="3491880" cy="155415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691680" cy="1872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1979712" y="620688"/>
            <a:ext cx="2088232" cy="1143000"/>
          </a:xfrm>
        </p:spPr>
        <p:txBody>
          <a:bodyPr>
            <a:normAutofit/>
          </a:bodyPr>
          <a:lstStyle/>
          <a:p>
            <a:pPr algn="l"/>
            <a:r>
              <a:rPr lang="hr-HR" sz="3600" b="1" dirty="0" smtClean="0">
                <a:solidFill>
                  <a:schemeClr val="tx2"/>
                </a:solidFill>
              </a:rPr>
              <a:t>Stavovi</a:t>
            </a:r>
            <a:endParaRPr lang="hr-HR" sz="3600" b="1" dirty="0">
              <a:solidFill>
                <a:schemeClr val="tx2"/>
              </a:solidFill>
            </a:endParaRP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D6AD2D-6404-4884-A3A4-F6B54008FD02}" type="datetime1">
              <a:rPr lang="hr-HR" smtClean="0"/>
              <a:pPr/>
              <a:t>23.1.2017.</a:t>
            </a:fld>
            <a:endParaRPr lang="hr-HR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2483768" y="6309320"/>
            <a:ext cx="4760168" cy="365125"/>
          </a:xfrm>
        </p:spPr>
        <p:txBody>
          <a:bodyPr/>
          <a:lstStyle/>
          <a:p>
            <a:r>
              <a:rPr lang="vi-VN" b="1" dirty="0" smtClean="0">
                <a:solidFill>
                  <a:schemeClr val="tx2"/>
                </a:solidFill>
              </a:rPr>
              <a:t>Renata Ozorlić Dominić, univ. spec., viša savjetnica za međunarodnu suradnju, Agencija za odgoj i obrazovanje   </a:t>
            </a:r>
            <a:endParaRPr lang="hr-HR" b="1" dirty="0">
              <a:solidFill>
                <a:schemeClr val="tx2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FC39AB-2080-444A-9FFE-58417398A986}" type="slidenum">
              <a:rPr lang="hr-HR" smtClean="0"/>
              <a:pPr/>
              <a:t>23</a:t>
            </a:fld>
            <a:endParaRPr lang="hr-HR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3568" y="1916832"/>
            <a:ext cx="7855574" cy="4263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2" descr="\\azoo.hr\zagreb\Korisnici\rodominic\My Documents\My Pictures\zzs novi logo - hrv eng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652120" y="188640"/>
            <a:ext cx="3491880" cy="155415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691680" cy="1872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1979712" y="620688"/>
            <a:ext cx="2088232" cy="1143000"/>
          </a:xfrm>
        </p:spPr>
        <p:txBody>
          <a:bodyPr>
            <a:normAutofit/>
          </a:bodyPr>
          <a:lstStyle/>
          <a:p>
            <a:pPr algn="l"/>
            <a:r>
              <a:rPr lang="hr-HR" sz="3600" b="1" dirty="0" smtClean="0">
                <a:solidFill>
                  <a:schemeClr val="tx2"/>
                </a:solidFill>
              </a:rPr>
              <a:t>Vještine</a:t>
            </a:r>
            <a:endParaRPr lang="hr-HR" sz="3600" b="1" dirty="0">
              <a:solidFill>
                <a:schemeClr val="tx2"/>
              </a:solidFill>
            </a:endParaRP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D6AD2D-6404-4884-A3A4-F6B54008FD02}" type="datetime1">
              <a:rPr lang="hr-HR" smtClean="0"/>
              <a:pPr/>
              <a:t>23.1.2017.</a:t>
            </a:fld>
            <a:endParaRPr lang="hr-HR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2483768" y="6309320"/>
            <a:ext cx="4760168" cy="365125"/>
          </a:xfrm>
        </p:spPr>
        <p:txBody>
          <a:bodyPr/>
          <a:lstStyle/>
          <a:p>
            <a:r>
              <a:rPr lang="vi-VN" b="1" dirty="0" smtClean="0">
                <a:solidFill>
                  <a:schemeClr val="tx2"/>
                </a:solidFill>
              </a:rPr>
              <a:t>Renata Ozorlić Dominić, univ. spec., viša savjetnica za međunarodnu suradnju, Agencija za odgoj i obrazovanje   </a:t>
            </a:r>
            <a:endParaRPr lang="hr-HR" b="1" dirty="0">
              <a:solidFill>
                <a:schemeClr val="tx2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FC39AB-2080-444A-9FFE-58417398A986}" type="slidenum">
              <a:rPr lang="hr-HR" smtClean="0"/>
              <a:pPr/>
              <a:t>24</a:t>
            </a:fld>
            <a:endParaRPr lang="hr-HR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3568" y="1877690"/>
            <a:ext cx="7632848" cy="42682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2" descr="\\azoo.hr\zagreb\Korisnici\rodominic\My Documents\My Pictures\zzs novi logo - hrv eng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652120" y="188640"/>
            <a:ext cx="3491880" cy="155415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691680" cy="1872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1979712" y="620688"/>
            <a:ext cx="2088232" cy="1143000"/>
          </a:xfrm>
        </p:spPr>
        <p:txBody>
          <a:bodyPr>
            <a:normAutofit/>
          </a:bodyPr>
          <a:lstStyle/>
          <a:p>
            <a:pPr algn="l"/>
            <a:r>
              <a:rPr lang="hr-HR" sz="3600" b="1" dirty="0" smtClean="0">
                <a:solidFill>
                  <a:schemeClr val="tx2"/>
                </a:solidFill>
              </a:rPr>
              <a:t>Znanja</a:t>
            </a:r>
            <a:endParaRPr lang="hr-HR" sz="3600" b="1" dirty="0">
              <a:solidFill>
                <a:schemeClr val="tx2"/>
              </a:solidFill>
            </a:endParaRP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D6AD2D-6404-4884-A3A4-F6B54008FD02}" type="datetime1">
              <a:rPr lang="hr-HR" smtClean="0"/>
              <a:pPr/>
              <a:t>23.1.2017.</a:t>
            </a:fld>
            <a:endParaRPr lang="hr-HR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2483768" y="6309320"/>
            <a:ext cx="4760168" cy="365125"/>
          </a:xfrm>
        </p:spPr>
        <p:txBody>
          <a:bodyPr/>
          <a:lstStyle/>
          <a:p>
            <a:r>
              <a:rPr lang="vi-VN" b="1" dirty="0" smtClean="0">
                <a:solidFill>
                  <a:schemeClr val="tx2"/>
                </a:solidFill>
              </a:rPr>
              <a:t>Renata Ozorlić Dominić, univ. spec., viša savjetnica za međunarodnu suradnju, Agencija za odgoj i obrazovanje   </a:t>
            </a:r>
            <a:endParaRPr lang="hr-HR" b="1" dirty="0">
              <a:solidFill>
                <a:schemeClr val="tx2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FC39AB-2080-444A-9FFE-58417398A986}" type="slidenum">
              <a:rPr lang="hr-HR" smtClean="0"/>
              <a:pPr/>
              <a:t>25</a:t>
            </a:fld>
            <a:endParaRPr lang="hr-HR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5576" y="1916832"/>
            <a:ext cx="7697310" cy="43265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2" descr="\\azoo.hr\zagreb\Korisnici\rodominic\My Documents\My Pictures\zzs novi logo - hrv eng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652120" y="188640"/>
            <a:ext cx="3491880" cy="155415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691680" cy="1872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64288" y="188640"/>
            <a:ext cx="1796033" cy="15380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323528" y="1988840"/>
            <a:ext cx="8496944" cy="4104456"/>
          </a:xfrm>
        </p:spPr>
        <p:txBody>
          <a:bodyPr>
            <a:normAutofit fontScale="90000"/>
          </a:bodyPr>
          <a:lstStyle/>
          <a:p>
            <a:pPr algn="l"/>
            <a:r>
              <a:rPr lang="hr-HR" sz="4000" b="1" dirty="0" smtClean="0">
                <a:solidFill>
                  <a:schemeClr val="tx2"/>
                </a:solidFill>
              </a:rPr>
              <a:t/>
            </a:r>
            <a:br>
              <a:rPr lang="hr-HR" sz="4000" b="1" dirty="0" smtClean="0">
                <a:solidFill>
                  <a:schemeClr val="tx2"/>
                </a:solidFill>
              </a:rPr>
            </a:br>
            <a:r>
              <a:rPr lang="hr-HR" sz="3600" b="1" dirty="0" smtClean="0">
                <a:solidFill>
                  <a:schemeClr val="tx2"/>
                </a:solidFill>
              </a:rPr>
              <a:t>Sažetak</a:t>
            </a:r>
            <a:r>
              <a:rPr lang="hr-HR" sz="4000" b="1" dirty="0" smtClean="0">
                <a:solidFill>
                  <a:schemeClr val="tx2"/>
                </a:solidFill>
              </a:rPr>
              <a:t> </a:t>
            </a:r>
            <a:r>
              <a:rPr lang="hr-HR" sz="3600" b="1" dirty="0" smtClean="0">
                <a:solidFill>
                  <a:schemeClr val="tx2"/>
                </a:solidFill>
              </a:rPr>
              <a:t>Kompetencije za kulturu demokracije </a:t>
            </a:r>
            <a:r>
              <a:rPr lang="hr-HR" sz="3100" dirty="0" smtClean="0">
                <a:solidFill>
                  <a:schemeClr val="tx2"/>
                </a:solidFill>
                <a:hlinkClick r:id="rId5"/>
              </a:rPr>
              <a:t>http://www.azoo.hr/</a:t>
            </a:r>
            <a:r>
              <a:rPr lang="hr-HR" sz="3100" dirty="0" err="1" smtClean="0">
                <a:solidFill>
                  <a:schemeClr val="tx2"/>
                </a:solidFill>
                <a:hlinkClick r:id="rId5"/>
              </a:rPr>
              <a:t>images</a:t>
            </a:r>
            <a:r>
              <a:rPr lang="hr-HR" sz="3100" dirty="0" smtClean="0">
                <a:solidFill>
                  <a:schemeClr val="tx2"/>
                </a:solidFill>
                <a:hlinkClick r:id="rId5"/>
              </a:rPr>
              <a:t>/NATJECANJA2017/KOMPETENCIJE_ZA_KULTURU_</a:t>
            </a:r>
            <a:r>
              <a:rPr lang="hr-HR" sz="3100" dirty="0" err="1" smtClean="0">
                <a:solidFill>
                  <a:schemeClr val="tx2"/>
                </a:solidFill>
                <a:hlinkClick r:id="rId5"/>
              </a:rPr>
              <a:t>DEMOKRACIJE.pdf</a:t>
            </a:r>
            <a:r>
              <a:rPr lang="hr-HR" sz="3100" dirty="0" smtClean="0">
                <a:solidFill>
                  <a:schemeClr val="tx2"/>
                </a:solidFill>
              </a:rPr>
              <a:t> </a:t>
            </a:r>
            <a:r>
              <a:rPr lang="hr-HR" sz="3600" b="1" dirty="0" smtClean="0">
                <a:solidFill>
                  <a:schemeClr val="tx2"/>
                </a:solidFill>
              </a:rPr>
              <a:t/>
            </a:r>
            <a:br>
              <a:rPr lang="hr-HR" sz="3600" b="1" dirty="0" smtClean="0">
                <a:solidFill>
                  <a:schemeClr val="tx2"/>
                </a:solidFill>
              </a:rPr>
            </a:br>
            <a:r>
              <a:rPr lang="hr-HR" sz="3600" b="1" dirty="0" smtClean="0">
                <a:solidFill>
                  <a:schemeClr val="tx2"/>
                </a:solidFill>
              </a:rPr>
              <a:t/>
            </a:r>
            <a:br>
              <a:rPr lang="hr-HR" sz="3600" b="1" dirty="0" smtClean="0">
                <a:solidFill>
                  <a:schemeClr val="tx2"/>
                </a:solidFill>
              </a:rPr>
            </a:br>
            <a:r>
              <a:rPr lang="hr-HR" sz="3600" b="1" dirty="0" smtClean="0">
                <a:solidFill>
                  <a:schemeClr val="tx2"/>
                </a:solidFill>
              </a:rPr>
              <a:t>Priručnik </a:t>
            </a:r>
            <a:r>
              <a:rPr lang="hr-HR" sz="3600" b="1" dirty="0" err="1" smtClean="0">
                <a:solidFill>
                  <a:schemeClr val="tx2"/>
                </a:solidFill>
              </a:rPr>
              <a:t>TASKs</a:t>
            </a:r>
            <a:r>
              <a:rPr lang="hr-HR" sz="3600" b="1" dirty="0" smtClean="0">
                <a:solidFill>
                  <a:schemeClr val="tx2"/>
                </a:solidFill>
              </a:rPr>
              <a:t> for </a:t>
            </a:r>
            <a:r>
              <a:rPr lang="hr-HR" sz="3600" b="1" dirty="0" err="1" smtClean="0">
                <a:solidFill>
                  <a:schemeClr val="tx2"/>
                </a:solidFill>
              </a:rPr>
              <a:t>democracy</a:t>
            </a:r>
            <a:r>
              <a:rPr lang="hr-HR" sz="3600" b="1" dirty="0" smtClean="0">
                <a:solidFill>
                  <a:schemeClr val="tx2"/>
                </a:solidFill>
              </a:rPr>
              <a:t> </a:t>
            </a:r>
            <a:br>
              <a:rPr lang="hr-HR" sz="3600" b="1" dirty="0" smtClean="0">
                <a:solidFill>
                  <a:schemeClr val="tx2"/>
                </a:solidFill>
              </a:rPr>
            </a:br>
            <a:r>
              <a:rPr lang="hr-HR" sz="3100" dirty="0" smtClean="0">
                <a:solidFill>
                  <a:schemeClr val="tx2"/>
                </a:solidFill>
                <a:hlinkClick r:id="rId6"/>
              </a:rPr>
              <a:t>http://www.coe.int/t/dg4/</a:t>
            </a:r>
            <a:r>
              <a:rPr lang="hr-HR" sz="3100" dirty="0" err="1" smtClean="0">
                <a:solidFill>
                  <a:schemeClr val="tx2"/>
                </a:solidFill>
                <a:hlinkClick r:id="rId6"/>
              </a:rPr>
              <a:t>education</a:t>
            </a:r>
            <a:r>
              <a:rPr lang="hr-HR" sz="3100" dirty="0" smtClean="0">
                <a:solidFill>
                  <a:schemeClr val="tx2"/>
                </a:solidFill>
                <a:hlinkClick r:id="rId6"/>
              </a:rPr>
              <a:t>/</a:t>
            </a:r>
            <a:r>
              <a:rPr lang="hr-HR" sz="3100" dirty="0" err="1" smtClean="0">
                <a:solidFill>
                  <a:schemeClr val="tx2"/>
                </a:solidFill>
                <a:hlinkClick r:id="rId6"/>
              </a:rPr>
              <a:t>pestalozzi</a:t>
            </a:r>
            <a:r>
              <a:rPr lang="hr-HR" sz="3100" dirty="0" smtClean="0">
                <a:solidFill>
                  <a:schemeClr val="tx2"/>
                </a:solidFill>
                <a:hlinkClick r:id="rId6"/>
              </a:rPr>
              <a:t>/</a:t>
            </a:r>
            <a:r>
              <a:rPr lang="hr-HR" sz="3100" dirty="0" err="1" smtClean="0">
                <a:solidFill>
                  <a:schemeClr val="tx2"/>
                </a:solidFill>
                <a:hlinkClick r:id="rId6"/>
              </a:rPr>
              <a:t>Source</a:t>
            </a:r>
            <a:r>
              <a:rPr lang="hr-HR" sz="3100" dirty="0" smtClean="0">
                <a:solidFill>
                  <a:schemeClr val="tx2"/>
                </a:solidFill>
                <a:hlinkClick r:id="rId6"/>
              </a:rPr>
              <a:t>/</a:t>
            </a:r>
            <a:r>
              <a:rPr lang="hr-HR" sz="3100" dirty="0" err="1" smtClean="0">
                <a:solidFill>
                  <a:schemeClr val="tx2"/>
                </a:solidFill>
                <a:hlinkClick r:id="rId6"/>
              </a:rPr>
              <a:t>Documentation</a:t>
            </a:r>
            <a:r>
              <a:rPr lang="hr-HR" sz="3100" dirty="0" smtClean="0">
                <a:solidFill>
                  <a:schemeClr val="tx2"/>
                </a:solidFill>
                <a:hlinkClick r:id="rId6"/>
              </a:rPr>
              <a:t>/Pestalozzi4_</a:t>
            </a:r>
            <a:r>
              <a:rPr lang="hr-HR" sz="3100" dirty="0" err="1" smtClean="0">
                <a:solidFill>
                  <a:schemeClr val="tx2"/>
                </a:solidFill>
                <a:hlinkClick r:id="rId6"/>
              </a:rPr>
              <a:t>EN.pdf</a:t>
            </a:r>
            <a:r>
              <a:rPr lang="hr-HR" sz="3100" dirty="0" smtClean="0">
                <a:solidFill>
                  <a:schemeClr val="tx2"/>
                </a:solidFill>
              </a:rPr>
              <a:t>  </a:t>
            </a:r>
            <a:r>
              <a:rPr lang="hr-HR" sz="3600" dirty="0" smtClean="0">
                <a:solidFill>
                  <a:schemeClr val="tx2"/>
                </a:solidFill>
              </a:rPr>
              <a:t/>
            </a:r>
            <a:br>
              <a:rPr lang="hr-HR" sz="3600" dirty="0" smtClean="0">
                <a:solidFill>
                  <a:schemeClr val="tx2"/>
                </a:solidFill>
              </a:rPr>
            </a:br>
            <a:r>
              <a:rPr lang="hr-HR" sz="3600" dirty="0" smtClean="0">
                <a:solidFill>
                  <a:schemeClr val="tx2"/>
                </a:solidFill>
              </a:rPr>
              <a:t/>
            </a:r>
            <a:br>
              <a:rPr lang="hr-HR" sz="3600" dirty="0" smtClean="0">
                <a:solidFill>
                  <a:schemeClr val="tx2"/>
                </a:solidFill>
              </a:rPr>
            </a:br>
            <a:endParaRPr lang="hr-HR" sz="3100" dirty="0">
              <a:solidFill>
                <a:schemeClr val="tx2"/>
              </a:solidFill>
            </a:endParaRP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D6AD2D-6404-4884-A3A4-F6B54008FD02}" type="datetime1">
              <a:rPr lang="hr-HR" smtClean="0"/>
              <a:pPr/>
              <a:t>23.1.2017.</a:t>
            </a:fld>
            <a:endParaRPr lang="hr-HR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2483768" y="6309320"/>
            <a:ext cx="4760168" cy="365125"/>
          </a:xfrm>
        </p:spPr>
        <p:txBody>
          <a:bodyPr/>
          <a:lstStyle/>
          <a:p>
            <a:r>
              <a:rPr lang="vi-VN" b="1" dirty="0" smtClean="0">
                <a:solidFill>
                  <a:schemeClr val="tx2"/>
                </a:solidFill>
              </a:rPr>
              <a:t>Renata Ozorlić Dominić, univ. spec., viša savjetnica za međunarodnu suradnju, Agencija za odgoj i obrazovanje  </a:t>
            </a:r>
            <a:endParaRPr lang="hr-HR" b="1" dirty="0">
              <a:solidFill>
                <a:schemeClr val="tx2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FC39AB-2080-444A-9FFE-58417398A986}" type="slidenum">
              <a:rPr lang="hr-HR" smtClean="0"/>
              <a:pPr/>
              <a:t>26</a:t>
            </a:fld>
            <a:endParaRPr lang="hr-HR" dirty="0"/>
          </a:p>
        </p:txBody>
      </p:sp>
      <p:pic>
        <p:nvPicPr>
          <p:cNvPr id="10" name="Picture 2" descr="\\azoo.hr\zagreb\Korisnici\rodominic\My Documents\My Pictures\zzs novi logo - hrv eng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652120" y="188640"/>
            <a:ext cx="3491880" cy="155415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691680" cy="1872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64288" y="188640"/>
            <a:ext cx="1796033" cy="15380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323528" y="3429000"/>
            <a:ext cx="4089648" cy="1143000"/>
          </a:xfrm>
        </p:spPr>
        <p:txBody>
          <a:bodyPr>
            <a:normAutofit/>
          </a:bodyPr>
          <a:lstStyle/>
          <a:p>
            <a:pPr algn="l"/>
            <a:r>
              <a:rPr lang="hr-HR" sz="3600" b="1" dirty="0" smtClean="0">
                <a:solidFill>
                  <a:schemeClr val="tx2"/>
                </a:solidFill>
              </a:rPr>
              <a:t>A sada……</a:t>
            </a:r>
            <a:endParaRPr lang="hr-HR" sz="3600" b="1" dirty="0">
              <a:solidFill>
                <a:schemeClr val="tx2"/>
              </a:solidFill>
            </a:endParaRP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D6AD2D-6404-4884-A3A4-F6B54008FD02}" type="datetime1">
              <a:rPr lang="hr-HR" smtClean="0"/>
              <a:pPr/>
              <a:t>23.1.2017.</a:t>
            </a:fld>
            <a:endParaRPr lang="hr-HR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2483768" y="6309320"/>
            <a:ext cx="4760168" cy="365125"/>
          </a:xfrm>
        </p:spPr>
        <p:txBody>
          <a:bodyPr/>
          <a:lstStyle/>
          <a:p>
            <a:r>
              <a:rPr lang="vi-VN" b="1" dirty="0" smtClean="0">
                <a:solidFill>
                  <a:schemeClr val="tx2"/>
                </a:solidFill>
              </a:rPr>
              <a:t>Renata Ozorlić Dominić, univ. spec., viša savjetnica za međunarodnu suradnju, Agencija za odgoj i obrazovanje   </a:t>
            </a:r>
            <a:endParaRPr lang="hr-HR" b="1" dirty="0">
              <a:solidFill>
                <a:schemeClr val="tx2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FC39AB-2080-444A-9FFE-58417398A986}" type="slidenum">
              <a:rPr lang="hr-HR" smtClean="0"/>
              <a:pPr/>
              <a:t>27</a:t>
            </a:fld>
            <a:endParaRPr lang="hr-HR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915816" y="1052736"/>
            <a:ext cx="3024336" cy="4654510"/>
          </a:xfrm>
          <a:prstGeom prst="rect">
            <a:avLst/>
          </a:prstGeom>
        </p:spPr>
      </p:pic>
      <p:pic>
        <p:nvPicPr>
          <p:cNvPr id="13" name="Picture 2" descr="\\azoo.hr\zagreb\Korisnici\rodominic\My Documents\My Pictures\zzs novi logo - hrv eng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796136" y="188640"/>
            <a:ext cx="3347864" cy="14900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691680" cy="1872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1835696" y="1196752"/>
            <a:ext cx="3960440" cy="1143000"/>
          </a:xfrm>
        </p:spPr>
        <p:txBody>
          <a:bodyPr>
            <a:normAutofit/>
          </a:bodyPr>
          <a:lstStyle/>
          <a:p>
            <a:pPr algn="l"/>
            <a:r>
              <a:rPr lang="hr-HR" sz="3600" b="1" dirty="0" smtClean="0">
                <a:solidFill>
                  <a:schemeClr val="tx2"/>
                </a:solidFill>
              </a:rPr>
              <a:t>Program </a:t>
            </a:r>
            <a:r>
              <a:rPr lang="hr-HR" sz="3600" b="1" dirty="0" err="1" smtClean="0">
                <a:solidFill>
                  <a:schemeClr val="tx2"/>
                </a:solidFill>
              </a:rPr>
              <a:t>Pestalozzi</a:t>
            </a:r>
            <a:endParaRPr lang="hr-HR" sz="3600" b="1" dirty="0">
              <a:solidFill>
                <a:schemeClr val="tx2"/>
              </a:solidFill>
            </a:endParaRPr>
          </a:p>
        </p:txBody>
      </p:sp>
      <p:sp>
        <p:nvSpPr>
          <p:cNvPr id="13" name="Content Placeholder 12"/>
          <p:cNvSpPr>
            <a:spLocks noGrp="1"/>
          </p:cNvSpPr>
          <p:nvPr>
            <p:ph idx="1"/>
          </p:nvPr>
        </p:nvSpPr>
        <p:spPr>
          <a:xfrm>
            <a:off x="287016" y="2348880"/>
            <a:ext cx="8856984" cy="4032448"/>
          </a:xfrm>
        </p:spPr>
        <p:txBody>
          <a:bodyPr>
            <a:normAutofit fontScale="70000" lnSpcReduction="20000"/>
          </a:bodyPr>
          <a:lstStyle/>
          <a:p>
            <a:pPr>
              <a:lnSpc>
                <a:spcPct val="120000"/>
              </a:lnSpc>
              <a:buFont typeface="Wingdings" pitchFamily="2" charset="2"/>
              <a:buChar char="§"/>
            </a:pPr>
            <a:r>
              <a:rPr lang="hr-HR" sz="3400" dirty="0" smtClean="0">
                <a:solidFill>
                  <a:schemeClr val="tx2"/>
                </a:solidFill>
              </a:rPr>
              <a:t>program Vijeća Europe </a:t>
            </a:r>
          </a:p>
          <a:p>
            <a:pPr>
              <a:lnSpc>
                <a:spcPct val="120000"/>
              </a:lnSpc>
              <a:buFont typeface="Wingdings" pitchFamily="2" charset="2"/>
              <a:buChar char="§"/>
            </a:pPr>
            <a:r>
              <a:rPr lang="hr-HR" sz="3400" dirty="0" smtClean="0">
                <a:solidFill>
                  <a:schemeClr val="tx2"/>
                </a:solidFill>
              </a:rPr>
              <a:t>usmjeren osobnom i profesionalnom razvoju učitelja i drugih obrazovnih stručnjaka </a:t>
            </a:r>
          </a:p>
          <a:p>
            <a:pPr>
              <a:lnSpc>
                <a:spcPct val="120000"/>
              </a:lnSpc>
              <a:buFont typeface="Wingdings" pitchFamily="2" charset="2"/>
              <a:buChar char="§"/>
            </a:pPr>
            <a:r>
              <a:rPr lang="hr-HR" sz="3400" dirty="0" smtClean="0">
                <a:solidFill>
                  <a:schemeClr val="tx2"/>
                </a:solidFill>
              </a:rPr>
              <a:t>nosi ime </a:t>
            </a:r>
            <a:r>
              <a:rPr lang="hr-HR" sz="3400" u="sng" dirty="0" smtClean="0">
                <a:solidFill>
                  <a:schemeClr val="tx2"/>
                </a:solidFill>
                <a:hlinkClick r:id="rId4" tooltip="Johann Heinrich Pestalozzi"/>
              </a:rPr>
              <a:t>Johanna </a:t>
            </a:r>
            <a:r>
              <a:rPr lang="hr-HR" sz="3400" u="sng" dirty="0" err="1" smtClean="0">
                <a:solidFill>
                  <a:schemeClr val="tx2"/>
                </a:solidFill>
                <a:hlinkClick r:id="rId4" tooltip="Johann Heinrich Pestalozzi"/>
              </a:rPr>
              <a:t>Heinricha</a:t>
            </a:r>
            <a:r>
              <a:rPr lang="hr-HR" sz="3400" u="sng" dirty="0" smtClean="0">
                <a:solidFill>
                  <a:schemeClr val="tx2"/>
                </a:solidFill>
                <a:hlinkClick r:id="rId4" tooltip="Johann Heinrich Pestalozzi"/>
              </a:rPr>
              <a:t> </a:t>
            </a:r>
            <a:r>
              <a:rPr lang="hr-HR" sz="3400" u="sng" dirty="0" err="1" smtClean="0">
                <a:solidFill>
                  <a:schemeClr val="tx2"/>
                </a:solidFill>
                <a:hlinkClick r:id="rId4" tooltip="Johann Heinrich Pestalozzi"/>
              </a:rPr>
              <a:t>Pestalozzija</a:t>
            </a:r>
            <a:r>
              <a:rPr lang="hr-HR" sz="3400" dirty="0" smtClean="0">
                <a:solidFill>
                  <a:schemeClr val="tx2"/>
                </a:solidFill>
              </a:rPr>
              <a:t> (1746. – 1827.), švicarskog pedagoga i obrazovnog reformatora</a:t>
            </a:r>
          </a:p>
          <a:p>
            <a:pPr lvl="0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§"/>
            </a:pPr>
            <a:r>
              <a:rPr lang="hr-HR" sz="3400" dirty="0" smtClean="0">
                <a:solidFill>
                  <a:schemeClr val="tx2"/>
                </a:solidFill>
              </a:rPr>
              <a:t>zagovara poučavanje usmjereno na dijete </a:t>
            </a:r>
          </a:p>
          <a:p>
            <a:pPr lvl="0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§"/>
            </a:pPr>
            <a:r>
              <a:rPr lang="hr-HR" sz="3400" dirty="0" smtClean="0">
                <a:solidFill>
                  <a:schemeClr val="tx2"/>
                </a:solidFill>
              </a:rPr>
              <a:t>temelji se na pedagogiji cjelovitog razvoja sposobnosti učenika – intelektualnih, emocionalnih i praktičnih („Učenje glavom, srcem i rukom“)</a:t>
            </a:r>
            <a:endParaRPr lang="hr-HR" sz="3400" dirty="0">
              <a:solidFill>
                <a:schemeClr val="tx2"/>
              </a:solidFill>
            </a:endParaRPr>
          </a:p>
          <a:p>
            <a:endParaRPr lang="hr-HR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D6AD2D-6404-4884-A3A4-F6B54008FD02}" type="datetime1">
              <a:rPr lang="hr-HR" smtClean="0"/>
              <a:pPr/>
              <a:t>23.1.2017.</a:t>
            </a:fld>
            <a:endParaRPr lang="hr-HR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2483768" y="6309320"/>
            <a:ext cx="4760168" cy="365125"/>
          </a:xfrm>
        </p:spPr>
        <p:txBody>
          <a:bodyPr/>
          <a:lstStyle/>
          <a:p>
            <a:r>
              <a:rPr lang="vi-VN" b="1" dirty="0" smtClean="0">
                <a:solidFill>
                  <a:schemeClr val="tx2"/>
                </a:solidFill>
              </a:rPr>
              <a:t>Renata Ozorlić Dominić, univ. spec., viša savjetnica za međunarodnu suradnju, Agencija za odgoj i obrazovanje   </a:t>
            </a:r>
            <a:endParaRPr lang="hr-HR" b="1" dirty="0">
              <a:solidFill>
                <a:schemeClr val="tx2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FC39AB-2080-444A-9FFE-58417398A986}" type="slidenum">
              <a:rPr lang="hr-HR" smtClean="0"/>
              <a:pPr/>
              <a:t>3</a:t>
            </a:fld>
            <a:endParaRPr lang="hr-HR" dirty="0"/>
          </a:p>
        </p:txBody>
      </p:sp>
      <p:pic>
        <p:nvPicPr>
          <p:cNvPr id="10" name="Picture 2" descr="\\azoo.hr\zagreb\Korisnici\rodominic\My Documents\My Pictures\zzs novi logo - hrv eng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652120" y="188640"/>
            <a:ext cx="3491880" cy="15541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691680" cy="1872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1619672" y="1124744"/>
            <a:ext cx="4536504" cy="864096"/>
          </a:xfrm>
        </p:spPr>
        <p:txBody>
          <a:bodyPr>
            <a:noAutofit/>
          </a:bodyPr>
          <a:lstStyle/>
          <a:p>
            <a:r>
              <a:rPr lang="hr-HR" sz="4000" b="1" dirty="0" smtClean="0">
                <a:solidFill>
                  <a:schemeClr val="tx2"/>
                </a:solidFill>
              </a:rPr>
              <a:t/>
            </a:r>
            <a:br>
              <a:rPr lang="hr-HR" sz="4000" b="1" dirty="0" smtClean="0">
                <a:solidFill>
                  <a:schemeClr val="tx2"/>
                </a:solidFill>
              </a:rPr>
            </a:br>
            <a:r>
              <a:rPr lang="hr-HR" sz="4000" b="1" dirty="0" smtClean="0">
                <a:solidFill>
                  <a:schemeClr val="tx2"/>
                </a:solidFill>
              </a:rPr>
              <a:t>Aktivnosti</a:t>
            </a:r>
            <a:br>
              <a:rPr lang="hr-HR" sz="4000" b="1" dirty="0" smtClean="0">
                <a:solidFill>
                  <a:schemeClr val="tx2"/>
                </a:solidFill>
              </a:rPr>
            </a:br>
            <a:endParaRPr lang="hr-HR" sz="4000" b="1" dirty="0">
              <a:solidFill>
                <a:schemeClr val="tx2"/>
              </a:solidFill>
            </a:endParaRPr>
          </a:p>
        </p:txBody>
      </p:sp>
      <p:sp>
        <p:nvSpPr>
          <p:cNvPr id="13" name="Content Placeholder 12"/>
          <p:cNvSpPr>
            <a:spLocks noGrp="1"/>
          </p:cNvSpPr>
          <p:nvPr>
            <p:ph idx="1"/>
          </p:nvPr>
        </p:nvSpPr>
        <p:spPr>
          <a:xfrm>
            <a:off x="107504" y="2132856"/>
            <a:ext cx="9036496" cy="4248472"/>
          </a:xfrm>
        </p:spPr>
        <p:txBody>
          <a:bodyPr>
            <a:normAutofit fontScale="70000" lnSpcReduction="20000"/>
          </a:bodyPr>
          <a:lstStyle/>
          <a:p>
            <a:pPr lvl="0">
              <a:lnSpc>
                <a:spcPct val="120000"/>
              </a:lnSpc>
              <a:spcBef>
                <a:spcPts val="600"/>
              </a:spcBef>
              <a:buFont typeface="Wingdings" pitchFamily="2" charset="2"/>
              <a:buChar char="§"/>
            </a:pPr>
            <a:r>
              <a:rPr lang="hr-HR" sz="3100" b="1" dirty="0" smtClean="0">
                <a:solidFill>
                  <a:schemeClr val="tx2"/>
                </a:solidFill>
              </a:rPr>
              <a:t>Europske radionice –  </a:t>
            </a:r>
            <a:r>
              <a:rPr lang="hr-HR" sz="3100" dirty="0" smtClean="0">
                <a:solidFill>
                  <a:schemeClr val="tx2"/>
                </a:solidFill>
              </a:rPr>
              <a:t>najzastupljeniji oblik stručnog usavršavanja,  3-4 dana, 30-ak sudionika, međunarodne, organiziraju države članice </a:t>
            </a:r>
          </a:p>
          <a:p>
            <a:pPr lvl="0">
              <a:lnSpc>
                <a:spcPct val="120000"/>
              </a:lnSpc>
              <a:spcBef>
                <a:spcPts val="600"/>
              </a:spcBef>
              <a:buFont typeface="Wingdings" pitchFamily="2" charset="2"/>
              <a:buChar char="§"/>
            </a:pPr>
            <a:r>
              <a:rPr lang="hr-HR" sz="3100" b="1" dirty="0" smtClean="0">
                <a:solidFill>
                  <a:schemeClr val="tx2"/>
                </a:solidFill>
              </a:rPr>
              <a:t>Europski moduli – </a:t>
            </a:r>
            <a:r>
              <a:rPr lang="hr-HR" sz="3100" dirty="0" smtClean="0">
                <a:solidFill>
                  <a:schemeClr val="tx2"/>
                </a:solidFill>
              </a:rPr>
              <a:t>radna skupina stručnjaka za pojedinu temu iz područja inicijalnog obrazovanja ili stručnog usavršavanja radi na izradi i </a:t>
            </a:r>
            <a:r>
              <a:rPr lang="hr-HR" sz="3100" dirty="0" err="1" smtClean="0">
                <a:solidFill>
                  <a:schemeClr val="tx2"/>
                </a:solidFill>
              </a:rPr>
              <a:t>pilotiranju</a:t>
            </a:r>
            <a:r>
              <a:rPr lang="hr-HR" sz="3100" dirty="0" smtClean="0">
                <a:solidFill>
                  <a:schemeClr val="tx2"/>
                </a:solidFill>
              </a:rPr>
              <a:t> materijala za rad s učiteljima ili učenicima</a:t>
            </a:r>
          </a:p>
          <a:p>
            <a:pPr>
              <a:lnSpc>
                <a:spcPct val="120000"/>
              </a:lnSpc>
              <a:spcBef>
                <a:spcPts val="600"/>
              </a:spcBef>
              <a:buFont typeface="Wingdings" pitchFamily="2" charset="2"/>
              <a:buChar char="§"/>
            </a:pPr>
            <a:r>
              <a:rPr lang="hr-HR" sz="3100" b="1" dirty="0" smtClean="0">
                <a:solidFill>
                  <a:schemeClr val="tx2"/>
                </a:solidFill>
              </a:rPr>
              <a:t>Ljetna škola – </a:t>
            </a:r>
            <a:r>
              <a:rPr lang="hr-HR" sz="3100" dirty="0" smtClean="0">
                <a:solidFill>
                  <a:schemeClr val="tx2"/>
                </a:solidFill>
              </a:rPr>
              <a:t>intenzivan 8-dnevni program stručnog usavršavanja u Akademiji </a:t>
            </a:r>
            <a:r>
              <a:rPr lang="hr-HR" sz="3100" dirty="0" err="1" smtClean="0">
                <a:solidFill>
                  <a:schemeClr val="tx2"/>
                </a:solidFill>
              </a:rPr>
              <a:t>Bad</a:t>
            </a:r>
            <a:r>
              <a:rPr lang="hr-HR" sz="3100" dirty="0" smtClean="0">
                <a:solidFill>
                  <a:schemeClr val="tx2"/>
                </a:solidFill>
              </a:rPr>
              <a:t> </a:t>
            </a:r>
            <a:r>
              <a:rPr lang="hr-HR" sz="3100" dirty="0" err="1" smtClean="0">
                <a:solidFill>
                  <a:schemeClr val="tx2"/>
                </a:solidFill>
              </a:rPr>
              <a:t>Wilbad</a:t>
            </a:r>
            <a:r>
              <a:rPr lang="hr-HR" sz="3100" dirty="0" smtClean="0">
                <a:solidFill>
                  <a:schemeClr val="tx2"/>
                </a:solidFill>
              </a:rPr>
              <a:t>, 80-ak sudionika  od kojih svaki kreira svoj program rada i učenja odabirući ponuđene module</a:t>
            </a:r>
          </a:p>
          <a:p>
            <a:pPr>
              <a:lnSpc>
                <a:spcPct val="120000"/>
              </a:lnSpc>
              <a:spcBef>
                <a:spcPts val="600"/>
              </a:spcBef>
              <a:buFont typeface="Wingdings" pitchFamily="2" charset="2"/>
              <a:buChar char="§"/>
            </a:pPr>
            <a:r>
              <a:rPr lang="hr-HR" sz="3100" b="1" dirty="0" smtClean="0">
                <a:solidFill>
                  <a:schemeClr val="tx2"/>
                </a:solidFill>
              </a:rPr>
              <a:t>Nacionalni </a:t>
            </a:r>
            <a:r>
              <a:rPr lang="hr-HR" sz="3100" b="1" dirty="0" err="1" smtClean="0">
                <a:solidFill>
                  <a:schemeClr val="tx2"/>
                </a:solidFill>
              </a:rPr>
              <a:t>diseminacijski</a:t>
            </a:r>
            <a:r>
              <a:rPr lang="hr-HR" sz="3100" b="1" dirty="0" smtClean="0">
                <a:solidFill>
                  <a:schemeClr val="tx2"/>
                </a:solidFill>
              </a:rPr>
              <a:t> seminari </a:t>
            </a:r>
            <a:r>
              <a:rPr lang="hr-HR" sz="3100" dirty="0" smtClean="0">
                <a:solidFill>
                  <a:schemeClr val="tx2"/>
                </a:solidFill>
              </a:rPr>
              <a:t>– stručna usavršavanja učitelja  namijenjena promociji programa, diseminaciji materijala i razvoju pedagoške ekspertize </a:t>
            </a:r>
            <a:endParaRPr lang="hr-HR" sz="2800" dirty="0" smtClean="0">
              <a:solidFill>
                <a:schemeClr val="tx2"/>
              </a:solidFill>
            </a:endParaRPr>
          </a:p>
          <a:p>
            <a:endParaRPr lang="hr-HR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D6AD2D-6404-4884-A3A4-F6B54008FD02}" type="datetime1">
              <a:rPr lang="hr-HR" smtClean="0"/>
              <a:pPr/>
              <a:t>23.1.2017.</a:t>
            </a:fld>
            <a:endParaRPr lang="hr-HR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2483768" y="6309320"/>
            <a:ext cx="4760168" cy="365125"/>
          </a:xfrm>
        </p:spPr>
        <p:txBody>
          <a:bodyPr/>
          <a:lstStyle/>
          <a:p>
            <a:r>
              <a:rPr lang="vi-VN" b="1" dirty="0" smtClean="0">
                <a:solidFill>
                  <a:schemeClr val="tx2"/>
                </a:solidFill>
              </a:rPr>
              <a:t>Renata Ozorlić Dominić, univ. spec., viša savjetnica za međunarodnu suradnju, Agencija za odgoj i obrazovanje   </a:t>
            </a:r>
            <a:endParaRPr lang="hr-HR" b="1" dirty="0">
              <a:solidFill>
                <a:schemeClr val="tx2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FC39AB-2080-444A-9FFE-58417398A986}" type="slidenum">
              <a:rPr lang="hr-HR" smtClean="0"/>
              <a:pPr/>
              <a:t>4</a:t>
            </a:fld>
            <a:endParaRPr lang="hr-HR"/>
          </a:p>
        </p:txBody>
      </p:sp>
      <p:pic>
        <p:nvPicPr>
          <p:cNvPr id="10" name="Picture 2" descr="\\azoo.hr\zagreb\Korisnici\rodominic\My Documents\My Pictures\zzs novi logo - hrv eng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12160" y="188640"/>
            <a:ext cx="3131840" cy="139390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691680" cy="1872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1619672" y="1268760"/>
            <a:ext cx="5184576" cy="936104"/>
          </a:xfrm>
        </p:spPr>
        <p:txBody>
          <a:bodyPr>
            <a:normAutofit fontScale="90000"/>
          </a:bodyPr>
          <a:lstStyle/>
          <a:p>
            <a:r>
              <a:rPr lang="hr-HR" sz="3600" b="1" dirty="0" smtClean="0">
                <a:solidFill>
                  <a:schemeClr val="tx2"/>
                </a:solidFill>
              </a:rPr>
              <a:t/>
            </a:r>
            <a:br>
              <a:rPr lang="hr-HR" sz="3600" b="1" dirty="0" smtClean="0">
                <a:solidFill>
                  <a:schemeClr val="tx2"/>
                </a:solidFill>
              </a:rPr>
            </a:br>
            <a:r>
              <a:rPr lang="hr-HR" b="1" dirty="0" smtClean="0">
                <a:solidFill>
                  <a:schemeClr val="tx2"/>
                </a:solidFill>
              </a:rPr>
              <a:t>Tko provodi aktivnosti</a:t>
            </a:r>
            <a:r>
              <a:rPr lang="hr-HR" sz="3600" b="1" dirty="0" smtClean="0">
                <a:solidFill>
                  <a:schemeClr val="tx2"/>
                </a:solidFill>
              </a:rPr>
              <a:t/>
            </a:r>
            <a:br>
              <a:rPr lang="hr-HR" sz="3600" b="1" dirty="0" smtClean="0">
                <a:solidFill>
                  <a:schemeClr val="tx2"/>
                </a:solidFill>
              </a:rPr>
            </a:br>
            <a:endParaRPr lang="hr-HR" sz="3600" b="1" dirty="0">
              <a:solidFill>
                <a:schemeClr val="tx2"/>
              </a:solidFill>
            </a:endParaRPr>
          </a:p>
        </p:txBody>
      </p:sp>
      <p:sp>
        <p:nvSpPr>
          <p:cNvPr id="13" name="Content Placeholder 12"/>
          <p:cNvSpPr>
            <a:spLocks noGrp="1"/>
          </p:cNvSpPr>
          <p:nvPr>
            <p:ph idx="1"/>
          </p:nvPr>
        </p:nvSpPr>
        <p:spPr>
          <a:xfrm>
            <a:off x="287016" y="2276872"/>
            <a:ext cx="8856984" cy="3960440"/>
          </a:xfrm>
        </p:spPr>
        <p:txBody>
          <a:bodyPr>
            <a:normAutofit fontScale="85000" lnSpcReduction="10000"/>
          </a:bodyPr>
          <a:lstStyle/>
          <a:p>
            <a:pPr lvl="0">
              <a:lnSpc>
                <a:spcPct val="120000"/>
              </a:lnSpc>
              <a:buFont typeface="Wingdings" pitchFamily="2" charset="2"/>
              <a:buChar char="§"/>
            </a:pPr>
            <a:r>
              <a:rPr lang="hr-HR" sz="2800" b="1" dirty="0" err="1" smtClean="0">
                <a:solidFill>
                  <a:schemeClr val="tx2"/>
                </a:solidFill>
              </a:rPr>
              <a:t>Sektretarijat</a:t>
            </a:r>
            <a:r>
              <a:rPr lang="hr-HR" sz="2800" b="1" dirty="0" smtClean="0">
                <a:solidFill>
                  <a:schemeClr val="tx2"/>
                </a:solidFill>
              </a:rPr>
              <a:t> – </a:t>
            </a:r>
            <a:r>
              <a:rPr lang="hr-HR" sz="2800" dirty="0" smtClean="0">
                <a:solidFill>
                  <a:schemeClr val="tx2"/>
                </a:solidFill>
              </a:rPr>
              <a:t>operativni tim programa koji inicira i koordinira aktivnosti na razini Vijeća Europe </a:t>
            </a:r>
          </a:p>
          <a:p>
            <a:pPr lvl="0">
              <a:lnSpc>
                <a:spcPct val="120000"/>
              </a:lnSpc>
              <a:buFont typeface="Wingdings" pitchFamily="2" charset="2"/>
              <a:buChar char="§"/>
            </a:pPr>
            <a:r>
              <a:rPr lang="hr-HR" sz="2800" b="1" dirty="0" smtClean="0">
                <a:solidFill>
                  <a:schemeClr val="tx2"/>
                </a:solidFill>
              </a:rPr>
              <a:t>Mreža nacionalnih časnika za vezu – </a:t>
            </a:r>
            <a:r>
              <a:rPr lang="hr-HR" sz="2800" dirty="0" smtClean="0">
                <a:solidFill>
                  <a:schemeClr val="tx2"/>
                </a:solidFill>
              </a:rPr>
              <a:t>(</a:t>
            </a:r>
            <a:r>
              <a:rPr lang="hr-HR" sz="2800" dirty="0" err="1" smtClean="0">
                <a:solidFill>
                  <a:schemeClr val="tx2"/>
                </a:solidFill>
              </a:rPr>
              <a:t>eng</a:t>
            </a:r>
            <a:r>
              <a:rPr lang="hr-HR" sz="2800" dirty="0" smtClean="0">
                <a:solidFill>
                  <a:schemeClr val="tx2"/>
                </a:solidFill>
              </a:rPr>
              <a:t>. </a:t>
            </a:r>
            <a:r>
              <a:rPr lang="hr-HR" sz="2800" i="1" dirty="0" smtClean="0">
                <a:solidFill>
                  <a:schemeClr val="tx2"/>
                </a:solidFill>
              </a:rPr>
              <a:t>National </a:t>
            </a:r>
            <a:r>
              <a:rPr lang="hr-HR" sz="2800" i="1" dirty="0" err="1" smtClean="0">
                <a:solidFill>
                  <a:schemeClr val="tx2"/>
                </a:solidFill>
              </a:rPr>
              <a:t>Liaison</a:t>
            </a:r>
            <a:r>
              <a:rPr lang="hr-HR" sz="2800" i="1" dirty="0" smtClean="0">
                <a:solidFill>
                  <a:schemeClr val="tx2"/>
                </a:solidFill>
              </a:rPr>
              <a:t> </a:t>
            </a:r>
            <a:r>
              <a:rPr lang="hr-HR" sz="2800" i="1" dirty="0" err="1" smtClean="0">
                <a:solidFill>
                  <a:schemeClr val="tx2"/>
                </a:solidFill>
              </a:rPr>
              <a:t>Officers</a:t>
            </a:r>
            <a:r>
              <a:rPr lang="hr-HR" sz="2800" dirty="0" smtClean="0">
                <a:solidFill>
                  <a:schemeClr val="tx2"/>
                </a:solidFill>
              </a:rPr>
              <a:t>) koji iniciraju i koordiniraju aktivnosti na nacionalnoj razini u svakoj državi članici </a:t>
            </a:r>
          </a:p>
          <a:p>
            <a:pPr lvl="0">
              <a:lnSpc>
                <a:spcPct val="120000"/>
              </a:lnSpc>
              <a:buFont typeface="Wingdings" pitchFamily="2" charset="2"/>
              <a:buChar char="§"/>
            </a:pPr>
            <a:r>
              <a:rPr lang="hr-HR" sz="2800" b="1" dirty="0" smtClean="0">
                <a:solidFill>
                  <a:schemeClr val="tx2"/>
                </a:solidFill>
              </a:rPr>
              <a:t>Mreža stručnjaka i praktičara</a:t>
            </a:r>
            <a:r>
              <a:rPr lang="hr-HR" sz="2800" dirty="0" smtClean="0">
                <a:solidFill>
                  <a:schemeClr val="tx2"/>
                </a:solidFill>
              </a:rPr>
              <a:t> </a:t>
            </a:r>
            <a:r>
              <a:rPr lang="hr-HR" sz="2800" i="1" dirty="0" err="1" smtClean="0">
                <a:solidFill>
                  <a:schemeClr val="tx2"/>
                </a:solidFill>
              </a:rPr>
              <a:t>Community</a:t>
            </a:r>
            <a:r>
              <a:rPr lang="hr-HR" sz="2800" i="1" dirty="0" smtClean="0">
                <a:solidFill>
                  <a:schemeClr val="tx2"/>
                </a:solidFill>
              </a:rPr>
              <a:t> </a:t>
            </a:r>
            <a:r>
              <a:rPr lang="hr-HR" sz="2800" i="1" dirty="0" err="1" smtClean="0">
                <a:solidFill>
                  <a:schemeClr val="tx2"/>
                </a:solidFill>
              </a:rPr>
              <a:t>of</a:t>
            </a:r>
            <a:r>
              <a:rPr lang="hr-HR" sz="2800" i="1" dirty="0" smtClean="0">
                <a:solidFill>
                  <a:schemeClr val="tx2"/>
                </a:solidFill>
              </a:rPr>
              <a:t> </a:t>
            </a:r>
            <a:r>
              <a:rPr lang="hr-HR" sz="2800" i="1" dirty="0" err="1" smtClean="0">
                <a:solidFill>
                  <a:schemeClr val="tx2"/>
                </a:solidFill>
              </a:rPr>
              <a:t>Practice</a:t>
            </a:r>
            <a:r>
              <a:rPr lang="hr-HR" sz="2800" i="1" dirty="0" smtClean="0">
                <a:solidFill>
                  <a:schemeClr val="tx2"/>
                </a:solidFill>
              </a:rPr>
              <a:t> </a:t>
            </a:r>
            <a:r>
              <a:rPr lang="hr-HR" sz="2800" dirty="0" smtClean="0">
                <a:solidFill>
                  <a:schemeClr val="tx2"/>
                </a:solidFill>
              </a:rPr>
              <a:t>koji  su zaduženi za osmišljavanje radnih materijala i provedbu radionica te svi polaznici stručnih usavršavanja koja se provode u okviru programa te koji surađuju i komuniciraju putem </a:t>
            </a:r>
            <a:r>
              <a:rPr lang="hr-HR" sz="2800" i="1" dirty="0" err="1" smtClean="0">
                <a:solidFill>
                  <a:schemeClr val="tx2"/>
                </a:solidFill>
              </a:rPr>
              <a:t>online</a:t>
            </a:r>
            <a:r>
              <a:rPr lang="hr-HR" sz="2800" dirty="0" smtClean="0">
                <a:solidFill>
                  <a:schemeClr val="tx2"/>
                </a:solidFill>
              </a:rPr>
              <a:t> platforme. </a:t>
            </a:r>
          </a:p>
          <a:p>
            <a:endParaRPr lang="hr-HR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D6AD2D-6404-4884-A3A4-F6B54008FD02}" type="datetime1">
              <a:rPr lang="hr-HR" smtClean="0"/>
              <a:pPr/>
              <a:t>23.1.2017.</a:t>
            </a:fld>
            <a:endParaRPr lang="hr-HR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2483768" y="6309320"/>
            <a:ext cx="4760168" cy="365125"/>
          </a:xfrm>
        </p:spPr>
        <p:txBody>
          <a:bodyPr/>
          <a:lstStyle/>
          <a:p>
            <a:r>
              <a:rPr lang="vi-VN" b="1" dirty="0" smtClean="0">
                <a:solidFill>
                  <a:schemeClr val="tx2"/>
                </a:solidFill>
              </a:rPr>
              <a:t>Renata Ozorlić Dominić, univ. spec., viša savjetnica za međunarodnu suradnju, Agencija za odgoj i obrazovanje   </a:t>
            </a:r>
            <a:endParaRPr lang="hr-HR" b="1" dirty="0">
              <a:solidFill>
                <a:schemeClr val="tx2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FC39AB-2080-444A-9FFE-58417398A986}" type="slidenum">
              <a:rPr lang="hr-HR" smtClean="0"/>
              <a:pPr/>
              <a:t>5</a:t>
            </a:fld>
            <a:endParaRPr lang="hr-HR"/>
          </a:p>
        </p:txBody>
      </p:sp>
      <p:pic>
        <p:nvPicPr>
          <p:cNvPr id="10" name="Picture 2" descr="\\azoo.hr\zagreb\Korisnici\rodominic\My Documents\My Pictures\zzs novi logo - hrv eng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12160" y="188640"/>
            <a:ext cx="3131840" cy="139390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691680" cy="1872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1619672" y="548680"/>
            <a:ext cx="4536504" cy="1296144"/>
          </a:xfrm>
        </p:spPr>
        <p:txBody>
          <a:bodyPr>
            <a:normAutofit/>
          </a:bodyPr>
          <a:lstStyle/>
          <a:p>
            <a:r>
              <a:rPr lang="hr-HR" sz="3600" b="1" dirty="0" smtClean="0">
                <a:solidFill>
                  <a:schemeClr val="tx2"/>
                </a:solidFill>
              </a:rPr>
              <a:t>Područja interesa </a:t>
            </a:r>
            <a:br>
              <a:rPr lang="hr-HR" sz="3600" b="1" dirty="0" smtClean="0">
                <a:solidFill>
                  <a:schemeClr val="tx2"/>
                </a:solidFill>
              </a:rPr>
            </a:br>
            <a:r>
              <a:rPr lang="hr-HR" sz="3600" b="1" dirty="0" smtClean="0">
                <a:solidFill>
                  <a:schemeClr val="tx2"/>
                </a:solidFill>
              </a:rPr>
              <a:t>Programa </a:t>
            </a:r>
            <a:r>
              <a:rPr lang="hr-HR" sz="3600" b="1" dirty="0" err="1" smtClean="0">
                <a:solidFill>
                  <a:schemeClr val="tx2"/>
                </a:solidFill>
              </a:rPr>
              <a:t>Pestalozzi</a:t>
            </a:r>
            <a:endParaRPr lang="hr-HR" sz="3600" b="1" dirty="0">
              <a:solidFill>
                <a:schemeClr val="tx2"/>
              </a:solidFill>
            </a:endParaRPr>
          </a:p>
        </p:txBody>
      </p:sp>
      <p:sp>
        <p:nvSpPr>
          <p:cNvPr id="13" name="Content Placeholder 12"/>
          <p:cNvSpPr>
            <a:spLocks noGrp="1"/>
          </p:cNvSpPr>
          <p:nvPr>
            <p:ph idx="1"/>
          </p:nvPr>
        </p:nvSpPr>
        <p:spPr>
          <a:xfrm>
            <a:off x="287016" y="2276872"/>
            <a:ext cx="8856984" cy="3744416"/>
          </a:xfrm>
        </p:spPr>
        <p:txBody>
          <a:bodyPr>
            <a:normAutofit fontScale="70000" lnSpcReduction="20000"/>
          </a:bodyPr>
          <a:lstStyle/>
          <a:p>
            <a:pPr lvl="0">
              <a:spcAft>
                <a:spcPts val="600"/>
              </a:spcAft>
              <a:buFont typeface="Wingdings" pitchFamily="2" charset="2"/>
              <a:buChar char="§"/>
            </a:pPr>
            <a:r>
              <a:rPr lang="hr-HR" dirty="0" smtClean="0">
                <a:solidFill>
                  <a:schemeClr val="tx2"/>
                </a:solidFill>
              </a:rPr>
              <a:t>Odgoj </a:t>
            </a:r>
            <a:r>
              <a:rPr lang="hr-HR" dirty="0">
                <a:solidFill>
                  <a:schemeClr val="tx2"/>
                </a:solidFill>
              </a:rPr>
              <a:t>i obrazovanje za </a:t>
            </a:r>
            <a:r>
              <a:rPr lang="hr-HR" b="1" dirty="0">
                <a:solidFill>
                  <a:schemeClr val="tx2"/>
                </a:solidFill>
              </a:rPr>
              <a:t>demokratsko građanstvo </a:t>
            </a:r>
            <a:r>
              <a:rPr lang="hr-HR" dirty="0">
                <a:solidFill>
                  <a:schemeClr val="tx2"/>
                </a:solidFill>
              </a:rPr>
              <a:t>i </a:t>
            </a:r>
            <a:r>
              <a:rPr lang="hr-HR" b="1" dirty="0">
                <a:solidFill>
                  <a:schemeClr val="tx2"/>
                </a:solidFill>
              </a:rPr>
              <a:t>ljudska prava</a:t>
            </a:r>
          </a:p>
          <a:p>
            <a:pPr lvl="0">
              <a:spcAft>
                <a:spcPts val="600"/>
              </a:spcAft>
              <a:buFont typeface="Wingdings" pitchFamily="2" charset="2"/>
              <a:buChar char="§"/>
            </a:pPr>
            <a:r>
              <a:rPr lang="hr-HR" dirty="0" smtClean="0">
                <a:solidFill>
                  <a:schemeClr val="tx2"/>
                </a:solidFill>
              </a:rPr>
              <a:t>Odgoj </a:t>
            </a:r>
            <a:r>
              <a:rPr lang="hr-HR" dirty="0">
                <a:solidFill>
                  <a:schemeClr val="tx2"/>
                </a:solidFill>
              </a:rPr>
              <a:t>i obrazovanje za </a:t>
            </a:r>
            <a:r>
              <a:rPr lang="hr-HR" b="1" dirty="0" err="1" smtClean="0">
                <a:solidFill>
                  <a:schemeClr val="tx2"/>
                </a:solidFill>
              </a:rPr>
              <a:t>međukulturnost</a:t>
            </a:r>
            <a:endParaRPr lang="hr-HR" b="1" dirty="0">
              <a:solidFill>
                <a:schemeClr val="tx2"/>
              </a:solidFill>
            </a:endParaRPr>
          </a:p>
          <a:p>
            <a:pPr lvl="0">
              <a:spcAft>
                <a:spcPts val="600"/>
              </a:spcAft>
              <a:buFont typeface="Wingdings" pitchFamily="2" charset="2"/>
              <a:buChar char="§"/>
            </a:pPr>
            <a:r>
              <a:rPr lang="hr-HR" dirty="0" smtClean="0">
                <a:solidFill>
                  <a:schemeClr val="tx2"/>
                </a:solidFill>
              </a:rPr>
              <a:t>Odgoj i obrazovanje za jezičnu i kulturnu </a:t>
            </a:r>
            <a:r>
              <a:rPr lang="hr-HR" b="1" dirty="0" smtClean="0">
                <a:solidFill>
                  <a:schemeClr val="tx2"/>
                </a:solidFill>
              </a:rPr>
              <a:t>raznolikost</a:t>
            </a:r>
          </a:p>
          <a:p>
            <a:pPr lvl="0">
              <a:spcAft>
                <a:spcPts val="600"/>
              </a:spcAft>
              <a:buFont typeface="Wingdings" pitchFamily="2" charset="2"/>
              <a:buChar char="§"/>
            </a:pPr>
            <a:r>
              <a:rPr lang="hr-HR" dirty="0" smtClean="0">
                <a:solidFill>
                  <a:schemeClr val="tx2"/>
                </a:solidFill>
              </a:rPr>
              <a:t>Poučavanje povijesti i </a:t>
            </a:r>
            <a:r>
              <a:rPr lang="hr-HR" b="1" dirty="0" err="1" smtClean="0">
                <a:solidFill>
                  <a:schemeClr val="tx2"/>
                </a:solidFill>
              </a:rPr>
              <a:t>multiperspektivnost</a:t>
            </a:r>
            <a:endParaRPr lang="hr-HR" b="1" dirty="0">
              <a:solidFill>
                <a:schemeClr val="tx2"/>
              </a:solidFill>
            </a:endParaRPr>
          </a:p>
          <a:p>
            <a:pPr lvl="0">
              <a:spcAft>
                <a:spcPts val="600"/>
              </a:spcAft>
              <a:buFont typeface="Wingdings" pitchFamily="2" charset="2"/>
              <a:buChar char="§"/>
            </a:pPr>
            <a:r>
              <a:rPr lang="hr-HR" b="1" dirty="0" smtClean="0">
                <a:solidFill>
                  <a:schemeClr val="tx2"/>
                </a:solidFill>
              </a:rPr>
              <a:t>Sjećanje na holokaust </a:t>
            </a:r>
            <a:r>
              <a:rPr lang="hr-HR" dirty="0">
                <a:solidFill>
                  <a:schemeClr val="tx2"/>
                </a:solidFill>
              </a:rPr>
              <a:t>i sprečavanje zločina protiv čovječnosti</a:t>
            </a:r>
          </a:p>
          <a:p>
            <a:pPr lvl="0">
              <a:spcAft>
                <a:spcPts val="600"/>
              </a:spcAft>
              <a:buFont typeface="Wingdings" pitchFamily="2" charset="2"/>
              <a:buChar char="§"/>
            </a:pPr>
            <a:r>
              <a:rPr lang="hr-HR" dirty="0" smtClean="0">
                <a:solidFill>
                  <a:schemeClr val="tx2"/>
                </a:solidFill>
              </a:rPr>
              <a:t>Ključni </a:t>
            </a:r>
            <a:r>
              <a:rPr lang="hr-HR" b="1" dirty="0" smtClean="0">
                <a:solidFill>
                  <a:schemeClr val="tx2"/>
                </a:solidFill>
              </a:rPr>
              <a:t>transverzalni stavovi, vještine i znanja</a:t>
            </a:r>
          </a:p>
          <a:p>
            <a:pPr lvl="0">
              <a:spcAft>
                <a:spcPts val="600"/>
              </a:spcAft>
              <a:buFont typeface="Wingdings" pitchFamily="2" charset="2"/>
              <a:buChar char="§"/>
            </a:pPr>
            <a:r>
              <a:rPr lang="hr-HR" dirty="0" smtClean="0">
                <a:solidFill>
                  <a:schemeClr val="tx2"/>
                </a:solidFill>
              </a:rPr>
              <a:t>Odgoj </a:t>
            </a:r>
            <a:r>
              <a:rPr lang="hr-HR" dirty="0">
                <a:solidFill>
                  <a:schemeClr val="tx2"/>
                </a:solidFill>
              </a:rPr>
              <a:t>i obrazovanje </a:t>
            </a:r>
            <a:r>
              <a:rPr lang="hr-HR" dirty="0" smtClean="0">
                <a:solidFill>
                  <a:schemeClr val="tx2"/>
                </a:solidFill>
              </a:rPr>
              <a:t>za </a:t>
            </a:r>
            <a:r>
              <a:rPr lang="hr-HR" b="1" dirty="0" smtClean="0">
                <a:solidFill>
                  <a:schemeClr val="tx2"/>
                </a:solidFill>
              </a:rPr>
              <a:t>sprečavanje diskriminacije i nasilja </a:t>
            </a:r>
            <a:r>
              <a:rPr lang="hr-HR" dirty="0" smtClean="0">
                <a:solidFill>
                  <a:schemeClr val="tx2"/>
                </a:solidFill>
              </a:rPr>
              <a:t>u školi</a:t>
            </a:r>
            <a:endParaRPr lang="hr-HR" dirty="0">
              <a:solidFill>
                <a:schemeClr val="tx2"/>
              </a:solidFill>
            </a:endParaRPr>
          </a:p>
          <a:p>
            <a:pPr lvl="0">
              <a:spcAft>
                <a:spcPts val="600"/>
              </a:spcAft>
              <a:buFont typeface="Wingdings" pitchFamily="2" charset="2"/>
              <a:buChar char="§"/>
            </a:pPr>
            <a:r>
              <a:rPr lang="hr-HR" b="1" dirty="0" smtClean="0">
                <a:solidFill>
                  <a:schemeClr val="tx2"/>
                </a:solidFill>
              </a:rPr>
              <a:t>Medijska pismenost </a:t>
            </a:r>
            <a:r>
              <a:rPr lang="hr-HR" dirty="0" smtClean="0">
                <a:solidFill>
                  <a:schemeClr val="tx2"/>
                </a:solidFill>
              </a:rPr>
              <a:t>i poštovanje u virtualnom prostoru</a:t>
            </a:r>
            <a:endParaRPr lang="hr-HR" dirty="0">
              <a:solidFill>
                <a:schemeClr val="tx2"/>
              </a:solidFill>
            </a:endParaRPr>
          </a:p>
          <a:p>
            <a:pPr lvl="0">
              <a:spcAft>
                <a:spcPts val="600"/>
              </a:spcAft>
              <a:buFont typeface="Wingdings" pitchFamily="2" charset="2"/>
              <a:buChar char="§"/>
            </a:pPr>
            <a:r>
              <a:rPr lang="hr-HR" b="1" dirty="0" smtClean="0">
                <a:solidFill>
                  <a:schemeClr val="tx2"/>
                </a:solidFill>
              </a:rPr>
              <a:t>Ravnopravnost </a:t>
            </a:r>
            <a:r>
              <a:rPr lang="hr-HR" dirty="0">
                <a:solidFill>
                  <a:schemeClr val="tx2"/>
                </a:solidFill>
              </a:rPr>
              <a:t>spolova u odgoju i obrazovanju</a:t>
            </a:r>
          </a:p>
          <a:p>
            <a:endParaRPr lang="hr-HR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D6AD2D-6404-4884-A3A4-F6B54008FD02}" type="datetime1">
              <a:rPr lang="hr-HR" smtClean="0"/>
              <a:pPr/>
              <a:t>23.1.2017.</a:t>
            </a:fld>
            <a:endParaRPr lang="hr-HR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2483768" y="6309320"/>
            <a:ext cx="4760168" cy="365125"/>
          </a:xfrm>
        </p:spPr>
        <p:txBody>
          <a:bodyPr/>
          <a:lstStyle/>
          <a:p>
            <a:r>
              <a:rPr lang="vi-VN" b="1" dirty="0" smtClean="0">
                <a:solidFill>
                  <a:schemeClr val="tx2"/>
                </a:solidFill>
              </a:rPr>
              <a:t>Renata Ozorlić Dominić, univ. spec., viša savjetnica za međunarodnu suradnju, Agencija za odgoj i obrazovanje   </a:t>
            </a:r>
            <a:endParaRPr lang="hr-HR" b="1" dirty="0">
              <a:solidFill>
                <a:schemeClr val="tx2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FC39AB-2080-444A-9FFE-58417398A986}" type="slidenum">
              <a:rPr lang="hr-HR" smtClean="0"/>
              <a:pPr/>
              <a:t>6</a:t>
            </a:fld>
            <a:endParaRPr lang="hr-HR"/>
          </a:p>
        </p:txBody>
      </p:sp>
      <p:pic>
        <p:nvPicPr>
          <p:cNvPr id="10" name="Picture 2" descr="\\azoo.hr\zagreb\Korisnici\rodominic\My Documents\My Pictures\zzs novi logo - hrv eng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12160" y="188640"/>
            <a:ext cx="3131840" cy="139390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691680" cy="1872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428596" y="164305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hr-HR" sz="3600" b="1" dirty="0" smtClean="0">
                <a:solidFill>
                  <a:schemeClr val="tx2"/>
                </a:solidFill>
              </a:rPr>
              <a:t>Od sjećanja na holokaust ka sprečavanju radikalizacije i zločina protiv čovječnosti</a:t>
            </a:r>
            <a:endParaRPr lang="hr-HR" sz="3600" b="1" dirty="0">
              <a:solidFill>
                <a:schemeClr val="tx2"/>
              </a:solidFill>
            </a:endParaRPr>
          </a:p>
        </p:txBody>
      </p:sp>
      <p:sp>
        <p:nvSpPr>
          <p:cNvPr id="13" name="Content Placeholder 12"/>
          <p:cNvSpPr>
            <a:spLocks noGrp="1"/>
          </p:cNvSpPr>
          <p:nvPr>
            <p:ph idx="1"/>
          </p:nvPr>
        </p:nvSpPr>
        <p:spPr>
          <a:xfrm>
            <a:off x="0" y="3071810"/>
            <a:ext cx="9144000" cy="3218130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§"/>
            </a:pPr>
            <a:r>
              <a:rPr lang="hr-HR" sz="2800" dirty="0" smtClean="0">
                <a:solidFill>
                  <a:schemeClr val="tx2"/>
                </a:solidFill>
              </a:rPr>
              <a:t>Kako svaki učitelj može doprinijeti prevenciji?</a:t>
            </a:r>
          </a:p>
          <a:p>
            <a:pPr>
              <a:buFont typeface="Wingdings" pitchFamily="2" charset="2"/>
              <a:buChar char="§"/>
            </a:pPr>
            <a:r>
              <a:rPr lang="hr-HR" sz="2800" dirty="0" smtClean="0">
                <a:solidFill>
                  <a:schemeClr val="tx2"/>
                </a:solidFill>
              </a:rPr>
              <a:t>Kako jačati odgoj i obrazovanje temeljeno na vrijednostima?</a:t>
            </a:r>
          </a:p>
          <a:p>
            <a:pPr>
              <a:buFont typeface="Wingdings" pitchFamily="2" charset="2"/>
              <a:buChar char="§"/>
            </a:pPr>
            <a:r>
              <a:rPr lang="hr-HR" sz="2800" dirty="0" smtClean="0">
                <a:solidFill>
                  <a:schemeClr val="tx2"/>
                </a:solidFill>
              </a:rPr>
              <a:t>Kako kritičko promatranje i kritičko mišljenje mogu biti potpora pojedincima u otporu grupnom pritisku i slijepoj poslušnosti prema autoritetu?</a:t>
            </a:r>
          </a:p>
          <a:p>
            <a:pPr>
              <a:buFont typeface="Wingdings" pitchFamily="2" charset="2"/>
              <a:buChar char="§"/>
            </a:pPr>
            <a:endParaRPr lang="hr-HR" dirty="0">
              <a:solidFill>
                <a:schemeClr val="tx2"/>
              </a:solidFill>
            </a:endParaRPr>
          </a:p>
          <a:p>
            <a:pPr>
              <a:buNone/>
            </a:pPr>
            <a:endParaRPr lang="hr-HR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D6AD2D-6404-4884-A3A4-F6B54008FD02}" type="datetime1">
              <a:rPr lang="hr-HR" smtClean="0"/>
              <a:pPr/>
              <a:t>23.1.2017.</a:t>
            </a:fld>
            <a:endParaRPr lang="hr-HR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2483768" y="6309320"/>
            <a:ext cx="4760168" cy="365125"/>
          </a:xfrm>
        </p:spPr>
        <p:txBody>
          <a:bodyPr/>
          <a:lstStyle/>
          <a:p>
            <a:r>
              <a:rPr lang="vi-VN" b="1" dirty="0" smtClean="0">
                <a:solidFill>
                  <a:schemeClr val="tx2"/>
                </a:solidFill>
              </a:rPr>
              <a:t>Renata Ozorlić Dominić, univ. spec., viša savjetnica za međunarodnu suradnju, Agencija za odgoj i obrazovanje   </a:t>
            </a:r>
            <a:endParaRPr lang="hr-HR" b="1" dirty="0">
              <a:solidFill>
                <a:schemeClr val="tx2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FC39AB-2080-444A-9FFE-58417398A986}" type="slidenum">
              <a:rPr lang="hr-HR" smtClean="0"/>
              <a:pPr/>
              <a:t>7</a:t>
            </a:fld>
            <a:endParaRPr lang="hr-HR" dirty="0"/>
          </a:p>
        </p:txBody>
      </p:sp>
      <p:pic>
        <p:nvPicPr>
          <p:cNvPr id="10" name="Picture 2" descr="\\azoo.hr\zagreb\Korisnici\rodominic\My Documents\My Pictures\zzs novi logo - hrv eng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652120" y="188640"/>
            <a:ext cx="3491880" cy="15541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691680" cy="1872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D6AD2D-6404-4884-A3A4-F6B54008FD02}" type="datetime1">
              <a:rPr lang="hr-HR" smtClean="0"/>
              <a:pPr/>
              <a:t>23.1.2017.</a:t>
            </a:fld>
            <a:endParaRPr lang="hr-HR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2483768" y="6309320"/>
            <a:ext cx="4760168" cy="365125"/>
          </a:xfrm>
        </p:spPr>
        <p:txBody>
          <a:bodyPr/>
          <a:lstStyle/>
          <a:p>
            <a:r>
              <a:rPr lang="vi-VN" b="1" dirty="0" smtClean="0">
                <a:solidFill>
                  <a:schemeClr val="tx2"/>
                </a:solidFill>
              </a:rPr>
              <a:t>Renata Ozorlić Dominić, univ. spec., viša savjetnica za međunarodnu suradnju, Agencija za odgoj i obrazovanje   </a:t>
            </a:r>
            <a:endParaRPr lang="hr-HR" b="1" dirty="0">
              <a:solidFill>
                <a:schemeClr val="tx2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FC39AB-2080-444A-9FFE-58417398A986}" type="slidenum">
              <a:rPr lang="hr-HR" smtClean="0"/>
              <a:pPr/>
              <a:t>8</a:t>
            </a:fld>
            <a:endParaRPr lang="hr-HR" dirty="0"/>
          </a:p>
        </p:txBody>
      </p:sp>
      <p:pic>
        <p:nvPicPr>
          <p:cNvPr id="10" name="Picture 2" descr="\\azoo.hr\zagreb\Korisnici\rodominic\My Documents\My Pictures\zzs novi logo - hrv eng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652120" y="188640"/>
            <a:ext cx="3491880" cy="1554150"/>
          </a:xfrm>
          <a:prstGeom prst="rect">
            <a:avLst/>
          </a:prstGeom>
          <a:noFill/>
        </p:spPr>
      </p:pic>
      <p:pic>
        <p:nvPicPr>
          <p:cNvPr id="34818" name="Picture 2" descr="Slikovni rezultat za values picture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71736" y="2071678"/>
            <a:ext cx="4143404" cy="391432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691680" cy="1872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467544" y="1844824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hr-HR" sz="3600" b="1" dirty="0" smtClean="0">
                <a:solidFill>
                  <a:schemeClr val="tx2"/>
                </a:solidFill>
              </a:rPr>
              <a:t>Škola</a:t>
            </a:r>
            <a:endParaRPr lang="hr-HR" sz="3600" b="1" dirty="0">
              <a:solidFill>
                <a:schemeClr val="tx2"/>
              </a:solidFill>
            </a:endParaRPr>
          </a:p>
        </p:txBody>
      </p:sp>
      <p:sp>
        <p:nvSpPr>
          <p:cNvPr id="13" name="Content Placeholder 12"/>
          <p:cNvSpPr>
            <a:spLocks noGrp="1"/>
          </p:cNvSpPr>
          <p:nvPr>
            <p:ph idx="1"/>
          </p:nvPr>
        </p:nvSpPr>
        <p:spPr>
          <a:xfrm>
            <a:off x="179512" y="2996952"/>
            <a:ext cx="8856984" cy="273630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hr-HR" dirty="0" smtClean="0">
                <a:solidFill>
                  <a:schemeClr val="tx2"/>
                </a:solidFill>
              </a:rPr>
              <a:t>    kao </a:t>
            </a:r>
            <a:r>
              <a:rPr lang="hr-HR" dirty="0">
                <a:solidFill>
                  <a:schemeClr val="tx2"/>
                </a:solidFill>
              </a:rPr>
              <a:t>odgojno-obrazovna ustanova trebala bi biti mjesto na kojem se upravlja </a:t>
            </a:r>
            <a:r>
              <a:rPr lang="hr-HR" b="1" dirty="0">
                <a:solidFill>
                  <a:schemeClr val="tx2"/>
                </a:solidFill>
              </a:rPr>
              <a:t>demokratski</a:t>
            </a:r>
            <a:r>
              <a:rPr lang="hr-HR" dirty="0">
                <a:solidFill>
                  <a:schemeClr val="tx2"/>
                </a:solidFill>
              </a:rPr>
              <a:t> na svim razinama, </a:t>
            </a:r>
            <a:r>
              <a:rPr lang="hr-HR" b="1" dirty="0">
                <a:solidFill>
                  <a:schemeClr val="tx2"/>
                </a:solidFill>
              </a:rPr>
              <a:t>poštuje</a:t>
            </a:r>
            <a:r>
              <a:rPr lang="hr-HR" dirty="0">
                <a:solidFill>
                  <a:schemeClr val="tx2"/>
                </a:solidFill>
              </a:rPr>
              <a:t> raznolikost</a:t>
            </a:r>
            <a:r>
              <a:rPr lang="hr-HR" dirty="0" smtClean="0">
                <a:solidFill>
                  <a:schemeClr val="tx2"/>
                </a:solidFill>
              </a:rPr>
              <a:t>, poštuju </a:t>
            </a:r>
            <a:r>
              <a:rPr lang="hr-HR" dirty="0">
                <a:solidFill>
                  <a:schemeClr val="tx2"/>
                </a:solidFill>
              </a:rPr>
              <a:t>prava, učinkovito sprečava nasilje te njeguje ozračje </a:t>
            </a:r>
            <a:r>
              <a:rPr lang="hr-HR" b="1" dirty="0">
                <a:solidFill>
                  <a:schemeClr val="tx2"/>
                </a:solidFill>
              </a:rPr>
              <a:t>jednakosti</a:t>
            </a:r>
            <a:r>
              <a:rPr lang="hr-HR" dirty="0">
                <a:solidFill>
                  <a:schemeClr val="tx2"/>
                </a:solidFill>
              </a:rPr>
              <a:t>.</a:t>
            </a:r>
          </a:p>
          <a:p>
            <a:pPr>
              <a:buNone/>
            </a:pPr>
            <a:endParaRPr lang="hr-HR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D6AD2D-6404-4884-A3A4-F6B54008FD02}" type="datetime1">
              <a:rPr lang="hr-HR" smtClean="0"/>
              <a:pPr/>
              <a:t>23.1.2017.</a:t>
            </a:fld>
            <a:endParaRPr lang="hr-HR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2483768" y="6309320"/>
            <a:ext cx="4760168" cy="365125"/>
          </a:xfrm>
        </p:spPr>
        <p:txBody>
          <a:bodyPr/>
          <a:lstStyle/>
          <a:p>
            <a:r>
              <a:rPr lang="vi-VN" b="1" dirty="0" smtClean="0">
                <a:solidFill>
                  <a:schemeClr val="tx2"/>
                </a:solidFill>
              </a:rPr>
              <a:t>Renata Ozorlić Dominić, univ. spec., viša savjetnica za međunarodnu suradnju, Agencija za odgoj i obrazovanje   </a:t>
            </a:r>
            <a:endParaRPr lang="hr-HR" b="1" dirty="0">
              <a:solidFill>
                <a:schemeClr val="tx2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FC39AB-2080-444A-9FFE-58417398A986}" type="slidenum">
              <a:rPr lang="hr-HR" smtClean="0"/>
              <a:pPr/>
              <a:t>9</a:t>
            </a:fld>
            <a:endParaRPr lang="hr-HR" dirty="0"/>
          </a:p>
        </p:txBody>
      </p:sp>
      <p:pic>
        <p:nvPicPr>
          <p:cNvPr id="10" name="Picture 2" descr="\\azoo.hr\zagreb\Korisnici\rodominic\My Documents\My Pictures\zzs novi logo - hrv eng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652120" y="188640"/>
            <a:ext cx="3491880" cy="15541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389</TotalTime>
  <Words>1466</Words>
  <Application>Microsoft Office PowerPoint</Application>
  <PresentationFormat>On-screen Show (4:3)</PresentationFormat>
  <Paragraphs>194</Paragraphs>
  <Slides>27</Slides>
  <Notes>25</Notes>
  <HiddenSlides>6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29" baseType="lpstr">
      <vt:lpstr>Office Theme</vt:lpstr>
      <vt:lpstr>Bitmap Image</vt:lpstr>
      <vt:lpstr>Mogućnosti profesionalnog razvoja učitelja u Programu Pestalozzi</vt:lpstr>
      <vt:lpstr>Sadržaj</vt:lpstr>
      <vt:lpstr>Program Pestalozzi</vt:lpstr>
      <vt:lpstr> Aktivnosti </vt:lpstr>
      <vt:lpstr> Tko provodi aktivnosti </vt:lpstr>
      <vt:lpstr>Područja interesa  Programa Pestalozzi</vt:lpstr>
      <vt:lpstr>Od sjećanja na holokaust ka sprečavanju radikalizacije i zločina protiv čovječnosti</vt:lpstr>
      <vt:lpstr>Slide 8</vt:lpstr>
      <vt:lpstr>Škola</vt:lpstr>
      <vt:lpstr>Odgoj i obrazovanje</vt:lpstr>
      <vt:lpstr>Učitelji</vt:lpstr>
      <vt:lpstr>Nova uloga učitelja</vt:lpstr>
      <vt:lpstr>Učitelj</vt:lpstr>
      <vt:lpstr>Transverzalni stavovi, vještine i znanja</vt:lpstr>
      <vt:lpstr>Transverzalni stavovi, vještine i znanja su sposobnost pojedinca da</vt:lpstr>
      <vt:lpstr>Načela stručnog usavršavanja  Programa Pestalozzi</vt:lpstr>
      <vt:lpstr>Suradničko i iskustveno učenje</vt:lpstr>
      <vt:lpstr>Pedagoška načela</vt:lpstr>
      <vt:lpstr>Pedagoška načela</vt:lpstr>
      <vt:lpstr>Pedagoška načela</vt:lpstr>
      <vt:lpstr>Pedagoška načela</vt:lpstr>
      <vt:lpstr>Dimenzije transverzalnih kompetencija</vt:lpstr>
      <vt:lpstr>Stavovi</vt:lpstr>
      <vt:lpstr>Vještine</vt:lpstr>
      <vt:lpstr>Znanja</vt:lpstr>
      <vt:lpstr> Sažetak Kompetencije za kulturu demokracije http://www.azoo.hr/images/NATJECANJA2017/KOMPETENCIJE_ZA_KULTURU_DEMOKRACIJE.pdf   Priručnik TASKs for democracy  http://www.coe.int/t/dg4/education/pestalozzi/Source/Documentation/Pestalozzi4_EN.pdf    </vt:lpstr>
      <vt:lpstr>A sada……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rodominic</dc:creator>
  <cp:lastModifiedBy>DoReMi</cp:lastModifiedBy>
  <cp:revision>114</cp:revision>
  <dcterms:created xsi:type="dcterms:W3CDTF">2016-05-09T08:35:09Z</dcterms:created>
  <dcterms:modified xsi:type="dcterms:W3CDTF">2017-01-23T16:17:16Z</dcterms:modified>
</cp:coreProperties>
</file>