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92" r:id="rId4"/>
    <p:sldId id="258" r:id="rId5"/>
    <p:sldId id="259" r:id="rId6"/>
    <p:sldId id="260" r:id="rId7"/>
    <p:sldId id="261" r:id="rId8"/>
    <p:sldId id="262" r:id="rId9"/>
    <p:sldId id="293" r:id="rId10"/>
    <p:sldId id="294" r:id="rId11"/>
    <p:sldId id="265" r:id="rId12"/>
    <p:sldId id="266" r:id="rId13"/>
    <p:sldId id="268" r:id="rId14"/>
    <p:sldId id="269" r:id="rId15"/>
    <p:sldId id="270" r:id="rId16"/>
    <p:sldId id="271" r:id="rId17"/>
    <p:sldId id="291" r:id="rId18"/>
    <p:sldId id="295" r:id="rId19"/>
    <p:sldId id="290" r:id="rId20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6"/>
    <a:srgbClr val="E9E9E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B4FCBA3-43FF-45F5-9DB0-32FA9F0E8634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2A9274C-5B6C-4936-8537-BA241868C720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44624"/>
            <a:ext cx="7772400" cy="936104"/>
          </a:xfrm>
          <a:scene3d>
            <a:camera prst="perspectiveAbove"/>
            <a:lightRig rig="threePt" dir="t"/>
          </a:scene3d>
        </p:spPr>
        <p:txBody>
          <a:bodyPr>
            <a:normAutofit/>
          </a:bodyPr>
          <a:lstStyle/>
          <a:p>
            <a:r>
              <a:rPr lang="hr-HR" sz="2800" dirty="0" smtClean="0"/>
              <a:t>POUČAVANJE O HOLOKAUSTU</a:t>
            </a:r>
            <a:endParaRPr lang="hr-HR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5085184"/>
            <a:ext cx="8496944" cy="5226270"/>
          </a:xfrm>
          <a:scene3d>
            <a:camera prst="perspectiveAbove"/>
            <a:lightRig rig="threePt" dir="t"/>
          </a:scene3d>
        </p:spPr>
        <p:txBody>
          <a:bodyPr>
            <a:normAutofit/>
          </a:bodyPr>
          <a:lstStyle/>
          <a:p>
            <a:r>
              <a:rPr lang="hr-H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OŠ “Antun Nemčić Gostovinski“ </a:t>
            </a:r>
          </a:p>
          <a:p>
            <a:r>
              <a:rPr lang="hr-H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Šk</a:t>
            </a:r>
            <a:r>
              <a:rPr lang="hr-H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god. </a:t>
            </a:r>
            <a:r>
              <a:rPr lang="hr-H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2015./2016.</a:t>
            </a:r>
            <a:endParaRPr lang="hr-HR" sz="2000" b="1" dirty="0"/>
          </a:p>
          <a:p>
            <a:pPr algn="r"/>
            <a:r>
              <a:rPr lang="hr-HR" sz="2000" b="1" dirty="0" smtClean="0"/>
              <a:t>Lidija </a:t>
            </a:r>
            <a:r>
              <a:rPr lang="hr-HR" sz="2000" b="1" dirty="0" err="1" smtClean="0"/>
              <a:t>Vranar</a:t>
            </a:r>
            <a:r>
              <a:rPr lang="hr-HR" sz="2000" b="1" dirty="0" smtClean="0"/>
              <a:t>, prof.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243049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kutnik 6"/>
          <p:cNvSpPr/>
          <p:nvPr/>
        </p:nvSpPr>
        <p:spPr>
          <a:xfrm>
            <a:off x="637158" y="1556792"/>
            <a:ext cx="7684255" cy="936104"/>
          </a:xfrm>
          <a:prstGeom prst="rect">
            <a:avLst/>
          </a:prstGeom>
          <a:solidFill>
            <a:srgbClr val="E9E9E6"/>
          </a:solidFill>
          <a:ln>
            <a:solidFill>
              <a:srgbClr val="E9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37158" y="332656"/>
            <a:ext cx="7756263" cy="1054250"/>
          </a:xfrm>
        </p:spPr>
        <p:txBody>
          <a:bodyPr/>
          <a:lstStyle/>
          <a:p>
            <a:r>
              <a:rPr lang="hr-HR" sz="3400" dirty="0" smtClean="0"/>
              <a:t>Orgulje iz sinagoge</a:t>
            </a:r>
            <a:endParaRPr lang="hr-HR" sz="3400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386906"/>
            <a:ext cx="8475353" cy="477777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8491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196752"/>
            <a:ext cx="7488832" cy="51845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54250"/>
          </a:xfrm>
        </p:spPr>
        <p:txBody>
          <a:bodyPr/>
          <a:lstStyle/>
          <a:p>
            <a:r>
              <a:rPr lang="hr-HR" sz="3400" dirty="0"/>
              <a:t>Spomen područje Danica</a:t>
            </a:r>
          </a:p>
        </p:txBody>
      </p:sp>
    </p:spTree>
    <p:extLst>
      <p:ext uri="{BB962C8B-B14F-4D97-AF65-F5344CB8AC3E}">
        <p14:creationId xmlns:p14="http://schemas.microsoft.com/office/powerpoint/2010/main" xmlns="" val="230912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124744"/>
            <a:ext cx="7272807" cy="51845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0"/>
            <a:ext cx="7756263" cy="1054250"/>
          </a:xfrm>
        </p:spPr>
        <p:txBody>
          <a:bodyPr/>
          <a:lstStyle/>
          <a:p>
            <a:r>
              <a:rPr lang="hr-HR" sz="3400" dirty="0"/>
              <a:t>Vrata  kroz koja se ulazilo u logor</a:t>
            </a:r>
          </a:p>
        </p:txBody>
      </p:sp>
    </p:spTree>
    <p:extLst>
      <p:ext uri="{BB962C8B-B14F-4D97-AF65-F5344CB8AC3E}">
        <p14:creationId xmlns:p14="http://schemas.microsoft.com/office/powerpoint/2010/main" xmlns="" val="172872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412776"/>
            <a:ext cx="7056784" cy="471338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56263" cy="1054250"/>
          </a:xfrm>
        </p:spPr>
        <p:txBody>
          <a:bodyPr/>
          <a:lstStyle/>
          <a:p>
            <a:r>
              <a:rPr lang="hr-HR" sz="3600" dirty="0"/>
              <a:t>Židovsko groblje</a:t>
            </a:r>
          </a:p>
        </p:txBody>
      </p:sp>
    </p:spTree>
    <p:extLst>
      <p:ext uri="{BB962C8B-B14F-4D97-AF65-F5344CB8AC3E}">
        <p14:creationId xmlns:p14="http://schemas.microsoft.com/office/powerpoint/2010/main" xmlns="" val="348917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1196752"/>
            <a:ext cx="4536504" cy="532859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54250"/>
          </a:xfrm>
        </p:spPr>
        <p:txBody>
          <a:bodyPr/>
          <a:lstStyle/>
          <a:p>
            <a:r>
              <a:rPr lang="hr-HR" sz="3600" dirty="0"/>
              <a:t>Grobnica obitelji Fischer</a:t>
            </a:r>
          </a:p>
        </p:txBody>
      </p:sp>
    </p:spTree>
    <p:extLst>
      <p:ext uri="{BB962C8B-B14F-4D97-AF65-F5344CB8AC3E}">
        <p14:creationId xmlns:p14="http://schemas.microsoft.com/office/powerpoint/2010/main" xmlns="" val="26629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412776"/>
            <a:ext cx="3960440" cy="525658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54250"/>
          </a:xfrm>
        </p:spPr>
        <p:txBody>
          <a:bodyPr/>
          <a:lstStyle/>
          <a:p>
            <a:r>
              <a:rPr lang="hr-HR" sz="3400" dirty="0"/>
              <a:t>Grob Ivice </a:t>
            </a:r>
            <a:r>
              <a:rPr lang="hr-HR" sz="3400" dirty="0" smtClean="0"/>
              <a:t>Hiršla</a:t>
            </a:r>
            <a:r>
              <a:rPr lang="hr-HR" sz="3400" dirty="0"/>
              <a:t>, gradonačelnika Koprivnice 1939.g.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1412776"/>
            <a:ext cx="4032448" cy="525658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2631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565255" y="1170882"/>
            <a:ext cx="7992888" cy="1728192"/>
          </a:xfrm>
          <a:prstGeom prst="rect">
            <a:avLst/>
          </a:prstGeom>
          <a:solidFill>
            <a:srgbClr val="E9E9E8"/>
          </a:solidFill>
          <a:ln>
            <a:solidFill>
              <a:srgbClr val="E9E9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286518"/>
            <a:ext cx="7756263" cy="1054250"/>
          </a:xfrm>
        </p:spPr>
        <p:txBody>
          <a:bodyPr/>
          <a:lstStyle/>
          <a:p>
            <a:r>
              <a:rPr lang="hr-HR" sz="3600" dirty="0"/>
              <a:t>Obilježavanje  Dana sjećanja na žrtve holokausta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1893167"/>
            <a:ext cx="2832409" cy="390139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3104" y="1893168"/>
            <a:ext cx="6060977" cy="390139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4562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56263" cy="1054250"/>
          </a:xfrm>
        </p:spPr>
        <p:txBody>
          <a:bodyPr/>
          <a:lstStyle/>
          <a:p>
            <a:r>
              <a:rPr lang="hr-HR" sz="3600" dirty="0" smtClean="0"/>
              <a:t>Obilježavanje  Dana sjećanja na žrtve holokausta</a:t>
            </a:r>
            <a:endParaRPr lang="hr-HR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5335" y="1556792"/>
            <a:ext cx="6552728" cy="498655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7893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1054250"/>
          </a:xfrm>
        </p:spPr>
        <p:txBody>
          <a:bodyPr/>
          <a:lstStyle/>
          <a:p>
            <a:r>
              <a:rPr lang="hr-HR" sz="3600" dirty="0" smtClean="0"/>
              <a:t>Likovni radovi učenika</a:t>
            </a:r>
            <a:endParaRPr lang="hr-HR" sz="3600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433085"/>
            <a:ext cx="5097187" cy="287341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183"/>
          <a:stretch/>
        </p:blipFill>
        <p:spPr>
          <a:xfrm>
            <a:off x="611560" y="4307729"/>
            <a:ext cx="5112568" cy="22647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Slika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60"/>
          <a:stretch/>
        </p:blipFill>
        <p:spPr>
          <a:xfrm rot="5400000">
            <a:off x="4396227" y="2362071"/>
            <a:ext cx="5139395" cy="328142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6006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2420888"/>
            <a:ext cx="7756263" cy="1054250"/>
          </a:xfrm>
        </p:spPr>
        <p:txBody>
          <a:bodyPr/>
          <a:lstStyle/>
          <a:p>
            <a:r>
              <a:rPr lang="hr-H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Hvala na pažnji!</a:t>
            </a:r>
            <a:endParaRPr lang="hr-H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94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752527"/>
          </a:xfrm>
        </p:spPr>
        <p:txBody>
          <a:bodyPr>
            <a:normAutofit lnSpcReduction="10000"/>
          </a:bodyPr>
          <a:lstStyle/>
          <a:p>
            <a:r>
              <a:rPr lang="hr-HR" dirty="0" smtClean="0"/>
              <a:t>upoznati </a:t>
            </a:r>
            <a:r>
              <a:rPr lang="hr-HR" dirty="0"/>
              <a:t>učenike osmih razreda s djelovanjem židovske općine u </a:t>
            </a:r>
            <a:r>
              <a:rPr lang="hr-HR" dirty="0" smtClean="0"/>
              <a:t>Koprivnici</a:t>
            </a:r>
          </a:p>
          <a:p>
            <a:r>
              <a:rPr lang="hr-HR" dirty="0"/>
              <a:t>proučavanje zavičajne literature, analiza tekstova i razgovor s </a:t>
            </a:r>
            <a:r>
              <a:rPr lang="hr-HR" dirty="0" smtClean="0"/>
              <a:t>učenicima</a:t>
            </a:r>
          </a:p>
          <a:p>
            <a:r>
              <a:rPr lang="hr-HR" dirty="0"/>
              <a:t>istaknuti brojne članove židovske zajednice  koji su svojim postojanjem bitno utjecali </a:t>
            </a:r>
            <a:r>
              <a:rPr lang="pl-PL" dirty="0"/>
              <a:t>na gospodarski, kulturni, društveni i politički život grada </a:t>
            </a:r>
            <a:endParaRPr lang="pl-PL" dirty="0" smtClean="0"/>
          </a:p>
          <a:p>
            <a:r>
              <a:rPr lang="hr-HR" dirty="0"/>
              <a:t>obilazak lokaliteta vezanih za život, ali i stradanja koprivničkih </a:t>
            </a:r>
            <a:r>
              <a:rPr lang="hr-HR" dirty="0" smtClean="0"/>
              <a:t>Židova</a:t>
            </a:r>
          </a:p>
          <a:p>
            <a:r>
              <a:rPr lang="hr-HR" dirty="0"/>
              <a:t>istraživanje, fotografiranje, prikupljanje podataka te pripremanje izložbe i prezentacija radova </a:t>
            </a:r>
            <a:r>
              <a:rPr lang="hr-HR" dirty="0" smtClean="0"/>
              <a:t>ostalim </a:t>
            </a:r>
            <a:r>
              <a:rPr lang="hr-HR" dirty="0"/>
              <a:t>učenicima naše škole</a:t>
            </a:r>
          </a:p>
          <a:p>
            <a:pPr marL="0" indent="0">
              <a:buNone/>
            </a:pPr>
            <a:endParaRPr lang="hr-H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sz="4000" dirty="0"/>
              <a:t>Ciljevi:</a:t>
            </a:r>
          </a:p>
        </p:txBody>
      </p:sp>
    </p:spTree>
    <p:extLst>
      <p:ext uri="{BB962C8B-B14F-4D97-AF65-F5344CB8AC3E}">
        <p14:creationId xmlns:p14="http://schemas.microsoft.com/office/powerpoint/2010/main" xmlns="" val="184601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sz="4000" dirty="0" smtClean="0"/>
              <a:t>Svaka žrtva ima svoje ime…</a:t>
            </a:r>
            <a:endParaRPr lang="hr-HR" sz="4000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21" t="27951" r="51140" b="54200"/>
          <a:stretch/>
        </p:blipFill>
        <p:spPr>
          <a:xfrm rot="16200000">
            <a:off x="165857" y="2717496"/>
            <a:ext cx="4470768" cy="344550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TekstniOkvir 5"/>
          <p:cNvSpPr txBox="1"/>
          <p:nvPr/>
        </p:nvSpPr>
        <p:spPr>
          <a:xfrm>
            <a:off x="4499992" y="3429000"/>
            <a:ext cx="44279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hr-HR" sz="2400" dirty="0" err="1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Žaki</a:t>
            </a:r>
            <a:r>
              <a:rPr lang="hr-HR" sz="2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, Vlado i </a:t>
            </a:r>
            <a:r>
              <a:rPr lang="hr-HR" sz="2400" dirty="0" err="1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Aurel</a:t>
            </a:r>
            <a:r>
              <a:rPr lang="hr-HR" sz="2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Schwarz</a:t>
            </a:r>
            <a:br>
              <a:rPr lang="hr-HR" sz="2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</a:br>
            <a:endParaRPr lang="hr-HR" sz="24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hr-HR" sz="2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ubijeni u Jasenovcu 1943.</a:t>
            </a:r>
          </a:p>
        </p:txBody>
      </p:sp>
    </p:spTree>
    <p:extLst>
      <p:ext uri="{BB962C8B-B14F-4D97-AF65-F5344CB8AC3E}">
        <p14:creationId xmlns:p14="http://schemas.microsoft.com/office/powerpoint/2010/main" xmlns="" val="269847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Muzej grada Koprivnice</a:t>
            </a:r>
          </a:p>
          <a:p>
            <a:endParaRPr lang="hr-HR" dirty="0" smtClean="0"/>
          </a:p>
          <a:p>
            <a:r>
              <a:rPr lang="hr-HR" dirty="0" smtClean="0"/>
              <a:t>Sinagoga</a:t>
            </a:r>
            <a:endParaRPr lang="hr-HR" dirty="0"/>
          </a:p>
          <a:p>
            <a:endParaRPr lang="hr-HR" dirty="0" smtClean="0"/>
          </a:p>
          <a:p>
            <a:r>
              <a:rPr lang="hr-HR" dirty="0" smtClean="0"/>
              <a:t>Židovsko </a:t>
            </a:r>
            <a:r>
              <a:rPr lang="hr-HR" dirty="0"/>
              <a:t>groblje</a:t>
            </a:r>
          </a:p>
          <a:p>
            <a:endParaRPr lang="hr-HR" dirty="0" smtClean="0"/>
          </a:p>
          <a:p>
            <a:r>
              <a:rPr lang="hr-HR" dirty="0" smtClean="0"/>
              <a:t>Spomen </a:t>
            </a:r>
            <a:r>
              <a:rPr lang="hr-HR" dirty="0"/>
              <a:t>područje Danica</a:t>
            </a:r>
          </a:p>
          <a:p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sz="4000" dirty="0"/>
              <a:t>Terenska </a:t>
            </a:r>
            <a:r>
              <a:rPr lang="hr-HR" sz="4000" dirty="0" smtClean="0"/>
              <a:t>nastava:</a:t>
            </a:r>
            <a:endParaRPr lang="hr-HR" sz="4000" dirty="0"/>
          </a:p>
        </p:txBody>
      </p:sp>
    </p:spTree>
    <p:extLst>
      <p:ext uri="{BB962C8B-B14F-4D97-AF65-F5344CB8AC3E}">
        <p14:creationId xmlns:p14="http://schemas.microsoft.com/office/powerpoint/2010/main" xmlns="" val="130107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124744"/>
            <a:ext cx="4032448" cy="547260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56263" cy="1054250"/>
          </a:xfrm>
        </p:spPr>
        <p:txBody>
          <a:bodyPr/>
          <a:lstStyle/>
          <a:p>
            <a:r>
              <a:rPr lang="hr-HR" sz="3200" dirty="0"/>
              <a:t>MGK – sačuvani predmeti iz sinagoge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124744"/>
            <a:ext cx="4176464" cy="547260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1599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412776"/>
            <a:ext cx="7344816" cy="50405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56263" cy="1054250"/>
          </a:xfrm>
        </p:spPr>
        <p:txBody>
          <a:bodyPr/>
          <a:lstStyle/>
          <a:p>
            <a:r>
              <a:rPr lang="pl-PL" sz="3200" dirty="0"/>
              <a:t>Fragmenti </a:t>
            </a:r>
            <a:r>
              <a:rPr lang="pl-PL" sz="3200" dirty="0" smtClean="0"/>
              <a:t>Tore </a:t>
            </a:r>
            <a:r>
              <a:rPr lang="pl-PL" sz="3200" dirty="0"/>
              <a:t>i štapić s rukom za pokazivanje obrednog teksta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xmlns="" val="302671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1" y="1484784"/>
            <a:ext cx="7344816" cy="496855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56263" cy="1054250"/>
          </a:xfrm>
        </p:spPr>
        <p:txBody>
          <a:bodyPr/>
          <a:lstStyle/>
          <a:p>
            <a:r>
              <a:rPr lang="pl-PL" sz="3400" dirty="0" smtClean="0"/>
              <a:t>Oznaka „Ž“ koju je 1941.g. nosila  </a:t>
            </a:r>
            <a:br>
              <a:rPr lang="pl-PL" sz="3400" dirty="0" smtClean="0"/>
            </a:br>
            <a:r>
              <a:rPr lang="pl-PL" sz="3400" dirty="0" smtClean="0"/>
              <a:t>Zlata Hirschl</a:t>
            </a:r>
            <a:endParaRPr lang="hr-HR" sz="3400" dirty="0"/>
          </a:p>
        </p:txBody>
      </p:sp>
    </p:spTree>
    <p:extLst>
      <p:ext uri="{BB962C8B-B14F-4D97-AF65-F5344CB8AC3E}">
        <p14:creationId xmlns:p14="http://schemas.microsoft.com/office/powerpoint/2010/main" xmlns="" val="299639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1196752"/>
            <a:ext cx="6120680" cy="537321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560" y="-33429"/>
            <a:ext cx="7756263" cy="1054250"/>
          </a:xfrm>
        </p:spPr>
        <p:txBody>
          <a:bodyPr/>
          <a:lstStyle/>
          <a:p>
            <a:r>
              <a:rPr lang="hr-HR" sz="3400" dirty="0" smtClean="0"/>
              <a:t>Današnji izgled sinagoge iz 1875.g.</a:t>
            </a:r>
            <a:endParaRPr lang="hr-HR" sz="3400" dirty="0"/>
          </a:p>
        </p:txBody>
      </p:sp>
    </p:spTree>
    <p:extLst>
      <p:ext uri="{BB962C8B-B14F-4D97-AF65-F5344CB8AC3E}">
        <p14:creationId xmlns:p14="http://schemas.microsoft.com/office/powerpoint/2010/main" xmlns="" val="385527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kutnik 6"/>
          <p:cNvSpPr/>
          <p:nvPr/>
        </p:nvSpPr>
        <p:spPr>
          <a:xfrm>
            <a:off x="637158" y="1556792"/>
            <a:ext cx="7684255" cy="936104"/>
          </a:xfrm>
          <a:prstGeom prst="rect">
            <a:avLst/>
          </a:prstGeom>
          <a:solidFill>
            <a:srgbClr val="E9E9E6"/>
          </a:solidFill>
          <a:ln>
            <a:solidFill>
              <a:srgbClr val="E9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37158" y="332656"/>
            <a:ext cx="7756263" cy="1054250"/>
          </a:xfrm>
        </p:spPr>
        <p:txBody>
          <a:bodyPr/>
          <a:lstStyle/>
          <a:p>
            <a:r>
              <a:rPr lang="hr-HR" sz="3400" dirty="0" smtClean="0"/>
              <a:t>Unutrašnjost sinagoge</a:t>
            </a:r>
            <a:endParaRPr lang="hr-HR" sz="3400" dirty="0"/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556"/>
          <a:stretch/>
        </p:blipFill>
        <p:spPr>
          <a:xfrm>
            <a:off x="107504" y="1616769"/>
            <a:ext cx="5380885" cy="46685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Rezervirano mjesto sadržaja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08" r="-1"/>
          <a:stretch/>
        </p:blipFill>
        <p:spPr>
          <a:xfrm>
            <a:off x="5699958" y="1616767"/>
            <a:ext cx="3336538" cy="46685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TekstniOkvir 7"/>
          <p:cNvSpPr txBox="1"/>
          <p:nvPr/>
        </p:nvSpPr>
        <p:spPr>
          <a:xfrm>
            <a:off x="1547664" y="6488668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smtClean="0"/>
              <a:t>Detalj s kazališne predstave „Dječak koji je govorio Bogu”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406395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162</TotalTime>
  <Words>205</Words>
  <Application>Microsoft Office PowerPoint</Application>
  <PresentationFormat>On-screen Show (4:3)</PresentationFormat>
  <Paragraphs>37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Hardcover</vt:lpstr>
      <vt:lpstr>POUČAVANJE O HOLOKAUSTU</vt:lpstr>
      <vt:lpstr>Ciljevi:</vt:lpstr>
      <vt:lpstr>Svaka žrtva ima svoje ime…</vt:lpstr>
      <vt:lpstr>Terenska nastava:</vt:lpstr>
      <vt:lpstr>MGK – sačuvani predmeti iz sinagoge</vt:lpstr>
      <vt:lpstr>Fragmenti Tore i štapić s rukom za pokazivanje obrednog teksta</vt:lpstr>
      <vt:lpstr>Oznaka „Ž“ koju je 1941.g. nosila   Zlata Hirschl</vt:lpstr>
      <vt:lpstr>Današnji izgled sinagoge iz 1875.g.</vt:lpstr>
      <vt:lpstr>Unutrašnjost sinagoge</vt:lpstr>
      <vt:lpstr>Orgulje iz sinagoge</vt:lpstr>
      <vt:lpstr>Spomen područje Danica</vt:lpstr>
      <vt:lpstr>Vrata  kroz koja se ulazilo u logor</vt:lpstr>
      <vt:lpstr>Židovsko groblje</vt:lpstr>
      <vt:lpstr>Grobnica obitelji Fischer</vt:lpstr>
      <vt:lpstr>Grob Ivice Hiršla, gradonačelnika Koprivnice 1939.g.</vt:lpstr>
      <vt:lpstr>Obilježavanje  Dana sjećanja na žrtve holokausta</vt:lpstr>
      <vt:lpstr>Obilježavanje  Dana sjećanja na žrtve holokausta</vt:lpstr>
      <vt:lpstr>Likovni radovi učenika</vt:lpstr>
      <vt:lpstr>Hvala na pažnji!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 O U Č A V A NJ E   O  H O L O K A U S T U</dc:title>
  <dc:creator>Lidija</dc:creator>
  <cp:lastModifiedBy>notebook</cp:lastModifiedBy>
  <cp:revision>31</cp:revision>
  <dcterms:created xsi:type="dcterms:W3CDTF">2012-05-17T16:08:10Z</dcterms:created>
  <dcterms:modified xsi:type="dcterms:W3CDTF">2017-01-25T17:55:27Z</dcterms:modified>
</cp:coreProperties>
</file>