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804" r:id="rId2"/>
  </p:sldMasterIdLst>
  <p:notesMasterIdLst>
    <p:notesMasterId r:id="rId56"/>
  </p:notesMasterIdLst>
  <p:sldIdLst>
    <p:sldId id="350" r:id="rId3"/>
    <p:sldId id="356" r:id="rId4"/>
    <p:sldId id="357" r:id="rId5"/>
    <p:sldId id="352" r:id="rId6"/>
    <p:sldId id="369" r:id="rId7"/>
    <p:sldId id="355" r:id="rId8"/>
    <p:sldId id="351" r:id="rId9"/>
    <p:sldId id="360" r:id="rId10"/>
    <p:sldId id="361" r:id="rId11"/>
    <p:sldId id="362" r:id="rId12"/>
    <p:sldId id="358" r:id="rId13"/>
    <p:sldId id="359" r:id="rId14"/>
    <p:sldId id="286" r:id="rId15"/>
    <p:sldId id="331" r:id="rId16"/>
    <p:sldId id="291" r:id="rId17"/>
    <p:sldId id="301" r:id="rId18"/>
    <p:sldId id="287" r:id="rId19"/>
    <p:sldId id="293" r:id="rId20"/>
    <p:sldId id="306" r:id="rId21"/>
    <p:sldId id="281" r:id="rId22"/>
    <p:sldId id="335" r:id="rId23"/>
    <p:sldId id="285" r:id="rId24"/>
    <p:sldId id="295" r:id="rId25"/>
    <p:sldId id="296" r:id="rId26"/>
    <p:sldId id="300" r:id="rId27"/>
    <p:sldId id="325" r:id="rId28"/>
    <p:sldId id="327" r:id="rId29"/>
    <p:sldId id="309" r:id="rId30"/>
    <p:sldId id="294" r:id="rId31"/>
    <p:sldId id="314" r:id="rId32"/>
    <p:sldId id="279" r:id="rId33"/>
    <p:sldId id="328" r:id="rId34"/>
    <p:sldId id="316" r:id="rId35"/>
    <p:sldId id="259" r:id="rId36"/>
    <p:sldId id="307" r:id="rId37"/>
    <p:sldId id="262" r:id="rId38"/>
    <p:sldId id="264" r:id="rId39"/>
    <p:sldId id="308" r:id="rId40"/>
    <p:sldId id="266" r:id="rId41"/>
    <p:sldId id="269" r:id="rId42"/>
    <p:sldId id="267" r:id="rId43"/>
    <p:sldId id="270" r:id="rId44"/>
    <p:sldId id="315" r:id="rId45"/>
    <p:sldId id="311" r:id="rId46"/>
    <p:sldId id="274" r:id="rId47"/>
    <p:sldId id="273" r:id="rId48"/>
    <p:sldId id="323" r:id="rId49"/>
    <p:sldId id="334" r:id="rId50"/>
    <p:sldId id="317" r:id="rId51"/>
    <p:sldId id="338" r:id="rId52"/>
    <p:sldId id="370" r:id="rId53"/>
    <p:sldId id="377" r:id="rId54"/>
    <p:sldId id="379" r:id="rId55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84E427A-3D55-4303-BF80-6455036E1DE7}" styleName="Stil teme 1 - Isticanj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Stil teme 1 - Isticanje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Stil teme 1 - Isticanje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27F97BB-C833-4FB7-BDE5-3F7075034690}" styleName="Stil teme 2 - Isticanje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062" autoAdjust="0"/>
    <p:restoredTop sz="94636" autoAdjust="0"/>
  </p:normalViewPr>
  <p:slideViewPr>
    <p:cSldViewPr>
      <p:cViewPr varScale="1">
        <p:scale>
          <a:sx n="66" d="100"/>
          <a:sy n="66" d="100"/>
        </p:scale>
        <p:origin x="-1336" y="-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2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jpe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image" Target="../media/image26.jpe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8B3F93-7BDB-4FE4-95D6-8C0D1877C170}" type="doc">
      <dgm:prSet loTypeId="urn:microsoft.com/office/officeart/2008/layout/BendingPictureBlocks" loCatId="picture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hr-HR"/>
        </a:p>
      </dgm:t>
    </dgm:pt>
    <dgm:pt modelId="{47C2B099-E23A-48BF-B79E-07312934678E}">
      <dgm:prSet custT="1"/>
      <dgm:spPr/>
      <dgm:t>
        <a:bodyPr/>
        <a:lstStyle/>
        <a:p>
          <a:r>
            <a:rPr lang="hr-HR" sz="2000" dirty="0" smtClean="0"/>
            <a:t>OSCAR </a:t>
          </a:r>
        </a:p>
        <a:p>
          <a:r>
            <a:rPr lang="hr-HR" sz="2000" dirty="0" smtClean="0"/>
            <a:t>SCHINDLER</a:t>
          </a:r>
          <a:endParaRPr lang="hr-HR" sz="2000" dirty="0"/>
        </a:p>
      </dgm:t>
    </dgm:pt>
    <dgm:pt modelId="{DC529B6C-A3BD-4FFA-9C32-7267488D9782}" type="parTrans" cxnId="{77C3033E-12CD-4C50-9F40-0C2ABAA7BACD}">
      <dgm:prSet/>
      <dgm:spPr/>
      <dgm:t>
        <a:bodyPr/>
        <a:lstStyle/>
        <a:p>
          <a:endParaRPr lang="hr-HR"/>
        </a:p>
      </dgm:t>
    </dgm:pt>
    <dgm:pt modelId="{4F3E317E-DC6A-4E3F-A87A-159268DD83E8}" type="sibTrans" cxnId="{77C3033E-12CD-4C50-9F40-0C2ABAA7BACD}">
      <dgm:prSet/>
      <dgm:spPr/>
      <dgm:t>
        <a:bodyPr/>
        <a:lstStyle/>
        <a:p>
          <a:endParaRPr lang="hr-HR"/>
        </a:p>
      </dgm:t>
    </dgm:pt>
    <dgm:pt modelId="{7D694A3D-C126-43AD-A86D-3C3346BC8728}">
      <dgm:prSet phldrT="[Tekst]" custT="1"/>
      <dgm:spPr/>
      <dgm:t>
        <a:bodyPr/>
        <a:lstStyle/>
        <a:p>
          <a:r>
            <a:rPr lang="hr-HR" sz="2000" dirty="0" err="1" smtClean="0"/>
            <a:t>Steven</a:t>
          </a:r>
          <a:r>
            <a:rPr lang="hr-HR" sz="2000" dirty="0" smtClean="0"/>
            <a:t> </a:t>
          </a:r>
          <a:r>
            <a:rPr lang="hr-HR" sz="2000" dirty="0" err="1" smtClean="0"/>
            <a:t>Spieldberg</a:t>
          </a:r>
          <a:endParaRPr lang="hr-HR" sz="2000" dirty="0"/>
        </a:p>
      </dgm:t>
    </dgm:pt>
    <dgm:pt modelId="{D76D9583-9C33-4388-BFE9-489525954494}" type="parTrans" cxnId="{530FADD0-B93B-43D7-B226-A4EA6FAFB631}">
      <dgm:prSet/>
      <dgm:spPr/>
      <dgm:t>
        <a:bodyPr/>
        <a:lstStyle/>
        <a:p>
          <a:endParaRPr lang="hr-HR"/>
        </a:p>
      </dgm:t>
    </dgm:pt>
    <dgm:pt modelId="{3306732E-9227-41C1-8DAE-08C8E8C0F560}" type="sibTrans" cxnId="{530FADD0-B93B-43D7-B226-A4EA6FAFB631}">
      <dgm:prSet/>
      <dgm:spPr/>
      <dgm:t>
        <a:bodyPr/>
        <a:lstStyle/>
        <a:p>
          <a:endParaRPr lang="hr-HR"/>
        </a:p>
      </dgm:t>
    </dgm:pt>
    <dgm:pt modelId="{F6642DE5-84DD-44E3-A7B6-714AA097911D}">
      <dgm:prSet phldrT="[Tekst]" custT="1"/>
      <dgm:spPr/>
      <dgm:t>
        <a:bodyPr/>
        <a:lstStyle/>
        <a:p>
          <a:r>
            <a:rPr lang="hr-HR" sz="2000" dirty="0" err="1" smtClean="0"/>
            <a:t>Yad</a:t>
          </a:r>
          <a:r>
            <a:rPr lang="hr-HR" sz="2000" dirty="0" smtClean="0"/>
            <a:t> </a:t>
          </a:r>
          <a:r>
            <a:rPr lang="hr-HR" sz="2000" dirty="0" err="1" smtClean="0"/>
            <a:t>Vashem</a:t>
          </a:r>
          <a:endParaRPr lang="hr-HR" sz="2000" dirty="0"/>
        </a:p>
      </dgm:t>
    </dgm:pt>
    <dgm:pt modelId="{01C1606F-1AAA-430A-B4B3-32A370821BF1}" type="parTrans" cxnId="{3BC86EC1-8056-4D75-BE46-20EF14016060}">
      <dgm:prSet/>
      <dgm:spPr/>
      <dgm:t>
        <a:bodyPr/>
        <a:lstStyle/>
        <a:p>
          <a:endParaRPr lang="hr-HR"/>
        </a:p>
      </dgm:t>
    </dgm:pt>
    <dgm:pt modelId="{BB0EB5F7-A222-49F6-BF02-ECD0B10FB639}" type="sibTrans" cxnId="{3BC86EC1-8056-4D75-BE46-20EF14016060}">
      <dgm:prSet/>
      <dgm:spPr/>
      <dgm:t>
        <a:bodyPr/>
        <a:lstStyle/>
        <a:p>
          <a:endParaRPr lang="hr-HR"/>
        </a:p>
      </dgm:t>
    </dgm:pt>
    <dgm:pt modelId="{354E8914-3A23-4D05-8EC2-5012ACE712F4}">
      <dgm:prSet phldrT="[Tekst]" custT="1"/>
      <dgm:spPr/>
      <dgm:t>
        <a:bodyPr/>
        <a:lstStyle/>
        <a:p>
          <a:r>
            <a:rPr lang="hr-HR" sz="2000" dirty="0" smtClean="0"/>
            <a:t>Pravednik među narodima</a:t>
          </a:r>
          <a:endParaRPr lang="hr-HR" sz="2000" dirty="0"/>
        </a:p>
      </dgm:t>
    </dgm:pt>
    <dgm:pt modelId="{72A40AF7-7FF1-46BB-86B6-65311724A1B4}" type="parTrans" cxnId="{39691994-2538-46DD-A1E0-D8C7A76BE6AF}">
      <dgm:prSet/>
      <dgm:spPr/>
      <dgm:t>
        <a:bodyPr/>
        <a:lstStyle/>
        <a:p>
          <a:endParaRPr lang="hr-HR"/>
        </a:p>
      </dgm:t>
    </dgm:pt>
    <dgm:pt modelId="{D770AC4E-41E3-47BA-B0B8-1CEF442FEFF2}" type="sibTrans" cxnId="{39691994-2538-46DD-A1E0-D8C7A76BE6AF}">
      <dgm:prSet/>
      <dgm:spPr/>
      <dgm:t>
        <a:bodyPr/>
        <a:lstStyle/>
        <a:p>
          <a:endParaRPr lang="hr-HR"/>
        </a:p>
      </dgm:t>
    </dgm:pt>
    <dgm:pt modelId="{DFD7B71A-6233-4D81-8921-D8B67FC0BED6}">
      <dgm:prSet custT="1"/>
      <dgm:spPr/>
      <dgm:t>
        <a:bodyPr/>
        <a:lstStyle/>
        <a:p>
          <a:r>
            <a:rPr lang="hr-HR" sz="1500" dirty="0" smtClean="0"/>
            <a:t> </a:t>
          </a:r>
          <a:r>
            <a:rPr lang="hr-HR" sz="2000" dirty="0" err="1" smtClean="0"/>
            <a:t>Thomas</a:t>
          </a:r>
          <a:r>
            <a:rPr lang="hr-HR" sz="2000" dirty="0" smtClean="0"/>
            <a:t> </a:t>
          </a:r>
          <a:r>
            <a:rPr lang="hr-HR" sz="2000" dirty="0" err="1" smtClean="0"/>
            <a:t>Keneally</a:t>
          </a:r>
          <a:r>
            <a:rPr lang="hr-HR" sz="2000" dirty="0" smtClean="0"/>
            <a:t> </a:t>
          </a:r>
          <a:endParaRPr lang="hr-HR" sz="2000" dirty="0"/>
        </a:p>
      </dgm:t>
    </dgm:pt>
    <dgm:pt modelId="{A7C56536-23CF-4319-B658-13136D3399F1}" type="parTrans" cxnId="{3224EC1F-5BAD-4C80-8C3E-78B267DB1C06}">
      <dgm:prSet/>
      <dgm:spPr/>
      <dgm:t>
        <a:bodyPr/>
        <a:lstStyle/>
        <a:p>
          <a:endParaRPr lang="hr-HR"/>
        </a:p>
      </dgm:t>
    </dgm:pt>
    <dgm:pt modelId="{3285B9CA-A734-43F6-94AC-5231A72D605F}" type="sibTrans" cxnId="{3224EC1F-5BAD-4C80-8C3E-78B267DB1C06}">
      <dgm:prSet/>
      <dgm:spPr/>
      <dgm:t>
        <a:bodyPr/>
        <a:lstStyle/>
        <a:p>
          <a:endParaRPr lang="hr-HR"/>
        </a:p>
      </dgm:t>
    </dgm:pt>
    <dgm:pt modelId="{00BE1CCF-A02F-40A2-9763-9EEDB3F785F6}" type="pres">
      <dgm:prSet presAssocID="{AF8B3F93-7BDB-4FE4-95D6-8C0D1877C170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hr-HR"/>
        </a:p>
      </dgm:t>
    </dgm:pt>
    <dgm:pt modelId="{0861111D-FD00-4A80-B69E-4E8FBA5B85B3}" type="pres">
      <dgm:prSet presAssocID="{47C2B099-E23A-48BF-B79E-07312934678E}" presName="composite" presStyleCnt="0"/>
      <dgm:spPr/>
    </dgm:pt>
    <dgm:pt modelId="{B55B9769-1EA5-4AA6-A300-0A0378194477}" type="pres">
      <dgm:prSet presAssocID="{47C2B099-E23A-48BF-B79E-07312934678E}" presName="rect1" presStyleLbl="bgImgPlace1" presStyleIdx="0" presStyleCnt="5" custScaleX="132960" custScaleY="234860" custLinFactNeighborX="15403" custLinFactNeighborY="-3564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4BE591B-80D7-47EF-B29E-F376DD1B831F}" type="pres">
      <dgm:prSet presAssocID="{47C2B099-E23A-48BF-B79E-07312934678E}" presName="rect2" presStyleLbl="node1" presStyleIdx="0" presStyleCnt="5" custScaleX="225738" custScaleY="145548" custLinFactNeighborX="20563" custLinFactNeighborY="6703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C2A303BC-D998-49B5-A032-E06F677CE772}" type="pres">
      <dgm:prSet presAssocID="{4F3E317E-DC6A-4E3F-A87A-159268DD83E8}" presName="sibTrans" presStyleCnt="0"/>
      <dgm:spPr/>
    </dgm:pt>
    <dgm:pt modelId="{1F8FE672-AADC-4A17-9C32-9B05E5D5908F}" type="pres">
      <dgm:prSet presAssocID="{DFD7B71A-6233-4D81-8921-D8B67FC0BED6}" presName="composite" presStyleCnt="0"/>
      <dgm:spPr/>
    </dgm:pt>
    <dgm:pt modelId="{38FD35AD-49FA-43F6-BCD0-BDBE9562AB7E}" type="pres">
      <dgm:prSet presAssocID="{DFD7B71A-6233-4D81-8921-D8B67FC0BED6}" presName="rect1" presStyleLbl="bgImgPlace1" presStyleIdx="1" presStyleCnt="5" custScaleX="114798" custScaleY="203745" custLinFactNeighborX="10128" custLinFactNeighborY="-4743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3EBDFA5F-3CEE-4E71-ADF9-4A3BCE1656A5}" type="pres">
      <dgm:prSet presAssocID="{DFD7B71A-6233-4D81-8921-D8B67FC0BED6}" presName="rect2" presStyleLbl="node1" presStyleIdx="1" presStyleCnt="5" custScaleX="141692" custScaleY="165343" custLinFactNeighborX="31273" custLinFactNeighborY="64289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97EED0E9-2073-4F6C-B4AC-8AE4F7A9FF34}" type="pres">
      <dgm:prSet presAssocID="{3285B9CA-A734-43F6-94AC-5231A72D605F}" presName="sibTrans" presStyleCnt="0"/>
      <dgm:spPr/>
    </dgm:pt>
    <dgm:pt modelId="{A746A528-5EF0-4BB0-9BC8-A1664DEF2E3B}" type="pres">
      <dgm:prSet presAssocID="{7D694A3D-C126-43AD-A86D-3C3346BC8728}" presName="composite" presStyleCnt="0"/>
      <dgm:spPr/>
    </dgm:pt>
    <dgm:pt modelId="{3A4EBC66-7F2C-4FD9-B01F-AB1818C06078}" type="pres">
      <dgm:prSet presAssocID="{7D694A3D-C126-43AD-A86D-3C3346BC8728}" presName="rect1" presStyleLbl="bgImgPlace1" presStyleIdx="2" presStyleCnt="5" custScaleX="119690" custScaleY="208329" custLinFactNeighborX="-14091" custLinFactNeighborY="-5417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F0BBBE23-EB23-46FD-9716-E0D0CC272695}" type="pres">
      <dgm:prSet presAssocID="{7D694A3D-C126-43AD-A86D-3C3346BC8728}" presName="rect2" presStyleLbl="node1" presStyleIdx="2" presStyleCnt="5" custScaleX="195077" custLinFactNeighborX="-17572" custLinFactNeighborY="90501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894C2BCD-F9A7-4B04-AFCA-195466D6C206}" type="pres">
      <dgm:prSet presAssocID="{3306732E-9227-41C1-8DAE-08C8E8C0F560}" presName="sibTrans" presStyleCnt="0"/>
      <dgm:spPr/>
    </dgm:pt>
    <dgm:pt modelId="{7983342C-74F4-49DD-8746-7CC10A0E95D0}" type="pres">
      <dgm:prSet presAssocID="{F6642DE5-84DD-44E3-A7B6-714AA097911D}" presName="composite" presStyleCnt="0"/>
      <dgm:spPr/>
    </dgm:pt>
    <dgm:pt modelId="{09AB7588-5746-4AB9-851A-E4B169D2EAA3}" type="pres">
      <dgm:prSet presAssocID="{F6642DE5-84DD-44E3-A7B6-714AA097911D}" presName="rect1" presStyleLbl="bgImgPlace1" presStyleIdx="3" presStyleCnt="5" custScaleX="173342" custScaleY="187783" custLinFactNeighborX="-52107" custLinFactNeighborY="21608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21A50B28-0A8B-4050-AB40-12C63B9B79D2}" type="pres">
      <dgm:prSet presAssocID="{F6642DE5-84DD-44E3-A7B6-714AA097911D}" presName="rect2" presStyleLbl="node1" presStyleIdx="3" presStyleCnt="5" custScaleX="195101" custLinFactX="-20011" custLinFactNeighborX="-100000" custLinFactNeighborY="88463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A3F4FD49-72AB-4190-99AD-B13A51BA836D}" type="pres">
      <dgm:prSet presAssocID="{BB0EB5F7-A222-49F6-BF02-ECD0B10FB639}" presName="sibTrans" presStyleCnt="0"/>
      <dgm:spPr/>
    </dgm:pt>
    <dgm:pt modelId="{EE5EA669-6E90-4EAD-BA20-33AFBC5352E9}" type="pres">
      <dgm:prSet presAssocID="{354E8914-3A23-4D05-8EC2-5012ACE712F4}" presName="composite" presStyleCnt="0"/>
      <dgm:spPr/>
    </dgm:pt>
    <dgm:pt modelId="{50A8ED7B-79A2-433C-9D5C-76BD5FB040DA}" type="pres">
      <dgm:prSet presAssocID="{354E8914-3A23-4D05-8EC2-5012ACE712F4}" presName="rect1" presStyleLbl="bgImgPlace1" presStyleIdx="4" presStyleCnt="5" custScaleX="141078" custScaleY="144987" custLinFactNeighborX="44689" custLinFactNeighborY="24408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</dgm:pt>
    <dgm:pt modelId="{8A07C796-1B66-4911-875F-E490A4173151}" type="pres">
      <dgm:prSet presAssocID="{354E8914-3A23-4D05-8EC2-5012ACE712F4}" presName="rect2" presStyleLbl="node1" presStyleIdx="4" presStyleCnt="5" custScaleX="208043" custScaleY="224137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3BC86EC1-8056-4D75-BE46-20EF14016060}" srcId="{AF8B3F93-7BDB-4FE4-95D6-8C0D1877C170}" destId="{F6642DE5-84DD-44E3-A7B6-714AA097911D}" srcOrd="3" destOrd="0" parTransId="{01C1606F-1AAA-430A-B4B3-32A370821BF1}" sibTransId="{BB0EB5F7-A222-49F6-BF02-ECD0B10FB639}"/>
    <dgm:cxn modelId="{83F17B7F-D5FD-4EDF-8432-32ED804E5D58}" type="presOf" srcId="{DFD7B71A-6233-4D81-8921-D8B67FC0BED6}" destId="{3EBDFA5F-3CEE-4E71-ADF9-4A3BCE1656A5}" srcOrd="0" destOrd="0" presId="urn:microsoft.com/office/officeart/2008/layout/BendingPictureBlocks"/>
    <dgm:cxn modelId="{77C3033E-12CD-4C50-9F40-0C2ABAA7BACD}" srcId="{AF8B3F93-7BDB-4FE4-95D6-8C0D1877C170}" destId="{47C2B099-E23A-48BF-B79E-07312934678E}" srcOrd="0" destOrd="0" parTransId="{DC529B6C-A3BD-4FFA-9C32-7267488D9782}" sibTransId="{4F3E317E-DC6A-4E3F-A87A-159268DD83E8}"/>
    <dgm:cxn modelId="{39691994-2538-46DD-A1E0-D8C7A76BE6AF}" srcId="{AF8B3F93-7BDB-4FE4-95D6-8C0D1877C170}" destId="{354E8914-3A23-4D05-8EC2-5012ACE712F4}" srcOrd="4" destOrd="0" parTransId="{72A40AF7-7FF1-46BB-86B6-65311724A1B4}" sibTransId="{D770AC4E-41E3-47BA-B0B8-1CEF442FEFF2}"/>
    <dgm:cxn modelId="{530FADD0-B93B-43D7-B226-A4EA6FAFB631}" srcId="{AF8B3F93-7BDB-4FE4-95D6-8C0D1877C170}" destId="{7D694A3D-C126-43AD-A86D-3C3346BC8728}" srcOrd="2" destOrd="0" parTransId="{D76D9583-9C33-4388-BFE9-489525954494}" sibTransId="{3306732E-9227-41C1-8DAE-08C8E8C0F560}"/>
    <dgm:cxn modelId="{B7C75103-DADF-4A53-A9B5-E9A8773729DD}" type="presOf" srcId="{47C2B099-E23A-48BF-B79E-07312934678E}" destId="{14BE591B-80D7-47EF-B29E-F376DD1B831F}" srcOrd="0" destOrd="0" presId="urn:microsoft.com/office/officeart/2008/layout/BendingPictureBlocks"/>
    <dgm:cxn modelId="{3224EC1F-5BAD-4C80-8C3E-78B267DB1C06}" srcId="{AF8B3F93-7BDB-4FE4-95D6-8C0D1877C170}" destId="{DFD7B71A-6233-4D81-8921-D8B67FC0BED6}" srcOrd="1" destOrd="0" parTransId="{A7C56536-23CF-4319-B658-13136D3399F1}" sibTransId="{3285B9CA-A734-43F6-94AC-5231A72D605F}"/>
    <dgm:cxn modelId="{E635FF9B-71F3-488B-9FC3-6FC9EB872604}" type="presOf" srcId="{7D694A3D-C126-43AD-A86D-3C3346BC8728}" destId="{F0BBBE23-EB23-46FD-9716-E0D0CC272695}" srcOrd="0" destOrd="0" presId="urn:microsoft.com/office/officeart/2008/layout/BendingPictureBlocks"/>
    <dgm:cxn modelId="{6F1ED470-6F6F-4FE6-8C52-DDC991F2EF15}" type="presOf" srcId="{354E8914-3A23-4D05-8EC2-5012ACE712F4}" destId="{8A07C796-1B66-4911-875F-E490A4173151}" srcOrd="0" destOrd="0" presId="urn:microsoft.com/office/officeart/2008/layout/BendingPictureBlocks"/>
    <dgm:cxn modelId="{99585EC6-33DE-47ED-866A-47FE866DEC15}" type="presOf" srcId="{AF8B3F93-7BDB-4FE4-95D6-8C0D1877C170}" destId="{00BE1CCF-A02F-40A2-9763-9EEDB3F785F6}" srcOrd="0" destOrd="0" presId="urn:microsoft.com/office/officeart/2008/layout/BendingPictureBlocks"/>
    <dgm:cxn modelId="{CE593C23-2A6D-4E67-B0DD-10C309EEB521}" type="presOf" srcId="{F6642DE5-84DD-44E3-A7B6-714AA097911D}" destId="{21A50B28-0A8B-4050-AB40-12C63B9B79D2}" srcOrd="0" destOrd="0" presId="urn:microsoft.com/office/officeart/2008/layout/BendingPictureBlocks"/>
    <dgm:cxn modelId="{FA0BBBB3-A2B1-46C8-B698-EF33A8EDB5D1}" type="presParOf" srcId="{00BE1CCF-A02F-40A2-9763-9EEDB3F785F6}" destId="{0861111D-FD00-4A80-B69E-4E8FBA5B85B3}" srcOrd="0" destOrd="0" presId="urn:microsoft.com/office/officeart/2008/layout/BendingPictureBlocks"/>
    <dgm:cxn modelId="{E664405E-F7B4-40B1-B6FF-47606BDB2FF9}" type="presParOf" srcId="{0861111D-FD00-4A80-B69E-4E8FBA5B85B3}" destId="{B55B9769-1EA5-4AA6-A300-0A0378194477}" srcOrd="0" destOrd="0" presId="urn:microsoft.com/office/officeart/2008/layout/BendingPictureBlocks"/>
    <dgm:cxn modelId="{4F23B975-3E70-47FE-9C09-489AA9C72FA4}" type="presParOf" srcId="{0861111D-FD00-4A80-B69E-4E8FBA5B85B3}" destId="{14BE591B-80D7-47EF-B29E-F376DD1B831F}" srcOrd="1" destOrd="0" presId="urn:microsoft.com/office/officeart/2008/layout/BendingPictureBlocks"/>
    <dgm:cxn modelId="{6731D749-ABFA-4B13-8827-6FB2C0E10B0A}" type="presParOf" srcId="{00BE1CCF-A02F-40A2-9763-9EEDB3F785F6}" destId="{C2A303BC-D998-49B5-A032-E06F677CE772}" srcOrd="1" destOrd="0" presId="urn:microsoft.com/office/officeart/2008/layout/BendingPictureBlocks"/>
    <dgm:cxn modelId="{EBCC7283-ED2F-4F47-9E79-25E0BFF0AFF2}" type="presParOf" srcId="{00BE1CCF-A02F-40A2-9763-9EEDB3F785F6}" destId="{1F8FE672-AADC-4A17-9C32-9B05E5D5908F}" srcOrd="2" destOrd="0" presId="urn:microsoft.com/office/officeart/2008/layout/BendingPictureBlocks"/>
    <dgm:cxn modelId="{2F636EBD-C46B-4549-ACE8-B9BAA8F9369D}" type="presParOf" srcId="{1F8FE672-AADC-4A17-9C32-9B05E5D5908F}" destId="{38FD35AD-49FA-43F6-BCD0-BDBE9562AB7E}" srcOrd="0" destOrd="0" presId="urn:microsoft.com/office/officeart/2008/layout/BendingPictureBlocks"/>
    <dgm:cxn modelId="{ACC67884-BE86-48D1-AD19-872BD6FC435B}" type="presParOf" srcId="{1F8FE672-AADC-4A17-9C32-9B05E5D5908F}" destId="{3EBDFA5F-3CEE-4E71-ADF9-4A3BCE1656A5}" srcOrd="1" destOrd="0" presId="urn:microsoft.com/office/officeart/2008/layout/BendingPictureBlocks"/>
    <dgm:cxn modelId="{0DC649B2-F6D6-4201-9CAD-C11C4C88A187}" type="presParOf" srcId="{00BE1CCF-A02F-40A2-9763-9EEDB3F785F6}" destId="{97EED0E9-2073-4F6C-B4AC-8AE4F7A9FF34}" srcOrd="3" destOrd="0" presId="urn:microsoft.com/office/officeart/2008/layout/BendingPictureBlocks"/>
    <dgm:cxn modelId="{639F077D-1379-4598-A3D1-5203A3FDE7F4}" type="presParOf" srcId="{00BE1CCF-A02F-40A2-9763-9EEDB3F785F6}" destId="{A746A528-5EF0-4BB0-9BC8-A1664DEF2E3B}" srcOrd="4" destOrd="0" presId="urn:microsoft.com/office/officeart/2008/layout/BendingPictureBlocks"/>
    <dgm:cxn modelId="{C891B461-33FD-4EE5-BF96-00765F27F648}" type="presParOf" srcId="{A746A528-5EF0-4BB0-9BC8-A1664DEF2E3B}" destId="{3A4EBC66-7F2C-4FD9-B01F-AB1818C06078}" srcOrd="0" destOrd="0" presId="urn:microsoft.com/office/officeart/2008/layout/BendingPictureBlocks"/>
    <dgm:cxn modelId="{23F64AE7-9DCC-4587-8F4A-2A049D1FD662}" type="presParOf" srcId="{A746A528-5EF0-4BB0-9BC8-A1664DEF2E3B}" destId="{F0BBBE23-EB23-46FD-9716-E0D0CC272695}" srcOrd="1" destOrd="0" presId="urn:microsoft.com/office/officeart/2008/layout/BendingPictureBlocks"/>
    <dgm:cxn modelId="{79D098FB-24AC-40B7-894E-413682402ED6}" type="presParOf" srcId="{00BE1CCF-A02F-40A2-9763-9EEDB3F785F6}" destId="{894C2BCD-F9A7-4B04-AFCA-195466D6C206}" srcOrd="5" destOrd="0" presId="urn:microsoft.com/office/officeart/2008/layout/BendingPictureBlocks"/>
    <dgm:cxn modelId="{C0375E6B-D41F-4BD7-8FA2-314DF703CC29}" type="presParOf" srcId="{00BE1CCF-A02F-40A2-9763-9EEDB3F785F6}" destId="{7983342C-74F4-49DD-8746-7CC10A0E95D0}" srcOrd="6" destOrd="0" presId="urn:microsoft.com/office/officeart/2008/layout/BendingPictureBlocks"/>
    <dgm:cxn modelId="{F07FEFFC-DD26-49C5-B707-D47D4DD8F3B8}" type="presParOf" srcId="{7983342C-74F4-49DD-8746-7CC10A0E95D0}" destId="{09AB7588-5746-4AB9-851A-E4B169D2EAA3}" srcOrd="0" destOrd="0" presId="urn:microsoft.com/office/officeart/2008/layout/BendingPictureBlocks"/>
    <dgm:cxn modelId="{72784C8C-F086-40DD-9781-D80FDFB3F6CB}" type="presParOf" srcId="{7983342C-74F4-49DD-8746-7CC10A0E95D0}" destId="{21A50B28-0A8B-4050-AB40-12C63B9B79D2}" srcOrd="1" destOrd="0" presId="urn:microsoft.com/office/officeart/2008/layout/BendingPictureBlocks"/>
    <dgm:cxn modelId="{F6A7F9F3-51AE-41E3-B299-B68CB56E0D2C}" type="presParOf" srcId="{00BE1CCF-A02F-40A2-9763-9EEDB3F785F6}" destId="{A3F4FD49-72AB-4190-99AD-B13A51BA836D}" srcOrd="7" destOrd="0" presId="urn:microsoft.com/office/officeart/2008/layout/BendingPictureBlocks"/>
    <dgm:cxn modelId="{EE48640E-6DC9-4CB6-9E9C-5D4B24BC54AB}" type="presParOf" srcId="{00BE1CCF-A02F-40A2-9763-9EEDB3F785F6}" destId="{EE5EA669-6E90-4EAD-BA20-33AFBC5352E9}" srcOrd="8" destOrd="0" presId="urn:microsoft.com/office/officeart/2008/layout/BendingPictureBlocks"/>
    <dgm:cxn modelId="{CEACE6B3-9859-43F9-9577-2ECB2636A7B5}" type="presParOf" srcId="{EE5EA669-6E90-4EAD-BA20-33AFBC5352E9}" destId="{50A8ED7B-79A2-433C-9D5C-76BD5FB040DA}" srcOrd="0" destOrd="0" presId="urn:microsoft.com/office/officeart/2008/layout/BendingPictureBlocks"/>
    <dgm:cxn modelId="{4F4BDC54-F9BD-4815-8C94-34639F9EED71}" type="presParOf" srcId="{EE5EA669-6E90-4EAD-BA20-33AFBC5352E9}" destId="{8A07C796-1B66-4911-875F-E490A4173151}" srcOrd="1" destOrd="0" presId="urn:microsoft.com/office/officeart/2008/layout/Bending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5B9769-1EA5-4AA6-A300-0A0378194477}">
      <dsp:nvSpPr>
        <dsp:cNvPr id="0" name=""/>
        <dsp:cNvSpPr/>
      </dsp:nvSpPr>
      <dsp:spPr>
        <a:xfrm>
          <a:off x="1416596" y="128296"/>
          <a:ext cx="1935727" cy="2875843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4BE591B-80D7-47EF-B29E-F376DD1B831F}">
      <dsp:nvSpPr>
        <dsp:cNvPr id="0" name=""/>
        <dsp:cNvSpPr/>
      </dsp:nvSpPr>
      <dsp:spPr>
        <a:xfrm>
          <a:off x="556104" y="2254426"/>
          <a:ext cx="1781142" cy="1148418"/>
        </a:xfrm>
        <a:prstGeom prst="rect">
          <a:avLst/>
        </a:prstGeom>
        <a:blipFill rotWithShape="0">
          <a:blip xmlns:r="http://schemas.openxmlformats.org/officeDocument/2006/relationships" r:embed="rId2">
            <a:duotone>
              <a:schemeClr val="lt1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lt1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kern="1200" dirty="0" smtClean="0"/>
            <a:t>OSCAR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kern="1200" dirty="0" smtClean="0"/>
            <a:t>SCHINDLER</a:t>
          </a:r>
          <a:endParaRPr lang="hr-HR" sz="2000" kern="1200" dirty="0"/>
        </a:p>
      </dsp:txBody>
      <dsp:txXfrm>
        <a:off x="556104" y="2254426"/>
        <a:ext cx="1781142" cy="1148418"/>
      </dsp:txXfrm>
    </dsp:sp>
    <dsp:sp modelId="{38FD35AD-49FA-43F6-BCD0-BDBE9562AB7E}">
      <dsp:nvSpPr>
        <dsp:cNvPr id="0" name=""/>
        <dsp:cNvSpPr/>
      </dsp:nvSpPr>
      <dsp:spPr>
        <a:xfrm>
          <a:off x="4130373" y="174478"/>
          <a:ext cx="1671312" cy="2494842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EBDFA5F-3CEE-4E71-ADF9-4A3BCE1656A5}">
      <dsp:nvSpPr>
        <dsp:cNvPr id="0" name=""/>
        <dsp:cNvSpPr/>
      </dsp:nvSpPr>
      <dsp:spPr>
        <a:xfrm>
          <a:off x="3630550" y="2154681"/>
          <a:ext cx="1117993" cy="1304607"/>
        </a:xfrm>
        <a:prstGeom prst="rect">
          <a:avLst/>
        </a:prstGeom>
        <a:blipFill rotWithShape="0">
          <a:blip xmlns:r="http://schemas.openxmlformats.org/officeDocument/2006/relationships" r:embed="rId2">
            <a:duotone>
              <a:schemeClr val="lt1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lt1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500" kern="1200" dirty="0" smtClean="0"/>
            <a:t> </a:t>
          </a:r>
          <a:r>
            <a:rPr lang="hr-HR" sz="2000" kern="1200" dirty="0" err="1" smtClean="0"/>
            <a:t>Thomas</a:t>
          </a:r>
          <a:r>
            <a:rPr lang="hr-HR" sz="2000" kern="1200" dirty="0" smtClean="0"/>
            <a:t> </a:t>
          </a:r>
          <a:r>
            <a:rPr lang="hr-HR" sz="2000" kern="1200" dirty="0" err="1" smtClean="0"/>
            <a:t>Keneally</a:t>
          </a:r>
          <a:r>
            <a:rPr lang="hr-HR" sz="2000" kern="1200" dirty="0" smtClean="0"/>
            <a:t> </a:t>
          </a:r>
          <a:endParaRPr lang="hr-HR" sz="2000" kern="1200" dirty="0"/>
        </a:p>
      </dsp:txBody>
      <dsp:txXfrm>
        <a:off x="3630550" y="2154681"/>
        <a:ext cx="1117993" cy="1304607"/>
      </dsp:txXfrm>
    </dsp:sp>
    <dsp:sp modelId="{3A4EBC66-7F2C-4FD9-B01F-AB1818C06078}">
      <dsp:nvSpPr>
        <dsp:cNvPr id="0" name=""/>
        <dsp:cNvSpPr/>
      </dsp:nvSpPr>
      <dsp:spPr>
        <a:xfrm>
          <a:off x="6478935" y="660883"/>
          <a:ext cx="1742533" cy="2550973"/>
        </a:xfrm>
        <a:prstGeom prst="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0BBBE23-EB23-46FD-9716-E0D0CC272695}">
      <dsp:nvSpPr>
        <dsp:cNvPr id="0" name=""/>
        <dsp:cNvSpPr/>
      </dsp:nvSpPr>
      <dsp:spPr>
        <a:xfrm>
          <a:off x="5771306" y="2619290"/>
          <a:ext cx="1539217" cy="789030"/>
        </a:xfrm>
        <a:prstGeom prst="rect">
          <a:avLst/>
        </a:prstGeom>
        <a:blipFill rotWithShape="0">
          <a:blip xmlns:r="http://schemas.openxmlformats.org/officeDocument/2006/relationships" r:embed="rId2">
            <a:duotone>
              <a:schemeClr val="lt1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lt1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kern="1200" dirty="0" err="1" smtClean="0"/>
            <a:t>Steven</a:t>
          </a:r>
          <a:r>
            <a:rPr lang="hr-HR" sz="2000" kern="1200" dirty="0" smtClean="0"/>
            <a:t> </a:t>
          </a:r>
          <a:r>
            <a:rPr lang="hr-HR" sz="2000" kern="1200" dirty="0" err="1" smtClean="0"/>
            <a:t>Spieldberg</a:t>
          </a:r>
          <a:endParaRPr lang="hr-HR" sz="2000" kern="1200" dirty="0"/>
        </a:p>
      </dsp:txBody>
      <dsp:txXfrm>
        <a:off x="5771306" y="2619290"/>
        <a:ext cx="1539217" cy="789030"/>
      </dsp:txXfrm>
    </dsp:sp>
    <dsp:sp modelId="{09AB7588-5746-4AB9-851A-E4B169D2EAA3}">
      <dsp:nvSpPr>
        <dsp:cNvPr id="0" name=""/>
        <dsp:cNvSpPr/>
      </dsp:nvSpPr>
      <dsp:spPr>
        <a:xfrm>
          <a:off x="1092027" y="3925764"/>
          <a:ext cx="2523638" cy="2299389"/>
        </a:xfrm>
        <a:prstGeom prst="rect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1A50B28-0A8B-4050-AB40-12C63B9B79D2}">
      <dsp:nvSpPr>
        <dsp:cNvPr id="0" name=""/>
        <dsp:cNvSpPr/>
      </dsp:nvSpPr>
      <dsp:spPr>
        <a:xfrm>
          <a:off x="520045" y="5411379"/>
          <a:ext cx="1539407" cy="789030"/>
        </a:xfrm>
        <a:prstGeom prst="rect">
          <a:avLst/>
        </a:prstGeom>
        <a:blipFill rotWithShape="0">
          <a:blip xmlns:r="http://schemas.openxmlformats.org/officeDocument/2006/relationships" r:embed="rId2">
            <a:duotone>
              <a:schemeClr val="lt1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lt1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kern="1200" dirty="0" err="1" smtClean="0"/>
            <a:t>Yad</a:t>
          </a:r>
          <a:r>
            <a:rPr lang="hr-HR" sz="2000" kern="1200" dirty="0" smtClean="0"/>
            <a:t> </a:t>
          </a:r>
          <a:r>
            <a:rPr lang="hr-HR" sz="2000" kern="1200" dirty="0" err="1" smtClean="0"/>
            <a:t>Vashem</a:t>
          </a:r>
          <a:endParaRPr lang="hr-HR" sz="2000" kern="1200" dirty="0"/>
        </a:p>
      </dsp:txBody>
      <dsp:txXfrm>
        <a:off x="520045" y="5411379"/>
        <a:ext cx="1539407" cy="789030"/>
      </dsp:txXfrm>
    </dsp:sp>
    <dsp:sp modelId="{50A8ED7B-79A2-433C-9D5C-76BD5FB040DA}">
      <dsp:nvSpPr>
        <dsp:cNvPr id="0" name=""/>
        <dsp:cNvSpPr/>
      </dsp:nvSpPr>
      <dsp:spPr>
        <a:xfrm>
          <a:off x="5950201" y="4075266"/>
          <a:ext cx="2053915" cy="1775355"/>
        </a:xfrm>
        <a:prstGeom prst="rect">
          <a:avLst/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A07C796-1B66-4911-875F-E490A4173151}">
      <dsp:nvSpPr>
        <dsp:cNvPr id="0" name=""/>
        <dsp:cNvSpPr/>
      </dsp:nvSpPr>
      <dsp:spPr>
        <a:xfrm>
          <a:off x="4629997" y="4076838"/>
          <a:ext cx="1641523" cy="1768510"/>
        </a:xfrm>
        <a:prstGeom prst="rect">
          <a:avLst/>
        </a:prstGeom>
        <a:blipFill rotWithShape="0">
          <a:blip xmlns:r="http://schemas.openxmlformats.org/officeDocument/2006/relationships" r:embed="rId2">
            <a:duotone>
              <a:schemeClr val="lt1">
                <a:hueOff val="0"/>
                <a:satOff val="0"/>
                <a:lumOff val="0"/>
                <a:alphaOff val="0"/>
                <a:shade val="63000"/>
                <a:tint val="82000"/>
              </a:schemeClr>
              <a:schemeClr val="lt1">
                <a:hueOff val="0"/>
                <a:satOff val="0"/>
                <a:lumOff val="0"/>
                <a:alphaOff val="0"/>
                <a:tint val="10000"/>
                <a:satMod val="400000"/>
              </a:schemeClr>
            </a:duotone>
          </a:blip>
          <a:tile tx="0" ty="0" sx="40000" sy="40000" flip="none" algn="tl"/>
        </a:blipFill>
        <a:ln>
          <a:noFill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kern="1200" dirty="0" smtClean="0"/>
            <a:t>Pravednik među narodima</a:t>
          </a:r>
          <a:endParaRPr lang="hr-HR" sz="2000" kern="1200" dirty="0"/>
        </a:p>
      </dsp:txBody>
      <dsp:txXfrm>
        <a:off x="4629997" y="4076838"/>
        <a:ext cx="1641523" cy="17685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BendingPictureBlocks">
  <dgm:title val=""/>
  <dgm:desc val=""/>
  <dgm:catLst>
    <dgm:cat type="picture" pri="8000"/>
    <dgm:cat type="pictureconvert" pri="8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1.61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908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3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h" fact="1.12"/>
              <dgm:constr type="h" for="ch" forName="rect1" refType="h" fact="0.942"/>
              <dgm:constr type="l" for="ch" forName="rect2" refType="w" fact="0.63"/>
              <dgm:constr type="t" for="ch" forName="rect2" refType="h" fact="0.396"/>
              <dgm:constr type="w" for="ch" forName="rect2" refType="h" fact="0.607"/>
              <dgm:constr type="h" for="ch" forName="rect2" refType="h" fact="0.607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rect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AE543D-0800-42B6-B528-5DB773246566}" type="datetimeFigureOut">
              <a:rPr lang="hr-HR" smtClean="0"/>
              <a:t>3.4.2017.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7AEE1-1224-4904-A420-6980E881331B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75617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EF183-0221-450B-8BAC-EBCFF1C53576}" type="datetime1">
              <a:rPr lang="hr-HR" smtClean="0"/>
              <a:t>3.4.2017.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 smtClean="0"/>
              <a:t>Uredite stil podnaslova matrice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FFC03-4DAB-439F-B7DE-8F8CA2A999B7}" type="datetime1">
              <a:rPr lang="hr-HR" smtClean="0"/>
              <a:t>3.4.2017.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F244-0AEB-4841-B3B8-B091DE0D7C15}" type="datetime1">
              <a:rPr lang="hr-HR" smtClean="0"/>
              <a:t>3.4.2017.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odnaslov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r-HR" smtClean="0"/>
              <a:t>Uredite stil podnaslova matrice</a:t>
            </a:r>
            <a:endParaRPr kumimoji="0" lang="en-US"/>
          </a:p>
        </p:txBody>
      </p:sp>
      <p:sp>
        <p:nvSpPr>
          <p:cNvPr id="28" name="Naslov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hr-HR" smtClean="0"/>
              <a:t>Uredite stil naslova matrice</a:t>
            </a:r>
            <a:endParaRPr kumimoji="0" lang="en-US"/>
          </a:p>
        </p:txBody>
      </p:sp>
      <p:cxnSp>
        <p:nvCxnSpPr>
          <p:cNvPr id="8" name="Ravni poveznik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avni poveznik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ipsa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zervirano mjesto datuma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8EF183-0221-450B-8BAC-EBCFF1C53576}" type="datetime1">
              <a:rPr lang="hr-HR" smtClean="0"/>
              <a:t>3.4.2017.</a:t>
            </a:fld>
            <a:endParaRPr lang="hr-HR"/>
          </a:p>
        </p:txBody>
      </p:sp>
      <p:sp>
        <p:nvSpPr>
          <p:cNvPr id="16" name="Rezervirano mjesto broja slajda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  <p:sp>
        <p:nvSpPr>
          <p:cNvPr id="17" name="Rezervirano mjesto podnožja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sadržaja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hr-HR" smtClean="0"/>
              <a:t>Uredite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14" name="Rezervirano mjesto datuma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4AED80E-59AF-473C-A8CC-1C44910473FD}" type="datetime1">
              <a:rPr lang="hr-HR" smtClean="0"/>
              <a:t>3.4.2017.</a:t>
            </a:fld>
            <a:endParaRPr lang="hr-HR"/>
          </a:p>
        </p:txBody>
      </p:sp>
      <p:sp>
        <p:nvSpPr>
          <p:cNvPr id="15" name="Rezervirano mjesto broja slajda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  <p:sp>
        <p:nvSpPr>
          <p:cNvPr id="16" name="Rezervirano mjesto podnožja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17" name="Naslov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hr-HR" smtClean="0"/>
              <a:t>Uredite stil naslova matrice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C9456-5AA6-4E5B-BFA8-87A1D6EAB2F9}" type="datetime1">
              <a:rPr lang="hr-HR" smtClean="0"/>
              <a:t>3.4.2017.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hr-HR" smtClean="0"/>
              <a:t>Uredite stil naslova matrice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r-HR" smtClean="0"/>
              <a:t>Uredite stilove teksta matrice</a:t>
            </a:r>
          </a:p>
        </p:txBody>
      </p:sp>
      <p:cxnSp>
        <p:nvCxnSpPr>
          <p:cNvPr id="7" name="Ravni poveznik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ADD11-858E-49FF-938F-4A17E5F60A13}" type="datetime1">
              <a:rPr lang="hr-HR" smtClean="0"/>
              <a:t>3.4.2017.</a:t>
            </a:fld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r-HR" smtClean="0"/>
              <a:t>Uredite stil naslova matrice</a:t>
            </a:r>
            <a:endParaRPr kumimoji="0" lang="en-US"/>
          </a:p>
        </p:txBody>
      </p:sp>
      <p:sp>
        <p:nvSpPr>
          <p:cNvPr id="11" name="Rezervirano mjesto sadržaja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hr-HR" smtClean="0"/>
              <a:t>Uredite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13" name="Rezervirano mjesto sadržaja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hr-HR" smtClean="0"/>
              <a:t>Uredite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broja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  <p:sp>
        <p:nvSpPr>
          <p:cNvPr id="8" name="Rezervirano mjesto podnožj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datum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57597-5BDC-44D1-8DA0-CF427BA50D81}" type="datetime1">
              <a:rPr lang="hr-HR" smtClean="0"/>
              <a:t>3.4.2017.</a:t>
            </a:fld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r-HR" smtClean="0"/>
              <a:t>Uredite stilove teksta matrice</a:t>
            </a:r>
          </a:p>
        </p:txBody>
      </p:sp>
      <p:sp>
        <p:nvSpPr>
          <p:cNvPr id="32" name="Rezervirano mjesto sadržaja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hr-HR" smtClean="0"/>
              <a:t>Uredite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34" name="Rezervirano mjesto sadržaja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hr-HR" smtClean="0"/>
              <a:t>Uredite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hr-HR" smtClean="0"/>
              <a:t>Uredite stil naslova matrice</a:t>
            </a:r>
            <a:endParaRPr kumimoji="0" lang="en-US"/>
          </a:p>
        </p:txBody>
      </p:sp>
      <p:sp>
        <p:nvSpPr>
          <p:cNvPr id="12" name="Rezervirano mjesto teksta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r-HR" smtClean="0"/>
              <a:t>Uredite stilove teksta matrice</a:t>
            </a:r>
          </a:p>
        </p:txBody>
      </p:sp>
      <p:cxnSp>
        <p:nvCxnSpPr>
          <p:cNvPr id="10" name="Ravni poveznik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Ravni poveznik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1EA91-642A-46D0-88AD-A1F58409ACAE}" type="datetime1">
              <a:rPr lang="hr-HR" smtClean="0"/>
              <a:t>3.4.2017.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r-HR" smtClean="0"/>
              <a:t>Uredite stil naslova matrice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2A9F1-3536-4176-B7AE-BB803145E4AB}" type="datetime1">
              <a:rPr lang="hr-HR" smtClean="0"/>
              <a:t>3.4.2017.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zervirano mjesto sadržaja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hr-HR" smtClean="0"/>
              <a:t>Uredite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hr-HR" smtClean="0"/>
              <a:t>Uredite stilove teksta matrice</a:t>
            </a:r>
          </a:p>
        </p:txBody>
      </p:sp>
      <p:sp>
        <p:nvSpPr>
          <p:cNvPr id="31" name="Naslov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hr-HR" smtClean="0"/>
              <a:t>Uredite stil naslova matrice</a:t>
            </a:r>
            <a:endParaRPr kumimoji="0" lang="en-US"/>
          </a:p>
        </p:txBody>
      </p:sp>
      <p:sp>
        <p:nvSpPr>
          <p:cNvPr id="8" name="Rezervirano mjesto datuma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4EBA16A2-45B9-4DE9-9F2B-80EA2214643D}" type="datetime1">
              <a:rPr lang="hr-HR" smtClean="0"/>
              <a:t>3.4.2017.</a:t>
            </a:fld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  <p:sp>
        <p:nvSpPr>
          <p:cNvPr id="10" name="Rezervirano mjesto podnožja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ED80E-59AF-473C-A8CC-1C44910473FD}" type="datetime1">
              <a:rPr lang="hr-HR" smtClean="0"/>
              <a:t>3.4.2017.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hr-HR" smtClean="0"/>
              <a:t>Uredite stil naslova matrice</a:t>
            </a:r>
            <a:endParaRPr kumimoji="0" lang="en-US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hr-HR" smtClean="0"/>
              <a:t>Kliknite ikonu da biste dodali  sliku</a:t>
            </a:r>
            <a:endParaRPr kumimoji="0" lang="en-US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hr-HR" smtClean="0"/>
              <a:t>Uredite stilove teksta matrice</a:t>
            </a:r>
          </a:p>
        </p:txBody>
      </p:sp>
      <p:sp>
        <p:nvSpPr>
          <p:cNvPr id="8" name="Rezervirano mjesto datuma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523C4-853B-49B0-8704-E05FB8A6A40B}" type="datetime1">
              <a:rPr lang="hr-HR" smtClean="0"/>
              <a:t>3.4.2017.</a:t>
            </a:fld>
            <a:endParaRPr lang="hr-HR"/>
          </a:p>
        </p:txBody>
      </p:sp>
      <p:sp>
        <p:nvSpPr>
          <p:cNvPr id="9" name="Rezervirano mjesto broja slajda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  <p:sp>
        <p:nvSpPr>
          <p:cNvPr id="10" name="Rezervirano mjesto podnožja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r-HR" smtClean="0"/>
              <a:t>Uredite stil naslova matrice</a:t>
            </a:r>
            <a:endParaRPr kumimoji="0"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r-HR" smtClean="0"/>
              <a:t>Uredite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FFC03-4DAB-439F-B7DE-8F8CA2A999B7}" type="datetime1">
              <a:rPr lang="hr-HR" smtClean="0"/>
              <a:t>3.4.2017.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hr-HR" smtClean="0"/>
              <a:t>Uredite stil naslova matrice</a:t>
            </a:r>
            <a:endParaRPr kumimoji="0"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hr-HR" smtClean="0"/>
              <a:t>Uredite stilove teksta matrice</a:t>
            </a:r>
          </a:p>
          <a:p>
            <a:pPr lvl="1" eaLnBrk="1" latinLnBrk="0" hangingPunct="1"/>
            <a:r>
              <a:rPr lang="hr-HR" smtClean="0"/>
              <a:t>Druga razina</a:t>
            </a:r>
          </a:p>
          <a:p>
            <a:pPr lvl="2" eaLnBrk="1" latinLnBrk="0" hangingPunct="1"/>
            <a:r>
              <a:rPr lang="hr-HR" smtClean="0"/>
              <a:t>Treća razina</a:t>
            </a:r>
          </a:p>
          <a:p>
            <a:pPr lvl="3" eaLnBrk="1" latinLnBrk="0" hangingPunct="1"/>
            <a:r>
              <a:rPr lang="hr-HR" smtClean="0"/>
              <a:t>Četvrta razina</a:t>
            </a:r>
          </a:p>
          <a:p>
            <a:pPr lvl="4" eaLnBrk="1" latinLnBrk="0" hangingPunct="1"/>
            <a:r>
              <a:rPr lang="hr-HR" smtClean="0"/>
              <a:t>Peta razina</a:t>
            </a:r>
            <a:endParaRPr kumimoji="0" lang="en-US"/>
          </a:p>
        </p:txBody>
      </p:sp>
      <p:sp>
        <p:nvSpPr>
          <p:cNvPr id="4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5F244-0AEB-4841-B3B8-B091DE0D7C15}" type="datetime1">
              <a:rPr lang="hr-HR" smtClean="0"/>
              <a:t>3.4.2017.</a:t>
            </a:fld>
            <a:endParaRPr lang="hr-HR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C9456-5AA6-4E5B-BFA8-87A1D6EAB2F9}" type="datetime1">
              <a:rPr lang="hr-HR" smtClean="0"/>
              <a:t>3.4.2017.</a:t>
            </a:fld>
            <a:endParaRPr lang="hr-HR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ADD11-858E-49FF-938F-4A17E5F60A13}" type="datetime1">
              <a:rPr lang="hr-HR" smtClean="0"/>
              <a:t>3.4.2017.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57597-5BDC-44D1-8DA0-CF427BA50D81}" type="datetime1">
              <a:rPr lang="hr-HR" smtClean="0"/>
              <a:t>3.4.2017.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1EA91-642A-46D0-88AD-A1F58409ACAE}" type="datetime1">
              <a:rPr lang="hr-HR" smtClean="0"/>
              <a:t>3.4.2017.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2A9F1-3536-4176-B7AE-BB803145E4AB}" type="datetime1">
              <a:rPr lang="hr-HR" smtClean="0"/>
              <a:t>3.4.2017.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A16A2-45B9-4DE9-9F2B-80EA2214643D}" type="datetime1">
              <a:rPr lang="hr-HR" smtClean="0"/>
              <a:t>3.4.2017.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r-HR" smtClean="0"/>
              <a:t>Kliknite ikonu da biste dodali  sliku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B523C4-853B-49B0-8704-E05FB8A6A40B}" type="datetime1">
              <a:rPr lang="hr-HR" smtClean="0"/>
              <a:t>3.4.2017.</a:t>
            </a:fld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D0A783-0DC9-472E-A20E-9C133ACF18E2}" type="datetime1">
              <a:rPr lang="hr-HR" smtClean="0"/>
              <a:t>3.4.2017.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zervirano mjesto teksta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hr-HR" smtClean="0"/>
              <a:t>Uredite stilove teksta matrice</a:t>
            </a:r>
          </a:p>
          <a:p>
            <a:pPr lvl="1" eaLnBrk="1" latinLnBrk="0" hangingPunct="1"/>
            <a:r>
              <a:rPr kumimoji="0" lang="hr-HR" smtClean="0"/>
              <a:t>Druga razina</a:t>
            </a:r>
          </a:p>
          <a:p>
            <a:pPr lvl="2" eaLnBrk="1" latinLnBrk="0" hangingPunct="1"/>
            <a:r>
              <a:rPr kumimoji="0" lang="hr-HR" smtClean="0"/>
              <a:t>Treća razina</a:t>
            </a:r>
          </a:p>
          <a:p>
            <a:pPr lvl="3" eaLnBrk="1" latinLnBrk="0" hangingPunct="1"/>
            <a:r>
              <a:rPr kumimoji="0" lang="hr-HR" smtClean="0"/>
              <a:t>Četvrta razina</a:t>
            </a:r>
          </a:p>
          <a:p>
            <a:pPr lvl="4" eaLnBrk="1" latinLnBrk="0" hangingPunct="1"/>
            <a:r>
              <a:rPr kumimoji="0" lang="hr-HR" smtClean="0"/>
              <a:t>Peta razina</a:t>
            </a:r>
            <a:endParaRPr kumimoji="0" lang="en-US"/>
          </a:p>
        </p:txBody>
      </p:sp>
      <p:sp>
        <p:nvSpPr>
          <p:cNvPr id="24" name="Rezervirano mjesto datuma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22D0A783-0DC9-472E-A20E-9C133ACF18E2}" type="datetime1">
              <a:rPr lang="hr-HR" smtClean="0"/>
              <a:t>3.4.2017.</a:t>
            </a:fld>
            <a:endParaRPr lang="hr-HR"/>
          </a:p>
        </p:txBody>
      </p:sp>
      <p:sp>
        <p:nvSpPr>
          <p:cNvPr id="10" name="Rezervirano mjesto podnožja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hr-HR"/>
          </a:p>
        </p:txBody>
      </p:sp>
      <p:sp>
        <p:nvSpPr>
          <p:cNvPr id="22" name="Rezervirano mjesto broja slajda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DDFF0771-95EC-4B28-AC0D-D7C068DCFB98}" type="slidenum">
              <a:rPr lang="hr-HR" smtClean="0"/>
              <a:t>‹#›</a:t>
            </a:fld>
            <a:endParaRPr lang="hr-HR"/>
          </a:p>
        </p:txBody>
      </p:sp>
      <p:sp>
        <p:nvSpPr>
          <p:cNvPr id="5" name="Rezervirano mjesto naslova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hr-HR" smtClean="0"/>
              <a:t>Uredite stil naslova matrice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lideshare.net/Hajdarovic/pria-o-anni-frank-32855269" TargetMode="External"/><Relationship Id="rId3" Type="http://schemas.openxmlformats.org/officeDocument/2006/relationships/hyperlink" Target="http://www.un.org/en/holocaustremembrance/2006/2006/message.html" TargetMode="External"/><Relationship Id="rId7" Type="http://schemas.openxmlformats.org/officeDocument/2006/relationships/hyperlink" Target="http://www.os-vela-luka.skole.hr/upload/os-vela-luka/images/static3/855/File/Dnevnik-Ane-Frank.pdf" TargetMode="External"/><Relationship Id="rId2" Type="http://schemas.openxmlformats.org/officeDocument/2006/relationships/hyperlink" Target="http://www.azoo.hr/index.php?option=com_content&amp;view=article&amp;id=6148:struni-skup-pouavanje-i-uenje-o-holokaustu-i-spreavanju-zloina-protiv-ovjenosti&amp;catid=441:pouavanje-o-holokaustu&amp;Itemid=485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knjiznicari.hr/UDK02/index.php/Datoteka:Dan_sje%C4%87anja_na_%C5%BErtve_holokausta.ppt" TargetMode="External"/><Relationship Id="rId5" Type="http://schemas.openxmlformats.org/officeDocument/2006/relationships/hyperlink" Target="http://www.annefrank.org/en/" TargetMode="External"/><Relationship Id="rId4" Type="http://schemas.openxmlformats.org/officeDocument/2006/relationships/hyperlink" Target="http://www.annefrankguide.net/en-US/bronnenbank.asp" TargetMode="Externa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hyperlink" Target="http://public.mzos.hr/fgs.axd?id=10470" TargetMode="External"/><Relationship Id="rId3" Type="http://schemas.openxmlformats.org/officeDocument/2006/relationships/hyperlink" Target="http://www.enciklopedija.hr/natuknica.aspx?id=25975" TargetMode="External"/><Relationship Id="rId7" Type="http://schemas.openxmlformats.org/officeDocument/2006/relationships/hyperlink" Target="http://public.mzos.hr/Default.aspx?sec=2105" TargetMode="External"/><Relationship Id="rId2" Type="http://schemas.openxmlformats.org/officeDocument/2006/relationships/hyperlink" Target="http://www.dw.com/hr/zvijezda-koja-je-zna%C4%8Dila-smrt/a-19518040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holocaustmusic.ort.org/places/camps/death-camps/birkenau/stroumsajacques0/" TargetMode="External"/><Relationship Id="rId5" Type="http://schemas.openxmlformats.org/officeDocument/2006/relationships/hyperlink" Target="http://www.azoo.hr/images/Kurikulum_gradanskog_odgoja_i_obrazovanja.pdf" TargetMode="External"/><Relationship Id="rId4" Type="http://schemas.openxmlformats.org/officeDocument/2006/relationships/hyperlink" Target="http://www.ibtimes.co.uk/holocaust-memorial-day-2016-poiginant-paintings-by-jewish-concentration-camp-prisoners-goes-show-1539988" TargetMode="External"/><Relationship Id="rId9" Type="http://schemas.openxmlformats.org/officeDocument/2006/relationships/hyperlink" Target="http://public.mzos.hr/Default.aspx?art=6584&amp;sec=2107" TargetMode="Externa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hyperlink" Target="https://en.wikipedia.org/wiki/The_Holocaust#/media/File:WW2-Holocaust-Europe.png" TargetMode="External"/><Relationship Id="rId3" Type="http://schemas.openxmlformats.org/officeDocument/2006/relationships/hyperlink" Target="https://fcit.usf.edu/holocaust/arts/musRespo.html" TargetMode="External"/><Relationship Id="rId7" Type="http://schemas.openxmlformats.org/officeDocument/2006/relationships/hyperlink" Target="https://en.wikipedia.org/wiki/Nazi_concentration_camps" TargetMode="External"/><Relationship Id="rId2" Type="http://schemas.openxmlformats.org/officeDocument/2006/relationships/hyperlink" Target="http://www.dailymail.co.uk/news/article-3038505/Burning-huts-Hitler-flags-concentration-camp-victims-starved-death-Harrowing-pictures-Belsen-released-70-years-liberation.html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en.wikipedia.org/wiki/List_of_Righteous_Among_the_Nations_by_country" TargetMode="External"/><Relationship Id="rId5" Type="http://schemas.openxmlformats.org/officeDocument/2006/relationships/hyperlink" Target="https://www.ushmm.org/research/research-in-collections/collections-highlights/music-of-the-holocaust-highlights-from-the-collection/music-of-the-holocaust" TargetMode="External"/><Relationship Id="rId10" Type="http://schemas.openxmlformats.org/officeDocument/2006/relationships/hyperlink" Target="http://www.yadvashem.org/" TargetMode="External"/><Relationship Id="rId4" Type="http://schemas.openxmlformats.org/officeDocument/2006/relationships/hyperlink" Target="https://www.ushmm.org/" TargetMode="External"/><Relationship Id="rId9" Type="http://schemas.openxmlformats.org/officeDocument/2006/relationships/hyperlink" Target="https://hr.wikipedia.org/wiki/Holokaust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slov 4"/>
          <p:cNvSpPr>
            <a:spLocks noGrp="1"/>
          </p:cNvSpPr>
          <p:nvPr>
            <p:ph type="subTitle" idx="1"/>
          </p:nvPr>
        </p:nvSpPr>
        <p:spPr>
          <a:xfrm>
            <a:off x="539552" y="5517232"/>
            <a:ext cx="8305800" cy="1080120"/>
          </a:xfrm>
        </p:spPr>
        <p:txBody>
          <a:bodyPr/>
          <a:lstStyle/>
          <a:p>
            <a:pPr lvl="0">
              <a:buClr>
                <a:srgbClr val="726056"/>
              </a:buClr>
            </a:pPr>
            <a:r>
              <a:rPr lang="hr-HR" sz="1800" dirty="0">
                <a:solidFill>
                  <a:prstClr val="black"/>
                </a:solidFill>
                <a:latin typeface="Arial Rounded MT Bold" panose="020F0704030504030204" pitchFamily="34" charset="0"/>
              </a:rPr>
              <a:t>Mirna Luketin</a:t>
            </a:r>
            <a:r>
              <a:rPr lang="hr-HR" sz="1800" dirty="0" smtClean="0">
                <a:solidFill>
                  <a:prstClr val="black"/>
                </a:solidFill>
                <a:latin typeface="Arial Rounded MT Bold" panose="020F0704030504030204" pitchFamily="34" charset="0"/>
              </a:rPr>
              <a:t>, </a:t>
            </a:r>
            <a:r>
              <a:rPr lang="hr-HR" sz="1800" dirty="0">
                <a:solidFill>
                  <a:prstClr val="black"/>
                </a:solidFill>
                <a:latin typeface="Arial Rounded MT Bold" panose="020F0704030504030204" pitchFamily="34" charset="0"/>
              </a:rPr>
              <a:t>prof. i dipl. knjižničarka</a:t>
            </a:r>
          </a:p>
          <a:p>
            <a:pPr lvl="0">
              <a:buClr>
                <a:srgbClr val="726056"/>
              </a:buClr>
            </a:pPr>
            <a:r>
              <a:rPr lang="hr-HR" sz="1800" dirty="0">
                <a:solidFill>
                  <a:prstClr val="black"/>
                </a:solidFill>
                <a:latin typeface="Arial Rounded MT Bold" panose="020F0704030504030204" pitchFamily="34" charset="0"/>
              </a:rPr>
              <a:t>Srednja škola „Braća Radić”</a:t>
            </a:r>
          </a:p>
          <a:p>
            <a:pPr lvl="0">
              <a:buClr>
                <a:srgbClr val="726056"/>
              </a:buClr>
            </a:pPr>
            <a:r>
              <a:rPr lang="hr-HR" sz="1800" dirty="0">
                <a:solidFill>
                  <a:prstClr val="black"/>
                </a:solidFill>
                <a:latin typeface="Arial Rounded MT Bold" panose="020F0704030504030204" pitchFamily="34" charset="0"/>
              </a:rPr>
              <a:t>Kaštel </a:t>
            </a:r>
            <a:r>
              <a:rPr lang="hr-HR" sz="1800" dirty="0" err="1">
                <a:solidFill>
                  <a:prstClr val="black"/>
                </a:solidFill>
                <a:latin typeface="Arial Rounded MT Bold" panose="020F0704030504030204" pitchFamily="34" charset="0"/>
              </a:rPr>
              <a:t>Štafilić</a:t>
            </a:r>
            <a:r>
              <a:rPr lang="hr-HR" sz="1800" dirty="0">
                <a:solidFill>
                  <a:prstClr val="black"/>
                </a:solidFill>
                <a:latin typeface="Arial Rounded MT Bold" panose="020F0704030504030204" pitchFamily="34" charset="0"/>
              </a:rPr>
              <a:t> - Nehaj</a:t>
            </a:r>
          </a:p>
          <a:p>
            <a:endParaRPr lang="hr-HR" dirty="0"/>
          </a:p>
        </p:txBody>
      </p:sp>
      <p:sp>
        <p:nvSpPr>
          <p:cNvPr id="4" name="Naslov 3"/>
          <p:cNvSpPr>
            <a:spLocks noGrp="1"/>
          </p:cNvSpPr>
          <p:nvPr>
            <p:ph type="ctrTitle"/>
          </p:nvPr>
        </p:nvSpPr>
        <p:spPr>
          <a:xfrm>
            <a:off x="457870" y="3213933"/>
            <a:ext cx="8496944" cy="1872208"/>
          </a:xfrm>
        </p:spPr>
        <p:txBody>
          <a:bodyPr/>
          <a:lstStyle/>
          <a:p>
            <a:r>
              <a:rPr lang="hr-HR" sz="3600" b="1" spc="0" dirty="0" smtClean="0">
                <a:ln w="6350">
                  <a:solidFill>
                    <a:srgbClr val="FE8637">
                      <a:shade val="43000"/>
                    </a:srgbClr>
                  </a:solidFill>
                </a:ln>
                <a:solidFill>
                  <a:srgbClr val="FFFF00"/>
                </a:solidFill>
                <a:effectLst/>
                <a:latin typeface="Arial Rounded MT Bold" panose="020F0704030504030204" pitchFamily="34" charset="0"/>
                <a:ea typeface="+mn-ea"/>
                <a:cs typeface="+mn-cs"/>
              </a:rPr>
              <a:t/>
            </a:r>
            <a:br>
              <a:rPr lang="hr-HR" sz="3600" b="1" spc="0" dirty="0" smtClean="0">
                <a:ln w="6350">
                  <a:solidFill>
                    <a:srgbClr val="FE8637">
                      <a:shade val="43000"/>
                    </a:srgbClr>
                  </a:solidFill>
                </a:ln>
                <a:solidFill>
                  <a:srgbClr val="FFFF00"/>
                </a:solidFill>
                <a:effectLst/>
                <a:latin typeface="Arial Rounded MT Bold" panose="020F0704030504030204" pitchFamily="34" charset="0"/>
                <a:ea typeface="+mn-ea"/>
                <a:cs typeface="+mn-cs"/>
              </a:rPr>
            </a:br>
            <a:r>
              <a:rPr lang="hr-HR" sz="3600" b="1" spc="0" dirty="0">
                <a:ln w="6350">
                  <a:solidFill>
                    <a:srgbClr val="FE8637">
                      <a:shade val="43000"/>
                    </a:srgbClr>
                  </a:solidFill>
                </a:ln>
                <a:solidFill>
                  <a:srgbClr val="FFFF00"/>
                </a:solidFill>
                <a:effectLst/>
                <a:latin typeface="Arial Rounded MT Bold" panose="020F0704030504030204" pitchFamily="34" charset="0"/>
                <a:ea typeface="+mn-ea"/>
                <a:cs typeface="+mn-cs"/>
              </a:rPr>
              <a:t/>
            </a:r>
            <a:br>
              <a:rPr lang="hr-HR" sz="3600" b="1" spc="0" dirty="0">
                <a:ln w="6350">
                  <a:solidFill>
                    <a:srgbClr val="FE8637">
                      <a:shade val="43000"/>
                    </a:srgbClr>
                  </a:solidFill>
                </a:ln>
                <a:solidFill>
                  <a:srgbClr val="FFFF00"/>
                </a:solidFill>
                <a:effectLst/>
                <a:latin typeface="Arial Rounded MT Bold" panose="020F0704030504030204" pitchFamily="34" charset="0"/>
                <a:ea typeface="+mn-ea"/>
                <a:cs typeface="+mn-cs"/>
              </a:rPr>
            </a:br>
            <a:r>
              <a:rPr lang="hr-HR" sz="3600" b="1" spc="0" dirty="0" smtClean="0">
                <a:ln w="6350">
                  <a:solidFill>
                    <a:srgbClr val="FE8637">
                      <a:shade val="43000"/>
                    </a:srgbClr>
                  </a:solidFill>
                </a:ln>
                <a:solidFill>
                  <a:srgbClr val="FFFF00"/>
                </a:solidFill>
                <a:effectLst/>
                <a:latin typeface="Arial Rounded MT Bold" panose="020F0704030504030204" pitchFamily="34" charset="0"/>
                <a:ea typeface="+mn-ea"/>
                <a:cs typeface="+mn-cs"/>
              </a:rPr>
              <a:t/>
            </a:r>
            <a:br>
              <a:rPr lang="hr-HR" sz="3600" b="1" spc="0" dirty="0" smtClean="0">
                <a:ln w="6350">
                  <a:solidFill>
                    <a:srgbClr val="FE8637">
                      <a:shade val="43000"/>
                    </a:srgbClr>
                  </a:solidFill>
                </a:ln>
                <a:solidFill>
                  <a:srgbClr val="FFFF00"/>
                </a:solidFill>
                <a:effectLst/>
                <a:latin typeface="Arial Rounded MT Bold" panose="020F0704030504030204" pitchFamily="34" charset="0"/>
                <a:ea typeface="+mn-ea"/>
                <a:cs typeface="+mn-cs"/>
              </a:rPr>
            </a:br>
            <a:r>
              <a:rPr lang="hr-HR" sz="3600" b="1" spc="0" dirty="0" smtClean="0">
                <a:ln w="6350">
                  <a:solidFill>
                    <a:srgbClr val="FE8637">
                      <a:shade val="43000"/>
                    </a:srgbClr>
                  </a:solidFill>
                </a:ln>
                <a:solidFill>
                  <a:srgbClr val="FFFF00"/>
                </a:solidFill>
                <a:effectLst/>
                <a:latin typeface="Arial Rounded MT Bold" panose="020F0704030504030204" pitchFamily="34" charset="0"/>
                <a:ea typeface="+mn-ea"/>
                <a:cs typeface="+mn-cs"/>
              </a:rPr>
              <a:t>POUČAVATI O HOLOKAUSTU:</a:t>
            </a:r>
            <a:br>
              <a:rPr lang="hr-HR" sz="3600" b="1" spc="0" dirty="0" smtClean="0">
                <a:ln w="6350">
                  <a:solidFill>
                    <a:srgbClr val="FE8637">
                      <a:shade val="43000"/>
                    </a:srgbClr>
                  </a:solidFill>
                </a:ln>
                <a:solidFill>
                  <a:srgbClr val="FFFF00"/>
                </a:solidFill>
                <a:effectLst/>
                <a:latin typeface="Arial Rounded MT Bold" panose="020F0704030504030204" pitchFamily="34" charset="0"/>
                <a:ea typeface="+mn-ea"/>
                <a:cs typeface="+mn-cs"/>
              </a:rPr>
            </a:br>
            <a:r>
              <a:rPr lang="hr-HR" sz="3600" b="1" spc="0" dirty="0" smtClean="0">
                <a:ln w="6350">
                  <a:solidFill>
                    <a:srgbClr val="FE8637">
                      <a:shade val="43000"/>
                    </a:srgbClr>
                  </a:solidFill>
                </a:ln>
                <a:solidFill>
                  <a:srgbClr val="FFFF00"/>
                </a:solidFill>
                <a:effectLst/>
                <a:latin typeface="Arial Rounded MT Bold" panose="020F0704030504030204" pitchFamily="34" charset="0"/>
                <a:ea typeface="+mn-ea"/>
                <a:cs typeface="+mn-cs"/>
              </a:rPr>
              <a:t>prijedlozi i primjer dobre prakse</a:t>
            </a:r>
            <a:r>
              <a:rPr lang="hr-HR" sz="3600" b="1" spc="0" dirty="0">
                <a:ln w="6350">
                  <a:solidFill>
                    <a:srgbClr val="FE8637">
                      <a:shade val="43000"/>
                    </a:srgbClr>
                  </a:solidFill>
                </a:ln>
                <a:solidFill>
                  <a:srgbClr val="FFFF00"/>
                </a:solidFill>
                <a:effectLst/>
                <a:latin typeface="Century Gothic"/>
                <a:ea typeface="+mn-ea"/>
                <a:cs typeface="+mn-cs"/>
              </a:rPr>
              <a:t/>
            </a:r>
            <a:br>
              <a:rPr lang="hr-HR" sz="3600" b="1" spc="0" dirty="0">
                <a:ln w="6350">
                  <a:solidFill>
                    <a:srgbClr val="FE8637">
                      <a:shade val="43000"/>
                    </a:srgbClr>
                  </a:solidFill>
                </a:ln>
                <a:solidFill>
                  <a:srgbClr val="FFFF00"/>
                </a:solidFill>
                <a:effectLst/>
                <a:latin typeface="Century Gothic"/>
                <a:ea typeface="+mn-ea"/>
                <a:cs typeface="+mn-cs"/>
              </a:rPr>
            </a:br>
            <a:endParaRPr lang="hr-HR" dirty="0">
              <a:effectLst/>
              <a:latin typeface="Arial Rounded MT Bold" panose="020F070403050403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109" y="260648"/>
            <a:ext cx="3530600" cy="271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437112"/>
            <a:ext cx="6029325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314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lvl="0">
              <a:buClr>
                <a:srgbClr val="FFFF00"/>
              </a:buClr>
            </a:pPr>
            <a:r>
              <a:rPr lang="hr-HR" sz="3200" dirty="0" smtClean="0"/>
              <a:t>životne sudbine/priče i</a:t>
            </a:r>
            <a:endParaRPr lang="hr-HR" sz="3200" dirty="0"/>
          </a:p>
          <a:p>
            <a:pPr>
              <a:buClr>
                <a:srgbClr val="FFFF00"/>
              </a:buClr>
            </a:pPr>
            <a:r>
              <a:rPr lang="hr-HR" sz="3200" dirty="0" smtClean="0"/>
              <a:t>svjedočanstva</a:t>
            </a:r>
          </a:p>
          <a:p>
            <a:pPr marL="0" lvl="0" indent="0">
              <a:buClr>
                <a:srgbClr val="FFFF00"/>
              </a:buClr>
              <a:buNone/>
            </a:pPr>
            <a:r>
              <a:rPr lang="hr-HR" sz="3200" dirty="0" smtClean="0"/>
              <a:t>   ljudi s našeg </a:t>
            </a:r>
          </a:p>
          <a:p>
            <a:pPr marL="0" lvl="0" indent="0">
              <a:buClr>
                <a:srgbClr val="FFFF00"/>
              </a:buClr>
              <a:buNone/>
            </a:pPr>
            <a:r>
              <a:rPr lang="hr-HR" sz="3200" dirty="0" smtClean="0"/>
              <a:t>   područja</a:t>
            </a:r>
            <a:endParaRPr lang="hr-HR" dirty="0"/>
          </a:p>
          <a:p>
            <a:endParaRPr lang="hr-HR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77" r="23153"/>
          <a:stretch/>
        </p:blipFill>
        <p:spPr bwMode="auto">
          <a:xfrm>
            <a:off x="3779912" y="3938072"/>
            <a:ext cx="2040555" cy="2703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861048"/>
            <a:ext cx="22479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55217"/>
            <a:ext cx="476250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44" r="15845"/>
          <a:stretch/>
        </p:blipFill>
        <p:spPr bwMode="auto">
          <a:xfrm>
            <a:off x="6752768" y="511200"/>
            <a:ext cx="2025136" cy="2964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5747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zervirano mjesto sadržaja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55952732"/>
              </p:ext>
            </p:extLst>
          </p:nvPr>
        </p:nvGraphicFramePr>
        <p:xfrm>
          <a:off x="179512" y="188640"/>
          <a:ext cx="8820472" cy="6525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2280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88795"/>
            <a:ext cx="4054475" cy="303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Rezervirano mjesto sadržaja 5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03"/>
          <a:stretch/>
        </p:blipFill>
        <p:spPr>
          <a:xfrm>
            <a:off x="4644008" y="980728"/>
            <a:ext cx="4016265" cy="2304256"/>
          </a:xfrm>
        </p:spPr>
      </p:pic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335210" y="260648"/>
            <a:ext cx="8557269" cy="894928"/>
          </a:xfrm>
          <a:solidFill>
            <a:schemeClr val="accent4">
              <a:lumMod val="20000"/>
              <a:lumOff val="80000"/>
            </a:schemeClr>
          </a:solidFill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hr-HR" dirty="0" smtClean="0"/>
              <a:t>ŠKOLSKA KNJIŽNICA, 25. i 26. 1. 2017.</a:t>
            </a:r>
            <a:endParaRPr lang="hr-HR" dirty="0"/>
          </a:p>
        </p:txBody>
      </p:sp>
      <p:pic>
        <p:nvPicPr>
          <p:cNvPr id="5" name="Rezervirano mjesto sadržaja 4"/>
          <p:cNvPicPr>
            <a:picLocks noGrp="1" noChangeAspect="1"/>
          </p:cNvPicPr>
          <p:nvPr>
            <p:ph sz="half"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55" r="35097"/>
          <a:stretch/>
        </p:blipFill>
        <p:spPr>
          <a:xfrm>
            <a:off x="589309" y="3424095"/>
            <a:ext cx="2300438" cy="3044428"/>
          </a:xfrm>
        </p:spPr>
      </p:pic>
      <p:pic>
        <p:nvPicPr>
          <p:cNvPr id="1027" name="Picture 3" descr="C:\Users\SkolaRadic3\Desktop\foto holokaust\P113064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7" t="39922" r="-1017" b="-19355"/>
          <a:stretch/>
        </p:blipFill>
        <p:spPr bwMode="auto">
          <a:xfrm>
            <a:off x="2922078" y="3510724"/>
            <a:ext cx="6232636" cy="371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2206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6"/>
          <a:stretch/>
        </p:blipFill>
        <p:spPr bwMode="auto">
          <a:xfrm>
            <a:off x="0" y="-761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Naslov 5"/>
          <p:cNvSpPr>
            <a:spLocks noGrp="1"/>
          </p:cNvSpPr>
          <p:nvPr>
            <p:ph type="title"/>
          </p:nvPr>
        </p:nvSpPr>
        <p:spPr>
          <a:xfrm>
            <a:off x="736456" y="2708921"/>
            <a:ext cx="7696200" cy="178688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hr-HR" sz="3600" b="1" dirty="0" smtClean="0"/>
              <a:t>27. 1. međunarodni dan sjećanja na </a:t>
            </a:r>
            <a:br>
              <a:rPr lang="hr-HR" sz="3600" b="1" dirty="0" smtClean="0"/>
            </a:br>
            <a:r>
              <a:rPr lang="hr-HR" sz="3600" b="1" dirty="0" smtClean="0">
                <a:solidFill>
                  <a:srgbClr val="FF0000"/>
                </a:solidFill>
              </a:rPr>
              <a:t>žrtve holokausta</a:t>
            </a:r>
            <a:endParaRPr lang="hr-HR" sz="3600" b="1" dirty="0">
              <a:solidFill>
                <a:srgbClr val="FF0000"/>
              </a:solidFill>
            </a:endParaRPr>
          </a:p>
        </p:txBody>
      </p:sp>
      <p:sp>
        <p:nvSpPr>
          <p:cNvPr id="7" name="Rezervirano mjesto teksta 6"/>
          <p:cNvSpPr>
            <a:spLocks noGrp="1"/>
          </p:cNvSpPr>
          <p:nvPr>
            <p:ph type="body" idx="1"/>
          </p:nvPr>
        </p:nvSpPr>
        <p:spPr>
          <a:xfrm>
            <a:off x="2339752" y="5805264"/>
            <a:ext cx="6336704" cy="86409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hr-HR" sz="1600" cap="none" dirty="0" smtClean="0">
                <a:solidFill>
                  <a:schemeClr val="tx1"/>
                </a:solidFill>
                <a:latin typeface="+mj-lt"/>
              </a:rPr>
              <a:t>Mirna Luketin, prof. i dipl. knjižničarka </a:t>
            </a:r>
          </a:p>
          <a:p>
            <a:r>
              <a:rPr lang="hr-HR" sz="1600" cap="none" dirty="0" smtClean="0">
                <a:solidFill>
                  <a:schemeClr val="tx1"/>
                </a:solidFill>
                <a:latin typeface="+mj-lt"/>
              </a:rPr>
              <a:t>Srednja škola „Braća Radić” Kaštel </a:t>
            </a:r>
            <a:r>
              <a:rPr lang="hr-HR" sz="1600" cap="none" dirty="0" err="1" smtClean="0">
                <a:solidFill>
                  <a:schemeClr val="tx1"/>
                </a:solidFill>
                <a:latin typeface="+mj-lt"/>
              </a:rPr>
              <a:t>Štafilić</a:t>
            </a:r>
            <a:r>
              <a:rPr lang="hr-HR" sz="1600" cap="none" dirty="0" smtClean="0">
                <a:solidFill>
                  <a:schemeClr val="tx1"/>
                </a:solidFill>
                <a:latin typeface="+mj-lt"/>
              </a:rPr>
              <a:t> – Nehaj</a:t>
            </a:r>
          </a:p>
          <a:p>
            <a:r>
              <a:rPr lang="hr-HR" sz="1600" cap="none" dirty="0">
                <a:solidFill>
                  <a:schemeClr val="tx1"/>
                </a:solidFill>
                <a:latin typeface="+mj-lt"/>
              </a:rPr>
              <a:t>š</a:t>
            </a:r>
            <a:r>
              <a:rPr lang="hr-HR" sz="1600" cap="none" dirty="0" smtClean="0">
                <a:solidFill>
                  <a:schemeClr val="tx1"/>
                </a:solidFill>
                <a:latin typeface="+mj-lt"/>
              </a:rPr>
              <a:t>k. god. 2016./2017.</a:t>
            </a:r>
            <a:endParaRPr lang="hr-HR" sz="1600" cap="none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17886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>
                <a:solidFill>
                  <a:schemeClr val="tx1"/>
                </a:solidFill>
              </a:rPr>
              <a:t>HOLOKAUST </a:t>
            </a:r>
            <a:r>
              <a:rPr lang="hr-HR" sz="3100" b="1" cap="none" dirty="0" smtClean="0">
                <a:solidFill>
                  <a:schemeClr val="tx1"/>
                </a:solidFill>
              </a:rPr>
              <a:t/>
            </a:r>
            <a:br>
              <a:rPr lang="hr-HR" sz="3100" b="1" cap="none" dirty="0" smtClean="0">
                <a:solidFill>
                  <a:schemeClr val="tx1"/>
                </a:solidFill>
              </a:rPr>
            </a:br>
            <a:r>
              <a:rPr lang="hr-HR" sz="3100" b="1" i="1" cap="none" dirty="0" err="1" smtClean="0">
                <a:solidFill>
                  <a:schemeClr val="tx1"/>
                </a:solidFill>
              </a:rPr>
              <a:t>holokaustos</a:t>
            </a:r>
            <a:r>
              <a:rPr lang="hr-HR" sz="3100" b="1" cap="none" dirty="0" smtClean="0">
                <a:solidFill>
                  <a:schemeClr val="tx1"/>
                </a:solidFill>
              </a:rPr>
              <a:t> (grčki) -</a:t>
            </a:r>
            <a:r>
              <a:rPr lang="hr-HR" sz="3100" b="1" cap="none" dirty="0">
                <a:solidFill>
                  <a:schemeClr val="tx1"/>
                </a:solidFill>
              </a:rPr>
              <a:t> </a:t>
            </a:r>
            <a:r>
              <a:rPr lang="hr-HR" sz="3100" b="1" cap="none" dirty="0" smtClean="0">
                <a:solidFill>
                  <a:schemeClr val="tx1"/>
                </a:solidFill>
              </a:rPr>
              <a:t>potpuno spaljen</a:t>
            </a:r>
            <a:endParaRPr lang="hr-HR" b="1" dirty="0">
              <a:solidFill>
                <a:schemeClr val="tx1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hr-HR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zvorno </a:t>
            </a:r>
            <a:r>
              <a:rPr lang="hr-HR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 grčkoj i rimskoj religiji, </a:t>
            </a:r>
            <a:r>
              <a:rPr lang="hr-HR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žrtva paljenica </a:t>
            </a:r>
            <a:r>
              <a:rPr lang="hr-HR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zemaljskim i podzemnim bogovima i dušama pokojnika, pri čemu se obično spaljivala cijela žrtvena životinja. </a:t>
            </a:r>
            <a:endParaRPr lang="hr-HR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hr-HR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hr-HR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Označava </a:t>
            </a:r>
            <a:r>
              <a:rPr lang="hr-HR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žrtve paljenice u Židova, koji su prema Bibliji prinosili osobito janjce.</a:t>
            </a:r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>
          <a:xfrm>
            <a:off x="2195736" y="6356350"/>
            <a:ext cx="4824536" cy="365125"/>
          </a:xfrm>
        </p:spPr>
        <p:txBody>
          <a:bodyPr/>
          <a:lstStyle/>
          <a:p>
            <a:r>
              <a:rPr lang="hr-HR" dirty="0" smtClean="0"/>
              <a:t>Izvor: http</a:t>
            </a:r>
            <a:r>
              <a:rPr lang="hr-HR" dirty="0"/>
              <a:t>://www.enciklopedija.hr/</a:t>
            </a:r>
            <a:r>
              <a:rPr lang="hr-HR" dirty="0" err="1"/>
              <a:t>natuknica.aspx</a:t>
            </a:r>
            <a:r>
              <a:rPr lang="hr-HR" dirty="0"/>
              <a:t>?</a:t>
            </a:r>
            <a:r>
              <a:rPr lang="hr-HR" dirty="0" err="1"/>
              <a:t>id</a:t>
            </a:r>
            <a:r>
              <a:rPr lang="hr-HR" dirty="0"/>
              <a:t>=25975</a:t>
            </a:r>
          </a:p>
        </p:txBody>
      </p:sp>
    </p:spTree>
    <p:extLst>
      <p:ext uri="{BB962C8B-B14F-4D97-AF65-F5344CB8AC3E}">
        <p14:creationId xmlns:p14="http://schemas.microsoft.com/office/powerpoint/2010/main" val="284825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/>
          <p:cNvSpPr>
            <a:spLocks noGrp="1"/>
          </p:cNvSpPr>
          <p:nvPr>
            <p:ph type="title"/>
          </p:nvPr>
        </p:nvSpPr>
        <p:spPr>
          <a:xfrm>
            <a:off x="251520" y="408372"/>
            <a:ext cx="8568952" cy="1039427"/>
          </a:xfrm>
        </p:spPr>
        <p:txBody>
          <a:bodyPr>
            <a:noAutofit/>
          </a:bodyPr>
          <a:lstStyle/>
          <a:p>
            <a:r>
              <a:rPr lang="hr-HR" sz="3200" b="1" dirty="0" smtClean="0">
                <a:solidFill>
                  <a:schemeClr val="tx1"/>
                </a:solidFill>
              </a:rPr>
              <a:t>HOLOKAUST </a:t>
            </a:r>
            <a:br>
              <a:rPr lang="hr-HR" sz="3200" b="1" dirty="0" smtClean="0">
                <a:solidFill>
                  <a:schemeClr val="tx1"/>
                </a:solidFill>
              </a:rPr>
            </a:br>
            <a:r>
              <a:rPr lang="hr-HR" sz="3200" b="1" dirty="0" smtClean="0">
                <a:solidFill>
                  <a:schemeClr val="tx1"/>
                </a:solidFill>
              </a:rPr>
              <a:t>= genocid nad </a:t>
            </a:r>
            <a:r>
              <a:rPr lang="hr-HR" sz="3200" b="1" dirty="0" err="1" smtClean="0">
                <a:solidFill>
                  <a:schemeClr val="tx1"/>
                </a:solidFill>
              </a:rPr>
              <a:t>židovima</a:t>
            </a:r>
            <a:endParaRPr lang="hr-HR" sz="3200" b="1" dirty="0">
              <a:solidFill>
                <a:schemeClr val="tx1"/>
              </a:solidFill>
            </a:endParaRPr>
          </a:p>
        </p:txBody>
      </p:sp>
      <p:sp>
        <p:nvSpPr>
          <p:cNvPr id="6" name="Rezervirano mjesto sadržaja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hr-HR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 </a:t>
            </a:r>
            <a:r>
              <a:rPr lang="hr-H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nacističkoj Njemačkoj i u zemljama </a:t>
            </a:r>
            <a:r>
              <a:rPr lang="hr-HR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pod njezinom    okupacijom </a:t>
            </a:r>
            <a:r>
              <a:rPr lang="hr-H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 vrijeme 2. </a:t>
            </a:r>
            <a:r>
              <a:rPr lang="hr-HR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sv. rata </a:t>
            </a:r>
          </a:p>
          <a:p>
            <a:pPr marL="114300" indent="0">
              <a:buNone/>
            </a:pP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genocid 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namjera 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 se potpuno ili djelomično unište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narodne, vjerske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rasne ili etničke skupine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ljudi</a:t>
            </a:r>
          </a:p>
          <a:p>
            <a:pPr marL="114300" indent="0">
              <a:buNone/>
            </a:pPr>
            <a:endParaRPr lang="hr-H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 širem značenju: </a:t>
            </a:r>
            <a:r>
              <a:rPr lang="hr-HR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masovan i sustavan progon i uništavanje i drugih </a:t>
            </a:r>
            <a:r>
              <a:rPr lang="hr-HR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skupina 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ljudi: Roma, invalida, duševnih bolesnika, homoseksualaca,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komunista, političkih protivnika, 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Jehovinih svjedoka,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pripadnika slavenskih naroda: Poljaka, Rusa… </a:t>
            </a: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zervirano mjesto podnožja 6"/>
          <p:cNvSpPr>
            <a:spLocks noGrp="1"/>
          </p:cNvSpPr>
          <p:nvPr>
            <p:ph type="ftr" sz="quarter" idx="11"/>
          </p:nvPr>
        </p:nvSpPr>
        <p:spPr>
          <a:xfrm>
            <a:off x="755576" y="6093296"/>
            <a:ext cx="8208912" cy="628179"/>
          </a:xfrm>
        </p:spPr>
        <p:txBody>
          <a:bodyPr/>
          <a:lstStyle/>
          <a:p>
            <a:r>
              <a:rPr lang="hr-HR" dirty="0" smtClean="0"/>
              <a:t>Izvor: Hrvatski jezični portal</a:t>
            </a:r>
            <a:r>
              <a:rPr lang="hr-HR" dirty="0"/>
              <a:t>, </a:t>
            </a:r>
            <a:endParaRPr lang="hr-HR" dirty="0" smtClean="0"/>
          </a:p>
          <a:p>
            <a:r>
              <a:rPr lang="hr-HR" dirty="0" smtClean="0"/>
              <a:t>Državni </a:t>
            </a:r>
            <a:r>
              <a:rPr lang="hr-HR" dirty="0"/>
              <a:t>memorijalni muzej holokausta, Washington D</a:t>
            </a:r>
            <a:r>
              <a:rPr lang="hr-HR" dirty="0" smtClean="0"/>
              <a:t>. C</a:t>
            </a:r>
            <a:r>
              <a:rPr lang="hr-HR" dirty="0"/>
              <a:t>., SAD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13142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>
          <a:xfrm>
            <a:off x="1259632" y="6356350"/>
            <a:ext cx="6624736" cy="365125"/>
          </a:xfrm>
        </p:spPr>
        <p:txBody>
          <a:bodyPr/>
          <a:lstStyle/>
          <a:p>
            <a:r>
              <a:rPr lang="hr-HR" dirty="0" smtClean="0"/>
              <a:t>Izvor: </a:t>
            </a:r>
            <a:r>
              <a:rPr lang="hr-HR" dirty="0" err="1" smtClean="0"/>
              <a:t>Yad</a:t>
            </a:r>
            <a:r>
              <a:rPr lang="hr-HR" dirty="0" smtClean="0"/>
              <a:t> </a:t>
            </a:r>
            <a:r>
              <a:rPr lang="hr-HR" dirty="0" err="1" smtClean="0"/>
              <a:t>Vashem</a:t>
            </a:r>
            <a:r>
              <a:rPr lang="hr-HR" dirty="0" smtClean="0"/>
              <a:t>, </a:t>
            </a:r>
            <a:r>
              <a:rPr lang="hr-HR" dirty="0"/>
              <a:t>J</a:t>
            </a:r>
            <a:r>
              <a:rPr lang="hr-HR" dirty="0" smtClean="0"/>
              <a:t>eruzalem, </a:t>
            </a:r>
            <a:r>
              <a:rPr lang="hr-HR" dirty="0"/>
              <a:t>Izrael  </a:t>
            </a:r>
            <a:endParaRPr lang="hr-HR" dirty="0" smtClean="0"/>
          </a:p>
          <a:p>
            <a:r>
              <a:rPr lang="hr-HR" dirty="0"/>
              <a:t>(</a:t>
            </a:r>
            <a:r>
              <a:rPr lang="hr-HR" dirty="0" smtClean="0"/>
              <a:t>središnja svjetska institucija </a:t>
            </a:r>
            <a:r>
              <a:rPr lang="hr-HR" dirty="0"/>
              <a:t>za proučavanje i obilježavanje </a:t>
            </a:r>
            <a:r>
              <a:rPr lang="hr-HR" dirty="0" smtClean="0"/>
              <a:t>Holokausta)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4294967295"/>
          </p:nvPr>
        </p:nvSpPr>
        <p:spPr>
          <a:xfrm>
            <a:off x="611560" y="1916832"/>
            <a:ext cx="8136904" cy="4373563"/>
          </a:xfrm>
        </p:spPr>
        <p:txBody>
          <a:bodyPr>
            <a:noAutofit/>
          </a:bodyPr>
          <a:lstStyle/>
          <a:p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Holokaust</a:t>
            </a:r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hr-HR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Šoa</a:t>
            </a:r>
            <a:r>
              <a:rPr lang="hr-HR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vi-V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 ubojstvo približno šest milijuna Židova od strane nacista i </a:t>
            </a:r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olaboracionista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hr-HR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Budući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 je nacistička diskriminacija nad Židovima počela Hitlerovim dolaskom na vlast u siječnju 1933., mnogi povjesničari taj datum smatraju početkom razdoblja holokausta. </a:t>
            </a:r>
            <a:endParaRPr lang="hr-HR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Židovi </a:t>
            </a:r>
            <a:r>
              <a:rPr lang="vi-VN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nisu bili jedine žrtve Hitlerova režima, ali su bili jedina skupina koju su nacisti nastojali uništiti u cijelosti</a:t>
            </a:r>
            <a:r>
              <a:rPr lang="vi-VN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570" y="140191"/>
            <a:ext cx="2301564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991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>
                <a:solidFill>
                  <a:schemeClr val="tx1"/>
                </a:solidFill>
              </a:rPr>
              <a:t>27. SIJEČNJA 1945.</a:t>
            </a:r>
            <a:br>
              <a:rPr lang="hr-HR" b="1" dirty="0" smtClean="0">
                <a:solidFill>
                  <a:schemeClr val="tx1"/>
                </a:solidFill>
              </a:rPr>
            </a:br>
            <a:r>
              <a:rPr lang="hr-HR" b="1" cap="none" dirty="0" smtClean="0">
                <a:solidFill>
                  <a:schemeClr val="tx1"/>
                </a:solidFill>
              </a:rPr>
              <a:t>oslobođen je logor </a:t>
            </a:r>
            <a:r>
              <a:rPr lang="hr-HR" b="1" cap="none" dirty="0">
                <a:solidFill>
                  <a:schemeClr val="tx1"/>
                </a:solidFill>
              </a:rPr>
              <a:t>A</a:t>
            </a:r>
            <a:r>
              <a:rPr lang="hr-HR" b="1" cap="none" dirty="0" smtClean="0">
                <a:solidFill>
                  <a:schemeClr val="tx1"/>
                </a:solidFill>
              </a:rPr>
              <a:t>uschwitz</a:t>
            </a:r>
            <a:endParaRPr lang="hr-HR" b="1" cap="none" dirty="0">
              <a:solidFill>
                <a:schemeClr val="tx1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107504" y="1719070"/>
            <a:ext cx="4680520" cy="4878281"/>
          </a:xfrm>
        </p:spPr>
        <p:txBody>
          <a:bodyPr>
            <a:normAutofit/>
          </a:bodyPr>
          <a:lstStyle/>
          <a:p>
            <a:endParaRPr lang="hr-HR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Republika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Hrvatska </a:t>
            </a:r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 potpisnica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Deklaracij</a:t>
            </a:r>
            <a:r>
              <a:rPr lang="hr-H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Međunarodnog foruma o holokaustu </a:t>
            </a:r>
            <a:endParaRPr lang="hr-HR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(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Stockholm</a:t>
            </a:r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2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 marL="114300" indent="0">
              <a:buNone/>
            </a:pPr>
            <a:endParaRPr lang="hr-HR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Opća skupština UN donijela je 2005. rezoluciju o obilježavanju Međunarodnog dana sjećanja na žrtve holokausta 27. siječnja.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348880"/>
            <a:ext cx="4267142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120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dirty="0" smtClean="0">
                <a:solidFill>
                  <a:schemeClr val="tx1"/>
                </a:solidFill>
              </a:rPr>
              <a:t>Nacistička njemačka, 1933. – 1942.</a:t>
            </a:r>
            <a:endParaRPr lang="hr-HR" b="1" dirty="0">
              <a:solidFill>
                <a:schemeClr val="tx1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251520" y="1772816"/>
            <a:ext cx="8712968" cy="4824536"/>
          </a:xfrm>
        </p:spPr>
        <p:txBody>
          <a:bodyPr>
            <a:normAutofit lnSpcReduction="10000"/>
          </a:bodyPr>
          <a:lstStyle/>
          <a:p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antižidovska kampanja u medijima (antisemitizam)</a:t>
            </a:r>
          </a:p>
          <a:p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Hitler dolazi na vlast i počinje progon Židova</a:t>
            </a:r>
          </a:p>
          <a:p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antižidovski propisi (</a:t>
            </a:r>
            <a:r>
              <a:rPr lang="hr-HR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Nürnberški</a:t>
            </a:r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zakoni, 1935.)</a:t>
            </a:r>
          </a:p>
          <a:p>
            <a:pPr lvl="1"/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Židovi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gube njemačko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državljanstvo</a:t>
            </a:r>
            <a:endParaRPr lang="hr-HR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smiju obavljati nikakvu javnu službu </a:t>
            </a:r>
            <a:endParaRPr lang="hr-HR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1480" lvl="1" indent="0">
              <a:buNone/>
            </a:pPr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što naročito pogađa intelektualce: znanstvenike, profesore, </a:t>
            </a:r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liječnike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odvjetnike, novinare itd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 </a:t>
            </a:r>
            <a:endParaRPr lang="hr-HR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djeca </a:t>
            </a:r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mogu</a:t>
            </a:r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pohađati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javne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škole</a:t>
            </a:r>
            <a:endParaRPr lang="hr-HR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zabranjen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 boravak Židova na javnim mjestima </a:t>
            </a:r>
            <a:endParaRPr lang="hr-HR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11480" lvl="1" indent="0">
              <a:buNone/>
            </a:pPr>
            <a:r>
              <a:rPr lang="hr-H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	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parkovi, knjižnice,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muzeji</a:t>
            </a:r>
            <a:r>
              <a:rPr lang="hr-HR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hr-HR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zabranjeno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 sklapanje braka između Arijaca i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Židova</a:t>
            </a:r>
            <a:r>
              <a:rPr lang="hr-HR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548609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>
          <a:xfrm>
            <a:off x="251520" y="476672"/>
            <a:ext cx="8784976" cy="1039427"/>
          </a:xfrm>
        </p:spPr>
        <p:txBody>
          <a:bodyPr>
            <a:normAutofit fontScale="90000"/>
          </a:bodyPr>
          <a:lstStyle/>
          <a:p>
            <a:r>
              <a:rPr lang="hr-HR" sz="3200" b="1" dirty="0" smtClean="0">
                <a:solidFill>
                  <a:prstClr val="black"/>
                </a:solidFill>
              </a:rPr>
              <a:t>                     „</a:t>
            </a:r>
            <a:r>
              <a:rPr lang="hr-HR" sz="3100" b="1" dirty="0" smtClean="0">
                <a:solidFill>
                  <a:prstClr val="black"/>
                </a:solidFill>
              </a:rPr>
              <a:t>Tko </a:t>
            </a:r>
            <a:r>
              <a:rPr lang="hr-HR" sz="3100" b="1" dirty="0">
                <a:solidFill>
                  <a:prstClr val="black"/>
                </a:solidFill>
              </a:rPr>
              <a:t>god nosi ovaj znak </a:t>
            </a:r>
            <a:r>
              <a:rPr lang="hr-HR" sz="3100" b="1" dirty="0" smtClean="0">
                <a:solidFill>
                  <a:prstClr val="black"/>
                </a:solidFill>
              </a:rPr>
              <a:t/>
            </a:r>
            <a:br>
              <a:rPr lang="hr-HR" sz="3100" b="1" dirty="0" smtClean="0">
                <a:solidFill>
                  <a:prstClr val="black"/>
                </a:solidFill>
              </a:rPr>
            </a:br>
            <a:r>
              <a:rPr lang="hr-HR" sz="3100" b="1" dirty="0" smtClean="0">
                <a:solidFill>
                  <a:prstClr val="black"/>
                </a:solidFill>
              </a:rPr>
              <a:t>                          neprijatelj je našeg naroda”  </a:t>
            </a:r>
            <a:endParaRPr lang="hr-HR" sz="3100" b="1" dirty="0" smtClean="0">
              <a:solidFill>
                <a:schemeClr val="tx1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323528" y="2276872"/>
            <a:ext cx="4464496" cy="3888432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migracije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Židova</a:t>
            </a:r>
          </a:p>
          <a:p>
            <a:pPr>
              <a:lnSpc>
                <a:spcPct val="120000"/>
              </a:lnSpc>
            </a:pP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Kristalna noć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 (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1938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>
              <a:lnSpc>
                <a:spcPct val="120000"/>
              </a:lnSpc>
            </a:pP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deportacije u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logore</a:t>
            </a:r>
          </a:p>
          <a:p>
            <a:pPr>
              <a:lnSpc>
                <a:spcPct val="120000"/>
              </a:lnSpc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obvezno nošenje obilježja na odjeći (1939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</a:p>
          <a:p>
            <a:pPr>
              <a:lnSpc>
                <a:spcPct val="120000"/>
              </a:lnSpc>
            </a:pPr>
            <a:r>
              <a:rPr lang="pl-PL" dirty="0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pl-PL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etoizacija Židova</a:t>
            </a:r>
          </a:p>
          <a:p>
            <a:pPr>
              <a:lnSpc>
                <a:spcPct val="120000"/>
              </a:lnSpc>
            </a:pP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5" r="3284"/>
          <a:stretch/>
        </p:blipFill>
        <p:spPr bwMode="auto">
          <a:xfrm>
            <a:off x="0" y="10028"/>
            <a:ext cx="2608171" cy="1821529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916832"/>
            <a:ext cx="3316287" cy="448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790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hr-HR" sz="2800" b="1" dirty="0" smtClean="0"/>
              <a:t>GENOCID nad Židovima u nacističkoj Njemačkoj </a:t>
            </a:r>
            <a:r>
              <a:rPr lang="hr-HR" sz="2800" b="1" dirty="0"/>
              <a:t>i u zemljama pod njezinom </a:t>
            </a:r>
            <a:r>
              <a:rPr lang="hr-HR" sz="2800" b="1" dirty="0" smtClean="0"/>
              <a:t>okupacijom </a:t>
            </a:r>
            <a:r>
              <a:rPr lang="hr-HR" sz="2800" b="1" dirty="0"/>
              <a:t>za vrijeme 2. sv. rata </a:t>
            </a:r>
            <a:endParaRPr lang="hr-HR" sz="2800" b="1" dirty="0" smtClean="0"/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hr-HR" dirty="0"/>
              <a:t>U širem značenju: </a:t>
            </a:r>
            <a:endParaRPr lang="hr-HR" dirty="0" smtClean="0"/>
          </a:p>
          <a:p>
            <a:pPr marL="0" indent="0">
              <a:buNone/>
            </a:pPr>
            <a:r>
              <a:rPr lang="hr-HR" dirty="0" smtClean="0"/>
              <a:t>masovan </a:t>
            </a:r>
            <a:r>
              <a:rPr lang="hr-HR" dirty="0"/>
              <a:t>i sustavan progon i uništavanje i drugih skupina ljudi: Roma, invalida, duševnih bolesnika, homoseksualaca, komunista, političkih protivnika, Jehovinih svjedoka, pripadnika slavenskih naroda: Poljaka, Rusa… 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>
                <a:ln w="3200">
                  <a:solidFill>
                    <a:srgbClr val="303030">
                      <a:shade val="75000"/>
                      <a:alpha val="25000"/>
                    </a:srgbClr>
                  </a:solidFill>
                  <a:prstDash val="solid"/>
                  <a:round/>
                </a:ln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HOLOKAUST</a:t>
            </a:r>
            <a:endParaRPr lang="hr-HR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29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02452" y="476672"/>
            <a:ext cx="8260672" cy="1039427"/>
          </a:xfrm>
        </p:spPr>
        <p:txBody>
          <a:bodyPr>
            <a:normAutofit/>
          </a:bodyPr>
          <a:lstStyle/>
          <a:p>
            <a:r>
              <a:rPr lang="hr-HR" sz="3200" b="1" cap="none" dirty="0" smtClean="0">
                <a:solidFill>
                  <a:schemeClr val="tx1"/>
                </a:solidFill>
              </a:rPr>
              <a:t>PROVOĐENJE HOLOKAUSTA</a:t>
            </a:r>
            <a:endParaRPr lang="hr-HR" sz="3200" b="1" cap="none" dirty="0">
              <a:solidFill>
                <a:schemeClr val="tx1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95536" y="2098852"/>
            <a:ext cx="5472608" cy="5021635"/>
          </a:xfrm>
        </p:spPr>
        <p:txBody>
          <a:bodyPr>
            <a:normAutofit/>
          </a:bodyPr>
          <a:lstStyle/>
          <a:p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antisemitizam</a:t>
            </a:r>
          </a:p>
          <a:p>
            <a:r>
              <a:rPr lang="hr-HR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onižavanje - oduzimanje prava</a:t>
            </a:r>
          </a:p>
          <a:p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zastrašivanje</a:t>
            </a:r>
          </a:p>
          <a:p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progon</a:t>
            </a:r>
          </a:p>
          <a:p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raseljavanje</a:t>
            </a:r>
          </a:p>
          <a:p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segregacija</a:t>
            </a:r>
          </a:p>
          <a:p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koncentracija</a:t>
            </a:r>
          </a:p>
          <a:p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istrebljenje - ubijanje</a:t>
            </a:r>
            <a:endParaRPr lang="hr-HR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149079"/>
            <a:ext cx="3975100" cy="2500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54" r="7943"/>
          <a:stretch/>
        </p:blipFill>
        <p:spPr bwMode="auto">
          <a:xfrm>
            <a:off x="5436096" y="1700808"/>
            <a:ext cx="3205213" cy="226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72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2800" b="1" dirty="0">
                <a:solidFill>
                  <a:prstClr val="black"/>
                </a:solidFill>
              </a:rPr>
              <a:t>„DIE </a:t>
            </a:r>
            <a:r>
              <a:rPr lang="hr-HR" sz="2800" b="1" dirty="0" err="1">
                <a:solidFill>
                  <a:prstClr val="black"/>
                </a:solidFill>
              </a:rPr>
              <a:t>Endlösung</a:t>
            </a:r>
            <a:r>
              <a:rPr lang="hr-HR" sz="2800" b="1" dirty="0">
                <a:solidFill>
                  <a:prstClr val="black"/>
                </a:solidFill>
              </a:rPr>
              <a:t> der </a:t>
            </a:r>
            <a:r>
              <a:rPr lang="hr-HR" sz="2800" b="1" dirty="0" err="1">
                <a:solidFill>
                  <a:prstClr val="black"/>
                </a:solidFill>
              </a:rPr>
              <a:t>Judenfrage</a:t>
            </a:r>
            <a:r>
              <a:rPr lang="hr-HR" sz="2800" b="1" dirty="0">
                <a:solidFill>
                  <a:prstClr val="black"/>
                </a:solidFill>
              </a:rPr>
              <a:t>”</a:t>
            </a:r>
            <a:br>
              <a:rPr lang="hr-HR" sz="2800" b="1" dirty="0">
                <a:solidFill>
                  <a:prstClr val="black"/>
                </a:solidFill>
              </a:rPr>
            </a:br>
            <a:r>
              <a:rPr lang="hr-HR" sz="2800" b="1" dirty="0">
                <a:solidFill>
                  <a:prstClr val="black"/>
                </a:solidFill>
              </a:rPr>
              <a:t>(„</a:t>
            </a:r>
            <a:r>
              <a:rPr lang="hr-HR" sz="2800" b="1" cap="none" dirty="0">
                <a:solidFill>
                  <a:prstClr val="black"/>
                </a:solidFill>
              </a:rPr>
              <a:t>Konačno rješenje židovskog pitanja”)</a:t>
            </a:r>
            <a:endParaRPr lang="hr-HR" dirty="0"/>
          </a:p>
        </p:txBody>
      </p:sp>
      <p:sp>
        <p:nvSpPr>
          <p:cNvPr id="5" name="Rezervirano mjesto sadržaja 4"/>
          <p:cNvSpPr>
            <a:spLocks noGrp="1"/>
          </p:cNvSpPr>
          <p:nvPr>
            <p:ph sz="half" idx="1"/>
          </p:nvPr>
        </p:nvSpPr>
        <p:spPr>
          <a:xfrm>
            <a:off x="251520" y="2060848"/>
            <a:ext cx="4038600" cy="4407408"/>
          </a:xfrm>
        </p:spPr>
        <p:txBody>
          <a:bodyPr>
            <a:normAutofit/>
          </a:bodyPr>
          <a:lstStyle/>
          <a:p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 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 se svi Židovi transportiraju na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istok</a:t>
            </a: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708264"/>
            <a:ext cx="3864047" cy="2153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61" y="3919559"/>
            <a:ext cx="4072040" cy="2646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Pravokutnik 6"/>
          <p:cNvSpPr/>
          <p:nvPr/>
        </p:nvSpPr>
        <p:spPr>
          <a:xfrm>
            <a:off x="4499992" y="4149080"/>
            <a:ext cx="4572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228600">
              <a:spcBef>
                <a:spcPct val="20000"/>
              </a:spcBef>
              <a:buClr>
                <a:srgbClr val="93A299"/>
              </a:buClr>
              <a:buFont typeface="Arial" pitchFamily="34" charset="0"/>
              <a:buChar char="•"/>
            </a:pPr>
            <a:r>
              <a:rPr lang="hr-HR" sz="2800" dirty="0" smtClean="0">
                <a:solidFill>
                  <a:srgbClr val="564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„Konačno </a:t>
            </a:r>
            <a:r>
              <a:rPr lang="hr-HR" sz="2800" dirty="0">
                <a:solidFill>
                  <a:srgbClr val="564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rješenje” </a:t>
            </a:r>
            <a:r>
              <a:rPr lang="hr-HR" sz="2800" dirty="0" smtClean="0">
                <a:solidFill>
                  <a:srgbClr val="564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(1942.) </a:t>
            </a:r>
            <a:r>
              <a:rPr lang="hr-HR" sz="2800" dirty="0">
                <a:solidFill>
                  <a:srgbClr val="564B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fizička likvidacija svih Židova u Europi u koncentracijskim (sabirnim) logorima i logorima smrti</a:t>
            </a:r>
          </a:p>
        </p:txBody>
      </p:sp>
    </p:spTree>
    <p:extLst>
      <p:ext uri="{BB962C8B-B14F-4D97-AF65-F5344CB8AC3E}">
        <p14:creationId xmlns:p14="http://schemas.microsoft.com/office/powerpoint/2010/main" val="97736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438"/>
            <a:ext cx="8070850" cy="6715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4441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408372"/>
            <a:ext cx="9036496" cy="1039427"/>
          </a:xfrm>
        </p:spPr>
        <p:txBody>
          <a:bodyPr>
            <a:noAutofit/>
          </a:bodyPr>
          <a:lstStyle/>
          <a:p>
            <a:r>
              <a:rPr lang="hr-HR" sz="2800" b="1" dirty="0" smtClean="0">
                <a:solidFill>
                  <a:schemeClr val="tx1"/>
                </a:solidFill>
              </a:rPr>
              <a:t>Židovska OBITELJ IZ FRANKFURTA NA MAJNI: </a:t>
            </a:r>
            <a:br>
              <a:rPr lang="hr-HR" sz="2800" b="1" dirty="0" smtClean="0">
                <a:solidFill>
                  <a:schemeClr val="tx1"/>
                </a:solidFill>
              </a:rPr>
            </a:br>
            <a:r>
              <a:rPr lang="hr-HR" sz="2800" b="1" dirty="0" smtClean="0">
                <a:solidFill>
                  <a:schemeClr val="tx1"/>
                </a:solidFill>
              </a:rPr>
              <a:t>OTTO I EDITH FRANK I NJIHOVE KĆERI</a:t>
            </a:r>
            <a:endParaRPr lang="hr-HR" sz="2800" b="1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39"/>
          <a:stretch/>
        </p:blipFill>
        <p:spPr bwMode="auto">
          <a:xfrm>
            <a:off x="1331641" y="1692000"/>
            <a:ext cx="6408712" cy="4112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niOkvir 3"/>
          <p:cNvSpPr txBox="1"/>
          <p:nvPr/>
        </p:nvSpPr>
        <p:spPr>
          <a:xfrm>
            <a:off x="611560" y="5922999"/>
            <a:ext cx="3168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>
                <a:latin typeface="Book Antiqua" panose="02040602050305030304" pitchFamily="18" charset="0"/>
              </a:rPr>
              <a:t>MARGOT (1926.)</a:t>
            </a:r>
            <a:endParaRPr lang="hr-HR" sz="2800" b="1" dirty="0">
              <a:latin typeface="Book Antiqua" panose="02040602050305030304" pitchFamily="18" charset="0"/>
            </a:endParaRPr>
          </a:p>
        </p:txBody>
      </p:sp>
      <p:sp>
        <p:nvSpPr>
          <p:cNvPr id="6" name="TekstniOkvir 5"/>
          <p:cNvSpPr txBox="1"/>
          <p:nvPr/>
        </p:nvSpPr>
        <p:spPr>
          <a:xfrm>
            <a:off x="3923928" y="5949280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>
                <a:latin typeface="Book Antiqua" panose="02040602050305030304" pitchFamily="18" charset="0"/>
              </a:rPr>
              <a:t>I  ANNELIS MARIE (1929.)</a:t>
            </a:r>
            <a:endParaRPr lang="hr-HR" sz="2800" b="1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32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200" b="1" dirty="0" smtClean="0">
                <a:solidFill>
                  <a:schemeClr val="tx1"/>
                </a:solidFill>
              </a:rPr>
              <a:t>1933. DOLAZE U NIZOZEMSKU</a:t>
            </a:r>
            <a:endParaRPr lang="hr-HR" sz="3200" b="1" dirty="0">
              <a:solidFill>
                <a:schemeClr val="tx1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ž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ive u Amsterdamu</a:t>
            </a:r>
          </a:p>
          <a:p>
            <a:r>
              <a:rPr lang="hr-H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Otto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radi u </a:t>
            </a:r>
            <a:r>
              <a:rPr lang="hr-H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Opekti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firmi za proizvodnju pektina za </a:t>
            </a:r>
            <a:r>
              <a:rPr lang="hr-H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želiranje</a:t>
            </a:r>
            <a:endParaRPr lang="hr-H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jeca pohađaju vrtić i školu, druže se, igraju s vršnjacima</a:t>
            </a: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80"/>
          <a:stretch/>
        </p:blipFill>
        <p:spPr bwMode="auto">
          <a:xfrm>
            <a:off x="4716016" y="1772816"/>
            <a:ext cx="3635241" cy="456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192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               </a:t>
            </a:r>
            <a:r>
              <a:rPr lang="hr-HR" b="1" dirty="0" smtClean="0">
                <a:solidFill>
                  <a:schemeClr val="tx1"/>
                </a:solidFill>
              </a:rPr>
              <a:t>1935., 1936., 1939.</a:t>
            </a:r>
            <a:endParaRPr lang="hr-HR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53" b="34645"/>
          <a:stretch/>
        </p:blipFill>
        <p:spPr bwMode="auto">
          <a:xfrm>
            <a:off x="539552" y="404664"/>
            <a:ext cx="2298499" cy="3341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90" t="4631" r="13437" b="25744"/>
          <a:stretch/>
        </p:blipFill>
        <p:spPr bwMode="auto">
          <a:xfrm>
            <a:off x="755576" y="3861048"/>
            <a:ext cx="3660779" cy="255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9" r="17847" b="16720"/>
          <a:stretch/>
        </p:blipFill>
        <p:spPr bwMode="auto">
          <a:xfrm>
            <a:off x="4572000" y="2276872"/>
            <a:ext cx="4392488" cy="4324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697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slov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solidFill>
                  <a:schemeClr val="tx1"/>
                </a:solidFill>
              </a:rPr>
              <a:t>Svibanj, 1940.</a:t>
            </a:r>
            <a:endParaRPr lang="hr-HR" b="1" dirty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3284984"/>
            <a:ext cx="4875434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zervirano mjesto sadržaja 6"/>
          <p:cNvSpPr>
            <a:spLocks noGrp="1"/>
          </p:cNvSpPr>
          <p:nvPr>
            <p:ph sz="half" idx="2"/>
          </p:nvPr>
        </p:nvSpPr>
        <p:spPr>
          <a:xfrm>
            <a:off x="467544" y="1700808"/>
            <a:ext cx="7992888" cy="4551424"/>
          </a:xfrm>
        </p:spPr>
        <p:txBody>
          <a:bodyPr>
            <a:normAutofit/>
          </a:bodyPr>
          <a:lstStyle/>
          <a:p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Njemačka okupacija Nizozemske</a:t>
            </a:r>
          </a:p>
          <a:p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lijede progoni Židova</a:t>
            </a:r>
          </a:p>
          <a:p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 listopada 1940. ne smiju posjedovati tvrtke</a:t>
            </a: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kstniOkvir 7"/>
          <p:cNvSpPr txBox="1"/>
          <p:nvPr/>
        </p:nvSpPr>
        <p:spPr>
          <a:xfrm>
            <a:off x="6012160" y="3212976"/>
            <a:ext cx="28083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>
                <a:solidFill>
                  <a:srgbClr val="FF0000"/>
                </a:solidFill>
              </a:rPr>
              <a:t>„</a:t>
            </a:r>
            <a:r>
              <a:rPr lang="hr-HR" sz="2800" dirty="0" smtClean="0">
                <a:solidFill>
                  <a:srgbClr val="FF0000"/>
                </a:solidFill>
                <a:latin typeface="Gabriola" panose="04040605051002020D02" pitchFamily="82" charset="0"/>
              </a:rPr>
              <a:t>Nakon svibnja 1940.</a:t>
            </a:r>
          </a:p>
          <a:p>
            <a:r>
              <a:rPr lang="hr-HR" sz="2800" dirty="0">
                <a:solidFill>
                  <a:srgbClr val="FF0000"/>
                </a:solidFill>
                <a:latin typeface="Gabriola" panose="04040605051002020D02" pitchFamily="82" charset="0"/>
              </a:rPr>
              <a:t>d</a:t>
            </a:r>
            <a:r>
              <a:rPr lang="hr-HR" sz="2800" dirty="0" smtClean="0">
                <a:solidFill>
                  <a:srgbClr val="FF0000"/>
                </a:solidFill>
                <a:latin typeface="Gabriola" panose="04040605051002020D02" pitchFamily="82" charset="0"/>
              </a:rPr>
              <a:t>obrim je vremenima došao kraj: najprije rat, potom kapitulacija i dolazak Nijemaca, a onda su stradanja Židova stvarno započela”</a:t>
            </a:r>
            <a:r>
              <a:rPr lang="hr-HR" sz="2800" dirty="0" smtClean="0">
                <a:latin typeface="Gabriola" panose="04040605051002020D02" pitchFamily="82" charset="0"/>
              </a:rPr>
              <a:t>  (A. Frank)</a:t>
            </a:r>
            <a:endParaRPr lang="hr-HR" sz="2800" dirty="0"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264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>
          <a:xfrm>
            <a:off x="1043608" y="6356350"/>
            <a:ext cx="7560840" cy="365125"/>
          </a:xfrm>
        </p:spPr>
        <p:txBody>
          <a:bodyPr/>
          <a:lstStyle/>
          <a:p>
            <a:r>
              <a:rPr lang="hr-HR" dirty="0"/>
              <a:t>Izvor</a:t>
            </a:r>
            <a:r>
              <a:rPr lang="hr-HR" dirty="0" smtClean="0"/>
              <a:t>: http</a:t>
            </a:r>
            <a:r>
              <a:rPr lang="hr-HR" dirty="0"/>
              <a:t>://</a:t>
            </a:r>
            <a:r>
              <a:rPr lang="hr-HR" dirty="0" smtClean="0"/>
              <a:t>www.os-vela-luka.skole.hr/upload/os-vela-luka/images/static3/855/File/Dnevnik-Ane-Frank.pdf, str . 3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4294967295"/>
          </p:nvPr>
        </p:nvSpPr>
        <p:spPr>
          <a:xfrm>
            <a:off x="235536" y="404664"/>
            <a:ext cx="8892480" cy="6048672"/>
          </a:xfrm>
        </p:spPr>
        <p:txBody>
          <a:bodyPr>
            <a:noAutofit/>
          </a:bodyPr>
          <a:lstStyle/>
          <a:p>
            <a:pPr marL="114300" indent="0">
              <a:buNone/>
            </a:pPr>
            <a:r>
              <a:rPr lang="hr-HR" sz="3200" dirty="0" smtClean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„Antižidovski </a:t>
            </a:r>
            <a:r>
              <a:rPr lang="hr-HR" sz="3200" dirty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proglasi hitro su slijedili jedan za drugim. </a:t>
            </a:r>
            <a:r>
              <a:rPr lang="hr-HR" sz="3200" dirty="0" smtClean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Židovi </a:t>
            </a:r>
            <a:r>
              <a:rPr lang="hr-HR" sz="3200" dirty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moraju nositi žutu zvijezdu, Židovi moraju predati bicikle, Židovi su protjerani iz vlakova i zabranjeno im je voziti auto. Židovima se dopušta kupovanje jedino </a:t>
            </a:r>
            <a:r>
              <a:rPr lang="hr-HR" sz="3200" dirty="0" smtClean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između </a:t>
            </a:r>
            <a:r>
              <a:rPr lang="hr-HR" sz="3200" dirty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tri i pet sati, i to samo u radnjama s natpisom "Židovski dućan". Židovi moraju biti u kući do osam sati i čak ne smiju sjediti u vlastitom vrtu poslije toga sata. Židovima je zabranjeno posjećivati kazališta, kina i ostala mjesta za razonodu. Židovi ne smiju sudjelovati u javnim sportovima. Zabranjen im je pristup na plivališta, igrališta za tenis i hokej te ostale sportske terene. Židovi ne smiju posjećivati kršćane. Židovi moraju ići u židovske </a:t>
            </a:r>
            <a:r>
              <a:rPr lang="hr-HR" sz="3200" dirty="0" err="1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škole..</a:t>
            </a:r>
            <a:r>
              <a:rPr lang="hr-HR" sz="3200" dirty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. i još mnoge slične zabrane</a:t>
            </a:r>
            <a:r>
              <a:rPr lang="hr-HR" sz="3200" dirty="0" smtClean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.”</a:t>
            </a:r>
            <a:endParaRPr lang="hr-HR" sz="3200" dirty="0">
              <a:solidFill>
                <a:srgbClr val="FF0000"/>
              </a:solidFill>
              <a:latin typeface="Gabriola" panose="04040605051002020D02" pitchFamily="8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07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Srpanj 1942.</a:t>
            </a:r>
            <a:endParaRPr lang="hr-HR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Rezervirano mjesto sadržaja 4"/>
          <p:cNvSpPr>
            <a:spLocks noGrp="1"/>
          </p:cNvSpPr>
          <p:nvPr>
            <p:ph sz="half" idx="1"/>
          </p:nvPr>
        </p:nvSpPr>
        <p:spPr>
          <a:xfrm>
            <a:off x="426128" y="1719070"/>
            <a:ext cx="4649928" cy="4950289"/>
          </a:xfrm>
        </p:spPr>
        <p:txBody>
          <a:bodyPr>
            <a:normAutofit lnSpcReduction="10000"/>
          </a:bodyPr>
          <a:lstStyle/>
          <a:p>
            <a:pPr marL="114300" indent="0">
              <a:buNone/>
            </a:pPr>
            <a:r>
              <a:rPr lang="hr-HR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5. 7. 1942.</a:t>
            </a:r>
          </a:p>
          <a:p>
            <a:pPr marL="114300" indent="0">
              <a:buNone/>
            </a:pPr>
            <a:r>
              <a:rPr lang="hr-H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Margot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Frank je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dobila 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poziv da se javi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vlastima, bit 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ć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poslana u „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radni logor” u Njemačku.</a:t>
            </a:r>
          </a:p>
          <a:p>
            <a:pPr marL="114300" indent="0">
              <a:buNone/>
            </a:pPr>
            <a:r>
              <a:rPr lang="hr-HR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6. 7. 1942. </a:t>
            </a:r>
          </a:p>
          <a:p>
            <a:pPr marL="114300" indent="0">
              <a:buNone/>
            </a:pP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Obitelj odlazi u „tajno skrovište” kojeg su godinu dana pripremali u zasebnom dijelu kuće, iznad uredskih prostora </a:t>
            </a:r>
            <a:r>
              <a:rPr lang="hr-H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Ottove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firme </a:t>
            </a:r>
            <a:r>
              <a:rPr lang="hr-H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Opekta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14300" indent="0">
              <a:buNone/>
            </a:pP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700808"/>
            <a:ext cx="3506052" cy="4801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11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solidFill>
                  <a:schemeClr val="tx1"/>
                </a:solidFill>
              </a:rPr>
              <a:t>Tajno sklonište</a:t>
            </a:r>
            <a:endParaRPr lang="hr-HR" b="1" dirty="0">
              <a:solidFill>
                <a:schemeClr val="tx1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752600"/>
            <a:ext cx="8686800" cy="4988768"/>
          </a:xfrm>
        </p:spPr>
        <p:txBody>
          <a:bodyPr>
            <a:noAutofit/>
          </a:bodyPr>
          <a:lstStyle/>
          <a:p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Nakon tjedan dana pridružuje im se tročlana obitelj Van </a:t>
            </a:r>
            <a:r>
              <a:rPr lang="hr-HR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Pels</a:t>
            </a:r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 nakon 4 mjeseca još jedan stanovnik – </a:t>
            </a:r>
            <a:r>
              <a:rPr lang="hr-HR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Fritz</a:t>
            </a:r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Pfeffer</a:t>
            </a:r>
            <a:endParaRPr lang="hr-HR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Iduće dvije godine pomagat će im suradnici s posla, donositi namirnice, novine, knjige, odjeću i sve potrebno</a:t>
            </a:r>
          </a:p>
          <a:p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životu u </a:t>
            </a:r>
            <a:r>
              <a:rPr lang="hr-HR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tajnom skloništu (1942</a:t>
            </a:r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.-1944.) doznat ćemo iz dnevnika </a:t>
            </a:r>
            <a:r>
              <a:rPr lang="hr-HR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Anne</a:t>
            </a:r>
            <a:r>
              <a:rPr lang="hr-HR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Frank</a:t>
            </a:r>
          </a:p>
          <a:p>
            <a:pPr marL="114300" indent="0">
              <a:buNone/>
            </a:pPr>
            <a:r>
              <a:rPr lang="hr-HR" sz="2800" dirty="0" smtClean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	„Tajno </a:t>
            </a:r>
            <a:r>
              <a:rPr lang="hr-HR" sz="2800" dirty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je skrovište uistinu idealno mjesto za skrivanje. Iako je </a:t>
            </a:r>
            <a:r>
              <a:rPr lang="hr-HR" sz="2800" dirty="0" smtClean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	zgrada </a:t>
            </a:r>
            <a:r>
              <a:rPr lang="hr-HR" sz="2800" dirty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nakrivljena na jednu stranu i vlažna, ne biste mogli </a:t>
            </a:r>
            <a:r>
              <a:rPr lang="hr-HR" sz="2800" dirty="0" smtClean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naći </a:t>
            </a:r>
            <a:r>
              <a:rPr lang="hr-HR" sz="2800" dirty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tako </a:t>
            </a:r>
            <a:r>
              <a:rPr lang="hr-HR" sz="2800" dirty="0" smtClean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	udobno </a:t>
            </a:r>
            <a:r>
              <a:rPr lang="hr-HR" sz="2800" dirty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sklonište nigdje u cijelom Amsterdamu, zapravo u čitavoj </a:t>
            </a:r>
            <a:r>
              <a:rPr lang="hr-HR" sz="2800" dirty="0" smtClean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	Nizozemskoj</a:t>
            </a:r>
            <a:r>
              <a:rPr lang="hr-HR" sz="2800" dirty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.”</a:t>
            </a:r>
            <a:endParaRPr lang="hr-HR" sz="2800" dirty="0" smtClean="0">
              <a:solidFill>
                <a:srgbClr val="FF0000"/>
              </a:solidFill>
              <a:latin typeface="Gabriola" panose="04040605051002020D02" pitchFamily="82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396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1"/>
          <p:cNvSpPr>
            <a:spLocks noGrp="1"/>
          </p:cNvSpPr>
          <p:nvPr>
            <p:ph idx="1"/>
          </p:nvPr>
        </p:nvSpPr>
        <p:spPr>
          <a:xfrm>
            <a:off x="323528" y="1844824"/>
            <a:ext cx="8496944" cy="4572000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Clr>
                <a:srgbClr val="FFFF00"/>
              </a:buClr>
              <a:buSzTx/>
              <a:buNone/>
            </a:pPr>
            <a:r>
              <a:rPr lang="hr-HR" dirty="0" smtClean="0">
                <a:latin typeface="Constantia" panose="02030602050306030303" pitchFamily="18" charset="0"/>
              </a:rPr>
              <a:t>Svrha, cilj:</a:t>
            </a:r>
          </a:p>
          <a:p>
            <a:pPr>
              <a:spcBef>
                <a:spcPts val="0"/>
              </a:spcBef>
              <a:buClr>
                <a:srgbClr val="FFFF00"/>
              </a:buClr>
              <a:buSzTx/>
              <a:buFont typeface="Arial" panose="020B0604020202020204" pitchFamily="34" charset="0"/>
              <a:buChar char="•"/>
            </a:pPr>
            <a:r>
              <a:rPr lang="hr-HR" dirty="0" smtClean="0">
                <a:latin typeface="Constantia" panose="02030602050306030303" pitchFamily="18" charset="0"/>
              </a:rPr>
              <a:t>iskazivanje poštovanja žrtvama holokausta i preživjelima </a:t>
            </a:r>
          </a:p>
          <a:p>
            <a:pPr>
              <a:spcBef>
                <a:spcPts val="0"/>
              </a:spcBef>
              <a:buClr>
                <a:srgbClr val="FFFF00"/>
              </a:buClr>
              <a:buSzTx/>
              <a:buFont typeface="Arial" panose="020B0604020202020204" pitchFamily="34" charset="0"/>
              <a:buChar char="•"/>
            </a:pPr>
            <a:r>
              <a:rPr lang="hr-HR" dirty="0" smtClean="0">
                <a:latin typeface="Constantia" panose="02030602050306030303" pitchFamily="18" charset="0"/>
              </a:rPr>
              <a:t>upozorenje da se ovakvi zločini više nikada ne ponove </a:t>
            </a: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hr-HR" sz="2800" dirty="0">
              <a:solidFill>
                <a:prstClr val="white"/>
              </a:solidFill>
              <a:latin typeface="Constantia" panose="02030602050306030303" pitchFamily="18" charset="0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endParaRPr lang="hr-HR" sz="2800" dirty="0" smtClean="0">
              <a:solidFill>
                <a:srgbClr val="FFFF00"/>
              </a:solidFill>
              <a:latin typeface="Arial Rounded MT Bold" panose="020F0704030504030204" pitchFamily="34" charset="0"/>
              <a:cs typeface="Aharoni" panose="02010803020104030203" pitchFamily="2" charset="-79"/>
            </a:endParaRPr>
          </a:p>
          <a:p>
            <a:pPr marL="0" lvl="0" indent="0">
              <a:spcBef>
                <a:spcPts val="0"/>
              </a:spcBef>
              <a:buClrTx/>
              <a:buSzTx/>
              <a:buNone/>
            </a:pPr>
            <a:r>
              <a:rPr lang="hr-HR" sz="2800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POUČAVANJE O HOLOKAUSTU </a:t>
            </a:r>
            <a:r>
              <a:rPr lang="hr-HR" sz="2800" dirty="0" smtClean="0">
                <a:solidFill>
                  <a:srgbClr val="0070C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(GOO)</a:t>
            </a:r>
          </a:p>
          <a:p>
            <a:pPr>
              <a:spcBef>
                <a:spcPts val="0"/>
              </a:spcBef>
              <a:buClr>
                <a:srgbClr val="FFFF00"/>
              </a:buClr>
              <a:buSzTx/>
              <a:buFont typeface="Arial" panose="020B0604020202020204" pitchFamily="34" charset="0"/>
              <a:buChar char="•"/>
            </a:pPr>
            <a:r>
              <a:rPr lang="hr-HR" sz="2400" dirty="0" smtClean="0"/>
              <a:t>razvijanje kritičkog mišljenja kod učenika </a:t>
            </a:r>
          </a:p>
          <a:p>
            <a:pPr>
              <a:spcBef>
                <a:spcPts val="0"/>
              </a:spcBef>
              <a:buClr>
                <a:srgbClr val="FFFF00"/>
              </a:buClr>
              <a:buSzTx/>
              <a:buFont typeface="Arial" panose="020B0604020202020204" pitchFamily="34" charset="0"/>
              <a:buChar char="•"/>
            </a:pPr>
            <a:r>
              <a:rPr lang="hr-HR" sz="2400" dirty="0"/>
              <a:t>p</a:t>
            </a:r>
            <a:r>
              <a:rPr lang="hr-HR" sz="2400" dirty="0" smtClean="0"/>
              <a:t>odizanje svijesti o opasnosti diskriminacije, predrasuda, netrpeljivosti, totalitarnih režima</a:t>
            </a:r>
          </a:p>
          <a:p>
            <a:pPr>
              <a:spcBef>
                <a:spcPts val="0"/>
              </a:spcBef>
              <a:buClr>
                <a:srgbClr val="FFFF00"/>
              </a:buClr>
              <a:buSzTx/>
              <a:buFont typeface="Arial" panose="020B0604020202020204" pitchFamily="34" charset="0"/>
              <a:buChar char="•"/>
            </a:pPr>
            <a:r>
              <a:rPr lang="hr-HR" sz="2400" dirty="0" smtClean="0"/>
              <a:t>iskazivanje suosjećanja prema žrtvama</a:t>
            </a:r>
          </a:p>
          <a:p>
            <a:pPr>
              <a:spcBef>
                <a:spcPts val="0"/>
              </a:spcBef>
              <a:buClr>
                <a:srgbClr val="FFFF00"/>
              </a:buClr>
              <a:buSzTx/>
              <a:buFont typeface="Arial" panose="020B0604020202020204" pitchFamily="34" charset="0"/>
              <a:buChar char="•"/>
            </a:pPr>
            <a:r>
              <a:rPr lang="hr-HR" sz="2400" dirty="0" smtClean="0"/>
              <a:t>zauzimanje osobnog stava (osuda nepoštivanja ljudskih prava, rasne, etničke i vjerske mržnje, nasilja).</a:t>
            </a:r>
          </a:p>
          <a:p>
            <a:pPr marL="0" indent="0">
              <a:buClr>
                <a:srgbClr val="FFFF00"/>
              </a:buClr>
              <a:buNone/>
            </a:pPr>
            <a:endParaRPr lang="hr-HR" sz="2400" dirty="0">
              <a:latin typeface="Constantia" panose="02030602050306030303" pitchFamily="18" charset="0"/>
            </a:endParaRPr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219200"/>
          </a:xfrm>
        </p:spPr>
        <p:txBody>
          <a:bodyPr>
            <a:noAutofit/>
          </a:bodyPr>
          <a:lstStyle/>
          <a:p>
            <a:pPr algn="ctr"/>
            <a:r>
              <a:rPr lang="hr-HR" sz="3600" b="1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MEĐUNARODNI DAN SJEĆANJA NA ŽRTVE HOLOKAUSTA - 27. siječnja</a:t>
            </a:r>
            <a:endParaRPr lang="hr-HR" sz="3600" b="1" dirty="0">
              <a:solidFill>
                <a:srgbClr val="FFFF00"/>
              </a:solidFill>
              <a:latin typeface="Arial Rounded MT Bold" panose="020F070403050403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5308650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avokutnik 1"/>
          <p:cNvSpPr/>
          <p:nvPr/>
        </p:nvSpPr>
        <p:spPr>
          <a:xfrm>
            <a:off x="2267744" y="4941168"/>
            <a:ext cx="6876256" cy="19168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5"/>
          <a:stretch/>
        </p:blipFill>
        <p:spPr bwMode="auto">
          <a:xfrm>
            <a:off x="585501" y="23911"/>
            <a:ext cx="7920880" cy="6834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kstniOkvir 2"/>
          <p:cNvSpPr txBox="1"/>
          <p:nvPr/>
        </p:nvSpPr>
        <p:spPr>
          <a:xfrm>
            <a:off x="8601716" y="4944895"/>
            <a:ext cx="461665" cy="165618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hr-HR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POMAGAČI</a:t>
            </a:r>
            <a:endParaRPr lang="hr-HR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kstniOkvir 3"/>
          <p:cNvSpPr txBox="1"/>
          <p:nvPr/>
        </p:nvSpPr>
        <p:spPr>
          <a:xfrm rot="5400000">
            <a:off x="839189" y="-694245"/>
            <a:ext cx="430887" cy="185015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hr-HR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OBITELJ FRANK</a:t>
            </a:r>
            <a:endParaRPr lang="hr-HR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kstniOkvir 4"/>
          <p:cNvSpPr txBox="1"/>
          <p:nvPr/>
        </p:nvSpPr>
        <p:spPr>
          <a:xfrm rot="5400000">
            <a:off x="1559269" y="934557"/>
            <a:ext cx="430887" cy="32903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wrap="square" rtlCol="0">
            <a:spAutoFit/>
          </a:bodyPr>
          <a:lstStyle/>
          <a:p>
            <a:r>
              <a:rPr lang="hr-HR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OBITELJ VAN DAAN (VAN PELS)</a:t>
            </a:r>
          </a:p>
        </p:txBody>
      </p:sp>
      <p:sp>
        <p:nvSpPr>
          <p:cNvPr id="6" name="TekstniOkvir 5"/>
          <p:cNvSpPr txBox="1"/>
          <p:nvPr/>
        </p:nvSpPr>
        <p:spPr>
          <a:xfrm>
            <a:off x="129553" y="4941168"/>
            <a:ext cx="2570239" cy="33855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r-HR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DUSSEL (F.  PFEFFER</a:t>
            </a:r>
            <a:r>
              <a:rPr lang="hr-HR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14764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26128" y="408373"/>
            <a:ext cx="8394344" cy="932396"/>
          </a:xfrm>
        </p:spPr>
        <p:txBody>
          <a:bodyPr>
            <a:normAutofit fontScale="90000"/>
          </a:bodyPr>
          <a:lstStyle/>
          <a:p>
            <a:r>
              <a:rPr lang="hr-HR" b="1" dirty="0">
                <a:solidFill>
                  <a:schemeClr val="tx1"/>
                </a:solidFill>
              </a:rPr>
              <a:t>Dnevnik </a:t>
            </a:r>
            <a:r>
              <a:rPr lang="hr-HR" b="1" dirty="0" err="1">
                <a:solidFill>
                  <a:schemeClr val="tx1"/>
                </a:solidFill>
              </a:rPr>
              <a:t>Anne</a:t>
            </a:r>
            <a:r>
              <a:rPr lang="hr-HR" b="1" dirty="0">
                <a:solidFill>
                  <a:schemeClr val="tx1"/>
                </a:solidFill>
              </a:rPr>
              <a:t> Frank: </a:t>
            </a:r>
            <a:br>
              <a:rPr lang="hr-HR" b="1" dirty="0">
                <a:solidFill>
                  <a:schemeClr val="tx1"/>
                </a:solidFill>
              </a:rPr>
            </a:br>
            <a:r>
              <a:rPr lang="hr-HR" b="1" dirty="0">
                <a:solidFill>
                  <a:schemeClr val="tx1"/>
                </a:solidFill>
              </a:rPr>
              <a:t>holokaust očima djeteta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80" r="13470"/>
          <a:stretch/>
        </p:blipFill>
        <p:spPr bwMode="auto">
          <a:xfrm>
            <a:off x="1979712" y="1916832"/>
            <a:ext cx="5112568" cy="4433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292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solidFill>
                  <a:schemeClr val="tx1"/>
                </a:solidFill>
              </a:rPr>
              <a:t>O DNEVNIKU</a:t>
            </a:r>
            <a:endParaRPr lang="hr-HR" b="1" dirty="0">
              <a:solidFill>
                <a:schemeClr val="tx1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457200" y="1628800"/>
            <a:ext cx="8291264" cy="4824536"/>
          </a:xfrm>
        </p:spPr>
        <p:txBody>
          <a:bodyPr>
            <a:normAutofit/>
          </a:bodyPr>
          <a:lstStyle/>
          <a:p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dnevnik, poklon za svoj 13. rođendan, počinje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pisati 14. lipnja 1942., tri tjedna 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prije odlaska u tajno sklonište</a:t>
            </a:r>
          </a:p>
          <a:p>
            <a:pPr marL="114300" lvl="0" indent="0">
              <a:buClr>
                <a:srgbClr val="93A299"/>
              </a:buClr>
              <a:buNone/>
            </a:pPr>
            <a:r>
              <a:rPr lang="hr-HR" dirty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	</a:t>
            </a:r>
            <a:r>
              <a:rPr lang="hr-HR" dirty="0" smtClean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„</a:t>
            </a:r>
            <a:r>
              <a:rPr lang="hr-HR" dirty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Nadam se da ću ti moći sve povjeriti kao nikome do  sada i nadam se da </a:t>
            </a:r>
            <a:r>
              <a:rPr lang="hr-HR" dirty="0" smtClean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		ćeš </a:t>
            </a:r>
            <a:r>
              <a:rPr lang="hr-HR" dirty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mi </a:t>
            </a:r>
            <a:r>
              <a:rPr lang="hr-HR" dirty="0" smtClean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biti </a:t>
            </a:r>
            <a:r>
              <a:rPr lang="hr-HR" dirty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veliki izvor utjehe i podrške</a:t>
            </a:r>
            <a:r>
              <a:rPr lang="hr-HR" dirty="0" smtClean="0">
                <a:solidFill>
                  <a:srgbClr val="FF0000"/>
                </a:solidFill>
                <a:latin typeface="Gabriola" panose="04040605051002020D02" pitchFamily="82" charset="0"/>
                <a:cs typeface="Times New Roman" panose="02020603050405020304" pitchFamily="18" charset="0"/>
              </a:rPr>
              <a:t>”</a:t>
            </a: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29. ožujka 1944. s 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radija doznaje da će se nakon rata sakupljati tekstovi o stradanjima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otporu nizozemskog 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naroda,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prepisuje i dopunjava 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dnevnik u želji da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jednog dana bude objavljen</a:t>
            </a:r>
            <a:endParaRPr lang="hr-HR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kolovoza 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1944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svi stanovnici tajnog skloništa bit će zarobljeni i potom odvedeni u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logore</a:t>
            </a: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nakon oslobođenja, </a:t>
            </a:r>
            <a:r>
              <a:rPr lang="hr-H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Miep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predaje sve zapise </a:t>
            </a:r>
            <a:r>
              <a:rPr lang="hr-H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Ottu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Franku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on uređuje zadnju verziju dnevnika, 1947. izlazi iz tiska </a:t>
            </a:r>
            <a:r>
              <a:rPr lang="hr-HR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Het</a:t>
            </a:r>
            <a:r>
              <a:rPr lang="hr-HR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Achterhuis</a:t>
            </a:r>
            <a:endParaRPr lang="hr-HR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377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b="1" cap="none" dirty="0" smtClean="0">
                <a:solidFill>
                  <a:schemeClr val="tx1"/>
                </a:solidFill>
              </a:rPr>
              <a:t>Pogled s ulice/kanala i s dvorišta</a:t>
            </a:r>
            <a:endParaRPr lang="hr-HR" b="1" cap="none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36912"/>
            <a:ext cx="4266188" cy="2667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48" t="45955" r="37392" b="11771"/>
          <a:stretch/>
        </p:blipFill>
        <p:spPr bwMode="auto">
          <a:xfrm>
            <a:off x="4932040" y="2132856"/>
            <a:ext cx="3809123" cy="38445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8455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hr-HR" sz="2800" b="1" cap="none" dirty="0" err="1" smtClean="0">
                <a:solidFill>
                  <a:schemeClr val="tx1"/>
                </a:solidFill>
              </a:rPr>
              <a:t>Prinsengracht</a:t>
            </a:r>
            <a:r>
              <a:rPr lang="hr-HR" sz="2800" b="1" cap="none" dirty="0" smtClean="0">
                <a:solidFill>
                  <a:schemeClr val="tx1"/>
                </a:solidFill>
              </a:rPr>
              <a:t> 263,Amsterdam</a:t>
            </a:r>
            <a:endParaRPr lang="hr-HR" sz="2800" b="1" cap="none" dirty="0">
              <a:solidFill>
                <a:schemeClr val="tx1"/>
              </a:solidFill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91" t="5165" r="7065" b="4713"/>
          <a:stretch/>
        </p:blipFill>
        <p:spPr bwMode="auto">
          <a:xfrm>
            <a:off x="1187624" y="1124744"/>
            <a:ext cx="6912768" cy="5607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8992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Slika muzeja danas</a:t>
            </a:r>
            <a:endParaRPr lang="hr-HR" dirty="0"/>
          </a:p>
        </p:txBody>
      </p:sp>
      <p:pic>
        <p:nvPicPr>
          <p:cNvPr id="1026" name="Picture 2" descr="C:\Users\SkolaRadic3\Google disk\Anne Frank phot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885" y="8576"/>
            <a:ext cx="916988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847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9081"/>
            <a:ext cx="9841436" cy="6839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701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84" y="476672"/>
            <a:ext cx="8180340" cy="634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186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9625"/>
            <a:ext cx="9695752" cy="7174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047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60672" cy="1039427"/>
          </a:xfrm>
        </p:spPr>
        <p:txBody>
          <a:bodyPr/>
          <a:lstStyle/>
          <a:p>
            <a:r>
              <a:rPr lang="hr-HR" b="1" cap="none" dirty="0" smtClean="0">
                <a:solidFill>
                  <a:schemeClr val="tx1"/>
                </a:solidFill>
              </a:rPr>
              <a:t>Pomični ormar za knjige</a:t>
            </a:r>
            <a:endParaRPr lang="hr-HR" b="1" cap="none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39431"/>
            <a:ext cx="4032448" cy="2624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7" b="3922"/>
          <a:stretch/>
        </p:blipFill>
        <p:spPr bwMode="auto">
          <a:xfrm>
            <a:off x="3159534" y="1484784"/>
            <a:ext cx="3112964" cy="2550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149080"/>
            <a:ext cx="3867341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698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avokutnik 9"/>
          <p:cNvSpPr/>
          <p:nvPr/>
        </p:nvSpPr>
        <p:spPr>
          <a:xfrm>
            <a:off x="6660232" y="4869160"/>
            <a:ext cx="2304256" cy="5760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2" name="Rezervirano mjesto sadržaja 1"/>
          <p:cNvSpPr>
            <a:spLocks noGrp="1"/>
          </p:cNvSpPr>
          <p:nvPr>
            <p:ph idx="1"/>
          </p:nvPr>
        </p:nvSpPr>
        <p:spPr>
          <a:xfrm>
            <a:off x="457200" y="1524000"/>
            <a:ext cx="4961823" cy="4572000"/>
          </a:xfrm>
        </p:spPr>
        <p:txBody>
          <a:bodyPr>
            <a:normAutofit fontScale="92500"/>
          </a:bodyPr>
          <a:lstStyle/>
          <a:p>
            <a:pPr marL="0" indent="0">
              <a:buClr>
                <a:srgbClr val="0070C0"/>
              </a:buClr>
              <a:buNone/>
            </a:pPr>
            <a:r>
              <a:rPr lang="hr-HR" sz="3600" dirty="0" smtClean="0"/>
              <a:t>MZOS:</a:t>
            </a:r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hr-HR" sz="2800" dirty="0"/>
              <a:t>k</a:t>
            </a:r>
            <a:r>
              <a:rPr lang="hr-HR" sz="2800" dirty="0" smtClean="0"/>
              <a:t>orisni linkovi (43)</a:t>
            </a:r>
          </a:p>
          <a:p>
            <a:pPr marL="0" indent="0">
              <a:buClr>
                <a:srgbClr val="0070C0"/>
              </a:buClr>
              <a:buNone/>
            </a:pPr>
            <a:endParaRPr lang="hr-HR" sz="2800" dirty="0" smtClean="0"/>
          </a:p>
          <a:p>
            <a:pPr>
              <a:buClr>
                <a:srgbClr val="0070C0"/>
              </a:buClr>
              <a:buFont typeface="Wingdings" panose="05000000000000000000" pitchFamily="2" charset="2"/>
              <a:buChar char="Ø"/>
            </a:pPr>
            <a:r>
              <a:rPr lang="hr-HR" sz="2800" dirty="0"/>
              <a:t>n</a:t>
            </a:r>
            <a:r>
              <a:rPr lang="hr-HR" sz="2800" dirty="0" smtClean="0"/>
              <a:t>astavni materijali:</a:t>
            </a:r>
          </a:p>
          <a:p>
            <a:pPr marL="0" indent="0">
              <a:buClr>
                <a:srgbClr val="0070C0"/>
              </a:buClr>
              <a:buNone/>
            </a:pPr>
            <a:r>
              <a:rPr lang="hr-HR" sz="2800" b="1" i="1" dirty="0" smtClean="0"/>
              <a:t>Smjernice za </a:t>
            </a:r>
          </a:p>
          <a:p>
            <a:pPr marL="0" indent="0">
              <a:buClr>
                <a:srgbClr val="0070C0"/>
              </a:buClr>
              <a:buNone/>
            </a:pPr>
            <a:r>
              <a:rPr lang="hr-HR" sz="2800" b="1" i="1" dirty="0" smtClean="0"/>
              <a:t>poučavanje o holokaustu: </a:t>
            </a:r>
          </a:p>
          <a:p>
            <a:pPr lvl="1">
              <a:buClr>
                <a:srgbClr val="0070C0"/>
              </a:buClr>
            </a:pPr>
            <a:r>
              <a:rPr lang="hr-HR" i="1" dirty="0" smtClean="0">
                <a:solidFill>
                  <a:schemeClr val="tx1"/>
                </a:solidFill>
              </a:rPr>
              <a:t>Smjernice za nastavu o holokaustu</a:t>
            </a:r>
          </a:p>
          <a:p>
            <a:pPr lvl="1">
              <a:buClr>
                <a:srgbClr val="0070C0"/>
              </a:buClr>
            </a:pPr>
            <a:r>
              <a:rPr lang="hr-HR" i="1" dirty="0" smtClean="0">
                <a:solidFill>
                  <a:schemeClr val="tx1"/>
                </a:solidFill>
              </a:rPr>
              <a:t>Kako poučavati o holokaustu u školama</a:t>
            </a:r>
          </a:p>
          <a:p>
            <a:pPr lvl="1">
              <a:buClr>
                <a:srgbClr val="0070C0"/>
              </a:buClr>
            </a:pPr>
            <a:r>
              <a:rPr lang="hr-HR" i="1" dirty="0" smtClean="0">
                <a:solidFill>
                  <a:schemeClr val="tx1"/>
                </a:solidFill>
              </a:rPr>
              <a:t>Zašto poučavati o holokaustu?</a:t>
            </a:r>
          </a:p>
          <a:p>
            <a:pPr marL="0" indent="0">
              <a:buNone/>
            </a:pPr>
            <a:endParaRPr lang="hr-HR" dirty="0"/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smtClean="0">
                <a:solidFill>
                  <a:srgbClr val="0070C0"/>
                </a:solidFill>
                <a:latin typeface="Arial Rounded MT Bold" panose="020F0704030504030204" pitchFamily="34" charset="0"/>
              </a:rPr>
              <a:t>KRENUTI webom…</a:t>
            </a:r>
            <a:endParaRPr lang="hr-HR" sz="4000" dirty="0">
              <a:solidFill>
                <a:srgbClr val="0070C0"/>
              </a:solidFill>
              <a:latin typeface="Arial Rounded MT Bold" panose="020F070403050403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47"/>
          <a:stretch/>
        </p:blipFill>
        <p:spPr bwMode="auto">
          <a:xfrm>
            <a:off x="5419023" y="-18516"/>
            <a:ext cx="372497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Ravni poveznik sa strelicom 4"/>
          <p:cNvCxnSpPr/>
          <p:nvPr/>
        </p:nvCxnSpPr>
        <p:spPr>
          <a:xfrm>
            <a:off x="3575546" y="2636912"/>
            <a:ext cx="3007510" cy="2376264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Ravni poveznik sa strelicom 6"/>
          <p:cNvCxnSpPr/>
          <p:nvPr/>
        </p:nvCxnSpPr>
        <p:spPr>
          <a:xfrm>
            <a:off x="3575546" y="3410484"/>
            <a:ext cx="3046098" cy="1837232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aobljeni pravokutnik 10"/>
          <p:cNvSpPr/>
          <p:nvPr/>
        </p:nvSpPr>
        <p:spPr>
          <a:xfrm>
            <a:off x="6660232" y="4869160"/>
            <a:ext cx="2376264" cy="57606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0476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cap="none" dirty="0" smtClean="0">
                <a:solidFill>
                  <a:schemeClr val="tx1"/>
                </a:solidFill>
              </a:rPr>
              <a:t>Sanitarni čvorovi</a:t>
            </a:r>
            <a:endParaRPr lang="hr-HR" b="1" cap="none" dirty="0">
              <a:solidFill>
                <a:schemeClr val="tx1"/>
              </a:solidFill>
            </a:endParaRPr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87824" y="4005064"/>
            <a:ext cx="4040188" cy="268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23950"/>
            <a:ext cx="4509429" cy="215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28800"/>
            <a:ext cx="3528392" cy="2340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690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cap="none" dirty="0" err="1" smtClean="0">
                <a:solidFill>
                  <a:schemeClr val="tx1"/>
                </a:solidFill>
              </a:rPr>
              <a:t>Annina</a:t>
            </a:r>
            <a:r>
              <a:rPr lang="hr-HR" b="1" cap="none" dirty="0" smtClean="0">
                <a:solidFill>
                  <a:schemeClr val="tx1"/>
                </a:solidFill>
              </a:rPr>
              <a:t> soba</a:t>
            </a:r>
            <a:endParaRPr lang="hr-HR" b="1" cap="none" dirty="0">
              <a:solidFill>
                <a:schemeClr val="tx1"/>
              </a:solidFill>
            </a:endParaRPr>
          </a:p>
        </p:txBody>
      </p:sp>
      <p:sp>
        <p:nvSpPr>
          <p:cNvPr id="5" name="Rezervirano mjesto teksta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544" y="2060848"/>
            <a:ext cx="4447341" cy="4479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zervirano mjesto teksta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916832"/>
            <a:ext cx="2798356" cy="263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712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b="1" cap="none" dirty="0" smtClean="0">
                <a:solidFill>
                  <a:schemeClr val="tx1"/>
                </a:solidFill>
              </a:rPr>
              <a:t>Dijeli je sa sestrom, a potom s </a:t>
            </a:r>
            <a:r>
              <a:rPr lang="hr-HR" b="1" cap="none" dirty="0" err="1">
                <a:solidFill>
                  <a:schemeClr val="tx1"/>
                </a:solidFill>
              </a:rPr>
              <a:t>F</a:t>
            </a:r>
            <a:r>
              <a:rPr lang="hr-HR" b="1" cap="none" dirty="0" err="1" smtClean="0">
                <a:solidFill>
                  <a:schemeClr val="tx1"/>
                </a:solidFill>
              </a:rPr>
              <a:t>ritzom</a:t>
            </a:r>
            <a:endParaRPr lang="hr-HR" b="1" cap="none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132856"/>
            <a:ext cx="4038600" cy="3126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06" t="41705" r="37347" b="25808"/>
          <a:stretch/>
        </p:blipFill>
        <p:spPr bwMode="auto">
          <a:xfrm>
            <a:off x="4716016" y="2132856"/>
            <a:ext cx="4117250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9630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cap="none" dirty="0" smtClean="0">
                <a:solidFill>
                  <a:schemeClr val="tx1"/>
                </a:solidFill>
              </a:rPr>
              <a:t>Soba za roditelje i </a:t>
            </a:r>
            <a:r>
              <a:rPr lang="hr-HR" b="1" cap="none" dirty="0" err="1">
                <a:solidFill>
                  <a:schemeClr val="tx1"/>
                </a:solidFill>
              </a:rPr>
              <a:t>M</a:t>
            </a:r>
            <a:r>
              <a:rPr lang="hr-HR" b="1" cap="none" dirty="0" err="1" smtClean="0">
                <a:solidFill>
                  <a:schemeClr val="tx1"/>
                </a:solidFill>
              </a:rPr>
              <a:t>argot</a:t>
            </a:r>
            <a:r>
              <a:rPr lang="hr-HR" b="1" cap="none" dirty="0" smtClean="0">
                <a:solidFill>
                  <a:schemeClr val="tx1"/>
                </a:solidFill>
              </a:rPr>
              <a:t>, </a:t>
            </a:r>
            <a:br>
              <a:rPr lang="hr-HR" b="1" cap="none" dirty="0" smtClean="0">
                <a:solidFill>
                  <a:schemeClr val="tx1"/>
                </a:solidFill>
              </a:rPr>
            </a:br>
            <a:r>
              <a:rPr lang="hr-HR" b="1" cap="none" dirty="0" err="1" smtClean="0">
                <a:solidFill>
                  <a:schemeClr val="tx1"/>
                </a:solidFill>
              </a:rPr>
              <a:t>Peterova</a:t>
            </a:r>
            <a:r>
              <a:rPr lang="hr-HR" b="1" cap="none" dirty="0" smtClean="0">
                <a:solidFill>
                  <a:schemeClr val="tx1"/>
                </a:solidFill>
              </a:rPr>
              <a:t> soba sa stepenicama za potkrovlje</a:t>
            </a:r>
            <a:endParaRPr lang="hr-HR" b="1" cap="none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739" y="2420888"/>
            <a:ext cx="4329311" cy="2814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423298"/>
            <a:ext cx="4248472" cy="283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509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b="1" cap="none" dirty="0" smtClean="0">
                <a:solidFill>
                  <a:schemeClr val="tx1"/>
                </a:solidFill>
              </a:rPr>
              <a:t>Kuhinja i dnevna prostorija te spavaća soba za supružnike Van </a:t>
            </a:r>
            <a:r>
              <a:rPr lang="hr-HR" b="1" cap="none" dirty="0" err="1">
                <a:solidFill>
                  <a:schemeClr val="tx1"/>
                </a:solidFill>
              </a:rPr>
              <a:t>P</a:t>
            </a:r>
            <a:r>
              <a:rPr lang="hr-HR" b="1" cap="none" dirty="0" err="1" smtClean="0">
                <a:solidFill>
                  <a:schemeClr val="tx1"/>
                </a:solidFill>
              </a:rPr>
              <a:t>els</a:t>
            </a:r>
            <a:endParaRPr lang="hr-HR" b="1" cap="none" dirty="0">
              <a:solidFill>
                <a:schemeClr val="tx1"/>
              </a:solidFill>
            </a:endParaRPr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87724"/>
            <a:ext cx="4320480" cy="4353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30" y="2276872"/>
            <a:ext cx="4023623" cy="3157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898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slov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solidFill>
                  <a:schemeClr val="tx1"/>
                </a:solidFill>
              </a:rPr>
              <a:t>Gone, but </a:t>
            </a:r>
            <a:r>
              <a:rPr lang="hr-HR" b="1" dirty="0" err="1" smtClean="0">
                <a:solidFill>
                  <a:schemeClr val="tx1"/>
                </a:solidFill>
              </a:rPr>
              <a:t>not</a:t>
            </a:r>
            <a:r>
              <a:rPr lang="hr-HR" b="1" dirty="0" smtClean="0">
                <a:solidFill>
                  <a:schemeClr val="tx1"/>
                </a:solidFill>
              </a:rPr>
              <a:t> </a:t>
            </a:r>
            <a:r>
              <a:rPr lang="hr-HR" b="1" dirty="0" err="1" smtClean="0">
                <a:solidFill>
                  <a:schemeClr val="tx1"/>
                </a:solidFill>
              </a:rPr>
              <a:t>forgotten</a:t>
            </a:r>
            <a:endParaRPr lang="hr-HR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1617310"/>
            <a:ext cx="7462563" cy="4475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zervirano mjesto podnožja 1"/>
          <p:cNvSpPr>
            <a:spLocks noGrp="1"/>
          </p:cNvSpPr>
          <p:nvPr>
            <p:ph type="ftr" sz="quarter" idx="11"/>
          </p:nvPr>
        </p:nvSpPr>
        <p:spPr>
          <a:xfrm>
            <a:off x="251520" y="6356350"/>
            <a:ext cx="8784976" cy="365125"/>
          </a:xfrm>
        </p:spPr>
        <p:txBody>
          <a:bodyPr/>
          <a:lstStyle/>
          <a:p>
            <a:r>
              <a:rPr lang="hr-HR" dirty="0" smtClean="0"/>
              <a:t>Izvor: http</a:t>
            </a:r>
            <a:r>
              <a:rPr lang="hr-HR" dirty="0"/>
              <a:t>://www.dailymail.co.uk/</a:t>
            </a:r>
            <a:r>
              <a:rPr lang="hr-HR" dirty="0" err="1"/>
              <a:t>news</a:t>
            </a:r>
            <a:r>
              <a:rPr lang="hr-HR" dirty="0"/>
              <a:t>/</a:t>
            </a:r>
            <a:r>
              <a:rPr lang="hr-HR" dirty="0" err="1"/>
              <a:t>article</a:t>
            </a:r>
            <a:r>
              <a:rPr lang="hr-HR" dirty="0"/>
              <a:t>-3038505/</a:t>
            </a:r>
            <a:r>
              <a:rPr lang="hr-HR" dirty="0" err="1"/>
              <a:t>Burning</a:t>
            </a:r>
            <a:r>
              <a:rPr lang="hr-HR" dirty="0"/>
              <a:t>-</a:t>
            </a:r>
            <a:r>
              <a:rPr lang="hr-HR" dirty="0" err="1"/>
              <a:t>huts</a:t>
            </a:r>
            <a:r>
              <a:rPr lang="hr-HR" dirty="0"/>
              <a:t>-Hitler-</a:t>
            </a:r>
            <a:r>
              <a:rPr lang="hr-HR" dirty="0" err="1"/>
              <a:t>flags</a:t>
            </a:r>
            <a:r>
              <a:rPr lang="hr-HR" dirty="0"/>
              <a:t>-</a:t>
            </a:r>
            <a:r>
              <a:rPr lang="hr-HR" dirty="0" err="1"/>
              <a:t>concentration</a:t>
            </a:r>
            <a:r>
              <a:rPr lang="hr-HR" dirty="0"/>
              <a:t>-</a:t>
            </a:r>
            <a:r>
              <a:rPr lang="hr-HR" dirty="0" err="1"/>
              <a:t>camp</a:t>
            </a:r>
            <a:r>
              <a:rPr lang="hr-HR" dirty="0"/>
              <a:t>-</a:t>
            </a:r>
            <a:r>
              <a:rPr lang="hr-HR" dirty="0" err="1"/>
              <a:t>victims</a:t>
            </a:r>
            <a:r>
              <a:rPr lang="hr-HR" dirty="0"/>
              <a:t>-</a:t>
            </a:r>
            <a:r>
              <a:rPr lang="hr-HR" dirty="0" err="1"/>
              <a:t>starved</a:t>
            </a:r>
            <a:r>
              <a:rPr lang="hr-HR" dirty="0"/>
              <a:t>-</a:t>
            </a:r>
            <a:r>
              <a:rPr lang="hr-HR" dirty="0" err="1"/>
              <a:t>death</a:t>
            </a:r>
            <a:r>
              <a:rPr lang="hr-HR" dirty="0"/>
              <a:t>-</a:t>
            </a:r>
            <a:r>
              <a:rPr lang="hr-HR" dirty="0" err="1"/>
              <a:t>Harrowing</a:t>
            </a:r>
            <a:r>
              <a:rPr lang="hr-HR" dirty="0"/>
              <a:t>-</a:t>
            </a:r>
            <a:r>
              <a:rPr lang="hr-HR" dirty="0" err="1"/>
              <a:t>pictures</a:t>
            </a:r>
            <a:r>
              <a:rPr lang="hr-HR" dirty="0"/>
              <a:t>-</a:t>
            </a:r>
            <a:r>
              <a:rPr lang="hr-HR" dirty="0" err="1"/>
              <a:t>Belsen</a:t>
            </a:r>
            <a:r>
              <a:rPr lang="hr-HR" dirty="0"/>
              <a:t>-</a:t>
            </a:r>
            <a:r>
              <a:rPr lang="hr-HR" dirty="0" err="1"/>
              <a:t>released</a:t>
            </a:r>
            <a:r>
              <a:rPr lang="hr-HR" dirty="0"/>
              <a:t>-70-</a:t>
            </a:r>
            <a:r>
              <a:rPr lang="hr-HR" dirty="0" err="1"/>
              <a:t>years</a:t>
            </a:r>
            <a:r>
              <a:rPr lang="hr-HR" dirty="0"/>
              <a:t>-</a:t>
            </a:r>
            <a:r>
              <a:rPr lang="hr-HR" dirty="0" err="1"/>
              <a:t>liberation.html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156291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>
          <a:xfrm>
            <a:off x="426128" y="188640"/>
            <a:ext cx="8322336" cy="1259159"/>
          </a:xfrm>
        </p:spPr>
        <p:txBody>
          <a:bodyPr>
            <a:normAutofit fontScale="90000"/>
          </a:bodyPr>
          <a:lstStyle/>
          <a:p>
            <a:r>
              <a:rPr lang="hr-HR" b="1" dirty="0" smtClean="0">
                <a:solidFill>
                  <a:schemeClr val="tx1"/>
                </a:solidFill>
              </a:rPr>
              <a:t/>
            </a:r>
            <a:br>
              <a:rPr lang="hr-HR" b="1" dirty="0" smtClean="0">
                <a:solidFill>
                  <a:schemeClr val="tx1"/>
                </a:solidFill>
              </a:rPr>
            </a:br>
            <a:r>
              <a:rPr lang="hr-HR" sz="3100" b="1" dirty="0">
                <a:solidFill>
                  <a:schemeClr val="tx2"/>
                </a:solidFill>
                <a:ea typeface="+mn-ea"/>
                <a:cs typeface="+mn-cs"/>
              </a:rPr>
              <a:t>27. 1. </a:t>
            </a:r>
            <a:r>
              <a:rPr lang="vi-VN" sz="3100" b="1" dirty="0">
                <a:solidFill>
                  <a:schemeClr val="tx2"/>
                </a:solidFill>
                <a:ea typeface="+mn-ea"/>
                <a:cs typeface="+mn-cs"/>
              </a:rPr>
              <a:t>Međunarodni dan sjećanja na žrtve holokausta</a:t>
            </a:r>
            <a:br>
              <a:rPr lang="vi-VN" sz="3100" b="1" dirty="0">
                <a:solidFill>
                  <a:schemeClr val="tx2"/>
                </a:solidFill>
                <a:ea typeface="+mn-ea"/>
                <a:cs typeface="+mn-cs"/>
              </a:rPr>
            </a:br>
            <a:endParaRPr lang="hr-HR" sz="3100" b="1" dirty="0">
              <a:solidFill>
                <a:schemeClr val="tx2"/>
              </a:solidFill>
              <a:ea typeface="+mn-ea"/>
              <a:cs typeface="+mn-cs"/>
            </a:endParaRPr>
          </a:p>
        </p:txBody>
      </p:sp>
      <p:sp>
        <p:nvSpPr>
          <p:cNvPr id="5" name="Rezervirano mjesto teksta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>
              <a:latin typeface="+mj-lt"/>
            </a:endParaRPr>
          </a:p>
        </p:txBody>
      </p:sp>
      <p:sp>
        <p:nvSpPr>
          <p:cNvPr id="8" name="Rezervirano mjesto sadržaja 7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145872" cy="3582888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42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kampova i </a:t>
            </a:r>
            <a:r>
              <a:rPr lang="hr-HR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getoa</a:t>
            </a:r>
            <a:endParaRPr lang="hr-H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20 milijuna ljudi je umrlo ili bilo zarobljeno na ovim mjestima*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hr-H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bijeno 6 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milijuna Židova, od toga 1,5 milijuna djece</a:t>
            </a:r>
          </a:p>
          <a:p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milijuna pripadnika drugih naroda ili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skupina</a:t>
            </a:r>
          </a:p>
          <a:p>
            <a:endParaRPr lang="hr-H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zervirano mjesto teksta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hr-HR" dirty="0" err="1" smtClean="0">
                <a:latin typeface="+mj-lt"/>
              </a:rPr>
              <a:t>Bergen</a:t>
            </a:r>
            <a:r>
              <a:rPr lang="hr-HR" dirty="0" smtClean="0">
                <a:latin typeface="+mj-lt"/>
              </a:rPr>
              <a:t> - </a:t>
            </a:r>
            <a:r>
              <a:rPr lang="hr-HR" dirty="0" err="1" smtClean="0">
                <a:latin typeface="+mj-lt"/>
              </a:rPr>
              <a:t>Belsen</a:t>
            </a:r>
            <a:endParaRPr lang="hr-HR" dirty="0">
              <a:latin typeface="+mj-lt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5257" y="2852936"/>
            <a:ext cx="4170745" cy="2771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zervirano mjesto podnožja 1"/>
          <p:cNvSpPr>
            <a:spLocks noGrp="1"/>
          </p:cNvSpPr>
          <p:nvPr>
            <p:ph type="ftr" sz="quarter" idx="11"/>
          </p:nvPr>
        </p:nvSpPr>
        <p:spPr>
          <a:xfrm>
            <a:off x="1979712" y="6093296"/>
            <a:ext cx="4464496" cy="628179"/>
          </a:xfrm>
        </p:spPr>
        <p:txBody>
          <a:bodyPr/>
          <a:lstStyle/>
          <a:p>
            <a:r>
              <a:rPr lang="hr-HR" dirty="0" smtClean="0"/>
              <a:t>*I</a:t>
            </a:r>
            <a:r>
              <a:rPr lang="en-US" dirty="0" err="1" smtClean="0"/>
              <a:t>zvor</a:t>
            </a:r>
            <a:r>
              <a:rPr lang="en-US" dirty="0"/>
              <a:t>: US </a:t>
            </a:r>
            <a:r>
              <a:rPr lang="en-US" dirty="0" err="1"/>
              <a:t>Holokaust</a:t>
            </a:r>
            <a:r>
              <a:rPr lang="en-US" dirty="0"/>
              <a:t> Memorial </a:t>
            </a:r>
            <a:r>
              <a:rPr lang="en-US" dirty="0" smtClean="0"/>
              <a:t>Museum</a:t>
            </a:r>
            <a:r>
              <a:rPr lang="en-US" dirty="0"/>
              <a:t>, 6./2014</a:t>
            </a:r>
            <a:r>
              <a:rPr lang="en-US" dirty="0" smtClean="0"/>
              <a:t>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04417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solidFill>
                  <a:schemeClr val="tx1"/>
                </a:solidFill>
              </a:rPr>
              <a:t>KUĆA ANNE FRANK (1960.)</a:t>
            </a:r>
            <a:endParaRPr lang="hr-HR" b="1" dirty="0">
              <a:solidFill>
                <a:schemeClr val="tx1"/>
              </a:solidFill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20" y="1340768"/>
            <a:ext cx="3888432" cy="3030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zervirano mjesto sadržaja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114300" indent="0">
              <a:buNone/>
            </a:pPr>
            <a:endParaRPr lang="hr-HR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4" t="3838" r="12337" b="6897"/>
          <a:stretch/>
        </p:blipFill>
        <p:spPr bwMode="auto">
          <a:xfrm>
            <a:off x="4211960" y="3631359"/>
            <a:ext cx="4739534" cy="2982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014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solidFill>
                  <a:schemeClr val="tx1"/>
                </a:solidFill>
              </a:rPr>
              <a:t>Dnevnički zapisi </a:t>
            </a:r>
            <a:r>
              <a:rPr lang="hr-HR" b="1" dirty="0" err="1" smtClean="0">
                <a:solidFill>
                  <a:schemeClr val="tx1"/>
                </a:solidFill>
              </a:rPr>
              <a:t>anne</a:t>
            </a:r>
            <a:r>
              <a:rPr lang="hr-HR" b="1" dirty="0" smtClean="0">
                <a:solidFill>
                  <a:schemeClr val="tx1"/>
                </a:solidFill>
              </a:rPr>
              <a:t> </a:t>
            </a:r>
            <a:r>
              <a:rPr lang="hr-HR" b="1" dirty="0" err="1" smtClean="0">
                <a:solidFill>
                  <a:schemeClr val="tx1"/>
                </a:solidFill>
              </a:rPr>
              <a:t>frank</a:t>
            </a:r>
            <a:endParaRPr lang="hr-HR" b="1" dirty="0">
              <a:solidFill>
                <a:schemeClr val="tx1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otresno svjedočanstvo o stradanjima Židova u 2. sv. ratu</a:t>
            </a:r>
          </a:p>
          <a:p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otpor nasilju i patnji</a:t>
            </a:r>
          </a:p>
          <a:p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simbol hrabrosti, snage, nade i želje za životom</a:t>
            </a:r>
          </a:p>
          <a:p>
            <a:pPr marL="114300" indent="0">
              <a:buNone/>
            </a:pPr>
            <a:endParaRPr lang="hr-HR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063" y="1412776"/>
            <a:ext cx="1816765" cy="278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412776"/>
            <a:ext cx="2127250" cy="2713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693" y="4222681"/>
            <a:ext cx="1951037" cy="253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308406"/>
            <a:ext cx="1543050" cy="2451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55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23528" y="1752600"/>
            <a:ext cx="8363272" cy="4916760"/>
          </a:xfrm>
        </p:spPr>
        <p:txBody>
          <a:bodyPr>
            <a:normAutofit fontScale="85000" lnSpcReduction="20000"/>
          </a:bodyPr>
          <a:lstStyle/>
          <a:p>
            <a:endParaRPr lang="hr-H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hr-HR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Tragedija </a:t>
            </a:r>
            <a:r>
              <a:rPr lang="hr-HR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nastala kao posljedica Holokausta se ne može izbrisati. </a:t>
            </a:r>
            <a:endParaRPr lang="hr-HR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hr-HR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Mora </a:t>
            </a:r>
            <a:r>
              <a:rPr lang="hr-HR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biti zapamćena sa sramom i strahom dokle god ljudsko sjećanje bude postojalo. </a:t>
            </a:r>
            <a:endParaRPr lang="hr-HR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hr-HR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Samo </a:t>
            </a:r>
            <a:r>
              <a:rPr lang="hr-HR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ako se sjećamo, onda možemo odati prikladnu počast žrtvama. </a:t>
            </a:r>
            <a:endParaRPr lang="hr-HR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hr-HR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Milijuni </a:t>
            </a:r>
            <a:r>
              <a:rPr lang="hr-HR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nedužnih Židova i pripadnika drugih manjina ubijani su na </a:t>
            </a:r>
            <a:r>
              <a:rPr lang="hr-HR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nezamislivo </a:t>
            </a:r>
            <a:r>
              <a:rPr lang="hr-HR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barbarske načine. </a:t>
            </a:r>
            <a:endParaRPr lang="hr-HR" sz="3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hr-HR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Nikada </a:t>
            </a:r>
            <a:r>
              <a:rPr lang="hr-HR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 smijemo zaboraviti te muškarce, žene i djecu, niti njihovu agoniju</a:t>
            </a:r>
            <a:r>
              <a:rPr lang="hr-HR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  <a:endParaRPr lang="hr-HR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hr-HR">
                <a:latin typeface="Times New Roman" panose="02020603050405020304" pitchFamily="18" charset="0"/>
                <a:cs typeface="Times New Roman" panose="02020603050405020304" pitchFamily="18" charset="0"/>
              </a:rPr>
              <a:t>Generalni </a:t>
            </a:r>
            <a:r>
              <a:rPr lang="hr-HR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tajnik 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Ujedinjenih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naroda, </a:t>
            </a:r>
            <a:r>
              <a:rPr lang="hr-H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Kofi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hr-HR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Annan</a:t>
            </a:r>
            <a:r>
              <a:rPr lang="hr-HR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27. </a:t>
            </a:r>
            <a:r>
              <a:rPr lang="hr-HR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siječnja 2006.)</a:t>
            </a:r>
            <a:endParaRPr lang="hr-H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609013" cy="172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655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b="1" dirty="0" smtClean="0">
                <a:solidFill>
                  <a:schemeClr val="tx1"/>
                </a:solidFill>
              </a:rPr>
              <a:t>AZOO</a:t>
            </a:r>
            <a:endParaRPr lang="hr-HR" b="1" dirty="0">
              <a:solidFill>
                <a:schemeClr val="tx1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2" r="11868" b="7649"/>
          <a:stretch/>
        </p:blipFill>
        <p:spPr bwMode="auto">
          <a:xfrm>
            <a:off x="2411760" y="188640"/>
            <a:ext cx="6525929" cy="4222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aobljeni pravokutnik 3"/>
          <p:cNvSpPr/>
          <p:nvPr/>
        </p:nvSpPr>
        <p:spPr>
          <a:xfrm>
            <a:off x="6732240" y="2492896"/>
            <a:ext cx="2304256" cy="201622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5" name="Pravokutnik 4"/>
          <p:cNvSpPr/>
          <p:nvPr/>
        </p:nvSpPr>
        <p:spPr>
          <a:xfrm>
            <a:off x="3923928" y="4509120"/>
            <a:ext cx="63367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hr-HR" sz="2400" dirty="0"/>
              <a:t>Hrvatski povijesni portal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hr-HR" sz="2400" dirty="0"/>
              <a:t>Ujedinjene nacije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hr-HR" sz="2400" dirty="0" err="1"/>
              <a:t>Yad</a:t>
            </a:r>
            <a:r>
              <a:rPr lang="hr-HR" sz="2400" dirty="0"/>
              <a:t> </a:t>
            </a:r>
            <a:r>
              <a:rPr lang="hr-HR" sz="2400" dirty="0" err="1"/>
              <a:t>Vashem</a:t>
            </a:r>
            <a:endParaRPr lang="hr-HR" sz="2400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hr-HR" sz="2400" dirty="0"/>
              <a:t>United </a:t>
            </a:r>
            <a:r>
              <a:rPr lang="hr-HR" sz="2400" dirty="0" err="1"/>
              <a:t>States</a:t>
            </a:r>
            <a:r>
              <a:rPr lang="hr-HR" sz="2400" dirty="0"/>
              <a:t> </a:t>
            </a:r>
            <a:r>
              <a:rPr lang="hr-HR" sz="2400" dirty="0" err="1" smtClean="0"/>
              <a:t>Holocaust</a:t>
            </a:r>
            <a:endParaRPr lang="hr-HR" sz="2400" dirty="0" smtClean="0"/>
          </a:p>
          <a:p>
            <a:pPr>
              <a:buClr>
                <a:srgbClr val="0070C0"/>
              </a:buClr>
            </a:pPr>
            <a:r>
              <a:rPr lang="hr-HR" sz="2400" dirty="0"/>
              <a:t>	</a:t>
            </a:r>
            <a:r>
              <a:rPr lang="hr-HR" sz="2400" dirty="0" smtClean="0"/>
              <a:t>	</a:t>
            </a:r>
            <a:r>
              <a:rPr lang="hr-HR" sz="2400" dirty="0" err="1" smtClean="0"/>
              <a:t>Memorial</a:t>
            </a:r>
            <a:r>
              <a:rPr lang="hr-HR" sz="2400" dirty="0" smtClean="0"/>
              <a:t> </a:t>
            </a:r>
            <a:r>
              <a:rPr lang="hr-HR" sz="2400" dirty="0" err="1"/>
              <a:t>Museum</a:t>
            </a:r>
            <a:endParaRPr lang="hr-HR" sz="2400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hr-HR" sz="2400" dirty="0" err="1"/>
              <a:t>Anna</a:t>
            </a:r>
            <a:r>
              <a:rPr lang="hr-HR" sz="2400" dirty="0"/>
              <a:t> Frank </a:t>
            </a:r>
            <a:r>
              <a:rPr lang="hr-HR" sz="2400" dirty="0" err="1"/>
              <a:t>House</a:t>
            </a:r>
            <a:endParaRPr lang="hr-HR" sz="2400" dirty="0"/>
          </a:p>
        </p:txBody>
      </p:sp>
      <p:sp>
        <p:nvSpPr>
          <p:cNvPr id="7" name="TekstniOkvir 6"/>
          <p:cNvSpPr txBox="1"/>
          <p:nvPr/>
        </p:nvSpPr>
        <p:spPr>
          <a:xfrm>
            <a:off x="395536" y="4941168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dirty="0" smtClean="0"/>
              <a:t>I ostali korisni izvori:</a:t>
            </a:r>
            <a:endParaRPr lang="hr-HR" sz="2800" dirty="0"/>
          </a:p>
        </p:txBody>
      </p:sp>
    </p:spTree>
    <p:extLst>
      <p:ext uri="{BB962C8B-B14F-4D97-AF65-F5344CB8AC3E}">
        <p14:creationId xmlns:p14="http://schemas.microsoft.com/office/powerpoint/2010/main" val="304070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niOkvir 1"/>
          <p:cNvSpPr txBox="1"/>
          <p:nvPr/>
        </p:nvSpPr>
        <p:spPr>
          <a:xfrm>
            <a:off x="971600" y="6096617"/>
            <a:ext cx="7704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2800" b="1" dirty="0" smtClean="0">
                <a:solidFill>
                  <a:schemeClr val="bg1"/>
                </a:solidFill>
                <a:latin typeface="Garamond" panose="02020404030301010803" pitchFamily="18" charset="0"/>
              </a:rPr>
              <a:t>ZAHVALJUJEM NA VAŠOJ POZORNOSTI!</a:t>
            </a:r>
            <a:endParaRPr lang="hr-HR" sz="2800" b="1" dirty="0">
              <a:solidFill>
                <a:schemeClr val="bg1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9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1"/>
          <p:cNvSpPr>
            <a:spLocks noGrp="1"/>
          </p:cNvSpPr>
          <p:nvPr>
            <p:ph idx="1"/>
          </p:nvPr>
        </p:nvSpPr>
        <p:spPr>
          <a:xfrm>
            <a:off x="467544" y="1052736"/>
            <a:ext cx="8280920" cy="5400600"/>
          </a:xfrm>
          <a:solidFill>
            <a:schemeClr val="bg2">
              <a:lumMod val="10000"/>
              <a:lumOff val="90000"/>
            </a:schemeClr>
          </a:solidFill>
        </p:spPr>
        <p:txBody>
          <a:bodyPr>
            <a:normAutofit fontScale="62500" lnSpcReduction="20000"/>
          </a:bodyPr>
          <a:lstStyle/>
          <a:p>
            <a:r>
              <a:rPr lang="hr-HR" sz="2900" dirty="0">
                <a:solidFill>
                  <a:schemeClr val="bg1"/>
                </a:solidFill>
              </a:rPr>
              <a:t>Agencija za odgoj i obrazovanje - Stručni skupovi. </a:t>
            </a:r>
            <a:r>
              <a:rPr lang="hr-HR" sz="2900" i="1" dirty="0">
                <a:solidFill>
                  <a:schemeClr val="bg1"/>
                </a:solidFill>
              </a:rPr>
              <a:t>Poučavanje o holokaustu</a:t>
            </a:r>
            <a:r>
              <a:rPr lang="hr-HR" sz="2900" dirty="0">
                <a:solidFill>
                  <a:schemeClr val="bg1"/>
                </a:solidFill>
              </a:rPr>
              <a:t>. </a:t>
            </a:r>
            <a:r>
              <a:rPr lang="hr-HR" sz="2900" u="sng" dirty="0">
                <a:solidFill>
                  <a:schemeClr val="bg1"/>
                </a:solidFill>
                <a:hlinkClick r:id="rId2"/>
              </a:rPr>
              <a:t>http://www.azoo.hr/</a:t>
            </a:r>
            <a:r>
              <a:rPr lang="hr-HR" sz="2900" u="sng" dirty="0" err="1">
                <a:solidFill>
                  <a:schemeClr val="bg1"/>
                </a:solidFill>
                <a:hlinkClick r:id="rId2"/>
              </a:rPr>
              <a:t>index.php</a:t>
            </a:r>
            <a:r>
              <a:rPr lang="hr-HR" sz="2900" u="sng" dirty="0">
                <a:solidFill>
                  <a:schemeClr val="bg1"/>
                </a:solidFill>
                <a:hlinkClick r:id="rId2"/>
              </a:rPr>
              <a:t>?</a:t>
            </a:r>
            <a:r>
              <a:rPr lang="hr-HR" sz="2900" u="sng" dirty="0" err="1">
                <a:solidFill>
                  <a:schemeClr val="bg1"/>
                </a:solidFill>
                <a:hlinkClick r:id="rId2"/>
              </a:rPr>
              <a:t>option</a:t>
            </a:r>
            <a:r>
              <a:rPr lang="hr-HR" sz="2900" u="sng" dirty="0">
                <a:solidFill>
                  <a:schemeClr val="bg1"/>
                </a:solidFill>
                <a:hlinkClick r:id="rId2"/>
              </a:rPr>
              <a:t>=</a:t>
            </a:r>
            <a:r>
              <a:rPr lang="hr-HR" sz="2900" u="sng" dirty="0" err="1">
                <a:solidFill>
                  <a:schemeClr val="bg1"/>
                </a:solidFill>
                <a:hlinkClick r:id="rId2"/>
              </a:rPr>
              <a:t>com</a:t>
            </a:r>
            <a:r>
              <a:rPr lang="hr-HR" sz="2900" u="sng" dirty="0">
                <a:solidFill>
                  <a:schemeClr val="bg1"/>
                </a:solidFill>
                <a:hlinkClick r:id="rId2"/>
              </a:rPr>
              <a:t>_</a:t>
            </a:r>
            <a:r>
              <a:rPr lang="hr-HR" sz="2900" u="sng" dirty="0" err="1">
                <a:solidFill>
                  <a:schemeClr val="bg1"/>
                </a:solidFill>
                <a:hlinkClick r:id="rId2"/>
              </a:rPr>
              <a:t>content</a:t>
            </a:r>
            <a:r>
              <a:rPr lang="hr-HR" sz="2900" u="sng" dirty="0">
                <a:solidFill>
                  <a:schemeClr val="bg1"/>
                </a:solidFill>
                <a:hlinkClick r:id="rId2"/>
              </a:rPr>
              <a:t>&amp;</a:t>
            </a:r>
            <a:r>
              <a:rPr lang="hr-HR" sz="2900" u="sng" dirty="0" err="1">
                <a:solidFill>
                  <a:schemeClr val="bg1"/>
                </a:solidFill>
                <a:hlinkClick r:id="rId2"/>
              </a:rPr>
              <a:t>view</a:t>
            </a:r>
            <a:r>
              <a:rPr lang="hr-HR" sz="2900" u="sng" dirty="0">
                <a:solidFill>
                  <a:schemeClr val="bg1"/>
                </a:solidFill>
                <a:hlinkClick r:id="rId2"/>
              </a:rPr>
              <a:t>=</a:t>
            </a:r>
            <a:r>
              <a:rPr lang="hr-HR" sz="2900" u="sng" dirty="0" err="1">
                <a:solidFill>
                  <a:schemeClr val="bg1"/>
                </a:solidFill>
                <a:hlinkClick r:id="rId2"/>
              </a:rPr>
              <a:t>article</a:t>
            </a:r>
            <a:r>
              <a:rPr lang="hr-HR" sz="2900" u="sng" dirty="0">
                <a:solidFill>
                  <a:schemeClr val="bg1"/>
                </a:solidFill>
                <a:hlinkClick r:id="rId2"/>
              </a:rPr>
              <a:t>&amp;</a:t>
            </a:r>
            <a:r>
              <a:rPr lang="hr-HR" sz="2900" u="sng" dirty="0" err="1">
                <a:solidFill>
                  <a:schemeClr val="bg1"/>
                </a:solidFill>
                <a:hlinkClick r:id="rId2"/>
              </a:rPr>
              <a:t>id</a:t>
            </a:r>
            <a:r>
              <a:rPr lang="hr-HR" sz="2900" u="sng" dirty="0">
                <a:solidFill>
                  <a:schemeClr val="bg1"/>
                </a:solidFill>
                <a:hlinkClick r:id="rId2"/>
              </a:rPr>
              <a:t>=6148:struni-skup-</a:t>
            </a:r>
            <a:r>
              <a:rPr lang="hr-HR" sz="2900" u="sng" dirty="0" err="1">
                <a:solidFill>
                  <a:schemeClr val="bg1"/>
                </a:solidFill>
                <a:hlinkClick r:id="rId2"/>
              </a:rPr>
              <a:t>pouavanje</a:t>
            </a:r>
            <a:r>
              <a:rPr lang="hr-HR" sz="2900" u="sng" dirty="0">
                <a:solidFill>
                  <a:schemeClr val="bg1"/>
                </a:solidFill>
                <a:hlinkClick r:id="rId2"/>
              </a:rPr>
              <a:t>-i-</a:t>
            </a:r>
            <a:r>
              <a:rPr lang="hr-HR" sz="2900" u="sng" dirty="0" err="1">
                <a:solidFill>
                  <a:schemeClr val="bg1"/>
                </a:solidFill>
                <a:hlinkClick r:id="rId2"/>
              </a:rPr>
              <a:t>uenje</a:t>
            </a:r>
            <a:r>
              <a:rPr lang="hr-HR" sz="2900" u="sng" dirty="0">
                <a:solidFill>
                  <a:schemeClr val="bg1"/>
                </a:solidFill>
                <a:hlinkClick r:id="rId2"/>
              </a:rPr>
              <a:t>-o-holokaustu-i-</a:t>
            </a:r>
            <a:r>
              <a:rPr lang="hr-HR" sz="2900" u="sng" dirty="0" err="1">
                <a:solidFill>
                  <a:schemeClr val="bg1"/>
                </a:solidFill>
                <a:hlinkClick r:id="rId2"/>
              </a:rPr>
              <a:t>spreavanju</a:t>
            </a:r>
            <a:r>
              <a:rPr lang="hr-HR" sz="2900" u="sng" dirty="0">
                <a:solidFill>
                  <a:schemeClr val="bg1"/>
                </a:solidFill>
                <a:hlinkClick r:id="rId2"/>
              </a:rPr>
              <a:t>-</a:t>
            </a:r>
            <a:r>
              <a:rPr lang="hr-HR" sz="2900" u="sng" dirty="0" err="1">
                <a:solidFill>
                  <a:schemeClr val="bg1"/>
                </a:solidFill>
                <a:hlinkClick r:id="rId2"/>
              </a:rPr>
              <a:t>zloina</a:t>
            </a:r>
            <a:r>
              <a:rPr lang="hr-HR" sz="2900" u="sng" dirty="0">
                <a:solidFill>
                  <a:schemeClr val="bg1"/>
                </a:solidFill>
                <a:hlinkClick r:id="rId2"/>
              </a:rPr>
              <a:t>-protiv-</a:t>
            </a:r>
            <a:r>
              <a:rPr lang="hr-HR" sz="2900" u="sng" dirty="0" err="1">
                <a:solidFill>
                  <a:schemeClr val="bg1"/>
                </a:solidFill>
                <a:hlinkClick r:id="rId2"/>
              </a:rPr>
              <a:t>ovjenosti</a:t>
            </a:r>
            <a:r>
              <a:rPr lang="hr-HR" sz="2900" u="sng" dirty="0">
                <a:solidFill>
                  <a:schemeClr val="bg1"/>
                </a:solidFill>
                <a:hlinkClick r:id="rId2"/>
              </a:rPr>
              <a:t>&amp;</a:t>
            </a:r>
            <a:r>
              <a:rPr lang="hr-HR" sz="2900" u="sng" dirty="0" err="1">
                <a:solidFill>
                  <a:schemeClr val="bg1"/>
                </a:solidFill>
                <a:hlinkClick r:id="rId2"/>
              </a:rPr>
              <a:t>catid</a:t>
            </a:r>
            <a:r>
              <a:rPr lang="hr-HR" sz="2900" u="sng" dirty="0">
                <a:solidFill>
                  <a:schemeClr val="bg1"/>
                </a:solidFill>
                <a:hlinkClick r:id="rId2"/>
              </a:rPr>
              <a:t>=441:</a:t>
            </a:r>
            <a:r>
              <a:rPr lang="hr-HR" sz="2900" u="sng" dirty="0" err="1">
                <a:solidFill>
                  <a:schemeClr val="bg1"/>
                </a:solidFill>
                <a:hlinkClick r:id="rId2"/>
              </a:rPr>
              <a:t>pouavanje</a:t>
            </a:r>
            <a:r>
              <a:rPr lang="hr-HR" sz="2900" u="sng" dirty="0">
                <a:solidFill>
                  <a:schemeClr val="bg1"/>
                </a:solidFill>
                <a:hlinkClick r:id="rId2"/>
              </a:rPr>
              <a:t>-o-holokaustu&amp;</a:t>
            </a:r>
            <a:r>
              <a:rPr lang="hr-HR" sz="2900" u="sng" dirty="0" err="1">
                <a:solidFill>
                  <a:schemeClr val="bg1"/>
                </a:solidFill>
                <a:hlinkClick r:id="rId2"/>
              </a:rPr>
              <a:t>Itemid</a:t>
            </a:r>
            <a:r>
              <a:rPr lang="hr-HR" sz="2900" u="sng" dirty="0">
                <a:solidFill>
                  <a:schemeClr val="bg1"/>
                </a:solidFill>
                <a:hlinkClick r:id="rId2"/>
              </a:rPr>
              <a:t>=485</a:t>
            </a:r>
            <a:r>
              <a:rPr lang="hr-HR" sz="2900" dirty="0">
                <a:solidFill>
                  <a:schemeClr val="bg1"/>
                </a:solidFill>
              </a:rPr>
              <a:t> (</a:t>
            </a:r>
            <a:r>
              <a:rPr lang="hr-HR" sz="2900" dirty="0" err="1">
                <a:solidFill>
                  <a:schemeClr val="bg1"/>
                </a:solidFill>
              </a:rPr>
              <a:t>pristupljeno</a:t>
            </a:r>
            <a:r>
              <a:rPr lang="hr-HR" sz="2900" dirty="0">
                <a:solidFill>
                  <a:schemeClr val="bg1"/>
                </a:solidFill>
              </a:rPr>
              <a:t> 6. prosinca 2016.)</a:t>
            </a:r>
          </a:p>
          <a:p>
            <a:r>
              <a:rPr lang="hr-HR" sz="2900" dirty="0" err="1">
                <a:solidFill>
                  <a:schemeClr val="bg1"/>
                </a:solidFill>
              </a:rPr>
              <a:t>Annan</a:t>
            </a:r>
            <a:r>
              <a:rPr lang="hr-HR" sz="2900" dirty="0">
                <a:solidFill>
                  <a:schemeClr val="bg1"/>
                </a:solidFill>
              </a:rPr>
              <a:t>, </a:t>
            </a:r>
            <a:r>
              <a:rPr lang="hr-HR" sz="2900" dirty="0" err="1">
                <a:solidFill>
                  <a:schemeClr val="bg1"/>
                </a:solidFill>
              </a:rPr>
              <a:t>Kofi</a:t>
            </a:r>
            <a:r>
              <a:rPr lang="hr-HR" sz="2900" dirty="0">
                <a:solidFill>
                  <a:schemeClr val="bg1"/>
                </a:solidFill>
              </a:rPr>
              <a:t>. </a:t>
            </a:r>
            <a:r>
              <a:rPr lang="hr-HR" sz="2900" i="1" dirty="0" err="1">
                <a:solidFill>
                  <a:schemeClr val="bg1"/>
                </a:solidFill>
              </a:rPr>
              <a:t>Message</a:t>
            </a:r>
            <a:r>
              <a:rPr lang="hr-HR" sz="2900" i="1" dirty="0">
                <a:solidFill>
                  <a:schemeClr val="bg1"/>
                </a:solidFill>
              </a:rPr>
              <a:t> for </a:t>
            </a:r>
            <a:r>
              <a:rPr lang="hr-HR" sz="2900" i="1" dirty="0" err="1">
                <a:solidFill>
                  <a:schemeClr val="bg1"/>
                </a:solidFill>
              </a:rPr>
              <a:t>the</a:t>
            </a:r>
            <a:r>
              <a:rPr lang="hr-HR" sz="2900" i="1" dirty="0">
                <a:solidFill>
                  <a:schemeClr val="bg1"/>
                </a:solidFill>
              </a:rPr>
              <a:t> </a:t>
            </a:r>
            <a:r>
              <a:rPr lang="hr-HR" sz="2900" i="1" dirty="0" err="1">
                <a:solidFill>
                  <a:schemeClr val="bg1"/>
                </a:solidFill>
              </a:rPr>
              <a:t>international</a:t>
            </a:r>
            <a:r>
              <a:rPr lang="hr-HR" sz="2900" i="1" dirty="0">
                <a:solidFill>
                  <a:schemeClr val="bg1"/>
                </a:solidFill>
              </a:rPr>
              <a:t> </a:t>
            </a:r>
            <a:r>
              <a:rPr lang="hr-HR" sz="2900" i="1" dirty="0" err="1">
                <a:solidFill>
                  <a:schemeClr val="bg1"/>
                </a:solidFill>
              </a:rPr>
              <a:t>day</a:t>
            </a:r>
            <a:r>
              <a:rPr lang="hr-HR" sz="2900" i="1" dirty="0">
                <a:solidFill>
                  <a:schemeClr val="bg1"/>
                </a:solidFill>
              </a:rPr>
              <a:t> </a:t>
            </a:r>
            <a:r>
              <a:rPr lang="hr-HR" sz="2900" i="1" dirty="0" err="1">
                <a:solidFill>
                  <a:schemeClr val="bg1"/>
                </a:solidFill>
              </a:rPr>
              <a:t>of</a:t>
            </a:r>
            <a:r>
              <a:rPr lang="hr-HR" sz="2900" i="1" dirty="0">
                <a:solidFill>
                  <a:schemeClr val="bg1"/>
                </a:solidFill>
              </a:rPr>
              <a:t> </a:t>
            </a:r>
            <a:r>
              <a:rPr lang="hr-HR" sz="2900" i="1" dirty="0" err="1">
                <a:solidFill>
                  <a:schemeClr val="bg1"/>
                </a:solidFill>
              </a:rPr>
              <a:t>commemoration</a:t>
            </a:r>
            <a:r>
              <a:rPr lang="hr-HR" sz="2900" i="1" dirty="0">
                <a:solidFill>
                  <a:schemeClr val="bg1"/>
                </a:solidFill>
              </a:rPr>
              <a:t> </a:t>
            </a:r>
            <a:r>
              <a:rPr lang="hr-HR" sz="2900" i="1" dirty="0" err="1">
                <a:solidFill>
                  <a:schemeClr val="bg1"/>
                </a:solidFill>
              </a:rPr>
              <a:t>in</a:t>
            </a:r>
            <a:r>
              <a:rPr lang="hr-HR" sz="2900" i="1" dirty="0">
                <a:solidFill>
                  <a:schemeClr val="bg1"/>
                </a:solidFill>
              </a:rPr>
              <a:t> </a:t>
            </a:r>
            <a:r>
              <a:rPr lang="hr-HR" sz="2900" i="1" dirty="0" err="1">
                <a:solidFill>
                  <a:schemeClr val="bg1"/>
                </a:solidFill>
              </a:rPr>
              <a:t>memory</a:t>
            </a:r>
            <a:r>
              <a:rPr lang="hr-HR" sz="2900" i="1" dirty="0">
                <a:solidFill>
                  <a:schemeClr val="bg1"/>
                </a:solidFill>
              </a:rPr>
              <a:t> </a:t>
            </a:r>
            <a:r>
              <a:rPr lang="hr-HR" sz="2900" i="1" dirty="0" err="1">
                <a:solidFill>
                  <a:schemeClr val="bg1"/>
                </a:solidFill>
              </a:rPr>
              <a:t>of</a:t>
            </a:r>
            <a:r>
              <a:rPr lang="hr-HR" sz="2900" i="1" dirty="0">
                <a:solidFill>
                  <a:schemeClr val="bg1"/>
                </a:solidFill>
              </a:rPr>
              <a:t> </a:t>
            </a:r>
            <a:r>
              <a:rPr lang="hr-HR" sz="2900" i="1" dirty="0" err="1">
                <a:solidFill>
                  <a:schemeClr val="bg1"/>
                </a:solidFill>
              </a:rPr>
              <a:t>the</a:t>
            </a:r>
            <a:r>
              <a:rPr lang="hr-HR" sz="2900" i="1" dirty="0">
                <a:solidFill>
                  <a:schemeClr val="bg1"/>
                </a:solidFill>
              </a:rPr>
              <a:t> </a:t>
            </a:r>
            <a:r>
              <a:rPr lang="hr-HR" sz="2900" i="1" dirty="0" err="1">
                <a:solidFill>
                  <a:schemeClr val="bg1"/>
                </a:solidFill>
              </a:rPr>
              <a:t>victims</a:t>
            </a:r>
            <a:r>
              <a:rPr lang="hr-HR" sz="2900" i="1" dirty="0">
                <a:solidFill>
                  <a:schemeClr val="bg1"/>
                </a:solidFill>
              </a:rPr>
              <a:t> </a:t>
            </a:r>
            <a:r>
              <a:rPr lang="hr-HR" sz="2900" i="1" dirty="0" err="1">
                <a:solidFill>
                  <a:schemeClr val="bg1"/>
                </a:solidFill>
              </a:rPr>
              <a:t>of</a:t>
            </a:r>
            <a:r>
              <a:rPr lang="hr-HR" sz="2900" i="1" dirty="0">
                <a:solidFill>
                  <a:schemeClr val="bg1"/>
                </a:solidFill>
              </a:rPr>
              <a:t> </a:t>
            </a:r>
            <a:r>
              <a:rPr lang="hr-HR" sz="2900" i="1" dirty="0" err="1">
                <a:solidFill>
                  <a:schemeClr val="bg1"/>
                </a:solidFill>
              </a:rPr>
              <a:t>the</a:t>
            </a:r>
            <a:r>
              <a:rPr lang="hr-HR" sz="2900" i="1" dirty="0">
                <a:solidFill>
                  <a:schemeClr val="bg1"/>
                </a:solidFill>
              </a:rPr>
              <a:t> </a:t>
            </a:r>
            <a:r>
              <a:rPr lang="hr-HR" sz="2900" i="1" dirty="0" err="1">
                <a:solidFill>
                  <a:schemeClr val="bg1"/>
                </a:solidFill>
              </a:rPr>
              <a:t>holocaust</a:t>
            </a:r>
            <a:r>
              <a:rPr lang="hr-HR" sz="2900" i="1" dirty="0">
                <a:solidFill>
                  <a:schemeClr val="bg1"/>
                </a:solidFill>
              </a:rPr>
              <a:t>.</a:t>
            </a:r>
            <a:r>
              <a:rPr lang="hr-HR" sz="2900" dirty="0">
                <a:solidFill>
                  <a:schemeClr val="bg1"/>
                </a:solidFill>
              </a:rPr>
              <a:t> </a:t>
            </a:r>
            <a:r>
              <a:rPr lang="hr-HR" sz="2900" u="sng" dirty="0">
                <a:solidFill>
                  <a:schemeClr val="bg1"/>
                </a:solidFill>
                <a:hlinkClick r:id="rId3"/>
              </a:rPr>
              <a:t>http://www.un.org/</a:t>
            </a:r>
            <a:r>
              <a:rPr lang="hr-HR" sz="2900" u="sng" dirty="0" err="1">
                <a:solidFill>
                  <a:schemeClr val="bg1"/>
                </a:solidFill>
                <a:hlinkClick r:id="rId3"/>
              </a:rPr>
              <a:t>en</a:t>
            </a:r>
            <a:r>
              <a:rPr lang="hr-HR" sz="2900" u="sng" dirty="0">
                <a:solidFill>
                  <a:schemeClr val="bg1"/>
                </a:solidFill>
                <a:hlinkClick r:id="rId3"/>
              </a:rPr>
              <a:t>/</a:t>
            </a:r>
            <a:r>
              <a:rPr lang="hr-HR" sz="2900" u="sng" dirty="0" err="1">
                <a:solidFill>
                  <a:schemeClr val="bg1"/>
                </a:solidFill>
                <a:hlinkClick r:id="rId3"/>
              </a:rPr>
              <a:t>holocaustremembrance</a:t>
            </a:r>
            <a:r>
              <a:rPr lang="hr-HR" sz="2900" u="sng" dirty="0">
                <a:solidFill>
                  <a:schemeClr val="bg1"/>
                </a:solidFill>
                <a:hlinkClick r:id="rId3"/>
              </a:rPr>
              <a:t>/2006/2006/</a:t>
            </a:r>
            <a:r>
              <a:rPr lang="hr-HR" sz="2900" u="sng" dirty="0" err="1">
                <a:solidFill>
                  <a:schemeClr val="bg1"/>
                </a:solidFill>
                <a:hlinkClick r:id="rId3"/>
              </a:rPr>
              <a:t>message.html</a:t>
            </a:r>
            <a:r>
              <a:rPr lang="hr-HR" sz="2900" dirty="0">
                <a:solidFill>
                  <a:schemeClr val="bg1"/>
                </a:solidFill>
              </a:rPr>
              <a:t> (</a:t>
            </a:r>
            <a:r>
              <a:rPr lang="hr-HR" sz="2900" dirty="0" err="1">
                <a:solidFill>
                  <a:schemeClr val="bg1"/>
                </a:solidFill>
              </a:rPr>
              <a:t>pristupljeno</a:t>
            </a:r>
            <a:r>
              <a:rPr lang="hr-HR" sz="2900" dirty="0">
                <a:solidFill>
                  <a:schemeClr val="bg1"/>
                </a:solidFill>
              </a:rPr>
              <a:t> 6. prosinca 2016.)</a:t>
            </a:r>
          </a:p>
          <a:p>
            <a:r>
              <a:rPr lang="hr-HR" sz="2900" dirty="0" err="1">
                <a:solidFill>
                  <a:schemeClr val="bg1"/>
                </a:solidFill>
              </a:rPr>
              <a:t>Anna</a:t>
            </a:r>
            <a:r>
              <a:rPr lang="hr-HR" sz="2900" dirty="0">
                <a:solidFill>
                  <a:schemeClr val="bg1"/>
                </a:solidFill>
              </a:rPr>
              <a:t> Frank </a:t>
            </a:r>
            <a:r>
              <a:rPr lang="hr-HR" sz="2900" dirty="0" err="1">
                <a:solidFill>
                  <a:schemeClr val="bg1"/>
                </a:solidFill>
              </a:rPr>
              <a:t>Guide</a:t>
            </a:r>
            <a:r>
              <a:rPr lang="hr-HR" sz="2900" dirty="0">
                <a:solidFill>
                  <a:schemeClr val="bg1"/>
                </a:solidFill>
              </a:rPr>
              <a:t>. </a:t>
            </a:r>
            <a:r>
              <a:rPr lang="hr-HR" sz="2900" u="sng" dirty="0">
                <a:solidFill>
                  <a:schemeClr val="bg1"/>
                </a:solidFill>
                <a:hlinkClick r:id="rId4"/>
              </a:rPr>
              <a:t>http://www.annefrankguide.net/</a:t>
            </a:r>
            <a:r>
              <a:rPr lang="hr-HR" sz="2900" u="sng" dirty="0" err="1">
                <a:solidFill>
                  <a:schemeClr val="bg1"/>
                </a:solidFill>
                <a:hlinkClick r:id="rId4"/>
              </a:rPr>
              <a:t>en</a:t>
            </a:r>
            <a:r>
              <a:rPr lang="hr-HR" sz="2900" u="sng" dirty="0">
                <a:solidFill>
                  <a:schemeClr val="bg1"/>
                </a:solidFill>
                <a:hlinkClick r:id="rId4"/>
              </a:rPr>
              <a:t>-US/</a:t>
            </a:r>
            <a:r>
              <a:rPr lang="hr-HR" sz="2900" u="sng" dirty="0" err="1">
                <a:solidFill>
                  <a:schemeClr val="bg1"/>
                </a:solidFill>
                <a:hlinkClick r:id="rId4"/>
              </a:rPr>
              <a:t>bronnenbank.asp</a:t>
            </a:r>
            <a:r>
              <a:rPr lang="hr-HR" sz="2900" dirty="0">
                <a:solidFill>
                  <a:schemeClr val="bg1"/>
                </a:solidFill>
              </a:rPr>
              <a:t> (</a:t>
            </a:r>
            <a:r>
              <a:rPr lang="hr-HR" sz="2900" dirty="0" err="1">
                <a:solidFill>
                  <a:schemeClr val="bg1"/>
                </a:solidFill>
              </a:rPr>
              <a:t>pristupljeno</a:t>
            </a:r>
            <a:r>
              <a:rPr lang="hr-HR" sz="2900" dirty="0">
                <a:solidFill>
                  <a:schemeClr val="bg1"/>
                </a:solidFill>
              </a:rPr>
              <a:t> </a:t>
            </a:r>
            <a:r>
              <a:rPr lang="hr-HR" sz="2900" dirty="0" smtClean="0">
                <a:solidFill>
                  <a:schemeClr val="bg1"/>
                </a:solidFill>
              </a:rPr>
              <a:t>2. prosinca 2016</a:t>
            </a:r>
            <a:r>
              <a:rPr lang="hr-HR" sz="2900" dirty="0">
                <a:solidFill>
                  <a:schemeClr val="bg1"/>
                </a:solidFill>
              </a:rPr>
              <a:t>.)</a:t>
            </a:r>
          </a:p>
          <a:p>
            <a:r>
              <a:rPr lang="hr-HR" sz="2900" dirty="0" err="1">
                <a:solidFill>
                  <a:schemeClr val="bg1"/>
                </a:solidFill>
              </a:rPr>
              <a:t>Anne</a:t>
            </a:r>
            <a:r>
              <a:rPr lang="hr-HR" sz="2900" dirty="0">
                <a:solidFill>
                  <a:schemeClr val="bg1"/>
                </a:solidFill>
              </a:rPr>
              <a:t> Frank </a:t>
            </a:r>
            <a:r>
              <a:rPr lang="hr-HR" sz="2900" dirty="0" err="1" smtClean="0">
                <a:solidFill>
                  <a:schemeClr val="bg1"/>
                </a:solidFill>
              </a:rPr>
              <a:t>House</a:t>
            </a:r>
            <a:r>
              <a:rPr lang="hr-HR" sz="2900" dirty="0" smtClean="0">
                <a:solidFill>
                  <a:schemeClr val="bg1"/>
                </a:solidFill>
              </a:rPr>
              <a:t>. </a:t>
            </a:r>
            <a:r>
              <a:rPr lang="hr-HR" sz="2900" u="sng" dirty="0" smtClean="0">
                <a:solidFill>
                  <a:schemeClr val="bg1"/>
                </a:solidFill>
                <a:hlinkClick r:id="rId5"/>
              </a:rPr>
              <a:t>http</a:t>
            </a:r>
            <a:r>
              <a:rPr lang="hr-HR" sz="2900" u="sng" dirty="0">
                <a:solidFill>
                  <a:schemeClr val="bg1"/>
                </a:solidFill>
                <a:hlinkClick r:id="rId5"/>
              </a:rPr>
              <a:t>://www.annefrank.org/</a:t>
            </a:r>
            <a:r>
              <a:rPr lang="hr-HR" sz="2900" u="sng" dirty="0" err="1">
                <a:solidFill>
                  <a:schemeClr val="bg1"/>
                </a:solidFill>
                <a:hlinkClick r:id="rId5"/>
              </a:rPr>
              <a:t>en</a:t>
            </a:r>
            <a:r>
              <a:rPr lang="hr-HR" sz="2900" u="sng" dirty="0">
                <a:solidFill>
                  <a:schemeClr val="bg1"/>
                </a:solidFill>
                <a:hlinkClick r:id="rId5"/>
              </a:rPr>
              <a:t>/</a:t>
            </a:r>
            <a:r>
              <a:rPr lang="hr-HR" sz="2900" dirty="0">
                <a:solidFill>
                  <a:schemeClr val="bg1"/>
                </a:solidFill>
              </a:rPr>
              <a:t> </a:t>
            </a:r>
            <a:r>
              <a:rPr lang="hr-HR" sz="2900" u="sng" dirty="0">
                <a:solidFill>
                  <a:schemeClr val="bg1"/>
                </a:solidFill>
              </a:rPr>
              <a:t>(</a:t>
            </a:r>
            <a:r>
              <a:rPr lang="hr-HR" sz="2900" dirty="0" err="1">
                <a:solidFill>
                  <a:schemeClr val="bg1"/>
                </a:solidFill>
              </a:rPr>
              <a:t>pristupljeno</a:t>
            </a:r>
            <a:r>
              <a:rPr lang="hr-HR" sz="2900" dirty="0">
                <a:solidFill>
                  <a:schemeClr val="bg1"/>
                </a:solidFill>
              </a:rPr>
              <a:t> 1. prosinca 2016.)</a:t>
            </a:r>
          </a:p>
          <a:p>
            <a:r>
              <a:rPr lang="hr-HR" sz="2900" dirty="0" err="1">
                <a:solidFill>
                  <a:schemeClr val="bg1"/>
                </a:solidFill>
              </a:rPr>
              <a:t>Bogdanović</a:t>
            </a:r>
            <a:r>
              <a:rPr lang="hr-HR" sz="2900" dirty="0">
                <a:solidFill>
                  <a:schemeClr val="bg1"/>
                </a:solidFill>
              </a:rPr>
              <a:t> </a:t>
            </a:r>
            <a:r>
              <a:rPr lang="hr-HR" sz="2900" dirty="0" err="1">
                <a:solidFill>
                  <a:schemeClr val="bg1"/>
                </a:solidFill>
              </a:rPr>
              <a:t>Jadronja</a:t>
            </a:r>
            <a:r>
              <a:rPr lang="hr-HR" sz="2900" dirty="0">
                <a:solidFill>
                  <a:schemeClr val="bg1"/>
                </a:solidFill>
              </a:rPr>
              <a:t>, Nataša. (29. 1. 2009.) </a:t>
            </a:r>
            <a:r>
              <a:rPr lang="hr-HR" sz="2900" i="1" dirty="0">
                <a:solidFill>
                  <a:schemeClr val="bg1"/>
                </a:solidFill>
              </a:rPr>
              <a:t>Dan sjećanja na žrtve holokausta.</a:t>
            </a:r>
            <a:r>
              <a:rPr lang="hr-HR" sz="2900" dirty="0">
                <a:solidFill>
                  <a:schemeClr val="bg1"/>
                </a:solidFill>
              </a:rPr>
              <a:t> </a:t>
            </a:r>
            <a:r>
              <a:rPr lang="hr-HR" sz="2900" u="sng" dirty="0">
                <a:solidFill>
                  <a:schemeClr val="bg1"/>
                </a:solidFill>
                <a:hlinkClick r:id="rId6"/>
              </a:rPr>
              <a:t>http://www.knjiznicari.hr/UDK02/</a:t>
            </a:r>
            <a:r>
              <a:rPr lang="hr-HR" sz="2900" u="sng" dirty="0" err="1">
                <a:solidFill>
                  <a:schemeClr val="bg1"/>
                </a:solidFill>
                <a:hlinkClick r:id="rId6"/>
              </a:rPr>
              <a:t>index.php</a:t>
            </a:r>
            <a:r>
              <a:rPr lang="hr-HR" sz="2900" u="sng" dirty="0">
                <a:solidFill>
                  <a:schemeClr val="bg1"/>
                </a:solidFill>
                <a:hlinkClick r:id="rId6"/>
              </a:rPr>
              <a:t>/Datoteka:Dan_</a:t>
            </a:r>
            <a:r>
              <a:rPr lang="hr-HR" sz="2900" u="sng" dirty="0" err="1">
                <a:solidFill>
                  <a:schemeClr val="bg1"/>
                </a:solidFill>
                <a:hlinkClick r:id="rId6"/>
              </a:rPr>
              <a:t>sje</a:t>
            </a:r>
            <a:r>
              <a:rPr lang="hr-HR" sz="2900" u="sng" dirty="0">
                <a:solidFill>
                  <a:schemeClr val="bg1"/>
                </a:solidFill>
                <a:hlinkClick r:id="rId6"/>
              </a:rPr>
              <a:t>%C4%87anja_na_%C5%</a:t>
            </a:r>
            <a:r>
              <a:rPr lang="hr-HR" sz="2900" u="sng" dirty="0" err="1">
                <a:solidFill>
                  <a:schemeClr val="bg1"/>
                </a:solidFill>
                <a:hlinkClick r:id="rId6"/>
              </a:rPr>
              <a:t>BErtve</a:t>
            </a:r>
            <a:r>
              <a:rPr lang="hr-HR" sz="2900" u="sng" dirty="0">
                <a:solidFill>
                  <a:schemeClr val="bg1"/>
                </a:solidFill>
                <a:hlinkClick r:id="rId6"/>
              </a:rPr>
              <a:t>_</a:t>
            </a:r>
            <a:r>
              <a:rPr lang="hr-HR" sz="2900" u="sng" dirty="0" err="1">
                <a:solidFill>
                  <a:schemeClr val="bg1"/>
                </a:solidFill>
                <a:hlinkClick r:id="rId6"/>
              </a:rPr>
              <a:t>holokausta.ppt</a:t>
            </a:r>
            <a:r>
              <a:rPr lang="hr-HR" sz="2900" dirty="0">
                <a:solidFill>
                  <a:schemeClr val="bg1"/>
                </a:solidFill>
              </a:rPr>
              <a:t>  (</a:t>
            </a:r>
            <a:r>
              <a:rPr lang="hr-HR" sz="2900" dirty="0" err="1">
                <a:solidFill>
                  <a:schemeClr val="bg1"/>
                </a:solidFill>
              </a:rPr>
              <a:t>pristupljeno</a:t>
            </a:r>
            <a:r>
              <a:rPr lang="hr-HR" sz="2900" dirty="0">
                <a:solidFill>
                  <a:schemeClr val="bg1"/>
                </a:solidFill>
              </a:rPr>
              <a:t> 15. prosinca 2016.)</a:t>
            </a:r>
          </a:p>
          <a:p>
            <a:r>
              <a:rPr lang="hr-HR" sz="2900" i="1" dirty="0">
                <a:solidFill>
                  <a:schemeClr val="bg1"/>
                </a:solidFill>
              </a:rPr>
              <a:t>Dnevnik </a:t>
            </a:r>
            <a:r>
              <a:rPr lang="hr-HR" sz="2900" i="1" dirty="0" err="1">
                <a:solidFill>
                  <a:schemeClr val="bg1"/>
                </a:solidFill>
              </a:rPr>
              <a:t>Anne</a:t>
            </a:r>
            <a:r>
              <a:rPr lang="hr-HR" sz="2900" i="1" dirty="0">
                <a:solidFill>
                  <a:schemeClr val="bg1"/>
                </a:solidFill>
              </a:rPr>
              <a:t> Frank</a:t>
            </a:r>
            <a:r>
              <a:rPr lang="hr-HR" sz="2900" dirty="0">
                <a:solidFill>
                  <a:schemeClr val="bg1"/>
                </a:solidFill>
              </a:rPr>
              <a:t>. </a:t>
            </a:r>
            <a:r>
              <a:rPr lang="hr-HR" sz="2900" u="sng" dirty="0">
                <a:solidFill>
                  <a:schemeClr val="bg1"/>
                </a:solidFill>
                <a:hlinkClick r:id="rId7"/>
              </a:rPr>
              <a:t>http://www.os-vela-luka.skole.hr/upload/os-vela-luka/images/static3/855/File/Dnevnik-Ane-Frank.pdf</a:t>
            </a:r>
            <a:r>
              <a:rPr lang="hr-HR" sz="2900" dirty="0">
                <a:solidFill>
                  <a:schemeClr val="bg1"/>
                </a:solidFill>
              </a:rPr>
              <a:t>  (</a:t>
            </a:r>
            <a:r>
              <a:rPr lang="hr-HR" sz="2900" dirty="0" err="1">
                <a:solidFill>
                  <a:schemeClr val="bg1"/>
                </a:solidFill>
              </a:rPr>
              <a:t>pristupljeno</a:t>
            </a:r>
            <a:r>
              <a:rPr lang="hr-HR" sz="2900" dirty="0">
                <a:solidFill>
                  <a:schemeClr val="bg1"/>
                </a:solidFill>
              </a:rPr>
              <a:t> 2. prosinca 2016.</a:t>
            </a:r>
          </a:p>
          <a:p>
            <a:r>
              <a:rPr lang="hr-HR" sz="2900" dirty="0" err="1">
                <a:solidFill>
                  <a:schemeClr val="bg1"/>
                </a:solidFill>
              </a:rPr>
              <a:t>Hajdarević</a:t>
            </a:r>
            <a:r>
              <a:rPr lang="hr-HR" sz="2900" dirty="0">
                <a:solidFill>
                  <a:schemeClr val="bg1"/>
                </a:solidFill>
              </a:rPr>
              <a:t>, Miljenko. ( 28. 3. 2014.) </a:t>
            </a:r>
            <a:r>
              <a:rPr lang="hr-HR" sz="2900" i="1" dirty="0">
                <a:solidFill>
                  <a:schemeClr val="bg1"/>
                </a:solidFill>
              </a:rPr>
              <a:t>Priča o </a:t>
            </a:r>
            <a:r>
              <a:rPr lang="hr-HR" sz="2900" i="1" dirty="0" err="1">
                <a:solidFill>
                  <a:schemeClr val="bg1"/>
                </a:solidFill>
              </a:rPr>
              <a:t>Anni</a:t>
            </a:r>
            <a:r>
              <a:rPr lang="hr-HR" sz="2900" i="1" dirty="0">
                <a:solidFill>
                  <a:schemeClr val="bg1"/>
                </a:solidFill>
              </a:rPr>
              <a:t> Frank.</a:t>
            </a:r>
            <a:r>
              <a:rPr lang="hr-HR" sz="2900" dirty="0">
                <a:solidFill>
                  <a:schemeClr val="bg1"/>
                </a:solidFill>
              </a:rPr>
              <a:t> </a:t>
            </a:r>
            <a:r>
              <a:rPr lang="hr-HR" sz="2900" u="sng" dirty="0">
                <a:solidFill>
                  <a:schemeClr val="bg1"/>
                </a:solidFill>
                <a:hlinkClick r:id="rId8"/>
              </a:rPr>
              <a:t>https://www.slideshare.net/Hajdarovic/pria-o-anni-frank-32855269</a:t>
            </a:r>
            <a:r>
              <a:rPr lang="hr-HR" sz="2900" dirty="0">
                <a:solidFill>
                  <a:schemeClr val="bg1"/>
                </a:solidFill>
              </a:rPr>
              <a:t> (</a:t>
            </a:r>
            <a:r>
              <a:rPr lang="hr-HR" sz="2900" dirty="0" err="1">
                <a:solidFill>
                  <a:schemeClr val="bg1"/>
                </a:solidFill>
              </a:rPr>
              <a:t>pristupljeno</a:t>
            </a:r>
            <a:r>
              <a:rPr lang="hr-HR" sz="2900" dirty="0">
                <a:solidFill>
                  <a:schemeClr val="bg1"/>
                </a:solidFill>
              </a:rPr>
              <a:t> 2. prosinca 2016.)</a:t>
            </a:r>
          </a:p>
          <a:p>
            <a:pPr>
              <a:lnSpc>
                <a:spcPct val="120000"/>
              </a:lnSpc>
            </a:pPr>
            <a:endParaRPr lang="hr-HR" dirty="0">
              <a:solidFill>
                <a:schemeClr val="bg1"/>
              </a:solidFill>
            </a:endParaRPr>
          </a:p>
        </p:txBody>
      </p:sp>
      <p:sp>
        <p:nvSpPr>
          <p:cNvPr id="3" name="Naslov 2"/>
          <p:cNvSpPr>
            <a:spLocks noGrp="1"/>
          </p:cNvSpPr>
          <p:nvPr>
            <p:ph type="title"/>
          </p:nvPr>
        </p:nvSpPr>
        <p:spPr>
          <a:xfrm>
            <a:off x="323528" y="-171400"/>
            <a:ext cx="8229600" cy="1219200"/>
          </a:xfrm>
        </p:spPr>
        <p:txBody>
          <a:bodyPr/>
          <a:lstStyle/>
          <a:p>
            <a:r>
              <a:rPr lang="hr-HR" dirty="0" smtClean="0"/>
              <a:t>LITERATURA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67588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1"/>
          <p:cNvSpPr>
            <a:spLocks noGrp="1"/>
          </p:cNvSpPr>
          <p:nvPr>
            <p:ph idx="1"/>
          </p:nvPr>
        </p:nvSpPr>
        <p:spPr>
          <a:xfrm>
            <a:off x="323528" y="332656"/>
            <a:ext cx="8496944" cy="6192688"/>
          </a:xfrm>
          <a:solidFill>
            <a:schemeClr val="bg2">
              <a:lumMod val="10000"/>
              <a:lumOff val="90000"/>
            </a:schemeClr>
          </a:solidFill>
        </p:spPr>
        <p:txBody>
          <a:bodyPr>
            <a:normAutofit fontScale="62500" lnSpcReduction="20000"/>
          </a:bodyPr>
          <a:lstStyle/>
          <a:p>
            <a:endParaRPr lang="hr-HR" sz="2900" dirty="0" smtClean="0">
              <a:solidFill>
                <a:schemeClr val="bg1"/>
              </a:solidFill>
            </a:endParaRPr>
          </a:p>
          <a:p>
            <a:r>
              <a:rPr lang="hr-HR" sz="2900" dirty="0" err="1" smtClean="0">
                <a:solidFill>
                  <a:schemeClr val="bg1"/>
                </a:solidFill>
              </a:rPr>
              <a:t>Hasselbach</a:t>
            </a:r>
            <a:r>
              <a:rPr lang="hr-HR" sz="2900" dirty="0">
                <a:solidFill>
                  <a:schemeClr val="bg1"/>
                </a:solidFill>
              </a:rPr>
              <a:t>, </a:t>
            </a:r>
            <a:r>
              <a:rPr lang="hr-HR" sz="2900" dirty="0" err="1">
                <a:solidFill>
                  <a:schemeClr val="bg1"/>
                </a:solidFill>
              </a:rPr>
              <a:t>Christoph</a:t>
            </a:r>
            <a:r>
              <a:rPr lang="hr-HR" sz="2900" dirty="0">
                <a:solidFill>
                  <a:schemeClr val="bg1"/>
                </a:solidFill>
              </a:rPr>
              <a:t>. (1. 9. 2016.) </a:t>
            </a:r>
            <a:r>
              <a:rPr lang="hr-HR" sz="2900" i="1" dirty="0">
                <a:solidFill>
                  <a:schemeClr val="bg1"/>
                </a:solidFill>
              </a:rPr>
              <a:t>Zvijezda koja je značila smrt.</a:t>
            </a:r>
            <a:r>
              <a:rPr lang="hr-HR" sz="2900" dirty="0">
                <a:solidFill>
                  <a:schemeClr val="bg1"/>
                </a:solidFill>
              </a:rPr>
              <a:t> </a:t>
            </a:r>
            <a:r>
              <a:rPr lang="hr-HR" sz="2900" u="sng" dirty="0">
                <a:solidFill>
                  <a:schemeClr val="bg1"/>
                </a:solidFill>
                <a:hlinkClick r:id="rId2"/>
              </a:rPr>
              <a:t>http://www.dw.com/</a:t>
            </a:r>
            <a:r>
              <a:rPr lang="hr-HR" sz="2900" u="sng" dirty="0" err="1">
                <a:solidFill>
                  <a:schemeClr val="bg1"/>
                </a:solidFill>
                <a:hlinkClick r:id="rId2"/>
              </a:rPr>
              <a:t>hr</a:t>
            </a:r>
            <a:r>
              <a:rPr lang="hr-HR" sz="2900" u="sng" dirty="0">
                <a:solidFill>
                  <a:schemeClr val="bg1"/>
                </a:solidFill>
                <a:hlinkClick r:id="rId2"/>
              </a:rPr>
              <a:t>/zvijezda-koja-je-zna%C4%8Dila-smrt/a-19518040</a:t>
            </a:r>
            <a:r>
              <a:rPr lang="hr-HR" sz="2900" dirty="0">
                <a:solidFill>
                  <a:schemeClr val="bg1"/>
                </a:solidFill>
              </a:rPr>
              <a:t> (</a:t>
            </a:r>
            <a:r>
              <a:rPr lang="hr-HR" sz="2900" dirty="0" err="1">
                <a:solidFill>
                  <a:schemeClr val="bg1"/>
                </a:solidFill>
              </a:rPr>
              <a:t>pristupljeno</a:t>
            </a:r>
            <a:r>
              <a:rPr lang="hr-HR" sz="2900" dirty="0">
                <a:solidFill>
                  <a:schemeClr val="bg1"/>
                </a:solidFill>
              </a:rPr>
              <a:t> 2. prosinca 2016.) </a:t>
            </a:r>
          </a:p>
          <a:p>
            <a:r>
              <a:rPr lang="hr-HR" sz="2900" dirty="0">
                <a:solidFill>
                  <a:schemeClr val="bg1"/>
                </a:solidFill>
              </a:rPr>
              <a:t>Hrvatska enciklopedija</a:t>
            </a:r>
            <a:r>
              <a:rPr lang="hr-HR" sz="2900" i="1" dirty="0">
                <a:solidFill>
                  <a:schemeClr val="bg1"/>
                </a:solidFill>
              </a:rPr>
              <a:t>. Holokaust.</a:t>
            </a:r>
            <a:r>
              <a:rPr lang="hr-HR" sz="2900" dirty="0">
                <a:solidFill>
                  <a:schemeClr val="bg1"/>
                </a:solidFill>
              </a:rPr>
              <a:t>  </a:t>
            </a:r>
            <a:r>
              <a:rPr lang="hr-HR" sz="2900" u="sng" dirty="0">
                <a:solidFill>
                  <a:schemeClr val="bg1"/>
                </a:solidFill>
                <a:hlinkClick r:id="rId3"/>
              </a:rPr>
              <a:t>http://www.enciklopedija.hr/</a:t>
            </a:r>
            <a:r>
              <a:rPr lang="hr-HR" sz="2900" u="sng" dirty="0" err="1">
                <a:solidFill>
                  <a:schemeClr val="bg1"/>
                </a:solidFill>
                <a:hlinkClick r:id="rId3"/>
              </a:rPr>
              <a:t>natuknica.aspx</a:t>
            </a:r>
            <a:r>
              <a:rPr lang="hr-HR" sz="2900" u="sng" dirty="0">
                <a:solidFill>
                  <a:schemeClr val="bg1"/>
                </a:solidFill>
                <a:hlinkClick r:id="rId3"/>
              </a:rPr>
              <a:t>?</a:t>
            </a:r>
            <a:r>
              <a:rPr lang="hr-HR" sz="2900" u="sng" dirty="0" err="1">
                <a:solidFill>
                  <a:schemeClr val="bg1"/>
                </a:solidFill>
                <a:hlinkClick r:id="rId3"/>
              </a:rPr>
              <a:t>id</a:t>
            </a:r>
            <a:r>
              <a:rPr lang="hr-HR" sz="2900" u="sng" dirty="0">
                <a:solidFill>
                  <a:schemeClr val="bg1"/>
                </a:solidFill>
                <a:hlinkClick r:id="rId3"/>
              </a:rPr>
              <a:t>=25975</a:t>
            </a:r>
            <a:r>
              <a:rPr lang="hr-HR" sz="2900" dirty="0">
                <a:solidFill>
                  <a:schemeClr val="bg1"/>
                </a:solidFill>
              </a:rPr>
              <a:t> (</a:t>
            </a:r>
            <a:r>
              <a:rPr lang="hr-HR" sz="2900" dirty="0" err="1">
                <a:solidFill>
                  <a:schemeClr val="bg1"/>
                </a:solidFill>
              </a:rPr>
              <a:t>pristupljeno</a:t>
            </a:r>
            <a:r>
              <a:rPr lang="hr-HR" sz="2900" dirty="0">
                <a:solidFill>
                  <a:schemeClr val="bg1"/>
                </a:solidFill>
              </a:rPr>
              <a:t> 2. prosinca 2016.)</a:t>
            </a:r>
          </a:p>
          <a:p>
            <a:r>
              <a:rPr lang="hr-HR" sz="2900" dirty="0" err="1">
                <a:solidFill>
                  <a:schemeClr val="bg1"/>
                </a:solidFill>
              </a:rPr>
              <a:t>International</a:t>
            </a:r>
            <a:r>
              <a:rPr lang="hr-HR" sz="2900" dirty="0">
                <a:solidFill>
                  <a:schemeClr val="bg1"/>
                </a:solidFill>
              </a:rPr>
              <a:t> </a:t>
            </a:r>
            <a:r>
              <a:rPr lang="hr-HR" sz="2900" dirty="0" err="1">
                <a:solidFill>
                  <a:schemeClr val="bg1"/>
                </a:solidFill>
              </a:rPr>
              <a:t>Business</a:t>
            </a:r>
            <a:r>
              <a:rPr lang="hr-HR" sz="2900" dirty="0">
                <a:solidFill>
                  <a:schemeClr val="bg1"/>
                </a:solidFill>
              </a:rPr>
              <a:t> </a:t>
            </a:r>
            <a:r>
              <a:rPr lang="hr-HR" sz="2900" dirty="0" err="1">
                <a:solidFill>
                  <a:schemeClr val="bg1"/>
                </a:solidFill>
              </a:rPr>
              <a:t>Times</a:t>
            </a:r>
            <a:r>
              <a:rPr lang="hr-HR" sz="2900" dirty="0">
                <a:solidFill>
                  <a:schemeClr val="bg1"/>
                </a:solidFill>
              </a:rPr>
              <a:t>.  </a:t>
            </a:r>
            <a:r>
              <a:rPr lang="hr-HR" sz="2900" dirty="0" smtClean="0">
                <a:solidFill>
                  <a:schemeClr val="bg1"/>
                </a:solidFill>
              </a:rPr>
              <a:t>(26. 2. 2016.) </a:t>
            </a:r>
            <a:r>
              <a:rPr lang="hr-HR" sz="2900" i="1" dirty="0" err="1" smtClean="0">
                <a:solidFill>
                  <a:schemeClr val="bg1"/>
                </a:solidFill>
              </a:rPr>
              <a:t>Art</a:t>
            </a:r>
            <a:r>
              <a:rPr lang="hr-HR" sz="2900" i="1" dirty="0" smtClean="0">
                <a:solidFill>
                  <a:schemeClr val="bg1"/>
                </a:solidFill>
              </a:rPr>
              <a:t> </a:t>
            </a:r>
            <a:r>
              <a:rPr lang="hr-HR" sz="2900" i="1" dirty="0" err="1">
                <a:solidFill>
                  <a:schemeClr val="bg1"/>
                </a:solidFill>
              </a:rPr>
              <a:t>from</a:t>
            </a:r>
            <a:r>
              <a:rPr lang="hr-HR" sz="2900" i="1" dirty="0">
                <a:solidFill>
                  <a:schemeClr val="bg1"/>
                </a:solidFill>
              </a:rPr>
              <a:t> </a:t>
            </a:r>
            <a:r>
              <a:rPr lang="hr-HR" sz="2900" i="1" dirty="0" err="1">
                <a:solidFill>
                  <a:schemeClr val="bg1"/>
                </a:solidFill>
              </a:rPr>
              <a:t>the</a:t>
            </a:r>
            <a:r>
              <a:rPr lang="hr-HR" sz="2900" i="1" dirty="0">
                <a:solidFill>
                  <a:schemeClr val="bg1"/>
                </a:solidFill>
              </a:rPr>
              <a:t> </a:t>
            </a:r>
            <a:r>
              <a:rPr lang="hr-HR" sz="2900" i="1" dirty="0" err="1">
                <a:solidFill>
                  <a:schemeClr val="bg1"/>
                </a:solidFill>
              </a:rPr>
              <a:t>Holocaust</a:t>
            </a:r>
            <a:r>
              <a:rPr lang="hr-HR" sz="2900" i="1" dirty="0">
                <a:solidFill>
                  <a:schemeClr val="bg1"/>
                </a:solidFill>
              </a:rPr>
              <a:t>.</a:t>
            </a:r>
            <a:r>
              <a:rPr lang="hr-HR" sz="2900" dirty="0">
                <a:solidFill>
                  <a:schemeClr val="bg1"/>
                </a:solidFill>
              </a:rPr>
              <a:t> </a:t>
            </a:r>
            <a:r>
              <a:rPr lang="hr-HR" sz="2900" u="sng" dirty="0">
                <a:solidFill>
                  <a:schemeClr val="bg1"/>
                </a:solidFill>
                <a:hlinkClick r:id="rId4"/>
              </a:rPr>
              <a:t>http://www.ibtimes.co.uk/</a:t>
            </a:r>
            <a:r>
              <a:rPr lang="hr-HR" sz="2900" u="sng" dirty="0" err="1">
                <a:solidFill>
                  <a:schemeClr val="bg1"/>
                </a:solidFill>
                <a:hlinkClick r:id="rId4"/>
              </a:rPr>
              <a:t>holocaust</a:t>
            </a:r>
            <a:r>
              <a:rPr lang="hr-HR" sz="2900" u="sng" dirty="0">
                <a:solidFill>
                  <a:schemeClr val="bg1"/>
                </a:solidFill>
                <a:hlinkClick r:id="rId4"/>
              </a:rPr>
              <a:t>-</a:t>
            </a:r>
            <a:r>
              <a:rPr lang="hr-HR" sz="2900" u="sng" dirty="0" err="1">
                <a:solidFill>
                  <a:schemeClr val="bg1"/>
                </a:solidFill>
                <a:hlinkClick r:id="rId4"/>
              </a:rPr>
              <a:t>memorial</a:t>
            </a:r>
            <a:r>
              <a:rPr lang="hr-HR" sz="2900" u="sng" dirty="0">
                <a:solidFill>
                  <a:schemeClr val="bg1"/>
                </a:solidFill>
                <a:hlinkClick r:id="rId4"/>
              </a:rPr>
              <a:t>-</a:t>
            </a:r>
            <a:r>
              <a:rPr lang="hr-HR" sz="2900" u="sng" dirty="0" err="1">
                <a:solidFill>
                  <a:schemeClr val="bg1"/>
                </a:solidFill>
                <a:hlinkClick r:id="rId4"/>
              </a:rPr>
              <a:t>day</a:t>
            </a:r>
            <a:r>
              <a:rPr lang="hr-HR" sz="2900" u="sng" dirty="0">
                <a:solidFill>
                  <a:schemeClr val="bg1"/>
                </a:solidFill>
                <a:hlinkClick r:id="rId4"/>
              </a:rPr>
              <a:t>-2016-</a:t>
            </a:r>
            <a:r>
              <a:rPr lang="hr-HR" sz="2900" u="sng" dirty="0" err="1">
                <a:solidFill>
                  <a:schemeClr val="bg1"/>
                </a:solidFill>
                <a:hlinkClick r:id="rId4"/>
              </a:rPr>
              <a:t>poiginant</a:t>
            </a:r>
            <a:r>
              <a:rPr lang="hr-HR" sz="2900" u="sng" dirty="0">
                <a:solidFill>
                  <a:schemeClr val="bg1"/>
                </a:solidFill>
                <a:hlinkClick r:id="rId4"/>
              </a:rPr>
              <a:t>-</a:t>
            </a:r>
            <a:r>
              <a:rPr lang="hr-HR" sz="2900" u="sng" dirty="0" err="1">
                <a:solidFill>
                  <a:schemeClr val="bg1"/>
                </a:solidFill>
                <a:hlinkClick r:id="rId4"/>
              </a:rPr>
              <a:t>paintings</a:t>
            </a:r>
            <a:r>
              <a:rPr lang="hr-HR" sz="2900" u="sng" dirty="0">
                <a:solidFill>
                  <a:schemeClr val="bg1"/>
                </a:solidFill>
                <a:hlinkClick r:id="rId4"/>
              </a:rPr>
              <a:t>-</a:t>
            </a:r>
            <a:r>
              <a:rPr lang="hr-HR" sz="2900" u="sng" dirty="0" err="1">
                <a:solidFill>
                  <a:schemeClr val="bg1"/>
                </a:solidFill>
                <a:hlinkClick r:id="rId4"/>
              </a:rPr>
              <a:t>by</a:t>
            </a:r>
            <a:r>
              <a:rPr lang="hr-HR" sz="2900" u="sng" dirty="0">
                <a:solidFill>
                  <a:schemeClr val="bg1"/>
                </a:solidFill>
                <a:hlinkClick r:id="rId4"/>
              </a:rPr>
              <a:t>-</a:t>
            </a:r>
            <a:r>
              <a:rPr lang="hr-HR" sz="2900" u="sng" dirty="0" err="1">
                <a:solidFill>
                  <a:schemeClr val="bg1"/>
                </a:solidFill>
                <a:hlinkClick r:id="rId4"/>
              </a:rPr>
              <a:t>jewish</a:t>
            </a:r>
            <a:r>
              <a:rPr lang="hr-HR" sz="2900" u="sng" dirty="0">
                <a:solidFill>
                  <a:schemeClr val="bg1"/>
                </a:solidFill>
                <a:hlinkClick r:id="rId4"/>
              </a:rPr>
              <a:t>-</a:t>
            </a:r>
            <a:r>
              <a:rPr lang="hr-HR" sz="2900" u="sng" dirty="0" err="1">
                <a:solidFill>
                  <a:schemeClr val="bg1"/>
                </a:solidFill>
                <a:hlinkClick r:id="rId4"/>
              </a:rPr>
              <a:t>concentration</a:t>
            </a:r>
            <a:r>
              <a:rPr lang="hr-HR" sz="2900" u="sng" dirty="0">
                <a:solidFill>
                  <a:schemeClr val="bg1"/>
                </a:solidFill>
                <a:hlinkClick r:id="rId4"/>
              </a:rPr>
              <a:t>-</a:t>
            </a:r>
            <a:r>
              <a:rPr lang="hr-HR" sz="2900" u="sng" dirty="0" err="1">
                <a:solidFill>
                  <a:schemeClr val="bg1"/>
                </a:solidFill>
                <a:hlinkClick r:id="rId4"/>
              </a:rPr>
              <a:t>camp</a:t>
            </a:r>
            <a:r>
              <a:rPr lang="hr-HR" sz="2900" u="sng" dirty="0">
                <a:solidFill>
                  <a:schemeClr val="bg1"/>
                </a:solidFill>
                <a:hlinkClick r:id="rId4"/>
              </a:rPr>
              <a:t>-</a:t>
            </a:r>
            <a:r>
              <a:rPr lang="hr-HR" sz="2900" u="sng" dirty="0" err="1">
                <a:solidFill>
                  <a:schemeClr val="bg1"/>
                </a:solidFill>
                <a:hlinkClick r:id="rId4"/>
              </a:rPr>
              <a:t>prisoners</a:t>
            </a:r>
            <a:r>
              <a:rPr lang="hr-HR" sz="2900" u="sng" dirty="0">
                <a:solidFill>
                  <a:schemeClr val="bg1"/>
                </a:solidFill>
                <a:hlinkClick r:id="rId4"/>
              </a:rPr>
              <a:t>-</a:t>
            </a:r>
            <a:r>
              <a:rPr lang="hr-HR" sz="2900" u="sng" dirty="0" err="1">
                <a:solidFill>
                  <a:schemeClr val="bg1"/>
                </a:solidFill>
                <a:hlinkClick r:id="rId4"/>
              </a:rPr>
              <a:t>goes</a:t>
            </a:r>
            <a:r>
              <a:rPr lang="hr-HR" sz="2900" u="sng" dirty="0">
                <a:solidFill>
                  <a:schemeClr val="bg1"/>
                </a:solidFill>
                <a:hlinkClick r:id="rId4"/>
              </a:rPr>
              <a:t>-</a:t>
            </a:r>
            <a:r>
              <a:rPr lang="hr-HR" sz="2900" u="sng" dirty="0" err="1">
                <a:solidFill>
                  <a:schemeClr val="bg1"/>
                </a:solidFill>
                <a:hlinkClick r:id="rId4"/>
              </a:rPr>
              <a:t>show</a:t>
            </a:r>
            <a:r>
              <a:rPr lang="hr-HR" sz="2900" u="sng" dirty="0">
                <a:solidFill>
                  <a:schemeClr val="bg1"/>
                </a:solidFill>
                <a:hlinkClick r:id="rId4"/>
              </a:rPr>
              <a:t>-1539988</a:t>
            </a:r>
            <a:r>
              <a:rPr lang="hr-HR" sz="2900" dirty="0">
                <a:solidFill>
                  <a:schemeClr val="bg1"/>
                </a:solidFill>
              </a:rPr>
              <a:t> (</a:t>
            </a:r>
            <a:r>
              <a:rPr lang="hr-HR" sz="2900" dirty="0" err="1">
                <a:solidFill>
                  <a:schemeClr val="bg1"/>
                </a:solidFill>
              </a:rPr>
              <a:t>pristupljeno</a:t>
            </a:r>
            <a:r>
              <a:rPr lang="hr-HR" sz="2900" dirty="0">
                <a:solidFill>
                  <a:schemeClr val="bg1"/>
                </a:solidFill>
              </a:rPr>
              <a:t> 12. veljače 2017.)</a:t>
            </a:r>
          </a:p>
          <a:p>
            <a:r>
              <a:rPr lang="hr-HR" sz="2900" i="1" dirty="0">
                <a:solidFill>
                  <a:schemeClr val="bg1"/>
                </a:solidFill>
              </a:rPr>
              <a:t>Kurikulum građanskog odgoja i obrazovanja. </a:t>
            </a:r>
            <a:r>
              <a:rPr lang="hr-HR" sz="2900" dirty="0">
                <a:solidFill>
                  <a:schemeClr val="bg1"/>
                </a:solidFill>
              </a:rPr>
              <a:t>2012. </a:t>
            </a:r>
            <a:r>
              <a:rPr lang="hr-HR" sz="2900" u="sng" dirty="0">
                <a:solidFill>
                  <a:schemeClr val="bg1"/>
                </a:solidFill>
                <a:hlinkClick r:id="rId5"/>
              </a:rPr>
              <a:t>http://www.azoo.hr/</a:t>
            </a:r>
            <a:r>
              <a:rPr lang="hr-HR" sz="2900" u="sng" dirty="0" err="1">
                <a:solidFill>
                  <a:schemeClr val="bg1"/>
                </a:solidFill>
                <a:hlinkClick r:id="rId5"/>
              </a:rPr>
              <a:t>images</a:t>
            </a:r>
            <a:r>
              <a:rPr lang="hr-HR" sz="2900" u="sng" dirty="0">
                <a:solidFill>
                  <a:schemeClr val="bg1"/>
                </a:solidFill>
                <a:hlinkClick r:id="rId5"/>
              </a:rPr>
              <a:t>/Kurikulum_</a:t>
            </a:r>
            <a:r>
              <a:rPr lang="hr-HR" sz="2900" u="sng" dirty="0" err="1">
                <a:solidFill>
                  <a:schemeClr val="bg1"/>
                </a:solidFill>
                <a:hlinkClick r:id="rId5"/>
              </a:rPr>
              <a:t>gradanskog</a:t>
            </a:r>
            <a:r>
              <a:rPr lang="hr-HR" sz="2900" u="sng" dirty="0">
                <a:solidFill>
                  <a:schemeClr val="bg1"/>
                </a:solidFill>
                <a:hlinkClick r:id="rId5"/>
              </a:rPr>
              <a:t>_odgoja_i_</a:t>
            </a:r>
            <a:r>
              <a:rPr lang="hr-HR" sz="2900" u="sng" dirty="0" err="1">
                <a:solidFill>
                  <a:schemeClr val="bg1"/>
                </a:solidFill>
                <a:hlinkClick r:id="rId5"/>
              </a:rPr>
              <a:t>obrazovanja.pdf</a:t>
            </a:r>
            <a:r>
              <a:rPr lang="hr-HR" sz="2900" dirty="0">
                <a:solidFill>
                  <a:schemeClr val="bg1"/>
                </a:solidFill>
              </a:rPr>
              <a:t>, (</a:t>
            </a:r>
            <a:r>
              <a:rPr lang="hr-HR" sz="2900" dirty="0" err="1">
                <a:solidFill>
                  <a:schemeClr val="bg1"/>
                </a:solidFill>
              </a:rPr>
              <a:t>pristupljeno</a:t>
            </a:r>
            <a:r>
              <a:rPr lang="hr-HR" sz="2900" dirty="0">
                <a:solidFill>
                  <a:schemeClr val="bg1"/>
                </a:solidFill>
              </a:rPr>
              <a:t> 12. veljače 2017.) </a:t>
            </a:r>
          </a:p>
          <a:p>
            <a:r>
              <a:rPr lang="hr-HR" sz="2900" dirty="0" err="1">
                <a:solidFill>
                  <a:schemeClr val="bg1"/>
                </a:solidFill>
              </a:rPr>
              <a:t>Music</a:t>
            </a:r>
            <a:r>
              <a:rPr lang="hr-HR" sz="2900" dirty="0">
                <a:solidFill>
                  <a:schemeClr val="bg1"/>
                </a:solidFill>
              </a:rPr>
              <a:t> </a:t>
            </a:r>
            <a:r>
              <a:rPr lang="hr-HR" sz="2900" dirty="0" err="1">
                <a:solidFill>
                  <a:schemeClr val="bg1"/>
                </a:solidFill>
              </a:rPr>
              <a:t>and</a:t>
            </a:r>
            <a:r>
              <a:rPr lang="hr-HR" sz="2900" dirty="0">
                <a:solidFill>
                  <a:schemeClr val="bg1"/>
                </a:solidFill>
              </a:rPr>
              <a:t> </a:t>
            </a:r>
            <a:r>
              <a:rPr lang="hr-HR" sz="2900" dirty="0" err="1">
                <a:solidFill>
                  <a:schemeClr val="bg1"/>
                </a:solidFill>
              </a:rPr>
              <a:t>the</a:t>
            </a:r>
            <a:r>
              <a:rPr lang="hr-HR" sz="2900" dirty="0">
                <a:solidFill>
                  <a:schemeClr val="bg1"/>
                </a:solidFill>
              </a:rPr>
              <a:t> </a:t>
            </a:r>
            <a:r>
              <a:rPr lang="hr-HR" sz="2900" dirty="0" err="1">
                <a:solidFill>
                  <a:schemeClr val="bg1"/>
                </a:solidFill>
              </a:rPr>
              <a:t>Holocaust</a:t>
            </a:r>
            <a:r>
              <a:rPr lang="hr-HR" sz="2900" dirty="0">
                <a:solidFill>
                  <a:schemeClr val="bg1"/>
                </a:solidFill>
              </a:rPr>
              <a:t>. </a:t>
            </a:r>
            <a:r>
              <a:rPr lang="hr-HR" sz="2900" i="1" dirty="0" err="1">
                <a:solidFill>
                  <a:schemeClr val="bg1"/>
                </a:solidFill>
              </a:rPr>
              <a:t>Jacques</a:t>
            </a:r>
            <a:r>
              <a:rPr lang="hr-HR" sz="2900" i="1" dirty="0">
                <a:solidFill>
                  <a:schemeClr val="bg1"/>
                </a:solidFill>
              </a:rPr>
              <a:t> </a:t>
            </a:r>
            <a:r>
              <a:rPr lang="hr-HR" sz="2900" i="1" dirty="0" err="1">
                <a:solidFill>
                  <a:schemeClr val="bg1"/>
                </a:solidFill>
              </a:rPr>
              <a:t>Stroumsa</a:t>
            </a:r>
            <a:r>
              <a:rPr lang="hr-HR" sz="2900" i="1" dirty="0">
                <a:solidFill>
                  <a:schemeClr val="bg1"/>
                </a:solidFill>
              </a:rPr>
              <a:t>. </a:t>
            </a:r>
            <a:r>
              <a:rPr lang="hr-HR" sz="2900" u="sng" dirty="0">
                <a:solidFill>
                  <a:schemeClr val="bg1"/>
                </a:solidFill>
                <a:hlinkClick r:id="rId6"/>
              </a:rPr>
              <a:t>http://holocaustmusic.ort.org/</a:t>
            </a:r>
            <a:r>
              <a:rPr lang="hr-HR" sz="2900" u="sng" dirty="0" err="1">
                <a:solidFill>
                  <a:schemeClr val="bg1"/>
                </a:solidFill>
                <a:hlinkClick r:id="rId6"/>
              </a:rPr>
              <a:t>places</a:t>
            </a:r>
            <a:r>
              <a:rPr lang="hr-HR" sz="2900" u="sng" dirty="0">
                <a:solidFill>
                  <a:schemeClr val="bg1"/>
                </a:solidFill>
                <a:hlinkClick r:id="rId6"/>
              </a:rPr>
              <a:t>/</a:t>
            </a:r>
            <a:r>
              <a:rPr lang="hr-HR" sz="2900" u="sng" dirty="0" err="1">
                <a:solidFill>
                  <a:schemeClr val="bg1"/>
                </a:solidFill>
                <a:hlinkClick r:id="rId6"/>
              </a:rPr>
              <a:t>camps</a:t>
            </a:r>
            <a:r>
              <a:rPr lang="hr-HR" sz="2900" u="sng" dirty="0">
                <a:solidFill>
                  <a:schemeClr val="bg1"/>
                </a:solidFill>
                <a:hlinkClick r:id="rId6"/>
              </a:rPr>
              <a:t>/</a:t>
            </a:r>
            <a:r>
              <a:rPr lang="hr-HR" sz="2900" u="sng" dirty="0" err="1">
                <a:solidFill>
                  <a:schemeClr val="bg1"/>
                </a:solidFill>
                <a:hlinkClick r:id="rId6"/>
              </a:rPr>
              <a:t>death</a:t>
            </a:r>
            <a:r>
              <a:rPr lang="hr-HR" sz="2900" u="sng" dirty="0">
                <a:solidFill>
                  <a:schemeClr val="bg1"/>
                </a:solidFill>
                <a:hlinkClick r:id="rId6"/>
              </a:rPr>
              <a:t>-</a:t>
            </a:r>
            <a:r>
              <a:rPr lang="hr-HR" sz="2900" u="sng" dirty="0" err="1">
                <a:solidFill>
                  <a:schemeClr val="bg1"/>
                </a:solidFill>
                <a:hlinkClick r:id="rId6"/>
              </a:rPr>
              <a:t>camps</a:t>
            </a:r>
            <a:r>
              <a:rPr lang="hr-HR" sz="2900" u="sng" dirty="0">
                <a:solidFill>
                  <a:schemeClr val="bg1"/>
                </a:solidFill>
                <a:hlinkClick r:id="rId6"/>
              </a:rPr>
              <a:t>/</a:t>
            </a:r>
            <a:r>
              <a:rPr lang="hr-HR" sz="2900" u="sng" dirty="0" err="1">
                <a:solidFill>
                  <a:schemeClr val="bg1"/>
                </a:solidFill>
                <a:hlinkClick r:id="rId6"/>
              </a:rPr>
              <a:t>birkenau</a:t>
            </a:r>
            <a:r>
              <a:rPr lang="hr-HR" sz="2900" u="sng" dirty="0">
                <a:solidFill>
                  <a:schemeClr val="bg1"/>
                </a:solidFill>
                <a:hlinkClick r:id="rId6"/>
              </a:rPr>
              <a:t>/stroumsajacques0/</a:t>
            </a:r>
            <a:r>
              <a:rPr lang="hr-HR" sz="2900" u="sng" dirty="0">
                <a:solidFill>
                  <a:schemeClr val="bg1"/>
                </a:solidFill>
              </a:rPr>
              <a:t> </a:t>
            </a:r>
            <a:r>
              <a:rPr lang="hr-HR" sz="2900" dirty="0">
                <a:solidFill>
                  <a:schemeClr val="bg1"/>
                </a:solidFill>
              </a:rPr>
              <a:t>(</a:t>
            </a:r>
            <a:r>
              <a:rPr lang="hr-HR" sz="2900" dirty="0" err="1">
                <a:solidFill>
                  <a:schemeClr val="bg1"/>
                </a:solidFill>
              </a:rPr>
              <a:t>pristupljeno</a:t>
            </a:r>
            <a:r>
              <a:rPr lang="hr-HR" sz="2900" dirty="0">
                <a:solidFill>
                  <a:schemeClr val="bg1"/>
                </a:solidFill>
              </a:rPr>
              <a:t> 16. veljače 2017.)</a:t>
            </a:r>
          </a:p>
          <a:p>
            <a:r>
              <a:rPr lang="hr-HR" sz="2900" dirty="0">
                <a:solidFill>
                  <a:schemeClr val="bg1"/>
                </a:solidFill>
              </a:rPr>
              <a:t>MZOS – Međunarodni savez sjećanja na holokaust. </a:t>
            </a:r>
            <a:r>
              <a:rPr lang="hr-HR" sz="2900" dirty="0" smtClean="0">
                <a:solidFill>
                  <a:schemeClr val="bg1"/>
                </a:solidFill>
              </a:rPr>
              <a:t>(13. 2. 2013.) </a:t>
            </a:r>
            <a:r>
              <a:rPr lang="hr-HR" sz="2900" u="sng" dirty="0" smtClean="0">
                <a:solidFill>
                  <a:schemeClr val="bg1"/>
                </a:solidFill>
                <a:hlinkClick r:id="rId7"/>
              </a:rPr>
              <a:t>http</a:t>
            </a:r>
            <a:r>
              <a:rPr lang="hr-HR" sz="2900" u="sng" dirty="0">
                <a:solidFill>
                  <a:schemeClr val="bg1"/>
                </a:solidFill>
                <a:hlinkClick r:id="rId7"/>
              </a:rPr>
              <a:t>://public.mzos.hr/</a:t>
            </a:r>
            <a:r>
              <a:rPr lang="hr-HR" sz="2900" u="sng" dirty="0" err="1">
                <a:solidFill>
                  <a:schemeClr val="bg1"/>
                </a:solidFill>
                <a:hlinkClick r:id="rId7"/>
              </a:rPr>
              <a:t>Default.aspx</a:t>
            </a:r>
            <a:r>
              <a:rPr lang="hr-HR" sz="2900" u="sng" dirty="0">
                <a:solidFill>
                  <a:schemeClr val="bg1"/>
                </a:solidFill>
                <a:hlinkClick r:id="rId7"/>
              </a:rPr>
              <a:t>?</a:t>
            </a:r>
            <a:r>
              <a:rPr lang="hr-HR" sz="2900" u="sng" dirty="0" err="1">
                <a:solidFill>
                  <a:schemeClr val="bg1"/>
                </a:solidFill>
                <a:hlinkClick r:id="rId7"/>
              </a:rPr>
              <a:t>sec</a:t>
            </a:r>
            <a:r>
              <a:rPr lang="hr-HR" sz="2900" u="sng" dirty="0">
                <a:solidFill>
                  <a:schemeClr val="bg1"/>
                </a:solidFill>
                <a:hlinkClick r:id="rId7"/>
              </a:rPr>
              <a:t>=2105</a:t>
            </a:r>
            <a:r>
              <a:rPr lang="hr-HR" sz="2900" dirty="0">
                <a:solidFill>
                  <a:schemeClr val="bg1"/>
                </a:solidFill>
              </a:rPr>
              <a:t>  (</a:t>
            </a:r>
            <a:r>
              <a:rPr lang="hr-HR" sz="2900" dirty="0" err="1">
                <a:solidFill>
                  <a:schemeClr val="bg1"/>
                </a:solidFill>
              </a:rPr>
              <a:t>pristupljeno</a:t>
            </a:r>
            <a:r>
              <a:rPr lang="hr-HR" sz="2900" dirty="0">
                <a:solidFill>
                  <a:schemeClr val="bg1"/>
                </a:solidFill>
              </a:rPr>
              <a:t> 3. prosinca 2016.)</a:t>
            </a:r>
          </a:p>
          <a:p>
            <a:r>
              <a:rPr lang="hr-HR" sz="2900" dirty="0">
                <a:solidFill>
                  <a:schemeClr val="bg1"/>
                </a:solidFill>
              </a:rPr>
              <a:t>MZOS. Radna skupina za obrazovanje. </a:t>
            </a:r>
            <a:r>
              <a:rPr lang="hr-HR" sz="2900" i="1" dirty="0">
                <a:solidFill>
                  <a:schemeClr val="bg1"/>
                </a:solidFill>
              </a:rPr>
              <a:t>Kako poučavati o holokaustu u školama</a:t>
            </a:r>
            <a:r>
              <a:rPr lang="hr-HR" sz="2900" dirty="0">
                <a:solidFill>
                  <a:schemeClr val="bg1"/>
                </a:solidFill>
              </a:rPr>
              <a:t>. </a:t>
            </a:r>
            <a:r>
              <a:rPr lang="hr-HR" sz="2900" u="sng" dirty="0">
                <a:solidFill>
                  <a:schemeClr val="bg1"/>
                </a:solidFill>
                <a:hlinkClick r:id="rId8"/>
              </a:rPr>
              <a:t>http://public.mzos.hr/</a:t>
            </a:r>
            <a:r>
              <a:rPr lang="hr-HR" sz="2900" u="sng" dirty="0" err="1">
                <a:solidFill>
                  <a:schemeClr val="bg1"/>
                </a:solidFill>
                <a:hlinkClick r:id="rId8"/>
              </a:rPr>
              <a:t>fgs.axd</a:t>
            </a:r>
            <a:r>
              <a:rPr lang="hr-HR" sz="2900" u="sng" dirty="0">
                <a:solidFill>
                  <a:schemeClr val="bg1"/>
                </a:solidFill>
                <a:hlinkClick r:id="rId8"/>
              </a:rPr>
              <a:t>?</a:t>
            </a:r>
            <a:r>
              <a:rPr lang="hr-HR" sz="2900" u="sng" dirty="0" err="1">
                <a:solidFill>
                  <a:schemeClr val="bg1"/>
                </a:solidFill>
                <a:hlinkClick r:id="rId8"/>
              </a:rPr>
              <a:t>id</a:t>
            </a:r>
            <a:r>
              <a:rPr lang="hr-HR" sz="2900" u="sng" dirty="0">
                <a:solidFill>
                  <a:schemeClr val="bg1"/>
                </a:solidFill>
                <a:hlinkClick r:id="rId8"/>
              </a:rPr>
              <a:t>=10470</a:t>
            </a:r>
            <a:r>
              <a:rPr lang="hr-HR" sz="2900" dirty="0">
                <a:solidFill>
                  <a:schemeClr val="bg1"/>
                </a:solidFill>
              </a:rPr>
              <a:t>  (</a:t>
            </a:r>
            <a:r>
              <a:rPr lang="hr-HR" sz="2900" dirty="0" err="1" smtClean="0">
                <a:solidFill>
                  <a:schemeClr val="bg1"/>
                </a:solidFill>
              </a:rPr>
              <a:t>pristupljeno</a:t>
            </a:r>
            <a:r>
              <a:rPr lang="hr-HR" sz="2900" dirty="0">
                <a:solidFill>
                  <a:schemeClr val="bg1"/>
                </a:solidFill>
              </a:rPr>
              <a:t> </a:t>
            </a:r>
            <a:r>
              <a:rPr lang="hr-HR" sz="2900" dirty="0" smtClean="0">
                <a:solidFill>
                  <a:schemeClr val="bg1"/>
                </a:solidFill>
              </a:rPr>
              <a:t>5</a:t>
            </a:r>
            <a:r>
              <a:rPr lang="hr-HR" sz="2900" dirty="0">
                <a:solidFill>
                  <a:schemeClr val="bg1"/>
                </a:solidFill>
              </a:rPr>
              <a:t>. prosinca 2016.)</a:t>
            </a:r>
          </a:p>
          <a:p>
            <a:r>
              <a:rPr lang="hr-HR" sz="2900" dirty="0">
                <a:solidFill>
                  <a:schemeClr val="bg1"/>
                </a:solidFill>
              </a:rPr>
              <a:t>MZOS</a:t>
            </a:r>
            <a:r>
              <a:rPr lang="hr-HR" sz="2900" i="1" dirty="0">
                <a:solidFill>
                  <a:schemeClr val="bg1"/>
                </a:solidFill>
              </a:rPr>
              <a:t>. </a:t>
            </a:r>
            <a:r>
              <a:rPr lang="hr-HR" sz="2900" dirty="0">
                <a:solidFill>
                  <a:schemeClr val="bg1"/>
                </a:solidFill>
              </a:rPr>
              <a:t>Radna skupina za obrazovanje.</a:t>
            </a:r>
            <a:r>
              <a:rPr lang="hr-HR" sz="2900" i="1" dirty="0">
                <a:solidFill>
                  <a:schemeClr val="bg1"/>
                </a:solidFill>
              </a:rPr>
              <a:t> Zašto poučavati o holokaustu? </a:t>
            </a:r>
            <a:r>
              <a:rPr lang="hr-HR" sz="2900" u="sng" dirty="0">
                <a:solidFill>
                  <a:schemeClr val="bg1"/>
                </a:solidFill>
                <a:hlinkClick r:id="rId9"/>
              </a:rPr>
              <a:t>http://public.mzos.hr/</a:t>
            </a:r>
            <a:r>
              <a:rPr lang="hr-HR" sz="2900" u="sng" dirty="0" err="1">
                <a:solidFill>
                  <a:schemeClr val="bg1"/>
                </a:solidFill>
                <a:hlinkClick r:id="rId9"/>
              </a:rPr>
              <a:t>Default.aspx</a:t>
            </a:r>
            <a:r>
              <a:rPr lang="hr-HR" sz="2900" u="sng" dirty="0">
                <a:solidFill>
                  <a:schemeClr val="bg1"/>
                </a:solidFill>
                <a:hlinkClick r:id="rId9"/>
              </a:rPr>
              <a:t>?</a:t>
            </a:r>
            <a:r>
              <a:rPr lang="hr-HR" sz="2900" u="sng" dirty="0" err="1">
                <a:solidFill>
                  <a:schemeClr val="bg1"/>
                </a:solidFill>
                <a:hlinkClick r:id="rId9"/>
              </a:rPr>
              <a:t>art</a:t>
            </a:r>
            <a:r>
              <a:rPr lang="hr-HR" sz="2900" u="sng" dirty="0">
                <a:solidFill>
                  <a:schemeClr val="bg1"/>
                </a:solidFill>
                <a:hlinkClick r:id="rId9"/>
              </a:rPr>
              <a:t>=6584&amp;</a:t>
            </a:r>
            <a:r>
              <a:rPr lang="hr-HR" sz="2900" u="sng" dirty="0" err="1">
                <a:solidFill>
                  <a:schemeClr val="bg1"/>
                </a:solidFill>
                <a:hlinkClick r:id="rId9"/>
              </a:rPr>
              <a:t>sec</a:t>
            </a:r>
            <a:r>
              <a:rPr lang="hr-HR" sz="2900" u="sng" dirty="0">
                <a:solidFill>
                  <a:schemeClr val="bg1"/>
                </a:solidFill>
                <a:hlinkClick r:id="rId9"/>
              </a:rPr>
              <a:t>=2107</a:t>
            </a:r>
            <a:r>
              <a:rPr lang="hr-HR" sz="2900" dirty="0">
                <a:solidFill>
                  <a:schemeClr val="bg1"/>
                </a:solidFill>
              </a:rPr>
              <a:t> (</a:t>
            </a:r>
            <a:r>
              <a:rPr lang="hr-HR" sz="2900" dirty="0" err="1">
                <a:solidFill>
                  <a:schemeClr val="bg1"/>
                </a:solidFill>
              </a:rPr>
              <a:t>pristupljeno</a:t>
            </a:r>
            <a:r>
              <a:rPr lang="hr-HR" sz="2900" dirty="0">
                <a:solidFill>
                  <a:schemeClr val="bg1"/>
                </a:solidFill>
              </a:rPr>
              <a:t> 3. prosinca 2016</a:t>
            </a:r>
            <a:r>
              <a:rPr lang="hr-HR" sz="2900" dirty="0" smtClean="0">
                <a:solidFill>
                  <a:schemeClr val="bg1"/>
                </a:solidFill>
              </a:rPr>
              <a:t>.)</a:t>
            </a:r>
            <a:endParaRPr lang="hr-HR" sz="2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03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adržaja 1"/>
          <p:cNvSpPr>
            <a:spLocks noGrp="1"/>
          </p:cNvSpPr>
          <p:nvPr>
            <p:ph idx="1"/>
          </p:nvPr>
        </p:nvSpPr>
        <p:spPr>
          <a:xfrm>
            <a:off x="323528" y="188640"/>
            <a:ext cx="8640960" cy="6480720"/>
          </a:xfrm>
          <a:solidFill>
            <a:schemeClr val="bg2">
              <a:lumMod val="10000"/>
              <a:lumOff val="90000"/>
            </a:schemeClr>
          </a:solidFill>
        </p:spPr>
        <p:txBody>
          <a:bodyPr>
            <a:normAutofit fontScale="47500" lnSpcReduction="20000"/>
          </a:bodyPr>
          <a:lstStyle/>
          <a:p>
            <a:endParaRPr lang="hr-HR" sz="2900" dirty="0" smtClean="0">
              <a:solidFill>
                <a:schemeClr val="bg1"/>
              </a:solidFill>
            </a:endParaRPr>
          </a:p>
          <a:p>
            <a:pPr lvl="0">
              <a:buClr>
                <a:srgbClr val="726056"/>
              </a:buClr>
            </a:pPr>
            <a:r>
              <a:rPr lang="hr-HR" sz="3800" dirty="0" err="1">
                <a:solidFill>
                  <a:prstClr val="black"/>
                </a:solidFill>
              </a:rPr>
              <a:t>Pleasance</a:t>
            </a:r>
            <a:r>
              <a:rPr lang="hr-HR" sz="3800" dirty="0">
                <a:solidFill>
                  <a:prstClr val="black"/>
                </a:solidFill>
              </a:rPr>
              <a:t>, </a:t>
            </a:r>
            <a:r>
              <a:rPr lang="hr-HR" sz="3800" dirty="0" err="1">
                <a:solidFill>
                  <a:prstClr val="black"/>
                </a:solidFill>
              </a:rPr>
              <a:t>Chris</a:t>
            </a:r>
            <a:r>
              <a:rPr lang="hr-HR" sz="3800" dirty="0">
                <a:solidFill>
                  <a:prstClr val="black"/>
                </a:solidFill>
              </a:rPr>
              <a:t>. (14. 4. 2015.) </a:t>
            </a:r>
            <a:r>
              <a:rPr lang="hr-HR" sz="3800" i="1" dirty="0" err="1">
                <a:solidFill>
                  <a:prstClr val="black"/>
                </a:solidFill>
              </a:rPr>
              <a:t>Through</a:t>
            </a:r>
            <a:r>
              <a:rPr lang="hr-HR" sz="3800" i="1" dirty="0">
                <a:solidFill>
                  <a:prstClr val="black"/>
                </a:solidFill>
              </a:rPr>
              <a:t> </a:t>
            </a:r>
            <a:r>
              <a:rPr lang="hr-HR" sz="3800" i="1" dirty="0" err="1">
                <a:solidFill>
                  <a:prstClr val="black"/>
                </a:solidFill>
              </a:rPr>
              <a:t>the</a:t>
            </a:r>
            <a:r>
              <a:rPr lang="hr-HR" sz="3800" i="1" dirty="0">
                <a:solidFill>
                  <a:prstClr val="black"/>
                </a:solidFill>
              </a:rPr>
              <a:t> </a:t>
            </a:r>
            <a:r>
              <a:rPr lang="hr-HR" sz="3800" i="1" dirty="0" err="1">
                <a:solidFill>
                  <a:prstClr val="black"/>
                </a:solidFill>
              </a:rPr>
              <a:t>gates</a:t>
            </a:r>
            <a:r>
              <a:rPr lang="hr-HR" sz="3800" i="1" dirty="0">
                <a:solidFill>
                  <a:prstClr val="black"/>
                </a:solidFill>
              </a:rPr>
              <a:t> </a:t>
            </a:r>
            <a:r>
              <a:rPr lang="hr-HR" sz="3800" i="1" dirty="0" err="1">
                <a:solidFill>
                  <a:prstClr val="black"/>
                </a:solidFill>
              </a:rPr>
              <a:t>of</a:t>
            </a:r>
            <a:r>
              <a:rPr lang="hr-HR" sz="3800" i="1" dirty="0">
                <a:solidFill>
                  <a:prstClr val="black"/>
                </a:solidFill>
              </a:rPr>
              <a:t> </a:t>
            </a:r>
            <a:r>
              <a:rPr lang="hr-HR" sz="3800" i="1" dirty="0" err="1">
                <a:solidFill>
                  <a:prstClr val="black"/>
                </a:solidFill>
              </a:rPr>
              <a:t>hell</a:t>
            </a:r>
            <a:r>
              <a:rPr lang="hr-HR" sz="3800" i="1" dirty="0">
                <a:solidFill>
                  <a:prstClr val="black"/>
                </a:solidFill>
              </a:rPr>
              <a:t>…</a:t>
            </a:r>
            <a:r>
              <a:rPr lang="hr-HR" sz="3800" dirty="0">
                <a:solidFill>
                  <a:prstClr val="black"/>
                </a:solidFill>
              </a:rPr>
              <a:t> </a:t>
            </a:r>
            <a:r>
              <a:rPr lang="hr-HR" sz="3800" u="sng" dirty="0">
                <a:solidFill>
                  <a:prstClr val="black"/>
                </a:solidFill>
                <a:hlinkClick r:id="rId2"/>
              </a:rPr>
              <a:t>http://www.dailymail.co.uk/</a:t>
            </a:r>
            <a:r>
              <a:rPr lang="hr-HR" sz="3800" u="sng" dirty="0" err="1">
                <a:solidFill>
                  <a:prstClr val="black"/>
                </a:solidFill>
                <a:hlinkClick r:id="rId2"/>
              </a:rPr>
              <a:t>news</a:t>
            </a:r>
            <a:r>
              <a:rPr lang="hr-HR" sz="3800" u="sng" dirty="0">
                <a:solidFill>
                  <a:prstClr val="black"/>
                </a:solidFill>
                <a:hlinkClick r:id="rId2"/>
              </a:rPr>
              <a:t>/</a:t>
            </a:r>
            <a:r>
              <a:rPr lang="hr-HR" sz="3800" u="sng" dirty="0" err="1">
                <a:solidFill>
                  <a:prstClr val="black"/>
                </a:solidFill>
                <a:hlinkClick r:id="rId2"/>
              </a:rPr>
              <a:t>article</a:t>
            </a:r>
            <a:r>
              <a:rPr lang="hr-HR" sz="3800" u="sng" dirty="0">
                <a:solidFill>
                  <a:prstClr val="black"/>
                </a:solidFill>
                <a:hlinkClick r:id="rId2"/>
              </a:rPr>
              <a:t>-3038505/</a:t>
            </a:r>
            <a:r>
              <a:rPr lang="hr-HR" sz="3800" u="sng" dirty="0" err="1">
                <a:solidFill>
                  <a:prstClr val="black"/>
                </a:solidFill>
                <a:hlinkClick r:id="rId2"/>
              </a:rPr>
              <a:t>Burning</a:t>
            </a:r>
            <a:r>
              <a:rPr lang="hr-HR" sz="3800" u="sng" dirty="0">
                <a:solidFill>
                  <a:prstClr val="black"/>
                </a:solidFill>
                <a:hlinkClick r:id="rId2"/>
              </a:rPr>
              <a:t>-</a:t>
            </a:r>
            <a:r>
              <a:rPr lang="hr-HR" sz="3800" u="sng" dirty="0" err="1">
                <a:solidFill>
                  <a:prstClr val="black"/>
                </a:solidFill>
                <a:hlinkClick r:id="rId2"/>
              </a:rPr>
              <a:t>huts</a:t>
            </a:r>
            <a:r>
              <a:rPr lang="hr-HR" sz="3800" u="sng" dirty="0">
                <a:solidFill>
                  <a:prstClr val="black"/>
                </a:solidFill>
                <a:hlinkClick r:id="rId2"/>
              </a:rPr>
              <a:t>-Hitler-</a:t>
            </a:r>
            <a:r>
              <a:rPr lang="hr-HR" sz="3800" u="sng" dirty="0" err="1">
                <a:solidFill>
                  <a:prstClr val="black"/>
                </a:solidFill>
                <a:hlinkClick r:id="rId2"/>
              </a:rPr>
              <a:t>flags</a:t>
            </a:r>
            <a:r>
              <a:rPr lang="hr-HR" sz="3800" u="sng" dirty="0">
                <a:solidFill>
                  <a:prstClr val="black"/>
                </a:solidFill>
                <a:hlinkClick r:id="rId2"/>
              </a:rPr>
              <a:t>-</a:t>
            </a:r>
            <a:r>
              <a:rPr lang="hr-HR" sz="3800" u="sng" dirty="0" err="1">
                <a:solidFill>
                  <a:prstClr val="black"/>
                </a:solidFill>
                <a:hlinkClick r:id="rId2"/>
              </a:rPr>
              <a:t>concentration</a:t>
            </a:r>
            <a:r>
              <a:rPr lang="hr-HR" sz="3800" u="sng" dirty="0">
                <a:solidFill>
                  <a:prstClr val="black"/>
                </a:solidFill>
                <a:hlinkClick r:id="rId2"/>
              </a:rPr>
              <a:t>-</a:t>
            </a:r>
            <a:r>
              <a:rPr lang="hr-HR" sz="3800" u="sng" dirty="0" err="1">
                <a:solidFill>
                  <a:prstClr val="black"/>
                </a:solidFill>
                <a:hlinkClick r:id="rId2"/>
              </a:rPr>
              <a:t>camp</a:t>
            </a:r>
            <a:r>
              <a:rPr lang="hr-HR" sz="3800" u="sng" dirty="0">
                <a:solidFill>
                  <a:prstClr val="black"/>
                </a:solidFill>
                <a:hlinkClick r:id="rId2"/>
              </a:rPr>
              <a:t>-</a:t>
            </a:r>
            <a:r>
              <a:rPr lang="hr-HR" sz="3800" u="sng" dirty="0" err="1">
                <a:solidFill>
                  <a:prstClr val="black"/>
                </a:solidFill>
                <a:hlinkClick r:id="rId2"/>
              </a:rPr>
              <a:t>victims</a:t>
            </a:r>
            <a:r>
              <a:rPr lang="hr-HR" sz="3800" u="sng" dirty="0">
                <a:solidFill>
                  <a:prstClr val="black"/>
                </a:solidFill>
                <a:hlinkClick r:id="rId2"/>
              </a:rPr>
              <a:t>-</a:t>
            </a:r>
            <a:r>
              <a:rPr lang="hr-HR" sz="3800" u="sng" dirty="0" err="1">
                <a:solidFill>
                  <a:prstClr val="black"/>
                </a:solidFill>
                <a:hlinkClick r:id="rId2"/>
              </a:rPr>
              <a:t>starved</a:t>
            </a:r>
            <a:r>
              <a:rPr lang="hr-HR" sz="3800" u="sng" dirty="0">
                <a:solidFill>
                  <a:prstClr val="black"/>
                </a:solidFill>
                <a:hlinkClick r:id="rId2"/>
              </a:rPr>
              <a:t>-</a:t>
            </a:r>
            <a:r>
              <a:rPr lang="hr-HR" sz="3800" u="sng" dirty="0" err="1">
                <a:solidFill>
                  <a:prstClr val="black"/>
                </a:solidFill>
                <a:hlinkClick r:id="rId2"/>
              </a:rPr>
              <a:t>death</a:t>
            </a:r>
            <a:r>
              <a:rPr lang="hr-HR" sz="3800" u="sng" dirty="0">
                <a:solidFill>
                  <a:prstClr val="black"/>
                </a:solidFill>
                <a:hlinkClick r:id="rId2"/>
              </a:rPr>
              <a:t>-</a:t>
            </a:r>
            <a:r>
              <a:rPr lang="hr-HR" sz="3800" u="sng" dirty="0" err="1">
                <a:solidFill>
                  <a:prstClr val="black"/>
                </a:solidFill>
                <a:hlinkClick r:id="rId2"/>
              </a:rPr>
              <a:t>Harrowing</a:t>
            </a:r>
            <a:r>
              <a:rPr lang="hr-HR" sz="3800" u="sng" dirty="0">
                <a:solidFill>
                  <a:prstClr val="black"/>
                </a:solidFill>
                <a:hlinkClick r:id="rId2"/>
              </a:rPr>
              <a:t>-</a:t>
            </a:r>
            <a:r>
              <a:rPr lang="hr-HR" sz="3800" u="sng" dirty="0" err="1">
                <a:solidFill>
                  <a:prstClr val="black"/>
                </a:solidFill>
                <a:hlinkClick r:id="rId2"/>
              </a:rPr>
              <a:t>pictures</a:t>
            </a:r>
            <a:r>
              <a:rPr lang="hr-HR" sz="3800" u="sng" dirty="0">
                <a:solidFill>
                  <a:prstClr val="black"/>
                </a:solidFill>
                <a:hlinkClick r:id="rId2"/>
              </a:rPr>
              <a:t>-</a:t>
            </a:r>
            <a:r>
              <a:rPr lang="hr-HR" sz="3800" u="sng" dirty="0" err="1">
                <a:solidFill>
                  <a:prstClr val="black"/>
                </a:solidFill>
                <a:hlinkClick r:id="rId2"/>
              </a:rPr>
              <a:t>Belsen</a:t>
            </a:r>
            <a:r>
              <a:rPr lang="hr-HR" sz="3800" u="sng" dirty="0">
                <a:solidFill>
                  <a:prstClr val="black"/>
                </a:solidFill>
                <a:hlinkClick r:id="rId2"/>
              </a:rPr>
              <a:t>-</a:t>
            </a:r>
            <a:r>
              <a:rPr lang="hr-HR" sz="3800" u="sng" dirty="0" err="1">
                <a:solidFill>
                  <a:prstClr val="black"/>
                </a:solidFill>
                <a:hlinkClick r:id="rId2"/>
              </a:rPr>
              <a:t>released</a:t>
            </a:r>
            <a:r>
              <a:rPr lang="hr-HR" sz="3800" u="sng" dirty="0">
                <a:solidFill>
                  <a:prstClr val="black"/>
                </a:solidFill>
                <a:hlinkClick r:id="rId2"/>
              </a:rPr>
              <a:t>-70-</a:t>
            </a:r>
            <a:r>
              <a:rPr lang="hr-HR" sz="3800" u="sng" dirty="0" err="1">
                <a:solidFill>
                  <a:prstClr val="black"/>
                </a:solidFill>
                <a:hlinkClick r:id="rId2"/>
              </a:rPr>
              <a:t>years</a:t>
            </a:r>
            <a:r>
              <a:rPr lang="hr-HR" sz="3800" u="sng" dirty="0">
                <a:solidFill>
                  <a:prstClr val="black"/>
                </a:solidFill>
                <a:hlinkClick r:id="rId2"/>
              </a:rPr>
              <a:t>-</a:t>
            </a:r>
            <a:r>
              <a:rPr lang="hr-HR" sz="3800" u="sng" dirty="0" err="1">
                <a:solidFill>
                  <a:prstClr val="black"/>
                </a:solidFill>
                <a:hlinkClick r:id="rId2"/>
              </a:rPr>
              <a:t>liberation.html</a:t>
            </a:r>
            <a:r>
              <a:rPr lang="hr-HR" sz="3800" dirty="0">
                <a:solidFill>
                  <a:prstClr val="black"/>
                </a:solidFill>
              </a:rPr>
              <a:t> (</a:t>
            </a:r>
            <a:r>
              <a:rPr lang="hr-HR" sz="3800" dirty="0" err="1">
                <a:solidFill>
                  <a:prstClr val="black"/>
                </a:solidFill>
              </a:rPr>
              <a:t>pristupljeno</a:t>
            </a:r>
            <a:r>
              <a:rPr lang="hr-HR" sz="3800" dirty="0">
                <a:solidFill>
                  <a:prstClr val="black"/>
                </a:solidFill>
              </a:rPr>
              <a:t> 15. prosinca 2016.)</a:t>
            </a:r>
          </a:p>
          <a:p>
            <a:r>
              <a:rPr lang="hr-HR" sz="3800" dirty="0" smtClean="0">
                <a:solidFill>
                  <a:schemeClr val="bg1"/>
                </a:solidFill>
              </a:rPr>
              <a:t>A </a:t>
            </a:r>
            <a:r>
              <a:rPr lang="hr-HR" sz="3800" dirty="0" err="1">
                <a:solidFill>
                  <a:schemeClr val="bg1"/>
                </a:solidFill>
              </a:rPr>
              <a:t>Teacher</a:t>
            </a:r>
            <a:r>
              <a:rPr lang="hr-HR" sz="3800" dirty="0">
                <a:solidFill>
                  <a:schemeClr val="bg1"/>
                </a:solidFill>
              </a:rPr>
              <a:t>'s </a:t>
            </a:r>
            <a:r>
              <a:rPr lang="hr-HR" sz="3800" dirty="0" err="1">
                <a:solidFill>
                  <a:schemeClr val="bg1"/>
                </a:solidFill>
              </a:rPr>
              <a:t>Guide</a:t>
            </a:r>
            <a:r>
              <a:rPr lang="hr-HR" sz="3800" dirty="0">
                <a:solidFill>
                  <a:schemeClr val="bg1"/>
                </a:solidFill>
              </a:rPr>
              <a:t> to </a:t>
            </a:r>
            <a:r>
              <a:rPr lang="hr-HR" sz="3800" dirty="0" err="1">
                <a:solidFill>
                  <a:schemeClr val="bg1"/>
                </a:solidFill>
              </a:rPr>
              <a:t>the</a:t>
            </a:r>
            <a:r>
              <a:rPr lang="hr-HR" sz="3800" dirty="0">
                <a:solidFill>
                  <a:schemeClr val="bg1"/>
                </a:solidFill>
              </a:rPr>
              <a:t> </a:t>
            </a:r>
            <a:r>
              <a:rPr lang="hr-HR" sz="3800" dirty="0" err="1">
                <a:solidFill>
                  <a:schemeClr val="bg1"/>
                </a:solidFill>
              </a:rPr>
              <a:t>Holocaust</a:t>
            </a:r>
            <a:r>
              <a:rPr lang="hr-HR" sz="3800" dirty="0">
                <a:solidFill>
                  <a:schemeClr val="bg1"/>
                </a:solidFill>
              </a:rPr>
              <a:t>. </a:t>
            </a:r>
            <a:r>
              <a:rPr lang="hr-HR" sz="3800" i="1" dirty="0" err="1">
                <a:solidFill>
                  <a:schemeClr val="bg1"/>
                </a:solidFill>
              </a:rPr>
              <a:t>Music</a:t>
            </a:r>
            <a:r>
              <a:rPr lang="hr-HR" sz="3800" i="1" dirty="0">
                <a:solidFill>
                  <a:schemeClr val="bg1"/>
                </a:solidFill>
              </a:rPr>
              <a:t> </a:t>
            </a:r>
            <a:r>
              <a:rPr lang="hr-HR" sz="3800" i="1" dirty="0" err="1">
                <a:solidFill>
                  <a:schemeClr val="bg1"/>
                </a:solidFill>
              </a:rPr>
              <a:t>in</a:t>
            </a:r>
            <a:r>
              <a:rPr lang="hr-HR" sz="3800" i="1" dirty="0">
                <a:solidFill>
                  <a:schemeClr val="bg1"/>
                </a:solidFill>
              </a:rPr>
              <a:t> </a:t>
            </a:r>
            <a:r>
              <a:rPr lang="hr-HR" sz="3800" i="1" dirty="0" err="1">
                <a:solidFill>
                  <a:schemeClr val="bg1"/>
                </a:solidFill>
              </a:rPr>
              <a:t>Response</a:t>
            </a:r>
            <a:r>
              <a:rPr lang="hr-HR" sz="3800" i="1" dirty="0">
                <a:solidFill>
                  <a:schemeClr val="bg1"/>
                </a:solidFill>
              </a:rPr>
              <a:t> to </a:t>
            </a:r>
            <a:r>
              <a:rPr lang="hr-HR" sz="3800" i="1" dirty="0" err="1">
                <a:solidFill>
                  <a:schemeClr val="bg1"/>
                </a:solidFill>
              </a:rPr>
              <a:t>the</a:t>
            </a:r>
            <a:r>
              <a:rPr lang="hr-HR" sz="3800" i="1" dirty="0">
                <a:solidFill>
                  <a:schemeClr val="bg1"/>
                </a:solidFill>
              </a:rPr>
              <a:t> </a:t>
            </a:r>
            <a:r>
              <a:rPr lang="hr-HR" sz="3800" i="1" dirty="0" err="1">
                <a:solidFill>
                  <a:schemeClr val="bg1"/>
                </a:solidFill>
              </a:rPr>
              <a:t>Holocaust</a:t>
            </a:r>
            <a:r>
              <a:rPr lang="hr-HR" sz="3800" i="1" dirty="0">
                <a:solidFill>
                  <a:schemeClr val="bg1"/>
                </a:solidFill>
              </a:rPr>
              <a:t>.</a:t>
            </a:r>
            <a:r>
              <a:rPr lang="hr-HR" sz="3800" dirty="0">
                <a:solidFill>
                  <a:schemeClr val="bg1"/>
                </a:solidFill>
              </a:rPr>
              <a:t> </a:t>
            </a:r>
            <a:r>
              <a:rPr lang="hr-HR" sz="3800" u="sng" dirty="0">
                <a:solidFill>
                  <a:schemeClr val="bg1"/>
                </a:solidFill>
                <a:hlinkClick r:id="rId3"/>
              </a:rPr>
              <a:t>https://fcit.usf.edu/holocaust/arts/musRespo.html</a:t>
            </a:r>
            <a:r>
              <a:rPr lang="hr-HR" sz="3800" dirty="0">
                <a:solidFill>
                  <a:schemeClr val="bg1"/>
                </a:solidFill>
              </a:rPr>
              <a:t> (</a:t>
            </a:r>
            <a:r>
              <a:rPr lang="hr-HR" sz="3800" dirty="0" err="1">
                <a:solidFill>
                  <a:schemeClr val="bg1"/>
                </a:solidFill>
              </a:rPr>
              <a:t>pristupljeno</a:t>
            </a:r>
            <a:r>
              <a:rPr lang="hr-HR" sz="3800" dirty="0">
                <a:solidFill>
                  <a:schemeClr val="bg1"/>
                </a:solidFill>
              </a:rPr>
              <a:t> 14. veljače 2017.)</a:t>
            </a:r>
          </a:p>
          <a:p>
            <a:r>
              <a:rPr lang="hr-HR" sz="3800" dirty="0">
                <a:solidFill>
                  <a:schemeClr val="bg1"/>
                </a:solidFill>
              </a:rPr>
              <a:t>United </a:t>
            </a:r>
            <a:r>
              <a:rPr lang="hr-HR" sz="3800" dirty="0" err="1">
                <a:solidFill>
                  <a:schemeClr val="bg1"/>
                </a:solidFill>
              </a:rPr>
              <a:t>States</a:t>
            </a:r>
            <a:r>
              <a:rPr lang="hr-HR" sz="3800" dirty="0">
                <a:solidFill>
                  <a:schemeClr val="bg1"/>
                </a:solidFill>
              </a:rPr>
              <a:t> </a:t>
            </a:r>
            <a:r>
              <a:rPr lang="hr-HR" sz="3800" dirty="0" err="1">
                <a:solidFill>
                  <a:schemeClr val="bg1"/>
                </a:solidFill>
              </a:rPr>
              <a:t>Holocaust</a:t>
            </a:r>
            <a:r>
              <a:rPr lang="hr-HR" sz="3800" dirty="0">
                <a:solidFill>
                  <a:schemeClr val="bg1"/>
                </a:solidFill>
              </a:rPr>
              <a:t> </a:t>
            </a:r>
            <a:r>
              <a:rPr lang="hr-HR" sz="3800" dirty="0" err="1">
                <a:solidFill>
                  <a:schemeClr val="bg1"/>
                </a:solidFill>
              </a:rPr>
              <a:t>Memorial</a:t>
            </a:r>
            <a:r>
              <a:rPr lang="hr-HR" sz="3800" dirty="0">
                <a:solidFill>
                  <a:schemeClr val="bg1"/>
                </a:solidFill>
              </a:rPr>
              <a:t> </a:t>
            </a:r>
            <a:r>
              <a:rPr lang="hr-HR" sz="3800" dirty="0" err="1">
                <a:solidFill>
                  <a:schemeClr val="bg1"/>
                </a:solidFill>
              </a:rPr>
              <a:t>Museum</a:t>
            </a:r>
            <a:r>
              <a:rPr lang="hr-HR" sz="3800" dirty="0">
                <a:solidFill>
                  <a:schemeClr val="bg1"/>
                </a:solidFill>
              </a:rPr>
              <a:t>. </a:t>
            </a:r>
            <a:r>
              <a:rPr lang="hr-HR" sz="3800" u="sng" dirty="0">
                <a:solidFill>
                  <a:schemeClr val="bg1"/>
                </a:solidFill>
                <a:hlinkClick r:id="rId4"/>
              </a:rPr>
              <a:t>https://www.ushmm.org/</a:t>
            </a:r>
            <a:r>
              <a:rPr lang="hr-HR" sz="3800" dirty="0">
                <a:solidFill>
                  <a:schemeClr val="bg1"/>
                </a:solidFill>
              </a:rPr>
              <a:t> (</a:t>
            </a:r>
            <a:r>
              <a:rPr lang="hr-HR" sz="3800" dirty="0" err="1">
                <a:solidFill>
                  <a:schemeClr val="bg1"/>
                </a:solidFill>
              </a:rPr>
              <a:t>pristupljeno</a:t>
            </a:r>
            <a:r>
              <a:rPr lang="hr-HR" sz="3800" dirty="0">
                <a:solidFill>
                  <a:schemeClr val="bg1"/>
                </a:solidFill>
              </a:rPr>
              <a:t> 2. prosinca 2016.)</a:t>
            </a:r>
          </a:p>
          <a:p>
            <a:r>
              <a:rPr lang="hr-HR" sz="3800" dirty="0">
                <a:solidFill>
                  <a:schemeClr val="bg1"/>
                </a:solidFill>
              </a:rPr>
              <a:t>United </a:t>
            </a:r>
            <a:r>
              <a:rPr lang="hr-HR" sz="3800" dirty="0" err="1">
                <a:solidFill>
                  <a:schemeClr val="bg1"/>
                </a:solidFill>
              </a:rPr>
              <a:t>States</a:t>
            </a:r>
            <a:r>
              <a:rPr lang="hr-HR" sz="3800" dirty="0">
                <a:solidFill>
                  <a:schemeClr val="bg1"/>
                </a:solidFill>
              </a:rPr>
              <a:t> </a:t>
            </a:r>
            <a:r>
              <a:rPr lang="hr-HR" sz="3800" dirty="0" err="1">
                <a:solidFill>
                  <a:schemeClr val="bg1"/>
                </a:solidFill>
              </a:rPr>
              <a:t>Holocaust</a:t>
            </a:r>
            <a:r>
              <a:rPr lang="hr-HR" sz="3800" dirty="0">
                <a:solidFill>
                  <a:schemeClr val="bg1"/>
                </a:solidFill>
              </a:rPr>
              <a:t> </a:t>
            </a:r>
            <a:r>
              <a:rPr lang="hr-HR" sz="3800" dirty="0" err="1">
                <a:solidFill>
                  <a:schemeClr val="bg1"/>
                </a:solidFill>
              </a:rPr>
              <a:t>Memorial</a:t>
            </a:r>
            <a:r>
              <a:rPr lang="hr-HR" sz="3800" dirty="0">
                <a:solidFill>
                  <a:schemeClr val="bg1"/>
                </a:solidFill>
              </a:rPr>
              <a:t> </a:t>
            </a:r>
            <a:r>
              <a:rPr lang="hr-HR" sz="3800" dirty="0" err="1">
                <a:solidFill>
                  <a:schemeClr val="bg1"/>
                </a:solidFill>
              </a:rPr>
              <a:t>Museum</a:t>
            </a:r>
            <a:r>
              <a:rPr lang="hr-HR" sz="3800" dirty="0">
                <a:solidFill>
                  <a:schemeClr val="bg1"/>
                </a:solidFill>
              </a:rPr>
              <a:t>. </a:t>
            </a:r>
            <a:r>
              <a:rPr lang="hr-HR" sz="3800" i="1" dirty="0" err="1">
                <a:solidFill>
                  <a:schemeClr val="bg1"/>
                </a:solidFill>
              </a:rPr>
              <a:t>Music</a:t>
            </a:r>
            <a:r>
              <a:rPr lang="hr-HR" sz="3800" i="1" dirty="0">
                <a:solidFill>
                  <a:schemeClr val="bg1"/>
                </a:solidFill>
              </a:rPr>
              <a:t> </a:t>
            </a:r>
            <a:r>
              <a:rPr lang="hr-HR" sz="3800" i="1" dirty="0" err="1">
                <a:solidFill>
                  <a:schemeClr val="bg1"/>
                </a:solidFill>
              </a:rPr>
              <a:t>of</a:t>
            </a:r>
            <a:r>
              <a:rPr lang="hr-HR" sz="3800" i="1" dirty="0">
                <a:solidFill>
                  <a:schemeClr val="bg1"/>
                </a:solidFill>
              </a:rPr>
              <a:t> </a:t>
            </a:r>
            <a:r>
              <a:rPr lang="hr-HR" sz="3800" i="1" dirty="0" err="1">
                <a:solidFill>
                  <a:schemeClr val="bg1"/>
                </a:solidFill>
              </a:rPr>
              <a:t>the</a:t>
            </a:r>
            <a:r>
              <a:rPr lang="hr-HR" sz="3800" i="1" dirty="0">
                <a:solidFill>
                  <a:schemeClr val="bg1"/>
                </a:solidFill>
              </a:rPr>
              <a:t> </a:t>
            </a:r>
            <a:r>
              <a:rPr lang="hr-HR" sz="3800" i="1" dirty="0" err="1">
                <a:solidFill>
                  <a:schemeClr val="bg1"/>
                </a:solidFill>
              </a:rPr>
              <a:t>Holocaust</a:t>
            </a:r>
            <a:r>
              <a:rPr lang="hr-HR" sz="3800" i="1" dirty="0">
                <a:solidFill>
                  <a:schemeClr val="bg1"/>
                </a:solidFill>
              </a:rPr>
              <a:t>.</a:t>
            </a:r>
            <a:r>
              <a:rPr lang="hr-HR" sz="3800" dirty="0">
                <a:solidFill>
                  <a:schemeClr val="bg1"/>
                </a:solidFill>
              </a:rPr>
              <a:t> </a:t>
            </a:r>
            <a:r>
              <a:rPr lang="hr-HR" sz="3800" u="sng" dirty="0">
                <a:solidFill>
                  <a:schemeClr val="bg1"/>
                </a:solidFill>
                <a:hlinkClick r:id="rId5"/>
              </a:rPr>
              <a:t>https://www.ushmm.org/research/research-in-collections/collections-highlights/music-of-the-holocaust-highlights-from-the-collection/music-of-the-holocaust</a:t>
            </a:r>
            <a:r>
              <a:rPr lang="hr-HR" sz="3800" dirty="0">
                <a:solidFill>
                  <a:schemeClr val="bg1"/>
                </a:solidFill>
              </a:rPr>
              <a:t> (</a:t>
            </a:r>
            <a:r>
              <a:rPr lang="hr-HR" sz="3800" dirty="0" err="1">
                <a:solidFill>
                  <a:schemeClr val="bg1"/>
                </a:solidFill>
              </a:rPr>
              <a:t>pristupljeno</a:t>
            </a:r>
            <a:r>
              <a:rPr lang="hr-HR" sz="3800" dirty="0">
                <a:solidFill>
                  <a:schemeClr val="bg1"/>
                </a:solidFill>
              </a:rPr>
              <a:t> 16. veljače 2017.)</a:t>
            </a:r>
          </a:p>
          <a:p>
            <a:r>
              <a:rPr lang="hr-HR" sz="3800" dirty="0" err="1">
                <a:solidFill>
                  <a:schemeClr val="bg1"/>
                </a:solidFill>
              </a:rPr>
              <a:t>Wikipedia</a:t>
            </a:r>
            <a:r>
              <a:rPr lang="hr-HR" sz="3800" dirty="0">
                <a:solidFill>
                  <a:schemeClr val="bg1"/>
                </a:solidFill>
              </a:rPr>
              <a:t>. </a:t>
            </a:r>
            <a:r>
              <a:rPr lang="hr-HR" sz="3800" i="1" dirty="0">
                <a:solidFill>
                  <a:schemeClr val="bg1"/>
                </a:solidFill>
              </a:rPr>
              <a:t>List </a:t>
            </a:r>
            <a:r>
              <a:rPr lang="hr-HR" sz="3800" i="1" dirty="0" err="1">
                <a:solidFill>
                  <a:schemeClr val="bg1"/>
                </a:solidFill>
              </a:rPr>
              <a:t>of</a:t>
            </a:r>
            <a:r>
              <a:rPr lang="hr-HR" sz="3800" i="1" dirty="0">
                <a:solidFill>
                  <a:schemeClr val="bg1"/>
                </a:solidFill>
              </a:rPr>
              <a:t> </a:t>
            </a:r>
            <a:r>
              <a:rPr lang="hr-HR" sz="3800" i="1" dirty="0" err="1">
                <a:solidFill>
                  <a:schemeClr val="bg1"/>
                </a:solidFill>
              </a:rPr>
              <a:t>Righteous</a:t>
            </a:r>
            <a:r>
              <a:rPr lang="hr-HR" sz="3800" i="1" dirty="0">
                <a:solidFill>
                  <a:schemeClr val="bg1"/>
                </a:solidFill>
              </a:rPr>
              <a:t> </a:t>
            </a:r>
            <a:r>
              <a:rPr lang="hr-HR" sz="3800" i="1" dirty="0" err="1">
                <a:solidFill>
                  <a:schemeClr val="bg1"/>
                </a:solidFill>
              </a:rPr>
              <a:t>Among</a:t>
            </a:r>
            <a:r>
              <a:rPr lang="hr-HR" sz="3800" i="1" dirty="0">
                <a:solidFill>
                  <a:schemeClr val="bg1"/>
                </a:solidFill>
              </a:rPr>
              <a:t> </a:t>
            </a:r>
            <a:r>
              <a:rPr lang="hr-HR" sz="3800" i="1" dirty="0" err="1">
                <a:solidFill>
                  <a:schemeClr val="bg1"/>
                </a:solidFill>
              </a:rPr>
              <a:t>the</a:t>
            </a:r>
            <a:r>
              <a:rPr lang="hr-HR" sz="3800" i="1" dirty="0">
                <a:solidFill>
                  <a:schemeClr val="bg1"/>
                </a:solidFill>
              </a:rPr>
              <a:t> </a:t>
            </a:r>
            <a:r>
              <a:rPr lang="hr-HR" sz="3800" i="1" dirty="0" err="1">
                <a:solidFill>
                  <a:schemeClr val="bg1"/>
                </a:solidFill>
              </a:rPr>
              <a:t>Nations</a:t>
            </a:r>
            <a:r>
              <a:rPr lang="hr-HR" sz="3800" i="1" dirty="0">
                <a:solidFill>
                  <a:schemeClr val="bg1"/>
                </a:solidFill>
              </a:rPr>
              <a:t> </a:t>
            </a:r>
            <a:r>
              <a:rPr lang="hr-HR" sz="3800" i="1" dirty="0" err="1">
                <a:solidFill>
                  <a:schemeClr val="bg1"/>
                </a:solidFill>
              </a:rPr>
              <a:t>by</a:t>
            </a:r>
            <a:r>
              <a:rPr lang="hr-HR" sz="3800" i="1" dirty="0">
                <a:solidFill>
                  <a:schemeClr val="bg1"/>
                </a:solidFill>
              </a:rPr>
              <a:t> </a:t>
            </a:r>
            <a:r>
              <a:rPr lang="hr-HR" sz="3800" i="1" dirty="0" err="1">
                <a:solidFill>
                  <a:schemeClr val="bg1"/>
                </a:solidFill>
              </a:rPr>
              <a:t>country</a:t>
            </a:r>
            <a:r>
              <a:rPr lang="hr-HR" sz="3800" dirty="0">
                <a:solidFill>
                  <a:schemeClr val="bg1"/>
                </a:solidFill>
              </a:rPr>
              <a:t>. </a:t>
            </a:r>
            <a:r>
              <a:rPr lang="hr-HR" sz="3800" u="sng" dirty="0">
                <a:solidFill>
                  <a:schemeClr val="bg1"/>
                </a:solidFill>
                <a:hlinkClick r:id="rId6"/>
              </a:rPr>
              <a:t>https://en.wikipedia.org/wiki/List_of_Righteous_Among_the_Nations_by_country</a:t>
            </a:r>
            <a:r>
              <a:rPr lang="hr-HR" sz="3800" dirty="0">
                <a:solidFill>
                  <a:schemeClr val="bg1"/>
                </a:solidFill>
              </a:rPr>
              <a:t> (</a:t>
            </a:r>
            <a:r>
              <a:rPr lang="hr-HR" sz="3800" dirty="0" err="1">
                <a:solidFill>
                  <a:schemeClr val="bg1"/>
                </a:solidFill>
              </a:rPr>
              <a:t>pristupljeno</a:t>
            </a:r>
            <a:r>
              <a:rPr lang="hr-HR" sz="3800" dirty="0">
                <a:solidFill>
                  <a:schemeClr val="bg1"/>
                </a:solidFill>
              </a:rPr>
              <a:t> 17. veljače 2017.)</a:t>
            </a:r>
          </a:p>
          <a:p>
            <a:r>
              <a:rPr lang="hr-HR" sz="3800" dirty="0" err="1">
                <a:solidFill>
                  <a:schemeClr val="bg1"/>
                </a:solidFill>
              </a:rPr>
              <a:t>Wikipedia</a:t>
            </a:r>
            <a:r>
              <a:rPr lang="hr-HR" sz="3800" dirty="0">
                <a:solidFill>
                  <a:schemeClr val="bg1"/>
                </a:solidFill>
              </a:rPr>
              <a:t>. </a:t>
            </a:r>
            <a:r>
              <a:rPr lang="hr-HR" sz="3800" i="1" dirty="0" err="1">
                <a:solidFill>
                  <a:schemeClr val="bg1"/>
                </a:solidFill>
              </a:rPr>
              <a:t>Nazi</a:t>
            </a:r>
            <a:r>
              <a:rPr lang="hr-HR" sz="3800" i="1" dirty="0">
                <a:solidFill>
                  <a:schemeClr val="bg1"/>
                </a:solidFill>
              </a:rPr>
              <a:t> </a:t>
            </a:r>
            <a:r>
              <a:rPr lang="hr-HR" sz="3800" i="1" dirty="0" err="1">
                <a:solidFill>
                  <a:schemeClr val="bg1"/>
                </a:solidFill>
              </a:rPr>
              <a:t>concentration</a:t>
            </a:r>
            <a:r>
              <a:rPr lang="hr-HR" sz="3800" i="1" dirty="0">
                <a:solidFill>
                  <a:schemeClr val="bg1"/>
                </a:solidFill>
              </a:rPr>
              <a:t> </a:t>
            </a:r>
            <a:r>
              <a:rPr lang="hr-HR" sz="3800" i="1" dirty="0" err="1">
                <a:solidFill>
                  <a:schemeClr val="bg1"/>
                </a:solidFill>
              </a:rPr>
              <a:t>camps</a:t>
            </a:r>
            <a:r>
              <a:rPr lang="hr-HR" sz="3800" i="1" dirty="0">
                <a:solidFill>
                  <a:schemeClr val="bg1"/>
                </a:solidFill>
              </a:rPr>
              <a:t>. </a:t>
            </a:r>
            <a:r>
              <a:rPr lang="hr-HR" sz="3800" u="sng" dirty="0">
                <a:solidFill>
                  <a:schemeClr val="bg1"/>
                </a:solidFill>
                <a:hlinkClick r:id="rId7"/>
              </a:rPr>
              <a:t>https://en.wikipedia.org/wiki/Nazi_concentration_camps</a:t>
            </a:r>
            <a:r>
              <a:rPr lang="hr-HR" sz="3800" dirty="0">
                <a:solidFill>
                  <a:schemeClr val="bg1"/>
                </a:solidFill>
              </a:rPr>
              <a:t> (</a:t>
            </a:r>
            <a:r>
              <a:rPr lang="hr-HR" sz="3800" dirty="0" err="1">
                <a:solidFill>
                  <a:schemeClr val="bg1"/>
                </a:solidFill>
              </a:rPr>
              <a:t>pristupljeno</a:t>
            </a:r>
            <a:r>
              <a:rPr lang="hr-HR" sz="3800" dirty="0">
                <a:solidFill>
                  <a:schemeClr val="bg1"/>
                </a:solidFill>
              </a:rPr>
              <a:t> 12. prosinca 2016.)</a:t>
            </a:r>
          </a:p>
          <a:p>
            <a:r>
              <a:rPr lang="hr-HR" sz="3800" dirty="0" err="1">
                <a:solidFill>
                  <a:schemeClr val="bg1"/>
                </a:solidFill>
              </a:rPr>
              <a:t>Wikipedia</a:t>
            </a:r>
            <a:r>
              <a:rPr lang="hr-HR" sz="3800" dirty="0">
                <a:solidFill>
                  <a:schemeClr val="bg1"/>
                </a:solidFill>
              </a:rPr>
              <a:t>. </a:t>
            </a:r>
            <a:r>
              <a:rPr lang="hr-HR" sz="3800" i="1" dirty="0">
                <a:solidFill>
                  <a:schemeClr val="bg1"/>
                </a:solidFill>
              </a:rPr>
              <a:t>WW2 – </a:t>
            </a:r>
            <a:r>
              <a:rPr lang="hr-HR" sz="3800" i="1" dirty="0" err="1">
                <a:solidFill>
                  <a:schemeClr val="bg1"/>
                </a:solidFill>
              </a:rPr>
              <a:t>Holocaust</a:t>
            </a:r>
            <a:r>
              <a:rPr lang="hr-HR" sz="3800" dirty="0">
                <a:solidFill>
                  <a:schemeClr val="bg1"/>
                </a:solidFill>
              </a:rPr>
              <a:t> – </a:t>
            </a:r>
            <a:r>
              <a:rPr lang="hr-HR" sz="3800" i="1" dirty="0">
                <a:solidFill>
                  <a:schemeClr val="bg1"/>
                </a:solidFill>
              </a:rPr>
              <a:t>Europe.</a:t>
            </a:r>
            <a:r>
              <a:rPr lang="hr-HR" sz="3800" dirty="0">
                <a:solidFill>
                  <a:schemeClr val="bg1"/>
                </a:solidFill>
              </a:rPr>
              <a:t> </a:t>
            </a:r>
            <a:r>
              <a:rPr lang="hr-HR" sz="3800" dirty="0" smtClean="0">
                <a:solidFill>
                  <a:schemeClr val="bg1"/>
                </a:solidFill>
              </a:rPr>
              <a:t>(20. 12.2007.) </a:t>
            </a:r>
            <a:r>
              <a:rPr lang="hr-HR" sz="3800" u="sng" dirty="0" smtClean="0">
                <a:solidFill>
                  <a:schemeClr val="bg1"/>
                </a:solidFill>
                <a:hlinkClick r:id="rId8"/>
              </a:rPr>
              <a:t>https</a:t>
            </a:r>
            <a:r>
              <a:rPr lang="hr-HR" sz="3800" u="sng" dirty="0">
                <a:solidFill>
                  <a:schemeClr val="bg1"/>
                </a:solidFill>
                <a:hlinkClick r:id="rId8"/>
              </a:rPr>
              <a:t>://en.wikipedia.org/wiki/The_Holocaust#/media/File:WW2-Holocaust-Europe.png</a:t>
            </a:r>
            <a:r>
              <a:rPr lang="hr-HR" sz="3800" dirty="0">
                <a:solidFill>
                  <a:schemeClr val="bg1"/>
                </a:solidFill>
              </a:rPr>
              <a:t> (</a:t>
            </a:r>
            <a:r>
              <a:rPr lang="hr-HR" sz="3800" dirty="0" err="1">
                <a:solidFill>
                  <a:schemeClr val="bg1"/>
                </a:solidFill>
              </a:rPr>
              <a:t>pristupljeno</a:t>
            </a:r>
            <a:r>
              <a:rPr lang="hr-HR" sz="3800" dirty="0">
                <a:solidFill>
                  <a:schemeClr val="bg1"/>
                </a:solidFill>
              </a:rPr>
              <a:t> 8. siječnja 2017</a:t>
            </a:r>
            <a:r>
              <a:rPr lang="hr-HR" sz="3800" dirty="0" smtClean="0">
                <a:solidFill>
                  <a:schemeClr val="bg1"/>
                </a:solidFill>
              </a:rPr>
              <a:t>.)</a:t>
            </a:r>
          </a:p>
          <a:p>
            <a:r>
              <a:rPr lang="hr-HR" sz="3800" dirty="0" err="1">
                <a:solidFill>
                  <a:schemeClr val="bg1"/>
                </a:solidFill>
              </a:rPr>
              <a:t>Wikipedija</a:t>
            </a:r>
            <a:r>
              <a:rPr lang="hr-HR" sz="3800" dirty="0">
                <a:solidFill>
                  <a:schemeClr val="bg1"/>
                </a:solidFill>
              </a:rPr>
              <a:t>. </a:t>
            </a:r>
            <a:r>
              <a:rPr lang="hr-HR" sz="3800" i="1" dirty="0">
                <a:solidFill>
                  <a:schemeClr val="bg1"/>
                </a:solidFill>
              </a:rPr>
              <a:t>Holokaust</a:t>
            </a:r>
            <a:r>
              <a:rPr lang="hr-HR" sz="3800" dirty="0">
                <a:solidFill>
                  <a:schemeClr val="bg1"/>
                </a:solidFill>
              </a:rPr>
              <a:t>. </a:t>
            </a:r>
            <a:r>
              <a:rPr lang="hr-HR" sz="3800" u="sng" dirty="0">
                <a:solidFill>
                  <a:schemeClr val="bg1"/>
                </a:solidFill>
                <a:hlinkClick r:id="rId9"/>
              </a:rPr>
              <a:t>https://hr.wikipedia.org/wiki/Holokaust</a:t>
            </a:r>
            <a:r>
              <a:rPr lang="hr-HR" sz="3800" dirty="0">
                <a:solidFill>
                  <a:schemeClr val="bg1"/>
                </a:solidFill>
              </a:rPr>
              <a:t> (</a:t>
            </a:r>
            <a:r>
              <a:rPr lang="hr-HR" sz="3800" dirty="0" err="1">
                <a:solidFill>
                  <a:schemeClr val="bg1"/>
                </a:solidFill>
              </a:rPr>
              <a:t>pristupljeno</a:t>
            </a:r>
            <a:r>
              <a:rPr lang="hr-HR" sz="3800" dirty="0">
                <a:solidFill>
                  <a:schemeClr val="bg1"/>
                </a:solidFill>
              </a:rPr>
              <a:t> 2. prosinca 2016</a:t>
            </a:r>
            <a:r>
              <a:rPr lang="hr-HR" sz="3800" dirty="0" smtClean="0">
                <a:solidFill>
                  <a:schemeClr val="bg1"/>
                </a:solidFill>
              </a:rPr>
              <a:t>.)</a:t>
            </a:r>
          </a:p>
          <a:p>
            <a:r>
              <a:rPr lang="hr-HR" sz="3800" dirty="0" err="1" smtClean="0">
                <a:solidFill>
                  <a:schemeClr val="bg1"/>
                </a:solidFill>
              </a:rPr>
              <a:t>Yad</a:t>
            </a:r>
            <a:r>
              <a:rPr lang="hr-HR" sz="3800" dirty="0" smtClean="0">
                <a:solidFill>
                  <a:schemeClr val="bg1"/>
                </a:solidFill>
              </a:rPr>
              <a:t> </a:t>
            </a:r>
            <a:r>
              <a:rPr lang="hr-HR" sz="3800" dirty="0" err="1">
                <a:solidFill>
                  <a:schemeClr val="bg1"/>
                </a:solidFill>
              </a:rPr>
              <a:t>Vashem</a:t>
            </a:r>
            <a:r>
              <a:rPr lang="hr-HR" sz="3800" dirty="0">
                <a:solidFill>
                  <a:schemeClr val="bg1"/>
                </a:solidFill>
              </a:rPr>
              <a:t> – </a:t>
            </a:r>
            <a:r>
              <a:rPr lang="hr-HR" sz="3800" dirty="0" err="1">
                <a:solidFill>
                  <a:schemeClr val="bg1"/>
                </a:solidFill>
              </a:rPr>
              <a:t>The</a:t>
            </a:r>
            <a:r>
              <a:rPr lang="hr-HR" sz="3800" dirty="0">
                <a:solidFill>
                  <a:schemeClr val="bg1"/>
                </a:solidFill>
              </a:rPr>
              <a:t> World </a:t>
            </a:r>
            <a:r>
              <a:rPr lang="hr-HR" sz="3800" dirty="0" err="1">
                <a:solidFill>
                  <a:schemeClr val="bg1"/>
                </a:solidFill>
              </a:rPr>
              <a:t>Holocaust</a:t>
            </a:r>
            <a:r>
              <a:rPr lang="hr-HR" sz="3800" dirty="0">
                <a:solidFill>
                  <a:schemeClr val="bg1"/>
                </a:solidFill>
              </a:rPr>
              <a:t> </a:t>
            </a:r>
            <a:r>
              <a:rPr lang="hr-HR" sz="3800" dirty="0" err="1">
                <a:solidFill>
                  <a:schemeClr val="bg1"/>
                </a:solidFill>
              </a:rPr>
              <a:t>Remembrance</a:t>
            </a:r>
            <a:r>
              <a:rPr lang="hr-HR" sz="3800" dirty="0">
                <a:solidFill>
                  <a:schemeClr val="bg1"/>
                </a:solidFill>
              </a:rPr>
              <a:t> </a:t>
            </a:r>
            <a:r>
              <a:rPr lang="hr-HR" sz="3800" dirty="0" err="1">
                <a:solidFill>
                  <a:schemeClr val="bg1"/>
                </a:solidFill>
              </a:rPr>
              <a:t>Center</a:t>
            </a:r>
            <a:r>
              <a:rPr lang="hr-HR" sz="3800" dirty="0">
                <a:solidFill>
                  <a:schemeClr val="bg1"/>
                </a:solidFill>
              </a:rPr>
              <a:t>. </a:t>
            </a:r>
            <a:r>
              <a:rPr lang="hr-HR" sz="3800" u="sng" dirty="0">
                <a:solidFill>
                  <a:schemeClr val="bg1"/>
                </a:solidFill>
                <a:hlinkClick r:id="rId10"/>
              </a:rPr>
              <a:t>http://www.yadvashem.org</a:t>
            </a:r>
            <a:r>
              <a:rPr lang="hr-HR" sz="3800" u="sng" dirty="0" smtClean="0">
                <a:solidFill>
                  <a:schemeClr val="bg1"/>
                </a:solidFill>
                <a:hlinkClick r:id="rId10"/>
              </a:rPr>
              <a:t>/</a:t>
            </a:r>
            <a:r>
              <a:rPr lang="hr-HR" sz="3800" dirty="0" smtClean="0">
                <a:solidFill>
                  <a:schemeClr val="bg1"/>
                </a:solidFill>
              </a:rPr>
              <a:t> (</a:t>
            </a:r>
            <a:r>
              <a:rPr lang="hr-HR" sz="3800" dirty="0" err="1" smtClean="0">
                <a:solidFill>
                  <a:schemeClr val="bg1"/>
                </a:solidFill>
              </a:rPr>
              <a:t>pristupljeno</a:t>
            </a:r>
            <a:r>
              <a:rPr lang="hr-HR" sz="3800" dirty="0" smtClean="0">
                <a:solidFill>
                  <a:schemeClr val="bg1"/>
                </a:solidFill>
              </a:rPr>
              <a:t> 2. prosinca 2016.)</a:t>
            </a:r>
          </a:p>
          <a:p>
            <a:endParaRPr lang="hr-HR" sz="2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47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Rezervirano mjesto sadržaja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4900147"/>
              </p:ext>
            </p:extLst>
          </p:nvPr>
        </p:nvGraphicFramePr>
        <p:xfrm>
          <a:off x="395536" y="980728"/>
          <a:ext cx="8424936" cy="5768197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4109628"/>
                <a:gridCol w="4315308"/>
              </a:tblGrid>
              <a:tr h="471331">
                <a:tc>
                  <a:txBody>
                    <a:bodyPr/>
                    <a:lstStyle/>
                    <a:p>
                      <a:r>
                        <a:rPr lang="hr-HR" sz="2400" dirty="0" smtClean="0">
                          <a:solidFill>
                            <a:srgbClr val="FF0000"/>
                          </a:solidFill>
                        </a:rPr>
                        <a:t>POVIJESNI DOGAĐAJI</a:t>
                      </a:r>
                    </a:p>
                    <a:p>
                      <a:r>
                        <a:rPr lang="hr-HR" sz="2400" dirty="0" smtClean="0">
                          <a:solidFill>
                            <a:srgbClr val="FF0000"/>
                          </a:solidFill>
                        </a:rPr>
                        <a:t>(1933.-1945.)</a:t>
                      </a:r>
                      <a:endParaRPr lang="hr-HR" sz="2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400" dirty="0" smtClean="0">
                          <a:solidFill>
                            <a:srgbClr val="0070C0"/>
                          </a:solidFill>
                        </a:rPr>
                        <a:t>GRAĐANSKI ODGOJ I OBRAZOVANJE</a:t>
                      </a:r>
                      <a:endParaRPr lang="hr-HR" sz="2400" dirty="0">
                        <a:solidFill>
                          <a:srgbClr val="0070C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90000"/>
                      </a:schemeClr>
                    </a:solidFill>
                  </a:tcPr>
                </a:tc>
              </a:tr>
              <a:tr h="471331">
                <a:tc>
                  <a:txBody>
                    <a:bodyPr/>
                    <a:lstStyle/>
                    <a:p>
                      <a:r>
                        <a:rPr kumimoji="0" lang="hr-HR" sz="2400" kern="1200" dirty="0" smtClean="0"/>
                        <a:t>Antižidovska</a:t>
                      </a:r>
                      <a:r>
                        <a:rPr lang="hr-HR" sz="2400" dirty="0" smtClean="0"/>
                        <a:t> kampanja </a:t>
                      </a:r>
                      <a:endParaRPr lang="hr-HR" sz="2400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400" dirty="0" smtClean="0"/>
                        <a:t>antisemitizam, predrasude</a:t>
                      </a:r>
                      <a:endParaRPr lang="hr-HR" sz="2400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</a:tr>
              <a:tr h="4713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400" dirty="0" smtClean="0"/>
                        <a:t>„Rasni zakoni”</a:t>
                      </a:r>
                      <a:endParaRPr lang="hr-HR" sz="2400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400" dirty="0" smtClean="0"/>
                        <a:t>diskriminacija</a:t>
                      </a:r>
                      <a:endParaRPr lang="hr-HR" sz="2400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</a:tr>
              <a:tr h="471331">
                <a:tc>
                  <a:txBody>
                    <a:bodyPr/>
                    <a:lstStyle/>
                    <a:p>
                      <a:r>
                        <a:rPr lang="hr-HR" sz="2400" dirty="0" err="1" smtClean="0"/>
                        <a:t>Nürnberški</a:t>
                      </a:r>
                      <a:r>
                        <a:rPr lang="hr-HR" sz="2400" dirty="0" smtClean="0"/>
                        <a:t> zakoni,</a:t>
                      </a:r>
                      <a:r>
                        <a:rPr lang="hr-HR" sz="2400" baseline="0" dirty="0" smtClean="0"/>
                        <a:t> </a:t>
                      </a:r>
                      <a:r>
                        <a:rPr lang="hr-HR" sz="2400" dirty="0" smtClean="0"/>
                        <a:t>1935.</a:t>
                      </a:r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400" dirty="0" smtClean="0"/>
                        <a:t>oduzimanje građanskih prava, ponižavanje</a:t>
                      </a:r>
                      <a:endParaRPr lang="hr-HR" sz="2400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</a:tr>
              <a:tr h="471331">
                <a:tc>
                  <a:txBody>
                    <a:bodyPr/>
                    <a:lstStyle/>
                    <a:p>
                      <a:r>
                        <a:rPr lang="hr-HR" sz="2400" dirty="0" smtClean="0"/>
                        <a:t>Migracije Židova</a:t>
                      </a:r>
                      <a:endParaRPr lang="hr-HR" sz="2400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400" dirty="0" smtClean="0"/>
                        <a:t>raseljavanje</a:t>
                      </a:r>
                      <a:endParaRPr lang="hr-HR" sz="2400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</a:tr>
              <a:tr h="471331">
                <a:tc>
                  <a:txBody>
                    <a:bodyPr/>
                    <a:lstStyle/>
                    <a:p>
                      <a:r>
                        <a:rPr lang="hr-HR" sz="2400" dirty="0" smtClean="0"/>
                        <a:t>Kristalna noć, 1938.</a:t>
                      </a:r>
                      <a:endParaRPr lang="hr-HR" sz="2400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400" dirty="0" smtClean="0"/>
                        <a:t>zastrašivanje, izgredi</a:t>
                      </a:r>
                      <a:endParaRPr lang="hr-HR" sz="2400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</a:tr>
              <a:tr h="471331">
                <a:tc>
                  <a:txBody>
                    <a:bodyPr/>
                    <a:lstStyle/>
                    <a:p>
                      <a:r>
                        <a:rPr lang="hr-HR" sz="2400" dirty="0" smtClean="0"/>
                        <a:t>Deportacije u logore</a:t>
                      </a:r>
                      <a:endParaRPr lang="hr-HR" sz="2400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400" dirty="0" smtClean="0"/>
                        <a:t>nasilje</a:t>
                      </a:r>
                      <a:endParaRPr lang="hr-HR" sz="2400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</a:tr>
              <a:tr h="471331">
                <a:tc>
                  <a:txBody>
                    <a:bodyPr/>
                    <a:lstStyle/>
                    <a:p>
                      <a:r>
                        <a:rPr lang="hr-HR" sz="2400" dirty="0" smtClean="0"/>
                        <a:t>Obvezno obilježavanje odjeće</a:t>
                      </a:r>
                      <a:endParaRPr lang="hr-HR" sz="2400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400" dirty="0" smtClean="0"/>
                        <a:t>segregacija</a:t>
                      </a:r>
                      <a:endParaRPr lang="hr-HR" sz="2400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</a:tr>
              <a:tr h="471331">
                <a:tc>
                  <a:txBody>
                    <a:bodyPr/>
                    <a:lstStyle/>
                    <a:p>
                      <a:r>
                        <a:rPr lang="hr-HR" sz="2400" dirty="0" smtClean="0"/>
                        <a:t>Getoizacija</a:t>
                      </a:r>
                      <a:endParaRPr lang="hr-HR" sz="2400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400" dirty="0" smtClean="0"/>
                        <a:t>koncentracija</a:t>
                      </a:r>
                      <a:endParaRPr lang="hr-HR" sz="2400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</a:tr>
              <a:tr h="471331">
                <a:tc>
                  <a:txBody>
                    <a:bodyPr/>
                    <a:lstStyle/>
                    <a:p>
                      <a:r>
                        <a:rPr lang="hr-HR" sz="2400" dirty="0" smtClean="0"/>
                        <a:t>Konačno rješenje,</a:t>
                      </a:r>
                      <a:r>
                        <a:rPr lang="hr-HR" sz="2400" baseline="0" dirty="0" smtClean="0"/>
                        <a:t> 1942.</a:t>
                      </a:r>
                      <a:endParaRPr lang="hr-HR" sz="2400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hr-HR" sz="2400" dirty="0" smtClean="0"/>
                        <a:t>zatvaranje, </a:t>
                      </a:r>
                      <a:r>
                        <a:rPr lang="hr-HR" sz="2400" baseline="0" dirty="0" smtClean="0"/>
                        <a:t>ubijanje, istrebljenje</a:t>
                      </a:r>
                      <a:endParaRPr lang="hr-HR" sz="2400" dirty="0"/>
                    </a:p>
                  </a:txBody>
                  <a:tcPr>
                    <a:solidFill>
                      <a:schemeClr val="tx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Naslov 4"/>
          <p:cNvSpPr>
            <a:spLocks noGrp="1"/>
          </p:cNvSpPr>
          <p:nvPr>
            <p:ph type="title"/>
          </p:nvPr>
        </p:nvSpPr>
        <p:spPr>
          <a:xfrm>
            <a:off x="323528" y="-315416"/>
            <a:ext cx="8229600" cy="1219200"/>
          </a:xfrm>
        </p:spPr>
        <p:txBody>
          <a:bodyPr>
            <a:normAutofit/>
          </a:bodyPr>
          <a:lstStyle/>
          <a:p>
            <a:r>
              <a:rPr lang="hr-HR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HOLOKAUST </a:t>
            </a:r>
            <a:r>
              <a:rPr lang="hr-HR" dirty="0" smtClean="0">
                <a:solidFill>
                  <a:schemeClr val="bg1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-</a:t>
            </a:r>
            <a:r>
              <a:rPr lang="hr-HR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 </a:t>
            </a:r>
            <a:r>
              <a:rPr lang="hr-HR" dirty="0" smtClean="0">
                <a:solidFill>
                  <a:srgbClr val="0070C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GOO</a:t>
            </a:r>
            <a:endParaRPr lang="hr-HR" dirty="0">
              <a:solidFill>
                <a:srgbClr val="0070C0"/>
              </a:solidFill>
              <a:latin typeface="Arial Rounded MT Bold" panose="020F070403050403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6790561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/>
          </p:nvPr>
        </p:nvSpPr>
        <p:spPr>
          <a:xfrm>
            <a:off x="443715" y="332656"/>
            <a:ext cx="8229600" cy="1219200"/>
          </a:xfrm>
        </p:spPr>
        <p:txBody>
          <a:bodyPr>
            <a:normAutofit fontScale="90000"/>
          </a:bodyPr>
          <a:lstStyle/>
          <a:p>
            <a:r>
              <a:rPr lang="hr-HR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/>
            </a:r>
            <a:br>
              <a:rPr lang="hr-HR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</a:br>
            <a:r>
              <a:rPr lang="hr-HR" dirty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/>
            </a:r>
            <a:br>
              <a:rPr lang="hr-HR" dirty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</a:br>
            <a:r>
              <a:rPr lang="hr-HR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/>
            </a:r>
            <a:br>
              <a:rPr lang="hr-HR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</a:br>
            <a:r>
              <a:rPr lang="hr-HR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HOLOKAUST </a:t>
            </a:r>
            <a:br>
              <a:rPr lang="hr-HR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</a:br>
            <a:r>
              <a:rPr lang="hr-HR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– prijedlozi:</a:t>
            </a:r>
            <a:endParaRPr lang="hr-HR" dirty="0">
              <a:solidFill>
                <a:srgbClr val="FFFF00"/>
              </a:solidFill>
              <a:latin typeface="Arial Rounded MT Bold" panose="020F0704030504030204" pitchFamily="34" charset="0"/>
              <a:cs typeface="Aharoni" panose="02010803020104030203" pitchFamily="2" charset="-79"/>
            </a:endParaRPr>
          </a:p>
        </p:txBody>
      </p:sp>
      <p:sp>
        <p:nvSpPr>
          <p:cNvPr id="5" name="Rezervirano mjesto sadržaja 4"/>
          <p:cNvSpPr>
            <a:spLocks noGrp="1"/>
          </p:cNvSpPr>
          <p:nvPr>
            <p:ph sz="half" idx="1"/>
          </p:nvPr>
        </p:nvSpPr>
        <p:spPr>
          <a:xfrm>
            <a:off x="395536" y="1693313"/>
            <a:ext cx="4059936" cy="4572000"/>
          </a:xfrm>
        </p:spPr>
        <p:txBody>
          <a:bodyPr>
            <a:normAutofit/>
          </a:bodyPr>
          <a:lstStyle/>
          <a:p>
            <a:pPr marL="0" indent="0">
              <a:buClr>
                <a:srgbClr val="FFFF00"/>
              </a:buClr>
              <a:buNone/>
            </a:pPr>
            <a:r>
              <a:rPr lang="hr-HR" sz="3200" dirty="0" smtClean="0"/>
              <a:t>Povijesni </a:t>
            </a:r>
          </a:p>
          <a:p>
            <a:pPr lvl="1">
              <a:buClr>
                <a:srgbClr val="FFFF00"/>
              </a:buClr>
            </a:pPr>
            <a:r>
              <a:rPr lang="hr-HR" sz="3000" dirty="0" smtClean="0">
                <a:solidFill>
                  <a:schemeClr val="tx1"/>
                </a:solidFill>
              </a:rPr>
              <a:t>događaji</a:t>
            </a:r>
          </a:p>
          <a:p>
            <a:pPr lvl="1">
              <a:buClr>
                <a:srgbClr val="FFFF00"/>
              </a:buClr>
            </a:pPr>
            <a:r>
              <a:rPr lang="hr-HR" sz="3000" dirty="0" smtClean="0">
                <a:solidFill>
                  <a:schemeClr val="tx1"/>
                </a:solidFill>
              </a:rPr>
              <a:t>lokaliteti</a:t>
            </a:r>
          </a:p>
          <a:p>
            <a:pPr lvl="1">
              <a:buClr>
                <a:srgbClr val="FFFF00"/>
              </a:buClr>
            </a:pPr>
            <a:r>
              <a:rPr lang="hr-HR" sz="3000" dirty="0" smtClean="0">
                <a:solidFill>
                  <a:schemeClr val="tx1"/>
                </a:solidFill>
              </a:rPr>
              <a:t>dokumenti i zakoni</a:t>
            </a:r>
            <a:endParaRPr lang="hr-HR" sz="3000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177" y="397855"/>
            <a:ext cx="2857500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7761" y="2636912"/>
            <a:ext cx="2295525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685" y="4697073"/>
            <a:ext cx="3287315" cy="1847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453" y="3861048"/>
            <a:ext cx="3286125" cy="233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59" y="476672"/>
            <a:ext cx="1697331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8" y="4627637"/>
            <a:ext cx="3142109" cy="2185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0142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hr-HR" dirty="0" smtClean="0">
                <a:solidFill>
                  <a:srgbClr val="FFFF00"/>
                </a:solidFill>
                <a:latin typeface="Arial Rounded MT Bold" panose="020F0704030504030204" pitchFamily="34" charset="0"/>
                <a:cs typeface="Aharoni" panose="02010803020104030203" pitchFamily="2" charset="-79"/>
              </a:rPr>
              <a:t>HOLOKAUST U KNJIŽEVNOSTI I UMJETNOSTI</a:t>
            </a:r>
            <a:endParaRPr lang="hr-HR" dirty="0">
              <a:solidFill>
                <a:srgbClr val="FFFF00"/>
              </a:solidFill>
              <a:latin typeface="Arial Rounded MT Bold" panose="020F0704030504030204" pitchFamily="34" charset="0"/>
              <a:cs typeface="Aharoni" panose="02010803020104030203" pitchFamily="2" charset="-79"/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467544" y="1268760"/>
            <a:ext cx="4059936" cy="4917613"/>
          </a:xfrm>
        </p:spPr>
        <p:txBody>
          <a:bodyPr>
            <a:normAutofit/>
          </a:bodyPr>
          <a:lstStyle/>
          <a:p>
            <a:pPr>
              <a:buClr>
                <a:srgbClr val="FFFF00"/>
              </a:buClr>
            </a:pPr>
            <a:r>
              <a:rPr lang="hr-HR" sz="2800" dirty="0" smtClean="0"/>
              <a:t>knjige</a:t>
            </a:r>
          </a:p>
          <a:p>
            <a:pPr>
              <a:buClr>
                <a:srgbClr val="FFFF00"/>
              </a:buClr>
            </a:pPr>
            <a:r>
              <a:rPr lang="hr-HR" sz="2800" dirty="0" smtClean="0"/>
              <a:t>filmovi</a:t>
            </a:r>
          </a:p>
          <a:p>
            <a:pPr>
              <a:buClr>
                <a:srgbClr val="FFFF00"/>
              </a:buClr>
            </a:pPr>
            <a:r>
              <a:rPr lang="hr-HR" sz="2800" dirty="0" smtClean="0"/>
              <a:t>likovne izložbe</a:t>
            </a:r>
          </a:p>
          <a:p>
            <a:pPr>
              <a:buClr>
                <a:srgbClr val="FFFF00"/>
              </a:buClr>
            </a:pPr>
            <a:r>
              <a:rPr lang="hr-HR" sz="2800" dirty="0" smtClean="0"/>
              <a:t>glazba</a:t>
            </a:r>
            <a:endParaRPr lang="hr-HR" sz="2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356992"/>
            <a:ext cx="2062932" cy="3271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852936"/>
            <a:ext cx="2054907" cy="2835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3587" b="3776"/>
          <a:stretch/>
        </p:blipFill>
        <p:spPr bwMode="auto">
          <a:xfrm>
            <a:off x="6444208" y="3900372"/>
            <a:ext cx="2146076" cy="247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742" y="1124744"/>
            <a:ext cx="2146076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136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sz="half" idx="4294967295"/>
          </p:nvPr>
        </p:nvSpPr>
        <p:spPr>
          <a:xfrm>
            <a:off x="493680" y="1412776"/>
            <a:ext cx="3817078" cy="4283968"/>
          </a:xfrm>
        </p:spPr>
        <p:txBody>
          <a:bodyPr/>
          <a:lstStyle/>
          <a:p>
            <a:pPr lvl="0">
              <a:buClr>
                <a:srgbClr val="FFFF00"/>
              </a:buClr>
            </a:pPr>
            <a:r>
              <a:rPr lang="hr-HR" sz="3200" dirty="0" smtClean="0"/>
              <a:t>institucije</a:t>
            </a:r>
          </a:p>
          <a:p>
            <a:pPr lvl="0">
              <a:buClr>
                <a:srgbClr val="FFFF00"/>
              </a:buClr>
            </a:pPr>
            <a:r>
              <a:rPr lang="hr-HR" sz="3200" dirty="0" smtClean="0"/>
              <a:t>muzeji</a:t>
            </a:r>
          </a:p>
          <a:p>
            <a:pPr lvl="0">
              <a:buClr>
                <a:srgbClr val="FFFF00"/>
              </a:buClr>
            </a:pPr>
            <a:r>
              <a:rPr lang="hr-HR" sz="3200" dirty="0" smtClean="0"/>
              <a:t>organizacije</a:t>
            </a:r>
          </a:p>
          <a:p>
            <a:endParaRPr lang="hr-HR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988840"/>
            <a:ext cx="1287462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20" t="26273" r="15443" b="30526"/>
          <a:stretch/>
        </p:blipFill>
        <p:spPr bwMode="auto">
          <a:xfrm>
            <a:off x="493680" y="3748360"/>
            <a:ext cx="8258476" cy="2962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412776"/>
            <a:ext cx="3086057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90" t="11509" r="25000" b="70105"/>
          <a:stretch/>
        </p:blipFill>
        <p:spPr bwMode="auto">
          <a:xfrm>
            <a:off x="2771800" y="197579"/>
            <a:ext cx="6101757" cy="990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2590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Apotekarska">
  <a:themeElements>
    <a:clrScheme name="Apotekarska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Apotekarska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otekarsk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apir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Papi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Papi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NewsPrint">
    <a:dk1>
      <a:sysClr val="windowText" lastClr="000000"/>
    </a:dk1>
    <a:lt1>
      <a:sysClr val="window" lastClr="FFFFFF"/>
    </a:lt1>
    <a:dk2>
      <a:srgbClr val="303030"/>
    </a:dk2>
    <a:lt2>
      <a:srgbClr val="DEDEE0"/>
    </a:lt2>
    <a:accent1>
      <a:srgbClr val="AD0101"/>
    </a:accent1>
    <a:accent2>
      <a:srgbClr val="726056"/>
    </a:accent2>
    <a:accent3>
      <a:srgbClr val="AC956E"/>
    </a:accent3>
    <a:accent4>
      <a:srgbClr val="808DA9"/>
    </a:accent4>
    <a:accent5>
      <a:srgbClr val="424E5B"/>
    </a:accent5>
    <a:accent6>
      <a:srgbClr val="730E00"/>
    </a:accent6>
    <a:hlink>
      <a:srgbClr val="D26900"/>
    </a:hlink>
    <a:folHlink>
      <a:srgbClr val="D89243"/>
    </a:folHlink>
  </a:clrScheme>
</a:themeOverride>
</file>

<file path=ppt/theme/themeOverride2.xml><?xml version="1.0" encoding="utf-8"?>
<a:themeOverride xmlns:a="http://schemas.openxmlformats.org/drawingml/2006/main">
  <a:clrScheme name="NewsPrint">
    <a:dk1>
      <a:sysClr val="windowText" lastClr="000000"/>
    </a:dk1>
    <a:lt1>
      <a:sysClr val="window" lastClr="FFFFFF"/>
    </a:lt1>
    <a:dk2>
      <a:srgbClr val="303030"/>
    </a:dk2>
    <a:lt2>
      <a:srgbClr val="DEDEE0"/>
    </a:lt2>
    <a:accent1>
      <a:srgbClr val="AD0101"/>
    </a:accent1>
    <a:accent2>
      <a:srgbClr val="726056"/>
    </a:accent2>
    <a:accent3>
      <a:srgbClr val="AC956E"/>
    </a:accent3>
    <a:accent4>
      <a:srgbClr val="808DA9"/>
    </a:accent4>
    <a:accent5>
      <a:srgbClr val="424E5B"/>
    </a:accent5>
    <a:accent6>
      <a:srgbClr val="730E00"/>
    </a:accent6>
    <a:hlink>
      <a:srgbClr val="D26900"/>
    </a:hlink>
    <a:folHlink>
      <a:srgbClr val="D8924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3037</TotalTime>
  <Words>1839</Words>
  <Application>Microsoft Office PowerPoint</Application>
  <PresentationFormat>Prikaz na zaslonu (4:3)</PresentationFormat>
  <Paragraphs>239</Paragraphs>
  <Slides>53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Naslovi slajdova</vt:lpstr>
      </vt:variant>
      <vt:variant>
        <vt:i4>53</vt:i4>
      </vt:variant>
    </vt:vector>
  </HeadingPairs>
  <TitlesOfParts>
    <vt:vector size="55" baseType="lpstr">
      <vt:lpstr>Apotekarska</vt:lpstr>
      <vt:lpstr>Papir</vt:lpstr>
      <vt:lpstr>   POUČAVATI O HOLOKAUSTU: prijedlozi i primjer dobre prakse </vt:lpstr>
      <vt:lpstr>HOLOKAUST</vt:lpstr>
      <vt:lpstr>MEĐUNARODNI DAN SJEĆANJA NA ŽRTVE HOLOKAUSTA - 27. siječnja</vt:lpstr>
      <vt:lpstr>KRENUTI webom…</vt:lpstr>
      <vt:lpstr>AZOO</vt:lpstr>
      <vt:lpstr>HOLOKAUST - GOO</vt:lpstr>
      <vt:lpstr>   HOLOKAUST  – prijedlozi:</vt:lpstr>
      <vt:lpstr>HOLOKAUST U KNJIŽEVNOSTI I UMJETNOSTI</vt:lpstr>
      <vt:lpstr>PowerPointova prezentacija</vt:lpstr>
      <vt:lpstr>PowerPointova prezentacija</vt:lpstr>
      <vt:lpstr>PowerPointova prezentacija</vt:lpstr>
      <vt:lpstr>ŠKOLSKA KNJIŽNICA, 25. i 26. 1. 2017.</vt:lpstr>
      <vt:lpstr>27. 1. međunarodni dan sjećanja na  žrtve holokausta</vt:lpstr>
      <vt:lpstr>HOLOKAUST  holokaustos (grčki) - potpuno spaljen</vt:lpstr>
      <vt:lpstr>HOLOKAUST  = genocid nad židovima</vt:lpstr>
      <vt:lpstr>PowerPointova prezentacija</vt:lpstr>
      <vt:lpstr>27. SIJEČNJA 1945. oslobođen je logor Auschwitz</vt:lpstr>
      <vt:lpstr>Nacistička njemačka, 1933. – 1942.</vt:lpstr>
      <vt:lpstr>                     „Tko god nosi ovaj znak                            neprijatelj je našeg naroda”  </vt:lpstr>
      <vt:lpstr>PROVOĐENJE HOLOKAUSTA</vt:lpstr>
      <vt:lpstr>„DIE Endlösung der Judenfrage” („Konačno rješenje židovskog pitanja”)</vt:lpstr>
      <vt:lpstr>PowerPointova prezentacija</vt:lpstr>
      <vt:lpstr>Židovska OBITELJ IZ FRANKFURTA NA MAJNI:  OTTO I EDITH FRANK I NJIHOVE KĆERI</vt:lpstr>
      <vt:lpstr>1933. DOLAZE U NIZOZEMSKU</vt:lpstr>
      <vt:lpstr>               1935., 1936., 1939.</vt:lpstr>
      <vt:lpstr>Svibanj, 1940.</vt:lpstr>
      <vt:lpstr>PowerPointova prezentacija</vt:lpstr>
      <vt:lpstr>Srpanj 1942.</vt:lpstr>
      <vt:lpstr>Tajno sklonište</vt:lpstr>
      <vt:lpstr>PowerPointova prezentacija</vt:lpstr>
      <vt:lpstr>Dnevnik Anne Frank:  holokaust očima djeteta</vt:lpstr>
      <vt:lpstr>O DNEVNIKU</vt:lpstr>
      <vt:lpstr>Pogled s ulice/kanala i s dvorišta</vt:lpstr>
      <vt:lpstr>Prinsengracht 263,Amsterdam</vt:lpstr>
      <vt:lpstr>Slika muzeja danas</vt:lpstr>
      <vt:lpstr>PowerPointova prezentacija</vt:lpstr>
      <vt:lpstr>PowerPointova prezentacija</vt:lpstr>
      <vt:lpstr>PowerPointova prezentacija</vt:lpstr>
      <vt:lpstr>Pomični ormar za knjige</vt:lpstr>
      <vt:lpstr>Sanitarni čvorovi</vt:lpstr>
      <vt:lpstr>Annina soba</vt:lpstr>
      <vt:lpstr>Dijeli je sa sestrom, a potom s Fritzom</vt:lpstr>
      <vt:lpstr>Soba za roditelje i Margot,  Peterova soba sa stepenicama za potkrovlje</vt:lpstr>
      <vt:lpstr>Kuhinja i dnevna prostorija te spavaća soba za supružnike Van Pels</vt:lpstr>
      <vt:lpstr>Gone, but not forgotten</vt:lpstr>
      <vt:lpstr> 27. 1. Međunarodni dan sjećanja na žrtve holokausta </vt:lpstr>
      <vt:lpstr>KUĆA ANNE FRANK (1960.)</vt:lpstr>
      <vt:lpstr>Dnevnički zapisi anne frank</vt:lpstr>
      <vt:lpstr>PowerPointova prezentacija</vt:lpstr>
      <vt:lpstr>PowerPointova prezentacija</vt:lpstr>
      <vt:lpstr>LITERATURA</vt:lpstr>
      <vt:lpstr>PowerPointova prezentacija</vt:lpstr>
      <vt:lpstr>PowerPointova prezentacija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HOLOKAUST</dc:title>
  <dc:creator>SkolaRadic3</dc:creator>
  <cp:lastModifiedBy>SkolaRadic3</cp:lastModifiedBy>
  <cp:revision>303</cp:revision>
  <dcterms:created xsi:type="dcterms:W3CDTF">2016-09-15T15:41:36Z</dcterms:created>
  <dcterms:modified xsi:type="dcterms:W3CDTF">2017-04-03T06:18:03Z</dcterms:modified>
</cp:coreProperties>
</file>