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2" r:id="rId1"/>
  </p:sldMasterIdLst>
  <p:notesMasterIdLst>
    <p:notesMasterId r:id="rId29"/>
  </p:notesMasterIdLst>
  <p:handoutMasterIdLst>
    <p:handoutMasterId r:id="rId30"/>
  </p:handoutMasterIdLst>
  <p:sldIdLst>
    <p:sldId id="256" r:id="rId2"/>
    <p:sldId id="309" r:id="rId3"/>
    <p:sldId id="312" r:id="rId4"/>
    <p:sldId id="313" r:id="rId5"/>
    <p:sldId id="314" r:id="rId6"/>
    <p:sldId id="315" r:id="rId7"/>
    <p:sldId id="326" r:id="rId8"/>
    <p:sldId id="317" r:id="rId9"/>
    <p:sldId id="318" r:id="rId10"/>
    <p:sldId id="320" r:id="rId11"/>
    <p:sldId id="327" r:id="rId12"/>
    <p:sldId id="321" r:id="rId13"/>
    <p:sldId id="323" r:id="rId14"/>
    <p:sldId id="330" r:id="rId15"/>
    <p:sldId id="322" r:id="rId16"/>
    <p:sldId id="331" r:id="rId17"/>
    <p:sldId id="338" r:id="rId18"/>
    <p:sldId id="335" r:id="rId19"/>
    <p:sldId id="336" r:id="rId20"/>
    <p:sldId id="347" r:id="rId21"/>
    <p:sldId id="348" r:id="rId22"/>
    <p:sldId id="349" r:id="rId23"/>
    <p:sldId id="351" r:id="rId24"/>
    <p:sldId id="352" r:id="rId25"/>
    <p:sldId id="354" r:id="rId26"/>
    <p:sldId id="332" r:id="rId27"/>
    <p:sldId id="339" r:id="rId28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47" autoAdjust="0"/>
    <p:restoredTop sz="83274" autoAdjust="0"/>
  </p:normalViewPr>
  <p:slideViewPr>
    <p:cSldViewPr>
      <p:cViewPr varScale="1">
        <p:scale>
          <a:sx n="84" d="100"/>
          <a:sy n="84" d="100"/>
        </p:scale>
        <p:origin x="-122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7" d="100"/>
        <a:sy n="57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8DBCBF-9AB2-497E-ADA5-FF91E3511493}" type="doc">
      <dgm:prSet loTypeId="urn:microsoft.com/office/officeart/2008/layout/VerticalCurvedList" loCatId="list" qsTypeId="urn:microsoft.com/office/officeart/2005/8/quickstyle/3d2" qsCatId="3D" csTypeId="urn:microsoft.com/office/officeart/2005/8/colors/accent2_2" csCatId="accent2" phldr="1"/>
      <dgm:spPr/>
    </dgm:pt>
    <dgm:pt modelId="{83ED6506-CB7D-4391-BB62-51B95C12E4A8}">
      <dgm:prSet phldrT="[Tekst]"/>
      <dgm:spPr/>
      <dgm:t>
        <a:bodyPr/>
        <a:lstStyle/>
        <a:p>
          <a:r>
            <a:rPr lang="hr-HR" dirty="0" smtClean="0"/>
            <a:t>uspoređivali tiskane i digitalne časopise</a:t>
          </a:r>
          <a:endParaRPr lang="hr-HR" dirty="0"/>
        </a:p>
      </dgm:t>
    </dgm:pt>
    <dgm:pt modelId="{02054561-CBFD-4C4C-8F07-3962FA5EF040}" type="parTrans" cxnId="{ED17CE8E-AAB8-4828-B145-A59A173E3B13}">
      <dgm:prSet/>
      <dgm:spPr/>
      <dgm:t>
        <a:bodyPr/>
        <a:lstStyle/>
        <a:p>
          <a:endParaRPr lang="hr-HR"/>
        </a:p>
      </dgm:t>
    </dgm:pt>
    <dgm:pt modelId="{42577D5A-6F0F-48CC-BA32-CAD18105E821}" type="sibTrans" cxnId="{ED17CE8E-AAB8-4828-B145-A59A173E3B13}">
      <dgm:prSet/>
      <dgm:spPr/>
      <dgm:t>
        <a:bodyPr/>
        <a:lstStyle/>
        <a:p>
          <a:endParaRPr lang="hr-HR"/>
        </a:p>
      </dgm:t>
    </dgm:pt>
    <dgm:pt modelId="{B850CD49-7170-402C-B806-8B29D2FAABAD}">
      <dgm:prSet phldrT="[Tekst]"/>
      <dgm:spPr/>
      <dgm:t>
        <a:bodyPr/>
        <a:lstStyle/>
        <a:p>
          <a:r>
            <a:rPr lang="hr-HR" dirty="0" smtClean="0"/>
            <a:t>digitalizirali sadržaje pomoću skenera</a:t>
          </a:r>
          <a:endParaRPr lang="hr-HR" dirty="0"/>
        </a:p>
      </dgm:t>
    </dgm:pt>
    <dgm:pt modelId="{A9A6DCFA-72FE-4131-A645-85FE325B5090}" type="parTrans" cxnId="{BFF22DFA-3B6E-406F-882B-092DB62E9A25}">
      <dgm:prSet/>
      <dgm:spPr/>
      <dgm:t>
        <a:bodyPr/>
        <a:lstStyle/>
        <a:p>
          <a:endParaRPr lang="hr-HR"/>
        </a:p>
      </dgm:t>
    </dgm:pt>
    <dgm:pt modelId="{C9CBEDD7-22D5-4A08-87CF-4F0D2818385F}" type="sibTrans" cxnId="{BFF22DFA-3B6E-406F-882B-092DB62E9A25}">
      <dgm:prSet/>
      <dgm:spPr/>
      <dgm:t>
        <a:bodyPr/>
        <a:lstStyle/>
        <a:p>
          <a:endParaRPr lang="hr-HR"/>
        </a:p>
      </dgm:t>
    </dgm:pt>
    <dgm:pt modelId="{4CA494A6-C99F-430B-968E-4A49B99642B5}">
      <dgm:prSet phldrT="[Tekst]"/>
      <dgm:spPr/>
      <dgm:t>
        <a:bodyPr/>
        <a:lstStyle/>
        <a:p>
          <a:r>
            <a:rPr lang="hr-HR" dirty="0" smtClean="0"/>
            <a:t>spremali digitalizirane sadržaje u mape - rubrike budućeg</a:t>
          </a:r>
        </a:p>
        <a:p>
          <a:r>
            <a:rPr lang="hr-HR" dirty="0" smtClean="0"/>
            <a:t> e-časopisa</a:t>
          </a:r>
          <a:endParaRPr lang="hr-HR" dirty="0"/>
        </a:p>
      </dgm:t>
    </dgm:pt>
    <dgm:pt modelId="{6A092A44-6999-43CC-B26D-83652C66F17D}" type="parTrans" cxnId="{515C43EE-7764-4504-9A00-FF750A0DB8BB}">
      <dgm:prSet/>
      <dgm:spPr/>
      <dgm:t>
        <a:bodyPr/>
        <a:lstStyle/>
        <a:p>
          <a:endParaRPr lang="hr-HR"/>
        </a:p>
      </dgm:t>
    </dgm:pt>
    <dgm:pt modelId="{BD1FC6A1-7B48-4F99-9E9A-421D17174C58}" type="sibTrans" cxnId="{515C43EE-7764-4504-9A00-FF750A0DB8BB}">
      <dgm:prSet/>
      <dgm:spPr/>
      <dgm:t>
        <a:bodyPr/>
        <a:lstStyle/>
        <a:p>
          <a:endParaRPr lang="hr-HR"/>
        </a:p>
      </dgm:t>
    </dgm:pt>
    <dgm:pt modelId="{BE438CF9-5581-4DC5-9413-4988DBE7C297}">
      <dgm:prSet/>
      <dgm:spPr/>
      <dgm:t>
        <a:bodyPr/>
        <a:lstStyle/>
        <a:p>
          <a:r>
            <a:rPr lang="hr-HR" dirty="0" smtClean="0"/>
            <a:t>tražili su, našli i pregledavali/čitali digitalni sadržaj razrednog e-časopisa </a:t>
          </a:r>
          <a:endParaRPr lang="hr-HR" dirty="0"/>
        </a:p>
      </dgm:t>
    </dgm:pt>
    <dgm:pt modelId="{D7A70F49-811C-4026-9D64-CC97796C87A8}" type="parTrans" cxnId="{1BF7F0C5-6778-49A5-B44A-0F1C0112E61E}">
      <dgm:prSet/>
      <dgm:spPr/>
      <dgm:t>
        <a:bodyPr/>
        <a:lstStyle/>
        <a:p>
          <a:endParaRPr lang="hr-HR"/>
        </a:p>
      </dgm:t>
    </dgm:pt>
    <dgm:pt modelId="{2E2ACBEC-ED29-4013-89C2-D404C23528A2}" type="sibTrans" cxnId="{1BF7F0C5-6778-49A5-B44A-0F1C0112E61E}">
      <dgm:prSet/>
      <dgm:spPr/>
      <dgm:t>
        <a:bodyPr/>
        <a:lstStyle/>
        <a:p>
          <a:endParaRPr lang="hr-HR"/>
        </a:p>
      </dgm:t>
    </dgm:pt>
    <dgm:pt modelId="{18A69644-FEB4-4186-B122-B74296EDEB9D}" type="pres">
      <dgm:prSet presAssocID="{018DBCBF-9AB2-497E-ADA5-FF91E3511493}" presName="Name0" presStyleCnt="0">
        <dgm:presLayoutVars>
          <dgm:chMax val="7"/>
          <dgm:chPref val="7"/>
          <dgm:dir/>
        </dgm:presLayoutVars>
      </dgm:prSet>
      <dgm:spPr/>
    </dgm:pt>
    <dgm:pt modelId="{327E83EC-97C5-4A15-B15E-D150934DD4B2}" type="pres">
      <dgm:prSet presAssocID="{018DBCBF-9AB2-497E-ADA5-FF91E3511493}" presName="Name1" presStyleCnt="0"/>
      <dgm:spPr/>
    </dgm:pt>
    <dgm:pt modelId="{4D04D9C2-FA00-4105-8ED0-F57222CC269B}" type="pres">
      <dgm:prSet presAssocID="{018DBCBF-9AB2-497E-ADA5-FF91E3511493}" presName="cycle" presStyleCnt="0"/>
      <dgm:spPr/>
    </dgm:pt>
    <dgm:pt modelId="{1A2BFB41-1FAF-43A0-B0B1-C1B10BE89138}" type="pres">
      <dgm:prSet presAssocID="{018DBCBF-9AB2-497E-ADA5-FF91E3511493}" presName="srcNode" presStyleLbl="node1" presStyleIdx="0" presStyleCnt="4"/>
      <dgm:spPr/>
    </dgm:pt>
    <dgm:pt modelId="{B4A24D8A-F25A-4CAC-9B46-8AC655CA4454}" type="pres">
      <dgm:prSet presAssocID="{018DBCBF-9AB2-497E-ADA5-FF91E3511493}" presName="conn" presStyleLbl="parChTrans1D2" presStyleIdx="0" presStyleCnt="1"/>
      <dgm:spPr/>
      <dgm:t>
        <a:bodyPr/>
        <a:lstStyle/>
        <a:p>
          <a:endParaRPr lang="hr-HR"/>
        </a:p>
      </dgm:t>
    </dgm:pt>
    <dgm:pt modelId="{50EAF5C8-D7ED-48AF-998E-22520289E97D}" type="pres">
      <dgm:prSet presAssocID="{018DBCBF-9AB2-497E-ADA5-FF91E3511493}" presName="extraNode" presStyleLbl="node1" presStyleIdx="0" presStyleCnt="4"/>
      <dgm:spPr/>
    </dgm:pt>
    <dgm:pt modelId="{FE59DF8A-46F1-483D-BCD4-AD4D0FBF2BBC}" type="pres">
      <dgm:prSet presAssocID="{018DBCBF-9AB2-497E-ADA5-FF91E3511493}" presName="dstNode" presStyleLbl="node1" presStyleIdx="0" presStyleCnt="4"/>
      <dgm:spPr/>
    </dgm:pt>
    <dgm:pt modelId="{ED8DA3B8-E8FD-49BF-AF1A-8E95C4443FA6}" type="pres">
      <dgm:prSet presAssocID="{83ED6506-CB7D-4391-BB62-51B95C12E4A8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8A508EE8-AEC8-488F-81E0-762F6EB8DF27}" type="pres">
      <dgm:prSet presAssocID="{83ED6506-CB7D-4391-BB62-51B95C12E4A8}" presName="accent_1" presStyleCnt="0"/>
      <dgm:spPr/>
    </dgm:pt>
    <dgm:pt modelId="{75802307-D225-4C3C-AACA-6516082827C3}" type="pres">
      <dgm:prSet presAssocID="{83ED6506-CB7D-4391-BB62-51B95C12E4A8}" presName="accentRepeatNode" presStyleLbl="solidFgAcc1" presStyleIdx="0" presStyleCnt="4"/>
      <dgm:spPr/>
    </dgm:pt>
    <dgm:pt modelId="{7A8E6166-0813-4AE8-A348-4BD44EBD27FA}" type="pres">
      <dgm:prSet presAssocID="{B850CD49-7170-402C-B806-8B29D2FAABAD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8D96E83-84D9-4870-9793-12E7F128A539}" type="pres">
      <dgm:prSet presAssocID="{B850CD49-7170-402C-B806-8B29D2FAABAD}" presName="accent_2" presStyleCnt="0"/>
      <dgm:spPr/>
    </dgm:pt>
    <dgm:pt modelId="{747778A5-B74B-4FA2-868F-75382032872E}" type="pres">
      <dgm:prSet presAssocID="{B850CD49-7170-402C-B806-8B29D2FAABAD}" presName="accentRepeatNode" presStyleLbl="solidFgAcc1" presStyleIdx="1" presStyleCnt="4"/>
      <dgm:spPr/>
    </dgm:pt>
    <dgm:pt modelId="{6A12C7E9-7750-485D-83C3-52EDA688D084}" type="pres">
      <dgm:prSet presAssocID="{4CA494A6-C99F-430B-968E-4A49B99642B5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A941E56D-8A78-498E-8695-D22D0F537743}" type="pres">
      <dgm:prSet presAssocID="{4CA494A6-C99F-430B-968E-4A49B99642B5}" presName="accent_3" presStyleCnt="0"/>
      <dgm:spPr/>
    </dgm:pt>
    <dgm:pt modelId="{06F89539-DA35-409A-81DB-A5429B301CC1}" type="pres">
      <dgm:prSet presAssocID="{4CA494A6-C99F-430B-968E-4A49B99642B5}" presName="accentRepeatNode" presStyleLbl="solidFgAcc1" presStyleIdx="2" presStyleCnt="4"/>
      <dgm:spPr/>
    </dgm:pt>
    <dgm:pt modelId="{0F30814B-7805-496E-A365-182964D8FF33}" type="pres">
      <dgm:prSet presAssocID="{BE438CF9-5581-4DC5-9413-4988DBE7C297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42A387D1-9104-4769-860A-D72FCE3455B6}" type="pres">
      <dgm:prSet presAssocID="{BE438CF9-5581-4DC5-9413-4988DBE7C297}" presName="accent_4" presStyleCnt="0"/>
      <dgm:spPr/>
    </dgm:pt>
    <dgm:pt modelId="{06899183-F943-4F12-B55F-02E52D783E0A}" type="pres">
      <dgm:prSet presAssocID="{BE438CF9-5581-4DC5-9413-4988DBE7C297}" presName="accentRepeatNode" presStyleLbl="solidFgAcc1" presStyleIdx="3" presStyleCnt="4"/>
      <dgm:spPr/>
    </dgm:pt>
  </dgm:ptLst>
  <dgm:cxnLst>
    <dgm:cxn modelId="{1BF7F0C5-6778-49A5-B44A-0F1C0112E61E}" srcId="{018DBCBF-9AB2-497E-ADA5-FF91E3511493}" destId="{BE438CF9-5581-4DC5-9413-4988DBE7C297}" srcOrd="3" destOrd="0" parTransId="{D7A70F49-811C-4026-9D64-CC97796C87A8}" sibTransId="{2E2ACBEC-ED29-4013-89C2-D404C23528A2}"/>
    <dgm:cxn modelId="{E9374F49-A41D-436A-AB92-77598B4C5328}" type="presOf" srcId="{B850CD49-7170-402C-B806-8B29D2FAABAD}" destId="{7A8E6166-0813-4AE8-A348-4BD44EBD27FA}" srcOrd="0" destOrd="0" presId="urn:microsoft.com/office/officeart/2008/layout/VerticalCurvedList"/>
    <dgm:cxn modelId="{149827F9-12CA-484F-8C57-3B9B7D0922E8}" type="presOf" srcId="{BE438CF9-5581-4DC5-9413-4988DBE7C297}" destId="{0F30814B-7805-496E-A365-182964D8FF33}" srcOrd="0" destOrd="0" presId="urn:microsoft.com/office/officeart/2008/layout/VerticalCurvedList"/>
    <dgm:cxn modelId="{E6E20D63-8B98-4E8C-8C06-65B2522D4E59}" type="presOf" srcId="{4CA494A6-C99F-430B-968E-4A49B99642B5}" destId="{6A12C7E9-7750-485D-83C3-52EDA688D084}" srcOrd="0" destOrd="0" presId="urn:microsoft.com/office/officeart/2008/layout/VerticalCurvedList"/>
    <dgm:cxn modelId="{942942C9-CF67-49B8-9DC7-F53C1B02D23A}" type="presOf" srcId="{83ED6506-CB7D-4391-BB62-51B95C12E4A8}" destId="{ED8DA3B8-E8FD-49BF-AF1A-8E95C4443FA6}" srcOrd="0" destOrd="0" presId="urn:microsoft.com/office/officeart/2008/layout/VerticalCurvedList"/>
    <dgm:cxn modelId="{515C43EE-7764-4504-9A00-FF750A0DB8BB}" srcId="{018DBCBF-9AB2-497E-ADA5-FF91E3511493}" destId="{4CA494A6-C99F-430B-968E-4A49B99642B5}" srcOrd="2" destOrd="0" parTransId="{6A092A44-6999-43CC-B26D-83652C66F17D}" sibTransId="{BD1FC6A1-7B48-4F99-9E9A-421D17174C58}"/>
    <dgm:cxn modelId="{0100F928-F035-4C6D-9B5F-61C2E1414797}" type="presOf" srcId="{42577D5A-6F0F-48CC-BA32-CAD18105E821}" destId="{B4A24D8A-F25A-4CAC-9B46-8AC655CA4454}" srcOrd="0" destOrd="0" presId="urn:microsoft.com/office/officeart/2008/layout/VerticalCurvedList"/>
    <dgm:cxn modelId="{BFF22DFA-3B6E-406F-882B-092DB62E9A25}" srcId="{018DBCBF-9AB2-497E-ADA5-FF91E3511493}" destId="{B850CD49-7170-402C-B806-8B29D2FAABAD}" srcOrd="1" destOrd="0" parTransId="{A9A6DCFA-72FE-4131-A645-85FE325B5090}" sibTransId="{C9CBEDD7-22D5-4A08-87CF-4F0D2818385F}"/>
    <dgm:cxn modelId="{09C31509-8C15-47C7-B5C4-DC9B0F3B2398}" type="presOf" srcId="{018DBCBF-9AB2-497E-ADA5-FF91E3511493}" destId="{18A69644-FEB4-4186-B122-B74296EDEB9D}" srcOrd="0" destOrd="0" presId="urn:microsoft.com/office/officeart/2008/layout/VerticalCurvedList"/>
    <dgm:cxn modelId="{ED17CE8E-AAB8-4828-B145-A59A173E3B13}" srcId="{018DBCBF-9AB2-497E-ADA5-FF91E3511493}" destId="{83ED6506-CB7D-4391-BB62-51B95C12E4A8}" srcOrd="0" destOrd="0" parTransId="{02054561-CBFD-4C4C-8F07-3962FA5EF040}" sibTransId="{42577D5A-6F0F-48CC-BA32-CAD18105E821}"/>
    <dgm:cxn modelId="{A761BF8A-3D76-4C04-BC77-9E9C91C5907E}" type="presParOf" srcId="{18A69644-FEB4-4186-B122-B74296EDEB9D}" destId="{327E83EC-97C5-4A15-B15E-D150934DD4B2}" srcOrd="0" destOrd="0" presId="urn:microsoft.com/office/officeart/2008/layout/VerticalCurvedList"/>
    <dgm:cxn modelId="{C5446BF7-CD3C-4B77-8EBD-3F906FCF2E9E}" type="presParOf" srcId="{327E83EC-97C5-4A15-B15E-D150934DD4B2}" destId="{4D04D9C2-FA00-4105-8ED0-F57222CC269B}" srcOrd="0" destOrd="0" presId="urn:microsoft.com/office/officeart/2008/layout/VerticalCurvedList"/>
    <dgm:cxn modelId="{BF246EE4-9800-46B8-AADB-51E3BB9F46CA}" type="presParOf" srcId="{4D04D9C2-FA00-4105-8ED0-F57222CC269B}" destId="{1A2BFB41-1FAF-43A0-B0B1-C1B10BE89138}" srcOrd="0" destOrd="0" presId="urn:microsoft.com/office/officeart/2008/layout/VerticalCurvedList"/>
    <dgm:cxn modelId="{C65B95FD-680F-4977-813C-780588C585A0}" type="presParOf" srcId="{4D04D9C2-FA00-4105-8ED0-F57222CC269B}" destId="{B4A24D8A-F25A-4CAC-9B46-8AC655CA4454}" srcOrd="1" destOrd="0" presId="urn:microsoft.com/office/officeart/2008/layout/VerticalCurvedList"/>
    <dgm:cxn modelId="{AF815491-E5EB-48F9-BCEF-11ADFB64DD18}" type="presParOf" srcId="{4D04D9C2-FA00-4105-8ED0-F57222CC269B}" destId="{50EAF5C8-D7ED-48AF-998E-22520289E97D}" srcOrd="2" destOrd="0" presId="urn:microsoft.com/office/officeart/2008/layout/VerticalCurvedList"/>
    <dgm:cxn modelId="{AA31EE2D-D578-46C0-ACE8-4C2EB2930E82}" type="presParOf" srcId="{4D04D9C2-FA00-4105-8ED0-F57222CC269B}" destId="{FE59DF8A-46F1-483D-BCD4-AD4D0FBF2BBC}" srcOrd="3" destOrd="0" presId="urn:microsoft.com/office/officeart/2008/layout/VerticalCurvedList"/>
    <dgm:cxn modelId="{72FF8593-5A73-44FB-A6F2-70E956D77E91}" type="presParOf" srcId="{327E83EC-97C5-4A15-B15E-D150934DD4B2}" destId="{ED8DA3B8-E8FD-49BF-AF1A-8E95C4443FA6}" srcOrd="1" destOrd="0" presId="urn:microsoft.com/office/officeart/2008/layout/VerticalCurvedList"/>
    <dgm:cxn modelId="{50605FE3-C565-41CD-950E-BAB66958C5EA}" type="presParOf" srcId="{327E83EC-97C5-4A15-B15E-D150934DD4B2}" destId="{8A508EE8-AEC8-488F-81E0-762F6EB8DF27}" srcOrd="2" destOrd="0" presId="urn:microsoft.com/office/officeart/2008/layout/VerticalCurvedList"/>
    <dgm:cxn modelId="{778A84D3-7F36-468B-926F-3B58B9C6447C}" type="presParOf" srcId="{8A508EE8-AEC8-488F-81E0-762F6EB8DF27}" destId="{75802307-D225-4C3C-AACA-6516082827C3}" srcOrd="0" destOrd="0" presId="urn:microsoft.com/office/officeart/2008/layout/VerticalCurvedList"/>
    <dgm:cxn modelId="{1762A27A-BAA1-47DD-87D1-439AF417DC7D}" type="presParOf" srcId="{327E83EC-97C5-4A15-B15E-D150934DD4B2}" destId="{7A8E6166-0813-4AE8-A348-4BD44EBD27FA}" srcOrd="3" destOrd="0" presId="urn:microsoft.com/office/officeart/2008/layout/VerticalCurvedList"/>
    <dgm:cxn modelId="{E9956B98-E722-4427-A143-0653E6B6244E}" type="presParOf" srcId="{327E83EC-97C5-4A15-B15E-D150934DD4B2}" destId="{C8D96E83-84D9-4870-9793-12E7F128A539}" srcOrd="4" destOrd="0" presId="urn:microsoft.com/office/officeart/2008/layout/VerticalCurvedList"/>
    <dgm:cxn modelId="{BE74A1E1-9B14-436B-A172-E8E3C1DAA10C}" type="presParOf" srcId="{C8D96E83-84D9-4870-9793-12E7F128A539}" destId="{747778A5-B74B-4FA2-868F-75382032872E}" srcOrd="0" destOrd="0" presId="urn:microsoft.com/office/officeart/2008/layout/VerticalCurvedList"/>
    <dgm:cxn modelId="{57D75A25-EE30-4CD0-8EE7-C15299F579DF}" type="presParOf" srcId="{327E83EC-97C5-4A15-B15E-D150934DD4B2}" destId="{6A12C7E9-7750-485D-83C3-52EDA688D084}" srcOrd="5" destOrd="0" presId="urn:microsoft.com/office/officeart/2008/layout/VerticalCurvedList"/>
    <dgm:cxn modelId="{D82C9385-4AE7-4414-AB3A-B3093E6C91C6}" type="presParOf" srcId="{327E83EC-97C5-4A15-B15E-D150934DD4B2}" destId="{A941E56D-8A78-498E-8695-D22D0F537743}" srcOrd="6" destOrd="0" presId="urn:microsoft.com/office/officeart/2008/layout/VerticalCurvedList"/>
    <dgm:cxn modelId="{05AF44C7-8360-462D-AE70-F4A1B5585D5F}" type="presParOf" srcId="{A941E56D-8A78-498E-8695-D22D0F537743}" destId="{06F89539-DA35-409A-81DB-A5429B301CC1}" srcOrd="0" destOrd="0" presId="urn:microsoft.com/office/officeart/2008/layout/VerticalCurvedList"/>
    <dgm:cxn modelId="{889C9D25-AF1F-4590-B20F-64F3FEB71C22}" type="presParOf" srcId="{327E83EC-97C5-4A15-B15E-D150934DD4B2}" destId="{0F30814B-7805-496E-A365-182964D8FF33}" srcOrd="7" destOrd="0" presId="urn:microsoft.com/office/officeart/2008/layout/VerticalCurvedList"/>
    <dgm:cxn modelId="{4E7D9585-0D5B-492A-81BD-ADCE970DDE8F}" type="presParOf" srcId="{327E83EC-97C5-4A15-B15E-D150934DD4B2}" destId="{42A387D1-9104-4769-860A-D72FCE3455B6}" srcOrd="8" destOrd="0" presId="urn:microsoft.com/office/officeart/2008/layout/VerticalCurvedList"/>
    <dgm:cxn modelId="{BE0F9527-FC9F-4C07-B52C-6E491E637824}" type="presParOf" srcId="{42A387D1-9104-4769-860A-D72FCE3455B6}" destId="{06899183-F943-4F12-B55F-02E52D783E0A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BA9022D-60EE-439E-9536-38776AA52737}" type="doc">
      <dgm:prSet loTypeId="urn:microsoft.com/office/officeart/2008/layout/VerticalCurvedList" loCatId="list" qsTypeId="urn:microsoft.com/office/officeart/2005/8/quickstyle/3d2" qsCatId="3D" csTypeId="urn:microsoft.com/office/officeart/2005/8/colors/accent2_2" csCatId="accent2" phldr="1"/>
      <dgm:spPr/>
    </dgm:pt>
    <dgm:pt modelId="{62BFB392-B9B3-49D5-80C6-1B6C5BD4D6C1}">
      <dgm:prSet phldrT="[Tekst]"/>
      <dgm:spPr/>
      <dgm:t>
        <a:bodyPr/>
        <a:lstStyle/>
        <a:p>
          <a:r>
            <a:rPr lang="hr-HR" dirty="0" smtClean="0"/>
            <a:t>upotrebljavali su u svojem radovima Word, PPT i PDF dokumente</a:t>
          </a:r>
          <a:endParaRPr lang="hr-HR" dirty="0"/>
        </a:p>
      </dgm:t>
    </dgm:pt>
    <dgm:pt modelId="{BE25387B-FBCD-4DA8-A527-D08B728536BF}" type="parTrans" cxnId="{E4C9B701-10B1-4679-8F21-2F8B6121B366}">
      <dgm:prSet/>
      <dgm:spPr/>
      <dgm:t>
        <a:bodyPr/>
        <a:lstStyle/>
        <a:p>
          <a:endParaRPr lang="hr-HR"/>
        </a:p>
      </dgm:t>
    </dgm:pt>
    <dgm:pt modelId="{05F1A8DC-B909-490C-A1E7-C2C19FD2EAF6}" type="sibTrans" cxnId="{E4C9B701-10B1-4679-8F21-2F8B6121B366}">
      <dgm:prSet/>
      <dgm:spPr/>
      <dgm:t>
        <a:bodyPr/>
        <a:lstStyle/>
        <a:p>
          <a:endParaRPr lang="hr-HR"/>
        </a:p>
      </dgm:t>
    </dgm:pt>
    <dgm:pt modelId="{5815A249-8493-442F-AACF-B491813A225C}">
      <dgm:prSet phldrT="[Tekst]"/>
      <dgm:spPr/>
      <dgm:t>
        <a:bodyPr/>
        <a:lstStyle/>
        <a:p>
          <a:r>
            <a:rPr lang="hr-HR" dirty="0" smtClean="0"/>
            <a:t>pregledavali sadržaje na You </a:t>
          </a:r>
          <a:r>
            <a:rPr lang="hr-HR" dirty="0" err="1" smtClean="0"/>
            <a:t>Tubeu</a:t>
          </a:r>
          <a:r>
            <a:rPr lang="hr-HR" dirty="0" smtClean="0"/>
            <a:t> na temu pripovijedanja i analizirali ih</a:t>
          </a:r>
          <a:endParaRPr lang="hr-HR" dirty="0"/>
        </a:p>
      </dgm:t>
    </dgm:pt>
    <dgm:pt modelId="{765A5F16-C4DD-4B91-8184-B18BF7EDABD6}" type="parTrans" cxnId="{ACE0927D-A9FD-4929-BDEB-24227990490C}">
      <dgm:prSet/>
      <dgm:spPr/>
      <dgm:t>
        <a:bodyPr/>
        <a:lstStyle/>
        <a:p>
          <a:endParaRPr lang="hr-HR"/>
        </a:p>
      </dgm:t>
    </dgm:pt>
    <dgm:pt modelId="{D33C179B-CF84-4973-BB81-1C862EA9C924}" type="sibTrans" cxnId="{ACE0927D-A9FD-4929-BDEB-24227990490C}">
      <dgm:prSet/>
      <dgm:spPr/>
      <dgm:t>
        <a:bodyPr/>
        <a:lstStyle/>
        <a:p>
          <a:endParaRPr lang="hr-HR"/>
        </a:p>
      </dgm:t>
    </dgm:pt>
    <dgm:pt modelId="{EBEF27CD-6901-40CC-9EE0-51B1791DF111}">
      <dgm:prSet phldrT="[Tekst]"/>
      <dgm:spPr/>
      <dgm:t>
        <a:bodyPr/>
        <a:lstStyle/>
        <a:p>
          <a:r>
            <a:rPr lang="hr-HR" dirty="0" smtClean="0"/>
            <a:t>digitalizirali </a:t>
          </a:r>
          <a:r>
            <a:rPr lang="hr-HR" smtClean="0"/>
            <a:t>ilustracije bajki pomoću </a:t>
          </a:r>
          <a:r>
            <a:rPr lang="hr-HR" dirty="0" smtClean="0"/>
            <a:t>skenera </a:t>
          </a:r>
          <a:endParaRPr lang="hr-HR" dirty="0"/>
        </a:p>
      </dgm:t>
    </dgm:pt>
    <dgm:pt modelId="{AFAA7524-9D4F-415C-AA42-B2FB93F7FDA1}" type="parTrans" cxnId="{886AAB5D-F737-4F2B-8F6A-89D8CD6893C3}">
      <dgm:prSet/>
      <dgm:spPr/>
      <dgm:t>
        <a:bodyPr/>
        <a:lstStyle/>
        <a:p>
          <a:endParaRPr lang="hr-HR"/>
        </a:p>
      </dgm:t>
    </dgm:pt>
    <dgm:pt modelId="{7CE29A07-571D-44B9-9185-2AA9B0A8501E}" type="sibTrans" cxnId="{886AAB5D-F737-4F2B-8F6A-89D8CD6893C3}">
      <dgm:prSet/>
      <dgm:spPr/>
      <dgm:t>
        <a:bodyPr/>
        <a:lstStyle/>
        <a:p>
          <a:endParaRPr lang="hr-HR"/>
        </a:p>
      </dgm:t>
    </dgm:pt>
    <dgm:pt modelId="{38018745-4E45-425C-BAD0-A6F67165549D}">
      <dgm:prSet/>
      <dgm:spPr/>
      <dgm:t>
        <a:bodyPr/>
        <a:lstStyle/>
        <a:p>
          <a:r>
            <a:rPr lang="hr-HR" dirty="0" smtClean="0"/>
            <a:t>izrađivali online kolaže digitalnih sadržaja </a:t>
          </a:r>
        </a:p>
      </dgm:t>
    </dgm:pt>
    <dgm:pt modelId="{0D773783-FDD1-4245-9709-3D7AD47F3D34}" type="parTrans" cxnId="{E4E7A57F-F074-4A4D-BA7A-BBBADC606E2F}">
      <dgm:prSet/>
      <dgm:spPr/>
      <dgm:t>
        <a:bodyPr/>
        <a:lstStyle/>
        <a:p>
          <a:endParaRPr lang="hr-HR"/>
        </a:p>
      </dgm:t>
    </dgm:pt>
    <dgm:pt modelId="{0D033EF8-193A-4099-98A4-8493F58F1B7C}" type="sibTrans" cxnId="{E4E7A57F-F074-4A4D-BA7A-BBBADC606E2F}">
      <dgm:prSet/>
      <dgm:spPr/>
      <dgm:t>
        <a:bodyPr/>
        <a:lstStyle/>
        <a:p>
          <a:endParaRPr lang="hr-HR"/>
        </a:p>
      </dgm:t>
    </dgm:pt>
    <dgm:pt modelId="{523B0844-B828-4EDD-B427-58998A836AC1}">
      <dgm:prSet/>
      <dgm:spPr/>
      <dgm:t>
        <a:bodyPr/>
        <a:lstStyle/>
        <a:p>
          <a:r>
            <a:rPr lang="hr-HR" dirty="0" smtClean="0"/>
            <a:t>kreirali e-knjige i e-časopise i prezentacije sa zvukovnim komentarima</a:t>
          </a:r>
        </a:p>
      </dgm:t>
    </dgm:pt>
    <dgm:pt modelId="{663A0B92-AAF3-4AA9-9EF1-87608F98F56F}" type="parTrans" cxnId="{6C73BCE4-C5C7-40DC-9877-507F11445838}">
      <dgm:prSet/>
      <dgm:spPr/>
      <dgm:t>
        <a:bodyPr/>
        <a:lstStyle/>
        <a:p>
          <a:endParaRPr lang="hr-HR"/>
        </a:p>
      </dgm:t>
    </dgm:pt>
    <dgm:pt modelId="{D0F4B066-6BFD-4AF9-B917-B8782C842F4D}" type="sibTrans" cxnId="{6C73BCE4-C5C7-40DC-9877-507F11445838}">
      <dgm:prSet/>
      <dgm:spPr/>
      <dgm:t>
        <a:bodyPr/>
        <a:lstStyle/>
        <a:p>
          <a:endParaRPr lang="hr-HR"/>
        </a:p>
      </dgm:t>
    </dgm:pt>
    <dgm:pt modelId="{CAF38CC0-C1CE-4625-8938-AF53E863B88C}">
      <dgm:prSet/>
      <dgm:spPr/>
      <dgm:t>
        <a:bodyPr/>
        <a:lstStyle/>
        <a:p>
          <a:r>
            <a:rPr lang="hr-HR" smtClean="0"/>
            <a:t>snimali planirane potrebne sadržaje vlastitim pametnim telefonima</a:t>
          </a:r>
          <a:endParaRPr lang="hr-HR" dirty="0" smtClean="0"/>
        </a:p>
      </dgm:t>
    </dgm:pt>
    <dgm:pt modelId="{DED31BD5-A0B8-43CA-9463-9E85856B6669}" type="parTrans" cxnId="{88C614B6-C415-4FDA-8EDB-18FA736959BC}">
      <dgm:prSet/>
      <dgm:spPr/>
      <dgm:t>
        <a:bodyPr/>
        <a:lstStyle/>
        <a:p>
          <a:endParaRPr lang="hr-HR"/>
        </a:p>
      </dgm:t>
    </dgm:pt>
    <dgm:pt modelId="{D77CC36C-187F-43B1-8F1C-0B876E26D338}" type="sibTrans" cxnId="{88C614B6-C415-4FDA-8EDB-18FA736959BC}">
      <dgm:prSet/>
      <dgm:spPr/>
      <dgm:t>
        <a:bodyPr/>
        <a:lstStyle/>
        <a:p>
          <a:endParaRPr lang="hr-HR"/>
        </a:p>
      </dgm:t>
    </dgm:pt>
    <dgm:pt modelId="{0264261D-7B36-4050-A4C1-FAD65A2E8403}" type="pres">
      <dgm:prSet presAssocID="{0BA9022D-60EE-439E-9536-38776AA52737}" presName="Name0" presStyleCnt="0">
        <dgm:presLayoutVars>
          <dgm:chMax val="7"/>
          <dgm:chPref val="7"/>
          <dgm:dir/>
        </dgm:presLayoutVars>
      </dgm:prSet>
      <dgm:spPr/>
    </dgm:pt>
    <dgm:pt modelId="{557CB51D-4D21-4480-8779-C7EDB8D737FD}" type="pres">
      <dgm:prSet presAssocID="{0BA9022D-60EE-439E-9536-38776AA52737}" presName="Name1" presStyleCnt="0"/>
      <dgm:spPr/>
    </dgm:pt>
    <dgm:pt modelId="{F280D27A-7DA6-4D3A-9151-99B575D34994}" type="pres">
      <dgm:prSet presAssocID="{0BA9022D-60EE-439E-9536-38776AA52737}" presName="cycle" presStyleCnt="0"/>
      <dgm:spPr/>
    </dgm:pt>
    <dgm:pt modelId="{2D8C0062-1C10-4E63-81DE-339E655415F4}" type="pres">
      <dgm:prSet presAssocID="{0BA9022D-60EE-439E-9536-38776AA52737}" presName="srcNode" presStyleLbl="node1" presStyleIdx="0" presStyleCnt="6"/>
      <dgm:spPr/>
    </dgm:pt>
    <dgm:pt modelId="{952FE8B5-304A-4058-947D-D84187BE8260}" type="pres">
      <dgm:prSet presAssocID="{0BA9022D-60EE-439E-9536-38776AA52737}" presName="conn" presStyleLbl="parChTrans1D2" presStyleIdx="0" presStyleCnt="1"/>
      <dgm:spPr/>
      <dgm:t>
        <a:bodyPr/>
        <a:lstStyle/>
        <a:p>
          <a:endParaRPr lang="hr-HR"/>
        </a:p>
      </dgm:t>
    </dgm:pt>
    <dgm:pt modelId="{DBC9FF62-7EC2-43A3-9521-6C76D6AB9AEA}" type="pres">
      <dgm:prSet presAssocID="{0BA9022D-60EE-439E-9536-38776AA52737}" presName="extraNode" presStyleLbl="node1" presStyleIdx="0" presStyleCnt="6"/>
      <dgm:spPr/>
    </dgm:pt>
    <dgm:pt modelId="{E066E0C6-C8DA-499D-A57E-861AECF96DA6}" type="pres">
      <dgm:prSet presAssocID="{0BA9022D-60EE-439E-9536-38776AA52737}" presName="dstNode" presStyleLbl="node1" presStyleIdx="0" presStyleCnt="6"/>
      <dgm:spPr/>
    </dgm:pt>
    <dgm:pt modelId="{F7767198-91ED-4888-90B5-96EA44A9BF09}" type="pres">
      <dgm:prSet presAssocID="{62BFB392-B9B3-49D5-80C6-1B6C5BD4D6C1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6FCD6EA-7561-4459-A34B-BFEB3E14E572}" type="pres">
      <dgm:prSet presAssocID="{62BFB392-B9B3-49D5-80C6-1B6C5BD4D6C1}" presName="accent_1" presStyleCnt="0"/>
      <dgm:spPr/>
    </dgm:pt>
    <dgm:pt modelId="{22E82D91-632C-490E-A309-E849F39B3587}" type="pres">
      <dgm:prSet presAssocID="{62BFB392-B9B3-49D5-80C6-1B6C5BD4D6C1}" presName="accentRepeatNode" presStyleLbl="solidFgAcc1" presStyleIdx="0" presStyleCnt="6"/>
      <dgm:spPr/>
    </dgm:pt>
    <dgm:pt modelId="{CD507C8B-0ABC-4664-B25C-9A27FCD075F6}" type="pres">
      <dgm:prSet presAssocID="{5815A249-8493-442F-AACF-B491813A225C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9EA2FCC-7697-496C-8B56-837564413AF0}" type="pres">
      <dgm:prSet presAssocID="{5815A249-8493-442F-AACF-B491813A225C}" presName="accent_2" presStyleCnt="0"/>
      <dgm:spPr/>
    </dgm:pt>
    <dgm:pt modelId="{2DA289D5-D6DF-44F2-B601-1565FF6B15B4}" type="pres">
      <dgm:prSet presAssocID="{5815A249-8493-442F-AACF-B491813A225C}" presName="accentRepeatNode" presStyleLbl="solidFgAcc1" presStyleIdx="1" presStyleCnt="6"/>
      <dgm:spPr/>
    </dgm:pt>
    <dgm:pt modelId="{07C1BF1E-4B50-449C-8ABA-FFEB02529F14}" type="pres">
      <dgm:prSet presAssocID="{EBEF27CD-6901-40CC-9EE0-51B1791DF111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E7EDE2EC-3356-4560-98A4-D66F02D8AE85}" type="pres">
      <dgm:prSet presAssocID="{EBEF27CD-6901-40CC-9EE0-51B1791DF111}" presName="accent_3" presStyleCnt="0"/>
      <dgm:spPr/>
    </dgm:pt>
    <dgm:pt modelId="{099864FE-B0F5-4036-876F-41D281453DC2}" type="pres">
      <dgm:prSet presAssocID="{EBEF27CD-6901-40CC-9EE0-51B1791DF111}" presName="accentRepeatNode" presStyleLbl="solidFgAcc1" presStyleIdx="2" presStyleCnt="6"/>
      <dgm:spPr/>
    </dgm:pt>
    <dgm:pt modelId="{D12B3855-F990-4C91-BD8B-9C6B3046FA6B}" type="pres">
      <dgm:prSet presAssocID="{38018745-4E45-425C-BAD0-A6F67165549D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33EF9AF9-C488-46BC-A85A-46A501D53E85}" type="pres">
      <dgm:prSet presAssocID="{38018745-4E45-425C-BAD0-A6F67165549D}" presName="accent_4" presStyleCnt="0"/>
      <dgm:spPr/>
    </dgm:pt>
    <dgm:pt modelId="{36CB7B4B-51D3-4F32-A0C6-349157ED941E}" type="pres">
      <dgm:prSet presAssocID="{38018745-4E45-425C-BAD0-A6F67165549D}" presName="accentRepeatNode" presStyleLbl="solidFgAcc1" presStyleIdx="3" presStyleCnt="6"/>
      <dgm:spPr/>
    </dgm:pt>
    <dgm:pt modelId="{F8CD097F-C17B-453A-82F1-FAA6F32C866D}" type="pres">
      <dgm:prSet presAssocID="{CAF38CC0-C1CE-4625-8938-AF53E863B88C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15CF6662-A8CF-4AA3-9E5F-EBCDA6E39C17}" type="pres">
      <dgm:prSet presAssocID="{CAF38CC0-C1CE-4625-8938-AF53E863B88C}" presName="accent_5" presStyleCnt="0"/>
      <dgm:spPr/>
    </dgm:pt>
    <dgm:pt modelId="{05CB1728-8E0B-4345-B5CE-6787D2055B5B}" type="pres">
      <dgm:prSet presAssocID="{CAF38CC0-C1CE-4625-8938-AF53E863B88C}" presName="accentRepeatNode" presStyleLbl="solidFgAcc1" presStyleIdx="4" presStyleCnt="6"/>
      <dgm:spPr/>
    </dgm:pt>
    <dgm:pt modelId="{380CFB0C-0278-446C-BD10-A854E585F659}" type="pres">
      <dgm:prSet presAssocID="{523B0844-B828-4EDD-B427-58998A836AC1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0A98C531-9D8C-462B-96B5-D8CB9CA5B2AC}" type="pres">
      <dgm:prSet presAssocID="{523B0844-B828-4EDD-B427-58998A836AC1}" presName="accent_6" presStyleCnt="0"/>
      <dgm:spPr/>
    </dgm:pt>
    <dgm:pt modelId="{6BDC19FF-C977-442C-9497-27F513248FDF}" type="pres">
      <dgm:prSet presAssocID="{523B0844-B828-4EDD-B427-58998A836AC1}" presName="accentRepeatNode" presStyleLbl="solidFgAcc1" presStyleIdx="5" presStyleCnt="6"/>
      <dgm:spPr/>
    </dgm:pt>
  </dgm:ptLst>
  <dgm:cxnLst>
    <dgm:cxn modelId="{54052D66-E22A-42C7-A449-41CD917609C4}" type="presOf" srcId="{CAF38CC0-C1CE-4625-8938-AF53E863B88C}" destId="{F8CD097F-C17B-453A-82F1-FAA6F32C866D}" srcOrd="0" destOrd="0" presId="urn:microsoft.com/office/officeart/2008/layout/VerticalCurvedList"/>
    <dgm:cxn modelId="{E4C9B701-10B1-4679-8F21-2F8B6121B366}" srcId="{0BA9022D-60EE-439E-9536-38776AA52737}" destId="{62BFB392-B9B3-49D5-80C6-1B6C5BD4D6C1}" srcOrd="0" destOrd="0" parTransId="{BE25387B-FBCD-4DA8-A527-D08B728536BF}" sibTransId="{05F1A8DC-B909-490C-A1E7-C2C19FD2EAF6}"/>
    <dgm:cxn modelId="{4C099C51-C627-465C-841F-D98273A8DF5E}" type="presOf" srcId="{EBEF27CD-6901-40CC-9EE0-51B1791DF111}" destId="{07C1BF1E-4B50-449C-8ABA-FFEB02529F14}" srcOrd="0" destOrd="0" presId="urn:microsoft.com/office/officeart/2008/layout/VerticalCurvedList"/>
    <dgm:cxn modelId="{98F39D4F-5CBE-45FF-8221-942DFAD99084}" type="presOf" srcId="{5815A249-8493-442F-AACF-B491813A225C}" destId="{CD507C8B-0ABC-4664-B25C-9A27FCD075F6}" srcOrd="0" destOrd="0" presId="urn:microsoft.com/office/officeart/2008/layout/VerticalCurvedList"/>
    <dgm:cxn modelId="{3180FB44-C8AE-443E-85FE-0AC9074A70AE}" type="presOf" srcId="{523B0844-B828-4EDD-B427-58998A836AC1}" destId="{380CFB0C-0278-446C-BD10-A854E585F659}" srcOrd="0" destOrd="0" presId="urn:microsoft.com/office/officeart/2008/layout/VerticalCurvedList"/>
    <dgm:cxn modelId="{E4E7A57F-F074-4A4D-BA7A-BBBADC606E2F}" srcId="{0BA9022D-60EE-439E-9536-38776AA52737}" destId="{38018745-4E45-425C-BAD0-A6F67165549D}" srcOrd="3" destOrd="0" parTransId="{0D773783-FDD1-4245-9709-3D7AD47F3D34}" sibTransId="{0D033EF8-193A-4099-98A4-8493F58F1B7C}"/>
    <dgm:cxn modelId="{6C73BCE4-C5C7-40DC-9877-507F11445838}" srcId="{0BA9022D-60EE-439E-9536-38776AA52737}" destId="{523B0844-B828-4EDD-B427-58998A836AC1}" srcOrd="5" destOrd="0" parTransId="{663A0B92-AAF3-4AA9-9EF1-87608F98F56F}" sibTransId="{D0F4B066-6BFD-4AF9-B917-B8782C842F4D}"/>
    <dgm:cxn modelId="{886AAB5D-F737-4F2B-8F6A-89D8CD6893C3}" srcId="{0BA9022D-60EE-439E-9536-38776AA52737}" destId="{EBEF27CD-6901-40CC-9EE0-51B1791DF111}" srcOrd="2" destOrd="0" parTransId="{AFAA7524-9D4F-415C-AA42-B2FB93F7FDA1}" sibTransId="{7CE29A07-571D-44B9-9185-2AA9B0A8501E}"/>
    <dgm:cxn modelId="{07E582FD-882A-420A-BA99-D930C509F127}" type="presOf" srcId="{05F1A8DC-B909-490C-A1E7-C2C19FD2EAF6}" destId="{952FE8B5-304A-4058-947D-D84187BE8260}" srcOrd="0" destOrd="0" presId="urn:microsoft.com/office/officeart/2008/layout/VerticalCurvedList"/>
    <dgm:cxn modelId="{88C614B6-C415-4FDA-8EDB-18FA736959BC}" srcId="{0BA9022D-60EE-439E-9536-38776AA52737}" destId="{CAF38CC0-C1CE-4625-8938-AF53E863B88C}" srcOrd="4" destOrd="0" parTransId="{DED31BD5-A0B8-43CA-9463-9E85856B6669}" sibTransId="{D77CC36C-187F-43B1-8F1C-0B876E26D338}"/>
    <dgm:cxn modelId="{ACE0927D-A9FD-4929-BDEB-24227990490C}" srcId="{0BA9022D-60EE-439E-9536-38776AA52737}" destId="{5815A249-8493-442F-AACF-B491813A225C}" srcOrd="1" destOrd="0" parTransId="{765A5F16-C4DD-4B91-8184-B18BF7EDABD6}" sibTransId="{D33C179B-CF84-4973-BB81-1C862EA9C924}"/>
    <dgm:cxn modelId="{791030D0-A09A-4A64-B0DF-70D5315B424B}" type="presOf" srcId="{62BFB392-B9B3-49D5-80C6-1B6C5BD4D6C1}" destId="{F7767198-91ED-4888-90B5-96EA44A9BF09}" srcOrd="0" destOrd="0" presId="urn:microsoft.com/office/officeart/2008/layout/VerticalCurvedList"/>
    <dgm:cxn modelId="{4DE50BC4-F748-45F6-B1D1-04A17B51C7B2}" type="presOf" srcId="{38018745-4E45-425C-BAD0-A6F67165549D}" destId="{D12B3855-F990-4C91-BD8B-9C6B3046FA6B}" srcOrd="0" destOrd="0" presId="urn:microsoft.com/office/officeart/2008/layout/VerticalCurvedList"/>
    <dgm:cxn modelId="{10E68404-B6E0-4249-A757-79B032424435}" type="presOf" srcId="{0BA9022D-60EE-439E-9536-38776AA52737}" destId="{0264261D-7B36-4050-A4C1-FAD65A2E8403}" srcOrd="0" destOrd="0" presId="urn:microsoft.com/office/officeart/2008/layout/VerticalCurvedList"/>
    <dgm:cxn modelId="{39CC1721-E30C-4623-933A-ACCE3594C963}" type="presParOf" srcId="{0264261D-7B36-4050-A4C1-FAD65A2E8403}" destId="{557CB51D-4D21-4480-8779-C7EDB8D737FD}" srcOrd="0" destOrd="0" presId="urn:microsoft.com/office/officeart/2008/layout/VerticalCurvedList"/>
    <dgm:cxn modelId="{1B7ED983-C8B4-43F5-B2E0-EFF6D77A4BD8}" type="presParOf" srcId="{557CB51D-4D21-4480-8779-C7EDB8D737FD}" destId="{F280D27A-7DA6-4D3A-9151-99B575D34994}" srcOrd="0" destOrd="0" presId="urn:microsoft.com/office/officeart/2008/layout/VerticalCurvedList"/>
    <dgm:cxn modelId="{F61482AB-4FE4-43DC-91FA-9D70DC93AF26}" type="presParOf" srcId="{F280D27A-7DA6-4D3A-9151-99B575D34994}" destId="{2D8C0062-1C10-4E63-81DE-339E655415F4}" srcOrd="0" destOrd="0" presId="urn:microsoft.com/office/officeart/2008/layout/VerticalCurvedList"/>
    <dgm:cxn modelId="{77E8805C-057C-4310-998C-64ECCE0A9F41}" type="presParOf" srcId="{F280D27A-7DA6-4D3A-9151-99B575D34994}" destId="{952FE8B5-304A-4058-947D-D84187BE8260}" srcOrd="1" destOrd="0" presId="urn:microsoft.com/office/officeart/2008/layout/VerticalCurvedList"/>
    <dgm:cxn modelId="{48C21339-8449-46C4-843B-1B5356604B7A}" type="presParOf" srcId="{F280D27A-7DA6-4D3A-9151-99B575D34994}" destId="{DBC9FF62-7EC2-43A3-9521-6C76D6AB9AEA}" srcOrd="2" destOrd="0" presId="urn:microsoft.com/office/officeart/2008/layout/VerticalCurvedList"/>
    <dgm:cxn modelId="{6A685700-260E-443A-9953-A921E23D331E}" type="presParOf" srcId="{F280D27A-7DA6-4D3A-9151-99B575D34994}" destId="{E066E0C6-C8DA-499D-A57E-861AECF96DA6}" srcOrd="3" destOrd="0" presId="urn:microsoft.com/office/officeart/2008/layout/VerticalCurvedList"/>
    <dgm:cxn modelId="{017AB7E1-8E69-4367-8D53-00D61B5786A2}" type="presParOf" srcId="{557CB51D-4D21-4480-8779-C7EDB8D737FD}" destId="{F7767198-91ED-4888-90B5-96EA44A9BF09}" srcOrd="1" destOrd="0" presId="urn:microsoft.com/office/officeart/2008/layout/VerticalCurvedList"/>
    <dgm:cxn modelId="{044CC358-D676-4573-A545-A324EE1F03DB}" type="presParOf" srcId="{557CB51D-4D21-4480-8779-C7EDB8D737FD}" destId="{06FCD6EA-7561-4459-A34B-BFEB3E14E572}" srcOrd="2" destOrd="0" presId="urn:microsoft.com/office/officeart/2008/layout/VerticalCurvedList"/>
    <dgm:cxn modelId="{AA5C7E80-452B-4CFE-B7EA-072E96A902DD}" type="presParOf" srcId="{06FCD6EA-7561-4459-A34B-BFEB3E14E572}" destId="{22E82D91-632C-490E-A309-E849F39B3587}" srcOrd="0" destOrd="0" presId="urn:microsoft.com/office/officeart/2008/layout/VerticalCurvedList"/>
    <dgm:cxn modelId="{0C763000-2331-4C38-95FF-A50911688ABF}" type="presParOf" srcId="{557CB51D-4D21-4480-8779-C7EDB8D737FD}" destId="{CD507C8B-0ABC-4664-B25C-9A27FCD075F6}" srcOrd="3" destOrd="0" presId="urn:microsoft.com/office/officeart/2008/layout/VerticalCurvedList"/>
    <dgm:cxn modelId="{26866BDA-4A5F-4492-BE0E-9E25C9B305B9}" type="presParOf" srcId="{557CB51D-4D21-4480-8779-C7EDB8D737FD}" destId="{99EA2FCC-7697-496C-8B56-837564413AF0}" srcOrd="4" destOrd="0" presId="urn:microsoft.com/office/officeart/2008/layout/VerticalCurvedList"/>
    <dgm:cxn modelId="{A534D35A-0C8E-437D-8D55-AABA1226AC34}" type="presParOf" srcId="{99EA2FCC-7697-496C-8B56-837564413AF0}" destId="{2DA289D5-D6DF-44F2-B601-1565FF6B15B4}" srcOrd="0" destOrd="0" presId="urn:microsoft.com/office/officeart/2008/layout/VerticalCurvedList"/>
    <dgm:cxn modelId="{336D3244-585D-4731-873E-401333AB78D4}" type="presParOf" srcId="{557CB51D-4D21-4480-8779-C7EDB8D737FD}" destId="{07C1BF1E-4B50-449C-8ABA-FFEB02529F14}" srcOrd="5" destOrd="0" presId="urn:microsoft.com/office/officeart/2008/layout/VerticalCurvedList"/>
    <dgm:cxn modelId="{96E8880C-1633-4FF1-A8C5-0918B7B511A3}" type="presParOf" srcId="{557CB51D-4D21-4480-8779-C7EDB8D737FD}" destId="{E7EDE2EC-3356-4560-98A4-D66F02D8AE85}" srcOrd="6" destOrd="0" presId="urn:microsoft.com/office/officeart/2008/layout/VerticalCurvedList"/>
    <dgm:cxn modelId="{2D2BEF16-2EAD-4B2B-BAF2-D90F8857FC1D}" type="presParOf" srcId="{E7EDE2EC-3356-4560-98A4-D66F02D8AE85}" destId="{099864FE-B0F5-4036-876F-41D281453DC2}" srcOrd="0" destOrd="0" presId="urn:microsoft.com/office/officeart/2008/layout/VerticalCurvedList"/>
    <dgm:cxn modelId="{800865C1-3EE0-4C58-A7FC-2D03F497A8FE}" type="presParOf" srcId="{557CB51D-4D21-4480-8779-C7EDB8D737FD}" destId="{D12B3855-F990-4C91-BD8B-9C6B3046FA6B}" srcOrd="7" destOrd="0" presId="urn:microsoft.com/office/officeart/2008/layout/VerticalCurvedList"/>
    <dgm:cxn modelId="{14EF5C17-3914-4396-AA5D-744F7EF41251}" type="presParOf" srcId="{557CB51D-4D21-4480-8779-C7EDB8D737FD}" destId="{33EF9AF9-C488-46BC-A85A-46A501D53E85}" srcOrd="8" destOrd="0" presId="urn:microsoft.com/office/officeart/2008/layout/VerticalCurvedList"/>
    <dgm:cxn modelId="{F3007B49-255A-4F51-A21E-A42BA1F82457}" type="presParOf" srcId="{33EF9AF9-C488-46BC-A85A-46A501D53E85}" destId="{36CB7B4B-51D3-4F32-A0C6-349157ED941E}" srcOrd="0" destOrd="0" presId="urn:microsoft.com/office/officeart/2008/layout/VerticalCurvedList"/>
    <dgm:cxn modelId="{BEF28EAE-DA00-48D5-B31C-0397FDC4436C}" type="presParOf" srcId="{557CB51D-4D21-4480-8779-C7EDB8D737FD}" destId="{F8CD097F-C17B-453A-82F1-FAA6F32C866D}" srcOrd="9" destOrd="0" presId="urn:microsoft.com/office/officeart/2008/layout/VerticalCurvedList"/>
    <dgm:cxn modelId="{83ABBBCC-AE7E-4D2F-B01F-0B80E5E632D4}" type="presParOf" srcId="{557CB51D-4D21-4480-8779-C7EDB8D737FD}" destId="{15CF6662-A8CF-4AA3-9E5F-EBCDA6E39C17}" srcOrd="10" destOrd="0" presId="urn:microsoft.com/office/officeart/2008/layout/VerticalCurvedList"/>
    <dgm:cxn modelId="{258A4F46-BC40-4044-8B27-DADA4AB64117}" type="presParOf" srcId="{15CF6662-A8CF-4AA3-9E5F-EBCDA6E39C17}" destId="{05CB1728-8E0B-4345-B5CE-6787D2055B5B}" srcOrd="0" destOrd="0" presId="urn:microsoft.com/office/officeart/2008/layout/VerticalCurvedList"/>
    <dgm:cxn modelId="{04D8DCC2-9A71-4EA6-9F51-377E83DF77EC}" type="presParOf" srcId="{557CB51D-4D21-4480-8779-C7EDB8D737FD}" destId="{380CFB0C-0278-446C-BD10-A854E585F659}" srcOrd="11" destOrd="0" presId="urn:microsoft.com/office/officeart/2008/layout/VerticalCurvedList"/>
    <dgm:cxn modelId="{AAB699B7-7A76-42D5-9206-6EB88BE775EE}" type="presParOf" srcId="{557CB51D-4D21-4480-8779-C7EDB8D737FD}" destId="{0A98C531-9D8C-462B-96B5-D8CB9CA5B2AC}" srcOrd="12" destOrd="0" presId="urn:microsoft.com/office/officeart/2008/layout/VerticalCurvedList"/>
    <dgm:cxn modelId="{F6E41CF7-E369-4F23-81E8-3824C972FD6E}" type="presParOf" srcId="{0A98C531-9D8C-462B-96B5-D8CB9CA5B2AC}" destId="{6BDC19FF-C977-442C-9497-27F513248FDF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8635673-DCD6-47E0-BC05-DCFAA0B00D2E}" type="doc">
      <dgm:prSet loTypeId="urn:microsoft.com/office/officeart/2005/8/layout/default" loCatId="list" qsTypeId="urn:microsoft.com/office/officeart/2005/8/quickstyle/simple5" qsCatId="simple" csTypeId="urn:microsoft.com/office/officeart/2005/8/colors/accent2_2" csCatId="accent2" phldr="1"/>
      <dgm:spPr/>
      <dgm:t>
        <a:bodyPr/>
        <a:lstStyle/>
        <a:p>
          <a:endParaRPr lang="hr-HR"/>
        </a:p>
      </dgm:t>
    </dgm:pt>
    <dgm:pt modelId="{621042B9-3E26-4D0D-91A6-DE63748F7504}">
      <dgm:prSet phldrT="[Tekst]"/>
      <dgm:spPr/>
      <dgm:t>
        <a:bodyPr/>
        <a:lstStyle/>
        <a:p>
          <a:r>
            <a:rPr lang="hr-HR" dirty="0" smtClean="0"/>
            <a:t>učenici su razvijali kreativnost, kritičko mišljenje, digitalnu i informacijsku pismenost</a:t>
          </a:r>
          <a:endParaRPr lang="hr-HR" dirty="0"/>
        </a:p>
      </dgm:t>
    </dgm:pt>
    <dgm:pt modelId="{AF34B5F3-6BB2-4762-949A-F01B2597EB79}" type="parTrans" cxnId="{57BA195A-1DE6-4CFC-AA4B-D9B006EAE687}">
      <dgm:prSet/>
      <dgm:spPr/>
      <dgm:t>
        <a:bodyPr/>
        <a:lstStyle/>
        <a:p>
          <a:endParaRPr lang="hr-HR"/>
        </a:p>
      </dgm:t>
    </dgm:pt>
    <dgm:pt modelId="{E32A3BED-7489-4D2B-B66A-065C94A900D8}" type="sibTrans" cxnId="{57BA195A-1DE6-4CFC-AA4B-D9B006EAE687}">
      <dgm:prSet/>
      <dgm:spPr/>
      <dgm:t>
        <a:bodyPr/>
        <a:lstStyle/>
        <a:p>
          <a:endParaRPr lang="hr-HR"/>
        </a:p>
      </dgm:t>
    </dgm:pt>
    <dgm:pt modelId="{34EA656A-A488-476D-8ABC-33C5680FB573}">
      <dgm:prSet/>
      <dgm:spPr/>
      <dgm:t>
        <a:bodyPr/>
        <a:lstStyle/>
        <a:p>
          <a:r>
            <a:rPr lang="hr-HR" dirty="0" smtClean="0"/>
            <a:t>način rada učenika temeljen na iskustvenom učenju omogućen je uporabom IKT-a</a:t>
          </a:r>
          <a:endParaRPr lang="hr-HR" dirty="0"/>
        </a:p>
      </dgm:t>
    </dgm:pt>
    <dgm:pt modelId="{2C8448E8-28DC-420D-8175-60D681CE8134}" type="parTrans" cxnId="{4D7DA2E3-5885-42CE-983F-DFDC23E32240}">
      <dgm:prSet/>
      <dgm:spPr/>
      <dgm:t>
        <a:bodyPr/>
        <a:lstStyle/>
        <a:p>
          <a:endParaRPr lang="hr-HR"/>
        </a:p>
      </dgm:t>
    </dgm:pt>
    <dgm:pt modelId="{FDBA5958-7BFE-4FFD-A38B-A364F67052EC}" type="sibTrans" cxnId="{4D7DA2E3-5885-42CE-983F-DFDC23E32240}">
      <dgm:prSet/>
      <dgm:spPr/>
      <dgm:t>
        <a:bodyPr/>
        <a:lstStyle/>
        <a:p>
          <a:endParaRPr lang="hr-HR"/>
        </a:p>
      </dgm:t>
    </dgm:pt>
    <dgm:pt modelId="{84BC3570-6649-45A3-BACF-E465FE540D66}">
      <dgm:prSet/>
      <dgm:spPr/>
      <dgm:t>
        <a:bodyPr/>
        <a:lstStyle/>
        <a:p>
          <a:r>
            <a:rPr lang="hr-HR" smtClean="0"/>
            <a:t>trud učenika nagrađen je objavom radova na stranicama škole </a:t>
          </a:r>
          <a:endParaRPr lang="hr-HR" dirty="0" smtClean="0"/>
        </a:p>
      </dgm:t>
    </dgm:pt>
    <dgm:pt modelId="{0E14DABB-CC81-45D0-A75F-0105E0A21C50}" type="parTrans" cxnId="{0C502335-104F-470A-BCB8-C83104F6551B}">
      <dgm:prSet/>
      <dgm:spPr/>
      <dgm:t>
        <a:bodyPr/>
        <a:lstStyle/>
        <a:p>
          <a:endParaRPr lang="hr-HR"/>
        </a:p>
      </dgm:t>
    </dgm:pt>
    <dgm:pt modelId="{3ED0B15B-37A1-4B7F-80A5-8677362CA0DB}" type="sibTrans" cxnId="{0C502335-104F-470A-BCB8-C83104F6551B}">
      <dgm:prSet/>
      <dgm:spPr/>
      <dgm:t>
        <a:bodyPr/>
        <a:lstStyle/>
        <a:p>
          <a:endParaRPr lang="hr-HR"/>
        </a:p>
      </dgm:t>
    </dgm:pt>
    <dgm:pt modelId="{9C9DAA5C-8D5C-4198-81D7-1F51D4F9BC44}">
      <dgm:prSet/>
      <dgm:spPr/>
      <dgm:t>
        <a:bodyPr/>
        <a:lstStyle/>
        <a:p>
          <a:r>
            <a:rPr lang="hr-HR" dirty="0" smtClean="0"/>
            <a:t>uporaba web 2.0 alata </a:t>
          </a:r>
          <a:r>
            <a:rPr lang="hr-HR" dirty="0" err="1" smtClean="0"/>
            <a:t>SlideSnack</a:t>
          </a:r>
          <a:r>
            <a:rPr lang="hr-HR" dirty="0" smtClean="0"/>
            <a:t>/</a:t>
          </a:r>
          <a:r>
            <a:rPr lang="hr-HR" dirty="0" err="1" smtClean="0"/>
            <a:t>SlideCast</a:t>
          </a:r>
          <a:r>
            <a:rPr lang="hr-HR" dirty="0" smtClean="0"/>
            <a:t> i </a:t>
          </a:r>
          <a:r>
            <a:rPr lang="hr-HR" dirty="0" err="1" smtClean="0"/>
            <a:t>FlipSnack</a:t>
          </a:r>
          <a:r>
            <a:rPr lang="hr-HR" dirty="0" smtClean="0"/>
            <a:t>, </a:t>
          </a:r>
          <a:r>
            <a:rPr lang="hr-HR" dirty="0" err="1" smtClean="0"/>
            <a:t>PicMonkey</a:t>
          </a:r>
          <a:r>
            <a:rPr lang="hr-HR" dirty="0" smtClean="0"/>
            <a:t> i </a:t>
          </a:r>
          <a:r>
            <a:rPr lang="hr-HR" dirty="0" err="1" smtClean="0"/>
            <a:t>Coggle</a:t>
          </a:r>
          <a:r>
            <a:rPr lang="hr-HR" dirty="0" smtClean="0"/>
            <a:t> </a:t>
          </a:r>
          <a:endParaRPr lang="hr-HR" dirty="0"/>
        </a:p>
      </dgm:t>
    </dgm:pt>
    <dgm:pt modelId="{965AEAA4-D092-496D-BECA-14091A465938}" type="parTrans" cxnId="{A7480E73-77C0-4598-8F02-A225DB46436F}">
      <dgm:prSet/>
      <dgm:spPr/>
      <dgm:t>
        <a:bodyPr/>
        <a:lstStyle/>
        <a:p>
          <a:endParaRPr lang="hr-HR"/>
        </a:p>
      </dgm:t>
    </dgm:pt>
    <dgm:pt modelId="{56F11CE0-3592-4E45-9567-A827CB0E631F}" type="sibTrans" cxnId="{A7480E73-77C0-4598-8F02-A225DB46436F}">
      <dgm:prSet/>
      <dgm:spPr/>
      <dgm:t>
        <a:bodyPr/>
        <a:lstStyle/>
        <a:p>
          <a:endParaRPr lang="hr-HR"/>
        </a:p>
      </dgm:t>
    </dgm:pt>
    <dgm:pt modelId="{B958C9D6-4865-4D6C-A366-6F7791D29CC8}" type="pres">
      <dgm:prSet presAssocID="{58635673-DCD6-47E0-BC05-DCFAA0B00D2E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hr-HR"/>
        </a:p>
      </dgm:t>
    </dgm:pt>
    <dgm:pt modelId="{1FFD7AD1-262D-40CB-8531-66480ACDA2A1}" type="pres">
      <dgm:prSet presAssocID="{34EA656A-A488-476D-8ABC-33C5680FB573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9B54A07A-339E-41D9-AB3B-5CE521AD3BF6}" type="pres">
      <dgm:prSet presAssocID="{FDBA5958-7BFE-4FFD-A38B-A364F67052EC}" presName="sibTrans" presStyleCnt="0"/>
      <dgm:spPr/>
      <dgm:t>
        <a:bodyPr/>
        <a:lstStyle/>
        <a:p>
          <a:endParaRPr lang="hr-HR"/>
        </a:p>
      </dgm:t>
    </dgm:pt>
    <dgm:pt modelId="{FEDC16FD-6D4E-4DD9-82B1-A647DAF93C09}" type="pres">
      <dgm:prSet presAssocID="{621042B9-3E26-4D0D-91A6-DE63748F750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73FF22E1-9240-4B67-9CED-D5C77A9EA321}" type="pres">
      <dgm:prSet presAssocID="{E32A3BED-7489-4D2B-B66A-065C94A900D8}" presName="sibTrans" presStyleCnt="0"/>
      <dgm:spPr/>
      <dgm:t>
        <a:bodyPr/>
        <a:lstStyle/>
        <a:p>
          <a:endParaRPr lang="hr-HR"/>
        </a:p>
      </dgm:t>
    </dgm:pt>
    <dgm:pt modelId="{E1E403F9-C681-4D12-9177-043AE4F23866}" type="pres">
      <dgm:prSet presAssocID="{84BC3570-6649-45A3-BACF-E465FE540D66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  <dgm:pt modelId="{C8483704-F919-4BA1-8D7F-79C9DC5ECEE3}" type="pres">
      <dgm:prSet presAssocID="{3ED0B15B-37A1-4B7F-80A5-8677362CA0DB}" presName="sibTrans" presStyleCnt="0"/>
      <dgm:spPr/>
      <dgm:t>
        <a:bodyPr/>
        <a:lstStyle/>
        <a:p>
          <a:endParaRPr lang="hr-HR"/>
        </a:p>
      </dgm:t>
    </dgm:pt>
    <dgm:pt modelId="{84B4FE19-18B7-440C-8BC9-70F79D075F4F}" type="pres">
      <dgm:prSet presAssocID="{9C9DAA5C-8D5C-4198-81D7-1F51D4F9BC4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hr-HR"/>
        </a:p>
      </dgm:t>
    </dgm:pt>
  </dgm:ptLst>
  <dgm:cxnLst>
    <dgm:cxn modelId="{0C502335-104F-470A-BCB8-C83104F6551B}" srcId="{58635673-DCD6-47E0-BC05-DCFAA0B00D2E}" destId="{84BC3570-6649-45A3-BACF-E465FE540D66}" srcOrd="2" destOrd="0" parTransId="{0E14DABB-CC81-45D0-A75F-0105E0A21C50}" sibTransId="{3ED0B15B-37A1-4B7F-80A5-8677362CA0DB}"/>
    <dgm:cxn modelId="{57BA195A-1DE6-4CFC-AA4B-D9B006EAE687}" srcId="{58635673-DCD6-47E0-BC05-DCFAA0B00D2E}" destId="{621042B9-3E26-4D0D-91A6-DE63748F7504}" srcOrd="1" destOrd="0" parTransId="{AF34B5F3-6BB2-4762-949A-F01B2597EB79}" sibTransId="{E32A3BED-7489-4D2B-B66A-065C94A900D8}"/>
    <dgm:cxn modelId="{03181F54-A065-4664-BCEF-B9F822BA766F}" type="presOf" srcId="{9C9DAA5C-8D5C-4198-81D7-1F51D4F9BC44}" destId="{84B4FE19-18B7-440C-8BC9-70F79D075F4F}" srcOrd="0" destOrd="0" presId="urn:microsoft.com/office/officeart/2005/8/layout/default"/>
    <dgm:cxn modelId="{1F4E9545-6098-4E44-9033-E2C789696390}" type="presOf" srcId="{34EA656A-A488-476D-8ABC-33C5680FB573}" destId="{1FFD7AD1-262D-40CB-8531-66480ACDA2A1}" srcOrd="0" destOrd="0" presId="urn:microsoft.com/office/officeart/2005/8/layout/default"/>
    <dgm:cxn modelId="{28550440-CB8B-498B-9F83-601BBDFD7971}" type="presOf" srcId="{84BC3570-6649-45A3-BACF-E465FE540D66}" destId="{E1E403F9-C681-4D12-9177-043AE4F23866}" srcOrd="0" destOrd="0" presId="urn:microsoft.com/office/officeart/2005/8/layout/default"/>
    <dgm:cxn modelId="{CE3AD376-9F58-4BFF-99D1-64527A82994D}" type="presOf" srcId="{621042B9-3E26-4D0D-91A6-DE63748F7504}" destId="{FEDC16FD-6D4E-4DD9-82B1-A647DAF93C09}" srcOrd="0" destOrd="0" presId="urn:microsoft.com/office/officeart/2005/8/layout/default"/>
    <dgm:cxn modelId="{4D7DA2E3-5885-42CE-983F-DFDC23E32240}" srcId="{58635673-DCD6-47E0-BC05-DCFAA0B00D2E}" destId="{34EA656A-A488-476D-8ABC-33C5680FB573}" srcOrd="0" destOrd="0" parTransId="{2C8448E8-28DC-420D-8175-60D681CE8134}" sibTransId="{FDBA5958-7BFE-4FFD-A38B-A364F67052EC}"/>
    <dgm:cxn modelId="{4AF38937-FC1D-4941-9115-13AFBDBB3A1A}" type="presOf" srcId="{58635673-DCD6-47E0-BC05-DCFAA0B00D2E}" destId="{B958C9D6-4865-4D6C-A366-6F7791D29CC8}" srcOrd="0" destOrd="0" presId="urn:microsoft.com/office/officeart/2005/8/layout/default"/>
    <dgm:cxn modelId="{A7480E73-77C0-4598-8F02-A225DB46436F}" srcId="{58635673-DCD6-47E0-BC05-DCFAA0B00D2E}" destId="{9C9DAA5C-8D5C-4198-81D7-1F51D4F9BC44}" srcOrd="3" destOrd="0" parTransId="{965AEAA4-D092-496D-BECA-14091A465938}" sibTransId="{56F11CE0-3592-4E45-9567-A827CB0E631F}"/>
    <dgm:cxn modelId="{35A53EE2-C4EB-4CFA-B482-7F0A92C589D6}" type="presParOf" srcId="{B958C9D6-4865-4D6C-A366-6F7791D29CC8}" destId="{1FFD7AD1-262D-40CB-8531-66480ACDA2A1}" srcOrd="0" destOrd="0" presId="urn:microsoft.com/office/officeart/2005/8/layout/default"/>
    <dgm:cxn modelId="{6AD5A37B-F5E9-4487-88AA-E111BB1F4991}" type="presParOf" srcId="{B958C9D6-4865-4D6C-A366-6F7791D29CC8}" destId="{9B54A07A-339E-41D9-AB3B-5CE521AD3BF6}" srcOrd="1" destOrd="0" presId="urn:microsoft.com/office/officeart/2005/8/layout/default"/>
    <dgm:cxn modelId="{BF693177-7D86-4B49-B25C-EB6E91201A77}" type="presParOf" srcId="{B958C9D6-4865-4D6C-A366-6F7791D29CC8}" destId="{FEDC16FD-6D4E-4DD9-82B1-A647DAF93C09}" srcOrd="2" destOrd="0" presId="urn:microsoft.com/office/officeart/2005/8/layout/default"/>
    <dgm:cxn modelId="{0B7FF3D8-BEC2-48FD-B7E9-10CBB6ED7837}" type="presParOf" srcId="{B958C9D6-4865-4D6C-A366-6F7791D29CC8}" destId="{73FF22E1-9240-4B67-9CED-D5C77A9EA321}" srcOrd="3" destOrd="0" presId="urn:microsoft.com/office/officeart/2005/8/layout/default"/>
    <dgm:cxn modelId="{CF7E021B-D3E2-490D-8F1A-6A1CE2858FD8}" type="presParOf" srcId="{B958C9D6-4865-4D6C-A366-6F7791D29CC8}" destId="{E1E403F9-C681-4D12-9177-043AE4F23866}" srcOrd="4" destOrd="0" presId="urn:microsoft.com/office/officeart/2005/8/layout/default"/>
    <dgm:cxn modelId="{26ED6A25-E3CB-48A0-80D4-60B4106A66B6}" type="presParOf" srcId="{B958C9D6-4865-4D6C-A366-6F7791D29CC8}" destId="{C8483704-F919-4BA1-8D7F-79C9DC5ECEE3}" srcOrd="5" destOrd="0" presId="urn:microsoft.com/office/officeart/2005/8/layout/default"/>
    <dgm:cxn modelId="{8F817E60-02F5-4AAF-B6B4-2795B0948CCE}" type="presParOf" srcId="{B958C9D6-4865-4D6C-A366-6F7791D29CC8}" destId="{84B4FE19-18B7-440C-8BC9-70F79D075F4F}" srcOrd="6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4A24D8A-F25A-4CAC-9B46-8AC655CA4454}">
      <dsp:nvSpPr>
        <dsp:cNvPr id="0" name=""/>
        <dsp:cNvSpPr/>
      </dsp:nvSpPr>
      <dsp:spPr>
        <a:xfrm>
          <a:off x="-4882884" y="-748275"/>
          <a:ext cx="5815591" cy="5815591"/>
        </a:xfrm>
        <a:prstGeom prst="blockArc">
          <a:avLst>
            <a:gd name="adj1" fmla="val 18900000"/>
            <a:gd name="adj2" fmla="val 2700000"/>
            <a:gd name="adj3" fmla="val 371"/>
          </a:avLst>
        </a:pr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D8DA3B8-E8FD-49BF-AF1A-8E95C4443FA6}">
      <dsp:nvSpPr>
        <dsp:cNvPr id="0" name=""/>
        <dsp:cNvSpPr/>
      </dsp:nvSpPr>
      <dsp:spPr>
        <a:xfrm>
          <a:off x="488439" y="332047"/>
          <a:ext cx="6996145" cy="66444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740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/>
            <a:t>uspoređivali tiskane i digitalne časopise</a:t>
          </a:r>
          <a:endParaRPr lang="hr-HR" sz="1700" kern="1200" dirty="0"/>
        </a:p>
      </dsp:txBody>
      <dsp:txXfrm>
        <a:off x="488439" y="332047"/>
        <a:ext cx="6996145" cy="664441"/>
      </dsp:txXfrm>
    </dsp:sp>
    <dsp:sp modelId="{75802307-D225-4C3C-AACA-6516082827C3}">
      <dsp:nvSpPr>
        <dsp:cNvPr id="0" name=""/>
        <dsp:cNvSpPr/>
      </dsp:nvSpPr>
      <dsp:spPr>
        <a:xfrm>
          <a:off x="73163" y="248992"/>
          <a:ext cx="830551" cy="830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A8E6166-0813-4AE8-A348-4BD44EBD27FA}">
      <dsp:nvSpPr>
        <dsp:cNvPr id="0" name=""/>
        <dsp:cNvSpPr/>
      </dsp:nvSpPr>
      <dsp:spPr>
        <a:xfrm>
          <a:off x="869379" y="1328882"/>
          <a:ext cx="6615206" cy="66444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740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/>
            <a:t>digitalizirali sadržaje pomoću skenera</a:t>
          </a:r>
          <a:endParaRPr lang="hr-HR" sz="1700" kern="1200" dirty="0"/>
        </a:p>
      </dsp:txBody>
      <dsp:txXfrm>
        <a:off x="869379" y="1328882"/>
        <a:ext cx="6615206" cy="664441"/>
      </dsp:txXfrm>
    </dsp:sp>
    <dsp:sp modelId="{747778A5-B74B-4FA2-868F-75382032872E}">
      <dsp:nvSpPr>
        <dsp:cNvPr id="0" name=""/>
        <dsp:cNvSpPr/>
      </dsp:nvSpPr>
      <dsp:spPr>
        <a:xfrm>
          <a:off x="454103" y="1245827"/>
          <a:ext cx="830551" cy="830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12C7E9-7750-485D-83C3-52EDA688D084}">
      <dsp:nvSpPr>
        <dsp:cNvPr id="0" name=""/>
        <dsp:cNvSpPr/>
      </dsp:nvSpPr>
      <dsp:spPr>
        <a:xfrm>
          <a:off x="869379" y="2325717"/>
          <a:ext cx="6615206" cy="66444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740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/>
            <a:t>spremali digitalizirane sadržaje u mape - rubrike budućeg</a:t>
          </a:r>
        </a:p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/>
            <a:t> e-časopisa</a:t>
          </a:r>
          <a:endParaRPr lang="hr-HR" sz="1700" kern="1200" dirty="0"/>
        </a:p>
      </dsp:txBody>
      <dsp:txXfrm>
        <a:off x="869379" y="2325717"/>
        <a:ext cx="6615206" cy="664441"/>
      </dsp:txXfrm>
    </dsp:sp>
    <dsp:sp modelId="{06F89539-DA35-409A-81DB-A5429B301CC1}">
      <dsp:nvSpPr>
        <dsp:cNvPr id="0" name=""/>
        <dsp:cNvSpPr/>
      </dsp:nvSpPr>
      <dsp:spPr>
        <a:xfrm>
          <a:off x="454103" y="2242662"/>
          <a:ext cx="830551" cy="830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F30814B-7805-496E-A365-182964D8FF33}">
      <dsp:nvSpPr>
        <dsp:cNvPr id="0" name=""/>
        <dsp:cNvSpPr/>
      </dsp:nvSpPr>
      <dsp:spPr>
        <a:xfrm>
          <a:off x="488439" y="3322551"/>
          <a:ext cx="6996145" cy="664441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27400" tIns="43180" rIns="43180" bIns="43180" numCol="1" spcCol="1270" anchor="ctr" anchorCtr="0">
          <a:noAutofit/>
        </a:bodyPr>
        <a:lstStyle/>
        <a:p>
          <a:pPr lvl="0" algn="l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700" kern="1200" dirty="0" smtClean="0"/>
            <a:t>tražili su, našli i pregledavali/čitali digitalni sadržaj razrednog e-časopisa </a:t>
          </a:r>
          <a:endParaRPr lang="hr-HR" sz="1700" kern="1200" dirty="0"/>
        </a:p>
      </dsp:txBody>
      <dsp:txXfrm>
        <a:off x="488439" y="3322551"/>
        <a:ext cx="6996145" cy="664441"/>
      </dsp:txXfrm>
    </dsp:sp>
    <dsp:sp modelId="{06899183-F943-4F12-B55F-02E52D783E0A}">
      <dsp:nvSpPr>
        <dsp:cNvPr id="0" name=""/>
        <dsp:cNvSpPr/>
      </dsp:nvSpPr>
      <dsp:spPr>
        <a:xfrm>
          <a:off x="73163" y="3239496"/>
          <a:ext cx="830551" cy="830551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2FE8B5-304A-4058-947D-D84187BE8260}">
      <dsp:nvSpPr>
        <dsp:cNvPr id="0" name=""/>
        <dsp:cNvSpPr/>
      </dsp:nvSpPr>
      <dsp:spPr>
        <a:xfrm>
          <a:off x="-5344957" y="-818522"/>
          <a:ext cx="6364500" cy="6364500"/>
        </a:xfrm>
        <a:prstGeom prst="blockArc">
          <a:avLst>
            <a:gd name="adj1" fmla="val 18900000"/>
            <a:gd name="adj2" fmla="val 2700000"/>
            <a:gd name="adj3" fmla="val 339"/>
          </a:avLst>
        </a:prstGeom>
        <a:noFill/>
        <a:ln w="15875" cap="flat" cmpd="sng" algn="ctr">
          <a:solidFill>
            <a:schemeClr val="accent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7767198-91ED-4888-90B5-96EA44A9BF09}">
      <dsp:nvSpPr>
        <dsp:cNvPr id="0" name=""/>
        <dsp:cNvSpPr/>
      </dsp:nvSpPr>
      <dsp:spPr>
        <a:xfrm>
          <a:off x="380133" y="248947"/>
          <a:ext cx="6179556" cy="4977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505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500" kern="1200" dirty="0" smtClean="0"/>
            <a:t>upotrebljavali su u svojem radovima Word, PPT i PDF dokumente</a:t>
          </a:r>
          <a:endParaRPr lang="hr-HR" sz="1500" kern="1200" dirty="0"/>
        </a:p>
      </dsp:txBody>
      <dsp:txXfrm>
        <a:off x="380133" y="248947"/>
        <a:ext cx="6179556" cy="497706"/>
      </dsp:txXfrm>
    </dsp:sp>
    <dsp:sp modelId="{22E82D91-632C-490E-A309-E849F39B3587}">
      <dsp:nvSpPr>
        <dsp:cNvPr id="0" name=""/>
        <dsp:cNvSpPr/>
      </dsp:nvSpPr>
      <dsp:spPr>
        <a:xfrm>
          <a:off x="69067" y="186734"/>
          <a:ext cx="622133" cy="6221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507C8B-0ABC-4664-B25C-9A27FCD075F6}">
      <dsp:nvSpPr>
        <dsp:cNvPr id="0" name=""/>
        <dsp:cNvSpPr/>
      </dsp:nvSpPr>
      <dsp:spPr>
        <a:xfrm>
          <a:off x="789531" y="995413"/>
          <a:ext cx="5770159" cy="4977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505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500" kern="1200" dirty="0" smtClean="0"/>
            <a:t>pregledavali sadržaje na You </a:t>
          </a:r>
          <a:r>
            <a:rPr lang="hr-HR" sz="1500" kern="1200" dirty="0" err="1" smtClean="0"/>
            <a:t>Tubeu</a:t>
          </a:r>
          <a:r>
            <a:rPr lang="hr-HR" sz="1500" kern="1200" dirty="0" smtClean="0"/>
            <a:t> na temu pripovijedanja i analizirali ih</a:t>
          </a:r>
          <a:endParaRPr lang="hr-HR" sz="1500" kern="1200" dirty="0"/>
        </a:p>
      </dsp:txBody>
      <dsp:txXfrm>
        <a:off x="789531" y="995413"/>
        <a:ext cx="5770159" cy="497706"/>
      </dsp:txXfrm>
    </dsp:sp>
    <dsp:sp modelId="{2DA289D5-D6DF-44F2-B601-1565FF6B15B4}">
      <dsp:nvSpPr>
        <dsp:cNvPr id="0" name=""/>
        <dsp:cNvSpPr/>
      </dsp:nvSpPr>
      <dsp:spPr>
        <a:xfrm>
          <a:off x="478465" y="933199"/>
          <a:ext cx="622133" cy="6221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7C1BF1E-4B50-449C-8ABA-FFEB02529F14}">
      <dsp:nvSpPr>
        <dsp:cNvPr id="0" name=""/>
        <dsp:cNvSpPr/>
      </dsp:nvSpPr>
      <dsp:spPr>
        <a:xfrm>
          <a:off x="976738" y="1741878"/>
          <a:ext cx="5582951" cy="4977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505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500" kern="1200" dirty="0" smtClean="0"/>
            <a:t>digitalizirali </a:t>
          </a:r>
          <a:r>
            <a:rPr lang="hr-HR" sz="1500" kern="1200" smtClean="0"/>
            <a:t>ilustracije bajki pomoću </a:t>
          </a:r>
          <a:r>
            <a:rPr lang="hr-HR" sz="1500" kern="1200" dirty="0" smtClean="0"/>
            <a:t>skenera </a:t>
          </a:r>
          <a:endParaRPr lang="hr-HR" sz="1500" kern="1200" dirty="0"/>
        </a:p>
      </dsp:txBody>
      <dsp:txXfrm>
        <a:off x="976738" y="1741878"/>
        <a:ext cx="5582951" cy="497706"/>
      </dsp:txXfrm>
    </dsp:sp>
    <dsp:sp modelId="{099864FE-B0F5-4036-876F-41D281453DC2}">
      <dsp:nvSpPr>
        <dsp:cNvPr id="0" name=""/>
        <dsp:cNvSpPr/>
      </dsp:nvSpPr>
      <dsp:spPr>
        <a:xfrm>
          <a:off x="665672" y="1679665"/>
          <a:ext cx="622133" cy="6221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D12B3855-F990-4C91-BD8B-9C6B3046FA6B}">
      <dsp:nvSpPr>
        <dsp:cNvPr id="0" name=""/>
        <dsp:cNvSpPr/>
      </dsp:nvSpPr>
      <dsp:spPr>
        <a:xfrm>
          <a:off x="976738" y="2487870"/>
          <a:ext cx="5582951" cy="4977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505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500" kern="1200" dirty="0" smtClean="0"/>
            <a:t>izrađivali online kolaže digitalnih sadržaja </a:t>
          </a:r>
        </a:p>
      </dsp:txBody>
      <dsp:txXfrm>
        <a:off x="976738" y="2487870"/>
        <a:ext cx="5582951" cy="497706"/>
      </dsp:txXfrm>
    </dsp:sp>
    <dsp:sp modelId="{36CB7B4B-51D3-4F32-A0C6-349157ED941E}">
      <dsp:nvSpPr>
        <dsp:cNvPr id="0" name=""/>
        <dsp:cNvSpPr/>
      </dsp:nvSpPr>
      <dsp:spPr>
        <a:xfrm>
          <a:off x="665672" y="2425657"/>
          <a:ext cx="622133" cy="6221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8CD097F-C17B-453A-82F1-FAA6F32C866D}">
      <dsp:nvSpPr>
        <dsp:cNvPr id="0" name=""/>
        <dsp:cNvSpPr/>
      </dsp:nvSpPr>
      <dsp:spPr>
        <a:xfrm>
          <a:off x="789531" y="3234336"/>
          <a:ext cx="5770159" cy="4977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505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500" kern="1200" smtClean="0"/>
            <a:t>snimali planirane potrebne sadržaje vlastitim pametnim telefonima</a:t>
          </a:r>
          <a:endParaRPr lang="hr-HR" sz="1500" kern="1200" dirty="0" smtClean="0"/>
        </a:p>
      </dsp:txBody>
      <dsp:txXfrm>
        <a:off x="789531" y="3234336"/>
        <a:ext cx="5770159" cy="497706"/>
      </dsp:txXfrm>
    </dsp:sp>
    <dsp:sp modelId="{05CB1728-8E0B-4345-B5CE-6787D2055B5B}">
      <dsp:nvSpPr>
        <dsp:cNvPr id="0" name=""/>
        <dsp:cNvSpPr/>
      </dsp:nvSpPr>
      <dsp:spPr>
        <a:xfrm>
          <a:off x="478465" y="3172122"/>
          <a:ext cx="622133" cy="6221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80CFB0C-0278-446C-BD10-A854E585F659}">
      <dsp:nvSpPr>
        <dsp:cNvPr id="0" name=""/>
        <dsp:cNvSpPr/>
      </dsp:nvSpPr>
      <dsp:spPr>
        <a:xfrm>
          <a:off x="380133" y="3980801"/>
          <a:ext cx="6179556" cy="497706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95055" tIns="38100" rIns="38100" bIns="38100" numCol="1" spcCol="1270" anchor="ctr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1500" kern="1200" dirty="0" smtClean="0"/>
            <a:t>kreirali e-knjige i e-časopise i prezentacije sa zvukovnim komentarima</a:t>
          </a:r>
        </a:p>
      </dsp:txBody>
      <dsp:txXfrm>
        <a:off x="380133" y="3980801"/>
        <a:ext cx="6179556" cy="497706"/>
      </dsp:txXfrm>
    </dsp:sp>
    <dsp:sp modelId="{6BDC19FF-C977-442C-9497-27F513248FDF}">
      <dsp:nvSpPr>
        <dsp:cNvPr id="0" name=""/>
        <dsp:cNvSpPr/>
      </dsp:nvSpPr>
      <dsp:spPr>
        <a:xfrm>
          <a:off x="69067" y="3918588"/>
          <a:ext cx="622133" cy="622133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38100" dist="25400" dir="2700000" algn="br" rotWithShape="0">
            <a:srgbClr val="000000">
              <a:alpha val="60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0800" h="190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FD7AD1-262D-40CB-8531-66480ACDA2A1}">
      <dsp:nvSpPr>
        <dsp:cNvPr id="0" name=""/>
        <dsp:cNvSpPr/>
      </dsp:nvSpPr>
      <dsp:spPr>
        <a:xfrm>
          <a:off x="523056" y="173"/>
          <a:ext cx="3094136" cy="18564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način rada učenika temeljen na iskustvenom učenju omogućen je uporabom IKT-a</a:t>
          </a:r>
          <a:endParaRPr lang="hr-HR" sz="2300" kern="1200" dirty="0"/>
        </a:p>
      </dsp:txBody>
      <dsp:txXfrm>
        <a:off x="523056" y="173"/>
        <a:ext cx="3094136" cy="1856482"/>
      </dsp:txXfrm>
    </dsp:sp>
    <dsp:sp modelId="{FEDC16FD-6D4E-4DD9-82B1-A647DAF93C09}">
      <dsp:nvSpPr>
        <dsp:cNvPr id="0" name=""/>
        <dsp:cNvSpPr/>
      </dsp:nvSpPr>
      <dsp:spPr>
        <a:xfrm>
          <a:off x="3926606" y="173"/>
          <a:ext cx="3094136" cy="18564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učenici su razvijali kreativnost, kritičko mišljenje, digitalnu i informacijsku pismenost</a:t>
          </a:r>
          <a:endParaRPr lang="hr-HR" sz="2300" kern="1200" dirty="0"/>
        </a:p>
      </dsp:txBody>
      <dsp:txXfrm>
        <a:off x="3926606" y="173"/>
        <a:ext cx="3094136" cy="1856482"/>
      </dsp:txXfrm>
    </dsp:sp>
    <dsp:sp modelId="{E1E403F9-C681-4D12-9177-043AE4F23866}">
      <dsp:nvSpPr>
        <dsp:cNvPr id="0" name=""/>
        <dsp:cNvSpPr/>
      </dsp:nvSpPr>
      <dsp:spPr>
        <a:xfrm>
          <a:off x="523056" y="2166069"/>
          <a:ext cx="3094136" cy="18564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smtClean="0"/>
            <a:t>trud učenika nagrađen je objavom radova na stranicama škole </a:t>
          </a:r>
          <a:endParaRPr lang="hr-HR" sz="2300" kern="1200" dirty="0" smtClean="0"/>
        </a:p>
      </dsp:txBody>
      <dsp:txXfrm>
        <a:off x="523056" y="2166069"/>
        <a:ext cx="3094136" cy="1856482"/>
      </dsp:txXfrm>
    </dsp:sp>
    <dsp:sp modelId="{84B4FE19-18B7-440C-8BC9-70F79D075F4F}">
      <dsp:nvSpPr>
        <dsp:cNvPr id="0" name=""/>
        <dsp:cNvSpPr/>
      </dsp:nvSpPr>
      <dsp:spPr>
        <a:xfrm>
          <a:off x="3926606" y="2166069"/>
          <a:ext cx="3094136" cy="1856482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85000"/>
                <a:satMod val="130000"/>
              </a:schemeClr>
            </a:gs>
            <a:gs pos="34000">
              <a:schemeClr val="accent2">
                <a:hueOff val="0"/>
                <a:satOff val="0"/>
                <a:lumOff val="0"/>
                <a:alphaOff val="0"/>
                <a:shade val="87000"/>
                <a:satMod val="125000"/>
              </a:schemeClr>
            </a:gs>
            <a:gs pos="70000">
              <a:schemeClr val="accent2">
                <a:hueOff val="0"/>
                <a:satOff val="0"/>
                <a:lumOff val="0"/>
                <a:alphaOff val="0"/>
                <a:tint val="100000"/>
                <a:shade val="90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44450" dist="25400" dir="2700000" algn="br" rotWithShape="0">
            <a:srgbClr val="000000">
              <a:alpha val="60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9800000"/>
          </a:lightRig>
        </a:scene3d>
        <a:sp3d prstMaterial="flat">
          <a:bevelT w="25400" h="3175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hr-HR" sz="2300" kern="1200" dirty="0" smtClean="0"/>
            <a:t>uporaba web 2.0 alata </a:t>
          </a:r>
          <a:r>
            <a:rPr lang="hr-HR" sz="2300" kern="1200" dirty="0" err="1" smtClean="0"/>
            <a:t>SlideSnack</a:t>
          </a:r>
          <a:r>
            <a:rPr lang="hr-HR" sz="2300" kern="1200" dirty="0" smtClean="0"/>
            <a:t>/</a:t>
          </a:r>
          <a:r>
            <a:rPr lang="hr-HR" sz="2300" kern="1200" dirty="0" err="1" smtClean="0"/>
            <a:t>SlideCast</a:t>
          </a:r>
          <a:r>
            <a:rPr lang="hr-HR" sz="2300" kern="1200" dirty="0" smtClean="0"/>
            <a:t> i </a:t>
          </a:r>
          <a:r>
            <a:rPr lang="hr-HR" sz="2300" kern="1200" dirty="0" err="1" smtClean="0"/>
            <a:t>FlipSnack</a:t>
          </a:r>
          <a:r>
            <a:rPr lang="hr-HR" sz="2300" kern="1200" dirty="0" smtClean="0"/>
            <a:t>, </a:t>
          </a:r>
          <a:r>
            <a:rPr lang="hr-HR" sz="2300" kern="1200" dirty="0" err="1" smtClean="0"/>
            <a:t>PicMonkey</a:t>
          </a:r>
          <a:r>
            <a:rPr lang="hr-HR" sz="2300" kern="1200" dirty="0" smtClean="0"/>
            <a:t> i </a:t>
          </a:r>
          <a:r>
            <a:rPr lang="hr-HR" sz="2300" kern="1200" dirty="0" err="1" smtClean="0"/>
            <a:t>Coggle</a:t>
          </a:r>
          <a:r>
            <a:rPr lang="hr-HR" sz="2300" kern="1200" dirty="0" smtClean="0"/>
            <a:t> </a:t>
          </a:r>
          <a:endParaRPr lang="hr-HR" sz="2300" kern="1200" dirty="0"/>
        </a:p>
      </dsp:txBody>
      <dsp:txXfrm>
        <a:off x="3926606" y="2166069"/>
        <a:ext cx="3094136" cy="185648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i-FI" smtClean="0"/>
              <a:t>OŠ Ivana Kukuljevića Sakcinskog, Ivanec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CBD467-464C-4C44-9E06-6F565A6A69F7}" type="datetimeFigureOut">
              <a:rPr lang="hr-HR" smtClean="0"/>
              <a:t>1.4.2017.</a:t>
            </a:fld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5" name="Rezervirano mjesto broja slajda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B5E5D1-E0EA-4A92-94D9-005F0B35E5B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9174012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zaglavlj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fi-FI" smtClean="0"/>
              <a:t>OŠ Ivana Kukuljevića Sakcinskog, Ivanec</a:t>
            </a:r>
            <a:endParaRPr lang="hr-HR"/>
          </a:p>
        </p:txBody>
      </p:sp>
      <p:sp>
        <p:nvSpPr>
          <p:cNvPr id="3" name="Rezervirano mjesto datum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816599-B521-4E37-BE54-FBCCD77BA14B}" type="datetimeFigureOut">
              <a:rPr lang="hr-HR" smtClean="0"/>
              <a:t>1.4.2017.</a:t>
            </a:fld>
            <a:endParaRPr lang="hr-HR"/>
          </a:p>
        </p:txBody>
      </p:sp>
      <p:sp>
        <p:nvSpPr>
          <p:cNvPr id="4" name="Rezervirano mjesto slike slajd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r-HR"/>
          </a:p>
        </p:txBody>
      </p:sp>
      <p:sp>
        <p:nvSpPr>
          <p:cNvPr id="5" name="Rezervirano mjesto bilježaka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hr-HR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r-HR"/>
          </a:p>
        </p:txBody>
      </p:sp>
      <p:sp>
        <p:nvSpPr>
          <p:cNvPr id="7" name="Rezervirano mjesto broja slajd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2DBDC6-2F77-46F3-9722-2246C9A23AEA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2693029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51116486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pripreme mjesec dana prije:</a:t>
            </a:r>
          </a:p>
          <a:p>
            <a:pPr marL="228600" marR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hr-HR" dirty="0" smtClean="0"/>
              <a:t>prikupljanje</a:t>
            </a:r>
            <a:r>
              <a:rPr lang="hr-HR" baseline="0" dirty="0" smtClean="0"/>
              <a:t> literarnih i likovnih radova</a:t>
            </a:r>
          </a:p>
          <a:p>
            <a:pPr marL="228600" indent="-228600">
              <a:buFont typeface="+mj-lt"/>
              <a:buAutoNum type="arabicPeriod"/>
            </a:pPr>
            <a:r>
              <a:rPr lang="hr-HR" baseline="0" dirty="0" smtClean="0"/>
              <a:t>izrada </a:t>
            </a:r>
            <a:r>
              <a:rPr lang="hr-HR" baseline="0" dirty="0" err="1" smtClean="0"/>
              <a:t>dopunjalica</a:t>
            </a:r>
            <a:r>
              <a:rPr lang="hr-HR" baseline="0" dirty="0" smtClean="0"/>
              <a:t>, rebusa, križaljki - radova iz HJ, PID, MAT, LK, VJ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4173577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b="1" dirty="0" smtClean="0"/>
              <a:t>sat s 2. r. u knjižnici:</a:t>
            </a:r>
          </a:p>
          <a:p>
            <a:r>
              <a:rPr lang="hr-HR" dirty="0" smtClean="0"/>
              <a:t>usporedba </a:t>
            </a:r>
            <a:r>
              <a:rPr lang="hr-HR" dirty="0" err="1" smtClean="0"/>
              <a:t>online</a:t>
            </a:r>
            <a:r>
              <a:rPr lang="hr-HR" dirty="0" smtClean="0"/>
              <a:t> i tiskanog izdanja časopisa Prvi izbor</a:t>
            </a:r>
          </a:p>
          <a:p>
            <a:r>
              <a:rPr lang="hr-HR" dirty="0" smtClean="0"/>
              <a:t>paralelni rad:</a:t>
            </a:r>
          </a:p>
          <a:p>
            <a:pPr marL="228600" indent="-228600">
              <a:buAutoNum type="alphaLcParenR"/>
            </a:pPr>
            <a:r>
              <a:rPr lang="hr-HR" dirty="0" smtClean="0"/>
              <a:t>višekratno</a:t>
            </a:r>
            <a:r>
              <a:rPr lang="hr-HR" baseline="0" dirty="0" smtClean="0"/>
              <a:t> skeniranje i razmještanje radova u mape – rubrike časopisa</a:t>
            </a:r>
          </a:p>
          <a:p>
            <a:pPr marL="228600" indent="-228600">
              <a:buAutoNum type="alphaLcParenR"/>
            </a:pPr>
            <a:r>
              <a:rPr lang="hr-HR" baseline="0" dirty="0" smtClean="0"/>
              <a:t>rješavanje radnog listića uz uporabu pripremljenih časopisa</a:t>
            </a:r>
          </a:p>
          <a:p>
            <a:pPr marL="0" indent="0">
              <a:buNone/>
            </a:pPr>
            <a:r>
              <a:rPr lang="hr-HR" b="1" baseline="0" dirty="0" smtClean="0"/>
              <a:t>sat informatike 7. r.:</a:t>
            </a:r>
          </a:p>
          <a:p>
            <a:pPr marL="0" indent="0">
              <a:buNone/>
            </a:pPr>
            <a:r>
              <a:rPr lang="hr-HR" baseline="0" dirty="0" smtClean="0"/>
              <a:t>prebacivanje skeniranih radova u </a:t>
            </a:r>
            <a:r>
              <a:rPr lang="hr-HR" baseline="0" dirty="0" err="1" smtClean="0"/>
              <a:t>ppt</a:t>
            </a:r>
            <a:r>
              <a:rPr lang="hr-HR" baseline="0" dirty="0" smtClean="0"/>
              <a:t>, </a:t>
            </a:r>
            <a:r>
              <a:rPr lang="hr-HR" baseline="0" dirty="0" err="1" smtClean="0"/>
              <a:t>pdf</a:t>
            </a:r>
            <a:r>
              <a:rPr lang="hr-HR" baseline="0" dirty="0" smtClean="0"/>
              <a:t> te </a:t>
            </a:r>
            <a:r>
              <a:rPr lang="hr-HR" baseline="0" dirty="0" err="1" smtClean="0"/>
              <a:t>flipsnack</a:t>
            </a:r>
            <a:endParaRPr lang="hr-HR" baseline="0" dirty="0" smtClean="0"/>
          </a:p>
          <a:p>
            <a:pPr marL="0" indent="0">
              <a:buNone/>
            </a:pPr>
            <a:r>
              <a:rPr lang="hr-HR" baseline="0" dirty="0" err="1" smtClean="0"/>
              <a:t>online</a:t>
            </a:r>
            <a:r>
              <a:rPr lang="hr-HR" baseline="0" dirty="0" smtClean="0"/>
              <a:t> kolaži zbog puno likovnih radova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6885184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6942668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Inf0.2manija integrira nastavne sadržaje iz informatike, programa rada školske knjižničarke, više ostalih predmeta, projekata i izvannastavnih aktivnosti koji se provode u našoj školi.</a:t>
            </a:r>
          </a:p>
          <a:p>
            <a:r>
              <a:rPr lang="hr-HR" dirty="0" smtClean="0"/>
              <a:t>Pojedinačne aktivnosti osmišljavaju učiteljica informatike i školska knjižničarka te predlažu suradnju ostalima.</a:t>
            </a:r>
          </a:p>
          <a:p>
            <a:r>
              <a:rPr lang="hr-HR" dirty="0" smtClean="0"/>
              <a:t>Projekt karakterizira</a:t>
            </a:r>
            <a:r>
              <a:rPr lang="hr-HR" baseline="0" dirty="0" smtClean="0"/>
              <a:t> </a:t>
            </a:r>
            <a:r>
              <a:rPr lang="hr-HR" dirty="0" smtClean="0"/>
              <a:t>uporaba web 2.0 alata, razvoj kritičkog mišljenja, kreativnosti u izražavanju, rješavanja problema.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9911350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U radu ćemo prikazati jednu primjenu alata </a:t>
            </a:r>
            <a:r>
              <a:rPr lang="hr-HR" dirty="0" err="1" smtClean="0"/>
              <a:t>SlideSnack</a:t>
            </a:r>
            <a:r>
              <a:rPr lang="hr-HR" dirty="0" smtClean="0"/>
              <a:t>, dvije primjene alata </a:t>
            </a:r>
            <a:r>
              <a:rPr lang="hr-HR" dirty="0" err="1" smtClean="0"/>
              <a:t>FlipSnack</a:t>
            </a:r>
            <a:r>
              <a:rPr lang="hr-HR" dirty="0" smtClean="0"/>
              <a:t> (e-knjiga i e-časopis). 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27743329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 smtClean="0"/>
              <a:t>SlideSnack je  web 2.0 alat koji omogućuje jednostavno učitavanje i dijeljenje prezentacije na internetu</a:t>
            </a:r>
            <a:r>
              <a:rPr lang="hr-HR" dirty="0" smtClean="0"/>
              <a:t>.</a:t>
            </a:r>
            <a:endParaRPr lang="vi-VN" dirty="0" smtClean="0"/>
          </a:p>
          <a:p>
            <a:r>
              <a:rPr lang="hr-HR" dirty="0" smtClean="0"/>
              <a:t>T</a:t>
            </a:r>
            <a:r>
              <a:rPr lang="vi-VN" dirty="0" smtClean="0"/>
              <a:t>akođer omogućuje snimanje svojih komentara i bilješki tj. izradu slidecast-a</a:t>
            </a:r>
            <a:r>
              <a:rPr lang="hr-HR" dirty="0" smtClean="0"/>
              <a:t>.</a:t>
            </a:r>
          </a:p>
          <a:p>
            <a:r>
              <a:rPr lang="hr-HR" dirty="0" smtClean="0"/>
              <a:t>K</a:t>
            </a:r>
            <a:r>
              <a:rPr lang="vi-VN" dirty="0" smtClean="0"/>
              <a:t>ao i većina sličnih alata ima besplatnu i komercijalnu verziju</a:t>
            </a:r>
            <a:r>
              <a:rPr lang="hr-HR" dirty="0" smtClean="0"/>
              <a:t>.</a:t>
            </a:r>
            <a:endParaRPr lang="vi-VN" dirty="0" smtClean="0"/>
          </a:p>
          <a:p>
            <a:r>
              <a:rPr lang="hr-HR" dirty="0" smtClean="0"/>
              <a:t>R</a:t>
            </a:r>
            <a:r>
              <a:rPr lang="vi-VN" dirty="0" smtClean="0"/>
              <a:t>egistracija je moguća putem Facebooka, Googlea i Twittera ili putem nekog drugog računa</a:t>
            </a:r>
            <a:r>
              <a:rPr lang="hr-HR" dirty="0" smtClean="0"/>
              <a:t>.</a:t>
            </a:r>
            <a:endParaRPr lang="vi-VN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555164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vi-VN" dirty="0" smtClean="0"/>
              <a:t>SlideSnack alat </a:t>
            </a:r>
            <a:r>
              <a:rPr lang="hr-HR" dirty="0" smtClean="0"/>
              <a:t>smo </a:t>
            </a:r>
            <a:r>
              <a:rPr lang="vi-VN" dirty="0" smtClean="0"/>
              <a:t>upotrijebili za bilježenje jednog kulturnog događaja koji je uobičajeni dio drugog školskog/državnog projekta, Tulum s(l)ova</a:t>
            </a:r>
            <a:r>
              <a:rPr lang="hr-HR" dirty="0" smtClean="0"/>
              <a:t>.</a:t>
            </a:r>
            <a:endParaRPr lang="vi-VN" dirty="0" smtClean="0"/>
          </a:p>
          <a:p>
            <a:r>
              <a:rPr lang="hr-HR" dirty="0" smtClean="0"/>
              <a:t>U</a:t>
            </a:r>
            <a:r>
              <a:rPr lang="vi-VN" dirty="0" smtClean="0"/>
              <a:t> projektu su sudjelovali učenici 7. i 8. razreda</a:t>
            </a:r>
            <a:r>
              <a:rPr lang="hr-HR" dirty="0" smtClean="0"/>
              <a:t>.</a:t>
            </a:r>
            <a:endParaRPr lang="vi-VN" dirty="0" smtClean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6878455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Font typeface="+mj-lt"/>
              <a:buAutoNum type="arabicPeriod"/>
            </a:pPr>
            <a:r>
              <a:rPr lang="hr-HR" dirty="0" smtClean="0"/>
              <a:t>Učenici</a:t>
            </a:r>
            <a:r>
              <a:rPr lang="hr-HR" baseline="0" dirty="0" smtClean="0"/>
              <a:t> su čitali ulomke iz knjige Tragom baštine ivanečkog kraja, Ivanke Kunić koji govore o običajima i druženjima mladih ljudi u doba djedova i baka.</a:t>
            </a:r>
          </a:p>
          <a:p>
            <a:pPr marL="228600" indent="-228600">
              <a:buFont typeface="+mj-lt"/>
              <a:buAutoNum type="arabicPeriod"/>
            </a:pPr>
            <a:r>
              <a:rPr lang="hr-HR" baseline="0" dirty="0" smtClean="0"/>
              <a:t>Razgovarali su potom sa štićenicama koliko se pročitano razlikuje od osobnih iskustava štićenica i od današnjih običaja mladih.</a:t>
            </a:r>
          </a:p>
          <a:p>
            <a:pPr marL="228600" indent="-228600">
              <a:buFont typeface="+mj-lt"/>
              <a:buAutoNum type="arabicPeriod"/>
            </a:pPr>
            <a:r>
              <a:rPr lang="hr-HR" baseline="0" dirty="0" smtClean="0"/>
              <a:t>Snimali su i fotografirali cijeli događaj svojim uređajima (BYOD)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991234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err="1" smtClean="0"/>
              <a:t>FlipSnack</a:t>
            </a:r>
            <a:r>
              <a:rPr lang="hr-HR" dirty="0" smtClean="0"/>
              <a:t> je alat za pretvaranje PDF datoteka u bogate medijske digitalne časopise.</a:t>
            </a:r>
          </a:p>
          <a:p>
            <a:r>
              <a:rPr lang="hr-HR" dirty="0" smtClean="0"/>
              <a:t>Radi na svim digitalnim platformama, a  razlikuje se besplatna i komercijalna verzija.</a:t>
            </a:r>
          </a:p>
          <a:p>
            <a:r>
              <a:rPr lang="hr-HR" dirty="0" smtClean="0"/>
              <a:t>U besplatnoj verziji postoji mogućnost učitavanja petnaest stranica po online dokumentu.</a:t>
            </a:r>
          </a:p>
          <a:p>
            <a:r>
              <a:rPr lang="hr-HR" dirty="0" smtClean="0"/>
              <a:t>Registracija je moguća putem Facebooka, Googlea i Twittera ili putem nekog drugog računa. </a:t>
            </a:r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43537360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hr-HR" dirty="0" smtClean="0"/>
              <a:t>pisanje bajki prema obrascu za pisanje,</a:t>
            </a:r>
            <a:r>
              <a:rPr lang="hr-HR" baseline="0" dirty="0" smtClean="0"/>
              <a:t> pregledavanje i analiza sadržaja na </a:t>
            </a:r>
            <a:r>
              <a:rPr lang="hr-HR" baseline="0" dirty="0" err="1" smtClean="0"/>
              <a:t>you</a:t>
            </a:r>
            <a:r>
              <a:rPr lang="hr-HR" baseline="0" dirty="0" smtClean="0"/>
              <a:t> </a:t>
            </a:r>
            <a:r>
              <a:rPr lang="hr-HR" baseline="0" dirty="0" err="1" smtClean="0"/>
              <a:t>tubeu</a:t>
            </a:r>
            <a:r>
              <a:rPr lang="hr-HR" baseline="0" dirty="0" smtClean="0"/>
              <a:t> o pripovijedanju i Jasni </a:t>
            </a:r>
            <a:r>
              <a:rPr lang="hr-HR" baseline="0" dirty="0" err="1" smtClean="0"/>
              <a:t>Held</a:t>
            </a:r>
            <a:endParaRPr lang="hr-HR" baseline="0" dirty="0" smtClean="0"/>
          </a:p>
          <a:p>
            <a:pPr marL="228600" indent="-228600">
              <a:buAutoNum type="arabicPeriod"/>
            </a:pPr>
            <a:r>
              <a:rPr lang="hr-HR" baseline="0" dirty="0" smtClean="0"/>
              <a:t>kriteriji za procjenu: ekspresivnost izraza, pravogovor,  zanimljivost priče</a:t>
            </a:r>
            <a:endParaRPr lang="hr-HR" dirty="0" smtClean="0"/>
          </a:p>
          <a:p>
            <a:pPr marL="0" indent="0">
              <a:buNone/>
            </a:pP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4759562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zervirano mjesto slike slajd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Rezervirano mjesto bilježaka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dirty="0" smtClean="0"/>
              <a:t>3. uključena i djeca koja se bolje likovno izražavaju</a:t>
            </a:r>
          </a:p>
          <a:p>
            <a:r>
              <a:rPr lang="hr-HR" dirty="0" smtClean="0"/>
              <a:t>4. prebacivanje tekstova i </a:t>
            </a:r>
            <a:r>
              <a:rPr lang="hr-HR" dirty="0" err="1" smtClean="0"/>
              <a:t>ilustrcija</a:t>
            </a:r>
            <a:r>
              <a:rPr lang="hr-HR" dirty="0" smtClean="0"/>
              <a:t> u </a:t>
            </a:r>
            <a:r>
              <a:rPr lang="hr-HR" dirty="0" err="1" smtClean="0"/>
              <a:t>ppt</a:t>
            </a:r>
            <a:r>
              <a:rPr lang="hr-HR" dirty="0" smtClean="0"/>
              <a:t> </a:t>
            </a:r>
            <a:r>
              <a:rPr lang="hr-HR" dirty="0" err="1" smtClean="0"/>
              <a:t>i</a:t>
            </a:r>
            <a:r>
              <a:rPr lang="hr-HR" dirty="0" smtClean="0"/>
              <a:t> potom u </a:t>
            </a:r>
            <a:r>
              <a:rPr lang="hr-HR" dirty="0" err="1" smtClean="0"/>
              <a:t>flipsnack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5749005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Naslovni slaj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hr-HR" smtClean="0"/>
              <a:t>Kliknite da biste uredili stil podnaslova matrice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EC7A65-72CC-4B2C-ACC9-5D911D7F7A1A}" type="datetime1">
              <a:rPr lang="hr-HR" smtClean="0"/>
              <a:t>1.4.2017.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89475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okomit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94B7B-E254-4EC1-A373-E2CC8137C337}" type="datetime1">
              <a:rPr lang="hr-HR" smtClean="0"/>
              <a:t>1.4.2017.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49717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Okomit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BF012-E471-4329-AE34-3B7D2871AD23}" type="datetime1">
              <a:rPr lang="hr-HR" smtClean="0"/>
              <a:t>1.4.2017.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23609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hr-HR" dirty="0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92C287-DB01-4978-8EFF-29227B365189}" type="datetime1">
              <a:rPr lang="hr-HR" smtClean="0"/>
              <a:t>1.4.2017.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  <p:pic>
        <p:nvPicPr>
          <p:cNvPr id="7" name="Slika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30833" y="258083"/>
            <a:ext cx="1447514" cy="1479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988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aglavlje sekcij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2810A3-53B2-491D-B24C-C205FC6BF3A8}" type="datetime1">
              <a:rPr lang="hr-HR" smtClean="0"/>
              <a:t>1.4.2017.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58430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hr-HR" dirty="0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5"/>
            <a:ext cx="3703320" cy="4023359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F0DEB5-3C59-45A8-9673-949416272230}" type="datetime1">
              <a:rPr lang="hr-HR" smtClean="0"/>
              <a:t>1.4.2017.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41273" y="255905"/>
            <a:ext cx="1450974" cy="148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2037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Usporedb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>
            <a:normAutofit/>
          </a:bodyPr>
          <a:lstStyle>
            <a:lvl1pPr>
              <a:defRPr sz="4000" b="1"/>
            </a:lvl1pPr>
          </a:lstStyle>
          <a:p>
            <a:r>
              <a:rPr lang="hr-HR" dirty="0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5"/>
            <a:ext cx="3703320" cy="3286760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326056-1CB0-4151-9B62-459DB1EA86A6}" type="datetime1">
              <a:rPr lang="hr-HR" smtClean="0"/>
              <a:t>1.4.2017.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  <p:pic>
        <p:nvPicPr>
          <p:cNvPr id="2" name="Slika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641273" y="177913"/>
            <a:ext cx="1450974" cy="1481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5967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1AEF7A9-BD6A-42A5-BF00-940F5B3050F5}" type="datetime1">
              <a:rPr lang="hr-HR" smtClean="0"/>
              <a:t>1.4.2017.</a:t>
            </a:fld>
            <a:endParaRPr lang="hr-H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23592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78C2A-B09F-4AD6-AEA2-43407049D8CF}" type="datetime1">
              <a:rPr lang="hr-HR" smtClean="0"/>
              <a:t>1.4.2017.</a:t>
            </a:fld>
            <a:endParaRPr lang="hr-H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48430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Sadržaj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hr-HR" smtClean="0"/>
              <a:t>Uredite stilove teksta matrice</a:t>
            </a:r>
          </a:p>
          <a:p>
            <a:pPr lvl="1"/>
            <a:r>
              <a:rPr lang="hr-HR" smtClean="0"/>
              <a:t>Druga razina</a:t>
            </a:r>
          </a:p>
          <a:p>
            <a:pPr lvl="2"/>
            <a:r>
              <a:rPr lang="hr-HR" smtClean="0"/>
              <a:t>Treća razina</a:t>
            </a:r>
          </a:p>
          <a:p>
            <a:pPr lvl="3"/>
            <a:r>
              <a:rPr lang="hr-HR" smtClean="0"/>
              <a:t>Četvrta razina</a:t>
            </a:r>
          </a:p>
          <a:p>
            <a:pPr lvl="4"/>
            <a:r>
              <a:rPr lang="hr-HR" smtClean="0"/>
              <a:t>Peta razina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fld id="{3F8C0E1A-C1E4-4867-8E6C-AA86CDDFC27A}" type="datetime1">
              <a:rPr lang="hr-HR" smtClean="0"/>
              <a:t>1.4.2017.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815024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Slika s o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hr-HR" smtClean="0"/>
              <a:t>Kliknite ikonu da biste dodali  sliku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hr-HR" smtClean="0"/>
              <a:t>Uredite stilove teksta matrice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709083-C014-4244-924B-3472A2EA07E6}" type="datetime1">
              <a:rPr lang="hr-HR" smtClean="0"/>
              <a:t>1.4.2017.</a:t>
            </a:fld>
            <a:endParaRPr lang="hr-H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09365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9144001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hr-HR" smtClean="0"/>
              <a:t>Uredite stil naslova matrice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hr-HR" dirty="0" smtClean="0"/>
              <a:t>Uredite stilove teksta matrice</a:t>
            </a:r>
          </a:p>
          <a:p>
            <a:pPr lvl="1"/>
            <a:r>
              <a:rPr lang="hr-HR" dirty="0" smtClean="0"/>
              <a:t>Druga razina</a:t>
            </a:r>
          </a:p>
          <a:p>
            <a:pPr lvl="2"/>
            <a:r>
              <a:rPr lang="hr-HR" dirty="0" smtClean="0"/>
              <a:t>Treća razina</a:t>
            </a:r>
          </a:p>
          <a:p>
            <a:pPr lvl="3"/>
            <a:r>
              <a:rPr lang="hr-HR" dirty="0" smtClean="0"/>
              <a:t>Četvrta razina</a:t>
            </a:r>
          </a:p>
          <a:p>
            <a:pPr lvl="4"/>
            <a:r>
              <a:rPr lang="hr-HR" dirty="0" smtClean="0"/>
              <a:t>Peta razina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A6133CBD-B88F-4E8F-A4AC-CAF60653F49C}" type="datetime1">
              <a:rPr lang="hr-HR" smtClean="0"/>
              <a:t>1.4.2017.</a:t>
            </a:fld>
            <a:endParaRPr lang="hr-H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02B75964-F35F-43F7-B60F-BA73D6D4C5F3}" type="slidenum">
              <a:rPr lang="hr-HR" smtClean="0"/>
              <a:t>‹#›</a:t>
            </a:fld>
            <a:endParaRPr lang="hr-HR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519736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dt="0"/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Tx/>
        <a:buSzPct val="100000"/>
        <a:buFont typeface="Wingdings" panose="05000000000000000000" pitchFamily="2" charset="2"/>
        <a:buChar char="Ø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Wingdings" panose="05000000000000000000" pitchFamily="2" charset="2"/>
        <a:buChar char="Ø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Tx/>
        <a:buFont typeface="Wingdings" panose="05000000000000000000" pitchFamily="2" charset="2"/>
        <a:buChar char="Ø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os-iksakcinskog-ivanec.skole.hr/info2_0manija/aktualnosti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hyperlink" Target="https://www.picmonkey.com/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hyperlink" Target="https://coggle.it/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reetech4teachers.com/" TargetMode="External"/><Relationship Id="rId2" Type="http://schemas.openxmlformats.org/officeDocument/2006/relationships/hyperlink" Target="http://ftp.jrc.es/EURdoc/JRC83167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sites.google.com/site/web20urn/" TargetMode="External"/><Relationship Id="rId4" Type="http://schemas.openxmlformats.org/officeDocument/2006/relationships/hyperlink" Target="http://www.procommunicator.com/resources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://www.slidesnack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www.flipsnack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971600" y="1412776"/>
            <a:ext cx="7051560" cy="2708920"/>
          </a:xfrm>
        </p:spPr>
        <p:txBody>
          <a:bodyPr>
            <a:noAutofit/>
          </a:bodyPr>
          <a:lstStyle/>
          <a:p>
            <a:pPr algn="ctr"/>
            <a:r>
              <a:rPr lang="hr-HR" sz="4400" b="1" dirty="0">
                <a:solidFill>
                  <a:schemeClr val="tx1"/>
                </a:solidFill>
              </a:rPr>
              <a:t>Projekt InfO.2.Omanija – suradnja školske knjižničarke i informatičarke sa ostalim učiteljima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7199784" y="4365104"/>
            <a:ext cx="1944216" cy="1983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985500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4146"/>
    </mc:Choice>
    <mc:Fallback xmlns="">
      <p:transition spd="slow" advTm="24146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/>
          </a:bodyPr>
          <a:lstStyle/>
          <a:p>
            <a:r>
              <a:rPr lang="hr-HR" dirty="0" smtClean="0"/>
              <a:t>Sastavnice Rekoh, ne porekoh </a:t>
            </a:r>
            <a:endParaRPr lang="hr-HR" dirty="0"/>
          </a:p>
        </p:txBody>
      </p:sp>
      <p:sp>
        <p:nvSpPr>
          <p:cNvPr id="4" name="Rezervirano mjesto teksta 3"/>
          <p:cNvSpPr>
            <a:spLocks noGrp="1"/>
          </p:cNvSpPr>
          <p:nvPr>
            <p:ph type="body" idx="1"/>
          </p:nvPr>
        </p:nvSpPr>
        <p:spPr>
          <a:xfrm>
            <a:off x="683568" y="1916832"/>
            <a:ext cx="3842712" cy="639762"/>
          </a:xfrm>
        </p:spPr>
        <p:txBody>
          <a:bodyPr>
            <a:normAutofit/>
          </a:bodyPr>
          <a:lstStyle/>
          <a:p>
            <a:r>
              <a:rPr lang="hr-HR" dirty="0" smtClean="0">
                <a:solidFill>
                  <a:schemeClr val="tx1"/>
                </a:solidFill>
              </a:rPr>
              <a:t>1. </a:t>
            </a:r>
            <a:r>
              <a:rPr lang="hr-HR" dirty="0">
                <a:solidFill>
                  <a:schemeClr val="tx1"/>
                </a:solidFill>
              </a:rPr>
              <a:t>radionica pisanja </a:t>
            </a:r>
            <a:r>
              <a:rPr lang="hr-HR" dirty="0" smtClean="0">
                <a:solidFill>
                  <a:schemeClr val="tx1"/>
                </a:solidFill>
              </a:rPr>
              <a:t>bajke</a:t>
            </a:r>
            <a:endParaRPr lang="hr-HR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25780" indent="-457200">
              <a:buAutoNum type="arabicPeriod"/>
            </a:pPr>
            <a:endParaRPr lang="hr-HR" dirty="0" smtClean="0"/>
          </a:p>
          <a:p>
            <a:pPr marL="68580" indent="0">
              <a:buNone/>
            </a:pPr>
            <a:endParaRPr lang="hr-HR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664373" y="1916832"/>
            <a:ext cx="3897437" cy="639762"/>
          </a:xfrm>
        </p:spPr>
        <p:txBody>
          <a:bodyPr>
            <a:normAutofit/>
          </a:bodyPr>
          <a:lstStyle/>
          <a:p>
            <a:r>
              <a:rPr lang="hr-HR" dirty="0">
                <a:solidFill>
                  <a:schemeClr val="tx1"/>
                </a:solidFill>
              </a:rPr>
              <a:t> 2. natjecanje u </a:t>
            </a:r>
            <a:r>
              <a:rPr lang="hr-HR" dirty="0" smtClean="0">
                <a:solidFill>
                  <a:schemeClr val="tx1"/>
                </a:solidFill>
              </a:rPr>
              <a:t>pripovijedanju</a:t>
            </a:r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6" name="Rezervirano mjesto sadržaja 5"/>
          <p:cNvPicPr>
            <a:picLocks noGrp="1" noChangeAspect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969" y="2780928"/>
            <a:ext cx="3880893" cy="2587262"/>
          </a:xfrm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44008" y="2780928"/>
            <a:ext cx="3917802" cy="2611868"/>
          </a:xfrm>
          <a:prstGeom prst="rect">
            <a:avLst/>
          </a:prstGeom>
        </p:spPr>
      </p:pic>
      <p:sp>
        <p:nvSpPr>
          <p:cNvPr id="9" name="Rezervirano mjesto podnožj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47127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3859"/>
    </mc:Choice>
    <mc:Fallback xmlns="">
      <p:transition spd="slow" advTm="23859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673144"/>
          </a:xfrm>
        </p:spPr>
        <p:txBody>
          <a:bodyPr>
            <a:normAutofit/>
          </a:bodyPr>
          <a:lstStyle/>
          <a:p>
            <a:r>
              <a:rPr lang="hr-HR" dirty="0"/>
              <a:t>Sastavnice Rekoh, ne porekoh</a:t>
            </a:r>
          </a:p>
        </p:txBody>
      </p:sp>
      <p:sp>
        <p:nvSpPr>
          <p:cNvPr id="4" name="Rezervirano mjesto teksta 3"/>
          <p:cNvSpPr>
            <a:spLocks noGrp="1"/>
          </p:cNvSpPr>
          <p:nvPr>
            <p:ph type="body" idx="1"/>
          </p:nvPr>
        </p:nvSpPr>
        <p:spPr>
          <a:xfrm>
            <a:off x="538742" y="1988840"/>
            <a:ext cx="3562014" cy="639762"/>
          </a:xfrm>
        </p:spPr>
        <p:txBody>
          <a:bodyPr>
            <a:normAutofit/>
          </a:bodyPr>
          <a:lstStyle/>
          <a:p>
            <a:r>
              <a:rPr lang="hr-HR" dirty="0" smtClean="0">
                <a:solidFill>
                  <a:schemeClr val="tx1"/>
                </a:solidFill>
              </a:rPr>
              <a:t>3. izrada </a:t>
            </a:r>
            <a:r>
              <a:rPr lang="hr-HR" dirty="0">
                <a:solidFill>
                  <a:schemeClr val="tx1"/>
                </a:solidFill>
              </a:rPr>
              <a:t>ilustracija za </a:t>
            </a:r>
            <a:r>
              <a:rPr lang="hr-HR" dirty="0" smtClean="0">
                <a:solidFill>
                  <a:schemeClr val="tx1"/>
                </a:solidFill>
              </a:rPr>
              <a:t>bajke</a:t>
            </a:r>
            <a:endParaRPr lang="hr-HR" dirty="0">
              <a:solidFill>
                <a:schemeClr val="tx1"/>
              </a:solidFill>
            </a:endParaRPr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525780" indent="-457200">
              <a:buAutoNum type="arabicPeriod" startAt="3"/>
            </a:pPr>
            <a:endParaRPr lang="hr-HR" dirty="0"/>
          </a:p>
          <a:p>
            <a:pPr marL="525780" indent="-457200">
              <a:buAutoNum type="arabicPeriod" startAt="3"/>
            </a:pPr>
            <a:endParaRPr lang="hr-HR" dirty="0" smtClean="0"/>
          </a:p>
          <a:p>
            <a:pPr marL="525780" indent="-457200">
              <a:buAutoNum type="arabicPeriod" startAt="3"/>
            </a:pPr>
            <a:endParaRPr lang="hr-HR" dirty="0"/>
          </a:p>
          <a:p>
            <a:pPr marL="525780" indent="-457200">
              <a:buAutoNum type="arabicPeriod" startAt="3"/>
            </a:pPr>
            <a:endParaRPr lang="hr-HR" dirty="0"/>
          </a:p>
          <a:p>
            <a:endParaRPr lang="hr-HR" dirty="0"/>
          </a:p>
        </p:txBody>
      </p:sp>
      <p:sp>
        <p:nvSpPr>
          <p:cNvPr id="5" name="Rezervirano mjesto teksta 4"/>
          <p:cNvSpPr>
            <a:spLocks noGrp="1"/>
          </p:cNvSpPr>
          <p:nvPr>
            <p:ph type="body" sz="quarter" idx="3"/>
          </p:nvPr>
        </p:nvSpPr>
        <p:spPr>
          <a:xfrm>
            <a:off x="4738952" y="1988840"/>
            <a:ext cx="4009512" cy="639762"/>
          </a:xfrm>
        </p:spPr>
        <p:txBody>
          <a:bodyPr>
            <a:normAutofit/>
          </a:bodyPr>
          <a:lstStyle/>
          <a:p>
            <a:r>
              <a:rPr lang="hr-HR" dirty="0">
                <a:solidFill>
                  <a:schemeClr val="tx1"/>
                </a:solidFill>
              </a:rPr>
              <a:t>4.  radionica </a:t>
            </a:r>
            <a:r>
              <a:rPr lang="hr-HR" dirty="0" smtClean="0">
                <a:solidFill>
                  <a:schemeClr val="tx1"/>
                </a:solidFill>
              </a:rPr>
              <a:t>stvaranja e-knjige</a:t>
            </a:r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7" name="Rezervirano mjesto sadržaja 6"/>
          <p:cNvPicPr>
            <a:picLocks noGrp="1" noChangeAspect="1"/>
          </p:cNvPicPr>
          <p:nvPr>
            <p:ph sz="quarter" idx="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8742" y="2852936"/>
            <a:ext cx="4017120" cy="2421450"/>
          </a:xfrm>
        </p:spPr>
      </p:pic>
      <p:pic>
        <p:nvPicPr>
          <p:cNvPr id="8" name="Slika 7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38952" y="2852936"/>
            <a:ext cx="3865496" cy="2421451"/>
          </a:xfrm>
          <a:prstGeom prst="rect">
            <a:avLst/>
          </a:prstGeom>
        </p:spPr>
      </p:pic>
      <p:sp>
        <p:nvSpPr>
          <p:cNvPr id="9" name="Rezervirano mjesto podnožja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09568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703"/>
    </mc:Choice>
    <mc:Fallback xmlns="">
      <p:transition spd="slow" advTm="39703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09.png"/>
          <p:cNvPicPr>
            <a:picLocks noGrp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54538" y="1854547"/>
            <a:ext cx="6506931" cy="3158629"/>
          </a:xfrm>
          <a:prstGeom prst="rect">
            <a:avLst/>
          </a:prstGeom>
          <a:ln/>
        </p:spPr>
      </p:pic>
      <p:sp>
        <p:nvSpPr>
          <p:cNvPr id="5" name="Pravokutnik 4"/>
          <p:cNvSpPr/>
          <p:nvPr/>
        </p:nvSpPr>
        <p:spPr>
          <a:xfrm>
            <a:off x="1320405" y="5157192"/>
            <a:ext cx="799288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dirty="0"/>
              <a:t>Slika 4. </a:t>
            </a:r>
            <a:r>
              <a:rPr lang="hr-HR" b="1" dirty="0" err="1" smtClean="0"/>
              <a:t>FlipSnack</a:t>
            </a:r>
            <a:r>
              <a:rPr lang="hr-HR" b="1" dirty="0" smtClean="0"/>
              <a:t> </a:t>
            </a:r>
            <a:r>
              <a:rPr lang="hr-HR" b="1" dirty="0"/>
              <a:t>polica s </a:t>
            </a:r>
            <a:r>
              <a:rPr lang="hr-HR" b="1" dirty="0" err="1"/>
              <a:t>online</a:t>
            </a:r>
            <a:r>
              <a:rPr lang="hr-HR" b="1" dirty="0"/>
              <a:t> bajkama/e-knjigama</a:t>
            </a:r>
            <a:endParaRPr lang="hr-HR" dirty="0"/>
          </a:p>
          <a:p>
            <a:r>
              <a:rPr lang="hr-HR" dirty="0"/>
              <a:t> </a:t>
            </a:r>
          </a:p>
          <a:p>
            <a:r>
              <a:rPr lang="hr-HR" dirty="0"/>
              <a:t>Na sljedećem linku mogu se pogledati i pročitati sve e-knjige:</a:t>
            </a:r>
            <a:r>
              <a:rPr lang="hr-HR" b="1" dirty="0"/>
              <a:t> </a:t>
            </a:r>
            <a:endParaRPr lang="hr-HR" b="1" dirty="0" smtClean="0"/>
          </a:p>
          <a:p>
            <a:r>
              <a:rPr lang="hr-HR" b="1" u="sng" dirty="0" smtClean="0">
                <a:hlinkClick r:id="rId3"/>
              </a:rPr>
              <a:t>http</a:t>
            </a:r>
            <a:r>
              <a:rPr lang="hr-HR" b="1" u="sng" dirty="0">
                <a:hlinkClick r:id="rId3"/>
              </a:rPr>
              <a:t>://os-iksakcinskog-ivanec.skole.hr/info2_0manija/aktualnosti</a:t>
            </a:r>
            <a:r>
              <a:rPr lang="hr-HR" b="1" u="sng" dirty="0"/>
              <a:t>.</a:t>
            </a:r>
            <a:endParaRPr lang="hr-HR" dirty="0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17320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765"/>
    </mc:Choice>
    <mc:Fallback xmlns="">
      <p:transition spd="slow" advTm="43765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22960" y="260648"/>
            <a:ext cx="7543800" cy="1450757"/>
          </a:xfrm>
        </p:spPr>
        <p:txBody>
          <a:bodyPr/>
          <a:lstStyle/>
          <a:p>
            <a:r>
              <a:rPr lang="hr-HR" dirty="0"/>
              <a:t>Izrada </a:t>
            </a:r>
            <a:r>
              <a:rPr lang="hr-HR" dirty="0" smtClean="0"/>
              <a:t>e-časopisa </a:t>
            </a:r>
            <a:r>
              <a:rPr lang="hr-HR" dirty="0"/>
              <a:t>u </a:t>
            </a:r>
            <a:r>
              <a:rPr lang="hr-HR" dirty="0" err="1"/>
              <a:t>FlipSnacku</a:t>
            </a:r>
            <a:r>
              <a:rPr lang="hr-HR" dirty="0"/>
              <a:t> </a:t>
            </a:r>
            <a:endParaRPr lang="hr-HR" sz="360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Ø"/>
            </a:pPr>
            <a:r>
              <a:rPr lang="hr-HR" dirty="0" smtClean="0"/>
              <a:t>  nastavna jedinica </a:t>
            </a:r>
            <a:r>
              <a:rPr lang="hr-HR" b="1" i="1" dirty="0"/>
              <a:t>Dječji časopisi</a:t>
            </a:r>
            <a:r>
              <a:rPr lang="hr-HR" b="1" dirty="0"/>
              <a:t> </a:t>
            </a:r>
            <a:r>
              <a:rPr lang="hr-HR" dirty="0"/>
              <a:t>za učenike 2. </a:t>
            </a:r>
            <a:r>
              <a:rPr lang="hr-HR" dirty="0" smtClean="0"/>
              <a:t> razreda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b="1" i="1" dirty="0" smtClean="0"/>
              <a:t>  korelacija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 smtClean="0"/>
              <a:t>  hrvatski jezik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 smtClean="0"/>
              <a:t>  program </a:t>
            </a:r>
            <a:r>
              <a:rPr lang="hr-HR" dirty="0"/>
              <a:t>rada </a:t>
            </a:r>
            <a:r>
              <a:rPr lang="hr-HR" dirty="0" smtClean="0"/>
              <a:t>školske knjižničarke 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hr-HR" dirty="0" smtClean="0"/>
              <a:t>  informatika – učenici 7. razreda</a:t>
            </a:r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3545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58"/>
    </mc:Choice>
    <mc:Fallback xmlns="">
      <p:transition spd="slow" advTm="28358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teksta 4"/>
          <p:cNvSpPr>
            <a:spLocks noGrp="1"/>
          </p:cNvSpPr>
          <p:nvPr>
            <p:ph type="body" idx="1"/>
          </p:nvPr>
        </p:nvSpPr>
        <p:spPr>
          <a:xfrm>
            <a:off x="822324" y="2088824"/>
            <a:ext cx="3533651" cy="639762"/>
          </a:xfrm>
        </p:spPr>
        <p:txBody>
          <a:bodyPr>
            <a:normAutofit/>
          </a:bodyPr>
          <a:lstStyle/>
          <a:p>
            <a:pPr algn="ctr"/>
            <a:r>
              <a:rPr lang="hr-HR" dirty="0" smtClean="0">
                <a:solidFill>
                  <a:schemeClr val="tx1"/>
                </a:solidFill>
              </a:rPr>
              <a:t>Skeniranje radova – 2. r.</a:t>
            </a:r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9" name="Rezervirano mjesto sadržaja 8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325" y="2836348"/>
            <a:ext cx="3703638" cy="2779155"/>
          </a:xfrm>
        </p:spPr>
      </p:pic>
      <p:sp>
        <p:nvSpPr>
          <p:cNvPr id="7" name="Rezervirano mjesto teksta 6"/>
          <p:cNvSpPr>
            <a:spLocks noGrp="1"/>
          </p:cNvSpPr>
          <p:nvPr>
            <p:ph type="body" sz="quarter" idx="3"/>
          </p:nvPr>
        </p:nvSpPr>
        <p:spPr>
          <a:xfrm>
            <a:off x="4825658" y="2088824"/>
            <a:ext cx="3378884" cy="639762"/>
          </a:xfrm>
        </p:spPr>
        <p:txBody>
          <a:bodyPr>
            <a:normAutofit/>
          </a:bodyPr>
          <a:lstStyle/>
          <a:p>
            <a:pPr algn="ctr"/>
            <a:r>
              <a:rPr lang="hr-HR" dirty="0" smtClean="0">
                <a:solidFill>
                  <a:schemeClr val="tx1"/>
                </a:solidFill>
              </a:rPr>
              <a:t>Priprema e-časopisa – 7. r.</a:t>
            </a:r>
            <a:endParaRPr lang="hr-HR" dirty="0">
              <a:solidFill>
                <a:schemeClr val="tx1"/>
              </a:solidFill>
            </a:endParaRPr>
          </a:p>
        </p:txBody>
      </p:sp>
      <p:pic>
        <p:nvPicPr>
          <p:cNvPr id="12" name="Rezervirano mjesto sadržaja 11"/>
          <p:cNvPicPr>
            <a:picLocks noGrp="1" noChangeAspect="1"/>
          </p:cNvPicPr>
          <p:nvPr>
            <p:ph sz="quarter" idx="4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4075" y="2835537"/>
            <a:ext cx="3702050" cy="2780776"/>
          </a:xfrm>
        </p:spPr>
      </p:pic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65070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554"/>
    </mc:Choice>
    <mc:Fallback xmlns="">
      <p:transition spd="slow" advTm="46554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07.png"/>
          <p:cNvPicPr>
            <a:picLocks noGrp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62263" y="2202267"/>
            <a:ext cx="6674445" cy="3166579"/>
          </a:xfrm>
          <a:prstGeom prst="rect">
            <a:avLst/>
          </a:prstGeom>
          <a:ln/>
        </p:spPr>
      </p:pic>
      <p:sp>
        <p:nvSpPr>
          <p:cNvPr id="5" name="Pravokutnik 4"/>
          <p:cNvSpPr/>
          <p:nvPr/>
        </p:nvSpPr>
        <p:spPr>
          <a:xfrm>
            <a:off x="1547664" y="5661248"/>
            <a:ext cx="66247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b="1" dirty="0"/>
              <a:t>Slika 5. Jedan od </a:t>
            </a:r>
            <a:r>
              <a:rPr lang="hr-HR" b="1" dirty="0" err="1"/>
              <a:t>FlipSnack</a:t>
            </a:r>
            <a:r>
              <a:rPr lang="hr-HR" b="1" dirty="0"/>
              <a:t> e-časopisa drugih razreda</a:t>
            </a:r>
            <a:endParaRPr lang="hr-HR" dirty="0"/>
          </a:p>
        </p:txBody>
      </p:sp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215562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039"/>
    </mc:Choice>
    <mc:Fallback xmlns="">
      <p:transition spd="slow" advTm="22039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zervirano mjesto teksta 4"/>
          <p:cNvSpPr>
            <a:spLocks noGrp="1"/>
          </p:cNvSpPr>
          <p:nvPr>
            <p:ph type="body" idx="1"/>
          </p:nvPr>
        </p:nvSpPr>
        <p:spPr>
          <a:xfrm>
            <a:off x="827584" y="1120828"/>
            <a:ext cx="5976664" cy="639762"/>
          </a:xfrm>
        </p:spPr>
        <p:txBody>
          <a:bodyPr>
            <a:noAutofit/>
          </a:bodyPr>
          <a:lstStyle/>
          <a:p>
            <a:r>
              <a:rPr lang="hr-HR" sz="4000" b="1" cap="none" spc="-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Zabavna i poučna rubrika</a:t>
            </a:r>
            <a:endParaRPr lang="hr-HR" sz="4000" b="1" cap="none" spc="-5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9" name="Rezervirano mjesto sadržaja 8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1560" y="1742722"/>
            <a:ext cx="7817079" cy="4386711"/>
          </a:xfrm>
        </p:spPr>
      </p:pic>
      <p:sp>
        <p:nvSpPr>
          <p:cNvPr id="3" name="Rezervirano mjesto podnožj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326104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2429"/>
    </mc:Choice>
    <mc:Fallback xmlns="">
      <p:transition spd="slow" advTm="22429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slov 2"/>
          <p:cNvSpPr>
            <a:spLocks noGrp="1"/>
          </p:cNvSpPr>
          <p:nvPr>
            <p:ph type="title"/>
          </p:nvPr>
        </p:nvSpPr>
        <p:spPr>
          <a:xfrm>
            <a:off x="801290" y="836712"/>
            <a:ext cx="7543800" cy="1450757"/>
          </a:xfrm>
        </p:spPr>
        <p:txBody>
          <a:bodyPr>
            <a:normAutofit/>
          </a:bodyPr>
          <a:lstStyle/>
          <a:p>
            <a:r>
              <a:rPr lang="hr-HR" sz="4000" b="1" dirty="0"/>
              <a:t>Strip i impresum</a:t>
            </a:r>
            <a:br>
              <a:rPr lang="hr-HR" sz="4000" b="1" dirty="0"/>
            </a:br>
            <a:endParaRPr lang="hr-HR" sz="4000" b="1" dirty="0"/>
          </a:p>
        </p:txBody>
      </p:sp>
      <p:sp>
        <p:nvSpPr>
          <p:cNvPr id="2" name="Rezervirano mjesto podnožja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pic>
        <p:nvPicPr>
          <p:cNvPr id="4" name="Slika 3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1803" y="1772816"/>
            <a:ext cx="7774190" cy="4248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5542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476"/>
    </mc:Choice>
    <mc:Fallback xmlns="">
      <p:transition spd="slow" advTm="5476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22325" y="908720"/>
            <a:ext cx="7543800" cy="1450757"/>
          </a:xfrm>
        </p:spPr>
        <p:txBody>
          <a:bodyPr/>
          <a:lstStyle/>
          <a:p>
            <a:r>
              <a:rPr lang="hr-HR" dirty="0"/>
              <a:t>Učenici 2. razreda </a:t>
            </a:r>
            <a:br>
              <a:rPr lang="hr-HR" dirty="0"/>
            </a:br>
            <a:endParaRPr lang="hr-HR" dirty="0"/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9336073"/>
              </p:ext>
            </p:extLst>
          </p:nvPr>
        </p:nvGraphicFramePr>
        <p:xfrm>
          <a:off x="822325" y="1846263"/>
          <a:ext cx="7543800" cy="43190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22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371"/>
    </mc:Choice>
    <mc:Fallback xmlns="">
      <p:transition spd="slow" advTm="2837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42988" y="1074845"/>
            <a:ext cx="7024744" cy="673144"/>
          </a:xfrm>
        </p:spPr>
        <p:txBody>
          <a:bodyPr>
            <a:normAutofit/>
          </a:bodyPr>
          <a:lstStyle/>
          <a:p>
            <a:r>
              <a:rPr lang="hr-HR" dirty="0"/>
              <a:t>Učenici 5. - 8. razreda </a:t>
            </a:r>
          </a:p>
        </p:txBody>
      </p:sp>
      <p:graphicFrame>
        <p:nvGraphicFramePr>
          <p:cNvPr id="4" name="Rezervirano mjesto sadržaja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1052617"/>
              </p:ext>
            </p:extLst>
          </p:nvPr>
        </p:nvGraphicFramePr>
        <p:xfrm>
          <a:off x="1042988" y="1772816"/>
          <a:ext cx="6625356" cy="47274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759671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9008"/>
    </mc:Choice>
    <mc:Fallback xmlns="">
      <p:transition spd="slow" advTm="39008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Inf0.2.0manija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sz="half" idx="1"/>
          </p:nvPr>
        </p:nvSpPr>
        <p:spPr>
          <a:xfrm>
            <a:off x="852095" y="2348880"/>
            <a:ext cx="3703320" cy="4023359"/>
          </a:xfrm>
        </p:spPr>
        <p:txBody>
          <a:bodyPr>
            <a:normAutofit lnSpcReduction="10000"/>
          </a:bodyPr>
          <a:lstStyle/>
          <a:p>
            <a:pPr>
              <a:buFont typeface="Wingdings" panose="05000000000000000000" pitchFamily="2" charset="2"/>
              <a:buChar char="Ø"/>
            </a:pPr>
            <a:r>
              <a:rPr lang="hr-HR" dirty="0" smtClean="0"/>
              <a:t>  projekt koji </a:t>
            </a:r>
            <a:r>
              <a:rPr lang="hr-HR" dirty="0"/>
              <a:t>se temelji na uporabi IKT-a u procesu učenja i </a:t>
            </a:r>
            <a:r>
              <a:rPr lang="hr-HR" dirty="0" smtClean="0"/>
              <a:t>poučavanja</a:t>
            </a:r>
          </a:p>
          <a:p>
            <a:pPr>
              <a:buFont typeface="Wingdings" panose="05000000000000000000" pitchFamily="2" charset="2"/>
              <a:buChar char="Ø"/>
            </a:pPr>
            <a:endParaRPr lang="hr-HR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hr-HR" dirty="0" smtClean="0"/>
              <a:t>  uključuje suradnju s učiteljima </a:t>
            </a:r>
            <a:r>
              <a:rPr lang="hr-HR" dirty="0"/>
              <a:t>predmetne i razredne nastave te stručnim suradnicama naše </a:t>
            </a:r>
            <a:r>
              <a:rPr lang="hr-HR" dirty="0" smtClean="0"/>
              <a:t>škole</a:t>
            </a:r>
          </a:p>
        </p:txBody>
      </p:sp>
      <p:pic>
        <p:nvPicPr>
          <p:cNvPr id="5" name="Rezervirano mjesto sadržaja 4"/>
          <p:cNvPicPr>
            <a:picLocks noGrp="1" noChangeAspect="1"/>
          </p:cNvPicPr>
          <p:nvPr>
            <p:ph sz="half" idx="2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2636912"/>
            <a:ext cx="3702050" cy="2294613"/>
          </a:xfrm>
        </p:spPr>
      </p:pic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388130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2454"/>
    </mc:Choice>
    <mc:Fallback xmlns="">
      <p:transition spd="slow" advTm="42454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838140"/>
          </a:xfrm>
        </p:spPr>
        <p:txBody>
          <a:bodyPr/>
          <a:lstStyle/>
          <a:p>
            <a:r>
              <a:rPr lang="hr-HR" dirty="0" err="1" smtClean="0"/>
              <a:t>PicMonkey</a:t>
            </a:r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sp>
        <p:nvSpPr>
          <p:cNvPr id="5" name="Rezervirano mjesto sadržaja 4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hr-HR" dirty="0" smtClean="0"/>
              <a:t>  </a:t>
            </a:r>
            <a:r>
              <a:rPr lang="vi-VN" dirty="0" smtClean="0"/>
              <a:t>jednostavan </a:t>
            </a:r>
            <a:r>
              <a:rPr lang="vi-VN" dirty="0"/>
              <a:t>alat za uređivanje fotografija različitim fotografskim efektima - filterima, prilagodljivim fontovima i naljepnicama, tj. „stikerima</a:t>
            </a:r>
            <a:r>
              <a:rPr lang="vi-VN" dirty="0" smtClean="0"/>
              <a:t>“ </a:t>
            </a:r>
            <a:endParaRPr lang="hr-HR" dirty="0" smtClean="0"/>
          </a:p>
          <a:p>
            <a:r>
              <a:rPr lang="hr-HR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m</a:t>
            </a:r>
            <a:r>
              <a:rPr lang="vi-VN" dirty="0" smtClean="0"/>
              <a:t>ogu </a:t>
            </a:r>
            <a:r>
              <a:rPr lang="vi-VN" dirty="0"/>
              <a:t>se raditi meme, kolaži, jednostavno je spremiti i dijeliti </a:t>
            </a:r>
            <a:r>
              <a:rPr lang="vi-VN" dirty="0" smtClean="0"/>
              <a:t>fotografije</a:t>
            </a:r>
            <a:endParaRPr lang="hr-HR" dirty="0" smtClean="0"/>
          </a:p>
          <a:p>
            <a:r>
              <a:rPr lang="hr-HR" dirty="0"/>
              <a:t> </a:t>
            </a:r>
            <a:r>
              <a:rPr lang="hr-HR" dirty="0" smtClean="0"/>
              <a:t> 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o</a:t>
            </a:r>
            <a:r>
              <a:rPr lang="vi-VN" dirty="0" smtClean="0"/>
              <a:t>snovne </a:t>
            </a:r>
            <a:r>
              <a:rPr lang="vi-VN" dirty="0"/>
              <a:t>značajke mogu se koristiti besplatno, a ostale se </a:t>
            </a:r>
            <a:r>
              <a:rPr lang="vi-VN" dirty="0" smtClean="0"/>
              <a:t>plaćaju </a:t>
            </a:r>
            <a:endParaRPr lang="hr-HR" dirty="0" smtClean="0"/>
          </a:p>
          <a:p>
            <a:r>
              <a:rPr lang="hr-HR" dirty="0"/>
              <a:t> </a:t>
            </a:r>
            <a:r>
              <a:rPr lang="hr-HR" dirty="0" smtClean="0"/>
              <a:t> 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</a:t>
            </a:r>
            <a:r>
              <a:rPr lang="vi-VN" dirty="0" smtClean="0"/>
              <a:t>ostoji </a:t>
            </a:r>
            <a:r>
              <a:rPr lang="vi-VN" dirty="0"/>
              <a:t>i aplikacija za pametne telefone</a:t>
            </a:r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10859362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87075" y="620688"/>
            <a:ext cx="7543800" cy="622116"/>
          </a:xfrm>
        </p:spPr>
        <p:txBody>
          <a:bodyPr>
            <a:normAutofit/>
          </a:bodyPr>
          <a:lstStyle/>
          <a:p>
            <a:r>
              <a:rPr lang="hr-HR" sz="1800" dirty="0"/>
              <a:t>Poveznica na alat: </a:t>
            </a:r>
            <a:r>
              <a:rPr lang="hr-HR" sz="1800" b="0" dirty="0">
                <a:hlinkClick r:id="rId2"/>
              </a:rPr>
              <a:t>https://www.picmonkey.com</a:t>
            </a:r>
            <a:r>
              <a:rPr lang="hr-HR" sz="1800" b="0" dirty="0" smtClean="0">
                <a:hlinkClick r:id="rId2"/>
              </a:rPr>
              <a:t>/</a:t>
            </a:r>
            <a:r>
              <a:rPr lang="hr-HR" sz="1800" b="0" dirty="0" smtClean="0"/>
              <a:t>  </a:t>
            </a:r>
            <a:endParaRPr lang="hr-HR" sz="1800" b="0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r-HR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9632" y="1772816"/>
            <a:ext cx="7278687" cy="447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9559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Izrada kolaža u </a:t>
            </a:r>
            <a:r>
              <a:rPr lang="hr-HR" dirty="0" err="1" smtClean="0"/>
              <a:t>PicMonkeyu</a:t>
            </a:r>
            <a:endParaRPr lang="hr-HR" dirty="0"/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pic>
        <p:nvPicPr>
          <p:cNvPr id="3075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591" y="1846263"/>
            <a:ext cx="7155267" cy="4022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83534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err="1"/>
              <a:t>Coggle</a:t>
            </a:r>
            <a:endParaRPr lang="hr-HR" dirty="0"/>
          </a:p>
        </p:txBody>
      </p:sp>
      <p:sp>
        <p:nvSpPr>
          <p:cNvPr id="6" name="Rezervirano mjesto sadržaja 5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hr-HR" dirty="0" smtClean="0"/>
              <a:t>  </a:t>
            </a:r>
            <a:r>
              <a:rPr lang="vi-VN" dirty="0" smtClean="0"/>
              <a:t>suradnički </a:t>
            </a:r>
            <a:r>
              <a:rPr lang="vi-VN" dirty="0"/>
              <a:t>online alat za kreiranje i dijeljenje umnih </a:t>
            </a:r>
            <a:r>
              <a:rPr lang="vi-VN" dirty="0" smtClean="0"/>
              <a:t>mapa</a:t>
            </a:r>
            <a:r>
              <a:rPr lang="hr-HR" dirty="0" smtClean="0"/>
              <a:t>, 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r</a:t>
            </a:r>
            <a:r>
              <a:rPr lang="vi-VN" dirty="0" smtClean="0"/>
              <a:t>adi </a:t>
            </a:r>
            <a:r>
              <a:rPr lang="vi-VN" dirty="0"/>
              <a:t>na mrežnom </a:t>
            </a:r>
            <a:r>
              <a:rPr lang="vi-VN" dirty="0" smtClean="0"/>
              <a:t>pregledniku</a:t>
            </a:r>
            <a:r>
              <a:rPr lang="hr-HR" dirty="0" smtClean="0"/>
              <a:t>, </a:t>
            </a:r>
            <a:r>
              <a:rPr lang="vi-VN" dirty="0" smtClean="0"/>
              <a:t>ne </a:t>
            </a:r>
            <a:r>
              <a:rPr lang="vi-VN" dirty="0"/>
              <a:t>treba ništa preuzimati ili </a:t>
            </a:r>
            <a:r>
              <a:rPr lang="vi-VN" dirty="0" smtClean="0"/>
              <a:t>instalirati </a:t>
            </a:r>
            <a:endParaRPr lang="hr-HR" dirty="0" smtClean="0"/>
          </a:p>
          <a:p>
            <a:r>
              <a:rPr lang="hr-HR" dirty="0" smtClean="0"/>
              <a:t>  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</a:t>
            </a:r>
            <a:r>
              <a:rPr lang="vi-VN" dirty="0" smtClean="0"/>
              <a:t>otrebno </a:t>
            </a:r>
            <a:r>
              <a:rPr lang="vi-VN" dirty="0"/>
              <a:t>se tek prijaviti za početak, a </a:t>
            </a:r>
            <a:r>
              <a:rPr lang="vi-VN" dirty="0" smtClean="0"/>
              <a:t>preporuč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u</a:t>
            </a:r>
            <a:r>
              <a:rPr lang="vi-VN" dirty="0" smtClean="0"/>
              <a:t>ju </a:t>
            </a:r>
            <a:r>
              <a:rPr lang="vi-VN" dirty="0"/>
              <a:t>google račun. </a:t>
            </a:r>
            <a:endParaRPr lang="hr-HR" dirty="0" smtClean="0"/>
          </a:p>
          <a:p>
            <a:r>
              <a:rPr lang="hr-HR" dirty="0" smtClean="0"/>
              <a:t> 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m</a:t>
            </a:r>
            <a:r>
              <a:rPr lang="vi-VN" dirty="0" smtClean="0"/>
              <a:t>ože </a:t>
            </a:r>
            <a:r>
              <a:rPr lang="vi-VN" dirty="0"/>
              <a:t>se upotrebljavati za rađenje bilježaka, brainstorming, </a:t>
            </a:r>
            <a:r>
              <a:rPr lang="vi-VN" dirty="0" smtClean="0"/>
              <a:t>planiranje </a:t>
            </a:r>
            <a:r>
              <a:rPr lang="vi-VN" dirty="0"/>
              <a:t>ili izradu nečeg kreativnog 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š</a:t>
            </a:r>
            <a:r>
              <a:rPr lang="vi-VN" dirty="0" smtClean="0"/>
              <a:t>to </a:t>
            </a:r>
            <a:r>
              <a:rPr lang="vi-VN" dirty="0"/>
              <a:t>je moguće </a:t>
            </a:r>
            <a:r>
              <a:rPr lang="vi-VN" dirty="0" smtClean="0"/>
              <a:t>vizualizirati</a:t>
            </a:r>
            <a:endParaRPr lang="hr-HR" dirty="0"/>
          </a:p>
          <a:p>
            <a:r>
              <a:rPr lang="hr-HR" dirty="0" smtClean="0"/>
              <a:t> </a:t>
            </a:r>
            <a:r>
              <a:rPr lang="vi-VN" dirty="0" smtClean="0"/>
              <a:t> 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</a:t>
            </a:r>
            <a:r>
              <a:rPr lang="vi-VN" dirty="0" smtClean="0"/>
              <a:t>ože </a:t>
            </a:r>
            <a:r>
              <a:rPr lang="vi-VN" dirty="0"/>
              <a:t>se podijeliti s više prijatelja i </a:t>
            </a:r>
            <a:r>
              <a:rPr lang="vi-VN" dirty="0" smtClean="0"/>
              <a:t>kolega</a:t>
            </a:r>
            <a:endParaRPr lang="hr-HR" dirty="0" smtClean="0"/>
          </a:p>
          <a:p>
            <a:r>
              <a:rPr lang="hr-HR" dirty="0"/>
              <a:t> </a:t>
            </a:r>
            <a:r>
              <a:rPr lang="vi-VN" dirty="0" smtClean="0"/>
              <a:t> </a:t>
            </a:r>
            <a:r>
              <a:rPr lang="hr-HR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</a:t>
            </a:r>
            <a:r>
              <a:rPr lang="vi-VN" dirty="0" smtClean="0"/>
              <a:t>romjene </a:t>
            </a:r>
            <a:r>
              <a:rPr lang="vi-VN" dirty="0"/>
              <a:t>koje napravite odmah se pojavljuju u pregledniku, gdje god se nalazili.</a:t>
            </a:r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9451351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27584" y="908720"/>
            <a:ext cx="7543800" cy="478100"/>
          </a:xfrm>
        </p:spPr>
        <p:txBody>
          <a:bodyPr>
            <a:normAutofit/>
          </a:bodyPr>
          <a:lstStyle/>
          <a:p>
            <a:r>
              <a:rPr lang="hr-HR" sz="1800" dirty="0"/>
              <a:t>Poveznica na alat: </a:t>
            </a:r>
            <a:r>
              <a:rPr lang="hr-HR" sz="1800" b="0" dirty="0">
                <a:hlinkClick r:id="rId2"/>
              </a:rPr>
              <a:t>https://coggle.it</a:t>
            </a:r>
            <a:r>
              <a:rPr lang="hr-HR" sz="1800" b="0" dirty="0" smtClean="0">
                <a:hlinkClick r:id="rId2"/>
              </a:rPr>
              <a:t>/</a:t>
            </a:r>
            <a:r>
              <a:rPr lang="hr-HR" sz="1800" b="0" dirty="0" smtClean="0"/>
              <a:t> </a:t>
            </a:r>
            <a:endParaRPr lang="hr-HR" sz="1800" b="0" dirty="0"/>
          </a:p>
        </p:txBody>
      </p:sp>
      <p:pic>
        <p:nvPicPr>
          <p:cNvPr id="6" name="Rezervirano mjesto sadržaja 5"/>
          <p:cNvPicPr>
            <a:picLocks noGrp="1" noChangeAspect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5567" y="1700808"/>
            <a:ext cx="7443185" cy="4541473"/>
          </a:xfrm>
        </p:spPr>
      </p:pic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11235969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Naslov 5"/>
          <p:cNvSpPr>
            <a:spLocks noGrp="1"/>
          </p:cNvSpPr>
          <p:nvPr>
            <p:ph type="title"/>
          </p:nvPr>
        </p:nvSpPr>
        <p:spPr>
          <a:xfrm>
            <a:off x="822960" y="286605"/>
            <a:ext cx="7543800" cy="622116"/>
          </a:xfrm>
        </p:spPr>
        <p:txBody>
          <a:bodyPr/>
          <a:lstStyle/>
          <a:p>
            <a:r>
              <a:rPr lang="hr-HR" dirty="0" smtClean="0"/>
              <a:t>Obrnuta učionica – </a:t>
            </a:r>
            <a:r>
              <a:rPr lang="hr-HR" dirty="0" err="1" smtClean="0"/>
              <a:t>miniprojekt</a:t>
            </a:r>
            <a:r>
              <a:rPr lang="hr-HR" dirty="0" smtClean="0"/>
              <a:t> IKS</a:t>
            </a:r>
            <a:endParaRPr lang="hr-HR" dirty="0"/>
          </a:p>
        </p:txBody>
      </p:sp>
      <p:pic>
        <p:nvPicPr>
          <p:cNvPr id="8" name="Rezervirano mjesto sadržaja 7"/>
          <p:cNvPicPr>
            <a:picLocks noGrp="1" noChangeAspect="1"/>
          </p:cNvPicPr>
          <p:nvPr>
            <p:ph idx="1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1052736"/>
            <a:ext cx="8425867" cy="5173856"/>
          </a:xfrm>
        </p:spPr>
      </p:pic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89826665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Zaključak</a:t>
            </a:r>
            <a:endParaRPr lang="hr-HR" dirty="0"/>
          </a:p>
        </p:txBody>
      </p:sp>
      <p:graphicFrame>
        <p:nvGraphicFramePr>
          <p:cNvPr id="7" name="Rezervirano mjesto sadržaja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8080394"/>
              </p:ext>
            </p:extLst>
          </p:nvPr>
        </p:nvGraphicFramePr>
        <p:xfrm>
          <a:off x="822960" y="1988840"/>
          <a:ext cx="7543800" cy="40227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476289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977"/>
    </mc:Choice>
    <mc:Fallback xmlns="">
      <p:transition spd="slow" advTm="31977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Literatura, Google izvori: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391578"/>
          </a:xfrm>
        </p:spPr>
        <p:txBody>
          <a:bodyPr>
            <a:noAutofit/>
          </a:bodyPr>
          <a:lstStyle/>
          <a:p>
            <a:pPr lvl="0"/>
            <a:r>
              <a:rPr lang="hr-HR" sz="1600" dirty="0" smtClean="0">
                <a:solidFill>
                  <a:schemeClr val="tx1"/>
                </a:solidFill>
              </a:rPr>
              <a:t>  </a:t>
            </a:r>
            <a:r>
              <a:rPr lang="hr-HR" sz="1600" dirty="0" err="1" smtClean="0">
                <a:solidFill>
                  <a:schemeClr val="tx1"/>
                </a:solidFill>
              </a:rPr>
              <a:t>Ferrari</a:t>
            </a:r>
            <a:r>
              <a:rPr lang="hr-HR" sz="1600" dirty="0">
                <a:solidFill>
                  <a:schemeClr val="tx1"/>
                </a:solidFill>
              </a:rPr>
              <a:t>, A. </a:t>
            </a:r>
            <a:r>
              <a:rPr lang="hr-HR" sz="1600" i="1" dirty="0">
                <a:solidFill>
                  <a:schemeClr val="tx1"/>
                </a:solidFill>
              </a:rPr>
              <a:t>DIGCOMP : A Framework for </a:t>
            </a:r>
            <a:r>
              <a:rPr lang="hr-HR" sz="1600" i="1" dirty="0" err="1">
                <a:solidFill>
                  <a:schemeClr val="tx1"/>
                </a:solidFill>
              </a:rPr>
              <a:t>Developing</a:t>
            </a:r>
            <a:r>
              <a:rPr lang="hr-HR" sz="1600" i="1" dirty="0">
                <a:solidFill>
                  <a:schemeClr val="tx1"/>
                </a:solidFill>
              </a:rPr>
              <a:t> </a:t>
            </a:r>
            <a:r>
              <a:rPr lang="hr-HR" sz="1600" i="1" dirty="0" err="1">
                <a:solidFill>
                  <a:schemeClr val="tx1"/>
                </a:solidFill>
              </a:rPr>
              <a:t>and</a:t>
            </a:r>
            <a:r>
              <a:rPr lang="hr-HR" sz="1600" i="1" dirty="0">
                <a:solidFill>
                  <a:schemeClr val="tx1"/>
                </a:solidFill>
              </a:rPr>
              <a:t> </a:t>
            </a:r>
            <a:r>
              <a:rPr lang="hr-HR" sz="1600" i="1" dirty="0" err="1">
                <a:solidFill>
                  <a:schemeClr val="tx1"/>
                </a:solidFill>
              </a:rPr>
              <a:t>Understanding</a:t>
            </a:r>
            <a:r>
              <a:rPr lang="hr-HR" sz="1600" i="1" dirty="0">
                <a:solidFill>
                  <a:schemeClr val="tx1"/>
                </a:solidFill>
              </a:rPr>
              <a:t> Digital </a:t>
            </a:r>
            <a:r>
              <a:rPr lang="hr-HR" sz="1600" i="1" dirty="0" err="1">
                <a:solidFill>
                  <a:schemeClr val="tx1"/>
                </a:solidFill>
              </a:rPr>
              <a:t>Competence</a:t>
            </a:r>
            <a:r>
              <a:rPr lang="hr-HR" sz="1600" i="1" dirty="0">
                <a:solidFill>
                  <a:schemeClr val="tx1"/>
                </a:solidFill>
              </a:rPr>
              <a:t> </a:t>
            </a:r>
            <a:r>
              <a:rPr lang="hr-HR" sz="1600" i="1" dirty="0" err="1">
                <a:solidFill>
                  <a:schemeClr val="tx1"/>
                </a:solidFill>
              </a:rPr>
              <a:t>in</a:t>
            </a:r>
            <a:r>
              <a:rPr lang="hr-HR" sz="1600" i="1" dirty="0">
                <a:solidFill>
                  <a:schemeClr val="tx1"/>
                </a:solidFill>
              </a:rPr>
              <a:t> Europe</a:t>
            </a:r>
            <a:r>
              <a:rPr lang="hr-HR" sz="1600" dirty="0">
                <a:solidFill>
                  <a:schemeClr val="tx1"/>
                </a:solidFill>
              </a:rPr>
              <a:t>. Luxembourg: </a:t>
            </a:r>
            <a:r>
              <a:rPr lang="hr-HR" sz="1600" dirty="0" err="1">
                <a:solidFill>
                  <a:schemeClr val="tx1"/>
                </a:solidFill>
              </a:rPr>
              <a:t>Publications</a:t>
            </a:r>
            <a:r>
              <a:rPr lang="hr-HR" sz="1600" dirty="0">
                <a:solidFill>
                  <a:schemeClr val="tx1"/>
                </a:solidFill>
              </a:rPr>
              <a:t> Office </a:t>
            </a:r>
            <a:r>
              <a:rPr lang="hr-HR" sz="1600" dirty="0" err="1">
                <a:solidFill>
                  <a:schemeClr val="tx1"/>
                </a:solidFill>
              </a:rPr>
              <a:t>of</a:t>
            </a:r>
            <a:r>
              <a:rPr lang="hr-HR" sz="1600" dirty="0">
                <a:solidFill>
                  <a:schemeClr val="tx1"/>
                </a:solidFill>
              </a:rPr>
              <a:t> </a:t>
            </a:r>
            <a:r>
              <a:rPr lang="hr-HR" sz="1600" dirty="0" err="1">
                <a:solidFill>
                  <a:schemeClr val="tx1"/>
                </a:solidFill>
              </a:rPr>
              <a:t>the</a:t>
            </a:r>
            <a:r>
              <a:rPr lang="hr-HR" sz="1600" dirty="0">
                <a:solidFill>
                  <a:schemeClr val="tx1"/>
                </a:solidFill>
              </a:rPr>
              <a:t> European Union. 2013. dostupno na </a:t>
            </a:r>
            <a:r>
              <a:rPr lang="hr-HR" sz="1600" u="sng" dirty="0">
                <a:solidFill>
                  <a:schemeClr val="tx1"/>
                </a:solidFill>
                <a:hlinkClick r:id="rId2"/>
              </a:rPr>
              <a:t>http://ftp.jrc.es/EURdoc/JRC83167.pdf</a:t>
            </a:r>
            <a:endParaRPr lang="hr-HR" sz="1600" dirty="0">
              <a:solidFill>
                <a:schemeClr val="tx1"/>
              </a:solidFill>
            </a:endParaRPr>
          </a:p>
          <a:p>
            <a:pPr lvl="0"/>
            <a:r>
              <a:rPr lang="hr-HR" sz="1600" i="1" dirty="0" smtClean="0">
                <a:solidFill>
                  <a:schemeClr val="tx1"/>
                </a:solidFill>
              </a:rPr>
              <a:t>  Nastavni </a:t>
            </a:r>
            <a:r>
              <a:rPr lang="hr-HR" sz="1600" i="1" dirty="0">
                <a:solidFill>
                  <a:schemeClr val="tx1"/>
                </a:solidFill>
              </a:rPr>
              <a:t>plan i program za osnovnu školu</a:t>
            </a:r>
            <a:r>
              <a:rPr lang="hr-HR" sz="1600" dirty="0">
                <a:solidFill>
                  <a:schemeClr val="tx1"/>
                </a:solidFill>
              </a:rPr>
              <a:t>. Zagreb: MZOŠ. 2006.</a:t>
            </a:r>
          </a:p>
          <a:p>
            <a:pPr lvl="0"/>
            <a:r>
              <a:rPr lang="hr-HR" sz="1600" i="1" dirty="0" smtClean="0">
                <a:solidFill>
                  <a:schemeClr val="tx1"/>
                </a:solidFill>
              </a:rPr>
              <a:t>  Nacionalni </a:t>
            </a:r>
            <a:r>
              <a:rPr lang="hr-HR" sz="1600" i="1" dirty="0">
                <a:solidFill>
                  <a:schemeClr val="tx1"/>
                </a:solidFill>
              </a:rPr>
              <a:t>kurikulum </a:t>
            </a:r>
            <a:r>
              <a:rPr lang="hr-HR" sz="1600" i="1" dirty="0" err="1">
                <a:solidFill>
                  <a:schemeClr val="tx1"/>
                </a:solidFill>
              </a:rPr>
              <a:t>međupredmetne</a:t>
            </a:r>
            <a:r>
              <a:rPr lang="hr-HR" sz="1600" i="1" dirty="0">
                <a:solidFill>
                  <a:schemeClr val="tx1"/>
                </a:solidFill>
              </a:rPr>
              <a:t> teme Uporaba IKT-a : druga inačica prijedloga</a:t>
            </a:r>
            <a:r>
              <a:rPr lang="hr-HR" sz="1600" dirty="0">
                <a:solidFill>
                  <a:schemeClr val="tx1"/>
                </a:solidFill>
              </a:rPr>
              <a:t>. Zagreb: MZOS. 2016.</a:t>
            </a:r>
          </a:p>
          <a:p>
            <a:pPr lvl="0"/>
            <a:r>
              <a:rPr lang="hr-HR" sz="1600" dirty="0" smtClean="0">
                <a:solidFill>
                  <a:schemeClr val="tx1"/>
                </a:solidFill>
              </a:rPr>
              <a:t>  Primorac</a:t>
            </a:r>
            <a:r>
              <a:rPr lang="hr-HR" sz="1600" dirty="0">
                <a:solidFill>
                  <a:schemeClr val="tx1"/>
                </a:solidFill>
              </a:rPr>
              <a:t>, B., </a:t>
            </a:r>
            <a:r>
              <a:rPr lang="hr-HR" sz="1600" dirty="0" err="1">
                <a:solidFill>
                  <a:schemeClr val="tx1"/>
                </a:solidFill>
              </a:rPr>
              <a:t>Šimeg</a:t>
            </a:r>
            <a:r>
              <a:rPr lang="hr-HR" sz="1600" dirty="0">
                <a:solidFill>
                  <a:schemeClr val="tx1"/>
                </a:solidFill>
              </a:rPr>
              <a:t>, M. i Šojat, A. </a:t>
            </a:r>
            <a:r>
              <a:rPr lang="hr-HR" sz="1600" i="1" dirty="0">
                <a:solidFill>
                  <a:schemeClr val="tx1"/>
                </a:solidFill>
              </a:rPr>
              <a:t>Novinarstvo u školi</a:t>
            </a:r>
            <a:r>
              <a:rPr lang="hr-HR" sz="1600" dirty="0">
                <a:solidFill>
                  <a:schemeClr val="tx1"/>
                </a:solidFill>
              </a:rPr>
              <a:t>. Zagreb: Školska knjiga. 2010. </a:t>
            </a:r>
          </a:p>
          <a:p>
            <a:pPr lvl="0"/>
            <a:r>
              <a:rPr lang="hr-HR" sz="1600" dirty="0" smtClean="0">
                <a:solidFill>
                  <a:schemeClr val="tx1"/>
                </a:solidFill>
              </a:rPr>
              <a:t>  Škarić</a:t>
            </a:r>
            <a:r>
              <a:rPr lang="hr-HR" sz="1600" dirty="0">
                <a:solidFill>
                  <a:schemeClr val="tx1"/>
                </a:solidFill>
              </a:rPr>
              <a:t>, I. </a:t>
            </a:r>
            <a:r>
              <a:rPr lang="hr-HR" sz="1600" i="1" dirty="0">
                <a:solidFill>
                  <a:schemeClr val="tx1"/>
                </a:solidFill>
              </a:rPr>
              <a:t>Temeljci suvremenog govorništva</a:t>
            </a:r>
            <a:r>
              <a:rPr lang="hr-HR" sz="1600" dirty="0">
                <a:solidFill>
                  <a:schemeClr val="tx1"/>
                </a:solidFill>
              </a:rPr>
              <a:t>. Zagreb: Školska knjiga. 2000.</a:t>
            </a:r>
          </a:p>
          <a:p>
            <a:pPr lvl="0"/>
            <a:r>
              <a:rPr lang="hr-HR" sz="1600" dirty="0" smtClean="0">
                <a:solidFill>
                  <a:schemeClr val="tx1"/>
                </a:solidFill>
              </a:rPr>
              <a:t>  </a:t>
            </a:r>
            <a:r>
              <a:rPr lang="hr-HR" sz="1600" dirty="0" err="1" smtClean="0">
                <a:solidFill>
                  <a:schemeClr val="tx1"/>
                </a:solidFill>
              </a:rPr>
              <a:t>Španjol</a:t>
            </a:r>
            <a:r>
              <a:rPr lang="hr-HR" sz="1600" dirty="0" smtClean="0">
                <a:solidFill>
                  <a:schemeClr val="tx1"/>
                </a:solidFill>
              </a:rPr>
              <a:t> </a:t>
            </a:r>
            <a:r>
              <a:rPr lang="hr-HR" sz="1600" dirty="0">
                <a:solidFill>
                  <a:schemeClr val="tx1"/>
                </a:solidFill>
              </a:rPr>
              <a:t>Marković, M. </a:t>
            </a:r>
            <a:r>
              <a:rPr lang="hr-HR" sz="1600" i="1" dirty="0">
                <a:solidFill>
                  <a:schemeClr val="tx1"/>
                </a:solidFill>
              </a:rPr>
              <a:t>Moć uvjeravanja</a:t>
            </a:r>
            <a:r>
              <a:rPr lang="hr-HR" sz="1600" dirty="0">
                <a:solidFill>
                  <a:schemeClr val="tx1"/>
                </a:solidFill>
              </a:rPr>
              <a:t>. Zagreb: Profil International. 2008</a:t>
            </a:r>
            <a:r>
              <a:rPr lang="hr-HR" sz="1600" dirty="0" smtClean="0">
                <a:solidFill>
                  <a:schemeClr val="tx1"/>
                </a:solidFill>
              </a:rPr>
              <a:t>.</a:t>
            </a:r>
          </a:p>
          <a:p>
            <a:pPr lvl="0"/>
            <a:r>
              <a:rPr lang="hr-HR" sz="1600" dirty="0" err="1" smtClean="0">
                <a:solidFill>
                  <a:schemeClr val="tx1"/>
                </a:solidFill>
                <a:hlinkClick r:id="rId3"/>
              </a:rPr>
              <a:t>Free</a:t>
            </a:r>
            <a:r>
              <a:rPr lang="hr-HR" sz="1600" dirty="0" smtClean="0">
                <a:solidFill>
                  <a:schemeClr val="tx1"/>
                </a:solidFill>
                <a:hlinkClick r:id="rId3"/>
              </a:rPr>
              <a:t> </a:t>
            </a:r>
            <a:r>
              <a:rPr lang="hr-HR" sz="1600" dirty="0" err="1">
                <a:solidFill>
                  <a:schemeClr val="tx1"/>
                </a:solidFill>
                <a:hlinkClick r:id="rId3"/>
              </a:rPr>
              <a:t>Tehnology</a:t>
            </a:r>
            <a:r>
              <a:rPr lang="hr-HR" sz="1600" dirty="0">
                <a:solidFill>
                  <a:schemeClr val="tx1"/>
                </a:solidFill>
                <a:hlinkClick r:id="rId3"/>
              </a:rPr>
              <a:t> for </a:t>
            </a:r>
            <a:r>
              <a:rPr lang="hr-HR" sz="1600" dirty="0" err="1">
                <a:solidFill>
                  <a:schemeClr val="tx1"/>
                </a:solidFill>
                <a:hlinkClick r:id="rId3"/>
              </a:rPr>
              <a:t>Teachers</a:t>
            </a:r>
            <a:r>
              <a:rPr lang="hr-HR" sz="1600" dirty="0">
                <a:solidFill>
                  <a:schemeClr val="tx1"/>
                </a:solidFill>
                <a:hlinkClick r:id="rId3"/>
              </a:rPr>
              <a:t> </a:t>
            </a:r>
            <a:endParaRPr lang="hr-HR" sz="1600" dirty="0">
              <a:solidFill>
                <a:schemeClr val="tx1"/>
              </a:solidFill>
            </a:endParaRPr>
          </a:p>
          <a:p>
            <a:pPr lvl="0"/>
            <a:r>
              <a:rPr lang="hr-HR" sz="1600" dirty="0">
                <a:solidFill>
                  <a:schemeClr val="tx1"/>
                </a:solidFill>
                <a:hlinkClick r:id="rId4"/>
              </a:rPr>
              <a:t> </a:t>
            </a:r>
            <a:r>
              <a:rPr lang="hr-HR" sz="1600" dirty="0" err="1">
                <a:solidFill>
                  <a:schemeClr val="tx1"/>
                </a:solidFill>
                <a:hlinkClick r:id="rId4"/>
              </a:rPr>
              <a:t>Procommunicator</a:t>
            </a:r>
            <a:endParaRPr lang="hr-HR" sz="1600" dirty="0">
              <a:solidFill>
                <a:schemeClr val="tx1"/>
              </a:solidFill>
            </a:endParaRPr>
          </a:p>
          <a:p>
            <a:r>
              <a:rPr lang="hr-HR" sz="1600" u="sng" dirty="0">
                <a:solidFill>
                  <a:schemeClr val="tx1"/>
                </a:solidFill>
                <a:hlinkClick r:id="rId5"/>
              </a:rPr>
              <a:t> Web 2.0 u RN</a:t>
            </a:r>
            <a:endParaRPr lang="hr-HR" sz="1600" dirty="0">
              <a:solidFill>
                <a:schemeClr val="tx1"/>
              </a:solidFill>
            </a:endParaRPr>
          </a:p>
          <a:p>
            <a:endParaRPr lang="hr-HR" sz="16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hr-HR" sz="1600" dirty="0">
              <a:solidFill>
                <a:schemeClr val="tx1"/>
              </a:solidFill>
            </a:endParaRPr>
          </a:p>
        </p:txBody>
      </p:sp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710842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1043608" y="1124744"/>
            <a:ext cx="6777317" cy="648071"/>
          </a:xfrm>
        </p:spPr>
        <p:txBody>
          <a:bodyPr>
            <a:normAutofit/>
          </a:bodyPr>
          <a:lstStyle/>
          <a:p>
            <a:pPr marL="68580" indent="0">
              <a:buNone/>
            </a:pPr>
            <a:r>
              <a:rPr lang="hr-HR" sz="4000" b="1" dirty="0" err="1" smtClean="0">
                <a:latin typeface="+mj-lt"/>
              </a:rPr>
              <a:t>SlideSnack</a:t>
            </a:r>
            <a:r>
              <a:rPr lang="hr-HR" sz="4000" b="1" dirty="0" smtClean="0">
                <a:latin typeface="+mj-lt"/>
              </a:rPr>
              <a:t> i </a:t>
            </a:r>
            <a:r>
              <a:rPr lang="hr-HR" sz="4000" b="1" dirty="0" err="1" smtClean="0">
                <a:latin typeface="+mj-lt"/>
              </a:rPr>
              <a:t>FlipSnack</a:t>
            </a:r>
            <a:endParaRPr lang="hr-HR" sz="4000" b="1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95072"/>
            <a:ext cx="3600400" cy="2322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292080" y="2204864"/>
            <a:ext cx="3312368" cy="39049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31639" y="4308001"/>
            <a:ext cx="3510169" cy="1973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8876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538"/>
    </mc:Choice>
    <mc:Fallback xmlns="">
      <p:transition spd="slow" advTm="18538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22959" y="908720"/>
            <a:ext cx="7543800" cy="1450757"/>
          </a:xfrm>
        </p:spPr>
        <p:txBody>
          <a:bodyPr/>
          <a:lstStyle/>
          <a:p>
            <a:r>
              <a:rPr lang="hr-HR" dirty="0" err="1"/>
              <a:t>SlideSnack</a:t>
            </a:r>
            <a:r>
              <a:rPr lang="hr-HR" dirty="0"/>
              <a:t> </a:t>
            </a:r>
            <a:br>
              <a:rPr lang="hr-HR" dirty="0"/>
            </a:b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795962" y="2389356"/>
            <a:ext cx="7543801" cy="4023360"/>
          </a:xfrm>
        </p:spPr>
        <p:txBody>
          <a:bodyPr>
            <a:normAutofit/>
          </a:bodyPr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b="1" i="1" dirty="0" smtClean="0"/>
              <a:t>  web </a:t>
            </a:r>
            <a:r>
              <a:rPr lang="hr-HR" sz="2800" b="1" i="1" dirty="0"/>
              <a:t>2.0 alat </a:t>
            </a:r>
            <a:r>
              <a:rPr lang="hr-HR" sz="2800" dirty="0" smtClean="0"/>
              <a:t>- </a:t>
            </a:r>
            <a:r>
              <a:rPr lang="hr-HR" sz="2800" dirty="0"/>
              <a:t>jednostavno učitavanje i dijeljenje prezentacije na I</a:t>
            </a:r>
            <a:r>
              <a:rPr lang="hr-HR" sz="2800" dirty="0" smtClean="0"/>
              <a:t>nternetu</a:t>
            </a:r>
            <a:endParaRPr lang="hr-HR" sz="2800" dirty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snimanje vlastitih </a:t>
            </a:r>
            <a:r>
              <a:rPr lang="hr-HR" sz="2800" dirty="0"/>
              <a:t>komentara i </a:t>
            </a:r>
            <a:r>
              <a:rPr lang="hr-HR" sz="2800" dirty="0" smtClean="0"/>
              <a:t>bilješki, tj</a:t>
            </a:r>
            <a:r>
              <a:rPr lang="hr-HR" sz="2800" dirty="0"/>
              <a:t>. izradu </a:t>
            </a:r>
            <a:r>
              <a:rPr lang="hr-HR" sz="2800" b="1" i="1" dirty="0" err="1" smtClean="0"/>
              <a:t>slidecasta</a:t>
            </a:r>
            <a:endParaRPr lang="hr-HR" sz="2800" b="1" i="1" dirty="0" smtClean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besplatna </a:t>
            </a:r>
            <a:r>
              <a:rPr lang="hr-HR" sz="2800" dirty="0"/>
              <a:t>i </a:t>
            </a:r>
            <a:r>
              <a:rPr lang="hr-HR" sz="2800" dirty="0" smtClean="0"/>
              <a:t>komercijalna verzija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b="1" i="1" dirty="0" smtClean="0"/>
              <a:t>  registracija </a:t>
            </a:r>
            <a:r>
              <a:rPr lang="hr-HR" sz="2800" dirty="0" smtClean="0"/>
              <a:t>–</a:t>
            </a:r>
            <a:r>
              <a:rPr lang="hr-HR" sz="2800" b="1" i="1" dirty="0" smtClean="0"/>
              <a:t> </a:t>
            </a:r>
            <a:r>
              <a:rPr lang="hr-HR" sz="2800" dirty="0" smtClean="0"/>
              <a:t>Facebook, Google</a:t>
            </a:r>
            <a:r>
              <a:rPr lang="hr-HR" sz="2800" dirty="0"/>
              <a:t>,</a:t>
            </a:r>
            <a:r>
              <a:rPr lang="hr-HR" sz="2800" dirty="0" smtClean="0"/>
              <a:t> Twitter </a:t>
            </a:r>
            <a:r>
              <a:rPr lang="hr-HR" sz="2800" dirty="0"/>
              <a:t>ili </a:t>
            </a:r>
            <a:r>
              <a:rPr lang="hr-HR" sz="2800" dirty="0" smtClean="0"/>
              <a:t>neki drugi račun</a:t>
            </a:r>
            <a:endParaRPr lang="hr-HR" sz="2800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33456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434"/>
    </mc:Choice>
    <mc:Fallback xmlns="">
      <p:transition spd="slow" advTm="30434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971600" y="764704"/>
            <a:ext cx="6808602" cy="757888"/>
          </a:xfrm>
        </p:spPr>
        <p:txBody>
          <a:bodyPr>
            <a:normAutofit/>
          </a:bodyPr>
          <a:lstStyle/>
          <a:p>
            <a:r>
              <a:rPr lang="hr-HR" sz="1800" dirty="0">
                <a:latin typeface="Georgia"/>
                <a:ea typeface="Georgia"/>
                <a:cs typeface="Georgia"/>
              </a:rPr>
              <a:t>Poveznica na alat: </a:t>
            </a:r>
            <a:r>
              <a:rPr lang="hr-HR" sz="1800" u="sng" dirty="0">
                <a:solidFill>
                  <a:srgbClr val="0000FF"/>
                </a:solidFill>
                <a:latin typeface="Georgia"/>
                <a:ea typeface="Georgia"/>
                <a:cs typeface="Georgia"/>
                <a:hlinkClick r:id="rId2"/>
              </a:rPr>
              <a:t>http://www.slidesnack.com/</a:t>
            </a:r>
            <a:endParaRPr lang="hr-HR" sz="1800" dirty="0"/>
          </a:p>
        </p:txBody>
      </p:sp>
      <p:pic>
        <p:nvPicPr>
          <p:cNvPr id="4" name="image02.png"/>
          <p:cNvPicPr>
            <a:picLocks noGrp="1"/>
          </p:cNvPicPr>
          <p:nvPr>
            <p:ph idx="1"/>
          </p:nvPr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43608" y="1916832"/>
            <a:ext cx="7128119" cy="3806574"/>
          </a:xfrm>
          <a:prstGeom prst="rect">
            <a:avLst/>
          </a:prstGeom>
          <a:ln/>
        </p:spPr>
      </p:pic>
      <p:sp>
        <p:nvSpPr>
          <p:cNvPr id="5" name="Pravokutnik 4"/>
          <p:cNvSpPr/>
          <p:nvPr/>
        </p:nvSpPr>
        <p:spPr>
          <a:xfrm>
            <a:off x="2483768" y="5905212"/>
            <a:ext cx="453681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l-PL" dirty="0"/>
              <a:t>Slika 1. Sučelje za prijavu na SlideSnack</a:t>
            </a:r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8790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194"/>
    </mc:Choice>
    <mc:Fallback xmlns="">
      <p:transition spd="slow" advTm="18194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 smtClean="0"/>
              <a:t>Uporaba </a:t>
            </a:r>
            <a:r>
              <a:rPr lang="hr-HR" dirty="0" err="1" smtClean="0"/>
              <a:t>SlideSnack</a:t>
            </a:r>
            <a:r>
              <a:rPr lang="hr-HR" dirty="0" smtClean="0"/>
              <a:t> alata 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22959" y="2407973"/>
            <a:ext cx="7543801" cy="402336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hr-HR" sz="2800" dirty="0"/>
              <a:t>K</a:t>
            </a:r>
            <a:r>
              <a:rPr lang="hr-HR" sz="2800" dirty="0" smtClean="0"/>
              <a:t>ulturni događaj vezan uz školski i nacionalni projekt </a:t>
            </a:r>
            <a:r>
              <a:rPr lang="hr-HR" sz="2800" b="1" dirty="0"/>
              <a:t>Tulum </a:t>
            </a:r>
            <a:r>
              <a:rPr lang="hr-HR" sz="2800" b="1" dirty="0" smtClean="0"/>
              <a:t>s(l)ova</a:t>
            </a:r>
            <a:r>
              <a:rPr lang="hr-HR" sz="2800" dirty="0" smtClean="0"/>
              <a:t>:</a:t>
            </a:r>
          </a:p>
          <a:p>
            <a:pPr marL="0" indent="0">
              <a:buNone/>
            </a:pPr>
            <a:endParaRPr lang="hr-HR" sz="2800" dirty="0" smtClean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čitanje u lokalnoj zajednici: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druženje sa štićenicima Caritasovog doma</a:t>
            </a:r>
            <a:endParaRPr lang="hr-HR" sz="2800" dirty="0"/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učenici </a:t>
            </a:r>
            <a:r>
              <a:rPr lang="hr-HR" sz="2800" dirty="0"/>
              <a:t>7. i 8. </a:t>
            </a:r>
            <a:r>
              <a:rPr lang="hr-HR" sz="2800" dirty="0" smtClean="0"/>
              <a:t>razreda</a:t>
            </a:r>
            <a:endParaRPr lang="hr-HR" sz="2800" dirty="0"/>
          </a:p>
          <a:p>
            <a:pPr marL="68580" indent="0">
              <a:buNone/>
            </a:pPr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143413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3056"/>
    </mc:Choice>
    <mc:Fallback xmlns="">
      <p:transition spd="slow" advTm="6305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zervirano mjesto sadržaja 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2325" y="2461446"/>
            <a:ext cx="7543800" cy="2792358"/>
          </a:xfrm>
        </p:spPr>
      </p:pic>
      <p:sp>
        <p:nvSpPr>
          <p:cNvPr id="4" name="Rezervirano mjesto podnožj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59201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14"/>
    </mc:Choice>
    <mc:Fallback xmlns="">
      <p:transition spd="slow" advTm="5014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43608" y="764704"/>
            <a:ext cx="6808602" cy="829896"/>
          </a:xfrm>
        </p:spPr>
        <p:txBody>
          <a:bodyPr/>
          <a:lstStyle/>
          <a:p>
            <a:r>
              <a:rPr lang="hr-HR" dirty="0" err="1"/>
              <a:t>FlipSnack</a:t>
            </a:r>
            <a:endParaRPr lang="hr-HR" dirty="0"/>
          </a:p>
        </p:txBody>
      </p:sp>
      <p:sp>
        <p:nvSpPr>
          <p:cNvPr id="3" name="Rezervirano mjesto sadržaja 2"/>
          <p:cNvSpPr>
            <a:spLocks noGrp="1"/>
          </p:cNvSpPr>
          <p:nvPr>
            <p:ph idx="1"/>
          </p:nvPr>
        </p:nvSpPr>
        <p:spPr>
          <a:xfrm>
            <a:off x="822959" y="1845734"/>
            <a:ext cx="7543801" cy="4175554"/>
          </a:xfrm>
        </p:spPr>
        <p:txBody>
          <a:bodyPr>
            <a:normAutofit lnSpcReduction="10000"/>
          </a:bodyPr>
          <a:lstStyle/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alat </a:t>
            </a:r>
            <a:r>
              <a:rPr lang="hr-HR" sz="2800" dirty="0"/>
              <a:t>za pretvaranje PDF datoteka u bogate </a:t>
            </a:r>
            <a:r>
              <a:rPr lang="hr-HR" sz="2800" dirty="0" smtClean="0"/>
              <a:t> </a:t>
            </a:r>
          </a:p>
          <a:p>
            <a:pPr marL="0" indent="0">
              <a:buClrTx/>
              <a:buNone/>
            </a:pPr>
            <a:r>
              <a:rPr lang="hr-HR" dirty="0"/>
              <a:t> </a:t>
            </a:r>
            <a:r>
              <a:rPr lang="hr-HR" dirty="0" smtClean="0"/>
              <a:t>   </a:t>
            </a:r>
            <a:r>
              <a:rPr lang="hr-HR" sz="2800" dirty="0" smtClean="0"/>
              <a:t> medijske </a:t>
            </a:r>
            <a:r>
              <a:rPr lang="hr-HR" sz="2800" dirty="0"/>
              <a:t>digitalne </a:t>
            </a:r>
            <a:r>
              <a:rPr lang="hr-HR" sz="2800" dirty="0" smtClean="0"/>
              <a:t>časopise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radi </a:t>
            </a:r>
            <a:r>
              <a:rPr lang="hr-HR" sz="2800" dirty="0"/>
              <a:t>na svim digitalnim </a:t>
            </a:r>
            <a:r>
              <a:rPr lang="hr-HR" sz="2800" dirty="0" smtClean="0"/>
              <a:t>platformama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besplatna </a:t>
            </a:r>
            <a:r>
              <a:rPr lang="hr-HR" sz="2800" dirty="0"/>
              <a:t>i komercijalna </a:t>
            </a:r>
            <a:r>
              <a:rPr lang="hr-HR" sz="2800" dirty="0" smtClean="0"/>
              <a:t>verzija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besplatna verzija –</a:t>
            </a:r>
            <a:r>
              <a:rPr lang="hr-HR" sz="2800" dirty="0"/>
              <a:t> </a:t>
            </a:r>
            <a:r>
              <a:rPr lang="hr-HR" sz="2800" dirty="0" smtClean="0"/>
              <a:t>učitavanje 15 stranica po  </a:t>
            </a:r>
          </a:p>
          <a:p>
            <a:pPr marL="0" indent="0">
              <a:buClrTx/>
              <a:buNone/>
            </a:pPr>
            <a:r>
              <a:rPr lang="hr-HR" dirty="0"/>
              <a:t> </a:t>
            </a:r>
            <a:r>
              <a:rPr lang="hr-HR" dirty="0" smtClean="0"/>
              <a:t>    </a:t>
            </a:r>
            <a:r>
              <a:rPr lang="hr-HR" sz="2800" dirty="0" smtClean="0"/>
              <a:t>online dokumentu</a:t>
            </a: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hr-HR" sz="2800" dirty="0" smtClean="0"/>
              <a:t>  registracija: Facebook, Google, Twitter </a:t>
            </a:r>
            <a:r>
              <a:rPr lang="hr-HR" sz="2800" dirty="0"/>
              <a:t>ili </a:t>
            </a:r>
            <a:r>
              <a:rPr lang="hr-HR" sz="2800" dirty="0" smtClean="0"/>
              <a:t>neki </a:t>
            </a:r>
          </a:p>
          <a:p>
            <a:pPr marL="0" indent="0">
              <a:buClrTx/>
              <a:buNone/>
            </a:pPr>
            <a:r>
              <a:rPr lang="hr-HR" dirty="0"/>
              <a:t> </a:t>
            </a:r>
            <a:r>
              <a:rPr lang="hr-HR" dirty="0" smtClean="0"/>
              <a:t>  </a:t>
            </a:r>
            <a:r>
              <a:rPr lang="hr-HR" sz="2800" dirty="0" smtClean="0"/>
              <a:t>drugi račun </a:t>
            </a:r>
            <a:endParaRPr lang="hr-HR" sz="2800" dirty="0"/>
          </a:p>
          <a:p>
            <a:endParaRPr lang="hr-HR" dirty="0"/>
          </a:p>
        </p:txBody>
      </p:sp>
      <p:sp>
        <p:nvSpPr>
          <p:cNvPr id="5" name="Rezervirano mjesto podnožj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301828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8553"/>
    </mc:Choice>
    <mc:Fallback xmlns="">
      <p:transition spd="slow" advTm="58553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043608" y="908720"/>
            <a:ext cx="6952618" cy="541864"/>
          </a:xfrm>
        </p:spPr>
        <p:txBody>
          <a:bodyPr>
            <a:normAutofit/>
          </a:bodyPr>
          <a:lstStyle/>
          <a:p>
            <a:r>
              <a:rPr lang="hr-HR" sz="1800" dirty="0"/>
              <a:t>Poveznica na alat: </a:t>
            </a:r>
            <a:r>
              <a:rPr lang="hr-HR" sz="1800" u="sng" dirty="0">
                <a:hlinkClick r:id="rId2"/>
              </a:rPr>
              <a:t>http://www.flipsnack.com/</a:t>
            </a:r>
            <a:endParaRPr lang="hr-HR" sz="1800" dirty="0"/>
          </a:p>
        </p:txBody>
      </p:sp>
      <p:pic>
        <p:nvPicPr>
          <p:cNvPr id="4" name="image05.png"/>
          <p:cNvPicPr>
            <a:picLocks noGrp="1"/>
          </p:cNvPicPr>
          <p:nvPr>
            <p:ph idx="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9754" y="2101825"/>
            <a:ext cx="6248942" cy="3511600"/>
          </a:xfrm>
          <a:prstGeom prst="rect">
            <a:avLst/>
          </a:prstGeom>
          <a:ln/>
        </p:spPr>
      </p:pic>
      <p:sp>
        <p:nvSpPr>
          <p:cNvPr id="5" name="Pravokutnik 4"/>
          <p:cNvSpPr/>
          <p:nvPr/>
        </p:nvSpPr>
        <p:spPr>
          <a:xfrm>
            <a:off x="2195736" y="5589240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pl-PL" dirty="0"/>
              <a:t>Slika 3. Sučelje za prijavu na Flipsnack</a:t>
            </a:r>
            <a:endParaRPr lang="hr-HR" dirty="0"/>
          </a:p>
        </p:txBody>
      </p:sp>
      <p:sp>
        <p:nvSpPr>
          <p:cNvPr id="6" name="Rezervirano mjesto podnožj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hr-HR" smtClean="0"/>
              <a:t>Renata Papec, Draženka Stančić - OŠ Ivana Kukuljevića Sakcinskog, Ivanec</a:t>
            </a:r>
            <a:endParaRPr lang="hr-HR"/>
          </a:p>
        </p:txBody>
      </p:sp>
    </p:spTree>
    <p:extLst>
      <p:ext uri="{BB962C8B-B14F-4D97-AF65-F5344CB8AC3E}">
        <p14:creationId xmlns:p14="http://schemas.microsoft.com/office/powerpoint/2010/main" val="2020525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66"/>
    </mc:Choice>
    <mc:Fallback xmlns="">
      <p:transition spd="slow" advTm="7266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ktiva">
  <a:themeElements>
    <a:clrScheme name="Plava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Retrospektiva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ktiva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Retrospect" id="{5F128B03-DCCA-4EEB-AB3B-CF2899314A46}" vid="{9CC26709-368C-4D72-9060-94E5B3FF3CD6}"/>
    </a:ext>
  </a:extLst>
</a:theme>
</file>

<file path=ppt/theme/theme2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sustava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1101</TotalTime>
  <Words>1478</Words>
  <Application>Microsoft Office PowerPoint</Application>
  <PresentationFormat>Prikaz na zaslonu (4:3)</PresentationFormat>
  <Paragraphs>156</Paragraphs>
  <Slides>27</Slides>
  <Notes>12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Naslovi slajdova</vt:lpstr>
      </vt:variant>
      <vt:variant>
        <vt:i4>27</vt:i4>
      </vt:variant>
    </vt:vector>
  </HeadingPairs>
  <TitlesOfParts>
    <vt:vector size="28" baseType="lpstr">
      <vt:lpstr>Retrospektiva</vt:lpstr>
      <vt:lpstr>Projekt InfO.2.Omanija – suradnja školske knjižničarke i informatičarke sa ostalim učiteljima </vt:lpstr>
      <vt:lpstr>Inf0.2.0manija</vt:lpstr>
      <vt:lpstr>PowerPointova prezentacija</vt:lpstr>
      <vt:lpstr>SlideSnack  </vt:lpstr>
      <vt:lpstr>Poveznica na alat: http://www.slidesnack.com/</vt:lpstr>
      <vt:lpstr>Uporaba SlideSnack alata </vt:lpstr>
      <vt:lpstr>PowerPointova prezentacija</vt:lpstr>
      <vt:lpstr>FlipSnack</vt:lpstr>
      <vt:lpstr>Poveznica na alat: http://www.flipsnack.com/</vt:lpstr>
      <vt:lpstr>Sastavnice Rekoh, ne porekoh </vt:lpstr>
      <vt:lpstr>Sastavnice Rekoh, ne porekoh</vt:lpstr>
      <vt:lpstr>PowerPointova prezentacija</vt:lpstr>
      <vt:lpstr>Izrada e-časopisa u FlipSnacku </vt:lpstr>
      <vt:lpstr>PowerPointova prezentacija</vt:lpstr>
      <vt:lpstr>PowerPointova prezentacija</vt:lpstr>
      <vt:lpstr>PowerPointova prezentacija</vt:lpstr>
      <vt:lpstr>Strip i impresum </vt:lpstr>
      <vt:lpstr>Učenici 2. razreda  </vt:lpstr>
      <vt:lpstr>Učenici 5. - 8. razreda </vt:lpstr>
      <vt:lpstr>PicMonkey</vt:lpstr>
      <vt:lpstr>Poveznica na alat: https://www.picmonkey.com/  </vt:lpstr>
      <vt:lpstr>Izrada kolaža u PicMonkeyu</vt:lpstr>
      <vt:lpstr>Coggle</vt:lpstr>
      <vt:lpstr>Poveznica na alat: https://coggle.it/ </vt:lpstr>
      <vt:lpstr>Obrnuta učionica – miniprojekt IKS</vt:lpstr>
      <vt:lpstr>Zaključak</vt:lpstr>
      <vt:lpstr>Literatura, Google izvori: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Mogućnost međupredmetnog povezivanja Informatike i KIO kroz školske projekte</dc:title>
  <dc:creator>renata</dc:creator>
  <cp:lastModifiedBy>Draženka</cp:lastModifiedBy>
  <cp:revision>98</cp:revision>
  <dcterms:created xsi:type="dcterms:W3CDTF">2015-07-04T12:39:06Z</dcterms:created>
  <dcterms:modified xsi:type="dcterms:W3CDTF">2017-04-01T21:13:19Z</dcterms:modified>
</cp:coreProperties>
</file>