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3"/>
  </p:notes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8964613" cy="6858000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28" y="-108"/>
      </p:cViewPr>
      <p:guideLst>
        <p:guide orient="horz" pos="2160"/>
        <p:guide pos="2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B1CA86-69F1-4CFB-8A7E-0111260C5826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D29DA65B-857C-4903-978E-083D389AA320}">
      <dgm:prSet phldrT="[Tekst]" custT="1"/>
      <dgm:spPr/>
      <dgm:t>
        <a:bodyPr/>
        <a:lstStyle/>
        <a:p>
          <a:r>
            <a:rPr lang="hr-HR" sz="1200" dirty="0" smtClean="0">
              <a:latin typeface="Arial Black" pitchFamily="34" charset="0"/>
            </a:rPr>
            <a:t>kod zapošljavanja učitelja / nastavnika (u natječaju) trebao bi jedan od uvjeta biti – pravopisna i informacijska pismenost</a:t>
          </a:r>
          <a:endParaRPr lang="hr-HR" sz="1200" dirty="0">
            <a:latin typeface="Arial Black" pitchFamily="34" charset="0"/>
          </a:endParaRPr>
        </a:p>
      </dgm:t>
    </dgm:pt>
    <dgm:pt modelId="{75ABEE68-1418-4990-9AB2-F7319FFE8D31}" type="parTrans" cxnId="{9A5DE371-92F5-4DD8-B556-16B7E6C1AA67}">
      <dgm:prSet/>
      <dgm:spPr/>
      <dgm:t>
        <a:bodyPr/>
        <a:lstStyle/>
        <a:p>
          <a:endParaRPr lang="hr-HR"/>
        </a:p>
      </dgm:t>
    </dgm:pt>
    <dgm:pt modelId="{C899627D-9C81-4F14-997A-9C748281368A}" type="sibTrans" cxnId="{9A5DE371-92F5-4DD8-B556-16B7E6C1AA67}">
      <dgm:prSet/>
      <dgm:spPr/>
      <dgm:t>
        <a:bodyPr/>
        <a:lstStyle/>
        <a:p>
          <a:endParaRPr lang="hr-HR"/>
        </a:p>
      </dgm:t>
    </dgm:pt>
    <dgm:pt modelId="{2D685EE4-3BE0-4E06-A273-05AD0536FDFE}">
      <dgm:prSet phldrT="[Tekst]" custT="1"/>
      <dgm:spPr/>
      <dgm:t>
        <a:bodyPr/>
        <a:lstStyle/>
        <a:p>
          <a:r>
            <a:rPr lang="vi-VN" sz="1400" dirty="0" smtClean="0">
              <a:latin typeface="+mj-lt"/>
            </a:rPr>
            <a:t>Razrednik na </a:t>
          </a:r>
          <a:r>
            <a:rPr lang="hr-HR" sz="1400" dirty="0" smtClean="0">
              <a:latin typeface="+mj-lt"/>
            </a:rPr>
            <a:t>SRZ</a:t>
          </a:r>
          <a:r>
            <a:rPr lang="vi-VN" sz="1400" dirty="0" smtClean="0">
              <a:latin typeface="+mj-lt"/>
            </a:rPr>
            <a:t> (barem dok još </a:t>
          </a:r>
          <a:r>
            <a:rPr lang="hr-HR" sz="1400" dirty="0" smtClean="0">
              <a:latin typeface="+mj-lt"/>
            </a:rPr>
            <a:t>KIP</a:t>
          </a:r>
          <a:r>
            <a:rPr lang="vi-VN" sz="1400" dirty="0" smtClean="0">
              <a:latin typeface="+mj-lt"/>
            </a:rPr>
            <a:t> nema mjesta među nastavnim predmetima) trebao surađivati s knjižničar</a:t>
          </a:r>
          <a:r>
            <a:rPr lang="hr-HR" sz="1400" dirty="0" smtClean="0">
              <a:latin typeface="+mj-lt"/>
            </a:rPr>
            <a:t>e</a:t>
          </a:r>
          <a:r>
            <a:rPr lang="vi-VN" sz="1400" dirty="0" smtClean="0">
              <a:latin typeface="+mj-lt"/>
            </a:rPr>
            <a:t>m jer ima priliku timski realizirati odgojne, kulturne, javne i znanstvene sadržaje </a:t>
          </a:r>
          <a:endParaRPr lang="hr-HR" sz="1400" dirty="0">
            <a:latin typeface="+mj-lt"/>
          </a:endParaRPr>
        </a:p>
      </dgm:t>
    </dgm:pt>
    <dgm:pt modelId="{B0FCE821-732C-4822-AE82-F0BDF9BE9756}" type="parTrans" cxnId="{F65CD2FA-E476-4BCA-A549-F5EFB9DA5927}">
      <dgm:prSet/>
      <dgm:spPr/>
      <dgm:t>
        <a:bodyPr/>
        <a:lstStyle/>
        <a:p>
          <a:endParaRPr lang="hr-HR"/>
        </a:p>
      </dgm:t>
    </dgm:pt>
    <dgm:pt modelId="{0C5C77F7-CA64-48B0-9D14-1D00B86514D1}" type="sibTrans" cxnId="{F65CD2FA-E476-4BCA-A549-F5EFB9DA5927}">
      <dgm:prSet/>
      <dgm:spPr/>
      <dgm:t>
        <a:bodyPr/>
        <a:lstStyle/>
        <a:p>
          <a:endParaRPr lang="hr-HR"/>
        </a:p>
      </dgm:t>
    </dgm:pt>
    <dgm:pt modelId="{C40E44D0-788F-4BA7-84FB-4071EF3C9ACB}">
      <dgm:prSet phldrT="[Tekst]" custT="1"/>
      <dgm:spPr/>
      <dgm:t>
        <a:bodyPr/>
        <a:lstStyle/>
        <a:p>
          <a:r>
            <a:rPr lang="hr-HR" sz="1200" b="1" dirty="0" smtClean="0">
              <a:latin typeface="Arial Black" pitchFamily="34" charset="0"/>
            </a:rPr>
            <a:t>Knjižničar</a:t>
          </a:r>
          <a:r>
            <a:rPr lang="hr-HR" sz="1050" dirty="0" smtClean="0">
              <a:latin typeface="Arial Black" pitchFamily="34" charset="0"/>
            </a:rPr>
            <a:t> uvijek stoji nastavniku na raspolaganju s uslugama knjižnice, u poučavanju nastavnika i učenika kojima dotični nastavnik daje zadatke pretraživanja i istraživanja.</a:t>
          </a:r>
          <a:endParaRPr lang="hr-HR" sz="1050" dirty="0">
            <a:latin typeface="Arial Black" pitchFamily="34" charset="0"/>
          </a:endParaRPr>
        </a:p>
      </dgm:t>
    </dgm:pt>
    <dgm:pt modelId="{E8114350-AF2C-46C8-891B-23F9E54F70C7}" type="parTrans" cxnId="{F94B2C85-1BEB-40F0-9658-017686F0C54A}">
      <dgm:prSet/>
      <dgm:spPr/>
      <dgm:t>
        <a:bodyPr/>
        <a:lstStyle/>
        <a:p>
          <a:endParaRPr lang="hr-HR"/>
        </a:p>
      </dgm:t>
    </dgm:pt>
    <dgm:pt modelId="{31109E5F-7483-4023-9285-157B248A2A27}" type="sibTrans" cxnId="{F94B2C85-1BEB-40F0-9658-017686F0C54A}">
      <dgm:prSet/>
      <dgm:spPr/>
      <dgm:t>
        <a:bodyPr/>
        <a:lstStyle/>
        <a:p>
          <a:endParaRPr lang="hr-HR"/>
        </a:p>
      </dgm:t>
    </dgm:pt>
    <dgm:pt modelId="{5A77D78D-6BE9-4928-AA30-C7A579EDCCA7}">
      <dgm:prSet phldrT="[Tekst]" custT="1"/>
      <dgm:spPr/>
      <dgm:t>
        <a:bodyPr/>
        <a:lstStyle/>
        <a:p>
          <a:r>
            <a:rPr lang="hr-HR" sz="1200" dirty="0" smtClean="0">
              <a:latin typeface="Arial Black" pitchFamily="34" charset="0"/>
            </a:rPr>
            <a:t>Nastavnik mora percipirati istraživački rad u procesu učenikovog učenja; dati mu upute pri zadavanju zadatka, voditi ga kroz istraživanje savjetovanjem i na kraju provjeriti i vrednovati rezultate i u poštivanju pravila informacijske pismenosti i etičnosti</a:t>
          </a:r>
          <a:endParaRPr lang="hr-HR" sz="1200" dirty="0">
            <a:latin typeface="Arial Black" pitchFamily="34" charset="0"/>
          </a:endParaRPr>
        </a:p>
      </dgm:t>
    </dgm:pt>
    <dgm:pt modelId="{C83760E4-AAC8-44C7-80BF-BDF0530C7B2D}" type="parTrans" cxnId="{C8C4051D-8F62-47C5-9CAA-805C690986B1}">
      <dgm:prSet/>
      <dgm:spPr/>
      <dgm:t>
        <a:bodyPr/>
        <a:lstStyle/>
        <a:p>
          <a:endParaRPr lang="hr-HR"/>
        </a:p>
      </dgm:t>
    </dgm:pt>
    <dgm:pt modelId="{3F6D583A-D81C-4419-B0FB-A7CFD018F098}" type="sibTrans" cxnId="{C8C4051D-8F62-47C5-9CAA-805C690986B1}">
      <dgm:prSet/>
      <dgm:spPr/>
      <dgm:t>
        <a:bodyPr/>
        <a:lstStyle/>
        <a:p>
          <a:endParaRPr lang="hr-HR"/>
        </a:p>
      </dgm:t>
    </dgm:pt>
    <dgm:pt modelId="{80053EBD-8E14-4C41-B28D-6C180CF4D739}">
      <dgm:prSet phldrT="[Tekst]" custT="1"/>
      <dgm:spPr/>
      <dgm:t>
        <a:bodyPr/>
        <a:lstStyle/>
        <a:p>
          <a:r>
            <a:rPr lang="hr-HR" sz="1200" dirty="0" smtClean="0">
              <a:latin typeface="Arial Black" pitchFamily="34" charset="0"/>
            </a:rPr>
            <a:t>Mentor treba uputiti u integraciju oblika i metoda rada koji će u dotičnom predmetu zahtijevati od učenika pretraživanje i odabir informacija, kao i istraživački rad u procesu stjecanju znanja</a:t>
          </a:r>
          <a:endParaRPr lang="hr-HR" sz="1200" dirty="0">
            <a:latin typeface="Arial Black" pitchFamily="34" charset="0"/>
          </a:endParaRPr>
        </a:p>
      </dgm:t>
    </dgm:pt>
    <dgm:pt modelId="{3A3F82FF-1258-4ADD-8172-AECFD44A313F}" type="parTrans" cxnId="{AFACC2C6-A36F-467F-BC6E-393DDB9AF3E7}">
      <dgm:prSet/>
      <dgm:spPr/>
      <dgm:t>
        <a:bodyPr/>
        <a:lstStyle/>
        <a:p>
          <a:endParaRPr lang="hr-HR"/>
        </a:p>
      </dgm:t>
    </dgm:pt>
    <dgm:pt modelId="{C3C7225E-75D7-422E-89C8-C3FE6C8C6258}" type="sibTrans" cxnId="{AFACC2C6-A36F-467F-BC6E-393DDB9AF3E7}">
      <dgm:prSet/>
      <dgm:spPr/>
      <dgm:t>
        <a:bodyPr/>
        <a:lstStyle/>
        <a:p>
          <a:endParaRPr lang="hr-HR"/>
        </a:p>
      </dgm:t>
    </dgm:pt>
    <dgm:pt modelId="{D358CC43-667A-4377-B3E4-AFF19BB56551}">
      <dgm:prSet custT="1"/>
      <dgm:spPr/>
      <dgm:t>
        <a:bodyPr/>
        <a:lstStyle/>
        <a:p>
          <a:r>
            <a:rPr lang="hr-HR" sz="1200" dirty="0" smtClean="0">
              <a:latin typeface="Arial Black" pitchFamily="34" charset="0"/>
            </a:rPr>
            <a:t>mentor pripravniku morao bi imati u programu preispitivanje informacijske pismenosti kandidata </a:t>
          </a:r>
        </a:p>
      </dgm:t>
    </dgm:pt>
    <dgm:pt modelId="{4F4B1F68-305E-471C-AD50-F5101847B3AE}" type="sibTrans" cxnId="{3738A7F7-E9D0-45E9-B7A5-B7DEBA5A9870}">
      <dgm:prSet/>
      <dgm:spPr/>
      <dgm:t>
        <a:bodyPr/>
        <a:lstStyle/>
        <a:p>
          <a:endParaRPr lang="hr-HR"/>
        </a:p>
      </dgm:t>
    </dgm:pt>
    <dgm:pt modelId="{CDA4B714-2D86-4710-A99F-130CF0E173B1}" type="parTrans" cxnId="{3738A7F7-E9D0-45E9-B7A5-B7DEBA5A9870}">
      <dgm:prSet/>
      <dgm:spPr/>
      <dgm:t>
        <a:bodyPr/>
        <a:lstStyle/>
        <a:p>
          <a:endParaRPr lang="hr-HR"/>
        </a:p>
      </dgm:t>
    </dgm:pt>
    <dgm:pt modelId="{13995271-EFC0-40D8-8532-026C21C4BF8A}" type="pres">
      <dgm:prSet presAssocID="{13B1CA86-69F1-4CFB-8A7E-0111260C582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05A3F45D-BEB0-4889-A984-EB50340F2DD7}" type="pres">
      <dgm:prSet presAssocID="{D29DA65B-857C-4903-978E-083D389AA320}" presName="node" presStyleLbl="node1" presStyleIdx="0" presStyleCnt="6" custScaleX="262087" custScaleY="87905" custRadScaleRad="97309" custRadScaleInc="-293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7322EA7-7BF2-488F-A918-4343C999141B}" type="pres">
      <dgm:prSet presAssocID="{D29DA65B-857C-4903-978E-083D389AA320}" presName="spNode" presStyleCnt="0"/>
      <dgm:spPr/>
    </dgm:pt>
    <dgm:pt modelId="{42A97247-7471-4527-865D-2E9F55F2A4E0}" type="pres">
      <dgm:prSet presAssocID="{C899627D-9C81-4F14-997A-9C748281368A}" presName="sibTrans" presStyleLbl="sibTrans1D1" presStyleIdx="0" presStyleCnt="6"/>
      <dgm:spPr/>
      <dgm:t>
        <a:bodyPr/>
        <a:lstStyle/>
        <a:p>
          <a:endParaRPr lang="hr-HR"/>
        </a:p>
      </dgm:t>
    </dgm:pt>
    <dgm:pt modelId="{C520FC71-03FC-48B1-A28D-F4B8070245FB}" type="pres">
      <dgm:prSet presAssocID="{D358CC43-667A-4377-B3E4-AFF19BB56551}" presName="node" presStyleLbl="node1" presStyleIdx="1" presStyleCnt="6" custScaleX="240466" custScaleY="88852" custRadScaleRad="89969" custRadScaleInc="4190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490F7B8-8145-4041-808E-3FBB7056569C}" type="pres">
      <dgm:prSet presAssocID="{D358CC43-667A-4377-B3E4-AFF19BB56551}" presName="spNode" presStyleCnt="0"/>
      <dgm:spPr/>
    </dgm:pt>
    <dgm:pt modelId="{87ECB63F-D34F-49E8-9D28-893D2373CAB8}" type="pres">
      <dgm:prSet presAssocID="{4F4B1F68-305E-471C-AD50-F5101847B3AE}" presName="sibTrans" presStyleLbl="sibTrans1D1" presStyleIdx="1" presStyleCnt="6"/>
      <dgm:spPr/>
      <dgm:t>
        <a:bodyPr/>
        <a:lstStyle/>
        <a:p>
          <a:endParaRPr lang="hr-HR"/>
        </a:p>
      </dgm:t>
    </dgm:pt>
    <dgm:pt modelId="{54DEB5F7-0A78-4A57-97DF-96FA32603C51}" type="pres">
      <dgm:prSet presAssocID="{2D685EE4-3BE0-4E06-A273-05AD0536FDFE}" presName="node" presStyleLbl="node1" presStyleIdx="2" presStyleCnt="6" custScaleX="201351" custScaleY="133327" custRadScaleRad="96243" custRadScaleInc="-4766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C358E64-6AE0-4F59-AE88-CF7A01378124}" type="pres">
      <dgm:prSet presAssocID="{2D685EE4-3BE0-4E06-A273-05AD0536FDFE}" presName="spNode" presStyleCnt="0"/>
      <dgm:spPr/>
    </dgm:pt>
    <dgm:pt modelId="{B7398572-BBE2-4128-87C3-369998D2475F}" type="pres">
      <dgm:prSet presAssocID="{0C5C77F7-CA64-48B0-9D14-1D00B86514D1}" presName="sibTrans" presStyleLbl="sibTrans1D1" presStyleIdx="2" presStyleCnt="6"/>
      <dgm:spPr/>
      <dgm:t>
        <a:bodyPr/>
        <a:lstStyle/>
        <a:p>
          <a:endParaRPr lang="hr-HR"/>
        </a:p>
      </dgm:t>
    </dgm:pt>
    <dgm:pt modelId="{72C77573-62BF-4A31-BDAA-753C1A792A86}" type="pres">
      <dgm:prSet presAssocID="{C40E44D0-788F-4BA7-84FB-4071EF3C9ACB}" presName="node" presStyleLbl="node1" presStyleIdx="3" presStyleCnt="6" custScaleX="288664" custRadScaleRad="98268" custRadScaleInc="226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F462A3C-F5D7-4D5F-9474-A516B5820008}" type="pres">
      <dgm:prSet presAssocID="{C40E44D0-788F-4BA7-84FB-4071EF3C9ACB}" presName="spNode" presStyleCnt="0"/>
      <dgm:spPr/>
    </dgm:pt>
    <dgm:pt modelId="{52EA37EC-B8F9-4811-984B-7B69E2D381A3}" type="pres">
      <dgm:prSet presAssocID="{31109E5F-7483-4023-9285-157B248A2A27}" presName="sibTrans" presStyleLbl="sibTrans1D1" presStyleIdx="3" presStyleCnt="6"/>
      <dgm:spPr/>
      <dgm:t>
        <a:bodyPr/>
        <a:lstStyle/>
        <a:p>
          <a:endParaRPr lang="hr-HR"/>
        </a:p>
      </dgm:t>
    </dgm:pt>
    <dgm:pt modelId="{58A6A48B-F3D5-4D8A-B75F-1973781F7E41}" type="pres">
      <dgm:prSet presAssocID="{5A77D78D-6BE9-4928-AA30-C7A579EDCCA7}" presName="node" presStyleLbl="node1" presStyleIdx="4" presStyleCnt="6" custScaleX="254511" custScaleY="154851" custRadScaleRad="83657" custRadScaleInc="4827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C4DB47F-5558-4B83-A76E-ABF845E80E06}" type="pres">
      <dgm:prSet presAssocID="{5A77D78D-6BE9-4928-AA30-C7A579EDCCA7}" presName="spNode" presStyleCnt="0"/>
      <dgm:spPr/>
    </dgm:pt>
    <dgm:pt modelId="{DC0987EA-D436-4EA0-94A2-84A9DC92D5B8}" type="pres">
      <dgm:prSet presAssocID="{3F6D583A-D81C-4419-B0FB-A7CFD018F098}" presName="sibTrans" presStyleLbl="sibTrans1D1" presStyleIdx="4" presStyleCnt="6"/>
      <dgm:spPr/>
      <dgm:t>
        <a:bodyPr/>
        <a:lstStyle/>
        <a:p>
          <a:endParaRPr lang="hr-HR"/>
        </a:p>
      </dgm:t>
    </dgm:pt>
    <dgm:pt modelId="{D42604B0-BBD4-4A53-86AF-78FD63E60F92}" type="pres">
      <dgm:prSet presAssocID="{80053EBD-8E14-4C41-B28D-6C180CF4D739}" presName="node" presStyleLbl="node1" presStyleIdx="5" presStyleCnt="6" custScaleX="251926" custScaleY="112446" custRadScaleRad="94360" custRadScaleInc="-1486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2634DD8-A16F-4AFC-BD8E-AB8F3D95F64E}" type="pres">
      <dgm:prSet presAssocID="{80053EBD-8E14-4C41-B28D-6C180CF4D739}" presName="spNode" presStyleCnt="0"/>
      <dgm:spPr/>
    </dgm:pt>
    <dgm:pt modelId="{69EC0808-18FC-4956-BAC0-5454F17129CC}" type="pres">
      <dgm:prSet presAssocID="{C3C7225E-75D7-422E-89C8-C3FE6C8C6258}" presName="sibTrans" presStyleLbl="sibTrans1D1" presStyleIdx="5" presStyleCnt="6"/>
      <dgm:spPr/>
      <dgm:t>
        <a:bodyPr/>
        <a:lstStyle/>
        <a:p>
          <a:endParaRPr lang="hr-HR"/>
        </a:p>
      </dgm:t>
    </dgm:pt>
  </dgm:ptLst>
  <dgm:cxnLst>
    <dgm:cxn modelId="{AFACC2C6-A36F-467F-BC6E-393DDB9AF3E7}" srcId="{13B1CA86-69F1-4CFB-8A7E-0111260C5826}" destId="{80053EBD-8E14-4C41-B28D-6C180CF4D739}" srcOrd="5" destOrd="0" parTransId="{3A3F82FF-1258-4ADD-8172-AECFD44A313F}" sibTransId="{C3C7225E-75D7-422E-89C8-C3FE6C8C6258}"/>
    <dgm:cxn modelId="{9A5DE371-92F5-4DD8-B556-16B7E6C1AA67}" srcId="{13B1CA86-69F1-4CFB-8A7E-0111260C5826}" destId="{D29DA65B-857C-4903-978E-083D389AA320}" srcOrd="0" destOrd="0" parTransId="{75ABEE68-1418-4990-9AB2-F7319FFE8D31}" sibTransId="{C899627D-9C81-4F14-997A-9C748281368A}"/>
    <dgm:cxn modelId="{757B963B-1DD4-484A-BF90-9DDE0368E17C}" type="presOf" srcId="{C3C7225E-75D7-422E-89C8-C3FE6C8C6258}" destId="{69EC0808-18FC-4956-BAC0-5454F17129CC}" srcOrd="0" destOrd="0" presId="urn:microsoft.com/office/officeart/2005/8/layout/cycle5"/>
    <dgm:cxn modelId="{10D3660A-6339-4EFA-AAD0-B30A59DB128E}" type="presOf" srcId="{4F4B1F68-305E-471C-AD50-F5101847B3AE}" destId="{87ECB63F-D34F-49E8-9D28-893D2373CAB8}" srcOrd="0" destOrd="0" presId="urn:microsoft.com/office/officeart/2005/8/layout/cycle5"/>
    <dgm:cxn modelId="{5681F725-51BB-44E9-B73E-156D263375CE}" type="presOf" srcId="{C899627D-9C81-4F14-997A-9C748281368A}" destId="{42A97247-7471-4527-865D-2E9F55F2A4E0}" srcOrd="0" destOrd="0" presId="urn:microsoft.com/office/officeart/2005/8/layout/cycle5"/>
    <dgm:cxn modelId="{DFA39241-B979-462B-8F19-270C4A9DB6B8}" type="presOf" srcId="{D29DA65B-857C-4903-978E-083D389AA320}" destId="{05A3F45D-BEB0-4889-A984-EB50340F2DD7}" srcOrd="0" destOrd="0" presId="urn:microsoft.com/office/officeart/2005/8/layout/cycle5"/>
    <dgm:cxn modelId="{AFEFF3AD-A2DB-472E-AFFF-F0EE462EAB5C}" type="presOf" srcId="{C40E44D0-788F-4BA7-84FB-4071EF3C9ACB}" destId="{72C77573-62BF-4A31-BDAA-753C1A792A86}" srcOrd="0" destOrd="0" presId="urn:microsoft.com/office/officeart/2005/8/layout/cycle5"/>
    <dgm:cxn modelId="{0D852B40-A5AA-4185-9EE4-6F9D73941B21}" type="presOf" srcId="{13B1CA86-69F1-4CFB-8A7E-0111260C5826}" destId="{13995271-EFC0-40D8-8532-026C21C4BF8A}" srcOrd="0" destOrd="0" presId="urn:microsoft.com/office/officeart/2005/8/layout/cycle5"/>
    <dgm:cxn modelId="{C8C4051D-8F62-47C5-9CAA-805C690986B1}" srcId="{13B1CA86-69F1-4CFB-8A7E-0111260C5826}" destId="{5A77D78D-6BE9-4928-AA30-C7A579EDCCA7}" srcOrd="4" destOrd="0" parTransId="{C83760E4-AAC8-44C7-80BF-BDF0530C7B2D}" sibTransId="{3F6D583A-D81C-4419-B0FB-A7CFD018F098}"/>
    <dgm:cxn modelId="{64E72437-C827-4B66-8C49-208E816DFBD9}" type="presOf" srcId="{0C5C77F7-CA64-48B0-9D14-1D00B86514D1}" destId="{B7398572-BBE2-4128-87C3-369998D2475F}" srcOrd="0" destOrd="0" presId="urn:microsoft.com/office/officeart/2005/8/layout/cycle5"/>
    <dgm:cxn modelId="{00899D2F-2266-434C-BDA4-9C3C68C86C91}" type="presOf" srcId="{80053EBD-8E14-4C41-B28D-6C180CF4D739}" destId="{D42604B0-BBD4-4A53-86AF-78FD63E60F92}" srcOrd="0" destOrd="0" presId="urn:microsoft.com/office/officeart/2005/8/layout/cycle5"/>
    <dgm:cxn modelId="{D092790E-77E9-4E67-A04B-42232B33D481}" type="presOf" srcId="{D358CC43-667A-4377-B3E4-AFF19BB56551}" destId="{C520FC71-03FC-48B1-A28D-F4B8070245FB}" srcOrd="0" destOrd="0" presId="urn:microsoft.com/office/officeart/2005/8/layout/cycle5"/>
    <dgm:cxn modelId="{8E8FACA0-E64A-4800-8813-9426EF4E26BF}" type="presOf" srcId="{31109E5F-7483-4023-9285-157B248A2A27}" destId="{52EA37EC-B8F9-4811-984B-7B69E2D381A3}" srcOrd="0" destOrd="0" presId="urn:microsoft.com/office/officeart/2005/8/layout/cycle5"/>
    <dgm:cxn modelId="{A3C83754-BA71-4B5C-958A-05C61C15615B}" type="presOf" srcId="{3F6D583A-D81C-4419-B0FB-A7CFD018F098}" destId="{DC0987EA-D436-4EA0-94A2-84A9DC92D5B8}" srcOrd="0" destOrd="0" presId="urn:microsoft.com/office/officeart/2005/8/layout/cycle5"/>
    <dgm:cxn modelId="{F94B2C85-1BEB-40F0-9658-017686F0C54A}" srcId="{13B1CA86-69F1-4CFB-8A7E-0111260C5826}" destId="{C40E44D0-788F-4BA7-84FB-4071EF3C9ACB}" srcOrd="3" destOrd="0" parTransId="{E8114350-AF2C-46C8-891B-23F9E54F70C7}" sibTransId="{31109E5F-7483-4023-9285-157B248A2A27}"/>
    <dgm:cxn modelId="{2348D746-AEF8-46A5-870A-AC06AD52F3EB}" type="presOf" srcId="{2D685EE4-3BE0-4E06-A273-05AD0536FDFE}" destId="{54DEB5F7-0A78-4A57-97DF-96FA32603C51}" srcOrd="0" destOrd="0" presId="urn:microsoft.com/office/officeart/2005/8/layout/cycle5"/>
    <dgm:cxn modelId="{F65CD2FA-E476-4BCA-A549-F5EFB9DA5927}" srcId="{13B1CA86-69F1-4CFB-8A7E-0111260C5826}" destId="{2D685EE4-3BE0-4E06-A273-05AD0536FDFE}" srcOrd="2" destOrd="0" parTransId="{B0FCE821-732C-4822-AE82-F0BDF9BE9756}" sibTransId="{0C5C77F7-CA64-48B0-9D14-1D00B86514D1}"/>
    <dgm:cxn modelId="{3738A7F7-E9D0-45E9-B7A5-B7DEBA5A9870}" srcId="{13B1CA86-69F1-4CFB-8A7E-0111260C5826}" destId="{D358CC43-667A-4377-B3E4-AFF19BB56551}" srcOrd="1" destOrd="0" parTransId="{CDA4B714-2D86-4710-A99F-130CF0E173B1}" sibTransId="{4F4B1F68-305E-471C-AD50-F5101847B3AE}"/>
    <dgm:cxn modelId="{661B2EC5-34D5-4B6A-A165-63F2D3017F89}" type="presOf" srcId="{5A77D78D-6BE9-4928-AA30-C7A579EDCCA7}" destId="{58A6A48B-F3D5-4D8A-B75F-1973781F7E41}" srcOrd="0" destOrd="0" presId="urn:microsoft.com/office/officeart/2005/8/layout/cycle5"/>
    <dgm:cxn modelId="{579C01B9-8ADF-4BC3-9225-9507D014473A}" type="presParOf" srcId="{13995271-EFC0-40D8-8532-026C21C4BF8A}" destId="{05A3F45D-BEB0-4889-A984-EB50340F2DD7}" srcOrd="0" destOrd="0" presId="urn:microsoft.com/office/officeart/2005/8/layout/cycle5"/>
    <dgm:cxn modelId="{27769626-4DE4-4E63-9AE9-21188E43EF88}" type="presParOf" srcId="{13995271-EFC0-40D8-8532-026C21C4BF8A}" destId="{97322EA7-7BF2-488F-A918-4343C999141B}" srcOrd="1" destOrd="0" presId="urn:microsoft.com/office/officeart/2005/8/layout/cycle5"/>
    <dgm:cxn modelId="{96A4E087-E1E5-4181-8650-CEEB3DFF6C98}" type="presParOf" srcId="{13995271-EFC0-40D8-8532-026C21C4BF8A}" destId="{42A97247-7471-4527-865D-2E9F55F2A4E0}" srcOrd="2" destOrd="0" presId="urn:microsoft.com/office/officeart/2005/8/layout/cycle5"/>
    <dgm:cxn modelId="{61C6F1F6-735B-45A1-9F1A-26A35386840E}" type="presParOf" srcId="{13995271-EFC0-40D8-8532-026C21C4BF8A}" destId="{C520FC71-03FC-48B1-A28D-F4B8070245FB}" srcOrd="3" destOrd="0" presId="urn:microsoft.com/office/officeart/2005/8/layout/cycle5"/>
    <dgm:cxn modelId="{D40EE727-F747-49F4-8A91-ED0C1D87FDFC}" type="presParOf" srcId="{13995271-EFC0-40D8-8532-026C21C4BF8A}" destId="{A490F7B8-8145-4041-808E-3FBB7056569C}" srcOrd="4" destOrd="0" presId="urn:microsoft.com/office/officeart/2005/8/layout/cycle5"/>
    <dgm:cxn modelId="{4C4F7B61-D57B-4644-AE94-3D3839BCDD32}" type="presParOf" srcId="{13995271-EFC0-40D8-8532-026C21C4BF8A}" destId="{87ECB63F-D34F-49E8-9D28-893D2373CAB8}" srcOrd="5" destOrd="0" presId="urn:microsoft.com/office/officeart/2005/8/layout/cycle5"/>
    <dgm:cxn modelId="{2FE5DEF1-522C-4BFF-A29E-CDF7A4F52C2A}" type="presParOf" srcId="{13995271-EFC0-40D8-8532-026C21C4BF8A}" destId="{54DEB5F7-0A78-4A57-97DF-96FA32603C51}" srcOrd="6" destOrd="0" presId="urn:microsoft.com/office/officeart/2005/8/layout/cycle5"/>
    <dgm:cxn modelId="{AB38F34D-C7B3-4A84-9834-A888AE84C72E}" type="presParOf" srcId="{13995271-EFC0-40D8-8532-026C21C4BF8A}" destId="{5C358E64-6AE0-4F59-AE88-CF7A01378124}" srcOrd="7" destOrd="0" presId="urn:microsoft.com/office/officeart/2005/8/layout/cycle5"/>
    <dgm:cxn modelId="{CA285840-CAF4-4941-9038-F25E9CF17E7B}" type="presParOf" srcId="{13995271-EFC0-40D8-8532-026C21C4BF8A}" destId="{B7398572-BBE2-4128-87C3-369998D2475F}" srcOrd="8" destOrd="0" presId="urn:microsoft.com/office/officeart/2005/8/layout/cycle5"/>
    <dgm:cxn modelId="{D439926C-ADB5-46F2-8B42-1EA62AFB2FAA}" type="presParOf" srcId="{13995271-EFC0-40D8-8532-026C21C4BF8A}" destId="{72C77573-62BF-4A31-BDAA-753C1A792A86}" srcOrd="9" destOrd="0" presId="urn:microsoft.com/office/officeart/2005/8/layout/cycle5"/>
    <dgm:cxn modelId="{105B0732-9D92-48E8-B7A3-720BCDF0A703}" type="presParOf" srcId="{13995271-EFC0-40D8-8532-026C21C4BF8A}" destId="{6F462A3C-F5D7-4D5F-9474-A516B5820008}" srcOrd="10" destOrd="0" presId="urn:microsoft.com/office/officeart/2005/8/layout/cycle5"/>
    <dgm:cxn modelId="{DE6EBDC7-1CEE-400F-AFBA-F42D5B4ED5BA}" type="presParOf" srcId="{13995271-EFC0-40D8-8532-026C21C4BF8A}" destId="{52EA37EC-B8F9-4811-984B-7B69E2D381A3}" srcOrd="11" destOrd="0" presId="urn:microsoft.com/office/officeart/2005/8/layout/cycle5"/>
    <dgm:cxn modelId="{CE882F8E-879A-44DC-8A87-8F25422F1050}" type="presParOf" srcId="{13995271-EFC0-40D8-8532-026C21C4BF8A}" destId="{58A6A48B-F3D5-4D8A-B75F-1973781F7E41}" srcOrd="12" destOrd="0" presId="urn:microsoft.com/office/officeart/2005/8/layout/cycle5"/>
    <dgm:cxn modelId="{3903B7EE-C4F5-4A9A-868A-1DB4E4AAA202}" type="presParOf" srcId="{13995271-EFC0-40D8-8532-026C21C4BF8A}" destId="{4C4DB47F-5558-4B83-A76E-ABF845E80E06}" srcOrd="13" destOrd="0" presId="urn:microsoft.com/office/officeart/2005/8/layout/cycle5"/>
    <dgm:cxn modelId="{D9666333-BFD7-4D3B-B402-1E13FDF2ACB3}" type="presParOf" srcId="{13995271-EFC0-40D8-8532-026C21C4BF8A}" destId="{DC0987EA-D436-4EA0-94A2-84A9DC92D5B8}" srcOrd="14" destOrd="0" presId="urn:microsoft.com/office/officeart/2005/8/layout/cycle5"/>
    <dgm:cxn modelId="{24B47AAA-23DC-48DC-B152-717CC472DA39}" type="presParOf" srcId="{13995271-EFC0-40D8-8532-026C21C4BF8A}" destId="{D42604B0-BBD4-4A53-86AF-78FD63E60F92}" srcOrd="15" destOrd="0" presId="urn:microsoft.com/office/officeart/2005/8/layout/cycle5"/>
    <dgm:cxn modelId="{0AFE58ED-12F2-4118-A621-DF536EC9E8AC}" type="presParOf" srcId="{13995271-EFC0-40D8-8532-026C21C4BF8A}" destId="{D2634DD8-A16F-4AFC-BD8E-AB8F3D95F64E}" srcOrd="16" destOrd="0" presId="urn:microsoft.com/office/officeart/2005/8/layout/cycle5"/>
    <dgm:cxn modelId="{4F26E6A0-E82D-422B-8BA0-66B4DE1972A7}" type="presParOf" srcId="{13995271-EFC0-40D8-8532-026C21C4BF8A}" destId="{69EC0808-18FC-4956-BAC0-5454F17129CC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1508F0-3D45-43FD-AEB5-A0E80BA47B1A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7C49D598-BE8F-4C4A-A443-7CFF7CF82001}">
      <dgm:prSet phldrT="[Teks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hr-HR" sz="1400" dirty="0" smtClean="0">
              <a:latin typeface="Arial Black" pitchFamily="34" charset="0"/>
            </a:rPr>
            <a:t>MZOS i Agencije trebaju ozakoniti u paradigmi školstva KIP</a:t>
          </a:r>
          <a:endParaRPr lang="hr-HR" sz="1400" dirty="0">
            <a:latin typeface="Arial Black" pitchFamily="34" charset="0"/>
          </a:endParaRPr>
        </a:p>
      </dgm:t>
    </dgm:pt>
    <dgm:pt modelId="{F91C40F2-1A1E-4849-913A-227209408C11}" type="parTrans" cxnId="{989F603B-DF3E-4B79-B93A-65A02ADE2A8D}">
      <dgm:prSet/>
      <dgm:spPr/>
      <dgm:t>
        <a:bodyPr/>
        <a:lstStyle/>
        <a:p>
          <a:endParaRPr lang="hr-HR"/>
        </a:p>
      </dgm:t>
    </dgm:pt>
    <dgm:pt modelId="{9C6F79F6-4AFE-4E1C-BDF0-A24C923C03D1}" type="sibTrans" cxnId="{989F603B-DF3E-4B79-B93A-65A02ADE2A8D}">
      <dgm:prSet/>
      <dgm:spPr/>
      <dgm:t>
        <a:bodyPr/>
        <a:lstStyle/>
        <a:p>
          <a:endParaRPr lang="hr-HR"/>
        </a:p>
      </dgm:t>
    </dgm:pt>
    <dgm:pt modelId="{5396942D-5168-4203-9CA4-AC4FC4DC5230}">
      <dgm:prSet phldrT="[Teks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hr-HR" sz="1400" dirty="0" smtClean="0">
              <a:latin typeface="Arial Black" pitchFamily="34" charset="0"/>
            </a:rPr>
            <a:t>Škola (ravnatelj) treba oblikovati potrebe KIP-a s obzirom na strukturu programa koje izvodi</a:t>
          </a:r>
          <a:endParaRPr lang="hr-HR" sz="1400" dirty="0">
            <a:latin typeface="Arial Black" pitchFamily="34" charset="0"/>
          </a:endParaRPr>
        </a:p>
      </dgm:t>
    </dgm:pt>
    <dgm:pt modelId="{E588A172-9FF8-425D-9094-436964617FAD}" type="parTrans" cxnId="{C4C4B9E4-D007-4D45-8A0B-EAEEFCD92BA1}">
      <dgm:prSet/>
      <dgm:spPr/>
      <dgm:t>
        <a:bodyPr/>
        <a:lstStyle/>
        <a:p>
          <a:endParaRPr lang="hr-HR"/>
        </a:p>
      </dgm:t>
    </dgm:pt>
    <dgm:pt modelId="{17F25F84-2CE7-4B9B-9755-0BD314069D2E}" type="sibTrans" cxnId="{C4C4B9E4-D007-4D45-8A0B-EAEEFCD92BA1}">
      <dgm:prSet/>
      <dgm:spPr/>
      <dgm:t>
        <a:bodyPr/>
        <a:lstStyle/>
        <a:p>
          <a:endParaRPr lang="hr-HR"/>
        </a:p>
      </dgm:t>
    </dgm:pt>
    <dgm:pt modelId="{46E08709-3C39-4D15-8D39-BE510E9A20D5}">
      <dgm:prSet phldrT="[Teks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hr-HR" sz="1400" dirty="0" smtClean="0">
              <a:latin typeface="Arial Black" pitchFamily="34" charset="0"/>
            </a:rPr>
            <a:t>Učenici  trebaju biti poučavani i vrednovani s obzirom na elemente KIP-a</a:t>
          </a:r>
          <a:endParaRPr lang="hr-HR" sz="1400" dirty="0">
            <a:latin typeface="Arial Black" pitchFamily="34" charset="0"/>
          </a:endParaRPr>
        </a:p>
      </dgm:t>
    </dgm:pt>
    <dgm:pt modelId="{405E110A-C5AF-45B3-BA88-24532F25ED51}" type="parTrans" cxnId="{F6C88755-21BC-4B9A-A034-FAB25CDDB486}">
      <dgm:prSet/>
      <dgm:spPr/>
      <dgm:t>
        <a:bodyPr/>
        <a:lstStyle/>
        <a:p>
          <a:endParaRPr lang="hr-HR"/>
        </a:p>
      </dgm:t>
    </dgm:pt>
    <dgm:pt modelId="{408BA1E3-B64E-4EC3-B08F-FB8350F16DBC}" type="sibTrans" cxnId="{F6C88755-21BC-4B9A-A034-FAB25CDDB486}">
      <dgm:prSet/>
      <dgm:spPr/>
      <dgm:t>
        <a:bodyPr/>
        <a:lstStyle/>
        <a:p>
          <a:endParaRPr lang="hr-HR"/>
        </a:p>
      </dgm:t>
    </dgm:pt>
    <dgm:pt modelId="{886F2C23-03C3-4F91-ACA4-0A6E2F866306}">
      <dgm:prSet phldrT="[Teks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hr-HR" sz="1400" dirty="0" smtClean="0">
              <a:latin typeface="Arial Black" pitchFamily="34" charset="0"/>
            </a:rPr>
            <a:t>Učitelji/ nastavnici se moraju usavršavati u KIP-u i ujedno poučavati učenike i postavljati zahtjeve u procesu istraživanja i učenja</a:t>
          </a:r>
          <a:endParaRPr lang="hr-HR" sz="1400" dirty="0">
            <a:latin typeface="Arial Black" pitchFamily="34" charset="0"/>
          </a:endParaRPr>
        </a:p>
      </dgm:t>
    </dgm:pt>
    <dgm:pt modelId="{D120E033-A49A-410C-82E6-528E82E7A11A}" type="parTrans" cxnId="{176ECB04-8832-4905-AFF5-EC96339319BD}">
      <dgm:prSet/>
      <dgm:spPr/>
      <dgm:t>
        <a:bodyPr/>
        <a:lstStyle/>
        <a:p>
          <a:endParaRPr lang="hr-HR"/>
        </a:p>
      </dgm:t>
    </dgm:pt>
    <dgm:pt modelId="{C24523E1-E9B7-4EC4-B3CD-DF8C7867B0D7}" type="sibTrans" cxnId="{176ECB04-8832-4905-AFF5-EC96339319BD}">
      <dgm:prSet/>
      <dgm:spPr/>
      <dgm:t>
        <a:bodyPr/>
        <a:lstStyle/>
        <a:p>
          <a:endParaRPr lang="hr-HR"/>
        </a:p>
      </dgm:t>
    </dgm:pt>
    <dgm:pt modelId="{A817DBF1-8378-4978-BEDA-0CD43C18F79B}">
      <dgm:prSet phldrT="[Teks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hr-HR" sz="1400" dirty="0" smtClean="0">
              <a:latin typeface="Arial Black" pitchFamily="34" charset="0"/>
            </a:rPr>
            <a:t>Knjižničar treba uvažavati u KIP-u potrebe korisnika, uzevši u obzir njihova predznanja, socijalne, kulturne i ekonomske snage</a:t>
          </a:r>
          <a:endParaRPr lang="hr-HR" sz="1400" dirty="0">
            <a:latin typeface="Arial Black" pitchFamily="34" charset="0"/>
          </a:endParaRPr>
        </a:p>
      </dgm:t>
    </dgm:pt>
    <dgm:pt modelId="{56AD5110-556C-40C4-8EAC-FB81E2F4D89C}" type="parTrans" cxnId="{FF829F92-DAC1-4854-9A9B-6F42D12D266C}">
      <dgm:prSet/>
      <dgm:spPr/>
      <dgm:t>
        <a:bodyPr/>
        <a:lstStyle/>
        <a:p>
          <a:endParaRPr lang="hr-HR"/>
        </a:p>
      </dgm:t>
    </dgm:pt>
    <dgm:pt modelId="{4B3905C2-789E-46B9-9082-C301EA170BED}" type="sibTrans" cxnId="{FF829F92-DAC1-4854-9A9B-6F42D12D266C}">
      <dgm:prSet/>
      <dgm:spPr/>
      <dgm:t>
        <a:bodyPr/>
        <a:lstStyle/>
        <a:p>
          <a:endParaRPr lang="hr-HR"/>
        </a:p>
      </dgm:t>
    </dgm:pt>
    <dgm:pt modelId="{29891B59-7084-4B62-AD46-D331DC859104}" type="pres">
      <dgm:prSet presAssocID="{E31508F0-3D45-43FD-AEB5-A0E80BA47B1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0550037A-54D1-4FD5-A9DD-5E12947551EA}" type="pres">
      <dgm:prSet presAssocID="{7C49D598-BE8F-4C4A-A443-7CFF7CF82001}" presName="node" presStyleLbl="node1" presStyleIdx="0" presStyleCnt="5" custScaleX="15024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3305E5B-D5A7-4524-A6E5-0AA968EAB063}" type="pres">
      <dgm:prSet presAssocID="{7C49D598-BE8F-4C4A-A443-7CFF7CF82001}" presName="spNode" presStyleCnt="0"/>
      <dgm:spPr/>
    </dgm:pt>
    <dgm:pt modelId="{5743A03A-A5C5-4FB4-A3E1-C9AC3AF0FE09}" type="pres">
      <dgm:prSet presAssocID="{9C6F79F6-4AFE-4E1C-BDF0-A24C923C03D1}" presName="sibTrans" presStyleLbl="sibTrans1D1" presStyleIdx="0" presStyleCnt="5"/>
      <dgm:spPr/>
      <dgm:t>
        <a:bodyPr/>
        <a:lstStyle/>
        <a:p>
          <a:endParaRPr lang="hr-HR"/>
        </a:p>
      </dgm:t>
    </dgm:pt>
    <dgm:pt modelId="{6F10EE8A-80C8-4D60-8008-AA79836207D8}" type="pres">
      <dgm:prSet presAssocID="{5396942D-5168-4203-9CA4-AC4FC4DC5230}" presName="node" presStyleLbl="node1" presStyleIdx="1" presStyleCnt="5" custScaleX="147009" custScaleY="12189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8C13E60-561F-4D23-8E2F-BCAC64822353}" type="pres">
      <dgm:prSet presAssocID="{5396942D-5168-4203-9CA4-AC4FC4DC5230}" presName="spNode" presStyleCnt="0"/>
      <dgm:spPr/>
    </dgm:pt>
    <dgm:pt modelId="{8F457007-541B-449C-B9A6-3EE2A38B7F63}" type="pres">
      <dgm:prSet presAssocID="{17F25F84-2CE7-4B9B-9755-0BD314069D2E}" presName="sibTrans" presStyleLbl="sibTrans1D1" presStyleIdx="1" presStyleCnt="5"/>
      <dgm:spPr/>
      <dgm:t>
        <a:bodyPr/>
        <a:lstStyle/>
        <a:p>
          <a:endParaRPr lang="hr-HR"/>
        </a:p>
      </dgm:t>
    </dgm:pt>
    <dgm:pt modelId="{791DE30A-6A68-416D-80F0-08C0A06B6D9F}" type="pres">
      <dgm:prSet presAssocID="{46E08709-3C39-4D15-8D39-BE510E9A20D5}" presName="node" presStyleLbl="node1" presStyleIdx="2" presStyleCnt="5" custScaleX="137413" custScaleY="124902" custRadScaleRad="95050" custRadScaleInc="-3693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4715FC8-BC5D-4324-8E3A-01905BCD1BAF}" type="pres">
      <dgm:prSet presAssocID="{46E08709-3C39-4D15-8D39-BE510E9A20D5}" presName="spNode" presStyleCnt="0"/>
      <dgm:spPr/>
    </dgm:pt>
    <dgm:pt modelId="{57C292F8-3890-49EE-905E-BCAA802A4148}" type="pres">
      <dgm:prSet presAssocID="{408BA1E3-B64E-4EC3-B08F-FB8350F16DBC}" presName="sibTrans" presStyleLbl="sibTrans1D1" presStyleIdx="2" presStyleCnt="5"/>
      <dgm:spPr/>
      <dgm:t>
        <a:bodyPr/>
        <a:lstStyle/>
        <a:p>
          <a:endParaRPr lang="hr-HR"/>
        </a:p>
      </dgm:t>
    </dgm:pt>
    <dgm:pt modelId="{01B40608-9A2E-4EDF-8F14-93B5E03CF8E8}" type="pres">
      <dgm:prSet presAssocID="{886F2C23-03C3-4F91-ACA4-0A6E2F866306}" presName="node" presStyleLbl="node1" presStyleIdx="3" presStyleCnt="5" custScaleX="169798" custScaleY="136527" custRadScaleRad="96544" custRadScaleInc="4061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C4B32DB-249C-4E7F-918A-DD8D36FDDD62}" type="pres">
      <dgm:prSet presAssocID="{886F2C23-03C3-4F91-ACA4-0A6E2F866306}" presName="spNode" presStyleCnt="0"/>
      <dgm:spPr/>
    </dgm:pt>
    <dgm:pt modelId="{0507E702-FC8D-422F-8662-398AA957C98F}" type="pres">
      <dgm:prSet presAssocID="{C24523E1-E9B7-4EC4-B3CD-DF8C7867B0D7}" presName="sibTrans" presStyleLbl="sibTrans1D1" presStyleIdx="3" presStyleCnt="5"/>
      <dgm:spPr/>
      <dgm:t>
        <a:bodyPr/>
        <a:lstStyle/>
        <a:p>
          <a:endParaRPr lang="hr-HR"/>
        </a:p>
      </dgm:t>
    </dgm:pt>
    <dgm:pt modelId="{16008F2B-CBCD-423A-A6F5-A91843DBF9E2}" type="pres">
      <dgm:prSet presAssocID="{A817DBF1-8378-4978-BEDA-0CD43C18F79B}" presName="node" presStyleLbl="node1" presStyleIdx="4" presStyleCnt="5" custScaleX="165686" custScaleY="12244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A15F03E-B47D-45B5-973B-AE2F2F074F1C}" type="pres">
      <dgm:prSet presAssocID="{A817DBF1-8378-4978-BEDA-0CD43C18F79B}" presName="spNode" presStyleCnt="0"/>
      <dgm:spPr/>
    </dgm:pt>
    <dgm:pt modelId="{25780045-F994-47FB-8213-C94765D37663}" type="pres">
      <dgm:prSet presAssocID="{4B3905C2-789E-46B9-9082-C301EA170BED}" presName="sibTrans" presStyleLbl="sibTrans1D1" presStyleIdx="4" presStyleCnt="5"/>
      <dgm:spPr/>
      <dgm:t>
        <a:bodyPr/>
        <a:lstStyle/>
        <a:p>
          <a:endParaRPr lang="hr-HR"/>
        </a:p>
      </dgm:t>
    </dgm:pt>
  </dgm:ptLst>
  <dgm:cxnLst>
    <dgm:cxn modelId="{DD8CAC05-683A-477C-AA49-EE5CC02A968B}" type="presOf" srcId="{E31508F0-3D45-43FD-AEB5-A0E80BA47B1A}" destId="{29891B59-7084-4B62-AD46-D331DC859104}" srcOrd="0" destOrd="0" presId="urn:microsoft.com/office/officeart/2005/8/layout/cycle6"/>
    <dgm:cxn modelId="{8A72C8BF-E5C6-44DB-9833-033B3998AD0D}" type="presOf" srcId="{46E08709-3C39-4D15-8D39-BE510E9A20D5}" destId="{791DE30A-6A68-416D-80F0-08C0A06B6D9F}" srcOrd="0" destOrd="0" presId="urn:microsoft.com/office/officeart/2005/8/layout/cycle6"/>
    <dgm:cxn modelId="{EF91310F-931D-4D2E-A3F7-8D3FB7B90147}" type="presOf" srcId="{5396942D-5168-4203-9CA4-AC4FC4DC5230}" destId="{6F10EE8A-80C8-4D60-8008-AA79836207D8}" srcOrd="0" destOrd="0" presId="urn:microsoft.com/office/officeart/2005/8/layout/cycle6"/>
    <dgm:cxn modelId="{D2498066-E8B5-4B38-81A3-520A4DABFDFC}" type="presOf" srcId="{408BA1E3-B64E-4EC3-B08F-FB8350F16DBC}" destId="{57C292F8-3890-49EE-905E-BCAA802A4148}" srcOrd="0" destOrd="0" presId="urn:microsoft.com/office/officeart/2005/8/layout/cycle6"/>
    <dgm:cxn modelId="{305FE582-4B31-4AFF-8064-BB89AF3EEDF8}" type="presOf" srcId="{886F2C23-03C3-4F91-ACA4-0A6E2F866306}" destId="{01B40608-9A2E-4EDF-8F14-93B5E03CF8E8}" srcOrd="0" destOrd="0" presId="urn:microsoft.com/office/officeart/2005/8/layout/cycle6"/>
    <dgm:cxn modelId="{DF8366E8-DE45-4F4B-B955-CB966AABAC6A}" type="presOf" srcId="{4B3905C2-789E-46B9-9082-C301EA170BED}" destId="{25780045-F994-47FB-8213-C94765D37663}" srcOrd="0" destOrd="0" presId="urn:microsoft.com/office/officeart/2005/8/layout/cycle6"/>
    <dgm:cxn modelId="{B4106EC1-9F13-4BEB-BFB7-95F1A680E0C4}" type="presOf" srcId="{A817DBF1-8378-4978-BEDA-0CD43C18F79B}" destId="{16008F2B-CBCD-423A-A6F5-A91843DBF9E2}" srcOrd="0" destOrd="0" presId="urn:microsoft.com/office/officeart/2005/8/layout/cycle6"/>
    <dgm:cxn modelId="{36600C2E-0C14-4F6E-BF5C-30A5A11B8462}" type="presOf" srcId="{C24523E1-E9B7-4EC4-B3CD-DF8C7867B0D7}" destId="{0507E702-FC8D-422F-8662-398AA957C98F}" srcOrd="0" destOrd="0" presId="urn:microsoft.com/office/officeart/2005/8/layout/cycle6"/>
    <dgm:cxn modelId="{989F603B-DF3E-4B79-B93A-65A02ADE2A8D}" srcId="{E31508F0-3D45-43FD-AEB5-A0E80BA47B1A}" destId="{7C49D598-BE8F-4C4A-A443-7CFF7CF82001}" srcOrd="0" destOrd="0" parTransId="{F91C40F2-1A1E-4849-913A-227209408C11}" sibTransId="{9C6F79F6-4AFE-4E1C-BDF0-A24C923C03D1}"/>
    <dgm:cxn modelId="{C4C4B9E4-D007-4D45-8A0B-EAEEFCD92BA1}" srcId="{E31508F0-3D45-43FD-AEB5-A0E80BA47B1A}" destId="{5396942D-5168-4203-9CA4-AC4FC4DC5230}" srcOrd="1" destOrd="0" parTransId="{E588A172-9FF8-425D-9094-436964617FAD}" sibTransId="{17F25F84-2CE7-4B9B-9755-0BD314069D2E}"/>
    <dgm:cxn modelId="{F6C88755-21BC-4B9A-A034-FAB25CDDB486}" srcId="{E31508F0-3D45-43FD-AEB5-A0E80BA47B1A}" destId="{46E08709-3C39-4D15-8D39-BE510E9A20D5}" srcOrd="2" destOrd="0" parTransId="{405E110A-C5AF-45B3-BA88-24532F25ED51}" sibTransId="{408BA1E3-B64E-4EC3-B08F-FB8350F16DBC}"/>
    <dgm:cxn modelId="{4DA7D7BC-B2C1-4AA7-86CB-8E5AB016288B}" type="presOf" srcId="{7C49D598-BE8F-4C4A-A443-7CFF7CF82001}" destId="{0550037A-54D1-4FD5-A9DD-5E12947551EA}" srcOrd="0" destOrd="0" presId="urn:microsoft.com/office/officeart/2005/8/layout/cycle6"/>
    <dgm:cxn modelId="{5CD124AA-F481-4B71-8DAE-B4B1CFDADE8C}" type="presOf" srcId="{9C6F79F6-4AFE-4E1C-BDF0-A24C923C03D1}" destId="{5743A03A-A5C5-4FB4-A3E1-C9AC3AF0FE09}" srcOrd="0" destOrd="0" presId="urn:microsoft.com/office/officeart/2005/8/layout/cycle6"/>
    <dgm:cxn modelId="{176ECB04-8832-4905-AFF5-EC96339319BD}" srcId="{E31508F0-3D45-43FD-AEB5-A0E80BA47B1A}" destId="{886F2C23-03C3-4F91-ACA4-0A6E2F866306}" srcOrd="3" destOrd="0" parTransId="{D120E033-A49A-410C-82E6-528E82E7A11A}" sibTransId="{C24523E1-E9B7-4EC4-B3CD-DF8C7867B0D7}"/>
    <dgm:cxn modelId="{FF829F92-DAC1-4854-9A9B-6F42D12D266C}" srcId="{E31508F0-3D45-43FD-AEB5-A0E80BA47B1A}" destId="{A817DBF1-8378-4978-BEDA-0CD43C18F79B}" srcOrd="4" destOrd="0" parTransId="{56AD5110-556C-40C4-8EAC-FB81E2F4D89C}" sibTransId="{4B3905C2-789E-46B9-9082-C301EA170BED}"/>
    <dgm:cxn modelId="{53A1BF8C-D474-4B92-9E1A-BA5BE82FE1BC}" type="presOf" srcId="{17F25F84-2CE7-4B9B-9755-0BD314069D2E}" destId="{8F457007-541B-449C-B9A6-3EE2A38B7F63}" srcOrd="0" destOrd="0" presId="urn:microsoft.com/office/officeart/2005/8/layout/cycle6"/>
    <dgm:cxn modelId="{BFB7DEEA-CB53-4216-95E6-9D91E0A64577}" type="presParOf" srcId="{29891B59-7084-4B62-AD46-D331DC859104}" destId="{0550037A-54D1-4FD5-A9DD-5E12947551EA}" srcOrd="0" destOrd="0" presId="urn:microsoft.com/office/officeart/2005/8/layout/cycle6"/>
    <dgm:cxn modelId="{9BAFBEDC-991C-4097-BEF4-55343872323C}" type="presParOf" srcId="{29891B59-7084-4B62-AD46-D331DC859104}" destId="{B3305E5B-D5A7-4524-A6E5-0AA968EAB063}" srcOrd="1" destOrd="0" presId="urn:microsoft.com/office/officeart/2005/8/layout/cycle6"/>
    <dgm:cxn modelId="{0386A3F0-DCC6-4E6B-ADA1-35304B9FCC10}" type="presParOf" srcId="{29891B59-7084-4B62-AD46-D331DC859104}" destId="{5743A03A-A5C5-4FB4-A3E1-C9AC3AF0FE09}" srcOrd="2" destOrd="0" presId="urn:microsoft.com/office/officeart/2005/8/layout/cycle6"/>
    <dgm:cxn modelId="{899F6A7C-8C8E-42BB-B3B6-F258CCE302B8}" type="presParOf" srcId="{29891B59-7084-4B62-AD46-D331DC859104}" destId="{6F10EE8A-80C8-4D60-8008-AA79836207D8}" srcOrd="3" destOrd="0" presId="urn:microsoft.com/office/officeart/2005/8/layout/cycle6"/>
    <dgm:cxn modelId="{E94839DF-19AB-4C73-A6BD-949F62CB480E}" type="presParOf" srcId="{29891B59-7084-4B62-AD46-D331DC859104}" destId="{38C13E60-561F-4D23-8E2F-BCAC64822353}" srcOrd="4" destOrd="0" presId="urn:microsoft.com/office/officeart/2005/8/layout/cycle6"/>
    <dgm:cxn modelId="{C32390AA-2586-4731-9402-7F3BC025A018}" type="presParOf" srcId="{29891B59-7084-4B62-AD46-D331DC859104}" destId="{8F457007-541B-449C-B9A6-3EE2A38B7F63}" srcOrd="5" destOrd="0" presId="urn:microsoft.com/office/officeart/2005/8/layout/cycle6"/>
    <dgm:cxn modelId="{7F7AB320-6233-4AC3-8773-8119D03D4F94}" type="presParOf" srcId="{29891B59-7084-4B62-AD46-D331DC859104}" destId="{791DE30A-6A68-416D-80F0-08C0A06B6D9F}" srcOrd="6" destOrd="0" presId="urn:microsoft.com/office/officeart/2005/8/layout/cycle6"/>
    <dgm:cxn modelId="{AB00DEDD-CD5E-41A4-BA74-89C7338FF552}" type="presParOf" srcId="{29891B59-7084-4B62-AD46-D331DC859104}" destId="{A4715FC8-BC5D-4324-8E3A-01905BCD1BAF}" srcOrd="7" destOrd="0" presId="urn:microsoft.com/office/officeart/2005/8/layout/cycle6"/>
    <dgm:cxn modelId="{38222F99-11C3-4AE8-B2DA-46BF8D83F6F9}" type="presParOf" srcId="{29891B59-7084-4B62-AD46-D331DC859104}" destId="{57C292F8-3890-49EE-905E-BCAA802A4148}" srcOrd="8" destOrd="0" presId="urn:microsoft.com/office/officeart/2005/8/layout/cycle6"/>
    <dgm:cxn modelId="{58077333-D635-44F6-9F0B-A5645C5984C6}" type="presParOf" srcId="{29891B59-7084-4B62-AD46-D331DC859104}" destId="{01B40608-9A2E-4EDF-8F14-93B5E03CF8E8}" srcOrd="9" destOrd="0" presId="urn:microsoft.com/office/officeart/2005/8/layout/cycle6"/>
    <dgm:cxn modelId="{BB072715-2669-4C38-91D4-BF782FF24A75}" type="presParOf" srcId="{29891B59-7084-4B62-AD46-D331DC859104}" destId="{AC4B32DB-249C-4E7F-918A-DD8D36FDDD62}" srcOrd="10" destOrd="0" presId="urn:microsoft.com/office/officeart/2005/8/layout/cycle6"/>
    <dgm:cxn modelId="{740C0E8B-DB10-4E92-B41C-6F0761C45310}" type="presParOf" srcId="{29891B59-7084-4B62-AD46-D331DC859104}" destId="{0507E702-FC8D-422F-8662-398AA957C98F}" srcOrd="11" destOrd="0" presId="urn:microsoft.com/office/officeart/2005/8/layout/cycle6"/>
    <dgm:cxn modelId="{AC3BABFE-B1E1-499C-AEFE-1AAFC0A5C122}" type="presParOf" srcId="{29891B59-7084-4B62-AD46-D331DC859104}" destId="{16008F2B-CBCD-423A-A6F5-A91843DBF9E2}" srcOrd="12" destOrd="0" presId="urn:microsoft.com/office/officeart/2005/8/layout/cycle6"/>
    <dgm:cxn modelId="{683628F9-0833-4682-99FB-356960F6F119}" type="presParOf" srcId="{29891B59-7084-4B62-AD46-D331DC859104}" destId="{6A15F03E-B47D-45B5-973B-AE2F2F074F1C}" srcOrd="13" destOrd="0" presId="urn:microsoft.com/office/officeart/2005/8/layout/cycle6"/>
    <dgm:cxn modelId="{B5289649-36F3-4016-9A88-6C4A7FC5211D}" type="presParOf" srcId="{29891B59-7084-4B62-AD46-D331DC859104}" destId="{25780045-F994-47FB-8213-C94765D37663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A3F45D-BEB0-4889-A984-EB50340F2DD7}">
      <dsp:nvSpPr>
        <dsp:cNvPr id="0" name=""/>
        <dsp:cNvSpPr/>
      </dsp:nvSpPr>
      <dsp:spPr>
        <a:xfrm>
          <a:off x="2017390" y="97481"/>
          <a:ext cx="4165188" cy="9080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>
              <a:latin typeface="Arial Black" pitchFamily="34" charset="0"/>
            </a:rPr>
            <a:t>kod zapošljavanja učitelja / nastavnika (u natječaju) trebao bi jedan od uvjeta biti – pravopisna i informacijska pismenost</a:t>
          </a:r>
          <a:endParaRPr lang="hr-HR" sz="1200" kern="1200" dirty="0">
            <a:latin typeface="Arial Black" pitchFamily="34" charset="0"/>
          </a:endParaRPr>
        </a:p>
      </dsp:txBody>
      <dsp:txXfrm>
        <a:off x="2061718" y="141809"/>
        <a:ext cx="4076532" cy="819407"/>
      </dsp:txXfrm>
    </dsp:sp>
    <dsp:sp modelId="{42A97247-7471-4527-865D-2E9F55F2A4E0}">
      <dsp:nvSpPr>
        <dsp:cNvPr id="0" name=""/>
        <dsp:cNvSpPr/>
      </dsp:nvSpPr>
      <dsp:spPr>
        <a:xfrm>
          <a:off x="1257273" y="787837"/>
          <a:ext cx="4870470" cy="4870470"/>
        </a:xfrm>
        <a:custGeom>
          <a:avLst/>
          <a:gdLst/>
          <a:ahLst/>
          <a:cxnLst/>
          <a:rect l="0" t="0" r="0" b="0"/>
          <a:pathLst>
            <a:path>
              <a:moveTo>
                <a:pt x="3633291" y="315085"/>
              </a:moveTo>
              <a:arcTo wR="2435235" hR="2435235" stAng="17968198" swAng="92313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20FC71-03FC-48B1-A28D-F4B8070245FB}">
      <dsp:nvSpPr>
        <dsp:cNvPr id="0" name=""/>
        <dsp:cNvSpPr/>
      </dsp:nvSpPr>
      <dsp:spPr>
        <a:xfrm>
          <a:off x="4250291" y="1654934"/>
          <a:ext cx="3821579" cy="9178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>
              <a:latin typeface="Arial Black" pitchFamily="34" charset="0"/>
            </a:rPr>
            <a:t>mentor pripravniku morao bi imati u programu preispitivanje informacijske pismenosti kandidata </a:t>
          </a:r>
        </a:p>
      </dsp:txBody>
      <dsp:txXfrm>
        <a:off x="4295096" y="1699739"/>
        <a:ext cx="3731969" cy="828235"/>
      </dsp:txXfrm>
    </dsp:sp>
    <dsp:sp modelId="{87ECB63F-D34F-49E8-9D28-893D2373CAB8}">
      <dsp:nvSpPr>
        <dsp:cNvPr id="0" name=""/>
        <dsp:cNvSpPr/>
      </dsp:nvSpPr>
      <dsp:spPr>
        <a:xfrm>
          <a:off x="1668817" y="1216247"/>
          <a:ext cx="4870470" cy="4870470"/>
        </a:xfrm>
        <a:custGeom>
          <a:avLst/>
          <a:gdLst/>
          <a:ahLst/>
          <a:cxnLst/>
          <a:rect l="0" t="0" r="0" b="0"/>
          <a:pathLst>
            <a:path>
              <a:moveTo>
                <a:pt x="4661850" y="1449052"/>
              </a:moveTo>
              <a:arcTo wR="2435235" hR="2435235" stAng="20166667" swAng="4340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DEB5F7-0A78-4A57-97DF-96FA32603C51}">
      <dsp:nvSpPr>
        <dsp:cNvPr id="0" name=""/>
        <dsp:cNvSpPr/>
      </dsp:nvSpPr>
      <dsp:spPr>
        <a:xfrm>
          <a:off x="4720077" y="3051971"/>
          <a:ext cx="3199948" cy="13772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1400" kern="1200" dirty="0" smtClean="0">
              <a:latin typeface="+mj-lt"/>
            </a:rPr>
            <a:t>Razrednik na </a:t>
          </a:r>
          <a:r>
            <a:rPr lang="hr-HR" sz="1400" kern="1200" dirty="0" smtClean="0">
              <a:latin typeface="+mj-lt"/>
            </a:rPr>
            <a:t>SRZ</a:t>
          </a:r>
          <a:r>
            <a:rPr lang="vi-VN" sz="1400" kern="1200" dirty="0" smtClean="0">
              <a:latin typeface="+mj-lt"/>
            </a:rPr>
            <a:t> (barem dok još </a:t>
          </a:r>
          <a:r>
            <a:rPr lang="hr-HR" sz="1400" kern="1200" dirty="0" smtClean="0">
              <a:latin typeface="+mj-lt"/>
            </a:rPr>
            <a:t>KIP</a:t>
          </a:r>
          <a:r>
            <a:rPr lang="vi-VN" sz="1400" kern="1200" dirty="0" smtClean="0">
              <a:latin typeface="+mj-lt"/>
            </a:rPr>
            <a:t> nema mjesta među nastavnim predmetima) trebao surađivati s knjižničar</a:t>
          </a:r>
          <a:r>
            <a:rPr lang="hr-HR" sz="1400" kern="1200" dirty="0" smtClean="0">
              <a:latin typeface="+mj-lt"/>
            </a:rPr>
            <a:t>e</a:t>
          </a:r>
          <a:r>
            <a:rPr lang="vi-VN" sz="1400" kern="1200" dirty="0" smtClean="0">
              <a:latin typeface="+mj-lt"/>
            </a:rPr>
            <a:t>m jer ima priliku timski realizirati odgojne, kulturne, javne i znanstvene sadržaje </a:t>
          </a:r>
          <a:endParaRPr lang="hr-HR" sz="1400" kern="1200" dirty="0">
            <a:latin typeface="+mj-lt"/>
          </a:endParaRPr>
        </a:p>
      </dsp:txBody>
      <dsp:txXfrm>
        <a:off x="4787310" y="3119204"/>
        <a:ext cx="3065482" cy="1242809"/>
      </dsp:txXfrm>
    </dsp:sp>
    <dsp:sp modelId="{B7398572-BBE2-4128-87C3-369998D2475F}">
      <dsp:nvSpPr>
        <dsp:cNvPr id="0" name=""/>
        <dsp:cNvSpPr/>
      </dsp:nvSpPr>
      <dsp:spPr>
        <a:xfrm>
          <a:off x="1257974" y="209955"/>
          <a:ext cx="4870470" cy="4870470"/>
        </a:xfrm>
        <a:custGeom>
          <a:avLst/>
          <a:gdLst/>
          <a:ahLst/>
          <a:cxnLst/>
          <a:rect l="0" t="0" r="0" b="0"/>
          <a:pathLst>
            <a:path>
              <a:moveTo>
                <a:pt x="3997401" y="4303391"/>
              </a:moveTo>
              <a:arcTo wR="2435235" hR="2435235" stAng="3005843" swAng="5412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77573-62BF-4A31-BDAA-753C1A792A86}">
      <dsp:nvSpPr>
        <dsp:cNvPr id="0" name=""/>
        <dsp:cNvSpPr/>
      </dsp:nvSpPr>
      <dsp:spPr>
        <a:xfrm>
          <a:off x="1811570" y="4797572"/>
          <a:ext cx="4587561" cy="10330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b="1" kern="1200" dirty="0" smtClean="0">
              <a:latin typeface="Arial Black" pitchFamily="34" charset="0"/>
            </a:rPr>
            <a:t>Knjižničar</a:t>
          </a:r>
          <a:r>
            <a:rPr lang="hr-HR" sz="1050" kern="1200" dirty="0" smtClean="0">
              <a:latin typeface="Arial Black" pitchFamily="34" charset="0"/>
            </a:rPr>
            <a:t> uvijek stoji nastavniku na raspolaganju s uslugama knjižnice, u poučavanju nastavnika i učenika kojima dotični nastavnik daje zadatke pretraživanja i istraživanja.</a:t>
          </a:r>
          <a:endParaRPr lang="hr-HR" sz="1050" kern="1200" dirty="0">
            <a:latin typeface="Arial Black" pitchFamily="34" charset="0"/>
          </a:endParaRPr>
        </a:p>
      </dsp:txBody>
      <dsp:txXfrm>
        <a:off x="1861997" y="4847999"/>
        <a:ext cx="4486707" cy="932151"/>
      </dsp:txXfrm>
    </dsp:sp>
    <dsp:sp modelId="{52EA37EC-B8F9-4811-984B-7B69E2D381A3}">
      <dsp:nvSpPr>
        <dsp:cNvPr id="0" name=""/>
        <dsp:cNvSpPr/>
      </dsp:nvSpPr>
      <dsp:spPr>
        <a:xfrm>
          <a:off x="2492809" y="371531"/>
          <a:ext cx="4870470" cy="4870470"/>
        </a:xfrm>
        <a:custGeom>
          <a:avLst/>
          <a:gdLst/>
          <a:ahLst/>
          <a:cxnLst/>
          <a:rect l="0" t="0" r="0" b="0"/>
          <a:pathLst>
            <a:path>
              <a:moveTo>
                <a:pt x="943641" y="4360207"/>
              </a:moveTo>
              <a:arcTo wR="2435235" hR="2435235" stAng="7666252" swAng="4708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A6A48B-F3D5-4D8A-B75F-1973781F7E41}">
      <dsp:nvSpPr>
        <dsp:cNvPr id="0" name=""/>
        <dsp:cNvSpPr/>
      </dsp:nvSpPr>
      <dsp:spPr>
        <a:xfrm>
          <a:off x="191698" y="2829556"/>
          <a:ext cx="4044788" cy="15996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>
              <a:latin typeface="Arial Black" pitchFamily="34" charset="0"/>
            </a:rPr>
            <a:t>Nastavnik mora percipirati istraživački rad u procesu učenikovog učenja; dati mu upute pri zadavanju zadatka, voditi ga kroz istraživanje savjetovanjem i na kraju provjeriti i vrednovati rezultate i u poštivanju pravila informacijske pismenosti i etičnosti</a:t>
          </a:r>
          <a:endParaRPr lang="hr-HR" sz="1200" kern="1200" dirty="0">
            <a:latin typeface="Arial Black" pitchFamily="34" charset="0"/>
          </a:endParaRPr>
        </a:p>
      </dsp:txBody>
      <dsp:txXfrm>
        <a:off x="269785" y="2907643"/>
        <a:ext cx="3888614" cy="1443445"/>
      </dsp:txXfrm>
    </dsp:sp>
    <dsp:sp modelId="{DC0987EA-D436-4EA0-94A2-84A9DC92D5B8}">
      <dsp:nvSpPr>
        <dsp:cNvPr id="0" name=""/>
        <dsp:cNvSpPr/>
      </dsp:nvSpPr>
      <dsp:spPr>
        <a:xfrm>
          <a:off x="1644841" y="-1007909"/>
          <a:ext cx="4870470" cy="4870470"/>
        </a:xfrm>
        <a:custGeom>
          <a:avLst/>
          <a:gdLst/>
          <a:ahLst/>
          <a:cxnLst/>
          <a:rect l="0" t="0" r="0" b="0"/>
          <a:pathLst>
            <a:path>
              <a:moveTo>
                <a:pt x="395982" y="3766331"/>
              </a:moveTo>
              <a:arcTo wR="2435235" hR="2435235" stAng="8811961" swAng="3648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2604B0-BBD4-4A53-86AF-78FD63E60F92}">
      <dsp:nvSpPr>
        <dsp:cNvPr id="0" name=""/>
        <dsp:cNvSpPr/>
      </dsp:nvSpPr>
      <dsp:spPr>
        <a:xfrm>
          <a:off x="75448" y="1296143"/>
          <a:ext cx="4003706" cy="11615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>
              <a:latin typeface="Arial Black" pitchFamily="34" charset="0"/>
            </a:rPr>
            <a:t>Mentor treba uputiti u integraciju oblika i metoda rada koji će u dotičnom predmetu zahtijevati od učenika pretraživanje i odabir informacija, kao i istraživački rad u procesu stjecanju znanja</a:t>
          </a:r>
          <a:endParaRPr lang="hr-HR" sz="1200" kern="1200" dirty="0">
            <a:latin typeface="Arial Black" pitchFamily="34" charset="0"/>
          </a:endParaRPr>
        </a:p>
      </dsp:txBody>
      <dsp:txXfrm>
        <a:off x="132151" y="1352846"/>
        <a:ext cx="3890300" cy="1048167"/>
      </dsp:txXfrm>
    </dsp:sp>
    <dsp:sp modelId="{69EC0808-18FC-4956-BAC0-5454F17129CC}">
      <dsp:nvSpPr>
        <dsp:cNvPr id="0" name=""/>
        <dsp:cNvSpPr/>
      </dsp:nvSpPr>
      <dsp:spPr>
        <a:xfrm>
          <a:off x="2076915" y="740386"/>
          <a:ext cx="4870470" cy="4870470"/>
        </a:xfrm>
        <a:custGeom>
          <a:avLst/>
          <a:gdLst/>
          <a:ahLst/>
          <a:cxnLst/>
          <a:rect l="0" t="0" r="0" b="0"/>
          <a:pathLst>
            <a:path>
              <a:moveTo>
                <a:pt x="969992" y="490130"/>
              </a:moveTo>
              <a:arcTo wR="2435235" hR="2435235" stAng="13980563" swAng="45057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0037A-54D1-4FD5-A9DD-5E12947551EA}">
      <dsp:nvSpPr>
        <dsp:cNvPr id="0" name=""/>
        <dsp:cNvSpPr/>
      </dsp:nvSpPr>
      <dsp:spPr>
        <a:xfrm>
          <a:off x="2751454" y="-65994"/>
          <a:ext cx="2734115" cy="1182882"/>
        </a:xfrm>
        <a:prstGeom prst="roundRect">
          <a:avLst/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Arial Black" pitchFamily="34" charset="0"/>
            </a:rPr>
            <a:t>MZOS i Agencije trebaju ozakoniti u paradigmi školstva KIP</a:t>
          </a:r>
          <a:endParaRPr lang="hr-HR" sz="1400" kern="1200" dirty="0">
            <a:latin typeface="Arial Black" pitchFamily="34" charset="0"/>
          </a:endParaRPr>
        </a:p>
      </dsp:txBody>
      <dsp:txXfrm>
        <a:off x="2809198" y="-8250"/>
        <a:ext cx="2618627" cy="1067394"/>
      </dsp:txXfrm>
    </dsp:sp>
    <dsp:sp modelId="{5743A03A-A5C5-4FB4-A3E1-C9AC3AF0FE09}">
      <dsp:nvSpPr>
        <dsp:cNvPr id="0" name=""/>
        <dsp:cNvSpPr/>
      </dsp:nvSpPr>
      <dsp:spPr>
        <a:xfrm>
          <a:off x="1753864" y="525446"/>
          <a:ext cx="4729294" cy="4729294"/>
        </a:xfrm>
        <a:custGeom>
          <a:avLst/>
          <a:gdLst/>
          <a:ahLst/>
          <a:cxnLst/>
          <a:rect l="0" t="0" r="0" b="0"/>
          <a:pathLst>
            <a:path>
              <a:moveTo>
                <a:pt x="3737339" y="439219"/>
              </a:moveTo>
              <a:arcTo wR="2364647" hR="2364647" stAng="18329169" swAng="98845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10EE8A-80C8-4D60-8008-AA79836207D8}">
      <dsp:nvSpPr>
        <dsp:cNvPr id="0" name=""/>
        <dsp:cNvSpPr/>
      </dsp:nvSpPr>
      <dsp:spPr>
        <a:xfrm>
          <a:off x="5029775" y="1438434"/>
          <a:ext cx="2675298" cy="1441886"/>
        </a:xfrm>
        <a:prstGeom prst="roundRect">
          <a:avLst/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Arial Black" pitchFamily="34" charset="0"/>
            </a:rPr>
            <a:t>Škola (ravnatelj) treba oblikovati potrebe KIP-a s obzirom na strukturu programa koje izvodi</a:t>
          </a:r>
          <a:endParaRPr lang="hr-HR" sz="1400" kern="1200" dirty="0">
            <a:latin typeface="Arial Black" pitchFamily="34" charset="0"/>
          </a:endParaRPr>
        </a:p>
      </dsp:txBody>
      <dsp:txXfrm>
        <a:off x="5100162" y="1508821"/>
        <a:ext cx="2534524" cy="1301112"/>
      </dsp:txXfrm>
    </dsp:sp>
    <dsp:sp modelId="{8F457007-541B-449C-B9A6-3EE2A38B7F63}">
      <dsp:nvSpPr>
        <dsp:cNvPr id="0" name=""/>
        <dsp:cNvSpPr/>
      </dsp:nvSpPr>
      <dsp:spPr>
        <a:xfrm>
          <a:off x="1772501" y="219221"/>
          <a:ext cx="4729294" cy="4729294"/>
        </a:xfrm>
        <a:custGeom>
          <a:avLst/>
          <a:gdLst/>
          <a:ahLst/>
          <a:cxnLst/>
          <a:rect l="0" t="0" r="0" b="0"/>
          <a:pathLst>
            <a:path>
              <a:moveTo>
                <a:pt x="4709479" y="2670126"/>
              </a:moveTo>
              <a:arcTo wR="2364647" hR="2364647" stAng="445354" swAng="130496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1DE30A-6A68-416D-80F0-08C0A06B6D9F}">
      <dsp:nvSpPr>
        <dsp:cNvPr id="0" name=""/>
        <dsp:cNvSpPr/>
      </dsp:nvSpPr>
      <dsp:spPr>
        <a:xfrm>
          <a:off x="4453709" y="3744412"/>
          <a:ext cx="2500668" cy="1477444"/>
        </a:xfrm>
        <a:prstGeom prst="roundRect">
          <a:avLst/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Arial Black" pitchFamily="34" charset="0"/>
            </a:rPr>
            <a:t>Učenici  trebaju biti poučavani i vrednovani s obzirom na elemente KIP-a</a:t>
          </a:r>
          <a:endParaRPr lang="hr-HR" sz="1400" kern="1200" dirty="0">
            <a:latin typeface="Arial Black" pitchFamily="34" charset="0"/>
          </a:endParaRPr>
        </a:p>
      </dsp:txBody>
      <dsp:txXfrm>
        <a:off x="4525832" y="3816535"/>
        <a:ext cx="2356422" cy="1333198"/>
      </dsp:txXfrm>
    </dsp:sp>
    <dsp:sp modelId="{57C292F8-3890-49EE-905E-BCAA802A4148}">
      <dsp:nvSpPr>
        <dsp:cNvPr id="0" name=""/>
        <dsp:cNvSpPr/>
      </dsp:nvSpPr>
      <dsp:spPr>
        <a:xfrm>
          <a:off x="1554574" y="444458"/>
          <a:ext cx="4729294" cy="4729294"/>
        </a:xfrm>
        <a:custGeom>
          <a:avLst/>
          <a:gdLst/>
          <a:ahLst/>
          <a:cxnLst/>
          <a:rect l="0" t="0" r="0" b="0"/>
          <a:pathLst>
            <a:path>
              <a:moveTo>
                <a:pt x="2894950" y="4669063"/>
              </a:moveTo>
              <a:arcTo wR="2364647" hR="2364647" stAng="4622426" swAng="6126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B40608-9A2E-4EDF-8F14-93B5E03CF8E8}">
      <dsp:nvSpPr>
        <dsp:cNvPr id="0" name=""/>
        <dsp:cNvSpPr/>
      </dsp:nvSpPr>
      <dsp:spPr>
        <a:xfrm>
          <a:off x="938286" y="3675667"/>
          <a:ext cx="3090017" cy="1614954"/>
        </a:xfrm>
        <a:prstGeom prst="roundRect">
          <a:avLst/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Arial Black" pitchFamily="34" charset="0"/>
            </a:rPr>
            <a:t>Učitelji/ nastavnici se moraju usavršavati u KIP-u i ujedno poučavati učenike i postavljati zahtjeve u procesu istraživanja i učenja</a:t>
          </a:r>
          <a:endParaRPr lang="hr-HR" sz="1400" kern="1200" dirty="0">
            <a:latin typeface="Arial Black" pitchFamily="34" charset="0"/>
          </a:endParaRPr>
        </a:p>
      </dsp:txBody>
      <dsp:txXfrm>
        <a:off x="1017122" y="3754503"/>
        <a:ext cx="2932345" cy="1457282"/>
      </dsp:txXfrm>
    </dsp:sp>
    <dsp:sp modelId="{0507E702-FC8D-422F-8662-398AA957C98F}">
      <dsp:nvSpPr>
        <dsp:cNvPr id="0" name=""/>
        <dsp:cNvSpPr/>
      </dsp:nvSpPr>
      <dsp:spPr>
        <a:xfrm>
          <a:off x="1742650" y="288823"/>
          <a:ext cx="4729294" cy="4729294"/>
        </a:xfrm>
        <a:custGeom>
          <a:avLst/>
          <a:gdLst/>
          <a:ahLst/>
          <a:cxnLst/>
          <a:rect l="0" t="0" r="0" b="0"/>
          <a:pathLst>
            <a:path>
              <a:moveTo>
                <a:pt x="228813" y="3379422"/>
              </a:moveTo>
              <a:arcTo wR="2364647" hR="2364647" stAng="9275203" swAng="117776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008F2B-CBCD-423A-A6F5-A91843DBF9E2}">
      <dsp:nvSpPr>
        <dsp:cNvPr id="0" name=""/>
        <dsp:cNvSpPr/>
      </dsp:nvSpPr>
      <dsp:spPr>
        <a:xfrm>
          <a:off x="362005" y="1435169"/>
          <a:ext cx="3015186" cy="1448416"/>
        </a:xfrm>
        <a:prstGeom prst="roundRect">
          <a:avLst/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Arial Black" pitchFamily="34" charset="0"/>
            </a:rPr>
            <a:t>Knjižničar treba uvažavati u KIP-u potrebe korisnika, uzevši u obzir njihova predznanja, socijalne, kulturne i ekonomske snage</a:t>
          </a:r>
          <a:endParaRPr lang="hr-HR" sz="1400" kern="1200" dirty="0">
            <a:latin typeface="Arial Black" pitchFamily="34" charset="0"/>
          </a:endParaRPr>
        </a:p>
      </dsp:txBody>
      <dsp:txXfrm>
        <a:off x="432711" y="1505875"/>
        <a:ext cx="2873774" cy="1307004"/>
      </dsp:txXfrm>
    </dsp:sp>
    <dsp:sp modelId="{25780045-F994-47FB-8213-C94765D37663}">
      <dsp:nvSpPr>
        <dsp:cNvPr id="0" name=""/>
        <dsp:cNvSpPr/>
      </dsp:nvSpPr>
      <dsp:spPr>
        <a:xfrm>
          <a:off x="1753864" y="525446"/>
          <a:ext cx="4729294" cy="4729294"/>
        </a:xfrm>
        <a:custGeom>
          <a:avLst/>
          <a:gdLst/>
          <a:ahLst/>
          <a:cxnLst/>
          <a:rect l="0" t="0" r="0" b="0"/>
          <a:pathLst>
            <a:path>
              <a:moveTo>
                <a:pt x="504814" y="904311"/>
              </a:moveTo>
              <a:arcTo wR="2364647" hR="2364647" stAng="13088334" swAng="98255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3412B-B078-4320-908E-BCBB22F07017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685800"/>
            <a:ext cx="44831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8DE1D-4632-47C5-8E13-B29509074A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02160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2241153" y="3124200"/>
            <a:ext cx="6051114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241153" y="5003322"/>
            <a:ext cx="6051114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Uredite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589871" y="1177834"/>
            <a:ext cx="2286000" cy="373526"/>
          </a:xfrm>
        </p:spPr>
        <p:txBody>
          <a:bodyPr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6902550" y="4185436"/>
            <a:ext cx="3657600" cy="376514"/>
          </a:xfrm>
        </p:spPr>
        <p:txBody>
          <a:bodyPr/>
          <a:lstStyle/>
          <a:p>
            <a:endParaRPr lang="hr-HR"/>
          </a:p>
        </p:txBody>
      </p:sp>
      <p:sp>
        <p:nvSpPr>
          <p:cNvPr id="10" name="Pravokutnik 9"/>
          <p:cNvSpPr/>
          <p:nvPr/>
        </p:nvSpPr>
        <p:spPr bwMode="auto">
          <a:xfrm>
            <a:off x="373525" y="0"/>
            <a:ext cx="597641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270915" y="0"/>
            <a:ext cx="102611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avokutnik 13"/>
          <p:cNvSpPr/>
          <p:nvPr/>
        </p:nvSpPr>
        <p:spPr bwMode="auto">
          <a:xfrm>
            <a:off x="971166" y="0"/>
            <a:ext cx="178304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avokutnik 18"/>
          <p:cNvSpPr/>
          <p:nvPr/>
        </p:nvSpPr>
        <p:spPr bwMode="auto">
          <a:xfrm>
            <a:off x="1118930" y="0"/>
            <a:ext cx="22576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10425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avni poveznik 17"/>
          <p:cNvSpPr>
            <a:spLocks noChangeShapeType="1"/>
          </p:cNvSpPr>
          <p:nvPr/>
        </p:nvSpPr>
        <p:spPr bwMode="auto">
          <a:xfrm>
            <a:off x="896461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83735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69276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1045872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avni poveznik 21"/>
          <p:cNvSpPr>
            <a:spLocks noChangeShapeType="1"/>
          </p:cNvSpPr>
          <p:nvPr/>
        </p:nvSpPr>
        <p:spPr bwMode="auto">
          <a:xfrm>
            <a:off x="893506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avokutnik 26"/>
          <p:cNvSpPr/>
          <p:nvPr/>
        </p:nvSpPr>
        <p:spPr bwMode="auto">
          <a:xfrm>
            <a:off x="1195282" y="0"/>
            <a:ext cx="74705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597641" y="3429000"/>
            <a:ext cx="1269987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283939" y="4866752"/>
            <a:ext cx="628841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69675" y="5500632"/>
            <a:ext cx="134469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31560" y="5788152"/>
            <a:ext cx="268938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867627" y="4495800"/>
            <a:ext cx="358585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 bwMode="auto">
          <a:xfrm>
            <a:off x="1299539" y="4928702"/>
            <a:ext cx="597641" cy="517524"/>
          </a:xfrm>
        </p:spPr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499345" y="274640"/>
            <a:ext cx="1643512" cy="5851525"/>
          </a:xfrm>
        </p:spPr>
        <p:txBody>
          <a:bodyPr vert="eaVert"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48230" y="274639"/>
            <a:ext cx="5901704" cy="5851525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48230" y="1600200"/>
            <a:ext cx="7321101" cy="487375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41153" y="2895600"/>
            <a:ext cx="6051114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241153" y="5010150"/>
            <a:ext cx="6051114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588533" y="1174169"/>
            <a:ext cx="2286000" cy="373526"/>
          </a:xfrm>
        </p:spPr>
        <p:txBody>
          <a:bodyPr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6902733" y="4182575"/>
            <a:ext cx="3657600" cy="376514"/>
          </a:xfrm>
        </p:spPr>
        <p:txBody>
          <a:bodyPr/>
          <a:lstStyle/>
          <a:p>
            <a:endParaRPr lang="hr-HR"/>
          </a:p>
        </p:txBody>
      </p:sp>
      <p:sp>
        <p:nvSpPr>
          <p:cNvPr id="9" name="Pravokutnik 8"/>
          <p:cNvSpPr/>
          <p:nvPr/>
        </p:nvSpPr>
        <p:spPr bwMode="auto">
          <a:xfrm>
            <a:off x="373525" y="0"/>
            <a:ext cx="597641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270915" y="0"/>
            <a:ext cx="102611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971166" y="0"/>
            <a:ext cx="178304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1118930" y="0"/>
            <a:ext cx="22576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10425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avni poveznik 13"/>
          <p:cNvSpPr>
            <a:spLocks noChangeShapeType="1"/>
          </p:cNvSpPr>
          <p:nvPr/>
        </p:nvSpPr>
        <p:spPr bwMode="auto">
          <a:xfrm>
            <a:off x="896461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83735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69276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avni poveznik 16"/>
          <p:cNvSpPr>
            <a:spLocks noChangeShapeType="1"/>
          </p:cNvSpPr>
          <p:nvPr/>
        </p:nvSpPr>
        <p:spPr bwMode="auto">
          <a:xfrm>
            <a:off x="1045872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avokutnik 17"/>
          <p:cNvSpPr/>
          <p:nvPr/>
        </p:nvSpPr>
        <p:spPr bwMode="auto">
          <a:xfrm>
            <a:off x="1195282" y="0"/>
            <a:ext cx="74705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597641" y="3429000"/>
            <a:ext cx="1269987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298716" y="4866752"/>
            <a:ext cx="628841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69675" y="5500632"/>
            <a:ext cx="134469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31560" y="5791200"/>
            <a:ext cx="268938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42177" y="4479888"/>
            <a:ext cx="358585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avni poveznik 25"/>
          <p:cNvSpPr>
            <a:spLocks noChangeShapeType="1"/>
          </p:cNvSpPr>
          <p:nvPr/>
        </p:nvSpPr>
        <p:spPr bwMode="auto">
          <a:xfrm>
            <a:off x="8919461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 bwMode="auto">
          <a:xfrm>
            <a:off x="1314316" y="4928702"/>
            <a:ext cx="597641" cy="517524"/>
          </a:xfrm>
        </p:spPr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48231" y="1600200"/>
            <a:ext cx="3585845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186474" y="1600200"/>
            <a:ext cx="3585845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8231" y="273050"/>
            <a:ext cx="7395806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48231" y="2362200"/>
            <a:ext cx="3585845" cy="3886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286206" y="2362200"/>
            <a:ext cx="3585845" cy="3886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sz="quarter" idx="1"/>
          </p:nvPr>
        </p:nvSpPr>
        <p:spPr>
          <a:xfrm>
            <a:off x="448231" y="1569720"/>
            <a:ext cx="3585845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14" name="Rezervirano mjesto teksta 13"/>
          <p:cNvSpPr>
            <a:spLocks noGrp="1"/>
          </p:cNvSpPr>
          <p:nvPr>
            <p:ph type="body" sz="quarter" idx="3"/>
          </p:nvPr>
        </p:nvSpPr>
        <p:spPr>
          <a:xfrm>
            <a:off x="4258191" y="1569720"/>
            <a:ext cx="3585845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6" name="Rezervirano mjesto datum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591087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243813" y="3204885"/>
            <a:ext cx="6309360" cy="448231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678637" y="274320"/>
            <a:ext cx="1497090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6125819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607081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815203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8665793" y="0"/>
            <a:ext cx="29882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8740498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7996435" y="5715000"/>
            <a:ext cx="537877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zervirano mjesto sadržaja 17"/>
          <p:cNvSpPr>
            <a:spLocks noGrp="1"/>
          </p:cNvSpPr>
          <p:nvPr>
            <p:ph sz="quarter" idx="1"/>
          </p:nvPr>
        </p:nvSpPr>
        <p:spPr>
          <a:xfrm>
            <a:off x="298820" y="274320"/>
            <a:ext cx="5528178" cy="6327648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1" name="Rezervirano mjesto datum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23" name="Rezervirano mjesto podnožj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591087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7996435" y="5715000"/>
            <a:ext cx="537877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222522" y="3204885"/>
            <a:ext cx="6309360" cy="448231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0" y="0"/>
            <a:ext cx="6051114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hr-HR" smtClean="0"/>
              <a:t>Kliknite ikonu da biste dodali  sliku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633067" y="264795"/>
            <a:ext cx="1494102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815203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8665793" y="0"/>
            <a:ext cx="29882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avni poveznik 11"/>
          <p:cNvSpPr>
            <a:spLocks noChangeShapeType="1"/>
          </p:cNvSpPr>
          <p:nvPr/>
        </p:nvSpPr>
        <p:spPr bwMode="auto">
          <a:xfrm>
            <a:off x="8740498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avni poveznik 18"/>
          <p:cNvSpPr>
            <a:spLocks noChangeShapeType="1"/>
          </p:cNvSpPr>
          <p:nvPr/>
        </p:nvSpPr>
        <p:spPr bwMode="auto">
          <a:xfrm>
            <a:off x="6125819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607081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Rezervirano mjesto datum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21" name="Rezervirano mjesto podnožj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8591087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48230" y="274638"/>
            <a:ext cx="7321101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48230" y="1600200"/>
            <a:ext cx="7321101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Uredite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 rot="5400000">
            <a:off x="7420896" y="1085618"/>
            <a:ext cx="2011680" cy="37651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377C3D-7BB2-4D23-9D10-616807B37D36}" type="datetimeFigureOut">
              <a:rPr lang="sr-Latn-CS" smtClean="0"/>
              <a:t>3.4.2017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 rot="5400000">
            <a:off x="6821660" y="3740827"/>
            <a:ext cx="3200400" cy="35858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7470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815203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8665793" y="0"/>
            <a:ext cx="29882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740498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7996435" y="5715000"/>
            <a:ext cx="537877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7969541" y="5734050"/>
            <a:ext cx="597641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bg2">
              <a:lumMod val="50000"/>
              <a:lumOff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b="1" dirty="0"/>
              <a:t>Lekcije iz informacijske pismenosti u </a:t>
            </a:r>
            <a:r>
              <a:rPr lang="hr-HR" b="1" dirty="0" err="1"/>
              <a:t>kurikul</a:t>
            </a:r>
            <a:r>
              <a:rPr lang="hr-HR" b="1" dirty="0"/>
              <a:t> živog nastavnog </a:t>
            </a:r>
            <a:r>
              <a:rPr lang="hr-HR" b="1" dirty="0" smtClean="0"/>
              <a:t>procesa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29. PŠŠK -Trogir, 7. travnja 2017.</a:t>
            </a:r>
          </a:p>
          <a:p>
            <a:r>
              <a:rPr lang="hr-HR" dirty="0" smtClean="0"/>
              <a:t>Bernardica </a:t>
            </a:r>
            <a:r>
              <a:rPr lang="hr-HR" dirty="0" err="1"/>
              <a:t>Šeligo</a:t>
            </a:r>
            <a:r>
              <a:rPr lang="hr-HR" dirty="0"/>
              <a:t>, prof. hrvatskog jezika i dipl. </a:t>
            </a:r>
            <a:r>
              <a:rPr lang="hr-HR" dirty="0" smtClean="0"/>
              <a:t>knjižničarka (SŠ Pregrada)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2863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42429" y="188640"/>
            <a:ext cx="3168352" cy="72008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hr-HR" dirty="0" smtClean="0"/>
              <a:t>zaključak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202386" y="6093296"/>
            <a:ext cx="3249265" cy="435074"/>
          </a:xfrm>
          <a:solidFill>
            <a:schemeClr val="accent4">
              <a:lumMod val="75000"/>
            </a:schemeClr>
          </a:solidFill>
        </p:spPr>
        <p:txBody>
          <a:bodyPr/>
          <a:lstStyle/>
          <a:p>
            <a:r>
              <a:rPr lang="hr-HR" dirty="0" smtClean="0"/>
              <a:t>Hvala na pozornosti!</a:t>
            </a:r>
            <a:endParaRPr lang="hr-HR" dirty="0"/>
          </a:p>
        </p:txBody>
      </p:sp>
      <p:sp>
        <p:nvSpPr>
          <p:cNvPr id="4" name="Pravokutnik 3"/>
          <p:cNvSpPr/>
          <p:nvPr/>
        </p:nvSpPr>
        <p:spPr>
          <a:xfrm>
            <a:off x="2034034" y="1268760"/>
            <a:ext cx="6768752" cy="4524315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r-HR" dirty="0"/>
              <a:t>Program KIP nema uputa  i obveznih okvira od strane Agencija i MZOS pa ravnatelji i predmetni nastavnici  nisu dužni provoditi program.</a:t>
            </a:r>
          </a:p>
          <a:p>
            <a:r>
              <a:rPr lang="hr-HR" dirty="0">
                <a:solidFill>
                  <a:srgbClr val="00B0F0"/>
                </a:solidFill>
              </a:rPr>
              <a:t>Prepuštanje slučajnim realizacijama je neodgovorno i čini veliku rupu u školskim programima i poučavanju.</a:t>
            </a:r>
          </a:p>
          <a:p>
            <a:r>
              <a:rPr lang="hr-HR" dirty="0"/>
              <a:t>Učitelju/ nastavniku trebaju postati elementi informacijske pismenosti važan element ocjenjivanja i vrednovanja učenikova rada.</a:t>
            </a:r>
          </a:p>
          <a:p>
            <a:r>
              <a:rPr lang="hr-HR" dirty="0">
                <a:solidFill>
                  <a:srgbClr val="00B0F0"/>
                </a:solidFill>
              </a:rPr>
              <a:t>Sadržaje, načine poučavanja i alate za integraciju informacijske pismenosti u paradigmu školstva treba uspostaviti odmah sustavno, kako bi generacije nastavnika, pedagoga i drugih poučavatelja bile spremne prenositi znanje i vještine u nove krugove.</a:t>
            </a:r>
          </a:p>
          <a:p>
            <a:r>
              <a:rPr lang="hr-HR" dirty="0"/>
              <a:t>Radimo na tome da pismenost svake vrste postane navika i način učenja, stvaranja i istraživačkog rada – imat ćemo pismene članove suvremenog društva.</a:t>
            </a:r>
          </a:p>
        </p:txBody>
      </p:sp>
    </p:spTree>
    <p:extLst>
      <p:ext uri="{BB962C8B-B14F-4D97-AF65-F5344CB8AC3E}">
        <p14:creationId xmlns:p14="http://schemas.microsoft.com/office/powerpoint/2010/main" val="17609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42" y="188640"/>
            <a:ext cx="7776864" cy="64564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7261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170603">
            <a:off x="461756" y="5359452"/>
            <a:ext cx="5266594" cy="610441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hr-HR" sz="2400" dirty="0" smtClean="0"/>
              <a:t>Cilj</a:t>
            </a:r>
            <a:r>
              <a:rPr lang="hr-HR" dirty="0" smtClean="0"/>
              <a:t>  informacijskog opismenjavanja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210498" y="264794"/>
            <a:ext cx="2378866" cy="618854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hr-HR" sz="1900" b="1" dirty="0" smtClean="0">
                <a:solidFill>
                  <a:schemeClr val="accent1">
                    <a:lumMod val="75000"/>
                  </a:schemeClr>
                </a:solidFill>
              </a:rPr>
              <a:t>Informacijski kompetentni:</a:t>
            </a:r>
          </a:p>
          <a:p>
            <a:r>
              <a:rPr lang="hr-HR" sz="1600" b="1" dirty="0" smtClean="0"/>
              <a:t> </a:t>
            </a:r>
            <a:endParaRPr lang="hr-HR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hr-HR" sz="1600" b="1" dirty="0" smtClean="0">
                <a:solidFill>
                  <a:schemeClr val="accent2">
                    <a:lumMod val="75000"/>
                  </a:schemeClr>
                </a:solidFill>
              </a:rPr>
              <a:t>Stručni suradnici,</a:t>
            </a:r>
          </a:p>
          <a:p>
            <a:pPr algn="r"/>
            <a:r>
              <a:rPr lang="hr-HR" sz="1600" b="1" dirty="0">
                <a:solidFill>
                  <a:schemeClr val="accent2">
                    <a:lumMod val="75000"/>
                  </a:schemeClr>
                </a:solidFill>
              </a:rPr>
              <a:t>u</a:t>
            </a:r>
            <a:r>
              <a:rPr lang="hr-HR" sz="1600" b="1" dirty="0" smtClean="0">
                <a:solidFill>
                  <a:schemeClr val="accent2">
                    <a:lumMod val="75000"/>
                  </a:schemeClr>
                </a:solidFill>
              </a:rPr>
              <a:t>čitelji,</a:t>
            </a:r>
          </a:p>
          <a:p>
            <a:pPr algn="r"/>
            <a:r>
              <a:rPr lang="hr-HR" sz="1600" b="1" dirty="0" smtClean="0">
                <a:solidFill>
                  <a:schemeClr val="accent2">
                    <a:lumMod val="75000"/>
                  </a:schemeClr>
                </a:solidFill>
              </a:rPr>
              <a:t>nastavnici,</a:t>
            </a:r>
          </a:p>
          <a:p>
            <a:pPr algn="r"/>
            <a:r>
              <a:rPr lang="hr-HR" sz="1600" b="1" dirty="0" smtClean="0">
                <a:solidFill>
                  <a:schemeClr val="accent2">
                    <a:lumMod val="75000"/>
                  </a:schemeClr>
                </a:solidFill>
              </a:rPr>
              <a:t>ravnatelji,</a:t>
            </a:r>
          </a:p>
          <a:p>
            <a:pPr algn="r"/>
            <a:r>
              <a:rPr lang="hr-HR" sz="1600" b="1" dirty="0" smtClean="0">
                <a:solidFill>
                  <a:schemeClr val="accent2">
                    <a:lumMod val="75000"/>
                  </a:schemeClr>
                </a:solidFill>
              </a:rPr>
              <a:t>odgajatelji</a:t>
            </a:r>
          </a:p>
          <a:p>
            <a:endParaRPr lang="hr-HR" sz="900" b="1" dirty="0"/>
          </a:p>
          <a:p>
            <a:pPr algn="ctr"/>
            <a:r>
              <a:rPr lang="hr-HR" sz="1700" b="1" dirty="0" smtClean="0">
                <a:solidFill>
                  <a:schemeClr val="accent1">
                    <a:lumMod val="75000"/>
                  </a:schemeClr>
                </a:solidFill>
              </a:rPr>
              <a:t>Informacijski </a:t>
            </a:r>
          </a:p>
          <a:p>
            <a:pPr algn="ctr"/>
            <a:r>
              <a:rPr lang="hr-HR" sz="17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hr-HR" sz="1700" b="1" dirty="0" smtClean="0">
                <a:solidFill>
                  <a:schemeClr val="accent1">
                    <a:lumMod val="75000"/>
                  </a:schemeClr>
                </a:solidFill>
              </a:rPr>
              <a:t>ismen, samopouzdan, </a:t>
            </a:r>
          </a:p>
          <a:p>
            <a:pPr algn="ctr"/>
            <a:r>
              <a:rPr lang="hr-HR" sz="1700" b="1" dirty="0" smtClean="0">
                <a:solidFill>
                  <a:schemeClr val="accent1">
                    <a:lumMod val="75000"/>
                  </a:schemeClr>
                </a:solidFill>
              </a:rPr>
              <a:t>u istraživanju samostalan i za</a:t>
            </a:r>
          </a:p>
          <a:p>
            <a:pPr algn="ctr"/>
            <a:r>
              <a:rPr lang="hr-HR" sz="17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hr-HR" sz="1700" b="1" dirty="0" smtClean="0">
                <a:solidFill>
                  <a:schemeClr val="accent1">
                    <a:lumMod val="75000"/>
                  </a:schemeClr>
                </a:solidFill>
              </a:rPr>
              <a:t>rimjenu i oblikovanje znanja siguran i spreman UČENIK</a:t>
            </a:r>
          </a:p>
          <a:p>
            <a:endParaRPr lang="hr-HR" sz="900" b="1" dirty="0"/>
          </a:p>
          <a:p>
            <a:r>
              <a:rPr lang="hr-HR" sz="1600" b="1" dirty="0" smtClean="0">
                <a:solidFill>
                  <a:srgbClr val="00B050"/>
                </a:solidFill>
              </a:rPr>
              <a:t>ZAHTJEVI,</a:t>
            </a:r>
          </a:p>
          <a:p>
            <a:r>
              <a:rPr lang="hr-HR" sz="1600" b="1" dirty="0" smtClean="0">
                <a:solidFill>
                  <a:srgbClr val="00B050"/>
                </a:solidFill>
              </a:rPr>
              <a:t>PODRŠKA i </a:t>
            </a:r>
          </a:p>
          <a:p>
            <a:r>
              <a:rPr lang="hr-HR" sz="1600" b="1" dirty="0" smtClean="0">
                <a:solidFill>
                  <a:srgbClr val="00B050"/>
                </a:solidFill>
              </a:rPr>
              <a:t>NADZOR</a:t>
            </a:r>
          </a:p>
          <a:p>
            <a:r>
              <a:rPr lang="hr-HR" sz="1600" b="1" dirty="0" smtClean="0">
                <a:solidFill>
                  <a:srgbClr val="00B050"/>
                </a:solidFill>
              </a:rPr>
              <a:t>Ministarstva </a:t>
            </a:r>
          </a:p>
          <a:p>
            <a:r>
              <a:rPr lang="hr-HR" sz="1600" b="1" dirty="0">
                <a:solidFill>
                  <a:srgbClr val="00B050"/>
                </a:solidFill>
              </a:rPr>
              <a:t>i</a:t>
            </a:r>
            <a:r>
              <a:rPr lang="hr-HR" sz="1600" b="1" dirty="0" smtClean="0">
                <a:solidFill>
                  <a:srgbClr val="00B050"/>
                </a:solidFill>
              </a:rPr>
              <a:t> agencija u</a:t>
            </a:r>
          </a:p>
          <a:p>
            <a:r>
              <a:rPr lang="hr-HR" sz="1600" b="1" dirty="0" smtClean="0">
                <a:solidFill>
                  <a:srgbClr val="00B050"/>
                </a:solidFill>
              </a:rPr>
              <a:t>sustavu školstva</a:t>
            </a:r>
          </a:p>
          <a:p>
            <a:endParaRPr lang="hr-HR" sz="1400" dirty="0"/>
          </a:p>
          <a:p>
            <a:endParaRPr lang="hr-HR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46" y="620688"/>
            <a:ext cx="4389870" cy="4217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70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62026" y="404664"/>
            <a:ext cx="6051114" cy="2110386"/>
          </a:xfrm>
          <a:solidFill>
            <a:schemeClr val="bg2">
              <a:lumMod val="9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hr-HR" sz="4800" dirty="0" smtClean="0"/>
              <a:t>Kako ostvariti informacijsku pismenost</a:t>
            </a:r>
            <a:endParaRPr lang="hr-HR" sz="48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2250058" y="3356992"/>
            <a:ext cx="6267138" cy="3024336"/>
          </a:xfrm>
          <a:blipFill>
            <a:blip r:embed="rId2"/>
            <a:tile tx="0" ty="0" sx="100000" sy="100000" flip="none" algn="tl"/>
          </a:blip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hr-HR" sz="2800" dirty="0">
                <a:ln/>
                <a:solidFill>
                  <a:schemeClr val="accent3"/>
                </a:solidFill>
                <a:latin typeface="Arial Black" pitchFamily="34" charset="0"/>
              </a:rPr>
              <a:t>i</a:t>
            </a:r>
            <a:r>
              <a:rPr lang="hr-HR" sz="2800" dirty="0" smtClean="0">
                <a:ln/>
                <a:solidFill>
                  <a:schemeClr val="accent3"/>
                </a:solidFill>
                <a:latin typeface="Arial Black" pitchFamily="34" charset="0"/>
              </a:rPr>
              <a:t>ntegrirati lekcije iz informacijske pismenosti</a:t>
            </a:r>
          </a:p>
          <a:p>
            <a:pPr algn="ctr"/>
            <a:r>
              <a:rPr lang="hr-HR" sz="2800" dirty="0">
                <a:ln/>
                <a:solidFill>
                  <a:schemeClr val="accent3"/>
                </a:solidFill>
                <a:latin typeface="Arial Black" pitchFamily="34" charset="0"/>
              </a:rPr>
              <a:t>u</a:t>
            </a:r>
            <a:r>
              <a:rPr lang="hr-HR" sz="2800" dirty="0" smtClean="0">
                <a:ln/>
                <a:solidFill>
                  <a:schemeClr val="accent3"/>
                </a:solidFill>
                <a:latin typeface="Arial Black" pitchFamily="34" charset="0"/>
              </a:rPr>
              <a:t> udžbeničke sadržaje</a:t>
            </a:r>
          </a:p>
          <a:p>
            <a:pPr algn="ctr"/>
            <a:r>
              <a:rPr lang="hr-HR" sz="2800" dirty="0">
                <a:ln/>
                <a:solidFill>
                  <a:schemeClr val="accent3"/>
                </a:solidFill>
                <a:latin typeface="Arial Black" pitchFamily="34" charset="0"/>
              </a:rPr>
              <a:t>t</a:t>
            </a:r>
            <a:r>
              <a:rPr lang="hr-HR" sz="2800" dirty="0" smtClean="0">
                <a:ln/>
                <a:solidFill>
                  <a:schemeClr val="accent3"/>
                </a:solidFill>
                <a:latin typeface="Arial Black" pitchFamily="34" charset="0"/>
              </a:rPr>
              <a:t>e pratiti, oplemenjivati i vrednovati usvojenost informacijskih lekcija</a:t>
            </a:r>
            <a:endParaRPr lang="hr-HR" sz="2800" dirty="0">
              <a:ln/>
              <a:solidFill>
                <a:schemeClr val="accent3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1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slikovnica  dijelov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8" t="10627" r="12504" b="16268"/>
          <a:stretch/>
        </p:blipFill>
        <p:spPr bwMode="auto">
          <a:xfrm>
            <a:off x="6517647" y="4116516"/>
            <a:ext cx="1342045" cy="102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Image result for dijelovi knjige hrbat sadr&amp;zcaron;a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70" y="190438"/>
            <a:ext cx="3430891" cy="318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avokutnik 1"/>
          <p:cNvSpPr/>
          <p:nvPr/>
        </p:nvSpPr>
        <p:spPr>
          <a:xfrm>
            <a:off x="618206" y="3853797"/>
            <a:ext cx="5520284" cy="2585323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vi-VN" b="1" dirty="0" smtClean="0"/>
              <a:t>niži razredi </a:t>
            </a:r>
            <a:r>
              <a:rPr lang="vi-VN" b="1" dirty="0"/>
              <a:t>osnovne škole </a:t>
            </a:r>
            <a:endParaRPr lang="hr-HR" b="1" dirty="0" smtClean="0"/>
          </a:p>
          <a:p>
            <a:r>
              <a:rPr lang="vi-VN" sz="2400" dirty="0" smtClean="0"/>
              <a:t>integrirati pojmov</a:t>
            </a:r>
            <a:r>
              <a:rPr lang="hr-HR" sz="2400" dirty="0" smtClean="0"/>
              <a:t>e</a:t>
            </a:r>
            <a:r>
              <a:rPr lang="vi-VN" sz="2400" dirty="0" smtClean="0"/>
              <a:t> </a:t>
            </a:r>
            <a:r>
              <a:rPr lang="vi-VN" sz="2400" dirty="0"/>
              <a:t>– nastavne jedinice u nastavne predmete: </a:t>
            </a:r>
            <a:r>
              <a:rPr lang="vi-VN" sz="2400" dirty="0" smtClean="0"/>
              <a:t>likovn</a:t>
            </a:r>
            <a:r>
              <a:rPr lang="hr-HR" sz="2400" dirty="0" smtClean="0"/>
              <a:t>i</a:t>
            </a:r>
            <a:r>
              <a:rPr lang="vi-VN" sz="2400" dirty="0" smtClean="0"/>
              <a:t> odgoj</a:t>
            </a:r>
            <a:r>
              <a:rPr lang="hr-HR" sz="2400" dirty="0" smtClean="0"/>
              <a:t> i</a:t>
            </a:r>
          </a:p>
          <a:p>
            <a:r>
              <a:rPr lang="vi-VN" sz="2400" dirty="0" smtClean="0"/>
              <a:t>priroda </a:t>
            </a:r>
            <a:r>
              <a:rPr lang="vi-VN" sz="2400" dirty="0"/>
              <a:t>i </a:t>
            </a:r>
            <a:r>
              <a:rPr lang="vi-VN" sz="2400" dirty="0" smtClean="0"/>
              <a:t>društvo</a:t>
            </a:r>
            <a:r>
              <a:rPr lang="hr-HR" sz="2400" dirty="0" smtClean="0"/>
              <a:t> (ilustracija, sadržaj, građa udžbenika)</a:t>
            </a:r>
            <a:r>
              <a:rPr lang="vi-VN" sz="2400" dirty="0" smtClean="0"/>
              <a:t>,</a:t>
            </a:r>
            <a:endParaRPr lang="hr-HR" sz="2400" dirty="0" smtClean="0"/>
          </a:p>
          <a:p>
            <a:r>
              <a:rPr lang="vi-VN" sz="2400" dirty="0" smtClean="0"/>
              <a:t>hrvatski </a:t>
            </a:r>
            <a:r>
              <a:rPr lang="vi-VN" sz="2400" dirty="0"/>
              <a:t>jezik (izražavanje</a:t>
            </a:r>
            <a:r>
              <a:rPr lang="vi-VN" sz="2400" dirty="0" smtClean="0"/>
              <a:t>):</a:t>
            </a:r>
            <a:endParaRPr lang="hr-HR" sz="2400" dirty="0" smtClean="0"/>
          </a:p>
          <a:p>
            <a:r>
              <a:rPr lang="vi-VN" sz="2400" dirty="0" smtClean="0"/>
              <a:t>građa </a:t>
            </a:r>
            <a:r>
              <a:rPr lang="vi-VN" sz="2400" dirty="0"/>
              <a:t>knjige (korice, hrbat, </a:t>
            </a:r>
            <a:r>
              <a:rPr lang="hr-HR" sz="2400" dirty="0" smtClean="0"/>
              <a:t>svezak)</a:t>
            </a:r>
            <a:r>
              <a:rPr lang="vi-VN" sz="2400" dirty="0" smtClean="0"/>
              <a:t> </a:t>
            </a:r>
            <a:endParaRPr lang="hr-HR" sz="2400" dirty="0"/>
          </a:p>
        </p:txBody>
      </p:sp>
      <p:pic>
        <p:nvPicPr>
          <p:cNvPr id="2061" name="Picture 13" descr="Image result for ilustrirana knjig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" t="8854" r="6193" b="9218"/>
          <a:stretch/>
        </p:blipFill>
        <p:spPr bwMode="auto">
          <a:xfrm>
            <a:off x="4176569" y="197101"/>
            <a:ext cx="4312692" cy="309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23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377850" y="476672"/>
            <a:ext cx="4680520" cy="135421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  <a:tint val="66000"/>
                  <a:satMod val="160000"/>
                </a:schemeClr>
              </a:gs>
              <a:gs pos="50000">
                <a:schemeClr val="accent4">
                  <a:lumMod val="75000"/>
                  <a:tint val="44500"/>
                  <a:satMod val="160000"/>
                </a:schemeClr>
              </a:gs>
              <a:gs pos="100000">
                <a:schemeClr val="accent4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r>
              <a:rPr lang="hr-HR" b="1" dirty="0"/>
              <a:t>viši razredi osnovne škole:  </a:t>
            </a:r>
            <a:endParaRPr lang="hr-HR" b="1" dirty="0" smtClean="0"/>
          </a:p>
          <a:p>
            <a:endParaRPr lang="hr-HR" sz="1000" b="1" dirty="0" smtClean="0"/>
          </a:p>
          <a:p>
            <a:r>
              <a:rPr lang="hr-HR" dirty="0" smtClean="0"/>
              <a:t>Integrirati pojmove </a:t>
            </a:r>
            <a:r>
              <a:rPr lang="hr-HR" dirty="0"/>
              <a:t>o knjizi </a:t>
            </a:r>
            <a:endParaRPr lang="hr-HR" dirty="0" smtClean="0"/>
          </a:p>
          <a:p>
            <a:r>
              <a:rPr lang="hr-HR" dirty="0" smtClean="0"/>
              <a:t>(osim </a:t>
            </a:r>
            <a:r>
              <a:rPr lang="hr-HR" dirty="0"/>
              <a:t>u udžbenike HJ) i u udžbenik tehničke </a:t>
            </a:r>
            <a:r>
              <a:rPr lang="hr-HR" dirty="0" smtClean="0"/>
              <a:t>kulture, informatike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4084">
            <a:off x="406648" y="2565343"/>
            <a:ext cx="3105509" cy="3451186"/>
          </a:xfrm>
          <a:prstGeom prst="rect">
            <a:avLst/>
          </a:prstGeom>
          <a:noFill/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ravokutnik 2"/>
          <p:cNvSpPr/>
          <p:nvPr/>
        </p:nvSpPr>
        <p:spPr>
          <a:xfrm rot="21351921">
            <a:off x="3193484" y="2924944"/>
            <a:ext cx="4961230" cy="3416320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r-HR" b="1" dirty="0" smtClean="0"/>
              <a:t>Što poučavati? </a:t>
            </a:r>
          </a:p>
          <a:p>
            <a:r>
              <a:rPr lang="hr-HR" dirty="0" smtClean="0"/>
              <a:t>rječnik </a:t>
            </a:r>
            <a:r>
              <a:rPr lang="hr-HR" dirty="0"/>
              <a:t>osnovnih pojmova korištenja </a:t>
            </a:r>
            <a:r>
              <a:rPr lang="hr-HR" dirty="0" err="1"/>
              <a:t>interneta</a:t>
            </a:r>
            <a:r>
              <a:rPr lang="hr-HR" dirty="0"/>
              <a:t> (poslužitelj, društvena mreža, e-pošta; bonton na </a:t>
            </a:r>
            <a:r>
              <a:rPr lang="hr-HR" dirty="0" err="1"/>
              <a:t>internetu</a:t>
            </a:r>
            <a:r>
              <a:rPr lang="hr-HR" dirty="0"/>
              <a:t>, forumi; predstavljanje </a:t>
            </a:r>
            <a:r>
              <a:rPr lang="hr-HR" dirty="0" smtClean="0"/>
              <a:t>prezentacije; javni nastup; e-učenje; pretraživanje</a:t>
            </a:r>
          </a:p>
          <a:p>
            <a:r>
              <a:rPr lang="hr-HR" dirty="0"/>
              <a:t>u</a:t>
            </a:r>
            <a:r>
              <a:rPr lang="hr-HR" dirty="0" smtClean="0"/>
              <a:t> nastavi </a:t>
            </a:r>
            <a:r>
              <a:rPr lang="hr-HR" dirty="0"/>
              <a:t>informatike trebali bi biti aktivni „tečajevi“ za praktičnu primjenu uredskih softvera, osobito u svezi uređenja teksta (Microsoft </a:t>
            </a:r>
            <a:r>
              <a:rPr lang="hr-HR" dirty="0" smtClean="0"/>
              <a:t>Office);</a:t>
            </a:r>
          </a:p>
          <a:p>
            <a:r>
              <a:rPr lang="hr-HR" dirty="0" smtClean="0"/>
              <a:t>O knjižnom svesku, sadržaj</a:t>
            </a:r>
            <a:r>
              <a:rPr lang="hr-HR" dirty="0"/>
              <a:t>, pisac/ autor, naslov</a:t>
            </a:r>
            <a:r>
              <a:rPr lang="hr-HR" dirty="0" smtClean="0"/>
              <a:t>; kazalo/</a:t>
            </a:r>
            <a:r>
              <a:rPr lang="hr-HR" dirty="0" err="1" smtClean="0"/>
              <a:t>index</a:t>
            </a:r>
            <a:endParaRPr lang="hr-H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8702">
            <a:off x="4831884" y="361717"/>
            <a:ext cx="3452483" cy="24700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35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9975">
            <a:off x="5730589" y="405096"/>
            <a:ext cx="2482536" cy="1695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5615">
            <a:off x="469704" y="181322"/>
            <a:ext cx="2471743" cy="1384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korisnik\Desktop\KNJIŽNIČARKA i org odg obr poslovi\knjizničarka na satu razrednika\knjizničarka na satu razrednika\3R kako pisati ZAPISNIK\pokaz primj Zapisnika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425">
            <a:off x="6325865" y="2934132"/>
            <a:ext cx="1868483" cy="26184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avokutnik 1"/>
          <p:cNvSpPr/>
          <p:nvPr/>
        </p:nvSpPr>
        <p:spPr>
          <a:xfrm rot="21264790">
            <a:off x="737463" y="1785633"/>
            <a:ext cx="4788980" cy="46628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r-HR" b="1" dirty="0"/>
              <a:t>Srednjoškolske lekcije </a:t>
            </a:r>
            <a:r>
              <a:rPr lang="hr-HR" b="1" dirty="0" smtClean="0"/>
              <a:t>IP-a:</a:t>
            </a:r>
            <a:endParaRPr lang="hr-HR" b="1" dirty="0"/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kako </a:t>
            </a:r>
            <a:r>
              <a:rPr lang="hr-HR" dirty="0"/>
              <a:t>uporabiti referentnu </a:t>
            </a:r>
            <a:r>
              <a:rPr lang="hr-HR" dirty="0" smtClean="0"/>
              <a:t>zbirku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Prezentiranje /predavanje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Referat, seminarski rad i Završni rad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Popunjavanje obrazaca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Pisanje zapisnika, zamolbi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Katalozi i baze podataka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Citiranje, parafraziranje, bibliografije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Poslovno pismo i komuniciranje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Bonton na </a:t>
            </a:r>
            <a:r>
              <a:rPr lang="hr-HR" dirty="0" err="1" smtClean="0"/>
              <a:t>internetu</a:t>
            </a:r>
            <a:r>
              <a:rPr lang="hr-HR" dirty="0" smtClean="0"/>
              <a:t>; </a:t>
            </a:r>
            <a:r>
              <a:rPr lang="hr-HR" dirty="0" err="1" smtClean="0"/>
              <a:t>cyberbullyng</a:t>
            </a:r>
            <a:endParaRPr lang="hr-H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Oglasi, reklame, multimedija;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Microsoft </a:t>
            </a:r>
            <a:r>
              <a:rPr lang="hr-HR" dirty="0" err="1" smtClean="0"/>
              <a:t>Publicer</a:t>
            </a:r>
            <a:r>
              <a:rPr lang="hr-HR" dirty="0" smtClean="0"/>
              <a:t> i M. </a:t>
            </a:r>
            <a:r>
              <a:rPr lang="hr-HR" dirty="0" err="1" smtClean="0"/>
              <a:t>Excell</a:t>
            </a:r>
            <a:endParaRPr lang="hr-H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potpis i paraf; potvrde, dopisi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Časopisni članak; impresum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Popis literature; bilježenje izvora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dirty="0" smtClean="0"/>
              <a:t>Istraživačko učenje</a:t>
            </a:r>
            <a:endParaRPr lang="hr-HR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226" y="183225"/>
            <a:ext cx="1501151" cy="138036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86806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Opis: C:\Users\korisnik\Pictures\P32416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272" b="19916"/>
          <a:stretch>
            <a:fillRect/>
          </a:stretch>
        </p:blipFill>
        <p:spPr bwMode="auto">
          <a:xfrm rot="717047">
            <a:off x="6059316" y="2093804"/>
            <a:ext cx="2286844" cy="135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3793">
            <a:off x="445842" y="414985"/>
            <a:ext cx="1820735" cy="1528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808710" y="486695"/>
            <a:ext cx="5328592" cy="13849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Arial Black" pitchFamily="34" charset="0"/>
              </a:rPr>
              <a:t>na koji način / kad i gdje izvoditi lekcije  iz </a:t>
            </a:r>
          </a:p>
          <a:p>
            <a:r>
              <a:rPr lang="hr-HR" sz="2800" dirty="0" smtClean="0">
                <a:latin typeface="Arial Black" pitchFamily="34" charset="0"/>
              </a:rPr>
              <a:t>Informacijske pismenosti</a:t>
            </a:r>
            <a:endParaRPr lang="hr-HR" sz="2800" dirty="0">
              <a:latin typeface="Arial Black" pitchFamily="34" charset="0"/>
            </a:endParaRPr>
          </a:p>
        </p:txBody>
      </p:sp>
      <p:sp>
        <p:nvSpPr>
          <p:cNvPr id="3" name="Pravokutnik 2"/>
          <p:cNvSpPr/>
          <p:nvPr/>
        </p:nvSpPr>
        <p:spPr>
          <a:xfrm>
            <a:off x="305841" y="2208884"/>
            <a:ext cx="5167165" cy="126188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hr-HR" dirty="0"/>
              <a:t>program informacijske pismenosti kojeg bi izvodio knjižničar mora imati status </a:t>
            </a:r>
            <a:r>
              <a:rPr lang="hr-HR" sz="2000" b="1" dirty="0"/>
              <a:t>izbornog i/ili fakultativnog predmeta u srednjoj školi</a:t>
            </a:r>
          </a:p>
        </p:txBody>
      </p:sp>
      <p:sp>
        <p:nvSpPr>
          <p:cNvPr id="4" name="Pravokutnik 3"/>
          <p:cNvSpPr/>
          <p:nvPr/>
        </p:nvSpPr>
        <p:spPr>
          <a:xfrm>
            <a:off x="737890" y="4755458"/>
            <a:ext cx="6696744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hr-HR" dirty="0" smtClean="0"/>
              <a:t>nastava </a:t>
            </a:r>
            <a:r>
              <a:rPr lang="hr-HR" dirty="0"/>
              <a:t>informacijske pismenosti na </a:t>
            </a:r>
            <a:r>
              <a:rPr lang="hr-HR" b="1" dirty="0"/>
              <a:t>Satu razredne zajednice</a:t>
            </a:r>
            <a:r>
              <a:rPr lang="hr-HR" dirty="0"/>
              <a:t>, s time da se zakonski - preporukama nadležnih institucija – odredi obavezan/ minimalan broj satova za informacijsku </a:t>
            </a:r>
            <a:r>
              <a:rPr lang="hr-HR" dirty="0" smtClean="0"/>
              <a:t>pismenost (Sat s knjižničarom/ u knjižnici)</a:t>
            </a:r>
            <a:endParaRPr lang="hr-HR" dirty="0"/>
          </a:p>
        </p:txBody>
      </p:sp>
      <p:sp>
        <p:nvSpPr>
          <p:cNvPr id="5" name="Pravokutnik 4"/>
          <p:cNvSpPr/>
          <p:nvPr/>
        </p:nvSpPr>
        <p:spPr>
          <a:xfrm>
            <a:off x="1241946" y="3797650"/>
            <a:ext cx="6649427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hr-HR" dirty="0"/>
              <a:t>napraviti program koji se može </a:t>
            </a:r>
            <a:r>
              <a:rPr lang="hr-HR" dirty="0" smtClean="0"/>
              <a:t>realizirati s interesnom skupinom kao </a:t>
            </a:r>
            <a:r>
              <a:rPr lang="hr-HR" b="1" dirty="0" smtClean="0"/>
              <a:t>Dodatna nastava</a:t>
            </a:r>
            <a:r>
              <a:rPr lang="hr-HR" dirty="0" smtClean="0"/>
              <a:t>– TEČAJ KIP-a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1788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jagram 1"/>
          <p:cNvGraphicFramePr/>
          <p:nvPr>
            <p:extLst>
              <p:ext uri="{D42A27DB-BD31-4B8C-83A1-F6EECF244321}">
                <p14:modId xmlns:p14="http://schemas.microsoft.com/office/powerpoint/2010/main" val="608917402"/>
              </p:ext>
            </p:extLst>
          </p:nvPr>
        </p:nvGraphicFramePr>
        <p:xfrm>
          <a:off x="377850" y="692696"/>
          <a:ext cx="813690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Pravokutnik 2"/>
          <p:cNvSpPr/>
          <p:nvPr/>
        </p:nvSpPr>
        <p:spPr>
          <a:xfrm>
            <a:off x="161826" y="179348"/>
            <a:ext cx="835292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_tradnl" dirty="0"/>
              <a:t>U kojoj točci kurikula </a:t>
            </a:r>
            <a:r>
              <a:rPr lang="es-ES_tradnl" dirty="0" smtClean="0"/>
              <a:t>i </a:t>
            </a:r>
            <a:r>
              <a:rPr lang="es-ES_tradnl" dirty="0"/>
              <a:t>kako uskočiti u poučavanje </a:t>
            </a:r>
            <a:r>
              <a:rPr lang="es-ES_tradnl" dirty="0" smtClean="0"/>
              <a:t>informacij</a:t>
            </a:r>
            <a:r>
              <a:rPr lang="hr-HR" dirty="0" smtClean="0"/>
              <a:t>s</a:t>
            </a:r>
            <a:r>
              <a:rPr lang="es-ES_tradnl" dirty="0" smtClean="0"/>
              <a:t>k</a:t>
            </a:r>
            <a:r>
              <a:rPr lang="hr-HR" dirty="0" smtClean="0"/>
              <a:t>e</a:t>
            </a:r>
            <a:r>
              <a:rPr lang="es-ES_tradnl" dirty="0" smtClean="0"/>
              <a:t> </a:t>
            </a:r>
            <a:r>
              <a:rPr lang="es-ES_tradnl" dirty="0"/>
              <a:t>pismenosti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6368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8230" y="274638"/>
            <a:ext cx="7706484" cy="490066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hr-HR" b="1" dirty="0" smtClean="0"/>
              <a:t>Idemo</a:t>
            </a:r>
            <a:r>
              <a:rPr lang="hr-HR" dirty="0" smtClean="0"/>
              <a:t> </a:t>
            </a:r>
            <a:r>
              <a:rPr lang="hr-HR" b="1" dirty="0" smtClean="0"/>
              <a:t>ostvarivati</a:t>
            </a:r>
            <a:r>
              <a:rPr lang="hr-HR" dirty="0" smtClean="0"/>
              <a:t> </a:t>
            </a:r>
            <a:r>
              <a:rPr lang="hr-HR" b="1" dirty="0" smtClean="0"/>
              <a:t>što</a:t>
            </a:r>
            <a:r>
              <a:rPr lang="hr-HR" dirty="0" smtClean="0"/>
              <a:t> </a:t>
            </a:r>
            <a:r>
              <a:rPr lang="hr-HR" b="1" dirty="0" smtClean="0"/>
              <a:t>je</a:t>
            </a:r>
            <a:r>
              <a:rPr lang="hr-HR" dirty="0" smtClean="0"/>
              <a:t> </a:t>
            </a:r>
            <a:r>
              <a:rPr lang="hr-HR" b="1" dirty="0" smtClean="0"/>
              <a:t>zacrtano</a:t>
            </a:r>
            <a:endParaRPr lang="hr-HR" b="1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63029162"/>
              </p:ext>
            </p:extLst>
          </p:nvPr>
        </p:nvGraphicFramePr>
        <p:xfrm>
          <a:off x="447674" y="1052736"/>
          <a:ext cx="806708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374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 dir="d"/>
      </p:transition>
    </mc:Choice>
    <mc:Fallback xmlns="">
      <p:transition spd="slow"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olaž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612</TotalTime>
  <Words>757</Words>
  <Application>Microsoft Office PowerPoint</Application>
  <PresentationFormat>Prilagođeno</PresentationFormat>
  <Paragraphs>81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2" baseType="lpstr">
      <vt:lpstr>Oriel</vt:lpstr>
      <vt:lpstr>Lekcije iz informacijske pismenosti u kurikul živog nastavnog procesa</vt:lpstr>
      <vt:lpstr>Cilj  informacijskog opismenjavanja</vt:lpstr>
      <vt:lpstr>Kako ostvariti informacijsku pismenost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Idemo ostvarivati što je zacrtano</vt:lpstr>
      <vt:lpstr>zaključak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Bernarda</dc:creator>
  <cp:lastModifiedBy>korisnik</cp:lastModifiedBy>
  <cp:revision>38</cp:revision>
  <dcterms:created xsi:type="dcterms:W3CDTF">2017-03-22T16:49:06Z</dcterms:created>
  <dcterms:modified xsi:type="dcterms:W3CDTF">2017-04-03T09:08:13Z</dcterms:modified>
</cp:coreProperties>
</file>