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79" r:id="rId3"/>
    <p:sldId id="260" r:id="rId4"/>
    <p:sldId id="257" r:id="rId5"/>
    <p:sldId id="281" r:id="rId6"/>
    <p:sldId id="280" r:id="rId7"/>
    <p:sldId id="282" r:id="rId8"/>
    <p:sldId id="258" r:id="rId9"/>
    <p:sldId id="259" r:id="rId10"/>
    <p:sldId id="283" r:id="rId11"/>
    <p:sldId id="284" r:id="rId12"/>
    <p:sldId id="286" r:id="rId13"/>
    <p:sldId id="287" r:id="rId14"/>
    <p:sldId id="261" r:id="rId15"/>
    <p:sldId id="270" r:id="rId16"/>
    <p:sldId id="262" r:id="rId17"/>
    <p:sldId id="263" r:id="rId18"/>
    <p:sldId id="272" r:id="rId19"/>
    <p:sldId id="264" r:id="rId20"/>
    <p:sldId id="265" r:id="rId21"/>
    <p:sldId id="289" r:id="rId22"/>
    <p:sldId id="266" r:id="rId23"/>
    <p:sldId id="267" r:id="rId24"/>
    <p:sldId id="268" r:id="rId25"/>
    <p:sldId id="269" r:id="rId26"/>
    <p:sldId id="288" r:id="rId27"/>
    <p:sldId id="276" r:id="rId28"/>
    <p:sldId id="277" r:id="rId29"/>
    <p:sldId id="278" r:id="rId3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9066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6863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4875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5149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2213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52019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4758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232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8185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115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5485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2269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83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626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99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5714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B24EC-5919-4A80-BF77-88A61C0FA018}" type="datetimeFigureOut">
              <a:rPr lang="hr-HR" smtClean="0"/>
              <a:t>4.4.2017.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C11E095-DB03-48DD-885D-046724D510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5283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uza.jozic2@skole.h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2589214" y="543698"/>
            <a:ext cx="8411295" cy="2018268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pPr algn="ctr"/>
            <a:r>
              <a:rPr lang="hr-HR" sz="4400" b="1" dirty="0" smtClean="0"/>
              <a:t/>
            </a:r>
            <a:br>
              <a:rPr lang="hr-HR" sz="4400" b="1" dirty="0" smtClean="0"/>
            </a:br>
            <a:r>
              <a:rPr lang="hr-HR" sz="4400" b="1" dirty="0"/>
              <a:t/>
            </a:r>
            <a:br>
              <a:rPr lang="hr-HR" sz="4400" b="1" dirty="0"/>
            </a:br>
            <a:r>
              <a:rPr lang="hr-HR" sz="4400" b="1" dirty="0" smtClean="0"/>
              <a:t/>
            </a:r>
            <a:br>
              <a:rPr lang="hr-HR" sz="4400" b="1" dirty="0" smtClean="0"/>
            </a:br>
            <a:r>
              <a:rPr lang="hr-HR" sz="4400" b="1" dirty="0"/>
              <a:t/>
            </a:r>
            <a:br>
              <a:rPr lang="hr-HR" sz="4400" b="1" dirty="0"/>
            </a:br>
            <a:r>
              <a:rPr lang="hr-HR" sz="4400" b="1" dirty="0" smtClean="0"/>
              <a:t/>
            </a:r>
            <a:br>
              <a:rPr lang="hr-HR" sz="4400" b="1" dirty="0" smtClean="0"/>
            </a:br>
            <a:r>
              <a:rPr lang="hr-HR" sz="4400" b="1" dirty="0"/>
              <a:t/>
            </a:r>
            <a:br>
              <a:rPr lang="hr-HR" sz="4400" b="1" dirty="0"/>
            </a:br>
            <a:r>
              <a:rPr lang="hr-HR" sz="4400" b="1" i="1" dirty="0" smtClean="0"/>
              <a:t>Školska knjižnica u izgradnji kulturnog identiteta učenika</a:t>
            </a:r>
            <a:r>
              <a:rPr lang="hr-HR" sz="4400" b="1" dirty="0" smtClean="0"/>
              <a:t/>
            </a:r>
            <a:br>
              <a:rPr lang="hr-HR" sz="4400" b="1" dirty="0" smtClean="0"/>
            </a:br>
            <a:endParaRPr lang="hr-HR" sz="44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589213" y="3035768"/>
            <a:ext cx="8411296" cy="284779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hr-HR" sz="3000" b="1" dirty="0" smtClean="0">
                <a:solidFill>
                  <a:schemeClr val="tx1"/>
                </a:solidFill>
              </a:rPr>
              <a:t>Ruža Jozić, školska knjižničarka </a:t>
            </a:r>
          </a:p>
          <a:p>
            <a:pPr algn="ctr"/>
            <a:r>
              <a:rPr lang="hr-HR" sz="3000" b="1" dirty="0" smtClean="0">
                <a:solidFill>
                  <a:schemeClr val="tx1"/>
                </a:solidFill>
              </a:rPr>
              <a:t>Gimnazije Sesvete, </a:t>
            </a:r>
          </a:p>
          <a:p>
            <a:pPr algn="ctr"/>
            <a:r>
              <a:rPr lang="hr-HR" sz="2400" b="1" dirty="0" smtClean="0">
                <a:solidFill>
                  <a:schemeClr val="tx1"/>
                </a:solidFill>
                <a:hlinkClick r:id="rId2"/>
              </a:rPr>
              <a:t>ruza.jozic2@skole.hr</a:t>
            </a:r>
            <a:endParaRPr lang="hr-HR" sz="2400" b="1" dirty="0" smtClean="0">
              <a:solidFill>
                <a:schemeClr val="tx1"/>
              </a:solidFill>
            </a:endParaRPr>
          </a:p>
          <a:p>
            <a:pPr algn="ctr"/>
            <a:endParaRPr lang="hr-HR" sz="2400" b="1" dirty="0" smtClean="0">
              <a:solidFill>
                <a:schemeClr val="tx1"/>
              </a:solidFill>
            </a:endParaRPr>
          </a:p>
          <a:p>
            <a:pPr algn="ctr"/>
            <a:r>
              <a:rPr lang="hr-HR" sz="2600" b="1" dirty="0" smtClean="0">
                <a:solidFill>
                  <a:srgbClr val="FF0000"/>
                </a:solidFill>
              </a:rPr>
              <a:t>29. Proljetna škola školskih knjižničara RH</a:t>
            </a:r>
          </a:p>
          <a:p>
            <a:pPr algn="ctr"/>
            <a:r>
              <a:rPr lang="hr-HR" sz="2600" b="1" dirty="0" smtClean="0">
                <a:solidFill>
                  <a:srgbClr val="FF0000"/>
                </a:solidFill>
              </a:rPr>
              <a:t>Trogir, 6. – 8. travnja 2017.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361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28801" y="361950"/>
            <a:ext cx="9675812" cy="581025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/>
              <a:t>Ciljevi i svrha kulturnog rada školskog knjižničara: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52600" y="1295399"/>
            <a:ext cx="9752012" cy="490537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Aktivan i odgovoran učenik kao član razreda, škole i lokalne zajednice, bolje upoznaje svoje mjesto, povijest svoga grada, značajne ustanove i znamenite osobe.</a:t>
            </a:r>
          </a:p>
          <a:p>
            <a:r>
              <a:rPr lang="hr-HR" sz="2400" b="1" dirty="0">
                <a:solidFill>
                  <a:schemeClr val="tx1"/>
                </a:solidFill>
              </a:rPr>
              <a:t>Predlaže i sudjeluje u aktivnostima obilježavanja važnih datuma i kulturnih događaja.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Učenik razvija građanske vještine i sposobnosti, uočava, raspravlja, kritički promišlja, donosi zaključke.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Izgrađuje građanske vrijednosti i stavove, iskazuje privrženost očuvanju zavičajne kulture i njezinih znamenitosti.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Učenik razvija potrebu za kulturnim sadržajima, posjećuje kulturne ustanove, širi vlastite životne obzore, prihvaća različitosti; upoznaje prošlost da bi razumio sadašnjost i       gradio bolju budućnost.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46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94703" y="535459"/>
            <a:ext cx="9363847" cy="664691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3200" b="1" dirty="0" smtClean="0"/>
              <a:t>Planiranje kulturnih sadržaja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644072" y="1504950"/>
            <a:ext cx="9790545" cy="483119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U planiranju kulturnih sadržaja naša vodilja bi trebala biti: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Sadržaji koji su od lokalnog značaja</a:t>
            </a:r>
            <a:r>
              <a:rPr lang="hr-HR" sz="2400" b="1" dirty="0" smtClean="0">
                <a:solidFill>
                  <a:schemeClr val="tx1"/>
                </a:solidFill>
              </a:rPr>
              <a:t>,;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Društveni</a:t>
            </a:r>
            <a:r>
              <a:rPr lang="hr-HR" sz="2400" b="1" dirty="0" smtClean="0">
                <a:solidFill>
                  <a:schemeClr val="tx1"/>
                </a:solidFill>
              </a:rPr>
              <a:t>, nacionalni i kulturni događaji i važne </a:t>
            </a:r>
            <a:r>
              <a:rPr lang="hr-HR" sz="2400" b="1" dirty="0" smtClean="0">
                <a:solidFill>
                  <a:schemeClr val="tx1"/>
                </a:solidFill>
              </a:rPr>
              <a:t>obljetnice;</a:t>
            </a:r>
            <a:endParaRPr lang="hr-HR" sz="2400" b="1" dirty="0" smtClean="0">
              <a:solidFill>
                <a:schemeClr val="tx1"/>
              </a:solidFill>
            </a:endParaRPr>
          </a:p>
          <a:p>
            <a:r>
              <a:rPr lang="hr-HR" sz="2400" b="1" dirty="0" smtClean="0">
                <a:solidFill>
                  <a:schemeClr val="tx1"/>
                </a:solidFill>
              </a:rPr>
              <a:t>Znamenite osobe hrvatske povijesti, kulture i </a:t>
            </a:r>
            <a:r>
              <a:rPr lang="hr-HR" sz="2400" b="1" dirty="0" smtClean="0">
                <a:solidFill>
                  <a:schemeClr val="tx1"/>
                </a:solidFill>
              </a:rPr>
              <a:t>znanosti;</a:t>
            </a:r>
            <a:endParaRPr lang="hr-HR" sz="2400" b="1" dirty="0" smtClean="0">
              <a:solidFill>
                <a:schemeClr val="tx1"/>
              </a:solidFill>
            </a:endParaRPr>
          </a:p>
          <a:p>
            <a:r>
              <a:rPr lang="hr-HR" sz="2400" b="1" dirty="0" smtClean="0">
                <a:solidFill>
                  <a:schemeClr val="tx1"/>
                </a:solidFill>
              </a:rPr>
              <a:t>Osobe svjetske povijesti i kulture koje su utjecale na razvoj hrvatske, europske i svjetske misli i sveopćeg društvenog razvitka.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Izbor sadržaja je vrlo širok svake školske godine, a mi se fokusiramo na sadržaje od nacionalnog i općeg značaja, </a:t>
            </a:r>
            <a:r>
              <a:rPr lang="hr-HR" sz="2400" b="1" dirty="0" smtClean="0">
                <a:solidFill>
                  <a:schemeClr val="tx1"/>
                </a:solidFill>
              </a:rPr>
              <a:t>       kao </a:t>
            </a:r>
            <a:r>
              <a:rPr lang="hr-HR" sz="2400" b="1" dirty="0" smtClean="0">
                <a:solidFill>
                  <a:schemeClr val="tx1"/>
                </a:solidFill>
              </a:rPr>
              <a:t>i one koji su primjereni našim učenicima i programima naših škola i sredina.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172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21708" y="271850"/>
            <a:ext cx="9782905" cy="897923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hr-HR" sz="2800" b="1" dirty="0">
                <a:solidFill>
                  <a:srgbClr val="FF0000"/>
                </a:solidFill>
              </a:rPr>
              <a:t>Ključne kompetencije </a:t>
            </a:r>
            <a:r>
              <a:rPr lang="hr-HR" sz="2800" b="1" dirty="0"/>
              <a:t>koje učenici stječu svojom uključenošću u realizaciju </a:t>
            </a:r>
            <a:r>
              <a:rPr lang="hr-HR" sz="2800" b="1" dirty="0" smtClean="0"/>
              <a:t>kulturnih </a:t>
            </a:r>
            <a:r>
              <a:rPr lang="hr-HR" sz="2800" b="1" dirty="0"/>
              <a:t>sadržaja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542473" y="1441621"/>
            <a:ext cx="9962139" cy="517161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hr-HR" sz="2400" b="1" dirty="0">
                <a:solidFill>
                  <a:schemeClr val="tx1"/>
                </a:solidFill>
              </a:rPr>
              <a:t>Stječu kreativne jezične interakcije u društvenom i kulturnom okruženju, </a:t>
            </a:r>
            <a:r>
              <a:rPr lang="hr-HR" sz="2400" b="1" dirty="0" smtClean="0">
                <a:solidFill>
                  <a:schemeClr val="tx1"/>
                </a:solidFill>
              </a:rPr>
              <a:t>pišu</a:t>
            </a:r>
            <a:r>
              <a:rPr lang="hr-HR" sz="2400" b="1" dirty="0">
                <a:solidFill>
                  <a:schemeClr val="tx1"/>
                </a:solidFill>
              </a:rPr>
              <a:t>, oblikuju, </a:t>
            </a:r>
            <a:r>
              <a:rPr lang="hr-HR" sz="2400" b="1" dirty="0" smtClean="0">
                <a:solidFill>
                  <a:schemeClr val="tx1"/>
                </a:solidFill>
              </a:rPr>
              <a:t>stvaraju nove sadržaje;</a:t>
            </a:r>
            <a:endParaRPr lang="hr-HR" sz="2400" b="1" dirty="0">
              <a:solidFill>
                <a:schemeClr val="tx1"/>
              </a:solidFill>
            </a:endParaRPr>
          </a:p>
          <a:p>
            <a:r>
              <a:rPr lang="hr-HR" sz="2400" b="1" dirty="0">
                <a:solidFill>
                  <a:schemeClr val="tx1"/>
                </a:solidFill>
              </a:rPr>
              <a:t>Proširuju kompetenciju učenja: istražuju, </a:t>
            </a:r>
            <a:r>
              <a:rPr lang="hr-HR" sz="2400" b="1" dirty="0" smtClean="0">
                <a:solidFill>
                  <a:schemeClr val="tx1"/>
                </a:solidFill>
              </a:rPr>
              <a:t>sintetiziraju, usvajaju  </a:t>
            </a:r>
            <a:r>
              <a:rPr lang="hr-HR" sz="2400" b="1" dirty="0">
                <a:solidFill>
                  <a:schemeClr val="tx1"/>
                </a:solidFill>
              </a:rPr>
              <a:t>i koriste informacije za učenje u sličnim situacijama;</a:t>
            </a:r>
          </a:p>
          <a:p>
            <a:r>
              <a:rPr lang="hr-HR" sz="2400" b="1" dirty="0">
                <a:solidFill>
                  <a:schemeClr val="tx1"/>
                </a:solidFill>
              </a:rPr>
              <a:t>Razvijaju digitalnu kompetenciju, sigurno i kritički primjenjuju IKT; oblikuju nove sadržaje, razmjenjuju informacije i prezentiraju ih drugima u školi i lokalnoj sredini.</a:t>
            </a:r>
          </a:p>
          <a:p>
            <a:r>
              <a:rPr lang="hr-HR" sz="2400" b="1" dirty="0">
                <a:solidFill>
                  <a:schemeClr val="tx1"/>
                </a:solidFill>
              </a:rPr>
              <a:t>Razvijaju društvene i građanske kompetencije: poštuju ljudska prava, uvažavaju </a:t>
            </a:r>
            <a:r>
              <a:rPr lang="hr-HR" sz="2400" b="1" dirty="0" smtClean="0">
                <a:solidFill>
                  <a:schemeClr val="tx1"/>
                </a:solidFill>
              </a:rPr>
              <a:t>kulturnu raznolikost, cijene svoje vrijednosti, </a:t>
            </a:r>
            <a:r>
              <a:rPr lang="hr-HR" sz="2400" b="1" dirty="0">
                <a:solidFill>
                  <a:schemeClr val="tx1"/>
                </a:solidFill>
              </a:rPr>
              <a:t>prihvaćaju </a:t>
            </a:r>
            <a:r>
              <a:rPr lang="hr-HR" sz="2400" b="1" dirty="0" smtClean="0">
                <a:solidFill>
                  <a:schemeClr val="tx1"/>
                </a:solidFill>
              </a:rPr>
              <a:t>druge i drukčije.</a:t>
            </a:r>
            <a:endParaRPr lang="hr-HR" sz="2400" b="1" dirty="0">
              <a:solidFill>
                <a:schemeClr val="tx1"/>
              </a:solidFill>
            </a:endParaRPr>
          </a:p>
          <a:p>
            <a:r>
              <a:rPr lang="hr-HR" sz="2400" b="1" dirty="0">
                <a:solidFill>
                  <a:schemeClr val="tx1"/>
                </a:solidFill>
              </a:rPr>
              <a:t>Izgrađuju kulturalne spoznaje, kreativno se izražavaju u raznim oblicima (glazba, likovna djela, fotografija, video i filmski radovi, književni oblici, školski list  i sl</a:t>
            </a:r>
            <a:r>
              <a:rPr lang="hr-HR" sz="2400" b="1" dirty="0" smtClean="0">
                <a:solidFill>
                  <a:schemeClr val="tx1"/>
                </a:solidFill>
              </a:rPr>
              <a:t>.).</a:t>
            </a:r>
            <a:endParaRPr lang="hr-H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696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672" y="157019"/>
            <a:ext cx="9842067" cy="108065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pPr algn="ctr"/>
            <a:r>
              <a:rPr lang="hr-HR" b="1" dirty="0" smtClean="0"/>
              <a:t>Pregled kulturnih aktivnosti u ovoj školskoj godini koje se tiču kulturnog identiteta učenika</a:t>
            </a:r>
            <a:endParaRPr lang="hr-H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8364" y="1505527"/>
            <a:ext cx="5181600" cy="49414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hr-HR" sz="2000" b="1" dirty="0" smtClean="0">
                <a:solidFill>
                  <a:schemeClr val="tx1"/>
                </a:solidFill>
              </a:rPr>
              <a:t>Europski dan kulturne baštine (rujan)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Godina Nikole Šubića Zrinskoga 2016.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Dan neovisnosti RH – 8. listopada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Mjesec hrvatske knjige 2016.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200. obljetnica rođenja Ivana Kukuljevića </a:t>
            </a:r>
            <a:r>
              <a:rPr lang="hr-HR" sz="2000" b="1" dirty="0" err="1" smtClean="0">
                <a:solidFill>
                  <a:schemeClr val="tx1"/>
                </a:solidFill>
              </a:rPr>
              <a:t>Sakcinskoga</a:t>
            </a:r>
            <a:r>
              <a:rPr lang="hr-HR" sz="2000" b="1" dirty="0" smtClean="0">
                <a:solidFill>
                  <a:schemeClr val="tx1"/>
                </a:solidFill>
              </a:rPr>
              <a:t>; posjet HAZU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Dan sjećanja na žrtvu Vukovara i </a:t>
            </a:r>
            <a:r>
              <a:rPr lang="hr-HR" sz="2000" b="1" dirty="0" err="1" smtClean="0">
                <a:solidFill>
                  <a:schemeClr val="tx1"/>
                </a:solidFill>
              </a:rPr>
              <a:t>Škabrnje</a:t>
            </a:r>
            <a:r>
              <a:rPr lang="hr-HR" sz="2000" b="1" dirty="0" smtClean="0">
                <a:solidFill>
                  <a:schemeClr val="tx1"/>
                </a:solidFill>
              </a:rPr>
              <a:t> –  18. 11.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Ususret Božiću – Advent, humanitarne aktivnosti</a:t>
            </a:r>
          </a:p>
          <a:p>
            <a:r>
              <a:rPr lang="hr-HR" sz="2000" b="1" dirty="0">
                <a:solidFill>
                  <a:schemeClr val="tx1"/>
                </a:solidFill>
              </a:rPr>
              <a:t>25. obljetnica međunarodnog </a:t>
            </a:r>
            <a:r>
              <a:rPr lang="hr-HR" sz="2000" b="1" dirty="0" smtClean="0">
                <a:solidFill>
                  <a:schemeClr val="tx1"/>
                </a:solidFill>
              </a:rPr>
              <a:t> priznanja </a:t>
            </a:r>
            <a:r>
              <a:rPr lang="hr-HR" sz="2000" b="1" dirty="0">
                <a:solidFill>
                  <a:schemeClr val="tx1"/>
                </a:solidFill>
              </a:rPr>
              <a:t>RH</a:t>
            </a:r>
          </a:p>
          <a:p>
            <a:r>
              <a:rPr lang="hr-HR" sz="2000" b="1" i="1" dirty="0">
                <a:solidFill>
                  <a:schemeClr val="tx1"/>
                </a:solidFill>
              </a:rPr>
              <a:t>Noć muzeja </a:t>
            </a:r>
            <a:r>
              <a:rPr lang="hr-HR" sz="2000" b="1" dirty="0">
                <a:solidFill>
                  <a:schemeClr val="tx1"/>
                </a:solidFill>
              </a:rPr>
              <a:t>– Glazba kao kulturna baština  (27. 1.)</a:t>
            </a:r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4764" y="1505527"/>
            <a:ext cx="5440218" cy="49414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hr-HR" sz="2000" b="1" i="1" dirty="0" smtClean="0">
                <a:solidFill>
                  <a:schemeClr val="tx1"/>
                </a:solidFill>
              </a:rPr>
              <a:t>Dan materinskog jezika </a:t>
            </a:r>
            <a:r>
              <a:rPr lang="hr-HR" sz="2000" b="1" dirty="0" smtClean="0">
                <a:solidFill>
                  <a:schemeClr val="tx1"/>
                </a:solidFill>
              </a:rPr>
              <a:t>– 21. 2.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400. obljetnica smrti Fausta Vrančića:                   izumi i prvi hrvatski rječnik </a:t>
            </a:r>
            <a:r>
              <a:rPr lang="hr-HR" sz="2000" b="1" i="1" dirty="0" smtClean="0">
                <a:solidFill>
                  <a:schemeClr val="tx1"/>
                </a:solidFill>
              </a:rPr>
              <a:t>Dikcionar.</a:t>
            </a:r>
          </a:p>
          <a:p>
            <a:r>
              <a:rPr lang="hr-HR" sz="2000" b="1" i="1" dirty="0" smtClean="0">
                <a:solidFill>
                  <a:schemeClr val="tx1"/>
                </a:solidFill>
              </a:rPr>
              <a:t>Dani hrvatskoga jezika </a:t>
            </a:r>
            <a:r>
              <a:rPr lang="hr-HR" sz="2000" b="1" dirty="0" smtClean="0">
                <a:solidFill>
                  <a:schemeClr val="tx1"/>
                </a:solidFill>
              </a:rPr>
              <a:t>(11. – 17. 3. ), posvećeno 50. obljetnici Deklaracije                     o nazivu i položaju hrv. književnog  jezika.</a:t>
            </a:r>
          </a:p>
          <a:p>
            <a:r>
              <a:rPr lang="hr-HR" sz="2000" b="1" i="1" dirty="0" smtClean="0">
                <a:solidFill>
                  <a:schemeClr val="tx1"/>
                </a:solidFill>
              </a:rPr>
              <a:t>Dan hrvatske knjige – Noć knjige</a:t>
            </a:r>
            <a:r>
              <a:rPr lang="hr-HR" sz="2000" b="1" dirty="0" smtClean="0">
                <a:solidFill>
                  <a:schemeClr val="tx1"/>
                </a:solidFill>
              </a:rPr>
              <a:t>, 22. 4., izložba </a:t>
            </a:r>
            <a:r>
              <a:rPr lang="hr-HR" sz="2000" b="1" i="1" dirty="0" smtClean="0">
                <a:solidFill>
                  <a:schemeClr val="tx1"/>
                </a:solidFill>
              </a:rPr>
              <a:t>Glagoljica u inicijalima</a:t>
            </a:r>
            <a:r>
              <a:rPr lang="hr-HR" sz="20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Renesansni velikani Dubrovnika, uz 500.  god. smrti slikara Nikole </a:t>
            </a:r>
            <a:r>
              <a:rPr lang="hr-HR" sz="2000" b="1" dirty="0" err="1" smtClean="0">
                <a:solidFill>
                  <a:schemeClr val="tx1"/>
                </a:solidFill>
              </a:rPr>
              <a:t>Božidarevića</a:t>
            </a:r>
            <a:r>
              <a:rPr lang="hr-HR" sz="2000" b="1" dirty="0" smtClean="0">
                <a:solidFill>
                  <a:schemeClr val="tx1"/>
                </a:solidFill>
              </a:rPr>
              <a:t> i               450 god. smrti Marina Držića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800 godina Zagrebačke katedrale,                     uz Dan grada Zagreba – 31. 5. </a:t>
            </a:r>
          </a:p>
          <a:p>
            <a:r>
              <a:rPr lang="hr-HR" sz="2000" b="1" dirty="0" smtClean="0">
                <a:solidFill>
                  <a:schemeClr val="tx1"/>
                </a:solidFill>
              </a:rPr>
              <a:t>Posjet zbirci </a:t>
            </a:r>
            <a:r>
              <a:rPr lang="hr-HR" sz="2000" b="1" i="1" dirty="0" smtClean="0">
                <a:solidFill>
                  <a:schemeClr val="tx1"/>
                </a:solidFill>
              </a:rPr>
              <a:t>Riznica Zagrebačke katedrale</a:t>
            </a:r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sz="2000" b="1" dirty="0" smtClean="0"/>
          </a:p>
          <a:p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3466247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83015" y="347020"/>
            <a:ext cx="9692288" cy="604325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Rujan 2016</a:t>
            </a:r>
            <a:r>
              <a:rPr lang="hr-HR" dirty="0" smtClean="0"/>
              <a:t>.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728723" y="1357170"/>
            <a:ext cx="5523345" cy="10806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Godina Nikole Šubića Zrinskoga 2016., uz 450. obljetnicu pogibije, proglašena odlukom Hrvatskog sabora – Izložba u knjižnici, a školski zbor pjeva ariju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 boj! U boj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! I. Zajca.</a:t>
            </a:r>
            <a:endParaRPr lang="hr-HR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713826" y="1275196"/>
            <a:ext cx="5437900" cy="112568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G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odina </a:t>
            </a:r>
            <a:r>
              <a:rPr lang="hr-H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Nikole Šubića Zrinskoga 2016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., predavanje akademika dr. </a:t>
            </a:r>
            <a:r>
              <a:rPr lang="hr-HR" sz="20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sc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Dragutina  </a:t>
            </a:r>
            <a:r>
              <a:rPr lang="hr-HR" sz="20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Feletara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Zrinski u hrvatskoj povijesti.</a:t>
            </a:r>
          </a:p>
          <a:p>
            <a:pPr marL="0" indent="0">
              <a:buNone/>
            </a:pPr>
            <a:endParaRPr lang="hr-HR" sz="2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4" y="2888099"/>
            <a:ext cx="4489452" cy="38434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817" y="4748212"/>
            <a:ext cx="3519055" cy="21097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95146" y="3161148"/>
            <a:ext cx="4096324" cy="32973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235" y="2437825"/>
            <a:ext cx="4158383" cy="231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53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52266" y="207445"/>
            <a:ext cx="9412200" cy="494519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/>
              <a:t>Kulturne aktivnosti – Rujan 2016</a:t>
            </a:r>
            <a:r>
              <a:rPr lang="hr-HR" dirty="0"/>
              <a:t>.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551709" y="1062182"/>
            <a:ext cx="10233892" cy="122858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sz="2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</a:t>
            </a:r>
            <a:r>
              <a:rPr lang="hr-HR" sz="2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Europski dan kulturne baštine </a:t>
            </a:r>
            <a:r>
              <a:rPr lang="hr-HR" sz="2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23. 9., istraživački rad učenika u suradnji              sa školskom knjižničarkom - </a:t>
            </a:r>
            <a:r>
              <a:rPr lang="hr-HR" sz="2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Kulturna baština Sesveta</a:t>
            </a:r>
            <a:r>
              <a:rPr lang="hr-HR" sz="2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: barokne crkve, kapele, križevi krajputaši, kurije, drvene kuće, prigorska nošnja, arheološko nalazište </a:t>
            </a:r>
            <a:r>
              <a:rPr lang="hr-HR" sz="22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Kuzelin</a:t>
            </a:r>
            <a:r>
              <a:rPr lang="hr-HR" sz="2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prigorski pjesnik Dragutin </a:t>
            </a:r>
            <a:r>
              <a:rPr lang="hr-HR" sz="22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Domjanić</a:t>
            </a:r>
            <a:r>
              <a:rPr lang="hr-HR" sz="2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i dr. 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08000" y="2448582"/>
            <a:ext cx="11610109" cy="360269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Rezultat našega jednomjesečnoga rada – bogata izložba na kojoj smo pokazali istraženo</a:t>
            </a:r>
            <a:endParaRPr lang="hr-HR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9" y="2900218"/>
            <a:ext cx="5370946" cy="3833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709" y="2900218"/>
            <a:ext cx="5052291" cy="38330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09" y="3084944"/>
            <a:ext cx="3685310" cy="301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64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47921" y="342820"/>
            <a:ext cx="9313346" cy="587633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- Listopad 2016.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154545" y="1265382"/>
            <a:ext cx="3814619" cy="102523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Dan neovisnosti RH, 8. listopada Izložba i recital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Domovina u poeziji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endParaRPr lang="hr-HR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754254" y="1153142"/>
            <a:ext cx="5985163" cy="104370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Početak Mjeseca </a:t>
            </a:r>
            <a:r>
              <a:rPr lang="hr-HR" b="1" i="1" dirty="0">
                <a:solidFill>
                  <a:srgbClr val="FF0000"/>
                </a:solidFill>
                <a:latin typeface="Georgia" panose="02040502050405020303" pitchFamily="18" charset="0"/>
              </a:rPr>
              <a:t>hrvatske knjige 2016.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osvećen borbi za hrvatsku samostalnost i neovisnost –  knjige  spisateljice </a:t>
            </a:r>
            <a:r>
              <a:rPr lang="hr-HR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Julienne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Eden Bušić 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0790">
            <a:off x="8830468" y="2433941"/>
            <a:ext cx="3272968" cy="23402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8156">
            <a:off x="5517970" y="2576152"/>
            <a:ext cx="3001569" cy="23423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18" y="2483334"/>
            <a:ext cx="5210092" cy="42995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45" y="5011302"/>
            <a:ext cx="3214254" cy="184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08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16895" y="73891"/>
            <a:ext cx="9371011" cy="637309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Studeni 2016</a:t>
            </a:r>
            <a:r>
              <a:rPr lang="hr-HR" dirty="0" smtClean="0"/>
              <a:t>.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496291" y="914401"/>
            <a:ext cx="4655249" cy="14224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Izložba „</a:t>
            </a:r>
            <a:r>
              <a:rPr lang="hr-HR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Ko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svoj može bit, tuđ </a:t>
            </a:r>
            <a:r>
              <a:rPr lang="hr-HR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nek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ne bude!” 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posvećena 200. </a:t>
            </a:r>
            <a:r>
              <a:rPr lang="hr-HR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oblj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rođenja IVANA KUKULJEVIĆA SAKCINSKOG,  borca za hrvatska nacionalna prava –  pravo na jezik (na 10 velikih plakata).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705599" y="914401"/>
            <a:ext cx="5218421" cy="120072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Učenike sam u rujnu odvela u HAZU na izložbu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Ostavština Ivana Kukuljevića </a:t>
            </a:r>
            <a:r>
              <a:rPr lang="hr-HR" sz="20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Sakcinskoga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kao uvod u naše istraživanje o njegovom značaju i radu.</a:t>
            </a:r>
            <a:endParaRPr lang="hr-HR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877" y="4285670"/>
            <a:ext cx="3796144" cy="2572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89" y="2833256"/>
            <a:ext cx="4447309" cy="36021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61507" y="2907148"/>
            <a:ext cx="4447309" cy="345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877" y="2115127"/>
            <a:ext cx="3796144" cy="2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08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968843" y="418165"/>
            <a:ext cx="9379249" cy="634780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/>
              <a:t>Kulturne aktivnosti – Studeni 2016</a:t>
            </a:r>
            <a:r>
              <a:rPr lang="hr-HR" dirty="0"/>
              <a:t>.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675800" y="1514763"/>
            <a:ext cx="4422673" cy="120072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1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</a:t>
            </a:r>
            <a:r>
              <a:rPr lang="hr-HR" sz="1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Dan sjećanja na žrtvu Vukovara               i </a:t>
            </a:r>
            <a:r>
              <a:rPr lang="hr-HR" sz="16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Škabrnje</a:t>
            </a:r>
            <a:r>
              <a:rPr lang="hr-HR" sz="1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sz="1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– 18. 11.,  izložba ratnih fotografija Vukovara i radova  učenika 1. r. – </a:t>
            </a:r>
            <a:r>
              <a:rPr lang="hr-HR" sz="1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ZAPAMTITE VUKOVAR</a:t>
            </a:r>
            <a:r>
              <a:rPr lang="hr-HR" sz="1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!</a:t>
            </a:r>
          </a:p>
          <a:p>
            <a:pPr marL="0" indent="0">
              <a:buNone/>
            </a:pPr>
            <a:endParaRPr lang="hr-HR" sz="16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834207" y="1309331"/>
            <a:ext cx="5895975" cy="80579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Predavanje za učenike </a:t>
            </a:r>
            <a:r>
              <a:rPr lang="hr-HR" sz="7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Domovinski rat u dokumentima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dr. </a:t>
            </a:r>
            <a:r>
              <a:rPr lang="hr-HR" sz="72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sc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Ante Nazor iz HMDCDR-a, 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25. </a:t>
            </a:r>
            <a:r>
              <a:rPr lang="hr-HR" sz="72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oblj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sjećanja na stradanje Vukovara.</a:t>
            </a:r>
          </a:p>
          <a:p>
            <a:pPr marL="0" indent="0" algn="ctr">
              <a:buNone/>
            </a:pPr>
            <a:r>
              <a:rPr lang="hr-HR" sz="7200" b="1" dirty="0"/>
              <a:t> </a:t>
            </a:r>
            <a:endParaRPr lang="hr-HR" sz="7200" dirty="0"/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 descr="E:\VUKOVAR-GIM.SES\IMG_02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73" y="2927927"/>
            <a:ext cx="5221089" cy="375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425" y="2290618"/>
            <a:ext cx="6505575" cy="456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9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00649" y="508780"/>
            <a:ext cx="9354535" cy="562139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Prosinac 2016.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905164" y="1376218"/>
            <a:ext cx="4543292" cy="122843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Adventu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predavanje za učenike duhovnog sadržaja – Don Damir </a:t>
            </a:r>
            <a:r>
              <a:rPr lang="hr-HR" sz="20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Stojić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: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Angažiranost mladih u današnjem društvu.</a:t>
            </a:r>
          </a:p>
          <a:p>
            <a:pPr marL="0" indent="0">
              <a:buNone/>
            </a:pPr>
            <a:endParaRPr lang="hr-HR" sz="2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299200" y="1376218"/>
            <a:ext cx="5467927" cy="122843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Ususret Božiću </a:t>
            </a:r>
            <a:r>
              <a:rPr lang="hr-H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– Božićni običaji hrvatskog naroda, 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humanitarna </a:t>
            </a:r>
            <a:r>
              <a:rPr lang="hr-H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akcija 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prodaje učeničkih likovnih radova za </a:t>
            </a:r>
            <a:r>
              <a:rPr lang="hr-HR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djecu u 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dječjim domovima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endParaRPr lang="hr-HR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17" y="2715492"/>
            <a:ext cx="5310909" cy="39254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0" y="2715492"/>
            <a:ext cx="6502400" cy="39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56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38324" y="295275"/>
            <a:ext cx="9591675" cy="588233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Kulturni identitet učenika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52601" y="1114424"/>
            <a:ext cx="9752012" cy="544339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i="1" dirty="0" smtClean="0">
                <a:solidFill>
                  <a:schemeClr val="tx1"/>
                </a:solidFill>
              </a:rPr>
              <a:t>Zakon o odgoju i obrazovanju u osnovnoj i srednjoj školi               </a:t>
            </a:r>
            <a:r>
              <a:rPr lang="hr-HR" sz="2400" b="1" dirty="0" smtClean="0">
                <a:solidFill>
                  <a:schemeClr val="tx1"/>
                </a:solidFill>
              </a:rPr>
              <a:t>ističe u Čl. 4 st. 1., škola  je dužna: </a:t>
            </a:r>
          </a:p>
          <a:p>
            <a:r>
              <a:rPr lang="hr-HR" sz="2400" b="1" dirty="0" smtClean="0"/>
              <a:t>„</a:t>
            </a:r>
            <a:r>
              <a:rPr lang="hr-HR" sz="2400" b="1" dirty="0" smtClean="0">
                <a:solidFill>
                  <a:srgbClr val="FF0000"/>
                </a:solidFill>
              </a:rPr>
              <a:t>O</a:t>
            </a:r>
            <a:r>
              <a:rPr lang="hr-HR" sz="2400" b="1" i="1" dirty="0" smtClean="0">
                <a:solidFill>
                  <a:srgbClr val="FF0000"/>
                </a:solidFill>
              </a:rPr>
              <a:t>sigurati sustavan način poučavanja učenika, poticati i unapređivati njihov intelektualni, tjelesni, estetski, društveni, moralni i duhovni razvoj u skladu s njihovim sposobnostima               i sklonostima; razvijati učenicima svijest o nacionalnoj pripadnosti, očuvanju povijesno-kulturne baštine i nacionalnog identiteta</a:t>
            </a:r>
            <a:r>
              <a:rPr lang="hr-HR" sz="2400" b="1" i="1" dirty="0" smtClean="0"/>
              <a:t>.”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Zato je zadaća suvremene škole promicanje odgoja koji doprinosi razumijevanju korijena vlastite nacionalne kulture, čuvanju i promicanju kulturne baštine, kao dijela nacionalnog i kulturnog identiteta.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869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092412" y="624110"/>
            <a:ext cx="9412200" cy="622799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 - Siječanj 2017.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790575" y="1556952"/>
            <a:ext cx="5610225" cy="1252924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25. obljetnicu međunarodnog priznanja RH, 15. siječnja – izložba: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Kroz hrvatsku povijest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– povijesni motivi likovnih  umjetnika 19. i 20. st.</a:t>
            </a:r>
          </a:p>
          <a:p>
            <a:pPr marL="0" indent="0">
              <a:buNone/>
            </a:pPr>
            <a:endParaRPr lang="hr-HR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891076" y="1556951"/>
            <a:ext cx="4983892" cy="1069868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Noć muzeja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27. 1. 2017. – izložba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Glazba kao kulturna baština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– zaštićena nematerijalna baština RH pri UNESCO-u</a:t>
            </a:r>
          </a:p>
          <a:p>
            <a:pPr marL="0" indent="0">
              <a:buNone/>
            </a:pPr>
            <a:endParaRPr lang="hr-HR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879" y="2936862"/>
            <a:ext cx="4064866" cy="3741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2936861"/>
            <a:ext cx="5489374" cy="37410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0400" y="3436642"/>
            <a:ext cx="3741029" cy="274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86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254" y="1"/>
            <a:ext cx="11656289" cy="414713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hr-HR" b="1" dirty="0" smtClean="0">
                <a:latin typeface="Arial Black" panose="020B0A04020102020204" pitchFamily="34" charset="0"/>
              </a:rPr>
              <a:t> </a:t>
            </a:r>
            <a:br>
              <a:rPr lang="hr-HR" b="1" dirty="0" smtClean="0">
                <a:latin typeface="Arial Black" panose="020B0A04020102020204" pitchFamily="34" charset="0"/>
              </a:rPr>
            </a:br>
            <a:r>
              <a:rPr lang="hr-HR" sz="800" b="1" dirty="0" smtClean="0">
                <a:latin typeface="Arial Black" panose="020B0A04020102020204" pitchFamily="34" charset="0"/>
              </a:rPr>
              <a:t/>
            </a:r>
            <a:br>
              <a:rPr lang="hr-HR" sz="800" b="1" dirty="0" smtClean="0">
                <a:latin typeface="Arial Black" panose="020B0A04020102020204" pitchFamily="34" charset="0"/>
              </a:rPr>
            </a:br>
            <a:r>
              <a:rPr lang="hr-HR" sz="800" b="1" dirty="0">
                <a:latin typeface="Arial Black" panose="020B0A04020102020204" pitchFamily="34" charset="0"/>
              </a:rPr>
              <a:t/>
            </a:r>
            <a:br>
              <a:rPr lang="hr-HR" sz="800" b="1" dirty="0">
                <a:latin typeface="Arial Black" panose="020B0A04020102020204" pitchFamily="34" charset="0"/>
              </a:rPr>
            </a:br>
            <a:r>
              <a:rPr lang="hr-HR" sz="800" b="1" dirty="0" smtClean="0">
                <a:latin typeface="Arial Black" panose="020B0A04020102020204" pitchFamily="34" charset="0"/>
              </a:rPr>
              <a:t/>
            </a:r>
            <a:br>
              <a:rPr lang="hr-HR" sz="800" b="1" dirty="0" smtClean="0">
                <a:latin typeface="Arial Black" panose="020B0A04020102020204" pitchFamily="34" charset="0"/>
              </a:rPr>
            </a:br>
            <a:r>
              <a:rPr lang="hr-HR" sz="800" b="1" dirty="0">
                <a:latin typeface="Arial Black" panose="020B0A04020102020204" pitchFamily="34" charset="0"/>
              </a:rPr>
              <a:t/>
            </a:r>
            <a:br>
              <a:rPr lang="hr-HR" sz="800" b="1" dirty="0">
                <a:latin typeface="Arial Black" panose="020B0A04020102020204" pitchFamily="34" charset="0"/>
              </a:rPr>
            </a:br>
            <a:r>
              <a:rPr lang="hr-HR" sz="800" b="1" dirty="0" smtClean="0">
                <a:latin typeface="Arial Black" panose="020B0A04020102020204" pitchFamily="34" charset="0"/>
              </a:rPr>
              <a:t/>
            </a:r>
            <a:br>
              <a:rPr lang="hr-HR" sz="800" b="1" dirty="0" smtClean="0">
                <a:latin typeface="Arial Black" panose="020B0A04020102020204" pitchFamily="34" charset="0"/>
              </a:rPr>
            </a:br>
            <a:r>
              <a:rPr lang="hr-HR" sz="800" b="1" dirty="0">
                <a:latin typeface="Arial Black" panose="020B0A04020102020204" pitchFamily="34" charset="0"/>
              </a:rPr>
              <a:t/>
            </a:r>
            <a:br>
              <a:rPr lang="hr-HR" sz="800" b="1" dirty="0">
                <a:latin typeface="Arial Black" panose="020B0A04020102020204" pitchFamily="34" charset="0"/>
              </a:rPr>
            </a:br>
            <a:r>
              <a:rPr lang="hr-HR" sz="800" b="1" dirty="0" smtClean="0">
                <a:latin typeface="Arial Black" panose="020B0A04020102020204" pitchFamily="34" charset="0"/>
              </a:rPr>
              <a:t/>
            </a:r>
            <a:br>
              <a:rPr lang="hr-HR" sz="800" b="1" dirty="0" smtClean="0">
                <a:latin typeface="Arial Black" panose="020B0A04020102020204" pitchFamily="34" charset="0"/>
              </a:rPr>
            </a:br>
            <a:r>
              <a:rPr lang="hr-HR" sz="800" b="1" dirty="0">
                <a:latin typeface="Arial Black" panose="020B0A04020102020204" pitchFamily="34" charset="0"/>
              </a:rPr>
              <a:t/>
            </a:r>
            <a:br>
              <a:rPr lang="hr-HR" sz="800" b="1" dirty="0">
                <a:latin typeface="Arial Black" panose="020B0A04020102020204" pitchFamily="34" charset="0"/>
              </a:rPr>
            </a:br>
            <a:r>
              <a:rPr lang="hr-HR" sz="7200" b="1" dirty="0" smtClean="0">
                <a:latin typeface="Arial Black" panose="020B0A04020102020204" pitchFamily="34" charset="0"/>
              </a:rPr>
              <a:t>FAUST </a:t>
            </a:r>
            <a:br>
              <a:rPr lang="hr-HR" sz="7200" b="1" dirty="0" smtClean="0">
                <a:latin typeface="Arial Black" panose="020B0A04020102020204" pitchFamily="34" charset="0"/>
              </a:rPr>
            </a:br>
            <a:r>
              <a:rPr lang="hr-HR" sz="7200" b="1" dirty="0" smtClean="0">
                <a:latin typeface="Arial Black" panose="020B0A04020102020204" pitchFamily="34" charset="0"/>
              </a:rPr>
              <a:t>  VRANČIĆ</a:t>
            </a:r>
            <a:r>
              <a:rPr lang="hr-HR" b="1" dirty="0" smtClean="0">
                <a:latin typeface="Arial Black" panose="020B0A04020102020204" pitchFamily="34" charset="0"/>
              </a:rPr>
              <a:t/>
            </a:r>
            <a:br>
              <a:rPr lang="hr-HR" b="1" dirty="0" smtClean="0">
                <a:latin typeface="Arial Black" panose="020B0A04020102020204" pitchFamily="34" charset="0"/>
              </a:rPr>
            </a:br>
            <a:r>
              <a:rPr lang="hr-HR" b="1" dirty="0" smtClean="0">
                <a:latin typeface="Arial Black" panose="020B0A04020102020204" pitchFamily="34" charset="0"/>
              </a:rPr>
              <a:t>  </a:t>
            </a:r>
            <a:r>
              <a:rPr lang="hr-HR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„</a:t>
            </a:r>
            <a:r>
              <a:rPr lang="hr-HR" sz="44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Leteći čovjek”</a:t>
            </a:r>
            <a:r>
              <a:rPr lang="hr-HR" i="1" dirty="0">
                <a:solidFill>
                  <a:srgbClr val="FF0000"/>
                </a:solidFill>
              </a:rPr>
              <a:t/>
            </a:r>
            <a:br>
              <a:rPr lang="hr-HR" i="1" dirty="0">
                <a:solidFill>
                  <a:srgbClr val="FF0000"/>
                </a:solidFill>
              </a:rPr>
            </a:br>
            <a:r>
              <a:rPr lang="hr-HR" b="1" dirty="0" smtClean="0">
                <a:latin typeface="Arial Black" panose="020B0A04020102020204" pitchFamily="34" charset="0"/>
              </a:rPr>
              <a:t>(</a:t>
            </a:r>
            <a:r>
              <a:rPr lang="hr-HR" sz="4000" b="1" dirty="0" smtClean="0">
                <a:latin typeface="Arial Black" panose="020B0A04020102020204" pitchFamily="34" charset="0"/>
              </a:rPr>
              <a:t>1551.-1617.)</a:t>
            </a:r>
            <a:r>
              <a:rPr lang="hr-HR" b="1" dirty="0" smtClean="0">
                <a:latin typeface="Arial Black" panose="020B0A04020102020204" pitchFamily="34" charset="0"/>
              </a:rPr>
              <a:t/>
            </a:r>
            <a:br>
              <a:rPr lang="hr-HR" b="1" dirty="0" smtClean="0">
                <a:latin typeface="Arial Black" panose="020B0A04020102020204" pitchFamily="34" charset="0"/>
              </a:rPr>
            </a:br>
            <a:endParaRPr lang="hr-HR" i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82" y="4276436"/>
            <a:ext cx="11573162" cy="2290620"/>
          </a:xfrm>
          <a:solidFill>
            <a:schemeClr val="accent2"/>
          </a:solidFill>
        </p:spPr>
        <p:txBody>
          <a:bodyPr>
            <a:normAutofit fontScale="85000" lnSpcReduction="20000"/>
          </a:bodyPr>
          <a:lstStyle/>
          <a:p>
            <a:r>
              <a:rPr lang="hr-HR" sz="4000" b="1" dirty="0" smtClean="0">
                <a:solidFill>
                  <a:schemeClr val="tx1"/>
                </a:solidFill>
              </a:rPr>
              <a:t>400. obljetnica smrti hrvatskog izumitelja </a:t>
            </a:r>
            <a:r>
              <a:rPr lang="hr-HR" sz="4000" b="1" dirty="0">
                <a:solidFill>
                  <a:schemeClr val="tx1"/>
                </a:solidFill>
              </a:rPr>
              <a:t>svjetskog glasa, </a:t>
            </a:r>
            <a:r>
              <a:rPr lang="hr-HR" sz="4000" b="1" dirty="0" smtClean="0">
                <a:solidFill>
                  <a:schemeClr val="tx1"/>
                </a:solidFill>
              </a:rPr>
              <a:t>vizionara, </a:t>
            </a:r>
            <a:r>
              <a:rPr lang="hr-HR" sz="4000" b="1" dirty="0">
                <a:solidFill>
                  <a:schemeClr val="tx1"/>
                </a:solidFill>
              </a:rPr>
              <a:t>čije su ideje bile </a:t>
            </a:r>
            <a:r>
              <a:rPr lang="hr-HR" sz="4000" b="1" dirty="0" smtClean="0">
                <a:solidFill>
                  <a:schemeClr val="tx1"/>
                </a:solidFill>
              </a:rPr>
              <a:t>daleko </a:t>
            </a:r>
            <a:r>
              <a:rPr lang="hr-HR" sz="4000" b="1" dirty="0">
                <a:solidFill>
                  <a:schemeClr val="tx1"/>
                </a:solidFill>
              </a:rPr>
              <a:t>ispred </a:t>
            </a:r>
            <a:r>
              <a:rPr lang="hr-HR" sz="4000" b="1" dirty="0" smtClean="0">
                <a:solidFill>
                  <a:schemeClr val="tx1"/>
                </a:solidFill>
              </a:rPr>
              <a:t>njegova </a:t>
            </a:r>
            <a:r>
              <a:rPr lang="hr-HR" sz="4000" b="1" dirty="0">
                <a:solidFill>
                  <a:schemeClr val="tx1"/>
                </a:solidFill>
              </a:rPr>
              <a:t>vremena, </a:t>
            </a:r>
            <a:r>
              <a:rPr lang="hr-HR" sz="4000" b="1" dirty="0" smtClean="0">
                <a:solidFill>
                  <a:schemeClr val="tx1"/>
                </a:solidFill>
              </a:rPr>
              <a:t>znanstvenika, fizičara, humaniste, filozofa,  jezikoslovca – autora prvog hrv. rječnika, pisca </a:t>
            </a:r>
            <a:r>
              <a:rPr lang="hr-HR" sz="4000" b="1" dirty="0">
                <a:solidFill>
                  <a:schemeClr val="tx1"/>
                </a:solidFill>
              </a:rPr>
              <a:t>i </a:t>
            </a:r>
            <a:r>
              <a:rPr lang="hr-HR" sz="4000" b="1" dirty="0" smtClean="0">
                <a:solidFill>
                  <a:schemeClr val="tx1"/>
                </a:solidFill>
              </a:rPr>
              <a:t>biskupa.</a:t>
            </a:r>
            <a:endParaRPr lang="hr-HR" sz="4000" b="1" dirty="0">
              <a:solidFill>
                <a:schemeClr val="tx1"/>
              </a:solidFill>
            </a:endParaRPr>
          </a:p>
          <a:p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6220" y="411020"/>
            <a:ext cx="4036295" cy="3325091"/>
          </a:xfrm>
          <a:prstGeom prst="rect">
            <a:avLst/>
          </a:prstGeom>
        </p:spPr>
      </p:pic>
      <p:pic>
        <p:nvPicPr>
          <p:cNvPr id="5" name="Picture 4" descr="C:\Users\Korisnik\Desktop\FAUST\IMG_01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69561" y="494147"/>
            <a:ext cx="4036294" cy="3269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3493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25362" y="624110"/>
            <a:ext cx="9379249" cy="650508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Veljača </a:t>
            </a:r>
            <a:r>
              <a:rPr lang="hr-HR" b="1" dirty="0" smtClean="0"/>
              <a:t>– ožujak 2017</a:t>
            </a:r>
            <a:r>
              <a:rPr lang="hr-HR" b="1" dirty="0" smtClean="0"/>
              <a:t>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988291" y="1409482"/>
            <a:ext cx="5088363" cy="157417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400. godina smrti Fausta Vrančića- projektni rad učenika: izrada padobrana, materijal za izložbu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Faust Vrančić – LETEĆI ČOVJEK; prezentacije na teme: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izumi, život i rad, prvi hrvatski rječnik.</a:t>
            </a: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838201" y="1404239"/>
            <a:ext cx="4736757" cy="136174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Dan materinskog jezika (UNESCO, 21. 2.) predstaviti učenicima prvi rječnik hrvatskog jezika,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Dikcionar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Fausta Vrančića, reprint iz 1992.</a:t>
            </a: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998" y="3606145"/>
            <a:ext cx="3489037" cy="2797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273" y="4886036"/>
            <a:ext cx="3116899" cy="1949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76417" y="3738419"/>
            <a:ext cx="3509819" cy="25538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946" y="4886036"/>
            <a:ext cx="2618635" cy="18842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108" y="2895600"/>
            <a:ext cx="2682165" cy="19488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727" y="2854037"/>
            <a:ext cx="3001445" cy="199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819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10778" y="260915"/>
            <a:ext cx="9346297" cy="63203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ožujak 2017. 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542473" y="1080656"/>
            <a:ext cx="5486398" cy="145010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</a:t>
            </a:r>
            <a:r>
              <a:rPr lang="hr-HR" sz="19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DANE HRVATSKOGA JEZIKA 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(11.-17. 3.),  </a:t>
            </a:r>
            <a:r>
              <a:rPr lang="hr-HR" sz="19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izložba </a:t>
            </a:r>
            <a:r>
              <a:rPr lang="hr-HR" sz="1900" b="1" i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Jezik roda moga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posvećena 50. obljetnici </a:t>
            </a:r>
            <a:r>
              <a:rPr lang="hr-HR" sz="19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Deklaracije o nazivu i položaju hrvatskoga književnog jezika</a:t>
            </a:r>
            <a:r>
              <a:rPr lang="hr-HR" sz="1900" b="1" dirty="0">
                <a:solidFill>
                  <a:srgbClr val="FF0000"/>
                </a:solidFill>
                <a:latin typeface="Georgia" panose="02040502050405020303" pitchFamily="18" charset="0"/>
              </a:rPr>
              <a:t>,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sz="19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prezentacije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na 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ovu temu i </a:t>
            </a:r>
            <a:r>
              <a:rPr lang="hr-HR" sz="19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recital poezije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pod nazivom 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</a:t>
            </a:r>
            <a:r>
              <a:rPr lang="hr-HR" sz="19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DUH </a:t>
            </a:r>
            <a:r>
              <a:rPr lang="hr-HR" sz="19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HRVATSKOG JEZIKA</a:t>
            </a:r>
            <a:r>
              <a:rPr lang="hr-HR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endParaRPr lang="hr-HR" sz="16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7454199" y="1080656"/>
            <a:ext cx="4728564" cy="145010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sz="20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Stručno predavanje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za sve učenike škole –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Jezik kao identitet, 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dr. </a:t>
            </a:r>
            <a:r>
              <a:rPr lang="hr-HR" sz="20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sc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Lahorka Plejić Poje, prof. Filozofskog fakulteta u Zagrebu,  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uz </a:t>
            </a:r>
            <a:r>
              <a:rPr lang="hr-HR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Dane hrv. jezika</a:t>
            </a:r>
            <a:r>
              <a:rPr lang="hr-HR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8" y="2530764"/>
            <a:ext cx="6594763" cy="43272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959" y="2627746"/>
            <a:ext cx="4802913" cy="33389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959" y="5200073"/>
            <a:ext cx="2567713" cy="15609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728" y="5200074"/>
            <a:ext cx="2133144" cy="156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582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83671" y="371339"/>
            <a:ext cx="9329822" cy="650508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b="1" dirty="0" smtClean="0"/>
              <a:t>Kulturne aktivnosti – Travanj 2017.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674254" y="1228437"/>
            <a:ext cx="5043055" cy="106218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manifestaciju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Knjižna </a:t>
            </a:r>
            <a:r>
              <a:rPr lang="hr-HR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Booka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 NSK-a, postaviti izložbu portreti W. Shakespearea, rad naše Likovne grupe  i nastup naše dramske skupine Kaos.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597508" y="1228436"/>
            <a:ext cx="5455948" cy="118225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Uz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Dan hrvatske knjige -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Noć knjige  22.  travnja 2017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postaviti izložbu učeničkih likovnih radova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Glagoljica u inicijalima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; sudjelovanje u 10. Sesvetskom pjesničkom maratonu.</a:t>
            </a: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597" y="4791075"/>
            <a:ext cx="2949859" cy="2066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776" y="2612592"/>
            <a:ext cx="2633224" cy="19765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89665" y="4640550"/>
            <a:ext cx="2400303" cy="20345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29" y="2612592"/>
            <a:ext cx="2626299" cy="16927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2410691"/>
            <a:ext cx="6574992" cy="444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79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64645" y="448620"/>
            <a:ext cx="9527531" cy="632035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/>
              <a:t>Kulturne aktivnosti – svibanj i lipanj 2017.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154546" y="1348509"/>
            <a:ext cx="3666836" cy="127461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Izložba </a:t>
            </a:r>
            <a:r>
              <a:rPr lang="hr-HR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Renesansni velikani Dubrovnika: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500. godina smrti dubrovačkog slikara Nikole </a:t>
            </a:r>
            <a:r>
              <a:rPr lang="hr-HR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Božidarevića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5689600" y="1348508"/>
            <a:ext cx="6132945" cy="80356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>
                <a:solidFill>
                  <a:srgbClr val="FF0000"/>
                </a:solidFill>
                <a:latin typeface="Georgia" panose="02040502050405020303" pitchFamily="18" charset="0"/>
              </a:rPr>
              <a:t>Izložba uz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450 godina </a:t>
            </a:r>
            <a:r>
              <a:rPr lang="hr-HR" b="1" dirty="0">
                <a:solidFill>
                  <a:srgbClr val="FF0000"/>
                </a:solidFill>
                <a:latin typeface="Georgia" panose="02040502050405020303" pitchFamily="18" charset="0"/>
              </a:rPr>
              <a:t>smrti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dubrovačkog pisca, komediografa </a:t>
            </a:r>
            <a:r>
              <a:rPr lang="hr-HR" b="1" dirty="0">
                <a:solidFill>
                  <a:srgbClr val="FF0000"/>
                </a:solidFill>
                <a:latin typeface="Georgia" panose="02040502050405020303" pitchFamily="18" charset="0"/>
              </a:rPr>
              <a:t>Marina </a:t>
            </a: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Držića (1500. – 1500.)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2050" name="Picture 2" descr="Slikovni rezultat za nikola božidarević, slik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6" y="2683161"/>
            <a:ext cx="3666836" cy="417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309" y="2235200"/>
            <a:ext cx="6918036" cy="462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68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64" y="624110"/>
            <a:ext cx="9685047" cy="752108"/>
          </a:xfrm>
          <a:solidFill>
            <a:schemeClr val="accent6"/>
          </a:solidFill>
        </p:spPr>
        <p:txBody>
          <a:bodyPr/>
          <a:lstStyle/>
          <a:p>
            <a:r>
              <a:rPr lang="hr-HR" b="1" dirty="0"/>
              <a:t>Kulturne aktivnosti – svibanj i lipanj 2017.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6763" y="1607128"/>
            <a:ext cx="5255491" cy="84974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Istraživački rad učenika i izložba </a:t>
            </a:r>
            <a:r>
              <a:rPr lang="hr-HR" sz="7200" b="1" dirty="0">
                <a:solidFill>
                  <a:srgbClr val="FF0000"/>
                </a:solidFill>
                <a:latin typeface="Georgia" panose="02040502050405020303" pitchFamily="18" charset="0"/>
              </a:rPr>
              <a:t>uz 800. godina Zagrebačke katedrale, jednog od simbola grada Zagreba – uz Dan grada Zagreba,  31.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svibnja. </a:t>
            </a:r>
          </a:p>
          <a:p>
            <a:pPr marL="0" indent="0">
              <a:buNone/>
            </a:pPr>
            <a:r>
              <a:rPr lang="hr-H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2087" y="1699491"/>
            <a:ext cx="5141985" cy="75738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hr-HR" sz="7200" b="1" dirty="0">
                <a:solidFill>
                  <a:srgbClr val="FF0000"/>
                </a:solidFill>
                <a:latin typeface="Georgia" panose="02040502050405020303" pitchFamily="18" charset="0"/>
              </a:rPr>
              <a:t>Posjet </a:t>
            </a:r>
            <a:r>
              <a:rPr lang="hr-HR" sz="7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Riznici Zagrebačke katedrale</a:t>
            </a:r>
            <a:r>
              <a:rPr lang="hr-HR" sz="7200" b="1" dirty="0">
                <a:solidFill>
                  <a:srgbClr val="FF0000"/>
                </a:solidFill>
                <a:latin typeface="Georgia" panose="02040502050405020303" pitchFamily="18" charset="0"/>
              </a:rPr>
              <a:t>,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vrijednoj zbirci </a:t>
            </a:r>
            <a:r>
              <a:rPr lang="hr-HR" sz="7200" b="1" dirty="0">
                <a:solidFill>
                  <a:srgbClr val="FF0000"/>
                </a:solidFill>
                <a:latin typeface="Georgia" panose="02040502050405020303" pitchFamily="18" charset="0"/>
              </a:rPr>
              <a:t>sakralne </a:t>
            </a:r>
            <a:r>
              <a:rPr lang="hr-HR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umjetnosti</a:t>
            </a:r>
          </a:p>
          <a:p>
            <a:pPr marL="0" indent="0">
              <a:buNone/>
            </a:pPr>
            <a:endParaRPr lang="hr-HR" sz="7200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hr-HR" dirty="0"/>
          </a:p>
        </p:txBody>
      </p:sp>
      <p:pic>
        <p:nvPicPr>
          <p:cNvPr id="1026" name="Picture 2" descr="Slikovni rezultat za zagrebačka katedra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64" y="2609273"/>
            <a:ext cx="5255491" cy="419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likovni rezultat za riznica zagrebačke katedra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22" y="2609273"/>
            <a:ext cx="5474496" cy="412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25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51241" y="184726"/>
            <a:ext cx="9812107" cy="1958399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algn="ctr"/>
            <a:r>
              <a:rPr lang="hr-HR" b="1" dirty="0" smtClean="0"/>
              <a:t>Zaključak:                                                                  </a:t>
            </a:r>
            <a:r>
              <a:rPr lang="hr-HR" sz="2600" b="1" dirty="0" smtClean="0"/>
              <a:t>Zadaća suvremene škole je promicanje i odgoja </a:t>
            </a:r>
            <a:br>
              <a:rPr lang="hr-HR" sz="2600" b="1" dirty="0" smtClean="0"/>
            </a:br>
            <a:r>
              <a:rPr lang="hr-HR" sz="2600" b="1" dirty="0" smtClean="0"/>
              <a:t>učenika, jer znanje je ono što učenici nauče u školi, </a:t>
            </a:r>
            <a:br>
              <a:rPr lang="hr-HR" sz="2600" b="1" dirty="0" smtClean="0"/>
            </a:br>
            <a:r>
              <a:rPr lang="hr-HR" sz="2600" b="1" dirty="0" smtClean="0"/>
              <a:t>a odgoj je ono što nose kroz život!</a:t>
            </a:r>
            <a:endParaRPr lang="hr-HR" sz="2600" b="1" i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51241" y="2486486"/>
            <a:ext cx="9812107" cy="414291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i="1" dirty="0" smtClean="0"/>
              <a:t>„ </a:t>
            </a:r>
            <a:r>
              <a:rPr lang="hr-HR" sz="2400" b="1" i="1" dirty="0" smtClean="0">
                <a:solidFill>
                  <a:schemeClr val="tx1"/>
                </a:solidFill>
              </a:rPr>
              <a:t>Jedna od važnih zadaća suvremene škole jest promicanje odgoja koji doprinosi razumijevanju  korijena vlastite nacionalne kulture, njegovanju, čuvanju i promicanju kulturne baštine, kao dijela nacionalnog i kulturnog identiteta, te osvješćivanju kulturne baštine u globalizacijskim procesima.</a:t>
            </a:r>
          </a:p>
          <a:p>
            <a:r>
              <a:rPr lang="hr-HR" sz="2400" b="1" i="1" dirty="0" smtClean="0">
                <a:solidFill>
                  <a:schemeClr val="tx1"/>
                </a:solidFill>
              </a:rPr>
              <a:t>Ispravno shvaćen odgojno-obrazovni proces pomaže pojedincima da postanu svjesni svojih korijena kao uporišnih točaka koje im omogućuju da odrede svoje mjesto u svijetu, ali ih ujedno poučavaju poštovanju za druge kulture.”  </a:t>
            </a:r>
          </a:p>
          <a:p>
            <a:pPr marL="0" indent="0">
              <a:buNone/>
            </a:pPr>
            <a:r>
              <a:rPr lang="hr-HR" sz="2400" b="1" i="1" dirty="0"/>
              <a:t> </a:t>
            </a:r>
            <a:r>
              <a:rPr lang="hr-HR" sz="2400" b="1" i="1" dirty="0" smtClean="0"/>
              <a:t>                  </a:t>
            </a:r>
            <a:r>
              <a:rPr lang="hr-HR" sz="1600" b="1" i="1" dirty="0" smtClean="0">
                <a:solidFill>
                  <a:srgbClr val="FF0000"/>
                </a:solidFill>
              </a:rPr>
              <a:t>( Zbornik Identitet kao odgojno-obrazovna vrednota, str. 50)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2355547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971374" y="681774"/>
            <a:ext cx="8655437" cy="685208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algn="ctr"/>
            <a:r>
              <a:rPr lang="hr-HR" b="1" dirty="0" smtClean="0"/>
              <a:t>Literatura i izvori: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88995" y="1661798"/>
            <a:ext cx="8820194" cy="463740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endParaRPr lang="hr-HR" sz="1600" b="1" i="1" dirty="0" smtClean="0"/>
          </a:p>
          <a:p>
            <a:pPr>
              <a:buFont typeface="+mj-lt"/>
              <a:buAutoNum type="arabicPeriod"/>
            </a:pPr>
            <a:r>
              <a:rPr lang="hr-HR" sz="2000" b="1" i="1" dirty="0" smtClean="0">
                <a:solidFill>
                  <a:schemeClr val="tx1"/>
                </a:solidFill>
              </a:rPr>
              <a:t>Identitet kao odgojno-obrazovna vrednota</a:t>
            </a:r>
            <a:r>
              <a:rPr lang="hr-HR" sz="2000" b="1" dirty="0" smtClean="0">
                <a:solidFill>
                  <a:schemeClr val="tx1"/>
                </a:solidFill>
              </a:rPr>
              <a:t>. 2011. Zbornik radova… Glas Koncila. Zagreb.</a:t>
            </a:r>
          </a:p>
          <a:p>
            <a:pPr>
              <a:buFont typeface="+mj-lt"/>
              <a:buAutoNum type="arabicPeriod"/>
            </a:pPr>
            <a:r>
              <a:rPr lang="hr-HR" sz="2000" b="1" dirty="0" smtClean="0">
                <a:solidFill>
                  <a:schemeClr val="tx1"/>
                </a:solidFill>
              </a:rPr>
              <a:t>Matijević, Milan. Diana </a:t>
            </a:r>
            <a:r>
              <a:rPr lang="hr-HR" sz="2000" b="1" dirty="0" err="1" smtClean="0">
                <a:solidFill>
                  <a:schemeClr val="tx1"/>
                </a:solidFill>
              </a:rPr>
              <a:t>Radovanović</a:t>
            </a:r>
            <a:r>
              <a:rPr lang="hr-HR" sz="2000" b="1" dirty="0" smtClean="0">
                <a:solidFill>
                  <a:schemeClr val="tx1"/>
                </a:solidFill>
              </a:rPr>
              <a:t>. 2011. </a:t>
            </a:r>
            <a:r>
              <a:rPr lang="hr-HR" sz="2000" b="1" i="1" dirty="0" smtClean="0">
                <a:solidFill>
                  <a:schemeClr val="tx1"/>
                </a:solidFill>
              </a:rPr>
              <a:t>Nastava usmjerena na učenika</a:t>
            </a:r>
            <a:r>
              <a:rPr lang="hr-HR" sz="2000" b="1" dirty="0" smtClean="0">
                <a:solidFill>
                  <a:schemeClr val="tx1"/>
                </a:solidFill>
              </a:rPr>
              <a:t>. Školske novine. Zagreb.</a:t>
            </a:r>
          </a:p>
          <a:p>
            <a:pPr>
              <a:buFont typeface="+mj-lt"/>
              <a:buAutoNum type="arabicPeriod"/>
            </a:pPr>
            <a:r>
              <a:rPr lang="hr-HR" sz="2000" b="1" i="1" dirty="0" smtClean="0">
                <a:solidFill>
                  <a:schemeClr val="tx1"/>
                </a:solidFill>
              </a:rPr>
              <a:t>Nacionalni okvirni kurikulum za predškolski odgoj i obrazovanje te opće obvezno i srednjoškolsko obrazova</a:t>
            </a:r>
            <a:r>
              <a:rPr lang="hr-HR" sz="2000" b="1" dirty="0" smtClean="0">
                <a:solidFill>
                  <a:schemeClr val="tx1"/>
                </a:solidFill>
              </a:rPr>
              <a:t>nje. 2010. MZOS. Zagreb.</a:t>
            </a:r>
          </a:p>
          <a:p>
            <a:pPr>
              <a:buFont typeface="+mj-lt"/>
              <a:buAutoNum type="arabicPeriod"/>
            </a:pPr>
            <a:r>
              <a:rPr lang="hr-HR" sz="2000" b="1" i="1" dirty="0" smtClean="0">
                <a:solidFill>
                  <a:schemeClr val="tx1"/>
                </a:solidFill>
              </a:rPr>
              <a:t>Zakon o odgoju i  obrazovanju u osnovnoj i srednjoj školi</a:t>
            </a:r>
            <a:r>
              <a:rPr lang="hr-HR" sz="2000" b="1" dirty="0" smtClean="0">
                <a:solidFill>
                  <a:schemeClr val="tx1"/>
                </a:solidFill>
              </a:rPr>
              <a:t>. 2008. MZOS. Zagreb.</a:t>
            </a:r>
          </a:p>
          <a:p>
            <a:pPr>
              <a:buFont typeface="+mj-lt"/>
              <a:buAutoNum type="arabicPeriod"/>
            </a:pPr>
            <a:r>
              <a:rPr lang="hr-HR" sz="2000" b="1" dirty="0" smtClean="0">
                <a:solidFill>
                  <a:schemeClr val="tx1"/>
                </a:solidFill>
              </a:rPr>
              <a:t>Dokumenti i programi rada školske knjižnice Gimnazije Sesvete. 2016./2017. Zagreb.</a:t>
            </a:r>
          </a:p>
          <a:p>
            <a:endParaRPr lang="hr-H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155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901269" y="393202"/>
            <a:ext cx="9239207" cy="576616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pPr algn="ctr"/>
            <a:r>
              <a:rPr lang="hr-HR" b="1" i="1" dirty="0" smtClean="0"/>
              <a:t>HVALA  NA  POZORNOSTI!</a:t>
            </a:r>
            <a:endParaRPr lang="hr-HR" b="1" i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504949" y="1163782"/>
            <a:ext cx="10317595" cy="544945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32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Domovina je stanje duha…</a:t>
            </a:r>
          </a:p>
          <a:p>
            <a:pPr marL="0" indent="0">
              <a:buNone/>
            </a:pPr>
            <a:r>
              <a:rPr lang="hr-HR" sz="32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hr-HR" sz="2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„Kulturom možemo ponajbolje promovirati hrvatske duhovne              i materijalne vrijednosti, dostignuća i potrebe.  Zato upornom provedbom programa s jasnim ciljevima i kriterijima zdravog domoljublja, koje uključuje  i vrednuje sve ono dobro, istinito i lijepo što od dana doseljenja na ove svoje povijesne prostore baštinimo, gradimo i unaprjeđujemo. Zato želimo znati što  jesmo, želimo upoznati svoju baštinu, želimo njegovati i nadograđivati najbolja dostignuća genija hrvatskoga uma i  srca.  Domovina je stanje duha. Kako prije pedeset godina u vrijeme Deklaracije o nazivu i položaju hrvatskoga književno jezika, tako i danas.”   </a:t>
            </a:r>
          </a:p>
          <a:p>
            <a:pPr marL="0" indent="0" algn="ctr">
              <a:buNone/>
            </a:pPr>
            <a:r>
              <a:rPr lang="hr-HR" sz="2400" b="1" i="1" dirty="0">
                <a:latin typeface="Georgia" panose="02040502050405020303" pitchFamily="18" charset="0"/>
              </a:rPr>
              <a:t> </a:t>
            </a:r>
            <a:r>
              <a:rPr lang="hr-HR" sz="2400" b="1" i="1" dirty="0" smtClean="0">
                <a:latin typeface="Georgia" panose="02040502050405020303" pitchFamily="18" charset="0"/>
              </a:rPr>
              <a:t> </a:t>
            </a:r>
            <a:r>
              <a:rPr lang="hr-HR" sz="1900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( dr. </a:t>
            </a:r>
            <a:r>
              <a:rPr lang="hr-HR" sz="1900" b="1" i="1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sc</a:t>
            </a:r>
            <a:r>
              <a:rPr lang="hr-HR" sz="1900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. Vladimir Lončarić, Večernji list, 18. ožujka 2017., str. 30)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86407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94703" y="438150"/>
            <a:ext cx="9609909" cy="59055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3200" b="1" dirty="0" smtClean="0"/>
              <a:t>Izgradnja kulturnog identiteta učenika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94703" y="1343025"/>
            <a:ext cx="9609910" cy="4914899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Temeljne vrijednosti od kojih polazi naš sustav odgoja i obrazovanja: cjeloviti razvoj osobe, čuvanje nacionalne baštine, promicanje europske dimenzije kroz izgradnju              društva znanja.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Nacionalni okvirni kurikulum ističe</a:t>
            </a:r>
            <a:r>
              <a:rPr lang="hr-HR" sz="2400" b="1" dirty="0" smtClean="0"/>
              <a:t>: </a:t>
            </a:r>
            <a:r>
              <a:rPr lang="hr-HR" sz="2400" b="1" dirty="0" smtClean="0">
                <a:solidFill>
                  <a:srgbClr val="FF0000"/>
                </a:solidFill>
              </a:rPr>
              <a:t>„</a:t>
            </a:r>
            <a:r>
              <a:rPr lang="hr-HR" sz="2400" b="1" i="1" dirty="0" smtClean="0">
                <a:solidFill>
                  <a:srgbClr val="FF0000"/>
                </a:solidFill>
              </a:rPr>
              <a:t>Odgoj i obrazovanje pridonose izgradnji osobnoga, kulturnog i nacionalnog identiteta pojedinca. Danas u doba globalizacije, u kojem                je na djelu snažno miješanje  različitih kultura, svjetonazora                    i religija, čovjek treba postati građaninom svijeta, a pritom sačuvati svoj nacionalni identitet, svoju kultura, društvenu, moralnu  i duhovnu baštinu.”</a:t>
            </a:r>
            <a:r>
              <a:rPr lang="hr-HR" sz="2400" b="1" i="1" dirty="0" smtClean="0"/>
              <a:t> (NOK, str. 14.)</a:t>
            </a:r>
            <a:endParaRPr lang="hr-HR" sz="2400" b="1" i="1" dirty="0"/>
          </a:p>
        </p:txBody>
      </p:sp>
    </p:spTree>
    <p:extLst>
      <p:ext uri="{BB962C8B-B14F-4D97-AF65-F5344CB8AC3E}">
        <p14:creationId xmlns:p14="http://schemas.microsoft.com/office/powerpoint/2010/main" val="2513979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010033" y="390525"/>
            <a:ext cx="9494580" cy="746297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3200" b="1" dirty="0" smtClean="0"/>
              <a:t>Što čini kulturni identitet učenika?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010033" y="1425147"/>
            <a:ext cx="9494580" cy="497565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Kulturni identitet učenika čini: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Pripadnost određenom narodu, naciji, etničkoj zajednici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Pripadnost državi u kojoj je rođen ili gdje živi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Pripadnost mjestu i gradu u kojem živi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Običaji naroda ili skupine u kojem se obrazuje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Vjera, religija u kojoj je rođen ili koju prakticira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Jezik kojim govori – materinji jezik i standardni jezik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Pismo kojim se služi u svakodnevnom životu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Sveukupna kultura, umjetnost i znanost naroda kojem pripada, njegova povijest i znamenite osobe koje ju čine.</a:t>
            </a:r>
          </a:p>
          <a:p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8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971676" y="596401"/>
            <a:ext cx="9390062" cy="63319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3200" b="1" dirty="0" smtClean="0"/>
              <a:t>Što karakterizira hrvatski kulturni identitet ?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28801" y="1524000"/>
            <a:ext cx="9675812" cy="438722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Hrvatski jezik, uz bogatstvo dijalekata i narječja.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Latinično pismo (uz uporabu glagoljice kroz stoljeća).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Pripadnost  zapadnome civilizacijskom krugu, s bogatom                   i raznolikom narodnom kulturom.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Pripadnost kršćanstvu, uz uvažavanje i drugih religija:                islama i židovstva.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Tisućljetna kultura, umjetnost i književnost na hrvatskom jeziku, od 7. st. do danas.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Bogata kulturna baština – materijalna i nematerijalna.</a:t>
            </a:r>
          </a:p>
          <a:p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3525320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85951" y="419967"/>
            <a:ext cx="9485312" cy="59055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3200" b="1" dirty="0" smtClean="0"/>
              <a:t>Kulturni identitet učenika i školska knjižnica</a:t>
            </a:r>
            <a:endParaRPr lang="hr-HR" sz="32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85951" y="1428749"/>
            <a:ext cx="9618662" cy="500899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Školski knjižničar kroz svoj odgojno-obrazovni rad i             kulturne aktivnosti dužan je promicati humane i  demokratske vrijednosti kao što su: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Dostojanstvo ljudske osobe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Slobodu i pravednost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Domoljublje i mir u svijetu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Društvenu jednakost, solidarnost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Dijalog, toleranciju i snošljivost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Rad, poštenje, zdravlje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Očuvanje čovjekova okoliša i ostale ljudske vrijednosti.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83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95475" y="266700"/>
            <a:ext cx="9609138" cy="1019175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hr-HR" sz="2800" b="1" dirty="0" smtClean="0"/>
              <a:t>Postavlja se pitanje: </a:t>
            </a:r>
            <a:r>
              <a:rPr lang="hr-HR" sz="2800" b="1" i="1" dirty="0" smtClean="0">
                <a:solidFill>
                  <a:srgbClr val="FF0000"/>
                </a:solidFill>
              </a:rPr>
              <a:t>Trebamo li utjecati na formiranje               i razvoj kulturnog identiteta naših učenika?</a:t>
            </a:r>
            <a:endParaRPr lang="hr-HR" sz="2800" b="1" i="1" dirty="0">
              <a:solidFill>
                <a:srgbClr val="FF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71651" y="1609724"/>
            <a:ext cx="9732962" cy="476336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Moj odgovor je : Svakako, trebamo i možemo  izgrađivati i razvijati svijest kod učenika o kulturnom identitetu!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Ponekad se začudimo koliko naši učenici malo znaju o povijesti i kulturi svoga grada ili mjesta u kojem žive</a:t>
            </a:r>
            <a:r>
              <a:rPr lang="hr-HR" sz="2400" b="1" dirty="0">
                <a:solidFill>
                  <a:schemeClr val="tx1"/>
                </a:solidFill>
              </a:rPr>
              <a:t>;</a:t>
            </a:r>
            <a:r>
              <a:rPr lang="hr-HR" sz="2400" b="1" dirty="0" smtClean="0">
                <a:solidFill>
                  <a:schemeClr val="tx1"/>
                </a:solidFill>
              </a:rPr>
              <a:t> o njegovim znamenitostima, kao i o bogatoj kulturnoj i        prirodnoj baštini;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o pojedincima koji su u bližoj i daljoj prošlosti doprinijeli razvoju i napretku svoga mjesta, grada i naroda; 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koji su unaprijedili kulturu, umjetnost, znanost i gospodarstvo;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koji su vrijednosti svoga nacionalnog i kulturnog identiteta       širili izvan granica svoje domovine.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44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65588" y="207694"/>
            <a:ext cx="9628188" cy="532370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tx1"/>
                </a:solidFill>
              </a:rPr>
              <a:t>Kulturna i javna djelatnost školske knjižnice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65588" y="1025235"/>
            <a:ext cx="9739025" cy="545869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hr-HR" sz="2400" b="1" dirty="0" smtClean="0">
                <a:solidFill>
                  <a:schemeClr val="tx1"/>
                </a:solidFill>
              </a:rPr>
              <a:t>Kulturna i javna djelatnost školskog knjižničara – segment u kojem izgrađujemo kulturni identitet naših učenika.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Kulturna i javna djelatnost - obavezni dio </a:t>
            </a:r>
            <a:r>
              <a:rPr lang="hr-HR" sz="2400" b="1" i="1" dirty="0" smtClean="0">
                <a:solidFill>
                  <a:srgbClr val="FF0000"/>
                </a:solidFill>
              </a:rPr>
              <a:t>Godišnjeg  programa rada </a:t>
            </a:r>
            <a:r>
              <a:rPr lang="hr-HR" sz="2400" b="1" dirty="0" smtClean="0">
                <a:solidFill>
                  <a:schemeClr val="tx1"/>
                </a:solidFill>
              </a:rPr>
              <a:t>školskog knjižničara.</a:t>
            </a:r>
          </a:p>
          <a:p>
            <a:r>
              <a:rPr lang="hr-HR" sz="2400" b="1" i="1" dirty="0" smtClean="0">
                <a:solidFill>
                  <a:srgbClr val="FF0000"/>
                </a:solidFill>
              </a:rPr>
              <a:t>Kurikulum kulturne i javne djelatnosti </a:t>
            </a:r>
            <a:r>
              <a:rPr lang="hr-HR" sz="2400" b="1" dirty="0" smtClean="0">
                <a:solidFill>
                  <a:schemeClr val="tx1"/>
                </a:solidFill>
              </a:rPr>
              <a:t>školske knjižnice – dokument koji čini </a:t>
            </a:r>
            <a:r>
              <a:rPr lang="hr-HR" sz="2400" b="1" i="1" dirty="0" smtClean="0">
                <a:solidFill>
                  <a:schemeClr val="tx1"/>
                </a:solidFill>
              </a:rPr>
              <a:t>Školski kurikulum</a:t>
            </a:r>
            <a:r>
              <a:rPr lang="hr-HR" sz="24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hr-HR" sz="2400" b="1" dirty="0">
                <a:solidFill>
                  <a:schemeClr val="tx1"/>
                </a:solidFill>
              </a:rPr>
              <a:t>Kroz </a:t>
            </a:r>
            <a:r>
              <a:rPr lang="hr-HR" sz="2400" b="1" dirty="0" smtClean="0">
                <a:solidFill>
                  <a:srgbClr val="FF0000"/>
                </a:solidFill>
              </a:rPr>
              <a:t>Plan </a:t>
            </a:r>
            <a:r>
              <a:rPr lang="hr-HR" sz="2400" b="1" dirty="0">
                <a:solidFill>
                  <a:srgbClr val="FF0000"/>
                </a:solidFill>
              </a:rPr>
              <a:t>kulturnih aktivnosti </a:t>
            </a:r>
            <a:r>
              <a:rPr lang="hr-HR" sz="2400" b="1" dirty="0" smtClean="0">
                <a:solidFill>
                  <a:schemeClr val="tx1"/>
                </a:solidFill>
              </a:rPr>
              <a:t>za </a:t>
            </a:r>
            <a:r>
              <a:rPr lang="hr-HR" sz="2400" b="1" dirty="0">
                <a:solidFill>
                  <a:schemeClr val="tx1"/>
                </a:solidFill>
              </a:rPr>
              <a:t>svaku školsku </a:t>
            </a:r>
            <a:r>
              <a:rPr lang="hr-HR" sz="2400" b="1" dirty="0" smtClean="0">
                <a:solidFill>
                  <a:schemeClr val="tx1"/>
                </a:solidFill>
              </a:rPr>
              <a:t>godinu, </a:t>
            </a:r>
            <a:r>
              <a:rPr lang="hr-HR" sz="2400" b="1" dirty="0">
                <a:solidFill>
                  <a:schemeClr val="tx1"/>
                </a:solidFill>
              </a:rPr>
              <a:t>školski knjižničar razvija </a:t>
            </a:r>
            <a:r>
              <a:rPr lang="hr-HR" sz="2400" b="1" dirty="0" smtClean="0">
                <a:solidFill>
                  <a:schemeClr val="tx1"/>
                </a:solidFill>
              </a:rPr>
              <a:t>i gradi kulturni identitet svojih učenika, a planirane kulturne aktivnosti provodi u suradnji s učenicima           i nastavnicima, u školi i lokalnoj sredini.</a:t>
            </a:r>
          </a:p>
          <a:p>
            <a:r>
              <a:rPr lang="hr-HR" sz="2400" b="1" dirty="0" smtClean="0">
                <a:solidFill>
                  <a:schemeClr val="tx1"/>
                </a:solidFill>
              </a:rPr>
              <a:t>Kroz </a:t>
            </a:r>
            <a:r>
              <a:rPr lang="hr-HR" sz="2400" b="1" dirty="0" err="1" smtClean="0">
                <a:solidFill>
                  <a:schemeClr val="tx1"/>
                </a:solidFill>
              </a:rPr>
              <a:t>međupredmetne</a:t>
            </a:r>
            <a:r>
              <a:rPr lang="hr-HR" sz="2400" b="1" dirty="0" smtClean="0">
                <a:solidFill>
                  <a:schemeClr val="tx1"/>
                </a:solidFill>
              </a:rPr>
              <a:t> teme: </a:t>
            </a:r>
            <a:r>
              <a:rPr lang="hr-HR" sz="2400" b="1" i="1" dirty="0" smtClean="0">
                <a:solidFill>
                  <a:srgbClr val="FF0000"/>
                </a:solidFill>
              </a:rPr>
              <a:t>Osobni i socijalni razvoj </a:t>
            </a:r>
            <a:r>
              <a:rPr lang="hr-HR" sz="2400" b="1" dirty="0" smtClean="0">
                <a:solidFill>
                  <a:schemeClr val="tx1"/>
                </a:solidFill>
              </a:rPr>
              <a:t>te</a:t>
            </a:r>
            <a:r>
              <a:rPr lang="hr-HR" sz="2400" b="1" dirty="0" smtClean="0">
                <a:solidFill>
                  <a:srgbClr val="FF0000"/>
                </a:solidFill>
              </a:rPr>
              <a:t> </a:t>
            </a:r>
            <a:r>
              <a:rPr lang="hr-HR" sz="2400" b="1" i="1" dirty="0" smtClean="0">
                <a:solidFill>
                  <a:srgbClr val="FF0000"/>
                </a:solidFill>
              </a:rPr>
              <a:t>Građanski odgoj i obrazovanje</a:t>
            </a:r>
            <a:r>
              <a:rPr lang="hr-HR" sz="2400" b="1" i="1" dirty="0" smtClean="0">
                <a:solidFill>
                  <a:schemeClr val="tx1"/>
                </a:solidFill>
              </a:rPr>
              <a:t>, </a:t>
            </a:r>
            <a:r>
              <a:rPr lang="hr-HR" sz="2400" b="1" dirty="0" smtClean="0">
                <a:solidFill>
                  <a:schemeClr val="tx1"/>
                </a:solidFill>
              </a:rPr>
              <a:t>školski knjižničar ima mogućnost i zadatak poticati izgradnju osobnog i               kulturnog identiteta učenika.</a:t>
            </a:r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356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38326" y="295275"/>
            <a:ext cx="9666287" cy="56146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hr-HR" sz="2800" b="1" dirty="0" smtClean="0"/>
              <a:t>Kulturne aktivnosti školskog knjižničara - oblici rada:</a:t>
            </a:r>
            <a:endParaRPr lang="hr-HR" sz="2800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708727" y="1194486"/>
            <a:ext cx="9795885" cy="525249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hr-HR" sz="2400" b="1" dirty="0" smtClean="0">
                <a:solidFill>
                  <a:srgbClr val="FF0000"/>
                </a:solidFill>
              </a:rPr>
              <a:t>Izložbe</a:t>
            </a:r>
            <a:r>
              <a:rPr lang="hr-HR" sz="2400" b="1" dirty="0" smtClean="0"/>
              <a:t> </a:t>
            </a:r>
            <a:r>
              <a:rPr lang="hr-HR" sz="2400" b="1" dirty="0" smtClean="0">
                <a:solidFill>
                  <a:schemeClr val="tx1"/>
                </a:solidFill>
              </a:rPr>
              <a:t>o znamenitim osobama, književnicima, umjetnicima, izumiteljima ; o krajolicima, spomenicima, o kulturnoj baštini svoga kraja, grada i sl.</a:t>
            </a:r>
          </a:p>
          <a:p>
            <a:r>
              <a:rPr lang="hr-HR" sz="2400" b="1" dirty="0" smtClean="0">
                <a:solidFill>
                  <a:srgbClr val="FF0000"/>
                </a:solidFill>
              </a:rPr>
              <a:t>Susreti</a:t>
            </a:r>
            <a:r>
              <a:rPr lang="hr-HR" sz="2400" b="1" dirty="0" smtClean="0"/>
              <a:t> </a:t>
            </a:r>
            <a:r>
              <a:rPr lang="hr-HR" sz="2400" b="1" dirty="0" smtClean="0">
                <a:solidFill>
                  <a:schemeClr val="tx1"/>
                </a:solidFill>
              </a:rPr>
              <a:t>s piscima, glumcima, glazbenicima, umjetnicima, povjesničarima, jezikoslovcima, znanstvenicima i dr.</a:t>
            </a:r>
          </a:p>
          <a:p>
            <a:r>
              <a:rPr lang="hr-HR" sz="2400" b="1" dirty="0" smtClean="0">
                <a:solidFill>
                  <a:srgbClr val="FF0000"/>
                </a:solidFill>
              </a:rPr>
              <a:t>Kreativne radionice</a:t>
            </a:r>
            <a:r>
              <a:rPr lang="hr-HR" sz="2400" b="1" dirty="0" smtClean="0">
                <a:solidFill>
                  <a:schemeClr val="tx1"/>
                </a:solidFill>
              </a:rPr>
              <a:t>: likovne, filmske, literarne, radionice ručnih i kreativnih radova i sl.</a:t>
            </a:r>
          </a:p>
          <a:p>
            <a:r>
              <a:rPr lang="hr-HR" sz="2400" b="1" dirty="0" smtClean="0">
                <a:solidFill>
                  <a:srgbClr val="FF0000"/>
                </a:solidFill>
              </a:rPr>
              <a:t>Projekti i istraživački radovi </a:t>
            </a:r>
            <a:r>
              <a:rPr lang="hr-HR" sz="2400" b="1" dirty="0" smtClean="0">
                <a:solidFill>
                  <a:schemeClr val="tx1"/>
                </a:solidFill>
              </a:rPr>
              <a:t>iz područja kulturne baštine, znamenitih osoba iz područja kulture, umjetnosti i znanosti.</a:t>
            </a:r>
          </a:p>
          <a:p>
            <a:r>
              <a:rPr lang="hr-HR" sz="2400" b="1" dirty="0" smtClean="0">
                <a:solidFill>
                  <a:srgbClr val="FF0000"/>
                </a:solidFill>
              </a:rPr>
              <a:t>Posjeti</a:t>
            </a:r>
            <a:r>
              <a:rPr lang="hr-HR" sz="2400" b="1" dirty="0" smtClean="0">
                <a:solidFill>
                  <a:schemeClr val="tx1"/>
                </a:solidFill>
              </a:rPr>
              <a:t>: muzejima, kazalištima, ustanovama u kulturi i         znanosti (HAZU, NSK), spomen-područjima, spomen-domovima poznatih osoba, lokalitetima i sl.</a:t>
            </a:r>
          </a:p>
          <a:p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995472233"/>
      </p:ext>
    </p:extLst>
  </p:cSld>
  <p:clrMapOvr>
    <a:masterClrMapping/>
  </p:clrMapOvr>
</p:sld>
</file>

<file path=ppt/theme/theme1.xml><?xml version="1.0" encoding="utf-8"?>
<a:theme xmlns:a="http://schemas.openxmlformats.org/drawingml/2006/main" name="Pramen">
  <a:themeElements>
    <a:clrScheme name="Prame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Pram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ram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1081</TotalTime>
  <Words>2359</Words>
  <Application>Microsoft Office PowerPoint</Application>
  <PresentationFormat>Widescreen</PresentationFormat>
  <Paragraphs>160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Arial Black</vt:lpstr>
      <vt:lpstr>Century Gothic</vt:lpstr>
      <vt:lpstr>Georgia</vt:lpstr>
      <vt:lpstr>Wingdings 3</vt:lpstr>
      <vt:lpstr>Pramen</vt:lpstr>
      <vt:lpstr>      Školska knjižnica u izgradnji kulturnog identiteta učenika </vt:lpstr>
      <vt:lpstr>Kulturni identitet učenika</vt:lpstr>
      <vt:lpstr>Izgradnja kulturnog identiteta učenika</vt:lpstr>
      <vt:lpstr>Što čini kulturni identitet učenika?</vt:lpstr>
      <vt:lpstr>Što karakterizira hrvatski kulturni identitet ?</vt:lpstr>
      <vt:lpstr>Kulturni identitet učenika i školska knjižnica</vt:lpstr>
      <vt:lpstr>Postavlja se pitanje: Trebamo li utjecati na formiranje               i razvoj kulturnog identiteta naših učenika?</vt:lpstr>
      <vt:lpstr>Kulturna i javna djelatnost školske knjižnice</vt:lpstr>
      <vt:lpstr>Kulturne aktivnosti školskog knjižničara - oblici rada:</vt:lpstr>
      <vt:lpstr>Ciljevi i svrha kulturnog rada školskog knjižničara:</vt:lpstr>
      <vt:lpstr>Planiranje kulturnih sadržaja</vt:lpstr>
      <vt:lpstr>Ključne kompetencije koje učenici stječu svojom uključenošću u realizaciju kulturnih sadržaja</vt:lpstr>
      <vt:lpstr>Pregled kulturnih aktivnosti u ovoj školskoj godini koje se tiču kulturnog identiteta učenika</vt:lpstr>
      <vt:lpstr>Kulturne aktivnosti – Rujan 2016.</vt:lpstr>
      <vt:lpstr>Kulturne aktivnosti – Rujan 2016.</vt:lpstr>
      <vt:lpstr>Kulturne aktivnosti - Listopad 2016.</vt:lpstr>
      <vt:lpstr>Kulturne aktivnosti – Studeni 2016.</vt:lpstr>
      <vt:lpstr>Kulturne aktivnosti – Studeni 2016.</vt:lpstr>
      <vt:lpstr>Kulturne aktivnosti – Prosinac 2016.</vt:lpstr>
      <vt:lpstr>Kulturne aktivnosti  - Siječanj 2017.</vt:lpstr>
      <vt:lpstr>          FAUST    VRANČIĆ   „Leteći čovjek” (1551.-1617.) </vt:lpstr>
      <vt:lpstr>Kulturne aktivnosti – Veljača – ožujak 2017.</vt:lpstr>
      <vt:lpstr>Kulturne aktivnosti – ožujak 2017. </vt:lpstr>
      <vt:lpstr>Kulturne aktivnosti – Travanj 2017.</vt:lpstr>
      <vt:lpstr>Kulturne aktivnosti – svibanj i lipanj 2017.</vt:lpstr>
      <vt:lpstr>Kulturne aktivnosti – svibanj i lipanj 2017.</vt:lpstr>
      <vt:lpstr>Zaključak:                                                                  Zadaća suvremene škole je promicanje i odgoja  učenika, jer znanje je ono što učenici nauče u školi,  a odgoj je ono što nose kroz život!</vt:lpstr>
      <vt:lpstr>Literatura i izvori:</vt:lpstr>
      <vt:lpstr>HVALA  NA  POZORNOSTI!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Školska knjižnica u izgradnji kulturnog identiteta učenika</dc:title>
  <dc:creator>Korisnik</dc:creator>
  <cp:lastModifiedBy>Korisnik</cp:lastModifiedBy>
  <cp:revision>102</cp:revision>
  <dcterms:created xsi:type="dcterms:W3CDTF">2017-03-06T20:01:40Z</dcterms:created>
  <dcterms:modified xsi:type="dcterms:W3CDTF">2017-04-04T07:22:28Z</dcterms:modified>
</cp:coreProperties>
</file>