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13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08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ACB6F3-5DB3-463A-97DC-B36EE8D46C5B}" type="datetimeFigureOut">
              <a:rPr lang="hr-HR" smtClean="0"/>
              <a:pPr/>
              <a:t>1.4.2017.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69E94-1EC0-4786-9402-4E6EF251B83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177043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69E94-1EC0-4786-9402-4E6EF251B83C}" type="slidenum">
              <a:rPr lang="hr-HR" smtClean="0"/>
              <a:pPr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442722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2DFEF2C-8BD3-4DBC-A537-A02C5E628F78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6862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32C11-ABFD-415C-80C7-9AEA46DE3F80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551895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CAA1-4686-46FD-83CA-160B2C51A0EE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36840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F065-4846-4239-9F82-A69356143AEE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45946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0B23-C63E-4DB5-AAC1-EB7B63C09E55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228294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21C63-D3A9-49A1-BDD9-A0DF556E36E1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43311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FF59-16B1-4B6B-9FCB-D098DC7A3B8F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96504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0B40-6446-4171-B617-A4A68F3E5334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45840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8E9D5-5DA5-48F5-8B87-DD68BD32509D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1464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D9EE1-B9B1-4353-8AE8-5CA846855721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588567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CD53-0F37-4854-8872-5C4C7679D6DB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61847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8ED7-17DE-4B16-B02F-AFFE62D34FEF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105212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FB04-E683-4096-A692-E1B4AF49051F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25912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072A1-D669-4612-B6FA-7834FBA71767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43622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3C1C-4F40-49D8-89D8-F0FA56F4477C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790338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6F0A-D937-4345-A610-BC491E297040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3800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AAD8-5E68-42C4-BDBB-CDB52E16FC1B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242604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1AD3D90-6904-4620-96B1-03327AA2503F}" type="datetime1">
              <a:rPr lang="hr-HR" smtClean="0"/>
              <a:pPr/>
              <a:t>1.4.2017.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hr-HR" smtClean="0"/>
              <a:t>PROLJETNA ŠKOLA ŠKOLSKIH KNJIŽNIČARA TROGIR 06.,07.,08. - 4. 2017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B62A52C-BCF4-4157-966E-BBB8FC438BC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930051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2550695" y="1672389"/>
            <a:ext cx="7002379" cy="553453"/>
          </a:xfrm>
          <a:ln w="28575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hr-H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BASNA I RAZUMIJEVANJE - ISTRAŽIVANJE     </a:t>
            </a:r>
            <a:endParaRPr lang="hr-H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3001877" y="4025787"/>
            <a:ext cx="6148137" cy="78205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hr-HR" b="1" dirty="0" smtClean="0"/>
              <a:t>                                           PATRICIJA GRANATIR, </a:t>
            </a:r>
            <a:r>
              <a:rPr lang="hr-HR" b="1" dirty="0" err="1" smtClean="0"/>
              <a:t>mag</a:t>
            </a:r>
            <a:r>
              <a:rPr lang="hr-HR" b="1" dirty="0" smtClean="0"/>
              <a:t>. inf. </a:t>
            </a:r>
            <a:r>
              <a:rPr lang="hr-HR" b="1" dirty="0" err="1" smtClean="0"/>
              <a:t>et</a:t>
            </a:r>
            <a:r>
              <a:rPr lang="hr-HR" b="1" dirty="0" smtClean="0"/>
              <a:t> bibl.  </a:t>
            </a:r>
          </a:p>
          <a:p>
            <a:pPr algn="l"/>
            <a:r>
              <a:rPr lang="hr-HR" b="1" dirty="0" smtClean="0"/>
              <a:t>       OSNOVNA ŠKOLA TOMAŠA GORIČANCA MALA SUBOTICA</a:t>
            </a:r>
            <a:endParaRPr lang="hr-HR" b="1" dirty="0"/>
          </a:p>
        </p:txBody>
      </p:sp>
      <p:sp>
        <p:nvSpPr>
          <p:cNvPr id="4" name="TekstniOkvir 3"/>
          <p:cNvSpPr txBox="1"/>
          <p:nvPr/>
        </p:nvSpPr>
        <p:spPr>
          <a:xfrm>
            <a:off x="3356810" y="2596179"/>
            <a:ext cx="5438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    Nivo </a:t>
            </a:r>
            <a:r>
              <a:rPr lang="hr-HR" b="1" dirty="0"/>
              <a:t>razumijevanja jezika i sadržaja basne </a:t>
            </a:r>
            <a:r>
              <a:rPr lang="hr-HR" b="1" dirty="0" smtClean="0"/>
              <a:t>učenika                     romske </a:t>
            </a:r>
            <a:r>
              <a:rPr lang="hr-HR" b="1" dirty="0"/>
              <a:t>nacionalne manjine</a:t>
            </a:r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5339344" y="5173579"/>
            <a:ext cx="4622803" cy="167546"/>
          </a:xfrm>
        </p:spPr>
        <p:txBody>
          <a:bodyPr/>
          <a:lstStyle/>
          <a:p>
            <a:r>
              <a:rPr lang="hr-HR" b="1" dirty="0" smtClean="0">
                <a:solidFill>
                  <a:srgbClr val="FF0000"/>
                </a:solidFill>
              </a:rPr>
              <a:t>PROLJETNA ŠKOLA ŠKOLSKIH KNJIŽNIČARA TROGIR 06.,07.,08. - 4. 2017</a:t>
            </a:r>
            <a:endParaRPr lang="hr-H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104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6894095" y="5991725"/>
            <a:ext cx="4620126" cy="234837"/>
          </a:xfrm>
        </p:spPr>
        <p:txBody>
          <a:bodyPr/>
          <a:lstStyle/>
          <a:p>
            <a:r>
              <a:rPr lang="hr-HR" b="1" dirty="0" smtClean="0">
                <a:solidFill>
                  <a:srgbClr val="FF0000"/>
                </a:solidFill>
              </a:rPr>
              <a:t>PROLJETNA ŠKOLA ŠKOLSKIH KNJIŽNIČARA TROGIR 06.,07.,08. - 4. 2017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654163"/>
          </a:xfrm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hr-HR" sz="2400" b="1" dirty="0" smtClean="0"/>
              <a:t>ISTRAŽIVANJE</a:t>
            </a:r>
            <a:endParaRPr lang="hr-HR" sz="2400" b="1" dirty="0"/>
          </a:p>
        </p:txBody>
      </p:sp>
      <p:pic>
        <p:nvPicPr>
          <p:cNvPr id="2050" name="Picture 2" descr="rez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4374" y="2603583"/>
            <a:ext cx="5374003" cy="31595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5028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6833937" y="6003757"/>
            <a:ext cx="4668252" cy="228601"/>
          </a:xfrm>
        </p:spPr>
        <p:txBody>
          <a:bodyPr/>
          <a:lstStyle/>
          <a:p>
            <a:r>
              <a:rPr lang="hr-HR" b="1" dirty="0" smtClean="0">
                <a:solidFill>
                  <a:srgbClr val="FF0000"/>
                </a:solidFill>
              </a:rPr>
              <a:t>PROLJETNA ŠKOLA ŠKOLSKIH KNJIŽNIČARA TROGIR 06.,07.,08. - 4. 2017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594005"/>
          </a:xfrm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hr-HR" sz="2400" b="1" dirty="0" smtClean="0"/>
              <a:t>ISTRAŽIVANJE</a:t>
            </a:r>
            <a:endParaRPr lang="hr-HR" sz="2400" b="1" dirty="0"/>
          </a:p>
        </p:txBody>
      </p:sp>
      <p:pic>
        <p:nvPicPr>
          <p:cNvPr id="3074" name="Picture 2" descr="rez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0310" y="2634916"/>
            <a:ext cx="5168420" cy="30743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9843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6833938" y="5955632"/>
            <a:ext cx="4620126" cy="302126"/>
          </a:xfrm>
        </p:spPr>
        <p:txBody>
          <a:bodyPr/>
          <a:lstStyle/>
          <a:p>
            <a:r>
              <a:rPr lang="hr-HR" b="1" dirty="0" smtClean="0">
                <a:solidFill>
                  <a:srgbClr val="FF0000"/>
                </a:solidFill>
              </a:rPr>
              <a:t>PROLJETNA ŠKOLA ŠKOLSKIH KNJIŽNIČARA TROGIR 06.,07.,08. - 4. 2017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545879"/>
          </a:xfrm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hr-HR" sz="2400" b="1" dirty="0" smtClean="0"/>
              <a:t>ISTRAŽIVANJE</a:t>
            </a:r>
            <a:endParaRPr lang="hr-HR" sz="2400" b="1" dirty="0"/>
          </a:p>
        </p:txBody>
      </p:sp>
      <p:pic>
        <p:nvPicPr>
          <p:cNvPr id="4098" name="Picture 2" descr="rez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7195" y="2606257"/>
            <a:ext cx="5524500" cy="2886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9356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407693" y="2568963"/>
            <a:ext cx="8971545" cy="262867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hr-HR" dirty="0"/>
              <a:t> </a:t>
            </a:r>
            <a:r>
              <a:rPr lang="hr-HR" dirty="0" smtClean="0"/>
              <a:t>Potvrđene hipoteze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dirty="0" smtClean="0"/>
              <a:t>Nivo razumijevanja jednak- slučaj- učenici romske nacionalnosti zadatak razumijevanja- usmenim oblik- romski pomagač  i učenici hrvatske nacionalnosti- zadatak razumijevanja- pismeni oblik.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dirty="0" smtClean="0"/>
              <a:t>Problem: ne standardizacija romskog jezika.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6998370" y="6003758"/>
            <a:ext cx="4563978" cy="222805"/>
          </a:xfrm>
        </p:spPr>
        <p:txBody>
          <a:bodyPr/>
          <a:lstStyle/>
          <a:p>
            <a:r>
              <a:rPr lang="hr-HR" b="1" dirty="0" smtClean="0">
                <a:solidFill>
                  <a:srgbClr val="FF0000"/>
                </a:solidFill>
              </a:rPr>
              <a:t>PROLJETNA ŠKOLA ŠKOLSKIH KNJIŽNIČARA TROGIR 06.,07.,08. - 4. 2017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1295401" y="994163"/>
            <a:ext cx="9601196" cy="545879"/>
          </a:xfrm>
          <a:prstGeom prst="rect">
            <a:avLst/>
          </a:prstGeom>
          <a:ln w="28575">
            <a:solidFill>
              <a:srgbClr val="FF0000"/>
            </a:solidFill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r-HR" sz="2400" b="1" dirty="0" smtClean="0"/>
              <a:t>ZAKLJUČAK</a:t>
            </a: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xmlns="" val="95269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48592" y="1325923"/>
            <a:ext cx="8562471" cy="521816"/>
          </a:xfrm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hr-H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UVOD</a:t>
            </a:r>
            <a:endParaRPr lang="hr-H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295401" y="2574758"/>
            <a:ext cx="9015662" cy="3007895"/>
          </a:xfrm>
        </p:spPr>
        <p:txBody>
          <a:bodyPr>
            <a:noAutofit/>
          </a:bodyPr>
          <a:lstStyle/>
          <a:p>
            <a:r>
              <a:rPr lang="hr-HR" dirty="0" smtClean="0"/>
              <a:t>Govor- osobitost ljudskih bića.</a:t>
            </a:r>
          </a:p>
          <a:p>
            <a:r>
              <a:rPr lang="hr-HR" dirty="0" smtClean="0"/>
              <a:t>Jezik- sredstvo izražavanja- misli, osjećaja, želja.</a:t>
            </a:r>
          </a:p>
          <a:p>
            <a:pPr marL="0" indent="0">
              <a:buNone/>
            </a:pPr>
            <a:r>
              <a:rPr lang="hr-HR" dirty="0" smtClean="0"/>
              <a:t>           - pripadnost grupi, samoaktualizacija, afirmacija.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dirty="0" smtClean="0"/>
              <a:t> Sposobnost učenja jezika od 6. do 12. mjeseca života.</a:t>
            </a:r>
            <a:endParaRPr lang="hr-HR" dirty="0"/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            </a:t>
            </a:r>
          </a:p>
          <a:p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6994998" y="5955632"/>
            <a:ext cx="4579381" cy="244640"/>
          </a:xfrm>
        </p:spPr>
        <p:txBody>
          <a:bodyPr/>
          <a:lstStyle/>
          <a:p>
            <a:r>
              <a:rPr lang="hr-HR" b="1" dirty="0" smtClean="0">
                <a:solidFill>
                  <a:srgbClr val="FF0000"/>
                </a:solidFill>
              </a:rPr>
              <a:t>PROLJETNA ŠKOLA ŠKOLSKIH KNJIŽNIČARA TROGIR 06.,07.,08. - 4. 2017</a:t>
            </a:r>
            <a:endParaRPr lang="hr-H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623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95663" y="2650064"/>
            <a:ext cx="9500934" cy="2740083"/>
          </a:xfrm>
        </p:spPr>
        <p:txBody>
          <a:bodyPr>
            <a:normAutofit lnSpcReduction="10000"/>
          </a:bodyPr>
          <a:lstStyle/>
          <a:p>
            <a:r>
              <a:rPr lang="hr-HR" dirty="0" smtClean="0"/>
              <a:t>Učenici romske nacionalnosti – polaznici Područne i Matične škole. </a:t>
            </a:r>
          </a:p>
          <a:p>
            <a:r>
              <a:rPr lang="hr-HR" dirty="0" smtClean="0"/>
              <a:t>Nepovoljni uvjeti odrastanja.</a:t>
            </a:r>
          </a:p>
          <a:p>
            <a:r>
              <a:rPr lang="hr-HR" dirty="0" smtClean="0"/>
              <a:t>Nedostupnost adekvatne podrške.</a:t>
            </a:r>
          </a:p>
          <a:p>
            <a:r>
              <a:rPr lang="hr-HR" dirty="0" smtClean="0"/>
              <a:t>Istraživanje-romsko naselje </a:t>
            </a:r>
            <a:r>
              <a:rPr lang="hr-HR" dirty="0" err="1" smtClean="0"/>
              <a:t>Piškorovec</a:t>
            </a:r>
            <a:r>
              <a:rPr lang="hr-HR" dirty="0" smtClean="0"/>
              <a:t> ( 212 ispitanih osoba, 30 % nepismenih roditelja, 110 djece – suživot s nepismenom majkom)</a:t>
            </a:r>
          </a:p>
          <a:p>
            <a:pPr marL="0" indent="0">
              <a:buNone/>
            </a:pPr>
            <a:r>
              <a:rPr lang="hr-HR" dirty="0" smtClean="0"/>
              <a:t>   </a:t>
            </a:r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6926180" y="5920425"/>
            <a:ext cx="7305900" cy="279400"/>
          </a:xfrm>
        </p:spPr>
        <p:txBody>
          <a:bodyPr/>
          <a:lstStyle/>
          <a:p>
            <a:r>
              <a:rPr lang="hr-HR" b="1" dirty="0" smtClean="0">
                <a:solidFill>
                  <a:srgbClr val="FF0000"/>
                </a:solidFill>
              </a:rPr>
              <a:t>PROLJETNA ŠKOLA ŠKOLSKIH KNJIŽNIČARA TROGIR 06.,07.,08. - 4. 2017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1712497" y="1458270"/>
            <a:ext cx="8562471" cy="521816"/>
          </a:xfrm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hr-H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UVOD</a:t>
            </a:r>
            <a:endParaRPr lang="hr-H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437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51022" y="849784"/>
            <a:ext cx="9601196" cy="774479"/>
          </a:xfrm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hr-HR" sz="2400" b="1" dirty="0" smtClean="0"/>
              <a:t>ISTRAŽIVANJE</a:t>
            </a:r>
            <a:endParaRPr lang="hr-HR" sz="2400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295401" y="2514600"/>
            <a:ext cx="9601196" cy="3392905"/>
          </a:xfrm>
        </p:spPr>
        <p:txBody>
          <a:bodyPr>
            <a:normAutofit fontScale="25000" lnSpcReduction="20000"/>
          </a:bodyPr>
          <a:lstStyle/>
          <a:p>
            <a:r>
              <a:rPr lang="hr-HR" sz="6200" dirty="0" smtClean="0"/>
              <a:t>Provedeno je istraživanje razumijevanje sadržaja basne mravi i skakavac.</a:t>
            </a:r>
          </a:p>
          <a:p>
            <a:r>
              <a:rPr lang="hr-HR" sz="6200" dirty="0" smtClean="0"/>
              <a:t>Sudjelovali : 3. a – učenici Osnovne škole </a:t>
            </a:r>
            <a:r>
              <a:rPr lang="hr-HR" sz="6200" dirty="0" err="1" smtClean="0"/>
              <a:t>Tomaša</a:t>
            </a:r>
            <a:r>
              <a:rPr lang="hr-HR" sz="6200" dirty="0" smtClean="0"/>
              <a:t> </a:t>
            </a:r>
            <a:r>
              <a:rPr lang="hr-HR" sz="6200" dirty="0" err="1" smtClean="0"/>
              <a:t>Goričanca</a:t>
            </a:r>
            <a:r>
              <a:rPr lang="hr-HR" sz="6200" dirty="0" smtClean="0"/>
              <a:t>- hrvatska nacionalnost, zadaci na hrvatskom jeziku.</a:t>
            </a:r>
          </a:p>
          <a:p>
            <a:pPr marL="0" indent="0">
              <a:buNone/>
            </a:pPr>
            <a:r>
              <a:rPr lang="hr-HR" sz="6200" dirty="0" smtClean="0"/>
              <a:t>                       3.d- učenici Područne škole, zadaci na romskom jeziku.</a:t>
            </a:r>
          </a:p>
          <a:p>
            <a:pPr marL="0" indent="0">
              <a:buNone/>
            </a:pPr>
            <a:r>
              <a:rPr lang="hr-HR" sz="6200" dirty="0"/>
              <a:t> </a:t>
            </a:r>
            <a:r>
              <a:rPr lang="hr-HR" sz="6200" dirty="0" smtClean="0"/>
              <a:t>                      3.c- učenici Područne škole, zadaci na hrvatskom jeziku.</a:t>
            </a:r>
          </a:p>
          <a:p>
            <a:pPr marL="0" indent="0">
              <a:buNone/>
            </a:pPr>
            <a:endParaRPr lang="hr-HR" sz="6200" dirty="0"/>
          </a:p>
          <a:p>
            <a:pPr>
              <a:buFont typeface="Arial" panose="020B0604020202020204" pitchFamily="34" charset="0"/>
              <a:buChar char="•"/>
            </a:pPr>
            <a:r>
              <a:rPr lang="hr-HR" sz="6200" dirty="0" smtClean="0"/>
              <a:t>  Cilj : maksimalna uspješnost 3.a i 3.d razreda</a:t>
            </a:r>
          </a:p>
          <a:p>
            <a:pPr>
              <a:buFont typeface="Arial" panose="020B0604020202020204" pitchFamily="34" charset="0"/>
              <a:buChar char="•"/>
            </a:pPr>
            <a:endParaRPr lang="hr-HR" sz="6200" dirty="0" smtClean="0"/>
          </a:p>
          <a:p>
            <a:r>
              <a:rPr lang="hr-HR" sz="6200" dirty="0" smtClean="0"/>
              <a:t>   Hipoteze:  </a:t>
            </a:r>
            <a:r>
              <a:rPr lang="hr-HR" sz="6200" dirty="0"/>
              <a:t>1. Nivo razumijevanja romske djece jednak je kao i kod hrvatske djece.</a:t>
            </a:r>
          </a:p>
          <a:p>
            <a:pPr marL="0" indent="0">
              <a:buNone/>
            </a:pPr>
            <a:r>
              <a:rPr lang="hr-HR" sz="6200" dirty="0"/>
              <a:t> </a:t>
            </a:r>
            <a:r>
              <a:rPr lang="hr-HR" sz="6200" dirty="0" smtClean="0"/>
              <a:t>                         2</a:t>
            </a:r>
            <a:r>
              <a:rPr lang="hr-HR" sz="6200" dirty="0"/>
              <a:t>. Učenici Romi, bolje rješavaju kad im čitamo na romskom jeziku</a:t>
            </a:r>
            <a:r>
              <a:rPr lang="hr-HR" sz="6200" dirty="0" smtClean="0"/>
              <a:t>.</a:t>
            </a:r>
          </a:p>
          <a:p>
            <a:pPr marL="0" indent="0">
              <a:buNone/>
            </a:pPr>
            <a:endParaRPr lang="hr-HR" sz="6200" dirty="0"/>
          </a:p>
          <a:p>
            <a:pPr marL="0" indent="0">
              <a:buNone/>
            </a:pPr>
            <a:endParaRPr lang="hr-HR" sz="6200" dirty="0"/>
          </a:p>
          <a:p>
            <a:pPr>
              <a:buFont typeface="Arial" panose="020B0604020202020204" pitchFamily="34" charset="0"/>
              <a:buChar char="•"/>
            </a:pPr>
            <a:endParaRPr lang="hr-HR" dirty="0" smtClean="0"/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                       </a:t>
            </a:r>
          </a:p>
          <a:p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6649453" y="5907505"/>
            <a:ext cx="4588042" cy="204536"/>
          </a:xfrm>
        </p:spPr>
        <p:txBody>
          <a:bodyPr/>
          <a:lstStyle/>
          <a:p>
            <a:pPr algn="just"/>
            <a:r>
              <a:rPr lang="hr-HR" b="1" dirty="0" smtClean="0">
                <a:solidFill>
                  <a:srgbClr val="FF0000"/>
                </a:solidFill>
              </a:rPr>
              <a:t>PROLJETNA ŠKOLA ŠKOLSKIH KNJIŽNIČARA TROGIR 06.,07.,08. - 4. 2017</a:t>
            </a:r>
            <a:endParaRPr lang="hr-H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759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6829927" y="5972158"/>
            <a:ext cx="4588041" cy="287421"/>
          </a:xfrm>
        </p:spPr>
        <p:txBody>
          <a:bodyPr/>
          <a:lstStyle/>
          <a:p>
            <a:pPr algn="r"/>
            <a:r>
              <a:rPr lang="hr-HR" b="1" dirty="0" smtClean="0">
                <a:solidFill>
                  <a:srgbClr val="FF0000"/>
                </a:solidFill>
              </a:rPr>
              <a:t>PROLJETNA ŠKOLA ŠKOLSKIH KNJIŽNIČARA TROGIR 06.,07.,08. - 4. 2017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1295400" y="742031"/>
            <a:ext cx="9601200" cy="388937"/>
          </a:xfrm>
          <a:ln w="28575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hr-HR" sz="2400" b="1" dirty="0" smtClean="0"/>
              <a:t>ISTRAŽIVANJE</a:t>
            </a:r>
            <a:endParaRPr lang="hr-HR" sz="2400" b="1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86" y="1386716"/>
            <a:ext cx="4227094" cy="45569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10426" y="1386715"/>
            <a:ext cx="4417732" cy="45569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448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452005" y="6426199"/>
            <a:ext cx="4898365" cy="285151"/>
          </a:xfrm>
        </p:spPr>
        <p:txBody>
          <a:bodyPr/>
          <a:lstStyle/>
          <a:p>
            <a:r>
              <a:rPr lang="hr-HR" b="1" dirty="0" smtClean="0">
                <a:solidFill>
                  <a:srgbClr val="FF0000"/>
                </a:solidFill>
              </a:rPr>
              <a:t>PROLJETNA ŠKOLA ŠKOLSKIH KNJIŽNIČARA TROGIR 06.,07.,08. - 4. 2017</a:t>
            </a:r>
            <a:endParaRPr lang="hr-HR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slika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961" y="671323"/>
            <a:ext cx="4125921" cy="54998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slika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6606" y="698739"/>
            <a:ext cx="4427604" cy="54346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6816403" y="5816061"/>
            <a:ext cx="4648199" cy="323516"/>
          </a:xfrm>
        </p:spPr>
        <p:txBody>
          <a:bodyPr/>
          <a:lstStyle/>
          <a:p>
            <a:r>
              <a:rPr lang="hr-HR" b="1" dirty="0" smtClean="0">
                <a:solidFill>
                  <a:srgbClr val="FF0000"/>
                </a:solidFill>
              </a:rPr>
              <a:t>PROLJETNA ŠKOLA ŠKOLSKIH KNJIŽNIČARA TROGIR 06.,07.,08. - 4. 2017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497752"/>
          </a:xfrm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hr-HR" sz="2400" b="1" dirty="0" smtClean="0"/>
              <a:t>ISTRAŽIVANJE</a:t>
            </a:r>
            <a:endParaRPr lang="hr-HR" sz="2400" b="1" dirty="0"/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5401" y="3181939"/>
            <a:ext cx="3637547" cy="2324912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2226" y="2799746"/>
            <a:ext cx="1522747" cy="2707105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2429" y="2992940"/>
            <a:ext cx="4236149" cy="238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6979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6918158" y="5958303"/>
            <a:ext cx="4563978" cy="311484"/>
          </a:xfrm>
        </p:spPr>
        <p:txBody>
          <a:bodyPr/>
          <a:lstStyle/>
          <a:p>
            <a:r>
              <a:rPr lang="hr-HR" b="1" dirty="0" smtClean="0">
                <a:solidFill>
                  <a:srgbClr val="FF0000"/>
                </a:solidFill>
              </a:rPr>
              <a:t>PROLJETNA ŠKOLA ŠKOLSKIH KNJIŽNIČARA TROGIR 06.,07.,08. - 4. 2017</a:t>
            </a:r>
            <a:endParaRPr lang="hr-HR" b="1" dirty="0">
              <a:solidFill>
                <a:srgbClr val="FF0000"/>
              </a:solidFill>
            </a:endParaRPr>
          </a:p>
        </p:txBody>
      </p:sp>
      <p:pic>
        <p:nvPicPr>
          <p:cNvPr id="5" name="Rezervirano mjesto sadržaja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5400" y="2863588"/>
            <a:ext cx="4852736" cy="2659012"/>
          </a:xfrm>
        </p:spPr>
      </p:pic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1295400" y="982663"/>
            <a:ext cx="9601200" cy="581025"/>
          </a:xfrm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hr-HR" sz="2400" b="1" dirty="0" smtClean="0"/>
              <a:t>ISTRAŽIVANJE</a:t>
            </a:r>
            <a:endParaRPr lang="hr-HR" sz="2400" b="1" dirty="0"/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16243" y="2875547"/>
            <a:ext cx="5001464" cy="264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506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6938212" y="5892357"/>
            <a:ext cx="4660231" cy="332427"/>
          </a:xfrm>
        </p:spPr>
        <p:txBody>
          <a:bodyPr/>
          <a:lstStyle/>
          <a:p>
            <a:r>
              <a:rPr lang="hr-HR" b="1" dirty="0" smtClean="0">
                <a:solidFill>
                  <a:srgbClr val="FF0000"/>
                </a:solidFill>
              </a:rPr>
              <a:t>PROLJETNA ŠKOLA ŠKOLSKIH KNJIŽNIČARA TROGIR 06.,07.,08. - 4. 2017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654163"/>
          </a:xfrm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hr-HR" sz="2400" b="1" dirty="0" smtClean="0"/>
              <a:t>ISTRAŽIVANJE</a:t>
            </a:r>
            <a:endParaRPr lang="hr-HR" sz="2400" b="1" dirty="0"/>
          </a:p>
        </p:txBody>
      </p:sp>
      <p:pic>
        <p:nvPicPr>
          <p:cNvPr id="1026" name="Picture 2" descr="rez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22095" y="2565646"/>
            <a:ext cx="6087979" cy="33005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0606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ski">
  <a:themeElements>
    <a:clrScheme name="Organski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ski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ski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238</TotalTime>
  <Words>444</Words>
  <Application>Microsoft Office PowerPoint</Application>
  <PresentationFormat>Custom</PresentationFormat>
  <Paragraphs>57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Organski</vt:lpstr>
      <vt:lpstr>         BASNA I RAZUMIJEVANJE - ISTRAŽIVANJE     </vt:lpstr>
      <vt:lpstr>UVOD</vt:lpstr>
      <vt:lpstr>UVOD</vt:lpstr>
      <vt:lpstr>ISTRAŽIVANJE</vt:lpstr>
      <vt:lpstr>ISTRAŽIVANJE</vt:lpstr>
      <vt:lpstr>Slide 6</vt:lpstr>
      <vt:lpstr>ISTRAŽIVANJE</vt:lpstr>
      <vt:lpstr>ISTRAŽIVANJE</vt:lpstr>
      <vt:lpstr>ISTRAŽIVANJE</vt:lpstr>
      <vt:lpstr>ISTRAŽIVANJE</vt:lpstr>
      <vt:lpstr>ISTRAŽIVANJE</vt:lpstr>
      <vt:lpstr>ISTRAŽIVANJE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KNJIŽNICA _PATRICIJA</dc:creator>
  <cp:lastModifiedBy>patricija</cp:lastModifiedBy>
  <cp:revision>36</cp:revision>
  <dcterms:created xsi:type="dcterms:W3CDTF">2017-03-14T12:32:51Z</dcterms:created>
  <dcterms:modified xsi:type="dcterms:W3CDTF">2017-04-01T07:01:09Z</dcterms:modified>
</cp:coreProperties>
</file>