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7" r:id="rId3"/>
    <p:sldId id="268" r:id="rId4"/>
    <p:sldId id="269" r:id="rId5"/>
    <p:sldId id="270" r:id="rId6"/>
    <p:sldId id="271" r:id="rId7"/>
    <p:sldId id="273" r:id="rId8"/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74" r:id="rId20"/>
    <p:sldId id="276" r:id="rId21"/>
    <p:sldId id="277" r:id="rId22"/>
    <p:sldId id="278" r:id="rId23"/>
    <p:sldId id="280" r:id="rId24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r-HR"/>
              <a:t>Kliknite da biste uredili stil podnaslova matrice</a:t>
            </a:r>
            <a:endParaRPr kumimoji="0" lang="en-US"/>
          </a:p>
        </p:txBody>
      </p:sp>
      <p:sp>
        <p:nvSpPr>
          <p:cNvPr id="28" name="Rezervirano mjesto datum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17" name="Rezervirano mjesto podnožja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sr-Latn-CS"/>
          </a:p>
        </p:txBody>
      </p:sp>
      <p:sp>
        <p:nvSpPr>
          <p:cNvPr id="10" name="Pravokutni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kutni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avokutni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avokutni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avni poveznik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avni poveznik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avni poveznik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avni poveznik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avni poveznik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avokutni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zervirano mjesto broja slajda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708943143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618899924"/>
      </p:ext>
    </p:extLst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138790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250139383"/>
      </p:ext>
    </p:extLst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4264482423"/>
      </p:ext>
    </p:extLst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413426292"/>
      </p:ext>
    </p:extLst>
  </p:cSld>
  <p:clrMapOvr>
    <a:masterClrMapping/>
  </p:clrMapOvr>
  <p:transition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851122735"/>
      </p:ext>
    </p:extLst>
  </p:cSld>
  <p:clrMapOvr>
    <a:masterClrMapping/>
  </p:clrMapOvr>
  <p:transition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637253759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8" name="Rezervirano mjesto sadržaja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  <p:sp>
        <p:nvSpPr>
          <p:cNvPr id="10" name="Rezervirano mjesto podnožj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sr-Latn-CS"/>
          </a:p>
        </p:txBody>
      </p:sp>
    </p:spTree>
  </p:cSld>
  <p:clrMapOvr>
    <a:masterClrMapping/>
  </p:clrMapOvr>
  <p:transition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907984429"/>
      </p:ext>
    </p:extLst>
  </p:cSld>
  <p:clrMapOvr>
    <a:masterClrMapping/>
  </p:clrMapOvr>
  <p:transition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26507325"/>
      </p:ext>
    </p:extLst>
  </p:cSld>
  <p:clrMapOvr>
    <a:masterClrMapping/>
  </p:clrMapOvr>
  <p:transition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637681186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jeljk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sr-Latn-CS"/>
          </a:p>
        </p:txBody>
      </p:sp>
      <p:sp>
        <p:nvSpPr>
          <p:cNvPr id="9" name="Pravokutni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avokutni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avokutni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kutni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avni poveznik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avni poveznik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avni poveznik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avni poveznik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avni poveznik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avokutni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avni poveznik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  <p:sp>
        <p:nvSpPr>
          <p:cNvPr id="9" name="Rezervirano mjesto sadržaja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13" name="Rezervirano mjesto sadržaja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12" name="Rezervirano mjesto teksta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14" name="Rezervirano mjesto teksta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6" name="Rezervirano mjesto datum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r-Latn-C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vni poveznik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8" name="Ravni poveznik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avokutni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avni poveznik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zervirano mjesto sadržaja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21" name="Rezervirano mjesto datum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22" name="Rezervirano mjesto broja slajda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  <p:sp>
        <p:nvSpPr>
          <p:cNvPr id="23" name="Rezervirano mjesto podnožja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sr-Latn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hr-HR"/>
              <a:t>Pritisnite ikonu za dodavanje slike</a:t>
            </a:r>
            <a:endParaRPr kumimoji="0" lang="en-US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10" name="Ravni poveznik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avokutni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avni poveznik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avni poveznik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avni poveznik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Rezervirano mjesto datum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18" name="Rezervirano mjesto broja slajda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  <p:sp>
        <p:nvSpPr>
          <p:cNvPr id="21" name="Rezervirano mjesto podnožja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r-Latn-C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avni poveznik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Rezervirano mjesto naslova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13" name="Rezervirano mjesto teksta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r-HR"/>
              <a:t>Kliknite da biste uredili stilove teksta matrice</a:t>
            </a:r>
          </a:p>
          <a:p>
            <a:pPr lvl="1" eaLnBrk="1" latinLnBrk="0" hangingPunct="1"/>
            <a:r>
              <a:rPr kumimoji="0" lang="hr-HR"/>
              <a:t>Druga razina</a:t>
            </a:r>
          </a:p>
          <a:p>
            <a:pPr lvl="2" eaLnBrk="1" latinLnBrk="0" hangingPunct="1"/>
            <a:r>
              <a:rPr kumimoji="0" lang="hr-HR"/>
              <a:t>Treća razina</a:t>
            </a:r>
          </a:p>
          <a:p>
            <a:pPr lvl="3" eaLnBrk="1" latinLnBrk="0" hangingPunct="1"/>
            <a:r>
              <a:rPr kumimoji="0" lang="hr-HR"/>
              <a:t>Četvrta razina</a:t>
            </a:r>
          </a:p>
          <a:p>
            <a:pPr lvl="4" eaLnBrk="1" latinLnBrk="0" hangingPunct="1"/>
            <a:r>
              <a:rPr kumimoji="0" lang="hr-HR"/>
              <a:t>Peta razina</a:t>
            </a:r>
            <a:endParaRPr kumimoji="0" lang="en-US"/>
          </a:p>
        </p:txBody>
      </p:sp>
      <p:sp>
        <p:nvSpPr>
          <p:cNvPr id="14" name="Rezervirano mjesto datum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sr-Latn-CS"/>
          </a:p>
        </p:txBody>
      </p:sp>
      <p:sp>
        <p:nvSpPr>
          <p:cNvPr id="7" name="Ravni poveznik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avokutni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Rezervirano mjesto broja slajda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D5328-B66F-46BC-8D61-4D52F52C1C7F}" type="datetimeFigureOut">
              <a:rPr lang="sr-Latn-CS" smtClean="0"/>
              <a:pPr/>
              <a:t>3.4.2017.</a:t>
            </a:fld>
            <a:endParaRPr lang="sr-Latn-C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C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EE1DB-3299-4A58-996D-845D46426EF1}" type="slidenum">
              <a:rPr lang="sr-Latn-CS" smtClean="0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18138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 thruBlk="1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9.jpeg"/><Relationship Id="rId4" Type="http://schemas.openxmlformats.org/officeDocument/2006/relationships/image" Target="../media/image28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labojan@gmail.com" TargetMode="Externa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296129" y="1340768"/>
            <a:ext cx="6172200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hr-HR" sz="5400" dirty="0"/>
              <a:t>Referentna zbirka kao vlak znanja 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24735" y="2996952"/>
            <a:ext cx="6172200" cy="2952328"/>
          </a:xfrm>
        </p:spPr>
        <p:txBody>
          <a:bodyPr>
            <a:normAutofit lnSpcReduction="10000"/>
          </a:bodyPr>
          <a:lstStyle/>
          <a:p>
            <a:pPr algn="ctr"/>
            <a:r>
              <a:rPr lang="hr-HR" sz="2600" dirty="0"/>
              <a:t>Učiti kako učiti na učenicima prihvatljiv način</a:t>
            </a:r>
          </a:p>
          <a:p>
            <a:pPr algn="ctr"/>
            <a:endParaRPr lang="hr-HR" sz="2600" dirty="0"/>
          </a:p>
          <a:p>
            <a:pPr algn="r"/>
            <a:endParaRPr lang="hr-HR" dirty="0"/>
          </a:p>
          <a:p>
            <a:pPr algn="r"/>
            <a:endParaRPr lang="hr-HR" dirty="0"/>
          </a:p>
          <a:p>
            <a:pPr algn="r"/>
            <a:endParaRPr lang="hr-HR" dirty="0"/>
          </a:p>
          <a:p>
            <a:pPr algn="r"/>
            <a:r>
              <a:rPr lang="hr-HR" sz="1700" dirty="0"/>
              <a:t>Bojan Lazić, </a:t>
            </a:r>
            <a:r>
              <a:rPr lang="hr-HR" sz="1700" dirty="0" err="1"/>
              <a:t>mag</a:t>
            </a:r>
            <a:r>
              <a:rPr lang="hr-HR" sz="1700" dirty="0"/>
              <a:t>. bibl. i prof.</a:t>
            </a:r>
          </a:p>
          <a:p>
            <a:pPr algn="r"/>
            <a:r>
              <a:rPr lang="hr-HR" sz="1700" dirty="0"/>
              <a:t>OŠ </a:t>
            </a:r>
            <a:r>
              <a:rPr lang="hr-HR" sz="1700" dirty="0" err="1"/>
              <a:t>Negoslavci</a:t>
            </a:r>
            <a:r>
              <a:rPr lang="hr-HR" sz="1700" dirty="0"/>
              <a:t>, OŠ </a:t>
            </a:r>
            <a:r>
              <a:rPr lang="hr-HR" sz="1700" dirty="0" err="1"/>
              <a:t>Bršadin</a:t>
            </a:r>
            <a:endParaRPr lang="hr-HR" sz="1700" dirty="0"/>
          </a:p>
        </p:txBody>
      </p:sp>
    </p:spTree>
    <p:extLst>
      <p:ext uri="{BB962C8B-B14F-4D97-AF65-F5344CB8AC3E}">
        <p14:creationId xmlns:p14="http://schemas.microsoft.com/office/powerpoint/2010/main" val="1849079098"/>
      </p:ext>
    </p:extLst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1143000"/>
          </a:xfrm>
        </p:spPr>
        <p:txBody>
          <a:bodyPr>
            <a:normAutofit/>
          </a:bodyPr>
          <a:lstStyle/>
          <a:p>
            <a:r>
              <a:rPr lang="hr-HR" dirty="0">
                <a:latin typeface="Calibri" pitchFamily="34" charset="0"/>
              </a:rPr>
              <a:t>Kako trebamo pravilno postupati prema referentnoj (priručnoj) zbirci?</a:t>
            </a:r>
            <a:endParaRPr lang="sr-Latn-CS" dirty="0">
              <a:latin typeface="Calibri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715200" cy="5205192"/>
          </a:xfrm>
        </p:spPr>
        <p:txBody>
          <a:bodyPr/>
          <a:lstStyle/>
          <a:p>
            <a:r>
              <a:rPr lang="hr-HR" dirty="0">
                <a:latin typeface="Calibri" pitchFamily="34" charset="0"/>
              </a:rPr>
              <a:t>Postupamo s posebnom pažnjom</a:t>
            </a:r>
            <a:r>
              <a:rPr lang="en-US" dirty="0">
                <a:latin typeface="Calibri" pitchFamily="34" charset="0"/>
              </a:rPr>
              <a:t> </a:t>
            </a:r>
            <a:r>
              <a:rPr lang="sr-Latn-CS" dirty="0">
                <a:latin typeface="Calibri" pitchFamily="34" charset="0"/>
              </a:rPr>
              <a:t>i prema </a:t>
            </a:r>
            <a:r>
              <a:rPr lang="hr-HR" dirty="0">
                <a:latin typeface="Calibri" pitchFamily="34" charset="0"/>
              </a:rPr>
              <a:t>uputama za rad (obično na početku knjige)</a:t>
            </a:r>
          </a:p>
          <a:p>
            <a:r>
              <a:rPr lang="hr-HR" dirty="0">
                <a:latin typeface="Calibri" pitchFamily="34" charset="0"/>
              </a:rPr>
              <a:t>Smještena u posebne, ostakljene vitrine – ZAŠTO?</a:t>
            </a:r>
            <a:endParaRPr lang="sr-Cyrl-BA" dirty="0">
              <a:latin typeface="Calibri" pitchFamily="34" charset="0"/>
            </a:endParaRPr>
          </a:p>
          <a:p>
            <a:r>
              <a:rPr lang="hr-HR" dirty="0">
                <a:latin typeface="Calibri" pitchFamily="34" charset="0"/>
              </a:rPr>
              <a:t>Ne smije se posuđivati – ZAŠTO?</a:t>
            </a:r>
          </a:p>
          <a:p>
            <a:r>
              <a:rPr lang="hr-HR" dirty="0">
                <a:latin typeface="Calibri" pitchFamily="34" charset="0"/>
              </a:rPr>
              <a:t>Naziva se i priručna zbirka – ZAŠTO?</a:t>
            </a:r>
            <a:endParaRPr lang="sr-Latn-CS" dirty="0">
              <a:latin typeface="Calibri" pitchFamily="34" charset="0"/>
            </a:endParaRPr>
          </a:p>
        </p:txBody>
      </p:sp>
      <p:pic>
        <p:nvPicPr>
          <p:cNvPr id="4" name="Picture 5" descr="http://harveyhoffman.com/inc/book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500438"/>
            <a:ext cx="741680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hr-HR" sz="3200" dirty="0">
                <a:latin typeface="Calibri" pitchFamily="34" charset="0"/>
              </a:rPr>
              <a:t>Čemu služe enciklopedije i kakve mogu biti</a:t>
            </a:r>
            <a:r>
              <a:rPr lang="sr-Cyrl-BA" sz="3200" dirty="0">
                <a:latin typeface="Calibri" pitchFamily="34" charset="0"/>
              </a:rPr>
              <a:t>? </a:t>
            </a:r>
            <a:endParaRPr lang="sr-Latn-CS" dirty="0">
              <a:latin typeface="Calibri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323528" y="980728"/>
            <a:ext cx="5256584" cy="549322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hr-HR" sz="3600" dirty="0">
                <a:latin typeface="Calibri" pitchFamily="34" charset="0"/>
              </a:rPr>
              <a:t>Kraljica znanja</a:t>
            </a:r>
            <a:endParaRPr lang="sr-Cyrl-BA" sz="3600" dirty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endParaRPr lang="hr-HR" sz="3300" dirty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hr-HR" sz="3600" dirty="0">
                <a:latin typeface="Calibri" pitchFamily="34" charset="0"/>
              </a:rPr>
              <a:t>Mogu biti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"/>
            </a:pPr>
            <a:r>
              <a:rPr lang="hr-HR" sz="3300" dirty="0">
                <a:latin typeface="Calibri" pitchFamily="34" charset="0"/>
              </a:rPr>
              <a:t>Opće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"/>
            </a:pPr>
            <a:r>
              <a:rPr lang="hr-HR" sz="3300" dirty="0">
                <a:latin typeface="Calibri" pitchFamily="34" charset="0"/>
              </a:rPr>
              <a:t>Specijalne (posebne</a:t>
            </a:r>
            <a:r>
              <a:rPr lang="en-US" sz="3300" dirty="0">
                <a:latin typeface="Calibri" pitchFamily="34" charset="0"/>
              </a:rPr>
              <a:t>, </a:t>
            </a:r>
            <a:r>
              <a:rPr lang="en-US" sz="3300" dirty="0" err="1">
                <a:latin typeface="Calibri" pitchFamily="34" charset="0"/>
              </a:rPr>
              <a:t>tematske</a:t>
            </a:r>
            <a:r>
              <a:rPr lang="hr-HR" sz="3300" dirty="0">
                <a:latin typeface="Calibri" pitchFamily="34" charset="0"/>
              </a:rPr>
              <a:t>)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"/>
            </a:pPr>
            <a:r>
              <a:rPr lang="hr-HR" sz="3300" dirty="0">
                <a:latin typeface="Calibri" pitchFamily="34" charset="0"/>
              </a:rPr>
              <a:t>Dječje </a:t>
            </a:r>
            <a:endParaRPr lang="sr-Cyrl-BA" sz="3300" dirty="0">
              <a:latin typeface="Calibri" pitchFamily="34" charset="0"/>
            </a:endParaRPr>
          </a:p>
          <a:p>
            <a:endParaRPr lang="sr-Latn-CS" dirty="0">
              <a:latin typeface="Calibri" pitchFamily="34" charset="0"/>
            </a:endParaRPr>
          </a:p>
        </p:txBody>
      </p:sp>
      <p:pic>
        <p:nvPicPr>
          <p:cNvPr id="4" name="Picture 5" descr="http://www.lafayetteschools.org/tfiles/folder224/animated_cat_on_book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2673" y="3933056"/>
            <a:ext cx="3149940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http://www.madisonpublicschools.org/51470829195956/lib/51470829195956/curric-book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981075"/>
            <a:ext cx="313055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2792" cy="1143000"/>
          </a:xfrm>
        </p:spPr>
        <p:txBody>
          <a:bodyPr>
            <a:normAutofit fontScale="90000"/>
          </a:bodyPr>
          <a:lstStyle/>
          <a:p>
            <a:r>
              <a:rPr lang="hr-HR" dirty="0">
                <a:latin typeface="Calibri" pitchFamily="34" charset="0"/>
              </a:rPr>
              <a:t>Kako u enciklopediji pronaći potrebnu informaciju?</a:t>
            </a:r>
            <a:endParaRPr lang="sr-Latn-CS" dirty="0">
              <a:latin typeface="Calibri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970784" cy="487375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hr-HR" sz="3000" dirty="0">
                <a:latin typeface="Calibri" pitchFamily="34" charset="0"/>
              </a:rPr>
              <a:t>Najčešće pomoću kazala (indeks pojmova, pojmovnik) </a:t>
            </a:r>
            <a:endParaRPr lang="en-US" sz="3000" dirty="0">
              <a:latin typeface="Calibri" pitchFamily="34" charset="0"/>
            </a:endParaRPr>
          </a:p>
          <a:p>
            <a:pPr lvl="1">
              <a:lnSpc>
                <a:spcPct val="80000"/>
              </a:lnSpc>
            </a:pPr>
            <a:r>
              <a:rPr lang="hr-HR" sz="2700" dirty="0">
                <a:latin typeface="Calibri" pitchFamily="34" charset="0"/>
              </a:rPr>
              <a:t>pojmovi poredani abecednim redom</a:t>
            </a:r>
            <a:endParaRPr lang="sr-Cyrl-BA" sz="2700" dirty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hr-HR" sz="3000" dirty="0">
                <a:latin typeface="Calibri" pitchFamily="34" charset="0"/>
              </a:rPr>
              <a:t>Rjeđe pomoću sadržaja</a:t>
            </a:r>
          </a:p>
          <a:p>
            <a:pPr>
              <a:lnSpc>
                <a:spcPct val="80000"/>
              </a:lnSpc>
            </a:pPr>
            <a:endParaRPr lang="hr-HR" sz="3000" dirty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hr-HR" sz="3000" dirty="0">
                <a:latin typeface="Calibri" pitchFamily="34" charset="0"/>
              </a:rPr>
              <a:t>BRZI ZADATAK</a:t>
            </a:r>
            <a:r>
              <a:rPr lang="sr-Cyrl-BA" sz="3000" dirty="0">
                <a:latin typeface="Calibri" pitchFamily="34" charset="0"/>
              </a:rPr>
              <a:t>: </a:t>
            </a:r>
            <a:r>
              <a:rPr lang="hr-HR" sz="3000" dirty="0">
                <a:latin typeface="Calibri" pitchFamily="34" charset="0"/>
              </a:rPr>
              <a:t>Navedite naziv jedne enciklopedije</a:t>
            </a:r>
            <a:r>
              <a:rPr lang="sr-Cyrl-BA" sz="3000" dirty="0">
                <a:latin typeface="Calibri" pitchFamily="34" charset="0"/>
              </a:rPr>
              <a:t>!</a:t>
            </a:r>
            <a:endParaRPr lang="hr-HR" sz="3000" dirty="0">
              <a:latin typeface="Calibri" pitchFamily="34" charset="0"/>
            </a:endParaRPr>
          </a:p>
          <a:p>
            <a:endParaRPr lang="sr-Latn-CS" dirty="0"/>
          </a:p>
        </p:txBody>
      </p:sp>
      <p:pic>
        <p:nvPicPr>
          <p:cNvPr id="4" name="Picture 7" descr="http://img.docstoccdn.com/thumb/orig/891615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2747"/>
            <a:ext cx="4464496" cy="664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r>
              <a:rPr lang="hr-HR" dirty="0">
                <a:latin typeface="Calibri" pitchFamily="34" charset="0"/>
              </a:rPr>
              <a:t>Čemu služe rječnici? Kako se njima služimo?</a:t>
            </a:r>
            <a:endParaRPr lang="sr-Latn-CS" dirty="0">
              <a:latin typeface="Calibri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/>
          <a:lstStyle/>
          <a:p>
            <a:r>
              <a:rPr lang="hr-HR" dirty="0">
                <a:latin typeface="Calibri" pitchFamily="34" charset="0"/>
              </a:rPr>
              <a:t>Da pronađemo riječ kojoj ne znamo značenje</a:t>
            </a:r>
          </a:p>
          <a:p>
            <a:r>
              <a:rPr lang="hr-HR" dirty="0">
                <a:latin typeface="Calibri" pitchFamily="34" charset="0"/>
              </a:rPr>
              <a:t>Sadrže riječi jednog ili više jezika</a:t>
            </a:r>
            <a:r>
              <a:rPr lang="en-US" dirty="0">
                <a:latin typeface="Calibri" pitchFamily="34" charset="0"/>
              </a:rPr>
              <a:t> (</a:t>
            </a:r>
            <a:r>
              <a:rPr lang="hr-HR" dirty="0">
                <a:latin typeface="Calibri" pitchFamily="34" charset="0"/>
              </a:rPr>
              <a:t>jednojezični, dvojezični, višejezični rječnici</a:t>
            </a:r>
            <a:r>
              <a:rPr lang="en-US" dirty="0">
                <a:latin typeface="Calibri" pitchFamily="34" charset="0"/>
              </a:rPr>
              <a:t>)</a:t>
            </a:r>
            <a:endParaRPr lang="hr-HR" dirty="0">
              <a:latin typeface="Calibri" pitchFamily="34" charset="0"/>
            </a:endParaRPr>
          </a:p>
          <a:p>
            <a:r>
              <a:rPr lang="hr-HR" dirty="0">
                <a:latin typeface="Calibri" pitchFamily="34" charset="0"/>
              </a:rPr>
              <a:t>Nepoznatu riječ tražimo abecednim redom</a:t>
            </a:r>
          </a:p>
          <a:p>
            <a:endParaRPr lang="hr-HR" dirty="0">
              <a:latin typeface="Calibri" pitchFamily="34" charset="0"/>
            </a:endParaRPr>
          </a:p>
          <a:p>
            <a:r>
              <a:rPr lang="hr-HR" dirty="0">
                <a:latin typeface="Calibri" pitchFamily="34" charset="0"/>
              </a:rPr>
              <a:t>BRZI ZADATAK: Navedite naziv jednog rječnika!</a:t>
            </a:r>
            <a:endParaRPr lang="sr-Latn-CS" dirty="0">
              <a:latin typeface="Calibri" pitchFamily="34" charset="0"/>
            </a:endParaRPr>
          </a:p>
          <a:p>
            <a:endParaRPr lang="sr-Latn-CS" dirty="0"/>
          </a:p>
        </p:txBody>
      </p:sp>
      <p:pic>
        <p:nvPicPr>
          <p:cNvPr id="4" name="Picture 2" descr="http://static.guim.co.uk/sys-images/Books/Pix/pictures/2008/09/30/dictionariesSLee4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05064"/>
            <a:ext cx="7345362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hr-HR" dirty="0">
                <a:latin typeface="Calibri" pitchFamily="34" charset="0"/>
              </a:rPr>
              <a:t>Što su to leksikoni?</a:t>
            </a:r>
            <a:endParaRPr lang="sr-Latn-CS" dirty="0">
              <a:latin typeface="Calibri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6275040" cy="2520280"/>
          </a:xfrm>
        </p:spPr>
        <p:txBody>
          <a:bodyPr/>
          <a:lstStyle/>
          <a:p>
            <a:r>
              <a:rPr lang="hr-HR" dirty="0">
                <a:latin typeface="Calibri" pitchFamily="34" charset="0"/>
              </a:rPr>
              <a:t>Slični su rječnicima</a:t>
            </a:r>
          </a:p>
          <a:p>
            <a:r>
              <a:rPr lang="hr-HR" dirty="0">
                <a:latin typeface="Calibri" pitchFamily="34" charset="0"/>
              </a:rPr>
              <a:t>Pojašnjavaju nam različite pojmove </a:t>
            </a:r>
          </a:p>
          <a:p>
            <a:r>
              <a:rPr lang="hr-HR" dirty="0">
                <a:latin typeface="Calibri" pitchFamily="34" charset="0"/>
              </a:rPr>
              <a:t>Tražene pojmove pronalazimo abecednim redom</a:t>
            </a:r>
          </a:p>
          <a:p>
            <a:r>
              <a:rPr lang="hr-HR" dirty="0">
                <a:latin typeface="Calibri" pitchFamily="34" charset="0"/>
              </a:rPr>
              <a:t>BRZI ZADATAK: Po čemu se leksikoni razlikuju od rječnika?</a:t>
            </a:r>
          </a:p>
          <a:p>
            <a:endParaRPr lang="sr-Latn-CS" dirty="0"/>
          </a:p>
        </p:txBody>
      </p:sp>
      <p:pic>
        <p:nvPicPr>
          <p:cNvPr id="4" name="Picture 2" descr="http://svijetknjiga.com/jpeg/sport/sportski_leksik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573463"/>
            <a:ext cx="2376487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svijetknjiga.com/jpeg/leksikoni/leksikon_Hrvatsk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3573463"/>
            <a:ext cx="2305050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http://www.gkka.hr/slike/SLIKE-NASAIZDANJA/leksikon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188913"/>
            <a:ext cx="2073275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http://www.verbum.hr/images/artikli/velike/31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525" y="3500438"/>
            <a:ext cx="2152650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hr-HR" dirty="0">
                <a:latin typeface="Calibri" pitchFamily="34" charset="0"/>
              </a:rPr>
              <a:t>Što su to atlasi?</a:t>
            </a:r>
            <a:endParaRPr lang="sr-Latn-CS" dirty="0">
              <a:latin typeface="Calibri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3754760" cy="5421216"/>
          </a:xfrm>
        </p:spPr>
        <p:txBody>
          <a:bodyPr>
            <a:normAutofit lnSpcReduction="10000"/>
          </a:bodyPr>
          <a:lstStyle/>
          <a:p>
            <a:r>
              <a:rPr lang="hr-HR" dirty="0">
                <a:latin typeface="Calibri" pitchFamily="34" charset="0"/>
              </a:rPr>
              <a:t>U pravilu sadrže karte i mape</a:t>
            </a:r>
          </a:p>
          <a:p>
            <a:r>
              <a:rPr lang="hr-HR" dirty="0">
                <a:latin typeface="Calibri" pitchFamily="34" charset="0"/>
              </a:rPr>
              <a:t>Ponekad uključuju i činjenice i brojke vezane uz mjesta, države…</a:t>
            </a:r>
          </a:p>
          <a:p>
            <a:r>
              <a:rPr lang="hr-HR" dirty="0">
                <a:latin typeface="Calibri" pitchFamily="34" charset="0"/>
              </a:rPr>
              <a:t>Mogu biti:</a:t>
            </a:r>
          </a:p>
          <a:p>
            <a:pPr lvl="1"/>
            <a:r>
              <a:rPr lang="hr-HR" dirty="0">
                <a:latin typeface="Calibri" pitchFamily="34" charset="0"/>
              </a:rPr>
              <a:t>Tematski </a:t>
            </a:r>
          </a:p>
          <a:p>
            <a:pPr lvl="1"/>
            <a:r>
              <a:rPr lang="hr-HR" dirty="0">
                <a:latin typeface="Calibri" pitchFamily="34" charset="0"/>
              </a:rPr>
              <a:t>Školski</a:t>
            </a:r>
          </a:p>
          <a:p>
            <a:pPr lvl="1"/>
            <a:r>
              <a:rPr lang="hr-HR" dirty="0">
                <a:latin typeface="Calibri" pitchFamily="34" charset="0"/>
              </a:rPr>
              <a:t>Nacionalni </a:t>
            </a:r>
          </a:p>
          <a:p>
            <a:r>
              <a:rPr lang="hr-HR" dirty="0">
                <a:latin typeface="Calibri" pitchFamily="34" charset="0"/>
              </a:rPr>
              <a:t>Neki atlasi imaju i kazalo, kao i enciklopedije</a:t>
            </a:r>
          </a:p>
          <a:p>
            <a:pPr lvl="1"/>
            <a:endParaRPr lang="en-US" dirty="0">
              <a:latin typeface="Calibri" pitchFamily="34" charset="0"/>
            </a:endParaRPr>
          </a:p>
          <a:p>
            <a:r>
              <a:rPr lang="hr-HR" dirty="0">
                <a:latin typeface="Calibri" pitchFamily="34" charset="0"/>
              </a:rPr>
              <a:t>BRZI ZADATAK: Navedite naziv jednog atlasa!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476250"/>
            <a:ext cx="367188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hr-HR" dirty="0">
                <a:latin typeface="Calibri" pitchFamily="34" charset="0"/>
              </a:rPr>
              <a:t>A sada…</a:t>
            </a:r>
            <a:r>
              <a:rPr lang="sr-Cyrl-BA" dirty="0">
                <a:latin typeface="Calibri" pitchFamily="34" charset="0"/>
              </a:rPr>
              <a:t> </a:t>
            </a:r>
            <a:endParaRPr lang="sr-Latn-CS" dirty="0">
              <a:latin typeface="Calibri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3456384" cy="24048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/>
              <a:t>   </a:t>
            </a:r>
            <a:r>
              <a:rPr lang="hr-HR" sz="4400" dirty="0">
                <a:latin typeface="Calibri" pitchFamily="34" charset="0"/>
              </a:rPr>
              <a:t>UPOZNAJMO REFERENTNU ZBIRKU!!!</a:t>
            </a:r>
            <a:endParaRPr lang="sr-Latn-CS" sz="4400" dirty="0">
              <a:latin typeface="Calibri" pitchFamily="34" charset="0"/>
            </a:endParaRPr>
          </a:p>
        </p:txBody>
      </p:sp>
      <p:pic>
        <p:nvPicPr>
          <p:cNvPr id="4" name="Picture 5" descr="http://twi.scdsb.on.ca/Images/WalkinBoo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200" y="260350"/>
            <a:ext cx="4608513" cy="48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http://4.bp.blogspot.com/_C5E_5gSK3YI/TAJSK1AQ0SI/AAAAAAAAABs/QmxVWUJrP6I/s1600/row-of-kids-%26-book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25975"/>
            <a:ext cx="91440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netanimations.net/Animated-swirling-question-mark-picture-moving.gif"/>
          <p:cNvPicPr>
            <a:picLocks noChangeAspect="1" noChangeArrowheads="1" noCrop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Naslov 3"/>
          <p:cNvSpPr>
            <a:spLocks noGrp="1"/>
          </p:cNvSpPr>
          <p:nvPr>
            <p:ph type="ctrTitle"/>
          </p:nvPr>
        </p:nvSpPr>
        <p:spPr>
          <a:xfrm>
            <a:off x="1115616" y="2204864"/>
            <a:ext cx="7342584" cy="2160240"/>
          </a:xfrm>
        </p:spPr>
        <p:txBody>
          <a:bodyPr>
            <a:noAutofit/>
          </a:bodyPr>
          <a:lstStyle/>
          <a:p>
            <a:pPr algn="ctr"/>
            <a:r>
              <a:rPr lang="hr-HR" sz="5400" dirty="0">
                <a:latin typeface="Calibri" pitchFamily="34" charset="0"/>
              </a:rPr>
              <a:t>Igrom do novog znanja.</a:t>
            </a:r>
            <a:br>
              <a:rPr lang="hr-HR" sz="5400" dirty="0">
                <a:latin typeface="Calibri" pitchFamily="34" charset="0"/>
              </a:rPr>
            </a:br>
            <a:r>
              <a:rPr lang="hr-HR" sz="5400" dirty="0">
                <a:latin typeface="Calibri" pitchFamily="34" charset="0"/>
              </a:rPr>
              <a:t>Jeste li zainteresirani?</a:t>
            </a:r>
            <a:endParaRPr lang="sr-Latn-CS" sz="5400" dirty="0">
              <a:latin typeface="Calibri" pitchFamily="34" charset="0"/>
            </a:endParaRPr>
          </a:p>
        </p:txBody>
      </p:sp>
      <p:sp>
        <p:nvSpPr>
          <p:cNvPr id="5" name="Podnaslov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Latn-CS" dirty="0"/>
          </a:p>
        </p:txBody>
      </p:sp>
    </p:spTree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8650" y="260648"/>
            <a:ext cx="7886700" cy="1430041"/>
          </a:xfrm>
        </p:spPr>
        <p:txBody>
          <a:bodyPr/>
          <a:lstStyle/>
          <a:p>
            <a:r>
              <a:rPr lang="hr-HR" dirty="0"/>
              <a:t>Artikulacija sata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28650" y="1484784"/>
            <a:ext cx="7886700" cy="5112568"/>
          </a:xfrm>
        </p:spPr>
        <p:txBody>
          <a:bodyPr>
            <a:normAutofit/>
          </a:bodyPr>
          <a:lstStyle/>
          <a:p>
            <a:r>
              <a:rPr lang="hr-HR" sz="2800" dirty="0"/>
              <a:t>Vježbanje uz rad u skupinama</a:t>
            </a:r>
          </a:p>
          <a:p>
            <a:pPr lvl="1"/>
            <a:r>
              <a:rPr lang="hr-HR" sz="2400" dirty="0"/>
              <a:t>Omotnice sa slagalicom (četiri vagona, za svaku skupinu po jedan) – svaka složena otkriva pojam koji će skupina obrađivati (jedna od vrsta građe unutar referentne zbirke) </a:t>
            </a:r>
          </a:p>
          <a:p>
            <a:pPr lvl="1"/>
            <a:r>
              <a:rPr lang="hr-HR" sz="2400" dirty="0"/>
              <a:t>Sukcesivno, nova omotnica s potrebnim radnim materijalom (sadržaj: ilustracija istovjetnoga vagona, nastavni listići) i jedna jedinica građe koja pripada vrsti građe koju skupina obrađuje </a:t>
            </a:r>
          </a:p>
          <a:p>
            <a:pPr lvl="1"/>
            <a:r>
              <a:rPr lang="hr-HR" sz="2400" dirty="0"/>
              <a:t>Nastavni listić ispunjava svaki učenik za sebe, ali unutar skupine svi imaju jednake odgovore </a:t>
            </a:r>
          </a:p>
          <a:p>
            <a:pPr lvl="1"/>
            <a:r>
              <a:rPr lang="hr-HR" sz="2400" dirty="0"/>
              <a:t>Pitanja unutar listića su različitoga tipa, a odnose se kako na cjelokupnu zbirku, tako i na konkretnu vrstu građe</a:t>
            </a:r>
          </a:p>
          <a:p>
            <a:pPr lvl="1"/>
            <a:r>
              <a:rPr lang="hr-HR" sz="2400" dirty="0"/>
              <a:t>Posljednje je pitanje istraživački zadatak – vježba snalaženje unutar građe i vrednovanje informacija</a:t>
            </a:r>
          </a:p>
        </p:txBody>
      </p:sp>
      <p:pic>
        <p:nvPicPr>
          <p:cNvPr id="4" name="Rezervirano mjesto sadržaj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709" y="3645024"/>
            <a:ext cx="4317486" cy="3053431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75872"/>
            <a:ext cx="4498035" cy="3181120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453" y="175872"/>
            <a:ext cx="4498035" cy="3181120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3645025"/>
            <a:ext cx="4309575" cy="3047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11699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4477" y="1904281"/>
            <a:ext cx="4690873" cy="3330520"/>
          </a:xfrm>
          <a:prstGeom prst="rect">
            <a:avLst/>
          </a:prstGeom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/>
              <a:t>Artikulacija sata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28651" y="1825625"/>
            <a:ext cx="2848355" cy="435133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hr-HR" sz="2000"/>
              <a:t>Završno izlaganje skupina</a:t>
            </a:r>
          </a:p>
          <a:p>
            <a:pPr lvl="1">
              <a:lnSpc>
                <a:spcPct val="80000"/>
              </a:lnSpc>
            </a:pPr>
            <a:r>
              <a:rPr lang="hr-HR" sz="2000"/>
              <a:t>Prethodno: isticanje plakata Željeznički kolodvor </a:t>
            </a:r>
            <a:r>
              <a:rPr lang="hr-HR" sz="2000" i="1"/>
              <a:t>Školska knjižnica </a:t>
            </a:r>
            <a:r>
              <a:rPr lang="hr-HR" sz="2000"/>
              <a:t>– Vlak znanja zvani </a:t>
            </a:r>
            <a:r>
              <a:rPr lang="hr-HR" sz="2000" i="1"/>
              <a:t>Referentna zbirka</a:t>
            </a:r>
            <a:endParaRPr lang="hr-HR" sz="2000"/>
          </a:p>
          <a:p>
            <a:pPr lvl="1">
              <a:lnSpc>
                <a:spcPct val="80000"/>
              </a:lnSpc>
            </a:pPr>
            <a:r>
              <a:rPr lang="hr-HR" sz="2000"/>
              <a:t>Jedan učenik čita pitanja, drugi odgovore; jedan član skupine lijepi ilustraciju vagona na plakat – AKTIVNO SUDJELOVNJE SVIH UČENIKA</a:t>
            </a:r>
          </a:p>
          <a:p>
            <a:pPr lvl="1">
              <a:lnSpc>
                <a:spcPct val="80000"/>
              </a:lnSpc>
            </a:pPr>
            <a:endParaRPr lang="hr-HR" sz="2000"/>
          </a:p>
        </p:txBody>
      </p:sp>
    </p:spTree>
    <p:extLst>
      <p:ext uri="{BB962C8B-B14F-4D97-AF65-F5344CB8AC3E}">
        <p14:creationId xmlns:p14="http://schemas.microsoft.com/office/powerpoint/2010/main" val="3450480245"/>
      </p:ext>
    </p:extLst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Od prve realizacije do danas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Stručni ispit u OŠ </a:t>
            </a:r>
            <a:r>
              <a:rPr lang="hr-HR" sz="2400" i="1" dirty="0"/>
              <a:t>Mladost</a:t>
            </a:r>
            <a:r>
              <a:rPr lang="hr-HR" sz="2400" dirty="0"/>
              <a:t> u Osijeku, 3. 5. 2012. godine</a:t>
            </a:r>
          </a:p>
          <a:p>
            <a:r>
              <a:rPr lang="hr-HR" sz="2400" dirty="0"/>
              <a:t>Sat uz određene prilagodbe realiziran više puta u OŠ </a:t>
            </a:r>
            <a:r>
              <a:rPr lang="hr-HR" sz="2400" dirty="0" err="1"/>
              <a:t>Negoslavci</a:t>
            </a:r>
            <a:r>
              <a:rPr lang="hr-HR" sz="2400" dirty="0"/>
              <a:t> i OŠ </a:t>
            </a:r>
            <a:r>
              <a:rPr lang="hr-HR" sz="2400" dirty="0" err="1"/>
              <a:t>Bršadin</a:t>
            </a:r>
            <a:endParaRPr lang="hr-HR" sz="2400" dirty="0"/>
          </a:p>
          <a:p>
            <a:r>
              <a:rPr lang="hr-HR" sz="2400" dirty="0"/>
              <a:t>Prezentiran na repozitoriju </a:t>
            </a:r>
            <a:r>
              <a:rPr lang="hr-HR" sz="2400" i="1" dirty="0"/>
              <a:t>UDK 02 </a:t>
            </a:r>
          </a:p>
        </p:txBody>
      </p:sp>
    </p:spTree>
    <p:extLst>
      <p:ext uri="{BB962C8B-B14F-4D97-AF65-F5344CB8AC3E}">
        <p14:creationId xmlns:p14="http://schemas.microsoft.com/office/powerpoint/2010/main" val="3910959309"/>
      </p:ext>
    </p:extLst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" r="-4" b="-4"/>
          <a:stretch/>
        </p:blipFill>
        <p:spPr>
          <a:xfrm>
            <a:off x="3477007" y="1124744"/>
            <a:ext cx="5313958" cy="5328591"/>
          </a:xfrm>
          <a:prstGeom prst="rect">
            <a:avLst/>
          </a:prstGeom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hr-HR" dirty="0"/>
              <a:t>Artikulacija sata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28651" y="1412776"/>
            <a:ext cx="2848355" cy="5040560"/>
          </a:xfrm>
        </p:spPr>
        <p:txBody>
          <a:bodyPr>
            <a:normAutofit/>
          </a:bodyPr>
          <a:lstStyle/>
          <a:p>
            <a:r>
              <a:rPr lang="hr-HR" dirty="0"/>
              <a:t>Sinteza </a:t>
            </a:r>
          </a:p>
          <a:p>
            <a:pPr lvl="1"/>
            <a:r>
              <a:rPr lang="hr-HR" dirty="0"/>
              <a:t>Križaljka – PONAVLJANJE I UTVRĐIVANJE ZNANJA, IGRA, RAZVIJANJE NATJECATELJSKOGA DUHA</a:t>
            </a:r>
          </a:p>
          <a:p>
            <a:pPr lvl="1"/>
            <a:r>
              <a:rPr lang="hr-HR" dirty="0"/>
              <a:t>Otkrivanje konačnog rješenja premetanjem slova – POTICAJ NA INTENZIVNO RAZMIŠLJANJE </a:t>
            </a:r>
          </a:p>
        </p:txBody>
      </p:sp>
    </p:spTree>
    <p:extLst>
      <p:ext uri="{BB962C8B-B14F-4D97-AF65-F5344CB8AC3E}">
        <p14:creationId xmlns:p14="http://schemas.microsoft.com/office/powerpoint/2010/main" val="4061108411"/>
      </p:ext>
    </p:extLst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Završna aktivnost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ZADATAK: smjestiti pojedine naslove građe iz referentne zbirke u odgovarajući vagon vlaka </a:t>
            </a:r>
            <a:r>
              <a:rPr lang="hr-HR" i="1" dirty="0"/>
              <a:t>Referentna zbirka</a:t>
            </a:r>
            <a:r>
              <a:rPr lang="hr-HR" dirty="0"/>
              <a:t> – </a:t>
            </a:r>
            <a:r>
              <a:rPr lang="hr-HR" b="1" dirty="0"/>
              <a:t>IGRA </a:t>
            </a:r>
          </a:p>
          <a:p>
            <a:r>
              <a:rPr lang="hr-HR" dirty="0"/>
              <a:t>REZERVA</a:t>
            </a:r>
            <a:r>
              <a:rPr lang="hr-HR"/>
              <a:t>: evaluacijski listić</a:t>
            </a:r>
            <a:endParaRPr lang="hr-HR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4" y="836712"/>
            <a:ext cx="8949211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6589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016202"/>
          </a:xfrm>
        </p:spPr>
        <p:txBody>
          <a:bodyPr>
            <a:normAutofit/>
          </a:bodyPr>
          <a:lstStyle/>
          <a:p>
            <a:pPr algn="ctr"/>
            <a:r>
              <a:rPr lang="hr-HR" dirty="0"/>
              <a:t>Hvala na pozornosti! </a:t>
            </a:r>
            <a:br>
              <a:rPr lang="hr-HR" dirty="0"/>
            </a:br>
            <a:br>
              <a:rPr lang="hr-HR" dirty="0"/>
            </a:br>
            <a:br>
              <a:rPr lang="hr-HR" dirty="0"/>
            </a:br>
            <a:br>
              <a:rPr lang="hr-HR" dirty="0"/>
            </a:br>
            <a:br>
              <a:rPr lang="hr-HR" dirty="0"/>
            </a:br>
            <a:br>
              <a:rPr lang="hr-HR" dirty="0"/>
            </a:br>
            <a:r>
              <a:rPr lang="hr-HR">
                <a:hlinkClick r:id="rId2"/>
              </a:rPr>
              <a:t>labojan@gmail.com</a:t>
            </a:r>
            <a:r>
              <a:rPr lang="hr-HR"/>
              <a:t>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308673229"/>
      </p:ext>
    </p:extLst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Sadržaj sata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Obrazovni ishodi: </a:t>
            </a:r>
          </a:p>
          <a:p>
            <a:pPr lvl="1"/>
            <a:r>
              <a:rPr lang="hr-HR" sz="2000" dirty="0"/>
              <a:t>Učenici će biti sposobni imenovati i međusobno razlikovati vrste građe unutar referentne zbirke </a:t>
            </a:r>
          </a:p>
          <a:p>
            <a:pPr lvl="1"/>
            <a:r>
              <a:rPr lang="hr-HR" sz="2000" dirty="0"/>
              <a:t>Učenici će biti sposobni odabrati odgovarajuću jedinici građe unutar referentne zbirke prema potrebi realiziranja određenih zadaća</a:t>
            </a:r>
          </a:p>
          <a:p>
            <a:pPr lvl="1"/>
            <a:endParaRPr lang="hr-HR" sz="2000" dirty="0"/>
          </a:p>
          <a:p>
            <a:r>
              <a:rPr lang="hr-HR" sz="2400" dirty="0"/>
              <a:t>Cilj sata: </a:t>
            </a:r>
          </a:p>
          <a:p>
            <a:pPr lvl="1"/>
            <a:r>
              <a:rPr lang="hr-HR" sz="2000" dirty="0"/>
              <a:t>Razviti sposobnost služenja referentnom zbirkom i snalaženja unutar iste</a:t>
            </a:r>
          </a:p>
          <a:p>
            <a:pPr lvl="1"/>
            <a:r>
              <a:rPr lang="hr-HR" sz="2000" dirty="0"/>
              <a:t>Razviti umijeće samostalnoga pronalaska i vrjednovanja potrebnih informacija</a:t>
            </a:r>
          </a:p>
          <a:p>
            <a:pPr lvl="1"/>
            <a:r>
              <a:rPr lang="hr-HR" sz="2000" dirty="0"/>
              <a:t>Usaditi svijest o nužnosti čuvanja i posebne skrbi o građi koja je dio zbirke</a:t>
            </a:r>
          </a:p>
        </p:txBody>
      </p:sp>
    </p:spTree>
    <p:extLst>
      <p:ext uri="{BB962C8B-B14F-4D97-AF65-F5344CB8AC3E}">
        <p14:creationId xmlns:p14="http://schemas.microsoft.com/office/powerpoint/2010/main" val="437033994"/>
      </p:ext>
    </p:extLst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lačić: strelica prema dolje 5"/>
          <p:cNvSpPr/>
          <p:nvPr/>
        </p:nvSpPr>
        <p:spPr>
          <a:xfrm>
            <a:off x="628650" y="1020265"/>
            <a:ext cx="7886700" cy="4712991"/>
          </a:xfrm>
          <a:prstGeom prst="downArrowCallout">
            <a:avLst>
              <a:gd name="adj1" fmla="val 18643"/>
              <a:gd name="adj2" fmla="val 25000"/>
              <a:gd name="adj3" fmla="val 15602"/>
              <a:gd name="adj4" fmla="val 74647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8650" y="260648"/>
            <a:ext cx="7886700" cy="759618"/>
          </a:xfrm>
        </p:spPr>
        <p:txBody>
          <a:bodyPr/>
          <a:lstStyle/>
          <a:p>
            <a:r>
              <a:rPr lang="hr-HR" dirty="0"/>
              <a:t>Koraci u realizaciji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28650" y="1020266"/>
            <a:ext cx="7886700" cy="5649094"/>
          </a:xfrm>
        </p:spPr>
        <p:txBody>
          <a:bodyPr>
            <a:normAutofit/>
          </a:bodyPr>
          <a:lstStyle/>
          <a:p>
            <a:r>
              <a:rPr lang="hr-HR" dirty="0"/>
              <a:t>Upoznati učenike sa skupinama građe u referentnoj zbirci i specifičnostima svake skupine</a:t>
            </a:r>
          </a:p>
          <a:p>
            <a:r>
              <a:rPr lang="hr-HR" dirty="0"/>
              <a:t>Uz primjerene zadaće omogućiti učenicima svladavanje nastavnog sadržaja</a:t>
            </a:r>
          </a:p>
          <a:p>
            <a:r>
              <a:rPr lang="hr-HR" dirty="0"/>
              <a:t>Osposobiti učenike za samostalno služenje informacijama pronađenim u građi unutar referentne zbirke </a:t>
            </a:r>
          </a:p>
          <a:p>
            <a:r>
              <a:rPr lang="hr-HR" dirty="0"/>
              <a:t>Tri etape: </a:t>
            </a:r>
          </a:p>
          <a:p>
            <a:pPr lvl="1"/>
            <a:r>
              <a:rPr lang="hr-HR" dirty="0"/>
              <a:t>Doživljajno-spoznajna motivacija i najava teme</a:t>
            </a:r>
          </a:p>
          <a:p>
            <a:pPr lvl="1"/>
            <a:r>
              <a:rPr lang="hr-HR" dirty="0"/>
              <a:t>Izlaganje obrazovnih sadržaja i vježbanje putem samostalnoga rada učenika unutar skupina</a:t>
            </a:r>
          </a:p>
          <a:p>
            <a:pPr lvl="1"/>
            <a:r>
              <a:rPr lang="hr-HR" dirty="0"/>
              <a:t>Sinteza putem završnog izlaganja skupina</a:t>
            </a:r>
          </a:p>
          <a:p>
            <a:pPr lvl="1"/>
            <a:endParaRPr lang="hr-HR" dirty="0"/>
          </a:p>
          <a:p>
            <a:pPr marL="342900" lvl="1" indent="0" algn="ctr">
              <a:buNone/>
            </a:pPr>
            <a:endParaRPr lang="hr-HR" dirty="0"/>
          </a:p>
          <a:p>
            <a:pPr marL="342900" lvl="1" indent="0" algn="ctr">
              <a:buNone/>
            </a:pPr>
            <a:endParaRPr lang="hr-HR" dirty="0"/>
          </a:p>
          <a:p>
            <a:pPr marL="342900" lvl="1" indent="0" algn="ctr">
              <a:buNone/>
            </a:pPr>
            <a:endParaRPr lang="hr-HR" dirty="0"/>
          </a:p>
          <a:p>
            <a:pPr marL="342900" lvl="1" indent="0" algn="ctr">
              <a:buNone/>
            </a:pPr>
            <a:r>
              <a:rPr lang="hr-HR" sz="3200" dirty="0"/>
              <a:t>UZ OBILJE IGRE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4444821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Priprema za realizaciju sata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800" dirty="0"/>
              <a:t>Prethodno izvršiti podjelu učenika u skupine</a:t>
            </a:r>
          </a:p>
          <a:p>
            <a:pPr lvl="1"/>
            <a:r>
              <a:rPr lang="hr-HR" sz="2400" dirty="0"/>
              <a:t>Idealno u četiri skupine s četiri do najviše pet učenika</a:t>
            </a:r>
          </a:p>
          <a:p>
            <a:pPr lvl="1"/>
            <a:r>
              <a:rPr lang="hr-HR" sz="2400" dirty="0"/>
              <a:t>Metoda slučajnog odabira</a:t>
            </a:r>
          </a:p>
          <a:p>
            <a:pPr lvl="1"/>
            <a:r>
              <a:rPr lang="hr-HR" sz="2400" dirty="0"/>
              <a:t>Papirići za odabir povezani sa značajnim događajima vezanim uz datumom održavanja sata </a:t>
            </a:r>
          </a:p>
          <a:p>
            <a:pPr lvl="1"/>
            <a:r>
              <a:rPr lang="hr-HR" sz="2400" dirty="0"/>
              <a:t>Po jedan papirić pripremiti na radnom mjestu svake skupine unutar prostora školske knjižnice</a:t>
            </a:r>
          </a:p>
          <a:p>
            <a:pPr lvl="1"/>
            <a:r>
              <a:rPr lang="hr-HR" sz="2400" dirty="0"/>
              <a:t>„ULAZNICA” – dodatna motivacija</a:t>
            </a:r>
          </a:p>
          <a:p>
            <a:pPr lvl="1"/>
            <a:endParaRPr lang="hr-HR" dirty="0"/>
          </a:p>
        </p:txBody>
      </p:sp>
      <p:pic>
        <p:nvPicPr>
          <p:cNvPr id="4" name="Rezervirano mjesto sadržaj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3506368"/>
            <a:ext cx="3168352" cy="3156718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718" y="3506368"/>
            <a:ext cx="3131387" cy="3158482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718" y="145233"/>
            <a:ext cx="3164576" cy="3239547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45" y="279898"/>
            <a:ext cx="3125418" cy="312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29707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Artikulacija sata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800" dirty="0"/>
              <a:t>Motivacija: čitanje pjesme </a:t>
            </a:r>
            <a:r>
              <a:rPr lang="hr-HR" sz="2800" i="1" dirty="0"/>
              <a:t>Želim znati</a:t>
            </a:r>
            <a:r>
              <a:rPr lang="hr-HR" sz="2800" dirty="0"/>
              <a:t> autorice Marije Bilić </a:t>
            </a:r>
          </a:p>
          <a:p>
            <a:pPr lvl="1"/>
            <a:r>
              <a:rPr lang="hr-HR" sz="2400" dirty="0"/>
              <a:t>uvođenje u cilj nastavne jedinice i konkretizacija pojma – na kraju se pjesme spominje pojam REFERENTNA</a:t>
            </a:r>
          </a:p>
          <a:p>
            <a:pPr lvl="1"/>
            <a:r>
              <a:rPr lang="hr-HR" sz="2400" dirty="0"/>
              <a:t>Heuristički razgovor o pjesmi</a:t>
            </a:r>
          </a:p>
          <a:p>
            <a:r>
              <a:rPr lang="hr-HR" sz="2800" dirty="0"/>
              <a:t>Izlaganje sadržaja: </a:t>
            </a:r>
            <a:r>
              <a:rPr lang="hr-HR" sz="2800" i="1" dirty="0"/>
              <a:t>Power </a:t>
            </a:r>
            <a:r>
              <a:rPr lang="hr-HR" sz="2800" i="1" dirty="0" err="1"/>
              <a:t>Point</a:t>
            </a:r>
            <a:r>
              <a:rPr lang="hr-HR" sz="2800" dirty="0"/>
              <a:t> prezentacija</a:t>
            </a:r>
          </a:p>
          <a:p>
            <a:endParaRPr lang="hr-HR" sz="2700" dirty="0"/>
          </a:p>
        </p:txBody>
      </p:sp>
    </p:spTree>
    <p:extLst>
      <p:ext uri="{BB962C8B-B14F-4D97-AF65-F5344CB8AC3E}">
        <p14:creationId xmlns:p14="http://schemas.microsoft.com/office/powerpoint/2010/main" val="3327527102"/>
      </p:ext>
    </p:extLst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sr-Latn-CS" dirty="0">
                <a:latin typeface="Calibri" pitchFamily="34" charset="0"/>
              </a:rPr>
              <a:t>Referentna zbirka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r-Latn-CS" dirty="0">
                <a:latin typeface="Calibri" pitchFamily="34" charset="0"/>
              </a:rPr>
              <a:t>Što je to referentna (priručna) zbirka i kako se njome služimo</a:t>
            </a:r>
            <a:r>
              <a:rPr lang="sr-Cyrl-BA" dirty="0">
                <a:latin typeface="Calibri" pitchFamily="34" charset="0"/>
              </a:rPr>
              <a:t>?</a:t>
            </a:r>
            <a:endParaRPr lang="sr-Latn-CS" dirty="0">
              <a:latin typeface="Calibri" pitchFamily="34" charset="0"/>
            </a:endParaRPr>
          </a:p>
          <a:p>
            <a:endParaRPr lang="sr-Latn-CS" dirty="0"/>
          </a:p>
        </p:txBody>
      </p:sp>
      <p:pic>
        <p:nvPicPr>
          <p:cNvPr id="4" name="Picture 5" descr="http://www.arthursclipart.org/fromthepast/past/first%20encyclopedi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260350"/>
            <a:ext cx="6551613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sr-Latn-CS" dirty="0">
                <a:latin typeface="Calibri" pitchFamily="34" charset="0"/>
              </a:rPr>
              <a:t>U referentnu zbirku svrstavamo</a:t>
            </a:r>
            <a:r>
              <a:rPr lang="sr-Cyrl-BA" dirty="0">
                <a:latin typeface="Calibri" pitchFamily="34" charset="0"/>
              </a:rPr>
              <a:t>:</a:t>
            </a:r>
            <a:endParaRPr lang="sr-Latn-CS" dirty="0">
              <a:latin typeface="Calibri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5194920" cy="5349208"/>
          </a:xfrm>
        </p:spPr>
        <p:txBody>
          <a:bodyPr/>
          <a:lstStyle/>
          <a:p>
            <a:r>
              <a:rPr lang="sr-Latn-CS" sz="3200" dirty="0">
                <a:latin typeface="Calibri" pitchFamily="34" charset="0"/>
              </a:rPr>
              <a:t>Enciklopedije</a:t>
            </a:r>
            <a:endParaRPr lang="sr-Cyrl-BA" sz="3200" dirty="0">
              <a:latin typeface="Calibri" pitchFamily="34" charset="0"/>
            </a:endParaRPr>
          </a:p>
          <a:p>
            <a:r>
              <a:rPr lang="hr-HR" sz="3200" dirty="0">
                <a:latin typeface="Calibri" pitchFamily="34" charset="0"/>
              </a:rPr>
              <a:t>Rječnike</a:t>
            </a:r>
            <a:r>
              <a:rPr lang="sr-Latn-CS" sz="3200" dirty="0">
                <a:latin typeface="Calibri" pitchFamily="34" charset="0"/>
              </a:rPr>
              <a:t> </a:t>
            </a:r>
            <a:endParaRPr lang="sr-Cyrl-BA" sz="3200" dirty="0">
              <a:latin typeface="Calibri" pitchFamily="34" charset="0"/>
            </a:endParaRPr>
          </a:p>
          <a:p>
            <a:r>
              <a:rPr lang="hr-HR" sz="3200" dirty="0">
                <a:latin typeface="Calibri" pitchFamily="34" charset="0"/>
              </a:rPr>
              <a:t>Leksikone</a:t>
            </a:r>
            <a:endParaRPr lang="sr-Cyrl-BA" sz="3200" dirty="0">
              <a:latin typeface="Calibri" pitchFamily="34" charset="0"/>
            </a:endParaRPr>
          </a:p>
          <a:p>
            <a:r>
              <a:rPr lang="hr-HR" sz="3200" dirty="0">
                <a:latin typeface="Calibri" pitchFamily="34" charset="0"/>
              </a:rPr>
              <a:t>Atlase </a:t>
            </a:r>
          </a:p>
          <a:p>
            <a:r>
              <a:rPr lang="hr-HR" sz="3200" dirty="0">
                <a:latin typeface="Calibri" pitchFamily="34" charset="0"/>
              </a:rPr>
              <a:t>Almanahe, gramatike, pravopise</a:t>
            </a:r>
          </a:p>
          <a:p>
            <a:endParaRPr lang="sr-Latn-CS" dirty="0"/>
          </a:p>
        </p:txBody>
      </p:sp>
      <p:pic>
        <p:nvPicPr>
          <p:cNvPr id="4" name="Picture 5" descr="http://www.tustinmagazine.com/book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1412875"/>
            <a:ext cx="3492500" cy="510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ttp://blog.oise.com/wp-content/uploads/Languagesbook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08500"/>
            <a:ext cx="532447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 fontScale="90000"/>
          </a:bodyPr>
          <a:lstStyle/>
          <a:p>
            <a:r>
              <a:rPr lang="hr-HR" dirty="0">
                <a:latin typeface="Calibri" pitchFamily="34" charset="0"/>
              </a:rPr>
              <a:t>U kojim se oblicima može naći građa u referentnoj zbirci?</a:t>
            </a:r>
            <a:endParaRPr lang="sr-Latn-CS" dirty="0">
              <a:latin typeface="Calibri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67600" cy="534920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hr-HR" sz="2800" dirty="0">
                <a:latin typeface="Calibri" pitchFamily="34" charset="0"/>
              </a:rPr>
              <a:t>Papirnati oblik (knjige)</a:t>
            </a:r>
            <a:endParaRPr lang="sr-Cyrl-BA" sz="2800" dirty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hr-HR" sz="2800" dirty="0">
                <a:latin typeface="Calibri" pitchFamily="34" charset="0"/>
              </a:rPr>
              <a:t>Elektronički oblik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"/>
            </a:pPr>
            <a:r>
              <a:rPr lang="hr-HR" sz="2800" dirty="0">
                <a:latin typeface="Calibri" pitchFamily="34" charset="0"/>
              </a:rPr>
              <a:t>Na CD-u ili DVD-u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"/>
            </a:pPr>
            <a:r>
              <a:rPr lang="hr-HR" sz="2800" dirty="0">
                <a:latin typeface="Calibri" pitchFamily="34" charset="0"/>
              </a:rPr>
              <a:t>Na internetu</a:t>
            </a:r>
            <a:endParaRPr lang="sr-Latn-CS" sz="2800" dirty="0">
              <a:latin typeface="Calibri" pitchFamily="34" charset="0"/>
            </a:endParaRPr>
          </a:p>
        </p:txBody>
      </p:sp>
      <p:pic>
        <p:nvPicPr>
          <p:cNvPr id="4" name="Picture 9" descr="http://www.ohio-distinctive.com/images/products_large/BW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5754" y="2998787"/>
            <a:ext cx="28511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http://nowsourcing.files.wordpress.com/2007/07/encyclopedia.jpg?w=5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3642" y="2709862"/>
            <a:ext cx="325437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http://cache.ohinternet.com/images/6/63/Wikipedia-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1704" y="909637"/>
            <a:ext cx="1439863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5230812"/>
            <a:ext cx="7920037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fade thruBlk="1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7|10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7|14.1|20.4|27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9|20.6|6.9|11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5|32.7|12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6|28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9|21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</TotalTime>
  <Words>779</Words>
  <Application>Microsoft Office PowerPoint</Application>
  <PresentationFormat>Projekcija na ekranu (4:3)</PresentationFormat>
  <Paragraphs>120</Paragraphs>
  <Slides>22</Slides>
  <Notes>0</Notes>
  <HiddenSlides>0</HiddenSlides>
  <MMClips>0</MMClips>
  <ScaleCrop>false</ScaleCrop>
  <HeadingPairs>
    <vt:vector size="6" baseType="variant">
      <vt:variant>
        <vt:lpstr>Korišćeni fontovi</vt:lpstr>
      </vt:variant>
      <vt:variant>
        <vt:i4>6</vt:i4>
      </vt:variant>
      <vt:variant>
        <vt:lpstr>Tema</vt:lpstr>
      </vt:variant>
      <vt:variant>
        <vt:i4>2</vt:i4>
      </vt:variant>
      <vt:variant>
        <vt:lpstr>Naslovi slajdova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Century Schoolbook</vt:lpstr>
      <vt:lpstr>Wingdings</vt:lpstr>
      <vt:lpstr>Wingdings 2</vt:lpstr>
      <vt:lpstr>Oriel</vt:lpstr>
      <vt:lpstr>Tema sustava Office</vt:lpstr>
      <vt:lpstr>Referentna zbirka kao vlak znanja </vt:lpstr>
      <vt:lpstr>Od prve realizacije do danas</vt:lpstr>
      <vt:lpstr>Sadržaj sata</vt:lpstr>
      <vt:lpstr>Koraci u realizaciji</vt:lpstr>
      <vt:lpstr>Priprema za realizaciju sata</vt:lpstr>
      <vt:lpstr>Artikulacija sata</vt:lpstr>
      <vt:lpstr>Referentna zbirka</vt:lpstr>
      <vt:lpstr>U referentnu zbirku svrstavamo:</vt:lpstr>
      <vt:lpstr>U kojim se oblicima može naći građa u referentnoj zbirci?</vt:lpstr>
      <vt:lpstr>Kako trebamo pravilno postupati prema referentnoj (priručnoj) zbirci?</vt:lpstr>
      <vt:lpstr>Čemu služe enciklopedije i kakve mogu biti? </vt:lpstr>
      <vt:lpstr>Kako u enciklopediji pronaći potrebnu informaciju?</vt:lpstr>
      <vt:lpstr>Čemu služe rječnici? Kako se njima služimo?</vt:lpstr>
      <vt:lpstr>Što su to leksikoni?</vt:lpstr>
      <vt:lpstr>Što su to atlasi?</vt:lpstr>
      <vt:lpstr>A sada… </vt:lpstr>
      <vt:lpstr>Igrom do novog znanja. Jeste li zainteresirani?</vt:lpstr>
      <vt:lpstr>Artikulacija sata</vt:lpstr>
      <vt:lpstr>Artikulacija sata</vt:lpstr>
      <vt:lpstr>Artikulacija sata</vt:lpstr>
      <vt:lpstr>Završna aktivnost</vt:lpstr>
      <vt:lpstr>Hvala na pozornosti!       labojan@gmail.com 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Referentna zbirka</dc:title>
  <dc:creator>Milica</dc:creator>
  <cp:lastModifiedBy>milica lotina</cp:lastModifiedBy>
  <cp:revision>22</cp:revision>
  <dcterms:created xsi:type="dcterms:W3CDTF">2012-05-02T10:11:16Z</dcterms:created>
  <dcterms:modified xsi:type="dcterms:W3CDTF">2017-04-03T14:19:30Z</dcterms:modified>
</cp:coreProperties>
</file>