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65" r:id="rId5"/>
    <p:sldId id="259" r:id="rId6"/>
    <p:sldId id="260" r:id="rId7"/>
    <p:sldId id="261" r:id="rId8"/>
    <p:sldId id="262" r:id="rId9"/>
    <p:sldId id="263" r:id="rId10"/>
    <p:sldId id="264" r:id="rId11"/>
  </p:sldIdLst>
  <p:sldSz cx="9906000" cy="6858000" type="A4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1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hr-HR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Ukupna vrijednost godišnje nabave (kn)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defRPr>
          </a:pPr>
          <a:endParaRPr lang="sr-Latn-RS"/>
        </a:p>
      </c:txPr>
    </c:title>
    <c:autoTitleDeleted val="0"/>
    <c:plotArea>
      <c:layout>
        <c:manualLayout>
          <c:layoutTarget val="inner"/>
          <c:xMode val="edge"/>
          <c:yMode val="edge"/>
          <c:x val="1.6325777388384102E-2"/>
          <c:y val="0.16240691485134376"/>
          <c:w val="0.96009254416172773"/>
          <c:h val="0.5991381133813974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2014.</c:v>
                </c:pt>
              </c:strCache>
            </c:strRef>
          </c:tx>
          <c:spPr>
            <a:solidFill>
              <a:srgbClr val="C0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1.499999999999999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mtClean="0"/>
                      <a:t>70.722,50</a:t>
                    </a:r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r-Latn-R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6279505307520226E-3"/>
                  <c:y val="2.162251655629138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mtClean="0"/>
                      <a:t>31.738,78</a:t>
                    </a:r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r-Latn-R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FFFF00"/>
                    </a:solidFill>
                    <a:latin typeface="+mn-lt"/>
                    <a:ea typeface="+mn-ea"/>
                    <a:cs typeface="+mn-cs"/>
                  </a:defRPr>
                </a:pPr>
                <a:endParaRPr lang="sr-Latn-R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Sheet1!$B$1:$C$1</c:f>
              <c:strCache>
                <c:ptCount val="2"/>
                <c:pt idx="0">
                  <c:v>OŠ</c:v>
                </c:pt>
                <c:pt idx="1">
                  <c:v>SŠ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 formatCode="0.00">
                  <c:v>70722.5</c:v>
                </c:pt>
                <c:pt idx="1">
                  <c:v>31738.78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2015.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F0"/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00B0F0"/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</c:dPt>
          <c:dLbls>
            <c:dLbl>
              <c:idx val="0"/>
              <c:layout>
                <c:manualLayout>
                  <c:x val="-3.3255829024385485E-17"/>
                  <c:y val="1.1688741721854305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157.655,70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"/>
                  <c:y val="8.3774834437086096E-3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74.859,70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sr-Latn-R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Sheet1!$B$1:$C$1</c:f>
              <c:strCache>
                <c:ptCount val="2"/>
                <c:pt idx="0">
                  <c:v>OŠ</c:v>
                </c:pt>
                <c:pt idx="1">
                  <c:v>SŠ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 formatCode="0.00">
                  <c:v>157655.70000000001</c:v>
                </c:pt>
                <c:pt idx="1">
                  <c:v>74859.7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2016.</c:v>
                </c:pt>
              </c:strCache>
            </c:strRef>
          </c:tx>
          <c:spPr>
            <a:solidFill>
              <a:srgbClr val="0099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0"/>
              <c:layout>
                <c:manualLayout>
                  <c:x val="3.6279505307520226E-3"/>
                  <c:y val="1.1688741721854305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151.695,55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"/>
                  <c:y val="2.1622516556291389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54. 280,78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sr-Latn-R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Sheet1!$B$1:$C$1</c:f>
              <c:strCache>
                <c:ptCount val="2"/>
                <c:pt idx="0">
                  <c:v>OŠ</c:v>
                </c:pt>
                <c:pt idx="1">
                  <c:v>SŠ</c:v>
                </c:pt>
              </c:strCache>
            </c:strRef>
          </c:cat>
          <c:val>
            <c:numRef>
              <c:f>Sheet1!$B$4:$C$4</c:f>
              <c:numCache>
                <c:formatCode>General</c:formatCode>
                <c:ptCount val="2"/>
                <c:pt idx="0" formatCode="0.00">
                  <c:v>148720.15</c:v>
                </c:pt>
                <c:pt idx="1">
                  <c:v>54280.78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6410744"/>
        <c:axId val="16409568"/>
      </c:barChart>
      <c:catAx>
        <c:axId val="16410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16409568"/>
        <c:crosses val="autoZero"/>
        <c:auto val="1"/>
        <c:lblAlgn val="ctr"/>
        <c:lblOffset val="100"/>
        <c:noMultiLvlLbl val="0"/>
      </c:catAx>
      <c:valAx>
        <c:axId val="16409568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crossAx val="16410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r-Latn-R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sr-Latn-R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9E91-7578-474E-ADED-A25452748EB1}" type="datetimeFigureOut">
              <a:rPr lang="hr-HR" smtClean="0"/>
              <a:t>29.3.2017.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9A438-7C00-497D-8AA9-3D977B5867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21710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9E91-7578-474E-ADED-A25452748EB1}" type="datetimeFigureOut">
              <a:rPr lang="hr-HR" smtClean="0"/>
              <a:t>29.3.2017.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9A438-7C00-497D-8AA9-3D977B5867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37599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9E91-7578-474E-ADED-A25452748EB1}" type="datetimeFigureOut">
              <a:rPr lang="hr-HR" smtClean="0"/>
              <a:t>29.3.2017.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9A438-7C00-497D-8AA9-3D977B5867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0068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9E91-7578-474E-ADED-A25452748EB1}" type="datetimeFigureOut">
              <a:rPr lang="hr-HR" smtClean="0"/>
              <a:t>29.3.2017.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9A438-7C00-497D-8AA9-3D977B5867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1025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9E91-7578-474E-ADED-A25452748EB1}" type="datetimeFigureOut">
              <a:rPr lang="hr-HR" smtClean="0"/>
              <a:t>29.3.2017.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9A438-7C00-497D-8AA9-3D977B5867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2383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9E91-7578-474E-ADED-A25452748EB1}" type="datetimeFigureOut">
              <a:rPr lang="hr-HR" smtClean="0"/>
              <a:t>29.3.2017.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9A438-7C00-497D-8AA9-3D977B5867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72218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9E91-7578-474E-ADED-A25452748EB1}" type="datetimeFigureOut">
              <a:rPr lang="hr-HR" smtClean="0"/>
              <a:t>29.3.2017.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9A438-7C00-497D-8AA9-3D977B5867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10728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9E91-7578-474E-ADED-A25452748EB1}" type="datetimeFigureOut">
              <a:rPr lang="hr-HR" smtClean="0"/>
              <a:t>29.3.2017.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9A438-7C00-497D-8AA9-3D977B5867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35017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9E91-7578-474E-ADED-A25452748EB1}" type="datetimeFigureOut">
              <a:rPr lang="hr-HR" smtClean="0"/>
              <a:t>29.3.2017.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9A438-7C00-497D-8AA9-3D977B5867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1363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9E91-7578-474E-ADED-A25452748EB1}" type="datetimeFigureOut">
              <a:rPr lang="hr-HR" smtClean="0"/>
              <a:t>29.3.2017.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9A438-7C00-497D-8AA9-3D977B5867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30709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9E91-7578-474E-ADED-A25452748EB1}" type="datetimeFigureOut">
              <a:rPr lang="hr-HR" smtClean="0"/>
              <a:t>29.3.2017.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9A438-7C00-497D-8AA9-3D977B5867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63117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A9E91-7578-474E-ADED-A25452748EB1}" type="datetimeFigureOut">
              <a:rPr lang="hr-HR" smtClean="0"/>
              <a:t>29.3.2017.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9A438-7C00-497D-8AA9-3D977B5867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4229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mailto:gordana.sutej@gmail.co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ana.sudarevic@yahoo.ca" TargetMode="External"/><Relationship Id="rId5" Type="http://schemas.openxmlformats.org/officeDocument/2006/relationships/hyperlink" Target="mailto:kristina@gkka.hr" TargetMode="Externa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hyperlink" Target="mailto:ana.sudarevic@yahoo.ca" TargetMode="External"/><Relationship Id="rId7" Type="http://schemas.openxmlformats.org/officeDocument/2006/relationships/image" Target="../media/image11.jpeg"/><Relationship Id="rId2" Type="http://schemas.openxmlformats.org/officeDocument/2006/relationships/hyperlink" Target="mailto:kristina@gkka.hr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image" Target="../media/image15.jp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hyperlink" Target="mailto:gordana.sutej@gmail.com" TargetMode="External"/><Relationship Id="rId9" Type="http://schemas.openxmlformats.org/officeDocument/2006/relationships/image" Target="../media/image1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43350" y="254844"/>
            <a:ext cx="851066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r-HR" sz="4000" b="1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Javno zagovaranje školskih knjižnica </a:t>
            </a:r>
          </a:p>
          <a:p>
            <a:pPr algn="ctr">
              <a:lnSpc>
                <a:spcPct val="150000"/>
              </a:lnSpc>
            </a:pPr>
            <a:r>
              <a:rPr lang="hr-HR" sz="4000" b="1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 Karlovačkoj županiji</a:t>
            </a:r>
            <a:endParaRPr lang="hr-HR" sz="3600" smtClean="0">
              <a:solidFill>
                <a:srgbClr val="C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340413" y="3157070"/>
            <a:ext cx="7316537" cy="1835183"/>
            <a:chOff x="1554410" y="2615204"/>
            <a:chExt cx="7316537" cy="183518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0307" y="2685841"/>
              <a:ext cx="1082752" cy="110913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</p:pic>
        <p:grpSp>
          <p:nvGrpSpPr>
            <p:cNvPr id="14" name="Group 13"/>
            <p:cNvGrpSpPr/>
            <p:nvPr/>
          </p:nvGrpSpPr>
          <p:grpSpPr>
            <a:xfrm>
              <a:off x="3955772" y="2882482"/>
              <a:ext cx="1874556" cy="926079"/>
              <a:chOff x="3832718" y="2939533"/>
              <a:chExt cx="1874556" cy="926079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1638" b="59606"/>
              <a:stretch/>
            </p:blipFill>
            <p:spPr bwMode="auto">
              <a:xfrm>
                <a:off x="4252615" y="2939533"/>
                <a:ext cx="718905" cy="6017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0958" b="31917"/>
              <a:stretch/>
            </p:blipFill>
            <p:spPr bwMode="auto">
              <a:xfrm>
                <a:off x="3832718" y="3461566"/>
                <a:ext cx="1874556" cy="40404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6634" y="2864521"/>
              <a:ext cx="1300799" cy="92738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1554410" y="3865612"/>
              <a:ext cx="161454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r-HR" sz="1600">
                  <a:latin typeface="Times New Roman" panose="02020603050405020304" pitchFamily="18" charset="0"/>
                  <a:cs typeface="Times New Roman" panose="02020603050405020304" pitchFamily="18" charset="0"/>
                </a:rPr>
                <a:t>Kristina Čunović</a:t>
              </a:r>
            </a:p>
            <a:p>
              <a:pPr algn="ctr"/>
              <a:r>
                <a:rPr lang="hr-HR" sz="1600" u="sng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5"/>
                </a:rPr>
                <a:t>kristina@gkka.hr</a:t>
              </a:r>
              <a:endParaRPr lang="hr-HR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763831" y="3865612"/>
              <a:ext cx="225843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r-HR" sz="1600">
                  <a:latin typeface="Times New Roman" panose="02020603050405020304" pitchFamily="18" charset="0"/>
                  <a:cs typeface="Times New Roman" panose="02020603050405020304" pitchFamily="18" charset="0"/>
                </a:rPr>
                <a:t>Ana Sudarević</a:t>
              </a:r>
            </a:p>
            <a:p>
              <a:pPr algn="ctr"/>
              <a:r>
                <a:rPr lang="hr-HR" sz="1600" u="sng">
                  <a:latin typeface="Times New Roman" panose="02020603050405020304" pitchFamily="18" charset="0"/>
                  <a:cs typeface="Times New Roman" panose="02020603050405020304" pitchFamily="18" charset="0"/>
                  <a:hlinkClick r:id="rId6"/>
                </a:rPr>
                <a:t>ana.sudarevic@yahoo.ca</a:t>
              </a:r>
              <a:endParaRPr lang="hr-HR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503119" y="3865611"/>
              <a:ext cx="23678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r-HR" sz="1600">
                  <a:latin typeface="Times New Roman" panose="02020603050405020304" pitchFamily="18" charset="0"/>
                  <a:cs typeface="Times New Roman" panose="02020603050405020304" pitchFamily="18" charset="0"/>
                </a:rPr>
                <a:t>Gordana Šutej</a:t>
              </a:r>
            </a:p>
            <a:p>
              <a:pPr algn="ctr"/>
              <a:r>
                <a:rPr lang="hr-HR" sz="1600" u="sng">
                  <a:latin typeface="Times New Roman" panose="02020603050405020304" pitchFamily="18" charset="0"/>
                  <a:cs typeface="Times New Roman" panose="02020603050405020304" pitchFamily="18" charset="0"/>
                  <a:hlinkClick r:id="rId7"/>
                </a:rPr>
                <a:t>gordana.sutej@gmail.com</a:t>
              </a:r>
              <a:endParaRPr lang="hr-HR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1763226" y="2615204"/>
              <a:ext cx="6517126" cy="1122720"/>
              <a:chOff x="1820306" y="2742891"/>
              <a:chExt cx="6517126" cy="1122720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20306" y="2742891"/>
                <a:ext cx="1082752" cy="110913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</p:pic>
          <p:grpSp>
            <p:nvGrpSpPr>
              <p:cNvPr id="16" name="Group 15"/>
              <p:cNvGrpSpPr/>
              <p:nvPr/>
            </p:nvGrpSpPr>
            <p:grpSpPr>
              <a:xfrm>
                <a:off x="3955771" y="2939532"/>
                <a:ext cx="1874556" cy="926079"/>
                <a:chOff x="3832718" y="2939533"/>
                <a:chExt cx="1874556" cy="926079"/>
              </a:xfrm>
            </p:grpSpPr>
            <p:pic>
              <p:nvPicPr>
                <p:cNvPr id="17" name="Picture 16"/>
                <p:cNvPicPr>
                  <a:picLocks noChangeAspect="1"/>
                </p:cNvPicPr>
                <p:nvPr/>
              </p:nvPicPr>
              <p:blipFill rotWithShape="1">
                <a:blip r:embed="rId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61638" b="59606"/>
                <a:stretch/>
              </p:blipFill>
              <p:spPr bwMode="auto">
                <a:xfrm>
                  <a:off x="4252615" y="2939533"/>
                  <a:ext cx="718905" cy="60175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53640926-AAD7-44D8-BBD7-CCE9431645EC}">
                    <a14:shadowObscured xmlns:a14="http://schemas.microsoft.com/office/drawing/2010/main"/>
                  </a:ext>
                </a:extLst>
              </p:spPr>
            </p:pic>
            <p:pic>
              <p:nvPicPr>
                <p:cNvPr id="18" name="Picture 17"/>
                <p:cNvPicPr>
                  <a:picLocks noChangeAspect="1"/>
                </p:cNvPicPr>
                <p:nvPr/>
              </p:nvPicPr>
              <p:blipFill rotWithShape="1">
                <a:blip r:embed="rId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40958" b="31917"/>
                <a:stretch/>
              </p:blipFill>
              <p:spPr bwMode="auto">
                <a:xfrm>
                  <a:off x="3832718" y="3461566"/>
                  <a:ext cx="1874556" cy="40404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53640926-AAD7-44D8-BBD7-CCE9431645EC}">
                    <a14:shadowObscured xmlns:a14="http://schemas.microsoft.com/office/drawing/2010/main"/>
                  </a:ext>
                </a:extLst>
              </p:spPr>
            </p:pic>
          </p:grpSp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36633" y="2921571"/>
                <a:ext cx="1300799" cy="9273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</p:pic>
        </p:grpSp>
      </p:grpSp>
      <p:sp>
        <p:nvSpPr>
          <p:cNvPr id="21" name="TextBox 20"/>
          <p:cNvSpPr txBox="1"/>
          <p:nvPr/>
        </p:nvSpPr>
        <p:spPr>
          <a:xfrm>
            <a:off x="610301" y="6231467"/>
            <a:ext cx="87767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29. PŠŠK  - „Kurikulum knjižničnog odgoja i obrazovanja – put prema kritičkom mišljenju, znanju i osobnom razvoju“</a:t>
            </a:r>
          </a:p>
          <a:p>
            <a:pPr algn="ctr"/>
            <a:r>
              <a:rPr lang="hr-HR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Trogir, 6. – 8. travnja 2017.</a:t>
            </a:r>
            <a:endParaRPr lang="hr-HR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29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045996" y="4002429"/>
            <a:ext cx="1789271" cy="8735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r-HR">
                <a:latin typeface="Times New Roman" panose="02020603050405020304" pitchFamily="18" charset="0"/>
                <a:cs typeface="Times New Roman" panose="02020603050405020304" pitchFamily="18" charset="0"/>
              </a:rPr>
              <a:t>Kristina Čunović</a:t>
            </a:r>
          </a:p>
          <a:p>
            <a:pPr algn="ctr">
              <a:lnSpc>
                <a:spcPct val="150000"/>
              </a:lnSpc>
            </a:pPr>
            <a:r>
              <a:rPr lang="hr-HR" u="sng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kristina@gkka.hr</a:t>
            </a:r>
            <a:endParaRPr lang="hr-H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96542" y="5078568"/>
            <a:ext cx="24881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>
                <a:latin typeface="Times New Roman" panose="02020603050405020304" pitchFamily="18" charset="0"/>
                <a:cs typeface="Times New Roman" panose="02020603050405020304" pitchFamily="18" charset="0"/>
              </a:rPr>
              <a:t>Ana Sudarević</a:t>
            </a:r>
          </a:p>
          <a:p>
            <a:pPr algn="ctr"/>
            <a:r>
              <a:rPr lang="hr-HR" u="sng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ana.sudarevic@yahoo.ca</a:t>
            </a:r>
            <a:endParaRPr lang="hr-H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96542" y="6001898"/>
            <a:ext cx="26164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>
                <a:latin typeface="Times New Roman" panose="02020603050405020304" pitchFamily="18" charset="0"/>
                <a:cs typeface="Times New Roman" panose="02020603050405020304" pitchFamily="18" charset="0"/>
              </a:rPr>
              <a:t>Gordana Šutej</a:t>
            </a:r>
          </a:p>
          <a:p>
            <a:pPr algn="ctr"/>
            <a:r>
              <a:rPr lang="hr-HR" u="sng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gordana.sutej@gmail.com</a:t>
            </a:r>
            <a:endParaRPr lang="hr-H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09177" y="6002867"/>
            <a:ext cx="4134223" cy="708927"/>
            <a:chOff x="1820306" y="2742891"/>
            <a:chExt cx="6517126" cy="112272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0306" y="2742891"/>
              <a:ext cx="1082752" cy="110913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</p:pic>
        <p:grpSp>
          <p:nvGrpSpPr>
            <p:cNvPr id="11" name="Group 10"/>
            <p:cNvGrpSpPr/>
            <p:nvPr/>
          </p:nvGrpSpPr>
          <p:grpSpPr>
            <a:xfrm>
              <a:off x="3955771" y="2939532"/>
              <a:ext cx="1874556" cy="926079"/>
              <a:chOff x="3832718" y="2939533"/>
              <a:chExt cx="1874556" cy="926079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1638" b="59606"/>
              <a:stretch/>
            </p:blipFill>
            <p:spPr bwMode="auto">
              <a:xfrm>
                <a:off x="4252615" y="2939533"/>
                <a:ext cx="718905" cy="6017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 rotWithShape="1"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0958" b="31917"/>
              <a:stretch/>
            </p:blipFill>
            <p:spPr bwMode="auto">
              <a:xfrm>
                <a:off x="3832718" y="3461566"/>
                <a:ext cx="1874556" cy="40404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6633" y="2921571"/>
              <a:ext cx="1300799" cy="92738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</p:pic>
      </p:grp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5" t="26173"/>
          <a:stretch/>
        </p:blipFill>
        <p:spPr>
          <a:xfrm>
            <a:off x="5159157" y="0"/>
            <a:ext cx="4746843" cy="27008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1"/>
          <a:stretch/>
        </p:blipFill>
        <p:spPr>
          <a:xfrm>
            <a:off x="1109384" y="2700867"/>
            <a:ext cx="4817674" cy="3341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91" b="13210"/>
          <a:stretch/>
        </p:blipFill>
        <p:spPr>
          <a:xfrm>
            <a:off x="0" y="0"/>
            <a:ext cx="5495732" cy="2971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TextBox 19"/>
          <p:cNvSpPr txBox="1"/>
          <p:nvPr/>
        </p:nvSpPr>
        <p:spPr>
          <a:xfrm>
            <a:off x="6235590" y="2700867"/>
            <a:ext cx="3275192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650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HVALA!</a:t>
            </a:r>
            <a:endParaRPr lang="hr-HR" sz="650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4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0334" y="644042"/>
            <a:ext cx="484496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 </a:t>
            </a:r>
            <a:r>
              <a:rPr lang="hr-HR" sz="2800">
                <a:latin typeface="Times New Roman" panose="02020603050405020304" pitchFamily="18" charset="0"/>
                <a:cs typeface="Times New Roman" panose="02020603050405020304" pitchFamily="18" charset="0"/>
              </a:rPr>
              <a:t>osnovnih </a:t>
            </a:r>
            <a:r>
              <a:rPr lang="hr-HR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škola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 </a:t>
            </a:r>
            <a:r>
              <a:rPr lang="hr-HR" sz="2800">
                <a:latin typeface="Times New Roman" panose="02020603050405020304" pitchFamily="18" charset="0"/>
                <a:cs typeface="Times New Roman" panose="02020603050405020304" pitchFamily="18" charset="0"/>
              </a:rPr>
              <a:t>srednjih </a:t>
            </a:r>
            <a:r>
              <a:rPr lang="hr-HR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škola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Centar </a:t>
            </a:r>
            <a:r>
              <a:rPr lang="hr-HR" sz="2800">
                <a:latin typeface="Times New Roman" panose="02020603050405020304" pitchFamily="18" charset="0"/>
                <a:cs typeface="Times New Roman" panose="02020603050405020304" pitchFamily="18" charset="0"/>
              </a:rPr>
              <a:t>za odgoj i obrazovanje djece i mladeži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4" t="13872" r="11122" b="9081"/>
          <a:stretch/>
        </p:blipFill>
        <p:spPr>
          <a:xfrm>
            <a:off x="7500194" y="5080000"/>
            <a:ext cx="2315505" cy="177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046240" y="4309905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36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2015.</a:t>
            </a:r>
            <a:endParaRPr lang="hr-HR" sz="36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74497" y="760258"/>
            <a:ext cx="2641202" cy="309315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r-HR" sz="2600">
                <a:latin typeface="Times New Roman" panose="02020603050405020304" pitchFamily="18" charset="0"/>
                <a:cs typeface="Times New Roman" panose="02020603050405020304" pitchFamily="18" charset="0"/>
              </a:rPr>
              <a:t>pojedine knjižnice u godini dana nisu bile u mogućnosti nabaviti </a:t>
            </a:r>
            <a:r>
              <a:rPr lang="hr-HR" sz="2600" u="sng">
                <a:latin typeface="Times New Roman" panose="02020603050405020304" pitchFamily="18" charset="0"/>
                <a:cs typeface="Times New Roman" panose="02020603050405020304" pitchFamily="18" charset="0"/>
              </a:rPr>
              <a:t>niti jednu knjigu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6935" y="0"/>
            <a:ext cx="5544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20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Karlovačka županija u brojkama</a:t>
            </a:r>
            <a:endParaRPr lang="hr-HR" sz="320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1773835"/>
              </p:ext>
            </p:extLst>
          </p:nvPr>
        </p:nvGraphicFramePr>
        <p:xfrm>
          <a:off x="76935" y="2650067"/>
          <a:ext cx="7001198" cy="4089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4492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9296" y="137044"/>
            <a:ext cx="957666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3200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ZAGOVARANJE</a:t>
            </a:r>
            <a:r>
              <a:rPr lang="hr-HR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hr-HR" sz="3200">
                <a:latin typeface="Times New Roman" panose="02020603050405020304" pitchFamily="18" charset="0"/>
                <a:cs typeface="Times New Roman" panose="02020603050405020304" pitchFamily="18" charset="0"/>
              </a:rPr>
              <a:t>utjecati na rješenje nekog </a:t>
            </a:r>
            <a:r>
              <a:rPr lang="hr-HR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problema</a:t>
            </a:r>
          </a:p>
          <a:p>
            <a:r>
              <a:rPr lang="hr-HR" sz="320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r-HR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        </a:t>
            </a:r>
            <a:r>
              <a:rPr lang="hr-HR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(financije, partnerstvo, odnose…)</a:t>
            </a:r>
            <a:endParaRPr lang="hr-HR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val Callout 3"/>
          <p:cNvSpPr/>
          <p:nvPr/>
        </p:nvSpPr>
        <p:spPr>
          <a:xfrm>
            <a:off x="9147" y="4038603"/>
            <a:ext cx="2837565" cy="2751664"/>
          </a:xfrm>
          <a:prstGeom prst="wedgeEllipseCallout">
            <a:avLst>
              <a:gd name="adj1" fmla="val 85698"/>
              <a:gd name="adj2" fmla="val -7994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" name="TextBox 2"/>
          <p:cNvSpPr txBox="1"/>
          <p:nvPr/>
        </p:nvSpPr>
        <p:spPr>
          <a:xfrm>
            <a:off x="18844" y="4288902"/>
            <a:ext cx="2904067" cy="225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r-HR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„ovo smo mi, ovo radimo, ovako možete doći do nas, kada, gdje…</a:t>
            </a:r>
          </a:p>
        </p:txBody>
      </p:sp>
      <p:sp>
        <p:nvSpPr>
          <p:cNvPr id="6" name="Oval Callout 5"/>
          <p:cNvSpPr/>
          <p:nvPr/>
        </p:nvSpPr>
        <p:spPr>
          <a:xfrm>
            <a:off x="6663268" y="3987802"/>
            <a:ext cx="3208866" cy="2802465"/>
          </a:xfrm>
          <a:prstGeom prst="wedgeEllipseCallout">
            <a:avLst>
              <a:gd name="adj1" fmla="val -68151"/>
              <a:gd name="adj2" fmla="val -48441"/>
            </a:avLst>
          </a:prstGeom>
          <a:noFill/>
          <a:ln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TextBox 6"/>
          <p:cNvSpPr txBox="1"/>
          <p:nvPr/>
        </p:nvSpPr>
        <p:spPr>
          <a:xfrm>
            <a:off x="3468047" y="3700429"/>
            <a:ext cx="26500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32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MARKETING</a:t>
            </a:r>
            <a:endParaRPr lang="hr-HR" sz="32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49534" y="4353721"/>
            <a:ext cx="283633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r-HR" sz="20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„koje </a:t>
            </a:r>
            <a:r>
              <a:rPr lang="hr-HR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su vaše potrebe, kako možemo udovoljiti tim </a:t>
            </a:r>
            <a:r>
              <a:rPr lang="hr-HR" sz="20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potrebama</a:t>
            </a:r>
            <a:r>
              <a:rPr lang="hr-HR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r-HR" sz="20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hr-HR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usput, </a:t>
            </a:r>
            <a:endParaRPr lang="hr-HR" sz="2000" i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hr-HR" sz="20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koliko </a:t>
            </a:r>
            <a:r>
              <a:rPr lang="hr-HR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ste spremni platiti“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97156" y="4893496"/>
            <a:ext cx="25811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32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PROMOCIJA</a:t>
            </a:r>
            <a:endParaRPr lang="hr-HR" sz="32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0560" y="1574615"/>
            <a:ext cx="81010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školske knjižnice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pravo </a:t>
            </a:r>
            <a:r>
              <a:rPr lang="hr-HR" sz="2400">
                <a:latin typeface="Times New Roman" panose="02020603050405020304" pitchFamily="18" charset="0"/>
                <a:cs typeface="Times New Roman" panose="02020603050405020304" pitchFamily="18" charset="0"/>
              </a:rPr>
              <a:t>na kvalitetno obrazovanje </a:t>
            </a:r>
            <a:endParaRPr lang="hr-HR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pravični </a:t>
            </a:r>
            <a:r>
              <a:rPr lang="hr-HR" sz="2400">
                <a:latin typeface="Times New Roman" panose="02020603050405020304" pitchFamily="18" charset="0"/>
                <a:cs typeface="Times New Roman" panose="02020603050405020304" pitchFamily="18" charset="0"/>
              </a:rPr>
              <a:t>pristup izvorima znanja u različitim oblicima za </a:t>
            </a:r>
            <a:r>
              <a:rPr lang="hr-HR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400">
                <a:latin typeface="Times New Roman" panose="02020603050405020304" pitchFamily="18" charset="0"/>
                <a:cs typeface="Times New Roman" panose="02020603050405020304" pitchFamily="18" charset="0"/>
              </a:rPr>
              <a:t>stjecanje vještina za cjeloživotno učenje</a:t>
            </a:r>
            <a:r>
              <a:rPr lang="hr-HR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4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hr-HR" sz="24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11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36332" y="0"/>
            <a:ext cx="41508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4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OKRUGLI STOL</a:t>
            </a:r>
            <a:endParaRPr lang="hr-HR" sz="40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912" y="1453851"/>
            <a:ext cx="9836088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sudionici</a:t>
            </a:r>
            <a:r>
              <a:rPr lang="hr-HR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najbolje </a:t>
            </a:r>
            <a:r>
              <a:rPr lang="hr-HR" sz="2800">
                <a:latin typeface="Times New Roman" panose="02020603050405020304" pitchFamily="18" charset="0"/>
                <a:cs typeface="Times New Roman" panose="02020603050405020304" pitchFamily="18" charset="0"/>
              </a:rPr>
              <a:t>i najbrže mogu </a:t>
            </a:r>
            <a:r>
              <a:rPr lang="hr-HR" sz="2800" i="1">
                <a:latin typeface="Times New Roman" panose="02020603050405020304" pitchFamily="18" charset="0"/>
                <a:cs typeface="Times New Roman" panose="02020603050405020304" pitchFamily="18" charset="0"/>
              </a:rPr>
              <a:t>utjecati</a:t>
            </a:r>
            <a:r>
              <a:rPr lang="hr-HR" sz="2800">
                <a:latin typeface="Times New Roman" panose="02020603050405020304" pitchFamily="18" charset="0"/>
                <a:cs typeface="Times New Roman" panose="02020603050405020304" pitchFamily="18" charset="0"/>
              </a:rPr>
              <a:t> na rješenje </a:t>
            </a:r>
            <a:r>
              <a:rPr lang="hr-HR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problema </a:t>
            </a:r>
            <a:r>
              <a:rPr lang="hr-HR" sz="2800">
                <a:latin typeface="Times New Roman" panose="02020603050405020304" pitchFamily="18" charset="0"/>
                <a:cs typeface="Times New Roman" panose="02020603050405020304" pitchFamily="18" charset="0"/>
              </a:rPr>
              <a:t>ili na realizaciju ponuđenog prijedloga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trajanje 60 minuta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tema</a:t>
            </a:r>
            <a:r>
              <a:rPr lang="hr-HR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izložiti </a:t>
            </a:r>
            <a:r>
              <a:rPr lang="hr-HR" sz="2800">
                <a:latin typeface="Times New Roman" panose="02020603050405020304" pitchFamily="18" charset="0"/>
                <a:cs typeface="Times New Roman" panose="02020603050405020304" pitchFamily="18" charset="0"/>
              </a:rPr>
              <a:t>što konkretnije i </a:t>
            </a:r>
            <a:r>
              <a:rPr lang="hr-HR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preciznije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dijela: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prezentacije / predstavljanje primjera i materijala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rasprava</a:t>
            </a:r>
            <a:r>
              <a:rPr lang="hr-HR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hr-HR" sz="280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zaključci</a:t>
            </a:r>
            <a:endParaRPr lang="hr-HR" sz="280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333332" y="5723466"/>
            <a:ext cx="2379133" cy="846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851" y="3938186"/>
            <a:ext cx="1171492" cy="115533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grpSp>
        <p:nvGrpSpPr>
          <p:cNvPr id="16" name="Group 15"/>
          <p:cNvGrpSpPr/>
          <p:nvPr/>
        </p:nvGrpSpPr>
        <p:grpSpPr>
          <a:xfrm>
            <a:off x="7889112" y="2526404"/>
            <a:ext cx="1891710" cy="1024677"/>
            <a:chOff x="3832718" y="2939533"/>
            <a:chExt cx="1874556" cy="926079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1638" b="59606"/>
            <a:stretch/>
          </p:blipFill>
          <p:spPr bwMode="auto">
            <a:xfrm>
              <a:off x="4252615" y="2939533"/>
              <a:ext cx="718905" cy="601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0958" b="31917"/>
            <a:stretch/>
          </p:blipFill>
          <p:spPr bwMode="auto">
            <a:xfrm>
              <a:off x="3832718" y="3461566"/>
              <a:ext cx="1874556" cy="40404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279" y="5627280"/>
            <a:ext cx="1527643" cy="1135285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983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249424"/>
            <a:ext cx="950105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3000" b="1" i="1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Odrazi školskih knjižnica: zašto vrijedi ulagati u knjižnice?</a:t>
            </a:r>
            <a:endParaRPr lang="hr-HR" sz="3000" b="1" i="1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43589" y="870983"/>
            <a:ext cx="31758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800">
                <a:latin typeface="Times New Roman" panose="02020603050405020304" pitchFamily="18" charset="0"/>
                <a:ea typeface="Times New Roman" panose="02020603050405020304" pitchFamily="18" charset="0"/>
              </a:rPr>
              <a:t>1. </a:t>
            </a:r>
            <a:r>
              <a:rPr lang="hr-HR" sz="280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okrugli stol, 2015.</a:t>
            </a:r>
            <a:endParaRPr lang="hr-HR" sz="280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11493" y="1570422"/>
            <a:ext cx="58400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sufinanciranje </a:t>
            </a:r>
            <a:r>
              <a:rPr lang="hr-HR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nabave lektirne građe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782" y="2631235"/>
            <a:ext cx="9914894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hr-HR" sz="2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SUDIONICI: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knjižničari OŠ i SŠ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ravnatelji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predstavnici </a:t>
            </a:r>
            <a:r>
              <a:rPr lang="hr-HR" sz="2200">
                <a:latin typeface="Times New Roman" panose="02020603050405020304" pitchFamily="18" charset="0"/>
                <a:cs typeface="Times New Roman" panose="02020603050405020304" pitchFamily="18" charset="0"/>
              </a:rPr>
              <a:t>Osnivača školskih knjižnica u Gradu Karlovcu i Karlovačkoj županiji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4974" y="4931112"/>
            <a:ext cx="9820702" cy="1525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16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Sudarević: Odrazi školske knjižnice na zaslonima šestaša: ispitivanje o stavovima i iskustvima čitanja e-knjiga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16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K. Čunović: Stanje i prijedlog modela sufinanciranja školskih knjižnica Karlovačke županije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16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G. Šutej: Odrazi školskih knjižnica: osvrt na izložbu plakata školskih knjižničara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16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Rasprava i zaključci</a:t>
            </a:r>
            <a:endParaRPr lang="hr-HR" sz="16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86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133" y="173224"/>
            <a:ext cx="950105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3000" b="1" i="1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Odrazi školskih knjižnica: zašto vrijedi ulagati u knjižnice?</a:t>
            </a:r>
            <a:endParaRPr lang="hr-HR" sz="3000" b="1" i="1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6191" y="3073401"/>
            <a:ext cx="9906000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2200">
                <a:latin typeface="Times New Roman" panose="02020603050405020304" pitchFamily="18" charset="0"/>
                <a:cs typeface="Times New Roman" panose="02020603050405020304" pitchFamily="18" charset="0"/>
              </a:rPr>
              <a:t>u </a:t>
            </a:r>
            <a:r>
              <a:rPr lang="hr-HR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školske </a:t>
            </a:r>
            <a:r>
              <a:rPr lang="hr-HR" sz="2200" b="1">
                <a:latin typeface="Times New Roman" panose="02020603050405020304" pitchFamily="18" charset="0"/>
                <a:cs typeface="Times New Roman" panose="02020603050405020304" pitchFamily="18" charset="0"/>
              </a:rPr>
              <a:t>godišnje financijske </a:t>
            </a:r>
            <a:r>
              <a:rPr lang="hr-HR" sz="2200">
                <a:latin typeface="Times New Roman" panose="02020603050405020304" pitchFamily="18" charset="0"/>
                <a:cs typeface="Times New Roman" panose="02020603050405020304" pitchFamily="18" charset="0"/>
              </a:rPr>
              <a:t>planove </a:t>
            </a:r>
            <a:r>
              <a:rPr lang="hr-HR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uvrstiti </a:t>
            </a:r>
            <a:r>
              <a:rPr lang="hr-HR" sz="2200">
                <a:latin typeface="Times New Roman" panose="02020603050405020304" pitchFamily="18" charset="0"/>
                <a:cs typeface="Times New Roman" panose="02020603050405020304" pitchFamily="18" charset="0"/>
              </a:rPr>
              <a:t>sredstva za </a:t>
            </a:r>
            <a:r>
              <a:rPr lang="hr-HR" sz="2200" b="1">
                <a:latin typeface="Times New Roman" panose="02020603050405020304" pitchFamily="18" charset="0"/>
                <a:cs typeface="Times New Roman" panose="02020603050405020304" pitchFamily="18" charset="0"/>
              </a:rPr>
              <a:t>kupnju lektirnih </a:t>
            </a:r>
            <a:r>
              <a:rPr lang="hr-HR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naslova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pozicije </a:t>
            </a:r>
            <a:r>
              <a:rPr lang="hr-HR" sz="2200">
                <a:latin typeface="Times New Roman" panose="02020603050405020304" pitchFamily="18" charset="0"/>
                <a:cs typeface="Times New Roman" panose="02020603050405020304" pitchFamily="18" charset="0"/>
              </a:rPr>
              <a:t>za financiranje opremanja kabineta, financiranje Preventivnih programa i programa Potencijalno darovitih učenika </a:t>
            </a:r>
            <a:r>
              <a:rPr lang="hr-HR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hr-HR" sz="2200" b="1">
                <a:latin typeface="Times New Roman" panose="02020603050405020304" pitchFamily="18" charset="0"/>
                <a:cs typeface="Times New Roman" panose="02020603050405020304" pitchFamily="18" charset="0"/>
              </a:rPr>
              <a:t>izvora financiranja </a:t>
            </a:r>
            <a:r>
              <a:rPr lang="hr-HR" sz="2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nabave</a:t>
            </a:r>
            <a:endParaRPr lang="hr-HR" sz="2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2200">
                <a:latin typeface="Times New Roman" panose="02020603050405020304" pitchFamily="18" charset="0"/>
                <a:cs typeface="Times New Roman" panose="02020603050405020304" pitchFamily="18" charset="0"/>
              </a:rPr>
              <a:t>gradovi i općine u Karlovačkoj županiji </a:t>
            </a:r>
            <a:r>
              <a:rPr lang="hr-HR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hr-HR" sz="2200">
                <a:latin typeface="Times New Roman" panose="02020603050405020304" pitchFamily="18" charset="0"/>
                <a:cs typeface="Times New Roman" panose="02020603050405020304" pitchFamily="18" charset="0"/>
              </a:rPr>
              <a:t>osigurati dio </a:t>
            </a:r>
            <a:r>
              <a:rPr lang="hr-HR" sz="2200" b="1">
                <a:latin typeface="Times New Roman" panose="02020603050405020304" pitchFamily="18" charset="0"/>
                <a:cs typeface="Times New Roman" panose="02020603050405020304" pitchFamily="18" charset="0"/>
              </a:rPr>
              <a:t>sredstava</a:t>
            </a:r>
            <a:r>
              <a:rPr lang="hr-HR" sz="2200">
                <a:latin typeface="Times New Roman" panose="02020603050405020304" pitchFamily="18" charset="0"/>
                <a:cs typeface="Times New Roman" panose="02020603050405020304" pitchFamily="18" charset="0"/>
              </a:rPr>
              <a:t> za pomoć u </a:t>
            </a:r>
            <a:r>
              <a:rPr lang="hr-HR" sz="2200" b="1">
                <a:latin typeface="Times New Roman" panose="02020603050405020304" pitchFamily="18" charset="0"/>
                <a:cs typeface="Times New Roman" panose="02020603050405020304" pitchFamily="18" charset="0"/>
              </a:rPr>
              <a:t>opremanju i nabavi </a:t>
            </a:r>
            <a:r>
              <a:rPr lang="hr-HR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građe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2200">
                <a:latin typeface="Times New Roman" panose="02020603050405020304" pitchFamily="18" charset="0"/>
                <a:cs typeface="Times New Roman" panose="02020603050405020304" pitchFamily="18" charset="0"/>
              </a:rPr>
              <a:t>ravnatelji s knjižničarima trebaju redovito i sustavno planirati nabavu građe </a:t>
            </a:r>
            <a:endParaRPr lang="hr-HR" sz="2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95938" y="1347056"/>
            <a:ext cx="6149440" cy="1307537"/>
          </a:xfrm>
          <a:prstGeom prst="rect">
            <a:avLst/>
          </a:prstGeom>
          <a:noFill/>
          <a:ln w="28575">
            <a:solidFill>
              <a:srgbClr val="FF5050"/>
            </a:solidFill>
          </a:ln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r-HR" sz="280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hr-HR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kraja 2015.</a:t>
            </a:r>
          </a:p>
          <a:p>
            <a:pPr algn="ctr">
              <a:lnSpc>
                <a:spcPct val="150000"/>
              </a:lnSpc>
            </a:pPr>
            <a:r>
              <a:rPr lang="hr-HR" sz="2800">
                <a:latin typeface="Times New Roman" panose="02020603050405020304" pitchFamily="18" charset="0"/>
                <a:cs typeface="Times New Roman" panose="02020603050405020304" pitchFamily="18" charset="0"/>
              </a:rPr>
              <a:t>povećanje nabave knjižnog fonda </a:t>
            </a:r>
            <a:r>
              <a:rPr lang="hr-HR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 75</a:t>
            </a:r>
            <a:r>
              <a:rPr lang="hr-HR" sz="280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24407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6267" y="45013"/>
            <a:ext cx="95766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800" b="1" i="1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Školska knjižnica – ključno mjesto suradnje u suvremenoj školi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55678" y="583992"/>
            <a:ext cx="31758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80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2. okrugli stol, 2016.</a:t>
            </a:r>
            <a:endParaRPr lang="hr-HR" sz="280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263" y="2252491"/>
            <a:ext cx="984436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hr-HR" sz="2200" b="1">
                <a:latin typeface="Times New Roman" panose="02020603050405020304" pitchFamily="18" charset="0"/>
                <a:cs typeface="Times New Roman" panose="02020603050405020304" pitchFamily="18" charset="0"/>
              </a:rPr>
              <a:t>SUDIONICI: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knjižničari OŠ i SŠ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ravnatelji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predstavnici </a:t>
            </a:r>
            <a:r>
              <a:rPr lang="hr-HR" sz="2200">
                <a:latin typeface="Times New Roman" panose="02020603050405020304" pitchFamily="18" charset="0"/>
                <a:cs typeface="Times New Roman" panose="02020603050405020304" pitchFamily="18" charset="0"/>
              </a:rPr>
              <a:t>Osnivača školskih knjižnica u Gradu Karlovcu i Karlovačkoj </a:t>
            </a:r>
            <a:r>
              <a:rPr lang="hr-HR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županiji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voditelji Županijskih stručnih vijeća u Karlovačkoj županiji</a:t>
            </a:r>
            <a:endParaRPr lang="hr-HR" sz="2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1527" y="4500007"/>
            <a:ext cx="886416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r-HR" sz="16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Gordana Šutej</a:t>
            </a:r>
            <a:r>
              <a:rPr lang="hr-HR" sz="1600" i="1">
                <a:latin typeface="Times New Roman" panose="02020603050405020304" pitchFamily="18" charset="0"/>
                <a:cs typeface="Times New Roman" panose="02020603050405020304" pitchFamily="18" charset="0"/>
              </a:rPr>
              <a:t>, dipl. knjiž.: </a:t>
            </a:r>
            <a:r>
              <a:rPr lang="hr-HR" sz="16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Školska knjižnica - ključno mjesto suradnje u suvremenoj školi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16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Branka Dojčinović</a:t>
            </a:r>
            <a:r>
              <a:rPr lang="hr-HR" sz="16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dipl. knjiž.: </a:t>
            </a:r>
            <a:r>
              <a:rPr lang="hr-HR" sz="1600" i="1">
                <a:latin typeface="Times New Roman" panose="02020603050405020304" pitchFamily="18" charset="0"/>
                <a:cs typeface="Times New Roman" panose="02020603050405020304" pitchFamily="18" charset="0"/>
              </a:rPr>
              <a:t>„Zavade i navade starih </a:t>
            </a:r>
            <a:r>
              <a:rPr lang="hr-HR" sz="16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Zagrepčana“ - realizacija integriranog dana kroz suradnju knjižničarke i učitelja razredne nastave</a:t>
            </a:r>
            <a:endParaRPr lang="hr-HR" sz="16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hr-HR" sz="16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Draženka Polović</a:t>
            </a:r>
            <a:r>
              <a:rPr lang="hr-HR" sz="16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dipl. knjiž.: Ostvarenju </a:t>
            </a:r>
            <a:r>
              <a:rPr lang="hr-HR" sz="1600" i="1">
                <a:latin typeface="Times New Roman" panose="02020603050405020304" pitchFamily="18" charset="0"/>
                <a:cs typeface="Times New Roman" panose="02020603050405020304" pitchFamily="18" charset="0"/>
              </a:rPr>
              <a:t>školskog kurikuluma kroz rad knjižničara u srednjoj školi</a:t>
            </a:r>
            <a:r>
              <a:rPr lang="hr-HR" sz="16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lnSpc>
                <a:spcPct val="15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hr-HR" sz="16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Tatjana Štanjer</a:t>
            </a:r>
            <a:r>
              <a:rPr lang="hr-HR" sz="16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prof.: </a:t>
            </a:r>
            <a:r>
              <a:rPr lang="hr-HR" sz="1600" i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hr-HR" sz="16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obrobiti </a:t>
            </a:r>
            <a:r>
              <a:rPr lang="hr-HR" sz="1600" i="1">
                <a:latin typeface="Times New Roman" panose="02020603050405020304" pitchFamily="18" charset="0"/>
                <a:cs typeface="Times New Roman" panose="02020603050405020304" pitchFamily="18" charset="0"/>
              </a:rPr>
              <a:t>suradnje sa školskom knjižnicom u nastavi engleskoga </a:t>
            </a:r>
            <a:r>
              <a:rPr lang="hr-HR" sz="16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jezika</a:t>
            </a:r>
            <a:endParaRPr lang="hr-HR" sz="16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68953" y="1220896"/>
            <a:ext cx="82705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integracija kurikuluma </a:t>
            </a:r>
            <a:r>
              <a:rPr lang="hr-HR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knjižnično-informacijskog područja u kurikulume svih predmetnih područja</a:t>
            </a:r>
          </a:p>
        </p:txBody>
      </p:sp>
    </p:spTree>
    <p:extLst>
      <p:ext uri="{BB962C8B-B14F-4D97-AF65-F5344CB8AC3E}">
        <p14:creationId xmlns:p14="http://schemas.microsoft.com/office/powerpoint/2010/main" val="13173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4734" y="186267"/>
            <a:ext cx="95766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800" b="1" i="1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Školska knjižnica – ključno mjesto suradnje u suvremenoj školi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4734" y="1201561"/>
            <a:ext cx="9602309" cy="1477328"/>
          </a:xfrm>
          <a:prstGeom prst="rect">
            <a:avLst/>
          </a:prstGeom>
          <a:noFill/>
          <a:ln w="28575">
            <a:solidFill>
              <a:srgbClr val="FF505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22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Suradnja školske knjižnice i profesora matematike </a:t>
            </a:r>
            <a:r>
              <a:rPr lang="hr-HR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tema na ŽSVu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2200" i="1">
                <a:latin typeface="Times New Roman" panose="02020603050405020304" pitchFamily="18" charset="0"/>
                <a:cs typeface="Times New Roman" panose="02020603050405020304" pitchFamily="18" charset="0"/>
              </a:rPr>
              <a:t>Čitanje i čitalačka </a:t>
            </a:r>
            <a:r>
              <a:rPr lang="hr-HR" sz="22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pismenost – </a:t>
            </a:r>
            <a:r>
              <a:rPr lang="hr-HR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okrugli stol, ŽSV prof. hrv. jez.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1600">
                <a:latin typeface="Times New Roman" panose="02020603050405020304" pitchFamily="18" charset="0"/>
                <a:cs typeface="Times New Roman" panose="02020603050405020304" pitchFamily="18" charset="0"/>
              </a:rPr>
              <a:t>potrebna intenzivnija suradnja nastavnika Hrvatskoga jezika, ali i ostalih predmeta, i školskih knjižničara</a:t>
            </a:r>
            <a:endParaRPr lang="hr-HR" sz="16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481" y="3017802"/>
            <a:ext cx="9869165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2200" b="1">
                <a:latin typeface="Times New Roman" panose="02020603050405020304" pitchFamily="18" charset="0"/>
                <a:cs typeface="Times New Roman" panose="02020603050405020304" pitchFamily="18" charset="0"/>
              </a:rPr>
              <a:t>suradnjom</a:t>
            </a:r>
            <a:r>
              <a:rPr lang="hr-HR" sz="2200">
                <a:latin typeface="Times New Roman" panose="02020603050405020304" pitchFamily="18" charset="0"/>
                <a:cs typeface="Times New Roman" panose="02020603050405020304" pitchFamily="18" charset="0"/>
              </a:rPr>
              <a:t> učitelja i knjižničara treba osnažiti </a:t>
            </a:r>
            <a:r>
              <a:rPr lang="hr-HR" sz="2200" b="1">
                <a:latin typeface="Times New Roman" panose="02020603050405020304" pitchFamily="18" charset="0"/>
                <a:cs typeface="Times New Roman" panose="02020603050405020304" pitchFamily="18" charset="0"/>
              </a:rPr>
              <a:t>učenika</a:t>
            </a:r>
            <a:r>
              <a:rPr lang="hr-HR" sz="2200">
                <a:latin typeface="Times New Roman" panose="02020603050405020304" pitchFamily="18" charset="0"/>
                <a:cs typeface="Times New Roman" panose="02020603050405020304" pitchFamily="18" charset="0"/>
              </a:rPr>
              <a:t> da </a:t>
            </a:r>
            <a:r>
              <a:rPr lang="hr-HR" sz="2200" b="1">
                <a:latin typeface="Times New Roman" panose="02020603050405020304" pitchFamily="18" charset="0"/>
                <a:cs typeface="Times New Roman" panose="02020603050405020304" pitchFamily="18" charset="0"/>
              </a:rPr>
              <a:t>kritički razmišlja </a:t>
            </a:r>
            <a:r>
              <a:rPr lang="hr-HR" sz="220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hr-HR" sz="2200" b="1">
                <a:latin typeface="Times New Roman" panose="02020603050405020304" pitchFamily="18" charset="0"/>
                <a:cs typeface="Times New Roman" panose="02020603050405020304" pitchFamily="18" charset="0"/>
              </a:rPr>
              <a:t>istražuje</a:t>
            </a:r>
            <a:r>
              <a:rPr lang="hr-HR" sz="2200">
                <a:latin typeface="Times New Roman" panose="02020603050405020304" pitchFamily="18" charset="0"/>
                <a:cs typeface="Times New Roman" panose="02020603050405020304" pitchFamily="18" charset="0"/>
              </a:rPr>
              <a:t> te </a:t>
            </a:r>
            <a:r>
              <a:rPr lang="hr-HR" sz="2200" b="1">
                <a:latin typeface="Times New Roman" panose="02020603050405020304" pitchFamily="18" charset="0"/>
                <a:cs typeface="Times New Roman" panose="02020603050405020304" pitchFamily="18" charset="0"/>
              </a:rPr>
              <a:t>koristi</a:t>
            </a:r>
            <a:r>
              <a:rPr lang="hr-HR" sz="22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200" b="1">
                <a:latin typeface="Times New Roman" panose="02020603050405020304" pitchFamily="18" charset="0"/>
                <a:cs typeface="Times New Roman" panose="02020603050405020304" pitchFamily="18" charset="0"/>
              </a:rPr>
              <a:t>izvore</a:t>
            </a:r>
            <a:r>
              <a:rPr lang="hr-HR" sz="2200">
                <a:latin typeface="Times New Roman" panose="02020603050405020304" pitchFamily="18" charset="0"/>
                <a:cs typeface="Times New Roman" panose="02020603050405020304" pitchFamily="18" charset="0"/>
              </a:rPr>
              <a:t> (tiskane i elektroničke) na </a:t>
            </a:r>
            <a:r>
              <a:rPr lang="hr-HR" sz="2200" b="1">
                <a:latin typeface="Times New Roman" panose="02020603050405020304" pitchFamily="18" charset="0"/>
                <a:cs typeface="Times New Roman" panose="02020603050405020304" pitchFamily="18" charset="0"/>
              </a:rPr>
              <a:t>etičan</a:t>
            </a:r>
            <a:r>
              <a:rPr lang="hr-HR" sz="22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način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2200">
                <a:latin typeface="Times New Roman" panose="02020603050405020304" pitchFamily="18" charset="0"/>
                <a:cs typeface="Times New Roman" panose="02020603050405020304" pitchFamily="18" charset="0"/>
              </a:rPr>
              <a:t>ustrajati u </a:t>
            </a:r>
            <a:r>
              <a:rPr lang="hr-HR" sz="2200" b="1">
                <a:latin typeface="Times New Roman" panose="02020603050405020304" pitchFamily="18" charset="0"/>
                <a:cs typeface="Times New Roman" panose="02020603050405020304" pitchFamily="18" charset="0"/>
              </a:rPr>
              <a:t>suradnji</a:t>
            </a:r>
            <a:r>
              <a:rPr lang="hr-HR" sz="2200">
                <a:latin typeface="Times New Roman" panose="02020603050405020304" pitchFamily="18" charset="0"/>
                <a:cs typeface="Times New Roman" panose="02020603050405020304" pitchFamily="18" charset="0"/>
              </a:rPr>
              <a:t> svih dionika odgojno – obrazovnog procesa u </a:t>
            </a:r>
            <a:r>
              <a:rPr lang="hr-HR" sz="2200" b="1">
                <a:latin typeface="Times New Roman" panose="02020603050405020304" pitchFamily="18" charset="0"/>
                <a:cs typeface="Times New Roman" panose="02020603050405020304" pitchFamily="18" charset="0"/>
              </a:rPr>
              <a:t>poticanju čitanja</a:t>
            </a:r>
            <a:r>
              <a:rPr lang="hr-HR" sz="2200">
                <a:latin typeface="Times New Roman" panose="02020603050405020304" pitchFamily="18" charset="0"/>
                <a:cs typeface="Times New Roman" panose="02020603050405020304" pitchFamily="18" charset="0"/>
              </a:rPr>
              <a:t> i </a:t>
            </a:r>
            <a:r>
              <a:rPr lang="hr-HR" sz="2200" b="1">
                <a:latin typeface="Times New Roman" panose="02020603050405020304" pitchFamily="18" charset="0"/>
                <a:cs typeface="Times New Roman" panose="02020603050405020304" pitchFamily="18" charset="0"/>
              </a:rPr>
              <a:t>čitalačkih</a:t>
            </a:r>
            <a:r>
              <a:rPr lang="hr-HR" sz="22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navika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2200">
                <a:latin typeface="Times New Roman" panose="02020603050405020304" pitchFamily="18" charset="0"/>
                <a:cs typeface="Times New Roman" panose="02020603050405020304" pitchFamily="18" charset="0"/>
              </a:rPr>
              <a:t>knjižnica mora biti </a:t>
            </a:r>
            <a:r>
              <a:rPr lang="hr-HR" sz="2200" b="1">
                <a:latin typeface="Times New Roman" panose="02020603050405020304" pitchFamily="18" charset="0"/>
                <a:cs typeface="Times New Roman" panose="02020603050405020304" pitchFamily="18" charset="0"/>
              </a:rPr>
              <a:t>stručno vođena i dobro opremljena</a:t>
            </a:r>
            <a:r>
              <a:rPr lang="hr-HR" sz="2200">
                <a:latin typeface="Times New Roman" panose="02020603050405020304" pitchFamily="18" charset="0"/>
                <a:cs typeface="Times New Roman" panose="02020603050405020304" pitchFamily="18" charset="0"/>
              </a:rPr>
              <a:t> tradicionalnim i digitalnim </a:t>
            </a:r>
            <a:r>
              <a:rPr lang="hr-HR" sz="2200" b="1">
                <a:latin typeface="Times New Roman" panose="02020603050405020304" pitchFamily="18" charset="0"/>
                <a:cs typeface="Times New Roman" panose="02020603050405020304" pitchFamily="18" charset="0"/>
              </a:rPr>
              <a:t>izvorima</a:t>
            </a:r>
            <a:r>
              <a:rPr lang="hr-HR" sz="22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znanja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2200" b="1">
                <a:latin typeface="Times New Roman" panose="02020603050405020304" pitchFamily="18" charset="0"/>
                <a:cs typeface="Times New Roman" panose="02020603050405020304" pitchFamily="18" charset="0"/>
              </a:rPr>
              <a:t>ravnatelj</a:t>
            </a:r>
            <a:r>
              <a:rPr lang="hr-HR" sz="2200">
                <a:latin typeface="Times New Roman" panose="02020603050405020304" pitchFamily="18" charset="0"/>
                <a:cs typeface="Times New Roman" panose="02020603050405020304" pitchFamily="18" charset="0"/>
              </a:rPr>
              <a:t> je </a:t>
            </a:r>
            <a:r>
              <a:rPr lang="hr-HR" sz="2200" b="1">
                <a:latin typeface="Times New Roman" panose="02020603050405020304" pitchFamily="18" charset="0"/>
                <a:cs typeface="Times New Roman" panose="02020603050405020304" pitchFamily="18" charset="0"/>
              </a:rPr>
              <a:t>ključni</a:t>
            </a:r>
            <a:r>
              <a:rPr lang="hr-HR" sz="2200">
                <a:latin typeface="Times New Roman" panose="02020603050405020304" pitchFamily="18" charset="0"/>
                <a:cs typeface="Times New Roman" panose="02020603050405020304" pitchFamily="18" charset="0"/>
              </a:rPr>
              <a:t> čimbenik i poticatelj suradnje u odgonjo – obrazovnoj ustanovi</a:t>
            </a:r>
          </a:p>
        </p:txBody>
      </p:sp>
    </p:spTree>
    <p:extLst>
      <p:ext uri="{BB962C8B-B14F-4D97-AF65-F5344CB8AC3E}">
        <p14:creationId xmlns:p14="http://schemas.microsoft.com/office/powerpoint/2010/main" val="383212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443" y="0"/>
            <a:ext cx="4256557" cy="22612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35468" y="253485"/>
            <a:ext cx="55393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podrška </a:t>
            </a:r>
            <a:r>
              <a:rPr lang="hr-HR" sz="2400">
                <a:latin typeface="Times New Roman" panose="02020603050405020304" pitchFamily="18" charset="0"/>
                <a:cs typeface="Times New Roman" panose="02020603050405020304" pitchFamily="18" charset="0"/>
              </a:rPr>
              <a:t>lokalnih </a:t>
            </a:r>
            <a:r>
              <a:rPr lang="hr-HR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medija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2400">
                <a:latin typeface="Times New Roman" panose="02020603050405020304" pitchFamily="18" charset="0"/>
                <a:cs typeface="Times New Roman" panose="02020603050405020304" pitchFamily="18" charset="0"/>
              </a:rPr>
              <a:t>organizatorice </a:t>
            </a:r>
            <a:r>
              <a:rPr lang="hr-HR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šalju izvješća relevantnim </a:t>
            </a:r>
            <a:r>
              <a:rPr lang="hr-HR" sz="2400">
                <a:latin typeface="Times New Roman" panose="02020603050405020304" pitchFamily="18" charset="0"/>
                <a:cs typeface="Times New Roman" panose="02020603050405020304" pitchFamily="18" charset="0"/>
              </a:rPr>
              <a:t>glasilima i </a:t>
            </a:r>
            <a:r>
              <a:rPr lang="hr-HR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mrežnim </a:t>
            </a:r>
            <a:r>
              <a:rPr lang="hr-HR" sz="2400">
                <a:latin typeface="Times New Roman" panose="02020603050405020304" pitchFamily="18" charset="0"/>
                <a:cs typeface="Times New Roman" panose="02020603050405020304" pitchFamily="18" charset="0"/>
              </a:rPr>
              <a:t>portalima</a:t>
            </a:r>
            <a:r>
              <a:rPr lang="hr-HR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hr-HR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84802" y="3473378"/>
            <a:ext cx="23006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540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Planovi</a:t>
            </a:r>
            <a:endParaRPr lang="hr-HR" sz="540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41289" y="4650193"/>
            <a:ext cx="5680045" cy="1481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nastaviti organizaciju </a:t>
            </a:r>
            <a:r>
              <a:rPr lang="hr-HR" sz="3200">
                <a:latin typeface="Times New Roman" panose="02020603050405020304" pitchFamily="18" charset="0"/>
                <a:cs typeface="Times New Roman" panose="02020603050405020304" pitchFamily="18" charset="0"/>
              </a:rPr>
              <a:t>okruglih stolova u knjižnici i o </a:t>
            </a:r>
            <a:r>
              <a:rPr lang="hr-HR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njoj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4989"/>
            <a:ext cx="3903133" cy="390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60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509</TotalTime>
  <Words>598</Words>
  <Application>Microsoft Office PowerPoint</Application>
  <PresentationFormat>A4 Paper (210x297 mm)</PresentationFormat>
  <Paragraphs>90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</dc:creator>
  <cp:lastModifiedBy>Ana</cp:lastModifiedBy>
  <cp:revision>41</cp:revision>
  <dcterms:created xsi:type="dcterms:W3CDTF">2017-03-03T09:08:20Z</dcterms:created>
  <dcterms:modified xsi:type="dcterms:W3CDTF">2017-03-29T07:26:23Z</dcterms:modified>
</cp:coreProperties>
</file>