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6"/>
  </p:notesMasterIdLst>
  <p:sldIdLst>
    <p:sldId id="256" r:id="rId2"/>
    <p:sldId id="263" r:id="rId3"/>
    <p:sldId id="264" r:id="rId4"/>
    <p:sldId id="269" r:id="rId5"/>
    <p:sldId id="272" r:id="rId6"/>
    <p:sldId id="283" r:id="rId7"/>
    <p:sldId id="273" r:id="rId8"/>
    <p:sldId id="274" r:id="rId9"/>
    <p:sldId id="275" r:id="rId10"/>
    <p:sldId id="276" r:id="rId11"/>
    <p:sldId id="286" r:id="rId12"/>
    <p:sldId id="271" r:id="rId13"/>
    <p:sldId id="266" r:id="rId14"/>
    <p:sldId id="265" r:id="rId15"/>
    <p:sldId id="267" r:id="rId16"/>
    <p:sldId id="268" r:id="rId17"/>
    <p:sldId id="259" r:id="rId18"/>
    <p:sldId id="260" r:id="rId19"/>
    <p:sldId id="262" r:id="rId20"/>
    <p:sldId id="280" r:id="rId21"/>
    <p:sldId id="281" r:id="rId22"/>
    <p:sldId id="284" r:id="rId23"/>
    <p:sldId id="282" r:id="rId24"/>
    <p:sldId id="285" r:id="rId25"/>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FF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92" autoAdjust="0"/>
  </p:normalViewPr>
  <p:slideViewPr>
    <p:cSldViewPr>
      <p:cViewPr>
        <p:scale>
          <a:sx n="73" d="100"/>
          <a:sy n="73" d="100"/>
        </p:scale>
        <p:origin x="-132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35D8C3-9D3E-412A-9327-0D0EEE80C76B}"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hr-HR"/>
        </a:p>
      </dgm:t>
    </dgm:pt>
    <dgm:pt modelId="{B2FB1E95-97CD-4CC3-ABD8-1CDA1FD20B67}">
      <dgm:prSet phldrT="[Tekst]" custT="1"/>
      <dgm:spPr/>
      <dgm:t>
        <a:bodyPr/>
        <a:lstStyle/>
        <a:p>
          <a:r>
            <a:rPr lang="hr-HR" sz="1800" dirty="0" smtClean="0"/>
            <a:t>Knjižničarka</a:t>
          </a:r>
          <a:endParaRPr lang="hr-HR" sz="1800" dirty="0"/>
        </a:p>
      </dgm:t>
    </dgm:pt>
    <dgm:pt modelId="{5C84944D-3413-4EDA-9B2E-79B03B81A76A}" type="parTrans" cxnId="{BA2C5012-344D-4F52-B9B6-3286E963074E}">
      <dgm:prSet/>
      <dgm:spPr/>
      <dgm:t>
        <a:bodyPr/>
        <a:lstStyle/>
        <a:p>
          <a:endParaRPr lang="hr-HR"/>
        </a:p>
      </dgm:t>
    </dgm:pt>
    <dgm:pt modelId="{5391DA59-1B0E-4D2D-9214-9FD7A55590AD}" type="sibTrans" cxnId="{BA2C5012-344D-4F52-B9B6-3286E963074E}">
      <dgm:prSet/>
      <dgm:spPr/>
      <dgm:t>
        <a:bodyPr/>
        <a:lstStyle/>
        <a:p>
          <a:endParaRPr lang="hr-HR"/>
        </a:p>
      </dgm:t>
    </dgm:pt>
    <dgm:pt modelId="{577D731F-DAC3-41EF-B9F3-8953748C9DD4}">
      <dgm:prSet phldrT="[Tekst]"/>
      <dgm:spPr/>
      <dgm:t>
        <a:bodyPr/>
        <a:lstStyle/>
        <a:p>
          <a:r>
            <a:rPr lang="hr-HR" dirty="0" smtClean="0"/>
            <a:t>Učiteljica fizike</a:t>
          </a:r>
          <a:endParaRPr lang="hr-HR" dirty="0"/>
        </a:p>
      </dgm:t>
    </dgm:pt>
    <dgm:pt modelId="{F6C48F1D-EC7A-4E5F-8338-B034B6ED5843}" type="parTrans" cxnId="{48CDF5AF-E451-4807-9F4B-BBF291214906}">
      <dgm:prSet/>
      <dgm:spPr/>
      <dgm:t>
        <a:bodyPr/>
        <a:lstStyle/>
        <a:p>
          <a:endParaRPr lang="hr-HR"/>
        </a:p>
      </dgm:t>
    </dgm:pt>
    <dgm:pt modelId="{C2FAE5BE-2E64-4ADF-9874-6359A21EFC57}" type="sibTrans" cxnId="{48CDF5AF-E451-4807-9F4B-BBF291214906}">
      <dgm:prSet/>
      <dgm:spPr/>
      <dgm:t>
        <a:bodyPr/>
        <a:lstStyle/>
        <a:p>
          <a:endParaRPr lang="hr-HR"/>
        </a:p>
      </dgm:t>
    </dgm:pt>
    <dgm:pt modelId="{5769FFFA-C203-4DA1-968E-0F3AC7E866E9}" type="pres">
      <dgm:prSet presAssocID="{FC35D8C3-9D3E-412A-9327-0D0EEE80C76B}" presName="diagram" presStyleCnt="0">
        <dgm:presLayoutVars>
          <dgm:dir/>
          <dgm:resizeHandles val="exact"/>
        </dgm:presLayoutVars>
      </dgm:prSet>
      <dgm:spPr/>
      <dgm:t>
        <a:bodyPr/>
        <a:lstStyle/>
        <a:p>
          <a:endParaRPr lang="hr-HR"/>
        </a:p>
      </dgm:t>
    </dgm:pt>
    <dgm:pt modelId="{BC1427F5-3EFB-4245-B97C-5DD828580E76}" type="pres">
      <dgm:prSet presAssocID="{B2FB1E95-97CD-4CC3-ABD8-1CDA1FD20B67}" presName="arrow" presStyleLbl="node1" presStyleIdx="0" presStyleCnt="2" custAng="0" custScaleX="33311" custScaleY="47398" custRadScaleRad="155395" custRadScaleInc="8824">
        <dgm:presLayoutVars>
          <dgm:bulletEnabled val="1"/>
        </dgm:presLayoutVars>
      </dgm:prSet>
      <dgm:spPr/>
      <dgm:t>
        <a:bodyPr/>
        <a:lstStyle/>
        <a:p>
          <a:endParaRPr lang="hr-HR"/>
        </a:p>
      </dgm:t>
    </dgm:pt>
    <dgm:pt modelId="{2FA438AE-F832-4390-8EA5-7EE3A0A3C7B5}" type="pres">
      <dgm:prSet presAssocID="{577D731F-DAC3-41EF-B9F3-8953748C9DD4}" presName="arrow" presStyleLbl="node1" presStyleIdx="1" presStyleCnt="2" custScaleX="33312" custScaleY="53255" custRadScaleRad="161969" custRadScaleInc="-8457">
        <dgm:presLayoutVars>
          <dgm:bulletEnabled val="1"/>
        </dgm:presLayoutVars>
      </dgm:prSet>
      <dgm:spPr/>
      <dgm:t>
        <a:bodyPr/>
        <a:lstStyle/>
        <a:p>
          <a:endParaRPr lang="hr-HR"/>
        </a:p>
      </dgm:t>
    </dgm:pt>
  </dgm:ptLst>
  <dgm:cxnLst>
    <dgm:cxn modelId="{DCB1DAA9-5490-4DEB-8822-27126ECFF609}" type="presOf" srcId="{577D731F-DAC3-41EF-B9F3-8953748C9DD4}" destId="{2FA438AE-F832-4390-8EA5-7EE3A0A3C7B5}" srcOrd="0" destOrd="0" presId="urn:microsoft.com/office/officeart/2005/8/layout/arrow5"/>
    <dgm:cxn modelId="{48CDF5AF-E451-4807-9F4B-BBF291214906}" srcId="{FC35D8C3-9D3E-412A-9327-0D0EEE80C76B}" destId="{577D731F-DAC3-41EF-B9F3-8953748C9DD4}" srcOrd="1" destOrd="0" parTransId="{F6C48F1D-EC7A-4E5F-8338-B034B6ED5843}" sibTransId="{C2FAE5BE-2E64-4ADF-9874-6359A21EFC57}"/>
    <dgm:cxn modelId="{BA2C5012-344D-4F52-B9B6-3286E963074E}" srcId="{FC35D8C3-9D3E-412A-9327-0D0EEE80C76B}" destId="{B2FB1E95-97CD-4CC3-ABD8-1CDA1FD20B67}" srcOrd="0" destOrd="0" parTransId="{5C84944D-3413-4EDA-9B2E-79B03B81A76A}" sibTransId="{5391DA59-1B0E-4D2D-9214-9FD7A55590AD}"/>
    <dgm:cxn modelId="{46D4A1F7-258C-4332-98FE-ABF7299F2BB5}" type="presOf" srcId="{FC35D8C3-9D3E-412A-9327-0D0EEE80C76B}" destId="{5769FFFA-C203-4DA1-968E-0F3AC7E866E9}" srcOrd="0" destOrd="0" presId="urn:microsoft.com/office/officeart/2005/8/layout/arrow5"/>
    <dgm:cxn modelId="{80E276CC-E981-49BC-8C12-4751023F2307}" type="presOf" srcId="{B2FB1E95-97CD-4CC3-ABD8-1CDA1FD20B67}" destId="{BC1427F5-3EFB-4245-B97C-5DD828580E76}" srcOrd="0" destOrd="0" presId="urn:microsoft.com/office/officeart/2005/8/layout/arrow5"/>
    <dgm:cxn modelId="{FEC8BABD-6127-45DD-8F23-7F097B5C917B}" type="presParOf" srcId="{5769FFFA-C203-4DA1-968E-0F3AC7E866E9}" destId="{BC1427F5-3EFB-4245-B97C-5DD828580E76}" srcOrd="0" destOrd="0" presId="urn:microsoft.com/office/officeart/2005/8/layout/arrow5"/>
    <dgm:cxn modelId="{4DCB43F7-C2A2-4BFD-877E-320A67A205FF}" type="presParOf" srcId="{5769FFFA-C203-4DA1-968E-0F3AC7E866E9}" destId="{2FA438AE-F832-4390-8EA5-7EE3A0A3C7B5}" srcOrd="1" destOrd="0" presId="urn:microsoft.com/office/officeart/2005/8/layout/arrow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4E660B-9ACA-429C-8080-26B30E14835C}"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hr-HR"/>
        </a:p>
      </dgm:t>
    </dgm:pt>
    <dgm:pt modelId="{19D96394-9FF3-4D7C-903F-9A66F2E4BD52}">
      <dgm:prSet phldrT="[Tekst]"/>
      <dgm:spPr/>
      <dgm:t>
        <a:bodyPr/>
        <a:lstStyle/>
        <a:p>
          <a:r>
            <a:rPr lang="hr-HR" dirty="0" smtClean="0"/>
            <a:t>Učenje na izvoru gdje je sve </a:t>
          </a:r>
          <a:r>
            <a:rPr lang="hr-HR" b="1" dirty="0" smtClean="0"/>
            <a:t>pri ruci</a:t>
          </a:r>
          <a:endParaRPr lang="hr-HR" b="1" dirty="0"/>
        </a:p>
      </dgm:t>
    </dgm:pt>
    <dgm:pt modelId="{BFAF842E-9911-42C4-AB68-4F3A31695994}" type="parTrans" cxnId="{2B6A9A61-BB87-4F41-AE8A-3432CD0FCA3B}">
      <dgm:prSet/>
      <dgm:spPr/>
      <dgm:t>
        <a:bodyPr/>
        <a:lstStyle/>
        <a:p>
          <a:endParaRPr lang="hr-HR"/>
        </a:p>
      </dgm:t>
    </dgm:pt>
    <dgm:pt modelId="{2730070A-D17B-45CD-BF82-484AE0A20394}" type="sibTrans" cxnId="{2B6A9A61-BB87-4F41-AE8A-3432CD0FCA3B}">
      <dgm:prSet/>
      <dgm:spPr/>
      <dgm:t>
        <a:bodyPr/>
        <a:lstStyle/>
        <a:p>
          <a:endParaRPr lang="hr-HR"/>
        </a:p>
      </dgm:t>
    </dgm:pt>
    <dgm:pt modelId="{660B16C2-6C9F-46D7-BC06-0F1E855C3F42}">
      <dgm:prSet phldrT="[Tekst]"/>
      <dgm:spPr/>
      <dgm:t>
        <a:bodyPr/>
        <a:lstStyle/>
        <a:p>
          <a:r>
            <a:rPr lang="hr-HR" dirty="0" smtClean="0"/>
            <a:t>1.grupa</a:t>
          </a:r>
          <a:endParaRPr lang="hr-HR" dirty="0"/>
        </a:p>
      </dgm:t>
    </dgm:pt>
    <dgm:pt modelId="{E2B19AB2-7CD8-459E-AAD4-7257C485DBC8}" type="parTrans" cxnId="{8A181595-9E11-4C6C-97CA-B508F508F8A6}">
      <dgm:prSet/>
      <dgm:spPr/>
      <dgm:t>
        <a:bodyPr/>
        <a:lstStyle/>
        <a:p>
          <a:endParaRPr lang="hr-HR"/>
        </a:p>
      </dgm:t>
    </dgm:pt>
    <dgm:pt modelId="{80E0D8BC-17C4-492C-B528-AAD35A96A5A4}" type="sibTrans" cxnId="{8A181595-9E11-4C6C-97CA-B508F508F8A6}">
      <dgm:prSet/>
      <dgm:spPr/>
      <dgm:t>
        <a:bodyPr/>
        <a:lstStyle/>
        <a:p>
          <a:endParaRPr lang="hr-HR"/>
        </a:p>
      </dgm:t>
    </dgm:pt>
    <dgm:pt modelId="{747AF44A-EA59-413B-94EF-81797FA9D33D}">
      <dgm:prSet phldrT="[Tekst]"/>
      <dgm:spPr/>
      <dgm:t>
        <a:bodyPr/>
        <a:lstStyle/>
        <a:p>
          <a:r>
            <a:rPr lang="hr-HR" dirty="0" smtClean="0"/>
            <a:t>2.grupa</a:t>
          </a:r>
          <a:endParaRPr lang="hr-HR" dirty="0"/>
        </a:p>
      </dgm:t>
    </dgm:pt>
    <dgm:pt modelId="{EC7E06C6-A371-42AE-8713-1F43DD2807D4}" type="parTrans" cxnId="{3E1D978F-7917-4AE4-A5B9-E1DA4A74E4F1}">
      <dgm:prSet/>
      <dgm:spPr/>
      <dgm:t>
        <a:bodyPr/>
        <a:lstStyle/>
        <a:p>
          <a:endParaRPr lang="hr-HR"/>
        </a:p>
      </dgm:t>
    </dgm:pt>
    <dgm:pt modelId="{F274B2FA-6DAE-45F6-A47C-FC389750569A}" type="sibTrans" cxnId="{3E1D978F-7917-4AE4-A5B9-E1DA4A74E4F1}">
      <dgm:prSet/>
      <dgm:spPr/>
      <dgm:t>
        <a:bodyPr/>
        <a:lstStyle/>
        <a:p>
          <a:endParaRPr lang="hr-HR"/>
        </a:p>
      </dgm:t>
    </dgm:pt>
    <dgm:pt modelId="{A72E6CFD-D086-4AC0-BAE7-66BABE1FD792}">
      <dgm:prSet phldrT="[Tekst]"/>
      <dgm:spPr/>
      <dgm:t>
        <a:bodyPr/>
        <a:lstStyle/>
        <a:p>
          <a:r>
            <a:rPr lang="hr-HR" dirty="0" smtClean="0"/>
            <a:t>3.grupa</a:t>
          </a:r>
          <a:endParaRPr lang="hr-HR" dirty="0"/>
        </a:p>
      </dgm:t>
    </dgm:pt>
    <dgm:pt modelId="{FD08D2B5-42F0-4F0A-831C-07B63E12482E}" type="parTrans" cxnId="{365FA8E9-CD4D-4786-9FA5-C6FB5FA15460}">
      <dgm:prSet/>
      <dgm:spPr/>
      <dgm:t>
        <a:bodyPr/>
        <a:lstStyle/>
        <a:p>
          <a:endParaRPr lang="hr-HR"/>
        </a:p>
      </dgm:t>
    </dgm:pt>
    <dgm:pt modelId="{939C3BAF-F729-45FC-97CC-83C75CD3B1CD}" type="sibTrans" cxnId="{365FA8E9-CD4D-4786-9FA5-C6FB5FA15460}">
      <dgm:prSet/>
      <dgm:spPr/>
      <dgm:t>
        <a:bodyPr/>
        <a:lstStyle/>
        <a:p>
          <a:endParaRPr lang="hr-HR"/>
        </a:p>
      </dgm:t>
    </dgm:pt>
    <dgm:pt modelId="{05A07174-59CA-4168-82CA-5E9521D7E2F2}">
      <dgm:prSet phldrT="[Tekst]"/>
      <dgm:spPr/>
      <dgm:t>
        <a:bodyPr/>
        <a:lstStyle/>
        <a:p>
          <a:r>
            <a:rPr lang="hr-HR" dirty="0" smtClean="0"/>
            <a:t>4.Grupa</a:t>
          </a:r>
          <a:endParaRPr lang="hr-HR" dirty="0"/>
        </a:p>
      </dgm:t>
    </dgm:pt>
    <dgm:pt modelId="{62DF56AF-1CA7-4790-8839-2BE588DE559A}" type="parTrans" cxnId="{C4046265-E6AF-4EA0-AD97-CBCAAFB611EB}">
      <dgm:prSet/>
      <dgm:spPr/>
      <dgm:t>
        <a:bodyPr/>
        <a:lstStyle/>
        <a:p>
          <a:endParaRPr lang="hr-HR"/>
        </a:p>
      </dgm:t>
    </dgm:pt>
    <dgm:pt modelId="{6DC882AE-BB6D-4A97-9FC7-492972BF0C04}" type="sibTrans" cxnId="{C4046265-E6AF-4EA0-AD97-CBCAAFB611EB}">
      <dgm:prSet/>
      <dgm:spPr/>
      <dgm:t>
        <a:bodyPr/>
        <a:lstStyle/>
        <a:p>
          <a:endParaRPr lang="hr-HR"/>
        </a:p>
      </dgm:t>
    </dgm:pt>
    <dgm:pt modelId="{77E29E3A-8DE7-43BB-BC87-3C2C1D3FB65D}">
      <dgm:prSet phldrT="[Tekst]"/>
      <dgm:spPr/>
      <dgm:t>
        <a:bodyPr/>
        <a:lstStyle/>
        <a:p>
          <a:r>
            <a:rPr lang="hr-HR" dirty="0" smtClean="0"/>
            <a:t>5.grupa</a:t>
          </a:r>
          <a:endParaRPr lang="hr-HR" dirty="0"/>
        </a:p>
      </dgm:t>
    </dgm:pt>
    <dgm:pt modelId="{D0E3F282-F347-4D01-8DC3-1CCDBBC35102}" type="parTrans" cxnId="{9B3AB504-878F-4AA1-9878-4572E832722A}">
      <dgm:prSet/>
      <dgm:spPr/>
      <dgm:t>
        <a:bodyPr/>
        <a:lstStyle/>
        <a:p>
          <a:endParaRPr lang="hr-HR"/>
        </a:p>
      </dgm:t>
    </dgm:pt>
    <dgm:pt modelId="{8A3A6E91-BE51-4336-8054-1FA9BBF0E201}" type="sibTrans" cxnId="{9B3AB504-878F-4AA1-9878-4572E832722A}">
      <dgm:prSet/>
      <dgm:spPr/>
      <dgm:t>
        <a:bodyPr/>
        <a:lstStyle/>
        <a:p>
          <a:endParaRPr lang="hr-HR"/>
        </a:p>
      </dgm:t>
    </dgm:pt>
    <dgm:pt modelId="{9A943623-42FD-4C61-B1CF-427E5EC12966}" type="pres">
      <dgm:prSet presAssocID="{F54E660B-9ACA-429C-8080-26B30E14835C}" presName="Name0" presStyleCnt="0">
        <dgm:presLayoutVars>
          <dgm:chMax val="1"/>
          <dgm:dir/>
          <dgm:animLvl val="ctr"/>
          <dgm:resizeHandles val="exact"/>
        </dgm:presLayoutVars>
      </dgm:prSet>
      <dgm:spPr/>
      <dgm:t>
        <a:bodyPr/>
        <a:lstStyle/>
        <a:p>
          <a:endParaRPr lang="hr-HR"/>
        </a:p>
      </dgm:t>
    </dgm:pt>
    <dgm:pt modelId="{CC8AF2B9-C6A2-4F42-B980-FAA11D01216D}" type="pres">
      <dgm:prSet presAssocID="{19D96394-9FF3-4D7C-903F-9A66F2E4BD52}" presName="centerShape" presStyleLbl="node0" presStyleIdx="0" presStyleCnt="1" custLinFactNeighborX="-693" custLinFactNeighborY="-641"/>
      <dgm:spPr/>
      <dgm:t>
        <a:bodyPr/>
        <a:lstStyle/>
        <a:p>
          <a:endParaRPr lang="hr-HR"/>
        </a:p>
      </dgm:t>
    </dgm:pt>
    <dgm:pt modelId="{127F1A80-4127-4ACC-BB07-0907BE4C023D}" type="pres">
      <dgm:prSet presAssocID="{660B16C2-6C9F-46D7-BC06-0F1E855C3F42}" presName="node" presStyleLbl="node1" presStyleIdx="0" presStyleCnt="5">
        <dgm:presLayoutVars>
          <dgm:bulletEnabled val="1"/>
        </dgm:presLayoutVars>
      </dgm:prSet>
      <dgm:spPr/>
      <dgm:t>
        <a:bodyPr/>
        <a:lstStyle/>
        <a:p>
          <a:endParaRPr lang="hr-HR"/>
        </a:p>
      </dgm:t>
    </dgm:pt>
    <dgm:pt modelId="{C2BF3C1C-880B-4CF4-AA41-5CC84910A4E2}" type="pres">
      <dgm:prSet presAssocID="{660B16C2-6C9F-46D7-BC06-0F1E855C3F42}" presName="dummy" presStyleCnt="0"/>
      <dgm:spPr/>
    </dgm:pt>
    <dgm:pt modelId="{10F07BE3-347B-4420-9A18-CF044516A488}" type="pres">
      <dgm:prSet presAssocID="{80E0D8BC-17C4-492C-B528-AAD35A96A5A4}" presName="sibTrans" presStyleLbl="sibTrans2D1" presStyleIdx="0" presStyleCnt="5"/>
      <dgm:spPr/>
      <dgm:t>
        <a:bodyPr/>
        <a:lstStyle/>
        <a:p>
          <a:endParaRPr lang="hr-HR"/>
        </a:p>
      </dgm:t>
    </dgm:pt>
    <dgm:pt modelId="{A9A9040A-FA1B-482C-8661-B1A4C9E97FAD}" type="pres">
      <dgm:prSet presAssocID="{747AF44A-EA59-413B-94EF-81797FA9D33D}" presName="node" presStyleLbl="node1" presStyleIdx="1" presStyleCnt="5" custRadScaleRad="96091" custRadScaleInc="-8769">
        <dgm:presLayoutVars>
          <dgm:bulletEnabled val="1"/>
        </dgm:presLayoutVars>
      </dgm:prSet>
      <dgm:spPr/>
      <dgm:t>
        <a:bodyPr/>
        <a:lstStyle/>
        <a:p>
          <a:endParaRPr lang="hr-HR"/>
        </a:p>
      </dgm:t>
    </dgm:pt>
    <dgm:pt modelId="{ECCE56F0-752C-464F-A396-5B7082063D89}" type="pres">
      <dgm:prSet presAssocID="{747AF44A-EA59-413B-94EF-81797FA9D33D}" presName="dummy" presStyleCnt="0"/>
      <dgm:spPr/>
    </dgm:pt>
    <dgm:pt modelId="{C4251EA5-77E2-4837-B49E-10AE3D36C258}" type="pres">
      <dgm:prSet presAssocID="{F274B2FA-6DAE-45F6-A47C-FC389750569A}" presName="sibTrans" presStyleLbl="sibTrans2D1" presStyleIdx="1" presStyleCnt="5" custScaleX="110893" custLinFactNeighborX="-4542" custLinFactNeighborY="509"/>
      <dgm:spPr/>
      <dgm:t>
        <a:bodyPr/>
        <a:lstStyle/>
        <a:p>
          <a:endParaRPr lang="hr-HR"/>
        </a:p>
      </dgm:t>
    </dgm:pt>
    <dgm:pt modelId="{1DE8D0A7-D77F-4A93-81CC-6ABBD4EE4303}" type="pres">
      <dgm:prSet presAssocID="{A72E6CFD-D086-4AC0-BAE7-66BABE1FD792}" presName="node" presStyleLbl="node1" presStyleIdx="2" presStyleCnt="5" custRadScaleRad="106295" custRadScaleInc="-16314">
        <dgm:presLayoutVars>
          <dgm:bulletEnabled val="1"/>
        </dgm:presLayoutVars>
      </dgm:prSet>
      <dgm:spPr/>
      <dgm:t>
        <a:bodyPr/>
        <a:lstStyle/>
        <a:p>
          <a:endParaRPr lang="hr-HR"/>
        </a:p>
      </dgm:t>
    </dgm:pt>
    <dgm:pt modelId="{5A0EDFF4-D3D5-4C91-8253-AC15BB3306AD}" type="pres">
      <dgm:prSet presAssocID="{A72E6CFD-D086-4AC0-BAE7-66BABE1FD792}" presName="dummy" presStyleCnt="0"/>
      <dgm:spPr/>
    </dgm:pt>
    <dgm:pt modelId="{FDDAC97D-E8DE-418E-AF85-6A24B56B0C44}" type="pres">
      <dgm:prSet presAssocID="{939C3BAF-F729-45FC-97CC-83C75CD3B1CD}" presName="sibTrans" presStyleLbl="sibTrans2D1" presStyleIdx="2" presStyleCnt="5"/>
      <dgm:spPr/>
      <dgm:t>
        <a:bodyPr/>
        <a:lstStyle/>
        <a:p>
          <a:endParaRPr lang="hr-HR"/>
        </a:p>
      </dgm:t>
    </dgm:pt>
    <dgm:pt modelId="{3806EA12-262D-4C87-91E7-1618092F3CA4}" type="pres">
      <dgm:prSet presAssocID="{05A07174-59CA-4168-82CA-5E9521D7E2F2}" presName="node" presStyleLbl="node1" presStyleIdx="3" presStyleCnt="5">
        <dgm:presLayoutVars>
          <dgm:bulletEnabled val="1"/>
        </dgm:presLayoutVars>
      </dgm:prSet>
      <dgm:spPr/>
      <dgm:t>
        <a:bodyPr/>
        <a:lstStyle/>
        <a:p>
          <a:endParaRPr lang="hr-HR"/>
        </a:p>
      </dgm:t>
    </dgm:pt>
    <dgm:pt modelId="{BEA6FF52-FFF6-43A3-81E2-37D3E79B6365}" type="pres">
      <dgm:prSet presAssocID="{05A07174-59CA-4168-82CA-5E9521D7E2F2}" presName="dummy" presStyleCnt="0"/>
      <dgm:spPr/>
    </dgm:pt>
    <dgm:pt modelId="{776B043B-C721-4398-BEF8-14A245C2296E}" type="pres">
      <dgm:prSet presAssocID="{6DC882AE-BB6D-4A97-9FC7-492972BF0C04}" presName="sibTrans" presStyleLbl="sibTrans2D1" presStyleIdx="3" presStyleCnt="5"/>
      <dgm:spPr/>
      <dgm:t>
        <a:bodyPr/>
        <a:lstStyle/>
        <a:p>
          <a:endParaRPr lang="hr-HR"/>
        </a:p>
      </dgm:t>
    </dgm:pt>
    <dgm:pt modelId="{5DA90BC2-5692-48AC-8282-A0B9C97F312C}" type="pres">
      <dgm:prSet presAssocID="{77E29E3A-8DE7-43BB-BC87-3C2C1D3FB65D}" presName="node" presStyleLbl="node1" presStyleIdx="4" presStyleCnt="5">
        <dgm:presLayoutVars>
          <dgm:bulletEnabled val="1"/>
        </dgm:presLayoutVars>
      </dgm:prSet>
      <dgm:spPr/>
      <dgm:t>
        <a:bodyPr/>
        <a:lstStyle/>
        <a:p>
          <a:endParaRPr lang="hr-HR"/>
        </a:p>
      </dgm:t>
    </dgm:pt>
    <dgm:pt modelId="{82918B3E-7713-4106-925C-B2D3DDFE2A16}" type="pres">
      <dgm:prSet presAssocID="{77E29E3A-8DE7-43BB-BC87-3C2C1D3FB65D}" presName="dummy" presStyleCnt="0"/>
      <dgm:spPr/>
    </dgm:pt>
    <dgm:pt modelId="{0E3A3972-5AEA-4766-8421-ED07DAF7BC5A}" type="pres">
      <dgm:prSet presAssocID="{8A3A6E91-BE51-4336-8054-1FA9BBF0E201}" presName="sibTrans" presStyleLbl="sibTrans2D1" presStyleIdx="4" presStyleCnt="5"/>
      <dgm:spPr/>
      <dgm:t>
        <a:bodyPr/>
        <a:lstStyle/>
        <a:p>
          <a:endParaRPr lang="hr-HR"/>
        </a:p>
      </dgm:t>
    </dgm:pt>
  </dgm:ptLst>
  <dgm:cxnLst>
    <dgm:cxn modelId="{708C338B-AC4C-462F-B4D3-0D71925EEA69}" type="presOf" srcId="{6DC882AE-BB6D-4A97-9FC7-492972BF0C04}" destId="{776B043B-C721-4398-BEF8-14A245C2296E}" srcOrd="0" destOrd="0" presId="urn:microsoft.com/office/officeart/2005/8/layout/radial6"/>
    <dgm:cxn modelId="{EA8F45FD-6279-46DD-9CF7-EFAD293CE58F}" type="presOf" srcId="{A72E6CFD-D086-4AC0-BAE7-66BABE1FD792}" destId="{1DE8D0A7-D77F-4A93-81CC-6ABBD4EE4303}" srcOrd="0" destOrd="0" presId="urn:microsoft.com/office/officeart/2005/8/layout/radial6"/>
    <dgm:cxn modelId="{D4B32549-88B7-40DC-8755-098A67165498}" type="presOf" srcId="{F54E660B-9ACA-429C-8080-26B30E14835C}" destId="{9A943623-42FD-4C61-B1CF-427E5EC12966}" srcOrd="0" destOrd="0" presId="urn:microsoft.com/office/officeart/2005/8/layout/radial6"/>
    <dgm:cxn modelId="{8A181595-9E11-4C6C-97CA-B508F508F8A6}" srcId="{19D96394-9FF3-4D7C-903F-9A66F2E4BD52}" destId="{660B16C2-6C9F-46D7-BC06-0F1E855C3F42}" srcOrd="0" destOrd="0" parTransId="{E2B19AB2-7CD8-459E-AAD4-7257C485DBC8}" sibTransId="{80E0D8BC-17C4-492C-B528-AAD35A96A5A4}"/>
    <dgm:cxn modelId="{9B3AB504-878F-4AA1-9878-4572E832722A}" srcId="{19D96394-9FF3-4D7C-903F-9A66F2E4BD52}" destId="{77E29E3A-8DE7-43BB-BC87-3C2C1D3FB65D}" srcOrd="4" destOrd="0" parTransId="{D0E3F282-F347-4D01-8DC3-1CCDBBC35102}" sibTransId="{8A3A6E91-BE51-4336-8054-1FA9BBF0E201}"/>
    <dgm:cxn modelId="{3E1D978F-7917-4AE4-A5B9-E1DA4A74E4F1}" srcId="{19D96394-9FF3-4D7C-903F-9A66F2E4BD52}" destId="{747AF44A-EA59-413B-94EF-81797FA9D33D}" srcOrd="1" destOrd="0" parTransId="{EC7E06C6-A371-42AE-8713-1F43DD2807D4}" sibTransId="{F274B2FA-6DAE-45F6-A47C-FC389750569A}"/>
    <dgm:cxn modelId="{2B6A9A61-BB87-4F41-AE8A-3432CD0FCA3B}" srcId="{F54E660B-9ACA-429C-8080-26B30E14835C}" destId="{19D96394-9FF3-4D7C-903F-9A66F2E4BD52}" srcOrd="0" destOrd="0" parTransId="{BFAF842E-9911-42C4-AB68-4F3A31695994}" sibTransId="{2730070A-D17B-45CD-BF82-484AE0A20394}"/>
    <dgm:cxn modelId="{E2DB64E5-7479-412C-BD67-1D3CA50EFAA0}" type="presOf" srcId="{80E0D8BC-17C4-492C-B528-AAD35A96A5A4}" destId="{10F07BE3-347B-4420-9A18-CF044516A488}" srcOrd="0" destOrd="0" presId="urn:microsoft.com/office/officeart/2005/8/layout/radial6"/>
    <dgm:cxn modelId="{0A1F4033-F6E5-4FBE-BA24-76C335749595}" type="presOf" srcId="{05A07174-59CA-4168-82CA-5E9521D7E2F2}" destId="{3806EA12-262D-4C87-91E7-1618092F3CA4}" srcOrd="0" destOrd="0" presId="urn:microsoft.com/office/officeart/2005/8/layout/radial6"/>
    <dgm:cxn modelId="{81F9A0C1-6D6B-46C5-A4A5-17CFDEA27C9A}" type="presOf" srcId="{939C3BAF-F729-45FC-97CC-83C75CD3B1CD}" destId="{FDDAC97D-E8DE-418E-AF85-6A24B56B0C44}" srcOrd="0" destOrd="0" presId="urn:microsoft.com/office/officeart/2005/8/layout/radial6"/>
    <dgm:cxn modelId="{365FA8E9-CD4D-4786-9FA5-C6FB5FA15460}" srcId="{19D96394-9FF3-4D7C-903F-9A66F2E4BD52}" destId="{A72E6CFD-D086-4AC0-BAE7-66BABE1FD792}" srcOrd="2" destOrd="0" parTransId="{FD08D2B5-42F0-4F0A-831C-07B63E12482E}" sibTransId="{939C3BAF-F729-45FC-97CC-83C75CD3B1CD}"/>
    <dgm:cxn modelId="{C4046265-E6AF-4EA0-AD97-CBCAAFB611EB}" srcId="{19D96394-9FF3-4D7C-903F-9A66F2E4BD52}" destId="{05A07174-59CA-4168-82CA-5E9521D7E2F2}" srcOrd="3" destOrd="0" parTransId="{62DF56AF-1CA7-4790-8839-2BE588DE559A}" sibTransId="{6DC882AE-BB6D-4A97-9FC7-492972BF0C04}"/>
    <dgm:cxn modelId="{03FF8229-BD92-483E-BA62-52A6D952E201}" type="presOf" srcId="{19D96394-9FF3-4D7C-903F-9A66F2E4BD52}" destId="{CC8AF2B9-C6A2-4F42-B980-FAA11D01216D}" srcOrd="0" destOrd="0" presId="urn:microsoft.com/office/officeart/2005/8/layout/radial6"/>
    <dgm:cxn modelId="{0DCB7FBF-AF41-47B5-8C00-7C43CD631F0B}" type="presOf" srcId="{8A3A6E91-BE51-4336-8054-1FA9BBF0E201}" destId="{0E3A3972-5AEA-4766-8421-ED07DAF7BC5A}" srcOrd="0" destOrd="0" presId="urn:microsoft.com/office/officeart/2005/8/layout/radial6"/>
    <dgm:cxn modelId="{B60AAD34-CA7C-4BDF-AE8E-C23D030A7427}" type="presOf" srcId="{747AF44A-EA59-413B-94EF-81797FA9D33D}" destId="{A9A9040A-FA1B-482C-8661-B1A4C9E97FAD}" srcOrd="0" destOrd="0" presId="urn:microsoft.com/office/officeart/2005/8/layout/radial6"/>
    <dgm:cxn modelId="{40A909E5-AA86-40FA-834E-EA54DEA52DDC}" type="presOf" srcId="{F274B2FA-6DAE-45F6-A47C-FC389750569A}" destId="{C4251EA5-77E2-4837-B49E-10AE3D36C258}" srcOrd="0" destOrd="0" presId="urn:microsoft.com/office/officeart/2005/8/layout/radial6"/>
    <dgm:cxn modelId="{E1D49971-E545-4B73-9B77-72355B50C634}" type="presOf" srcId="{660B16C2-6C9F-46D7-BC06-0F1E855C3F42}" destId="{127F1A80-4127-4ACC-BB07-0907BE4C023D}" srcOrd="0" destOrd="0" presId="urn:microsoft.com/office/officeart/2005/8/layout/radial6"/>
    <dgm:cxn modelId="{82A43C41-0588-43D5-980A-BF6DA064E91F}" type="presOf" srcId="{77E29E3A-8DE7-43BB-BC87-3C2C1D3FB65D}" destId="{5DA90BC2-5692-48AC-8282-A0B9C97F312C}" srcOrd="0" destOrd="0" presId="urn:microsoft.com/office/officeart/2005/8/layout/radial6"/>
    <dgm:cxn modelId="{8D6A8415-6603-4B97-9902-DF11E4315DF4}" type="presParOf" srcId="{9A943623-42FD-4C61-B1CF-427E5EC12966}" destId="{CC8AF2B9-C6A2-4F42-B980-FAA11D01216D}" srcOrd="0" destOrd="0" presId="urn:microsoft.com/office/officeart/2005/8/layout/radial6"/>
    <dgm:cxn modelId="{D92E1905-1F93-4E65-BF43-2414C4F2025E}" type="presParOf" srcId="{9A943623-42FD-4C61-B1CF-427E5EC12966}" destId="{127F1A80-4127-4ACC-BB07-0907BE4C023D}" srcOrd="1" destOrd="0" presId="urn:microsoft.com/office/officeart/2005/8/layout/radial6"/>
    <dgm:cxn modelId="{50A0923B-106D-403E-A026-E1DEF100B2F3}" type="presParOf" srcId="{9A943623-42FD-4C61-B1CF-427E5EC12966}" destId="{C2BF3C1C-880B-4CF4-AA41-5CC84910A4E2}" srcOrd="2" destOrd="0" presId="urn:microsoft.com/office/officeart/2005/8/layout/radial6"/>
    <dgm:cxn modelId="{B0E64896-5739-4C15-8448-AF464C1D857E}" type="presParOf" srcId="{9A943623-42FD-4C61-B1CF-427E5EC12966}" destId="{10F07BE3-347B-4420-9A18-CF044516A488}" srcOrd="3" destOrd="0" presId="urn:microsoft.com/office/officeart/2005/8/layout/radial6"/>
    <dgm:cxn modelId="{D5BC4E2F-27EA-4A38-9597-8210A1E52F07}" type="presParOf" srcId="{9A943623-42FD-4C61-B1CF-427E5EC12966}" destId="{A9A9040A-FA1B-482C-8661-B1A4C9E97FAD}" srcOrd="4" destOrd="0" presId="urn:microsoft.com/office/officeart/2005/8/layout/radial6"/>
    <dgm:cxn modelId="{392D7FF0-8977-4A62-B3A1-3748E4DBF36D}" type="presParOf" srcId="{9A943623-42FD-4C61-B1CF-427E5EC12966}" destId="{ECCE56F0-752C-464F-A396-5B7082063D89}" srcOrd="5" destOrd="0" presId="urn:microsoft.com/office/officeart/2005/8/layout/radial6"/>
    <dgm:cxn modelId="{693649A6-FAAB-4302-975F-1404082A7174}" type="presParOf" srcId="{9A943623-42FD-4C61-B1CF-427E5EC12966}" destId="{C4251EA5-77E2-4837-B49E-10AE3D36C258}" srcOrd="6" destOrd="0" presId="urn:microsoft.com/office/officeart/2005/8/layout/radial6"/>
    <dgm:cxn modelId="{449B4F98-9260-4740-83D7-80EA045A5AA5}" type="presParOf" srcId="{9A943623-42FD-4C61-B1CF-427E5EC12966}" destId="{1DE8D0A7-D77F-4A93-81CC-6ABBD4EE4303}" srcOrd="7" destOrd="0" presId="urn:microsoft.com/office/officeart/2005/8/layout/radial6"/>
    <dgm:cxn modelId="{A5F97C56-2E47-483C-AF7C-A91ED1A97DD6}" type="presParOf" srcId="{9A943623-42FD-4C61-B1CF-427E5EC12966}" destId="{5A0EDFF4-D3D5-4C91-8253-AC15BB3306AD}" srcOrd="8" destOrd="0" presId="urn:microsoft.com/office/officeart/2005/8/layout/radial6"/>
    <dgm:cxn modelId="{5811F8A5-171E-4A2C-8895-C0C6E659BAB3}" type="presParOf" srcId="{9A943623-42FD-4C61-B1CF-427E5EC12966}" destId="{FDDAC97D-E8DE-418E-AF85-6A24B56B0C44}" srcOrd="9" destOrd="0" presId="urn:microsoft.com/office/officeart/2005/8/layout/radial6"/>
    <dgm:cxn modelId="{E52BB6E6-A101-4F6B-BCAC-EFF8356121D4}" type="presParOf" srcId="{9A943623-42FD-4C61-B1CF-427E5EC12966}" destId="{3806EA12-262D-4C87-91E7-1618092F3CA4}" srcOrd="10" destOrd="0" presId="urn:microsoft.com/office/officeart/2005/8/layout/radial6"/>
    <dgm:cxn modelId="{3077F7A6-D0BC-4BBC-9B74-1AEB57138D07}" type="presParOf" srcId="{9A943623-42FD-4C61-B1CF-427E5EC12966}" destId="{BEA6FF52-FFF6-43A3-81E2-37D3E79B6365}" srcOrd="11" destOrd="0" presId="urn:microsoft.com/office/officeart/2005/8/layout/radial6"/>
    <dgm:cxn modelId="{44B02F4E-F388-48BE-B815-C1BD3DC1983B}" type="presParOf" srcId="{9A943623-42FD-4C61-B1CF-427E5EC12966}" destId="{776B043B-C721-4398-BEF8-14A245C2296E}" srcOrd="12" destOrd="0" presId="urn:microsoft.com/office/officeart/2005/8/layout/radial6"/>
    <dgm:cxn modelId="{1DFF4BBC-042B-4FE9-BD4C-C73109C9ADE0}" type="presParOf" srcId="{9A943623-42FD-4C61-B1CF-427E5EC12966}" destId="{5DA90BC2-5692-48AC-8282-A0B9C97F312C}" srcOrd="13" destOrd="0" presId="urn:microsoft.com/office/officeart/2005/8/layout/radial6"/>
    <dgm:cxn modelId="{29DBC4FD-8940-4E39-A9CC-2D7767449B62}" type="presParOf" srcId="{9A943623-42FD-4C61-B1CF-427E5EC12966}" destId="{82918B3E-7713-4106-925C-B2D3DDFE2A16}" srcOrd="14" destOrd="0" presId="urn:microsoft.com/office/officeart/2005/8/layout/radial6"/>
    <dgm:cxn modelId="{2A410BA7-9AE1-4397-9375-D94B0FBDCB8A}" type="presParOf" srcId="{9A943623-42FD-4C61-B1CF-427E5EC12966}" destId="{0E3A3972-5AEA-4766-8421-ED07DAF7BC5A}" srcOrd="15" destOrd="0" presId="urn:microsoft.com/office/officeart/2005/8/layout/radial6"/>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1427F5-3EFB-4245-B97C-5DD828580E76}">
      <dsp:nvSpPr>
        <dsp:cNvPr id="0" name=""/>
        <dsp:cNvSpPr/>
      </dsp:nvSpPr>
      <dsp:spPr>
        <a:xfrm rot="16200000">
          <a:off x="290120" y="415881"/>
          <a:ext cx="1333201" cy="1897003"/>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hr-HR" sz="1800" kern="1200" dirty="0" smtClean="0"/>
            <a:t>Knjižničarka</a:t>
          </a:r>
          <a:endParaRPr lang="hr-HR" sz="1800" kern="1200" dirty="0"/>
        </a:p>
      </dsp:txBody>
      <dsp:txXfrm rot="16200000">
        <a:off x="290120" y="415881"/>
        <a:ext cx="1333201" cy="1897003"/>
      </dsp:txXfrm>
    </dsp:sp>
    <dsp:sp modelId="{2FA438AE-F832-4390-8EA5-7EE3A0A3C7B5}">
      <dsp:nvSpPr>
        <dsp:cNvPr id="0" name=""/>
        <dsp:cNvSpPr/>
      </dsp:nvSpPr>
      <dsp:spPr>
        <a:xfrm rot="5400000">
          <a:off x="6497270" y="298672"/>
          <a:ext cx="1333241" cy="213141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hr-HR" sz="2000" kern="1200" dirty="0" smtClean="0"/>
            <a:t>Učiteljica fizike</a:t>
          </a:r>
          <a:endParaRPr lang="hr-HR" sz="2000" kern="1200" dirty="0"/>
        </a:p>
      </dsp:txBody>
      <dsp:txXfrm rot="5400000">
        <a:off x="6497270" y="298672"/>
        <a:ext cx="1333241" cy="213141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3A3972-5AEA-4766-8421-ED07DAF7BC5A}">
      <dsp:nvSpPr>
        <dsp:cNvPr id="0" name=""/>
        <dsp:cNvSpPr/>
      </dsp:nvSpPr>
      <dsp:spPr>
        <a:xfrm>
          <a:off x="1374925" y="501235"/>
          <a:ext cx="3346149" cy="3346149"/>
        </a:xfrm>
        <a:prstGeom prst="blockArc">
          <a:avLst>
            <a:gd name="adj1" fmla="val 11880000"/>
            <a:gd name="adj2" fmla="val 162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6B043B-C721-4398-BEF8-14A245C2296E}">
      <dsp:nvSpPr>
        <dsp:cNvPr id="0" name=""/>
        <dsp:cNvSpPr/>
      </dsp:nvSpPr>
      <dsp:spPr>
        <a:xfrm>
          <a:off x="1374925" y="501235"/>
          <a:ext cx="3346149" cy="3346149"/>
        </a:xfrm>
        <a:prstGeom prst="blockArc">
          <a:avLst>
            <a:gd name="adj1" fmla="val 7560000"/>
            <a:gd name="adj2" fmla="val 1188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DAC97D-E8DE-418E-AF85-6A24B56B0C44}">
      <dsp:nvSpPr>
        <dsp:cNvPr id="0" name=""/>
        <dsp:cNvSpPr/>
      </dsp:nvSpPr>
      <dsp:spPr>
        <a:xfrm>
          <a:off x="1458174" y="565922"/>
          <a:ext cx="3346149" cy="3346149"/>
        </a:xfrm>
        <a:prstGeom prst="blockArc">
          <a:avLst>
            <a:gd name="adj1" fmla="val 3052082"/>
            <a:gd name="adj2" fmla="val 7781804"/>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251EA5-77E2-4837-B49E-10AE3D36C258}">
      <dsp:nvSpPr>
        <dsp:cNvPr id="0" name=""/>
        <dsp:cNvSpPr/>
      </dsp:nvSpPr>
      <dsp:spPr>
        <a:xfrm>
          <a:off x="1031789" y="663863"/>
          <a:ext cx="3710645" cy="3346149"/>
        </a:xfrm>
        <a:prstGeom prst="blockArc">
          <a:avLst>
            <a:gd name="adj1" fmla="val 20112251"/>
            <a:gd name="adj2" fmla="val 2794063"/>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F07BE3-347B-4420-9A18-CF044516A488}">
      <dsp:nvSpPr>
        <dsp:cNvPr id="0" name=""/>
        <dsp:cNvSpPr/>
      </dsp:nvSpPr>
      <dsp:spPr>
        <a:xfrm>
          <a:off x="1306573" y="499805"/>
          <a:ext cx="3346149" cy="3346149"/>
        </a:xfrm>
        <a:prstGeom prst="blockArc">
          <a:avLst>
            <a:gd name="adj1" fmla="val 16343821"/>
            <a:gd name="adj2" fmla="val 20445975"/>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8AF2B9-C6A2-4F42-B980-FAA11D01216D}">
      <dsp:nvSpPr>
        <dsp:cNvPr id="0" name=""/>
        <dsp:cNvSpPr/>
      </dsp:nvSpPr>
      <dsp:spPr>
        <a:xfrm>
          <a:off x="2255907" y="1383917"/>
          <a:ext cx="1538882" cy="15388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hr-HR" sz="1800" kern="1200" dirty="0" smtClean="0"/>
            <a:t>Učenje na izvoru gdje je sve </a:t>
          </a:r>
          <a:r>
            <a:rPr lang="hr-HR" sz="1800" b="1" kern="1200" dirty="0" smtClean="0"/>
            <a:t>pri ruci</a:t>
          </a:r>
          <a:endParaRPr lang="hr-HR" sz="1800" b="1" kern="1200" dirty="0"/>
        </a:p>
      </dsp:txBody>
      <dsp:txXfrm>
        <a:off x="2255907" y="1383917"/>
        <a:ext cx="1538882" cy="1538882"/>
      </dsp:txXfrm>
    </dsp:sp>
    <dsp:sp modelId="{127F1A80-4127-4ACC-BB07-0907BE4C023D}">
      <dsp:nvSpPr>
        <dsp:cNvPr id="0" name=""/>
        <dsp:cNvSpPr/>
      </dsp:nvSpPr>
      <dsp:spPr>
        <a:xfrm>
          <a:off x="2509391" y="1406"/>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hr-HR" sz="1700" kern="1200" dirty="0" smtClean="0"/>
            <a:t>1.grupa</a:t>
          </a:r>
          <a:endParaRPr lang="hr-HR" sz="1700" kern="1200" dirty="0"/>
        </a:p>
      </dsp:txBody>
      <dsp:txXfrm>
        <a:off x="2509391" y="1406"/>
        <a:ext cx="1077217" cy="1077217"/>
      </dsp:txXfrm>
    </dsp:sp>
    <dsp:sp modelId="{A9A9040A-FA1B-482C-8661-B1A4C9E97FAD}">
      <dsp:nvSpPr>
        <dsp:cNvPr id="0" name=""/>
        <dsp:cNvSpPr/>
      </dsp:nvSpPr>
      <dsp:spPr>
        <a:xfrm>
          <a:off x="3984111" y="1095897"/>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hr-HR" sz="1700" kern="1200" dirty="0" smtClean="0"/>
            <a:t>2.grupa</a:t>
          </a:r>
          <a:endParaRPr lang="hr-HR" sz="1700" kern="1200" dirty="0"/>
        </a:p>
      </dsp:txBody>
      <dsp:txXfrm>
        <a:off x="3984111" y="1095897"/>
        <a:ext cx="1077217" cy="1077217"/>
      </dsp:txXfrm>
    </dsp:sp>
    <dsp:sp modelId="{1DE8D0A7-D77F-4A93-81CC-6ABBD4EE4303}">
      <dsp:nvSpPr>
        <dsp:cNvPr id="0" name=""/>
        <dsp:cNvSpPr/>
      </dsp:nvSpPr>
      <dsp:spPr>
        <a:xfrm>
          <a:off x="3624057" y="2968101"/>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hr-HR" sz="1700" kern="1200" dirty="0" smtClean="0"/>
            <a:t>3.grupa</a:t>
          </a:r>
          <a:endParaRPr lang="hr-HR" sz="1700" kern="1200" dirty="0"/>
        </a:p>
      </dsp:txBody>
      <dsp:txXfrm>
        <a:off x="3624057" y="2968101"/>
        <a:ext cx="1077217" cy="1077217"/>
      </dsp:txXfrm>
    </dsp:sp>
    <dsp:sp modelId="{3806EA12-262D-4C87-91E7-1618092F3CA4}">
      <dsp:nvSpPr>
        <dsp:cNvPr id="0" name=""/>
        <dsp:cNvSpPr/>
      </dsp:nvSpPr>
      <dsp:spPr>
        <a:xfrm>
          <a:off x="1548776" y="2957873"/>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hr-HR" sz="1700" kern="1200" dirty="0" smtClean="0"/>
            <a:t>4.Grupa</a:t>
          </a:r>
          <a:endParaRPr lang="hr-HR" sz="1700" kern="1200" dirty="0"/>
        </a:p>
      </dsp:txBody>
      <dsp:txXfrm>
        <a:off x="1548776" y="2957873"/>
        <a:ext cx="1077217" cy="1077217"/>
      </dsp:txXfrm>
    </dsp:sp>
    <dsp:sp modelId="{5DA90BC2-5692-48AC-8282-A0B9C97F312C}">
      <dsp:nvSpPr>
        <dsp:cNvPr id="0" name=""/>
        <dsp:cNvSpPr/>
      </dsp:nvSpPr>
      <dsp:spPr>
        <a:xfrm>
          <a:off x="955084" y="1130676"/>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hr-HR" sz="1700" kern="1200" dirty="0" smtClean="0"/>
            <a:t>5.grupa</a:t>
          </a:r>
          <a:endParaRPr lang="hr-HR" sz="1700" kern="1200" dirty="0"/>
        </a:p>
      </dsp:txBody>
      <dsp:txXfrm>
        <a:off x="955084" y="1130676"/>
        <a:ext cx="1077217" cy="1077217"/>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3493DD-E029-4911-B582-B67EE54A5AE5}" type="datetimeFigureOut">
              <a:rPr lang="hr-HR" smtClean="0"/>
              <a:pPr/>
              <a:t>3.4.2017.</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8BED0B-A94C-4AB0-93E9-3755B40988D4}" type="slidenum">
              <a:rPr lang="hr-HR" smtClean="0"/>
              <a:pPr/>
              <a:t>‹#›</a:t>
            </a:fld>
            <a:endParaRPr lang="hr-HR"/>
          </a:p>
        </p:txBody>
      </p:sp>
    </p:spTree>
    <p:extLst>
      <p:ext uri="{BB962C8B-B14F-4D97-AF65-F5344CB8AC3E}">
        <p14:creationId xmlns:p14="http://schemas.microsoft.com/office/powerpoint/2010/main" xmlns="" val="2943043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dirty="0"/>
          </a:p>
        </p:txBody>
      </p:sp>
      <p:sp>
        <p:nvSpPr>
          <p:cNvPr id="4" name="Rezervirano mjesto broja slajda 3"/>
          <p:cNvSpPr>
            <a:spLocks noGrp="1"/>
          </p:cNvSpPr>
          <p:nvPr>
            <p:ph type="sldNum" sz="quarter" idx="10"/>
          </p:nvPr>
        </p:nvSpPr>
        <p:spPr/>
        <p:txBody>
          <a:bodyPr/>
          <a:lstStyle/>
          <a:p>
            <a:fld id="{098BED0B-A94C-4AB0-93E9-3755B40988D4}" type="slidenum">
              <a:rPr lang="hr-HR" smtClean="0"/>
              <a:pPr/>
              <a:t>4</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hr-HR" smtClean="0"/>
              <a:t>Kliknite da biste uredili stil naslova matrice</a:t>
            </a:r>
            <a:endParaRPr lang="hr-HR"/>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r-HR" smtClean="0"/>
              <a:t>Kliknite da biste uredili stil podnaslova matrice</a:t>
            </a:r>
            <a:endParaRPr lang="hr-H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idx="1"/>
          </p:nvPr>
        </p:nvSpPr>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Kliknite da biste uredili stilove teksta matrice</a:t>
            </a: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4" name="Rezervirano mjesto sadržaja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tekst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6" name="Rezervirano mjesto sadržaja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7" name="Rezervirano mjesto datuma 6"/>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datuma 2"/>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hr-HR" smtClean="0"/>
              <a:t>Kliknite da biste uredili stil naslova matrice</a:t>
            </a:r>
            <a:endParaRPr lang="hr-HR"/>
          </a:p>
        </p:txBody>
      </p:sp>
      <p:sp>
        <p:nvSpPr>
          <p:cNvPr id="3" name="Rezervirano mjesto sadržaja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tekst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hr-HR" smtClean="0"/>
              <a:t>Kliknite da biste uredili stil naslova matrice</a:t>
            </a:r>
            <a:endParaRPr lang="hr-HR"/>
          </a:p>
        </p:txBody>
      </p:sp>
      <p:sp>
        <p:nvSpPr>
          <p:cNvPr id="3" name="Rezervirano mjesto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3.4.2017</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Rezervirano mjesto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r-HR" smtClean="0"/>
              <a:t>Kliknite da biste uredili stil naslova matrice</a:t>
            </a:r>
            <a:endParaRPr lang="hr-HR"/>
          </a:p>
        </p:txBody>
      </p:sp>
      <p:sp>
        <p:nvSpPr>
          <p:cNvPr id="3" name="Rezervirano mjesto tekst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C1A071-2A74-455A-A49A-8BB21E4AC2F6}" type="datetimeFigureOut">
              <a:rPr lang="sr-Latn-CS" smtClean="0"/>
              <a:pPr/>
              <a:t>3.4.2017</a:t>
            </a:fld>
            <a:endParaRPr lang="hr-HR"/>
          </a:p>
        </p:txBody>
      </p:sp>
      <p:sp>
        <p:nvSpPr>
          <p:cNvPr id="5" name="Rezervirano mjesto podnožj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DD72BF-B849-4E00-8E72-529104776363}" type="slidenum">
              <a:rPr lang="hr-HR" smtClean="0"/>
              <a:pPr/>
              <a:t>‹#›</a:t>
            </a:fld>
            <a:endParaRPr lang="hr-H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rednja.hr/Zbornica/Nastava/Evo-sto-znaci-i-koja-podrucja-obuhvaca-STEM" TargetMode="External"/><Relationship Id="rId2" Type="http://schemas.openxmlformats.org/officeDocument/2006/relationships/hyperlink" Target="http://www.kurikulum.hr/wp-content/uploads/2016/02/UCITI-KAKO-UCITI-FINAL-18.2.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image" Target="../media/image5.jpeg"/><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txBox="1">
            <a:spLocks noGrp="1"/>
          </p:cNvSpPr>
          <p:nvPr>
            <p:ph type="ctrTitle"/>
          </p:nvPr>
        </p:nvSpPr>
        <p:spPr>
          <a:xfrm>
            <a:off x="539552" y="692696"/>
            <a:ext cx="7851648" cy="1231106"/>
          </a:xfrm>
          <a:prstGeom prst="rect">
            <a:avLst/>
          </a:prstGeom>
          <a:noFill/>
        </p:spPr>
        <p:txBody>
          <a:bodyPr wrap="square" rtlCol="0">
            <a:spAutoFit/>
          </a:bodyPr>
          <a:lstStyle/>
          <a:p>
            <a:pPr algn="ctr"/>
            <a:r>
              <a:rPr lang="hr-HR" sz="4000" dirty="0" smtClean="0">
                <a:solidFill>
                  <a:schemeClr val="tx1"/>
                </a:solidFill>
                <a:latin typeface="Arial" pitchFamily="34" charset="0"/>
                <a:cs typeface="Arial" pitchFamily="34" charset="0"/>
              </a:rPr>
              <a:t>NASTAVA FIZIKE U ŠKOLSKOJ KNJIŽNICI</a:t>
            </a:r>
            <a:endParaRPr lang="hr-HR" sz="4000" dirty="0">
              <a:solidFill>
                <a:schemeClr val="tx1"/>
              </a:solidFill>
              <a:latin typeface="Arial" pitchFamily="34" charset="0"/>
              <a:cs typeface="Arial" pitchFamily="34" charset="0"/>
            </a:endParaRPr>
          </a:p>
        </p:txBody>
      </p:sp>
      <p:sp>
        <p:nvSpPr>
          <p:cNvPr id="5" name="TekstniOkvir 4"/>
          <p:cNvSpPr txBox="1"/>
          <p:nvPr/>
        </p:nvSpPr>
        <p:spPr>
          <a:xfrm>
            <a:off x="683568" y="2276872"/>
            <a:ext cx="3528392" cy="1846659"/>
          </a:xfrm>
          <a:prstGeom prst="rect">
            <a:avLst/>
          </a:prstGeom>
          <a:noFill/>
        </p:spPr>
        <p:txBody>
          <a:bodyPr wrap="square" rtlCol="0">
            <a:spAutoFit/>
          </a:bodyPr>
          <a:lstStyle/>
          <a:p>
            <a:r>
              <a:rPr lang="hr-HR" sz="2000" b="1" dirty="0" smtClean="0">
                <a:latin typeface="Arial" pitchFamily="34" charset="0"/>
                <a:cs typeface="Arial" pitchFamily="34" charset="0"/>
              </a:rPr>
              <a:t>PRIMJER DOBRE PRAKSE</a:t>
            </a:r>
          </a:p>
          <a:p>
            <a:r>
              <a:rPr lang="hr-HR" sz="2000" dirty="0" smtClean="0">
                <a:latin typeface="Arial" pitchFamily="34" charset="0"/>
                <a:cs typeface="Arial" pitchFamily="34" charset="0"/>
              </a:rPr>
              <a:t>Informacijska pismenost –STEM PODRUČJE</a:t>
            </a: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latin typeface="Arial" pitchFamily="34" charset="0"/>
                <a:cs typeface="Arial" pitchFamily="34" charset="0"/>
              </a:rPr>
              <a:t>8. razred</a:t>
            </a:r>
          </a:p>
          <a:p>
            <a:endParaRPr lang="hr-HR" dirty="0"/>
          </a:p>
        </p:txBody>
      </p:sp>
      <p:sp>
        <p:nvSpPr>
          <p:cNvPr id="6" name="TekstniOkvir 5"/>
          <p:cNvSpPr txBox="1"/>
          <p:nvPr/>
        </p:nvSpPr>
        <p:spPr>
          <a:xfrm>
            <a:off x="611560" y="4365104"/>
            <a:ext cx="4824536" cy="1077218"/>
          </a:xfrm>
          <a:prstGeom prst="rect">
            <a:avLst/>
          </a:prstGeom>
          <a:noFill/>
        </p:spPr>
        <p:txBody>
          <a:bodyPr wrap="square" rtlCol="0">
            <a:spAutoFit/>
          </a:bodyPr>
          <a:lstStyle/>
          <a:p>
            <a:r>
              <a:rPr lang="hr-HR" sz="1600" dirty="0" smtClean="0">
                <a:latin typeface="Arial" pitchFamily="34" charset="0"/>
                <a:cs typeface="Arial" pitchFamily="34" charset="0"/>
              </a:rPr>
              <a:t>Đurđa Ivković-Macut, dipl.knjiž.i dipl. pol.</a:t>
            </a:r>
            <a:br>
              <a:rPr lang="hr-HR" sz="1600" dirty="0" smtClean="0">
                <a:latin typeface="Arial" pitchFamily="34" charset="0"/>
                <a:cs typeface="Arial" pitchFamily="34" charset="0"/>
              </a:rPr>
            </a:br>
            <a:r>
              <a:rPr lang="hr-HR" sz="1600" dirty="0" smtClean="0">
                <a:latin typeface="Arial" pitchFamily="34" charset="0"/>
                <a:cs typeface="Arial" pitchFamily="34" charset="0"/>
              </a:rPr>
              <a:t>stručna suradnica knjižničarka mentorica</a:t>
            </a:r>
            <a:br>
              <a:rPr lang="hr-HR" sz="1600" dirty="0" smtClean="0">
                <a:latin typeface="Arial" pitchFamily="34" charset="0"/>
                <a:cs typeface="Arial" pitchFamily="34" charset="0"/>
              </a:rPr>
            </a:br>
            <a:r>
              <a:rPr lang="hr-HR" sz="1600" dirty="0" smtClean="0">
                <a:latin typeface="Arial" pitchFamily="34" charset="0"/>
                <a:cs typeface="Arial" pitchFamily="34" charset="0"/>
              </a:rPr>
              <a:t>Maša Mikšić,prof. i dipl. ing fizike</a:t>
            </a:r>
            <a:br>
              <a:rPr lang="hr-HR" sz="1600" dirty="0" smtClean="0">
                <a:latin typeface="Arial" pitchFamily="34" charset="0"/>
                <a:cs typeface="Arial" pitchFamily="34" charset="0"/>
              </a:rPr>
            </a:br>
            <a:r>
              <a:rPr lang="hr-HR" sz="1600" dirty="0" smtClean="0">
                <a:latin typeface="Arial" pitchFamily="34" charset="0"/>
                <a:cs typeface="Arial" pitchFamily="34" charset="0"/>
              </a:rPr>
              <a:t>učiteljica fizike</a:t>
            </a:r>
            <a:endParaRPr lang="hr-HR" sz="1600" dirty="0">
              <a:latin typeface="Arial" pitchFamily="34" charset="0"/>
              <a:cs typeface="Arial" pitchFamily="34" charset="0"/>
            </a:endParaRPr>
          </a:p>
        </p:txBody>
      </p:sp>
      <p:pic>
        <p:nvPicPr>
          <p:cNvPr id="7" name="Rezervirano mjesto sadržaja 3" descr="DSC00034.JPG"/>
          <p:cNvPicPr>
            <a:picLocks noChangeAspect="1"/>
          </p:cNvPicPr>
          <p:nvPr/>
        </p:nvPicPr>
        <p:blipFill>
          <a:blip r:embed="rId2" cstate="print"/>
          <a:stretch>
            <a:fillRect/>
          </a:stretch>
        </p:blipFill>
        <p:spPr>
          <a:xfrm>
            <a:off x="4716016" y="1772816"/>
            <a:ext cx="4056451" cy="3042338"/>
          </a:xfrm>
          <a:prstGeom prst="rect">
            <a:avLst/>
          </a:prstGeom>
          <a:ln>
            <a:noFill/>
          </a:ln>
          <a:effectLst>
            <a:softEdge rad="112500"/>
          </a:effectLst>
        </p:spPr>
      </p:pic>
      <p:sp>
        <p:nvSpPr>
          <p:cNvPr id="8" name="TekstniOkvir 7"/>
          <p:cNvSpPr txBox="1"/>
          <p:nvPr/>
        </p:nvSpPr>
        <p:spPr>
          <a:xfrm>
            <a:off x="4860032" y="4797152"/>
            <a:ext cx="4032448" cy="584775"/>
          </a:xfrm>
          <a:prstGeom prst="rect">
            <a:avLst/>
          </a:prstGeom>
          <a:noFill/>
        </p:spPr>
        <p:txBody>
          <a:bodyPr wrap="square" rtlCol="0">
            <a:spAutoFit/>
          </a:bodyPr>
          <a:lstStyle/>
          <a:p>
            <a:r>
              <a:rPr lang="hr-HR" sz="1600" dirty="0" smtClean="0">
                <a:latin typeface="Arial" pitchFamily="34" charset="0"/>
                <a:cs typeface="Arial" pitchFamily="34" charset="0"/>
              </a:rPr>
              <a:t>OŠ DRAGOJLE JARNEVIĆ,KARLOVAC</a:t>
            </a:r>
          </a:p>
          <a:p>
            <a:r>
              <a:rPr lang="hr-HR" sz="1600" dirty="0" smtClean="0">
                <a:latin typeface="Arial" pitchFamily="34" charset="0"/>
                <a:cs typeface="Arial" pitchFamily="34" charset="0"/>
              </a:rPr>
              <a:t>( 1896.)</a:t>
            </a:r>
            <a:endParaRPr lang="hr-HR" sz="1600" dirty="0">
              <a:latin typeface="Arial" pitchFamily="34" charset="0"/>
              <a:cs typeface="Arial" pitchFamily="34" charset="0"/>
            </a:endParaRPr>
          </a:p>
        </p:txBody>
      </p:sp>
      <p:sp>
        <p:nvSpPr>
          <p:cNvPr id="9" name="TextBox 8"/>
          <p:cNvSpPr txBox="1"/>
          <p:nvPr/>
        </p:nvSpPr>
        <p:spPr>
          <a:xfrm>
            <a:off x="683568" y="5661248"/>
            <a:ext cx="5005064" cy="646331"/>
          </a:xfrm>
          <a:prstGeom prst="rect">
            <a:avLst/>
          </a:prstGeom>
          <a:noFill/>
        </p:spPr>
        <p:txBody>
          <a:bodyPr wrap="square" rtlCol="0">
            <a:spAutoFit/>
          </a:bodyPr>
          <a:lstStyle/>
          <a:p>
            <a:r>
              <a:rPr lang="hr-HR" dirty="0" smtClean="0"/>
              <a:t>Proljetna škola školskih knjižničara </a:t>
            </a:r>
            <a:br>
              <a:rPr lang="hr-HR" dirty="0" smtClean="0"/>
            </a:br>
            <a:r>
              <a:rPr lang="hr-HR" dirty="0" smtClean="0"/>
              <a:t>Trogir, Hotel Medena, 6.-8. travnja 2017.</a:t>
            </a:r>
            <a:endParaRPr lang="hr-H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548680"/>
            <a:ext cx="8229600" cy="5472608"/>
          </a:xfrm>
        </p:spPr>
        <p:txBody>
          <a:bodyPr>
            <a:normAutofit/>
          </a:bodyPr>
          <a:lstStyle/>
          <a:p>
            <a:pPr lvl="0">
              <a:buNone/>
            </a:pPr>
            <a:r>
              <a:rPr lang="hr-HR" sz="1800" b="1" dirty="0" smtClean="0">
                <a:latin typeface="Arial" pitchFamily="34" charset="0"/>
                <a:cs typeface="Arial" pitchFamily="34" charset="0"/>
              </a:rPr>
              <a:t>     2.GRUPA</a:t>
            </a:r>
          </a:p>
          <a:p>
            <a:pPr>
              <a:buNone/>
            </a:pP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pPr lvl="0"/>
            <a:r>
              <a:rPr lang="hr-HR" sz="1800" i="1" dirty="0" smtClean="0">
                <a:latin typeface="Arial" pitchFamily="34" charset="0"/>
                <a:cs typeface="Arial" pitchFamily="34" charset="0"/>
              </a:rPr>
              <a:t>Zanimljivosti...</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Zanimljiva je priča o nastanku riječi „ silueta“. Riječ je uzeta od prezimena francuskog ministra financija Etiennea de Silhouetta koji je sredinom 18.st. pozivao na štednju i korio aristokraciju zbog ogromnih izdataka za slike i portrete. Niska cijena osjenčanih portreta dala je povoda šaljivdžijama da ih nazivaju portretima „ a la Silhouette“.</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pPr lvl="0"/>
            <a:r>
              <a:rPr lang="hr-HR" sz="1800" b="1" dirty="0" smtClean="0">
                <a:latin typeface="Arial" pitchFamily="34" charset="0"/>
                <a:cs typeface="Arial" pitchFamily="34" charset="0"/>
              </a:rPr>
              <a:t>1.ZADATAK </a:t>
            </a:r>
            <a:r>
              <a:rPr lang="hr-HR" sz="1800" dirty="0" smtClean="0">
                <a:latin typeface="Arial" pitchFamily="34" charset="0"/>
                <a:cs typeface="Arial" pitchFamily="34" charset="0"/>
              </a:rPr>
              <a:t>:  Opišite pomrčinu Sunca i Mjeseca uz pomoć literature i napišite kratku anotaciju( kratak prikaz sadržaja nekog dokumenta).Pojavu  slikovno predočite uz pomoć atlasa ( Veliki atlas svemira).</a:t>
            </a:r>
          </a:p>
          <a:p>
            <a:pPr lvl="0"/>
            <a:r>
              <a:rPr lang="hr-HR" sz="1800" b="1" dirty="0" smtClean="0">
                <a:latin typeface="Arial" pitchFamily="34" charset="0"/>
                <a:cs typeface="Arial" pitchFamily="34" charset="0"/>
              </a:rPr>
              <a:t>2.ZADATAK</a:t>
            </a:r>
            <a:r>
              <a:rPr lang="hr-HR" sz="1800" dirty="0" smtClean="0">
                <a:latin typeface="Arial" pitchFamily="34" charset="0"/>
                <a:cs typeface="Arial" pitchFamily="34" charset="0"/>
              </a:rPr>
              <a:t>:  Možete li objasniti tvrdnju da se poznata dječja igra  „skrivača“ temelji na činjenici  da svjetlost ne može skretati iza zgrade, ugla ili drveta...</a:t>
            </a:r>
            <a:br>
              <a:rPr lang="hr-HR" sz="1800" dirty="0" smtClean="0">
                <a:latin typeface="Arial" pitchFamily="34" charset="0"/>
                <a:cs typeface="Arial" pitchFamily="34" charset="0"/>
              </a:rPr>
            </a:br>
            <a:endParaRPr lang="hr-HR" sz="1800" dirty="0" smtClean="0">
              <a:latin typeface="Arial" pitchFamily="34" charset="0"/>
              <a:cs typeface="Arial" pitchFamily="34" charset="0"/>
            </a:endParaRPr>
          </a:p>
          <a:p>
            <a:endParaRPr lang="hr-HR"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694" y="673589"/>
            <a:ext cx="8229600" cy="4389120"/>
          </a:xfrm>
        </p:spPr>
        <p:txBody>
          <a:bodyPr>
            <a:noAutofit/>
          </a:bodyPr>
          <a:lstStyle/>
          <a:p>
            <a:pPr lvl="0"/>
            <a:r>
              <a:rPr lang="hr-HR" sz="1800" b="1" dirty="0" smtClean="0">
                <a:latin typeface="Arial" pitchFamily="34" charset="0"/>
                <a:cs typeface="Arial" pitchFamily="34" charset="0"/>
              </a:rPr>
              <a:t>3. GRUPA</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pPr lvl="0"/>
            <a:r>
              <a:rPr lang="hr-HR" sz="1800" i="1" dirty="0" smtClean="0">
                <a:latin typeface="Arial" pitchFamily="34" charset="0"/>
                <a:cs typeface="Arial" pitchFamily="34" charset="0"/>
              </a:rPr>
              <a:t>Zanimljivosti...</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*Svjetlosti treba oko 8 minuta da stigne od Sunca do Zemlje,tj.  da prevali put od približno 150 mil km.</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*Udaljenosti u svemiru su doista velike – svjetlosti je potrebno oko </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100 000 godina da prijeđe s ruba na rub naše galaktike –Mliječne staze!</a:t>
            </a:r>
            <a:br>
              <a:rPr lang="hr-HR" sz="1800" i="1" dirty="0" smtClean="0">
                <a:latin typeface="Arial" pitchFamily="34" charset="0"/>
                <a:cs typeface="Arial" pitchFamily="34" charset="0"/>
              </a:rPr>
            </a:br>
            <a:endParaRPr lang="hr-HR" sz="1800" dirty="0" smtClean="0">
              <a:latin typeface="Arial" pitchFamily="34" charset="0"/>
              <a:cs typeface="Arial" pitchFamily="34" charset="0"/>
            </a:endParaRPr>
          </a:p>
          <a:p>
            <a:r>
              <a:rPr lang="hr-HR" sz="1800" b="1" dirty="0" smtClean="0">
                <a:latin typeface="Arial" pitchFamily="34" charset="0"/>
                <a:cs typeface="Arial" pitchFamily="34" charset="0"/>
              </a:rPr>
              <a:t>1. ZADATAK </a:t>
            </a:r>
            <a:r>
              <a:rPr lang="hr-HR" sz="1800" i="1" dirty="0" smtClean="0">
                <a:latin typeface="Arial" pitchFamily="34" charset="0"/>
                <a:cs typeface="Arial" pitchFamily="34" charset="0"/>
              </a:rPr>
              <a:t>: Koja je najveća brzina u prirodi i koliko iznosi?</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Podatke podkrijepite citatima iz enciklopedije/ leksikona.</a:t>
            </a:r>
            <a:endParaRPr lang="hr-HR" sz="1800" dirty="0" smtClean="0">
              <a:latin typeface="Arial" pitchFamily="34" charset="0"/>
              <a:cs typeface="Arial" pitchFamily="34" charset="0"/>
            </a:endParaRPr>
          </a:p>
          <a:p>
            <a:r>
              <a:rPr lang="hr-HR" sz="1800" b="1" i="1" dirty="0" smtClean="0">
                <a:latin typeface="Arial" pitchFamily="34" charset="0"/>
                <a:cs typeface="Arial" pitchFamily="34" charset="0"/>
              </a:rPr>
              <a:t>2.ZADATAK</a:t>
            </a:r>
            <a:r>
              <a:rPr lang="hr-HR" sz="1800" i="1" dirty="0" smtClean="0">
                <a:latin typeface="Arial" pitchFamily="34" charset="0"/>
                <a:cs typeface="Arial" pitchFamily="34" charset="0"/>
              </a:rPr>
              <a:t>:  Jeste li čuli za znanstvnika /astonoma koji se zove </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Olaf Römer ? </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Istražite u enciklopediji čime se bavio te napišite kratki sažetak ( do pet rečenica).</a:t>
            </a:r>
            <a:endParaRPr lang="hr-HR" sz="1800" dirty="0" smtClean="0">
              <a:latin typeface="Arial" pitchFamily="34" charset="0"/>
              <a:cs typeface="Arial" pitchFamily="34" charset="0"/>
            </a:endParaRPr>
          </a:p>
          <a:p>
            <a:r>
              <a:rPr lang="hr-HR" sz="1800" b="1" dirty="0" smtClean="0">
                <a:latin typeface="Arial" pitchFamily="34" charset="0"/>
                <a:cs typeface="Arial" pitchFamily="34" charset="0"/>
              </a:rPr>
              <a:t>3.ZADATAK:</a:t>
            </a:r>
            <a:r>
              <a:rPr lang="hr-HR" sz="1800" i="1" dirty="0" smtClean="0">
                <a:latin typeface="Arial" pitchFamily="34" charset="0"/>
                <a:cs typeface="Arial" pitchFamily="34" charset="0"/>
              </a:rPr>
              <a:t/>
            </a:r>
            <a:br>
              <a:rPr lang="hr-HR" sz="1800" i="1" dirty="0" smtClean="0">
                <a:latin typeface="Arial" pitchFamily="34" charset="0"/>
                <a:cs typeface="Arial" pitchFamily="34" charset="0"/>
              </a:rPr>
            </a:br>
            <a:r>
              <a:rPr lang="hr-HR" sz="1800" i="1" dirty="0" smtClean="0">
                <a:latin typeface="Arial" pitchFamily="34" charset="0"/>
                <a:cs typeface="Arial" pitchFamily="34" charset="0"/>
              </a:rPr>
              <a:t>Što je kaleidoskop?</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Prepišite definiciju iz enciklopedije ( citirajte ).</a:t>
            </a:r>
            <a:endParaRPr lang="hr-HR" sz="1800" dirty="0" smtClean="0">
              <a:latin typeface="Arial" pitchFamily="34" charset="0"/>
              <a:cs typeface="Arial" pitchFamily="34" charset="0"/>
            </a:endParaRPr>
          </a:p>
          <a:p>
            <a:endParaRPr lang="hr-HR"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FIZIKA vs ŠK.Knjižnica 7-15\fizika- slike 2.5.12-1\DSC01642.JPG"/>
          <p:cNvPicPr>
            <a:picLocks noGrp="1" noChangeAspect="1" noChangeArrowheads="1"/>
          </p:cNvPicPr>
          <p:nvPr>
            <p:ph idx="1"/>
          </p:nvPr>
        </p:nvPicPr>
        <p:blipFill>
          <a:blip r:embed="rId2" cstate="print"/>
          <a:srcRect/>
          <a:stretch>
            <a:fillRect/>
          </a:stretch>
        </p:blipFill>
        <p:spPr bwMode="auto">
          <a:xfrm>
            <a:off x="1187624" y="1628800"/>
            <a:ext cx="6332636" cy="4749477"/>
          </a:xfrm>
          <a:prstGeom prst="rect">
            <a:avLst/>
          </a:prstGeom>
          <a:noFill/>
        </p:spPr>
      </p:pic>
      <p:sp>
        <p:nvSpPr>
          <p:cNvPr id="3" name="TextBox 2"/>
          <p:cNvSpPr txBox="1"/>
          <p:nvPr/>
        </p:nvSpPr>
        <p:spPr>
          <a:xfrm>
            <a:off x="899592" y="476672"/>
            <a:ext cx="7777880" cy="954107"/>
          </a:xfrm>
          <a:prstGeom prst="rect">
            <a:avLst/>
          </a:prstGeom>
          <a:noFill/>
        </p:spPr>
        <p:txBody>
          <a:bodyPr wrap="square" rtlCol="0">
            <a:spAutoFit/>
          </a:bodyPr>
          <a:lstStyle/>
          <a:p>
            <a:r>
              <a:rPr lang="hr-HR" sz="2800" dirty="0" smtClean="0">
                <a:solidFill>
                  <a:schemeClr val="tx2"/>
                </a:solidFill>
                <a:latin typeface="Arial" pitchFamily="34" charset="0"/>
                <a:cs typeface="Arial" pitchFamily="34" charset="0"/>
              </a:rPr>
              <a:t>Učenici čitaju,proučavaju, istražuju,zapisuju </a:t>
            </a:r>
            <a:br>
              <a:rPr lang="hr-HR" sz="2800" dirty="0" smtClean="0">
                <a:solidFill>
                  <a:schemeClr val="tx2"/>
                </a:solidFill>
                <a:latin typeface="Arial" pitchFamily="34" charset="0"/>
                <a:cs typeface="Arial" pitchFamily="34" charset="0"/>
              </a:rPr>
            </a:br>
            <a:r>
              <a:rPr lang="hr-HR" sz="2800" dirty="0" smtClean="0">
                <a:solidFill>
                  <a:schemeClr val="tx2"/>
                </a:solidFill>
                <a:latin typeface="Arial" pitchFamily="34" charset="0"/>
                <a:cs typeface="Arial" pitchFamily="34" charset="0"/>
              </a:rPr>
              <a:t>i komuniciraju u radnim skupinama.</a:t>
            </a:r>
            <a:endParaRPr lang="hr-HR" sz="28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r>
              <a:rPr lang="hr-HR" sz="2600" dirty="0" smtClean="0">
                <a:latin typeface="Arial" pitchFamily="34" charset="0"/>
                <a:cs typeface="Arial" pitchFamily="34" charset="0"/>
              </a:rPr>
              <a:t>Parafraziraju pojmove pronađene u literaturi i  citiraju izvore.</a:t>
            </a:r>
          </a:p>
          <a:p>
            <a:r>
              <a:rPr lang="hr-HR" sz="2600" dirty="0" smtClean="0">
                <a:latin typeface="Arial" pitchFamily="34" charset="0"/>
                <a:cs typeface="Arial" pitchFamily="34" charset="0"/>
              </a:rPr>
              <a:t>Kritički s razumijevanjem odnose se prema tekstu te rade bilješke i pišu sažetak.</a:t>
            </a:r>
          </a:p>
          <a:p>
            <a:r>
              <a:rPr lang="hr-HR" sz="2600" dirty="0" smtClean="0">
                <a:latin typeface="Arial" pitchFamily="34" charset="0"/>
                <a:cs typeface="Arial" pitchFamily="34" charset="0"/>
              </a:rPr>
              <a:t>Oslanjaju se na predznanje i naučeno o predmetu kojeg istražuju.</a:t>
            </a:r>
          </a:p>
          <a:p>
            <a:r>
              <a:rPr lang="hr-HR" sz="2600" dirty="0" smtClean="0">
                <a:latin typeface="Arial" pitchFamily="34" charset="0"/>
                <a:cs typeface="Arial" pitchFamily="34" charset="0"/>
              </a:rPr>
              <a:t>Ako nisu savladali nastavnu jedinicu koja je tema istraživanja, shvaćanje pročitanoga neće biti očekivano u </a:t>
            </a:r>
            <a:r>
              <a:rPr lang="hr-HR" sz="2600" smtClean="0">
                <a:latin typeface="Arial" pitchFamily="34" charset="0"/>
                <a:cs typeface="Arial" pitchFamily="34" charset="0"/>
              </a:rPr>
              <a:t>dovoljnoj mjeri.</a:t>
            </a:r>
            <a:r>
              <a:rPr lang="hr-HR" sz="2600" dirty="0" smtClean="0">
                <a:latin typeface="Arial" pitchFamily="34" charset="0"/>
                <a:cs typeface="Arial" pitchFamily="34" charset="0"/>
              </a:rPr>
              <a:t/>
            </a:r>
            <a:br>
              <a:rPr lang="hr-HR" sz="2600" dirty="0" smtClean="0">
                <a:latin typeface="Arial" pitchFamily="34" charset="0"/>
                <a:cs typeface="Arial" pitchFamily="34" charset="0"/>
              </a:rPr>
            </a:br>
            <a:endParaRPr lang="hr-HR" sz="2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r>
              <a:rPr lang="hr-HR" sz="2600" dirty="0" smtClean="0">
                <a:latin typeface="Arial" pitchFamily="34" charset="0"/>
                <a:cs typeface="Arial" pitchFamily="34" charset="0"/>
              </a:rPr>
              <a:t>Učenici čitajući s razumijevanjem interpretiraju pojmove pronađene u literaturi koja pripada znanstvenoj i popularnoj građi u školskoj knjižnici.</a:t>
            </a:r>
          </a:p>
          <a:p>
            <a:r>
              <a:rPr lang="hr-HR" sz="2600" dirty="0" smtClean="0">
                <a:latin typeface="Arial" pitchFamily="34" charset="0"/>
                <a:cs typeface="Arial" pitchFamily="34" charset="0"/>
              </a:rPr>
              <a:t>Samostalno  otkrivaju  i  pronalaze odgovore na zadana pitanja i time usustavljuju stečena znanja.</a:t>
            </a:r>
          </a:p>
          <a:p>
            <a:r>
              <a:rPr lang="hr-HR" sz="2600" dirty="0" smtClean="0">
                <a:latin typeface="Arial" pitchFamily="34" charset="0"/>
                <a:cs typeface="Arial" pitchFamily="34" charset="0"/>
              </a:rPr>
              <a:t>Nove zamisli koje su stekli čitanjem stručne građe mogu pomoći kod objašnjavanja pojava načinom kako to prije nisu mislili.</a:t>
            </a:r>
            <a:r>
              <a:rPr lang="hr-HR" dirty="0" smtClean="0">
                <a:latin typeface="Arial" pitchFamily="34" charset="0"/>
                <a:cs typeface="Arial" pitchFamily="34" charset="0"/>
              </a:rPr>
              <a:t/>
            </a:r>
            <a:br>
              <a:rPr lang="hr-HR" dirty="0" smtClean="0">
                <a:latin typeface="Arial" pitchFamily="34" charset="0"/>
                <a:cs typeface="Arial" pitchFamily="34" charset="0"/>
              </a:rPr>
            </a:b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r>
              <a:rPr lang="hr-HR" sz="2800" dirty="0" smtClean="0">
                <a:latin typeface="Arial" pitchFamily="34" charset="0"/>
                <a:cs typeface="Arial" pitchFamily="34" charset="0"/>
              </a:rPr>
              <a:t>Primjenjuju stečena znanja u svakodnevnom životu.</a:t>
            </a:r>
            <a:br>
              <a:rPr lang="hr-HR" sz="2800" dirty="0" smtClean="0">
                <a:latin typeface="Arial" pitchFamily="34" charset="0"/>
                <a:cs typeface="Arial" pitchFamily="34" charset="0"/>
              </a:rPr>
            </a:br>
            <a:r>
              <a:rPr lang="hr-HR" sz="2800" dirty="0" smtClean="0">
                <a:latin typeface="Arial" pitchFamily="34" charset="0"/>
                <a:cs typeface="Arial" pitchFamily="34" charset="0"/>
              </a:rPr>
              <a:t>Kako?</a:t>
            </a:r>
          </a:p>
          <a:p>
            <a:r>
              <a:rPr lang="hr-HR" sz="2800" dirty="0" smtClean="0">
                <a:latin typeface="Arial" pitchFamily="34" charset="0"/>
                <a:cs typeface="Arial" pitchFamily="34" charset="0"/>
              </a:rPr>
              <a:t>Povezuju činjenice koje su saznali iz referentnih izvora i pitanja na koja trebaju odgovoriti.</a:t>
            </a:r>
          </a:p>
          <a:p>
            <a:r>
              <a:rPr lang="hr-HR" sz="2800" dirty="0" smtClean="0">
                <a:latin typeface="Arial" pitchFamily="34" charset="0"/>
                <a:cs typeface="Arial" pitchFamily="34" charset="0"/>
              </a:rPr>
              <a:t>Organiziraju informacije u </a:t>
            </a:r>
            <a:r>
              <a:rPr lang="hr-HR" sz="2800" b="1" dirty="0" smtClean="0">
                <a:latin typeface="Arial" pitchFamily="34" charset="0"/>
                <a:cs typeface="Arial" pitchFamily="34" charset="0"/>
              </a:rPr>
              <a:t>novo znanje.</a:t>
            </a:r>
          </a:p>
          <a:p>
            <a:endParaRPr lang="hr-H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fontScale="92500" lnSpcReduction="20000"/>
          </a:bodyPr>
          <a:lstStyle/>
          <a:p>
            <a:r>
              <a:rPr lang="hr-HR" sz="3000" dirty="0" smtClean="0">
                <a:latin typeface="Arial" pitchFamily="34" charset="0"/>
                <a:cs typeface="Arial" pitchFamily="34" charset="0"/>
              </a:rPr>
              <a:t>Primjena informacijskog čitanja u razvoju vještina kako učiti.</a:t>
            </a:r>
          </a:p>
          <a:p>
            <a:r>
              <a:rPr lang="hr-HR" sz="3000" dirty="0" smtClean="0">
                <a:latin typeface="Arial" pitchFamily="34" charset="0"/>
                <a:cs typeface="Arial" pitchFamily="34" charset="0"/>
              </a:rPr>
              <a:t>Učenike se potiče da se kod svakog zadatka upitaju: „Što znam?“ (</a:t>
            </a:r>
            <a:r>
              <a:rPr lang="hr-HR" sz="3000" dirty="0" err="1" smtClean="0">
                <a:latin typeface="Arial" pitchFamily="34" charset="0"/>
                <a:cs typeface="Arial" pitchFamily="34" charset="0"/>
              </a:rPr>
              <a:t>Know</a:t>
            </a:r>
            <a:r>
              <a:rPr lang="hr-HR" sz="3000" dirty="0" smtClean="0">
                <a:latin typeface="Arial" pitchFamily="34" charset="0"/>
                <a:cs typeface="Arial" pitchFamily="34" charset="0"/>
              </a:rPr>
              <a:t>),“ Što još želim naučiti?“ (</a:t>
            </a:r>
            <a:r>
              <a:rPr lang="hr-HR" sz="3000" dirty="0" err="1" smtClean="0">
                <a:latin typeface="Arial" pitchFamily="34" charset="0"/>
                <a:cs typeface="Arial" pitchFamily="34" charset="0"/>
              </a:rPr>
              <a:t>Want</a:t>
            </a:r>
            <a:r>
              <a:rPr lang="hr-HR" sz="3000" dirty="0" smtClean="0">
                <a:latin typeface="Arial" pitchFamily="34" charset="0"/>
                <a:cs typeface="Arial" pitchFamily="34" charset="0"/>
              </a:rPr>
              <a:t>), „Što sam naučio?“ (</a:t>
            </a:r>
            <a:r>
              <a:rPr lang="hr-HR" sz="3000" dirty="0" err="1" smtClean="0">
                <a:latin typeface="Arial" pitchFamily="34" charset="0"/>
                <a:cs typeface="Arial" pitchFamily="34" charset="0"/>
              </a:rPr>
              <a:t>Learn</a:t>
            </a:r>
            <a:r>
              <a:rPr lang="hr-HR" sz="3000" dirty="0" smtClean="0">
                <a:latin typeface="Arial" pitchFamily="34" charset="0"/>
                <a:cs typeface="Arial" pitchFamily="34" charset="0"/>
              </a:rPr>
              <a:t>). To je KWL model poučavanja.</a:t>
            </a:r>
            <a:r>
              <a:rPr lang="hr-HR" sz="3000" baseline="30000" dirty="0" smtClean="0">
                <a:latin typeface="Arial" pitchFamily="34" charset="0"/>
                <a:cs typeface="Arial" pitchFamily="34" charset="0"/>
              </a:rPr>
              <a:t>1</a:t>
            </a:r>
            <a:endParaRPr lang="hr-HR" sz="3000" dirty="0" smtClean="0">
              <a:latin typeface="Arial" pitchFamily="34" charset="0"/>
              <a:cs typeface="Arial" pitchFamily="34" charset="0"/>
            </a:endParaRPr>
          </a:p>
          <a:p>
            <a:r>
              <a:rPr lang="hr-HR" sz="3000" dirty="0" smtClean="0">
                <a:latin typeface="Arial" pitchFamily="34" charset="0"/>
                <a:cs typeface="Arial" pitchFamily="34" charset="0"/>
              </a:rPr>
              <a:t>Razvoj građanske i socijalne kompetencije u  grupnom radu.</a:t>
            </a:r>
          </a:p>
          <a:p>
            <a:pPr>
              <a:buNone/>
            </a:pP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latin typeface="Arial" pitchFamily="34" charset="0"/>
                <a:cs typeface="Arial" pitchFamily="34" charset="0"/>
              </a:rPr>
              <a:t/>
            </a:r>
            <a:br>
              <a:rPr lang="hr-HR" dirty="0" smtClean="0">
                <a:latin typeface="Arial" pitchFamily="34" charset="0"/>
                <a:cs typeface="Arial" pitchFamily="34" charset="0"/>
              </a:rPr>
            </a:br>
            <a:endParaRPr lang="hr-HR" dirty="0">
              <a:latin typeface="Arial" pitchFamily="34" charset="0"/>
              <a:cs typeface="Arial" pitchFamily="34" charset="0"/>
            </a:endParaRPr>
          </a:p>
        </p:txBody>
      </p:sp>
      <p:sp>
        <p:nvSpPr>
          <p:cNvPr id="5" name="TekstniOkvir 4"/>
          <p:cNvSpPr txBox="1"/>
          <p:nvPr/>
        </p:nvSpPr>
        <p:spPr>
          <a:xfrm>
            <a:off x="899592" y="5517232"/>
            <a:ext cx="7560840" cy="738664"/>
          </a:xfrm>
          <a:prstGeom prst="rect">
            <a:avLst/>
          </a:prstGeom>
          <a:noFill/>
        </p:spPr>
        <p:txBody>
          <a:bodyPr wrap="square" rtlCol="0">
            <a:spAutoFit/>
          </a:bodyPr>
          <a:lstStyle/>
          <a:p>
            <a:r>
              <a:rPr lang="hr-HR" sz="1400" baseline="30000" dirty="0" smtClean="0"/>
              <a:t>1 </a:t>
            </a:r>
            <a:r>
              <a:rPr lang="hr-HR" sz="1400" dirty="0" smtClean="0"/>
              <a:t>Stričević,</a:t>
            </a:r>
            <a:r>
              <a:rPr lang="hr-HR" sz="1400" dirty="0" err="1" smtClean="0"/>
              <a:t>Ivanka.Pismenosti</a:t>
            </a:r>
            <a:r>
              <a:rPr lang="hr-HR" sz="1400" dirty="0" smtClean="0"/>
              <a:t> 21.stoljeća:učenje i poučavanje u informacijskom okruženju. 10.www.ffzg.unizg.hr/</a:t>
            </a:r>
            <a:r>
              <a:rPr lang="hr-HR" sz="1400" dirty="0" err="1" smtClean="0"/>
              <a:t>...</a:t>
            </a:r>
            <a:r>
              <a:rPr lang="hr-HR" sz="1400" b="1" dirty="0" err="1" smtClean="0"/>
              <a:t>u</a:t>
            </a:r>
            <a:r>
              <a:rPr lang="hr-HR" sz="1400" dirty="0" err="1" smtClean="0"/>
              <a:t>..</a:t>
            </a:r>
            <a:r>
              <a:rPr lang="hr-HR" sz="1400" dirty="0" smtClean="0"/>
              <a:t>./</a:t>
            </a:r>
            <a:r>
              <a:rPr lang="hr-HR" sz="1400" dirty="0" err="1" smtClean="0"/>
              <a:t>Stricevic</a:t>
            </a:r>
            <a:r>
              <a:rPr lang="hr-HR" sz="1400" dirty="0" smtClean="0"/>
              <a:t>,%20I.%20%20</a:t>
            </a:r>
            <a:r>
              <a:rPr lang="hr-HR" sz="1400" b="1" dirty="0" smtClean="0"/>
              <a:t>Pismenosti</a:t>
            </a:r>
            <a:r>
              <a:rPr lang="hr-HR" sz="1400" dirty="0" smtClean="0"/>
              <a:t>%2021.</a:t>
            </a:r>
            <a:r>
              <a:rPr lang="hr-HR" sz="1400" b="1" dirty="0" smtClean="0"/>
              <a:t>stoljeca</a:t>
            </a:r>
            <a:r>
              <a:rPr lang="hr-HR" sz="1400" dirty="0" smtClean="0"/>
              <a:t>%20Ucen...</a:t>
            </a:r>
            <a:br>
              <a:rPr lang="hr-HR" sz="1400" dirty="0" smtClean="0"/>
            </a:br>
            <a:endParaRPr lang="hr-HR"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686800" cy="1143000"/>
          </a:xfrm>
        </p:spPr>
        <p:txBody>
          <a:bodyPr>
            <a:noAutofit/>
          </a:bodyPr>
          <a:lstStyle/>
          <a:p>
            <a:r>
              <a:rPr lang="hr-HR" sz="2800" dirty="0" smtClean="0">
                <a:latin typeface="Arial" pitchFamily="34" charset="0"/>
                <a:cs typeface="Arial" pitchFamily="34" charset="0"/>
              </a:rPr>
              <a:t>Radno ozračje : opušteno učenje bez straha i pritiska,iako vrednovano po pravilima struke </a:t>
            </a:r>
            <a:endParaRPr lang="hr-HR" sz="2800" dirty="0">
              <a:latin typeface="Arial" pitchFamily="34" charset="0"/>
              <a:cs typeface="Arial" pitchFamily="34" charset="0"/>
            </a:endParaRPr>
          </a:p>
        </p:txBody>
      </p:sp>
      <p:pic>
        <p:nvPicPr>
          <p:cNvPr id="2050" name="Picture 2" descr="F:\FIZIKA vs ŠK.Knjižnica 7-15\fizika- slike 2.5.12-1\DSC01641.JPG"/>
          <p:cNvPicPr>
            <a:picLocks noGrp="1" noChangeAspect="1" noChangeArrowheads="1"/>
          </p:cNvPicPr>
          <p:nvPr>
            <p:ph idx="1"/>
          </p:nvPr>
        </p:nvPicPr>
        <p:blipFill>
          <a:blip r:embed="rId2" cstate="print"/>
          <a:stretch>
            <a:fillRect/>
          </a:stretch>
        </p:blipFill>
        <p:spPr bwMode="auto">
          <a:xfrm>
            <a:off x="1691680" y="1772816"/>
            <a:ext cx="5852160" cy="438912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hr-HR" dirty="0" smtClean="0"/>
              <a:t>Učenje uz pomoć Interneta</a:t>
            </a:r>
            <a:endParaRPr lang="hr-HR" dirty="0"/>
          </a:p>
        </p:txBody>
      </p:sp>
      <p:pic>
        <p:nvPicPr>
          <p:cNvPr id="3074" name="Picture 2" descr="F:\FIZIKA vs ŠK.Knjižnica 7-15\fizika- slike 2.5.12-1\DSC01643.JPG"/>
          <p:cNvPicPr>
            <a:picLocks noGrp="1" noChangeAspect="1" noChangeArrowheads="1"/>
          </p:cNvPicPr>
          <p:nvPr>
            <p:ph idx="1"/>
          </p:nvPr>
        </p:nvPicPr>
        <p:blipFill>
          <a:blip r:embed="rId2" cstate="print"/>
          <a:stretch>
            <a:fillRect/>
          </a:stretch>
        </p:blipFill>
        <p:spPr bwMode="auto">
          <a:xfrm>
            <a:off x="2771800" y="1628800"/>
            <a:ext cx="5852160" cy="4389120"/>
          </a:xfrm>
          <a:prstGeom prst="rect">
            <a:avLst/>
          </a:prstGeom>
          <a:noFill/>
        </p:spPr>
      </p:pic>
      <p:sp>
        <p:nvSpPr>
          <p:cNvPr id="4" name="TextBox 3"/>
          <p:cNvSpPr txBox="1"/>
          <p:nvPr/>
        </p:nvSpPr>
        <p:spPr>
          <a:xfrm>
            <a:off x="179512" y="1772816"/>
            <a:ext cx="2664296" cy="3970318"/>
          </a:xfrm>
          <a:prstGeom prst="rect">
            <a:avLst/>
          </a:prstGeom>
          <a:noFill/>
        </p:spPr>
        <p:txBody>
          <a:bodyPr wrap="square" rtlCol="0">
            <a:spAutoFit/>
          </a:bodyPr>
          <a:lstStyle/>
          <a:p>
            <a:r>
              <a:rPr lang="hr-HR" dirty="0" smtClean="0">
                <a:latin typeface="Arial" pitchFamily="34" charset="0"/>
                <a:cs typeface="Arial" pitchFamily="34" charset="0"/>
              </a:rPr>
              <a:t>Knjižničar u suradnji s učiteljem </a:t>
            </a:r>
            <a:r>
              <a:rPr lang="hr-HR" b="1" dirty="0" smtClean="0">
                <a:latin typeface="Arial" pitchFamily="34" charset="0"/>
                <a:cs typeface="Arial" pitchFamily="34" charset="0"/>
              </a:rPr>
              <a:t>upućuje učenike na uporabu informacija s provjerenih stranica na Internetu. </a:t>
            </a:r>
            <a:r>
              <a:rPr lang="hr-HR" dirty="0" smtClean="0">
                <a:latin typeface="Arial" pitchFamily="34" charset="0"/>
                <a:cs typeface="Arial" pitchFamily="34" charset="0"/>
              </a:rPr>
              <a:t>Pomaže učenicima da usvoje naviku </a:t>
            </a:r>
            <a:r>
              <a:rPr lang="hr-HR" b="1" dirty="0" smtClean="0">
                <a:latin typeface="Arial" pitchFamily="34" charset="0"/>
                <a:cs typeface="Arial" pitchFamily="34" charset="0"/>
              </a:rPr>
              <a:t>odabira podatka  i trenutka kad treba stati i proučiti pronađeno. </a:t>
            </a: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solidFill>
                  <a:srgbClr val="FF0000"/>
                </a:solidFill>
                <a:latin typeface="Arial" pitchFamily="34" charset="0"/>
                <a:cs typeface="Arial" pitchFamily="34" charset="0"/>
              </a:rPr>
              <a:t>Učenici često griješe jer vrjednuju kvantitetu a ne kvalitetu pronađenog.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normAutofit fontScale="90000"/>
          </a:bodyPr>
          <a:lstStyle/>
          <a:p>
            <a:r>
              <a:rPr lang="hr-HR" sz="4000" dirty="0" smtClean="0">
                <a:latin typeface="Arial" pitchFamily="34" charset="0"/>
                <a:cs typeface="Arial" pitchFamily="34" charset="0"/>
              </a:rPr>
              <a:t>Prezentiranje i vrjednovnanje uratka</a:t>
            </a:r>
            <a:endParaRPr lang="hr-HR" sz="4000" dirty="0"/>
          </a:p>
        </p:txBody>
      </p:sp>
      <p:pic>
        <p:nvPicPr>
          <p:cNvPr id="5122" name="Picture 2" descr="F:\FIZIKA vs ŠK.Knjižnica 7-15\fizika- slike 2.5.12-1\DSC01652.JPG"/>
          <p:cNvPicPr>
            <a:picLocks noGrp="1" noChangeAspect="1" noChangeArrowheads="1"/>
          </p:cNvPicPr>
          <p:nvPr>
            <p:ph idx="1"/>
          </p:nvPr>
        </p:nvPicPr>
        <p:blipFill>
          <a:blip r:embed="rId2" cstate="print"/>
          <a:stretch>
            <a:fillRect/>
          </a:stretch>
        </p:blipFill>
        <p:spPr bwMode="auto">
          <a:xfrm>
            <a:off x="3131840" y="2420888"/>
            <a:ext cx="4939460" cy="3704595"/>
          </a:xfrm>
          <a:prstGeom prst="rect">
            <a:avLst/>
          </a:prstGeom>
          <a:noFill/>
        </p:spPr>
      </p:pic>
      <p:sp>
        <p:nvSpPr>
          <p:cNvPr id="6" name="TextBox 5"/>
          <p:cNvSpPr txBox="1"/>
          <p:nvPr/>
        </p:nvSpPr>
        <p:spPr>
          <a:xfrm>
            <a:off x="467544" y="1916832"/>
            <a:ext cx="2592288" cy="923330"/>
          </a:xfrm>
          <a:prstGeom prst="rect">
            <a:avLst/>
          </a:prstGeom>
          <a:noFill/>
        </p:spPr>
        <p:txBody>
          <a:bodyPr wrap="square" rtlCol="0">
            <a:spAutoFit/>
          </a:bodyPr>
          <a:lstStyle/>
          <a:p>
            <a:r>
              <a:rPr lang="hr-HR" dirty="0" smtClean="0">
                <a:latin typeface="Arial" pitchFamily="34" charset="0"/>
                <a:cs typeface="Arial" pitchFamily="34" charset="0"/>
              </a:rPr>
              <a:t>Razvijanje vještine komuniciranja- </a:t>
            </a:r>
            <a:br>
              <a:rPr lang="hr-HR" dirty="0" smtClean="0">
                <a:latin typeface="Arial" pitchFamily="34" charset="0"/>
                <a:cs typeface="Arial" pitchFamily="34" charset="0"/>
              </a:rPr>
            </a:br>
            <a:r>
              <a:rPr lang="hr-HR" b="1" dirty="0" smtClean="0">
                <a:latin typeface="Arial" pitchFamily="34" charset="0"/>
                <a:cs typeface="Arial" pitchFamily="34" charset="0"/>
              </a:rPr>
              <a:t>aktivnog slušanja</a:t>
            </a:r>
            <a:endParaRPr lang="hr-HR" b="1" dirty="0">
              <a:latin typeface="Arial" pitchFamily="34" charset="0"/>
              <a:cs typeface="Arial" pitchFamily="34" charset="0"/>
            </a:endParaRPr>
          </a:p>
        </p:txBody>
      </p:sp>
      <p:cxnSp>
        <p:nvCxnSpPr>
          <p:cNvPr id="8" name="Straight Arrow Connector 7"/>
          <p:cNvCxnSpPr/>
          <p:nvPr/>
        </p:nvCxnSpPr>
        <p:spPr>
          <a:xfrm flipH="1">
            <a:off x="755576" y="2852936"/>
            <a:ext cx="360040"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115616" y="2852936"/>
            <a:ext cx="936104" cy="25922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15616" y="2852936"/>
            <a:ext cx="1368152"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1520" y="4365104"/>
            <a:ext cx="1584176" cy="369332"/>
          </a:xfrm>
          <a:prstGeom prst="rect">
            <a:avLst/>
          </a:prstGeom>
          <a:noFill/>
        </p:spPr>
        <p:txBody>
          <a:bodyPr wrap="square" rtlCol="0">
            <a:spAutoFit/>
          </a:bodyPr>
          <a:lstStyle/>
          <a:p>
            <a:r>
              <a:rPr lang="hr-HR" dirty="0" smtClean="0"/>
              <a:t>-usmjeravanje</a:t>
            </a:r>
            <a:endParaRPr lang="hr-HR" dirty="0"/>
          </a:p>
        </p:txBody>
      </p:sp>
      <p:sp>
        <p:nvSpPr>
          <p:cNvPr id="14" name="TextBox 13"/>
          <p:cNvSpPr txBox="1"/>
          <p:nvPr/>
        </p:nvSpPr>
        <p:spPr>
          <a:xfrm>
            <a:off x="1043608" y="5517232"/>
            <a:ext cx="2952328" cy="369332"/>
          </a:xfrm>
          <a:prstGeom prst="rect">
            <a:avLst/>
          </a:prstGeom>
          <a:noFill/>
        </p:spPr>
        <p:txBody>
          <a:bodyPr wrap="square" rtlCol="0">
            <a:spAutoFit/>
          </a:bodyPr>
          <a:lstStyle/>
          <a:p>
            <a:r>
              <a:rPr lang="hr-HR" dirty="0" smtClean="0"/>
              <a:t>-interpretiranje</a:t>
            </a:r>
            <a:endParaRPr lang="hr-HR" dirty="0"/>
          </a:p>
        </p:txBody>
      </p:sp>
      <p:sp>
        <p:nvSpPr>
          <p:cNvPr id="15" name="TextBox 14"/>
          <p:cNvSpPr txBox="1"/>
          <p:nvPr/>
        </p:nvSpPr>
        <p:spPr>
          <a:xfrm>
            <a:off x="1907704" y="4005064"/>
            <a:ext cx="1944216" cy="369332"/>
          </a:xfrm>
          <a:prstGeom prst="rect">
            <a:avLst/>
          </a:prstGeom>
          <a:noFill/>
        </p:spPr>
        <p:txBody>
          <a:bodyPr wrap="square" rtlCol="0">
            <a:spAutoFit/>
          </a:bodyPr>
          <a:lstStyle/>
          <a:p>
            <a:r>
              <a:rPr lang="hr-HR" dirty="0" smtClean="0"/>
              <a:t>-pamćenje</a:t>
            </a:r>
            <a:endParaRPr lang="hr-HR" dirty="0"/>
          </a:p>
        </p:txBody>
      </p:sp>
      <p:sp>
        <p:nvSpPr>
          <p:cNvPr id="18" name="TextBox 17"/>
          <p:cNvSpPr txBox="1"/>
          <p:nvPr/>
        </p:nvSpPr>
        <p:spPr>
          <a:xfrm>
            <a:off x="971600" y="5949280"/>
            <a:ext cx="1872208" cy="646331"/>
          </a:xfrm>
          <a:prstGeom prst="rect">
            <a:avLst/>
          </a:prstGeom>
          <a:noFill/>
        </p:spPr>
        <p:txBody>
          <a:bodyPr wrap="square" rtlCol="0">
            <a:spAutoFit/>
          </a:bodyPr>
          <a:lstStyle/>
          <a:p>
            <a:r>
              <a:rPr lang="hr-HR" dirty="0" smtClean="0"/>
              <a:t>ONOGA ŠTO SMO ČULI!</a:t>
            </a:r>
            <a:endParaRPr lang="hr-H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idx="1"/>
          </p:nvPr>
        </p:nvSpPr>
        <p:spPr/>
        <p:txBody>
          <a:bodyPr>
            <a:normAutofit/>
          </a:bodyPr>
          <a:lstStyle/>
          <a:p>
            <a:pPr algn="ctr">
              <a:buNone/>
            </a:pPr>
            <a:r>
              <a:rPr lang="hr-HR" sz="3600" dirty="0" smtClean="0">
                <a:latin typeface="Arial" pitchFamily="34" charset="0"/>
                <a:cs typeface="Arial" pitchFamily="34" charset="0"/>
              </a:rPr>
              <a:t>Što povezuje školsku knjižnicu i nastavu fizike* ?</a:t>
            </a:r>
          </a:p>
          <a:p>
            <a:pPr algn="ctr">
              <a:buNone/>
            </a:pPr>
            <a:r>
              <a:rPr lang="hr-HR" sz="3600" b="1" dirty="0" smtClean="0">
                <a:solidFill>
                  <a:srgbClr val="FF0000"/>
                </a:solidFill>
                <a:latin typeface="Arial" pitchFamily="34" charset="0"/>
                <a:cs typeface="Arial" pitchFamily="34" charset="0"/>
              </a:rPr>
              <a:t>SURADNIČKO</a:t>
            </a:r>
            <a:r>
              <a:rPr lang="hr-HR" sz="3600" dirty="0" smtClean="0">
                <a:solidFill>
                  <a:srgbClr val="FF0000"/>
                </a:solidFill>
                <a:latin typeface="Arial" pitchFamily="34" charset="0"/>
                <a:cs typeface="Arial" pitchFamily="34" charset="0"/>
              </a:rPr>
              <a:t> UČENJE I POUČAVANJE NA </a:t>
            </a:r>
          </a:p>
          <a:p>
            <a:pPr algn="ctr">
              <a:buNone/>
            </a:pPr>
            <a:r>
              <a:rPr lang="hr-HR" sz="3600" dirty="0" smtClean="0">
                <a:solidFill>
                  <a:srgbClr val="FF0000"/>
                </a:solidFill>
                <a:latin typeface="Arial" pitchFamily="34" charset="0"/>
                <a:cs typeface="Arial" pitchFamily="34" charset="0"/>
              </a:rPr>
              <a:t>   I  Z   V  O  R  U  ZNANJA!</a:t>
            </a:r>
            <a:endParaRPr lang="hr-HR" sz="3600" dirty="0">
              <a:solidFill>
                <a:srgbClr val="FF0000"/>
              </a:solidFill>
              <a:latin typeface="Arial" pitchFamily="34" charset="0"/>
              <a:cs typeface="Arial" pitchFamily="34" charset="0"/>
            </a:endParaRPr>
          </a:p>
        </p:txBody>
      </p:sp>
      <p:sp>
        <p:nvSpPr>
          <p:cNvPr id="4" name="TextBox 3"/>
          <p:cNvSpPr txBox="1"/>
          <p:nvPr/>
        </p:nvSpPr>
        <p:spPr>
          <a:xfrm>
            <a:off x="755576" y="5085184"/>
            <a:ext cx="7416824" cy="646331"/>
          </a:xfrm>
          <a:prstGeom prst="rect">
            <a:avLst/>
          </a:prstGeom>
          <a:noFill/>
        </p:spPr>
        <p:txBody>
          <a:bodyPr wrap="square" rtlCol="0">
            <a:spAutoFit/>
          </a:bodyPr>
          <a:lstStyle/>
          <a:p>
            <a:r>
              <a:rPr lang="hr-HR" dirty="0" smtClean="0"/>
              <a:t>*STEM </a:t>
            </a:r>
            <a:br>
              <a:rPr lang="hr-HR" dirty="0" smtClean="0"/>
            </a:br>
            <a:r>
              <a:rPr lang="hr-HR" dirty="0" smtClean="0"/>
              <a:t> ( science, technology, engineering i mathematics)</a:t>
            </a:r>
            <a:endParaRPr lang="hr-H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bodyPr>
          <a:lstStyle/>
          <a:p>
            <a:r>
              <a:rPr lang="hr-HR" sz="4000" dirty="0" smtClean="0">
                <a:latin typeface="Arial" pitchFamily="34" charset="0"/>
                <a:cs typeface="Arial" pitchFamily="34" charset="0"/>
              </a:rPr>
              <a:t>Prezentiranje i vrjednovnanje uratka</a:t>
            </a:r>
            <a:endParaRPr lang="hr-HR" sz="4000" dirty="0">
              <a:latin typeface="Arial" pitchFamily="34" charset="0"/>
              <a:cs typeface="Arial" pitchFamily="34" charset="0"/>
            </a:endParaRPr>
          </a:p>
        </p:txBody>
      </p:sp>
      <p:pic>
        <p:nvPicPr>
          <p:cNvPr id="4098" name="Picture 2" descr="F:\FIZIKA vs ŠK.Knjižnica 7-15\fizika- slike 2.5.12-1\DSC01645.JPG"/>
          <p:cNvPicPr>
            <a:picLocks noGrp="1" noChangeAspect="1" noChangeArrowheads="1"/>
          </p:cNvPicPr>
          <p:nvPr>
            <p:ph idx="1"/>
          </p:nvPr>
        </p:nvPicPr>
        <p:blipFill>
          <a:blip r:embed="rId2" cstate="print"/>
          <a:stretch>
            <a:fillRect/>
          </a:stretch>
        </p:blipFill>
        <p:spPr bwMode="auto">
          <a:xfrm>
            <a:off x="3635896" y="2132856"/>
            <a:ext cx="4747439" cy="3560579"/>
          </a:xfrm>
          <a:prstGeom prst="rect">
            <a:avLst/>
          </a:prstGeom>
          <a:noFill/>
        </p:spPr>
      </p:pic>
      <p:sp>
        <p:nvSpPr>
          <p:cNvPr id="4" name="TextBox 3"/>
          <p:cNvSpPr txBox="1"/>
          <p:nvPr/>
        </p:nvSpPr>
        <p:spPr>
          <a:xfrm>
            <a:off x="539552" y="2060848"/>
            <a:ext cx="2880320" cy="3416320"/>
          </a:xfrm>
          <a:prstGeom prst="rect">
            <a:avLst/>
          </a:prstGeom>
          <a:noFill/>
        </p:spPr>
        <p:txBody>
          <a:bodyPr wrap="square" rtlCol="0">
            <a:spAutoFit/>
          </a:bodyPr>
          <a:lstStyle/>
          <a:p>
            <a:r>
              <a:rPr lang="hr-HR" b="1" dirty="0" smtClean="0">
                <a:latin typeface="Arial" pitchFamily="34" charset="0"/>
                <a:cs typeface="Arial" pitchFamily="34" charset="0"/>
              </a:rPr>
              <a:t>JAVNI NASTUP </a:t>
            </a:r>
            <a:br>
              <a:rPr lang="hr-HR" b="1" dirty="0" smtClean="0">
                <a:latin typeface="Arial" pitchFamily="34" charset="0"/>
                <a:cs typeface="Arial" pitchFamily="34" charset="0"/>
              </a:rPr>
            </a:br>
            <a:endParaRPr lang="hr-HR" b="1" dirty="0" smtClean="0">
              <a:latin typeface="Arial" pitchFamily="34" charset="0"/>
              <a:cs typeface="Arial" pitchFamily="34" charset="0"/>
            </a:endParaRPr>
          </a:p>
          <a:p>
            <a:r>
              <a:rPr lang="hr-HR" b="1" dirty="0" smtClean="0">
                <a:latin typeface="Arial" pitchFamily="34" charset="0"/>
                <a:cs typeface="Arial" pitchFamily="34" charset="0"/>
              </a:rPr>
              <a:t>-</a:t>
            </a:r>
            <a:r>
              <a:rPr lang="hr-HR" sz="2000" dirty="0" smtClean="0">
                <a:latin typeface="Arial" pitchFamily="34" charset="0"/>
                <a:cs typeface="Arial" pitchFamily="34" charset="0"/>
              </a:rPr>
              <a:t>kao nova vještina koju učenici usvajaju vježbom</a:t>
            </a:r>
            <a:br>
              <a:rPr lang="hr-HR" sz="2000" dirty="0" smtClean="0">
                <a:latin typeface="Arial" pitchFamily="34" charset="0"/>
                <a:cs typeface="Arial" pitchFamily="34" charset="0"/>
              </a:rPr>
            </a:br>
            <a:r>
              <a:rPr lang="hr-HR" sz="2000" dirty="0" smtClean="0">
                <a:latin typeface="Arial" pitchFamily="34" charset="0"/>
                <a:cs typeface="Arial" pitchFamily="34" charset="0"/>
              </a:rPr>
              <a:t>-točno je određena publika ( razred)</a:t>
            </a:r>
            <a:br>
              <a:rPr lang="hr-HR" sz="2000" dirty="0" smtClean="0">
                <a:latin typeface="Arial" pitchFamily="34" charset="0"/>
                <a:cs typeface="Arial" pitchFamily="34" charset="0"/>
              </a:rPr>
            </a:br>
            <a:r>
              <a:rPr lang="hr-HR" sz="2000" dirty="0" smtClean="0">
                <a:latin typeface="Arial" pitchFamily="34" charset="0"/>
                <a:cs typeface="Arial" pitchFamily="34" charset="0"/>
              </a:rPr>
              <a:t>-uloga slušateljstva uprocesu prenošenja </a:t>
            </a:r>
            <a:br>
              <a:rPr lang="hr-HR" sz="2000" dirty="0" smtClean="0">
                <a:latin typeface="Arial" pitchFamily="34" charset="0"/>
                <a:cs typeface="Arial" pitchFamily="34" charset="0"/>
              </a:rPr>
            </a:br>
            <a:r>
              <a:rPr lang="hr-HR" sz="2000" dirty="0" smtClean="0">
                <a:latin typeface="Arial" pitchFamily="34" charset="0"/>
                <a:cs typeface="Arial" pitchFamily="34" charset="0"/>
              </a:rPr>
              <a:t>informacija</a:t>
            </a:r>
            <a:br>
              <a:rPr lang="hr-HR" sz="2000" dirty="0" smtClean="0">
                <a:latin typeface="Arial" pitchFamily="34" charset="0"/>
                <a:cs typeface="Arial" pitchFamily="34" charset="0"/>
              </a:rPr>
            </a:br>
            <a:endParaRPr lang="hr-HR"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pic>
        <p:nvPicPr>
          <p:cNvPr id="3074" name="Picture 2" descr="F:\FIZIKA vs ŠK.Knjižnica 7-15\fizika- slike 2.5.12-1\DSC01649.JPG"/>
          <p:cNvPicPr>
            <a:picLocks noGrp="1" noChangeAspect="1" noChangeArrowheads="1"/>
          </p:cNvPicPr>
          <p:nvPr>
            <p:ph idx="1"/>
          </p:nvPr>
        </p:nvPicPr>
        <p:blipFill>
          <a:blip r:embed="rId2" cstate="print"/>
          <a:srcRect/>
          <a:stretch>
            <a:fillRect/>
          </a:stretch>
        </p:blipFill>
        <p:spPr bwMode="auto">
          <a:xfrm>
            <a:off x="1475656" y="1340768"/>
            <a:ext cx="5852583" cy="4389437"/>
          </a:xfrm>
          <a:prstGeom prst="rect">
            <a:avLst/>
          </a:prstGeom>
          <a:noFill/>
        </p:spPr>
      </p:pic>
      <p:sp>
        <p:nvSpPr>
          <p:cNvPr id="6" name="TextBox 5"/>
          <p:cNvSpPr txBox="1"/>
          <p:nvPr/>
        </p:nvSpPr>
        <p:spPr>
          <a:xfrm>
            <a:off x="4355976" y="5085184"/>
            <a:ext cx="4536504" cy="369332"/>
          </a:xfrm>
          <a:prstGeom prst="rect">
            <a:avLst/>
          </a:prstGeom>
          <a:noFill/>
        </p:spPr>
        <p:txBody>
          <a:bodyPr wrap="square" rtlCol="0">
            <a:spAutoFit/>
          </a:bodyPr>
          <a:lstStyle/>
          <a:p>
            <a:endParaRPr lang="hr-HR" dirty="0"/>
          </a:p>
        </p:txBody>
      </p:sp>
      <p:sp>
        <p:nvSpPr>
          <p:cNvPr id="8" name="Oval Callout 7"/>
          <p:cNvSpPr/>
          <p:nvPr/>
        </p:nvSpPr>
        <p:spPr>
          <a:xfrm rot="21315853">
            <a:off x="596974" y="884314"/>
            <a:ext cx="2960084" cy="1513408"/>
          </a:xfrm>
          <a:prstGeom prst="wedgeEllipseCallout">
            <a:avLst>
              <a:gd name="adj1" fmla="val 11911"/>
              <a:gd name="adj2" fmla="val 713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9" name="Oval Callout 8"/>
          <p:cNvSpPr/>
          <p:nvPr/>
        </p:nvSpPr>
        <p:spPr>
          <a:xfrm>
            <a:off x="3563888" y="1052736"/>
            <a:ext cx="2376264" cy="1224136"/>
          </a:xfrm>
          <a:prstGeom prst="wedgeEllipseCallout">
            <a:avLst>
              <a:gd name="adj1" fmla="val -35091"/>
              <a:gd name="adj2" fmla="val 84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0" name="Oval Callout 9"/>
          <p:cNvSpPr/>
          <p:nvPr/>
        </p:nvSpPr>
        <p:spPr>
          <a:xfrm>
            <a:off x="5796136" y="980728"/>
            <a:ext cx="2952328" cy="1584176"/>
          </a:xfrm>
          <a:prstGeom prst="wedgeEllipseCallout">
            <a:avLst>
              <a:gd name="adj1" fmla="val -51874"/>
              <a:gd name="adj2" fmla="val 85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TextBox 11"/>
          <p:cNvSpPr txBox="1"/>
          <p:nvPr/>
        </p:nvSpPr>
        <p:spPr>
          <a:xfrm>
            <a:off x="1259632" y="1052736"/>
            <a:ext cx="1800200" cy="1200329"/>
          </a:xfrm>
          <a:prstGeom prst="rect">
            <a:avLst/>
          </a:prstGeom>
          <a:noFill/>
        </p:spPr>
        <p:txBody>
          <a:bodyPr wrap="square" rtlCol="0">
            <a:spAutoFit/>
          </a:bodyPr>
          <a:lstStyle/>
          <a:p>
            <a:r>
              <a:rPr lang="hr-HR" dirty="0" smtClean="0">
                <a:latin typeface="Arial" pitchFamily="34" charset="0"/>
                <a:cs typeface="Arial" pitchFamily="34" charset="0"/>
              </a:rPr>
              <a:t>Kako doći do informacije i kako je koristiti?</a:t>
            </a:r>
            <a:endParaRPr lang="hr-HR" dirty="0">
              <a:latin typeface="Arial" pitchFamily="34" charset="0"/>
              <a:cs typeface="Arial" pitchFamily="34" charset="0"/>
            </a:endParaRPr>
          </a:p>
        </p:txBody>
      </p:sp>
      <p:sp>
        <p:nvSpPr>
          <p:cNvPr id="13" name="TextBox 12"/>
          <p:cNvSpPr txBox="1"/>
          <p:nvPr/>
        </p:nvSpPr>
        <p:spPr>
          <a:xfrm>
            <a:off x="3851920" y="1196752"/>
            <a:ext cx="1872208" cy="923330"/>
          </a:xfrm>
          <a:prstGeom prst="rect">
            <a:avLst/>
          </a:prstGeom>
          <a:noFill/>
        </p:spPr>
        <p:txBody>
          <a:bodyPr wrap="square" rtlCol="0">
            <a:spAutoFit/>
          </a:bodyPr>
          <a:lstStyle/>
          <a:p>
            <a:r>
              <a:rPr lang="hr-HR" dirty="0" smtClean="0">
                <a:latin typeface="Arial" pitchFamily="34" charset="0"/>
                <a:cs typeface="Arial" pitchFamily="34" charset="0"/>
              </a:rPr>
              <a:t>Kako  usvojiti pronađene informacije?</a:t>
            </a:r>
            <a:endParaRPr lang="hr-HR" dirty="0">
              <a:latin typeface="Arial" pitchFamily="34" charset="0"/>
              <a:cs typeface="Arial" pitchFamily="34" charset="0"/>
            </a:endParaRPr>
          </a:p>
        </p:txBody>
      </p:sp>
      <p:sp>
        <p:nvSpPr>
          <p:cNvPr id="14" name="TextBox 13"/>
          <p:cNvSpPr txBox="1"/>
          <p:nvPr/>
        </p:nvSpPr>
        <p:spPr>
          <a:xfrm>
            <a:off x="6084168" y="1124744"/>
            <a:ext cx="2376264" cy="1200329"/>
          </a:xfrm>
          <a:prstGeom prst="rect">
            <a:avLst/>
          </a:prstGeom>
          <a:noFill/>
        </p:spPr>
        <p:txBody>
          <a:bodyPr wrap="square" rtlCol="0">
            <a:spAutoFit/>
          </a:bodyPr>
          <a:lstStyle/>
          <a:p>
            <a:r>
              <a:rPr lang="hr-HR" dirty="0" smtClean="0">
                <a:latin typeface="Arial" pitchFamily="34" charset="0"/>
                <a:cs typeface="Arial" pitchFamily="34" charset="0"/>
              </a:rPr>
              <a:t>Kako znati učiti i naučeno primijeniti u</a:t>
            </a:r>
          </a:p>
          <a:p>
            <a:r>
              <a:rPr lang="hr-HR" dirty="0" smtClean="0">
                <a:latin typeface="Arial" pitchFamily="34" charset="0"/>
                <a:cs typeface="Arial" pitchFamily="34" charset="0"/>
              </a:rPr>
              <a:t>svakodnevnom životu-pitanje je sad? </a:t>
            </a:r>
            <a:endParaRPr lang="hr-HR" dirty="0">
              <a:latin typeface="Arial" pitchFamily="34" charset="0"/>
              <a:cs typeface="Arial" pitchFamily="34" charset="0"/>
            </a:endParaRPr>
          </a:p>
        </p:txBody>
      </p:sp>
      <p:sp>
        <p:nvSpPr>
          <p:cNvPr id="15" name="TextBox 14"/>
          <p:cNvSpPr txBox="1"/>
          <p:nvPr/>
        </p:nvSpPr>
        <p:spPr>
          <a:xfrm>
            <a:off x="827584" y="4869160"/>
            <a:ext cx="7416824" cy="923330"/>
          </a:xfrm>
          <a:prstGeom prst="rect">
            <a:avLst/>
          </a:prstGeom>
          <a:solidFill>
            <a:srgbClr val="FF66FF"/>
          </a:solidFill>
        </p:spPr>
        <p:txBody>
          <a:bodyPr wrap="square" rtlCol="0">
            <a:spAutoFit/>
          </a:bodyPr>
          <a:lstStyle/>
          <a:p>
            <a:pPr algn="ctr"/>
            <a:r>
              <a:rPr lang="hr-HR" dirty="0" smtClean="0"/>
              <a:t>NA OVA PITANJA ODGOVOR DAJE UČENJE U ŠKOLSKOJ KNJIŽNICI KAO DUGOTRAJNI PROCES STRUČNE IZOBRAZBE I KASNIJEG CJELOŽIVOTNOG UČENJA .</a:t>
            </a:r>
            <a:endParaRPr lang="hr-HR" dirty="0"/>
          </a:p>
        </p:txBody>
      </p:sp>
      <p:sp>
        <p:nvSpPr>
          <p:cNvPr id="17" name="TextBox 16"/>
          <p:cNvSpPr txBox="1"/>
          <p:nvPr/>
        </p:nvSpPr>
        <p:spPr>
          <a:xfrm>
            <a:off x="1619672" y="404664"/>
            <a:ext cx="2088232"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KNJIŽNIČARKA</a:t>
            </a:r>
            <a:endParaRPr lang="hr-HR" dirty="0">
              <a:solidFill>
                <a:schemeClr val="tx2"/>
              </a:solidFill>
              <a:latin typeface="Arial" pitchFamily="34" charset="0"/>
              <a:cs typeface="Arial" pitchFamily="34" charset="0"/>
            </a:endParaRPr>
          </a:p>
        </p:txBody>
      </p:sp>
      <p:sp>
        <p:nvSpPr>
          <p:cNvPr id="18" name="TextBox 17"/>
          <p:cNvSpPr txBox="1"/>
          <p:nvPr/>
        </p:nvSpPr>
        <p:spPr>
          <a:xfrm>
            <a:off x="4067944" y="404664"/>
            <a:ext cx="2304256"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UČITELJICA</a:t>
            </a:r>
            <a:endParaRPr lang="hr-HR" dirty="0">
              <a:solidFill>
                <a:schemeClr val="tx2"/>
              </a:solidFill>
              <a:latin typeface="Arial" pitchFamily="34" charset="0"/>
              <a:cs typeface="Arial" pitchFamily="34" charset="0"/>
            </a:endParaRPr>
          </a:p>
        </p:txBody>
      </p:sp>
      <p:sp>
        <p:nvSpPr>
          <p:cNvPr id="19" name="TextBox 18"/>
          <p:cNvSpPr txBox="1"/>
          <p:nvPr/>
        </p:nvSpPr>
        <p:spPr>
          <a:xfrm>
            <a:off x="6588224" y="404664"/>
            <a:ext cx="1944216"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UČENICI</a:t>
            </a:r>
            <a:endParaRPr lang="hr-HR"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a:xfrm>
            <a:off x="467544" y="1412776"/>
            <a:ext cx="8229600" cy="4525963"/>
          </a:xfrm>
        </p:spPr>
        <p:txBody>
          <a:bodyPr>
            <a:normAutofit fontScale="85000" lnSpcReduction="10000"/>
          </a:bodyPr>
          <a:lstStyle/>
          <a:p>
            <a:r>
              <a:rPr lang="hr-HR" dirty="0" smtClean="0">
                <a:latin typeface="Arial" pitchFamily="34" charset="0"/>
                <a:cs typeface="Arial" pitchFamily="34" charset="0"/>
              </a:rPr>
              <a:t>Zaključak</a:t>
            </a:r>
          </a:p>
          <a:p>
            <a:r>
              <a:rPr lang="hr-HR" dirty="0" smtClean="0">
                <a:latin typeface="Arial" pitchFamily="34" charset="0"/>
                <a:cs typeface="Arial" pitchFamily="34" charset="0"/>
              </a:rPr>
              <a:t>Zajedničkim naporima ostvarili smo kvalitetnu interakciju između učenika, knjižničarke i učiteljice na samom izvoru znanja, u školskoj knjižnici. </a:t>
            </a:r>
          </a:p>
          <a:p>
            <a:r>
              <a:rPr lang="hr-HR" dirty="0" smtClean="0">
                <a:latin typeface="Arial" pitchFamily="34" charset="0"/>
                <a:cs typeface="Arial" pitchFamily="34" charset="0"/>
              </a:rPr>
              <a:t>Radno ozračje možemo opisati kao opušteno učenje bez straha i pritiska, iako vrjednovano po pravilima struke. </a:t>
            </a:r>
          </a:p>
          <a:p>
            <a:r>
              <a:rPr lang="hr-HR" dirty="0" smtClean="0">
                <a:latin typeface="Arial" pitchFamily="34" charset="0"/>
                <a:cs typeface="Arial" pitchFamily="34" charset="0"/>
              </a:rPr>
              <a:t>Građanske i socijalne kompetencije učenika moguće je osnažiti i razviti aktivnim suradničkim učenjem, vršnjačkom podrškom te podrškom i motivacijom učitelja i roditelja.</a:t>
            </a:r>
          </a:p>
          <a:p>
            <a:endParaRPr lang="hr-H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1628800"/>
            <a:ext cx="8229600" cy="3168352"/>
          </a:xfrm>
        </p:spPr>
        <p:txBody>
          <a:bodyPr/>
          <a:lstStyle/>
          <a:p>
            <a:pPr>
              <a:buNone/>
            </a:pPr>
            <a:r>
              <a:rPr lang="hr-HR" sz="2400" dirty="0" smtClean="0">
                <a:latin typeface="Arial" pitchFamily="34" charset="0"/>
                <a:cs typeface="Arial" pitchFamily="34" charset="0"/>
              </a:rPr>
              <a:t>  “ Nema moćnijeg načina da poučite djecu da cijene ČITANJE, na bilo kojem stupnju obrazovanja sve do srednje škole, nego da im čitate iz knjiga koje svi vole. Takve knjige su dostupne, a vaš je zadatak da ih pronađete.”</a:t>
            </a:r>
          </a:p>
          <a:p>
            <a:pPr>
              <a:buNone/>
            </a:pPr>
            <a:r>
              <a:rPr lang="hr-HR" dirty="0">
                <a:latin typeface="Arial" pitchFamily="34" charset="0"/>
                <a:cs typeface="Arial" pitchFamily="34" charset="0"/>
              </a:rPr>
              <a:t> </a:t>
            </a:r>
            <a:r>
              <a:rPr lang="hr-HR" dirty="0" smtClean="0">
                <a:latin typeface="Arial" pitchFamily="34" charset="0"/>
                <a:cs typeface="Arial" pitchFamily="34" charset="0"/>
              </a:rPr>
              <a:t>  </a:t>
            </a:r>
            <a:r>
              <a:rPr lang="hr-HR" sz="2000" dirty="0" err="1" smtClean="0">
                <a:latin typeface="Arial" pitchFamily="34" charset="0"/>
                <a:cs typeface="Arial" pitchFamily="34" charset="0"/>
              </a:rPr>
              <a:t>Glasser</a:t>
            </a:r>
            <a:r>
              <a:rPr lang="hr-HR" sz="2000" dirty="0" smtClean="0">
                <a:latin typeface="Arial" pitchFamily="34" charset="0"/>
                <a:cs typeface="Arial" pitchFamily="34" charset="0"/>
              </a:rPr>
              <a:t>, </a:t>
            </a:r>
            <a:r>
              <a:rPr lang="hr-HR" sz="2000" dirty="0" err="1" smtClean="0">
                <a:latin typeface="Arial" pitchFamily="34" charset="0"/>
                <a:cs typeface="Arial" pitchFamily="34" charset="0"/>
              </a:rPr>
              <a:t>William</a:t>
            </a:r>
            <a:r>
              <a:rPr lang="hr-HR" sz="2000" dirty="0" smtClean="0">
                <a:latin typeface="Arial" pitchFamily="34" charset="0"/>
                <a:cs typeface="Arial" pitchFamily="34" charset="0"/>
              </a:rPr>
              <a:t>. Svaki učenik može uspjeti,Zagreb:Alineja,2001.</a:t>
            </a:r>
            <a:endParaRPr lang="hr-HR"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fontScale="62500" lnSpcReduction="20000"/>
          </a:bodyPr>
          <a:lstStyle/>
          <a:p>
            <a:pPr>
              <a:buNone/>
            </a:pPr>
            <a:r>
              <a:rPr lang="hr-HR" dirty="0" smtClean="0"/>
              <a:t>      Literatura</a:t>
            </a:r>
          </a:p>
          <a:p>
            <a:pPr>
              <a:buNone/>
            </a:pPr>
            <a:r>
              <a:rPr lang="hr-HR" dirty="0" smtClean="0"/>
              <a:t>      Ratkaj,</a:t>
            </a:r>
            <a:r>
              <a:rPr lang="hr-HR" dirty="0" err="1" smtClean="0"/>
              <a:t>Božena..</a:t>
            </a:r>
            <a:r>
              <a:rPr lang="hr-HR" dirty="0" smtClean="0"/>
              <a:t>. (</a:t>
            </a:r>
            <a:r>
              <a:rPr lang="hr-HR" dirty="0" err="1" smtClean="0"/>
              <a:t>et.al</a:t>
            </a:r>
            <a:r>
              <a:rPr lang="hr-HR" dirty="0" smtClean="0"/>
              <a:t>.)</a:t>
            </a:r>
            <a:r>
              <a:rPr lang="hr-HR" dirty="0" err="1" smtClean="0"/>
              <a:t>.Fizika</a:t>
            </a:r>
            <a:r>
              <a:rPr lang="hr-HR" dirty="0" smtClean="0"/>
              <a:t> 8: udžbenik i radna bilježnica za osmi razred osnovne škole. Zagreb: Profil,2007.</a:t>
            </a:r>
          </a:p>
          <a:p>
            <a:pPr>
              <a:buNone/>
            </a:pPr>
            <a:r>
              <a:rPr lang="hr-HR" dirty="0" smtClean="0"/>
              <a:t/>
            </a:r>
            <a:br>
              <a:rPr lang="hr-HR" dirty="0" smtClean="0"/>
            </a:br>
            <a:r>
              <a:rPr lang="hr-HR" dirty="0" smtClean="0"/>
              <a:t>Internetski izvori</a:t>
            </a:r>
            <a:br>
              <a:rPr lang="hr-HR" dirty="0" smtClean="0"/>
            </a:br>
            <a:r>
              <a:rPr lang="hr-HR" u="sng" dirty="0" smtClean="0">
                <a:hlinkClick r:id="rId2"/>
              </a:rPr>
              <a:t>http://www.kurikulum.hr/</a:t>
            </a:r>
            <a:r>
              <a:rPr lang="hr-HR" u="sng" dirty="0" err="1" smtClean="0">
                <a:hlinkClick r:id="rId2"/>
              </a:rPr>
              <a:t>wp</a:t>
            </a:r>
            <a:r>
              <a:rPr lang="hr-HR" u="sng" dirty="0" smtClean="0">
                <a:hlinkClick r:id="rId2"/>
              </a:rPr>
              <a:t>-</a:t>
            </a:r>
            <a:r>
              <a:rPr lang="hr-HR" u="sng" dirty="0" err="1" smtClean="0">
                <a:hlinkClick r:id="rId2"/>
              </a:rPr>
              <a:t>content</a:t>
            </a:r>
            <a:r>
              <a:rPr lang="hr-HR" u="sng" dirty="0" smtClean="0">
                <a:hlinkClick r:id="rId2"/>
              </a:rPr>
              <a:t>/</a:t>
            </a:r>
            <a:r>
              <a:rPr lang="hr-HR" u="sng" dirty="0" err="1" smtClean="0">
                <a:hlinkClick r:id="rId2"/>
              </a:rPr>
              <a:t>uploads</a:t>
            </a:r>
            <a:r>
              <a:rPr lang="hr-HR" u="sng" dirty="0" smtClean="0">
                <a:hlinkClick r:id="rId2"/>
              </a:rPr>
              <a:t>/2016/02/UCITI-KAKO-UCITI-FINAL-18.2.pdf</a:t>
            </a:r>
            <a:r>
              <a:rPr lang="hr-HR" dirty="0" smtClean="0"/>
              <a:t> (pristupljeno18.02.2017.)</a:t>
            </a:r>
          </a:p>
          <a:p>
            <a:pPr>
              <a:buNone/>
            </a:pPr>
            <a:r>
              <a:rPr lang="hr-HR" dirty="0" smtClean="0"/>
              <a:t>      Stričević,</a:t>
            </a:r>
            <a:r>
              <a:rPr lang="hr-HR" dirty="0" err="1" smtClean="0"/>
              <a:t>Ivanka.Pismenosti</a:t>
            </a:r>
            <a:r>
              <a:rPr lang="hr-HR" dirty="0" smtClean="0"/>
              <a:t> 21.stoljeća:učenje i poučavanje u informacijskom okruženju. 10.www.ffzg.unizg.hr/</a:t>
            </a:r>
            <a:r>
              <a:rPr lang="hr-HR" dirty="0" err="1" smtClean="0"/>
              <a:t>...u..</a:t>
            </a:r>
            <a:r>
              <a:rPr lang="hr-HR" dirty="0" smtClean="0"/>
              <a:t>./</a:t>
            </a:r>
            <a:r>
              <a:rPr lang="hr-HR" dirty="0" err="1" smtClean="0"/>
              <a:t>Stricevic</a:t>
            </a:r>
            <a:r>
              <a:rPr lang="hr-HR" dirty="0" smtClean="0"/>
              <a:t>,%20I.%20%20Pismenosti%2021.stoljeca%20Ucen...</a:t>
            </a:r>
            <a:br>
              <a:rPr lang="hr-HR" dirty="0" smtClean="0"/>
            </a:br>
            <a:r>
              <a:rPr lang="hr-HR" dirty="0" smtClean="0"/>
              <a:t>(</a:t>
            </a:r>
            <a:r>
              <a:rPr lang="hr-HR" dirty="0" err="1" smtClean="0"/>
              <a:t>pristupljeno</a:t>
            </a:r>
            <a:r>
              <a:rPr lang="hr-HR" dirty="0" smtClean="0"/>
              <a:t> 18.02.2017.)</a:t>
            </a:r>
            <a:br>
              <a:rPr lang="hr-HR" dirty="0" smtClean="0"/>
            </a:br>
            <a:r>
              <a:rPr lang="hr-HR" dirty="0" smtClean="0"/>
              <a:t/>
            </a:r>
            <a:br>
              <a:rPr lang="hr-HR" dirty="0" smtClean="0"/>
            </a:br>
            <a:r>
              <a:rPr lang="hr-HR" dirty="0" smtClean="0"/>
              <a:t>Božić,Ivan. Evo što znači i koja područja obuhvaća STEM,18.01.2015. </a:t>
            </a:r>
            <a:r>
              <a:rPr lang="hr-HR" u="sng" dirty="0" smtClean="0">
                <a:hlinkClick r:id="rId3"/>
              </a:rPr>
              <a:t>http://srednja.hr/Zbornica/Nastava/Evo-sto-znaci-i-koja-podrucja-obuhvaca-STEM</a:t>
            </a:r>
            <a:r>
              <a:rPr lang="hr-HR" dirty="0" smtClean="0"/>
              <a:t> (</a:t>
            </a:r>
            <a:r>
              <a:rPr lang="hr-HR" dirty="0" err="1" smtClean="0"/>
              <a:t>pristupljeno</a:t>
            </a:r>
            <a:r>
              <a:rPr lang="hr-HR" dirty="0" smtClean="0"/>
              <a:t> 13.02.2017.)</a:t>
            </a:r>
          </a:p>
          <a:p>
            <a:pPr>
              <a:buNone/>
            </a:pPr>
            <a:endParaRPr lang="hr-H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683568" y="2468880"/>
            <a:ext cx="8460432" cy="4389120"/>
          </a:xfrm>
        </p:spPr>
        <p:txBody>
          <a:bodyPr>
            <a:normAutofit/>
          </a:bodyPr>
          <a:lstStyle/>
          <a:p>
            <a:r>
              <a:rPr lang="hr-HR" sz="2800" b="1" dirty="0" smtClean="0">
                <a:latin typeface="Arial" pitchFamily="34" charset="0"/>
                <a:cs typeface="Arial" pitchFamily="34" charset="0"/>
              </a:rPr>
              <a:t>Ključni pojmovi: </a:t>
            </a:r>
          </a:p>
          <a:p>
            <a:pPr>
              <a:buNone/>
            </a:pPr>
            <a:r>
              <a:rPr lang="hr-HR" sz="2400" dirty="0" smtClean="0">
                <a:latin typeface="Arial" pitchFamily="34" charset="0"/>
                <a:cs typeface="Arial" pitchFamily="34" charset="0"/>
              </a:rPr>
              <a:t>    -znanje   (fizika)</a:t>
            </a:r>
            <a:br>
              <a:rPr lang="hr-HR" sz="2400" dirty="0" smtClean="0">
                <a:latin typeface="Arial" pitchFamily="34" charset="0"/>
                <a:cs typeface="Arial" pitchFamily="34" charset="0"/>
              </a:rPr>
            </a:br>
            <a:r>
              <a:rPr lang="hr-HR" sz="2400" dirty="0" smtClean="0">
                <a:latin typeface="Arial" pitchFamily="34" charset="0"/>
                <a:cs typeface="Arial" pitchFamily="34" charset="0"/>
              </a:rPr>
              <a:t>-informacijska pismenost</a:t>
            </a:r>
            <a:br>
              <a:rPr lang="hr-HR" sz="2400" dirty="0" smtClean="0">
                <a:latin typeface="Arial" pitchFamily="34" charset="0"/>
                <a:cs typeface="Arial" pitchFamily="34" charset="0"/>
              </a:rPr>
            </a:br>
            <a:r>
              <a:rPr lang="hr-HR" sz="2400" dirty="0" smtClean="0">
                <a:latin typeface="Arial" pitchFamily="34" charset="0"/>
                <a:cs typeface="Arial" pitchFamily="34" charset="0"/>
              </a:rPr>
              <a:t>-cjeloživotno učenje</a:t>
            </a:r>
            <a:br>
              <a:rPr lang="hr-HR" sz="2400" dirty="0" smtClean="0">
                <a:latin typeface="Arial" pitchFamily="34" charset="0"/>
                <a:cs typeface="Arial" pitchFamily="34" charset="0"/>
              </a:rPr>
            </a:br>
            <a:r>
              <a:rPr lang="hr-HR" sz="2400" dirty="0" smtClean="0">
                <a:latin typeface="Arial" pitchFamily="34" charset="0"/>
                <a:cs typeface="Arial" pitchFamily="34" charset="0"/>
              </a:rPr>
              <a:t>-knjižnica</a:t>
            </a:r>
          </a:p>
          <a:p>
            <a:pPr>
              <a:buNone/>
            </a:pPr>
            <a:endParaRPr lang="hr-HR" sz="2000" dirty="0" smtClean="0">
              <a:latin typeface="Arial" pitchFamily="34" charset="0"/>
              <a:cs typeface="Arial" pitchFamily="34" charset="0"/>
            </a:endParaRPr>
          </a:p>
          <a:p>
            <a:pPr>
              <a:buNone/>
            </a:pPr>
            <a:r>
              <a:rPr lang="hr-HR" sz="2000" dirty="0" smtClean="0">
                <a:latin typeface="Arial" pitchFamily="34" charset="0"/>
                <a:cs typeface="Arial" pitchFamily="34" charset="0"/>
              </a:rPr>
              <a:t>    </a:t>
            </a:r>
          </a:p>
          <a:p>
            <a:pPr>
              <a:buNone/>
            </a:pPr>
            <a:r>
              <a:rPr lang="hr-HR" sz="2000" dirty="0" smtClean="0">
                <a:latin typeface="Arial" pitchFamily="34" charset="0"/>
                <a:cs typeface="Arial" pitchFamily="34" charset="0"/>
              </a:rPr>
              <a:t>   </a:t>
            </a:r>
            <a:r>
              <a:rPr lang="hr-HR" sz="2400" dirty="0" smtClean="0">
                <a:latin typeface="Arial" pitchFamily="34" charset="0"/>
                <a:cs typeface="Arial" pitchFamily="34" charset="0"/>
              </a:rPr>
              <a:t>“Nije dovoljno samo ZNATI, znanje treba i primijeniti. Nije dovoljno htjeti, treba i učiniti .”</a:t>
            </a:r>
            <a:br>
              <a:rPr lang="hr-HR" sz="2400" dirty="0" smtClean="0">
                <a:latin typeface="Arial" pitchFamily="34" charset="0"/>
                <a:cs typeface="Arial" pitchFamily="34" charset="0"/>
              </a:rPr>
            </a:br>
            <a:r>
              <a:rPr lang="hr-HR" sz="1800" dirty="0" err="1" smtClean="0">
                <a:latin typeface="Arial" pitchFamily="34" charset="0"/>
                <a:cs typeface="Arial" pitchFamily="34" charset="0"/>
              </a:rPr>
              <a:t>Johann</a:t>
            </a:r>
            <a:r>
              <a:rPr lang="hr-HR" sz="1800" dirty="0" smtClean="0">
                <a:latin typeface="Arial" pitchFamily="34" charset="0"/>
                <a:cs typeface="Arial" pitchFamily="34" charset="0"/>
              </a:rPr>
              <a:t> </a:t>
            </a:r>
            <a:r>
              <a:rPr lang="hr-HR" sz="1800" dirty="0" err="1" smtClean="0">
                <a:latin typeface="Arial" pitchFamily="34" charset="0"/>
                <a:cs typeface="Arial" pitchFamily="34" charset="0"/>
              </a:rPr>
              <a:t>Wolfgang</a:t>
            </a:r>
            <a:r>
              <a:rPr lang="hr-HR" sz="1800" dirty="0" smtClean="0">
                <a:latin typeface="Arial" pitchFamily="34" charset="0"/>
                <a:cs typeface="Arial" pitchFamily="34" charset="0"/>
              </a:rPr>
              <a:t> Goethe</a:t>
            </a:r>
          </a:p>
        </p:txBody>
      </p:sp>
      <p:sp>
        <p:nvSpPr>
          <p:cNvPr id="4" name="TekstniOkvir 3"/>
          <p:cNvSpPr txBox="1"/>
          <p:nvPr/>
        </p:nvSpPr>
        <p:spPr>
          <a:xfrm>
            <a:off x="683568" y="548680"/>
            <a:ext cx="8136904" cy="2185214"/>
          </a:xfrm>
          <a:prstGeom prst="rect">
            <a:avLst/>
          </a:prstGeom>
          <a:noFill/>
        </p:spPr>
        <p:txBody>
          <a:bodyPr wrap="square" rtlCol="0">
            <a:spAutoFit/>
          </a:bodyPr>
          <a:lstStyle/>
          <a:p>
            <a:endParaRPr lang="hr-HR" dirty="0" smtClean="0"/>
          </a:p>
          <a:p>
            <a:r>
              <a:rPr lang="hr-HR" dirty="0" smtClean="0"/>
              <a:t/>
            </a:r>
            <a:br>
              <a:rPr lang="hr-HR" dirty="0" smtClean="0"/>
            </a:br>
            <a:r>
              <a:rPr lang="hr-HR" sz="3200" dirty="0" smtClean="0">
                <a:latin typeface="Arial" pitchFamily="34" charset="0"/>
                <a:cs typeface="Arial" pitchFamily="34" charset="0"/>
              </a:rPr>
              <a:t>OSMI RAZRED</a:t>
            </a:r>
            <a:r>
              <a:rPr lang="en-US" sz="3200" dirty="0" smtClean="0">
                <a:latin typeface="Arial" pitchFamily="34" charset="0"/>
                <a:cs typeface="Arial" pitchFamily="34" charset="0"/>
              </a:rPr>
              <a:t> </a:t>
            </a:r>
            <a:r>
              <a:rPr lang="hr-HR" sz="3200" dirty="0" smtClean="0">
                <a:latin typeface="Arial" pitchFamily="34" charset="0"/>
                <a:cs typeface="Arial" pitchFamily="34" charset="0"/>
              </a:rPr>
              <a:t/>
            </a:r>
            <a:br>
              <a:rPr lang="hr-HR" sz="3200" dirty="0" smtClean="0">
                <a:latin typeface="Arial" pitchFamily="34" charset="0"/>
                <a:cs typeface="Arial" pitchFamily="34" charset="0"/>
              </a:rPr>
            </a:br>
            <a:r>
              <a:rPr lang="hr-HR" sz="3200" dirty="0" smtClean="0">
                <a:latin typeface="Arial" pitchFamily="34" charset="0"/>
                <a:cs typeface="Arial" pitchFamily="34" charset="0"/>
              </a:rPr>
              <a:t>2. </a:t>
            </a:r>
            <a:r>
              <a:rPr lang="en-US" sz="3200" dirty="0" err="1" smtClean="0">
                <a:latin typeface="Arial" pitchFamily="34" charset="0"/>
                <a:cs typeface="Arial" pitchFamily="34" charset="0"/>
              </a:rPr>
              <a:t>Tema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Uporaba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stečenih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znanja</a:t>
            </a:r>
            <a:endParaRPr lang="hr-HR" sz="3200" dirty="0" smtClean="0">
              <a:latin typeface="Arial" pitchFamily="34" charset="0"/>
              <a:cs typeface="Arial" pitchFamily="34" charset="0"/>
            </a:endParaRPr>
          </a:p>
          <a:p>
            <a:endParaRPr lang="hr-HR"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niOkvir 5"/>
          <p:cNvSpPr txBox="1"/>
          <p:nvPr/>
        </p:nvSpPr>
        <p:spPr>
          <a:xfrm>
            <a:off x="755576" y="620688"/>
            <a:ext cx="7200800" cy="2492990"/>
          </a:xfrm>
          <a:prstGeom prst="rect">
            <a:avLst/>
          </a:prstGeom>
          <a:noFill/>
        </p:spPr>
        <p:txBody>
          <a:bodyPr wrap="square" rtlCol="0">
            <a:spAutoFit/>
          </a:bodyPr>
          <a:lstStyle/>
          <a:p>
            <a:r>
              <a:rPr lang="hr-HR" sz="2400" dirty="0" smtClean="0">
                <a:latin typeface="Arial" pitchFamily="34" charset="0"/>
                <a:cs typeface="Arial" pitchFamily="34" charset="0"/>
              </a:rPr>
              <a:t>CILJ :  P</a:t>
            </a:r>
            <a:r>
              <a:rPr lang="hr-HR" dirty="0" smtClean="0">
                <a:latin typeface="Arial" pitchFamily="34" charset="0"/>
                <a:cs typeface="Arial" pitchFamily="34" charset="0"/>
              </a:rPr>
              <a:t>ovezivanje </a:t>
            </a:r>
            <a:r>
              <a:rPr lang="hr-HR" b="1" dirty="0" smtClean="0">
                <a:latin typeface="Arial" pitchFamily="34" charset="0"/>
                <a:cs typeface="Arial" pitchFamily="34" charset="0"/>
              </a:rPr>
              <a:t>knjižnično  informacijskih znanja s nastavom fizike </a:t>
            </a:r>
            <a:r>
              <a:rPr lang="hr-HR" dirty="0" smtClean="0">
                <a:latin typeface="Arial" pitchFamily="34" charset="0"/>
                <a:cs typeface="Arial" pitchFamily="34" charset="0"/>
              </a:rPr>
              <a:t>u nastavnom procesu   </a:t>
            </a:r>
            <a:r>
              <a:rPr lang="hr-HR" sz="2400" b="1" dirty="0" smtClean="0">
                <a:latin typeface="Arial" pitchFamily="34" charset="0"/>
                <a:cs typeface="Arial" pitchFamily="34" charset="0"/>
              </a:rPr>
              <a:t>ponavljanja gradiva.</a:t>
            </a:r>
          </a:p>
          <a:p>
            <a:endParaRPr lang="hr-HR" sz="2400" b="1" dirty="0" smtClean="0">
              <a:latin typeface="Arial" pitchFamily="34" charset="0"/>
              <a:cs typeface="Arial" pitchFamily="34" charset="0"/>
            </a:endParaRPr>
          </a:p>
          <a:p>
            <a:endParaRPr lang="hr-HR" sz="2400" b="1" dirty="0" smtClean="0">
              <a:latin typeface="Arial" pitchFamily="34" charset="0"/>
              <a:cs typeface="Arial" pitchFamily="34" charset="0"/>
            </a:endParaRPr>
          </a:p>
          <a:p>
            <a:r>
              <a:rPr lang="hr-HR" dirty="0" smtClean="0">
                <a:latin typeface="Arial" pitchFamily="34" charset="0"/>
                <a:cs typeface="Arial" pitchFamily="34" charset="0"/>
              </a:rPr>
              <a:t/>
            </a:r>
            <a:br>
              <a:rPr lang="hr-HR" dirty="0" smtClean="0">
                <a:latin typeface="Arial" pitchFamily="34" charset="0"/>
                <a:cs typeface="Arial" pitchFamily="34" charset="0"/>
              </a:rPr>
            </a:br>
            <a:endParaRPr lang="hr-HR" b="1" dirty="0">
              <a:latin typeface="Arial" pitchFamily="34" charset="0"/>
              <a:cs typeface="Arial" pitchFamily="34" charset="0"/>
            </a:endParaRPr>
          </a:p>
        </p:txBody>
      </p:sp>
      <p:sp>
        <p:nvSpPr>
          <p:cNvPr id="7" name="TekstniOkvir 6"/>
          <p:cNvSpPr txBox="1"/>
          <p:nvPr/>
        </p:nvSpPr>
        <p:spPr>
          <a:xfrm>
            <a:off x="683568" y="1772816"/>
            <a:ext cx="7848872" cy="5693866"/>
          </a:xfrm>
          <a:prstGeom prst="rect">
            <a:avLst/>
          </a:prstGeom>
          <a:noFill/>
        </p:spPr>
        <p:txBody>
          <a:bodyPr wrap="square" rtlCol="0">
            <a:spAutoFit/>
          </a:bodyPr>
          <a:lstStyle/>
          <a:p>
            <a:endParaRPr lang="hr-HR" u="sng" dirty="0" smtClean="0">
              <a:latin typeface="Arial" pitchFamily="34" charset="0"/>
              <a:cs typeface="Arial" pitchFamily="34" charset="0"/>
            </a:endParaRPr>
          </a:p>
          <a:p>
            <a:r>
              <a:rPr lang="hr-HR" u="sng" dirty="0" smtClean="0">
                <a:latin typeface="Arial" pitchFamily="34" charset="0"/>
                <a:cs typeface="Arial" pitchFamily="34" charset="0"/>
              </a:rPr>
              <a:t>Nastavni predmet</a:t>
            </a:r>
            <a:r>
              <a:rPr lang="hr-HR" dirty="0" smtClean="0">
                <a:latin typeface="Arial" pitchFamily="34" charset="0"/>
                <a:cs typeface="Arial" pitchFamily="34" charset="0"/>
              </a:rPr>
              <a:t>:    </a:t>
            </a:r>
            <a:r>
              <a:rPr lang="hr-HR" dirty="0" smtClean="0">
                <a:solidFill>
                  <a:srgbClr val="FF0000"/>
                </a:solidFill>
                <a:latin typeface="Arial" pitchFamily="34" charset="0"/>
                <a:cs typeface="Arial" pitchFamily="34" charset="0"/>
              </a:rPr>
              <a:t>FIZIKA</a:t>
            </a:r>
          </a:p>
          <a:p>
            <a:r>
              <a:rPr lang="hr-HR" u="sng" dirty="0" smtClean="0">
                <a:latin typeface="Arial" pitchFamily="34" charset="0"/>
                <a:cs typeface="Arial" pitchFamily="34" charset="0"/>
              </a:rPr>
              <a:t>Nastavna jedinica :</a:t>
            </a:r>
          </a:p>
          <a:p>
            <a:r>
              <a:rPr lang="hr-HR" dirty="0" smtClean="0">
                <a:latin typeface="Arial" pitchFamily="34" charset="0"/>
                <a:cs typeface="Arial" pitchFamily="34" charset="0"/>
              </a:rPr>
              <a:t>Svjetlost - Zrcala i primjena zrcala kroz povijest, pomrčina Sunca i Mjeseca</a:t>
            </a:r>
          </a:p>
          <a:p>
            <a:endParaRPr lang="hr-HR" dirty="0" smtClean="0">
              <a:latin typeface="Arial" pitchFamily="34" charset="0"/>
              <a:cs typeface="Arial" pitchFamily="34" charset="0"/>
            </a:endParaRPr>
          </a:p>
          <a:p>
            <a:r>
              <a:rPr lang="hr-HR" u="sng" dirty="0" smtClean="0">
                <a:latin typeface="Arial" pitchFamily="34" charset="0"/>
                <a:cs typeface="Arial" pitchFamily="34" charset="0"/>
              </a:rPr>
              <a:t>Zadaće</a:t>
            </a:r>
            <a:r>
              <a:rPr lang="hr-HR" dirty="0" smtClean="0">
                <a:latin typeface="Arial" pitchFamily="34" charset="0"/>
                <a:cs typeface="Arial" pitchFamily="34" charset="0"/>
              </a:rPr>
              <a:t>:  </a:t>
            </a:r>
            <a:r>
              <a:rPr lang="hr-HR" sz="2000" dirty="0" smtClean="0">
                <a:latin typeface="Arial" pitchFamily="34" charset="0"/>
                <a:cs typeface="Arial" pitchFamily="34" charset="0"/>
              </a:rPr>
              <a:t>kognitivne</a:t>
            </a:r>
            <a:r>
              <a:rPr lang="hr-HR" dirty="0" smtClean="0">
                <a:latin typeface="Arial" pitchFamily="34" charset="0"/>
                <a:cs typeface="Arial" pitchFamily="34" charset="0"/>
              </a:rPr>
              <a:t>     – </a:t>
            </a:r>
            <a:r>
              <a:rPr lang="hr-HR" sz="2000" dirty="0" smtClean="0">
                <a:latin typeface="Arial" pitchFamily="34" charset="0"/>
                <a:cs typeface="Arial" pitchFamily="34" charset="0"/>
              </a:rPr>
              <a:t>učenici će razlikovati </a:t>
            </a:r>
            <a:r>
              <a:rPr lang="hr-HR" sz="2000" u="sng" dirty="0" smtClean="0">
                <a:latin typeface="Arial" pitchFamily="34" charset="0"/>
                <a:cs typeface="Arial" pitchFamily="34" charset="0"/>
              </a:rPr>
              <a:t>tradicionalne i e- izvore </a:t>
            </a:r>
            <a:r>
              <a:rPr lang="hr-HR" sz="2000" dirty="0" smtClean="0">
                <a:latin typeface="Arial" pitchFamily="34" charset="0"/>
                <a:cs typeface="Arial" pitchFamily="34" charset="0"/>
              </a:rPr>
              <a:t/>
            </a:r>
            <a:br>
              <a:rPr lang="hr-HR" sz="2000" dirty="0" smtClean="0">
                <a:latin typeface="Arial" pitchFamily="34" charset="0"/>
                <a:cs typeface="Arial" pitchFamily="34" charset="0"/>
              </a:rPr>
            </a:br>
            <a:r>
              <a:rPr lang="hr-HR" sz="2000" dirty="0" smtClean="0">
                <a:latin typeface="Arial" pitchFamily="34" charset="0"/>
                <a:cs typeface="Arial" pitchFamily="34" charset="0"/>
              </a:rPr>
              <a:t>                                     informacija, moći će rabiti ključnu riječ,     </a:t>
            </a:r>
          </a:p>
          <a:p>
            <a:r>
              <a:rPr lang="hr-HR" sz="2000" dirty="0" smtClean="0">
                <a:latin typeface="Arial" pitchFamily="34" charset="0"/>
                <a:cs typeface="Arial" pitchFamily="34" charset="0"/>
              </a:rPr>
              <a:t>                                     provjeriti i citirati  izvore;</a:t>
            </a:r>
          </a:p>
          <a:p>
            <a:r>
              <a:rPr lang="hr-HR" sz="2000" dirty="0" smtClean="0">
                <a:latin typeface="Arial" pitchFamily="34" charset="0"/>
                <a:cs typeface="Arial" pitchFamily="34" charset="0"/>
              </a:rPr>
              <a:t>              afektivne      - usvojiti navike korištenja </a:t>
            </a:r>
            <a:r>
              <a:rPr lang="hr-HR" sz="2000" u="sng" dirty="0" smtClean="0">
                <a:latin typeface="Arial" pitchFamily="34" charset="0"/>
                <a:cs typeface="Arial" pitchFamily="34" charset="0"/>
              </a:rPr>
              <a:t>različitih izvora    </a:t>
            </a:r>
          </a:p>
          <a:p>
            <a:r>
              <a:rPr lang="hr-HR" sz="2000" dirty="0" smtClean="0">
                <a:latin typeface="Arial" pitchFamily="34" charset="0"/>
                <a:cs typeface="Arial" pitchFamily="34" charset="0"/>
              </a:rPr>
              <a:t>                                     znanja u učenju;</a:t>
            </a:r>
          </a:p>
          <a:p>
            <a:r>
              <a:rPr lang="hr-HR" sz="2000" dirty="0" smtClean="0">
                <a:latin typeface="Arial" pitchFamily="34" charset="0"/>
                <a:cs typeface="Arial" pitchFamily="34" charset="0"/>
              </a:rPr>
              <a:t>         </a:t>
            </a:r>
            <a:r>
              <a:rPr lang="hr-HR" sz="2000" dirty="0" err="1" smtClean="0">
                <a:latin typeface="Arial" pitchFamily="34" charset="0"/>
                <a:cs typeface="Arial" pitchFamily="34" charset="0"/>
              </a:rPr>
              <a:t>psihomotoričke</a:t>
            </a:r>
            <a:r>
              <a:rPr lang="hr-HR" sz="2000" dirty="0" smtClean="0">
                <a:latin typeface="Arial" pitchFamily="34" charset="0"/>
                <a:cs typeface="Arial" pitchFamily="34" charset="0"/>
              </a:rPr>
              <a:t> - </a:t>
            </a:r>
            <a:r>
              <a:rPr lang="hr-HR" sz="2000" u="sng" dirty="0" smtClean="0">
                <a:latin typeface="Arial" pitchFamily="34" charset="0"/>
                <a:cs typeface="Arial" pitchFamily="34" charset="0"/>
              </a:rPr>
              <a:t>učinkovito  će upravljati   vremenom </a:t>
            </a:r>
            <a:r>
              <a:rPr lang="hr-HR" sz="2000" dirty="0" smtClean="0">
                <a:latin typeface="Arial" pitchFamily="34" charset="0"/>
                <a:cs typeface="Arial" pitchFamily="34" charset="0"/>
              </a:rPr>
              <a:t>i  </a:t>
            </a:r>
          </a:p>
          <a:p>
            <a:r>
              <a:rPr lang="hr-HR" sz="2000" dirty="0" smtClean="0">
                <a:latin typeface="Arial" pitchFamily="34" charset="0"/>
                <a:cs typeface="Arial" pitchFamily="34" charset="0"/>
              </a:rPr>
              <a:t>                                     </a:t>
            </a:r>
            <a:r>
              <a:rPr lang="hr-HR" sz="2000" u="sng" dirty="0" smtClean="0">
                <a:latin typeface="Arial" pitchFamily="34" charset="0"/>
                <a:cs typeface="Arial" pitchFamily="34" charset="0"/>
              </a:rPr>
              <a:t>informacijama</a:t>
            </a:r>
            <a:r>
              <a:rPr lang="hr-HR" sz="2000" dirty="0" smtClean="0">
                <a:latin typeface="Arial" pitchFamily="34" charset="0"/>
                <a:cs typeface="Arial" pitchFamily="34" charset="0"/>
              </a:rPr>
              <a:t> ( samostalno ili u </a:t>
            </a:r>
          </a:p>
          <a:p>
            <a:r>
              <a:rPr lang="hr-HR" sz="2000" dirty="0" smtClean="0">
                <a:latin typeface="Arial" pitchFamily="34" charset="0"/>
                <a:cs typeface="Arial" pitchFamily="34" charset="0"/>
              </a:rPr>
              <a:t>                                     skupini); predstaviti rezultate rada </a:t>
            </a:r>
            <a:r>
              <a:rPr lang="hr-HR" sz="2000" u="sng" dirty="0" smtClean="0">
                <a:latin typeface="Arial" pitchFamily="34" charset="0"/>
                <a:cs typeface="Arial" pitchFamily="34" charset="0"/>
              </a:rPr>
              <a:t>pisanjem </a:t>
            </a:r>
          </a:p>
          <a:p>
            <a:r>
              <a:rPr lang="hr-HR" sz="2000" dirty="0" smtClean="0">
                <a:latin typeface="Arial" pitchFamily="34" charset="0"/>
                <a:cs typeface="Arial" pitchFamily="34" charset="0"/>
              </a:rPr>
              <a:t>                                     </a:t>
            </a:r>
            <a:r>
              <a:rPr lang="hr-HR" sz="2000" u="sng" dirty="0" smtClean="0">
                <a:latin typeface="Arial" pitchFamily="34" charset="0"/>
                <a:cs typeface="Arial" pitchFamily="34" charset="0"/>
              </a:rPr>
              <a:t>sažetka;</a:t>
            </a:r>
          </a:p>
          <a:p>
            <a:endParaRPr lang="hr-HR" sz="2000" u="sng" dirty="0" smtClean="0">
              <a:latin typeface="Arial" pitchFamily="34" charset="0"/>
              <a:cs typeface="Arial" pitchFamily="34" charset="0"/>
            </a:endParaRPr>
          </a:p>
          <a:p>
            <a:endParaRPr lang="hr-HR" sz="2000" u="sng" dirty="0" smtClean="0">
              <a:latin typeface="Arial" pitchFamily="34" charset="0"/>
              <a:cs typeface="Arial" pitchFamily="34" charset="0"/>
            </a:endParaRPr>
          </a:p>
          <a:p>
            <a:r>
              <a:rPr lang="hr-HR" u="sng" dirty="0" smtClean="0"/>
              <a:t/>
            </a:r>
            <a:br>
              <a:rPr lang="hr-HR" u="sng" dirty="0" smtClean="0"/>
            </a:br>
            <a:r>
              <a:rPr lang="hr-HR" u="sng" dirty="0" smtClean="0"/>
              <a:t> </a:t>
            </a:r>
          </a:p>
          <a:p>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a:xfrm>
            <a:off x="395536" y="1052736"/>
            <a:ext cx="8229600" cy="4525963"/>
          </a:xfrm>
        </p:spPr>
        <p:txBody>
          <a:bodyPr>
            <a:normAutofit/>
          </a:bodyPr>
          <a:lstStyle/>
          <a:p>
            <a:pPr>
              <a:buNone/>
            </a:pPr>
            <a:endParaRPr lang="hr-HR" sz="1800" dirty="0" smtClean="0">
              <a:latin typeface="Arial" pitchFamily="34" charset="0"/>
              <a:cs typeface="Arial" pitchFamily="34" charset="0"/>
            </a:endParaRPr>
          </a:p>
          <a:p>
            <a:r>
              <a:rPr lang="hr-HR" sz="1800" u="sng" dirty="0" smtClean="0">
                <a:latin typeface="Arial" pitchFamily="34" charset="0"/>
                <a:cs typeface="Arial" pitchFamily="34" charset="0"/>
              </a:rPr>
              <a:t>KNJIŽNIČARKA</a:t>
            </a:r>
          </a:p>
          <a:p>
            <a:endParaRPr lang="hr-HR" sz="1800" dirty="0" smtClean="0">
              <a:latin typeface="Arial" pitchFamily="34" charset="0"/>
              <a:cs typeface="Arial" pitchFamily="34" charset="0"/>
            </a:endParaRPr>
          </a:p>
          <a:p>
            <a:r>
              <a:rPr lang="hr-HR" sz="2000" dirty="0" smtClean="0">
                <a:latin typeface="Arial" pitchFamily="34" charset="0"/>
                <a:cs typeface="Arial" pitchFamily="34" charset="0"/>
              </a:rPr>
              <a:t>Predložena tema bila je motivirajuća za učenike jer je knjižničarka predstavila knjižni fond kao riznicu </a:t>
            </a:r>
            <a:r>
              <a:rPr lang="hr-HR" sz="2000" b="1" dirty="0" smtClean="0">
                <a:latin typeface="Arial" pitchFamily="34" charset="0"/>
                <a:cs typeface="Arial" pitchFamily="34" charset="0"/>
              </a:rPr>
              <a:t>znanja</a:t>
            </a:r>
            <a:r>
              <a:rPr lang="hr-HR" sz="2000" dirty="0" smtClean="0">
                <a:latin typeface="Arial" pitchFamily="34" charset="0"/>
                <a:cs typeface="Arial" pitchFamily="34" charset="0"/>
              </a:rPr>
              <a:t> gdje će oni moći u potpunosti odgovoriti na zadana pitanja. </a:t>
            </a:r>
            <a:br>
              <a:rPr lang="hr-HR" sz="2000" dirty="0" smtClean="0">
                <a:latin typeface="Arial" pitchFamily="34" charset="0"/>
                <a:cs typeface="Arial" pitchFamily="34" charset="0"/>
              </a:rPr>
            </a:br>
            <a:r>
              <a:rPr lang="hr-HR" sz="2000" b="1" dirty="0" smtClean="0">
                <a:latin typeface="Arial" pitchFamily="34" charset="0"/>
                <a:cs typeface="Arial" pitchFamily="34" charset="0"/>
              </a:rPr>
              <a:t>Školska knjižnica je IZVOR znanja</a:t>
            </a:r>
            <a:r>
              <a:rPr lang="hr-HR" sz="2000" dirty="0" smtClean="0">
                <a:latin typeface="Arial" pitchFamily="34" charset="0"/>
                <a:cs typeface="Arial" pitchFamily="34" charset="0"/>
              </a:rPr>
              <a:t>, a </a:t>
            </a:r>
            <a:r>
              <a:rPr lang="hr-HR" sz="2000" b="1" dirty="0" smtClean="0">
                <a:latin typeface="Arial" pitchFamily="34" charset="0"/>
                <a:cs typeface="Arial" pitchFamily="34" charset="0"/>
              </a:rPr>
              <a:t>knjižničarka</a:t>
            </a:r>
            <a:r>
              <a:rPr lang="hr-HR" sz="2000" dirty="0" smtClean="0">
                <a:latin typeface="Arial" pitchFamily="34" charset="0"/>
                <a:cs typeface="Arial" pitchFamily="34" charset="0"/>
              </a:rPr>
              <a:t> profesionalni voditelj koji </a:t>
            </a:r>
            <a:r>
              <a:rPr lang="hr-HR" sz="2000" b="1" dirty="0" smtClean="0">
                <a:latin typeface="Arial" pitchFamily="34" charset="0"/>
                <a:cs typeface="Arial" pitchFamily="34" charset="0"/>
              </a:rPr>
              <a:t>upućuje učenike gdje i kako će doći do informacije</a:t>
            </a:r>
            <a:r>
              <a:rPr lang="hr-HR" sz="2000" dirty="0" smtClean="0">
                <a:latin typeface="Arial" pitchFamily="34" charset="0"/>
                <a:cs typeface="Arial" pitchFamily="34" charset="0"/>
              </a:rPr>
              <a:t>.</a:t>
            </a:r>
          </a:p>
          <a:p>
            <a:r>
              <a:rPr lang="hr-HR" sz="2000" dirty="0" smtClean="0">
                <a:latin typeface="Arial" pitchFamily="34" charset="0"/>
                <a:cs typeface="Arial" pitchFamily="34" charset="0"/>
              </a:rPr>
              <a:t>Odabrala je štivo za čitanje koje je:</a:t>
            </a:r>
            <a:br>
              <a:rPr lang="hr-HR" sz="2000" dirty="0" smtClean="0">
                <a:latin typeface="Arial" pitchFamily="34" charset="0"/>
                <a:cs typeface="Arial" pitchFamily="34" charset="0"/>
              </a:rPr>
            </a:br>
            <a:r>
              <a:rPr lang="hr-HR" sz="2000" dirty="0" smtClean="0">
                <a:latin typeface="Arial" pitchFamily="34" charset="0"/>
                <a:cs typeface="Arial" pitchFamily="34" charset="0"/>
              </a:rPr>
              <a:t> a) primjereno dobi učenika </a:t>
            </a:r>
            <a:br>
              <a:rPr lang="hr-HR" sz="2000" dirty="0" smtClean="0">
                <a:latin typeface="Arial" pitchFamily="34" charset="0"/>
                <a:cs typeface="Arial" pitchFamily="34" charset="0"/>
              </a:rPr>
            </a:br>
            <a:r>
              <a:rPr lang="hr-HR" sz="2000" dirty="0" smtClean="0">
                <a:latin typeface="Arial" pitchFamily="34" charset="0"/>
                <a:cs typeface="Arial" pitchFamily="34" charset="0"/>
              </a:rPr>
              <a:t>( enciklopedije i članci iz časopisa Drvo znanja i Meridijani);</a:t>
            </a:r>
            <a:br>
              <a:rPr lang="hr-HR" sz="2000" dirty="0" smtClean="0">
                <a:latin typeface="Arial" pitchFamily="34" charset="0"/>
                <a:cs typeface="Arial" pitchFamily="34" charset="0"/>
              </a:rPr>
            </a:br>
            <a:r>
              <a:rPr lang="hr-HR" sz="2000" dirty="0" smtClean="0">
                <a:latin typeface="Arial" pitchFamily="34" charset="0"/>
                <a:cs typeface="Arial" pitchFamily="34" charset="0"/>
              </a:rPr>
              <a:t>b) u svom sadržaju nudi i znanje više</a:t>
            </a:r>
            <a:endParaRPr lang="hr-HR"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a:xfrm>
            <a:off x="539552" y="1412776"/>
            <a:ext cx="8229600" cy="4525963"/>
          </a:xfrm>
        </p:spPr>
        <p:txBody>
          <a:bodyPr>
            <a:normAutofit/>
          </a:bodyPr>
          <a:lstStyle/>
          <a:p>
            <a:pPr>
              <a:buNone/>
            </a:pPr>
            <a:endParaRPr lang="hr-HR" sz="1800" dirty="0" smtClean="0">
              <a:latin typeface="Arial" pitchFamily="34" charset="0"/>
              <a:cs typeface="Arial" pitchFamily="34" charset="0"/>
            </a:endParaRPr>
          </a:p>
          <a:p>
            <a:r>
              <a:rPr lang="hr-HR" sz="2000" u="sng" dirty="0" smtClean="0">
                <a:latin typeface="Arial" pitchFamily="34" charset="0"/>
                <a:cs typeface="Arial" pitchFamily="34" charset="0"/>
              </a:rPr>
              <a:t>UČITELJICA FIZIKE</a:t>
            </a:r>
          </a:p>
          <a:p>
            <a:endParaRPr lang="hr-HR" sz="2000" dirty="0" smtClean="0">
              <a:latin typeface="Arial" pitchFamily="34" charset="0"/>
              <a:cs typeface="Arial" pitchFamily="34" charset="0"/>
            </a:endParaRPr>
          </a:p>
          <a:p>
            <a:r>
              <a:rPr lang="hr-HR" sz="2000" dirty="0" smtClean="0">
                <a:latin typeface="Arial" pitchFamily="34" charset="0"/>
                <a:cs typeface="Arial" pitchFamily="34" charset="0"/>
              </a:rPr>
              <a:t>Odabrala je </a:t>
            </a:r>
            <a:r>
              <a:rPr lang="hr-HR" sz="2000" b="1" dirty="0" smtClean="0">
                <a:latin typeface="Arial" pitchFamily="34" charset="0"/>
                <a:cs typeface="Arial" pitchFamily="34" charset="0"/>
              </a:rPr>
              <a:t>drugačiji</a:t>
            </a:r>
            <a:r>
              <a:rPr lang="hr-HR" sz="2000" dirty="0" smtClean="0">
                <a:latin typeface="Arial" pitchFamily="34" charset="0"/>
                <a:cs typeface="Arial" pitchFamily="34" charset="0"/>
              </a:rPr>
              <a:t> način usustavljivanja tako da učenicima ostane trajno znanje</a:t>
            </a:r>
          </a:p>
          <a:p>
            <a:r>
              <a:rPr lang="hr-HR" sz="2000" dirty="0" smtClean="0">
                <a:latin typeface="Arial" pitchFamily="34" charset="0"/>
                <a:cs typeface="Arial" pitchFamily="34" charset="0"/>
              </a:rPr>
              <a:t>U suradnji sa knjižničarkom osmišljen je drugačiji, </a:t>
            </a:r>
            <a:r>
              <a:rPr lang="hr-HR" sz="2000" b="1" dirty="0" smtClean="0">
                <a:latin typeface="Arial" pitchFamily="34" charset="0"/>
                <a:cs typeface="Arial" pitchFamily="34" charset="0"/>
              </a:rPr>
              <a:t>inventivniji </a:t>
            </a:r>
            <a:r>
              <a:rPr lang="hr-HR" sz="2000" dirty="0" smtClean="0">
                <a:latin typeface="Arial" pitchFamily="34" charset="0"/>
                <a:cs typeface="Arial" pitchFamily="34" charset="0"/>
              </a:rPr>
              <a:t>sat ponavljanja</a:t>
            </a:r>
          </a:p>
          <a:p>
            <a:r>
              <a:rPr lang="hr-HR" sz="2000" dirty="0" smtClean="0">
                <a:latin typeface="Arial" pitchFamily="34" charset="0"/>
                <a:cs typeface="Arial" pitchFamily="34" charset="0"/>
              </a:rPr>
              <a:t>Učenici su </a:t>
            </a:r>
            <a:r>
              <a:rPr lang="hr-HR" sz="2000" b="1" dirty="0" smtClean="0">
                <a:latin typeface="Arial" pitchFamily="34" charset="0"/>
                <a:cs typeface="Arial" pitchFamily="34" charset="0"/>
              </a:rPr>
              <a:t>vrednovani</a:t>
            </a:r>
            <a:r>
              <a:rPr lang="hr-HR" sz="2000" dirty="0" smtClean="0">
                <a:latin typeface="Arial" pitchFamily="34" charset="0"/>
                <a:cs typeface="Arial" pitchFamily="34" charset="0"/>
              </a:rPr>
              <a:t> prema postignućima bez stresa za sve učesnike nastavnog procesa</a:t>
            </a:r>
          </a:p>
          <a:p>
            <a:r>
              <a:rPr lang="hr-HR" sz="2000" dirty="0" smtClean="0">
                <a:latin typeface="Arial" pitchFamily="34" charset="0"/>
                <a:cs typeface="Arial" pitchFamily="34" charset="0"/>
              </a:rPr>
              <a:t>Nakon tri tjedna, tijekom provedbe pismene provjere ti učenici su ostvarili </a:t>
            </a:r>
            <a:r>
              <a:rPr lang="hr-HR" sz="2000" b="1" dirty="0" smtClean="0">
                <a:latin typeface="Arial" pitchFamily="34" charset="0"/>
                <a:cs typeface="Arial" pitchFamily="34" charset="0"/>
              </a:rPr>
              <a:t>bolje</a:t>
            </a:r>
            <a:r>
              <a:rPr lang="hr-HR" sz="2000" dirty="0" smtClean="0">
                <a:latin typeface="Arial" pitchFamily="34" charset="0"/>
                <a:cs typeface="Arial" pitchFamily="34" charset="0"/>
              </a:rPr>
              <a:t> rezultate nego učenici iz razreda gdje smo imali klasičan sat ponavljanja</a:t>
            </a:r>
            <a:endParaRPr lang="hr-HR" sz="2000" dirty="0">
              <a:latin typeface="Arial" pitchFamily="34" charset="0"/>
              <a:cs typeface="Arial" pitchFamily="34" charset="0"/>
            </a:endParaRPr>
          </a:p>
        </p:txBody>
      </p:sp>
    </p:spTree>
    <p:extLst>
      <p:ext uri="{BB962C8B-B14F-4D97-AF65-F5344CB8AC3E}">
        <p14:creationId xmlns:p14="http://schemas.microsoft.com/office/powerpoint/2010/main" xmlns="" val="2849062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smtClean="0">
                <a:latin typeface="Arial" pitchFamily="34" charset="0"/>
                <a:cs typeface="Arial" pitchFamily="34" charset="0"/>
              </a:rPr>
              <a:t>    </a:t>
            </a:r>
            <a:r>
              <a:rPr lang="hr-HR" sz="2800" dirty="0" smtClean="0">
                <a:latin typeface="Arial" pitchFamily="34" charset="0"/>
                <a:cs typeface="Arial" pitchFamily="34" charset="0"/>
              </a:rPr>
              <a:t>Učenici su koristili</a:t>
            </a:r>
            <a:br>
              <a:rPr lang="hr-HR" sz="2800" dirty="0" smtClean="0">
                <a:latin typeface="Arial" pitchFamily="34" charset="0"/>
                <a:cs typeface="Arial" pitchFamily="34" charset="0"/>
              </a:rPr>
            </a:br>
            <a:r>
              <a:rPr lang="hr-HR" sz="2800" dirty="0" smtClean="0">
                <a:latin typeface="Arial" pitchFamily="34" charset="0"/>
                <a:cs typeface="Arial" pitchFamily="34" charset="0"/>
              </a:rPr>
              <a:t>- referentnu literaturu :</a:t>
            </a:r>
          </a:p>
          <a:p>
            <a:pPr>
              <a:buNone/>
            </a:pPr>
            <a:r>
              <a:rPr lang="hr-HR" sz="2800" dirty="0" smtClean="0">
                <a:latin typeface="Arial" pitchFamily="34" charset="0"/>
                <a:cs typeface="Arial" pitchFamily="34" charset="0"/>
              </a:rPr>
              <a:t>   a ) enciklopedije</a:t>
            </a:r>
            <a:br>
              <a:rPr lang="hr-HR" sz="2800" dirty="0" smtClean="0">
                <a:latin typeface="Arial" pitchFamily="34" charset="0"/>
                <a:cs typeface="Arial" pitchFamily="34" charset="0"/>
              </a:rPr>
            </a:br>
            <a:r>
              <a:rPr lang="hr-HR" sz="2800" dirty="0" smtClean="0">
                <a:latin typeface="Arial" pitchFamily="34" charset="0"/>
                <a:cs typeface="Arial" pitchFamily="34" charset="0"/>
              </a:rPr>
              <a:t>b)  atlase</a:t>
            </a:r>
          </a:p>
          <a:p>
            <a:pPr>
              <a:buNone/>
            </a:pPr>
            <a:r>
              <a:rPr lang="hr-HR" sz="2800" dirty="0" smtClean="0">
                <a:latin typeface="Arial" pitchFamily="34" charset="0"/>
                <a:cs typeface="Arial" pitchFamily="34" charset="0"/>
              </a:rPr>
              <a:t/>
            </a:r>
            <a:br>
              <a:rPr lang="hr-HR" sz="2800" dirty="0" smtClean="0">
                <a:latin typeface="Arial" pitchFamily="34" charset="0"/>
                <a:cs typeface="Arial" pitchFamily="34" charset="0"/>
              </a:rPr>
            </a:br>
            <a:r>
              <a:rPr lang="hr-HR" sz="2800" dirty="0" smtClean="0">
                <a:latin typeface="Arial" pitchFamily="34" charset="0"/>
                <a:cs typeface="Arial" pitchFamily="34" charset="0"/>
              </a:rPr>
              <a:t>- članke iz stručnih časopisa</a:t>
            </a:r>
            <a:br>
              <a:rPr lang="hr-HR" sz="2800" dirty="0" smtClean="0">
                <a:latin typeface="Arial" pitchFamily="34" charset="0"/>
                <a:cs typeface="Arial" pitchFamily="34" charset="0"/>
              </a:rPr>
            </a:br>
            <a:r>
              <a:rPr lang="hr-HR" sz="2800" dirty="0" smtClean="0">
                <a:latin typeface="Arial" pitchFamily="34" charset="0"/>
                <a:cs typeface="Arial" pitchFamily="34" charset="0"/>
              </a:rPr>
              <a:t>- članke iz popularno-znanstvenih časopisa</a:t>
            </a:r>
          </a:p>
          <a:p>
            <a:pPr>
              <a:buNone/>
            </a:pPr>
            <a:r>
              <a:rPr lang="hr-HR" sz="2800" dirty="0" smtClean="0">
                <a:latin typeface="Arial" pitchFamily="34" charset="0"/>
                <a:cs typeface="Arial" pitchFamily="34" charset="0"/>
              </a:rPr>
              <a:t>    - Internet</a:t>
            </a:r>
            <a:br>
              <a:rPr lang="hr-HR" sz="2800" dirty="0" smtClean="0">
                <a:latin typeface="Arial" pitchFamily="34" charset="0"/>
                <a:cs typeface="Arial" pitchFamily="34" charset="0"/>
              </a:rPr>
            </a:br>
            <a:endParaRPr lang="hr-HR" sz="2800" dirty="0" smtClean="0">
              <a:latin typeface="Arial" pitchFamily="34" charset="0"/>
              <a:cs typeface="Arial" pitchFamily="34" charset="0"/>
            </a:endParaRPr>
          </a:p>
          <a:p>
            <a:endParaRPr lang="hr-HR" dirty="0" smtClean="0"/>
          </a:p>
          <a:p>
            <a:endParaRPr lang="hr-HR" dirty="0" smtClean="0"/>
          </a:p>
          <a:p>
            <a:endParaRPr lang="hr-HR" dirty="0" smtClean="0"/>
          </a:p>
          <a:p>
            <a:endParaRPr lang="hr-HR" dirty="0" smtClean="0"/>
          </a:p>
          <a:p>
            <a:endParaRPr lang="hr-H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95536" y="188640"/>
            <a:ext cx="8229600" cy="1143000"/>
          </a:xfrm>
        </p:spPr>
        <p:txBody>
          <a:bodyPr/>
          <a:lstStyle/>
          <a:p>
            <a:r>
              <a:rPr lang="hr-HR" dirty="0" smtClean="0"/>
              <a:t>NAČIN RADA - grupni  </a:t>
            </a:r>
            <a:endParaRPr lang="hr-HR" dirty="0"/>
          </a:p>
        </p:txBody>
      </p:sp>
      <p:graphicFrame>
        <p:nvGraphicFramePr>
          <p:cNvPr id="7" name="Rezervirano mjesto sadržaja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jagram 9"/>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26" name="Picture 2" descr="C:\Users\ASUS\Desktop\preuzmi.jpg"/>
          <p:cNvPicPr>
            <a:picLocks noChangeAspect="1" noChangeArrowheads="1"/>
          </p:cNvPicPr>
          <p:nvPr/>
        </p:nvPicPr>
        <p:blipFill>
          <a:blip r:embed="rId12" cstate="print"/>
          <a:srcRect/>
          <a:stretch>
            <a:fillRect/>
          </a:stretch>
        </p:blipFill>
        <p:spPr bwMode="auto">
          <a:xfrm rot="20066044">
            <a:off x="560476" y="3698247"/>
            <a:ext cx="1306192" cy="1728192"/>
          </a:xfrm>
          <a:prstGeom prst="rect">
            <a:avLst/>
          </a:prstGeom>
          <a:noFill/>
        </p:spPr>
      </p:pic>
      <p:pic>
        <p:nvPicPr>
          <p:cNvPr id="1027" name="Picture 3" descr="C:\Users\ASUS\Desktop\preuzmi (1).jpg"/>
          <p:cNvPicPr>
            <a:picLocks noChangeAspect="1" noChangeArrowheads="1"/>
          </p:cNvPicPr>
          <p:nvPr/>
        </p:nvPicPr>
        <p:blipFill>
          <a:blip r:embed="rId13" cstate="print"/>
          <a:srcRect/>
          <a:stretch>
            <a:fillRect/>
          </a:stretch>
        </p:blipFill>
        <p:spPr bwMode="auto">
          <a:xfrm rot="20553586">
            <a:off x="1687278" y="3920674"/>
            <a:ext cx="1121383" cy="1584176"/>
          </a:xfrm>
          <a:prstGeom prst="rect">
            <a:avLst/>
          </a:prstGeom>
          <a:noFill/>
        </p:spPr>
      </p:pic>
      <p:sp>
        <p:nvSpPr>
          <p:cNvPr id="15" name="TekstniOkvir 14"/>
          <p:cNvSpPr txBox="1"/>
          <p:nvPr/>
        </p:nvSpPr>
        <p:spPr>
          <a:xfrm>
            <a:off x="395536" y="1772816"/>
            <a:ext cx="1703416" cy="646331"/>
          </a:xfrm>
          <a:prstGeom prst="rect">
            <a:avLst/>
          </a:prstGeom>
          <a:noFill/>
        </p:spPr>
        <p:txBody>
          <a:bodyPr wrap="square" rtlCol="0">
            <a:spAutoFit/>
          </a:bodyPr>
          <a:lstStyle/>
          <a:p>
            <a:r>
              <a:rPr lang="hr-HR" dirty="0" smtClean="0"/>
              <a:t>-informacija i kako ju pronaći</a:t>
            </a:r>
            <a:endParaRPr lang="hr-HR" dirty="0"/>
          </a:p>
        </p:txBody>
      </p:sp>
      <p:sp>
        <p:nvSpPr>
          <p:cNvPr id="17" name="TekstniOkvir 16"/>
          <p:cNvSpPr txBox="1"/>
          <p:nvPr/>
        </p:nvSpPr>
        <p:spPr>
          <a:xfrm>
            <a:off x="6948264" y="2060848"/>
            <a:ext cx="1728192" cy="369332"/>
          </a:xfrm>
          <a:prstGeom prst="rect">
            <a:avLst/>
          </a:prstGeom>
          <a:noFill/>
        </p:spPr>
        <p:txBody>
          <a:bodyPr wrap="square" rtlCol="0">
            <a:spAutoFit/>
          </a:bodyPr>
          <a:lstStyle/>
          <a:p>
            <a:r>
              <a:rPr lang="hr-HR" dirty="0" smtClean="0"/>
              <a:t>-</a:t>
            </a:r>
            <a:endParaRPr lang="hr-HR" dirty="0"/>
          </a:p>
        </p:txBody>
      </p:sp>
      <p:sp>
        <p:nvSpPr>
          <p:cNvPr id="9" name="TextBox 8"/>
          <p:cNvSpPr txBox="1"/>
          <p:nvPr/>
        </p:nvSpPr>
        <p:spPr>
          <a:xfrm>
            <a:off x="7092280" y="1628800"/>
            <a:ext cx="1872208" cy="1200329"/>
          </a:xfrm>
          <a:prstGeom prst="rect">
            <a:avLst/>
          </a:prstGeom>
          <a:noFill/>
        </p:spPr>
        <p:txBody>
          <a:bodyPr wrap="square" rtlCol="0">
            <a:spAutoFit/>
          </a:bodyPr>
          <a:lstStyle/>
          <a:p>
            <a:r>
              <a:rPr lang="hr-HR" dirty="0" smtClean="0"/>
              <a:t>-ponavljanje gradiva na DRUGAČIJI način</a:t>
            </a:r>
            <a:endParaRPr lang="hr-HR" dirty="0"/>
          </a:p>
        </p:txBody>
      </p:sp>
      <p:pic>
        <p:nvPicPr>
          <p:cNvPr id="3" name="Picture 2" descr="C:\Users\HOME\Desktop\download.jpg"/>
          <p:cNvPicPr>
            <a:picLocks noChangeAspect="1" noChangeArrowheads="1"/>
          </p:cNvPicPr>
          <p:nvPr/>
        </p:nvPicPr>
        <p:blipFill>
          <a:blip r:embed="rId14" cstate="print"/>
          <a:srcRect/>
          <a:stretch>
            <a:fillRect/>
          </a:stretch>
        </p:blipFill>
        <p:spPr bwMode="auto">
          <a:xfrm>
            <a:off x="1043608" y="5085184"/>
            <a:ext cx="1093569" cy="1433914"/>
          </a:xfrm>
          <a:prstGeom prst="rect">
            <a:avLst/>
          </a:prstGeom>
          <a:noFill/>
        </p:spPr>
      </p:pic>
      <p:sp>
        <p:nvSpPr>
          <p:cNvPr id="12" name="TextBox 11"/>
          <p:cNvSpPr txBox="1"/>
          <p:nvPr/>
        </p:nvSpPr>
        <p:spPr>
          <a:xfrm>
            <a:off x="1979712" y="5877272"/>
            <a:ext cx="2592288" cy="369332"/>
          </a:xfrm>
          <a:prstGeom prst="rect">
            <a:avLst/>
          </a:prstGeom>
          <a:noFill/>
        </p:spPr>
        <p:txBody>
          <a:bodyPr wrap="square" rtlCol="0">
            <a:spAutoFit/>
          </a:bodyPr>
          <a:lstStyle/>
          <a:p>
            <a:r>
              <a:rPr lang="hr-HR" dirty="0" smtClean="0"/>
              <a:t>-alternativni udžbenik</a:t>
            </a:r>
            <a:endParaRPr lang="hr-HR" dirty="0"/>
          </a:p>
        </p:txBody>
      </p:sp>
      <p:pic>
        <p:nvPicPr>
          <p:cNvPr id="4" name="Picture 3" descr="C:\Users\HOME\Desktop\download (1).jpg"/>
          <p:cNvPicPr>
            <a:picLocks noChangeAspect="1" noChangeArrowheads="1"/>
          </p:cNvPicPr>
          <p:nvPr/>
        </p:nvPicPr>
        <p:blipFill>
          <a:blip r:embed="rId15" cstate="print"/>
          <a:srcRect/>
          <a:stretch>
            <a:fillRect/>
          </a:stretch>
        </p:blipFill>
        <p:spPr bwMode="auto">
          <a:xfrm>
            <a:off x="7164288" y="3861048"/>
            <a:ext cx="1409700" cy="1047750"/>
          </a:xfrm>
          <a:prstGeom prst="rect">
            <a:avLst/>
          </a:prstGeom>
          <a:noFill/>
        </p:spPr>
      </p:pic>
      <p:sp>
        <p:nvSpPr>
          <p:cNvPr id="16" name="TextBox 15"/>
          <p:cNvSpPr txBox="1"/>
          <p:nvPr/>
        </p:nvSpPr>
        <p:spPr>
          <a:xfrm>
            <a:off x="6660232" y="5229200"/>
            <a:ext cx="2160240" cy="369332"/>
          </a:xfrm>
          <a:prstGeom prst="rect">
            <a:avLst/>
          </a:prstGeom>
          <a:noFill/>
        </p:spPr>
        <p:txBody>
          <a:bodyPr wrap="square" rtlCol="0">
            <a:spAutoFit/>
          </a:bodyPr>
          <a:lstStyle/>
          <a:p>
            <a:r>
              <a:rPr lang="hr-HR" dirty="0" smtClean="0"/>
              <a:t>-obvezni udžbenik</a:t>
            </a:r>
            <a:endParaRPr lang="hr-H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404664"/>
            <a:ext cx="8229600" cy="5400600"/>
          </a:xfrm>
        </p:spPr>
        <p:txBody>
          <a:bodyPr>
            <a:noAutofit/>
          </a:bodyPr>
          <a:lstStyle/>
          <a:p>
            <a:pPr lvl="0">
              <a:buNone/>
            </a:pPr>
            <a:r>
              <a:rPr lang="hr-HR" sz="1800" b="1" dirty="0" smtClean="0">
                <a:latin typeface="Arial" pitchFamily="34" charset="0"/>
                <a:cs typeface="Arial" pitchFamily="34" charset="0"/>
              </a:rPr>
              <a:t>    1. GRUPA</a:t>
            </a:r>
          </a:p>
          <a:p>
            <a:pPr>
              <a:buNone/>
            </a:pP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pPr lvl="0"/>
            <a:r>
              <a:rPr lang="hr-HR" sz="1800" i="1" dirty="0" err="1" smtClean="0">
                <a:latin typeface="Arial" pitchFamily="34" charset="0"/>
                <a:cs typeface="Arial" pitchFamily="34" charset="0"/>
              </a:rPr>
              <a:t>Zanimljivosti..</a:t>
            </a:r>
            <a:r>
              <a:rPr lang="hr-HR" sz="1800" i="1" dirty="0" smtClean="0">
                <a:latin typeface="Arial" pitchFamily="34" charset="0"/>
                <a:cs typeface="Arial" pitchFamily="34" charset="0"/>
              </a:rPr>
              <a:t>.</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***Neke su životinjice izvori svjetlosti. </a:t>
            </a:r>
            <a:r>
              <a:rPr lang="hr-HR" sz="1800" i="1" dirty="0" err="1" smtClean="0">
                <a:latin typeface="Arial" pitchFamily="34" charset="0"/>
                <a:cs typeface="Arial" pitchFamily="34" charset="0"/>
              </a:rPr>
              <a:t>Npr</a:t>
            </a:r>
            <a:r>
              <a:rPr lang="hr-HR" sz="1800" i="1" dirty="0" smtClean="0">
                <a:latin typeface="Arial" pitchFamily="34" charset="0"/>
                <a:cs typeface="Arial" pitchFamily="34" charset="0"/>
              </a:rPr>
              <a:t>. u moru lebde __________koji svjetlucaju. Ima i ________ koje prirodno svijetle. Za vrijeme ljetnih noći možemo vidjeti sitne kukce čiji zadak svijetli. To su _________________.</a:t>
            </a:r>
            <a:endParaRPr lang="hr-HR" sz="1800" dirty="0" smtClean="0">
              <a:latin typeface="Arial" pitchFamily="34" charset="0"/>
              <a:cs typeface="Arial" pitchFamily="34" charset="0"/>
            </a:endParaRPr>
          </a:p>
          <a:p>
            <a:pPr>
              <a:buNone/>
            </a:pPr>
            <a:r>
              <a:rPr lang="hr-HR" sz="1800" i="1" dirty="0" smtClean="0">
                <a:latin typeface="Arial" pitchFamily="34" charset="0"/>
                <a:cs typeface="Arial" pitchFamily="34" charset="0"/>
              </a:rPr>
              <a:t> </a:t>
            </a:r>
            <a:endParaRPr lang="hr-HR" sz="1800" dirty="0" smtClean="0">
              <a:latin typeface="Arial" pitchFamily="34" charset="0"/>
              <a:cs typeface="Arial" pitchFamily="34" charset="0"/>
            </a:endParaRPr>
          </a:p>
          <a:p>
            <a:r>
              <a:rPr lang="hr-HR" sz="1800" b="1" dirty="0" smtClean="0">
                <a:latin typeface="Arial" pitchFamily="34" charset="0"/>
                <a:cs typeface="Arial" pitchFamily="34" charset="0"/>
              </a:rPr>
              <a:t>1. ZADATAK</a:t>
            </a:r>
            <a:r>
              <a:rPr lang="hr-HR" sz="1800" dirty="0" smtClean="0">
                <a:latin typeface="Arial" pitchFamily="34" charset="0"/>
                <a:cs typeface="Arial" pitchFamily="34" charset="0"/>
              </a:rPr>
              <a:t> : Koja je razlika između </a:t>
            </a:r>
            <a:r>
              <a:rPr lang="hr-HR" sz="1800" b="1" dirty="0" smtClean="0">
                <a:latin typeface="Arial" pitchFamily="34" charset="0"/>
                <a:cs typeface="Arial" pitchFamily="34" charset="0"/>
              </a:rPr>
              <a:t>Sunca i žarulje</a:t>
            </a:r>
            <a:r>
              <a:rPr lang="hr-HR" sz="1800" dirty="0" smtClean="0">
                <a:latin typeface="Arial" pitchFamily="34" charset="0"/>
                <a:cs typeface="Arial" pitchFamily="34" charset="0"/>
              </a:rPr>
              <a:t>?</a:t>
            </a:r>
            <a:br>
              <a:rPr lang="hr-HR" sz="1800" dirty="0" smtClean="0">
                <a:latin typeface="Arial" pitchFamily="34" charset="0"/>
                <a:cs typeface="Arial" pitchFamily="34" charset="0"/>
              </a:rPr>
            </a:br>
            <a:r>
              <a:rPr lang="hr-HR" sz="1800" dirty="0" smtClean="0">
                <a:latin typeface="Arial" pitchFamily="34" charset="0"/>
                <a:cs typeface="Arial" pitchFamily="34" charset="0"/>
              </a:rPr>
              <a:t>                   Pronađi u enciklopediji ili leksikonu značenje tih pojmova i napiši kratku anotaciju ( kratak prikaz sadržaja nekog dokumenta).</a:t>
            </a:r>
            <a:br>
              <a:rPr lang="hr-HR" sz="1800" dirty="0" smtClean="0">
                <a:latin typeface="Arial" pitchFamily="34" charset="0"/>
                <a:cs typeface="Arial" pitchFamily="34" charset="0"/>
              </a:rPr>
            </a:br>
            <a:endParaRPr lang="hr-HR" sz="1800" dirty="0" smtClean="0">
              <a:latin typeface="Arial" pitchFamily="34" charset="0"/>
              <a:cs typeface="Arial" pitchFamily="34" charset="0"/>
            </a:endParaRPr>
          </a:p>
          <a:p>
            <a:r>
              <a:rPr lang="hr-HR" sz="1800" b="1" dirty="0" smtClean="0">
                <a:latin typeface="Arial" pitchFamily="34" charset="0"/>
                <a:cs typeface="Arial" pitchFamily="34" charset="0"/>
              </a:rPr>
              <a:t>2. ZADATAK</a:t>
            </a:r>
            <a:r>
              <a:rPr lang="hr-HR" sz="1800" dirty="0" smtClean="0">
                <a:latin typeface="Arial" pitchFamily="34" charset="0"/>
                <a:cs typeface="Arial" pitchFamily="34" charset="0"/>
              </a:rPr>
              <a:t>:  Otkrij uljeze!</a:t>
            </a:r>
            <a:br>
              <a:rPr lang="hr-HR" sz="1800" dirty="0" smtClean="0">
                <a:latin typeface="Arial" pitchFamily="34" charset="0"/>
                <a:cs typeface="Arial" pitchFamily="34" charset="0"/>
              </a:rPr>
            </a:br>
            <a:r>
              <a:rPr lang="hr-HR" sz="1800" dirty="0" smtClean="0">
                <a:latin typeface="Arial" pitchFamily="34" charset="0"/>
                <a:cs typeface="Arial" pitchFamily="34" charset="0"/>
              </a:rPr>
              <a:t>U optička sredstva ubrajamo : vodu, karton, zrak, kristal, drvo, prozirnu plastiku.</a:t>
            </a:r>
          </a:p>
          <a:p>
            <a:pPr>
              <a:buNone/>
            </a:pPr>
            <a:r>
              <a:rPr lang="hr-HR" sz="1800" dirty="0" smtClean="0">
                <a:latin typeface="Arial" pitchFamily="34" charset="0"/>
                <a:cs typeface="Arial" pitchFamily="34" charset="0"/>
              </a:rPr>
              <a:t> </a:t>
            </a:r>
          </a:p>
          <a:p>
            <a:r>
              <a:rPr lang="hr-HR" sz="1800" b="1" dirty="0" smtClean="0">
                <a:latin typeface="Arial" pitchFamily="34" charset="0"/>
                <a:cs typeface="Arial" pitchFamily="34" charset="0"/>
              </a:rPr>
              <a:t>3. ZADATAK</a:t>
            </a:r>
            <a:r>
              <a:rPr lang="hr-HR" sz="1800" dirty="0" smtClean="0">
                <a:latin typeface="Arial" pitchFamily="34" charset="0"/>
                <a:cs typeface="Arial" pitchFamily="34" charset="0"/>
              </a:rPr>
              <a:t>: Pronađi u enciklopediji pojam </a:t>
            </a:r>
            <a:r>
              <a:rPr lang="hr-HR" sz="1800" b="1" i="1" dirty="0" smtClean="0">
                <a:latin typeface="Arial" pitchFamily="34" charset="0"/>
                <a:cs typeface="Arial" pitchFamily="34" charset="0"/>
              </a:rPr>
              <a:t>kristal</a:t>
            </a:r>
            <a:r>
              <a:rPr lang="hr-HR" sz="1800" b="1" dirty="0" smtClean="0">
                <a:latin typeface="Arial" pitchFamily="34" charset="0"/>
                <a:cs typeface="Arial" pitchFamily="34" charset="0"/>
              </a:rPr>
              <a:t> </a:t>
            </a:r>
            <a:r>
              <a:rPr lang="hr-HR" sz="1800" dirty="0" smtClean="0">
                <a:latin typeface="Arial" pitchFamily="34" charset="0"/>
                <a:cs typeface="Arial" pitchFamily="34" charset="0"/>
              </a:rPr>
              <a:t>i pokušaj svojim riječima napisati kratki sažetak o tom pojmu (do pet rečenica).</a:t>
            </a:r>
          </a:p>
          <a:p>
            <a:pPr>
              <a:buNone/>
            </a:pPr>
            <a:r>
              <a:rPr lang="hr-HR" sz="1800" dirty="0" smtClean="0">
                <a:latin typeface="Arial" pitchFamily="34" charset="0"/>
                <a:cs typeface="Arial" pitchFamily="34" charset="0"/>
              </a:rPr>
              <a:t> </a:t>
            </a:r>
          </a:p>
          <a:p>
            <a:endParaRPr lang="hr-HR"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Gomilanj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1069</TotalTime>
  <Words>709</Words>
  <Application>Microsoft Office PowerPoint</Application>
  <PresentationFormat>On-screen Show (4:3)</PresentationFormat>
  <Paragraphs>144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tema</vt:lpstr>
      <vt:lpstr>NASTAVA FIZIKE U ŠKOLSKOJ KNJIŽNICI</vt:lpstr>
      <vt:lpstr>Slide 2</vt:lpstr>
      <vt:lpstr>Slide 3</vt:lpstr>
      <vt:lpstr>Slide 4</vt:lpstr>
      <vt:lpstr>Slide 5</vt:lpstr>
      <vt:lpstr>Slide 6</vt:lpstr>
      <vt:lpstr>Slide 7</vt:lpstr>
      <vt:lpstr>NAČIN RADA - grupni  </vt:lpstr>
      <vt:lpstr>Slide 9</vt:lpstr>
      <vt:lpstr>Slide 10</vt:lpstr>
      <vt:lpstr>Slide 11</vt:lpstr>
      <vt:lpstr>Slide 12</vt:lpstr>
      <vt:lpstr>Slide 13</vt:lpstr>
      <vt:lpstr>Slide 14</vt:lpstr>
      <vt:lpstr>Slide 15</vt:lpstr>
      <vt:lpstr>Slide 16</vt:lpstr>
      <vt:lpstr>Radno ozračje : opušteno učenje bez straha i pritiska,iako vrednovano po pravilima struke </vt:lpstr>
      <vt:lpstr>Učenje uz pomoć Interneta</vt:lpstr>
      <vt:lpstr>Prezentiranje i vrjednovnanje uratka</vt:lpstr>
      <vt:lpstr>Prezentiranje i vrjednovnanje uratka</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ASUS</dc:creator>
  <cp:lastModifiedBy>HOME</cp:lastModifiedBy>
  <cp:revision>160</cp:revision>
  <dcterms:created xsi:type="dcterms:W3CDTF">2015-05-15T07:07:46Z</dcterms:created>
  <dcterms:modified xsi:type="dcterms:W3CDTF">2017-04-03T19:13:54Z</dcterms:modified>
</cp:coreProperties>
</file>