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74" r:id="rId4"/>
    <p:sldId id="341" r:id="rId5"/>
    <p:sldId id="321" r:id="rId6"/>
    <p:sldId id="322" r:id="rId7"/>
    <p:sldId id="328" r:id="rId8"/>
    <p:sldId id="317" r:id="rId9"/>
    <p:sldId id="336" r:id="rId10"/>
    <p:sldId id="329" r:id="rId11"/>
    <p:sldId id="330" r:id="rId12"/>
    <p:sldId id="323" r:id="rId13"/>
    <p:sldId id="318" r:id="rId14"/>
    <p:sldId id="302" r:id="rId15"/>
    <p:sldId id="299" r:id="rId16"/>
    <p:sldId id="338" r:id="rId17"/>
    <p:sldId id="339" r:id="rId18"/>
    <p:sldId id="340" r:id="rId19"/>
    <p:sldId id="331" r:id="rId20"/>
    <p:sldId id="326" r:id="rId21"/>
    <p:sldId id="337" r:id="rId22"/>
    <p:sldId id="282" r:id="rId23"/>
    <p:sldId id="303" r:id="rId24"/>
    <p:sldId id="335" r:id="rId25"/>
    <p:sldId id="333" r:id="rId26"/>
    <p:sldId id="334" r:id="rId27"/>
    <p:sldId id="279" r:id="rId28"/>
    <p:sldId id="288" r:id="rId29"/>
    <p:sldId id="287" r:id="rId30"/>
    <p:sldId id="294" r:id="rId31"/>
    <p:sldId id="289" r:id="rId32"/>
    <p:sldId id="290" r:id="rId33"/>
    <p:sldId id="313" r:id="rId34"/>
    <p:sldId id="312" r:id="rId35"/>
    <p:sldId id="314" r:id="rId36"/>
    <p:sldId id="304" r:id="rId37"/>
    <p:sldId id="269" r:id="rId38"/>
    <p:sldId id="296" r:id="rId39"/>
    <p:sldId id="332" r:id="rId40"/>
    <p:sldId id="272" r:id="rId41"/>
    <p:sldId id="267" r:id="rId42"/>
    <p:sldId id="308" r:id="rId43"/>
    <p:sldId id="261" r:id="rId44"/>
    <p:sldId id="258" r:id="rId45"/>
    <p:sldId id="268" r:id="rId46"/>
    <p:sldId id="315" r:id="rId4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1F3A-596F-4EC9-B479-CFF82195F71F}" type="datetimeFigureOut">
              <a:rPr lang="sr-Latn-CS" smtClean="0"/>
              <a:pPr/>
              <a:t>6.4.2017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0AE42-93C2-46BB-864C-0D9F3BFAEF84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University_of_Virginia" TargetMode="Externa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2800" dirty="0" smtClean="0"/>
              <a:t>BIBLIOTEČKI KURIKULUM I </a:t>
            </a:r>
            <a:br>
              <a:rPr lang="bs-Latn-BA" sz="2800" dirty="0" smtClean="0"/>
            </a:br>
            <a:r>
              <a:rPr lang="bs-Latn-BA" sz="2800" dirty="0" smtClean="0"/>
              <a:t>DILEME KRITIČKE EMANCIPACIJE</a:t>
            </a:r>
            <a:endParaRPr lang="bs-Latn-BA" sz="2800" dirty="0"/>
          </a:p>
        </p:txBody>
      </p:sp>
      <p:pic>
        <p:nvPicPr>
          <p:cNvPr id="5" name="Picture Placeholder 4" descr="data_ag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370" r="10370"/>
          <a:stretch>
            <a:fillRect/>
          </a:stretch>
        </p:blipFill>
        <p:spPr>
          <a:xfrm>
            <a:off x="1857356" y="214290"/>
            <a:ext cx="5486400" cy="4114800"/>
          </a:xfrm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bs-Latn-BA" sz="2000" dirty="0" smtClean="0"/>
              <a:t>Doc. dr. Mario Hibert</a:t>
            </a:r>
          </a:p>
          <a:p>
            <a:r>
              <a:rPr lang="bs-Latn-BA" sz="2000" dirty="0" smtClean="0"/>
              <a:t>Filozofski fakultet Univerziteta u Sarajevu</a:t>
            </a:r>
            <a:endParaRPr lang="bs-Latn-B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200" dirty="0" smtClean="0"/>
              <a:t>Tranzicija kritičkog bibliotekarstva:</a:t>
            </a:r>
            <a:br>
              <a:rPr lang="hr-BA" sz="3200" dirty="0" smtClean="0"/>
            </a:br>
            <a:r>
              <a:rPr lang="hr-BA" sz="3200" dirty="0" smtClean="0"/>
              <a:t>from freedom of speech to right to be forgotten</a:t>
            </a:r>
            <a:endParaRPr lang="hr-BA" sz="3200" dirty="0"/>
          </a:p>
        </p:txBody>
      </p:sp>
      <p:pic>
        <p:nvPicPr>
          <p:cNvPr id="12" name="Content Placeholder 11" descr="B_-3TavW8AAbBhI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14876" y="2000240"/>
            <a:ext cx="4038600" cy="3786214"/>
          </a:xfrm>
        </p:spPr>
      </p:pic>
      <p:pic>
        <p:nvPicPr>
          <p:cNvPr id="13" name="Content Placeholder 12" descr="revfron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00100" y="2000240"/>
            <a:ext cx="2957515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NOWDEN LIBRARIANS BADA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ctr" rtl="0">
              <a:spcBef>
                <a:spcPct val="0"/>
              </a:spcBef>
            </a:pPr>
            <a:r>
              <a:rPr lang="hr-BA" sz="2800" b="1" dirty="0" smtClean="0">
                <a:solidFill>
                  <a:srgbClr val="FF0000"/>
                </a:solidFill>
              </a:rPr>
              <a:t>MIT O NEUTRALNOSTI TEHNOLOGIJE </a:t>
            </a:r>
            <a:r>
              <a:rPr lang="hr-BA" sz="2800" dirty="0"/>
              <a:t>	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6172" cy="4525963"/>
          </a:xfrm>
        </p:spPr>
        <p:txBody>
          <a:bodyPr>
            <a:normAutofit lnSpcReduction="10000"/>
          </a:bodyPr>
          <a:lstStyle/>
          <a:p>
            <a:r>
              <a:rPr lang="hr-BA" dirty="0" smtClean="0"/>
              <a:t>KRITIČKE STUDIJE </a:t>
            </a:r>
            <a:r>
              <a:rPr lang="hr-BA" dirty="0" smtClean="0"/>
              <a:t>INTERNETA su na marginama LIS kurikuluma</a:t>
            </a:r>
            <a:r>
              <a:rPr lang="hr-BA" dirty="0" smtClean="0"/>
              <a:t/>
            </a:r>
            <a:br>
              <a:rPr lang="hr-BA" dirty="0" smtClean="0"/>
            </a:br>
            <a:r>
              <a:rPr lang="hr-BA" b="1" dirty="0" smtClean="0">
                <a:solidFill>
                  <a:srgbClr val="FF0000"/>
                </a:solidFill>
              </a:rPr>
              <a:t/>
            </a:r>
            <a:br>
              <a:rPr lang="hr-BA" b="1" dirty="0" smtClean="0">
                <a:solidFill>
                  <a:srgbClr val="FF0000"/>
                </a:solidFill>
              </a:rPr>
            </a:br>
            <a:endParaRPr lang="hr-BA" dirty="0" smtClean="0"/>
          </a:p>
          <a:p>
            <a:pPr lvl="1"/>
            <a:r>
              <a:rPr lang="hr-BA" dirty="0" smtClean="0"/>
              <a:t>KRITIČKE INFORMACIJSKE STUDIJE</a:t>
            </a:r>
          </a:p>
          <a:p>
            <a:pPr lvl="1"/>
            <a:r>
              <a:rPr lang="hr-BA" dirty="0" smtClean="0"/>
              <a:t>KRITIČKE MEDIJSKE STUDIJE</a:t>
            </a:r>
          </a:p>
          <a:p>
            <a:pPr lvl="1"/>
            <a:endParaRPr lang="hr-BA" dirty="0" smtClean="0"/>
          </a:p>
          <a:p>
            <a:pPr lvl="1"/>
            <a:endParaRPr lang="hr-BA" dirty="0" smtClean="0"/>
          </a:p>
          <a:p>
            <a:pPr lvl="1"/>
            <a:endParaRPr lang="hr-BA" dirty="0"/>
          </a:p>
        </p:txBody>
      </p:sp>
      <p:pic>
        <p:nvPicPr>
          <p:cNvPr id="9" name="Content Placeholder 8" descr="pawel-kuczynsk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600200"/>
            <a:ext cx="3650813" cy="4525963"/>
          </a:xfrm>
        </p:spPr>
      </p:pic>
      <p:sp>
        <p:nvSpPr>
          <p:cNvPr id="10" name="Rectangle 9"/>
          <p:cNvSpPr/>
          <p:nvPr/>
        </p:nvSpPr>
        <p:spPr>
          <a:xfrm>
            <a:off x="4572000" y="6143644"/>
            <a:ext cx="3643338" cy="714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BA" dirty="0" smtClean="0"/>
              <a:t>Crtež: Pawel  Kuczynski</a:t>
            </a:r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Kritička teorija posrednika (intermediaries) / NEUROMEDIJA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BA" b="1" dirty="0" smtClean="0"/>
              <a:t>Tehnologije su jedno od glavnih područja zanimanja kritičke teorije</a:t>
            </a:r>
          </a:p>
          <a:p>
            <a:r>
              <a:rPr lang="hr-BA" dirty="0" smtClean="0">
                <a:solidFill>
                  <a:srgbClr val="FF0000"/>
                </a:solidFill>
              </a:rPr>
              <a:t>OPERATIVNI SISTEMI NAŠIH ŽIVOTA</a:t>
            </a:r>
          </a:p>
          <a:p>
            <a:pPr lvl="1"/>
            <a:r>
              <a:rPr lang="hr-BA" dirty="0" smtClean="0"/>
              <a:t>G. Lovnik zastupa tezu da buduće promjene neće biti u sveprisutosti Interneta već u njegovoj nevidljivosti.</a:t>
            </a:r>
          </a:p>
          <a:p>
            <a:r>
              <a:rPr lang="hr-BA" dirty="0" smtClean="0"/>
              <a:t>Integriranje digitalnog iskustva u život:</a:t>
            </a:r>
          </a:p>
          <a:p>
            <a:pPr lvl="1"/>
            <a:r>
              <a:rPr lang="hr-BA" dirty="0" smtClean="0"/>
              <a:t>Web 1.0. (you should check your email)</a:t>
            </a:r>
          </a:p>
          <a:p>
            <a:pPr lvl="1"/>
            <a:r>
              <a:rPr lang="hr-BA" dirty="0" smtClean="0"/>
              <a:t>Web 2.0 (you should check out FB)</a:t>
            </a:r>
          </a:p>
          <a:p>
            <a:pPr lvl="1"/>
            <a:r>
              <a:rPr lang="hr-BA" dirty="0" smtClean="0"/>
              <a:t>Web 3.0 (IoT / you should check your </a:t>
            </a:r>
            <a:r>
              <a:rPr lang="hr-BA" b="1" dirty="0" smtClean="0"/>
              <a:t>smart</a:t>
            </a:r>
            <a:r>
              <a:rPr lang="hr-BA" dirty="0" smtClean="0"/>
              <a:t>...watch, </a:t>
            </a:r>
            <a:r>
              <a:rPr lang="hr-BA" dirty="0" smtClean="0"/>
              <a:t> glasses, lamp</a:t>
            </a:r>
            <a:r>
              <a:rPr lang="hr-BA" dirty="0" smtClean="0"/>
              <a:t>, socks, refrigerator...)</a:t>
            </a:r>
          </a:p>
          <a:p>
            <a:pPr lvl="2"/>
            <a:endParaRPr lang="hr-BA" dirty="0" smtClean="0"/>
          </a:p>
          <a:p>
            <a:pPr lvl="1"/>
            <a:endParaRPr lang="hr-BA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SOLUCIONIZAM</a:t>
            </a:r>
            <a:br>
              <a:rPr lang="hr-BA" dirty="0" smtClean="0"/>
            </a:b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BA" sz="3100" b="1" dirty="0" smtClean="0"/>
              <a:t>SOLUCIONIZAM</a:t>
            </a:r>
            <a:r>
              <a:rPr lang="hr-BA" sz="3100" dirty="0" smtClean="0"/>
              <a:t>: polazno stanovište prema kojem se ustvrđuje kako je digitalna tehnologija dovoljno odmakla da bi svaki problem mogao da potraži svoje rešenje (</a:t>
            </a:r>
            <a:r>
              <a:rPr lang="hr-BA" sz="3100" u="sng" dirty="0" smtClean="0"/>
              <a:t>solution</a:t>
            </a:r>
            <a:r>
              <a:rPr lang="hr-BA" sz="3100" dirty="0" smtClean="0"/>
              <a:t>). </a:t>
            </a:r>
          </a:p>
          <a:p>
            <a:r>
              <a:rPr lang="hr-BA" sz="3100" dirty="0" smtClean="0"/>
              <a:t>E. Morozov tvrdi kako se radi o „ideologiji“ sklonoj da bude primenjena na sve oblasti ljudskog angažovanja.</a:t>
            </a:r>
          </a:p>
          <a:p>
            <a:r>
              <a:rPr lang="hr-BA" sz="3100" dirty="0" smtClean="0"/>
              <a:t>IoT / BIG DATA</a:t>
            </a:r>
          </a:p>
          <a:p>
            <a:endParaRPr lang="hr-BA" sz="3100" dirty="0" smtClean="0"/>
          </a:p>
          <a:p>
            <a:endParaRPr lang="hr-BA" dirty="0"/>
          </a:p>
        </p:txBody>
      </p:sp>
      <p:pic>
        <p:nvPicPr>
          <p:cNvPr id="5" name="Content Placeholder 4" descr="HOW TO SAVE EVERYTHING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28672" y="1600200"/>
            <a:ext cx="307765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/>
            </a:r>
            <a:br>
              <a:rPr lang="hr-BA" dirty="0" smtClean="0"/>
            </a:br>
            <a:r>
              <a:rPr lang="hr-BA" u="sng" dirty="0" smtClean="0"/>
              <a:t>COMPUTATIONAL TURN</a:t>
            </a:r>
            <a:br>
              <a:rPr lang="hr-BA" u="sng" dirty="0" smtClean="0"/>
            </a:br>
            <a:r>
              <a:rPr lang="hr-BA" dirty="0" smtClean="0"/>
              <a:t/>
            </a:r>
            <a:br>
              <a:rPr lang="hr-BA" dirty="0" smtClean="0"/>
            </a:b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BA" dirty="0" smtClean="0"/>
              <a:t>Kultura </a:t>
            </a:r>
            <a:r>
              <a:rPr lang="hr-BA" dirty="0" smtClean="0"/>
              <a:t>više nije antiteza tehnologiji, naprotiv, u direktno je sprezi računalnim</a:t>
            </a:r>
            <a:r>
              <a:rPr lang="hr-BA" dirty="0" smtClean="0"/>
              <a:t>!</a:t>
            </a:r>
          </a:p>
          <a:p>
            <a:pPr>
              <a:buNone/>
            </a:pPr>
            <a:endParaRPr lang="hr-BA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hr-BA" dirty="0" smtClean="0"/>
              <a:t>Struktura medija je osnova kako </a:t>
            </a:r>
            <a:r>
              <a:rPr lang="hr-BA" u="sng" dirty="0" smtClean="0"/>
              <a:t>demokratizacije</a:t>
            </a:r>
            <a:r>
              <a:rPr lang="hr-BA" dirty="0" smtClean="0"/>
              <a:t> (nova javna sfera) tako i </a:t>
            </a:r>
            <a:r>
              <a:rPr lang="hr-BA" u="sng" dirty="0" smtClean="0"/>
              <a:t>totalitarizacije</a:t>
            </a:r>
            <a:r>
              <a:rPr lang="hr-BA" dirty="0" smtClean="0"/>
              <a:t> (digitalni panoptikon</a:t>
            </a:r>
            <a:r>
              <a:rPr lang="hr-BA" dirty="0" smtClean="0"/>
              <a:t>)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hr-BA" dirty="0" smtClean="0"/>
          </a:p>
          <a:p>
            <a:r>
              <a:rPr lang="hr-BA" dirty="0" smtClean="0"/>
              <a:t>Algoritamski </a:t>
            </a:r>
            <a:r>
              <a:rPr lang="hr-BA" dirty="0" smtClean="0"/>
              <a:t>procesi kibernetičke </a:t>
            </a:r>
            <a:r>
              <a:rPr lang="hr-BA" dirty="0" smtClean="0"/>
              <a:t>kontrole = </a:t>
            </a:r>
            <a:r>
              <a:rPr lang="hr-BA" b="1" dirty="0" smtClean="0"/>
              <a:t>DRUŠTVO METAPODATAKA </a:t>
            </a:r>
            <a:r>
              <a:rPr lang="hr-BA" dirty="0" smtClean="0"/>
              <a:t>(M. Pasquinelli)</a:t>
            </a:r>
            <a:endParaRPr lang="hr-BA" dirty="0" smtClean="0"/>
          </a:p>
          <a:p>
            <a:endParaRPr lang="hr-BA" dirty="0" smtClean="0"/>
          </a:p>
          <a:p>
            <a:pPr lvl="1"/>
            <a:endParaRPr lang="hr-BA" dirty="0" smtClean="0"/>
          </a:p>
          <a:p>
            <a:endParaRPr lang="hr-BA" dirty="0" smtClean="0"/>
          </a:p>
          <a:p>
            <a:endParaRPr lang="hr-BA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2700" b="1" dirty="0" smtClean="0"/>
              <a:t/>
            </a:r>
            <a:br>
              <a:rPr lang="hr-BA" sz="2700" b="1" dirty="0" smtClean="0"/>
            </a:br>
            <a:r>
              <a:rPr lang="hr-BA" sz="2700" b="1" dirty="0" smtClean="0"/>
              <a:t>Kako </a:t>
            </a:r>
            <a:r>
              <a:rPr lang="hr-BA" sz="2700" b="1" dirty="0" smtClean="0"/>
              <a:t>istražujemo (razumijevamo) društvenost digitalnog doba? </a:t>
            </a:r>
            <a:r>
              <a:rPr lang="bs-Latn-BA" b="1" dirty="0" smtClean="0">
                <a:solidFill>
                  <a:srgbClr val="0070C0"/>
                </a:solidFill>
              </a:rPr>
              <a:t/>
            </a:r>
            <a:br>
              <a:rPr lang="bs-Latn-BA" b="1" dirty="0" smtClean="0">
                <a:solidFill>
                  <a:srgbClr val="0070C0"/>
                </a:solidFill>
              </a:rPr>
            </a:br>
            <a:r>
              <a:rPr lang="hr-BA" sz="2800" dirty="0" smtClean="0"/>
              <a:t>MREŽA </a:t>
            </a:r>
            <a:r>
              <a:rPr lang="hr-BA" sz="2800" dirty="0" smtClean="0"/>
              <a:t>KAO AKTUALNI OBLIK DRUŠTVENOG!?</a:t>
            </a:r>
            <a:br>
              <a:rPr lang="hr-BA" sz="2800" dirty="0" smtClean="0"/>
            </a:br>
            <a:endParaRPr lang="hr-BA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s-Latn-BA" sz="3300" b="1" dirty="0" smtClean="0"/>
              <a:t>What is social in social media</a:t>
            </a:r>
            <a:r>
              <a:rPr lang="bs-Latn-BA" sz="3300" b="1" dirty="0" smtClean="0"/>
              <a:t>?</a:t>
            </a:r>
          </a:p>
          <a:p>
            <a:pPr lvl="1"/>
            <a:r>
              <a:rPr lang="hr-BA" sz="3300" b="1" dirty="0" smtClean="0">
                <a:solidFill>
                  <a:srgbClr val="FF0000"/>
                </a:solidFill>
              </a:rPr>
              <a:t>The </a:t>
            </a:r>
            <a:r>
              <a:rPr lang="hr-BA" sz="3300" b="1" dirty="0" smtClean="0">
                <a:solidFill>
                  <a:srgbClr val="FF0000"/>
                </a:solidFill>
              </a:rPr>
              <a:t>‘social’ could only become </a:t>
            </a:r>
            <a:r>
              <a:rPr lang="hr-BA" sz="3300" b="1" dirty="0" smtClean="0">
                <a:solidFill>
                  <a:srgbClr val="FF0000"/>
                </a:solidFill>
              </a:rPr>
              <a:t>technical</a:t>
            </a:r>
          </a:p>
          <a:p>
            <a:pPr lvl="1"/>
            <a:endParaRPr lang="hr-BA" sz="3300" b="1" dirty="0" smtClean="0">
              <a:solidFill>
                <a:srgbClr val="FF0000"/>
              </a:solidFill>
            </a:endParaRPr>
          </a:p>
          <a:p>
            <a:r>
              <a:rPr lang="hr-BA" sz="3300" dirty="0" smtClean="0"/>
              <a:t>Važnost </a:t>
            </a:r>
            <a:r>
              <a:rPr lang="hr-BA" sz="3300" dirty="0" smtClean="0"/>
              <a:t>razumijevanja razvoja informacijskih sistema kao društvenih sistema</a:t>
            </a:r>
          </a:p>
          <a:p>
            <a:endParaRPr lang="hr-BA" b="1" dirty="0" smtClean="0">
              <a:solidFill>
                <a:srgbClr val="FF0000"/>
              </a:solidFill>
            </a:endParaRPr>
          </a:p>
          <a:p>
            <a:endParaRPr lang="bs-Latn-BA" b="1" dirty="0" smtClean="0">
              <a:solidFill>
                <a:srgbClr val="00B050"/>
              </a:solidFill>
            </a:endParaRPr>
          </a:p>
          <a:p>
            <a:endParaRPr lang="bs-Latn-BA" b="1" u="sng" dirty="0" smtClean="0"/>
          </a:p>
          <a:p>
            <a:endParaRPr lang="bs-Latn-BA" b="1" u="sng" dirty="0" smtClean="0"/>
          </a:p>
          <a:p>
            <a:endParaRPr lang="bs-Latn-BA" b="1" u="sng" dirty="0" smtClean="0"/>
          </a:p>
          <a:p>
            <a:endParaRPr lang="bs-Latn-BA" b="1" dirty="0" smtClean="0"/>
          </a:p>
          <a:p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BA" i="1" dirty="0" smtClean="0"/>
              <a:t>INDEXING IT ALL </a:t>
            </a:r>
          </a:p>
          <a:p>
            <a:pPr lvl="1"/>
            <a:r>
              <a:rPr lang="hr-BA" dirty="0" smtClean="0"/>
              <a:t>(</a:t>
            </a:r>
            <a:r>
              <a:rPr lang="hr-BA" dirty="0" smtClean="0"/>
              <a:t>Ronald E. Day)</a:t>
            </a:r>
          </a:p>
          <a:p>
            <a:r>
              <a:rPr lang="bs-Latn-BA" b="1" dirty="0" smtClean="0"/>
              <a:t>Danas se nalazimo na </a:t>
            </a:r>
            <a:r>
              <a:rPr lang="bs-Latn-B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prijelazu</a:t>
            </a:r>
            <a:r>
              <a:rPr lang="bs-Latn-BA" b="1" dirty="0" smtClean="0"/>
              <a:t> sa</a:t>
            </a:r>
            <a:r>
              <a:rPr lang="bs-Latn-BA" b="1" dirty="0" smtClean="0">
                <a:solidFill>
                  <a:srgbClr val="0070C0"/>
                </a:solidFill>
              </a:rPr>
              <a:t> dokumentalističko-informacijske episteme na </a:t>
            </a:r>
            <a:r>
              <a:rPr lang="bs-Latn-BA" b="1" dirty="0" smtClean="0">
                <a:solidFill>
                  <a:srgbClr val="FF0000"/>
                </a:solidFill>
              </a:rPr>
              <a:t>kompjuterski posredovanu komunikacijsku </a:t>
            </a:r>
            <a:r>
              <a:rPr lang="bs-Latn-BA" b="1" dirty="0" smtClean="0">
                <a:solidFill>
                  <a:srgbClr val="FF0000"/>
                </a:solidFill>
              </a:rPr>
              <a:t>epistemu</a:t>
            </a:r>
          </a:p>
          <a:p>
            <a:pPr>
              <a:buNone/>
            </a:pPr>
            <a:endParaRPr lang="bs-Latn-BA" b="1" dirty="0" smtClean="0">
              <a:solidFill>
                <a:srgbClr val="FF0000"/>
              </a:solidFill>
            </a:endParaRPr>
          </a:p>
          <a:p>
            <a:r>
              <a:rPr lang="bs-Latn-BA" b="1" u="sng" dirty="0" smtClean="0"/>
              <a:t>ALGORITAMSKE </a:t>
            </a:r>
            <a:r>
              <a:rPr lang="bs-Latn-BA" b="1" u="sng" dirty="0" smtClean="0"/>
              <a:t>TEHNIKE INDEKSIRANJA</a:t>
            </a:r>
          </a:p>
          <a:p>
            <a:endParaRPr lang="hr-B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hr-BA" sz="3600" dirty="0" smtClean="0"/>
              <a:t/>
            </a:r>
            <a:br>
              <a:rPr lang="hr-BA" sz="3600" dirty="0" smtClean="0"/>
            </a:br>
            <a:r>
              <a:rPr lang="hr-BA" sz="2700" dirty="0" smtClean="0">
                <a:solidFill>
                  <a:srgbClr val="FF0000"/>
                </a:solidFill>
              </a:rPr>
              <a:t>Neutraliziranje “društvenog pitanja”!</a:t>
            </a:r>
            <a:br>
              <a:rPr lang="hr-BA" sz="2700" dirty="0" smtClean="0">
                <a:solidFill>
                  <a:srgbClr val="FF0000"/>
                </a:solidFill>
              </a:rPr>
            </a:br>
            <a:r>
              <a:rPr lang="hr-BA" dirty="0" smtClean="0"/>
              <a:t/>
            </a:r>
            <a:br>
              <a:rPr lang="hr-BA" dirty="0" smtClean="0"/>
            </a:br>
            <a:r>
              <a:rPr lang="hr-BA" sz="3200" dirty="0" smtClean="0"/>
              <a:t/>
            </a:r>
            <a:br>
              <a:rPr lang="hr-BA" sz="3200" dirty="0" smtClean="0"/>
            </a:br>
            <a:endParaRPr lang="hr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BA" sz="3100" dirty="0" smtClean="0"/>
              <a:t>Društveno se dakle više ne manifestira kao klasno </a:t>
            </a:r>
            <a:r>
              <a:rPr lang="hr-BA" sz="3100" dirty="0" smtClean="0"/>
              <a:t>pitanje	</a:t>
            </a:r>
            <a:endParaRPr lang="hr-BA" sz="31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hr-BA" sz="3200" dirty="0" smtClean="0"/>
              <a:t>KLASNI KOMPROMIS!</a:t>
            </a:r>
            <a:endParaRPr lang="hr-BA" sz="3100" b="1" dirty="0" smtClean="0"/>
          </a:p>
          <a:p>
            <a:pPr marL="342900" lvl="1" indent="-342900">
              <a:buNone/>
            </a:pPr>
            <a:endParaRPr lang="hr-BA" sz="3100" b="1" dirty="0" smtClean="0"/>
          </a:p>
          <a:p>
            <a:r>
              <a:rPr lang="hr-BA" sz="3100" dirty="0" smtClean="0"/>
              <a:t>“Društveno je, naprosto, računalno kalkulirana prilika u doba distribuirane komunikacije. Online iskustvo zapravo cilja na pronalaženje Drugog, a ne informacije.” </a:t>
            </a:r>
          </a:p>
          <a:p>
            <a:pPr lvl="1"/>
            <a:r>
              <a:rPr lang="hr-BA" sz="3100" dirty="0" smtClean="0"/>
              <a:t>(G. Lovnik)</a:t>
            </a:r>
          </a:p>
          <a:p>
            <a:pPr>
              <a:buNone/>
            </a:pPr>
            <a:endParaRPr lang="hr-BA" dirty="0" smtClean="0"/>
          </a:p>
          <a:p>
            <a:endParaRPr lang="hr-BA" dirty="0" smtClean="0"/>
          </a:p>
          <a:p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r-BA" sz="3600" b="1" dirty="0" smtClean="0"/>
              <a:t>Kulturalna nemogućnost da se odupre procesima kibernetičke deregulacije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hr-BA" sz="3600" b="1" dirty="0" smtClean="0"/>
          </a:p>
          <a:p>
            <a:r>
              <a:rPr lang="hr-BA" sz="3600" dirty="0" smtClean="0"/>
              <a:t>Istraživanje kontradikcija front/back-end društvenog weba</a:t>
            </a:r>
          </a:p>
          <a:p>
            <a:endParaRPr lang="hr-B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Ideologija interaktivnosti novih </a:t>
            </a:r>
            <a:r>
              <a:rPr lang="hr-BA" dirty="0" smtClean="0"/>
              <a:t>medija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hr-BA" dirty="0" smtClean="0"/>
              <a:t>“</a:t>
            </a:r>
            <a:r>
              <a:rPr lang="hr-BA" sz="3500" dirty="0" smtClean="0"/>
              <a:t>komercijalno nadziranje”</a:t>
            </a:r>
          </a:p>
          <a:p>
            <a:pPr lvl="1"/>
            <a:r>
              <a:rPr lang="hr-BA" sz="3500" dirty="0" smtClean="0"/>
              <a:t>“eksploatacijski monitornig”</a:t>
            </a:r>
          </a:p>
          <a:p>
            <a:pPr lvl="1"/>
            <a:r>
              <a:rPr lang="hr-BA" sz="3500" dirty="0" smtClean="0"/>
              <a:t>“algoritamska regulacija”</a:t>
            </a:r>
          </a:p>
          <a:p>
            <a:pPr lvl="1"/>
            <a:r>
              <a:rPr lang="hr-BA" sz="3500" dirty="0" smtClean="0"/>
              <a:t>“digitalna tiranija”</a:t>
            </a:r>
          </a:p>
          <a:p>
            <a:pPr lvl="1"/>
            <a:r>
              <a:rPr lang="hr-BA" sz="3500" dirty="0" smtClean="0"/>
              <a:t>“komunikacijski kapitalizam”</a:t>
            </a:r>
          </a:p>
          <a:p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r-BA" b="1" dirty="0" smtClean="0"/>
              <a:t>POSLJEDICE:</a:t>
            </a:r>
          </a:p>
          <a:p>
            <a:pPr lvl="1"/>
            <a:r>
              <a:rPr lang="hr-BA" dirty="0" smtClean="0"/>
              <a:t>reduciranje društvenog života na “dijeljenje” informacija.</a:t>
            </a:r>
          </a:p>
          <a:p>
            <a:pPr lvl="1"/>
            <a:r>
              <a:rPr lang="hr-BA" dirty="0" smtClean="0"/>
              <a:t>konvergencija na standardizirane protokole komunikacije </a:t>
            </a:r>
            <a:endParaRPr lang="hr-BA" dirty="0" smtClean="0"/>
          </a:p>
          <a:p>
            <a:pPr lvl="1"/>
            <a:r>
              <a:rPr lang="pl-PL" dirty="0" smtClean="0"/>
              <a:t>masovno </a:t>
            </a:r>
            <a:r>
              <a:rPr lang="pl-PL" dirty="0" smtClean="0"/>
              <a:t>fabrikovanje ljudskog uma</a:t>
            </a:r>
          </a:p>
          <a:p>
            <a:pPr lvl="1"/>
            <a:r>
              <a:rPr lang="pl-PL" dirty="0" smtClean="0"/>
              <a:t>KNOWING MORE, UNDERSTANDING LESS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Franco “Bifo” Berardi</a:t>
            </a:r>
            <a:endParaRPr lang="hr-BA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pl-PL" b="1" dirty="0" smtClean="0">
                <a:solidFill>
                  <a:srgbClr val="FF0000"/>
                </a:solidFill>
              </a:rPr>
              <a:t>SEMIOKAPITALIZAM</a:t>
            </a:r>
            <a:r>
              <a:rPr lang="pl-PL" dirty="0" smtClean="0"/>
              <a:t>: </a:t>
            </a:r>
          </a:p>
          <a:p>
            <a:pPr marL="742950" lvl="2" indent="-342900"/>
            <a:r>
              <a:rPr lang="pl-PL" dirty="0" smtClean="0"/>
              <a:t>nova forma (globalnog, korporativnog) kapitalizma</a:t>
            </a:r>
            <a:endParaRPr lang="pl-PL" dirty="0"/>
          </a:p>
          <a:p>
            <a:pPr lvl="1"/>
            <a:endParaRPr lang="hr-BA" dirty="0" smtClean="0"/>
          </a:p>
          <a:p>
            <a:pPr lvl="1"/>
            <a:r>
              <a:rPr lang="hr-BA" dirty="0" smtClean="0"/>
              <a:t>“UTOPIJSKA OBEĆANJA INFORMACIJSKOG DRUŠTVA SU POTPUNO IZNEVJERENA KORPORATIVIZACIJOM I MILITARIZACIJOM MREŽE!”</a:t>
            </a:r>
          </a:p>
          <a:p>
            <a:pPr lvl="1"/>
            <a:endParaRPr lang="hr-BA" dirty="0" smtClean="0"/>
          </a:p>
          <a:p>
            <a:pPr lvl="1"/>
            <a:endParaRPr lang="hr-BA" dirty="0"/>
          </a:p>
        </p:txBody>
      </p:sp>
      <p:pic>
        <p:nvPicPr>
          <p:cNvPr id="5" name="Content Placeholder 4" descr="franco-bifo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0" y="1643050"/>
            <a:ext cx="3048000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KRITIČKA DEKOLONIJALIZACIJA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TEHNOLOŠKI FETIŠIZAM</a:t>
            </a:r>
          </a:p>
          <a:p>
            <a:pPr lvl="1"/>
            <a:r>
              <a:rPr lang="bs-Latn-BA" dirty="0" smtClean="0"/>
              <a:t>fokusiranošću na </a:t>
            </a:r>
            <a:r>
              <a:rPr lang="bs-Latn-BA" i="1" dirty="0" smtClean="0"/>
              <a:t>life-streaming</a:t>
            </a:r>
            <a:r>
              <a:rPr lang="bs-Latn-BA" dirty="0" smtClean="0"/>
              <a:t> tehnologiju (front-end not back-end interneta) zanemarujemo socio-kulturne i političko-ekonomske dimenzije umreženosti.</a:t>
            </a:r>
          </a:p>
          <a:p>
            <a:endParaRPr lang="hr-BA" dirty="0" smtClean="0"/>
          </a:p>
          <a:p>
            <a:endParaRPr lang="hr-BA" dirty="0" smtClean="0"/>
          </a:p>
          <a:p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Kritičkog kurikuluma 21. stoljeća nema bez </a:t>
            </a:r>
            <a:r>
              <a:rPr lang="hr-BA" dirty="0" smtClean="0">
                <a:solidFill>
                  <a:srgbClr val="FF0000"/>
                </a:solidFill>
              </a:rPr>
              <a:t>kritike ICT-a</a:t>
            </a:r>
            <a:r>
              <a:rPr lang="hr-BA" dirty="0" smtClean="0"/>
              <a:t>!</a:t>
            </a:r>
          </a:p>
          <a:p>
            <a:pPr lvl="1"/>
            <a:r>
              <a:rPr lang="hr-BA" sz="2800" dirty="0" smtClean="0"/>
              <a:t>n</a:t>
            </a:r>
            <a:r>
              <a:rPr lang="hr-BA" sz="2800" dirty="0" smtClean="0"/>
              <a:t>edostatak propitivanja struktura, funkcija, navika, normi i praksi “digitalizma”</a:t>
            </a:r>
            <a:endParaRPr lang="hr-BA" sz="2800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hr-BA" dirty="0" smtClean="0"/>
              <a:t>	KRITIČKA PEDAGOGIJA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BA" dirty="0" smtClean="0"/>
              <a:t>Veliki kritički edukatori su upravo posvetili veliku pažnju odnosu tehnologije i obrazovanja.</a:t>
            </a:r>
          </a:p>
          <a:p>
            <a:r>
              <a:rPr lang="hr-BA" b="1" dirty="0" smtClean="0"/>
              <a:t>Paolo </a:t>
            </a:r>
            <a:r>
              <a:rPr lang="hr-BA" b="1" dirty="0" smtClean="0"/>
              <a:t>Freire, 1921-1997 </a:t>
            </a:r>
            <a:r>
              <a:rPr lang="hr-BA" dirty="0" smtClean="0"/>
              <a:t>(</a:t>
            </a:r>
            <a:r>
              <a:rPr lang="hr-BA" dirty="0" smtClean="0"/>
              <a:t>brazilski pedagog i jedan od najznačajnijih teoretičara odgoja i </a:t>
            </a:r>
            <a:r>
              <a:rPr lang="hr-BA" dirty="0" smtClean="0"/>
              <a:t>obrazovanja, </a:t>
            </a:r>
            <a:r>
              <a:rPr lang="hr-BA" dirty="0" smtClean="0"/>
              <a:t>rodonačelnik </a:t>
            </a:r>
            <a:r>
              <a:rPr lang="hr-BA" dirty="0" smtClean="0"/>
              <a:t>kritičke pedagogije) nikada nije razvio zasebnu teoriju tehnologija već se njima sustavno bavio u čitavom svom radu</a:t>
            </a:r>
          </a:p>
          <a:p>
            <a:pPr lvl="1"/>
            <a:r>
              <a:rPr lang="hr-BA" dirty="0" smtClean="0">
                <a:solidFill>
                  <a:srgbClr val="FF0000"/>
                </a:solidFill>
              </a:rPr>
              <a:t>: “ne kritiziram medije, nego načine na koji se koriste” (Freire, 1972:136)</a:t>
            </a:r>
          </a:p>
          <a:p>
            <a:endParaRPr lang="hr-BA" dirty="0" smtClean="0"/>
          </a:p>
          <a:p>
            <a:endParaRPr lang="hr-BA" dirty="0"/>
          </a:p>
        </p:txBody>
      </p:sp>
      <p:pic>
        <p:nvPicPr>
          <p:cNvPr id="5" name="Content Placeholder 4" descr="paolo freir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43116"/>
            <a:ext cx="4038600" cy="2745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KRITIČKA PEDAGOGIJA KODA?</a:t>
            </a:r>
            <a:br>
              <a:rPr lang="hr-BA" dirty="0" smtClean="0"/>
            </a:br>
            <a:r>
              <a:rPr lang="hr-BA" dirty="0" smtClean="0"/>
              <a:t>CRITICAL CODE STUDIES?</a:t>
            </a:r>
            <a:endParaRPr lang="hr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BA" dirty="0" smtClean="0"/>
              <a:t>Paolo Freire kritičku tradiciju tehnologije povezuje sa društvenim odnosima moći.</a:t>
            </a:r>
          </a:p>
          <a:p>
            <a:pPr lvl="1"/>
            <a:r>
              <a:rPr lang="hr-BA" u="sng" dirty="0" smtClean="0"/>
              <a:t>demistifikacija</a:t>
            </a:r>
            <a:r>
              <a:rPr lang="hr-BA" dirty="0" smtClean="0"/>
              <a:t> tehnologija posredstvom kritičkog </a:t>
            </a:r>
            <a:r>
              <a:rPr lang="hr-BA" dirty="0" smtClean="0"/>
              <a:t>obrazovanja</a:t>
            </a:r>
          </a:p>
          <a:p>
            <a:r>
              <a:rPr lang="hr-BA" dirty="0" smtClean="0"/>
              <a:t>DANAS: važnost </a:t>
            </a:r>
            <a:r>
              <a:rPr lang="hr-BA" dirty="0" smtClean="0"/>
              <a:t>uvida iz kritičkih društvenih i humanističkih znanosti u </a:t>
            </a:r>
            <a:r>
              <a:rPr lang="hr-BA" dirty="0" smtClean="0">
                <a:solidFill>
                  <a:srgbClr val="FF0000"/>
                </a:solidFill>
              </a:rPr>
              <a:t>dijalogu</a:t>
            </a:r>
            <a:r>
              <a:rPr lang="hr-BA" dirty="0" smtClean="0"/>
              <a:t> sa </a:t>
            </a:r>
            <a:r>
              <a:rPr lang="hr-BA" u="sng" dirty="0" smtClean="0"/>
              <a:t>kompjuterskom znanošću</a:t>
            </a:r>
            <a:r>
              <a:rPr lang="hr-BA" dirty="0" smtClean="0"/>
              <a:t>.</a:t>
            </a:r>
          </a:p>
          <a:p>
            <a:endParaRPr lang="hr-BA" dirty="0" smtClean="0"/>
          </a:p>
          <a:p>
            <a:endParaRPr lang="hr-BA" dirty="0"/>
          </a:p>
        </p:txBody>
      </p:sp>
      <p:pic>
        <p:nvPicPr>
          <p:cNvPr id="9" name="Content Placeholder 8" descr="0005641_pedagogy-of-the-oppressed-paulo-freire_560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643050"/>
            <a:ext cx="4214842" cy="2928958"/>
          </a:xfrm>
        </p:spPr>
      </p:pic>
      <p:pic>
        <p:nvPicPr>
          <p:cNvPr id="10" name="Picture 9" descr="haccslab_logo3_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214818"/>
            <a:ext cx="292895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CRITICAL INTERNET STUDIES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BA" dirty="0" smtClean="0"/>
              <a:t>Globalni građani kiberprostora su zamijenjeni globalnim potrošačima</a:t>
            </a:r>
            <a:r>
              <a:rPr lang="hr-BA" dirty="0" smtClean="0"/>
              <a:t>.</a:t>
            </a:r>
          </a:p>
          <a:p>
            <a:pPr>
              <a:buNone/>
            </a:pPr>
            <a:endParaRPr lang="bs-Latn-BA" dirty="0" smtClean="0"/>
          </a:p>
          <a:p>
            <a:r>
              <a:rPr lang="hr-BA" b="1" dirty="0" smtClean="0"/>
              <a:t>G. Lovnik </a:t>
            </a:r>
            <a:r>
              <a:rPr lang="hr-BA" b="1" dirty="0" smtClean="0"/>
              <a:t>ističe kako još uvijek nema kritičke škole koja bi nam pomogla jasno čitati društvenu auru građana kao korisnika.</a:t>
            </a:r>
          </a:p>
          <a:p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BA" dirty="0" smtClean="0"/>
              <a:t>G. Lovnik: “</a:t>
            </a:r>
            <a:r>
              <a:rPr lang="en-US" i="1" u="sng" dirty="0" smtClean="0"/>
              <a:t>We do not need more tools</a:t>
            </a:r>
            <a:r>
              <a:rPr lang="en-US" i="1" dirty="0" smtClean="0"/>
              <a:t>; what’s required are large research programs run by </a:t>
            </a:r>
            <a:r>
              <a:rPr lang="en-US" i="1" dirty="0" smtClean="0">
                <a:solidFill>
                  <a:srgbClr val="FF0000"/>
                </a:solidFill>
              </a:rPr>
              <a:t>technologically informed theorists </a:t>
            </a:r>
            <a:r>
              <a:rPr lang="en-US" i="1" dirty="0" smtClean="0"/>
              <a:t>that finally put critical theory in the driver’s seat. The submissive attitude in the arts and humanities towards the hard sciences and industries needs to come to an end.</a:t>
            </a:r>
            <a:r>
              <a:rPr lang="hr-BA" dirty="0" smtClean="0"/>
              <a:t>” (Social Media Abyss, 2016.)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1" indent="-342900" algn="ctr"/>
            <a:r>
              <a:rPr lang="hr-BA" sz="2800" dirty="0" smtClean="0"/>
              <a:t>Kapitalizam platforme:</a:t>
            </a:r>
            <a:br>
              <a:rPr lang="hr-BA" sz="2800" dirty="0" smtClean="0"/>
            </a:br>
            <a:r>
              <a:rPr lang="en-US" sz="2800" b="1" dirty="0" smtClean="0">
                <a:solidFill>
                  <a:srgbClr val="FF0000"/>
                </a:solidFill>
              </a:rPr>
              <a:t>You </a:t>
            </a:r>
            <a:r>
              <a:rPr lang="en-US" sz="2800" b="1" dirty="0" smtClean="0">
                <a:solidFill>
                  <a:srgbClr val="FF0000"/>
                </a:solidFill>
              </a:rPr>
              <a:t>produce nothing, yet profit nonetheless.</a:t>
            </a:r>
            <a:endParaRPr lang="hr-BA" sz="2800" b="1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Novomedijski giganti nemaju svoj proizvod!</a:t>
            </a:r>
          </a:p>
          <a:p>
            <a:pPr lvl="1"/>
            <a:endParaRPr lang="hr-BA" dirty="0" smtClean="0"/>
          </a:p>
          <a:p>
            <a:pPr lvl="1"/>
            <a:r>
              <a:rPr lang="hr-BA" b="1" dirty="0" smtClean="0">
                <a:solidFill>
                  <a:srgbClr val="002060"/>
                </a:solidFill>
              </a:rPr>
              <a:t>FACEBOOK, GOOGLE</a:t>
            </a:r>
            <a:r>
              <a:rPr lang="hr-BA" dirty="0" smtClean="0">
                <a:solidFill>
                  <a:srgbClr val="002060"/>
                </a:solidFill>
              </a:rPr>
              <a:t> </a:t>
            </a:r>
            <a:r>
              <a:rPr lang="hr-BA" dirty="0" smtClean="0"/>
              <a:t>ne proizvode nikakav </a:t>
            </a:r>
            <a:r>
              <a:rPr lang="hr-BA" dirty="0" smtClean="0"/>
              <a:t>sadržaj!</a:t>
            </a:r>
            <a:endParaRPr lang="hr-BA" dirty="0" smtClean="0"/>
          </a:p>
          <a:p>
            <a:pPr lvl="1"/>
            <a:r>
              <a:rPr lang="hr-BA" b="1" dirty="0" smtClean="0">
                <a:solidFill>
                  <a:srgbClr val="00B050"/>
                </a:solidFill>
              </a:rPr>
              <a:t>UBER</a:t>
            </a:r>
            <a:r>
              <a:rPr lang="hr-BA" dirty="0" smtClean="0"/>
              <a:t> ne posjeduje niti jedno </a:t>
            </a:r>
            <a:r>
              <a:rPr lang="hr-BA" dirty="0" smtClean="0"/>
              <a:t>vozilo!</a:t>
            </a:r>
            <a:endParaRPr lang="hr-BA" dirty="0" smtClean="0"/>
          </a:p>
          <a:p>
            <a:pPr lvl="1"/>
            <a:r>
              <a:rPr lang="hr-BA" b="1" dirty="0" smtClean="0">
                <a:solidFill>
                  <a:srgbClr val="7030A0"/>
                </a:solidFill>
              </a:rPr>
              <a:t>AIRBNB</a:t>
            </a:r>
            <a:r>
              <a:rPr lang="hr-BA" dirty="0" smtClean="0"/>
              <a:t> ne posjeduje niti jednu </a:t>
            </a:r>
            <a:r>
              <a:rPr lang="hr-BA" dirty="0" smtClean="0"/>
              <a:t>nekretninu!</a:t>
            </a:r>
            <a:endParaRPr lang="hr-BA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hr-BA" dirty="0" smtClean="0"/>
          </a:p>
          <a:p>
            <a:pPr lvl="1"/>
            <a:endParaRPr lang="hr-BA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Internet </a:t>
            </a:r>
            <a:r>
              <a:rPr lang="hr-BA" dirty="0" smtClean="0"/>
              <a:t>je dosegao svoju hegemonijalnu fazu.</a:t>
            </a:r>
          </a:p>
          <a:p>
            <a:pPr lvl="1"/>
            <a:r>
              <a:rPr lang="hr-BA" dirty="0" smtClean="0">
                <a:solidFill>
                  <a:srgbClr val="FF0000"/>
                </a:solidFill>
              </a:rPr>
              <a:t>KOLONIJALIZACIJA S LJUBAVLJU</a:t>
            </a:r>
          </a:p>
          <a:p>
            <a:r>
              <a:rPr lang="hr-BA" b="1" dirty="0" smtClean="0"/>
              <a:t>Komodifikacija komunikacija: zajednica je postala roba</a:t>
            </a:r>
          </a:p>
          <a:p>
            <a:endParaRPr lang="hr-BA" dirty="0" smtClean="0"/>
          </a:p>
          <a:p>
            <a:endParaRPr lang="hr-BA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3200" b="1" dirty="0" smtClean="0"/>
              <a:t/>
            </a:r>
            <a:br>
              <a:rPr lang="hr-BA" sz="3200" b="1" dirty="0" smtClean="0"/>
            </a:br>
            <a:r>
              <a:rPr lang="bs-Latn-BA" sz="3200" b="1" dirty="0" smtClean="0"/>
              <a:t>Pirate Philosophy, </a:t>
            </a:r>
            <a:r>
              <a:rPr lang="bs-Latn-BA" sz="3200" dirty="0" smtClean="0"/>
              <a:t>For a Digital Posthumanities  (G. Hall)</a:t>
            </a:r>
            <a:br>
              <a:rPr lang="bs-Latn-BA" sz="3200" dirty="0" smtClean="0"/>
            </a:br>
            <a:endParaRPr lang="bs-Latn-BA" sz="3200" dirty="0"/>
          </a:p>
        </p:txBody>
      </p:sp>
      <p:pic>
        <p:nvPicPr>
          <p:cNvPr id="5" name="Content Placeholder 4" descr="academiaedu-pablo-2-parasit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05781"/>
            <a:ext cx="8229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sz="3600" b="1" dirty="0" smtClean="0">
                <a:solidFill>
                  <a:srgbClr val="FF0000"/>
                </a:solidFill>
              </a:rPr>
              <a:t/>
            </a:r>
            <a:br>
              <a:rPr lang="bs-Latn-BA" sz="3600" b="1" dirty="0" smtClean="0">
                <a:solidFill>
                  <a:srgbClr val="FF0000"/>
                </a:solidFill>
              </a:rPr>
            </a:br>
            <a:r>
              <a:rPr lang="bs-Latn-BA" sz="3600" b="1" dirty="0" smtClean="0">
                <a:solidFill>
                  <a:srgbClr val="FF0000"/>
                </a:solidFill>
              </a:rPr>
              <a:t>KAKO PODUČAVATI/RAZVIJATI KRITIČKO MIŠLJENJE U DOBA VELIKIH PODATAKA?</a:t>
            </a:r>
            <a:br>
              <a:rPr lang="bs-Latn-BA" sz="3600" b="1" dirty="0" smtClean="0">
                <a:solidFill>
                  <a:srgbClr val="FF0000"/>
                </a:solidFill>
              </a:rPr>
            </a:br>
            <a:endParaRPr lang="hr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s-Latn-BA" b="1" dirty="0" smtClean="0"/>
              <a:t>U doba kapitalizma platforme </a:t>
            </a:r>
            <a:r>
              <a:rPr lang="bs-Latn-BA" b="1" u="sng" dirty="0" smtClean="0"/>
              <a:t>kritičko obrazovanje korisnika</a:t>
            </a:r>
            <a:r>
              <a:rPr lang="bs-Latn-BA" b="1" dirty="0" smtClean="0"/>
              <a:t> postaje ključni izazov</a:t>
            </a:r>
            <a:r>
              <a:rPr lang="bs-Latn-BA" b="1" dirty="0" smtClean="0"/>
              <a:t>!</a:t>
            </a:r>
          </a:p>
          <a:p>
            <a:endParaRPr lang="bs-Latn-BA" dirty="0" smtClean="0"/>
          </a:p>
          <a:p>
            <a:pPr lvl="1"/>
            <a:endParaRPr lang="bs-Latn-BA" b="1" dirty="0" smtClean="0">
              <a:solidFill>
                <a:srgbClr val="FF0000"/>
              </a:solidFill>
            </a:endParaRPr>
          </a:p>
          <a:p>
            <a:pPr lvl="1"/>
            <a:endParaRPr lang="bs-Latn-B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hr-BA" i="1" dirty="0" smtClean="0"/>
              <a:t>“What to do next?”</a:t>
            </a:r>
          </a:p>
          <a:p>
            <a:pPr>
              <a:buNone/>
            </a:pPr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BA" dirty="0" smtClean="0"/>
              <a:t>Googleovi </a:t>
            </a:r>
            <a:r>
              <a:rPr lang="hr-BA" dirty="0" smtClean="0">
                <a:solidFill>
                  <a:srgbClr val="0070C0"/>
                </a:solidFill>
              </a:rPr>
              <a:t>algoritmi</a:t>
            </a:r>
            <a:r>
              <a:rPr lang="hr-BA" dirty="0" smtClean="0"/>
              <a:t> za pretraživanje </a:t>
            </a:r>
            <a:r>
              <a:rPr lang="hr-BA" u="sng" dirty="0" smtClean="0"/>
              <a:t>određuju</a:t>
            </a:r>
            <a:r>
              <a:rPr lang="hr-BA" dirty="0" smtClean="0"/>
              <a:t> načine na koji pristupamo informacijama.</a:t>
            </a:r>
          </a:p>
          <a:p>
            <a:r>
              <a:rPr lang="hr-BA" dirty="0" smtClean="0"/>
              <a:t>News Feed </a:t>
            </a:r>
            <a:r>
              <a:rPr lang="hr-BA" dirty="0" smtClean="0">
                <a:solidFill>
                  <a:srgbClr val="0070C0"/>
                </a:solidFill>
              </a:rPr>
              <a:t>algoritmi</a:t>
            </a:r>
            <a:r>
              <a:rPr lang="hr-BA" dirty="0" smtClean="0"/>
              <a:t> Facebooka </a:t>
            </a:r>
            <a:r>
              <a:rPr lang="hr-BA" u="sng" dirty="0" smtClean="0"/>
              <a:t>oblikuju </a:t>
            </a:r>
            <a:r>
              <a:rPr lang="hr-BA" dirty="0" smtClean="0"/>
              <a:t>načine socijalizacije.</a:t>
            </a:r>
          </a:p>
          <a:p>
            <a:r>
              <a:rPr lang="hr-BA" dirty="0" smtClean="0"/>
              <a:t>Netflix i Amazon </a:t>
            </a:r>
            <a:r>
              <a:rPr lang="hr-BA" dirty="0" smtClean="0">
                <a:solidFill>
                  <a:srgbClr val="0070C0"/>
                </a:solidFill>
              </a:rPr>
              <a:t>algoritmima</a:t>
            </a:r>
            <a:r>
              <a:rPr lang="hr-BA" dirty="0" smtClean="0"/>
              <a:t> za kolaborativno filtriranje </a:t>
            </a:r>
            <a:r>
              <a:rPr lang="hr-BA" u="sng" dirty="0" smtClean="0"/>
              <a:t>biraju</a:t>
            </a:r>
            <a:r>
              <a:rPr lang="hr-BA" dirty="0" smtClean="0"/>
              <a:t> proizvode i medije.</a:t>
            </a:r>
          </a:p>
          <a:p>
            <a:endParaRPr lang="hr-BA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Algoritamska ETIKA?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hr-BA" b="1" dirty="0" smtClean="0"/>
              <a:t>Algoritamska kultura je tek eufemizam za korporativnu, računalnu teokraciju!</a:t>
            </a:r>
          </a:p>
          <a:p>
            <a:endParaRPr lang="hr-BA" dirty="0" smtClean="0"/>
          </a:p>
          <a:p>
            <a:r>
              <a:rPr lang="hr-BA" dirty="0" smtClean="0"/>
              <a:t>Riječ je o </a:t>
            </a:r>
            <a:r>
              <a:rPr lang="hr-BA" u="sng" dirty="0" smtClean="0"/>
              <a:t>sveprožimajućoj</a:t>
            </a:r>
            <a:r>
              <a:rPr lang="hr-BA" dirty="0" smtClean="0"/>
              <a:t> </a:t>
            </a:r>
            <a:r>
              <a:rPr lang="hr-BA" u="sng" dirty="0" smtClean="0"/>
              <a:t>odanosti i privrženosti </a:t>
            </a:r>
            <a:r>
              <a:rPr lang="hr-BA" dirty="0" smtClean="0"/>
              <a:t>izuzetno bliskoj nekadašnjem praznovjerju.</a:t>
            </a:r>
          </a:p>
          <a:p>
            <a:endParaRPr lang="hr-BA" dirty="0" smtClean="0"/>
          </a:p>
          <a:p>
            <a:endParaRPr lang="hr-BA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hr-BA" dirty="0" smtClean="0"/>
              <a:t>Paradoksalno upravo je </a:t>
            </a:r>
            <a:r>
              <a:rPr lang="hr-BA" b="1" dirty="0" smtClean="0">
                <a:solidFill>
                  <a:srgbClr val="0070C0"/>
                </a:solidFill>
              </a:rPr>
              <a:t>znanost</a:t>
            </a:r>
            <a:r>
              <a:rPr lang="hr-BA" dirty="0" smtClean="0"/>
              <a:t> bila izazov idolopoklonstvu (tradicija, vjera)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3200" dirty="0" smtClean="0">
                <a:solidFill>
                  <a:srgbClr val="FF0000"/>
                </a:solidFill>
              </a:rPr>
              <a:t>Da li su u bibliotečkim kurikulumima prisutna istraživanja političke ekonomije Mreže?</a:t>
            </a:r>
            <a:br>
              <a:rPr lang="hr-BA" sz="3200" dirty="0" smtClean="0">
                <a:solidFill>
                  <a:srgbClr val="FF0000"/>
                </a:solidFill>
              </a:rPr>
            </a:br>
            <a:endParaRPr lang="hr-B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BA" dirty="0" smtClean="0"/>
              <a:t>iSchools tehnomenadžerijalizam</a:t>
            </a:r>
          </a:p>
          <a:p>
            <a:pPr lvl="1"/>
            <a:r>
              <a:rPr lang="hr-BA" dirty="0" smtClean="0"/>
              <a:t>ideolozi informacijske/medijske pismenosti (</a:t>
            </a:r>
            <a:r>
              <a:rPr lang="hr-BA" i="1" dirty="0" smtClean="0"/>
              <a:t>tehnokrati</a:t>
            </a:r>
            <a:r>
              <a:rPr lang="hr-BA" dirty="0" smtClean="0"/>
              <a:t>)</a:t>
            </a:r>
          </a:p>
          <a:p>
            <a:pPr lvl="1"/>
            <a:r>
              <a:rPr lang="bs-Latn-BA" dirty="0" smtClean="0"/>
              <a:t>Informacijska pismenost ne bi smjela ostati fokusirana isključivo na vještine i alate, već etičke, političke i ekonomske implikacije proizvodnje i distribucije informacija.</a:t>
            </a:r>
          </a:p>
          <a:p>
            <a:pPr lvl="2"/>
            <a:r>
              <a:rPr lang="hr-BA" dirty="0" smtClean="0"/>
              <a:t>Orijentiranost na </a:t>
            </a:r>
            <a:r>
              <a:rPr lang="hr-BA" b="1" dirty="0" smtClean="0"/>
              <a:t>sisteme</a:t>
            </a:r>
            <a:r>
              <a:rPr lang="hr-BA" dirty="0" smtClean="0"/>
              <a:t> za upravljanje znanjem (information management)</a:t>
            </a:r>
          </a:p>
          <a:p>
            <a:pPr lvl="2"/>
            <a:r>
              <a:rPr lang="hr-BA" dirty="0" smtClean="0"/>
              <a:t>Svođenje (redukcija) komunikacijskih procesa razmjene informacija i znanja na tehnička pitanja informacijskih sistema</a:t>
            </a:r>
          </a:p>
          <a:p>
            <a:pPr lvl="2"/>
            <a:endParaRPr lang="hr-BA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 descr="say-hello-to-your-new-librarian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14480" y="214290"/>
            <a:ext cx="5357850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3600" b="1" dirty="0" smtClean="0"/>
              <a:t/>
            </a:r>
            <a:br>
              <a:rPr lang="hr-BA" sz="3600" b="1" dirty="0" smtClean="0"/>
            </a:br>
            <a:r>
              <a:rPr lang="hr-BA" sz="3600" b="1" dirty="0" smtClean="0"/>
              <a:t>LIBRARIANS’ DILEMMA</a:t>
            </a:r>
            <a:br>
              <a:rPr lang="hr-BA" sz="3600" b="1" dirty="0" smtClean="0"/>
            </a:br>
            <a:endParaRPr lang="hr-B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BA" sz="4800" b="1" dirty="0" smtClean="0"/>
              <a:t>Biblioteke kao instrument kapitalističke ideologije uslužnosti</a:t>
            </a:r>
          </a:p>
          <a:p>
            <a:endParaRPr lang="hr-BA" sz="4800" b="1" dirty="0" smtClean="0"/>
          </a:p>
          <a:p>
            <a:r>
              <a:rPr lang="hr-BA" sz="4500" dirty="0" smtClean="0"/>
              <a:t>Bibliotekari kao poduzetni / informacijski broker?</a:t>
            </a:r>
          </a:p>
          <a:p>
            <a:endParaRPr lang="hr-B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2"/>
            <a:r>
              <a:rPr lang="hr-BA" sz="4000" dirty="0" smtClean="0"/>
              <a:t>javna knjižnica kao platforma na kojoj bi poduzetnici gradili trgovine za svoje aplikacije???!!!</a:t>
            </a:r>
          </a:p>
          <a:p>
            <a:pPr lvl="2"/>
            <a:r>
              <a:rPr lang="hr-BA" sz="4000" dirty="0" smtClean="0"/>
              <a:t>javna knjižnica kao platforma zajedničkog upravljanja zajedničkim (digitalnim) dobrima !!!???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3200" b="1" dirty="0" smtClean="0"/>
              <a:t>Koji je centralni metodološki impulsi kritičke teorije?</a:t>
            </a:r>
            <a:br>
              <a:rPr lang="hr-BA" sz="3200" b="1" dirty="0" smtClean="0"/>
            </a:br>
            <a:endParaRPr lang="hr-BA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742950" lvl="2" indent="-342900">
              <a:buNone/>
            </a:pPr>
            <a:endParaRPr lang="hr-BA" sz="4000" dirty="0" smtClean="0"/>
          </a:p>
          <a:p>
            <a:pPr lvl="1"/>
            <a:endParaRPr lang="hr-BA" dirty="0" smtClean="0"/>
          </a:p>
          <a:p>
            <a:pPr lvl="1"/>
            <a:endParaRPr lang="hr-B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VS. </a:t>
            </a:r>
          </a:p>
          <a:p>
            <a:endParaRPr lang="hr-BA" dirty="0" smtClean="0"/>
          </a:p>
          <a:p>
            <a:endParaRPr lang="hr-BA" dirty="0" smtClean="0"/>
          </a:p>
          <a:p>
            <a:endParaRPr lang="hr-BA" dirty="0" smtClean="0"/>
          </a:p>
          <a:p>
            <a:r>
              <a:rPr lang="hr-BA" dirty="0" smtClean="0"/>
              <a:t>KAPITALIZAM PLATFORME</a:t>
            </a:r>
            <a:endParaRPr lang="hr-BA" dirty="0"/>
          </a:p>
        </p:txBody>
      </p:sp>
      <p:sp>
        <p:nvSpPr>
          <p:cNvPr id="6" name="Flowchart: Or 5"/>
          <p:cNvSpPr/>
          <p:nvPr/>
        </p:nvSpPr>
        <p:spPr>
          <a:xfrm>
            <a:off x="285720" y="1214422"/>
            <a:ext cx="8001056" cy="5214974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hr-BA" dirty="0" smtClean="0"/>
              <a:t>VIZIJA DRUŠTVENE</a:t>
            </a:r>
          </a:p>
          <a:p>
            <a:pPr marL="342900" indent="-342900"/>
            <a:r>
              <a:rPr lang="hr-BA" dirty="0" smtClean="0"/>
              <a:t>PROMJENE</a:t>
            </a:r>
          </a:p>
          <a:p>
            <a:pPr marL="342900" indent="-342900">
              <a:buAutoNum type="arabicPeriod"/>
            </a:pPr>
            <a:endParaRPr lang="hr-BA" dirty="0" smtClean="0"/>
          </a:p>
          <a:p>
            <a:pPr marL="342900" indent="-342900">
              <a:buAutoNum type="arabicPeriod"/>
            </a:pPr>
            <a:endParaRPr lang="hr-BA" dirty="0" smtClean="0"/>
          </a:p>
          <a:p>
            <a:pPr marL="342900" indent="-342900"/>
            <a:r>
              <a:rPr lang="hr-BA" dirty="0" smtClean="0"/>
              <a:t>DEMASKIRANJE ODNOSA </a:t>
            </a:r>
          </a:p>
          <a:p>
            <a:pPr marL="342900" indent="-342900"/>
            <a:r>
              <a:rPr lang="hr-BA" dirty="0" smtClean="0"/>
              <a:t>MOĆI</a:t>
            </a:r>
          </a:p>
          <a:p>
            <a:pPr marL="342900" indent="-342900"/>
            <a:endParaRPr lang="hr-BA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4643438" y="2071678"/>
            <a:ext cx="2286016" cy="1628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BA" dirty="0" smtClean="0"/>
          </a:p>
          <a:p>
            <a:pPr algn="ctr"/>
            <a:endParaRPr lang="hr-BA" dirty="0" smtClean="0"/>
          </a:p>
          <a:p>
            <a:pPr algn="ctr"/>
            <a:endParaRPr lang="hr-BA" dirty="0" smtClean="0"/>
          </a:p>
          <a:p>
            <a:pPr algn="ctr"/>
            <a:r>
              <a:rPr lang="hr-BA" dirty="0" smtClean="0"/>
              <a:t>TEHNOLOŠKI DETERMINIZAM</a:t>
            </a:r>
          </a:p>
          <a:p>
            <a:pPr algn="ctr"/>
            <a:endParaRPr lang="hr-BA" dirty="0"/>
          </a:p>
        </p:txBody>
      </p:sp>
      <p:sp>
        <p:nvSpPr>
          <p:cNvPr id="8" name="Rounded Rectangle 7"/>
          <p:cNvSpPr/>
          <p:nvPr/>
        </p:nvSpPr>
        <p:spPr>
          <a:xfrm>
            <a:off x="4786314" y="4429132"/>
            <a:ext cx="235745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BA" dirty="0" smtClean="0"/>
              <a:t>KAPITALIZAM (PLATFORME)</a:t>
            </a:r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ODRŽIVOST  BIBLIOTEKARSTVA</a:t>
            </a:r>
            <a:endParaRPr lang="hr-B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Između:</a:t>
            </a:r>
          </a:p>
          <a:p>
            <a:pPr lvl="1"/>
            <a:endParaRPr lang="hr-BA" dirty="0" smtClean="0"/>
          </a:p>
          <a:p>
            <a:pPr lvl="1"/>
            <a:r>
              <a:rPr lang="hr-BA" dirty="0" smtClean="0"/>
              <a:t>optimizma (kiberutopizam) glede mogućnosti univerzalne dostupnosti i jednakopravnog pristupa informacijskim (kulturnim) dobrima</a:t>
            </a:r>
          </a:p>
          <a:p>
            <a:pPr lvl="1"/>
            <a:r>
              <a:rPr lang="hr-BA" dirty="0" smtClean="0"/>
              <a:t>distopijske perspektive uspostavljanja globalnog monopola i nadzora nad informacijom i znanjem (neoliberalni, digitalni konzumerizam) 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>
                <a:solidFill>
                  <a:srgbClr val="FF0000"/>
                </a:solidFill>
              </a:rPr>
              <a:t>PUBLIC  FAILURE</a:t>
            </a:r>
            <a:endParaRPr lang="hr-B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Pojava i razvoj interneta događaju se upravo u trenutku kada počinje kriza javnih institucija...</a:t>
            </a:r>
          </a:p>
          <a:p>
            <a:pPr>
              <a:buNone/>
            </a:pPr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hr-BA" dirty="0" smtClean="0"/>
              <a:t>(S. Vaidhyanathan “The Googolization of Everything”)</a:t>
            </a:r>
          </a:p>
          <a:p>
            <a:pPr lvl="2"/>
            <a:r>
              <a:rPr lang="hr-BA" dirty="0" smtClean="0"/>
              <a:t>kada Google čini nešto adekvatno i relativno jeftino u interesu javnosti (otvorenost), javne su institucije oslobođene pritiska da svoje zadaće također obavljaju dobro jednako dobro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BIBLIOTEKARI? AKTIVISTI?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BA" dirty="0" smtClean="0"/>
              <a:t>Zauzimanje stava </a:t>
            </a:r>
          </a:p>
          <a:p>
            <a:r>
              <a:rPr lang="hr-BA" dirty="0" smtClean="0"/>
              <a:t>Izlaženje iz anonimnosti</a:t>
            </a:r>
          </a:p>
          <a:p>
            <a:r>
              <a:rPr lang="bs-Latn-BA" dirty="0" smtClean="0"/>
              <a:t>“</a:t>
            </a:r>
            <a:r>
              <a:rPr lang="en-US" dirty="0" smtClean="0"/>
              <a:t>The greatest threat to librarianship is not Amazon, or Google, or dot-whatever : </a:t>
            </a:r>
            <a:r>
              <a:rPr lang="en-US" u="sng" dirty="0" smtClean="0"/>
              <a:t>it is a lack of imagination.  It is a lack of aspiration</a:t>
            </a:r>
            <a:r>
              <a:rPr lang="en-US" dirty="0" smtClean="0"/>
              <a:t>. It is the belief that what you do defines why you do it.</a:t>
            </a:r>
            <a:r>
              <a:rPr lang="bs-Latn-BA" dirty="0" smtClean="0"/>
              <a:t>”</a:t>
            </a:r>
            <a:r>
              <a:rPr lang="en-US" dirty="0" smtClean="0"/>
              <a:t>  </a:t>
            </a:r>
            <a:r>
              <a:rPr lang="hr-BA" dirty="0" smtClean="0"/>
              <a:t>(R. David Lankes)</a:t>
            </a:r>
            <a:endParaRPr lang="bs-Latn-BA" dirty="0" smtClean="0"/>
          </a:p>
          <a:p>
            <a:endParaRPr lang="hr-BA" dirty="0"/>
          </a:p>
          <a:p>
            <a:endParaRPr lang="hr-BA" dirty="0" smtClean="0"/>
          </a:p>
          <a:p>
            <a:endParaRPr lang="hr-BA" dirty="0"/>
          </a:p>
        </p:txBody>
      </p:sp>
      <p:pic>
        <p:nvPicPr>
          <p:cNvPr id="5" name="Content Placeholder 4" descr="ATLAS OF NEW LIBRARIANSHIP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43" y="1785926"/>
            <a:ext cx="2928958" cy="42148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hr-BA" sz="3200" dirty="0" smtClean="0"/>
              <a:t>Kakva je percepcija “digitalnog” kod bibliotekara?</a:t>
            </a:r>
            <a:br>
              <a:rPr lang="hr-BA" sz="3200" dirty="0" smtClean="0"/>
            </a:b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hr-BA" sz="3000" dirty="0" smtClean="0"/>
              <a:t>Kako </a:t>
            </a:r>
            <a:r>
              <a:rPr lang="hr-BA" sz="3000" dirty="0" smtClean="0"/>
              <a:t>se bibliotekari odnose prema novim oblicima društvenog znanja koje se generira u umreženom društvu?</a:t>
            </a:r>
          </a:p>
          <a:p>
            <a:r>
              <a:rPr lang="hr-BA" sz="3000" dirty="0" smtClean="0"/>
              <a:t>Da li uopće postoji razumijevanje radikalne prirode “digitalnog”?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hr-BA" dirty="0" smtClean="0"/>
          </a:p>
          <a:p>
            <a:endParaRPr lang="hr-BA" dirty="0" smtClean="0">
              <a:solidFill>
                <a:srgbClr val="FF0000"/>
              </a:solidFill>
            </a:endParaRPr>
          </a:p>
          <a:p>
            <a:endParaRPr lang="hr-BA" dirty="0"/>
          </a:p>
        </p:txBody>
      </p:sp>
      <p:pic>
        <p:nvPicPr>
          <p:cNvPr id="6" name="Content Placeholder 5" descr="fwWNrY3I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hr-BA" sz="2800" b="1" dirty="0" smtClean="0"/>
              <a:t>društvena reorganizacija tehnologije </a:t>
            </a:r>
            <a:r>
              <a:rPr lang="hr-BA" dirty="0" smtClean="0"/>
              <a:t/>
            </a:r>
            <a:br>
              <a:rPr lang="hr-BA" dirty="0" smtClean="0"/>
            </a:b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r-BA" dirty="0" smtClean="0"/>
              <a:t>Obrazovne politike digitalnog doba se kreću u pravcu promoviranja “digitalnog narcizma” i potrošačke kulture kapitalizma platforme.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r-BA" dirty="0" smtClean="0"/>
              <a:t>Bibliotečku praksu nije više moguće utemeljivati na starom modelu kulturne produkcije – </a:t>
            </a:r>
            <a:r>
              <a:rPr lang="hr-BA" b="1" dirty="0" smtClean="0"/>
              <a:t>društvena reorganizacija tehnologije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hr-BA" dirty="0" smtClean="0"/>
          </a:p>
        </p:txBody>
      </p:sp>
      <p:pic>
        <p:nvPicPr>
          <p:cNvPr id="5" name="Content Placeholder 4" descr="5502450753_2f2aa4c0c9_o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42" y="1428736"/>
            <a:ext cx="2857519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KRITIČKA ODGOVORNOST/PRAKSA BIBLIOTEKARA 21. STOLJEĆA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BA" dirty="0" smtClean="0">
                <a:solidFill>
                  <a:srgbClr val="FF0000"/>
                </a:solidFill>
              </a:rPr>
              <a:t>NOVI OBLICI PROFESIONALNE KULTURE</a:t>
            </a:r>
          </a:p>
          <a:p>
            <a:endParaRPr lang="hr-BA" b="1" dirty="0" smtClean="0"/>
          </a:p>
          <a:p>
            <a:r>
              <a:rPr lang="hr-BA" dirty="0" smtClean="0"/>
              <a:t>Novu generaciju bibliotekara određuje “želja za pristupom” izvan tržišnih odnosa:</a:t>
            </a:r>
          </a:p>
          <a:p>
            <a:endParaRPr lang="hr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18623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hr-BA" dirty="0" smtClean="0"/>
          </a:p>
          <a:p>
            <a:pPr lvl="1"/>
            <a:r>
              <a:rPr lang="hr-BA" sz="2200" i="1" dirty="0" smtClean="0"/>
              <a:t>T</a:t>
            </a:r>
            <a:r>
              <a:rPr lang="en-US" sz="2200" i="1" dirty="0" smtClean="0"/>
              <a:t>o think outside institutions;</a:t>
            </a:r>
            <a:endParaRPr lang="hr-BA" sz="2200" i="1" dirty="0" smtClean="0"/>
          </a:p>
          <a:p>
            <a:pPr lvl="1"/>
            <a:r>
              <a:rPr lang="en-US" sz="2200" i="1" dirty="0" smtClean="0"/>
              <a:t>To find things that one </a:t>
            </a:r>
            <a:endParaRPr lang="hr-BA" sz="2200" i="1" dirty="0" smtClean="0"/>
          </a:p>
          <a:p>
            <a:pPr lvl="1">
              <a:buNone/>
            </a:pPr>
            <a:r>
              <a:rPr lang="hr-BA" sz="2200" i="1" dirty="0" smtClean="0"/>
              <a:t>	</a:t>
            </a:r>
            <a:r>
              <a:rPr lang="en-US" sz="2200" i="1" dirty="0" smtClean="0"/>
              <a:t>cannot find</a:t>
            </a:r>
            <a:r>
              <a:rPr lang="hr-BA" sz="2200" i="1" dirty="0" smtClean="0"/>
              <a:t> and have </a:t>
            </a:r>
            <a:r>
              <a:rPr lang="en-US" sz="2200" i="1" dirty="0" smtClean="0"/>
              <a:t>a place to share;</a:t>
            </a:r>
            <a:endParaRPr lang="hr-BA" sz="2200" i="1" dirty="0" smtClean="0"/>
          </a:p>
          <a:p>
            <a:pPr lvl="1"/>
            <a:r>
              <a:rPr lang="en-US" sz="2200" i="1" dirty="0" smtClean="0"/>
              <a:t>To act out a position against</a:t>
            </a:r>
            <a:endParaRPr lang="hr-BA" sz="2200" i="1" dirty="0" smtClean="0"/>
          </a:p>
          <a:p>
            <a:pPr lvl="1">
              <a:buNone/>
            </a:pPr>
            <a:r>
              <a:rPr lang="hr-BA" sz="2200" i="1" dirty="0" smtClean="0"/>
              <a:t>	</a:t>
            </a:r>
            <a:r>
              <a:rPr lang="en-US" sz="2200" i="1" dirty="0" smtClean="0"/>
              <a:t>intellectual property</a:t>
            </a:r>
            <a:r>
              <a:rPr lang="hr-BA" sz="2200" i="1" dirty="0" smtClean="0"/>
              <a:t> (copywrongs)</a:t>
            </a:r>
            <a:r>
              <a:rPr lang="en-US" sz="2200" i="1" dirty="0" smtClean="0"/>
              <a:t>; </a:t>
            </a:r>
            <a:endParaRPr lang="hr-BA" sz="2200" i="1" dirty="0" smtClean="0"/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i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BEYOND INFORMATION CONSUMPTION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s-Latn-BA" dirty="0" smtClean="0"/>
              <a:t>Kako promjena (profesionalnog) identiteta u kontekstu korporativizacije znanja utječe na bibliotečki kurikulum tj. ono što podučavamo?</a:t>
            </a:r>
          </a:p>
          <a:p>
            <a:r>
              <a:rPr lang="hr-BA" i="1" dirty="0" smtClean="0"/>
              <a:t>Kako bibliotekari/biblioteke mogu pomoći preoblikovanju Mreže prema interesima korisnika?!</a:t>
            </a:r>
          </a:p>
          <a:p>
            <a:pPr lvl="1"/>
            <a:r>
              <a:rPr lang="hr-BA" dirty="0" smtClean="0"/>
              <a:t>Zajedničko upravljanje zajedničkim resursima (hakerska etika)</a:t>
            </a:r>
          </a:p>
          <a:p>
            <a:pPr lvl="1"/>
            <a:r>
              <a:rPr lang="hr-BA" dirty="0" smtClean="0"/>
              <a:t>Podrška javnoj infrastrukturi uključivanjem u nove forme digitalnog izdavaštva (open access, open source, open standards)</a:t>
            </a:r>
          </a:p>
          <a:p>
            <a:endParaRPr lang="bs-Latn-BA" dirty="0" smtClean="0"/>
          </a:p>
          <a:p>
            <a:pPr lvl="1"/>
            <a:endParaRPr lang="bs-Latn-BA" b="1" dirty="0" smtClean="0">
              <a:solidFill>
                <a:srgbClr val="FF0000"/>
              </a:solidFill>
            </a:endParaRPr>
          </a:p>
          <a:p>
            <a:endParaRPr lang="bs-Latn-BA" b="1" dirty="0">
              <a:solidFill>
                <a:srgbClr val="FF0000"/>
              </a:solidFill>
            </a:endParaRPr>
          </a:p>
          <a:p>
            <a:pPr lvl="1"/>
            <a:endParaRPr lang="bs-Latn-BA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3428" cy="4525963"/>
          </a:xfrm>
        </p:spPr>
        <p:txBody>
          <a:bodyPr>
            <a:normAutofit/>
          </a:bodyPr>
          <a:lstStyle/>
          <a:p>
            <a:r>
              <a:rPr lang="hr-BA" dirty="0" smtClean="0"/>
              <a:t>FIGURA INTELEKTUALCA</a:t>
            </a:r>
          </a:p>
          <a:p>
            <a:pPr>
              <a:buNone/>
            </a:pPr>
            <a:endParaRPr lang="hr-BA" dirty="0" smtClean="0"/>
          </a:p>
          <a:p>
            <a:r>
              <a:rPr lang="hr-BA" b="1" i="1" dirty="0" smtClean="0">
                <a:solidFill>
                  <a:srgbClr val="FF0000"/>
                </a:solidFill>
              </a:rPr>
              <a:t>Angažiranje proizvodno/distribuitivnih sloboda</a:t>
            </a:r>
          </a:p>
          <a:p>
            <a:endParaRPr lang="hr-BA" b="1" i="1" dirty="0" smtClean="0">
              <a:solidFill>
                <a:srgbClr val="FF0000"/>
              </a:solidFill>
            </a:endParaRPr>
          </a:p>
          <a:p>
            <a:pPr marL="342900" lvl="2" indent="-342900"/>
            <a:r>
              <a:rPr lang="hr-BA" b="1" dirty="0" smtClean="0"/>
              <a:t>HACKING FOR THE COMMONS</a:t>
            </a:r>
          </a:p>
          <a:p>
            <a:pPr>
              <a:buNone/>
            </a:pPr>
            <a:endParaRPr lang="hr-BA" b="1" i="1" dirty="0" smtClean="0">
              <a:solidFill>
                <a:srgbClr val="FF0000"/>
              </a:solidFill>
            </a:endParaRPr>
          </a:p>
          <a:p>
            <a:endParaRPr lang="hr-BA" dirty="0"/>
          </a:p>
          <a:p>
            <a:endParaRPr lang="hr-BA" dirty="0"/>
          </a:p>
        </p:txBody>
      </p:sp>
      <p:pic>
        <p:nvPicPr>
          <p:cNvPr id="5" name="Content Placeholder 4" descr="aaron-swartz-cb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28728" y="285728"/>
            <a:ext cx="6357982" cy="1170410"/>
          </a:xfrm>
        </p:spPr>
      </p:pic>
      <p:sp>
        <p:nvSpPr>
          <p:cNvPr id="7" name="Rectangle 6"/>
          <p:cNvSpPr/>
          <p:nvPr/>
        </p:nvSpPr>
        <p:spPr>
          <a:xfrm>
            <a:off x="5072066" y="2214554"/>
            <a:ext cx="37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hr-BA" dirty="0" smtClean="0"/>
              <a:t>BEFORE: u sferi modernog prosvetiteljstva, intelektualac kao reprezent univerzalnih vrijednosti / vježbanje racionalnosti (poštivanje ljudskih prava, jednakosti, univerzalnosti zakona etc.)</a:t>
            </a:r>
          </a:p>
          <a:p>
            <a:pPr lvl="1"/>
            <a:r>
              <a:rPr lang="hr-BA" dirty="0" smtClean="0"/>
              <a:t>AFTER: uloga intelektualca postaje snažno inkorporirana u tehnološke procese proizvodnje.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/>
            </a:r>
            <a:br>
              <a:rPr lang="bs-Latn-BA" dirty="0" smtClean="0"/>
            </a:br>
            <a:r>
              <a:rPr lang="bs-Latn-BA" sz="4000" dirty="0" smtClean="0"/>
              <a:t>LEKCIJA IZ KRITIČKOG BIBLIOTEKARSTVA</a:t>
            </a:r>
            <a:r>
              <a:rPr lang="bs-Latn-BA" dirty="0" smtClean="0"/>
              <a:t/>
            </a:r>
            <a:br>
              <a:rPr lang="bs-Latn-BA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“</a:t>
            </a:r>
            <a:r>
              <a:rPr lang="bs-Latn-BA" dirty="0" smtClean="0"/>
              <a:t>We </a:t>
            </a:r>
            <a:r>
              <a:rPr lang="en-US" dirty="0" smtClean="0"/>
              <a:t>must recognize that the days of drawing a line between library-issues and so called non-library issues </a:t>
            </a:r>
            <a:r>
              <a:rPr lang="en-US" dirty="0" smtClean="0">
                <a:solidFill>
                  <a:srgbClr val="FF0000"/>
                </a:solidFill>
              </a:rPr>
              <a:t>are past </a:t>
            </a:r>
            <a:r>
              <a:rPr lang="bs-Latn-BA" dirty="0" smtClean="0"/>
              <a:t>“.  </a:t>
            </a:r>
          </a:p>
          <a:p>
            <a:pPr lvl="2"/>
            <a:r>
              <a:rPr lang="en-US" dirty="0" err="1" smtClean="0"/>
              <a:t>Samek</a:t>
            </a:r>
            <a:r>
              <a:rPr lang="en-US" dirty="0" smtClean="0"/>
              <a:t>, T. (2005). Ethical Reflection on 21st Century Information Work: an address</a:t>
            </a:r>
            <a:r>
              <a:rPr lang="bs-Latn-BA" dirty="0" smtClean="0"/>
              <a:t> </a:t>
            </a:r>
            <a:r>
              <a:rPr lang="en-US" dirty="0" smtClean="0"/>
              <a:t>to teachers and librarians. Progressive Librarian, 43-61. </a:t>
            </a:r>
            <a:endParaRPr lang="hr-BA" dirty="0" smtClean="0"/>
          </a:p>
          <a:p>
            <a:pPr lvl="2"/>
            <a:endParaRPr lang="hr-BA" dirty="0" smtClean="0"/>
          </a:p>
          <a:p>
            <a:r>
              <a:rPr lang="bs-Latn-BA" dirty="0" smtClean="0"/>
              <a:t>CRITICAL LIBRARY INSTRUCTION</a:t>
            </a:r>
          </a:p>
          <a:p>
            <a:r>
              <a:rPr lang="bs-Latn-BA" dirty="0" smtClean="0"/>
              <a:t>Library Juice Press</a:t>
            </a:r>
          </a:p>
          <a:p>
            <a:r>
              <a:rPr lang="bs-Latn-BA" dirty="0" smtClean="0"/>
              <a:t>http://libraryjuicepress.com/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b="1" i="1" dirty="0" smtClean="0"/>
              <a:t/>
            </a:r>
            <a:br>
              <a:rPr lang="bs-Latn-BA" b="1" i="1" dirty="0" smtClean="0"/>
            </a:br>
            <a:r>
              <a:rPr lang="bs-Latn-BA" b="1" i="1" dirty="0" smtClean="0"/>
              <a:t/>
            </a:r>
            <a:br>
              <a:rPr lang="bs-Latn-BA" b="1" i="1" dirty="0" smtClean="0"/>
            </a:br>
            <a:r>
              <a:rPr lang="hr-BA" sz="4000" dirty="0" smtClean="0"/>
              <a:t>Dvostruki </a:t>
            </a:r>
            <a:r>
              <a:rPr lang="hr-BA" sz="4000" dirty="0" smtClean="0"/>
              <a:t>potencijal suvremene tehnologije:</a:t>
            </a:r>
            <a:br>
              <a:rPr lang="hr-BA" sz="4000" dirty="0" smtClean="0"/>
            </a:br>
            <a:r>
              <a:rPr lang="bs-Latn-BA" b="1" i="1" dirty="0" smtClean="0"/>
              <a:t/>
            </a:r>
            <a:br>
              <a:rPr lang="bs-Latn-BA" b="1" i="1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hr-BA" b="1" dirty="0" smtClean="0"/>
              <a:t>da </a:t>
            </a:r>
            <a:r>
              <a:rPr lang="hr-BA" b="1" dirty="0" smtClean="0"/>
              <a:t>znanje komodificira i potčini kapitalu</a:t>
            </a:r>
          </a:p>
          <a:p>
            <a:pPr lvl="2"/>
            <a:r>
              <a:rPr lang="bs-Latn-BA" dirty="0" smtClean="0"/>
              <a:t>“</a:t>
            </a:r>
            <a:r>
              <a:rPr lang="en-US" i="1" dirty="0" smtClean="0"/>
              <a:t>Far too often, our instructional efforts go no further than helping our students be more efficient information consumers</a:t>
            </a:r>
            <a:r>
              <a:rPr lang="en-US" dirty="0" smtClean="0"/>
              <a:t>.</a:t>
            </a:r>
            <a:r>
              <a:rPr lang="bs-Latn-BA" dirty="0" smtClean="0"/>
              <a:t>” (Barbara Fraser)</a:t>
            </a:r>
          </a:p>
          <a:p>
            <a:pPr lvl="1"/>
            <a:r>
              <a:rPr lang="hr-BA" b="1" dirty="0" smtClean="0"/>
              <a:t>da </a:t>
            </a:r>
            <a:r>
              <a:rPr lang="hr-BA" b="1" dirty="0" smtClean="0"/>
              <a:t>znanje oslobodi i demokratizira (stavi u službu društvenog dobra namjesto privatnih interesa</a:t>
            </a:r>
            <a:r>
              <a:rPr lang="hr-BA" b="1" dirty="0" smtClean="0"/>
              <a:t>)</a:t>
            </a:r>
          </a:p>
          <a:p>
            <a:pPr lvl="2"/>
            <a:r>
              <a:rPr lang="hr-BA" dirty="0" smtClean="0"/>
              <a:t>d</a:t>
            </a:r>
            <a:r>
              <a:rPr lang="hr-BA" dirty="0" smtClean="0"/>
              <a:t>igitalna zajdnička dobra (digital commons)</a:t>
            </a:r>
          </a:p>
          <a:p>
            <a:pPr lvl="2"/>
            <a:endParaRPr lang="hr-BA" dirty="0" smtClean="0"/>
          </a:p>
          <a:p>
            <a:r>
              <a:rPr lang="bs-Latn-BA" b="1" i="1" dirty="0" smtClean="0"/>
              <a:t>INFORMACIJSKA </a:t>
            </a:r>
            <a:r>
              <a:rPr lang="bs-Latn-BA" b="1" i="1" dirty="0" smtClean="0"/>
              <a:t>ETIKA/POLITIKA</a:t>
            </a:r>
          </a:p>
          <a:p>
            <a:pPr lvl="1"/>
            <a:r>
              <a:rPr lang="hr-BA" u="sng" dirty="0" smtClean="0"/>
              <a:t>Demokratski </a:t>
            </a:r>
            <a:r>
              <a:rPr lang="hr-BA" u="sng" dirty="0" smtClean="0"/>
              <a:t>deficit </a:t>
            </a:r>
            <a:r>
              <a:rPr lang="hr-BA" dirty="0" smtClean="0"/>
              <a:t>se pojavljuje kao posljedica </a:t>
            </a:r>
            <a:r>
              <a:rPr lang="hr-BA" b="1" dirty="0" smtClean="0"/>
              <a:t>neodgovornosti</a:t>
            </a:r>
            <a:r>
              <a:rPr lang="hr-BA" dirty="0" smtClean="0"/>
              <a:t> spram apolitičnost medijskog obrazovanja </a:t>
            </a:r>
          </a:p>
          <a:p>
            <a:endParaRPr lang="hr-BA" dirty="0" smtClean="0"/>
          </a:p>
          <a:p>
            <a:pPr lvl="2"/>
            <a:endParaRPr lang="hr-BA" dirty="0" smtClean="0"/>
          </a:p>
          <a:p>
            <a:pPr lvl="1"/>
            <a:endParaRPr lang="hr-BA" dirty="0" smtClean="0"/>
          </a:p>
          <a:p>
            <a:endParaRPr lang="bs-Latn-BA" b="1" i="1" dirty="0" smtClean="0"/>
          </a:p>
          <a:p>
            <a:endParaRPr lang="bs-Latn-BA" b="1" i="1" dirty="0" smtClean="0"/>
          </a:p>
          <a:p>
            <a:pPr lvl="1"/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TRANSDISCIPLINARNOST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/>
              <a:t>U svijetu gdje tehnička ekspertiza postaje sve specifičnija, sposobnost i smjelost da se </a:t>
            </a:r>
            <a:r>
              <a:rPr lang="bs-Latn-BA" u="sng" dirty="0"/>
              <a:t>premoste granice</a:t>
            </a:r>
            <a:r>
              <a:rPr lang="bs-Latn-BA" dirty="0"/>
              <a:t> između disciplina bit će </a:t>
            </a:r>
            <a:r>
              <a:rPr lang="bs-Latn-BA" dirty="0" smtClean="0"/>
              <a:t>iznimo cijenjena</a:t>
            </a:r>
            <a:r>
              <a:rPr lang="bs-Latn-BA" dirty="0"/>
              <a:t>. </a:t>
            </a:r>
            <a:endParaRPr lang="bs-Latn-BA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 smtClean="0"/>
              <a:t>Postavljanje pitanja i davanje odgovora koje neće biti moguće </a:t>
            </a:r>
            <a:r>
              <a:rPr lang="bs-Latn-BA" u="sng" dirty="0" smtClean="0"/>
              <a:t>proguglati</a:t>
            </a:r>
            <a:r>
              <a:rPr lang="bs-Latn-BA" dirty="0" smtClean="0"/>
              <a:t>. </a:t>
            </a:r>
          </a:p>
          <a:p>
            <a:pPr lvl="1"/>
            <a:r>
              <a:rPr lang="bs-Latn-BA" dirty="0" smtClean="0"/>
              <a:t>Npr.</a:t>
            </a:r>
          </a:p>
          <a:p>
            <a:pPr lvl="2"/>
            <a:r>
              <a:rPr lang="bs-Latn-BA" dirty="0" smtClean="0"/>
              <a:t>koje su etičke implikacije automatizacije mašina? </a:t>
            </a:r>
          </a:p>
          <a:p>
            <a:pPr lvl="2"/>
            <a:r>
              <a:rPr lang="bs-Latn-BA" dirty="0" smtClean="0"/>
              <a:t>koje su političke posljedice masovne nezaposlenosti? </a:t>
            </a:r>
          </a:p>
          <a:p>
            <a:pPr lvl="2"/>
            <a:r>
              <a:rPr lang="bs-Latn-BA" dirty="0" smtClean="0"/>
              <a:t>kako treba rasporediti dobra u digitaliziranom društvu? 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b="1" dirty="0" smtClean="0"/>
              <a:t/>
            </a:r>
            <a:br>
              <a:rPr lang="hr-BA" b="1" dirty="0" smtClean="0"/>
            </a:br>
            <a:r>
              <a:rPr lang="hr-BA" b="1" dirty="0" smtClean="0"/>
              <a:t>Transformative Networked Pedagogies </a:t>
            </a:r>
            <a:r>
              <a:rPr lang="bs-Latn-BA" dirty="0" smtClean="0"/>
              <a:t/>
            </a:r>
            <a:br>
              <a:rPr lang="bs-Latn-BA" dirty="0" smtClean="0"/>
            </a:b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bs-Latn-BA" dirty="0" smtClean="0"/>
              <a:t>ODRŽIVO BIBLIOTEKARSTVO</a:t>
            </a:r>
          </a:p>
          <a:p>
            <a:pPr lvl="1"/>
            <a:r>
              <a:rPr lang="bs-Latn-BA" b="1" dirty="0" smtClean="0">
                <a:solidFill>
                  <a:srgbClr val="FF0000"/>
                </a:solidFill>
              </a:rPr>
              <a:t>“</a:t>
            </a:r>
            <a:r>
              <a:rPr lang="en-US" b="1" dirty="0" smtClean="0">
                <a:solidFill>
                  <a:srgbClr val="FF0000"/>
                </a:solidFill>
              </a:rPr>
              <a:t>It’s not about technology. It’s about </a:t>
            </a:r>
            <a:r>
              <a:rPr lang="bs-Latn-BA" b="1" u="sng" dirty="0" smtClean="0">
                <a:solidFill>
                  <a:srgbClr val="FF0000"/>
                </a:solidFill>
              </a:rPr>
              <a:t>pedagogy</a:t>
            </a:r>
            <a:r>
              <a:rPr lang="bs-Latn-BA" b="1" dirty="0" smtClean="0">
                <a:solidFill>
                  <a:srgbClr val="FF0000"/>
                </a:solidFill>
              </a:rPr>
              <a:t>!”</a:t>
            </a:r>
          </a:p>
          <a:p>
            <a:pPr lvl="1"/>
            <a:endParaRPr lang="bs-Latn-BA" dirty="0" smtClean="0">
              <a:solidFill>
                <a:srgbClr val="FF0000"/>
              </a:solidFill>
            </a:endParaRPr>
          </a:p>
          <a:p>
            <a:r>
              <a:rPr lang="hr-BA" dirty="0" smtClean="0"/>
              <a:t>A need for hybrid practitioners!</a:t>
            </a:r>
          </a:p>
          <a:p>
            <a:r>
              <a:rPr lang="hr-BA" dirty="0" smtClean="0"/>
              <a:t>Social justice minded scholars!</a:t>
            </a:r>
          </a:p>
          <a:p>
            <a:pPr lvl="1"/>
            <a:endParaRPr lang="bs-Latn-BA" dirty="0"/>
          </a:p>
          <a:p>
            <a:endParaRPr lang="bs-Latn-BA" dirty="0"/>
          </a:p>
        </p:txBody>
      </p:sp>
      <p:pic>
        <p:nvPicPr>
          <p:cNvPr id="5" name="Content Placeholder 4" descr="gaston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3000" y="2000240"/>
            <a:ext cx="3429000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CRITICAL INFORMATION STUDIES</a:t>
            </a:r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BA" sz="3800" b="1" dirty="0" smtClean="0"/>
              <a:t>Siva Vaidhyanathan, </a:t>
            </a:r>
            <a:r>
              <a:rPr lang="hr-BA" sz="3800" dirty="0" smtClean="0"/>
              <a:t>historičar kulture i medija</a:t>
            </a:r>
          </a:p>
          <a:p>
            <a:pPr lvl="1"/>
            <a:r>
              <a:rPr lang="en-US" sz="3800" dirty="0" smtClean="0"/>
              <a:t>professor of Media Studies and Law at the </a:t>
            </a:r>
            <a:r>
              <a:rPr lang="en-US" sz="3800" dirty="0" smtClean="0">
                <a:hlinkClick r:id="rId2" tooltip="University of Virginia"/>
              </a:rPr>
              <a:t>University of Virginia</a:t>
            </a:r>
            <a:r>
              <a:rPr lang="en-US" sz="3800" dirty="0" smtClean="0"/>
              <a:t>.</a:t>
            </a:r>
            <a:endParaRPr lang="hr-BA" sz="3800" dirty="0" smtClean="0"/>
          </a:p>
          <a:p>
            <a:r>
              <a:rPr lang="hr-BA" sz="3800" dirty="0" smtClean="0"/>
              <a:t>CRITICAL INFORMATION STUDIES</a:t>
            </a:r>
          </a:p>
          <a:p>
            <a:pPr lvl="1"/>
            <a:r>
              <a:rPr lang="hr-BA" sz="3800" dirty="0" smtClean="0"/>
              <a:t>transdisciplinarno polje informacijske politike u umreženom društvu</a:t>
            </a:r>
          </a:p>
          <a:p>
            <a:pPr lvl="1"/>
            <a:r>
              <a:rPr lang="hr-BA" sz="3800" dirty="0" smtClean="0"/>
              <a:t> "Critical Information Studies: A Bibliographic Manifesto"</a:t>
            </a:r>
          </a:p>
          <a:p>
            <a:pPr lvl="1"/>
            <a:endParaRPr lang="hr-BA" dirty="0" smtClean="0"/>
          </a:p>
          <a:p>
            <a:endParaRPr lang="hr-B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i="1" dirty="0" smtClean="0"/>
              <a:t>Copyrights and </a:t>
            </a:r>
            <a:r>
              <a:rPr lang="en-US" i="1" dirty="0" err="1" smtClean="0"/>
              <a:t>Copywrongs</a:t>
            </a:r>
            <a:r>
              <a:rPr lang="en-US" i="1" dirty="0" smtClean="0"/>
              <a:t>: The Rise of Intellectual Property and How It Threatens Creativity</a:t>
            </a:r>
            <a:r>
              <a:rPr lang="en-US" dirty="0" smtClean="0"/>
              <a:t>, NYU Press, 2001</a:t>
            </a:r>
            <a:r>
              <a:rPr lang="hr-BA" dirty="0" smtClean="0"/>
              <a:t>.</a:t>
            </a:r>
            <a:endParaRPr lang="en-US" dirty="0" smtClean="0"/>
          </a:p>
          <a:p>
            <a:r>
              <a:rPr lang="en-US" i="1" dirty="0" smtClean="0"/>
              <a:t>The Anarchist in the Library: How the Clash Between Freedom and Control Is Hacking the Real World and Crashing the System</a:t>
            </a:r>
            <a:r>
              <a:rPr lang="en-US" dirty="0" smtClean="0"/>
              <a:t>, Basic Books, 2004. </a:t>
            </a:r>
          </a:p>
          <a:p>
            <a:r>
              <a:rPr lang="en-US" i="1" dirty="0" smtClean="0"/>
              <a:t>Rewiring the Nation: The Place of Technology in American Studies</a:t>
            </a:r>
            <a:r>
              <a:rPr lang="en-US" dirty="0" smtClean="0"/>
              <a:t>, co-edited with Carolyn de la </a:t>
            </a:r>
            <a:r>
              <a:rPr lang="en-US" dirty="0" err="1" smtClean="0"/>
              <a:t>Peña</a:t>
            </a:r>
            <a:r>
              <a:rPr lang="en-US" dirty="0" smtClean="0"/>
              <a:t>, Johns Hopkins University Press, 2007.</a:t>
            </a:r>
          </a:p>
          <a:p>
            <a:r>
              <a:rPr lang="en-US" i="1" dirty="0" smtClean="0"/>
              <a:t>The </a:t>
            </a:r>
            <a:r>
              <a:rPr lang="en-US" i="1" dirty="0" err="1" smtClean="0"/>
              <a:t>Googlization</a:t>
            </a:r>
            <a:r>
              <a:rPr lang="en-US" i="1" dirty="0" smtClean="0"/>
              <a:t> of Everything -- and Why We Should Worry</a:t>
            </a:r>
            <a:r>
              <a:rPr lang="en-US" dirty="0" smtClean="0"/>
              <a:t>, University of California Press, 2011. 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DIGITAL POSTHUMANITIES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OTPOR tendencijama:</a:t>
            </a:r>
          </a:p>
          <a:p>
            <a:pPr lvl="1"/>
            <a:r>
              <a:rPr lang="hr-BA" dirty="0" smtClean="0"/>
              <a:t>post-interpretativnosti</a:t>
            </a:r>
          </a:p>
          <a:p>
            <a:pPr lvl="1"/>
            <a:r>
              <a:rPr lang="hr-BA" dirty="0" smtClean="0"/>
              <a:t>nekritičnosti</a:t>
            </a:r>
            <a:r>
              <a:rPr lang="en-US" dirty="0" smtClean="0"/>
              <a:t> </a:t>
            </a:r>
            <a:endParaRPr lang="hr-BA" dirty="0" smtClean="0"/>
          </a:p>
          <a:p>
            <a:pPr lvl="1"/>
            <a:r>
              <a:rPr lang="hr-BA" dirty="0" smtClean="0"/>
              <a:t>tehnokratičnosti</a:t>
            </a:r>
            <a:r>
              <a:rPr lang="en-US" dirty="0" smtClean="0"/>
              <a:t> </a:t>
            </a:r>
            <a:endParaRPr lang="hr-BA" dirty="0" smtClean="0"/>
          </a:p>
          <a:p>
            <a:pPr lvl="1"/>
            <a:r>
              <a:rPr lang="hr-BA" dirty="0" smtClean="0"/>
              <a:t>menadžerskoj </a:t>
            </a:r>
            <a:r>
              <a:rPr lang="hr-BA" dirty="0" smtClean="0"/>
              <a:t>konzervativnosti</a:t>
            </a:r>
          </a:p>
          <a:p>
            <a:pPr lvl="1"/>
            <a:endParaRPr lang="hr-BA" dirty="0" smtClean="0"/>
          </a:p>
          <a:p>
            <a:pPr lvl="1"/>
            <a:r>
              <a:rPr lang="hr-BA" b="1" dirty="0" smtClean="0">
                <a:solidFill>
                  <a:srgbClr val="FF0000"/>
                </a:solidFill>
              </a:rPr>
              <a:t>Kritičko preispitivanje ideologije OTVORENOSTI</a:t>
            </a:r>
            <a:endParaRPr lang="bs-Latn-BA" b="1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hr-BA" dirty="0" smtClean="0"/>
          </a:p>
          <a:p>
            <a:endParaRPr lang="bs-Latn-BA" dirty="0" smtClean="0"/>
          </a:p>
          <a:p>
            <a:endParaRPr lang="bs-Latn-BA" dirty="0" smtClean="0"/>
          </a:p>
          <a:p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DIGITAL ENLIGHTMENT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r-BA" dirty="0" smtClean="0"/>
              <a:t>Zadatak </a:t>
            </a:r>
            <a:r>
              <a:rPr lang="hr-BA" dirty="0" smtClean="0"/>
              <a:t>kritičkih bibliotečkih i informacijskih studija jeste postavljanje pitanja o računalnom kodu </a:t>
            </a:r>
          </a:p>
          <a:p>
            <a:pPr marL="742950" lvl="2" indent="-342900"/>
            <a:r>
              <a:rPr lang="hr-BA" b="1" dirty="0" smtClean="0">
                <a:solidFill>
                  <a:srgbClr val="7030A0"/>
                </a:solidFill>
              </a:rPr>
              <a:t>“the operating system of our lives”</a:t>
            </a:r>
          </a:p>
          <a:p>
            <a:pPr marL="742950" lvl="2" indent="-342900"/>
            <a:endParaRPr lang="hr-BA" dirty="0" smtClean="0"/>
          </a:p>
          <a:p>
            <a:pPr marL="742950" lvl="2" indent="-342900"/>
            <a:endParaRPr lang="hr-BA" dirty="0" smtClean="0"/>
          </a:p>
          <a:p>
            <a:pPr marL="342900" lvl="1" indent="-342900"/>
            <a:r>
              <a:rPr lang="bs-Latn-BA" dirty="0" smtClean="0"/>
              <a:t>BIBLIOTEKA kao  javni prostor koji nam pomaže da osvijestimo i dovedemo u pitanje duboko ukorijenjena uvjerenja u našem društvu.</a:t>
            </a:r>
          </a:p>
          <a:p>
            <a:pPr marL="742950" lvl="2" indent="-342900"/>
            <a:endParaRPr lang="hr-BA" dirty="0" smtClean="0"/>
          </a:p>
          <a:p>
            <a:pPr marL="342900" lvl="1" indent="-342900"/>
            <a:endParaRPr lang="bs-Latn-BA" dirty="0" smtClean="0"/>
          </a:p>
          <a:p>
            <a:endParaRPr lang="bs-Latn-B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r-BA" sz="2800" dirty="0" smtClean="0"/>
              <a:t>Prosvjetiteljstvo ne predstavlja samo ideja progresa već skepticizma (odbijanje totalitarizirajućih odgovora)</a:t>
            </a:r>
          </a:p>
          <a:p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ZAKLJUČAK: KA KRITIČKOM BIBLIOTEČKOM KURIKULUMU?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BA" dirty="0" smtClean="0"/>
              <a:t>1. </a:t>
            </a:r>
            <a:r>
              <a:rPr lang="en-US" dirty="0" smtClean="0"/>
              <a:t>It’s not about technology. It’s about making meaning.</a:t>
            </a:r>
          </a:p>
          <a:p>
            <a:r>
              <a:rPr lang="hr-BA" dirty="0" smtClean="0"/>
              <a:t>2. I</a:t>
            </a:r>
            <a:r>
              <a:rPr lang="en-US" dirty="0" err="1" smtClean="0"/>
              <a:t>t’s</a:t>
            </a:r>
            <a:r>
              <a:rPr lang="en-US" dirty="0" smtClean="0"/>
              <a:t> not about finding sources. It’s about building understanding.</a:t>
            </a:r>
          </a:p>
          <a:p>
            <a:r>
              <a:rPr lang="hr-BA" dirty="0" smtClean="0"/>
              <a:t>3. </a:t>
            </a:r>
            <a:r>
              <a:rPr lang="en-US" dirty="0" smtClean="0"/>
              <a:t>It’s not about skills. It’s about identity and relationships.</a:t>
            </a:r>
          </a:p>
          <a:p>
            <a:r>
              <a:rPr lang="hr-BA" dirty="0" smtClean="0"/>
              <a:t>4. </a:t>
            </a:r>
            <a:r>
              <a:rPr lang="en-US" dirty="0" smtClean="0"/>
              <a:t>It’s not about individual success. It’s about participating in a society that values justice.</a:t>
            </a:r>
          </a:p>
          <a:p>
            <a:r>
              <a:rPr lang="hr-BA" dirty="0" smtClean="0"/>
              <a:t>5. </a:t>
            </a:r>
            <a:r>
              <a:rPr lang="en-US" dirty="0" smtClean="0"/>
              <a:t>It’s not about finding and using information. It’s about the practice of freedom.</a:t>
            </a:r>
          </a:p>
          <a:p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HVALA!</a:t>
            </a:r>
            <a:endParaRPr lang="hr-BA" dirty="0"/>
          </a:p>
        </p:txBody>
      </p:sp>
      <p:pic>
        <p:nvPicPr>
          <p:cNvPr id="4" name="Content Placeholder 5" descr="Storybeats_vivo_sociedade-em-rede-economia-criativa_Clay-Shirky_storytelling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7929618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sz="3600" i="1" dirty="0" smtClean="0"/>
              <a:t/>
            </a:r>
            <a:br>
              <a:rPr lang="hr-BA" sz="3600" i="1" dirty="0" smtClean="0"/>
            </a:br>
            <a:r>
              <a:rPr lang="hr-BA" sz="3600" i="1" dirty="0" smtClean="0"/>
              <a:t/>
            </a:r>
            <a:br>
              <a:rPr lang="hr-BA" sz="3600" i="1" dirty="0" smtClean="0"/>
            </a:br>
            <a:r>
              <a:rPr lang="hr-BA" sz="3600" i="1" dirty="0" smtClean="0"/>
              <a:t/>
            </a:r>
            <a:br>
              <a:rPr lang="hr-BA" sz="3600" i="1" dirty="0" smtClean="0"/>
            </a:br>
            <a:r>
              <a:rPr lang="hr-BA" sz="3600" i="1" dirty="0" smtClean="0"/>
              <a:t/>
            </a:r>
            <a:br>
              <a:rPr lang="hr-BA" sz="3600" i="1" dirty="0" smtClean="0"/>
            </a:br>
            <a:r>
              <a:rPr lang="hr-BA" sz="3600" i="1" dirty="0" smtClean="0"/>
              <a:t>-</a:t>
            </a:r>
            <a:r>
              <a:rPr lang="en-US" sz="3200" i="1" dirty="0" smtClean="0"/>
              <a:t>There is no longer an outside</a:t>
            </a:r>
            <a:r>
              <a:rPr lang="hr-BA" sz="3200" dirty="0" smtClean="0"/>
              <a:t>-</a:t>
            </a:r>
            <a:br>
              <a:rPr lang="hr-BA" sz="3200" dirty="0" smtClean="0"/>
            </a:br>
            <a:r>
              <a:rPr lang="hr-BA" sz="3600" i="1" dirty="0" smtClean="0"/>
              <a:t/>
            </a:r>
            <a:br>
              <a:rPr lang="hr-BA" sz="3600" i="1" dirty="0" smtClean="0"/>
            </a:br>
            <a:r>
              <a:rPr lang="hr-BA" dirty="0" smtClean="0"/>
              <a:t/>
            </a:r>
            <a:br>
              <a:rPr lang="hr-BA" dirty="0" smtClean="0"/>
            </a:br>
            <a:endParaRPr lang="hr-BA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hr-BA" i="1" dirty="0" smtClean="0"/>
          </a:p>
          <a:p>
            <a:r>
              <a:rPr lang="hr-BA" b="1" dirty="0" smtClean="0"/>
              <a:t>MREŽNI GRAĐANI (NETIZENS) KAO DIGITALNI ZAROBLJENICI </a:t>
            </a:r>
            <a:endParaRPr lang="hr-BA" b="1" dirty="0" smtClean="0"/>
          </a:p>
          <a:p>
            <a:pPr>
              <a:buNone/>
            </a:pPr>
            <a:r>
              <a:rPr lang="hr-BA" b="1" dirty="0" smtClean="0"/>
              <a:t>	</a:t>
            </a:r>
            <a:r>
              <a:rPr lang="hr-BA" b="1" dirty="0" smtClean="0"/>
              <a:t>(DIGITAL CAPTIVES)</a:t>
            </a:r>
          </a:p>
          <a:p>
            <a:endParaRPr lang="hr-BA" b="1" dirty="0" smtClean="0"/>
          </a:p>
          <a:p>
            <a:endParaRPr lang="hr-BA" dirty="0" smtClean="0"/>
          </a:p>
          <a:p>
            <a:endParaRPr lang="hr-BA" dirty="0"/>
          </a:p>
        </p:txBody>
      </p:sp>
      <p:pic>
        <p:nvPicPr>
          <p:cNvPr id="9" name="Content Placeholder 8" descr="freeli-book-free-wifi-2589842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686376"/>
            <a:ext cx="4038600" cy="4353611"/>
          </a:xfrm>
        </p:spPr>
      </p:pic>
      <p:sp>
        <p:nvSpPr>
          <p:cNvPr id="10" name="Right Arrow 9"/>
          <p:cNvSpPr/>
          <p:nvPr/>
        </p:nvSpPr>
        <p:spPr>
          <a:xfrm>
            <a:off x="1785918" y="450057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2400" dirty="0" smtClean="0"/>
              <a:t>“If you’re going to see where the change is happening you have to look at the margins.” (C. Shirky)</a:t>
            </a:r>
            <a:endParaRPr lang="hr-BA" sz="2400" dirty="0"/>
          </a:p>
        </p:txBody>
      </p:sp>
      <p:pic>
        <p:nvPicPr>
          <p:cNvPr id="5" name="Content Placeholder 4" descr="book readin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7426" y="1600200"/>
            <a:ext cx="3558147" cy="4525963"/>
          </a:xfrm>
        </p:spPr>
      </p:pic>
      <p:pic>
        <p:nvPicPr>
          <p:cNvPr id="9" name="Content Placeholder 8" descr="WHY F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571612"/>
            <a:ext cx="3714776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INTERNET OF US</a:t>
            </a:r>
            <a:endParaRPr lang="hr-B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Kako informacijske tehnologije utiču na ono što znamo i kako saznajemo?</a:t>
            </a:r>
          </a:p>
          <a:p>
            <a:r>
              <a:rPr lang="hr-BA" dirty="0" smtClean="0"/>
              <a:t>Šta se dešava sa društvom u kojem svijet zna više o nama nego mi o njemu?</a:t>
            </a:r>
          </a:p>
          <a:p>
            <a:r>
              <a:rPr lang="hr-BA" dirty="0" smtClean="0"/>
              <a:t>PITANJE NIJE KAKO RAZUMIJEVAMO TEHNOLOGIJU VEĆ </a:t>
            </a:r>
            <a:r>
              <a:rPr lang="hr-BA" u="sng" dirty="0" smtClean="0"/>
              <a:t>KAKO BISMO TREBALI </a:t>
            </a:r>
            <a:r>
              <a:rPr lang="hr-BA" dirty="0" smtClean="0"/>
              <a:t>RAZUMIJEVATI TEHNOLOGIJU?</a:t>
            </a:r>
          </a:p>
          <a:p>
            <a:pPr lvl="1"/>
            <a:r>
              <a:rPr lang="hr-BA" dirty="0" smtClean="0"/>
              <a:t>Filozofska i etička pitanja!</a:t>
            </a:r>
          </a:p>
          <a:p>
            <a:endParaRPr lang="hr-B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2800" b="1" dirty="0" smtClean="0"/>
              <a:t>	</a:t>
            </a:r>
            <a:br>
              <a:rPr lang="hr-BA" sz="2800" b="1" dirty="0" smtClean="0"/>
            </a:br>
            <a:r>
              <a:rPr lang="hr-BA" sz="2800" b="1" dirty="0" smtClean="0"/>
              <a:t>KRITIČKO BIBLIOTEKARSTVO</a:t>
            </a:r>
            <a:endParaRPr lang="hr-BA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hr-BA" dirty="0" smtClean="0"/>
              <a:t>Najveći mitologem bibliotečkih i informacijskih znanosti je: NEUTRALNOST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r-BA" dirty="0" smtClean="0"/>
              <a:t>prikrivanje (ili zaobilaženje, ignoriranje) činjenice kako </a:t>
            </a:r>
            <a:r>
              <a:rPr lang="hr-BA" u="sng" dirty="0" smtClean="0"/>
              <a:t>javne institucije </a:t>
            </a:r>
            <a:r>
              <a:rPr lang="hr-BA" dirty="0" smtClean="0"/>
              <a:t>djeluju unutar okvira društvenih/ideoloških sila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hr-BA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hr-BA" dirty="0" smtClean="0"/>
              <a:t>Bibliotekari također? ILI...?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hr-BA" dirty="0" smtClean="0"/>
          </a:p>
          <a:p>
            <a:endParaRPr lang="hr-BA" dirty="0" smtClean="0"/>
          </a:p>
          <a:p>
            <a:endParaRPr lang="hr-BA" dirty="0"/>
          </a:p>
        </p:txBody>
      </p:sp>
      <p:pic>
        <p:nvPicPr>
          <p:cNvPr id="7" name="Content Placeholder 7" descr="Questioning-Library-Neutrality-SDL061541414-1-04ae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34299" y="1600200"/>
            <a:ext cx="386640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B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BA" dirty="0" smtClean="0"/>
          </a:p>
          <a:p>
            <a:r>
              <a:rPr lang="hr-BA" i="1" dirty="0" smtClean="0">
                <a:solidFill>
                  <a:srgbClr val="FF0000"/>
                </a:solidFill>
              </a:rPr>
              <a:t>“W</a:t>
            </a:r>
            <a:r>
              <a:rPr lang="en-US" i="1" dirty="0" smtClean="0">
                <a:solidFill>
                  <a:srgbClr val="FF0000"/>
                </a:solidFill>
              </a:rPr>
              <a:t>hat makes librarianship so exciting is ontological question about its politics.</a:t>
            </a:r>
            <a:r>
              <a:rPr lang="hr-BA" i="1" dirty="0" smtClean="0">
                <a:solidFill>
                  <a:srgbClr val="FF0000"/>
                </a:solidFill>
              </a:rPr>
              <a:t>”  </a:t>
            </a:r>
          </a:p>
          <a:p>
            <a:pPr>
              <a:buNone/>
            </a:pPr>
            <a:r>
              <a:rPr lang="hr-BA" i="1" dirty="0" smtClean="0">
                <a:solidFill>
                  <a:srgbClr val="FF0000"/>
                </a:solidFill>
              </a:rPr>
              <a:t>	(M. Morrone)</a:t>
            </a:r>
          </a:p>
          <a:p>
            <a:pPr>
              <a:buNone/>
            </a:pPr>
            <a:endParaRPr lang="hr-BA" i="1" dirty="0" smtClean="0">
              <a:solidFill>
                <a:srgbClr val="FF0000"/>
              </a:solidFill>
            </a:endParaRPr>
          </a:p>
          <a:p>
            <a:endParaRPr lang="hr-B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hr-BA" i="1" dirty="0" smtClean="0">
              <a:solidFill>
                <a:srgbClr val="FF0000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bs-Latn-BA" b="1" dirty="0" smtClean="0">
                <a:solidFill>
                  <a:srgbClr val="002060"/>
                </a:solidFill>
              </a:rPr>
              <a:t>˝</a:t>
            </a:r>
            <a:r>
              <a:rPr lang="en-US" b="1" i="1" dirty="0" smtClean="0">
                <a:solidFill>
                  <a:srgbClr val="002060"/>
                </a:solidFill>
              </a:rPr>
              <a:t>Librarians have a choice between an </a:t>
            </a:r>
            <a:r>
              <a:rPr lang="en-US" b="1" i="1" u="sng" dirty="0" err="1" smtClean="0">
                <a:solidFill>
                  <a:srgbClr val="002060"/>
                </a:solidFill>
              </a:rPr>
              <a:t>instrumenal</a:t>
            </a:r>
            <a:r>
              <a:rPr lang="en-US" b="1" i="1" u="sng" dirty="0" smtClean="0">
                <a:solidFill>
                  <a:srgbClr val="002060"/>
                </a:solidFill>
              </a:rPr>
              <a:t> </a:t>
            </a:r>
            <a:r>
              <a:rPr lang="en-US" b="1" i="1" dirty="0" smtClean="0">
                <a:solidFill>
                  <a:srgbClr val="002060"/>
                </a:solidFill>
              </a:rPr>
              <a:t>view of their profession or </a:t>
            </a:r>
            <a:r>
              <a:rPr lang="en-US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principled engagement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r>
              <a:rPr lang="bs-Latn-BA" b="1" dirty="0" smtClean="0">
                <a:solidFill>
                  <a:srgbClr val="002060"/>
                </a:solidFill>
              </a:rPr>
              <a:t>˝</a:t>
            </a:r>
            <a:r>
              <a:rPr lang="en-US" b="1" dirty="0" smtClean="0">
                <a:solidFill>
                  <a:srgbClr val="002060"/>
                </a:solidFill>
              </a:rPr>
              <a:t> Colin </a:t>
            </a:r>
            <a:r>
              <a:rPr lang="en-US" b="1" dirty="0" err="1" smtClean="0">
                <a:solidFill>
                  <a:srgbClr val="002060"/>
                </a:solidFill>
              </a:rPr>
              <a:t>Darch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hr-BA" b="1" dirty="0" smtClean="0">
              <a:solidFill>
                <a:srgbClr val="002060"/>
              </a:solidFill>
            </a:endParaRPr>
          </a:p>
          <a:p>
            <a:endParaRPr lang="hr-BA" i="1" dirty="0" smtClean="0">
              <a:solidFill>
                <a:srgbClr val="FF0000"/>
              </a:solidFill>
            </a:endParaRPr>
          </a:p>
          <a:p>
            <a:endParaRPr lang="hr-BA" dirty="0"/>
          </a:p>
        </p:txBody>
      </p:sp>
      <p:pic>
        <p:nvPicPr>
          <p:cNvPr id="6" name="Picture 5" descr="banner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14290"/>
            <a:ext cx="76200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1812</Words>
  <Application>Microsoft Office PowerPoint</Application>
  <PresentationFormat>On-screen Show (4:3)</PresentationFormat>
  <Paragraphs>282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BIBLIOTEČKI KURIKULUM I  DILEME KRITIČKE EMANCIPACIJE</vt:lpstr>
      <vt:lpstr>KRITIČKA DEKOLONIJALIZACIJA</vt:lpstr>
      <vt:lpstr>Koji je centralni metodološki impulsi kritičke teorije? </vt:lpstr>
      <vt:lpstr>  Dvostruki potencijal suvremene tehnologije:  </vt:lpstr>
      <vt:lpstr>    -There is no longer an outside-   </vt:lpstr>
      <vt:lpstr>“If you’re going to see where the change is happening you have to look at the margins.” (C. Shirky)</vt:lpstr>
      <vt:lpstr>INTERNET OF US</vt:lpstr>
      <vt:lpstr>  KRITIČKO BIBLIOTEKARSTVO</vt:lpstr>
      <vt:lpstr>Slide 9</vt:lpstr>
      <vt:lpstr>Tranzicija kritičkog bibliotekarstva: from freedom of speech to right to be forgotten</vt:lpstr>
      <vt:lpstr>Slide 11</vt:lpstr>
      <vt:lpstr>MIT O NEUTRALNOSTI TEHNOLOGIJE  </vt:lpstr>
      <vt:lpstr>Kritička teorija posrednika (intermediaries) / NEUROMEDIJA</vt:lpstr>
      <vt:lpstr>SOLUCIONIZAM </vt:lpstr>
      <vt:lpstr> COMPUTATIONAL TURN  </vt:lpstr>
      <vt:lpstr> Kako istražujemo (razumijevamo) društvenost digitalnog doba?  MREŽA KAO AKTUALNI OBLIK DRUŠTVENOG!? </vt:lpstr>
      <vt:lpstr> Neutraliziranje “društvenog pitanja”!   </vt:lpstr>
      <vt:lpstr>Ideologija interaktivnosti novih medija</vt:lpstr>
      <vt:lpstr>Franco “Bifo” Berardi</vt:lpstr>
      <vt:lpstr> KRITIČKA PEDAGOGIJA</vt:lpstr>
      <vt:lpstr>KRITIČKA PEDAGOGIJA KODA? CRITICAL CODE STUDIES?</vt:lpstr>
      <vt:lpstr>CRITICAL INTERNET STUDIES</vt:lpstr>
      <vt:lpstr>Kapitalizam platforme: You produce nothing, yet profit nonetheless.</vt:lpstr>
      <vt:lpstr> Pirate Philosophy, For a Digital Posthumanities  (G. Hall) </vt:lpstr>
      <vt:lpstr> KAKO PODUČAVATI/RAZVIJATI KRITIČKO MIŠLJENJE U DOBA VELIKIH PODATAKA? </vt:lpstr>
      <vt:lpstr>Algoritamska ETIKA?</vt:lpstr>
      <vt:lpstr>Da li su u bibliotečkim kurikulumima prisutna istraživanja političke ekonomije Mreže? </vt:lpstr>
      <vt:lpstr>Slide 28</vt:lpstr>
      <vt:lpstr> LIBRARIANS’ DILEMMA </vt:lpstr>
      <vt:lpstr>ODRŽIVOST  BIBLIOTEKARSTVA</vt:lpstr>
      <vt:lpstr>PUBLIC  FAILURE</vt:lpstr>
      <vt:lpstr>BIBLIOTEKARI? AKTIVISTI?</vt:lpstr>
      <vt:lpstr>Kakva je percepcija “digitalnog” kod bibliotekara? </vt:lpstr>
      <vt:lpstr>društvena reorganizacija tehnologije  </vt:lpstr>
      <vt:lpstr>KRITIČKA ODGOVORNOST/PRAKSA BIBLIOTEKARA 21. STOLJEĆA</vt:lpstr>
      <vt:lpstr>Slide 36</vt:lpstr>
      <vt:lpstr>BEYOND INFORMATION CONSUMPTION</vt:lpstr>
      <vt:lpstr>Slide 38</vt:lpstr>
      <vt:lpstr> LEKCIJA IZ KRITIČKOG BIBLIOTEKARSTVA </vt:lpstr>
      <vt:lpstr>TRANSDISCIPLINARNOST</vt:lpstr>
      <vt:lpstr> Transformative Networked Pedagogies  </vt:lpstr>
      <vt:lpstr>CRITICAL INFORMATION STUDIES</vt:lpstr>
      <vt:lpstr>DIGITAL POSTHUMANITIES</vt:lpstr>
      <vt:lpstr>DIGITAL ENLIGHTMENT</vt:lpstr>
      <vt:lpstr>ZAKLJUČAK: KA KRITIČKOM BIBLIOTEČKOM KURIKULUMU?</vt:lpstr>
      <vt:lpstr>HVALA!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BIBLIOTEČKI KURIKULUM I DILEME KRITIČKE EMANCIPACIJE</dc:title>
  <dc:creator>Mario Hibert</dc:creator>
  <cp:lastModifiedBy>MyPC</cp:lastModifiedBy>
  <cp:revision>33</cp:revision>
  <dcterms:created xsi:type="dcterms:W3CDTF">2017-04-03T13:54:36Z</dcterms:created>
  <dcterms:modified xsi:type="dcterms:W3CDTF">2017-04-06T05:58:14Z</dcterms:modified>
</cp:coreProperties>
</file>