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56" r:id="rId2"/>
    <p:sldId id="257" r:id="rId3"/>
    <p:sldId id="259" r:id="rId4"/>
    <p:sldId id="261" r:id="rId5"/>
    <p:sldId id="262" r:id="rId6"/>
    <p:sldId id="267" r:id="rId7"/>
    <p:sldId id="265" r:id="rId8"/>
    <p:sldId id="263" r:id="rId9"/>
    <p:sldId id="268" r:id="rId10"/>
    <p:sldId id="264" r:id="rId11"/>
    <p:sldId id="260" r:id="rId12"/>
    <p:sldId id="266" r:id="rId1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13" autoAdjust="0"/>
    <p:restoredTop sz="94660"/>
  </p:normalViewPr>
  <p:slideViewPr>
    <p:cSldViewPr>
      <p:cViewPr varScale="1">
        <p:scale>
          <a:sx n="42" d="100"/>
          <a:sy n="42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0931B-DBD1-4E81-ACA0-5824655C4729}" type="datetimeFigureOut">
              <a:rPr lang="hr-HR" smtClean="0"/>
              <a:t>4.4.2017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59E72-3702-437D-8CED-F281BA57B0E5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59E72-3702-437D-8CED-F281BA57B0E5}" type="slidenum">
              <a:rPr lang="hr-HR" smtClean="0"/>
              <a:t>4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C59E72-3702-437D-8CED-F281BA57B0E5}" type="slidenum">
              <a:rPr lang="hr-HR" smtClean="0"/>
              <a:t>11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9B7657D-4618-4283-9BA3-249DDF5FA43B}" type="datetimeFigureOut">
              <a:rPr lang="hr-HR" smtClean="0"/>
              <a:pPr/>
              <a:t>4.4.2017</a:t>
            </a:fld>
            <a:endParaRPr lang="hr-H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hr-H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8B899A9-F10B-47C0-BE90-906AAE5FDC6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657D-4618-4283-9BA3-249DDF5FA43B}" type="datetimeFigureOut">
              <a:rPr lang="hr-HR" smtClean="0"/>
              <a:pPr/>
              <a:t>4.4.2017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899A9-F10B-47C0-BE90-906AAE5FDC6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657D-4618-4283-9BA3-249DDF5FA43B}" type="datetimeFigureOut">
              <a:rPr lang="hr-HR" smtClean="0"/>
              <a:pPr/>
              <a:t>4.4.2017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899A9-F10B-47C0-BE90-906AAE5FDC6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9B7657D-4618-4283-9BA3-249DDF5FA43B}" type="datetimeFigureOut">
              <a:rPr lang="hr-HR" smtClean="0"/>
              <a:pPr/>
              <a:t>4.4.2017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899A9-F10B-47C0-BE90-906AAE5FDC6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9B7657D-4618-4283-9BA3-249DDF5FA43B}" type="datetimeFigureOut">
              <a:rPr lang="hr-HR" smtClean="0"/>
              <a:pPr/>
              <a:t>4.4.2017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8B899A9-F10B-47C0-BE90-906AAE5FDC66}" type="slidenum">
              <a:rPr lang="hr-HR" smtClean="0"/>
              <a:pPr/>
              <a:t>‹#›</a:t>
            </a:fld>
            <a:endParaRPr lang="hr-HR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9B7657D-4618-4283-9BA3-249DDF5FA43B}" type="datetimeFigureOut">
              <a:rPr lang="hr-HR" smtClean="0"/>
              <a:pPr/>
              <a:t>4.4.2017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8B899A9-F10B-47C0-BE90-906AAE5FDC6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B7657D-4618-4283-9BA3-249DDF5FA43B}" type="datetimeFigureOut">
              <a:rPr lang="hr-HR" smtClean="0"/>
              <a:pPr/>
              <a:t>4.4.2017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8B899A9-F10B-47C0-BE90-906AAE5FDC6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7657D-4618-4283-9BA3-249DDF5FA43B}" type="datetimeFigureOut">
              <a:rPr lang="hr-HR" smtClean="0"/>
              <a:pPr/>
              <a:t>4.4.2017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899A9-F10B-47C0-BE90-906AAE5FDC6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9B7657D-4618-4283-9BA3-249DDF5FA43B}" type="datetimeFigureOut">
              <a:rPr lang="hr-HR" smtClean="0"/>
              <a:pPr/>
              <a:t>4.4.2017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8B899A9-F10B-47C0-BE90-906AAE5FDC6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9B7657D-4618-4283-9BA3-249DDF5FA43B}" type="datetimeFigureOut">
              <a:rPr lang="hr-HR" smtClean="0"/>
              <a:pPr/>
              <a:t>4.4.2017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8B899A9-F10B-47C0-BE90-906AAE5FDC6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9B7657D-4618-4283-9BA3-249DDF5FA43B}" type="datetimeFigureOut">
              <a:rPr lang="hr-HR" smtClean="0"/>
              <a:pPr/>
              <a:t>4.4.2017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8B899A9-F10B-47C0-BE90-906AAE5FDC6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9B7657D-4618-4283-9BA3-249DDF5FA43B}" type="datetimeFigureOut">
              <a:rPr lang="hr-HR" smtClean="0"/>
              <a:pPr/>
              <a:t>4.4.2017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hr-H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8B899A9-F10B-47C0-BE90-906AAE5FDC66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928802"/>
            <a:ext cx="8062912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 smtClean="0"/>
              <a:t>DRUGO IZDANJE </a:t>
            </a:r>
            <a:r>
              <a:rPr lang="hr-HR" dirty="0" smtClean="0"/>
              <a:t>IFLA-inih </a:t>
            </a:r>
            <a:r>
              <a:rPr lang="hr-HR" dirty="0" smtClean="0"/>
              <a:t>SMJERNICA ZA ŠKOLSKE KNJIŽNICE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3786190"/>
            <a:ext cx="8062912" cy="1752600"/>
          </a:xfrm>
        </p:spPr>
        <p:txBody>
          <a:bodyPr/>
          <a:lstStyle/>
          <a:p>
            <a:endParaRPr lang="hr-HR" dirty="0" smtClean="0"/>
          </a:p>
          <a:p>
            <a:r>
              <a:rPr lang="hr-HR" dirty="0" smtClean="0"/>
              <a:t>Dina Mašina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Primjeri dobre prakse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hr-HR" i="1" dirty="0" smtClean="0"/>
              <a:t>U Alberti (…) Ministarstvo obrazovanja (…) svim učenicima i nastavnicima u provinciji u potpunosti financira nabavu kvalitetnih </a:t>
            </a:r>
            <a:r>
              <a:rPr lang="hr-HR" dirty="0" err="1" smtClean="0"/>
              <a:t>online</a:t>
            </a:r>
            <a:r>
              <a:rPr lang="hr-HR" i="1" dirty="0" smtClean="0"/>
              <a:t> informacijskih resursa na engleskom i francuskom jeziku.</a:t>
            </a:r>
          </a:p>
          <a:p>
            <a:pPr lvl="1" algn="just"/>
            <a:endParaRPr lang="hr-HR" i="1" dirty="0" smtClean="0"/>
          </a:p>
          <a:p>
            <a:pPr algn="just"/>
            <a:r>
              <a:rPr lang="hr-HR" i="1" dirty="0" smtClean="0"/>
              <a:t>U Francuskoj se učenike osposobljava za odgovorno korištenje interneta.</a:t>
            </a:r>
          </a:p>
          <a:p>
            <a:pPr lvl="1" algn="just"/>
            <a:endParaRPr lang="hr-HR" i="1" dirty="0" smtClean="0"/>
          </a:p>
          <a:p>
            <a:pPr lvl="1" algn="just"/>
            <a:endParaRPr lang="hr-HR" i="1" dirty="0" smtClean="0"/>
          </a:p>
          <a:p>
            <a:pPr lvl="1" algn="just"/>
            <a:endParaRPr lang="hr-HR" i="1" dirty="0" smtClean="0"/>
          </a:p>
          <a:p>
            <a:pPr lvl="1" algn="just"/>
            <a:endParaRPr lang="hr-H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Prilozi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hr-HR" dirty="0" smtClean="0"/>
              <a:t>Rječnik</a:t>
            </a:r>
          </a:p>
          <a:p>
            <a:pPr lvl="1"/>
            <a:r>
              <a:rPr lang="hr-HR" i="1" dirty="0" smtClean="0"/>
              <a:t>IFLA-</a:t>
            </a:r>
            <a:r>
              <a:rPr lang="hr-HR" i="1" dirty="0" err="1" smtClean="0"/>
              <a:t>in</a:t>
            </a:r>
            <a:r>
              <a:rPr lang="hr-HR" i="1" dirty="0" smtClean="0"/>
              <a:t> i UNESCO-</a:t>
            </a:r>
            <a:r>
              <a:rPr lang="hr-HR" i="1" dirty="0" err="1" smtClean="0"/>
              <a:t>ov</a:t>
            </a:r>
            <a:r>
              <a:rPr lang="hr-HR" i="1" dirty="0" smtClean="0"/>
              <a:t> Manifest za školske knjižnice</a:t>
            </a:r>
          </a:p>
          <a:p>
            <a:pPr lvl="1"/>
            <a:r>
              <a:rPr lang="hr-HR" dirty="0" smtClean="0"/>
              <a:t>Planiranje proračuna za školsku knjižnicu</a:t>
            </a:r>
          </a:p>
          <a:p>
            <a:pPr lvl="1"/>
            <a:r>
              <a:rPr lang="hr-HR" dirty="0" smtClean="0"/>
              <a:t>Modeli poučavanja za istraživačko učenje</a:t>
            </a:r>
          </a:p>
          <a:p>
            <a:pPr lvl="1"/>
            <a:r>
              <a:rPr lang="pl-PL" dirty="0" smtClean="0"/>
              <a:t>Uzorak kontrolne liste za vrednovanje knjižnice</a:t>
            </a:r>
          </a:p>
          <a:p>
            <a:pPr lvl="1"/>
            <a:r>
              <a:rPr lang="hr-HR" dirty="0" smtClean="0"/>
              <a:t>Lista vrednovanja školske knjižnice za ravnatelje škola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hr-HR" sz="6600" dirty="0" smtClean="0"/>
              <a:t>HVALA NA PAŽNJI!</a:t>
            </a:r>
          </a:p>
          <a:p>
            <a:pPr algn="ctr">
              <a:buNone/>
            </a:pPr>
            <a:endParaRPr lang="hr-HR" sz="6600" dirty="0" smtClean="0"/>
          </a:p>
          <a:p>
            <a:pPr algn="ctr">
              <a:buNone/>
            </a:pPr>
            <a:endParaRPr lang="hr-HR" sz="6600" dirty="0"/>
          </a:p>
        </p:txBody>
      </p:sp>
      <p:pic>
        <p:nvPicPr>
          <p:cNvPr id="15364" name="Picture 4" descr="Image result for smiley book transpar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4789" y="3643314"/>
            <a:ext cx="286330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Povremena izdanja HKD-</a:t>
            </a:r>
            <a:r>
              <a:rPr lang="hr-HR" cap="none" dirty="0" smtClean="0"/>
              <a:t>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IFLA-ini standardi, smjernice, priručnici, načela i izvještaji</a:t>
            </a:r>
          </a:p>
          <a:p>
            <a:pPr lvl="1"/>
            <a:r>
              <a:rPr lang="hr-HR" dirty="0" smtClean="0"/>
              <a:t>bibliografska kontrola</a:t>
            </a:r>
          </a:p>
          <a:p>
            <a:pPr lvl="1" algn="just"/>
            <a:r>
              <a:rPr lang="hr-HR" dirty="0" smtClean="0"/>
              <a:t>razvoj i povećanje kvalitete knjižničnih službi i usluga</a:t>
            </a:r>
          </a:p>
          <a:p>
            <a:pPr lvl="1" algn="just"/>
            <a:r>
              <a:rPr lang="hr-HR" dirty="0" smtClean="0"/>
              <a:t>praćenje novih inicijativa i standarda</a:t>
            </a:r>
          </a:p>
          <a:p>
            <a:pPr lvl="1" algn="just"/>
            <a:r>
              <a:rPr lang="hr-HR" dirty="0" smtClean="0"/>
              <a:t>zaštita građe</a:t>
            </a:r>
          </a:p>
          <a:p>
            <a:pPr lvl="1" algn="just"/>
            <a:r>
              <a:rPr lang="hr-HR" dirty="0" smtClean="0"/>
              <a:t>dostupnost stručne literature, ispitna literatura za studente knjižničarstva i za pripremu stručnih ispita za knjižničarska zvanja</a:t>
            </a:r>
          </a:p>
          <a:p>
            <a:pPr lvl="1" algn="just"/>
            <a:endParaRPr lang="hr-HR" dirty="0" smtClean="0"/>
          </a:p>
          <a:p>
            <a:pPr lvl="1" algn="just"/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IFLA-</a:t>
            </a:r>
            <a:r>
              <a:rPr lang="hr-HR" cap="none" dirty="0" smtClean="0"/>
              <a:t>ine</a:t>
            </a:r>
            <a:r>
              <a:rPr lang="hr-HR" dirty="0" smtClean="0"/>
              <a:t> smjernice za školske knjižnice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hr-HR" dirty="0" smtClean="0"/>
          </a:p>
          <a:p>
            <a:pPr lvl="1"/>
            <a:r>
              <a:rPr lang="hr-HR" dirty="0" smtClean="0"/>
              <a:t>2004. 1. hrvatsko izdanje (HKD) – prijevod: Irena </a:t>
            </a:r>
            <a:r>
              <a:rPr lang="hr-HR" dirty="0" err="1" smtClean="0"/>
              <a:t>Kranjec</a:t>
            </a:r>
            <a:r>
              <a:rPr lang="hr-HR" dirty="0" smtClean="0"/>
              <a:t>, stručna redakcija prijevoda Vesna </a:t>
            </a:r>
            <a:r>
              <a:rPr lang="hr-HR" dirty="0" err="1" smtClean="0"/>
              <a:t>Kranjec</a:t>
            </a:r>
            <a:r>
              <a:rPr lang="hr-HR" dirty="0" smtClean="0"/>
              <a:t>-</a:t>
            </a:r>
            <a:r>
              <a:rPr lang="hr-HR" dirty="0" err="1" smtClean="0"/>
              <a:t>Čižmek</a:t>
            </a:r>
            <a:r>
              <a:rPr lang="hr-HR" dirty="0" smtClean="0"/>
              <a:t>, lektorica Mirjana Paić </a:t>
            </a:r>
            <a:r>
              <a:rPr lang="hr-HR" dirty="0" err="1" smtClean="0"/>
              <a:t>Jurinić</a:t>
            </a:r>
            <a:endParaRPr lang="hr-HR" dirty="0" smtClean="0"/>
          </a:p>
          <a:p>
            <a:pPr lvl="1"/>
            <a:r>
              <a:rPr lang="hr-HR" dirty="0" smtClean="0"/>
              <a:t>2016. 2. hrvatsko </a:t>
            </a:r>
            <a:r>
              <a:rPr lang="hr-HR" dirty="0" err="1" smtClean="0"/>
              <a:t>izd</a:t>
            </a:r>
            <a:r>
              <a:rPr lang="hr-HR" dirty="0" smtClean="0"/>
              <a:t>. – prijevod Dina Mašina i Irena </a:t>
            </a:r>
            <a:r>
              <a:rPr lang="hr-HR" dirty="0" err="1" smtClean="0"/>
              <a:t>Gašparović</a:t>
            </a:r>
            <a:r>
              <a:rPr lang="hr-HR" dirty="0" smtClean="0"/>
              <a:t>, stručna redakcija prijevoda Ivana </a:t>
            </a:r>
            <a:r>
              <a:rPr lang="hr-HR" dirty="0" err="1" smtClean="0"/>
              <a:t>Vladilo</a:t>
            </a:r>
            <a:r>
              <a:rPr lang="hr-HR" dirty="0" smtClean="0"/>
              <a:t>, lektorica Silvija Brkić-</a:t>
            </a:r>
            <a:r>
              <a:rPr lang="hr-HR" dirty="0" err="1" smtClean="0"/>
              <a:t>Midžić</a:t>
            </a:r>
            <a:endParaRPr lang="hr-HR" dirty="0" smtClean="0"/>
          </a:p>
          <a:p>
            <a:pPr lvl="1"/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IFLA-ine smjernice za školske knjižnice, 2. </a:t>
            </a:r>
            <a:r>
              <a:rPr lang="hr-HR" dirty="0" err="1" smtClean="0"/>
              <a:t>izd</a:t>
            </a:r>
            <a:r>
              <a:rPr lang="hr-HR" dirty="0" smtClean="0"/>
              <a:t>.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preporuke za uspješnu i učinkovitu praksu i djelovanje u zajednici</a:t>
            </a:r>
          </a:p>
          <a:p>
            <a:r>
              <a:rPr lang="hr-HR" dirty="0" smtClean="0"/>
              <a:t>opsežan pregled relevantne i recentne literature</a:t>
            </a:r>
          </a:p>
          <a:p>
            <a:r>
              <a:rPr lang="hr-HR" dirty="0" smtClean="0"/>
              <a:t>m</a:t>
            </a:r>
            <a:r>
              <a:rPr lang="hr-HR" dirty="0" smtClean="0"/>
              <a:t>režni izvori </a:t>
            </a:r>
            <a:r>
              <a:rPr lang="hr-HR" dirty="0" smtClean="0"/>
              <a:t>- primjeri dobre prakse i istraživanja, smjernice, projekti</a:t>
            </a:r>
          </a:p>
          <a:p>
            <a:r>
              <a:rPr lang="hr-HR" dirty="0" smtClean="0"/>
              <a:t>pomagala za planiranje i vrednovanje</a:t>
            </a:r>
          </a:p>
          <a:p>
            <a:pPr lvl="2">
              <a:buNone/>
            </a:pPr>
            <a:endParaRPr lang="hr-HR" dirty="0" smtClean="0"/>
          </a:p>
          <a:p>
            <a:pPr lvl="1"/>
            <a:endParaRPr lang="hr-HR" dirty="0" smtClean="0"/>
          </a:p>
          <a:p>
            <a:pPr lvl="1"/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IFLA-ine smjernice za školske knjižnice, 2. </a:t>
            </a:r>
            <a:r>
              <a:rPr lang="hr-HR" dirty="0" err="1" smtClean="0"/>
              <a:t>izd</a:t>
            </a:r>
            <a:r>
              <a:rPr lang="hr-HR" dirty="0" smtClean="0"/>
              <a:t>.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holistički pristup</a:t>
            </a:r>
          </a:p>
          <a:p>
            <a:r>
              <a:rPr lang="hr-HR" dirty="0" smtClean="0"/>
              <a:t>stručno usavršavanje - nove kompetencije knjižničara</a:t>
            </a:r>
          </a:p>
          <a:p>
            <a:r>
              <a:rPr lang="hr-HR" dirty="0" smtClean="0"/>
              <a:t>osobe s posebnim potrebama i ugrožene skupine i pojedinci</a:t>
            </a:r>
          </a:p>
          <a:p>
            <a:r>
              <a:rPr lang="hr-HR" dirty="0" smtClean="0"/>
              <a:t>adekvatan prostor</a:t>
            </a:r>
          </a:p>
          <a:p>
            <a:r>
              <a:rPr lang="hr-HR" dirty="0" smtClean="0"/>
              <a:t>prošireni pojam zbirke, kriteriji za upravljanje digitalnim zbirkama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IFLA-ine smjernice za školske knjižnice, 2. </a:t>
            </a:r>
            <a:r>
              <a:rPr lang="hr-HR" dirty="0" err="1" smtClean="0"/>
              <a:t>izd</a:t>
            </a:r>
            <a:r>
              <a:rPr lang="hr-HR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r>
              <a:rPr lang="hr-HR" dirty="0" smtClean="0"/>
              <a:t>isticanje važnosti čitanja</a:t>
            </a:r>
          </a:p>
          <a:p>
            <a:r>
              <a:rPr lang="hr-HR" dirty="0" smtClean="0"/>
              <a:t>medijska i informacijska </a:t>
            </a:r>
            <a:r>
              <a:rPr lang="hr-HR" dirty="0" smtClean="0"/>
              <a:t>pismenost</a:t>
            </a:r>
            <a:endParaRPr lang="hr-HR" dirty="0" smtClean="0"/>
          </a:p>
          <a:p>
            <a:r>
              <a:rPr lang="hr-HR" dirty="0" smtClean="0"/>
              <a:t>istraživačko učenje</a:t>
            </a:r>
          </a:p>
          <a:p>
            <a:r>
              <a:rPr lang="hr-HR" dirty="0" smtClean="0"/>
              <a:t>vrednovanje knjižnica</a:t>
            </a:r>
          </a:p>
          <a:p>
            <a:r>
              <a:rPr lang="hr-HR" dirty="0" smtClean="0"/>
              <a:t>javno zagovaranje, promidžba i marketing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IFLA-ine smjernice za školske knjižnice, 2. </a:t>
            </a:r>
            <a:r>
              <a:rPr lang="hr-HR" dirty="0" err="1" smtClean="0"/>
              <a:t>izd</a:t>
            </a:r>
            <a:r>
              <a:rPr lang="hr-HR" dirty="0" smtClean="0"/>
              <a:t>.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osiguravanje pristupa učinkovitim programima i uslugama školske knjižnice</a:t>
            </a:r>
          </a:p>
          <a:p>
            <a:r>
              <a:rPr lang="hr-HR" dirty="0" smtClean="0"/>
              <a:t>odgovarajuće stručno osoblje</a:t>
            </a:r>
          </a:p>
          <a:p>
            <a:r>
              <a:rPr lang="hr-HR" dirty="0" smtClean="0"/>
              <a:t>primjena zakonskih propisa</a:t>
            </a:r>
          </a:p>
          <a:p>
            <a:r>
              <a:rPr lang="hr-HR" dirty="0" smtClean="0"/>
              <a:t>financiranje školskih knjižnica</a:t>
            </a:r>
          </a:p>
          <a:p>
            <a:r>
              <a:rPr lang="hr-HR" dirty="0" smtClean="0"/>
              <a:t>odgovaranje na obrazovno i kulturno okruženje u stalnom razvoju</a:t>
            </a:r>
          </a:p>
          <a:p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IFLA-ine smjernice za školske knjižnice, 2. </a:t>
            </a:r>
            <a:r>
              <a:rPr lang="hr-HR" dirty="0" err="1" smtClean="0"/>
              <a:t>izd</a:t>
            </a:r>
            <a:r>
              <a:rPr lang="hr-HR" dirty="0" smtClean="0"/>
              <a:t>.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Digitalni izvori</a:t>
            </a:r>
          </a:p>
          <a:p>
            <a:pPr lvl="1"/>
            <a:r>
              <a:rPr lang="hr-HR" dirty="0" smtClean="0"/>
              <a:t>osposobljavanje učenika za društvo informacija</a:t>
            </a:r>
          </a:p>
          <a:p>
            <a:pPr lvl="1"/>
            <a:r>
              <a:rPr lang="hr-HR" dirty="0" smtClean="0"/>
              <a:t>odgovarajuća oprema</a:t>
            </a:r>
          </a:p>
          <a:p>
            <a:pPr lvl="1"/>
            <a:r>
              <a:rPr lang="hr-HR" dirty="0" smtClean="0"/>
              <a:t>stvaranje informacijskih proizvoda – video </a:t>
            </a:r>
            <a:r>
              <a:rPr lang="hr-HR" dirty="0" err="1" smtClean="0"/>
              <a:t>blogovi</a:t>
            </a:r>
            <a:r>
              <a:rPr lang="hr-HR" dirty="0" smtClean="0"/>
              <a:t>, 3D projekti</a:t>
            </a:r>
          </a:p>
          <a:p>
            <a:pPr lvl="1"/>
            <a:r>
              <a:rPr lang="hr-HR" dirty="0" smtClean="0"/>
              <a:t>uključivanje knjižnice u šire mreže</a:t>
            </a:r>
          </a:p>
          <a:p>
            <a:pPr lvl="1"/>
            <a:r>
              <a:rPr lang="hr-HR" dirty="0" smtClean="0"/>
              <a:t>prilagodba knjižničnog kataloga</a:t>
            </a:r>
          </a:p>
          <a:p>
            <a:pPr lvl="1"/>
            <a:r>
              <a:rPr lang="hr-HR" dirty="0" smtClean="0"/>
              <a:t>dijeljenje resursa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IFLA-ine smjernice za školske knjižnice, 2. </a:t>
            </a:r>
            <a:r>
              <a:rPr lang="hr-HR" dirty="0" err="1" smtClean="0"/>
              <a:t>izd</a:t>
            </a:r>
            <a:r>
              <a:rPr lang="hr-HR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Istraživačko učenje</a:t>
            </a:r>
          </a:p>
          <a:p>
            <a:pPr lvl="1"/>
            <a:r>
              <a:rPr lang="hr-HR" dirty="0" smtClean="0"/>
              <a:t>modeli istraživačkog učenja</a:t>
            </a:r>
          </a:p>
          <a:p>
            <a:pPr lvl="1"/>
            <a:r>
              <a:rPr lang="hr-HR" dirty="0" smtClean="0"/>
              <a:t>razvoj odgovarajućih učeničkih vještina (planiranje, pronalaženje i prikupljanje, odabiranje i organizacija, predstavljanje i dijeljenje, vrednovanje, samostalno učenje, suradnja)</a:t>
            </a:r>
          </a:p>
          <a:p>
            <a:pPr lvl="1"/>
            <a:r>
              <a:rPr lang="hr-HR" dirty="0" smtClean="0"/>
              <a:t>procesni pristup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156</TotalTime>
  <Words>412</Words>
  <Application>Microsoft Office PowerPoint</Application>
  <PresentationFormat>On-screen Show (4:3)</PresentationFormat>
  <Paragraphs>68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DRUGO IZDANJE IFLA-inih SMJERNICA ZA ŠKOLSKE KNJIŽNICE</vt:lpstr>
      <vt:lpstr>Povremena izdanja HKD-a</vt:lpstr>
      <vt:lpstr>IFLA-ine smjernice za školske knjižnice</vt:lpstr>
      <vt:lpstr>IFLA-ine smjernice za školske knjižnice, 2. izd.</vt:lpstr>
      <vt:lpstr>IFLA-ine smjernice za školske knjižnice, 2. izd.</vt:lpstr>
      <vt:lpstr>IFLA-ine smjernice za školske knjižnice, 2. izd.</vt:lpstr>
      <vt:lpstr>IFLA-ine smjernice za školske knjižnice, 2. izd.</vt:lpstr>
      <vt:lpstr>IFLA-ine smjernice za školske knjižnice, 2. izd.</vt:lpstr>
      <vt:lpstr>IFLA-ine smjernice za školske knjižnice, 2. izd.</vt:lpstr>
      <vt:lpstr>Primjeri dobre prakse</vt:lpstr>
      <vt:lpstr>Prilozi</vt:lpstr>
      <vt:lpstr>Slide 12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IFLA-ine SMJERNICE ZA ŠKOLSKE KNJIŽNICE, 2. izd.</dc:title>
  <dc:creator>Dina</dc:creator>
  <cp:lastModifiedBy>dmasina</cp:lastModifiedBy>
  <cp:revision>21</cp:revision>
  <dcterms:created xsi:type="dcterms:W3CDTF">2016-04-22T09:12:55Z</dcterms:created>
  <dcterms:modified xsi:type="dcterms:W3CDTF">2017-04-04T06:40:03Z</dcterms:modified>
</cp:coreProperties>
</file>