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1"/>
  </p:notesMasterIdLst>
  <p:sldIdLst>
    <p:sldId id="258" r:id="rId2"/>
    <p:sldId id="567" r:id="rId3"/>
    <p:sldId id="568" r:id="rId4"/>
    <p:sldId id="570" r:id="rId5"/>
    <p:sldId id="571" r:id="rId6"/>
    <p:sldId id="572" r:id="rId7"/>
    <p:sldId id="573" r:id="rId8"/>
    <p:sldId id="574" r:id="rId9"/>
    <p:sldId id="575" r:id="rId10"/>
    <p:sldId id="576" r:id="rId11"/>
    <p:sldId id="279" r:id="rId12"/>
    <p:sldId id="490" r:id="rId13"/>
    <p:sldId id="282" r:id="rId14"/>
    <p:sldId id="491" r:id="rId15"/>
    <p:sldId id="531" r:id="rId16"/>
    <p:sldId id="516" r:id="rId17"/>
    <p:sldId id="352" r:id="rId18"/>
    <p:sldId id="542" r:id="rId19"/>
    <p:sldId id="551" r:id="rId20"/>
    <p:sldId id="552" r:id="rId21"/>
    <p:sldId id="468" r:id="rId22"/>
    <p:sldId id="326" r:id="rId23"/>
    <p:sldId id="543" r:id="rId24"/>
    <p:sldId id="553" r:id="rId25"/>
    <p:sldId id="494" r:id="rId26"/>
    <p:sldId id="503" r:id="rId27"/>
    <p:sldId id="496" r:id="rId28"/>
    <p:sldId id="343" r:id="rId29"/>
    <p:sldId id="529" r:id="rId30"/>
    <p:sldId id="535" r:id="rId31"/>
    <p:sldId id="429" r:id="rId32"/>
    <p:sldId id="344" r:id="rId33"/>
    <p:sldId id="545" r:id="rId34"/>
    <p:sldId id="554" r:id="rId35"/>
    <p:sldId id="560" r:id="rId36"/>
    <p:sldId id="345" r:id="rId37"/>
    <p:sldId id="546" r:id="rId38"/>
    <p:sldId id="561" r:id="rId39"/>
    <p:sldId id="504" r:id="rId40"/>
    <p:sldId id="497" r:id="rId41"/>
    <p:sldId id="346" r:id="rId42"/>
    <p:sldId id="434" r:id="rId43"/>
    <p:sldId id="555" r:id="rId44"/>
    <p:sldId id="347" r:id="rId45"/>
    <p:sldId id="547" r:id="rId46"/>
    <p:sldId id="541" r:id="rId47"/>
    <p:sldId id="437" r:id="rId48"/>
    <p:sldId id="505" r:id="rId49"/>
    <p:sldId id="526" r:id="rId50"/>
    <p:sldId id="506" r:id="rId51"/>
    <p:sldId id="489" r:id="rId52"/>
    <p:sldId id="512" r:id="rId53"/>
    <p:sldId id="548" r:id="rId54"/>
    <p:sldId id="549" r:id="rId55"/>
    <p:sldId id="522" r:id="rId56"/>
    <p:sldId id="525" r:id="rId57"/>
    <p:sldId id="566" r:id="rId58"/>
    <p:sldId id="565" r:id="rId59"/>
    <p:sldId id="577" r:id="rId60"/>
    <p:sldId id="578" r:id="rId61"/>
    <p:sldId id="586" r:id="rId62"/>
    <p:sldId id="579" r:id="rId63"/>
    <p:sldId id="580" r:id="rId64"/>
    <p:sldId id="581" r:id="rId65"/>
    <p:sldId id="584" r:id="rId66"/>
    <p:sldId id="583" r:id="rId67"/>
    <p:sldId id="582" r:id="rId68"/>
    <p:sldId id="585" r:id="rId69"/>
    <p:sldId id="559" r:id="rId7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2" y="-5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993429-C239-4BE5-A519-78BA0931E0AC}" type="datetimeFigureOut">
              <a:rPr lang="sr-Latn-CS" smtClean="0"/>
              <a:pPr/>
              <a:t>29.3.2017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97E0CA-E717-4C77-97F4-56CA52BE8724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364850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7E0CA-E717-4C77-97F4-56CA52BE8724}" type="slidenum">
              <a:rPr lang="hr-HR" smtClean="0"/>
              <a:pPr/>
              <a:t>29</a:t>
            </a:fld>
            <a:endParaRPr lang="hr-H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7E0CA-E717-4C77-97F4-56CA52BE8724}" type="slidenum">
              <a:rPr lang="hr-HR" smtClean="0"/>
              <a:pPr/>
              <a:t>37</a:t>
            </a:fld>
            <a:endParaRPr lang="hr-H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7E0CA-E717-4C77-97F4-56CA52BE8724}" type="slidenum">
              <a:rPr lang="hr-HR" smtClean="0"/>
              <a:pPr/>
              <a:t>39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2243875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7E0CA-E717-4C77-97F4-56CA52BE8724}" type="slidenum">
              <a:rPr lang="hr-HR" smtClean="0"/>
              <a:pPr/>
              <a:t>45</a:t>
            </a:fld>
            <a:endParaRPr lang="hr-H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7E0CA-E717-4C77-97F4-56CA52BE8724}" type="slidenum">
              <a:rPr lang="hr-HR" smtClean="0"/>
              <a:pPr/>
              <a:t>50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112601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eg"/><Relationship Id="rId3" Type="http://schemas.openxmlformats.org/officeDocument/2006/relationships/image" Target="../media/image85.gif"/><Relationship Id="rId7" Type="http://schemas.openxmlformats.org/officeDocument/2006/relationships/image" Target="../media/image8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6" name="Picture 4" descr="Slikovni rezultat za priče iz davnin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0350" y="1643050"/>
            <a:ext cx="3524250" cy="5334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4400" b="1" dirty="0" smtClean="0">
                <a:solidFill>
                  <a:srgbClr val="C00000"/>
                </a:solidFill>
                <a:latin typeface="Brush Script MT" pitchFamily="66" charset="0"/>
              </a:rPr>
              <a:t>Ivana Brlić-Mažuranić:</a:t>
            </a:r>
          </a:p>
          <a:p>
            <a:pPr algn="ctr"/>
            <a:endParaRPr lang="hr-HR" sz="4400" b="1" dirty="0">
              <a:solidFill>
                <a:srgbClr val="C00000"/>
              </a:solidFill>
              <a:latin typeface="Brush Script MT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" y="5"/>
            <a:ext cx="11429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8000999" y="-1"/>
            <a:ext cx="1143000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774918" y="857232"/>
            <a:ext cx="35830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hr-HR" sz="4000" b="1" dirty="0" smtClean="0">
                <a:solidFill>
                  <a:srgbClr val="FFC000"/>
                </a:solidFill>
                <a:latin typeface="Brush Script MT" pitchFamily="66" charset="0"/>
              </a:rPr>
              <a:t>matematika Davnine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Slikovni rezultat za slavenska mitologij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" y="91734"/>
            <a:ext cx="9143952" cy="66234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2"/>
          <p:cNvSpPr txBox="1"/>
          <p:nvPr/>
        </p:nvSpPr>
        <p:spPr>
          <a:xfrm>
            <a:off x="0" y="2286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hr-HR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rush Script MT" pitchFamily="66" charset="0"/>
              </a:rPr>
              <a:t>. Brojevi u pričama</a:t>
            </a:r>
            <a:endParaRPr lang="hr-HR" sz="4000" b="1" dirty="0">
              <a:solidFill>
                <a:schemeClr val="tx1">
                  <a:lumMod val="95000"/>
                  <a:lumOff val="5000"/>
                </a:schemeClr>
              </a:solidFill>
              <a:latin typeface="Brush Script MT" pitchFamily="66" charset="0"/>
            </a:endParaRPr>
          </a:p>
        </p:txBody>
      </p:sp>
      <p:pic>
        <p:nvPicPr>
          <p:cNvPr id="52226" name="Picture 2" descr="Slikovni rezultat za malik tintilini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9129" y="1857364"/>
            <a:ext cx="6027581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0" y="2286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4000" b="1" dirty="0" smtClean="0">
                <a:solidFill>
                  <a:srgbClr val="FF0000"/>
                </a:solidFill>
                <a:latin typeface="Brush Script MT" pitchFamily="66" charset="0"/>
              </a:rPr>
              <a:t>Prvi ciklus: </a:t>
            </a:r>
          </a:p>
          <a:p>
            <a:pPr algn="ctr"/>
            <a:r>
              <a:rPr lang="hr-HR" sz="4000" b="1" dirty="0" smtClean="0">
                <a:solidFill>
                  <a:srgbClr val="FF0000"/>
                </a:solidFill>
                <a:latin typeface="Brush Script MT" pitchFamily="66" charset="0"/>
              </a:rPr>
              <a:t>Djetinjstvo,vrijeme prirodnih sila</a:t>
            </a:r>
            <a:endParaRPr lang="hr-HR" sz="4000" b="1" dirty="0">
              <a:solidFill>
                <a:srgbClr val="FF0000"/>
              </a:solidFill>
              <a:latin typeface="Brush Script MT" pitchFamily="66" charset="0"/>
            </a:endParaRPr>
          </a:p>
        </p:txBody>
      </p:sp>
      <p:pic>
        <p:nvPicPr>
          <p:cNvPr id="4098" name="Picture 2" descr="Slikovni rezultat za olimp mitologij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752599"/>
            <a:ext cx="5943600" cy="44950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905000" y="304800"/>
            <a:ext cx="6096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4000" b="1" dirty="0" smtClean="0">
                <a:solidFill>
                  <a:srgbClr val="006699"/>
                </a:solidFill>
                <a:latin typeface="Brush Script MT" pitchFamily="66" charset="0"/>
              </a:rPr>
              <a:t>1. Kako je Potjeh tražio istinu</a:t>
            </a:r>
            <a:endParaRPr lang="hr-HR" sz="4000" dirty="0">
              <a:solidFill>
                <a:srgbClr val="006699"/>
              </a:solidFill>
              <a:latin typeface="Brush Script MT" pitchFamily="66" charset="0"/>
            </a:endParaRPr>
          </a:p>
        </p:txBody>
      </p:sp>
      <p:sp>
        <p:nvSpPr>
          <p:cNvPr id="76802" name="AutoShape 2" descr="Slikovni rezultat za priče iz davnine potjeh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pic>
        <p:nvPicPr>
          <p:cNvPr id="76804" name="Picture 4" descr="Slikovni rezultat za priče iz davnine potje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1447800"/>
            <a:ext cx="4179834" cy="48729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71600" y="0"/>
            <a:ext cx="7772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 smtClean="0"/>
              <a:t>1 – Individualnost i dalekovidnost, ego, otac, uspravan, djelatan čovjek, počelo, temelj, </a:t>
            </a:r>
            <a:r>
              <a:rPr lang="hr-HR" sz="2800" dirty="0" smtClean="0">
                <a:solidFill>
                  <a:srgbClr val="0033CC"/>
                </a:solidFill>
              </a:rPr>
              <a:t>Prvobitno Sunce (Uran), </a:t>
            </a:r>
            <a:r>
              <a:rPr lang="hr-HR" sz="2800" dirty="0" smtClean="0">
                <a:solidFill>
                  <a:srgbClr val="FFC000"/>
                </a:solidFill>
              </a:rPr>
              <a:t>zrak</a:t>
            </a:r>
            <a:r>
              <a:rPr lang="hr-HR" sz="2800" dirty="0" smtClean="0"/>
              <a:t>, 1 = ∞, </a:t>
            </a:r>
            <a:r>
              <a:rPr lang="hr-HR" sz="2800" dirty="0" smtClean="0">
                <a:solidFill>
                  <a:schemeClr val="accent5">
                    <a:lumMod val="50000"/>
                  </a:schemeClr>
                </a:solidFill>
              </a:rPr>
              <a:t>neutralni broj</a:t>
            </a:r>
            <a:r>
              <a:rPr lang="hr-HR" sz="2800" dirty="0" smtClean="0"/>
              <a:t>, neutron, ono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143000" y="5546727"/>
            <a:ext cx="8001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i="1" dirty="0" smtClean="0"/>
              <a:t>Neutralni broj: pomogli su i svjetlo i tama, </a:t>
            </a:r>
          </a:p>
          <a:p>
            <a:r>
              <a:rPr lang="hr-HR" sz="2800" i="1" dirty="0" smtClean="0"/>
              <a:t>pola preživjelih. </a:t>
            </a:r>
            <a:endParaRPr lang="hr-HR" sz="2800" i="1" dirty="0"/>
          </a:p>
        </p:txBody>
      </p:sp>
      <p:pic>
        <p:nvPicPr>
          <p:cNvPr id="47106" name="Picture 2" descr="Slikovni rezultat za 1 symbo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862153"/>
            <a:ext cx="3810000" cy="3781425"/>
          </a:xfrm>
          <a:prstGeom prst="rect">
            <a:avLst/>
          </a:prstGeom>
          <a:noFill/>
        </p:spPr>
      </p:pic>
      <p:pic>
        <p:nvPicPr>
          <p:cNvPr id="47108" name="Picture 4" descr="Slikovni rezultat za 1 symbo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2219343"/>
            <a:ext cx="3105130" cy="3105130"/>
          </a:xfrm>
          <a:prstGeom prst="rect">
            <a:avLst/>
          </a:prstGeom>
          <a:noFill/>
        </p:spPr>
      </p:pic>
      <p:pic>
        <p:nvPicPr>
          <p:cNvPr id="8" name="Picture 2" descr="Slikovni rezultat za bjesomar svarožić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85497" y="1862153"/>
            <a:ext cx="7958503" cy="3466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143000" y="0"/>
            <a:ext cx="8001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b="1" i="1" dirty="0" smtClean="0"/>
              <a:t>Brojevi</a:t>
            </a:r>
            <a:r>
              <a:rPr lang="hr-HR" sz="2400" b="1" dirty="0" smtClean="0"/>
              <a:t>:</a:t>
            </a:r>
            <a:r>
              <a:rPr lang="hr-HR" sz="2400" dirty="0" smtClean="0"/>
              <a:t> </a:t>
            </a:r>
            <a:r>
              <a:rPr lang="hr-HR" sz="2800" i="1" dirty="0" smtClean="0"/>
              <a:t>djed sa 3 unuka (ADAM), Svarožić im pokazuje 3 stvari, Bjesomar i 3 bijesa.</a:t>
            </a:r>
          </a:p>
          <a:p>
            <a:endParaRPr lang="hr-HR" sz="2800" i="1" dirty="0" smtClean="0"/>
          </a:p>
          <a:p>
            <a:r>
              <a:rPr lang="hr-HR" sz="2800" i="1" dirty="0" smtClean="0"/>
              <a:t>Od 1 (svi ljudi jednaki) nastaju još 3 klase.</a:t>
            </a:r>
          </a:p>
          <a:p>
            <a:endParaRPr lang="hr-HR" sz="2800" i="1" dirty="0" smtClean="0"/>
          </a:p>
          <a:p>
            <a:r>
              <a:rPr lang="hr-HR" sz="2800" i="1" dirty="0" smtClean="0"/>
              <a:t>Potjehov bijes čući 3 dana i smišlja. </a:t>
            </a:r>
          </a:p>
          <a:p>
            <a:r>
              <a:rPr lang="hr-HR" sz="2800" i="1" dirty="0" smtClean="0"/>
              <a:t>Potjeh ostaje 3 dana uz djeda.</a:t>
            </a:r>
            <a:endParaRPr lang="hr-HR" sz="2800" i="1" dirty="0"/>
          </a:p>
        </p:txBody>
      </p:sp>
      <p:sp>
        <p:nvSpPr>
          <p:cNvPr id="4" name="Rectangle 3"/>
          <p:cNvSpPr/>
          <p:nvPr/>
        </p:nvSpPr>
        <p:spPr>
          <a:xfrm>
            <a:off x="1143000" y="5903893"/>
            <a:ext cx="8001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i="1" dirty="0" smtClean="0"/>
              <a:t>"Što li će meni, sinko, ta istina, kad ja, sijedi starac, mogu 3 puta umrijeti, dok joj se ti dosjetiš?"</a:t>
            </a:r>
            <a:endParaRPr lang="hr-HR" sz="2800" i="1" dirty="0"/>
          </a:p>
        </p:txBody>
      </p:sp>
      <p:pic>
        <p:nvPicPr>
          <p:cNvPr id="130050" name="Picture 2" descr="Slikovni rezultat za trinit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3143248"/>
            <a:ext cx="2786082" cy="27860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Slikovni rezultat za horus isis an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458"/>
            <a:ext cx="9155794" cy="594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500298" y="-24"/>
            <a:ext cx="4426853" cy="1815882"/>
          </a:xfrm>
          <a:prstGeom prst="rect">
            <a:avLst/>
          </a:prstGeom>
          <a:solidFill>
            <a:srgbClr val="00B050"/>
          </a:solidFill>
        </p:spPr>
        <p:txBody>
          <a:bodyPr wrap="none">
            <a:spAutoFit/>
          </a:bodyPr>
          <a:lstStyle/>
          <a:p>
            <a:r>
              <a:rPr lang="hr-HR" sz="2800" i="1" dirty="0" smtClean="0"/>
              <a:t>“ Od Jednog je nastalo Dvoje,</a:t>
            </a:r>
          </a:p>
          <a:p>
            <a:r>
              <a:rPr lang="hr-HR" sz="2800" i="1" dirty="0" smtClean="0"/>
              <a:t>Od Dvoje je nastao Treći,</a:t>
            </a:r>
          </a:p>
          <a:p>
            <a:r>
              <a:rPr lang="hr-HR" sz="2800" i="1" dirty="0" smtClean="0"/>
              <a:t>Od njih je nastao cijeli svijet.”</a:t>
            </a:r>
          </a:p>
          <a:p>
            <a:r>
              <a:rPr lang="hr-HR" sz="2800" i="1" dirty="0" smtClean="0"/>
              <a:t>Tao Te Ching</a:t>
            </a:r>
            <a:endParaRPr lang="hr-HR" sz="2800" i="1" dirty="0"/>
          </a:p>
        </p:txBody>
      </p:sp>
      <p:pic>
        <p:nvPicPr>
          <p:cNvPr id="4" name="Picture 2" descr="Slikovni rezultat za adam and ev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785926"/>
            <a:ext cx="7010400" cy="34818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161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752600" y="304800"/>
            <a:ext cx="6629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4000" b="1" dirty="0" smtClean="0">
                <a:solidFill>
                  <a:srgbClr val="006699"/>
                </a:solidFill>
                <a:latin typeface="Brush Script MT" pitchFamily="66" charset="0"/>
              </a:rPr>
              <a:t>2. Ribar Palunko i njegova žena</a:t>
            </a:r>
            <a:endParaRPr lang="hr-HR" sz="4000" dirty="0">
              <a:solidFill>
                <a:srgbClr val="006699"/>
              </a:solidFill>
              <a:latin typeface="Brush Script MT" pitchFamily="66" charset="0"/>
            </a:endParaRPr>
          </a:p>
        </p:txBody>
      </p:sp>
      <p:pic>
        <p:nvPicPr>
          <p:cNvPr id="10242" name="Picture 2" descr="Slikovni rezultat za priče iz davnine zora djevojk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51761" y="1066800"/>
            <a:ext cx="4206239" cy="54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71600" y="0"/>
            <a:ext cx="7772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 smtClean="0"/>
              <a:t>2 – Sukob, razdvajanje, ali i povezivanje i povjerenje u partnerstvu, majka, </a:t>
            </a:r>
            <a:r>
              <a:rPr lang="hr-HR" sz="2800" dirty="0" smtClean="0">
                <a:solidFill>
                  <a:srgbClr val="0033CC"/>
                </a:solidFill>
              </a:rPr>
              <a:t>Mjesec</a:t>
            </a:r>
            <a:r>
              <a:rPr lang="hr-HR" sz="2800" dirty="0" smtClean="0"/>
              <a:t>, </a:t>
            </a:r>
            <a:r>
              <a:rPr lang="hr-HR" sz="2800" dirty="0" smtClean="0">
                <a:solidFill>
                  <a:srgbClr val="FFC000"/>
                </a:solidFill>
              </a:rPr>
              <a:t>vatra</a:t>
            </a:r>
            <a:r>
              <a:rPr lang="hr-HR" sz="2800" dirty="0" smtClean="0"/>
              <a:t>, </a:t>
            </a:r>
            <a:r>
              <a:rPr lang="hr-HR" sz="2800" dirty="0" smtClean="0">
                <a:solidFill>
                  <a:schemeClr val="accent3">
                    <a:lumMod val="50000"/>
                  </a:schemeClr>
                </a:solidFill>
              </a:rPr>
              <a:t>ženski broj</a:t>
            </a:r>
            <a:r>
              <a:rPr lang="hr-HR" sz="2800" dirty="0" smtClean="0"/>
              <a:t>, proton, ona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2" name="Picture 4" descr="Slikovni rezultat za 2 symbo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571612"/>
            <a:ext cx="3357586" cy="3357586"/>
          </a:xfrm>
          <a:prstGeom prst="rect">
            <a:avLst/>
          </a:prstGeom>
          <a:noFill/>
        </p:spPr>
      </p:pic>
      <p:pic>
        <p:nvPicPr>
          <p:cNvPr id="8" name="Picture 4" descr="Slikovni rezultat za yang yi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1785926"/>
            <a:ext cx="4572032" cy="2857520"/>
          </a:xfrm>
          <a:prstGeom prst="rect">
            <a:avLst/>
          </a:prstGeom>
          <a:noFill/>
        </p:spPr>
      </p:pic>
      <p:pic>
        <p:nvPicPr>
          <p:cNvPr id="9" name="Picture 2" descr="Slikovni rezultat za androgi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85918" y="1285860"/>
            <a:ext cx="6500858" cy="55721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7830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143000" y="0"/>
            <a:ext cx="7772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b="1" i="1" dirty="0" smtClean="0"/>
              <a:t>Brojevi</a:t>
            </a:r>
            <a:r>
              <a:rPr lang="hr-HR" sz="2000" b="1" dirty="0" smtClean="0"/>
              <a:t>:</a:t>
            </a:r>
            <a:r>
              <a:rPr lang="hr-HR" sz="2400" dirty="0" smtClean="0"/>
              <a:t> </a:t>
            </a:r>
            <a:r>
              <a:rPr lang="hr-HR" sz="2800" i="1" dirty="0" smtClean="0"/>
              <a:t>Palunko sjedi 3 dana i 3 noći u svom čunu na morskoj pučini — 3 dana sjedi, 3 </a:t>
            </a:r>
            <a:r>
              <a:rPr lang="it-IT" sz="2800" i="1" dirty="0" smtClean="0"/>
              <a:t>dana posti, </a:t>
            </a:r>
            <a:r>
              <a:rPr lang="hr-HR" sz="2800" i="1" dirty="0" smtClean="0"/>
              <a:t>3</a:t>
            </a:r>
            <a:r>
              <a:rPr lang="it-IT" sz="2800" i="1" dirty="0" smtClean="0"/>
              <a:t> dana ribe ne hvata.</a:t>
            </a:r>
            <a:endParaRPr lang="hr-HR" sz="2400" i="1" dirty="0"/>
          </a:p>
        </p:txBody>
      </p:sp>
      <p:sp>
        <p:nvSpPr>
          <p:cNvPr id="5" name="Rectangle 4"/>
          <p:cNvSpPr/>
          <p:nvPr/>
        </p:nvSpPr>
        <p:spPr>
          <a:xfrm>
            <a:off x="1219200" y="1524000"/>
            <a:ext cx="7924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i="1" dirty="0" smtClean="0"/>
              <a:t>Zaboravio Palunko bijedu svoju — 3 bi godine ovako slušao gdje mu priča.</a:t>
            </a:r>
            <a:endParaRPr lang="hr-HR" sz="2800" i="1" dirty="0"/>
          </a:p>
        </p:txBody>
      </p:sp>
      <p:sp>
        <p:nvSpPr>
          <p:cNvPr id="8" name="Rectangle 7"/>
          <p:cNvSpPr/>
          <p:nvPr/>
        </p:nvSpPr>
        <p:spPr>
          <a:xfrm>
            <a:off x="1295400" y="2819400"/>
            <a:ext cx="7848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i="1" dirty="0" smtClean="0"/>
              <a:t>Velikog ćeš se dobra i raskoši nauživati u Kralja Morskoga, al znaj: na zemlju ne možeš </a:t>
            </a:r>
            <a:r>
              <a:rPr lang="it-IT" sz="2800" i="1" dirty="0" smtClean="0"/>
              <a:t>da se vratiš, jer su </a:t>
            </a:r>
            <a:r>
              <a:rPr lang="hr-HR" sz="2800" i="1" dirty="0" smtClean="0"/>
              <a:t>3</a:t>
            </a:r>
            <a:r>
              <a:rPr lang="it-IT" sz="2800" i="1" dirty="0" smtClean="0"/>
              <a:t> strahovite straže postavljene.</a:t>
            </a:r>
            <a:endParaRPr lang="hr-HR" sz="2800" i="1" dirty="0"/>
          </a:p>
        </p:txBody>
      </p:sp>
      <p:sp>
        <p:nvSpPr>
          <p:cNvPr id="10" name="Rectangle 9"/>
          <p:cNvSpPr/>
          <p:nvPr/>
        </p:nvSpPr>
        <p:spPr>
          <a:xfrm>
            <a:off x="1371600" y="4648200"/>
            <a:ext cx="77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i="1" dirty="0" smtClean="0"/>
              <a:t>Ovako žena radila svakim danom — i već se mjesec 3 puta povratio, a Palunka svejednako nema.</a:t>
            </a:r>
            <a:endParaRPr lang="hr-HR" sz="2800" i="1" dirty="0"/>
          </a:p>
        </p:txBody>
      </p:sp>
    </p:spTree>
    <p:extLst>
      <p:ext uri="{BB962C8B-B14F-4D97-AF65-F5344CB8AC3E}">
        <p14:creationId xmlns:p14="http://schemas.microsoft.com/office/powerpoint/2010/main" xmlns="" val="92103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dirty="0" smtClean="0"/>
              <a:t>Anton Tkany: </a:t>
            </a:r>
            <a:r>
              <a:rPr lang="de-DE" sz="2800" i="1" dirty="0" smtClean="0"/>
              <a:t>Mythologie der alten Teutschen u. Slaven. in Verbindung mit dem</a:t>
            </a:r>
            <a:r>
              <a:rPr lang="hr-HR" sz="2800" i="1" dirty="0" smtClean="0"/>
              <a:t> </a:t>
            </a:r>
            <a:r>
              <a:rPr lang="de-DE" sz="2800" i="1" dirty="0" smtClean="0"/>
              <a:t>Wissenswürdigsten aus dem Gebiethe der Sage und des Aberglaubens (Mitologija starih</a:t>
            </a:r>
            <a:r>
              <a:rPr lang="hr-HR" sz="2800" i="1" dirty="0" smtClean="0"/>
              <a:t> Nijemaca i Slavena. O onom što je vrijedno znati s područja saga i praznovjerja).</a:t>
            </a:r>
            <a:endParaRPr lang="hr-HR" sz="2800" dirty="0"/>
          </a:p>
        </p:txBody>
      </p:sp>
      <p:sp>
        <p:nvSpPr>
          <p:cNvPr id="3" name="Rectangle 2"/>
          <p:cNvSpPr/>
          <p:nvPr/>
        </p:nvSpPr>
        <p:spPr>
          <a:xfrm>
            <a:off x="0" y="2143116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 smtClean="0"/>
              <a:t>Matija Kračmanov Valjavec: </a:t>
            </a:r>
            <a:r>
              <a:rPr lang="hr-HR" sz="2800" i="1" dirty="0" smtClean="0"/>
              <a:t>Narodne pripovjedke, skupio u i oko Varaždina Matija Kračmanov Valjavec</a:t>
            </a:r>
            <a:endParaRPr lang="hr-HR" sz="2800" dirty="0"/>
          </a:p>
        </p:txBody>
      </p:sp>
      <p:sp>
        <p:nvSpPr>
          <p:cNvPr id="4" name="Rectangle 3"/>
          <p:cNvSpPr/>
          <p:nvPr/>
        </p:nvSpPr>
        <p:spPr>
          <a:xfrm>
            <a:off x="0" y="300037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 smtClean="0"/>
              <a:t>Ivan Kukuljević Sakcinski: </a:t>
            </a:r>
            <a:r>
              <a:rPr lang="hr-HR" sz="2800" i="1" dirty="0" smtClean="0"/>
              <a:t>Arkiv za pověstnicu jugoslavensku</a:t>
            </a:r>
            <a:endParaRPr lang="hr-HR" sz="2800" dirty="0"/>
          </a:p>
        </p:txBody>
      </p:sp>
      <p:sp>
        <p:nvSpPr>
          <p:cNvPr id="5" name="Rectangle 4"/>
          <p:cNvSpPr/>
          <p:nvPr/>
        </p:nvSpPr>
        <p:spPr>
          <a:xfrm>
            <a:off x="0" y="3500438"/>
            <a:ext cx="55477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800" dirty="0" smtClean="0"/>
              <a:t>Afanasjev:</a:t>
            </a:r>
            <a:r>
              <a:rPr lang="hr-HR" sz="2800" i="1" dirty="0" smtClean="0"/>
              <a:t> Vozzrenija drevnih Slavjan</a:t>
            </a:r>
            <a:endParaRPr lang="hr-HR" sz="2800" dirty="0"/>
          </a:p>
        </p:txBody>
      </p:sp>
      <p:pic>
        <p:nvPicPr>
          <p:cNvPr id="2050" name="Picture 2" descr="Slikovni rezultat za slavenska mitologij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70" y="4071942"/>
            <a:ext cx="4643430" cy="27860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1295400" y="0"/>
            <a:ext cx="7848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800" i="1" dirty="0" smtClean="0"/>
              <a:t>Al do mora neznanoga treba proći 3 pećine od oblaka.</a:t>
            </a:r>
            <a:endParaRPr lang="hr-HR" sz="2800" i="1" dirty="0"/>
          </a:p>
        </p:txBody>
      </p:sp>
      <p:sp>
        <p:nvSpPr>
          <p:cNvPr id="5" name="Rectangle 4"/>
          <p:cNvSpPr/>
          <p:nvPr/>
        </p:nvSpPr>
        <p:spPr>
          <a:xfrm>
            <a:off x="2057400" y="1828800"/>
            <a:ext cx="52262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2800" i="1" dirty="0" smtClean="0"/>
              <a:t>Tako širom svijeta pričaju dvojnice.</a:t>
            </a:r>
            <a:endParaRPr lang="hr-HR" sz="2800" i="1" dirty="0"/>
          </a:p>
        </p:txBody>
      </p:sp>
      <p:pic>
        <p:nvPicPr>
          <p:cNvPr id="102402" name="Picture 2" descr="Slikovni rezultat za frula dvojn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2895600"/>
            <a:ext cx="3810000" cy="3305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1507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181100" y="343833"/>
            <a:ext cx="8001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i="1" dirty="0" smtClean="0">
                <a:cs typeface="Arial" pitchFamily="34" charset="0"/>
              </a:rPr>
              <a:t>Ženski broj: prevagu donose ribareva žena, njezina majka i Zora-djevojka.</a:t>
            </a:r>
            <a:r>
              <a:rPr lang="hr-HR" sz="2800" dirty="0" smtClean="0">
                <a:cs typeface="Arial" pitchFamily="34" charset="0"/>
              </a:rPr>
              <a:t>  </a:t>
            </a:r>
            <a:endParaRPr lang="hr-HR" sz="2400" dirty="0">
              <a:cs typeface="Arial" pitchFamily="34" charset="0"/>
            </a:endParaRPr>
          </a:p>
        </p:txBody>
      </p:sp>
      <p:pic>
        <p:nvPicPr>
          <p:cNvPr id="5" name="Picture 2" descr="Slikovni rezultat za androgi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795464"/>
            <a:ext cx="7620000" cy="3267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3657600" y="304800"/>
            <a:ext cx="2895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4000" b="1" dirty="0" smtClean="0">
                <a:solidFill>
                  <a:srgbClr val="006699"/>
                </a:solidFill>
                <a:latin typeface="Brush Script MT" pitchFamily="66" charset="0"/>
              </a:rPr>
              <a:t>3. Regoč</a:t>
            </a:r>
            <a:r>
              <a:rPr lang="hr-HR" sz="4000" b="1" dirty="0" smtClean="0"/>
              <a:t> </a:t>
            </a:r>
            <a:endParaRPr lang="hr-HR" sz="4000" dirty="0">
              <a:solidFill>
                <a:srgbClr val="006699"/>
              </a:solidFill>
              <a:latin typeface="Brush Script MT" pitchFamily="66" charset="0"/>
            </a:endParaRPr>
          </a:p>
        </p:txBody>
      </p:sp>
      <p:pic>
        <p:nvPicPr>
          <p:cNvPr id="51202" name="Picture 2" descr="Slikovni rezultat za priče iz davnine regoć i kosjenk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1219200"/>
            <a:ext cx="3621024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71600" y="0"/>
            <a:ext cx="7772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 smtClean="0"/>
              <a:t>3 – Sveukupnost, dovršenost, kreativnost i imaginacija, sin, </a:t>
            </a:r>
            <a:r>
              <a:rPr lang="hr-HR" sz="2800" dirty="0" smtClean="0">
                <a:solidFill>
                  <a:srgbClr val="0033CC"/>
                </a:solidFill>
              </a:rPr>
              <a:t>Jupiter</a:t>
            </a:r>
            <a:r>
              <a:rPr lang="hr-HR" sz="2800" dirty="0" smtClean="0"/>
              <a:t>, </a:t>
            </a:r>
            <a:r>
              <a:rPr lang="hr-HR" sz="2800" dirty="0" smtClean="0">
                <a:solidFill>
                  <a:srgbClr val="FFC000"/>
                </a:solidFill>
              </a:rPr>
              <a:t>voda</a:t>
            </a:r>
            <a:r>
              <a:rPr lang="hr-HR" sz="2800" dirty="0" smtClean="0"/>
              <a:t>, </a:t>
            </a:r>
            <a:r>
              <a:rPr lang="hr-HR" sz="2800" dirty="0" smtClean="0">
                <a:solidFill>
                  <a:schemeClr val="accent3">
                    <a:lumMod val="50000"/>
                  </a:schemeClr>
                </a:solidFill>
              </a:rPr>
              <a:t>muški broj</a:t>
            </a:r>
            <a:r>
              <a:rPr lang="hr-HR" sz="2800" dirty="0" smtClean="0"/>
              <a:t>, elektron, on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4"/>
          <p:cNvSpPr/>
          <p:nvPr/>
        </p:nvSpPr>
        <p:spPr>
          <a:xfrm>
            <a:off x="1143000" y="5903893"/>
            <a:ext cx="8001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i="1" dirty="0" smtClean="0"/>
              <a:t>Muški broj: Regoč spašava </a:t>
            </a:r>
            <a:r>
              <a:rPr lang="hr-HR" sz="2800" i="1" dirty="0" err="1" smtClean="0"/>
              <a:t>Kosjenku</a:t>
            </a:r>
            <a:r>
              <a:rPr lang="hr-HR" sz="2800" i="1" dirty="0" smtClean="0"/>
              <a:t> i zaustavlja poplavu.</a:t>
            </a:r>
            <a:endParaRPr lang="hr-HR" sz="2400" i="1" dirty="0"/>
          </a:p>
        </p:txBody>
      </p:sp>
      <p:pic>
        <p:nvPicPr>
          <p:cNvPr id="9" name="Picture 2" descr="Slikovni rezultat za pascalov troku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5188" y="1357298"/>
            <a:ext cx="4365654" cy="3143272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40962" name="Picture 2" descr="Slikovni rezultat za trinit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1357298"/>
            <a:ext cx="3429024" cy="3171847"/>
          </a:xfrm>
          <a:prstGeom prst="rect">
            <a:avLst/>
          </a:prstGeom>
          <a:noFill/>
        </p:spPr>
      </p:pic>
      <p:pic>
        <p:nvPicPr>
          <p:cNvPr id="11" name="Picture 2" descr="Slikovni rezultat za poto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5984" y="1214422"/>
            <a:ext cx="5715040" cy="4319509"/>
          </a:xfrm>
          <a:prstGeom prst="rect">
            <a:avLst/>
          </a:prstGeom>
          <a:noFill/>
        </p:spPr>
      </p:pic>
      <p:sp>
        <p:nvSpPr>
          <p:cNvPr id="12" name="Isosceles Triangle 11"/>
          <p:cNvSpPr/>
          <p:nvPr/>
        </p:nvSpPr>
        <p:spPr>
          <a:xfrm>
            <a:off x="5572132" y="1357298"/>
            <a:ext cx="2428892" cy="1428760"/>
          </a:xfrm>
          <a:prstGeom prst="triangle">
            <a:avLst/>
          </a:prstGeom>
          <a:noFill/>
          <a:ln w="539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9109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143000" y="0"/>
            <a:ext cx="7772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b="1" i="1" dirty="0" smtClean="0"/>
              <a:t>Brojevi</a:t>
            </a:r>
            <a:r>
              <a:rPr lang="hr-HR" sz="2000" b="1" dirty="0" smtClean="0"/>
              <a:t>:</a:t>
            </a:r>
            <a:r>
              <a:rPr lang="hr-HR" sz="2400" dirty="0" smtClean="0"/>
              <a:t> </a:t>
            </a:r>
            <a:r>
              <a:rPr lang="hr-HR" sz="2800" i="1" dirty="0" smtClean="0"/>
              <a:t>No najviše joj se svidjelo, kad projuriše ukraj jednog kraja, gdje bijaše gora a na njoj divna šuma, pod gorom 2 zlatna polja kao 2 zlatne marame, na njima 2 bijela sela kao 2 bijela goluba, a malo podalje velika voda.</a:t>
            </a:r>
            <a:endParaRPr lang="hr-HR" sz="2800" i="1" dirty="0"/>
          </a:p>
        </p:txBody>
      </p:sp>
      <p:pic>
        <p:nvPicPr>
          <p:cNvPr id="8" name="Picture 2" descr="Slikovni rezultat za vila kosjenk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2571743"/>
            <a:ext cx="4500594" cy="36004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2047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371600" y="31955"/>
            <a:ext cx="739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Prvi ciklus: Jedna sila izbaci sustav iz ravnoteže,</a:t>
            </a:r>
            <a:endParaRPr lang="hr-HR" sz="2800" i="1" dirty="0"/>
          </a:p>
        </p:txBody>
      </p:sp>
      <p:sp>
        <p:nvSpPr>
          <p:cNvPr id="6" name="TextBox 2"/>
          <p:cNvSpPr txBox="1"/>
          <p:nvPr/>
        </p:nvSpPr>
        <p:spPr>
          <a:xfrm>
            <a:off x="1371600" y="587125"/>
            <a:ext cx="80323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800" i="1" dirty="0" smtClean="0"/>
              <a:t>a suprotna sila ga ponovno uravnoteži na novoj razini.</a:t>
            </a:r>
            <a:endParaRPr lang="hr-HR" sz="2800" i="1" dirty="0"/>
          </a:p>
        </p:txBody>
      </p:sp>
      <p:pic>
        <p:nvPicPr>
          <p:cNvPr id="8" name="Picture 2" descr="Slikovni rezultat za vila kosjenk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3600" y="4245428"/>
            <a:ext cx="5486400" cy="2612571"/>
          </a:xfrm>
          <a:prstGeom prst="rect">
            <a:avLst/>
          </a:prstGeom>
          <a:noFill/>
        </p:spPr>
      </p:pic>
      <p:pic>
        <p:nvPicPr>
          <p:cNvPr id="2" name="Picture 2" descr="Slikovni rezultat za newtonov zak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140523"/>
            <a:ext cx="3886200" cy="3085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1219232" y="-24"/>
            <a:ext cx="7924800" cy="5693866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hr-HR" sz="2800" i="1" dirty="0" smtClean="0"/>
              <a:t>Poigrala se, pregledala i nadivila se, a onda opazi još jedan vrlo tanani štapić od bjelokosti, koji bijaše oslonjen o jedan silni stup. A upravo samo ovaj tanki štapić držaše onaj silni stup, da se ne sruši, jer stup bijaše od vode posvema izlizan. I zato bijaše Bog onako spustio štapić — i oslonio se taj štapić pod zemljom o stup.</a:t>
            </a:r>
          </a:p>
          <a:p>
            <a:r>
              <a:rPr lang="hr-HR" sz="2800" i="1" dirty="0" smtClean="0"/>
              <a:t>Ali Kosjenka se upita: </a:t>
            </a:r>
            <a:r>
              <a:rPr lang="vi-VN" sz="2800" i="1" dirty="0" smtClean="0">
                <a:latin typeface="Calibri" pitchFamily="34" charset="0"/>
              </a:rPr>
              <a:t>"Zašto li upravo onaj štapić tamo stoji?" </a:t>
            </a:r>
            <a:endParaRPr lang="hr-HR" sz="2800" i="1" dirty="0" smtClean="0">
              <a:latin typeface="Calibri" pitchFamily="34" charset="0"/>
            </a:endParaRPr>
          </a:p>
          <a:p>
            <a:r>
              <a:rPr lang="vi-VN" sz="2800" i="1" dirty="0" smtClean="0">
                <a:latin typeface="Calibri" pitchFamily="34" charset="0"/>
              </a:rPr>
              <a:t>I pođe te odmakne štapić, da ga ogleda.</a:t>
            </a:r>
            <a:endParaRPr lang="vi-VN" sz="3200" i="1" dirty="0" smtClean="0">
              <a:latin typeface="Calibri" pitchFamily="34" charset="0"/>
            </a:endParaRPr>
          </a:p>
          <a:p>
            <a:r>
              <a:rPr lang="hr-HR" sz="2800" i="1" dirty="0" smtClean="0"/>
              <a:t>Kad al Kosjenka prihvati štapić i odmakne ga, zaječe podzemni putevi, zanjiha se čitav onaj silni stup, zanjiha se, uruši se i osu se čitavo brdo zemlje.</a:t>
            </a:r>
            <a:endParaRPr lang="hr-HR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345913" y="5"/>
            <a:ext cx="31507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i="1" dirty="0" smtClean="0"/>
              <a:t>1. Tupost-dobrota</a:t>
            </a:r>
            <a:endParaRPr lang="hr-HR" sz="32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3020086" y="842828"/>
            <a:ext cx="3802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i="1" dirty="0" smtClean="0"/>
              <a:t>2. Pohlepa-odlučnost</a:t>
            </a:r>
            <a:endParaRPr lang="hr-HR" sz="32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3018949" y="1657218"/>
            <a:ext cx="37962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i="1" dirty="0" smtClean="0"/>
              <a:t>3. Zloba-snalažljivost</a:t>
            </a:r>
            <a:endParaRPr lang="hr-HR" sz="3200" i="1" dirty="0"/>
          </a:p>
        </p:txBody>
      </p:sp>
      <p:pic>
        <p:nvPicPr>
          <p:cNvPr id="1026" name="Picture 2" descr="Slikovni rezultat za put ka neb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471609"/>
            <a:ext cx="5584583" cy="431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0" y="2286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4000" b="1" dirty="0" smtClean="0">
                <a:solidFill>
                  <a:srgbClr val="FF0000"/>
                </a:solidFill>
                <a:latin typeface="Brush Script MT" pitchFamily="66" charset="0"/>
              </a:rPr>
              <a:t>Drugi ciklus: </a:t>
            </a:r>
          </a:p>
          <a:p>
            <a:pPr algn="ctr"/>
            <a:r>
              <a:rPr lang="hr-HR" sz="4000" b="1" dirty="0" smtClean="0">
                <a:solidFill>
                  <a:srgbClr val="FF0000"/>
                </a:solidFill>
                <a:latin typeface="Brush Script MT" pitchFamily="66" charset="0"/>
              </a:rPr>
              <a:t>Mladost, vrijeme ljudi</a:t>
            </a:r>
            <a:endParaRPr lang="hr-HR" sz="4000" b="1" dirty="0">
              <a:solidFill>
                <a:srgbClr val="FF0000"/>
              </a:solidFill>
              <a:latin typeface="Brush Script MT" pitchFamily="66" charset="0"/>
            </a:endParaRPr>
          </a:p>
        </p:txBody>
      </p:sp>
      <p:pic>
        <p:nvPicPr>
          <p:cNvPr id="103426" name="Picture 2" descr="Slikovni rezultat za ahi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1752600"/>
            <a:ext cx="5029200" cy="4705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667000" y="304800"/>
            <a:ext cx="4495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4000" b="1" dirty="0" smtClean="0">
                <a:solidFill>
                  <a:srgbClr val="006699"/>
                </a:solidFill>
                <a:latin typeface="Brush Script MT" pitchFamily="66" charset="0"/>
              </a:rPr>
              <a:t>4. Šuma Striborova</a:t>
            </a:r>
            <a:endParaRPr lang="hr-HR" sz="4000" dirty="0">
              <a:solidFill>
                <a:srgbClr val="006699"/>
              </a:solidFill>
              <a:latin typeface="Brush Script MT" pitchFamily="66" charset="0"/>
            </a:endParaRPr>
          </a:p>
        </p:txBody>
      </p:sp>
      <p:pic>
        <p:nvPicPr>
          <p:cNvPr id="34818" name="Picture 2" descr="Slikovni rezultat za priče iz davnine malik tintilini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1238250"/>
            <a:ext cx="6572250" cy="4933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71600" y="0"/>
            <a:ext cx="77724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 smtClean="0"/>
              <a:t>4 – Potpunost i sveobuhvatnost, svrhovitost i postignuće, materija, razum, disciplina, red, </a:t>
            </a:r>
            <a:r>
              <a:rPr lang="hr-HR" sz="2800" dirty="0" smtClean="0">
                <a:solidFill>
                  <a:srgbClr val="0033CC"/>
                </a:solidFill>
              </a:rPr>
              <a:t>Saturn</a:t>
            </a:r>
            <a:r>
              <a:rPr lang="hr-HR" sz="2800" dirty="0" smtClean="0"/>
              <a:t>, </a:t>
            </a:r>
            <a:r>
              <a:rPr lang="hr-HR" sz="2800" dirty="0" smtClean="0">
                <a:solidFill>
                  <a:srgbClr val="FFC000"/>
                </a:solidFill>
              </a:rPr>
              <a:t>zemlja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6" name="Picture 2" descr="Slikovni rezultat za 4 symbo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1643050"/>
            <a:ext cx="3714776" cy="3714776"/>
          </a:xfrm>
          <a:prstGeom prst="rect">
            <a:avLst/>
          </a:prstGeom>
          <a:noFill/>
        </p:spPr>
      </p:pic>
      <p:pic>
        <p:nvPicPr>
          <p:cNvPr id="31748" name="Picture 4" descr="Slikovni rezultat za križ pravokutnik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1571612"/>
            <a:ext cx="2428892" cy="3822519"/>
          </a:xfrm>
          <a:prstGeom prst="rect">
            <a:avLst/>
          </a:prstGeom>
          <a:noFill/>
        </p:spPr>
      </p:pic>
      <p:pic>
        <p:nvPicPr>
          <p:cNvPr id="7" name="Picture 2" descr="Slikovni rezultat za šuma striborov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2976" y="1783120"/>
            <a:ext cx="7802260" cy="3288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24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dirty="0" smtClean="0"/>
              <a:t>Pavel Josef Šafařik: </a:t>
            </a:r>
            <a:r>
              <a:rPr lang="de-DE" sz="2800" i="1" dirty="0" smtClean="0"/>
              <a:t>Geschichte der slawischen Sprache und Literatur nach allen</a:t>
            </a:r>
            <a:r>
              <a:rPr lang="hr-HR" sz="2800" i="1" dirty="0" smtClean="0"/>
              <a:t> Mundarten (Povijest slavenskog jezika i književnosti u svim njegovim dijalektima)</a:t>
            </a:r>
            <a:endParaRPr lang="hr-HR" sz="2800" dirty="0"/>
          </a:p>
        </p:txBody>
      </p:sp>
      <p:sp>
        <p:nvSpPr>
          <p:cNvPr id="7" name="Rectangle 6"/>
          <p:cNvSpPr/>
          <p:nvPr/>
        </p:nvSpPr>
        <p:spPr>
          <a:xfrm>
            <a:off x="0" y="1428736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 smtClean="0"/>
              <a:t>Sama je isticala da su samo likovi i imena preuzeti iz slavenske mitologije, dok je sve ostalo – inscenacija </a:t>
            </a:r>
            <a:r>
              <a:rPr lang="vi-VN" sz="2800" dirty="0" smtClean="0">
                <a:latin typeface="Calibri" pitchFamily="34" charset="0"/>
              </a:rPr>
              <a:t>prizora, fabula, kotekst događaja – njezina autorska tvorevina (B.-M. 1930: 289)</a:t>
            </a:r>
            <a:r>
              <a:rPr lang="hr-HR" sz="2800" dirty="0" smtClean="0">
                <a:latin typeface="Calibri" pitchFamily="34" charset="0"/>
              </a:rPr>
              <a:t>.</a:t>
            </a:r>
            <a:endParaRPr lang="hr-HR" sz="2800" dirty="0">
              <a:latin typeface="Calibri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3143248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i="1" dirty="0" smtClean="0"/>
              <a:t>Izvor: Andrijana </a:t>
            </a:r>
            <a:r>
              <a:rPr lang="hr-HR" sz="2800" i="1" dirty="0" smtClean="0"/>
              <a:t>Kos-Lajtman – Jasna Horvat</a:t>
            </a:r>
          </a:p>
          <a:p>
            <a:r>
              <a:rPr lang="hr-HR" sz="2800" dirty="0" smtClean="0"/>
              <a:t>IVANA BRLIĆ-MAŽURANIĆ, </a:t>
            </a:r>
            <a:r>
              <a:rPr lang="hr-HR" sz="2800" i="1" dirty="0" smtClean="0"/>
              <a:t>PRIČE IZ DAVNINE:</a:t>
            </a:r>
          </a:p>
          <a:p>
            <a:r>
              <a:rPr lang="pl-PL" sz="2800" dirty="0" smtClean="0"/>
              <a:t>NOVA KONSTRUKCIJA IZVORA I METODOLOGIJE</a:t>
            </a:r>
            <a:endParaRPr lang="hr-HR" sz="2800" dirty="0"/>
          </a:p>
        </p:txBody>
      </p:sp>
      <p:pic>
        <p:nvPicPr>
          <p:cNvPr id="1026" name="Picture 2" descr="Slikovni rezultat za slavenska mitologij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3735490"/>
            <a:ext cx="2214546" cy="31225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143000" y="152400"/>
            <a:ext cx="7772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b="1" i="1" dirty="0" smtClean="0"/>
              <a:t>Brojevi</a:t>
            </a:r>
            <a:r>
              <a:rPr lang="hr-HR" sz="2400" b="1" i="1" dirty="0" smtClean="0"/>
              <a:t>:</a:t>
            </a:r>
            <a:r>
              <a:rPr lang="hr-HR" sz="2800" i="1" dirty="0" smtClean="0"/>
              <a:t> I odmah se Malik popne na glogov grm, zviznu u prste, a ono iz mraka preko strništa dokasa k njima jelen i 12 vjeverica.</a:t>
            </a:r>
          </a:p>
          <a:p>
            <a:endParaRPr lang="hr-HR" sz="2800" i="1" dirty="0" smtClean="0"/>
          </a:p>
          <a:p>
            <a:r>
              <a:rPr lang="hr-HR" sz="2800" i="1" dirty="0" smtClean="0"/>
              <a:t>Sjedio je sred šume, u dubu tako velikom, da je u njem bilo 7 zlatnih dvorova i osmo selo, </a:t>
            </a:r>
            <a:r>
              <a:rPr lang="hr-HR" sz="2800" i="1" dirty="0" smtClean="0">
                <a:latin typeface="Calibri" pitchFamily="34" charset="0"/>
              </a:rPr>
              <a:t>srebrnom</a:t>
            </a:r>
            <a:r>
              <a:rPr lang="hr-HR" sz="3200" i="1" dirty="0" smtClean="0">
                <a:latin typeface="Calibri" pitchFamily="34" charset="0"/>
              </a:rPr>
              <a:t> </a:t>
            </a:r>
            <a:r>
              <a:rPr lang="vi-VN" sz="2800" i="1" dirty="0" smtClean="0">
                <a:latin typeface="Calibri" pitchFamily="34" charset="0"/>
              </a:rPr>
              <a:t>ogradicom ograđeno.</a:t>
            </a:r>
            <a:endParaRPr lang="hr-HR" sz="2800" i="1" dirty="0" smtClean="0">
              <a:latin typeface="Calibri" pitchFamily="34" charset="0"/>
            </a:endParaRPr>
          </a:p>
          <a:p>
            <a:endParaRPr lang="hr-HR" sz="2400" dirty="0"/>
          </a:p>
        </p:txBody>
      </p:sp>
      <p:pic>
        <p:nvPicPr>
          <p:cNvPr id="75778" name="Picture 2" descr="Slikovni rezultat za stribo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15249" y="3303076"/>
            <a:ext cx="3314139" cy="34787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143000" y="152400"/>
            <a:ext cx="8001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i="1" dirty="0" smtClean="0"/>
              <a:t>Ženski broj: pobjedu donosi majka.</a:t>
            </a:r>
            <a:endParaRPr lang="hr-HR" sz="2800" i="1" dirty="0"/>
          </a:p>
        </p:txBody>
      </p:sp>
      <p:sp>
        <p:nvSpPr>
          <p:cNvPr id="6" name="Rectangle 5"/>
          <p:cNvSpPr/>
          <p:nvPr/>
        </p:nvSpPr>
        <p:spPr>
          <a:xfrm>
            <a:off x="1285852" y="4714884"/>
            <a:ext cx="74295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i="1" dirty="0" smtClean="0"/>
              <a:t>Morala je pak ta šuma ostati začarana, doklegod u nju ne stupi onaj, kojemu je milija </a:t>
            </a:r>
            <a:r>
              <a:rPr lang="pt-BR" sz="3200" i="1" dirty="0" smtClean="0"/>
              <a:t>njegova nevolja nego sva sreća ovoga svijeta.</a:t>
            </a:r>
            <a:r>
              <a:rPr lang="hr-HR" sz="3200" i="1" dirty="0" smtClean="0"/>
              <a:t> </a:t>
            </a:r>
            <a:endParaRPr lang="hr-HR" sz="3200" dirty="0"/>
          </a:p>
        </p:txBody>
      </p:sp>
      <p:pic>
        <p:nvPicPr>
          <p:cNvPr id="29698" name="Picture 2" descr="Slikovni rezultat za šuma striborov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714356"/>
            <a:ext cx="5286412" cy="3964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524000" y="304800"/>
            <a:ext cx="7086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4000" b="1" dirty="0" smtClean="0">
                <a:solidFill>
                  <a:srgbClr val="006699"/>
                </a:solidFill>
                <a:latin typeface="Brush Script MT" pitchFamily="66" charset="0"/>
              </a:rPr>
              <a:t>5. Bratac Jaglenac i sestrica Rutvica </a:t>
            </a:r>
            <a:endParaRPr lang="hr-HR" sz="4000" dirty="0">
              <a:solidFill>
                <a:srgbClr val="006699"/>
              </a:solidFill>
              <a:latin typeface="Brush Script MT" pitchFamily="66" charset="0"/>
            </a:endParaRPr>
          </a:p>
        </p:txBody>
      </p:sp>
      <p:pic>
        <p:nvPicPr>
          <p:cNvPr id="28676" name="Picture 4" descr="Slikovni rezultat za priče iz davnine jaglenac i rutv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285875"/>
            <a:ext cx="7429500" cy="4810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71600" y="0"/>
            <a:ext cx="77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 smtClean="0"/>
              <a:t>5 – Sklad, ravnoteža, sloboda i zadovoljstvo, eter, </a:t>
            </a:r>
            <a:r>
              <a:rPr lang="hr-HR" sz="2800" dirty="0" smtClean="0">
                <a:solidFill>
                  <a:srgbClr val="0033CC"/>
                </a:solidFill>
              </a:rPr>
              <a:t>Merkur</a:t>
            </a:r>
            <a:r>
              <a:rPr lang="hr-HR" sz="2800" dirty="0" smtClean="0"/>
              <a:t>, komunikacija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7"/>
          <p:cNvSpPr/>
          <p:nvPr/>
        </p:nvSpPr>
        <p:spPr>
          <a:xfrm>
            <a:off x="1142999" y="4970704"/>
            <a:ext cx="8001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i="1" dirty="0" smtClean="0">
                <a:latin typeface="Calibri" pitchFamily="34" charset="0"/>
              </a:rPr>
              <a:t>Muški broj: Relja pobjeđuje Zmaja i svoju nasilnu prirodu: odricanje od moći u ime mira – najveća moguća pobjeda, pobjeda nad samim sobom, ali i Rutvica i Jaglec i majke (obje).</a:t>
            </a:r>
            <a:endParaRPr lang="hr-HR" sz="2800" i="1" dirty="0">
              <a:latin typeface="Calibri" pitchFamily="34" charset="0"/>
            </a:endParaRPr>
          </a:p>
        </p:txBody>
      </p:sp>
      <p:pic>
        <p:nvPicPr>
          <p:cNvPr id="27650" name="Picture 2" descr="Slikovni rezultat za kri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214422"/>
            <a:ext cx="2766851" cy="3829047"/>
          </a:xfrm>
          <a:prstGeom prst="rect">
            <a:avLst/>
          </a:prstGeom>
          <a:noFill/>
        </p:spPr>
      </p:pic>
      <p:pic>
        <p:nvPicPr>
          <p:cNvPr id="27652" name="Picture 4" descr="Slikovni rezultat za 5 symbo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1428736"/>
            <a:ext cx="3037134" cy="3548054"/>
          </a:xfrm>
          <a:prstGeom prst="rect">
            <a:avLst/>
          </a:prstGeom>
          <a:noFill/>
        </p:spPr>
      </p:pic>
      <p:pic>
        <p:nvPicPr>
          <p:cNvPr id="9" name="Picture 4" descr="Slikovni rezultat za vile zatočnic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04" y="875092"/>
            <a:ext cx="6572296" cy="41076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4961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143000" y="76200"/>
            <a:ext cx="800100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b="1" i="1" dirty="0" smtClean="0"/>
              <a:t>Brojevi</a:t>
            </a:r>
            <a:r>
              <a:rPr lang="hr-HR" sz="2400" b="1" dirty="0" smtClean="0"/>
              <a:t>:</a:t>
            </a:r>
            <a:r>
              <a:rPr lang="pl-PL" sz="2800" dirty="0" smtClean="0"/>
              <a:t> </a:t>
            </a:r>
            <a:r>
              <a:rPr lang="pl-PL" sz="2800" i="1" dirty="0" smtClean="0"/>
              <a:t>U Kitež-planini bijaše se još zaklonio</a:t>
            </a:r>
          </a:p>
          <a:p>
            <a:r>
              <a:rPr lang="hr-HR" sz="2800" i="1" dirty="0" smtClean="0"/>
              <a:t>posljednji Zmaj Ognjeni, a dvorilo ga 7 vila Zatočnica.</a:t>
            </a:r>
          </a:p>
          <a:p>
            <a:endParaRPr lang="hr-HR" sz="2800" i="1" dirty="0" smtClean="0"/>
          </a:p>
          <a:p>
            <a:r>
              <a:rPr lang="hr-HR" sz="2800" i="1" dirty="0" smtClean="0"/>
              <a:t>7 dana vila dozivala, 7 dana Rutvica odgovara. "Idem majko, donijet ću pojas i križić, ma gdje bili! Triput će mi ojačati snaga kneževska na pogledu njihovu!“</a:t>
            </a:r>
          </a:p>
          <a:p>
            <a:endParaRPr lang="hr-HR" sz="2800" i="1" dirty="0" smtClean="0"/>
          </a:p>
          <a:p>
            <a:r>
              <a:rPr lang="hr-HR" sz="2800" i="1" dirty="0" smtClean="0"/>
              <a:t>"Jesi li ih možda ostavila na dnu svojeg tvrdog grada, u sedmom podrumu, pod 7 ključeva?“</a:t>
            </a:r>
          </a:p>
          <a:p>
            <a:endParaRPr lang="hr-HR" sz="2800" i="1" dirty="0" smtClean="0"/>
          </a:p>
        </p:txBody>
      </p:sp>
      <p:pic>
        <p:nvPicPr>
          <p:cNvPr id="26626" name="Picture 2" descr="Slikovni rezultat za stvaranje svijeta u 7 dan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4114980"/>
            <a:ext cx="1849487" cy="27430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91235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143000" y="76200"/>
            <a:ext cx="80010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i="1" dirty="0" smtClean="0"/>
              <a:t>"Nisam, sine, i dobro je da nisam, jer je neprijatelj ušao u moj tvrdi grad, otvorio je i razvalio utrobu njegovu, pretražio je devetore podrume i nahranio konje svoje biserom iz riznica mojih.“</a:t>
            </a:r>
          </a:p>
          <a:p>
            <a:endParaRPr lang="hr-HR" sz="2800" i="1" dirty="0" smtClean="0"/>
          </a:p>
          <a:p>
            <a:r>
              <a:rPr lang="pl-PL" sz="2800" i="1" dirty="0" smtClean="0"/>
              <a:t>Daleko je do Kitež-planine, ali Relja lako puta saznavaše, jer je Kitež-planina poznata i u </a:t>
            </a:r>
            <a:r>
              <a:rPr lang="hr-HR" sz="2800" i="1" dirty="0" smtClean="0"/>
              <a:t>sedmom carstvu sa svoje strahote.</a:t>
            </a:r>
          </a:p>
          <a:p>
            <a:endParaRPr lang="hr-HR" sz="2800" i="1" dirty="0" smtClean="0"/>
          </a:p>
          <a:p>
            <a:r>
              <a:rPr lang="hr-HR" sz="2800" i="1" dirty="0" smtClean="0"/>
              <a:t>Kad je Relja za 7 dana puta stigao k majci, uz prozor ga majka dočekala, pak ga </a:t>
            </a:r>
            <a:r>
              <a:rPr lang="pl-PL" sz="2800" i="1" dirty="0" smtClean="0"/>
              <a:t>gleda: ide Relja, bez sablje, bez križa i bez pojasa.</a:t>
            </a:r>
            <a:endParaRPr lang="hr-HR" sz="2800" i="1" dirty="0" smtClean="0"/>
          </a:p>
          <a:p>
            <a:endParaRPr lang="hr-HR" sz="2800" i="1" dirty="0"/>
          </a:p>
        </p:txBody>
      </p:sp>
      <p:pic>
        <p:nvPicPr>
          <p:cNvPr id="6" name="Picture 2" descr="Slikovni rezultat za drag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4770874"/>
            <a:ext cx="2625841" cy="20871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91235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295400" y="304800"/>
            <a:ext cx="7543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4000" b="1" dirty="0" smtClean="0">
                <a:solidFill>
                  <a:srgbClr val="006699"/>
                </a:solidFill>
                <a:latin typeface="Brush Script MT" pitchFamily="66" charset="0"/>
              </a:rPr>
              <a:t>6. Lutonjica Toporko i devet župančića </a:t>
            </a:r>
            <a:endParaRPr lang="hr-HR" sz="4000" dirty="0">
              <a:solidFill>
                <a:srgbClr val="006699"/>
              </a:solidFill>
              <a:latin typeface="Brush Script MT" pitchFamily="66" charset="0"/>
            </a:endParaRPr>
          </a:p>
        </p:txBody>
      </p:sp>
      <p:pic>
        <p:nvPicPr>
          <p:cNvPr id="27650" name="Picture 2" descr="Slikovni rezultat za priče iz davnine lutonj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1285860"/>
            <a:ext cx="3912352" cy="5350142"/>
          </a:xfrm>
          <a:prstGeom prst="rect">
            <a:avLst/>
          </a:prstGeom>
          <a:noFill/>
        </p:spPr>
      </p:pic>
      <p:pic>
        <p:nvPicPr>
          <p:cNvPr id="5" name="Picture 2" descr="Slikovni rezultat za šestokraka zvijezd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1000108"/>
            <a:ext cx="1639641" cy="1891894"/>
          </a:xfrm>
          <a:prstGeom prst="rect">
            <a:avLst/>
          </a:prstGeom>
          <a:noFill/>
        </p:spPr>
      </p:pic>
      <p:pic>
        <p:nvPicPr>
          <p:cNvPr id="7" name="Picture 2" descr="Slikovni rezultat za 9 symbo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91275" y="4953000"/>
            <a:ext cx="2752725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71600" y="0"/>
            <a:ext cx="77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 smtClean="0"/>
              <a:t>6 – Savršenstvo, pobjeda, materijalna dobit, briga za porodicu i društvo, harmonija, stabilnost, </a:t>
            </a:r>
            <a:r>
              <a:rPr lang="hr-HR" sz="2800" dirty="0" smtClean="0">
                <a:solidFill>
                  <a:srgbClr val="FFC000"/>
                </a:solidFill>
              </a:rPr>
              <a:t>Venera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1"/>
          <p:cNvSpPr/>
          <p:nvPr/>
        </p:nvSpPr>
        <p:spPr>
          <a:xfrm>
            <a:off x="1409700" y="1228397"/>
            <a:ext cx="77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</a:t>
            </a:r>
            <a:r>
              <a:rPr lang="hr-HR" sz="2800" dirty="0" smtClean="0">
                <a:solidFill>
                  <a:srgbClr val="FFC000"/>
                </a:solidFill>
              </a:rPr>
              <a:t> </a:t>
            </a:r>
            <a:r>
              <a:rPr lang="hr-HR" sz="2800" dirty="0" smtClean="0"/>
              <a:t>–</a:t>
            </a:r>
            <a:r>
              <a:rPr lang="hr-HR" sz="2800" dirty="0" smtClean="0">
                <a:solidFill>
                  <a:srgbClr val="FFC000"/>
                </a:solidFill>
              </a:rPr>
              <a:t> </a:t>
            </a:r>
            <a:r>
              <a:rPr lang="hr-HR" sz="2800" dirty="0" smtClean="0"/>
              <a:t>Opraštanje, bezuvjetna ljubav, služenje, iskrenost i idealistički pogled na svijet, </a:t>
            </a:r>
            <a:r>
              <a:rPr lang="hr-HR" sz="2800" dirty="0" smtClean="0">
                <a:solidFill>
                  <a:srgbClr val="FFC000"/>
                </a:solidFill>
              </a:rPr>
              <a:t>Neptun</a:t>
            </a:r>
          </a:p>
        </p:txBody>
      </p:sp>
      <p:sp>
        <p:nvSpPr>
          <p:cNvPr id="8" name="Rectangle 4"/>
          <p:cNvSpPr/>
          <p:nvPr/>
        </p:nvSpPr>
        <p:spPr>
          <a:xfrm>
            <a:off x="1143000" y="2286000"/>
            <a:ext cx="8001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i="1" dirty="0" smtClean="0"/>
              <a:t>Ženski broj: pobjeđuje Toporko, uz pomoć bake. (anomalija) – narušavanje ženskog principa. </a:t>
            </a:r>
            <a:endParaRPr lang="hr-HR" sz="2800" i="1" dirty="0"/>
          </a:p>
        </p:txBody>
      </p:sp>
      <p:pic>
        <p:nvPicPr>
          <p:cNvPr id="10" name="Picture 8" descr="Slikovni rezultat za holy trinit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62400" y="3619499"/>
            <a:ext cx="5181600" cy="3238500"/>
          </a:xfrm>
          <a:prstGeom prst="rect">
            <a:avLst/>
          </a:prstGeom>
          <a:noFill/>
        </p:spPr>
      </p:pic>
      <p:pic>
        <p:nvPicPr>
          <p:cNvPr id="11" name="Picture 2" descr="Slikovni rezultat za horus isis an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8256" y="3593968"/>
            <a:ext cx="2403143" cy="3264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Slikovni rezultat za marij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630214"/>
            <a:ext cx="2438400" cy="3227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3883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142976" y="71414"/>
            <a:ext cx="8001000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2800" b="1" i="1" dirty="0" smtClean="0"/>
              <a:t>Brojevi</a:t>
            </a:r>
            <a:r>
              <a:rPr lang="hr-HR" sz="2000" b="1" dirty="0" smtClean="0"/>
              <a:t>: </a:t>
            </a:r>
            <a:r>
              <a:rPr lang="pt-BR" sz="2800" i="1" dirty="0" smtClean="0"/>
              <a:t>Na rudinici probilo iz zemlje </a:t>
            </a:r>
            <a:r>
              <a:rPr lang="hr-HR" sz="2800" i="1" dirty="0" smtClean="0"/>
              <a:t>9</a:t>
            </a:r>
            <a:r>
              <a:rPr lang="pt-BR" sz="2800" i="1" dirty="0" smtClean="0"/>
              <a:t> javorića, ali im</a:t>
            </a:r>
          </a:p>
          <a:p>
            <a:r>
              <a:rPr lang="hr-HR" sz="2800" i="1" dirty="0" smtClean="0"/>
              <a:t>niotkuda vode nema. </a:t>
            </a:r>
          </a:p>
          <a:p>
            <a:r>
              <a:rPr lang="hr-HR" sz="2800" i="1" dirty="0" smtClean="0"/>
              <a:t>U tome se ljeto 3 puta izmijenilo, te jednoga jutra župan Jurina izišao na kulu grada svoga. </a:t>
            </a:r>
          </a:p>
          <a:p>
            <a:r>
              <a:rPr lang="hr-HR" sz="2800" i="1" dirty="0" smtClean="0"/>
              <a:t>Neka ti usijeku 9 javorića, neka ti donesu 9 panjića. A ti pripremi 9 kolijevki i naredi 9 dadilja, nek zibaju panjiće od prve zvijezde pa do pola noći. Kada bude noći o ponoći, oživjet će 9 panjića, i evo ti u dvoru 9 župančića. </a:t>
            </a:r>
          </a:p>
          <a:p>
            <a:r>
              <a:rPr lang="hr-HR" sz="2800" i="1" dirty="0" smtClean="0"/>
              <a:t>Dok se one oda sna prenule, al u kolijevkama 9 momčića k'o 9 rumenih jabuka. </a:t>
            </a:r>
          </a:p>
          <a:p>
            <a:r>
              <a:rPr lang="hr-HR" sz="2800" i="1" dirty="0" smtClean="0"/>
              <a:t>Ovo ti je crni čavlić, 3 put prekovan.</a:t>
            </a:r>
          </a:p>
          <a:p>
            <a:r>
              <a:rPr lang="hr-HR" sz="2800" i="1" dirty="0" smtClean="0"/>
              <a:t>Župan darivao sinovima 9 vrančića i 9 tankih kopalja. </a:t>
            </a:r>
          </a:p>
          <a:p>
            <a:r>
              <a:rPr lang="hr-HR" sz="2800" i="1" dirty="0" smtClean="0"/>
              <a:t>Pripovjedi mu, kako u njeg 9 braće imade, 9 javorića, 9 kićenih župančića.</a:t>
            </a:r>
            <a:endParaRPr lang="hr-H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143000" y="0"/>
            <a:ext cx="5788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i="1" dirty="0" smtClean="0"/>
              <a:t>4. Povodljivost- požrtvovnost</a:t>
            </a:r>
            <a:endParaRPr lang="hr-HR" sz="32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143000" y="609600"/>
            <a:ext cx="7543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i="1" dirty="0" smtClean="0"/>
              <a:t>5. Ratobornost-mirotvorstvo</a:t>
            </a:r>
          </a:p>
          <a:p>
            <a:r>
              <a:rPr lang="hr-HR" sz="3200" i="1" dirty="0" smtClean="0"/>
              <a:t>Oružje-um</a:t>
            </a:r>
          </a:p>
          <a:p>
            <a:r>
              <a:rPr lang="hr-HR" sz="3200" i="1" dirty="0" smtClean="0"/>
              <a:t>Vlast-religija</a:t>
            </a:r>
          </a:p>
          <a:p>
            <a:r>
              <a:rPr lang="hr-HR" sz="3200" i="1" dirty="0" smtClean="0"/>
              <a:t>Politeizam-monoteizam</a:t>
            </a:r>
            <a:endParaRPr lang="hr-HR" sz="32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1143000" y="2667000"/>
            <a:ext cx="54391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i="1" dirty="0" smtClean="0"/>
              <a:t>6. Nemilosrdni razum - mudrost</a:t>
            </a:r>
            <a:endParaRPr lang="hr-HR" sz="3200" i="1" dirty="0"/>
          </a:p>
        </p:txBody>
      </p:sp>
      <p:pic>
        <p:nvPicPr>
          <p:cNvPr id="8" name="Picture 2" descr="Slikovni rezultat za djed neumijk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3151715"/>
            <a:ext cx="4857752" cy="37062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1"/>
          <p:cNvSpPr>
            <a:spLocks noChangeArrowheads="1"/>
          </p:cNvSpPr>
          <p:nvPr/>
        </p:nvSpPr>
        <p:spPr bwMode="auto">
          <a:xfrm>
            <a:off x="0" y="0"/>
            <a:ext cx="9144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Priča:               Značenje:</a:t>
            </a:r>
            <a:endParaRPr kumimoji="0" lang="hr-H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I. ciklus: Djetinjstvo, vrijeme prirodnih sila</a:t>
            </a:r>
            <a:endParaRPr kumimoji="0" lang="hr-H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Potjeh          Izgon iz raja (gubitak jedinstva)       </a:t>
            </a:r>
            <a:endParaRPr kumimoji="0" lang="hr-H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Ribar           Dualnost (nasilje, borba za opstanak u novom svijetu)       </a:t>
            </a:r>
            <a:endParaRPr kumimoji="0" lang="hr-H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Regoč          Potop (kraj djetinjstva, drevnog  doba, politeizma, obnova jedinstva)      </a:t>
            </a:r>
            <a:endParaRPr kumimoji="0" lang="hr-HR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4" descr="Slikovni rezultat za slavenska mitologij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3500438"/>
            <a:ext cx="4714908" cy="34319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0" y="2286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4000" b="1" dirty="0" smtClean="0">
                <a:solidFill>
                  <a:srgbClr val="FF0000"/>
                </a:solidFill>
                <a:latin typeface="Brush Script MT" pitchFamily="66" charset="0"/>
              </a:rPr>
              <a:t>Treći ciklus: </a:t>
            </a:r>
          </a:p>
          <a:p>
            <a:pPr algn="ctr"/>
            <a:r>
              <a:rPr lang="hr-HR" sz="4000" b="1" dirty="0" smtClean="0">
                <a:solidFill>
                  <a:srgbClr val="FF0000"/>
                </a:solidFill>
                <a:latin typeface="Brush Script MT" pitchFamily="66" charset="0"/>
              </a:rPr>
              <a:t>Zrelost, vrijeme materije</a:t>
            </a:r>
            <a:endParaRPr lang="hr-HR" sz="4000" b="1" dirty="0">
              <a:solidFill>
                <a:srgbClr val="FF0000"/>
              </a:solidFill>
              <a:latin typeface="Brush Script MT" pitchFamily="66" charset="0"/>
            </a:endParaRPr>
          </a:p>
        </p:txBody>
      </p:sp>
      <p:sp>
        <p:nvSpPr>
          <p:cNvPr id="108546" name="AutoShape 2" descr="Slikovni rezultat za descart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108548" name="AutoShape 4" descr="Slikovni rezultat za descart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108550" name="AutoShape 6" descr="Slikovni rezultat za descart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sp>
        <p:nvSpPr>
          <p:cNvPr id="108552" name="AutoShape 8" descr="Slikovni rezultat za descart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r-HR"/>
          </a:p>
        </p:txBody>
      </p:sp>
      <p:pic>
        <p:nvPicPr>
          <p:cNvPr id="108554" name="Picture 10" descr="Slikovni rezultat za descart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1524000"/>
            <a:ext cx="4064000" cy="2438400"/>
          </a:xfrm>
          <a:prstGeom prst="rect">
            <a:avLst/>
          </a:prstGeom>
          <a:noFill/>
        </p:spPr>
      </p:pic>
      <p:pic>
        <p:nvPicPr>
          <p:cNvPr id="93186" name="Picture 2" descr="Slikovni rezultat za newto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209800" cy="2715311"/>
          </a:xfrm>
          <a:prstGeom prst="rect">
            <a:avLst/>
          </a:prstGeom>
          <a:noFill/>
        </p:spPr>
      </p:pic>
      <p:pic>
        <p:nvPicPr>
          <p:cNvPr id="3074" name="Picture 2" descr="Slikovni rezultat za statusni simboli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6187" y="3962400"/>
            <a:ext cx="4715689" cy="2895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905000" y="304800"/>
            <a:ext cx="5715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4000" b="1" dirty="0" smtClean="0">
                <a:solidFill>
                  <a:srgbClr val="006699"/>
                </a:solidFill>
                <a:latin typeface="Brush Script MT" pitchFamily="66" charset="0"/>
              </a:rPr>
              <a:t>7. Sunce djever i Neva Nevičica </a:t>
            </a:r>
            <a:endParaRPr lang="hr-HR" sz="4000" dirty="0">
              <a:solidFill>
                <a:srgbClr val="006699"/>
              </a:solidFill>
              <a:latin typeface="Brush Script MT" pitchFamily="66" charset="0"/>
            </a:endParaRPr>
          </a:p>
        </p:txBody>
      </p:sp>
      <p:pic>
        <p:nvPicPr>
          <p:cNvPr id="26626" name="Picture 2" descr="Slikovni rezultat za priče iz davnine neva nevič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1214422"/>
            <a:ext cx="5387710" cy="51339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1"/>
          <p:cNvSpPr/>
          <p:nvPr/>
        </p:nvSpPr>
        <p:spPr>
          <a:xfrm>
            <a:off x="1371600" y="0"/>
            <a:ext cx="77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 smtClean="0"/>
              <a:t>7 – Mudrost, duhovnost, sveukupnost promjene, </a:t>
            </a:r>
            <a:r>
              <a:rPr lang="hr-HR" sz="2800" dirty="0" smtClean="0">
                <a:solidFill>
                  <a:srgbClr val="FFC000"/>
                </a:solidFill>
              </a:rPr>
              <a:t>Sunce</a:t>
            </a:r>
          </a:p>
        </p:txBody>
      </p:sp>
      <p:sp>
        <p:nvSpPr>
          <p:cNvPr id="7" name="Rectangle 4"/>
          <p:cNvSpPr/>
          <p:nvPr/>
        </p:nvSpPr>
        <p:spPr>
          <a:xfrm>
            <a:off x="1143000" y="6072206"/>
            <a:ext cx="8001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i="1" dirty="0" smtClean="0"/>
              <a:t>Muški broj: pobjeđuje Sunce, uz pomoć Mokoš. </a:t>
            </a:r>
            <a:endParaRPr lang="hr-HR" sz="2400" i="1" dirty="0"/>
          </a:p>
        </p:txBody>
      </p:sp>
      <p:pic>
        <p:nvPicPr>
          <p:cNvPr id="8" name="Picture 2" descr="Slikovni rezultat za stvaranje svijeta u 7 dan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2000240"/>
            <a:ext cx="3343298" cy="2786082"/>
          </a:xfrm>
          <a:prstGeom prst="rect">
            <a:avLst/>
          </a:prstGeom>
          <a:noFill/>
        </p:spPr>
      </p:pic>
      <p:pic>
        <p:nvPicPr>
          <p:cNvPr id="17410" name="Picture 2" descr="Slikovni rezultat za 7 symbo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2000240"/>
            <a:ext cx="2786082" cy="2786082"/>
          </a:xfrm>
          <a:prstGeom prst="rect">
            <a:avLst/>
          </a:prstGeom>
          <a:noFill/>
        </p:spPr>
      </p:pic>
      <p:pic>
        <p:nvPicPr>
          <p:cNvPr id="9" name="Picture 2" descr="Slikovni rezultat za priče iz davnin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480" y="1285860"/>
            <a:ext cx="6972300" cy="45141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143000" y="152400"/>
            <a:ext cx="8001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b="1" i="1" dirty="0" smtClean="0">
                <a:latin typeface="Calibri" pitchFamily="34" charset="0"/>
              </a:rPr>
              <a:t>Brojevi</a:t>
            </a:r>
            <a:r>
              <a:rPr lang="hr-HR" sz="2800" b="1" dirty="0" smtClean="0">
                <a:latin typeface="Calibri" pitchFamily="34" charset="0"/>
              </a:rPr>
              <a:t>:</a:t>
            </a:r>
            <a:r>
              <a:rPr lang="hr-HR" sz="2800" dirty="0" smtClean="0">
                <a:latin typeface="Calibri" pitchFamily="34" charset="0"/>
              </a:rPr>
              <a:t> </a:t>
            </a:r>
            <a:r>
              <a:rPr lang="hr-HR" sz="2800" i="1" dirty="0" smtClean="0">
                <a:latin typeface="Calibri" pitchFamily="34" charset="0"/>
              </a:rPr>
              <a:t>Pofalit će mi za pogaču kolednicu, jer eto u mene 6 sinova, a sedmo unuče Sunce danas mi se rodilo.</a:t>
            </a:r>
            <a:r>
              <a:rPr lang="vi-VN" sz="2800" i="1" dirty="0" smtClean="0">
                <a:latin typeface="Calibri" pitchFamily="34" charset="0"/>
              </a:rPr>
              <a:t> </a:t>
            </a:r>
            <a:endParaRPr lang="hr-HR" sz="2800" i="1" dirty="0" smtClean="0">
              <a:latin typeface="Calibri" pitchFamily="34" charset="0"/>
            </a:endParaRPr>
          </a:p>
          <a:p>
            <a:r>
              <a:rPr lang="vi-VN" sz="2800" i="1" dirty="0" smtClean="0">
                <a:latin typeface="Calibri" pitchFamily="34" charset="0"/>
              </a:rPr>
              <a:t>Oko hrastove gradine </a:t>
            </a:r>
            <a:r>
              <a:rPr lang="hr-HR" sz="2800" i="1" dirty="0" smtClean="0">
                <a:latin typeface="Calibri" pitchFamily="34" charset="0"/>
              </a:rPr>
              <a:t>3</a:t>
            </a:r>
            <a:r>
              <a:rPr lang="vi-VN" sz="2800" i="1" dirty="0" smtClean="0">
                <a:latin typeface="Calibri" pitchFamily="34" charset="0"/>
              </a:rPr>
              <a:t> okopa, a nasred gradine čađavi dom.</a:t>
            </a:r>
            <a:r>
              <a:rPr lang="hr-HR" sz="2800" i="1" dirty="0" smtClean="0">
                <a:latin typeface="Calibri" pitchFamily="34" charset="0"/>
              </a:rPr>
              <a:t> </a:t>
            </a:r>
          </a:p>
          <a:p>
            <a:r>
              <a:rPr lang="hr-HR" sz="2800" i="1" dirty="0" smtClean="0">
                <a:latin typeface="Calibri" pitchFamily="34" charset="0"/>
              </a:rPr>
              <a:t>Uzvaše 20 junaka i 20 ubogih sirota, a više naroda i ne bilo u pustoj banovini. (20 – snaga, strast, visoki ideali)</a:t>
            </a:r>
          </a:p>
        </p:txBody>
      </p:sp>
      <p:pic>
        <p:nvPicPr>
          <p:cNvPr id="5" name="Picture 2" descr="Slikovni rezultat za neva nevič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67075" y="3161348"/>
            <a:ext cx="3209925" cy="36966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7943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3657600" y="201305"/>
            <a:ext cx="4495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4000" b="1" dirty="0" smtClean="0">
                <a:solidFill>
                  <a:srgbClr val="006699"/>
                </a:solidFill>
                <a:latin typeface="Brush Script MT" pitchFamily="66" charset="0"/>
              </a:rPr>
              <a:t>8. Jagor</a:t>
            </a:r>
            <a:r>
              <a:rPr lang="hr-HR" sz="4000" dirty="0" smtClean="0"/>
              <a:t> </a:t>
            </a:r>
            <a:endParaRPr lang="hr-HR" sz="4000" dirty="0">
              <a:solidFill>
                <a:srgbClr val="006699"/>
              </a:solidFill>
              <a:latin typeface="Brush Script MT" pitchFamily="66" charset="0"/>
            </a:endParaRPr>
          </a:p>
        </p:txBody>
      </p:sp>
      <p:pic>
        <p:nvPicPr>
          <p:cNvPr id="25602" name="Picture 2" descr="Slikovni rezultat za priče iz davnine jag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1066800"/>
            <a:ext cx="4572000" cy="5330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71600" y="0"/>
            <a:ext cx="7772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 smtClean="0"/>
              <a:t>8 – Ravnoteža, društvena moć, koncentrirana energija, ispravno djelovanje, </a:t>
            </a:r>
            <a:r>
              <a:rPr lang="hr-HR" sz="2800" dirty="0" smtClean="0">
                <a:solidFill>
                  <a:srgbClr val="FFC000"/>
                </a:solidFill>
              </a:rPr>
              <a:t>Mars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8" name="Picture 2" descr="Slikovni rezultat za 8 symbo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945871" y="2697411"/>
            <a:ext cx="4362473" cy="2110875"/>
          </a:xfrm>
          <a:prstGeom prst="rect">
            <a:avLst/>
          </a:prstGeom>
          <a:noFill/>
        </p:spPr>
      </p:pic>
      <p:pic>
        <p:nvPicPr>
          <p:cNvPr id="14340" name="Picture 4" descr="Slikovni rezultat za natocompass symbol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1928802"/>
            <a:ext cx="3810000" cy="3810000"/>
          </a:xfrm>
          <a:prstGeom prst="rect">
            <a:avLst/>
          </a:prstGeom>
          <a:noFill/>
        </p:spPr>
      </p:pic>
      <p:pic>
        <p:nvPicPr>
          <p:cNvPr id="8" name="Picture 2" descr="Slikovni rezultat za jagor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52" y="1085848"/>
            <a:ext cx="7696203" cy="57721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1121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143000" y="0"/>
            <a:ext cx="77724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i="1" dirty="0" smtClean="0"/>
              <a:t>Brojevi</a:t>
            </a:r>
            <a:r>
              <a:rPr lang="hr-HR" sz="2400" i="1" dirty="0" smtClean="0"/>
              <a:t>:</a:t>
            </a:r>
            <a:r>
              <a:rPr lang="hr-HR" sz="2800" i="1" dirty="0" smtClean="0"/>
              <a:t> Oko gumna 12 peći: 6 crvenih, iz njih crven plamen bije, a 6 žutih, iz njih žuti plamen bije. </a:t>
            </a:r>
          </a:p>
          <a:p>
            <a:r>
              <a:rPr lang="hr-HR" sz="2800" i="1" dirty="0" smtClean="0"/>
              <a:t>Vani mjesečina, na mjesečini koliba i pojata ko dvije šačice, a polje i dvorište </a:t>
            </a:r>
            <a:r>
              <a:rPr lang="hr-HR" sz="2800" i="1" dirty="0" err="1" smtClean="0"/>
              <a:t>ko</a:t>
            </a:r>
            <a:r>
              <a:rPr lang="hr-HR" sz="2800" i="1" dirty="0" smtClean="0"/>
              <a:t> 2 dlana — sve pleterom opleteno. Polje u 3 sloga, sva 3 izorana.</a:t>
            </a:r>
            <a:r>
              <a:rPr lang="pl-PL" sz="2800" i="1" dirty="0" smtClean="0"/>
              <a:t> </a:t>
            </a:r>
          </a:p>
          <a:p>
            <a:r>
              <a:rPr lang="pl-PL" sz="2800" i="1" dirty="0" smtClean="0"/>
              <a:t>Tako dan za danom — za sva 4 dana.</a:t>
            </a:r>
            <a:endParaRPr lang="hr-HR" sz="2800" i="1" dirty="0"/>
          </a:p>
        </p:txBody>
      </p:sp>
      <p:pic>
        <p:nvPicPr>
          <p:cNvPr id="33794" name="Picture 2" descr="Slikovni rezultat za jago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0800" y="2667000"/>
            <a:ext cx="4888393" cy="4191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143000" y="304800"/>
            <a:ext cx="8001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i="1" dirty="0" smtClean="0"/>
              <a:t>Ženski broj: pobjeda drevnih sila i prirode – spisateljičina želja, u stvarnosti to se (još) nije desilo – pobjeda maćehe i </a:t>
            </a:r>
            <a:r>
              <a:rPr lang="hr-HR" sz="2800" i="1" dirty="0" err="1" smtClean="0"/>
              <a:t>Poludnice</a:t>
            </a:r>
            <a:r>
              <a:rPr lang="hr-HR" sz="2800" i="1" dirty="0" smtClean="0"/>
              <a:t>.  </a:t>
            </a:r>
            <a:endParaRPr lang="hr-HR" sz="2400" dirty="0"/>
          </a:p>
        </p:txBody>
      </p:sp>
      <p:pic>
        <p:nvPicPr>
          <p:cNvPr id="32770" name="Picture 2" descr="Slikovni rezultat za jago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928802"/>
            <a:ext cx="7772400" cy="4371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0"/>
            <a:ext cx="7772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Sedma: Čovjek uz pomoć razuma ovladava materijom.</a:t>
            </a:r>
          </a:p>
          <a:p>
            <a:r>
              <a:rPr lang="hr-HR" sz="2800" i="1" dirty="0" smtClean="0"/>
              <a:t>Osma: industrijalizacija, povratak drevnih sila, otvoreni rat čovjeka i prirode (veliki predatori) se pretvara u gerilski (virusi, bakterije). </a:t>
            </a:r>
            <a:endParaRPr lang="hr-HR" sz="2800" i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1860" name="Picture 4" descr="Slikovni rezultat za circle of lif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2205989"/>
            <a:ext cx="5638800" cy="4652011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285852" y="1260447"/>
            <a:ext cx="7572428" cy="954107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hr-HR" sz="2800" i="1" dirty="0" smtClean="0"/>
              <a:t>Bagan ometa maćehu uz pomoć malih stvari: zrna pšenice, niti vune i vlati sijena.</a:t>
            </a:r>
            <a:endParaRPr lang="hr-HR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IBM završava s ovom pričom, koja ima istu poruku kao i prva: povratak na početak, miran suživot sa drugim ljudima i sa prirodom – povratak u raj.</a:t>
            </a:r>
            <a:endParaRPr lang="hr-HR" sz="28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" y="5042118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“Čovjek je rođen slobodan, a ipak je posvuda u okovima. Ljudski je razvoj krenuo krivim putem s prvom osobom koja je, nakon što je ogradila komad zemlje, rekla: “Ovo je moje.”” - Rousseau</a:t>
            </a:r>
            <a:endParaRPr lang="hr-HR" sz="2800" i="1" dirty="0"/>
          </a:p>
        </p:txBody>
      </p:sp>
      <p:pic>
        <p:nvPicPr>
          <p:cNvPr id="18434" name="Picture 2" descr="Slikovni rezultat za ed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314465"/>
            <a:ext cx="6589733" cy="3707048"/>
          </a:xfrm>
          <a:prstGeom prst="rect">
            <a:avLst/>
          </a:prstGeom>
          <a:noFill/>
        </p:spPr>
      </p:pic>
      <p:pic>
        <p:nvPicPr>
          <p:cNvPr id="10242" name="Picture 2" descr="Slikovni rezultat za ivana brlić mažurani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285860"/>
            <a:ext cx="2381250" cy="1590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1"/>
          <p:cNvSpPr>
            <a:spLocks noChangeArrowheads="1"/>
          </p:cNvSpPr>
          <p:nvPr/>
        </p:nvSpPr>
        <p:spPr bwMode="auto">
          <a:xfrm>
            <a:off x="0" y="0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hr-HR" sz="3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II: ciklus: Mladost, vrijeme ljudi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Š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uma           Žena i zmija (svitanje razuma, monoteizam)</a:t>
            </a:r>
            <a:endParaRPr kumimoji="0" lang="hr-H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Jaglenac      Zmaj, junak i princeza (razvoj razuma, početak uređenog dru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š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tva)      </a:t>
            </a:r>
            <a:endParaRPr kumimoji="0" lang="hr-H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Toporko      Trijumf monoteizma (nadmetanje pojedinca i dru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š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tvenog poretka, duhovnog i svjetovnog, vrhunac razuma, odbacivanje okrutnosti, moralnost, pravedno dru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š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tvo, novo jedinstvo) </a:t>
            </a:r>
            <a:endParaRPr kumimoji="0" lang="hr-HR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6" descr="Slikovni rezultat za slavenska mitologij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475686"/>
            <a:ext cx="1500198" cy="23823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143000" y="0"/>
            <a:ext cx="395794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i="1" dirty="0" smtClean="0"/>
              <a:t>7. Materijalno-ljubav</a:t>
            </a:r>
          </a:p>
          <a:p>
            <a:r>
              <a:rPr lang="hr-HR" sz="3200" i="1" dirty="0" smtClean="0"/>
              <a:t>Neposluh-odgovornost</a:t>
            </a:r>
            <a:endParaRPr lang="hr-HR" sz="32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143000" y="1143000"/>
            <a:ext cx="4614981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i="1" dirty="0" smtClean="0"/>
              <a:t>8.Želja za ugodom, </a:t>
            </a:r>
          </a:p>
          <a:p>
            <a:r>
              <a:rPr lang="hr-HR" sz="3200" i="1" dirty="0" smtClean="0"/>
              <a:t>neradom, dobrim životom-</a:t>
            </a:r>
          </a:p>
          <a:p>
            <a:r>
              <a:rPr lang="hr-HR" sz="3200" i="1" dirty="0" smtClean="0"/>
              <a:t>manipulacija materijom</a:t>
            </a:r>
          </a:p>
          <a:p>
            <a:r>
              <a:rPr lang="hr-HR" sz="3200" i="1" dirty="0" smtClean="0"/>
              <a:t>(industrijalizacija)</a:t>
            </a:r>
          </a:p>
          <a:p>
            <a:r>
              <a:rPr lang="hr-HR" sz="3200" i="1" dirty="0" smtClean="0"/>
              <a:t>Samostalnost-ovisnost</a:t>
            </a:r>
          </a:p>
          <a:p>
            <a:r>
              <a:rPr lang="hr-HR" sz="3200" i="1" dirty="0" smtClean="0"/>
              <a:t>Kolektivno-individualno </a:t>
            </a:r>
            <a:endParaRPr lang="hr-HR" sz="3200" i="1" dirty="0"/>
          </a:p>
        </p:txBody>
      </p:sp>
      <p:pic>
        <p:nvPicPr>
          <p:cNvPr id="9218" name="Picture 2" descr="Slikovni rezultat za industr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48218" y="4071942"/>
            <a:ext cx="4395781" cy="27860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0" y="2286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II</a:t>
            </a:r>
            <a:r>
              <a:rPr lang="hr-HR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rush Script MT" pitchFamily="66" charset="0"/>
              </a:rPr>
              <a:t>. Priče u brojevima</a:t>
            </a:r>
            <a:endParaRPr lang="hr-HR" sz="4000" b="1" dirty="0">
              <a:solidFill>
                <a:schemeClr val="tx1">
                  <a:lumMod val="95000"/>
                  <a:lumOff val="5000"/>
                </a:schemeClr>
              </a:solidFill>
              <a:latin typeface="Brush Script MT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6800" y="1066800"/>
            <a:ext cx="80772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/>
              <a:t>Priča</a:t>
            </a:r>
          </a:p>
          <a:p>
            <a:r>
              <a:rPr lang="hr-HR" sz="3200" dirty="0" smtClean="0"/>
              <a:t>1. Potjeh</a:t>
            </a:r>
          </a:p>
          <a:p>
            <a:r>
              <a:rPr lang="hr-HR" sz="3200" dirty="0" smtClean="0"/>
              <a:t>2. Ribar          </a:t>
            </a:r>
          </a:p>
          <a:p>
            <a:r>
              <a:rPr lang="hr-HR" sz="3200" dirty="0" smtClean="0"/>
              <a:t>3. Regoč</a:t>
            </a:r>
          </a:p>
          <a:p>
            <a:r>
              <a:rPr lang="hr-HR" sz="3200" dirty="0" smtClean="0"/>
              <a:t>4. Šuma          </a:t>
            </a:r>
          </a:p>
          <a:p>
            <a:r>
              <a:rPr lang="hr-HR" sz="3200" dirty="0" smtClean="0"/>
              <a:t>5. </a:t>
            </a:r>
            <a:r>
              <a:rPr lang="hr-HR" sz="3200" dirty="0" err="1" smtClean="0"/>
              <a:t>Jaglenac</a:t>
            </a:r>
            <a:r>
              <a:rPr lang="hr-HR" sz="3200" dirty="0" smtClean="0"/>
              <a:t>   </a:t>
            </a:r>
          </a:p>
          <a:p>
            <a:r>
              <a:rPr lang="hr-HR" sz="3200" dirty="0" smtClean="0"/>
              <a:t>6. </a:t>
            </a:r>
            <a:r>
              <a:rPr lang="hr-HR" sz="3200" dirty="0" err="1" smtClean="0"/>
              <a:t>Toporko</a:t>
            </a:r>
            <a:endParaRPr lang="hr-HR" sz="3200" dirty="0" smtClean="0"/>
          </a:p>
          <a:p>
            <a:r>
              <a:rPr lang="hr-HR" sz="3200" dirty="0" smtClean="0"/>
              <a:t>7. Neva           </a:t>
            </a:r>
          </a:p>
          <a:p>
            <a:r>
              <a:rPr lang="hr-HR" sz="3200" dirty="0" smtClean="0"/>
              <a:t>8. Jagor           </a:t>
            </a:r>
          </a:p>
          <a:p>
            <a:r>
              <a:rPr lang="hr-HR" sz="3200" b="1" dirty="0" smtClean="0"/>
              <a:t>36</a:t>
            </a:r>
            <a:r>
              <a:rPr lang="hr-HR" sz="3200" dirty="0" smtClean="0"/>
              <a:t>                  </a:t>
            </a:r>
          </a:p>
          <a:p>
            <a:r>
              <a:rPr lang="hr-HR" sz="3200" b="1" dirty="0" smtClean="0"/>
              <a:t>Nebo – misao, energija            </a:t>
            </a:r>
            <a:endParaRPr lang="hr-HR" sz="3200" b="1" dirty="0"/>
          </a:p>
        </p:txBody>
      </p:sp>
      <p:pic>
        <p:nvPicPr>
          <p:cNvPr id="5" name="Picture 2" descr="Slikovni rezultat za put ka neb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2066" y="1336733"/>
            <a:ext cx="4071934" cy="5521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6486776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i="1" dirty="0" smtClean="0"/>
              <a:t>0   beskonačno savršenstvo, sve i ništa</a:t>
            </a:r>
          </a:p>
          <a:p>
            <a:r>
              <a:rPr lang="hr-HR" sz="3200" i="1" dirty="0" smtClean="0"/>
              <a:t>10 uspjeh uz velike napore </a:t>
            </a:r>
          </a:p>
          <a:p>
            <a:r>
              <a:rPr lang="hr-HR" sz="3200" i="1" dirty="0" smtClean="0"/>
              <a:t>19 neovisnost, sloboda</a:t>
            </a:r>
          </a:p>
          <a:p>
            <a:r>
              <a:rPr lang="hr-HR" sz="3200" i="1" dirty="0" smtClean="0"/>
              <a:t>20 snaga , strast, visoki ideali</a:t>
            </a:r>
          </a:p>
          <a:p>
            <a:r>
              <a:rPr lang="hr-HR" sz="3200" i="1" dirty="0" smtClean="0"/>
              <a:t>36  broj neba, misli </a:t>
            </a:r>
          </a:p>
          <a:p>
            <a:r>
              <a:rPr lang="hr-HR" sz="3200" i="1" dirty="0" smtClean="0"/>
              <a:t>46  Ambicija, hrabrost</a:t>
            </a:r>
            <a:endParaRPr lang="hr-HR" sz="3200" i="1" dirty="0"/>
          </a:p>
        </p:txBody>
      </p:sp>
      <p:pic>
        <p:nvPicPr>
          <p:cNvPr id="3" name="Picture 2" descr="Slikovni rezultat za tarot 19 the su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24600" y="533400"/>
            <a:ext cx="2543175" cy="4200526"/>
          </a:xfrm>
          <a:prstGeom prst="rect">
            <a:avLst/>
          </a:prstGeom>
          <a:noFill/>
        </p:spPr>
      </p:pic>
      <p:pic>
        <p:nvPicPr>
          <p:cNvPr id="6146" name="Picture 2" descr="Slikovni rezultat za 10 symbo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4000504"/>
            <a:ext cx="2143116" cy="2143116"/>
          </a:xfrm>
          <a:prstGeom prst="rect">
            <a:avLst/>
          </a:prstGeom>
          <a:noFill/>
        </p:spPr>
      </p:pic>
      <p:pic>
        <p:nvPicPr>
          <p:cNvPr id="6" name="Picture 2" descr="Slikovni rezultat za ključanic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3048000"/>
            <a:ext cx="38100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066800" y="428604"/>
            <a:ext cx="80772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/>
              <a:t>Priča         Poglavlja</a:t>
            </a:r>
          </a:p>
          <a:p>
            <a:r>
              <a:rPr lang="hr-HR" sz="3200" dirty="0" smtClean="0"/>
              <a:t>1. Potjeh        7</a:t>
            </a:r>
          </a:p>
          <a:p>
            <a:r>
              <a:rPr lang="hr-HR" sz="3200" dirty="0" smtClean="0"/>
              <a:t>2. Ribar          3 (o,m,s)                  </a:t>
            </a:r>
          </a:p>
          <a:p>
            <a:r>
              <a:rPr lang="hr-HR" sz="3200" dirty="0" smtClean="0"/>
              <a:t>3. Regoč         2 (R,K,2s)                  </a:t>
            </a:r>
          </a:p>
          <a:p>
            <a:r>
              <a:rPr lang="hr-HR" sz="3200" dirty="0" smtClean="0"/>
              <a:t>4. Šuma          3 (m,s,ž;D,T,S)         </a:t>
            </a:r>
          </a:p>
          <a:p>
            <a:r>
              <a:rPr lang="hr-HR" sz="3200" dirty="0" smtClean="0"/>
              <a:t>5. Jaglenac   19  (sloboda)            </a:t>
            </a:r>
          </a:p>
          <a:p>
            <a:r>
              <a:rPr lang="hr-HR" sz="3200" dirty="0" smtClean="0"/>
              <a:t>6. Toporko      8 (organ. druš.)   </a:t>
            </a:r>
          </a:p>
          <a:p>
            <a:r>
              <a:rPr lang="hr-HR" sz="3200" dirty="0" smtClean="0"/>
              <a:t>7. Neva           0  (savršenstvo, zatvaranje kruga)         </a:t>
            </a:r>
          </a:p>
          <a:p>
            <a:r>
              <a:rPr lang="hr-HR" sz="3200" dirty="0" smtClean="0"/>
              <a:t>8. Jagor           4 ( stabilnost)         </a:t>
            </a:r>
          </a:p>
          <a:p>
            <a:r>
              <a:rPr lang="hr-HR" sz="3200" b="1" dirty="0" smtClean="0"/>
              <a:t>36                  46</a:t>
            </a:r>
            <a:r>
              <a:rPr lang="hr-HR" sz="3200" dirty="0" smtClean="0"/>
              <a:t>                             </a:t>
            </a:r>
          </a:p>
          <a:p>
            <a:r>
              <a:rPr lang="hr-HR" sz="3200" b="1" dirty="0" smtClean="0"/>
              <a:t>Nebo             Ambicija, hrabrost       </a:t>
            </a:r>
          </a:p>
          <a:p>
            <a:endParaRPr lang="hr-HR" sz="3200" dirty="0"/>
          </a:p>
        </p:txBody>
      </p:sp>
      <p:pic>
        <p:nvPicPr>
          <p:cNvPr id="7170" name="Picture 2" descr="Slikovni rezultat za neva nevič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69581" y="0"/>
            <a:ext cx="3174419" cy="385762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66800" y="428604"/>
            <a:ext cx="8077200" cy="600164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sz="3200" dirty="0" smtClean="0"/>
              <a:t>Priča         Poglavlja           Broj likova u naslovu   </a:t>
            </a:r>
          </a:p>
          <a:p>
            <a:r>
              <a:rPr lang="hr-HR" sz="3200" dirty="0" smtClean="0"/>
              <a:t>1. Potjeh        7                               1</a:t>
            </a:r>
          </a:p>
          <a:p>
            <a:r>
              <a:rPr lang="hr-HR" sz="3200" dirty="0" smtClean="0"/>
              <a:t>2. Ribar          3 (o,m,s)                  2</a:t>
            </a:r>
          </a:p>
          <a:p>
            <a:r>
              <a:rPr lang="hr-HR" sz="3200" dirty="0" smtClean="0"/>
              <a:t>3. Regoč         2 (R,K,2s)                 1 </a:t>
            </a:r>
          </a:p>
          <a:p>
            <a:r>
              <a:rPr lang="hr-HR" sz="3200" dirty="0" smtClean="0"/>
              <a:t>4. Šuma          3 (m,s,ž;D,T,S)         1</a:t>
            </a:r>
          </a:p>
          <a:p>
            <a:r>
              <a:rPr lang="hr-HR" sz="3200" dirty="0" smtClean="0"/>
              <a:t>5. Jaglenac   19  (sloboda)            2</a:t>
            </a:r>
          </a:p>
          <a:p>
            <a:r>
              <a:rPr lang="hr-HR" sz="3200" dirty="0" smtClean="0"/>
              <a:t>6. Toporko      8 (organ. druš.)   10 (usp. uz nap.)</a:t>
            </a:r>
          </a:p>
          <a:p>
            <a:r>
              <a:rPr lang="hr-HR" sz="3200" dirty="0" smtClean="0"/>
              <a:t>7. Neva           0  (savršenstvo)      2</a:t>
            </a:r>
          </a:p>
          <a:p>
            <a:r>
              <a:rPr lang="hr-HR" sz="3200" dirty="0" smtClean="0"/>
              <a:t>8. Jagor           4 ( stabilnost)         1</a:t>
            </a:r>
          </a:p>
          <a:p>
            <a:r>
              <a:rPr lang="hr-HR" sz="3200" b="1" dirty="0" smtClean="0"/>
              <a:t>36                  46                             20</a:t>
            </a:r>
          </a:p>
          <a:p>
            <a:r>
              <a:rPr lang="hr-HR" sz="3200" b="1" dirty="0" smtClean="0"/>
              <a:t>Nebo           Amb., hrab.     Snaga, strast, ideali</a:t>
            </a:r>
          </a:p>
          <a:p>
            <a:endParaRPr lang="hr-HR" sz="3200" dirty="0"/>
          </a:p>
        </p:txBody>
      </p:sp>
    </p:spTree>
    <p:extLst>
      <p:ext uri="{BB962C8B-B14F-4D97-AF65-F5344CB8AC3E}">
        <p14:creationId xmlns:p14="http://schemas.microsoft.com/office/powerpoint/2010/main" xmlns="" val="28662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066800" y="0"/>
            <a:ext cx="8077200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/>
              <a:t>Priča     Broj sl. u imen. u nasl.      Br. sl. u nas.</a:t>
            </a:r>
          </a:p>
          <a:p>
            <a:r>
              <a:rPr lang="hr-HR" sz="3200" dirty="0" smtClean="0"/>
              <a:t>1. Potjeh                 6                                24</a:t>
            </a:r>
          </a:p>
          <a:p>
            <a:r>
              <a:rPr lang="hr-HR" sz="3200" dirty="0" smtClean="0"/>
              <a:t>2. Ribar                   7                                23</a:t>
            </a:r>
          </a:p>
          <a:p>
            <a:r>
              <a:rPr lang="hr-HR" sz="3200" dirty="0" smtClean="0"/>
              <a:t>3. Regoč                  5                                  5</a:t>
            </a:r>
          </a:p>
          <a:p>
            <a:r>
              <a:rPr lang="hr-HR" sz="3200" dirty="0" smtClean="0"/>
              <a:t>4. Šuma                   7                                14</a:t>
            </a:r>
          </a:p>
          <a:p>
            <a:r>
              <a:rPr lang="hr-HR" sz="3200" dirty="0" smtClean="0"/>
              <a:t>5. Jaglenac          8 + 7                             30</a:t>
            </a:r>
          </a:p>
          <a:p>
            <a:r>
              <a:rPr lang="hr-HR" sz="3200" dirty="0" smtClean="0"/>
              <a:t>6. Toporko            15                                30</a:t>
            </a:r>
          </a:p>
          <a:p>
            <a:r>
              <a:rPr lang="hr-HR" sz="3200" dirty="0" smtClean="0"/>
              <a:t>7. Neva                5 + 12                           24  </a:t>
            </a:r>
          </a:p>
          <a:p>
            <a:r>
              <a:rPr lang="hr-HR" sz="3200" dirty="0" smtClean="0"/>
              <a:t>8. Jagor                   5                                   5</a:t>
            </a:r>
          </a:p>
          <a:p>
            <a:r>
              <a:rPr lang="hr-HR" sz="3200" b="1" dirty="0" smtClean="0"/>
              <a:t>                               77                              155</a:t>
            </a:r>
          </a:p>
          <a:p>
            <a:r>
              <a:rPr lang="hr-HR" sz="3200" b="1" dirty="0" smtClean="0"/>
              <a:t>                Lijepo izražavanje           Kontrola misli</a:t>
            </a:r>
          </a:p>
          <a:p>
            <a:r>
              <a:rPr lang="hr-HR" sz="3200" dirty="0" smtClean="0"/>
              <a:t>15-sklad    17-napor i uživanje    23-promjene i prilagođavanje       24-ljubav i majčinstvo</a:t>
            </a:r>
          </a:p>
          <a:p>
            <a:r>
              <a:rPr lang="hr-HR" sz="3200" dirty="0" smtClean="0"/>
              <a:t>14-uravnoteženje energije  30-kreat. i komunik.</a:t>
            </a:r>
            <a:endParaRPr lang="hr-HR" sz="3200" dirty="0"/>
          </a:p>
        </p:txBody>
      </p:sp>
    </p:spTree>
    <p:extLst>
      <p:ext uri="{BB962C8B-B14F-4D97-AF65-F5344CB8AC3E}">
        <p14:creationId xmlns:p14="http://schemas.microsoft.com/office/powerpoint/2010/main" xmlns="" val="253453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066800" y="0"/>
            <a:ext cx="8077200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/>
              <a:t>Priča            Tumač imena   </a:t>
            </a:r>
          </a:p>
          <a:p>
            <a:r>
              <a:rPr lang="hr-HR" sz="3200" dirty="0" smtClean="0"/>
              <a:t>1. Potjeh                2</a:t>
            </a:r>
          </a:p>
          <a:p>
            <a:r>
              <a:rPr lang="hr-HR" sz="3200" dirty="0" smtClean="0"/>
              <a:t>2. Ribar                  7</a:t>
            </a:r>
          </a:p>
          <a:p>
            <a:r>
              <a:rPr lang="hr-HR" sz="3200" dirty="0" smtClean="0"/>
              <a:t>3. Regoč                 2  </a:t>
            </a:r>
          </a:p>
          <a:p>
            <a:r>
              <a:rPr lang="hr-HR" sz="3200" dirty="0" smtClean="0"/>
              <a:t>4. Šuma                  2</a:t>
            </a:r>
          </a:p>
          <a:p>
            <a:r>
              <a:rPr lang="hr-HR" sz="3200" dirty="0" smtClean="0"/>
              <a:t>5. Jaglenac             3</a:t>
            </a:r>
          </a:p>
          <a:p>
            <a:r>
              <a:rPr lang="hr-HR" sz="3200" dirty="0" smtClean="0"/>
              <a:t>6. Toporko              2</a:t>
            </a:r>
          </a:p>
          <a:p>
            <a:r>
              <a:rPr lang="hr-HR" sz="3200" dirty="0" smtClean="0"/>
              <a:t>7. Neva                   4  </a:t>
            </a:r>
          </a:p>
          <a:p>
            <a:r>
              <a:rPr lang="hr-HR" sz="3200" dirty="0" smtClean="0"/>
              <a:t>8. Jagor                   2</a:t>
            </a:r>
          </a:p>
          <a:p>
            <a:r>
              <a:rPr lang="hr-HR" sz="3200" b="1" dirty="0" smtClean="0"/>
              <a:t>                               24</a:t>
            </a:r>
          </a:p>
          <a:p>
            <a:r>
              <a:rPr lang="hr-HR" sz="3200" dirty="0" smtClean="0"/>
              <a:t>                    </a:t>
            </a:r>
            <a:r>
              <a:rPr lang="hr-HR" sz="3200" b="1" dirty="0" smtClean="0"/>
              <a:t>Ljubav i majčinstvo,</a:t>
            </a:r>
          </a:p>
          <a:p>
            <a:r>
              <a:rPr lang="hr-HR" sz="3200" b="1" dirty="0" smtClean="0"/>
              <a:t>                  dan, zatvaranje kruga, </a:t>
            </a:r>
          </a:p>
          <a:p>
            <a:r>
              <a:rPr lang="hr-HR" sz="3200" b="1" dirty="0" smtClean="0"/>
              <a:t>         jedinstvo suprotnosti (dan i noć)</a:t>
            </a:r>
          </a:p>
          <a:p>
            <a:endParaRPr lang="hr-HR" sz="3200" b="1" dirty="0"/>
          </a:p>
        </p:txBody>
      </p:sp>
      <p:pic>
        <p:nvPicPr>
          <p:cNvPr id="9218" name="Picture 2" descr="Slikovni rezultat za human evolu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5507" y="2209800"/>
            <a:ext cx="4638493" cy="220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066800" y="0"/>
            <a:ext cx="80772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/>
              <a:t>Priča            Ljudi       Životinje     Mitska bića</a:t>
            </a:r>
          </a:p>
          <a:p>
            <a:r>
              <a:rPr lang="hr-HR" sz="3200" dirty="0" smtClean="0"/>
              <a:t>1. Potjeh        4                 0                        5</a:t>
            </a:r>
          </a:p>
          <a:p>
            <a:r>
              <a:rPr lang="hr-HR" sz="3200" dirty="0" smtClean="0"/>
              <a:t>2. Ribar          4                 4                        8</a:t>
            </a:r>
          </a:p>
          <a:p>
            <a:r>
              <a:rPr lang="hr-HR" sz="3200" dirty="0" smtClean="0"/>
              <a:t>3. Regoč         3                 2                        2</a:t>
            </a:r>
          </a:p>
          <a:p>
            <a:r>
              <a:rPr lang="hr-HR" sz="3200" dirty="0" smtClean="0"/>
              <a:t>4. Šuma          3                 6                        6</a:t>
            </a:r>
          </a:p>
          <a:p>
            <a:r>
              <a:rPr lang="hr-HR" sz="3200" dirty="0" smtClean="0"/>
              <a:t>5. Jaglenac     7                 6                        8</a:t>
            </a:r>
          </a:p>
          <a:p>
            <a:r>
              <a:rPr lang="hr-HR" sz="3200" dirty="0" smtClean="0"/>
              <a:t>6. Toporko    22                 4                        1</a:t>
            </a:r>
          </a:p>
          <a:p>
            <a:r>
              <a:rPr lang="hr-HR" sz="3200" dirty="0" smtClean="0"/>
              <a:t>7. Neva          46                7                        2</a:t>
            </a:r>
          </a:p>
          <a:p>
            <a:r>
              <a:rPr lang="hr-HR" sz="3200" dirty="0" smtClean="0"/>
              <a:t>8. Jagor            3                3                        4</a:t>
            </a:r>
          </a:p>
          <a:p>
            <a:r>
              <a:rPr lang="hr-HR" sz="3200" dirty="0" smtClean="0"/>
              <a:t>                       </a:t>
            </a:r>
            <a:r>
              <a:rPr lang="hr-HR" sz="3200" b="1" dirty="0" smtClean="0"/>
              <a:t>93              32                      31</a:t>
            </a:r>
          </a:p>
          <a:p>
            <a:r>
              <a:rPr lang="hr-HR" sz="3200" dirty="0" smtClean="0"/>
              <a:t>                   </a:t>
            </a:r>
          </a:p>
        </p:txBody>
      </p:sp>
      <p:sp>
        <p:nvSpPr>
          <p:cNvPr id="4" name="Rectangle 7"/>
          <p:cNvSpPr/>
          <p:nvPr/>
        </p:nvSpPr>
        <p:spPr>
          <a:xfrm>
            <a:off x="76200" y="5473005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2800" i="1" dirty="0" smtClean="0"/>
              <a:t>"Čim se čovjek pojavio, sve je bilo potpuno. </a:t>
            </a:r>
          </a:p>
          <a:p>
            <a:pPr algn="ctr"/>
            <a:r>
              <a:rPr lang="hr-HR" sz="2800" i="1" dirty="0" smtClean="0"/>
              <a:t>Jer, sve </a:t>
            </a:r>
            <a:r>
              <a:rPr lang="pl-PL" sz="2800" i="1" dirty="0" smtClean="0"/>
              <a:t>je u čovjeku sadržano. </a:t>
            </a:r>
          </a:p>
          <a:p>
            <a:pPr algn="ctr"/>
            <a:r>
              <a:rPr lang="pl-PL" sz="2800" i="1" dirty="0" smtClean="0"/>
              <a:t>On u sebi ujedinjuje sve </a:t>
            </a:r>
            <a:r>
              <a:rPr lang="hr-HR" sz="2800" i="1" dirty="0" smtClean="0"/>
              <a:t>oblike".- HP Blavitzky</a:t>
            </a:r>
            <a:endParaRPr lang="hr-HR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066800" y="0"/>
            <a:ext cx="8077200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/>
              <a:t>Priča                     Bog   </a:t>
            </a:r>
          </a:p>
          <a:p>
            <a:r>
              <a:rPr lang="hr-HR" sz="3200" dirty="0" smtClean="0"/>
              <a:t>1. Potjeh                0</a:t>
            </a:r>
          </a:p>
          <a:p>
            <a:r>
              <a:rPr lang="hr-HR" sz="3200" dirty="0" smtClean="0"/>
              <a:t>2. Ribar                  0</a:t>
            </a:r>
          </a:p>
          <a:p>
            <a:r>
              <a:rPr lang="hr-HR" sz="3200" dirty="0" smtClean="0"/>
              <a:t>3. Regoč                 7  duhovnost, dubinsko znanj</a:t>
            </a:r>
          </a:p>
          <a:p>
            <a:r>
              <a:rPr lang="hr-HR" sz="3200" dirty="0" smtClean="0"/>
              <a:t>4. Šuma                10  uspjeh uz napor</a:t>
            </a:r>
          </a:p>
          <a:p>
            <a:r>
              <a:rPr lang="hr-HR" sz="3200" dirty="0" smtClean="0"/>
              <a:t>5. Jaglenac             6  savršenstvo, stabilnost</a:t>
            </a:r>
          </a:p>
          <a:p>
            <a:r>
              <a:rPr lang="hr-HR" sz="3200" dirty="0" smtClean="0"/>
              <a:t>6. Toporko              0  </a:t>
            </a:r>
          </a:p>
          <a:p>
            <a:r>
              <a:rPr lang="hr-HR" sz="3200" dirty="0" smtClean="0"/>
              <a:t>7. Neva                   0  </a:t>
            </a:r>
          </a:p>
          <a:p>
            <a:r>
              <a:rPr lang="hr-HR" sz="3200" dirty="0" smtClean="0"/>
              <a:t>8. Jagor                   2 razdvajanje, sukob</a:t>
            </a:r>
          </a:p>
          <a:p>
            <a:r>
              <a:rPr lang="hr-HR" sz="3200" b="1" dirty="0" smtClean="0"/>
              <a:t>                               25</a:t>
            </a:r>
          </a:p>
          <a:p>
            <a:r>
              <a:rPr lang="hr-HR" sz="3200" dirty="0" smtClean="0"/>
              <a:t>                     </a:t>
            </a:r>
            <a:r>
              <a:rPr lang="hr-HR" sz="3200" b="1" dirty="0" smtClean="0"/>
              <a:t>dvosmislenost</a:t>
            </a:r>
          </a:p>
          <a:p>
            <a:r>
              <a:rPr lang="hr-HR" sz="3200" b="1" dirty="0" smtClean="0"/>
              <a:t>3+4+5+8=20  snaga, strast, ideali</a:t>
            </a:r>
          </a:p>
          <a:p>
            <a:r>
              <a:rPr lang="hr-HR" sz="3200" b="1" dirty="0" smtClean="0"/>
              <a:t>3*7+4*10+5*6+8*2=107 novi početak, slušaj svoju intuiciju, anđeoski broj</a:t>
            </a:r>
            <a:endParaRPr lang="hr-HR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5"/>
            <a:ext cx="1447797" cy="685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066800" y="0"/>
            <a:ext cx="8077200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dirty="0" smtClean="0"/>
              <a:t>Priča            Bog, Bože, Božj*   </a:t>
            </a:r>
          </a:p>
          <a:p>
            <a:r>
              <a:rPr lang="hr-HR" sz="3200" dirty="0" smtClean="0"/>
              <a:t>1. Potjeh                0</a:t>
            </a:r>
          </a:p>
          <a:p>
            <a:r>
              <a:rPr lang="hr-HR" sz="3200" dirty="0" smtClean="0"/>
              <a:t>2. Ribar                  0</a:t>
            </a:r>
          </a:p>
          <a:p>
            <a:r>
              <a:rPr lang="hr-HR" sz="3200" dirty="0" smtClean="0"/>
              <a:t>3. Regoč               20  snaga, strast, ideali</a:t>
            </a:r>
          </a:p>
          <a:p>
            <a:r>
              <a:rPr lang="hr-HR" sz="3200" dirty="0" smtClean="0"/>
              <a:t>4. Šuma                15  sklad</a:t>
            </a:r>
          </a:p>
          <a:p>
            <a:r>
              <a:rPr lang="hr-HR" sz="3200" dirty="0" smtClean="0"/>
              <a:t>5. Jaglenac           14  uravnoteženje energije</a:t>
            </a:r>
          </a:p>
          <a:p>
            <a:r>
              <a:rPr lang="hr-HR" sz="3200" dirty="0" smtClean="0"/>
              <a:t>6. Toporko              4  materija, razum, red</a:t>
            </a:r>
          </a:p>
          <a:p>
            <a:r>
              <a:rPr lang="hr-HR" sz="3200" dirty="0" smtClean="0"/>
              <a:t>7. Neva                   0  </a:t>
            </a:r>
          </a:p>
          <a:p>
            <a:r>
              <a:rPr lang="hr-HR" sz="3200" dirty="0" smtClean="0"/>
              <a:t>8. Jagor                   4</a:t>
            </a:r>
          </a:p>
          <a:p>
            <a:r>
              <a:rPr lang="hr-HR" sz="3200" b="1" dirty="0" smtClean="0"/>
              <a:t>                               57</a:t>
            </a:r>
          </a:p>
          <a:p>
            <a:r>
              <a:rPr lang="hr-HR" sz="3200" dirty="0" smtClean="0"/>
              <a:t>                    </a:t>
            </a:r>
            <a:r>
              <a:rPr lang="hr-HR" sz="3200" b="1" dirty="0" smtClean="0"/>
              <a:t>Izdaja, problemi</a:t>
            </a:r>
          </a:p>
          <a:p>
            <a:r>
              <a:rPr lang="hr-HR" sz="3200" b="1" dirty="0" smtClean="0"/>
              <a:t>3+4+5+6+8=26  osobna inicijativa u borbi protiv grijeha</a:t>
            </a:r>
          </a:p>
          <a:p>
            <a:r>
              <a:rPr lang="hr-HR" sz="3200" b="1" dirty="0" smtClean="0"/>
              <a:t>3*20+4*15+5*14+6*4+8*4=246 suradnja,harm</a:t>
            </a:r>
            <a:endParaRPr lang="hr-HR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-32" y="-24"/>
            <a:ext cx="9144000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3.8. Upotrebljeni brojevi i njihova frekvencija:</a:t>
            </a:r>
            <a:endParaRPr kumimoji="0" lang="hr-H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Broj         Frekvencija      </a:t>
            </a:r>
            <a:endParaRPr kumimoji="0" lang="hr-H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0                           2                                 </a:t>
            </a:r>
            <a:endParaRPr kumimoji="0" lang="hr-H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½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14                                 </a:t>
            </a:r>
            <a:endParaRPr kumimoji="0" lang="hr-H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1                       161                              </a:t>
            </a:r>
            <a:endParaRPr kumimoji="0" lang="hr-H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2                       169                              </a:t>
            </a:r>
            <a:endParaRPr kumimoji="0" lang="hr-H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3                         52                              </a:t>
            </a:r>
            <a:endParaRPr kumimoji="0" lang="hr-H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4                           8                                </a:t>
            </a:r>
            <a:endParaRPr kumimoji="0" lang="hr-H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5                           3                                </a:t>
            </a:r>
            <a:endParaRPr kumimoji="0" lang="hr-H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6                           6                                </a:t>
            </a:r>
            <a:endParaRPr kumimoji="0" lang="hr-H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7                         23                              </a:t>
            </a:r>
            <a:endParaRPr kumimoji="0" lang="hr-H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8                           2                                </a:t>
            </a:r>
            <a:endParaRPr kumimoji="0" lang="hr-H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9                         50                              </a:t>
            </a:r>
            <a:endParaRPr kumimoji="0" lang="hr-H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10                       20                                 </a:t>
            </a:r>
            <a:endParaRPr kumimoji="0" lang="hr-H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0"/>
            <a:ext cx="91440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III. ciklus: Zrelost, vrijeme materije</a:t>
            </a:r>
            <a:endParaRPr kumimoji="0" lang="hr-H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Neva           Idealizam (ljubav nadjačava dru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š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tvene norme, prevlast razuma nad materijom, ideala nad materijalizmom, kvaliteta nad kvantitetom)  </a:t>
            </a:r>
            <a:endParaRPr kumimoji="0" lang="hr-H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 Jagor           Materijalizam ( preokret: pobjeda materije nad razumom, industrijalizacija, gubitak kontrole, ponovno jačanje drevnih sila unutar i izvan čovjeka)</a:t>
            </a:r>
            <a:endParaRPr kumimoji="0" lang="hr-HR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Povezana slik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3500438"/>
            <a:ext cx="3155658" cy="33575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0" y="0"/>
            <a:ext cx="5072066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12                         5                                </a:t>
            </a:r>
            <a:endParaRPr kumimoji="0" lang="hr-H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20                         4                                </a:t>
            </a:r>
            <a:endParaRPr kumimoji="0" lang="hr-H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30                         1                                </a:t>
            </a:r>
            <a:endParaRPr kumimoji="0" lang="hr-H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50                         2                              </a:t>
            </a:r>
            <a:endParaRPr kumimoji="0" lang="hr-H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100                     10                            </a:t>
            </a:r>
            <a:endParaRPr kumimoji="0" lang="hr-H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200                       1                              </a:t>
            </a:r>
            <a:endParaRPr kumimoji="0" lang="hr-H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500                       1                              </a:t>
            </a:r>
            <a:endParaRPr kumimoji="0" lang="hr-H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1000                     3                               </a:t>
            </a:r>
            <a:endParaRPr kumimoji="0" lang="hr-H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Ukupno:</a:t>
            </a:r>
            <a:endParaRPr kumimoji="0" lang="hr-H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20                  537   </a:t>
            </a:r>
            <a:endParaRPr kumimoji="0" lang="hr-HR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likovni rezultat za slavenska mitologij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0"/>
            <a:ext cx="4929222" cy="6963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1"/>
          <p:cNvSpPr>
            <a:spLocks noChangeArrowheads="1"/>
          </p:cNvSpPr>
          <p:nvPr/>
        </p:nvSpPr>
        <p:spPr bwMode="auto">
          <a:xfrm>
            <a:off x="0" y="0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Brojevi ne izražavaju samo količine nego i ideje i sile. Svaki broj ima određeno svostvo, po vjerovanjima drevnih naroda slučajnost ne postoji, sve je dio Jednog i jednog velikog </a:t>
            </a: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š</a:t>
            </a: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arenog i razigranog tkanja koje se zove život.</a:t>
            </a:r>
            <a:endParaRPr kumimoji="0" lang="hr-H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Za Platona je tumačenje simbola i brojeva najvi</a:t>
            </a: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š</a:t>
            </a: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 stupanj spoznaje i bit kozmičkog i unutarnjeg sklada, a brojanje i računanje je najniži stupanj umjeća matematike (Regoč ne zna skoro ni</a:t>
            </a: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š</a:t>
            </a: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 osim brojati).</a:t>
            </a:r>
            <a:endParaRPr kumimoji="0" lang="hr-H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Pitagora kaže da je svemir urađen prema brojevima i geometrijskim oblicima. </a:t>
            </a:r>
            <a:endParaRPr kumimoji="0" lang="hr-HR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1"/>
          <p:cNvSpPr>
            <a:spLocks noChangeArrowheads="1"/>
          </p:cNvSpPr>
          <p:nvPr/>
        </p:nvSpPr>
        <p:spPr bwMode="auto">
          <a:xfrm>
            <a:off x="0" y="0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Njego</a:t>
            </a: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š</a:t>
            </a: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hr-H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˝Iz grmena velikoga lafu izać trudno nije,</a:t>
            </a:r>
            <a:b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 velikim narodima geniju se gnj'jezdo vije...˝</a:t>
            </a:r>
            <a:endParaRPr kumimoji="0" lang="hr-HR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4995" name="Picture 3" descr="Povezana slik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90" y="1785925"/>
            <a:ext cx="8358214" cy="50782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1"/>
          <p:cNvSpPr>
            <a:spLocks noChangeArrowheads="1"/>
          </p:cNvSpPr>
          <p:nvPr/>
        </p:nvSpPr>
        <p:spPr bwMode="auto">
          <a:xfrm>
            <a:off x="0" y="0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˝Čobani i čobanice poustaja</a:t>
            </a: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š</a:t>
            </a: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e, pa stado</a:t>
            </a: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š</a:t>
            </a: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 viriti, sve jedan iza drugoga stojeći, na Kosjenku, a onda oni, koji se bijahu najgore upla</a:t>
            </a: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š</a:t>
            </a: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ili, najprije priđo</a:t>
            </a: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š</a:t>
            </a: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 k njoj, jer bijahu u svemu najhitriji.˝</a:t>
            </a:r>
            <a:endParaRPr kumimoji="0" lang="hr-HR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6019" name="Picture 3" descr="Slikovni rezultat za slavenska mitologij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357430"/>
            <a:ext cx="3786214" cy="45073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1"/>
          <p:cNvSpPr>
            <a:spLocks noChangeArrowheads="1"/>
          </p:cNvSpPr>
          <p:nvPr/>
        </p:nvSpPr>
        <p:spPr bwMode="auto">
          <a:xfrm>
            <a:off x="0" y="0"/>
            <a:ext cx="9144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˝Po savjetu bake i djeda učini</a:t>
            </a:r>
            <a:r>
              <a:rPr kumimoji="0" lang="hr-HR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š</a:t>
            </a:r>
            <a:r>
              <a:rPr kumimoji="0" lang="hr-HR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 samo jedno selo i jedno gumno, jednu crkvu i jedno groblje, kako vi</a:t>
            </a:r>
            <a:r>
              <a:rPr kumimoji="0" lang="hr-HR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š</a:t>
            </a:r>
            <a:r>
              <a:rPr kumimoji="0" lang="hr-HR" sz="3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 ne bi bilo zlobe ni nesreće.˝</a:t>
            </a:r>
            <a:endParaRPr kumimoji="0" lang="hr-HR" sz="4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7043" name="Picture 3" descr="Slikovni rezultat za slavenska mitologij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857364"/>
            <a:ext cx="3786214" cy="50482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1"/>
          <p:cNvSpPr>
            <a:spLocks noChangeArrowheads="1"/>
          </p:cNvSpPr>
          <p:nvPr/>
        </p:nvSpPr>
        <p:spPr bwMode="auto">
          <a:xfrm>
            <a:off x="0" y="0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˝A u tvrdome gradu, međutim, kićena gospoda jednako su pila i pirovala. No ovo je trajalo već odvi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š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 godina, pak premda bijahu podrumi i riznice tvrdoga grada najbogatiji u sedam carevina, ipak je nakon toliko godina počelo u njima nestajati alema. Nevjerne sluge odmah se pobuni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š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e, čaglji se razbjego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š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e, straže ostavi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š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 svoja mjesta. Al sve ovo jo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š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ne zabrinu gospodu, jer bijahu izgubili pamet od vina i pirovanja.˝</a:t>
            </a:r>
            <a:endParaRPr kumimoji="0" lang="hr-HR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8067" name="Picture 3" descr="Povezana slik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8708" y="4000504"/>
            <a:ext cx="4444994" cy="2857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1"/>
          <p:cNvSpPr>
            <a:spLocks noChangeArrowheads="1"/>
          </p:cNvSpPr>
          <p:nvPr/>
        </p:nvSpPr>
        <p:spPr bwMode="auto">
          <a:xfrm>
            <a:off x="0" y="0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˝U ludo sam diz'o zidove do neba˝, misli on,˝nisu meni m</a:t>
            </a: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î</a:t>
            </a: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ri i zidovi djecu sačuvali,</a:t>
            </a:r>
            <a:endParaRPr kumimoji="0" lang="hr-H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nego rupa, koju kepčić probi! Pa na</a:t>
            </a: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š</a:t>
            </a: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 mi onda m</a:t>
            </a: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î</a:t>
            </a: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ri i zidovi?˝</a:t>
            </a:r>
            <a:endParaRPr kumimoji="0" lang="hr-HR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9091" name="Picture 3" descr="Slikovni rezultat za slavenska mitologij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259299"/>
            <a:ext cx="7286676" cy="45987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1"/>
          <p:cNvSpPr>
            <a:spLocks noChangeArrowheads="1"/>
          </p:cNvSpPr>
          <p:nvPr/>
        </p:nvSpPr>
        <p:spPr bwMode="auto">
          <a:xfrm>
            <a:off x="0" y="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˝Tražite i izaberite </a:t>
            </a: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š</a:t>
            </a:r>
            <a:r>
              <a:rPr kumimoji="0" lang="hr-H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 ima najsitnije u kolibi i u pojati. Na onom će joj se snaga razbiti.˝</a:t>
            </a:r>
            <a:endParaRPr kumimoji="0" lang="hr-HR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0115" name="Picture 3" descr="Povezana slik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197020"/>
            <a:ext cx="4572032" cy="56609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3848101" y="1562101"/>
            <a:ext cx="1447797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3848100" y="-3848101"/>
            <a:ext cx="1447797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3"/>
          <p:cNvSpPr txBox="1"/>
          <p:nvPr/>
        </p:nvSpPr>
        <p:spPr>
          <a:xfrm>
            <a:off x="0" y="99060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III</a:t>
            </a:r>
            <a:r>
              <a:rPr lang="hr-HR" sz="4000" b="1" dirty="0" smtClean="0">
                <a:solidFill>
                  <a:srgbClr val="FF0000"/>
                </a:solidFill>
                <a:latin typeface="Brush Script MT" pitchFamily="66" charset="0"/>
              </a:rPr>
              <a:t>. </a:t>
            </a:r>
            <a:r>
              <a:rPr lang="hr-HR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rush Script MT" pitchFamily="66" charset="0"/>
              </a:rPr>
              <a:t>Kraj</a:t>
            </a:r>
            <a:endParaRPr lang="hr-HR" sz="4000" b="1" dirty="0">
              <a:solidFill>
                <a:schemeClr val="tx1">
                  <a:lumMod val="95000"/>
                  <a:lumOff val="5000"/>
                </a:schemeClr>
              </a:solidFill>
              <a:latin typeface="Brush Script MT" pitchFamily="66" charset="0"/>
            </a:endParaRPr>
          </a:p>
        </p:txBody>
      </p:sp>
      <p:pic>
        <p:nvPicPr>
          <p:cNvPr id="9" name="Picture 2" descr="Slikovni rezultat za ivana brlić mažuranić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98" y="1624028"/>
            <a:ext cx="2857500" cy="4162426"/>
          </a:xfrm>
          <a:prstGeom prst="rect">
            <a:avLst/>
          </a:prstGeom>
          <a:noFill/>
        </p:spPr>
      </p:pic>
      <p:pic>
        <p:nvPicPr>
          <p:cNvPr id="10" name="Picture 4" descr="Slikovni rezultat za priče iz davnine zora djevojk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9" y="4229985"/>
            <a:ext cx="3071834" cy="2628015"/>
          </a:xfrm>
          <a:prstGeom prst="rect">
            <a:avLst/>
          </a:prstGeom>
          <a:noFill/>
        </p:spPr>
      </p:pic>
      <p:pic>
        <p:nvPicPr>
          <p:cNvPr id="1030" name="Picture 6" descr="Slikovni rezultat za šuma striborov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344053"/>
            <a:ext cx="3214678" cy="1513947"/>
          </a:xfrm>
          <a:prstGeom prst="rect">
            <a:avLst/>
          </a:prstGeom>
          <a:noFill/>
        </p:spPr>
      </p:pic>
      <p:pic>
        <p:nvPicPr>
          <p:cNvPr id="1032" name="Picture 8" descr="Slikovni rezultat za neva nevičic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98" y="0"/>
            <a:ext cx="3071801" cy="3578892"/>
          </a:xfrm>
          <a:prstGeom prst="rect">
            <a:avLst/>
          </a:prstGeom>
          <a:noFill/>
        </p:spPr>
      </p:pic>
      <p:pic>
        <p:nvPicPr>
          <p:cNvPr id="1034" name="Picture 10" descr="Slikovni rezultat za neva nevičic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" y="0"/>
            <a:ext cx="3247657" cy="378619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0" y="1928802"/>
            <a:ext cx="3643306" cy="35394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sz="2800" i="1" dirty="0" smtClean="0"/>
              <a:t>Djelovanje uma:</a:t>
            </a:r>
          </a:p>
          <a:p>
            <a:r>
              <a:rPr lang="hr-HR" sz="2800" i="1" dirty="0" smtClean="0"/>
              <a:t>1.Informacije</a:t>
            </a:r>
          </a:p>
          <a:p>
            <a:endParaRPr lang="hr-HR" sz="2800" i="1" dirty="0" smtClean="0"/>
          </a:p>
          <a:p>
            <a:r>
              <a:rPr lang="hr-HR" sz="2800" i="1" dirty="0" smtClean="0"/>
              <a:t>2.Znanje (informacija opskrbljena značenjem)</a:t>
            </a:r>
          </a:p>
          <a:p>
            <a:endParaRPr lang="hr-HR" sz="2800" i="1" dirty="0" smtClean="0"/>
          </a:p>
          <a:p>
            <a:r>
              <a:rPr lang="hr-HR" sz="2800" i="1" dirty="0" smtClean="0"/>
              <a:t>3.Mudrost (duboko uravnoteženo znanje)</a:t>
            </a:r>
            <a:endParaRPr lang="hr-HR" sz="28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5072066" y="1000108"/>
            <a:ext cx="4071934" cy="526297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hr-HR" sz="2800" i="1" dirty="0" smtClean="0">
                <a:solidFill>
                  <a:srgbClr val="0033CC"/>
                </a:solidFill>
              </a:rPr>
              <a:t>Ivana Brlić Mažuranić</a:t>
            </a:r>
          </a:p>
          <a:p>
            <a:r>
              <a:rPr lang="hr-HR" sz="2800" i="1" dirty="0" smtClean="0"/>
              <a:t>5 + 5 + 9 = 19 (sloboda)</a:t>
            </a:r>
          </a:p>
          <a:p>
            <a:endParaRPr lang="hr-HR" sz="2800" i="1" dirty="0" smtClean="0"/>
          </a:p>
          <a:p>
            <a:r>
              <a:rPr lang="hr-HR" sz="2800" i="1" dirty="0" smtClean="0">
                <a:solidFill>
                  <a:srgbClr val="0033CC"/>
                </a:solidFill>
              </a:rPr>
              <a:t>Priče iz davnine</a:t>
            </a:r>
          </a:p>
          <a:p>
            <a:r>
              <a:rPr lang="hr-HR" sz="2800" i="1" dirty="0" smtClean="0"/>
              <a:t>5 + 2 + 7 = 14 (snažna energija koju je potrebno uravnotežiti)</a:t>
            </a:r>
          </a:p>
          <a:p>
            <a:endParaRPr lang="hr-HR" sz="2800" i="1" dirty="0" smtClean="0"/>
          </a:p>
          <a:p>
            <a:r>
              <a:rPr lang="hr-HR" sz="2800" i="1" dirty="0" smtClean="0">
                <a:solidFill>
                  <a:srgbClr val="0033CC"/>
                </a:solidFill>
              </a:rPr>
              <a:t>matematika Davnine</a:t>
            </a:r>
          </a:p>
          <a:p>
            <a:r>
              <a:rPr lang="hr-HR" sz="2800" i="1" dirty="0" smtClean="0"/>
              <a:t>10 + 7 = 17 (neizbježno, naporan rad i uživanje u njegovim plodovima)</a:t>
            </a:r>
            <a:endParaRPr lang="hr-HR" sz="2800" i="1" dirty="0"/>
          </a:p>
        </p:txBody>
      </p:sp>
      <p:pic>
        <p:nvPicPr>
          <p:cNvPr id="15" name="Picture 2" descr="Slikovni rezultat za priče iz davnine jagor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71438" y="0"/>
            <a:ext cx="921547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4200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>
            <a:spLocks noChangeArrowheads="1"/>
          </p:cNvSpPr>
          <p:nvPr/>
        </p:nvSpPr>
        <p:spPr bwMode="auto">
          <a:xfrm>
            <a:off x="0" y="0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Autorica je u </a:t>
            </a:r>
            <a:r>
              <a:rPr kumimoji="0" lang="hr-HR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Pričama iz davnike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koristila 20 različitih brojeva, ukupno 537 puta na 88 stranica teksta, 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š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 daje 6 brojeva po stranici. </a:t>
            </a:r>
            <a:r>
              <a:rPr kumimoji="0" lang="hr-HR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Priče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se, zajedno sa naslovima, sastoje od 44 131 riječi; 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š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 znači da je svaka 82. riječ broj.</a:t>
            </a:r>
            <a:endParaRPr kumimoji="0" lang="hr-HR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8" descr="Povezana slik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500305"/>
            <a:ext cx="6365591" cy="43576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1"/>
          <p:cNvSpPr>
            <a:spLocks noChangeArrowheads="1"/>
          </p:cNvSpPr>
          <p:nvPr/>
        </p:nvSpPr>
        <p:spPr bwMode="auto">
          <a:xfrm>
            <a:off x="0" y="0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Brojeve je upotrebljavala na dva načina: da bi postigla i održala željeni ritam radnje, i kao simbole u funkciji isticanja određenih karakteristika radnje i likova.</a:t>
            </a:r>
            <a:endParaRPr kumimoji="0" lang="hr-HR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7827" name="Picture 3" descr="Povezana slik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2501" y="1714488"/>
            <a:ext cx="7411399" cy="5143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1"/>
          <p:cNvSpPr>
            <a:spLocks noChangeArrowheads="1"/>
          </p:cNvSpPr>
          <p:nvPr/>
        </p:nvSpPr>
        <p:spPr bwMode="auto">
          <a:xfrm>
            <a:off x="0" y="0"/>
            <a:ext cx="9144000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Priče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su, kao i svijet u kojem živimo utemeljene na tri osnovna ciklusa i na njihovim kombinacijama:</a:t>
            </a:r>
            <a:endParaRPr kumimoji="0" lang="hr-H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Ciklus broja 3 (klasifikacijski ciklus) 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neutralno, pozitivno, negativno;  tri  koordinatne osi (duljina, 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š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irina, visina); pro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š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lost, sada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š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njost, budućnost</a:t>
            </a:r>
            <a:endParaRPr kumimoji="0" lang="hr-H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Ciklus broja 4  (ciklus cikličkih promjena) 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proljeće, ljeto, jesen, zima; djetinjstvo, mladost, zrelo doba, starost</a:t>
            </a:r>
            <a:endParaRPr kumimoji="0" lang="hr-H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Ciklus broja 7 (potpuni ciklus ili ciklus stvaranja) ) 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hr-H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sedam dana u tjednu; sedam faza stvaranja (stvoritelj, energija i materija, prožimanje stvoritelja i stvorenog, anorganski život, organski život, čovjek, slobodna volja) </a:t>
            </a:r>
            <a:endParaRPr kumimoji="0" lang="hr-HR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2094</TotalTime>
  <Words>3037</Words>
  <Application>Microsoft Office PowerPoint</Application>
  <PresentationFormat>On-screen Show (4:3)</PresentationFormat>
  <Paragraphs>298</Paragraphs>
  <Slides>69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Barisin</dc:creator>
  <cp:lastModifiedBy>Barisin</cp:lastModifiedBy>
  <cp:revision>347</cp:revision>
  <dcterms:created xsi:type="dcterms:W3CDTF">2006-08-16T00:00:00Z</dcterms:created>
  <dcterms:modified xsi:type="dcterms:W3CDTF">2017-03-29T08:49:08Z</dcterms:modified>
</cp:coreProperties>
</file>