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8" r:id="rId4"/>
    <p:sldId id="261" r:id="rId5"/>
    <p:sldId id="262" r:id="rId6"/>
    <p:sldId id="263" r:id="rId7"/>
    <p:sldId id="265" r:id="rId8"/>
    <p:sldId id="266" r:id="rId9"/>
    <p:sldId id="267" r:id="rId10"/>
    <p:sldId id="268" r:id="rId11"/>
    <p:sldId id="269" r:id="rId12"/>
    <p:sldId id="270" r:id="rId13"/>
    <p:sldId id="271" r:id="rId14"/>
    <p:sldId id="272" r:id="rId15"/>
  </p:sldIdLst>
  <p:sldSz cx="9144000" cy="6858000" type="screen4x3"/>
  <p:notesSz cx="6858000" cy="9144000"/>
  <p:defaultTextStyle>
    <a:defPPr>
      <a:defRPr lang="sr-Latn-C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0911" autoAdjust="0"/>
    <p:restoredTop sz="94660"/>
  </p:normalViewPr>
  <p:slideViewPr>
    <p:cSldViewPr>
      <p:cViewPr varScale="1">
        <p:scale>
          <a:sx n="70" d="100"/>
          <a:sy n="70" d="100"/>
        </p:scale>
        <p:origin x="-56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5" Type="http://schemas.openxmlformats.org/officeDocument/2006/relationships/image" Target="../media/image5.wmf"/><Relationship Id="rId4" Type="http://schemas.openxmlformats.org/officeDocument/2006/relationships/image" Target="../media/image4.wmf"/></Relationships>
</file>

<file path=ppt/drawings/_rels/vmlDrawing10.vml.rels><?xml version="1.0" encoding="UTF-8" standalone="yes"?>
<Relationships xmlns="http://schemas.openxmlformats.org/package/2006/relationships"><Relationship Id="rId2" Type="http://schemas.openxmlformats.org/officeDocument/2006/relationships/image" Target="../media/image25.wmf"/><Relationship Id="rId1" Type="http://schemas.openxmlformats.org/officeDocument/2006/relationships/image" Target="../media/image32.wmf"/></Relationships>
</file>

<file path=ppt/drawings/_rels/vmlDrawing1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3.wmf"/><Relationship Id="rId2" Type="http://schemas.openxmlformats.org/officeDocument/2006/relationships/image" Target="../media/image28.wmf"/><Relationship Id="rId1" Type="http://schemas.openxmlformats.org/officeDocument/2006/relationships/image" Target="../media/image25.wmf"/></Relationships>
</file>

<file path=ppt/drawings/_rels/vmlDrawing12.vml.rels><?xml version="1.0" encoding="UTF-8" standalone="yes"?>
<Relationships xmlns="http://schemas.openxmlformats.org/package/2006/relationships"><Relationship Id="rId3" Type="http://schemas.openxmlformats.org/officeDocument/2006/relationships/image" Target="../media/image36.wmf"/><Relationship Id="rId2" Type="http://schemas.openxmlformats.org/officeDocument/2006/relationships/image" Target="../media/image35.wmf"/><Relationship Id="rId1" Type="http://schemas.openxmlformats.org/officeDocument/2006/relationships/image" Target="../media/image34.wmf"/></Relationships>
</file>

<file path=ppt/drawings/_rels/vmlDrawing13.vml.rels><?xml version="1.0" encoding="UTF-8" standalone="yes"?>
<Relationships xmlns="http://schemas.openxmlformats.org/package/2006/relationships"><Relationship Id="rId3" Type="http://schemas.openxmlformats.org/officeDocument/2006/relationships/image" Target="../media/image36.wmf"/><Relationship Id="rId2" Type="http://schemas.openxmlformats.org/officeDocument/2006/relationships/image" Target="../media/image35.wmf"/><Relationship Id="rId1" Type="http://schemas.openxmlformats.org/officeDocument/2006/relationships/image" Target="../media/image37.wmf"/><Relationship Id="rId4" Type="http://schemas.openxmlformats.org/officeDocument/2006/relationships/image" Target="../media/image38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8.wmf"/><Relationship Id="rId2" Type="http://schemas.openxmlformats.org/officeDocument/2006/relationships/image" Target="../media/image7.wmf"/><Relationship Id="rId1" Type="http://schemas.openxmlformats.org/officeDocument/2006/relationships/image" Target="../media/image6.wmf"/><Relationship Id="rId6" Type="http://schemas.openxmlformats.org/officeDocument/2006/relationships/image" Target="../media/image11.wmf"/><Relationship Id="rId5" Type="http://schemas.openxmlformats.org/officeDocument/2006/relationships/image" Target="../media/image10.wmf"/><Relationship Id="rId4" Type="http://schemas.openxmlformats.org/officeDocument/2006/relationships/image" Target="../media/image9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2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15.wmf"/><Relationship Id="rId2" Type="http://schemas.openxmlformats.org/officeDocument/2006/relationships/image" Target="../media/image14.wmf"/><Relationship Id="rId1" Type="http://schemas.openxmlformats.org/officeDocument/2006/relationships/image" Target="../media/image13.wmf"/><Relationship Id="rId5" Type="http://schemas.openxmlformats.org/officeDocument/2006/relationships/image" Target="../media/image17.wmf"/><Relationship Id="rId4" Type="http://schemas.openxmlformats.org/officeDocument/2006/relationships/image" Target="../media/image16.wmf"/></Relationships>
</file>

<file path=ppt/drawings/_rels/vmlDrawing5.vml.rels><?xml version="1.0" encoding="UTF-8" standalone="yes"?>
<Relationships xmlns="http://schemas.openxmlformats.org/package/2006/relationships"><Relationship Id="rId3" Type="http://schemas.openxmlformats.org/officeDocument/2006/relationships/image" Target="../media/image20.wmf"/><Relationship Id="rId2" Type="http://schemas.openxmlformats.org/officeDocument/2006/relationships/image" Target="../media/image19.wmf"/><Relationship Id="rId1" Type="http://schemas.openxmlformats.org/officeDocument/2006/relationships/image" Target="../media/image18.wmf"/><Relationship Id="rId5" Type="http://schemas.openxmlformats.org/officeDocument/2006/relationships/image" Target="../media/image22.wmf"/><Relationship Id="rId4" Type="http://schemas.openxmlformats.org/officeDocument/2006/relationships/image" Target="../media/image21.wmf"/></Relationships>
</file>

<file path=ppt/drawings/_rels/vmlDrawing6.vml.rels><?xml version="1.0" encoding="UTF-8" standalone="yes"?>
<Relationships xmlns="http://schemas.openxmlformats.org/package/2006/relationships"><Relationship Id="rId3" Type="http://schemas.openxmlformats.org/officeDocument/2006/relationships/image" Target="../media/image25.wmf"/><Relationship Id="rId2" Type="http://schemas.openxmlformats.org/officeDocument/2006/relationships/image" Target="../media/image24.wmf"/><Relationship Id="rId1" Type="http://schemas.openxmlformats.org/officeDocument/2006/relationships/image" Target="../media/image23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26.wmf"/><Relationship Id="rId2" Type="http://schemas.openxmlformats.org/officeDocument/2006/relationships/image" Target="../media/image24.wmf"/><Relationship Id="rId1" Type="http://schemas.openxmlformats.org/officeDocument/2006/relationships/image" Target="../media/image25.wmf"/></Relationships>
</file>

<file path=ppt/drawings/_rels/vmlDrawing8.vml.rels><?xml version="1.0" encoding="UTF-8" standalone="yes"?>
<Relationships xmlns="http://schemas.openxmlformats.org/package/2006/relationships"><Relationship Id="rId3" Type="http://schemas.openxmlformats.org/officeDocument/2006/relationships/image" Target="../media/image28.wmf"/><Relationship Id="rId2" Type="http://schemas.openxmlformats.org/officeDocument/2006/relationships/image" Target="../media/image25.wmf"/><Relationship Id="rId1" Type="http://schemas.openxmlformats.org/officeDocument/2006/relationships/image" Target="../media/image27.wmf"/></Relationships>
</file>

<file path=ppt/drawings/_rels/vmlDrawing9.vml.rels><?xml version="1.0" encoding="UTF-8" standalone="yes"?>
<Relationships xmlns="http://schemas.openxmlformats.org/package/2006/relationships"><Relationship Id="rId3" Type="http://schemas.openxmlformats.org/officeDocument/2006/relationships/image" Target="../media/image29.wmf"/><Relationship Id="rId2" Type="http://schemas.openxmlformats.org/officeDocument/2006/relationships/image" Target="../media/image28.wmf"/><Relationship Id="rId1" Type="http://schemas.openxmlformats.org/officeDocument/2006/relationships/image" Target="../media/image25.wmf"/><Relationship Id="rId5" Type="http://schemas.openxmlformats.org/officeDocument/2006/relationships/image" Target="../media/image31.wmf"/><Relationship Id="rId4" Type="http://schemas.openxmlformats.org/officeDocument/2006/relationships/image" Target="../media/image30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30.wmf>
</file>

<file path=ppt/media/image31.wmf>
</file>

<file path=ppt/media/image32.wmf>
</file>

<file path=ppt/media/image33.wmf>
</file>

<file path=ppt/media/image34.wmf>
</file>

<file path=ppt/media/image35.wmf>
</file>

<file path=ppt/media/image36.wmf>
</file>

<file path=ppt/media/image37.wmf>
</file>

<file path=ppt/media/image38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r-H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92D050"/>
            </a:gs>
            <a:gs pos="100000">
              <a:schemeClr val="bg1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4EB099-66E9-4E32-8298-597A805A9631}" type="datetimeFigureOut">
              <a:rPr lang="sr-Latn-CS" smtClean="0"/>
              <a:pPr/>
              <a:t>19.3.2013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8CFEB3-258B-49BA-9A17-1D5288B54897}" type="slidenum">
              <a:rPr lang="hr-HR" smtClean="0"/>
              <a:pPr/>
              <a:t>‹#›</a:t>
            </a:fld>
            <a:endParaRPr lang="hr-H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Latn-C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48.bin"/><Relationship Id="rId3" Type="http://schemas.openxmlformats.org/officeDocument/2006/relationships/oleObject" Target="../embeddings/oleObject43.bin"/><Relationship Id="rId7" Type="http://schemas.openxmlformats.org/officeDocument/2006/relationships/oleObject" Target="../embeddings/oleObject4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9.vml"/><Relationship Id="rId6" Type="http://schemas.openxmlformats.org/officeDocument/2006/relationships/oleObject" Target="../embeddings/oleObject46.bin"/><Relationship Id="rId5" Type="http://schemas.openxmlformats.org/officeDocument/2006/relationships/oleObject" Target="../embeddings/oleObject45.bin"/><Relationship Id="rId4" Type="http://schemas.openxmlformats.org/officeDocument/2006/relationships/oleObject" Target="../embeddings/oleObject44.bin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0.vml"/><Relationship Id="rId5" Type="http://schemas.openxmlformats.org/officeDocument/2006/relationships/oleObject" Target="../embeddings/oleObject51.bin"/><Relationship Id="rId4" Type="http://schemas.openxmlformats.org/officeDocument/2006/relationships/oleObject" Target="../embeddings/oleObject50.bin"/></Relationships>
</file>

<file path=ppt/slides/_rels/slide12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57.bin"/><Relationship Id="rId3" Type="http://schemas.openxmlformats.org/officeDocument/2006/relationships/oleObject" Target="../embeddings/oleObject52.bin"/><Relationship Id="rId7" Type="http://schemas.openxmlformats.org/officeDocument/2006/relationships/oleObject" Target="../embeddings/oleObject5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1.vml"/><Relationship Id="rId6" Type="http://schemas.openxmlformats.org/officeDocument/2006/relationships/oleObject" Target="../embeddings/oleObject55.bin"/><Relationship Id="rId5" Type="http://schemas.openxmlformats.org/officeDocument/2006/relationships/oleObject" Target="../embeddings/oleObject54.bin"/><Relationship Id="rId4" Type="http://schemas.openxmlformats.org/officeDocument/2006/relationships/oleObject" Target="../embeddings/oleObject53.bin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2.vml"/><Relationship Id="rId6" Type="http://schemas.openxmlformats.org/officeDocument/2006/relationships/oleObject" Target="../embeddings/oleObject61.bin"/><Relationship Id="rId5" Type="http://schemas.openxmlformats.org/officeDocument/2006/relationships/oleObject" Target="../embeddings/oleObject60.bin"/><Relationship Id="rId4" Type="http://schemas.openxmlformats.org/officeDocument/2006/relationships/oleObject" Target="../embeddings/oleObject59.bin"/></Relationships>
</file>

<file path=ppt/slides/_rels/slide14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67.bin"/><Relationship Id="rId3" Type="http://schemas.openxmlformats.org/officeDocument/2006/relationships/oleObject" Target="../embeddings/oleObject62.bin"/><Relationship Id="rId7" Type="http://schemas.openxmlformats.org/officeDocument/2006/relationships/oleObject" Target="../embeddings/oleObject6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3.vml"/><Relationship Id="rId6" Type="http://schemas.openxmlformats.org/officeDocument/2006/relationships/oleObject" Target="../embeddings/oleObject65.bin"/><Relationship Id="rId5" Type="http://schemas.openxmlformats.org/officeDocument/2006/relationships/oleObject" Target="../embeddings/oleObject64.bin"/><Relationship Id="rId4" Type="http://schemas.openxmlformats.org/officeDocument/2006/relationships/oleObject" Target="../embeddings/oleObject63.bin"/><Relationship Id="rId9" Type="http://schemas.openxmlformats.org/officeDocument/2006/relationships/oleObject" Target="../embeddings/oleObject68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7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4.bin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1.bin"/><Relationship Id="rId3" Type="http://schemas.openxmlformats.org/officeDocument/2006/relationships/oleObject" Target="../embeddings/oleObject6.bin"/><Relationship Id="rId7" Type="http://schemas.openxmlformats.org/officeDocument/2006/relationships/oleObject" Target="../embeddings/oleObject1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oleObject9.bin"/><Relationship Id="rId5" Type="http://schemas.openxmlformats.org/officeDocument/2006/relationships/oleObject" Target="../embeddings/oleObject8.bin"/><Relationship Id="rId10" Type="http://schemas.openxmlformats.org/officeDocument/2006/relationships/oleObject" Target="../embeddings/oleObject13.bin"/><Relationship Id="rId4" Type="http://schemas.openxmlformats.org/officeDocument/2006/relationships/oleObject" Target="../embeddings/oleObject7.bin"/><Relationship Id="rId9" Type="http://schemas.openxmlformats.org/officeDocument/2006/relationships/oleObject" Target="../embeddings/oleObject12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0.bin"/><Relationship Id="rId3" Type="http://schemas.openxmlformats.org/officeDocument/2006/relationships/oleObject" Target="../embeddings/oleObject15.bin"/><Relationship Id="rId7" Type="http://schemas.openxmlformats.org/officeDocument/2006/relationships/oleObject" Target="../embeddings/oleObject1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18.bin"/><Relationship Id="rId5" Type="http://schemas.openxmlformats.org/officeDocument/2006/relationships/oleObject" Target="../embeddings/oleObject17.bin"/><Relationship Id="rId10" Type="http://schemas.openxmlformats.org/officeDocument/2006/relationships/oleObject" Target="../embeddings/oleObject22.bin"/><Relationship Id="rId4" Type="http://schemas.openxmlformats.org/officeDocument/2006/relationships/oleObject" Target="../embeddings/oleObject16.bin"/><Relationship Id="rId9" Type="http://schemas.openxmlformats.org/officeDocument/2006/relationships/oleObject" Target="../embeddings/oleObject21.bin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8.bin"/><Relationship Id="rId3" Type="http://schemas.openxmlformats.org/officeDocument/2006/relationships/oleObject" Target="../embeddings/oleObject23.bin"/><Relationship Id="rId7" Type="http://schemas.openxmlformats.org/officeDocument/2006/relationships/oleObject" Target="../embeddings/oleObject2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oleObject26.bin"/><Relationship Id="rId11" Type="http://schemas.openxmlformats.org/officeDocument/2006/relationships/oleObject" Target="../embeddings/oleObject31.bin"/><Relationship Id="rId5" Type="http://schemas.openxmlformats.org/officeDocument/2006/relationships/oleObject" Target="../embeddings/oleObject25.bin"/><Relationship Id="rId10" Type="http://schemas.openxmlformats.org/officeDocument/2006/relationships/oleObject" Target="../embeddings/oleObject30.bin"/><Relationship Id="rId4" Type="http://schemas.openxmlformats.org/officeDocument/2006/relationships/oleObject" Target="../embeddings/oleObject24.bin"/><Relationship Id="rId9" Type="http://schemas.openxmlformats.org/officeDocument/2006/relationships/oleObject" Target="../embeddings/oleObject29.bin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5" Type="http://schemas.openxmlformats.org/officeDocument/2006/relationships/oleObject" Target="../embeddings/oleObject34.bin"/><Relationship Id="rId4" Type="http://schemas.openxmlformats.org/officeDocument/2006/relationships/oleObject" Target="../embeddings/oleObject33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5.bin"/><Relationship Id="rId7" Type="http://schemas.openxmlformats.org/officeDocument/2006/relationships/oleObject" Target="../embeddings/oleObject3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38.bin"/><Relationship Id="rId5" Type="http://schemas.openxmlformats.org/officeDocument/2006/relationships/oleObject" Target="../embeddings/oleObject37.bin"/><Relationship Id="rId4" Type="http://schemas.openxmlformats.org/officeDocument/2006/relationships/oleObject" Target="../embeddings/oleObject36.bin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5" Type="http://schemas.openxmlformats.org/officeDocument/2006/relationships/oleObject" Target="../embeddings/oleObject42.bin"/><Relationship Id="rId4" Type="http://schemas.openxmlformats.org/officeDocument/2006/relationships/oleObject" Target="../embeddings/oleObject4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60000"/>
                <a:lumOff val="40000"/>
              </a:schemeClr>
            </a:gs>
            <a:gs pos="100000">
              <a:schemeClr val="bg1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57298"/>
            <a:ext cx="7772400" cy="2243153"/>
          </a:xfrm>
        </p:spPr>
        <p:txBody>
          <a:bodyPr>
            <a:normAutofit fontScale="90000"/>
          </a:bodyPr>
          <a:lstStyle/>
          <a:p>
            <a:r>
              <a:rPr lang="hr-HR" b="1" dirty="0" smtClean="0"/>
              <a:t>Nadopuna geometrijskog crteža</a:t>
            </a:r>
            <a:br>
              <a:rPr lang="hr-HR" b="1" dirty="0" smtClean="0"/>
            </a:br>
            <a:r>
              <a:rPr lang="hr-HR" sz="3600" b="1" dirty="0" smtClean="0"/>
              <a:t/>
            </a:r>
            <a:br>
              <a:rPr lang="hr-HR" sz="3600" b="1" dirty="0" smtClean="0"/>
            </a:br>
            <a:r>
              <a:rPr lang="hr-HR" sz="3600" b="1" dirty="0" smtClean="0"/>
              <a:t>Primjena sličnosti</a:t>
            </a:r>
            <a:br>
              <a:rPr lang="hr-HR" sz="3600" b="1" dirty="0" smtClean="0"/>
            </a:br>
            <a:endParaRPr lang="hr-HR" sz="36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hr-HR" b="1" dirty="0" smtClean="0">
                <a:solidFill>
                  <a:schemeClr val="tx1"/>
                </a:solidFill>
              </a:rPr>
              <a:t>Milan Šarić</a:t>
            </a:r>
            <a:endParaRPr lang="hr-HR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500042"/>
            <a:ext cx="8229600" cy="5811847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hr-HR" sz="2400" dirty="0" smtClean="0"/>
              <a:t>Rješenje:</a:t>
            </a:r>
            <a:endParaRPr lang="hr-HR" sz="2400" dirty="0"/>
          </a:p>
        </p:txBody>
      </p:sp>
      <p:sp>
        <p:nvSpPr>
          <p:cNvPr id="4" name="Isosceles Triangle 3"/>
          <p:cNvSpPr/>
          <p:nvPr/>
        </p:nvSpPr>
        <p:spPr>
          <a:xfrm>
            <a:off x="357158" y="1500174"/>
            <a:ext cx="4572032" cy="2500330"/>
          </a:xfrm>
          <a:prstGeom prst="triangle">
            <a:avLst>
              <a:gd name="adj" fmla="val 45246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sp>
        <p:nvSpPr>
          <p:cNvPr id="11" name="TextBox 10"/>
          <p:cNvSpPr txBox="1"/>
          <p:nvPr/>
        </p:nvSpPr>
        <p:spPr>
          <a:xfrm>
            <a:off x="1000100" y="2500306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sp>
        <p:nvSpPr>
          <p:cNvPr id="13" name="TextBox 12"/>
          <p:cNvSpPr txBox="1"/>
          <p:nvPr/>
        </p:nvSpPr>
        <p:spPr>
          <a:xfrm>
            <a:off x="4929190" y="3929066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sp>
        <p:nvSpPr>
          <p:cNvPr id="14" name="TextBox 13"/>
          <p:cNvSpPr txBox="1"/>
          <p:nvPr/>
        </p:nvSpPr>
        <p:spPr>
          <a:xfrm>
            <a:off x="2285984" y="4286256"/>
            <a:ext cx="2824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15" name="TextBox 14"/>
          <p:cNvSpPr txBox="1"/>
          <p:nvPr/>
        </p:nvSpPr>
        <p:spPr>
          <a:xfrm>
            <a:off x="3428992" y="2285992"/>
            <a:ext cx="3571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graphicFrame>
        <p:nvGraphicFramePr>
          <p:cNvPr id="16" name="Object 15"/>
          <p:cNvGraphicFramePr>
            <a:graphicFrameLocks noChangeAspect="1"/>
          </p:cNvGraphicFramePr>
          <p:nvPr/>
        </p:nvGraphicFramePr>
        <p:xfrm>
          <a:off x="2643174" y="1928802"/>
          <a:ext cx="261195" cy="214314"/>
        </p:xfrm>
        <a:graphic>
          <a:graphicData uri="http://schemas.openxmlformats.org/presentationml/2006/ole">
            <p:oleObj spid="_x0000_s24578" name="Jednadžba" r:id="rId3" imgW="152280" imgH="139680" progId="Equation.3">
              <p:embed/>
            </p:oleObj>
          </a:graphicData>
        </a:graphic>
      </p:graphicFrame>
      <p:graphicFrame>
        <p:nvGraphicFramePr>
          <p:cNvPr id="17" name="Object 16"/>
          <p:cNvGraphicFramePr>
            <a:graphicFrameLocks noChangeAspect="1"/>
          </p:cNvGraphicFramePr>
          <p:nvPr/>
        </p:nvGraphicFramePr>
        <p:xfrm>
          <a:off x="4214810" y="3643314"/>
          <a:ext cx="214314" cy="285751"/>
        </p:xfrm>
        <a:graphic>
          <a:graphicData uri="http://schemas.openxmlformats.org/presentationml/2006/ole">
            <p:oleObj spid="_x0000_s24579" name="Jednadžba" r:id="rId4" imgW="152280" imgH="203040" progId="Equation.3">
              <p:embed/>
            </p:oleObj>
          </a:graphicData>
        </a:graphic>
      </p:graphicFrame>
      <p:graphicFrame>
        <p:nvGraphicFramePr>
          <p:cNvPr id="21508" name="Object 4"/>
          <p:cNvGraphicFramePr>
            <a:graphicFrameLocks noChangeAspect="1"/>
          </p:cNvGraphicFramePr>
          <p:nvPr/>
        </p:nvGraphicFramePr>
        <p:xfrm>
          <a:off x="2143108" y="3714752"/>
          <a:ext cx="582587" cy="270621"/>
        </p:xfrm>
        <a:graphic>
          <a:graphicData uri="http://schemas.openxmlformats.org/presentationml/2006/ole">
            <p:oleObj spid="_x0000_s24580" name="Jednadžba" r:id="rId5" imgW="393480" imgH="203040" progId="Equation.3">
              <p:embed/>
            </p:oleObj>
          </a:graphicData>
        </a:graphic>
      </p:graphicFrame>
      <p:graphicFrame>
        <p:nvGraphicFramePr>
          <p:cNvPr id="21509" name="Object 5"/>
          <p:cNvGraphicFramePr>
            <a:graphicFrameLocks noChangeAspect="1"/>
          </p:cNvGraphicFramePr>
          <p:nvPr/>
        </p:nvGraphicFramePr>
        <p:xfrm>
          <a:off x="714348" y="3714752"/>
          <a:ext cx="285752" cy="234952"/>
        </p:xfrm>
        <a:graphic>
          <a:graphicData uri="http://schemas.openxmlformats.org/presentationml/2006/ole">
            <p:oleObj spid="_x0000_s24581" name="Jednadžba" r:id="rId6" imgW="152280" imgH="139680" progId="Equation.3">
              <p:embed/>
            </p:oleObj>
          </a:graphicData>
        </a:graphic>
      </p:graphicFrame>
      <p:graphicFrame>
        <p:nvGraphicFramePr>
          <p:cNvPr id="20" name="Object 19"/>
          <p:cNvGraphicFramePr>
            <a:graphicFrameLocks noChangeAspect="1"/>
          </p:cNvGraphicFramePr>
          <p:nvPr/>
        </p:nvGraphicFramePr>
        <p:xfrm>
          <a:off x="5357818" y="571480"/>
          <a:ext cx="3249608" cy="5000660"/>
        </p:xfrm>
        <a:graphic>
          <a:graphicData uri="http://schemas.openxmlformats.org/presentationml/2006/ole">
            <p:oleObj spid="_x0000_s24582" name="Jednadžba" r:id="rId7" imgW="1612800" imgH="2387520" progId="Equation.3">
              <p:embed/>
            </p:oleObj>
          </a:graphicData>
        </a:graphic>
      </p:graphicFrame>
      <p:sp>
        <p:nvSpPr>
          <p:cNvPr id="18" name="TextBox 17"/>
          <p:cNvSpPr txBox="1"/>
          <p:nvPr/>
        </p:nvSpPr>
        <p:spPr>
          <a:xfrm>
            <a:off x="142844" y="4071942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cxnSp>
        <p:nvCxnSpPr>
          <p:cNvPr id="21" name="Straight Connector 20"/>
          <p:cNvCxnSpPr>
            <a:stCxn id="4" idx="0"/>
          </p:cNvCxnSpPr>
          <p:nvPr/>
        </p:nvCxnSpPr>
        <p:spPr>
          <a:xfrm rot="16200000" flipH="1">
            <a:off x="1391488" y="2534506"/>
            <a:ext cx="2500332" cy="4316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4583" name="Object 7"/>
          <p:cNvGraphicFramePr>
            <a:graphicFrameLocks noChangeAspect="1"/>
          </p:cNvGraphicFramePr>
          <p:nvPr/>
        </p:nvGraphicFramePr>
        <p:xfrm>
          <a:off x="1928794" y="2000240"/>
          <a:ext cx="582612" cy="269875"/>
        </p:xfrm>
        <a:graphic>
          <a:graphicData uri="http://schemas.openxmlformats.org/presentationml/2006/ole">
            <p:oleObj spid="_x0000_s24583" name="Jednadžba" r:id="rId8" imgW="393480" imgH="203040" progId="Equation.3">
              <p:embed/>
            </p:oleObj>
          </a:graphicData>
        </a:graphic>
      </p:graphicFrame>
      <p:sp>
        <p:nvSpPr>
          <p:cNvPr id="25" name="TextBox 24"/>
          <p:cNvSpPr txBox="1"/>
          <p:nvPr/>
        </p:nvSpPr>
        <p:spPr>
          <a:xfrm>
            <a:off x="2357422" y="1071546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26" name="TextBox 25"/>
          <p:cNvSpPr txBox="1"/>
          <p:nvPr/>
        </p:nvSpPr>
        <p:spPr>
          <a:xfrm>
            <a:off x="1000100" y="4071942"/>
            <a:ext cx="31281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b                                 D           c-b</a:t>
            </a:r>
            <a:endParaRPr lang="hr-HR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2844" y="714356"/>
            <a:ext cx="8543956" cy="5715040"/>
          </a:xfrm>
        </p:spPr>
        <p:txBody>
          <a:bodyPr>
            <a:normAutofit/>
          </a:bodyPr>
          <a:lstStyle/>
          <a:p>
            <a:r>
              <a:rPr lang="hr-HR" sz="2800" b="1" i="1" dirty="0" smtClean="0"/>
              <a:t>Primjer 4</a:t>
            </a:r>
          </a:p>
          <a:p>
            <a:pPr>
              <a:buNone/>
            </a:pPr>
            <a:endParaRPr lang="hr-HR" sz="2800" b="1" i="1" dirty="0" smtClean="0"/>
          </a:p>
          <a:p>
            <a:pPr>
              <a:buNone/>
            </a:pPr>
            <a:endParaRPr lang="hr-HR" sz="2800" b="1" i="1" dirty="0" smtClean="0"/>
          </a:p>
          <a:p>
            <a:pPr>
              <a:buNone/>
            </a:pPr>
            <a:endParaRPr lang="hr-HR" sz="2800" b="1" i="1" dirty="0" smtClean="0"/>
          </a:p>
          <a:p>
            <a:pPr>
              <a:buNone/>
            </a:pPr>
            <a:endParaRPr lang="hr-HR" sz="2800" b="1" i="1" dirty="0" smtClean="0"/>
          </a:p>
          <a:p>
            <a:pPr>
              <a:buNone/>
            </a:pPr>
            <a:endParaRPr lang="hr-HR" sz="2800" dirty="0" smtClean="0"/>
          </a:p>
          <a:p>
            <a:pPr>
              <a:buNone/>
            </a:pPr>
            <a:endParaRPr lang="hr-HR" sz="2800" b="1" i="1" dirty="0" smtClean="0"/>
          </a:p>
          <a:p>
            <a:pPr>
              <a:buNone/>
            </a:pPr>
            <a:endParaRPr lang="hr-HR" sz="2800" b="1" i="1" dirty="0" smtClean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428596" y="1714488"/>
          <a:ext cx="7858180" cy="1500198"/>
        </p:xfrm>
        <a:graphic>
          <a:graphicData uri="http://schemas.openxmlformats.org/presentationml/2006/ole">
            <p:oleObj spid="_x0000_s25602" name="Jednadžba" r:id="rId3" imgW="3022560" imgH="660240" progId="Equation.3">
              <p:embed/>
            </p:oleObj>
          </a:graphicData>
        </a:graphic>
      </p:graphicFrame>
      <p:sp>
        <p:nvSpPr>
          <p:cNvPr id="5" name="Isosceles Triangle 4"/>
          <p:cNvSpPr/>
          <p:nvPr/>
        </p:nvSpPr>
        <p:spPr>
          <a:xfrm>
            <a:off x="214282" y="3714752"/>
            <a:ext cx="3643338" cy="2286016"/>
          </a:xfrm>
          <a:prstGeom prst="triangle">
            <a:avLst>
              <a:gd name="adj" fmla="val 40377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sp>
        <p:nvSpPr>
          <p:cNvPr id="7" name="TextBox 6"/>
          <p:cNvSpPr txBox="1"/>
          <p:nvPr/>
        </p:nvSpPr>
        <p:spPr>
          <a:xfrm>
            <a:off x="142844" y="6000768"/>
            <a:ext cx="40719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B                         a    D                               C </a:t>
            </a:r>
            <a:endParaRPr lang="hr-HR" dirty="0"/>
          </a:p>
        </p:txBody>
      </p:sp>
      <p:cxnSp>
        <p:nvCxnSpPr>
          <p:cNvPr id="9" name="Straight Connector 8"/>
          <p:cNvCxnSpPr>
            <a:stCxn id="5" idx="0"/>
          </p:cNvCxnSpPr>
          <p:nvPr/>
        </p:nvCxnSpPr>
        <p:spPr>
          <a:xfrm rot="16200000" flipH="1">
            <a:off x="699784" y="4700321"/>
            <a:ext cx="2286016" cy="3148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571604" y="3357562"/>
            <a:ext cx="285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11" name="TextBox 10"/>
          <p:cNvSpPr txBox="1"/>
          <p:nvPr/>
        </p:nvSpPr>
        <p:spPr>
          <a:xfrm>
            <a:off x="2643174" y="4429132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sp>
        <p:nvSpPr>
          <p:cNvPr id="12" name="TextBox 11"/>
          <p:cNvSpPr txBox="1"/>
          <p:nvPr/>
        </p:nvSpPr>
        <p:spPr>
          <a:xfrm>
            <a:off x="642910" y="4500570"/>
            <a:ext cx="2824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graphicFrame>
        <p:nvGraphicFramePr>
          <p:cNvPr id="25603" name="Object 3"/>
          <p:cNvGraphicFramePr>
            <a:graphicFrameLocks noChangeAspect="1"/>
          </p:cNvGraphicFramePr>
          <p:nvPr/>
        </p:nvGraphicFramePr>
        <p:xfrm>
          <a:off x="1785918" y="4143380"/>
          <a:ext cx="285750" cy="234950"/>
        </p:xfrm>
        <a:graphic>
          <a:graphicData uri="http://schemas.openxmlformats.org/presentationml/2006/ole">
            <p:oleObj spid="_x0000_s25603" name="Jednadžba" r:id="rId4" imgW="152280" imgH="139680" progId="Equation.3">
              <p:embed/>
            </p:oleObj>
          </a:graphicData>
        </a:graphic>
      </p:graphicFrame>
      <p:graphicFrame>
        <p:nvGraphicFramePr>
          <p:cNvPr id="25604" name="Object 4"/>
          <p:cNvGraphicFramePr>
            <a:graphicFrameLocks noChangeAspect="1"/>
          </p:cNvGraphicFramePr>
          <p:nvPr/>
        </p:nvGraphicFramePr>
        <p:xfrm>
          <a:off x="1357290" y="4143380"/>
          <a:ext cx="285750" cy="234950"/>
        </p:xfrm>
        <a:graphic>
          <a:graphicData uri="http://schemas.openxmlformats.org/presentationml/2006/ole">
            <p:oleObj spid="_x0000_s25604" name="Jednadžba" r:id="rId5" imgW="152280" imgH="139680" progId="Equation.3">
              <p:embed/>
            </p:oleObj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500042"/>
            <a:ext cx="8229600" cy="5811847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hr-HR" sz="2400" dirty="0" smtClean="0"/>
              <a:t>Rješenje:</a:t>
            </a:r>
            <a:endParaRPr lang="hr-HR" sz="2400" dirty="0"/>
          </a:p>
        </p:txBody>
      </p:sp>
      <p:sp>
        <p:nvSpPr>
          <p:cNvPr id="4" name="Isosceles Triangle 3"/>
          <p:cNvSpPr/>
          <p:nvPr/>
        </p:nvSpPr>
        <p:spPr>
          <a:xfrm>
            <a:off x="357158" y="1571612"/>
            <a:ext cx="4214842" cy="4071966"/>
          </a:xfrm>
          <a:prstGeom prst="triangle">
            <a:avLst>
              <a:gd name="adj" fmla="val 83605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sp>
        <p:nvSpPr>
          <p:cNvPr id="11" name="TextBox 10"/>
          <p:cNvSpPr txBox="1"/>
          <p:nvPr/>
        </p:nvSpPr>
        <p:spPr>
          <a:xfrm>
            <a:off x="2714612" y="2285992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sp>
        <p:nvSpPr>
          <p:cNvPr id="13" name="TextBox 12"/>
          <p:cNvSpPr txBox="1"/>
          <p:nvPr/>
        </p:nvSpPr>
        <p:spPr>
          <a:xfrm>
            <a:off x="214282" y="5214950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sp>
        <p:nvSpPr>
          <p:cNvPr id="14" name="TextBox 13"/>
          <p:cNvSpPr txBox="1"/>
          <p:nvPr/>
        </p:nvSpPr>
        <p:spPr>
          <a:xfrm>
            <a:off x="1000100" y="4143380"/>
            <a:ext cx="3571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15" name="TextBox 14"/>
          <p:cNvSpPr txBox="1"/>
          <p:nvPr/>
        </p:nvSpPr>
        <p:spPr>
          <a:xfrm>
            <a:off x="3428992" y="2285992"/>
            <a:ext cx="3571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graphicFrame>
        <p:nvGraphicFramePr>
          <p:cNvPr id="16" name="Object 15"/>
          <p:cNvGraphicFramePr>
            <a:graphicFrameLocks noChangeAspect="1"/>
          </p:cNvGraphicFramePr>
          <p:nvPr/>
        </p:nvGraphicFramePr>
        <p:xfrm>
          <a:off x="4143372" y="4857760"/>
          <a:ext cx="261195" cy="214314"/>
        </p:xfrm>
        <a:graphic>
          <a:graphicData uri="http://schemas.openxmlformats.org/presentationml/2006/ole">
            <p:oleObj spid="_x0000_s26626" name="Jednadžba" r:id="rId3" imgW="152280" imgH="139680" progId="Equation.3">
              <p:embed/>
            </p:oleObj>
          </a:graphicData>
        </a:graphic>
      </p:graphicFrame>
      <p:graphicFrame>
        <p:nvGraphicFramePr>
          <p:cNvPr id="17" name="Object 16"/>
          <p:cNvGraphicFramePr>
            <a:graphicFrameLocks noChangeAspect="1"/>
          </p:cNvGraphicFramePr>
          <p:nvPr/>
        </p:nvGraphicFramePr>
        <p:xfrm>
          <a:off x="785786" y="5286388"/>
          <a:ext cx="214314" cy="285751"/>
        </p:xfrm>
        <a:graphic>
          <a:graphicData uri="http://schemas.openxmlformats.org/presentationml/2006/ole">
            <p:oleObj spid="_x0000_s26627" name="Jednadžba" r:id="rId4" imgW="152280" imgH="203040" progId="Equation.3">
              <p:embed/>
            </p:oleObj>
          </a:graphicData>
        </a:graphic>
      </p:graphicFrame>
      <p:graphicFrame>
        <p:nvGraphicFramePr>
          <p:cNvPr id="21509" name="Object 5"/>
          <p:cNvGraphicFramePr>
            <a:graphicFrameLocks noChangeAspect="1"/>
          </p:cNvGraphicFramePr>
          <p:nvPr/>
        </p:nvGraphicFramePr>
        <p:xfrm>
          <a:off x="3643306" y="1928802"/>
          <a:ext cx="285752" cy="234952"/>
        </p:xfrm>
        <a:graphic>
          <a:graphicData uri="http://schemas.openxmlformats.org/presentationml/2006/ole">
            <p:oleObj spid="_x0000_s26629" name="Jednadžba" r:id="rId5" imgW="152280" imgH="139680" progId="Equation.3">
              <p:embed/>
            </p:oleObj>
          </a:graphicData>
        </a:graphic>
      </p:graphicFrame>
      <p:graphicFrame>
        <p:nvGraphicFramePr>
          <p:cNvPr id="20" name="Object 19"/>
          <p:cNvGraphicFramePr>
            <a:graphicFrameLocks noChangeAspect="1"/>
          </p:cNvGraphicFramePr>
          <p:nvPr/>
        </p:nvGraphicFramePr>
        <p:xfrm>
          <a:off x="5357818" y="1714488"/>
          <a:ext cx="3143272" cy="2795595"/>
        </p:xfrm>
        <a:graphic>
          <a:graphicData uri="http://schemas.openxmlformats.org/presentationml/2006/ole">
            <p:oleObj spid="_x0000_s26630" name="Jednadžba" r:id="rId6" imgW="1396800" imgH="1320480" progId="Equation.3">
              <p:embed/>
            </p:oleObj>
          </a:graphicData>
        </a:graphic>
      </p:graphicFrame>
      <p:sp>
        <p:nvSpPr>
          <p:cNvPr id="18" name="TextBox 17"/>
          <p:cNvSpPr txBox="1"/>
          <p:nvPr/>
        </p:nvSpPr>
        <p:spPr>
          <a:xfrm>
            <a:off x="2071670" y="3000372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25" name="TextBox 24"/>
          <p:cNvSpPr txBox="1"/>
          <p:nvPr/>
        </p:nvSpPr>
        <p:spPr>
          <a:xfrm>
            <a:off x="4714876" y="5429264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26" name="TextBox 25"/>
          <p:cNvSpPr txBox="1"/>
          <p:nvPr/>
        </p:nvSpPr>
        <p:spPr>
          <a:xfrm>
            <a:off x="2071670" y="5715016"/>
            <a:ext cx="15716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    D      a</a:t>
            </a:r>
            <a:endParaRPr lang="hr-HR" dirty="0"/>
          </a:p>
        </p:txBody>
      </p:sp>
      <p:graphicFrame>
        <p:nvGraphicFramePr>
          <p:cNvPr id="26632" name="Object 8"/>
          <p:cNvGraphicFramePr>
            <a:graphicFrameLocks noChangeAspect="1"/>
          </p:cNvGraphicFramePr>
          <p:nvPr/>
        </p:nvGraphicFramePr>
        <p:xfrm>
          <a:off x="2071670" y="3643314"/>
          <a:ext cx="285752" cy="234952"/>
        </p:xfrm>
        <a:graphic>
          <a:graphicData uri="http://schemas.openxmlformats.org/presentationml/2006/ole">
            <p:oleObj spid="_x0000_s26632" name="Jednadžba" r:id="rId7" imgW="152280" imgH="139680" progId="Equation.3">
              <p:embed/>
            </p:oleObj>
          </a:graphicData>
        </a:graphic>
      </p:graphicFrame>
      <p:graphicFrame>
        <p:nvGraphicFramePr>
          <p:cNvPr id="26633" name="Object 9"/>
          <p:cNvGraphicFramePr>
            <a:graphicFrameLocks noChangeAspect="1"/>
          </p:cNvGraphicFramePr>
          <p:nvPr/>
        </p:nvGraphicFramePr>
        <p:xfrm>
          <a:off x="2428860" y="3571876"/>
          <a:ext cx="285750" cy="234950"/>
        </p:xfrm>
        <a:graphic>
          <a:graphicData uri="http://schemas.openxmlformats.org/presentationml/2006/ole">
            <p:oleObj spid="_x0000_s26633" name="Jednadžba" r:id="rId8" imgW="152280" imgH="139680" progId="Equation.3">
              <p:embed/>
            </p:oleObj>
          </a:graphicData>
        </a:graphic>
      </p:graphicFrame>
      <p:cxnSp>
        <p:nvCxnSpPr>
          <p:cNvPr id="24" name="Straight Connector 23"/>
          <p:cNvCxnSpPr>
            <a:endCxn id="4" idx="4"/>
          </p:cNvCxnSpPr>
          <p:nvPr/>
        </p:nvCxnSpPr>
        <p:spPr>
          <a:xfrm rot="16200000" flipH="1">
            <a:off x="2321703" y="3393281"/>
            <a:ext cx="2286016" cy="221457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3286116" y="4000504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cxnSp>
        <p:nvCxnSpPr>
          <p:cNvPr id="30" name="Straight Connector 29"/>
          <p:cNvCxnSpPr/>
          <p:nvPr/>
        </p:nvCxnSpPr>
        <p:spPr>
          <a:xfrm rot="16200000" flipH="1">
            <a:off x="1285852" y="4429132"/>
            <a:ext cx="2286016" cy="14287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3857620" y="114298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E</a:t>
            </a:r>
            <a:endParaRPr lang="hr-HR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58" y="714356"/>
            <a:ext cx="8229600" cy="5929354"/>
          </a:xfrm>
        </p:spPr>
        <p:txBody>
          <a:bodyPr>
            <a:normAutofit/>
          </a:bodyPr>
          <a:lstStyle/>
          <a:p>
            <a:r>
              <a:rPr lang="hr-HR" b="1" i="1" dirty="0" smtClean="0"/>
              <a:t>Primjer</a:t>
            </a:r>
            <a:r>
              <a:rPr lang="hr-HR" sz="2800" b="1" i="1" dirty="0" smtClean="0"/>
              <a:t> 5</a:t>
            </a:r>
          </a:p>
          <a:p>
            <a:pPr>
              <a:buNone/>
            </a:pPr>
            <a:r>
              <a:rPr lang="hr-HR" sz="2800" b="1" i="1" dirty="0" smtClean="0"/>
              <a:t> </a:t>
            </a:r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555625" y="1422400"/>
          <a:ext cx="7375525" cy="1370013"/>
        </p:xfrm>
        <a:graphic>
          <a:graphicData uri="http://schemas.openxmlformats.org/presentationml/2006/ole">
            <p:oleObj spid="_x0000_s27651" name="Jednadžba" r:id="rId3" imgW="3073320" imgH="583920" progId="Equation.3">
              <p:embed/>
            </p:oleObj>
          </a:graphicData>
        </a:graphic>
      </p:graphicFrame>
      <p:sp>
        <p:nvSpPr>
          <p:cNvPr id="4" name="Isosceles Triangle 3"/>
          <p:cNvSpPr/>
          <p:nvPr/>
        </p:nvSpPr>
        <p:spPr>
          <a:xfrm>
            <a:off x="642910" y="3214686"/>
            <a:ext cx="2357454" cy="3000396"/>
          </a:xfrm>
          <a:prstGeom prst="triangle">
            <a:avLst>
              <a:gd name="adj" fmla="val 48768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sp>
        <p:nvSpPr>
          <p:cNvPr id="7" name="TextBox 6"/>
          <p:cNvSpPr txBox="1"/>
          <p:nvPr/>
        </p:nvSpPr>
        <p:spPr>
          <a:xfrm>
            <a:off x="428596" y="6215082"/>
            <a:ext cx="31432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                     </a:t>
            </a:r>
            <a:r>
              <a:rPr lang="hr-HR" dirty="0" err="1" smtClean="0"/>
              <a:t>a</a:t>
            </a:r>
            <a:r>
              <a:rPr lang="hr-HR" dirty="0" smtClean="0"/>
              <a:t>                     B                    </a:t>
            </a:r>
            <a:endParaRPr lang="hr-HR" dirty="0"/>
          </a:p>
        </p:txBody>
      </p:sp>
      <p:graphicFrame>
        <p:nvGraphicFramePr>
          <p:cNvPr id="8" name="Object 7"/>
          <p:cNvGraphicFramePr>
            <a:graphicFrameLocks noChangeAspect="1"/>
          </p:cNvGraphicFramePr>
          <p:nvPr/>
        </p:nvGraphicFramePr>
        <p:xfrm>
          <a:off x="857225" y="5857892"/>
          <a:ext cx="357189" cy="294156"/>
        </p:xfrm>
        <a:graphic>
          <a:graphicData uri="http://schemas.openxmlformats.org/presentationml/2006/ole">
            <p:oleObj spid="_x0000_s27652" name="Jednadžba" r:id="rId4" imgW="215640" imgH="177480" progId="Equation.3">
              <p:embed/>
            </p:oleObj>
          </a:graphicData>
        </a:graphic>
      </p:graphicFrame>
      <p:graphicFrame>
        <p:nvGraphicFramePr>
          <p:cNvPr id="27653" name="Object 5"/>
          <p:cNvGraphicFramePr>
            <a:graphicFrameLocks noChangeAspect="1"/>
          </p:cNvGraphicFramePr>
          <p:nvPr/>
        </p:nvGraphicFramePr>
        <p:xfrm>
          <a:off x="2357422" y="5857892"/>
          <a:ext cx="357188" cy="293688"/>
        </p:xfrm>
        <a:graphic>
          <a:graphicData uri="http://schemas.openxmlformats.org/presentationml/2006/ole">
            <p:oleObj spid="_x0000_s27653" name="Jednadžba" r:id="rId5" imgW="215640" imgH="177480" progId="Equation.3">
              <p:embed/>
            </p:oleObj>
          </a:graphicData>
        </a:graphic>
      </p:graphicFrame>
      <p:graphicFrame>
        <p:nvGraphicFramePr>
          <p:cNvPr id="27654" name="Object 6"/>
          <p:cNvGraphicFramePr>
            <a:graphicFrameLocks noChangeAspect="1"/>
          </p:cNvGraphicFramePr>
          <p:nvPr/>
        </p:nvGraphicFramePr>
        <p:xfrm>
          <a:off x="1643042" y="3643314"/>
          <a:ext cx="357187" cy="293687"/>
        </p:xfrm>
        <a:graphic>
          <a:graphicData uri="http://schemas.openxmlformats.org/presentationml/2006/ole">
            <p:oleObj spid="_x0000_s27654" name="Jednadžba" r:id="rId6" imgW="215640" imgH="177480" progId="Equation.3">
              <p:embed/>
            </p:oleObj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1643042" y="2857496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11" name="TextBox 10"/>
          <p:cNvSpPr txBox="1"/>
          <p:nvPr/>
        </p:nvSpPr>
        <p:spPr>
          <a:xfrm>
            <a:off x="785786" y="4643446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sp>
        <p:nvSpPr>
          <p:cNvPr id="12" name="TextBox 11"/>
          <p:cNvSpPr txBox="1"/>
          <p:nvPr/>
        </p:nvSpPr>
        <p:spPr>
          <a:xfrm>
            <a:off x="2581260" y="4581532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hr-HR" sz="2400" dirty="0" smtClean="0"/>
              <a:t>Rješenje:</a:t>
            </a:r>
            <a:endParaRPr lang="hr-HR" sz="2400" dirty="0"/>
          </a:p>
        </p:txBody>
      </p:sp>
      <p:sp>
        <p:nvSpPr>
          <p:cNvPr id="7" name="Isosceles Triangle 6"/>
          <p:cNvSpPr/>
          <p:nvPr/>
        </p:nvSpPr>
        <p:spPr>
          <a:xfrm>
            <a:off x="571472" y="1643050"/>
            <a:ext cx="2571768" cy="3214710"/>
          </a:xfrm>
          <a:prstGeom prst="triangl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cxnSp>
        <p:nvCxnSpPr>
          <p:cNvPr id="9" name="Straight Connector 8"/>
          <p:cNvCxnSpPr>
            <a:stCxn id="7" idx="4"/>
          </p:cNvCxnSpPr>
          <p:nvPr/>
        </p:nvCxnSpPr>
        <p:spPr>
          <a:xfrm rot="16200000" flipH="1">
            <a:off x="4786314" y="3214686"/>
            <a:ext cx="1588" cy="32861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>
            <a:stCxn id="7" idx="0"/>
          </p:cNvCxnSpPr>
          <p:nvPr/>
        </p:nvCxnSpPr>
        <p:spPr>
          <a:xfrm rot="16200000" flipH="1">
            <a:off x="2536017" y="964389"/>
            <a:ext cx="3214710" cy="45720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57158" y="4857760"/>
            <a:ext cx="62865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                </a:t>
            </a:r>
            <a:r>
              <a:rPr lang="hr-HR" dirty="0" err="1" smtClean="0"/>
              <a:t>a</a:t>
            </a:r>
            <a:r>
              <a:rPr lang="hr-HR" dirty="0" smtClean="0"/>
              <a:t>                              B                         </a:t>
            </a:r>
            <a:r>
              <a:rPr lang="hr-HR" dirty="0" err="1" smtClean="0"/>
              <a:t>b</a:t>
            </a:r>
            <a:r>
              <a:rPr lang="hr-HR" dirty="0" smtClean="0"/>
              <a:t>                                D                                 </a:t>
            </a:r>
            <a:endParaRPr lang="hr-HR" dirty="0"/>
          </a:p>
        </p:txBody>
      </p:sp>
      <p:sp>
        <p:nvSpPr>
          <p:cNvPr id="18" name="TextBox 17"/>
          <p:cNvSpPr txBox="1"/>
          <p:nvPr/>
        </p:nvSpPr>
        <p:spPr>
          <a:xfrm>
            <a:off x="1714480" y="1357298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19" name="TextBox 18"/>
          <p:cNvSpPr txBox="1"/>
          <p:nvPr/>
        </p:nvSpPr>
        <p:spPr>
          <a:xfrm>
            <a:off x="857224" y="3000372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sp>
        <p:nvSpPr>
          <p:cNvPr id="21" name="TextBox 20"/>
          <p:cNvSpPr txBox="1"/>
          <p:nvPr/>
        </p:nvSpPr>
        <p:spPr>
          <a:xfrm>
            <a:off x="2571736" y="3000372"/>
            <a:ext cx="3571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graphicFrame>
        <p:nvGraphicFramePr>
          <p:cNvPr id="22" name="Object 21"/>
          <p:cNvGraphicFramePr>
            <a:graphicFrameLocks noChangeAspect="1"/>
          </p:cNvGraphicFramePr>
          <p:nvPr/>
        </p:nvGraphicFramePr>
        <p:xfrm>
          <a:off x="6143625" y="1166813"/>
          <a:ext cx="2286000" cy="3309937"/>
        </p:xfrm>
        <a:graphic>
          <a:graphicData uri="http://schemas.openxmlformats.org/presentationml/2006/ole">
            <p:oleObj spid="_x0000_s28674" name="Jednadžba" r:id="rId3" imgW="1409400" imgH="1981080" progId="Equation.3">
              <p:embed/>
            </p:oleObj>
          </a:graphicData>
        </a:graphic>
      </p:graphicFrame>
      <p:graphicFrame>
        <p:nvGraphicFramePr>
          <p:cNvPr id="28675" name="Object 3"/>
          <p:cNvGraphicFramePr>
            <a:graphicFrameLocks noChangeAspect="1"/>
          </p:cNvGraphicFramePr>
          <p:nvPr/>
        </p:nvGraphicFramePr>
        <p:xfrm>
          <a:off x="785786" y="4500570"/>
          <a:ext cx="357188" cy="293688"/>
        </p:xfrm>
        <a:graphic>
          <a:graphicData uri="http://schemas.openxmlformats.org/presentationml/2006/ole">
            <p:oleObj spid="_x0000_s28675" name="Jednadžba" r:id="rId4" imgW="215640" imgH="177480" progId="Equation.3">
              <p:embed/>
            </p:oleObj>
          </a:graphicData>
        </a:graphic>
      </p:graphicFrame>
      <p:graphicFrame>
        <p:nvGraphicFramePr>
          <p:cNvPr id="28676" name="Object 4"/>
          <p:cNvGraphicFramePr>
            <a:graphicFrameLocks noChangeAspect="1"/>
          </p:cNvGraphicFramePr>
          <p:nvPr/>
        </p:nvGraphicFramePr>
        <p:xfrm>
          <a:off x="2571736" y="4429132"/>
          <a:ext cx="357188" cy="293688"/>
        </p:xfrm>
        <a:graphic>
          <a:graphicData uri="http://schemas.openxmlformats.org/presentationml/2006/ole">
            <p:oleObj spid="_x0000_s28676" name="Jednadžba" r:id="rId5" imgW="215640" imgH="177480" progId="Equation.3">
              <p:embed/>
            </p:oleObj>
          </a:graphicData>
        </a:graphic>
      </p:graphicFrame>
      <p:graphicFrame>
        <p:nvGraphicFramePr>
          <p:cNvPr id="28677" name="Object 5"/>
          <p:cNvGraphicFramePr>
            <a:graphicFrameLocks noChangeAspect="1"/>
          </p:cNvGraphicFramePr>
          <p:nvPr/>
        </p:nvGraphicFramePr>
        <p:xfrm>
          <a:off x="1643042" y="2071678"/>
          <a:ext cx="357188" cy="293688"/>
        </p:xfrm>
        <a:graphic>
          <a:graphicData uri="http://schemas.openxmlformats.org/presentationml/2006/ole">
            <p:oleObj spid="_x0000_s28677" name="Jednadžba" r:id="rId6" imgW="215640" imgH="177480" progId="Equation.3">
              <p:embed/>
            </p:oleObj>
          </a:graphicData>
        </a:graphic>
      </p:graphicFrame>
      <p:graphicFrame>
        <p:nvGraphicFramePr>
          <p:cNvPr id="28678" name="Object 6"/>
          <p:cNvGraphicFramePr>
            <a:graphicFrameLocks noChangeAspect="1"/>
          </p:cNvGraphicFramePr>
          <p:nvPr/>
        </p:nvGraphicFramePr>
        <p:xfrm>
          <a:off x="3143240" y="4429132"/>
          <a:ext cx="441325" cy="293688"/>
        </p:xfrm>
        <a:graphic>
          <a:graphicData uri="http://schemas.openxmlformats.org/presentationml/2006/ole">
            <p:oleObj spid="_x0000_s28678" name="Jednadžba" r:id="rId7" imgW="266400" imgH="177480" progId="Equation.3">
              <p:embed/>
            </p:oleObj>
          </a:graphicData>
        </a:graphic>
      </p:graphicFrame>
      <p:graphicFrame>
        <p:nvGraphicFramePr>
          <p:cNvPr id="28679" name="Object 7"/>
          <p:cNvGraphicFramePr>
            <a:graphicFrameLocks noChangeAspect="1"/>
          </p:cNvGraphicFramePr>
          <p:nvPr/>
        </p:nvGraphicFramePr>
        <p:xfrm>
          <a:off x="2143108" y="2071678"/>
          <a:ext cx="357187" cy="293687"/>
        </p:xfrm>
        <a:graphic>
          <a:graphicData uri="http://schemas.openxmlformats.org/presentationml/2006/ole">
            <p:oleObj spid="_x0000_s28679" name="Jednadžba" r:id="rId8" imgW="215640" imgH="177480" progId="Equation.3">
              <p:embed/>
            </p:oleObj>
          </a:graphicData>
        </a:graphic>
      </p:graphicFrame>
      <p:graphicFrame>
        <p:nvGraphicFramePr>
          <p:cNvPr id="28680" name="Object 8"/>
          <p:cNvGraphicFramePr>
            <a:graphicFrameLocks noChangeAspect="1"/>
          </p:cNvGraphicFramePr>
          <p:nvPr/>
        </p:nvGraphicFramePr>
        <p:xfrm>
          <a:off x="5572132" y="4500570"/>
          <a:ext cx="357187" cy="293687"/>
        </p:xfrm>
        <a:graphic>
          <a:graphicData uri="http://schemas.openxmlformats.org/presentationml/2006/ole">
            <p:oleObj spid="_x0000_s28680" name="Jednadžba" r:id="rId9" imgW="215640" imgH="177480" progId="Equation.3">
              <p:embed/>
            </p:oleObj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642918"/>
            <a:ext cx="8401080" cy="5483245"/>
          </a:xfrm>
        </p:spPr>
        <p:txBody>
          <a:bodyPr/>
          <a:lstStyle/>
          <a:p>
            <a:r>
              <a:rPr lang="hr-HR" b="1" i="1" dirty="0" smtClean="0"/>
              <a:t>Primjer 1.</a:t>
            </a:r>
          </a:p>
          <a:p>
            <a:pPr>
              <a:buNone/>
            </a:pPr>
            <a:r>
              <a:rPr lang="hr-HR" dirty="0" smtClean="0"/>
              <a:t>    </a:t>
            </a:r>
            <a:r>
              <a:rPr lang="hr-HR" b="1" dirty="0" smtClean="0"/>
              <a:t>Neka je </a:t>
            </a:r>
            <a:r>
              <a:rPr lang="hr-HR" sz="3600" i="1" dirty="0" smtClean="0"/>
              <a:t>a</a:t>
            </a:r>
            <a:r>
              <a:rPr lang="hr-HR" sz="3600" dirty="0" smtClean="0"/>
              <a:t> </a:t>
            </a:r>
            <a:r>
              <a:rPr lang="hr-HR" b="1" dirty="0" smtClean="0"/>
              <a:t>duljina stranice pravilnog peterokuta, a </a:t>
            </a:r>
            <a:r>
              <a:rPr lang="hr-HR" sz="3600" i="1" dirty="0" smtClean="0"/>
              <a:t>d</a:t>
            </a:r>
            <a:r>
              <a:rPr lang="hr-HR" b="1" dirty="0" smtClean="0"/>
              <a:t> duljina dijagonala, dokazati da vrijedi:</a:t>
            </a:r>
          </a:p>
          <a:p>
            <a:pPr>
              <a:buNone/>
            </a:pPr>
            <a:endParaRPr lang="hr-HR" dirty="0"/>
          </a:p>
          <a:p>
            <a:pPr>
              <a:buNone/>
            </a:pPr>
            <a:endParaRPr lang="hr-HR" dirty="0" smtClean="0"/>
          </a:p>
          <a:p>
            <a:pPr>
              <a:buNone/>
            </a:pPr>
            <a:endParaRPr lang="hr-HR" dirty="0"/>
          </a:p>
          <a:p>
            <a:pPr>
              <a:buNone/>
            </a:pPr>
            <a:endParaRPr lang="hr-HR" dirty="0" smtClean="0"/>
          </a:p>
          <a:p>
            <a:pPr>
              <a:buNone/>
            </a:pPr>
            <a:endParaRPr lang="hr-HR" dirty="0" smtClean="0"/>
          </a:p>
          <a:p>
            <a:endParaRPr lang="hr-HR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5000628" y="2786058"/>
          <a:ext cx="2928958" cy="1344200"/>
        </p:xfrm>
        <a:graphic>
          <a:graphicData uri="http://schemas.openxmlformats.org/presentationml/2006/ole">
            <p:oleObj spid="_x0000_s3075" name="Jednadžba" r:id="rId3" imgW="622080" imgH="393480" progId="Equation.3">
              <p:embed/>
            </p:oleObj>
          </a:graphicData>
        </a:graphic>
      </p:graphicFrame>
      <p:sp>
        <p:nvSpPr>
          <p:cNvPr id="6" name="Regular Pentagon 5"/>
          <p:cNvSpPr/>
          <p:nvPr/>
        </p:nvSpPr>
        <p:spPr>
          <a:xfrm>
            <a:off x="785786" y="3143248"/>
            <a:ext cx="2928958" cy="2571768"/>
          </a:xfrm>
          <a:prstGeom prst="pentago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cxnSp>
        <p:nvCxnSpPr>
          <p:cNvPr id="10" name="Straight Connector 9"/>
          <p:cNvCxnSpPr>
            <a:stCxn id="6" idx="0"/>
            <a:endCxn id="6" idx="2"/>
          </p:cNvCxnSpPr>
          <p:nvPr/>
        </p:nvCxnSpPr>
        <p:spPr>
          <a:xfrm rot="16200000" flipH="1" flipV="1">
            <a:off x="511836" y="3976577"/>
            <a:ext cx="2571759" cy="90509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stCxn id="6" idx="2"/>
            <a:endCxn id="6" idx="5"/>
          </p:cNvCxnSpPr>
          <p:nvPr/>
        </p:nvCxnSpPr>
        <p:spPr>
          <a:xfrm rot="5400000" flipH="1" flipV="1">
            <a:off x="1735236" y="3735502"/>
            <a:ext cx="1589434" cy="23695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928926" y="3214686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15" name="TextBox 14"/>
          <p:cNvSpPr txBox="1"/>
          <p:nvPr/>
        </p:nvSpPr>
        <p:spPr>
          <a:xfrm>
            <a:off x="1285852" y="328612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16" name="TextBox 15"/>
          <p:cNvSpPr txBox="1"/>
          <p:nvPr/>
        </p:nvSpPr>
        <p:spPr>
          <a:xfrm>
            <a:off x="2071670" y="5715016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17" name="TextBox 16"/>
          <p:cNvSpPr txBox="1"/>
          <p:nvPr/>
        </p:nvSpPr>
        <p:spPr>
          <a:xfrm>
            <a:off x="3571868" y="4572008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18" name="TextBox 17"/>
          <p:cNvSpPr txBox="1"/>
          <p:nvPr/>
        </p:nvSpPr>
        <p:spPr>
          <a:xfrm>
            <a:off x="714348" y="471488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19" name="TextBox 18"/>
          <p:cNvSpPr txBox="1"/>
          <p:nvPr/>
        </p:nvSpPr>
        <p:spPr>
          <a:xfrm>
            <a:off x="2143108" y="4572008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  <p:sp>
        <p:nvSpPr>
          <p:cNvPr id="20" name="TextBox 19"/>
          <p:cNvSpPr txBox="1"/>
          <p:nvPr/>
        </p:nvSpPr>
        <p:spPr>
          <a:xfrm>
            <a:off x="1500166" y="4143380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  <p:graphicFrame>
        <p:nvGraphicFramePr>
          <p:cNvPr id="21" name="Object 20"/>
          <p:cNvGraphicFramePr>
            <a:graphicFrameLocks noChangeAspect="1"/>
          </p:cNvGraphicFramePr>
          <p:nvPr/>
        </p:nvGraphicFramePr>
        <p:xfrm>
          <a:off x="857224" y="4071942"/>
          <a:ext cx="304800" cy="203200"/>
        </p:xfrm>
        <a:graphic>
          <a:graphicData uri="http://schemas.openxmlformats.org/presentationml/2006/ole">
            <p:oleObj spid="_x0000_s3076" name="Jednadžba" r:id="rId4" imgW="304560" imgH="203040" progId="Equation.3">
              <p:embed/>
            </p:oleObj>
          </a:graphicData>
        </a:graphic>
      </p:graphicFrame>
      <p:graphicFrame>
        <p:nvGraphicFramePr>
          <p:cNvPr id="3077" name="Object 5"/>
          <p:cNvGraphicFramePr>
            <a:graphicFrameLocks noChangeAspect="1"/>
          </p:cNvGraphicFramePr>
          <p:nvPr/>
        </p:nvGraphicFramePr>
        <p:xfrm>
          <a:off x="2857488" y="5429264"/>
          <a:ext cx="304800" cy="203200"/>
        </p:xfrm>
        <a:graphic>
          <a:graphicData uri="http://schemas.openxmlformats.org/presentationml/2006/ole">
            <p:oleObj spid="_x0000_s3077" name="Jednadžba" r:id="rId5" imgW="304560" imgH="203040" progId="Equation.3">
              <p:embed/>
            </p:oleObj>
          </a:graphicData>
        </a:graphic>
      </p:graphicFrame>
      <p:graphicFrame>
        <p:nvGraphicFramePr>
          <p:cNvPr id="22" name="Object 21"/>
          <p:cNvGraphicFramePr>
            <a:graphicFrameLocks noChangeAspect="1"/>
          </p:cNvGraphicFramePr>
          <p:nvPr/>
        </p:nvGraphicFramePr>
        <p:xfrm>
          <a:off x="2214546" y="3357562"/>
          <a:ext cx="254000" cy="203200"/>
        </p:xfrm>
        <a:graphic>
          <a:graphicData uri="http://schemas.openxmlformats.org/presentationml/2006/ole">
            <p:oleObj spid="_x0000_s3078" name="Jednadžba" r:id="rId6" imgW="253800" imgH="203040" progId="Equation.3">
              <p:embed/>
            </p:oleObj>
          </a:graphicData>
        </a:graphic>
      </p:graphicFrame>
      <p:graphicFrame>
        <p:nvGraphicFramePr>
          <p:cNvPr id="3079" name="Object 7"/>
          <p:cNvGraphicFramePr>
            <a:graphicFrameLocks noChangeAspect="1"/>
          </p:cNvGraphicFramePr>
          <p:nvPr/>
        </p:nvGraphicFramePr>
        <p:xfrm>
          <a:off x="3214678" y="4000504"/>
          <a:ext cx="254000" cy="203200"/>
        </p:xfrm>
        <a:graphic>
          <a:graphicData uri="http://schemas.openxmlformats.org/presentationml/2006/ole">
            <p:oleObj spid="_x0000_s3079" name="Jednadžba" r:id="rId7" imgW="253800" imgH="203040" progId="Equation.3">
              <p:embed/>
            </p:oleObj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285728"/>
            <a:ext cx="8258204" cy="585791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hr-HR" sz="2400" dirty="0" smtClean="0"/>
              <a:t> Rješenje 1.:</a:t>
            </a:r>
          </a:p>
          <a:p>
            <a:pPr>
              <a:buNone/>
            </a:pPr>
            <a:r>
              <a:rPr lang="hr-HR" sz="2400" dirty="0"/>
              <a:t> </a:t>
            </a:r>
            <a:r>
              <a:rPr lang="hr-HR" sz="2400" dirty="0" smtClean="0"/>
              <a:t>                 </a:t>
            </a:r>
            <a:r>
              <a:rPr lang="hr-HR" sz="2400" dirty="0" smtClean="0">
                <a:latin typeface="Wide Latin"/>
              </a:rPr>
              <a:t>˜</a:t>
            </a:r>
            <a:r>
              <a:rPr lang="hr-HR" sz="2400" dirty="0" smtClean="0"/>
              <a:t>                       </a:t>
            </a:r>
          </a:p>
          <a:p>
            <a:pPr>
              <a:spcBef>
                <a:spcPts val="0"/>
              </a:spcBef>
              <a:buNone/>
            </a:pPr>
            <a:r>
              <a:rPr lang="hr-HR" sz="2000" dirty="0" smtClean="0"/>
              <a:t>Po k-</a:t>
            </a:r>
            <a:r>
              <a:rPr lang="hr-HR" sz="2000" dirty="0" err="1" smtClean="0"/>
              <a:t>k</a:t>
            </a:r>
            <a:r>
              <a:rPr lang="hr-HR" sz="2000" dirty="0" smtClean="0"/>
              <a:t> poučku </a:t>
            </a:r>
          </a:p>
          <a:p>
            <a:pPr>
              <a:spcBef>
                <a:spcPts val="0"/>
              </a:spcBef>
              <a:buNone/>
            </a:pPr>
            <a:r>
              <a:rPr lang="hr-HR" sz="2400" dirty="0" smtClean="0">
                <a:latin typeface="Wide Latin"/>
              </a:rPr>
              <a:t>               </a:t>
            </a:r>
            <a:r>
              <a:rPr lang="hr-HR" sz="2400" dirty="0" smtClean="0"/>
              <a:t> </a:t>
            </a:r>
          </a:p>
          <a:p>
            <a:pPr>
              <a:buNone/>
            </a:pPr>
            <a:r>
              <a:rPr lang="hr-HR" sz="2400" dirty="0" smtClean="0"/>
              <a:t>                                                                         </a:t>
            </a:r>
            <a:endParaRPr lang="hr-HR" sz="2400" dirty="0"/>
          </a:p>
          <a:p>
            <a:pPr>
              <a:buNone/>
            </a:pPr>
            <a:endParaRPr lang="hr-HR" sz="2400" dirty="0" smtClean="0"/>
          </a:p>
          <a:p>
            <a:pPr>
              <a:buNone/>
            </a:pPr>
            <a:endParaRPr lang="hr-HR" sz="2400" dirty="0"/>
          </a:p>
          <a:p>
            <a:pPr>
              <a:buNone/>
            </a:pPr>
            <a:r>
              <a:rPr lang="hr-HR" sz="2400" dirty="0" smtClean="0"/>
              <a:t>                                                           </a:t>
            </a:r>
            <a:endParaRPr lang="hr-HR" sz="2400" dirty="0"/>
          </a:p>
        </p:txBody>
      </p:sp>
      <p:sp>
        <p:nvSpPr>
          <p:cNvPr id="5" name="Regular Pentagon 4"/>
          <p:cNvSpPr/>
          <p:nvPr/>
        </p:nvSpPr>
        <p:spPr>
          <a:xfrm>
            <a:off x="785786" y="3786190"/>
            <a:ext cx="2714644" cy="2286016"/>
          </a:xfrm>
          <a:prstGeom prst="pentago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cxnSp>
        <p:nvCxnSpPr>
          <p:cNvPr id="7" name="Straight Connector 6"/>
          <p:cNvCxnSpPr>
            <a:stCxn id="5" idx="0"/>
            <a:endCxn id="5" idx="2"/>
          </p:cNvCxnSpPr>
          <p:nvPr/>
        </p:nvCxnSpPr>
        <p:spPr>
          <a:xfrm rot="16200000" flipH="1" flipV="1">
            <a:off x="580668" y="4509758"/>
            <a:ext cx="2286008" cy="8388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V="1">
            <a:off x="1428728" y="3786190"/>
            <a:ext cx="3429024" cy="221457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>
            <a:endCxn id="5" idx="0"/>
          </p:cNvCxnSpPr>
          <p:nvPr/>
        </p:nvCxnSpPr>
        <p:spPr>
          <a:xfrm rot="10800000">
            <a:off x="2143108" y="3786190"/>
            <a:ext cx="271464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1071538" y="400050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0" name="TextBox 29"/>
          <p:cNvSpPr txBox="1"/>
          <p:nvPr/>
        </p:nvSpPr>
        <p:spPr>
          <a:xfrm>
            <a:off x="1571604" y="4714884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  <p:sp>
        <p:nvSpPr>
          <p:cNvPr id="31" name="TextBox 30"/>
          <p:cNvSpPr txBox="1"/>
          <p:nvPr/>
        </p:nvSpPr>
        <p:spPr>
          <a:xfrm>
            <a:off x="2357422" y="5143512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  <p:sp>
        <p:nvSpPr>
          <p:cNvPr id="32" name="TextBox 31"/>
          <p:cNvSpPr txBox="1"/>
          <p:nvPr/>
        </p:nvSpPr>
        <p:spPr>
          <a:xfrm>
            <a:off x="3929058" y="4214818"/>
            <a:ext cx="4286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3" name="TextBox 32"/>
          <p:cNvSpPr txBox="1"/>
          <p:nvPr/>
        </p:nvSpPr>
        <p:spPr>
          <a:xfrm>
            <a:off x="2357422" y="6215082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4" name="TextBox 33"/>
          <p:cNvSpPr txBox="1"/>
          <p:nvPr/>
        </p:nvSpPr>
        <p:spPr>
          <a:xfrm>
            <a:off x="714348" y="5357826"/>
            <a:ext cx="2143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5" name="TextBox 34"/>
          <p:cNvSpPr txBox="1"/>
          <p:nvPr/>
        </p:nvSpPr>
        <p:spPr>
          <a:xfrm>
            <a:off x="2928926" y="400050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6" name="TextBox 35"/>
          <p:cNvSpPr txBox="1"/>
          <p:nvPr/>
        </p:nvSpPr>
        <p:spPr>
          <a:xfrm>
            <a:off x="1142976" y="6072206"/>
            <a:ext cx="3241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A</a:t>
            </a:r>
            <a:endParaRPr lang="hr-HR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928926" y="6000768"/>
            <a:ext cx="3145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B</a:t>
            </a:r>
            <a:endParaRPr lang="hr-HR" b="1" dirty="0"/>
          </a:p>
        </p:txBody>
      </p:sp>
      <p:sp>
        <p:nvSpPr>
          <p:cNvPr id="38" name="TextBox 37"/>
          <p:cNvSpPr txBox="1"/>
          <p:nvPr/>
        </p:nvSpPr>
        <p:spPr>
          <a:xfrm>
            <a:off x="3500430" y="4572008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/>
              <a:t>C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2000232" y="3500438"/>
            <a:ext cx="285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b="1" dirty="0" smtClean="0"/>
              <a:t>D</a:t>
            </a:r>
            <a:endParaRPr lang="hr-HR" b="1" dirty="0"/>
          </a:p>
        </p:txBody>
      </p:sp>
      <p:sp>
        <p:nvSpPr>
          <p:cNvPr id="40" name="TextBox 39"/>
          <p:cNvSpPr txBox="1"/>
          <p:nvPr/>
        </p:nvSpPr>
        <p:spPr>
          <a:xfrm>
            <a:off x="500034" y="450057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E</a:t>
            </a:r>
            <a:endParaRPr lang="hr-HR" b="1" dirty="0"/>
          </a:p>
        </p:txBody>
      </p:sp>
      <p:sp>
        <p:nvSpPr>
          <p:cNvPr id="41" name="TextBox 40"/>
          <p:cNvSpPr txBox="1"/>
          <p:nvPr/>
        </p:nvSpPr>
        <p:spPr>
          <a:xfrm>
            <a:off x="4929190" y="3643314"/>
            <a:ext cx="2904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F</a:t>
            </a:r>
            <a:endParaRPr lang="hr-HR" b="1" dirty="0"/>
          </a:p>
        </p:txBody>
      </p:sp>
      <p:graphicFrame>
        <p:nvGraphicFramePr>
          <p:cNvPr id="43" name="Object 42"/>
          <p:cNvGraphicFramePr>
            <a:graphicFrameLocks noChangeAspect="1"/>
          </p:cNvGraphicFramePr>
          <p:nvPr/>
        </p:nvGraphicFramePr>
        <p:xfrm>
          <a:off x="571472" y="714356"/>
          <a:ext cx="867461" cy="357190"/>
        </p:xfrm>
        <a:graphic>
          <a:graphicData uri="http://schemas.openxmlformats.org/presentationml/2006/ole">
            <p:oleObj spid="_x0000_s2051" name="Jednadžba" r:id="rId3" imgW="431640" imgH="177480" progId="Equation.3">
              <p:embed/>
            </p:oleObj>
          </a:graphicData>
        </a:graphic>
      </p:graphicFrame>
      <p:graphicFrame>
        <p:nvGraphicFramePr>
          <p:cNvPr id="44" name="Object 43"/>
          <p:cNvGraphicFramePr>
            <a:graphicFrameLocks noChangeAspect="1"/>
          </p:cNvGraphicFramePr>
          <p:nvPr/>
        </p:nvGraphicFramePr>
        <p:xfrm>
          <a:off x="2357422" y="714356"/>
          <a:ext cx="928694" cy="344944"/>
        </p:xfrm>
        <a:graphic>
          <a:graphicData uri="http://schemas.openxmlformats.org/presentationml/2006/ole">
            <p:oleObj spid="_x0000_s2052" name="Jednadžba" r:id="rId4" imgW="444240" imgH="164880" progId="Equation.3">
              <p:embed/>
            </p:oleObj>
          </a:graphicData>
        </a:graphic>
      </p:graphicFrame>
      <p:graphicFrame>
        <p:nvGraphicFramePr>
          <p:cNvPr id="24" name="Object 23"/>
          <p:cNvGraphicFramePr>
            <a:graphicFrameLocks noChangeAspect="1"/>
          </p:cNvGraphicFramePr>
          <p:nvPr/>
        </p:nvGraphicFramePr>
        <p:xfrm>
          <a:off x="571472" y="1643050"/>
          <a:ext cx="6289650" cy="1928826"/>
        </p:xfrm>
        <a:graphic>
          <a:graphicData uri="http://schemas.openxmlformats.org/presentationml/2006/ole">
            <p:oleObj spid="_x0000_s2054" name="Jednadžba" r:id="rId5" imgW="2616120" imgH="1091880" progId="Equation.3">
              <p:embed/>
            </p:oleObj>
          </a:graphicData>
        </a:graphic>
      </p:graphicFrame>
      <p:graphicFrame>
        <p:nvGraphicFramePr>
          <p:cNvPr id="23" name="Object 22"/>
          <p:cNvGraphicFramePr>
            <a:graphicFrameLocks noChangeAspect="1"/>
          </p:cNvGraphicFramePr>
          <p:nvPr/>
        </p:nvGraphicFramePr>
        <p:xfrm>
          <a:off x="2071670" y="4000504"/>
          <a:ext cx="254000" cy="203200"/>
        </p:xfrm>
        <a:graphic>
          <a:graphicData uri="http://schemas.openxmlformats.org/presentationml/2006/ole">
            <p:oleObj spid="_x0000_s2055" name="Jednadžba" r:id="rId6" imgW="253800" imgH="203040" progId="Equation.3">
              <p:embed/>
            </p:oleObj>
          </a:graphicData>
        </a:graphic>
      </p:graphicFrame>
      <p:graphicFrame>
        <p:nvGraphicFramePr>
          <p:cNvPr id="2056" name="Object 8"/>
          <p:cNvGraphicFramePr>
            <a:graphicFrameLocks noChangeAspect="1"/>
          </p:cNvGraphicFramePr>
          <p:nvPr/>
        </p:nvGraphicFramePr>
        <p:xfrm>
          <a:off x="3000364" y="4572008"/>
          <a:ext cx="254000" cy="203200"/>
        </p:xfrm>
        <a:graphic>
          <a:graphicData uri="http://schemas.openxmlformats.org/presentationml/2006/ole">
            <p:oleObj spid="_x0000_s2056" name="Jednadžba" r:id="rId7" imgW="253800" imgH="203040" progId="Equation.3">
              <p:embed/>
            </p:oleObj>
          </a:graphicData>
        </a:graphic>
      </p:graphicFrame>
      <p:graphicFrame>
        <p:nvGraphicFramePr>
          <p:cNvPr id="25" name="Object 24"/>
          <p:cNvGraphicFramePr>
            <a:graphicFrameLocks noChangeAspect="1"/>
          </p:cNvGraphicFramePr>
          <p:nvPr/>
        </p:nvGraphicFramePr>
        <p:xfrm>
          <a:off x="2500298" y="3786190"/>
          <a:ext cx="241300" cy="203200"/>
        </p:xfrm>
        <a:graphic>
          <a:graphicData uri="http://schemas.openxmlformats.org/presentationml/2006/ole">
            <p:oleObj spid="_x0000_s2057" name="Jednadžba" r:id="rId8" imgW="241200" imgH="203040" progId="Equation.3">
              <p:embed/>
            </p:oleObj>
          </a:graphicData>
        </a:graphic>
      </p:graphicFrame>
      <p:graphicFrame>
        <p:nvGraphicFramePr>
          <p:cNvPr id="2059" name="Object 11"/>
          <p:cNvGraphicFramePr>
            <a:graphicFrameLocks noChangeAspect="1"/>
          </p:cNvGraphicFramePr>
          <p:nvPr/>
        </p:nvGraphicFramePr>
        <p:xfrm>
          <a:off x="2611438" y="5715000"/>
          <a:ext cx="304800" cy="203200"/>
        </p:xfrm>
        <a:graphic>
          <a:graphicData uri="http://schemas.openxmlformats.org/presentationml/2006/ole">
            <p:oleObj spid="_x0000_s2059" name="Jednadžba" r:id="rId9" imgW="304560" imgH="203040" progId="Equation.3">
              <p:embed/>
            </p:oleObj>
          </a:graphicData>
        </a:graphic>
      </p:graphicFrame>
      <p:graphicFrame>
        <p:nvGraphicFramePr>
          <p:cNvPr id="2060" name="Object 12"/>
          <p:cNvGraphicFramePr>
            <a:graphicFrameLocks noChangeAspect="1"/>
          </p:cNvGraphicFramePr>
          <p:nvPr/>
        </p:nvGraphicFramePr>
        <p:xfrm>
          <a:off x="4214810" y="3857628"/>
          <a:ext cx="241300" cy="203200"/>
        </p:xfrm>
        <a:graphic>
          <a:graphicData uri="http://schemas.openxmlformats.org/presentationml/2006/ole">
            <p:oleObj spid="_x0000_s2060" name="Jednadžba" r:id="rId10" imgW="241200" imgH="203040" progId="Equation.3">
              <p:embed/>
            </p:oleObj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285728"/>
            <a:ext cx="8258204" cy="585791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hr-HR" sz="2400" dirty="0" smtClean="0"/>
              <a:t> Zašto upravo ovakva nadopuna?</a:t>
            </a:r>
          </a:p>
          <a:p>
            <a:pPr>
              <a:spcBef>
                <a:spcPts val="0"/>
              </a:spcBef>
              <a:buNone/>
            </a:pPr>
            <a:r>
              <a:rPr lang="hr-HR" sz="2400" dirty="0" smtClean="0">
                <a:latin typeface="Wide Latin"/>
              </a:rPr>
              <a:t>             </a:t>
            </a:r>
            <a:r>
              <a:rPr lang="hr-HR" sz="2400" dirty="0" smtClean="0"/>
              <a:t>                                                                         </a:t>
            </a:r>
            <a:endParaRPr lang="hr-HR" sz="2400" dirty="0"/>
          </a:p>
          <a:p>
            <a:pPr>
              <a:buNone/>
            </a:pPr>
            <a:endParaRPr lang="hr-HR" sz="2400" dirty="0" smtClean="0"/>
          </a:p>
          <a:p>
            <a:pPr>
              <a:buNone/>
            </a:pPr>
            <a:endParaRPr lang="hr-HR" sz="2400" dirty="0"/>
          </a:p>
          <a:p>
            <a:pPr>
              <a:buNone/>
            </a:pPr>
            <a:r>
              <a:rPr lang="hr-HR" sz="2400" dirty="0" smtClean="0"/>
              <a:t>                                                           </a:t>
            </a:r>
            <a:endParaRPr lang="hr-HR" sz="2400" dirty="0"/>
          </a:p>
        </p:txBody>
      </p:sp>
      <p:sp>
        <p:nvSpPr>
          <p:cNvPr id="5" name="Regular Pentagon 4"/>
          <p:cNvSpPr/>
          <p:nvPr/>
        </p:nvSpPr>
        <p:spPr>
          <a:xfrm>
            <a:off x="785786" y="3786190"/>
            <a:ext cx="2714644" cy="2286016"/>
          </a:xfrm>
          <a:prstGeom prst="pentago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cxnSp>
        <p:nvCxnSpPr>
          <p:cNvPr id="7" name="Straight Connector 6"/>
          <p:cNvCxnSpPr>
            <a:stCxn id="5" idx="0"/>
            <a:endCxn id="5" idx="2"/>
          </p:cNvCxnSpPr>
          <p:nvPr/>
        </p:nvCxnSpPr>
        <p:spPr>
          <a:xfrm rot="16200000" flipH="1" flipV="1">
            <a:off x="580668" y="4509758"/>
            <a:ext cx="2286008" cy="8388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V="1">
            <a:off x="1428728" y="3786190"/>
            <a:ext cx="3429024" cy="221457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>
            <a:endCxn id="5" idx="0"/>
          </p:cNvCxnSpPr>
          <p:nvPr/>
        </p:nvCxnSpPr>
        <p:spPr>
          <a:xfrm rot="10800000">
            <a:off x="2143108" y="3786190"/>
            <a:ext cx="271464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1071538" y="400050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0" name="TextBox 29"/>
          <p:cNvSpPr txBox="1"/>
          <p:nvPr/>
        </p:nvSpPr>
        <p:spPr>
          <a:xfrm>
            <a:off x="1571604" y="4714884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  <p:sp>
        <p:nvSpPr>
          <p:cNvPr id="31" name="TextBox 30"/>
          <p:cNvSpPr txBox="1"/>
          <p:nvPr/>
        </p:nvSpPr>
        <p:spPr>
          <a:xfrm>
            <a:off x="2357422" y="5143512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  <p:sp>
        <p:nvSpPr>
          <p:cNvPr id="32" name="TextBox 31"/>
          <p:cNvSpPr txBox="1"/>
          <p:nvPr/>
        </p:nvSpPr>
        <p:spPr>
          <a:xfrm>
            <a:off x="3929058" y="4214818"/>
            <a:ext cx="4286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3" name="TextBox 32"/>
          <p:cNvSpPr txBox="1"/>
          <p:nvPr/>
        </p:nvSpPr>
        <p:spPr>
          <a:xfrm>
            <a:off x="2357422" y="6215082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4" name="TextBox 33"/>
          <p:cNvSpPr txBox="1"/>
          <p:nvPr/>
        </p:nvSpPr>
        <p:spPr>
          <a:xfrm>
            <a:off x="714348" y="5357826"/>
            <a:ext cx="2143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5" name="TextBox 34"/>
          <p:cNvSpPr txBox="1"/>
          <p:nvPr/>
        </p:nvSpPr>
        <p:spPr>
          <a:xfrm>
            <a:off x="2928926" y="400050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6" name="TextBox 35"/>
          <p:cNvSpPr txBox="1"/>
          <p:nvPr/>
        </p:nvSpPr>
        <p:spPr>
          <a:xfrm>
            <a:off x="1142976" y="6072206"/>
            <a:ext cx="3241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A</a:t>
            </a:r>
            <a:endParaRPr lang="hr-HR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928926" y="6000768"/>
            <a:ext cx="3145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B</a:t>
            </a:r>
            <a:endParaRPr lang="hr-HR" b="1" dirty="0"/>
          </a:p>
        </p:txBody>
      </p:sp>
      <p:sp>
        <p:nvSpPr>
          <p:cNvPr id="38" name="TextBox 37"/>
          <p:cNvSpPr txBox="1"/>
          <p:nvPr/>
        </p:nvSpPr>
        <p:spPr>
          <a:xfrm>
            <a:off x="3500430" y="4572008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/>
              <a:t>C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2000232" y="3500438"/>
            <a:ext cx="285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b="1" dirty="0" smtClean="0"/>
              <a:t>D</a:t>
            </a:r>
            <a:endParaRPr lang="hr-HR" b="1" dirty="0"/>
          </a:p>
        </p:txBody>
      </p:sp>
      <p:sp>
        <p:nvSpPr>
          <p:cNvPr id="40" name="TextBox 39"/>
          <p:cNvSpPr txBox="1"/>
          <p:nvPr/>
        </p:nvSpPr>
        <p:spPr>
          <a:xfrm>
            <a:off x="500034" y="450057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E</a:t>
            </a:r>
            <a:endParaRPr lang="hr-HR" b="1" dirty="0"/>
          </a:p>
        </p:txBody>
      </p:sp>
      <p:sp>
        <p:nvSpPr>
          <p:cNvPr id="41" name="TextBox 40"/>
          <p:cNvSpPr txBox="1"/>
          <p:nvPr/>
        </p:nvSpPr>
        <p:spPr>
          <a:xfrm>
            <a:off x="4929190" y="3643314"/>
            <a:ext cx="2904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F</a:t>
            </a:r>
            <a:endParaRPr lang="hr-HR" b="1" dirty="0"/>
          </a:p>
        </p:txBody>
      </p:sp>
      <p:graphicFrame>
        <p:nvGraphicFramePr>
          <p:cNvPr id="24" name="Object 23"/>
          <p:cNvGraphicFramePr>
            <a:graphicFrameLocks noChangeAspect="1"/>
          </p:cNvGraphicFramePr>
          <p:nvPr/>
        </p:nvGraphicFramePr>
        <p:xfrm>
          <a:off x="785786" y="1214422"/>
          <a:ext cx="4370412" cy="1973262"/>
        </p:xfrm>
        <a:graphic>
          <a:graphicData uri="http://schemas.openxmlformats.org/presentationml/2006/ole">
            <p:oleObj spid="_x0000_s4100" name="Jednadžba" r:id="rId3" imgW="1434960" imgH="1117440" progId="Equation.3">
              <p:embed/>
            </p:oleObj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285728"/>
            <a:ext cx="8258204" cy="585791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hr-HR" sz="2400" dirty="0" smtClean="0"/>
              <a:t> Rješenje 2.:</a:t>
            </a:r>
          </a:p>
          <a:p>
            <a:pPr>
              <a:spcBef>
                <a:spcPts val="0"/>
              </a:spcBef>
              <a:buNone/>
            </a:pPr>
            <a:r>
              <a:rPr lang="hr-HR" sz="2400" dirty="0" smtClean="0">
                <a:latin typeface="Wide Latin"/>
              </a:rPr>
              <a:t>             </a:t>
            </a:r>
            <a:r>
              <a:rPr lang="hr-HR" sz="2400" dirty="0" smtClean="0"/>
              <a:t>                                                                         </a:t>
            </a:r>
            <a:endParaRPr lang="hr-HR" sz="2400" dirty="0"/>
          </a:p>
          <a:p>
            <a:pPr>
              <a:buNone/>
            </a:pPr>
            <a:endParaRPr lang="hr-HR" sz="2400" dirty="0" smtClean="0"/>
          </a:p>
          <a:p>
            <a:pPr>
              <a:buNone/>
            </a:pPr>
            <a:endParaRPr lang="hr-HR" sz="2400" dirty="0"/>
          </a:p>
          <a:p>
            <a:pPr>
              <a:buNone/>
            </a:pPr>
            <a:r>
              <a:rPr lang="hr-HR" sz="2400" dirty="0" smtClean="0"/>
              <a:t>                                                           </a:t>
            </a:r>
            <a:endParaRPr lang="hr-HR" sz="2400" dirty="0"/>
          </a:p>
        </p:txBody>
      </p:sp>
      <p:sp>
        <p:nvSpPr>
          <p:cNvPr id="5" name="Regular Pentagon 4"/>
          <p:cNvSpPr/>
          <p:nvPr/>
        </p:nvSpPr>
        <p:spPr>
          <a:xfrm>
            <a:off x="785786" y="3786190"/>
            <a:ext cx="2714644" cy="2286016"/>
          </a:xfrm>
          <a:prstGeom prst="pentago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cxnSp>
        <p:nvCxnSpPr>
          <p:cNvPr id="7" name="Straight Connector 6"/>
          <p:cNvCxnSpPr>
            <a:stCxn id="5" idx="0"/>
            <a:endCxn id="5" idx="2"/>
          </p:cNvCxnSpPr>
          <p:nvPr/>
        </p:nvCxnSpPr>
        <p:spPr>
          <a:xfrm rot="16200000" flipH="1" flipV="1">
            <a:off x="580668" y="4509758"/>
            <a:ext cx="2286008" cy="8388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1071538" y="400050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0" name="TextBox 29"/>
          <p:cNvSpPr txBox="1"/>
          <p:nvPr/>
        </p:nvSpPr>
        <p:spPr>
          <a:xfrm>
            <a:off x="1571604" y="4714884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  <p:sp>
        <p:nvSpPr>
          <p:cNvPr id="31" name="TextBox 30"/>
          <p:cNvSpPr txBox="1"/>
          <p:nvPr/>
        </p:nvSpPr>
        <p:spPr>
          <a:xfrm>
            <a:off x="2357422" y="5143512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  <p:sp>
        <p:nvSpPr>
          <p:cNvPr id="32" name="TextBox 31"/>
          <p:cNvSpPr txBox="1"/>
          <p:nvPr/>
        </p:nvSpPr>
        <p:spPr>
          <a:xfrm>
            <a:off x="3786182" y="5072074"/>
            <a:ext cx="4286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3" name="TextBox 32"/>
          <p:cNvSpPr txBox="1"/>
          <p:nvPr/>
        </p:nvSpPr>
        <p:spPr>
          <a:xfrm>
            <a:off x="2357422" y="6215082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4" name="TextBox 33"/>
          <p:cNvSpPr txBox="1"/>
          <p:nvPr/>
        </p:nvSpPr>
        <p:spPr>
          <a:xfrm>
            <a:off x="714348" y="5357826"/>
            <a:ext cx="2143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5" name="TextBox 34"/>
          <p:cNvSpPr txBox="1"/>
          <p:nvPr/>
        </p:nvSpPr>
        <p:spPr>
          <a:xfrm>
            <a:off x="2928926" y="400050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6" name="TextBox 35"/>
          <p:cNvSpPr txBox="1"/>
          <p:nvPr/>
        </p:nvSpPr>
        <p:spPr>
          <a:xfrm>
            <a:off x="1142976" y="6072206"/>
            <a:ext cx="3241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A</a:t>
            </a:r>
            <a:endParaRPr lang="hr-HR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928926" y="6000768"/>
            <a:ext cx="3145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B</a:t>
            </a:r>
            <a:endParaRPr lang="hr-HR" b="1" dirty="0"/>
          </a:p>
        </p:txBody>
      </p:sp>
      <p:sp>
        <p:nvSpPr>
          <p:cNvPr id="38" name="TextBox 37"/>
          <p:cNvSpPr txBox="1"/>
          <p:nvPr/>
        </p:nvSpPr>
        <p:spPr>
          <a:xfrm>
            <a:off x="3500430" y="4572008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/>
              <a:t>C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2000232" y="3500438"/>
            <a:ext cx="285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b="1" dirty="0" smtClean="0"/>
              <a:t>D</a:t>
            </a:r>
            <a:endParaRPr lang="hr-HR" b="1" dirty="0"/>
          </a:p>
        </p:txBody>
      </p:sp>
      <p:sp>
        <p:nvSpPr>
          <p:cNvPr id="40" name="TextBox 39"/>
          <p:cNvSpPr txBox="1"/>
          <p:nvPr/>
        </p:nvSpPr>
        <p:spPr>
          <a:xfrm>
            <a:off x="500034" y="450057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E</a:t>
            </a:r>
            <a:endParaRPr lang="hr-HR" b="1" dirty="0"/>
          </a:p>
        </p:txBody>
      </p:sp>
      <p:sp>
        <p:nvSpPr>
          <p:cNvPr id="41" name="TextBox 40"/>
          <p:cNvSpPr txBox="1"/>
          <p:nvPr/>
        </p:nvSpPr>
        <p:spPr>
          <a:xfrm>
            <a:off x="4143372" y="6072206"/>
            <a:ext cx="2904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F</a:t>
            </a:r>
            <a:endParaRPr lang="hr-HR" b="1" dirty="0"/>
          </a:p>
        </p:txBody>
      </p:sp>
      <p:graphicFrame>
        <p:nvGraphicFramePr>
          <p:cNvPr id="24" name="Object 23"/>
          <p:cNvGraphicFramePr>
            <a:graphicFrameLocks noChangeAspect="1"/>
          </p:cNvGraphicFramePr>
          <p:nvPr/>
        </p:nvGraphicFramePr>
        <p:xfrm>
          <a:off x="785786" y="1214422"/>
          <a:ext cx="4214842" cy="1973262"/>
        </p:xfrm>
        <a:graphic>
          <a:graphicData uri="http://schemas.openxmlformats.org/presentationml/2006/ole">
            <p:oleObj spid="_x0000_s5122" name="Jednadžba" r:id="rId3" imgW="1434960" imgH="1117440" progId="Equation.3">
              <p:embed/>
            </p:oleObj>
          </a:graphicData>
        </a:graphic>
      </p:graphicFrame>
      <p:cxnSp>
        <p:nvCxnSpPr>
          <p:cNvPr id="22" name="Straight Connector 21"/>
          <p:cNvCxnSpPr>
            <a:stCxn id="36" idx="0"/>
            <a:endCxn id="5" idx="5"/>
          </p:cNvCxnSpPr>
          <p:nvPr/>
        </p:nvCxnSpPr>
        <p:spPr>
          <a:xfrm rot="5400000" flipH="1" flipV="1">
            <a:off x="1696314" y="4268094"/>
            <a:ext cx="1412838" cy="21953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rot="16200000" flipH="1">
            <a:off x="3107521" y="5036355"/>
            <a:ext cx="1428760" cy="64294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>
            <a:off x="3071802" y="6072207"/>
            <a:ext cx="1071572" cy="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3214678" y="6143644"/>
            <a:ext cx="6429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d- a</a:t>
            </a:r>
            <a:endParaRPr lang="hr-HR" dirty="0"/>
          </a:p>
        </p:txBody>
      </p:sp>
      <p:graphicFrame>
        <p:nvGraphicFramePr>
          <p:cNvPr id="50" name="Object 49"/>
          <p:cNvGraphicFramePr>
            <a:graphicFrameLocks noChangeAspect="1"/>
          </p:cNvGraphicFramePr>
          <p:nvPr/>
        </p:nvGraphicFramePr>
        <p:xfrm>
          <a:off x="4442164" y="3500438"/>
          <a:ext cx="4130364" cy="2571768"/>
        </p:xfrm>
        <a:graphic>
          <a:graphicData uri="http://schemas.openxmlformats.org/presentationml/2006/ole">
            <p:oleObj spid="_x0000_s5123" name="Jednadžba" r:id="rId4" imgW="2501640" imgH="1600200" progId="Equation.3">
              <p:embed/>
            </p:oleObj>
          </a:graphicData>
        </a:graphic>
      </p:graphicFrame>
      <p:graphicFrame>
        <p:nvGraphicFramePr>
          <p:cNvPr id="26" name="Object 25"/>
          <p:cNvGraphicFramePr>
            <a:graphicFrameLocks noChangeAspect="1"/>
          </p:cNvGraphicFramePr>
          <p:nvPr/>
        </p:nvGraphicFramePr>
        <p:xfrm>
          <a:off x="3071802" y="4929198"/>
          <a:ext cx="241300" cy="203200"/>
        </p:xfrm>
        <a:graphic>
          <a:graphicData uri="http://schemas.openxmlformats.org/presentationml/2006/ole">
            <p:oleObj spid="_x0000_s5124" name="Jednadžba" r:id="rId5" imgW="241200" imgH="203040" progId="Equation.3">
              <p:embed/>
            </p:oleObj>
          </a:graphicData>
        </a:graphic>
      </p:graphicFrame>
      <p:graphicFrame>
        <p:nvGraphicFramePr>
          <p:cNvPr id="5125" name="Object 5"/>
          <p:cNvGraphicFramePr>
            <a:graphicFrameLocks noChangeAspect="1"/>
          </p:cNvGraphicFramePr>
          <p:nvPr/>
        </p:nvGraphicFramePr>
        <p:xfrm>
          <a:off x="1785918" y="5786454"/>
          <a:ext cx="241300" cy="203200"/>
        </p:xfrm>
        <a:graphic>
          <a:graphicData uri="http://schemas.openxmlformats.org/presentationml/2006/ole">
            <p:oleObj spid="_x0000_s5125" name="Jednadžba" r:id="rId6" imgW="241200" imgH="203040" progId="Equation.3">
              <p:embed/>
            </p:oleObj>
          </a:graphicData>
        </a:graphic>
      </p:graphicFrame>
      <p:graphicFrame>
        <p:nvGraphicFramePr>
          <p:cNvPr id="5126" name="Object 6"/>
          <p:cNvGraphicFramePr>
            <a:graphicFrameLocks noChangeAspect="1"/>
          </p:cNvGraphicFramePr>
          <p:nvPr/>
        </p:nvGraphicFramePr>
        <p:xfrm>
          <a:off x="3779838" y="5857875"/>
          <a:ext cx="254000" cy="203200"/>
        </p:xfrm>
        <a:graphic>
          <a:graphicData uri="http://schemas.openxmlformats.org/presentationml/2006/ole">
            <p:oleObj spid="_x0000_s5126" name="Jednadžba" r:id="rId7" imgW="253800" imgH="203040" progId="Equation.3">
              <p:embed/>
            </p:oleObj>
          </a:graphicData>
        </a:graphic>
      </p:graphicFrame>
      <p:graphicFrame>
        <p:nvGraphicFramePr>
          <p:cNvPr id="5127" name="Object 7"/>
          <p:cNvGraphicFramePr>
            <a:graphicFrameLocks noChangeAspect="1"/>
          </p:cNvGraphicFramePr>
          <p:nvPr/>
        </p:nvGraphicFramePr>
        <p:xfrm>
          <a:off x="3143240" y="5786454"/>
          <a:ext cx="254000" cy="203200"/>
        </p:xfrm>
        <a:graphic>
          <a:graphicData uri="http://schemas.openxmlformats.org/presentationml/2006/ole">
            <p:oleObj spid="_x0000_s5127" name="Jednadžba" r:id="rId8" imgW="253800" imgH="203040" progId="Equation.3">
              <p:embed/>
            </p:oleObj>
          </a:graphicData>
        </a:graphic>
      </p:graphicFrame>
      <p:graphicFrame>
        <p:nvGraphicFramePr>
          <p:cNvPr id="5128" name="Object 8"/>
          <p:cNvGraphicFramePr>
            <a:graphicFrameLocks noChangeAspect="1"/>
          </p:cNvGraphicFramePr>
          <p:nvPr/>
        </p:nvGraphicFramePr>
        <p:xfrm>
          <a:off x="2617788" y="5786438"/>
          <a:ext cx="304800" cy="203200"/>
        </p:xfrm>
        <a:graphic>
          <a:graphicData uri="http://schemas.openxmlformats.org/presentationml/2006/ole">
            <p:oleObj spid="_x0000_s5128" name="Jednadžba" r:id="rId9" imgW="304560" imgH="203040" progId="Equation.3">
              <p:embed/>
            </p:oleObj>
          </a:graphicData>
        </a:graphic>
      </p:graphicFrame>
      <p:graphicFrame>
        <p:nvGraphicFramePr>
          <p:cNvPr id="5129" name="Object 9"/>
          <p:cNvGraphicFramePr>
            <a:graphicFrameLocks noChangeAspect="1"/>
          </p:cNvGraphicFramePr>
          <p:nvPr/>
        </p:nvGraphicFramePr>
        <p:xfrm>
          <a:off x="3428992" y="5000636"/>
          <a:ext cx="241300" cy="203200"/>
        </p:xfrm>
        <a:graphic>
          <a:graphicData uri="http://schemas.openxmlformats.org/presentationml/2006/ole">
            <p:oleObj spid="_x0000_s5129" name="Jednadžba" r:id="rId10" imgW="241200" imgH="203040" progId="Equation.3">
              <p:embed/>
            </p:oleObj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285728"/>
            <a:ext cx="8258204" cy="585791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hr-HR" sz="2400" dirty="0" smtClean="0"/>
              <a:t> Rješenje 3.:</a:t>
            </a:r>
          </a:p>
          <a:p>
            <a:pPr>
              <a:spcBef>
                <a:spcPts val="0"/>
              </a:spcBef>
              <a:buNone/>
            </a:pPr>
            <a:r>
              <a:rPr lang="hr-HR" sz="2400" dirty="0" smtClean="0">
                <a:latin typeface="Wide Latin"/>
              </a:rPr>
              <a:t>             </a:t>
            </a:r>
            <a:r>
              <a:rPr lang="hr-HR" sz="2400" dirty="0" smtClean="0"/>
              <a:t>                                                                         </a:t>
            </a:r>
            <a:endParaRPr lang="hr-HR" sz="2400" dirty="0"/>
          </a:p>
          <a:p>
            <a:pPr>
              <a:buNone/>
            </a:pPr>
            <a:endParaRPr lang="hr-HR" sz="2400" dirty="0" smtClean="0"/>
          </a:p>
          <a:p>
            <a:pPr>
              <a:buNone/>
            </a:pPr>
            <a:endParaRPr lang="hr-HR" sz="2400" dirty="0"/>
          </a:p>
          <a:p>
            <a:pPr>
              <a:buNone/>
            </a:pPr>
            <a:r>
              <a:rPr lang="hr-HR" sz="2400" dirty="0" smtClean="0"/>
              <a:t>                                                           </a:t>
            </a:r>
            <a:endParaRPr lang="hr-HR" sz="2400" dirty="0"/>
          </a:p>
        </p:txBody>
      </p:sp>
      <p:sp>
        <p:nvSpPr>
          <p:cNvPr id="5" name="Regular Pentagon 4"/>
          <p:cNvSpPr/>
          <p:nvPr/>
        </p:nvSpPr>
        <p:spPr>
          <a:xfrm>
            <a:off x="785786" y="3786190"/>
            <a:ext cx="2714644" cy="2286016"/>
          </a:xfrm>
          <a:prstGeom prst="pentago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cxnSp>
        <p:nvCxnSpPr>
          <p:cNvPr id="7" name="Straight Connector 6"/>
          <p:cNvCxnSpPr>
            <a:stCxn id="5" idx="0"/>
            <a:endCxn id="5" idx="2"/>
          </p:cNvCxnSpPr>
          <p:nvPr/>
        </p:nvCxnSpPr>
        <p:spPr>
          <a:xfrm rot="16200000" flipH="1" flipV="1">
            <a:off x="580668" y="4509758"/>
            <a:ext cx="2286008" cy="8388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V="1">
            <a:off x="1428728" y="3786190"/>
            <a:ext cx="3429024" cy="221457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>
            <a:endCxn id="5" idx="0"/>
          </p:cNvCxnSpPr>
          <p:nvPr/>
        </p:nvCxnSpPr>
        <p:spPr>
          <a:xfrm rot="10800000">
            <a:off x="2143108" y="3786190"/>
            <a:ext cx="271464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1071538" y="400050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0" name="TextBox 29"/>
          <p:cNvSpPr txBox="1"/>
          <p:nvPr/>
        </p:nvSpPr>
        <p:spPr>
          <a:xfrm>
            <a:off x="1571604" y="4714884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  <p:sp>
        <p:nvSpPr>
          <p:cNvPr id="31" name="TextBox 30"/>
          <p:cNvSpPr txBox="1"/>
          <p:nvPr/>
        </p:nvSpPr>
        <p:spPr>
          <a:xfrm>
            <a:off x="2643174" y="4643446"/>
            <a:ext cx="4876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d-a</a:t>
            </a:r>
            <a:endParaRPr lang="hr-HR" dirty="0"/>
          </a:p>
        </p:txBody>
      </p:sp>
      <p:sp>
        <p:nvSpPr>
          <p:cNvPr id="32" name="TextBox 31"/>
          <p:cNvSpPr txBox="1"/>
          <p:nvPr/>
        </p:nvSpPr>
        <p:spPr>
          <a:xfrm>
            <a:off x="3929058" y="4214818"/>
            <a:ext cx="4286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3" name="TextBox 32"/>
          <p:cNvSpPr txBox="1"/>
          <p:nvPr/>
        </p:nvSpPr>
        <p:spPr>
          <a:xfrm>
            <a:off x="2000232" y="6072206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4" name="TextBox 33"/>
          <p:cNvSpPr txBox="1"/>
          <p:nvPr/>
        </p:nvSpPr>
        <p:spPr>
          <a:xfrm>
            <a:off x="714348" y="5357826"/>
            <a:ext cx="2143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5" name="TextBox 34"/>
          <p:cNvSpPr txBox="1"/>
          <p:nvPr/>
        </p:nvSpPr>
        <p:spPr>
          <a:xfrm>
            <a:off x="2928926" y="400050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36" name="TextBox 35"/>
          <p:cNvSpPr txBox="1"/>
          <p:nvPr/>
        </p:nvSpPr>
        <p:spPr>
          <a:xfrm>
            <a:off x="1142976" y="6072206"/>
            <a:ext cx="3241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A</a:t>
            </a:r>
            <a:endParaRPr lang="hr-HR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928926" y="6000768"/>
            <a:ext cx="3145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B</a:t>
            </a:r>
            <a:endParaRPr lang="hr-HR" b="1" dirty="0"/>
          </a:p>
        </p:txBody>
      </p:sp>
      <p:sp>
        <p:nvSpPr>
          <p:cNvPr id="38" name="TextBox 37"/>
          <p:cNvSpPr txBox="1"/>
          <p:nvPr/>
        </p:nvSpPr>
        <p:spPr>
          <a:xfrm>
            <a:off x="3500430" y="4572008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/>
              <a:t>C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2000232" y="3500438"/>
            <a:ext cx="285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b="1" dirty="0" smtClean="0"/>
              <a:t>D</a:t>
            </a:r>
            <a:endParaRPr lang="hr-HR" b="1" dirty="0"/>
          </a:p>
        </p:txBody>
      </p:sp>
      <p:sp>
        <p:nvSpPr>
          <p:cNvPr id="40" name="TextBox 39"/>
          <p:cNvSpPr txBox="1"/>
          <p:nvPr/>
        </p:nvSpPr>
        <p:spPr>
          <a:xfrm>
            <a:off x="500034" y="450057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E</a:t>
            </a:r>
            <a:endParaRPr lang="hr-HR" b="1" dirty="0"/>
          </a:p>
        </p:txBody>
      </p:sp>
      <p:sp>
        <p:nvSpPr>
          <p:cNvPr id="41" name="TextBox 40"/>
          <p:cNvSpPr txBox="1"/>
          <p:nvPr/>
        </p:nvSpPr>
        <p:spPr>
          <a:xfrm>
            <a:off x="4786314" y="3500438"/>
            <a:ext cx="2904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b="1" dirty="0" smtClean="0"/>
              <a:t>F</a:t>
            </a:r>
            <a:endParaRPr lang="hr-HR" b="1" dirty="0"/>
          </a:p>
        </p:txBody>
      </p:sp>
      <p:graphicFrame>
        <p:nvGraphicFramePr>
          <p:cNvPr id="24" name="Object 23"/>
          <p:cNvGraphicFramePr>
            <a:graphicFrameLocks noChangeAspect="1"/>
          </p:cNvGraphicFramePr>
          <p:nvPr/>
        </p:nvGraphicFramePr>
        <p:xfrm>
          <a:off x="785813" y="1236663"/>
          <a:ext cx="4214815" cy="1927225"/>
        </p:xfrm>
        <a:graphic>
          <a:graphicData uri="http://schemas.openxmlformats.org/presentationml/2006/ole">
            <p:oleObj spid="_x0000_s6146" name="Jednadžba" r:id="rId3" imgW="1434960" imgH="1091880" progId="Equation.3">
              <p:embed/>
            </p:oleObj>
          </a:graphicData>
        </a:graphic>
      </p:graphicFrame>
      <p:sp>
        <p:nvSpPr>
          <p:cNvPr id="21" name="TextBox 20"/>
          <p:cNvSpPr txBox="1"/>
          <p:nvPr/>
        </p:nvSpPr>
        <p:spPr>
          <a:xfrm>
            <a:off x="1785918" y="5286388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22" name="TextBox 21"/>
          <p:cNvSpPr txBox="1"/>
          <p:nvPr/>
        </p:nvSpPr>
        <p:spPr>
          <a:xfrm>
            <a:off x="2214546" y="4929198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G</a:t>
            </a:r>
            <a:endParaRPr lang="hr-HR" dirty="0"/>
          </a:p>
        </p:txBody>
      </p:sp>
      <p:cxnSp>
        <p:nvCxnSpPr>
          <p:cNvPr id="25" name="Straight Connector 24"/>
          <p:cNvCxnSpPr/>
          <p:nvPr/>
        </p:nvCxnSpPr>
        <p:spPr>
          <a:xfrm rot="16200000" flipH="1">
            <a:off x="2393141" y="5464983"/>
            <a:ext cx="857256" cy="3571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3214678" y="5286388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graphicFrame>
        <p:nvGraphicFramePr>
          <p:cNvPr id="43" name="Object 42"/>
          <p:cNvGraphicFramePr>
            <a:graphicFrameLocks noChangeAspect="1"/>
          </p:cNvGraphicFramePr>
          <p:nvPr/>
        </p:nvGraphicFramePr>
        <p:xfrm>
          <a:off x="5000628" y="3857628"/>
          <a:ext cx="3786214" cy="2357454"/>
        </p:xfrm>
        <a:graphic>
          <a:graphicData uri="http://schemas.openxmlformats.org/presentationml/2006/ole">
            <p:oleObj spid="_x0000_s6148" name="Jednadžba" r:id="rId4" imgW="2336760" imgH="1536480" progId="Equation.3">
              <p:embed/>
            </p:oleObj>
          </a:graphicData>
        </a:graphic>
      </p:graphicFrame>
      <p:graphicFrame>
        <p:nvGraphicFramePr>
          <p:cNvPr id="42" name="Object 41"/>
          <p:cNvGraphicFramePr>
            <a:graphicFrameLocks noChangeAspect="1"/>
          </p:cNvGraphicFramePr>
          <p:nvPr/>
        </p:nvGraphicFramePr>
        <p:xfrm>
          <a:off x="4214810" y="3857628"/>
          <a:ext cx="241300" cy="203200"/>
        </p:xfrm>
        <a:graphic>
          <a:graphicData uri="http://schemas.openxmlformats.org/presentationml/2006/ole">
            <p:oleObj spid="_x0000_s6149" name="Jednadžba" r:id="rId5" imgW="241200" imgH="203040" progId="Equation.3">
              <p:embed/>
            </p:oleObj>
          </a:graphicData>
        </a:graphic>
      </p:graphicFrame>
      <p:graphicFrame>
        <p:nvGraphicFramePr>
          <p:cNvPr id="6150" name="Object 6"/>
          <p:cNvGraphicFramePr>
            <a:graphicFrameLocks noChangeAspect="1"/>
          </p:cNvGraphicFramePr>
          <p:nvPr/>
        </p:nvGraphicFramePr>
        <p:xfrm>
          <a:off x="2571736" y="3857628"/>
          <a:ext cx="241300" cy="203200"/>
        </p:xfrm>
        <a:graphic>
          <a:graphicData uri="http://schemas.openxmlformats.org/presentationml/2006/ole">
            <p:oleObj spid="_x0000_s6150" name="Jednadžba" r:id="rId6" imgW="241200" imgH="203040" progId="Equation.3">
              <p:embed/>
            </p:oleObj>
          </a:graphicData>
        </a:graphic>
      </p:graphicFrame>
      <p:graphicFrame>
        <p:nvGraphicFramePr>
          <p:cNvPr id="6151" name="Object 7"/>
          <p:cNvGraphicFramePr>
            <a:graphicFrameLocks noChangeAspect="1"/>
          </p:cNvGraphicFramePr>
          <p:nvPr/>
        </p:nvGraphicFramePr>
        <p:xfrm>
          <a:off x="1714480" y="5857892"/>
          <a:ext cx="241300" cy="203200"/>
        </p:xfrm>
        <a:graphic>
          <a:graphicData uri="http://schemas.openxmlformats.org/presentationml/2006/ole">
            <p:oleObj spid="_x0000_s6151" name="Jednadžba" r:id="rId7" imgW="241200" imgH="203040" progId="Equation.3">
              <p:embed/>
            </p:oleObj>
          </a:graphicData>
        </a:graphic>
      </p:graphicFrame>
      <p:graphicFrame>
        <p:nvGraphicFramePr>
          <p:cNvPr id="6152" name="Object 8"/>
          <p:cNvGraphicFramePr>
            <a:graphicFrameLocks noChangeAspect="1"/>
          </p:cNvGraphicFramePr>
          <p:nvPr/>
        </p:nvGraphicFramePr>
        <p:xfrm>
          <a:off x="1500166" y="5572140"/>
          <a:ext cx="241300" cy="203200"/>
        </p:xfrm>
        <a:graphic>
          <a:graphicData uri="http://schemas.openxmlformats.org/presentationml/2006/ole">
            <p:oleObj spid="_x0000_s6152" name="Jednadžba" r:id="rId8" imgW="241200" imgH="203040" progId="Equation.3">
              <p:embed/>
            </p:oleObj>
          </a:graphicData>
        </a:graphic>
      </p:graphicFrame>
      <p:graphicFrame>
        <p:nvGraphicFramePr>
          <p:cNvPr id="6153" name="Object 9"/>
          <p:cNvGraphicFramePr>
            <a:graphicFrameLocks noChangeAspect="1"/>
          </p:cNvGraphicFramePr>
          <p:nvPr/>
        </p:nvGraphicFramePr>
        <p:xfrm>
          <a:off x="2422525" y="5429250"/>
          <a:ext cx="254000" cy="203200"/>
        </p:xfrm>
        <a:graphic>
          <a:graphicData uri="http://schemas.openxmlformats.org/presentationml/2006/ole">
            <p:oleObj spid="_x0000_s6153" name="Jednadžba" r:id="rId9" imgW="253800" imgH="203040" progId="Equation.3">
              <p:embed/>
            </p:oleObj>
          </a:graphicData>
        </a:graphic>
      </p:graphicFrame>
      <p:graphicFrame>
        <p:nvGraphicFramePr>
          <p:cNvPr id="6154" name="Object 10"/>
          <p:cNvGraphicFramePr>
            <a:graphicFrameLocks noChangeAspect="1"/>
          </p:cNvGraphicFramePr>
          <p:nvPr/>
        </p:nvGraphicFramePr>
        <p:xfrm>
          <a:off x="3143240" y="4857760"/>
          <a:ext cx="241300" cy="203200"/>
        </p:xfrm>
        <a:graphic>
          <a:graphicData uri="http://schemas.openxmlformats.org/presentationml/2006/ole">
            <p:oleObj spid="_x0000_s6154" name="Jednadžba" r:id="rId10" imgW="241200" imgH="203040" progId="Equation.3">
              <p:embed/>
            </p:oleObj>
          </a:graphicData>
        </a:graphic>
      </p:graphicFrame>
      <p:graphicFrame>
        <p:nvGraphicFramePr>
          <p:cNvPr id="6155" name="Object 11"/>
          <p:cNvGraphicFramePr>
            <a:graphicFrameLocks noChangeAspect="1"/>
          </p:cNvGraphicFramePr>
          <p:nvPr/>
        </p:nvGraphicFramePr>
        <p:xfrm>
          <a:off x="2857488" y="5500702"/>
          <a:ext cx="241300" cy="203200"/>
        </p:xfrm>
        <a:graphic>
          <a:graphicData uri="http://schemas.openxmlformats.org/presentationml/2006/ole">
            <p:oleObj spid="_x0000_s6155" name="Jednadžba" r:id="rId11" imgW="241200" imgH="203040" progId="Equation.3">
              <p:embed/>
            </p:oleObj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357166"/>
            <a:ext cx="8401080" cy="6072230"/>
          </a:xfrm>
        </p:spPr>
        <p:txBody>
          <a:bodyPr/>
          <a:lstStyle/>
          <a:p>
            <a:r>
              <a:rPr lang="hr-HR" b="1" i="1" dirty="0" smtClean="0"/>
              <a:t>Primjer 2.</a:t>
            </a:r>
          </a:p>
          <a:p>
            <a:pPr>
              <a:buNone/>
            </a:pPr>
            <a:r>
              <a:rPr lang="hr-HR" dirty="0" smtClean="0"/>
              <a:t>    </a:t>
            </a:r>
          </a:p>
          <a:p>
            <a:pPr>
              <a:buNone/>
            </a:pPr>
            <a:r>
              <a:rPr lang="hr-HR" dirty="0"/>
              <a:t> </a:t>
            </a:r>
            <a:r>
              <a:rPr lang="hr-HR" dirty="0" smtClean="0"/>
              <a:t>   </a:t>
            </a:r>
            <a:endParaRPr lang="hr-HR" b="1" dirty="0" smtClean="0"/>
          </a:p>
          <a:p>
            <a:pPr>
              <a:buNone/>
            </a:pPr>
            <a:endParaRPr lang="hr-HR" dirty="0"/>
          </a:p>
          <a:p>
            <a:pPr>
              <a:buNone/>
            </a:pPr>
            <a:endParaRPr lang="hr-HR" dirty="0" smtClean="0"/>
          </a:p>
          <a:p>
            <a:pPr>
              <a:buNone/>
            </a:pPr>
            <a:endParaRPr lang="hr-HR" dirty="0"/>
          </a:p>
          <a:p>
            <a:pPr>
              <a:buNone/>
            </a:pPr>
            <a:endParaRPr lang="hr-HR" dirty="0" smtClean="0"/>
          </a:p>
          <a:p>
            <a:pPr>
              <a:buNone/>
            </a:pPr>
            <a:endParaRPr lang="hr-HR" dirty="0" smtClean="0"/>
          </a:p>
          <a:p>
            <a:endParaRPr lang="hr-HR" dirty="0"/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642910" y="1285860"/>
          <a:ext cx="7566059" cy="2036763"/>
        </p:xfrm>
        <a:graphic>
          <a:graphicData uri="http://schemas.openxmlformats.org/presentationml/2006/ole">
            <p:oleObj spid="_x0000_s20484" name="Jednadžba" r:id="rId3" imgW="2577960" imgH="685800" progId="Equation.3">
              <p:embed/>
            </p:oleObj>
          </a:graphicData>
        </a:graphic>
      </p:graphicFrame>
      <p:sp>
        <p:nvSpPr>
          <p:cNvPr id="4" name="Isosceles Triangle 3"/>
          <p:cNvSpPr/>
          <p:nvPr/>
        </p:nvSpPr>
        <p:spPr>
          <a:xfrm>
            <a:off x="785786" y="3500438"/>
            <a:ext cx="2857520" cy="2571768"/>
          </a:xfrm>
          <a:prstGeom prst="triangle">
            <a:avLst>
              <a:gd name="adj" fmla="val 29594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graphicFrame>
        <p:nvGraphicFramePr>
          <p:cNvPr id="20485" name="Object 5"/>
          <p:cNvGraphicFramePr>
            <a:graphicFrameLocks noChangeAspect="1"/>
          </p:cNvGraphicFramePr>
          <p:nvPr/>
        </p:nvGraphicFramePr>
        <p:xfrm>
          <a:off x="928662" y="5643578"/>
          <a:ext cx="400050" cy="311150"/>
        </p:xfrm>
        <a:graphic>
          <a:graphicData uri="http://schemas.openxmlformats.org/presentationml/2006/ole">
            <p:oleObj spid="_x0000_s20485" name="Jednadžba" r:id="rId4" imgW="228600" imgH="177480" progId="Equation.3">
              <p:embed/>
            </p:oleObj>
          </a:graphicData>
        </a:graphic>
      </p:graphicFrame>
      <p:graphicFrame>
        <p:nvGraphicFramePr>
          <p:cNvPr id="20486" name="Object 6"/>
          <p:cNvGraphicFramePr>
            <a:graphicFrameLocks noChangeAspect="1"/>
          </p:cNvGraphicFramePr>
          <p:nvPr/>
        </p:nvGraphicFramePr>
        <p:xfrm>
          <a:off x="3071802" y="5715016"/>
          <a:ext cx="285750" cy="234950"/>
        </p:xfrm>
        <a:graphic>
          <a:graphicData uri="http://schemas.openxmlformats.org/presentationml/2006/ole">
            <p:oleObj spid="_x0000_s20486" name="Jednadžba" r:id="rId5" imgW="152280" imgH="139680" progId="Equation.3">
              <p:embed/>
            </p:oleObj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571472" y="6072206"/>
            <a:ext cx="32912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                        c                          B</a:t>
            </a:r>
            <a:endParaRPr lang="hr-HR" dirty="0"/>
          </a:p>
        </p:txBody>
      </p:sp>
      <p:sp>
        <p:nvSpPr>
          <p:cNvPr id="8" name="TextBox 7"/>
          <p:cNvSpPr txBox="1"/>
          <p:nvPr/>
        </p:nvSpPr>
        <p:spPr>
          <a:xfrm>
            <a:off x="1571604" y="3214686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9" name="TextBox 8"/>
          <p:cNvSpPr txBox="1"/>
          <p:nvPr/>
        </p:nvSpPr>
        <p:spPr>
          <a:xfrm>
            <a:off x="2428860" y="4214818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10" name="TextBox 9"/>
          <p:cNvSpPr txBox="1"/>
          <p:nvPr/>
        </p:nvSpPr>
        <p:spPr>
          <a:xfrm>
            <a:off x="857224" y="4286256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500042"/>
            <a:ext cx="8229600" cy="5811847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hr-HR" sz="2400" dirty="0" smtClean="0"/>
              <a:t>Rješenje:</a:t>
            </a:r>
            <a:endParaRPr lang="hr-HR" sz="2400" dirty="0"/>
          </a:p>
        </p:txBody>
      </p:sp>
      <p:sp>
        <p:nvSpPr>
          <p:cNvPr id="4" name="Isosceles Triangle 3"/>
          <p:cNvSpPr/>
          <p:nvPr/>
        </p:nvSpPr>
        <p:spPr>
          <a:xfrm>
            <a:off x="1142976" y="1500174"/>
            <a:ext cx="2857520" cy="2571768"/>
          </a:xfrm>
          <a:prstGeom prst="triangle">
            <a:avLst>
              <a:gd name="adj" fmla="val 29594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cxnSp>
        <p:nvCxnSpPr>
          <p:cNvPr id="8" name="Straight Connector 7"/>
          <p:cNvCxnSpPr>
            <a:stCxn id="4" idx="2"/>
          </p:cNvCxnSpPr>
          <p:nvPr/>
        </p:nvCxnSpPr>
        <p:spPr>
          <a:xfrm rot="5400000">
            <a:off x="-464379" y="4893479"/>
            <a:ext cx="2428892" cy="78581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>
            <a:endCxn id="4" idx="4"/>
          </p:cNvCxnSpPr>
          <p:nvPr/>
        </p:nvCxnSpPr>
        <p:spPr>
          <a:xfrm flipV="1">
            <a:off x="428596" y="4071942"/>
            <a:ext cx="3571900" cy="235745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142976" y="2500306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sp>
        <p:nvSpPr>
          <p:cNvPr id="13" name="TextBox 12"/>
          <p:cNvSpPr txBox="1"/>
          <p:nvPr/>
        </p:nvSpPr>
        <p:spPr>
          <a:xfrm>
            <a:off x="500034" y="4714884"/>
            <a:ext cx="2824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14" name="TextBox 13"/>
          <p:cNvSpPr txBox="1"/>
          <p:nvPr/>
        </p:nvSpPr>
        <p:spPr>
          <a:xfrm>
            <a:off x="2214546" y="4071942"/>
            <a:ext cx="2824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15" name="TextBox 14"/>
          <p:cNvSpPr txBox="1"/>
          <p:nvPr/>
        </p:nvSpPr>
        <p:spPr>
          <a:xfrm>
            <a:off x="3071802" y="2500306"/>
            <a:ext cx="3571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graphicFrame>
        <p:nvGraphicFramePr>
          <p:cNvPr id="16" name="Object 15"/>
          <p:cNvGraphicFramePr>
            <a:graphicFrameLocks noChangeAspect="1"/>
          </p:cNvGraphicFramePr>
          <p:nvPr/>
        </p:nvGraphicFramePr>
        <p:xfrm>
          <a:off x="3500430" y="3786190"/>
          <a:ext cx="285752" cy="234463"/>
        </p:xfrm>
        <a:graphic>
          <a:graphicData uri="http://schemas.openxmlformats.org/presentationml/2006/ole">
            <p:oleObj spid="_x0000_s21506" name="Jednadžba" r:id="rId3" imgW="152280" imgH="139680" progId="Equation.3">
              <p:embed/>
            </p:oleObj>
          </a:graphicData>
        </a:graphic>
      </p:graphicFrame>
      <p:graphicFrame>
        <p:nvGraphicFramePr>
          <p:cNvPr id="17" name="Object 16"/>
          <p:cNvGraphicFramePr>
            <a:graphicFrameLocks noChangeAspect="1"/>
          </p:cNvGraphicFramePr>
          <p:nvPr/>
        </p:nvGraphicFramePr>
        <p:xfrm>
          <a:off x="1285852" y="3714752"/>
          <a:ext cx="400053" cy="311153"/>
        </p:xfrm>
        <a:graphic>
          <a:graphicData uri="http://schemas.openxmlformats.org/presentationml/2006/ole">
            <p:oleObj spid="_x0000_s21507" name="Jednadžba" r:id="rId4" imgW="228600" imgH="177480" progId="Equation.3">
              <p:embed/>
            </p:oleObj>
          </a:graphicData>
        </a:graphic>
      </p:graphicFrame>
      <p:graphicFrame>
        <p:nvGraphicFramePr>
          <p:cNvPr id="21508" name="Object 4"/>
          <p:cNvGraphicFramePr>
            <a:graphicFrameLocks noChangeAspect="1"/>
          </p:cNvGraphicFramePr>
          <p:nvPr/>
        </p:nvGraphicFramePr>
        <p:xfrm>
          <a:off x="642910" y="5857892"/>
          <a:ext cx="285750" cy="234950"/>
        </p:xfrm>
        <a:graphic>
          <a:graphicData uri="http://schemas.openxmlformats.org/presentationml/2006/ole">
            <p:oleObj spid="_x0000_s21508" name="Jednadžba" r:id="rId5" imgW="152280" imgH="139680" progId="Equation.3">
              <p:embed/>
            </p:oleObj>
          </a:graphicData>
        </a:graphic>
      </p:graphicFrame>
      <p:graphicFrame>
        <p:nvGraphicFramePr>
          <p:cNvPr id="21509" name="Object 5"/>
          <p:cNvGraphicFramePr>
            <a:graphicFrameLocks noChangeAspect="1"/>
          </p:cNvGraphicFramePr>
          <p:nvPr/>
        </p:nvGraphicFramePr>
        <p:xfrm>
          <a:off x="3286116" y="4143380"/>
          <a:ext cx="285750" cy="234950"/>
        </p:xfrm>
        <a:graphic>
          <a:graphicData uri="http://schemas.openxmlformats.org/presentationml/2006/ole">
            <p:oleObj spid="_x0000_s21509" name="Jednadžba" r:id="rId6" imgW="152280" imgH="139680" progId="Equation.3">
              <p:embed/>
            </p:oleObj>
          </a:graphicData>
        </a:graphic>
      </p:graphicFrame>
      <p:graphicFrame>
        <p:nvGraphicFramePr>
          <p:cNvPr id="20" name="Object 19"/>
          <p:cNvGraphicFramePr>
            <a:graphicFrameLocks noChangeAspect="1"/>
          </p:cNvGraphicFramePr>
          <p:nvPr/>
        </p:nvGraphicFramePr>
        <p:xfrm>
          <a:off x="4572000" y="1214422"/>
          <a:ext cx="3000396" cy="4000528"/>
        </p:xfrm>
        <a:graphic>
          <a:graphicData uri="http://schemas.openxmlformats.org/presentationml/2006/ole">
            <p:oleObj spid="_x0000_s21510" name="Jednadžba" r:id="rId7" imgW="1409400" imgH="1981080" progId="Equation.3">
              <p:embed/>
            </p:oleObj>
          </a:graphicData>
        </a:graphic>
      </p:graphicFrame>
      <p:sp>
        <p:nvSpPr>
          <p:cNvPr id="21" name="TextBox 20"/>
          <p:cNvSpPr txBox="1"/>
          <p:nvPr/>
        </p:nvSpPr>
        <p:spPr>
          <a:xfrm>
            <a:off x="714348" y="3786190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22" name="TextBox 21"/>
          <p:cNvSpPr txBox="1"/>
          <p:nvPr/>
        </p:nvSpPr>
        <p:spPr>
          <a:xfrm>
            <a:off x="4000496" y="3857628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  <p:sp>
        <p:nvSpPr>
          <p:cNvPr id="23" name="TextBox 22"/>
          <p:cNvSpPr txBox="1"/>
          <p:nvPr/>
        </p:nvSpPr>
        <p:spPr>
          <a:xfrm>
            <a:off x="1857356" y="1071546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24" name="TextBox 23"/>
          <p:cNvSpPr txBox="1"/>
          <p:nvPr/>
        </p:nvSpPr>
        <p:spPr>
          <a:xfrm>
            <a:off x="571472" y="6215082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D</a:t>
            </a:r>
            <a:endParaRPr lang="hr-HR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4282" y="500042"/>
            <a:ext cx="8401080" cy="5768997"/>
          </a:xfrm>
        </p:spPr>
        <p:txBody>
          <a:bodyPr/>
          <a:lstStyle/>
          <a:p>
            <a:r>
              <a:rPr lang="hr-HR" sz="2800" b="1" i="1" dirty="0" smtClean="0"/>
              <a:t>Primjer 3.</a:t>
            </a:r>
          </a:p>
          <a:p>
            <a:pPr>
              <a:buNone/>
            </a:pPr>
            <a:r>
              <a:rPr lang="hr-HR" dirty="0" smtClean="0"/>
              <a:t>    </a:t>
            </a:r>
          </a:p>
          <a:p>
            <a:pPr>
              <a:buNone/>
            </a:pPr>
            <a:r>
              <a:rPr lang="hr-HR" dirty="0"/>
              <a:t> </a:t>
            </a:r>
            <a:r>
              <a:rPr lang="hr-HR" dirty="0" smtClean="0"/>
              <a:t>   </a:t>
            </a:r>
            <a:endParaRPr lang="hr-HR" b="1" dirty="0" smtClean="0"/>
          </a:p>
          <a:p>
            <a:pPr>
              <a:buNone/>
            </a:pPr>
            <a:endParaRPr lang="hr-HR" dirty="0"/>
          </a:p>
          <a:p>
            <a:pPr>
              <a:buNone/>
            </a:pPr>
            <a:endParaRPr lang="hr-HR" dirty="0" smtClean="0"/>
          </a:p>
          <a:p>
            <a:pPr>
              <a:buNone/>
            </a:pPr>
            <a:endParaRPr lang="hr-HR" dirty="0"/>
          </a:p>
          <a:p>
            <a:pPr>
              <a:buNone/>
            </a:pPr>
            <a:endParaRPr lang="hr-HR" dirty="0" smtClean="0"/>
          </a:p>
          <a:p>
            <a:pPr>
              <a:buNone/>
            </a:pPr>
            <a:endParaRPr lang="hr-HR" dirty="0" smtClean="0"/>
          </a:p>
          <a:p>
            <a:endParaRPr lang="hr-HR" dirty="0"/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928663" y="1373188"/>
          <a:ext cx="6470676" cy="2159000"/>
        </p:xfrm>
        <a:graphic>
          <a:graphicData uri="http://schemas.openxmlformats.org/presentationml/2006/ole">
            <p:oleObj spid="_x0000_s23554" name="Jednadžba" r:id="rId3" imgW="2184120" imgH="774360" progId="Equation.3">
              <p:embed/>
            </p:oleObj>
          </a:graphicData>
        </a:graphic>
      </p:graphicFrame>
      <p:sp>
        <p:nvSpPr>
          <p:cNvPr id="4" name="Isosceles Triangle 3"/>
          <p:cNvSpPr/>
          <p:nvPr/>
        </p:nvSpPr>
        <p:spPr>
          <a:xfrm>
            <a:off x="214282" y="3714752"/>
            <a:ext cx="3643338" cy="2286016"/>
          </a:xfrm>
          <a:prstGeom prst="triangle">
            <a:avLst>
              <a:gd name="adj" fmla="val 34009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/>
          </a:p>
        </p:txBody>
      </p:sp>
      <p:graphicFrame>
        <p:nvGraphicFramePr>
          <p:cNvPr id="23555" name="Object 3"/>
          <p:cNvGraphicFramePr>
            <a:graphicFrameLocks noChangeAspect="1"/>
          </p:cNvGraphicFramePr>
          <p:nvPr/>
        </p:nvGraphicFramePr>
        <p:xfrm>
          <a:off x="428596" y="5715016"/>
          <a:ext cx="285752" cy="234952"/>
        </p:xfrm>
        <a:graphic>
          <a:graphicData uri="http://schemas.openxmlformats.org/presentationml/2006/ole">
            <p:oleObj spid="_x0000_s23555" name="Jednadžba" r:id="rId4" imgW="152280" imgH="139680" progId="Equation.3">
              <p:embed/>
            </p:oleObj>
          </a:graphicData>
        </a:graphic>
      </p:graphicFrame>
      <p:graphicFrame>
        <p:nvGraphicFramePr>
          <p:cNvPr id="23556" name="Object 4"/>
          <p:cNvGraphicFramePr>
            <a:graphicFrameLocks noChangeAspect="1"/>
          </p:cNvGraphicFramePr>
          <p:nvPr/>
        </p:nvGraphicFramePr>
        <p:xfrm>
          <a:off x="3071802" y="5572140"/>
          <a:ext cx="214314" cy="285753"/>
        </p:xfrm>
        <a:graphic>
          <a:graphicData uri="http://schemas.openxmlformats.org/presentationml/2006/ole">
            <p:oleObj spid="_x0000_s23556" name="Jednadžba" r:id="rId5" imgW="152280" imgH="203040" progId="Equation.3">
              <p:embed/>
            </p:oleObj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14282" y="6000768"/>
            <a:ext cx="36615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                          c                                 B</a:t>
            </a:r>
            <a:endParaRPr lang="hr-HR" dirty="0"/>
          </a:p>
        </p:txBody>
      </p:sp>
      <p:sp>
        <p:nvSpPr>
          <p:cNvPr id="8" name="TextBox 7"/>
          <p:cNvSpPr txBox="1"/>
          <p:nvPr/>
        </p:nvSpPr>
        <p:spPr>
          <a:xfrm>
            <a:off x="1357290" y="3357562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C</a:t>
            </a:r>
            <a:endParaRPr lang="hr-HR" dirty="0"/>
          </a:p>
        </p:txBody>
      </p:sp>
      <p:sp>
        <p:nvSpPr>
          <p:cNvPr id="9" name="TextBox 8"/>
          <p:cNvSpPr txBox="1"/>
          <p:nvPr/>
        </p:nvSpPr>
        <p:spPr>
          <a:xfrm>
            <a:off x="2500298" y="4357694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a</a:t>
            </a:r>
            <a:endParaRPr lang="hr-HR" dirty="0"/>
          </a:p>
        </p:txBody>
      </p:sp>
      <p:sp>
        <p:nvSpPr>
          <p:cNvPr id="13" name="TextBox 12"/>
          <p:cNvSpPr txBox="1"/>
          <p:nvPr/>
        </p:nvSpPr>
        <p:spPr>
          <a:xfrm>
            <a:off x="571472" y="4429132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r-HR" dirty="0" smtClean="0"/>
              <a:t>b</a:t>
            </a:r>
            <a:endParaRPr lang="hr-H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412</TotalTime>
  <Words>206</Words>
  <Application>Microsoft Office PowerPoint</Application>
  <PresentationFormat>On-screen Show (4:3)</PresentationFormat>
  <Paragraphs>164</Paragraphs>
  <Slides>14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6" baseType="lpstr">
      <vt:lpstr>Office Theme</vt:lpstr>
      <vt:lpstr>Jednadžba</vt:lpstr>
      <vt:lpstr>Nadopuna geometrijskog crteža  Primjena sličnosti 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Nadopuna geometrijskog crteža</dc:title>
  <dc:creator>Korisnik</dc:creator>
  <cp:lastModifiedBy>Korisnik</cp:lastModifiedBy>
  <cp:revision>35</cp:revision>
  <dcterms:created xsi:type="dcterms:W3CDTF">2013-02-28T14:01:13Z</dcterms:created>
  <dcterms:modified xsi:type="dcterms:W3CDTF">2013-03-19T12:48:19Z</dcterms:modified>
</cp:coreProperties>
</file>

<file path=docProps/thumbnail.jpeg>
</file>