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911" autoAdjust="0"/>
    <p:restoredTop sz="94660"/>
  </p:normalViewPr>
  <p:slideViewPr>
    <p:cSldViewPr>
      <p:cViewPr varScale="1">
        <p:scale>
          <a:sx n="70" d="100"/>
          <a:sy n="70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7.wmf"/><Relationship Id="rId4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4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5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EB099-66E9-4E32-8298-597A805A9631}" type="datetimeFigureOut">
              <a:rPr lang="sr-Latn-CS" smtClean="0"/>
              <a:pPr/>
              <a:t>19.3.2013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CFEB3-258B-49BA-9A17-1D5288B54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4" Type="http://schemas.openxmlformats.org/officeDocument/2006/relationships/oleObject" Target="../embeddings/oleObject4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5.bin"/><Relationship Id="rId5" Type="http://schemas.openxmlformats.org/officeDocument/2006/relationships/oleObject" Target="../embeddings/oleObject64.bin"/><Relationship Id="rId4" Type="http://schemas.openxmlformats.org/officeDocument/2006/relationships/oleObject" Target="../embeddings/oleObject63.bin"/><Relationship Id="rId9" Type="http://schemas.openxmlformats.org/officeDocument/2006/relationships/oleObject" Target="../embeddings/oleObject6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5.bin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2243153"/>
          </a:xfrm>
        </p:spPr>
        <p:txBody>
          <a:bodyPr>
            <a:normAutofit fontScale="90000"/>
          </a:bodyPr>
          <a:lstStyle/>
          <a:p>
            <a:r>
              <a:rPr lang="hr-HR" b="1" dirty="0" smtClean="0"/>
              <a:t>Nadopuna geometrijskog crteža</a:t>
            </a:r>
            <a:br>
              <a:rPr lang="hr-HR" b="1" dirty="0" smtClean="0"/>
            </a:br>
            <a:r>
              <a:rPr lang="hr-HR" sz="3600" b="1" dirty="0" smtClean="0"/>
              <a:t/>
            </a:r>
            <a:br>
              <a:rPr lang="hr-HR" sz="3600" b="1" dirty="0" smtClean="0"/>
            </a:br>
            <a:r>
              <a:rPr lang="hr-HR" sz="3600" b="1" dirty="0" smtClean="0"/>
              <a:t>Primjena sličnosti</a:t>
            </a:r>
            <a:br>
              <a:rPr lang="hr-HR" sz="3600" b="1" dirty="0" smtClean="0"/>
            </a:br>
            <a:endParaRPr lang="hr-HR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chemeClr val="tx1"/>
                </a:solidFill>
              </a:rPr>
              <a:t>Milan Šarić</a:t>
            </a:r>
            <a:endParaRPr lang="hr-H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8118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Rješenje:</a:t>
            </a:r>
            <a:endParaRPr lang="hr-HR" sz="2400" dirty="0"/>
          </a:p>
        </p:txBody>
      </p:sp>
      <p:sp>
        <p:nvSpPr>
          <p:cNvPr id="4" name="Isosceles Triangle 3"/>
          <p:cNvSpPr/>
          <p:nvPr/>
        </p:nvSpPr>
        <p:spPr>
          <a:xfrm>
            <a:off x="357158" y="1500174"/>
            <a:ext cx="4572032" cy="2500330"/>
          </a:xfrm>
          <a:prstGeom prst="triangle">
            <a:avLst>
              <a:gd name="adj" fmla="val 4524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xtBox 10"/>
          <p:cNvSpPr txBox="1"/>
          <p:nvPr/>
        </p:nvSpPr>
        <p:spPr>
          <a:xfrm>
            <a:off x="1000100" y="250030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4929190" y="392906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14" name="TextBox 13"/>
          <p:cNvSpPr txBox="1"/>
          <p:nvPr/>
        </p:nvSpPr>
        <p:spPr>
          <a:xfrm>
            <a:off x="2285984" y="428625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15" name="TextBox 14"/>
          <p:cNvSpPr txBox="1"/>
          <p:nvPr/>
        </p:nvSpPr>
        <p:spPr>
          <a:xfrm>
            <a:off x="3428992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2643174" y="1928802"/>
          <a:ext cx="261195" cy="214314"/>
        </p:xfrm>
        <a:graphic>
          <a:graphicData uri="http://schemas.openxmlformats.org/presentationml/2006/ole">
            <p:oleObj spid="_x0000_s24578" name="Jednadžba" r:id="rId3" imgW="152280" imgH="139680" progId="Equation.3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214810" y="3643314"/>
          <a:ext cx="214314" cy="285751"/>
        </p:xfrm>
        <a:graphic>
          <a:graphicData uri="http://schemas.openxmlformats.org/presentationml/2006/ole">
            <p:oleObj spid="_x0000_s24579" name="Jednadžba" r:id="rId4" imgW="152280" imgH="203040" progId="Equation.3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143108" y="3714752"/>
          <a:ext cx="582587" cy="270621"/>
        </p:xfrm>
        <a:graphic>
          <a:graphicData uri="http://schemas.openxmlformats.org/presentationml/2006/ole">
            <p:oleObj spid="_x0000_s24580" name="Jednadžba" r:id="rId5" imgW="393480" imgH="203040" progId="Equation.3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714348" y="3714752"/>
          <a:ext cx="285752" cy="234952"/>
        </p:xfrm>
        <a:graphic>
          <a:graphicData uri="http://schemas.openxmlformats.org/presentationml/2006/ole">
            <p:oleObj spid="_x0000_s24581" name="Jednadžba" r:id="rId6" imgW="152280" imgH="139680" progId="Equation.3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5357818" y="571480"/>
          <a:ext cx="3249608" cy="5000660"/>
        </p:xfrm>
        <a:graphic>
          <a:graphicData uri="http://schemas.openxmlformats.org/presentationml/2006/ole">
            <p:oleObj spid="_x0000_s24582" name="Jednadžba" r:id="rId7" imgW="1612800" imgH="238752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42844" y="407194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cxnSp>
        <p:nvCxnSpPr>
          <p:cNvPr id="21" name="Straight Connector 20"/>
          <p:cNvCxnSpPr>
            <a:stCxn id="4" idx="0"/>
          </p:cNvCxnSpPr>
          <p:nvPr/>
        </p:nvCxnSpPr>
        <p:spPr>
          <a:xfrm rot="16200000" flipH="1">
            <a:off x="1391488" y="2534506"/>
            <a:ext cx="2500332" cy="431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928794" y="2000240"/>
          <a:ext cx="582612" cy="269875"/>
        </p:xfrm>
        <a:graphic>
          <a:graphicData uri="http://schemas.openxmlformats.org/presentationml/2006/ole">
            <p:oleObj spid="_x0000_s24583" name="Jednadžba" r:id="rId8" imgW="393480" imgH="20304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357422" y="107154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26" name="TextBox 25"/>
          <p:cNvSpPr txBox="1"/>
          <p:nvPr/>
        </p:nvSpPr>
        <p:spPr>
          <a:xfrm>
            <a:off x="1000100" y="4071942"/>
            <a:ext cx="312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b                                 D           c-b</a:t>
            </a:r>
            <a:endParaRPr lang="hr-H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14356"/>
            <a:ext cx="8543956" cy="5715040"/>
          </a:xfrm>
        </p:spPr>
        <p:txBody>
          <a:bodyPr>
            <a:normAutofit/>
          </a:bodyPr>
          <a:lstStyle/>
          <a:p>
            <a:r>
              <a:rPr lang="hr-HR" sz="2800" b="1" i="1" dirty="0" smtClean="0"/>
              <a:t>Primjer 4</a:t>
            </a:r>
          </a:p>
          <a:p>
            <a:pPr>
              <a:buNone/>
            </a:pPr>
            <a:endParaRPr lang="hr-HR" sz="2800" b="1" i="1" dirty="0" smtClean="0"/>
          </a:p>
          <a:p>
            <a:pPr>
              <a:buNone/>
            </a:pPr>
            <a:endParaRPr lang="hr-HR" sz="2800" b="1" i="1" dirty="0" smtClean="0"/>
          </a:p>
          <a:p>
            <a:pPr>
              <a:buNone/>
            </a:pPr>
            <a:endParaRPr lang="hr-HR" sz="2800" b="1" i="1" dirty="0" smtClean="0"/>
          </a:p>
          <a:p>
            <a:pPr>
              <a:buNone/>
            </a:pPr>
            <a:endParaRPr lang="hr-HR" sz="2800" b="1" i="1" dirty="0" smtClean="0"/>
          </a:p>
          <a:p>
            <a:pPr>
              <a:buNone/>
            </a:pPr>
            <a:endParaRPr lang="hr-HR" sz="2800" dirty="0" smtClean="0"/>
          </a:p>
          <a:p>
            <a:pPr>
              <a:buNone/>
            </a:pPr>
            <a:endParaRPr lang="hr-HR" sz="2800" b="1" i="1" dirty="0" smtClean="0"/>
          </a:p>
          <a:p>
            <a:pPr>
              <a:buNone/>
            </a:pPr>
            <a:endParaRPr lang="hr-HR" sz="2800" b="1" i="1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28596" y="1714488"/>
          <a:ext cx="7858180" cy="1500198"/>
        </p:xfrm>
        <a:graphic>
          <a:graphicData uri="http://schemas.openxmlformats.org/presentationml/2006/ole">
            <p:oleObj spid="_x0000_s25602" name="Jednadžba" r:id="rId3" imgW="3022560" imgH="660240" progId="Equation.3">
              <p:embed/>
            </p:oleObj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214282" y="3714752"/>
            <a:ext cx="3643338" cy="2286016"/>
          </a:xfrm>
          <a:prstGeom prst="triangle">
            <a:avLst>
              <a:gd name="adj" fmla="val 403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TextBox 6"/>
          <p:cNvSpPr txBox="1"/>
          <p:nvPr/>
        </p:nvSpPr>
        <p:spPr>
          <a:xfrm>
            <a:off x="142844" y="600076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B                         a    D                               C </a:t>
            </a:r>
            <a:endParaRPr lang="hr-HR" dirty="0"/>
          </a:p>
        </p:txBody>
      </p:sp>
      <p:cxnSp>
        <p:nvCxnSpPr>
          <p:cNvPr id="9" name="Straight Connector 8"/>
          <p:cNvCxnSpPr>
            <a:stCxn id="5" idx="0"/>
          </p:cNvCxnSpPr>
          <p:nvPr/>
        </p:nvCxnSpPr>
        <p:spPr>
          <a:xfrm rot="16200000" flipH="1">
            <a:off x="699784" y="4700321"/>
            <a:ext cx="2286016" cy="314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71604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44291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450057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785918" y="4143380"/>
          <a:ext cx="285750" cy="234950"/>
        </p:xfrm>
        <a:graphic>
          <a:graphicData uri="http://schemas.openxmlformats.org/presentationml/2006/ole">
            <p:oleObj spid="_x0000_s25603" name="Jednadžba" r:id="rId4" imgW="152280" imgH="139680" progId="Equation.3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357290" y="4143380"/>
          <a:ext cx="285750" cy="234950"/>
        </p:xfrm>
        <a:graphic>
          <a:graphicData uri="http://schemas.openxmlformats.org/presentationml/2006/ole">
            <p:oleObj spid="_x0000_s25604" name="Jednadžba" r:id="rId5" imgW="152280" imgH="13968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8118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Rješenje:</a:t>
            </a:r>
            <a:endParaRPr lang="hr-HR" sz="2400" dirty="0"/>
          </a:p>
        </p:txBody>
      </p:sp>
      <p:sp>
        <p:nvSpPr>
          <p:cNvPr id="4" name="Isosceles Triangle 3"/>
          <p:cNvSpPr/>
          <p:nvPr/>
        </p:nvSpPr>
        <p:spPr>
          <a:xfrm>
            <a:off x="357158" y="1571612"/>
            <a:ext cx="4214842" cy="4071966"/>
          </a:xfrm>
          <a:prstGeom prst="triangle">
            <a:avLst>
              <a:gd name="adj" fmla="val 836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1" name="TextBox 10"/>
          <p:cNvSpPr txBox="1"/>
          <p:nvPr/>
        </p:nvSpPr>
        <p:spPr>
          <a:xfrm>
            <a:off x="2714612" y="22859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214282" y="521495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14" name="TextBox 13"/>
          <p:cNvSpPr txBox="1"/>
          <p:nvPr/>
        </p:nvSpPr>
        <p:spPr>
          <a:xfrm>
            <a:off x="1000100" y="41433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15" name="TextBox 14"/>
          <p:cNvSpPr txBox="1"/>
          <p:nvPr/>
        </p:nvSpPr>
        <p:spPr>
          <a:xfrm>
            <a:off x="3428992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143372" y="4857760"/>
          <a:ext cx="261195" cy="214314"/>
        </p:xfrm>
        <a:graphic>
          <a:graphicData uri="http://schemas.openxmlformats.org/presentationml/2006/ole">
            <p:oleObj spid="_x0000_s26626" name="Jednadžba" r:id="rId3" imgW="152280" imgH="139680" progId="Equation.3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785786" y="5286388"/>
          <a:ext cx="214314" cy="285751"/>
        </p:xfrm>
        <a:graphic>
          <a:graphicData uri="http://schemas.openxmlformats.org/presentationml/2006/ole">
            <p:oleObj spid="_x0000_s26627" name="Jednadžba" r:id="rId4" imgW="152280" imgH="203040" progId="Equation.3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643306" y="1928802"/>
          <a:ext cx="285752" cy="234952"/>
        </p:xfrm>
        <a:graphic>
          <a:graphicData uri="http://schemas.openxmlformats.org/presentationml/2006/ole">
            <p:oleObj spid="_x0000_s26629" name="Jednadžba" r:id="rId5" imgW="152280" imgH="139680" progId="Equation.3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5357818" y="1714488"/>
          <a:ext cx="3143272" cy="2795595"/>
        </p:xfrm>
        <a:graphic>
          <a:graphicData uri="http://schemas.openxmlformats.org/presentationml/2006/ole">
            <p:oleObj spid="_x0000_s26630" name="Jednadžba" r:id="rId6" imgW="1396800" imgH="132048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071670" y="300037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25" name="TextBox 24"/>
          <p:cNvSpPr txBox="1"/>
          <p:nvPr/>
        </p:nvSpPr>
        <p:spPr>
          <a:xfrm>
            <a:off x="4714876" y="54292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26" name="TextBox 25"/>
          <p:cNvSpPr txBox="1"/>
          <p:nvPr/>
        </p:nvSpPr>
        <p:spPr>
          <a:xfrm>
            <a:off x="2071670" y="5715016"/>
            <a:ext cx="157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    D      a</a:t>
            </a:r>
            <a:endParaRPr lang="hr-HR" dirty="0"/>
          </a:p>
        </p:txBody>
      </p:sp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2071670" y="3643314"/>
          <a:ext cx="285752" cy="234952"/>
        </p:xfrm>
        <a:graphic>
          <a:graphicData uri="http://schemas.openxmlformats.org/presentationml/2006/ole">
            <p:oleObj spid="_x0000_s26632" name="Jednadžba" r:id="rId7" imgW="152280" imgH="139680" progId="Equation.3">
              <p:embed/>
            </p:oleObj>
          </a:graphicData>
        </a:graphic>
      </p:graphicFrame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2428860" y="3571876"/>
          <a:ext cx="285750" cy="234950"/>
        </p:xfrm>
        <a:graphic>
          <a:graphicData uri="http://schemas.openxmlformats.org/presentationml/2006/ole">
            <p:oleObj spid="_x0000_s26633" name="Jednadžba" r:id="rId8" imgW="152280" imgH="139680" progId="Equation.3">
              <p:embed/>
            </p:oleObj>
          </a:graphicData>
        </a:graphic>
      </p:graphicFrame>
      <p:cxnSp>
        <p:nvCxnSpPr>
          <p:cNvPr id="24" name="Straight Connector 23"/>
          <p:cNvCxnSpPr>
            <a:endCxn id="4" idx="4"/>
          </p:cNvCxnSpPr>
          <p:nvPr/>
        </p:nvCxnSpPr>
        <p:spPr>
          <a:xfrm rot="16200000" flipH="1">
            <a:off x="2321703" y="3393281"/>
            <a:ext cx="2286016" cy="2214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86116" y="40005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1285852" y="4429132"/>
            <a:ext cx="228601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857620" y="114298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E</a:t>
            </a:r>
            <a:endParaRPr lang="hr-H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5929354"/>
          </a:xfrm>
        </p:spPr>
        <p:txBody>
          <a:bodyPr>
            <a:normAutofit/>
          </a:bodyPr>
          <a:lstStyle/>
          <a:p>
            <a:r>
              <a:rPr lang="hr-HR" b="1" i="1" dirty="0" smtClean="0"/>
              <a:t>Primjer</a:t>
            </a:r>
            <a:r>
              <a:rPr lang="hr-HR" sz="2800" b="1" i="1" dirty="0" smtClean="0"/>
              <a:t> 5</a:t>
            </a:r>
          </a:p>
          <a:p>
            <a:pPr>
              <a:buNone/>
            </a:pPr>
            <a:r>
              <a:rPr lang="hr-HR" sz="2800" b="1" i="1" dirty="0" smtClean="0"/>
              <a:t>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55625" y="1422400"/>
          <a:ext cx="7375525" cy="1370013"/>
        </p:xfrm>
        <a:graphic>
          <a:graphicData uri="http://schemas.openxmlformats.org/presentationml/2006/ole">
            <p:oleObj spid="_x0000_s27651" name="Jednadžba" r:id="rId3" imgW="3073320" imgH="583920" progId="Equation.3">
              <p:embed/>
            </p:oleObj>
          </a:graphicData>
        </a:graphic>
      </p:graphicFrame>
      <p:sp>
        <p:nvSpPr>
          <p:cNvPr id="4" name="Isosceles Triangle 3"/>
          <p:cNvSpPr/>
          <p:nvPr/>
        </p:nvSpPr>
        <p:spPr>
          <a:xfrm>
            <a:off x="642910" y="3214686"/>
            <a:ext cx="2357454" cy="3000396"/>
          </a:xfrm>
          <a:prstGeom prst="triangle">
            <a:avLst>
              <a:gd name="adj" fmla="val 487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TextBox 6"/>
          <p:cNvSpPr txBox="1"/>
          <p:nvPr/>
        </p:nvSpPr>
        <p:spPr>
          <a:xfrm>
            <a:off x="428596" y="621508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                     </a:t>
            </a:r>
            <a:r>
              <a:rPr lang="hr-HR" dirty="0" err="1" smtClean="0"/>
              <a:t>a</a:t>
            </a:r>
            <a:r>
              <a:rPr lang="hr-HR" dirty="0" smtClean="0"/>
              <a:t>                     B                    </a:t>
            </a:r>
            <a:endParaRPr lang="hr-HR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857225" y="5857892"/>
          <a:ext cx="357189" cy="294156"/>
        </p:xfrm>
        <a:graphic>
          <a:graphicData uri="http://schemas.openxmlformats.org/presentationml/2006/ole">
            <p:oleObj spid="_x0000_s27652" name="Jednadžba" r:id="rId4" imgW="215640" imgH="177480" progId="Equation.3">
              <p:embed/>
            </p:oleObj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357422" y="5857892"/>
          <a:ext cx="357188" cy="293688"/>
        </p:xfrm>
        <a:graphic>
          <a:graphicData uri="http://schemas.openxmlformats.org/presentationml/2006/ole">
            <p:oleObj spid="_x0000_s27653" name="Jednadžba" r:id="rId5" imgW="215640" imgH="177480" progId="Equation.3">
              <p:embed/>
            </p:oleObj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1643042" y="3643314"/>
          <a:ext cx="357187" cy="293687"/>
        </p:xfrm>
        <a:graphic>
          <a:graphicData uri="http://schemas.openxmlformats.org/presentationml/2006/ole">
            <p:oleObj spid="_x0000_s27654" name="Jednadžba" r:id="rId6" imgW="215640" imgH="17748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43042" y="285749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464344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12" name="TextBox 11"/>
          <p:cNvSpPr txBox="1"/>
          <p:nvPr/>
        </p:nvSpPr>
        <p:spPr>
          <a:xfrm>
            <a:off x="2581260" y="45815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Rješenje:</a:t>
            </a:r>
            <a:endParaRPr lang="hr-HR" sz="2400" dirty="0"/>
          </a:p>
        </p:txBody>
      </p:sp>
      <p:sp>
        <p:nvSpPr>
          <p:cNvPr id="7" name="Isosceles Triangle 6"/>
          <p:cNvSpPr/>
          <p:nvPr/>
        </p:nvSpPr>
        <p:spPr>
          <a:xfrm>
            <a:off x="571472" y="1643050"/>
            <a:ext cx="2571768" cy="321471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9" name="Straight Connector 8"/>
          <p:cNvCxnSpPr>
            <a:stCxn id="7" idx="4"/>
          </p:cNvCxnSpPr>
          <p:nvPr/>
        </p:nvCxnSpPr>
        <p:spPr>
          <a:xfrm rot="16200000" flipH="1">
            <a:off x="4786314" y="3214686"/>
            <a:ext cx="1588" cy="3286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0"/>
          </p:cNvCxnSpPr>
          <p:nvPr/>
        </p:nvCxnSpPr>
        <p:spPr>
          <a:xfrm rot="16200000" flipH="1">
            <a:off x="2536017" y="964389"/>
            <a:ext cx="3214710" cy="4572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7158" y="4857760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                </a:t>
            </a:r>
            <a:r>
              <a:rPr lang="hr-HR" dirty="0" err="1" smtClean="0"/>
              <a:t>a</a:t>
            </a:r>
            <a:r>
              <a:rPr lang="hr-HR" dirty="0" smtClean="0"/>
              <a:t>                              B                         </a:t>
            </a:r>
            <a:r>
              <a:rPr lang="hr-HR" dirty="0" err="1" smtClean="0"/>
              <a:t>b</a:t>
            </a:r>
            <a:r>
              <a:rPr lang="hr-HR" dirty="0" smtClean="0"/>
              <a:t>                                D                                 </a:t>
            </a:r>
            <a:endParaRPr lang="hr-HR" dirty="0"/>
          </a:p>
        </p:txBody>
      </p:sp>
      <p:sp>
        <p:nvSpPr>
          <p:cNvPr id="18" name="TextBox 17"/>
          <p:cNvSpPr txBox="1"/>
          <p:nvPr/>
        </p:nvSpPr>
        <p:spPr>
          <a:xfrm>
            <a:off x="1714480" y="135729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19" name="TextBox 18"/>
          <p:cNvSpPr txBox="1"/>
          <p:nvPr/>
        </p:nvSpPr>
        <p:spPr>
          <a:xfrm>
            <a:off x="857224" y="300037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21" name="TextBox 20"/>
          <p:cNvSpPr txBox="1"/>
          <p:nvPr/>
        </p:nvSpPr>
        <p:spPr>
          <a:xfrm>
            <a:off x="2571736" y="300037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6143625" y="1166813"/>
          <a:ext cx="2286000" cy="3309937"/>
        </p:xfrm>
        <a:graphic>
          <a:graphicData uri="http://schemas.openxmlformats.org/presentationml/2006/ole">
            <p:oleObj spid="_x0000_s28674" name="Jednadžba" r:id="rId3" imgW="1409400" imgH="1981080" progId="Equation.3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785786" y="4500570"/>
          <a:ext cx="357188" cy="293688"/>
        </p:xfrm>
        <a:graphic>
          <a:graphicData uri="http://schemas.openxmlformats.org/presentationml/2006/ole">
            <p:oleObj spid="_x0000_s28675" name="Jednadžba" r:id="rId4" imgW="215640" imgH="177480" progId="Equation.3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2571736" y="4429132"/>
          <a:ext cx="357188" cy="293688"/>
        </p:xfrm>
        <a:graphic>
          <a:graphicData uri="http://schemas.openxmlformats.org/presentationml/2006/ole">
            <p:oleObj spid="_x0000_s28676" name="Jednadžba" r:id="rId5" imgW="215640" imgH="177480" progId="Equation.3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1643042" y="2071678"/>
          <a:ext cx="357188" cy="293688"/>
        </p:xfrm>
        <a:graphic>
          <a:graphicData uri="http://schemas.openxmlformats.org/presentationml/2006/ole">
            <p:oleObj spid="_x0000_s28677" name="Jednadžba" r:id="rId6" imgW="215640" imgH="177480" progId="Equation.3">
              <p:embed/>
            </p:oleObj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3143240" y="4429132"/>
          <a:ext cx="441325" cy="293688"/>
        </p:xfrm>
        <a:graphic>
          <a:graphicData uri="http://schemas.openxmlformats.org/presentationml/2006/ole">
            <p:oleObj spid="_x0000_s28678" name="Jednadžba" r:id="rId7" imgW="266400" imgH="177480" progId="Equation.3">
              <p:embed/>
            </p:oleObj>
          </a:graphicData>
        </a:graphic>
      </p:graphicFrame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2143108" y="2071678"/>
          <a:ext cx="357187" cy="293687"/>
        </p:xfrm>
        <a:graphic>
          <a:graphicData uri="http://schemas.openxmlformats.org/presentationml/2006/ole">
            <p:oleObj spid="_x0000_s28679" name="Jednadžba" r:id="rId8" imgW="215640" imgH="177480" progId="Equation.3">
              <p:embed/>
            </p:oleObj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5572132" y="4500570"/>
          <a:ext cx="357187" cy="293687"/>
        </p:xfrm>
        <a:graphic>
          <a:graphicData uri="http://schemas.openxmlformats.org/presentationml/2006/ole">
            <p:oleObj spid="_x0000_s28680" name="Jednadžba" r:id="rId9" imgW="21564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642918"/>
            <a:ext cx="8401080" cy="5483245"/>
          </a:xfrm>
        </p:spPr>
        <p:txBody>
          <a:bodyPr/>
          <a:lstStyle/>
          <a:p>
            <a:r>
              <a:rPr lang="hr-HR" b="1" i="1" dirty="0" smtClean="0"/>
              <a:t>Primjer 1.</a:t>
            </a:r>
          </a:p>
          <a:p>
            <a:pPr>
              <a:buNone/>
            </a:pPr>
            <a:r>
              <a:rPr lang="hr-HR" dirty="0" smtClean="0"/>
              <a:t>    </a:t>
            </a:r>
            <a:r>
              <a:rPr lang="hr-HR" b="1" dirty="0" smtClean="0"/>
              <a:t>Neka je </a:t>
            </a:r>
            <a:r>
              <a:rPr lang="hr-HR" sz="3600" i="1" dirty="0" smtClean="0"/>
              <a:t>a</a:t>
            </a:r>
            <a:r>
              <a:rPr lang="hr-HR" sz="3600" dirty="0" smtClean="0"/>
              <a:t> </a:t>
            </a:r>
            <a:r>
              <a:rPr lang="hr-HR" b="1" dirty="0" smtClean="0"/>
              <a:t>duljina stranice pravilnog peterokuta, a </a:t>
            </a:r>
            <a:r>
              <a:rPr lang="hr-HR" sz="3600" i="1" dirty="0" smtClean="0"/>
              <a:t>d</a:t>
            </a:r>
            <a:r>
              <a:rPr lang="hr-HR" b="1" dirty="0" smtClean="0"/>
              <a:t> duljina dijagonala, dokazati da vrijedi:</a:t>
            </a:r>
          </a:p>
          <a:p>
            <a:pPr>
              <a:buNone/>
            </a:pPr>
            <a:endParaRPr lang="hr-HR" dirty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000628" y="2786058"/>
          <a:ext cx="2928958" cy="1344200"/>
        </p:xfrm>
        <a:graphic>
          <a:graphicData uri="http://schemas.openxmlformats.org/presentationml/2006/ole">
            <p:oleObj spid="_x0000_s3075" name="Jednadžba" r:id="rId3" imgW="622080" imgH="393480" progId="Equation.3">
              <p:embed/>
            </p:oleObj>
          </a:graphicData>
        </a:graphic>
      </p:graphicFrame>
      <p:sp>
        <p:nvSpPr>
          <p:cNvPr id="6" name="Regular Pentagon 5"/>
          <p:cNvSpPr/>
          <p:nvPr/>
        </p:nvSpPr>
        <p:spPr>
          <a:xfrm>
            <a:off x="785786" y="3143248"/>
            <a:ext cx="2928958" cy="2571768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10" name="Straight Connector 9"/>
          <p:cNvCxnSpPr>
            <a:stCxn id="6" idx="0"/>
            <a:endCxn id="6" idx="2"/>
          </p:cNvCxnSpPr>
          <p:nvPr/>
        </p:nvCxnSpPr>
        <p:spPr>
          <a:xfrm rot="16200000" flipH="1" flipV="1">
            <a:off x="511836" y="3976577"/>
            <a:ext cx="2571759" cy="905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6" idx="2"/>
            <a:endCxn id="6" idx="5"/>
          </p:cNvCxnSpPr>
          <p:nvPr/>
        </p:nvCxnSpPr>
        <p:spPr>
          <a:xfrm rot="5400000" flipH="1" flipV="1">
            <a:off x="1735236" y="3735502"/>
            <a:ext cx="1589434" cy="2369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28926" y="321468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328612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6" name="TextBox 15"/>
          <p:cNvSpPr txBox="1"/>
          <p:nvPr/>
        </p:nvSpPr>
        <p:spPr>
          <a:xfrm>
            <a:off x="2071670" y="571501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7" name="TextBox 16"/>
          <p:cNvSpPr txBox="1"/>
          <p:nvPr/>
        </p:nvSpPr>
        <p:spPr>
          <a:xfrm>
            <a:off x="3571868" y="457200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8" name="TextBox 17"/>
          <p:cNvSpPr txBox="1"/>
          <p:nvPr/>
        </p:nvSpPr>
        <p:spPr>
          <a:xfrm>
            <a:off x="714348" y="471488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9" name="TextBox 18"/>
          <p:cNvSpPr txBox="1"/>
          <p:nvPr/>
        </p:nvSpPr>
        <p:spPr>
          <a:xfrm>
            <a:off x="2143108" y="45720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20" name="TextBox 19"/>
          <p:cNvSpPr txBox="1"/>
          <p:nvPr/>
        </p:nvSpPr>
        <p:spPr>
          <a:xfrm>
            <a:off x="1500166" y="41433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857224" y="4071942"/>
          <a:ext cx="304800" cy="203200"/>
        </p:xfrm>
        <a:graphic>
          <a:graphicData uri="http://schemas.openxmlformats.org/presentationml/2006/ole">
            <p:oleObj spid="_x0000_s3076" name="Jednadžba" r:id="rId4" imgW="304560" imgH="203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857488" y="5429264"/>
          <a:ext cx="304800" cy="203200"/>
        </p:xfrm>
        <a:graphic>
          <a:graphicData uri="http://schemas.openxmlformats.org/presentationml/2006/ole">
            <p:oleObj spid="_x0000_s3077" name="Jednadžba" r:id="rId5" imgW="304560" imgH="203040" progId="Equation.3">
              <p:embed/>
            </p:oleObj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214546" y="3357562"/>
          <a:ext cx="254000" cy="203200"/>
        </p:xfrm>
        <a:graphic>
          <a:graphicData uri="http://schemas.openxmlformats.org/presentationml/2006/ole">
            <p:oleObj spid="_x0000_s3078" name="Jednadžba" r:id="rId6" imgW="253800" imgH="203040" progId="Equation.3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214678" y="4000504"/>
          <a:ext cx="254000" cy="203200"/>
        </p:xfrm>
        <a:graphic>
          <a:graphicData uri="http://schemas.openxmlformats.org/presentationml/2006/ole">
            <p:oleObj spid="_x0000_s3079" name="Jednadžba" r:id="rId7" imgW="25380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8"/>
            <a:ext cx="8258204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 Rješenje 1.:</a:t>
            </a:r>
          </a:p>
          <a:p>
            <a:pPr>
              <a:buNone/>
            </a:pPr>
            <a:r>
              <a:rPr lang="hr-HR" sz="2400" dirty="0"/>
              <a:t> </a:t>
            </a:r>
            <a:r>
              <a:rPr lang="hr-HR" sz="2400" dirty="0" smtClean="0"/>
              <a:t>                 </a:t>
            </a:r>
            <a:r>
              <a:rPr lang="hr-HR" sz="2400" dirty="0" smtClean="0">
                <a:latin typeface="Wide Latin"/>
              </a:rPr>
              <a:t>˜</a:t>
            </a:r>
            <a:r>
              <a:rPr lang="hr-HR" sz="2400" dirty="0" smtClean="0"/>
              <a:t>                       </a:t>
            </a:r>
          </a:p>
          <a:p>
            <a:pPr>
              <a:spcBef>
                <a:spcPts val="0"/>
              </a:spcBef>
              <a:buNone/>
            </a:pPr>
            <a:r>
              <a:rPr lang="hr-HR" sz="2000" dirty="0" smtClean="0"/>
              <a:t>Po k-</a:t>
            </a:r>
            <a:r>
              <a:rPr lang="hr-HR" sz="2000" dirty="0" err="1" smtClean="0"/>
              <a:t>k</a:t>
            </a:r>
            <a:r>
              <a:rPr lang="hr-HR" sz="2000" dirty="0" smtClean="0"/>
              <a:t> poučku </a:t>
            </a:r>
          </a:p>
          <a:p>
            <a:pPr>
              <a:spcBef>
                <a:spcPts val="0"/>
              </a:spcBef>
              <a:buNone/>
            </a:pPr>
            <a:r>
              <a:rPr lang="hr-HR" sz="2400" dirty="0" smtClean="0">
                <a:latin typeface="Wide Latin"/>
              </a:rPr>
              <a:t>               </a:t>
            </a:r>
            <a:r>
              <a:rPr lang="hr-HR" sz="2400" dirty="0" smtClean="0"/>
              <a:t> </a:t>
            </a:r>
          </a:p>
          <a:p>
            <a:pPr>
              <a:buNone/>
            </a:pPr>
            <a:r>
              <a:rPr lang="hr-HR" sz="2400" dirty="0" smtClean="0"/>
              <a:t>                                                                         </a:t>
            </a:r>
            <a:endParaRPr lang="hr-HR" sz="2400" dirty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                                                           </a:t>
            </a:r>
            <a:endParaRPr lang="hr-HR" sz="2400" dirty="0"/>
          </a:p>
        </p:txBody>
      </p:sp>
      <p:sp>
        <p:nvSpPr>
          <p:cNvPr id="5" name="Regular Pentagon 4"/>
          <p:cNvSpPr/>
          <p:nvPr/>
        </p:nvSpPr>
        <p:spPr>
          <a:xfrm>
            <a:off x="785786" y="3786190"/>
            <a:ext cx="2714644" cy="2286016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>
          <a:xfrm rot="16200000" flipH="1" flipV="1">
            <a:off x="580668" y="4509758"/>
            <a:ext cx="2286008" cy="838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428728" y="3786190"/>
            <a:ext cx="3429024" cy="2214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5" idx="0"/>
          </p:cNvCxnSpPr>
          <p:nvPr/>
        </p:nvCxnSpPr>
        <p:spPr>
          <a:xfrm rot="10800000">
            <a:off x="2143108" y="3786190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71538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0" name="TextBox 29"/>
          <p:cNvSpPr txBox="1"/>
          <p:nvPr/>
        </p:nvSpPr>
        <p:spPr>
          <a:xfrm>
            <a:off x="1571604" y="471488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31" name="TextBox 30"/>
          <p:cNvSpPr txBox="1"/>
          <p:nvPr/>
        </p:nvSpPr>
        <p:spPr>
          <a:xfrm>
            <a:off x="2357422" y="514351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32" name="TextBox 31"/>
          <p:cNvSpPr txBox="1"/>
          <p:nvPr/>
        </p:nvSpPr>
        <p:spPr>
          <a:xfrm>
            <a:off x="3929058" y="421481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3" name="TextBox 32"/>
          <p:cNvSpPr txBox="1"/>
          <p:nvPr/>
        </p:nvSpPr>
        <p:spPr>
          <a:xfrm>
            <a:off x="2357422" y="621508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4" name="TextBox 33"/>
          <p:cNvSpPr txBox="1"/>
          <p:nvPr/>
        </p:nvSpPr>
        <p:spPr>
          <a:xfrm>
            <a:off x="714348" y="535782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26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6" name="TextBox 35"/>
          <p:cNvSpPr txBox="1"/>
          <p:nvPr/>
        </p:nvSpPr>
        <p:spPr>
          <a:xfrm>
            <a:off x="1142976" y="60722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A</a:t>
            </a:r>
            <a:endParaRPr lang="hr-HR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928926" y="600076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B</a:t>
            </a:r>
            <a:endParaRPr lang="hr-HR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500430" y="45720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/>
              <a:t>C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0023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D</a:t>
            </a:r>
            <a:endParaRPr lang="hr-H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0034" y="450057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E</a:t>
            </a:r>
            <a:endParaRPr lang="hr-HR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929190" y="364331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F</a:t>
            </a:r>
            <a:endParaRPr lang="hr-HR" b="1" dirty="0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571472" y="714356"/>
          <a:ext cx="867461" cy="357190"/>
        </p:xfrm>
        <a:graphic>
          <a:graphicData uri="http://schemas.openxmlformats.org/presentationml/2006/ole">
            <p:oleObj spid="_x0000_s2051" name="Jednadžba" r:id="rId3" imgW="431640" imgH="177480" progId="Equation.3">
              <p:embed/>
            </p:oleObj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2357422" y="714356"/>
          <a:ext cx="928694" cy="344944"/>
        </p:xfrm>
        <a:graphic>
          <a:graphicData uri="http://schemas.openxmlformats.org/presentationml/2006/ole">
            <p:oleObj spid="_x0000_s2052" name="Jednadžba" r:id="rId4" imgW="444240" imgH="164880" progId="Equation.3">
              <p:embed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571472" y="1643050"/>
          <a:ext cx="6289650" cy="1928826"/>
        </p:xfrm>
        <a:graphic>
          <a:graphicData uri="http://schemas.openxmlformats.org/presentationml/2006/ole">
            <p:oleObj spid="_x0000_s2054" name="Jednadžba" r:id="rId5" imgW="2616120" imgH="1091880" progId="Equation.3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2071670" y="4000504"/>
          <a:ext cx="254000" cy="203200"/>
        </p:xfrm>
        <a:graphic>
          <a:graphicData uri="http://schemas.openxmlformats.org/presentationml/2006/ole">
            <p:oleObj spid="_x0000_s2055" name="Jednadžba" r:id="rId6" imgW="253800" imgH="203040" progId="Equation.3">
              <p:embed/>
            </p:oleObj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000364" y="4572008"/>
          <a:ext cx="254000" cy="203200"/>
        </p:xfrm>
        <a:graphic>
          <a:graphicData uri="http://schemas.openxmlformats.org/presentationml/2006/ole">
            <p:oleObj spid="_x0000_s2056" name="Jednadžba" r:id="rId7" imgW="253800" imgH="203040" progId="Equation.3">
              <p:embed/>
            </p:oleObj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2500298" y="3786190"/>
          <a:ext cx="241300" cy="203200"/>
        </p:xfrm>
        <a:graphic>
          <a:graphicData uri="http://schemas.openxmlformats.org/presentationml/2006/ole">
            <p:oleObj spid="_x0000_s2057" name="Jednadžba" r:id="rId8" imgW="241200" imgH="203040" progId="Equation.3">
              <p:embed/>
            </p:oleObj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2611438" y="5715000"/>
          <a:ext cx="304800" cy="203200"/>
        </p:xfrm>
        <a:graphic>
          <a:graphicData uri="http://schemas.openxmlformats.org/presentationml/2006/ole">
            <p:oleObj spid="_x0000_s2059" name="Jednadžba" r:id="rId9" imgW="304560" imgH="203040" progId="Equation.3">
              <p:embed/>
            </p:oleObj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4214810" y="3857628"/>
          <a:ext cx="241300" cy="203200"/>
        </p:xfrm>
        <a:graphic>
          <a:graphicData uri="http://schemas.openxmlformats.org/presentationml/2006/ole">
            <p:oleObj spid="_x0000_s2060" name="Jednadžba" r:id="rId10" imgW="24120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8"/>
            <a:ext cx="8258204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 Zašto upravo ovakva nadopuna?</a:t>
            </a:r>
          </a:p>
          <a:p>
            <a:pPr>
              <a:spcBef>
                <a:spcPts val="0"/>
              </a:spcBef>
              <a:buNone/>
            </a:pPr>
            <a:r>
              <a:rPr lang="hr-HR" sz="2400" dirty="0" smtClean="0">
                <a:latin typeface="Wide Latin"/>
              </a:rPr>
              <a:t>             </a:t>
            </a:r>
            <a:r>
              <a:rPr lang="hr-HR" sz="2400" dirty="0" smtClean="0"/>
              <a:t>                                                                         </a:t>
            </a:r>
            <a:endParaRPr lang="hr-HR" sz="2400" dirty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                                                           </a:t>
            </a:r>
            <a:endParaRPr lang="hr-HR" sz="2400" dirty="0"/>
          </a:p>
        </p:txBody>
      </p:sp>
      <p:sp>
        <p:nvSpPr>
          <p:cNvPr id="5" name="Regular Pentagon 4"/>
          <p:cNvSpPr/>
          <p:nvPr/>
        </p:nvSpPr>
        <p:spPr>
          <a:xfrm>
            <a:off x="785786" y="3786190"/>
            <a:ext cx="2714644" cy="2286016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>
          <a:xfrm rot="16200000" flipH="1" flipV="1">
            <a:off x="580668" y="4509758"/>
            <a:ext cx="2286008" cy="838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428728" y="3786190"/>
            <a:ext cx="3429024" cy="2214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5" idx="0"/>
          </p:cNvCxnSpPr>
          <p:nvPr/>
        </p:nvCxnSpPr>
        <p:spPr>
          <a:xfrm rot="10800000">
            <a:off x="2143108" y="3786190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71538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0" name="TextBox 29"/>
          <p:cNvSpPr txBox="1"/>
          <p:nvPr/>
        </p:nvSpPr>
        <p:spPr>
          <a:xfrm>
            <a:off x="1571604" y="471488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31" name="TextBox 30"/>
          <p:cNvSpPr txBox="1"/>
          <p:nvPr/>
        </p:nvSpPr>
        <p:spPr>
          <a:xfrm>
            <a:off x="2357422" y="514351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32" name="TextBox 31"/>
          <p:cNvSpPr txBox="1"/>
          <p:nvPr/>
        </p:nvSpPr>
        <p:spPr>
          <a:xfrm>
            <a:off x="3929058" y="421481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3" name="TextBox 32"/>
          <p:cNvSpPr txBox="1"/>
          <p:nvPr/>
        </p:nvSpPr>
        <p:spPr>
          <a:xfrm>
            <a:off x="2357422" y="621508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4" name="TextBox 33"/>
          <p:cNvSpPr txBox="1"/>
          <p:nvPr/>
        </p:nvSpPr>
        <p:spPr>
          <a:xfrm>
            <a:off x="714348" y="535782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26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6" name="TextBox 35"/>
          <p:cNvSpPr txBox="1"/>
          <p:nvPr/>
        </p:nvSpPr>
        <p:spPr>
          <a:xfrm>
            <a:off x="1142976" y="60722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A</a:t>
            </a:r>
            <a:endParaRPr lang="hr-HR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928926" y="600076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B</a:t>
            </a:r>
            <a:endParaRPr lang="hr-HR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500430" y="45720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/>
              <a:t>C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0023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D</a:t>
            </a:r>
            <a:endParaRPr lang="hr-H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0034" y="450057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E</a:t>
            </a:r>
            <a:endParaRPr lang="hr-HR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929190" y="364331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F</a:t>
            </a:r>
            <a:endParaRPr lang="hr-HR" b="1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785786" y="1214422"/>
          <a:ext cx="4370412" cy="1973262"/>
        </p:xfrm>
        <a:graphic>
          <a:graphicData uri="http://schemas.openxmlformats.org/presentationml/2006/ole">
            <p:oleObj spid="_x0000_s4100" name="Jednadžba" r:id="rId3" imgW="1434960" imgH="111744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8"/>
            <a:ext cx="8258204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 Rješenje 2.:</a:t>
            </a:r>
          </a:p>
          <a:p>
            <a:pPr>
              <a:spcBef>
                <a:spcPts val="0"/>
              </a:spcBef>
              <a:buNone/>
            </a:pPr>
            <a:r>
              <a:rPr lang="hr-HR" sz="2400" dirty="0" smtClean="0">
                <a:latin typeface="Wide Latin"/>
              </a:rPr>
              <a:t>             </a:t>
            </a:r>
            <a:r>
              <a:rPr lang="hr-HR" sz="2400" dirty="0" smtClean="0"/>
              <a:t>                                                                         </a:t>
            </a:r>
            <a:endParaRPr lang="hr-HR" sz="2400" dirty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                                                           </a:t>
            </a:r>
            <a:endParaRPr lang="hr-HR" sz="2400" dirty="0"/>
          </a:p>
        </p:txBody>
      </p:sp>
      <p:sp>
        <p:nvSpPr>
          <p:cNvPr id="5" name="Regular Pentagon 4"/>
          <p:cNvSpPr/>
          <p:nvPr/>
        </p:nvSpPr>
        <p:spPr>
          <a:xfrm>
            <a:off x="785786" y="3786190"/>
            <a:ext cx="2714644" cy="2286016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>
          <a:xfrm rot="16200000" flipH="1" flipV="1">
            <a:off x="580668" y="4509758"/>
            <a:ext cx="2286008" cy="838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71538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0" name="TextBox 29"/>
          <p:cNvSpPr txBox="1"/>
          <p:nvPr/>
        </p:nvSpPr>
        <p:spPr>
          <a:xfrm>
            <a:off x="1571604" y="471488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31" name="TextBox 30"/>
          <p:cNvSpPr txBox="1"/>
          <p:nvPr/>
        </p:nvSpPr>
        <p:spPr>
          <a:xfrm>
            <a:off x="2357422" y="514351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32" name="TextBox 31"/>
          <p:cNvSpPr txBox="1"/>
          <p:nvPr/>
        </p:nvSpPr>
        <p:spPr>
          <a:xfrm>
            <a:off x="3786182" y="507207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3" name="TextBox 32"/>
          <p:cNvSpPr txBox="1"/>
          <p:nvPr/>
        </p:nvSpPr>
        <p:spPr>
          <a:xfrm>
            <a:off x="2357422" y="621508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4" name="TextBox 33"/>
          <p:cNvSpPr txBox="1"/>
          <p:nvPr/>
        </p:nvSpPr>
        <p:spPr>
          <a:xfrm>
            <a:off x="714348" y="535782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26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6" name="TextBox 35"/>
          <p:cNvSpPr txBox="1"/>
          <p:nvPr/>
        </p:nvSpPr>
        <p:spPr>
          <a:xfrm>
            <a:off x="1142976" y="60722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A</a:t>
            </a:r>
            <a:endParaRPr lang="hr-HR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928926" y="600076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B</a:t>
            </a:r>
            <a:endParaRPr lang="hr-HR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500430" y="45720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/>
              <a:t>C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0023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D</a:t>
            </a:r>
            <a:endParaRPr lang="hr-H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0034" y="450057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E</a:t>
            </a:r>
            <a:endParaRPr lang="hr-HR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143372" y="607220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F</a:t>
            </a:r>
            <a:endParaRPr lang="hr-HR" b="1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785786" y="1214422"/>
          <a:ext cx="4214842" cy="1973262"/>
        </p:xfrm>
        <a:graphic>
          <a:graphicData uri="http://schemas.openxmlformats.org/presentationml/2006/ole">
            <p:oleObj spid="_x0000_s5122" name="Jednadžba" r:id="rId3" imgW="1434960" imgH="1117440" progId="Equation.3">
              <p:embed/>
            </p:oleObj>
          </a:graphicData>
        </a:graphic>
      </p:graphicFrame>
      <p:cxnSp>
        <p:nvCxnSpPr>
          <p:cNvPr id="22" name="Straight Connector 21"/>
          <p:cNvCxnSpPr>
            <a:stCxn id="36" idx="0"/>
            <a:endCxn id="5" idx="5"/>
          </p:cNvCxnSpPr>
          <p:nvPr/>
        </p:nvCxnSpPr>
        <p:spPr>
          <a:xfrm rot="5400000" flipH="1" flipV="1">
            <a:off x="1696314" y="4268094"/>
            <a:ext cx="1412838" cy="2195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3107521" y="5036355"/>
            <a:ext cx="142876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071802" y="6072207"/>
            <a:ext cx="107157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214678" y="614364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d- a</a:t>
            </a:r>
            <a:endParaRPr lang="hr-HR" dirty="0"/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/>
        </p:nvGraphicFramePr>
        <p:xfrm>
          <a:off x="4442164" y="3500438"/>
          <a:ext cx="4130364" cy="2571768"/>
        </p:xfrm>
        <a:graphic>
          <a:graphicData uri="http://schemas.openxmlformats.org/presentationml/2006/ole">
            <p:oleObj spid="_x0000_s5123" name="Jednadžba" r:id="rId4" imgW="2501640" imgH="1600200" progId="Equation.3">
              <p:embed/>
            </p:oleObj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3071802" y="4929198"/>
          <a:ext cx="241300" cy="203200"/>
        </p:xfrm>
        <a:graphic>
          <a:graphicData uri="http://schemas.openxmlformats.org/presentationml/2006/ole">
            <p:oleObj spid="_x0000_s5124" name="Jednadžba" r:id="rId5" imgW="241200" imgH="20304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785918" y="5786454"/>
          <a:ext cx="241300" cy="203200"/>
        </p:xfrm>
        <a:graphic>
          <a:graphicData uri="http://schemas.openxmlformats.org/presentationml/2006/ole">
            <p:oleObj spid="_x0000_s5125" name="Jednadžba" r:id="rId6" imgW="241200" imgH="20304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3779838" y="5857875"/>
          <a:ext cx="254000" cy="203200"/>
        </p:xfrm>
        <a:graphic>
          <a:graphicData uri="http://schemas.openxmlformats.org/presentationml/2006/ole">
            <p:oleObj spid="_x0000_s5126" name="Jednadžba" r:id="rId7" imgW="253800" imgH="203040" progId="Equation.3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3143240" y="5786454"/>
          <a:ext cx="254000" cy="203200"/>
        </p:xfrm>
        <a:graphic>
          <a:graphicData uri="http://schemas.openxmlformats.org/presentationml/2006/ole">
            <p:oleObj spid="_x0000_s5127" name="Jednadžba" r:id="rId8" imgW="253800" imgH="203040" progId="Equation.3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2617788" y="5786438"/>
          <a:ext cx="304800" cy="203200"/>
        </p:xfrm>
        <a:graphic>
          <a:graphicData uri="http://schemas.openxmlformats.org/presentationml/2006/ole">
            <p:oleObj spid="_x0000_s5128" name="Jednadžba" r:id="rId9" imgW="304560" imgH="203040" progId="Equation.3">
              <p:embed/>
            </p:oleObj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3428992" y="5000636"/>
          <a:ext cx="241300" cy="203200"/>
        </p:xfrm>
        <a:graphic>
          <a:graphicData uri="http://schemas.openxmlformats.org/presentationml/2006/ole">
            <p:oleObj spid="_x0000_s5129" name="Jednadžba" r:id="rId10" imgW="24120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8"/>
            <a:ext cx="8258204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 Rješenje 3.:</a:t>
            </a:r>
          </a:p>
          <a:p>
            <a:pPr>
              <a:spcBef>
                <a:spcPts val="0"/>
              </a:spcBef>
              <a:buNone/>
            </a:pPr>
            <a:r>
              <a:rPr lang="hr-HR" sz="2400" dirty="0" smtClean="0">
                <a:latin typeface="Wide Latin"/>
              </a:rPr>
              <a:t>             </a:t>
            </a:r>
            <a:r>
              <a:rPr lang="hr-HR" sz="2400" dirty="0" smtClean="0"/>
              <a:t>                                                                         </a:t>
            </a:r>
            <a:endParaRPr lang="hr-HR" sz="2400" dirty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dirty="0" smtClean="0"/>
              <a:t>                                                           </a:t>
            </a:r>
            <a:endParaRPr lang="hr-HR" sz="2400" dirty="0"/>
          </a:p>
        </p:txBody>
      </p:sp>
      <p:sp>
        <p:nvSpPr>
          <p:cNvPr id="5" name="Regular Pentagon 4"/>
          <p:cNvSpPr/>
          <p:nvPr/>
        </p:nvSpPr>
        <p:spPr>
          <a:xfrm>
            <a:off x="785786" y="3786190"/>
            <a:ext cx="2714644" cy="2286016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>
          <a:xfrm rot="16200000" flipH="1" flipV="1">
            <a:off x="580668" y="4509758"/>
            <a:ext cx="2286008" cy="838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428728" y="3786190"/>
            <a:ext cx="3429024" cy="2214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5" idx="0"/>
          </p:cNvCxnSpPr>
          <p:nvPr/>
        </p:nvCxnSpPr>
        <p:spPr>
          <a:xfrm rot="10800000">
            <a:off x="2143108" y="3786190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71538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0" name="TextBox 29"/>
          <p:cNvSpPr txBox="1"/>
          <p:nvPr/>
        </p:nvSpPr>
        <p:spPr>
          <a:xfrm>
            <a:off x="1571604" y="471488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  <p:sp>
        <p:nvSpPr>
          <p:cNvPr id="31" name="TextBox 30"/>
          <p:cNvSpPr txBox="1"/>
          <p:nvPr/>
        </p:nvSpPr>
        <p:spPr>
          <a:xfrm>
            <a:off x="2643174" y="4643446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d-a</a:t>
            </a:r>
            <a:endParaRPr lang="hr-HR" dirty="0"/>
          </a:p>
        </p:txBody>
      </p:sp>
      <p:sp>
        <p:nvSpPr>
          <p:cNvPr id="32" name="TextBox 31"/>
          <p:cNvSpPr txBox="1"/>
          <p:nvPr/>
        </p:nvSpPr>
        <p:spPr>
          <a:xfrm>
            <a:off x="3929058" y="421481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3" name="TextBox 32"/>
          <p:cNvSpPr txBox="1"/>
          <p:nvPr/>
        </p:nvSpPr>
        <p:spPr>
          <a:xfrm>
            <a:off x="2000232" y="607220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4" name="TextBox 33"/>
          <p:cNvSpPr txBox="1"/>
          <p:nvPr/>
        </p:nvSpPr>
        <p:spPr>
          <a:xfrm>
            <a:off x="714348" y="535782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26" y="400050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36" name="TextBox 35"/>
          <p:cNvSpPr txBox="1"/>
          <p:nvPr/>
        </p:nvSpPr>
        <p:spPr>
          <a:xfrm>
            <a:off x="1142976" y="607220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A</a:t>
            </a:r>
            <a:endParaRPr lang="hr-HR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928926" y="600076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B</a:t>
            </a:r>
            <a:endParaRPr lang="hr-HR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500430" y="45720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/>
              <a:t>C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0023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D</a:t>
            </a:r>
            <a:endParaRPr lang="hr-HR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0034" y="450057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E</a:t>
            </a:r>
            <a:endParaRPr lang="hr-HR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786314" y="350043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F</a:t>
            </a:r>
            <a:endParaRPr lang="hr-HR" b="1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785813" y="1236663"/>
          <a:ext cx="4214815" cy="1927225"/>
        </p:xfrm>
        <a:graphic>
          <a:graphicData uri="http://schemas.openxmlformats.org/presentationml/2006/ole">
            <p:oleObj spid="_x0000_s6146" name="Jednadžba" r:id="rId3" imgW="1434960" imgH="109188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785918" y="528638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22" name="TextBox 21"/>
          <p:cNvSpPr txBox="1"/>
          <p:nvPr/>
        </p:nvSpPr>
        <p:spPr>
          <a:xfrm>
            <a:off x="2214546" y="492919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G</a:t>
            </a:r>
            <a:endParaRPr lang="hr-HR" dirty="0"/>
          </a:p>
        </p:txBody>
      </p:sp>
      <p:cxnSp>
        <p:nvCxnSpPr>
          <p:cNvPr id="25" name="Straight Connector 24"/>
          <p:cNvCxnSpPr/>
          <p:nvPr/>
        </p:nvCxnSpPr>
        <p:spPr>
          <a:xfrm rot="16200000" flipH="1">
            <a:off x="2393141" y="5464983"/>
            <a:ext cx="857256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14678" y="528638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5000628" y="3857628"/>
          <a:ext cx="3786214" cy="2357454"/>
        </p:xfrm>
        <a:graphic>
          <a:graphicData uri="http://schemas.openxmlformats.org/presentationml/2006/ole">
            <p:oleObj spid="_x0000_s6148" name="Jednadžba" r:id="rId4" imgW="2336760" imgH="1536480" progId="Equation.3">
              <p:embed/>
            </p:oleObj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/>
        </p:nvGraphicFramePr>
        <p:xfrm>
          <a:off x="4214810" y="3857628"/>
          <a:ext cx="241300" cy="203200"/>
        </p:xfrm>
        <a:graphic>
          <a:graphicData uri="http://schemas.openxmlformats.org/presentationml/2006/ole">
            <p:oleObj spid="_x0000_s6149" name="Jednadžba" r:id="rId5" imgW="241200" imgH="203040" progId="Equation.3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2571736" y="3857628"/>
          <a:ext cx="241300" cy="203200"/>
        </p:xfrm>
        <a:graphic>
          <a:graphicData uri="http://schemas.openxmlformats.org/presentationml/2006/ole">
            <p:oleObj spid="_x0000_s6150" name="Jednadžba" r:id="rId6" imgW="241200" imgH="203040" progId="Equation.3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714480" y="5857892"/>
          <a:ext cx="241300" cy="203200"/>
        </p:xfrm>
        <a:graphic>
          <a:graphicData uri="http://schemas.openxmlformats.org/presentationml/2006/ole">
            <p:oleObj spid="_x0000_s6151" name="Jednadžba" r:id="rId7" imgW="241200" imgH="203040" progId="Equation.3">
              <p:embed/>
            </p:oleObj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1500166" y="5572140"/>
          <a:ext cx="241300" cy="203200"/>
        </p:xfrm>
        <a:graphic>
          <a:graphicData uri="http://schemas.openxmlformats.org/presentationml/2006/ole">
            <p:oleObj spid="_x0000_s6152" name="Jednadžba" r:id="rId8" imgW="241200" imgH="203040" progId="Equation.3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2422525" y="5429250"/>
          <a:ext cx="254000" cy="203200"/>
        </p:xfrm>
        <a:graphic>
          <a:graphicData uri="http://schemas.openxmlformats.org/presentationml/2006/ole">
            <p:oleObj spid="_x0000_s6153" name="Jednadžba" r:id="rId9" imgW="253800" imgH="203040" progId="Equation.3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3143240" y="4857760"/>
          <a:ext cx="241300" cy="203200"/>
        </p:xfrm>
        <a:graphic>
          <a:graphicData uri="http://schemas.openxmlformats.org/presentationml/2006/ole">
            <p:oleObj spid="_x0000_s6154" name="Jednadžba" r:id="rId10" imgW="241200" imgH="203040" progId="Equation.3">
              <p:embed/>
            </p:oleObj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2857488" y="5500702"/>
          <a:ext cx="241300" cy="203200"/>
        </p:xfrm>
        <a:graphic>
          <a:graphicData uri="http://schemas.openxmlformats.org/presentationml/2006/ole">
            <p:oleObj spid="_x0000_s6155" name="Jednadžba" r:id="rId11" imgW="24120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6072230"/>
          </a:xfrm>
        </p:spPr>
        <p:txBody>
          <a:bodyPr/>
          <a:lstStyle/>
          <a:p>
            <a:r>
              <a:rPr lang="hr-HR" b="1" i="1" dirty="0" smtClean="0"/>
              <a:t>Primjer 2.</a:t>
            </a:r>
          </a:p>
          <a:p>
            <a:pPr>
              <a:buNone/>
            </a:pPr>
            <a:r>
              <a:rPr lang="hr-HR" dirty="0" smtClean="0"/>
              <a:t>    </a:t>
            </a:r>
          </a:p>
          <a:p>
            <a:pPr>
              <a:buNone/>
            </a:pPr>
            <a:r>
              <a:rPr lang="hr-HR" dirty="0"/>
              <a:t> </a:t>
            </a:r>
            <a:r>
              <a:rPr lang="hr-HR" dirty="0" smtClean="0"/>
              <a:t>   </a:t>
            </a:r>
            <a:endParaRPr lang="hr-HR" b="1" dirty="0" smtClean="0"/>
          </a:p>
          <a:p>
            <a:pPr>
              <a:buNone/>
            </a:pPr>
            <a:endParaRPr lang="hr-HR" dirty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42910" y="1285860"/>
          <a:ext cx="7566059" cy="2036763"/>
        </p:xfrm>
        <a:graphic>
          <a:graphicData uri="http://schemas.openxmlformats.org/presentationml/2006/ole">
            <p:oleObj spid="_x0000_s20484" name="Jednadžba" r:id="rId3" imgW="2577960" imgH="685800" progId="Equation.3">
              <p:embed/>
            </p:oleObj>
          </a:graphicData>
        </a:graphic>
      </p:graphicFrame>
      <p:sp>
        <p:nvSpPr>
          <p:cNvPr id="4" name="Isosceles Triangle 3"/>
          <p:cNvSpPr/>
          <p:nvPr/>
        </p:nvSpPr>
        <p:spPr>
          <a:xfrm>
            <a:off x="785786" y="3500438"/>
            <a:ext cx="2857520" cy="2571768"/>
          </a:xfrm>
          <a:prstGeom prst="triangle">
            <a:avLst>
              <a:gd name="adj" fmla="val 2959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928662" y="5643578"/>
          <a:ext cx="400050" cy="311150"/>
        </p:xfrm>
        <a:graphic>
          <a:graphicData uri="http://schemas.openxmlformats.org/presentationml/2006/ole">
            <p:oleObj spid="_x0000_s20485" name="Jednadžba" r:id="rId4" imgW="228600" imgH="177480" progId="Equation.3">
              <p:embed/>
            </p:oleObj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3071802" y="5715016"/>
          <a:ext cx="285750" cy="234950"/>
        </p:xfrm>
        <a:graphic>
          <a:graphicData uri="http://schemas.openxmlformats.org/presentationml/2006/ole">
            <p:oleObj spid="_x0000_s20486" name="Jednadžba" r:id="rId5" imgW="152280" imgH="13968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472" y="6072206"/>
            <a:ext cx="329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                        c                          B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1571604" y="321468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2428860" y="421481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428625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8118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 smtClean="0"/>
              <a:t>Rješenje:</a:t>
            </a:r>
            <a:endParaRPr lang="hr-HR" sz="2400" dirty="0"/>
          </a:p>
        </p:txBody>
      </p:sp>
      <p:sp>
        <p:nvSpPr>
          <p:cNvPr id="4" name="Isosceles Triangle 3"/>
          <p:cNvSpPr/>
          <p:nvPr/>
        </p:nvSpPr>
        <p:spPr>
          <a:xfrm>
            <a:off x="1142976" y="1500174"/>
            <a:ext cx="2857520" cy="2571768"/>
          </a:xfrm>
          <a:prstGeom prst="triangle">
            <a:avLst>
              <a:gd name="adj" fmla="val 2959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8" name="Straight Connector 7"/>
          <p:cNvCxnSpPr>
            <a:stCxn id="4" idx="2"/>
          </p:cNvCxnSpPr>
          <p:nvPr/>
        </p:nvCxnSpPr>
        <p:spPr>
          <a:xfrm rot="5400000">
            <a:off x="-464379" y="4893479"/>
            <a:ext cx="2428892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4" idx="4"/>
          </p:cNvCxnSpPr>
          <p:nvPr/>
        </p:nvCxnSpPr>
        <p:spPr>
          <a:xfrm flipV="1">
            <a:off x="428596" y="4071942"/>
            <a:ext cx="3571900" cy="2357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2976" y="250030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500034" y="471488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14" name="TextBox 13"/>
          <p:cNvSpPr txBox="1"/>
          <p:nvPr/>
        </p:nvSpPr>
        <p:spPr>
          <a:xfrm>
            <a:off x="2214546" y="4071942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15" name="TextBox 14"/>
          <p:cNvSpPr txBox="1"/>
          <p:nvPr/>
        </p:nvSpPr>
        <p:spPr>
          <a:xfrm>
            <a:off x="3071802" y="250030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3500430" y="3786190"/>
          <a:ext cx="285752" cy="234463"/>
        </p:xfrm>
        <a:graphic>
          <a:graphicData uri="http://schemas.openxmlformats.org/presentationml/2006/ole">
            <p:oleObj spid="_x0000_s21506" name="Jednadžba" r:id="rId3" imgW="152280" imgH="139680" progId="Equation.3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1285852" y="3714752"/>
          <a:ext cx="400053" cy="311153"/>
        </p:xfrm>
        <a:graphic>
          <a:graphicData uri="http://schemas.openxmlformats.org/presentationml/2006/ole">
            <p:oleObj spid="_x0000_s21507" name="Jednadžba" r:id="rId4" imgW="228600" imgH="177480" progId="Equation.3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642910" y="5857892"/>
          <a:ext cx="285750" cy="234950"/>
        </p:xfrm>
        <a:graphic>
          <a:graphicData uri="http://schemas.openxmlformats.org/presentationml/2006/ole">
            <p:oleObj spid="_x0000_s21508" name="Jednadžba" r:id="rId5" imgW="152280" imgH="139680" progId="Equation.3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286116" y="4143380"/>
          <a:ext cx="285750" cy="234950"/>
        </p:xfrm>
        <a:graphic>
          <a:graphicData uri="http://schemas.openxmlformats.org/presentationml/2006/ole">
            <p:oleObj spid="_x0000_s21509" name="Jednadžba" r:id="rId6" imgW="152280" imgH="139680" progId="Equation.3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4572000" y="1214422"/>
          <a:ext cx="3000396" cy="4000528"/>
        </p:xfrm>
        <a:graphic>
          <a:graphicData uri="http://schemas.openxmlformats.org/presentationml/2006/ole">
            <p:oleObj spid="_x0000_s21510" name="Jednadžba" r:id="rId7" imgW="1409400" imgH="198108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14348" y="378619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22" name="TextBox 21"/>
          <p:cNvSpPr txBox="1"/>
          <p:nvPr/>
        </p:nvSpPr>
        <p:spPr>
          <a:xfrm>
            <a:off x="4000496" y="385762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  <p:sp>
        <p:nvSpPr>
          <p:cNvPr id="23" name="TextBox 22"/>
          <p:cNvSpPr txBox="1"/>
          <p:nvPr/>
        </p:nvSpPr>
        <p:spPr>
          <a:xfrm>
            <a:off x="1857356" y="107154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24" name="TextBox 23"/>
          <p:cNvSpPr txBox="1"/>
          <p:nvPr/>
        </p:nvSpPr>
        <p:spPr>
          <a:xfrm>
            <a:off x="571472" y="621508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</a:t>
            </a:r>
            <a:endParaRPr lang="hr-H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401080" cy="5768997"/>
          </a:xfrm>
        </p:spPr>
        <p:txBody>
          <a:bodyPr/>
          <a:lstStyle/>
          <a:p>
            <a:r>
              <a:rPr lang="hr-HR" sz="2800" b="1" i="1" dirty="0" smtClean="0"/>
              <a:t>Primjer 3.</a:t>
            </a:r>
          </a:p>
          <a:p>
            <a:pPr>
              <a:buNone/>
            </a:pPr>
            <a:r>
              <a:rPr lang="hr-HR" dirty="0" smtClean="0"/>
              <a:t>    </a:t>
            </a:r>
          </a:p>
          <a:p>
            <a:pPr>
              <a:buNone/>
            </a:pPr>
            <a:r>
              <a:rPr lang="hr-HR" dirty="0"/>
              <a:t> </a:t>
            </a:r>
            <a:r>
              <a:rPr lang="hr-HR" dirty="0" smtClean="0"/>
              <a:t>   </a:t>
            </a:r>
            <a:endParaRPr lang="hr-HR" b="1" dirty="0" smtClean="0"/>
          </a:p>
          <a:p>
            <a:pPr>
              <a:buNone/>
            </a:pPr>
            <a:endParaRPr lang="hr-HR" dirty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28663" y="1373188"/>
          <a:ext cx="6470676" cy="2159000"/>
        </p:xfrm>
        <a:graphic>
          <a:graphicData uri="http://schemas.openxmlformats.org/presentationml/2006/ole">
            <p:oleObj spid="_x0000_s23554" name="Jednadžba" r:id="rId3" imgW="2184120" imgH="774360" progId="Equation.3">
              <p:embed/>
            </p:oleObj>
          </a:graphicData>
        </a:graphic>
      </p:graphicFrame>
      <p:sp>
        <p:nvSpPr>
          <p:cNvPr id="4" name="Isosceles Triangle 3"/>
          <p:cNvSpPr/>
          <p:nvPr/>
        </p:nvSpPr>
        <p:spPr>
          <a:xfrm>
            <a:off x="214282" y="3714752"/>
            <a:ext cx="3643338" cy="2286016"/>
          </a:xfrm>
          <a:prstGeom prst="triangle">
            <a:avLst>
              <a:gd name="adj" fmla="val 3400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28596" y="5715016"/>
          <a:ext cx="285752" cy="234952"/>
        </p:xfrm>
        <a:graphic>
          <a:graphicData uri="http://schemas.openxmlformats.org/presentationml/2006/ole">
            <p:oleObj spid="_x0000_s23555" name="Jednadžba" r:id="rId4" imgW="152280" imgH="13968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071802" y="5572140"/>
          <a:ext cx="214314" cy="285753"/>
        </p:xfrm>
        <a:graphic>
          <a:graphicData uri="http://schemas.openxmlformats.org/presentationml/2006/ole">
            <p:oleObj spid="_x0000_s23556" name="Jednadžba" r:id="rId5" imgW="152280" imgH="2030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282" y="6000768"/>
            <a:ext cx="366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                          c                                 B</a:t>
            </a:r>
            <a:endParaRPr lang="hr-HR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33575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C</a:t>
            </a:r>
            <a:endParaRPr lang="hr-HR" dirty="0"/>
          </a:p>
        </p:txBody>
      </p:sp>
      <p:sp>
        <p:nvSpPr>
          <p:cNvPr id="9" name="TextBox 8"/>
          <p:cNvSpPr txBox="1"/>
          <p:nvPr/>
        </p:nvSpPr>
        <p:spPr>
          <a:xfrm>
            <a:off x="2500298" y="435769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a</a:t>
            </a:r>
            <a:endParaRPr lang="hr-HR" dirty="0"/>
          </a:p>
        </p:txBody>
      </p:sp>
      <p:sp>
        <p:nvSpPr>
          <p:cNvPr id="13" name="TextBox 12"/>
          <p:cNvSpPr txBox="1"/>
          <p:nvPr/>
        </p:nvSpPr>
        <p:spPr>
          <a:xfrm>
            <a:off x="571472" y="44291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b</a:t>
            </a:r>
            <a:endParaRPr lang="hr-H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206</Words>
  <Application>Microsoft Office PowerPoint</Application>
  <PresentationFormat>On-screen Show (4:3)</PresentationFormat>
  <Paragraphs>164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Jednadžba</vt:lpstr>
      <vt:lpstr>Nadopuna geometrijskog crteža  Primjena sličnosti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Nadopuna geometrijskog crteža</dc:title>
  <dc:creator>Korisnik</dc:creator>
  <cp:lastModifiedBy>Korisnik</cp:lastModifiedBy>
  <cp:revision>35</cp:revision>
  <dcterms:created xsi:type="dcterms:W3CDTF">2013-02-28T14:01:13Z</dcterms:created>
  <dcterms:modified xsi:type="dcterms:W3CDTF">2013-03-19T12:48:19Z</dcterms:modified>
</cp:coreProperties>
</file>