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324" r:id="rId2"/>
    <p:sldId id="355" r:id="rId3"/>
    <p:sldId id="257" r:id="rId4"/>
    <p:sldId id="331" r:id="rId5"/>
    <p:sldId id="272" r:id="rId6"/>
    <p:sldId id="277" r:id="rId7"/>
    <p:sldId id="278" r:id="rId8"/>
    <p:sldId id="280" r:id="rId9"/>
    <p:sldId id="281" r:id="rId10"/>
    <p:sldId id="334" r:id="rId11"/>
    <p:sldId id="335" r:id="rId12"/>
    <p:sldId id="336" r:id="rId13"/>
    <p:sldId id="340" r:id="rId14"/>
    <p:sldId id="338" r:id="rId15"/>
    <p:sldId id="337" r:id="rId16"/>
    <p:sldId id="342" r:id="rId17"/>
    <p:sldId id="341" r:id="rId18"/>
    <p:sldId id="328" r:id="rId19"/>
    <p:sldId id="329" r:id="rId20"/>
    <p:sldId id="353" r:id="rId21"/>
    <p:sldId id="348" r:id="rId22"/>
    <p:sldId id="354" r:id="rId23"/>
    <p:sldId id="325" r:id="rId24"/>
    <p:sldId id="346" r:id="rId25"/>
    <p:sldId id="327" r:id="rId26"/>
    <p:sldId id="347" r:id="rId27"/>
    <p:sldId id="349" r:id="rId28"/>
    <p:sldId id="350" r:id="rId29"/>
    <p:sldId id="351" r:id="rId30"/>
    <p:sldId id="301" r:id="rId31"/>
    <p:sldId id="304" r:id="rId32"/>
    <p:sldId id="305" r:id="rId33"/>
    <p:sldId id="306" r:id="rId34"/>
    <p:sldId id="302" r:id="rId35"/>
    <p:sldId id="309" r:id="rId36"/>
    <p:sldId id="308" r:id="rId37"/>
    <p:sldId id="321" r:id="rId38"/>
    <p:sldId id="322" r:id="rId39"/>
    <p:sldId id="323" r:id="rId40"/>
    <p:sldId id="310" r:id="rId41"/>
    <p:sldId id="311" r:id="rId42"/>
    <p:sldId id="312" r:id="rId43"/>
    <p:sldId id="313" r:id="rId44"/>
    <p:sldId id="314" r:id="rId45"/>
    <p:sldId id="333" r:id="rId46"/>
    <p:sldId id="275" r:id="rId47"/>
    <p:sldId id="356" r:id="rId48"/>
    <p:sldId id="315" r:id="rId49"/>
    <p:sldId id="318" r:id="rId50"/>
    <p:sldId id="319" r:id="rId51"/>
    <p:sldId id="320" r:id="rId52"/>
    <p:sldId id="352" r:id="rId53"/>
    <p:sldId id="296" r:id="rId5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56" autoAdjust="0"/>
    <p:restoredTop sz="99420" autoAdjust="0"/>
  </p:normalViewPr>
  <p:slideViewPr>
    <p:cSldViewPr>
      <p:cViewPr>
        <p:scale>
          <a:sx n="80" d="100"/>
          <a:sy n="80" d="100"/>
        </p:scale>
        <p:origin x="-858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59AA1-AC66-43B8-8243-F47F837BE05A}" type="datetimeFigureOut">
              <a:rPr lang="hr-HR" smtClean="0"/>
              <a:pPr/>
              <a:t>18.4.2012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99DF1E-E9EB-4F0D-9760-F30CBF7DB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1E-E9EB-4F0D-9760-F30CBF7DB8DF}" type="slidenum">
              <a:rPr lang="hr-HR" smtClean="0"/>
              <a:pPr/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1E-E9EB-4F0D-9760-F30CBF7DB8DF}" type="slidenum">
              <a:rPr lang="hr-HR" smtClean="0"/>
              <a:pPr/>
              <a:t>4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1E-E9EB-4F0D-9760-F30CBF7DB8DF}" type="slidenum">
              <a:rPr lang="hr-HR" smtClean="0"/>
              <a:pPr/>
              <a:t>13</a:t>
            </a:fld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1E-E9EB-4F0D-9760-F30CBF7DB8DF}" type="slidenum">
              <a:rPr lang="hr-HR" smtClean="0"/>
              <a:pPr/>
              <a:t>53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988B-F4AC-4A28-AA62-A95343F94063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22D0-70E9-49D2-BBF4-6CF33789DF88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A30B-9181-4D9D-9BDF-735C92F49A60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B8809-DF57-4C8D-948B-8AC99C1DDD8D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6950-D528-4B64-8994-4FD80DE6F9F8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BE6B-28F7-43AC-9F70-9729B2D36EAE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6BB43-20A9-4138-ABA4-DC1798A0F950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A316-6533-4E56-A208-1D160CC5CA56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2C9D2-FDB2-45DC-9AD2-5E27E2AE6453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A7779-832D-483D-A48E-F690870C1C5E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A6F8-46B6-4BCB-9998-2FFD8A12C9D0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892D6-1916-46C4-9E16-58470FDCCD6C}" type="datetime1">
              <a:rPr lang="hr-HR" smtClean="0"/>
              <a:pPr/>
              <a:t>18.4.2012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2275E-0C1F-400B-B3C7-FB8E107EF51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1_tri_elipse.docx" TargetMode="External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3_dvije_elipse.doc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0.emf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sites.google.com/site/neshadynamicgeometry/Home/japanskelepeze/japanskelepezesaiseckom/Un_sangaku.jpg?attredirects=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3.bin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8.gif"/><Relationship Id="rId5" Type="http://schemas.openxmlformats.org/officeDocument/2006/relationships/hyperlink" Target="4_lepeza.docx" TargetMode="External"/><Relationship Id="rId4" Type="http://schemas.openxmlformats.org/officeDocument/2006/relationships/oleObject" Target="../embeddings/oleObject4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hyperlink" Target="6_Zlatni_sangaku.ggb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7_zlatni_maksimum.ggb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hyperlink" Target="7_zlatni_maksimum.docx" TargetMode="External"/><Relationship Id="rId5" Type="http://schemas.openxmlformats.org/officeDocument/2006/relationships/oleObject" Target="../embeddings/oleObject6.bin"/><Relationship Id="rId4" Type="http://schemas.openxmlformats.org/officeDocument/2006/relationships/image" Target="../media/image6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8.ggb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9.ggb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10.ggb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png"/><Relationship Id="rId12" Type="http://schemas.openxmlformats.org/officeDocument/2006/relationships/image" Target="../media/image83.jpeg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0" Type="http://schemas.openxmlformats.org/officeDocument/2006/relationships/image" Target="../media/image6.jpeg"/><Relationship Id="rId4" Type="http://schemas.openxmlformats.org/officeDocument/2006/relationships/image" Target="../media/image77.jpeg"/><Relationship Id="rId9" Type="http://schemas.openxmlformats.org/officeDocument/2006/relationships/hyperlink" Target="http://hermay.org/jconstant/wasan/index.html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1881" y="1857364"/>
            <a:ext cx="56292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20" y="5214950"/>
            <a:ext cx="1377791" cy="71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kstniOkvir 3"/>
          <p:cNvSpPr txBox="1"/>
          <p:nvPr/>
        </p:nvSpPr>
        <p:spPr>
          <a:xfrm>
            <a:off x="2951807" y="363660"/>
            <a:ext cx="26917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dirty="0" smtClean="0">
                <a:latin typeface="Times New Roman" pitchFamily="18" charset="0"/>
                <a:cs typeface="Times New Roman" pitchFamily="18" charset="0"/>
              </a:rPr>
              <a:t>SANGAKU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niOkvir 4"/>
          <p:cNvSpPr txBox="1"/>
          <p:nvPr/>
        </p:nvSpPr>
        <p:spPr>
          <a:xfrm>
            <a:off x="428596" y="6039169"/>
            <a:ext cx="1729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Milan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Kabić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kstniOkvir 5"/>
          <p:cNvSpPr txBox="1"/>
          <p:nvPr/>
        </p:nvSpPr>
        <p:spPr>
          <a:xfrm>
            <a:off x="71406" y="1540267"/>
            <a:ext cx="2339102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hr-HR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hr-HR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umjetnost </a:t>
            </a:r>
          </a:p>
          <a:p>
            <a:pPr algn="ctr"/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ili </a:t>
            </a:r>
          </a:p>
          <a:p>
            <a:pPr algn="ctr"/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matematika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>
          <a:xfrm>
            <a:off x="6572264" y="6778651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zervirano mjesto sadržaja 4" descr="File: Kineski pythagoras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728293"/>
            <a:ext cx="4038600" cy="220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avokutnik 5"/>
          <p:cNvSpPr/>
          <p:nvPr/>
        </p:nvSpPr>
        <p:spPr>
          <a:xfrm>
            <a:off x="71406" y="6007262"/>
            <a:ext cx="58579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Gougu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teorem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– dokaz bez riječi: 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vizualni, geometrijski </a:t>
            </a:r>
            <a:br>
              <a:rPr lang="hr-HR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dokaz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Pitagorin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og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poučk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a za slučaj a=3, b=4 i c=5.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1618" name="Picture 2" descr="C:\Documents and Settings\Milan Kabic\Desktop\Prezentacija_za ZSV\tekstualni_dio\Pythagoras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9816" y="3633808"/>
            <a:ext cx="2724150" cy="2724150"/>
          </a:xfrm>
          <a:prstGeom prst="rect">
            <a:avLst/>
          </a:prstGeom>
          <a:noFill/>
        </p:spPr>
      </p:pic>
      <p:sp>
        <p:nvSpPr>
          <p:cNvPr id="8" name="Pravokutnik 7"/>
          <p:cNvSpPr/>
          <p:nvPr/>
        </p:nvSpPr>
        <p:spPr>
          <a:xfrm>
            <a:off x="142844" y="928670"/>
            <a:ext cx="86439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U VII. stoljeću uz Budizam iz Kine u Japan stižu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prv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matematičk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spisi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računanju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algebri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geometriji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Najveći utjecaj na Japansku matematiku tog vremena je imao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jedan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najstarijih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najpoznatijih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kineskih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matematičkih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tekstova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Chou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Pei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Suan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Ching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– Aritmetički klasici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hr-HR" altLang="ja-JP" sz="2400" dirty="0" smtClean="0">
                <a:latin typeface="Times New Roman" pitchFamily="18" charset="0"/>
                <a:cs typeface="Times New Roman" pitchFamily="18" charset="0"/>
              </a:rPr>
              <a:t>(nastao između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500. g.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. Kr.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i 300. g.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. Kr.).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To 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zbirka od 256 riješenih problema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Pravokutnik 12"/>
          <p:cNvSpPr/>
          <p:nvPr/>
        </p:nvSpPr>
        <p:spPr>
          <a:xfrm>
            <a:off x="214282" y="21429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POVIJESNI KONTEKST</a:t>
            </a:r>
            <a:endParaRPr lang="en-US" sz="3200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6938994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10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POVIJESNI KONTEKST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2844" y="1403367"/>
            <a:ext cx="8715436" cy="5168905"/>
          </a:xfrm>
        </p:spPr>
        <p:txBody>
          <a:bodyPr>
            <a:normAutofit fontScale="92500"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Unatoč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bogatstvu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matematičkih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znanja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uvezenih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ranom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srednjem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vijeku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uhvatila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dubljeg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korijena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Japanu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Nakon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početnog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razvoja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došlo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je do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stagnacije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matematičke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misli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Tijekom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Ashikaga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šogunata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(1338-1573)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zemlju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pustošili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ratni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sukobi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između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klanova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borili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prevlast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Mračno doba znanosti Japana.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riječima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jednog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povjesničara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matematike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jedva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mogla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naći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Japanu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osoba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znala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dijeliti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brojeve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1600.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Tokugawa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Ieyasu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dobiva poznatu bitku na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Sekigahari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porazivši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suparnika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Hideyorija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1603. Ubrzo je porazio sve svoje protivnike što mu je omogućilo da ujedini zemlju. Nakon dugog vremena zemljom je zavladao mir.</a:t>
            </a: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11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346076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4000" dirty="0" smtClean="0">
                <a:latin typeface="Times New Roman" pitchFamily="18" charset="0"/>
                <a:cs typeface="Times New Roman" pitchFamily="18" charset="0"/>
              </a:rPr>
              <a:t>EDO  PERID 1603. - 1867.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1406" y="1071546"/>
            <a:ext cx="8358246" cy="5643602"/>
          </a:xfrm>
        </p:spPr>
        <p:txBody>
          <a:bodyPr>
            <a:normAutofit fontScale="32500" lnSpcReduction="20000"/>
          </a:bodyPr>
          <a:lstStyle/>
          <a:p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Car je1603. godine proglasio </a:t>
            </a:r>
            <a:r>
              <a:rPr lang="hr-HR" sz="6800" dirty="0" err="1" smtClean="0">
                <a:latin typeface="Times New Roman" pitchFamily="18" charset="0"/>
                <a:cs typeface="Times New Roman" pitchFamily="18" charset="0"/>
              </a:rPr>
              <a:t>Tokugawu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6800" dirty="0" err="1" smtClean="0">
                <a:latin typeface="Times New Roman" pitchFamily="18" charset="0"/>
                <a:cs typeface="Times New Roman" pitchFamily="18" charset="0"/>
              </a:rPr>
              <a:t>Ieyasu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 šogunom koji je za svoje sjedište odabrao mali provincijski</a:t>
            </a:r>
            <a:r>
              <a:rPr lang="en-US" sz="6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gradić </a:t>
            </a:r>
            <a:r>
              <a:rPr lang="en-US" sz="6800" dirty="0" smtClean="0">
                <a:latin typeface="Times New Roman" pitchFamily="18" charset="0"/>
                <a:cs typeface="Times New Roman" pitchFamily="18" charset="0"/>
              </a:rPr>
              <a:t>Edo (</a:t>
            </a:r>
            <a:r>
              <a:rPr lang="en-US" sz="6800" dirty="0" err="1" smtClean="0">
                <a:latin typeface="Times New Roman" pitchFamily="18" charset="0"/>
                <a:cs typeface="Times New Roman" pitchFamily="18" charset="0"/>
              </a:rPr>
              <a:t>današnji</a:t>
            </a:r>
            <a:r>
              <a:rPr lang="en-US" sz="6800" dirty="0" smtClean="0">
                <a:latin typeface="Times New Roman" pitchFamily="18" charset="0"/>
                <a:cs typeface="Times New Roman" pitchFamily="18" charset="0"/>
              </a:rPr>
              <a:t> Tokyo).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hr-HR" sz="6800" dirty="0" smtClean="0">
                <a:latin typeface="Times New Roman" pitchFamily="18" charset="0"/>
                <a:cs typeface="Times New Roman" pitchFamily="18" charset="0"/>
              </a:rPr>
            </a:br>
            <a:endParaRPr lang="hr-HR" sz="6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Time službeno počinje period Edo („</a:t>
            </a:r>
            <a:r>
              <a:rPr lang="hr-HR" sz="6800" dirty="0" err="1" smtClean="0">
                <a:latin typeface="Times New Roman" pitchFamily="18" charset="0"/>
                <a:cs typeface="Times New Roman" pitchFamily="18" charset="0"/>
              </a:rPr>
              <a:t>Yedo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“) pod </a:t>
            </a:r>
            <a:r>
              <a:rPr lang="hr-HR" sz="6800" dirty="0" err="1" smtClean="0">
                <a:latin typeface="Times New Roman" pitchFamily="18" charset="0"/>
                <a:cs typeface="Times New Roman" pitchFamily="18" charset="0"/>
              </a:rPr>
              <a:t>Tokugawa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6800" dirty="0" err="1" smtClean="0">
                <a:latin typeface="Times New Roman" pitchFamily="18" charset="0"/>
                <a:cs typeface="Times New Roman" pitchFamily="18" charset="0"/>
              </a:rPr>
              <a:t>šogunatom</a:t>
            </a:r>
            <a:r>
              <a:rPr lang="hr-HR" sz="6800" dirty="0" smtClean="0">
                <a:latin typeface="Times New Roman" pitchFamily="18" charset="0"/>
                <a:cs typeface="Times New Roman" pitchFamily="18" charset="0"/>
              </a:rPr>
              <a:t>, koje karakterizira mir i samonametnuta izolacija u trajanju od dva i pol stoljeća.  </a:t>
            </a:r>
          </a:p>
          <a:p>
            <a:pPr>
              <a:buNone/>
            </a:pP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hr-HR" sz="6800" i="1" dirty="0" err="1" smtClean="0">
                <a:latin typeface="Times New Roman" pitchFamily="18" charset="0"/>
                <a:cs typeface="Times New Roman" pitchFamily="18" charset="0"/>
              </a:rPr>
              <a:t>anoramski</a:t>
            </a:r>
            <a:r>
              <a:rPr lang="hr-HR" sz="6800" i="1" dirty="0" smtClean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ogled </a:t>
            </a:r>
            <a:r>
              <a:rPr lang="en-US" sz="6800" i="1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 Edo (</a:t>
            </a:r>
            <a:r>
              <a:rPr lang="en-US" sz="6800" i="1" dirty="0" err="1" smtClean="0">
                <a:latin typeface="Times New Roman" pitchFamily="18" charset="0"/>
                <a:cs typeface="Times New Roman" pitchFamily="18" charset="0"/>
              </a:rPr>
              <a:t>današnji</a:t>
            </a: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 Tokyo) </a:t>
            </a:r>
            <a:r>
              <a:rPr lang="en-US" sz="6800" i="1" dirty="0" err="1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 17. </a:t>
            </a:r>
            <a:r>
              <a:rPr lang="en-US" sz="6800" i="1" dirty="0" err="1" smtClean="0">
                <a:latin typeface="Times New Roman" pitchFamily="18" charset="0"/>
                <a:cs typeface="Times New Roman" pitchFamily="18" charset="0"/>
              </a:rPr>
              <a:t>stoljeća</a:t>
            </a:r>
            <a:r>
              <a:rPr lang="en-US" sz="6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lika 3" descr="Datoteka:Edo 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25679"/>
            <a:ext cx="6833898" cy="3117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>
          <a:xfrm>
            <a:off x="686755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12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71438" y="928670"/>
            <a:ext cx="821533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1633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Shogun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Tokugawa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Iemitsu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izdaje edikt kojim se 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 zabranjuje djelovanje misionara, ukida kršćanstvo, naređuje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 rušenje svih kršćanskih crkava i zahtjeva da svi stranci napuste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 Japan.</a:t>
            </a: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Strancima je zabranjeno ulaziti u Japan, a Japanci nisu smjeli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napuštati svoju zemlju. Kršenje tih odredbi povlačilo je smrtnu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kaznu. </a:t>
            </a: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1639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Početak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novog razdoblja japanske povijesti nazvanog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Sakoku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– zatvorena zemlja. Svaka razmjena dobara, kulture i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svih informacija između Japana i ostatka svijeta je stala. Japan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je u svakom pogledu postao izolirani otok.</a:t>
            </a: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1641. Praktički više nema stranaca u Japanu.</a:t>
            </a: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1854.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američki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admiral Matthew C. Perry, 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uz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demonstraciju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vojne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sile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sklapa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šogunom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Yosihinobuom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Tokugawom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trgovački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ugovor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čime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prekinut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japanski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izolacionizam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1867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Službeni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kraj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E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razdoblja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Japanu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Pravokutnik 4"/>
          <p:cNvSpPr/>
          <p:nvPr/>
        </p:nvSpPr>
        <p:spPr>
          <a:xfrm>
            <a:off x="500034" y="142852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SAMONAMETNUTA IZOLACIJA - </a:t>
            </a:r>
            <a:r>
              <a:rPr lang="hr-HR" sz="3200" i="1" dirty="0" err="1" smtClean="0">
                <a:latin typeface="Times New Roman" pitchFamily="18" charset="0"/>
                <a:cs typeface="Times New Roman" pitchFamily="18" charset="0"/>
              </a:rPr>
              <a:t>Sakoku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13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214686"/>
            <a:ext cx="4048125" cy="269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ravokutnik 5"/>
          <p:cNvSpPr/>
          <p:nvPr/>
        </p:nvSpPr>
        <p:spPr>
          <a:xfrm>
            <a:off x="3714744" y="5929330"/>
            <a:ext cx="50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Umjetni otok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Deshima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dimenzija 200 m x 70 m</a:t>
            </a:r>
            <a:br>
              <a:rPr lang="hr-HR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u jednom dijelu luke u Nagasaki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71406" y="857232"/>
            <a:ext cx="87154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Nakon 1641. godine, samo je jednoj maloj skupini nizozemskih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trgovaca, predstavnika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„East India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Company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, bio dopušten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boravak i to na malom umjetnom otoku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Deshima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dimenzija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200 m x 70 m u jednom dijelu luke grada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Nagasakiya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Jedanput godišnje, samo jedan nizozemski brod je mogao pristati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na taj otočić. </a:t>
            </a: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I jedan kineski brod je mogao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jednom godišnje pristati u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japansku luku. To su bile jedine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dvije veze Japana sa svijetom.                                       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Pravokutnik 4"/>
          <p:cNvSpPr/>
          <p:nvPr/>
        </p:nvSpPr>
        <p:spPr>
          <a:xfrm>
            <a:off x="500034" y="65766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SAMONAMETNUTA IZOLACIJA - </a:t>
            </a:r>
            <a:r>
              <a:rPr lang="hr-HR" sz="3200" i="1" dirty="0" err="1" smtClean="0">
                <a:latin typeface="Times New Roman" pitchFamily="18" charset="0"/>
                <a:cs typeface="Times New Roman" pitchFamily="18" charset="0"/>
              </a:rPr>
              <a:t>Sakoku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6867556" y="6492899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14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7256"/>
          </a:xfrm>
        </p:spPr>
        <p:txBody>
          <a:bodyPr>
            <a:norm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RAZDOBLJE  RENESANSE – </a:t>
            </a:r>
            <a:r>
              <a:rPr lang="hr-HR" sz="3200" i="1" dirty="0" err="1" smtClean="0">
                <a:latin typeface="Times New Roman" pitchFamily="18" charset="0"/>
                <a:cs typeface="Times New Roman" pitchFamily="18" charset="0"/>
              </a:rPr>
              <a:t>Genroku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2844" y="1214422"/>
            <a:ext cx="8543956" cy="5500726"/>
          </a:xfrm>
        </p:spPr>
        <p:txBody>
          <a:bodyPr>
            <a:normAutofit fontScale="40000" lnSpcReduction="20000"/>
          </a:bodyPr>
          <a:lstStyle/>
          <a:p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Nakon stotinjak godina mira dolazi do svojevrsne renesanse – </a:t>
            </a:r>
            <a:r>
              <a:rPr lang="hr-HR" sz="6000" i="1" dirty="0" err="1" smtClean="0">
                <a:latin typeface="Times New Roman" pitchFamily="18" charset="0"/>
                <a:cs typeface="Times New Roman" pitchFamily="18" charset="0"/>
              </a:rPr>
              <a:t>Genroku</a:t>
            </a:r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, snažnog razvoja vlastite autohtone umjetnosti i znanosti.</a:t>
            </a:r>
          </a:p>
          <a:p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Kako u ovom periodu mira za samuraje nije bilo posla, mnogi od njih su osnovali svoje male škole, poznate kao </a:t>
            </a: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juku</a:t>
            </a:r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Uz borilačke vještine i filozofiju, glavni predmeti u tim školama su: čitanje, pisanje i matematika.</a:t>
            </a:r>
          </a:p>
          <a:p>
            <a:pPr>
              <a:buNone/>
            </a:pPr>
            <a:r>
              <a:rPr lang="hr-HR" sz="6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6000" b="1" i="1" dirty="0" smtClean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hr-HR" sz="6000" b="1" i="1" dirty="0" err="1" smtClean="0">
                <a:latin typeface="Times New Roman" pitchFamily="18" charset="0"/>
                <a:cs typeface="Times New Roman" pitchFamily="18" charset="0"/>
              </a:rPr>
              <a:t>ken</a:t>
            </a:r>
            <a:r>
              <a:rPr lang="hr-HR" sz="6000" b="1" i="1" dirty="0" smtClean="0">
                <a:latin typeface="Times New Roman" pitchFamily="18" charset="0"/>
                <a:cs typeface="Times New Roman" pitchFamily="18" charset="0"/>
              </a:rPr>
              <a:t> juku  </a:t>
            </a: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u kojoj je </a:t>
            </a:r>
          </a:p>
          <a:p>
            <a:pPr>
              <a:buNone/>
            </a:pP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samuraj matematičar</a:t>
            </a:r>
          </a:p>
          <a:p>
            <a:pPr>
              <a:buNone/>
            </a:pPr>
            <a:r>
              <a:rPr lang="hr-HR" sz="6000" i="1" dirty="0" err="1" smtClean="0">
                <a:latin typeface="Times New Roman" pitchFamily="18" charset="0"/>
                <a:cs typeface="Times New Roman" pitchFamily="18" charset="0"/>
              </a:rPr>
              <a:t>Sakuma</a:t>
            </a: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US" sz="6000" i="1" dirty="0" smtClean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hr-HR" sz="6000" i="1" dirty="0" err="1" smtClean="0">
                <a:latin typeface="Times New Roman" pitchFamily="18" charset="0"/>
                <a:cs typeface="Times New Roman" pitchFamily="18" charset="0"/>
              </a:rPr>
              <a:t>ken</a:t>
            </a: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 (1819-1896) </a:t>
            </a:r>
          </a:p>
          <a:p>
            <a:pPr>
              <a:buNone/>
            </a:pP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tijekom pola stoljeća </a:t>
            </a:r>
          </a:p>
          <a:p>
            <a:pPr>
              <a:buNone/>
            </a:pPr>
            <a:r>
              <a:rPr lang="hr-HR" sz="6000" i="1" dirty="0" smtClean="0">
                <a:latin typeface="Times New Roman" pitchFamily="18" charset="0"/>
                <a:cs typeface="Times New Roman" pitchFamily="18" charset="0"/>
              </a:rPr>
              <a:t>podučavao 2144 učenika.</a:t>
            </a:r>
            <a:endParaRPr lang="en-US" sz="6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hr-HR" sz="2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lika 3"/>
          <p:cNvPicPr/>
          <p:nvPr/>
        </p:nvPicPr>
        <p:blipFill>
          <a:blip r:embed="rId2" cstate="print">
            <a:lum bright="18000" contrast="10000"/>
          </a:blip>
          <a:srcRect/>
          <a:stretch>
            <a:fillRect/>
          </a:stretch>
        </p:blipFill>
        <p:spPr bwMode="auto">
          <a:xfrm>
            <a:off x="4505090" y="3500438"/>
            <a:ext cx="3996000" cy="28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15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57232"/>
          </a:xfrm>
        </p:spPr>
        <p:txBody>
          <a:bodyPr>
            <a:norm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RAZDOBLJE  RENESANSE – </a:t>
            </a:r>
            <a:r>
              <a:rPr lang="hr-HR" sz="3200" i="1" dirty="0" err="1" smtClean="0">
                <a:latin typeface="Times New Roman" pitchFamily="18" charset="0"/>
                <a:cs typeface="Times New Roman" pitchFamily="18" charset="0"/>
              </a:rPr>
              <a:t>Genroku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-32" y="1071546"/>
            <a:ext cx="8543956" cy="5643602"/>
          </a:xfrm>
        </p:spPr>
        <p:txBody>
          <a:bodyPr>
            <a:normAutofit fontScale="47500" lnSpcReduction="20000"/>
          </a:bodyPr>
          <a:lstStyle/>
          <a:p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Učenici su bili najčešće djeca samuraja,</a:t>
            </a:r>
            <a:br>
              <a:rPr lang="hr-HR" sz="4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a kasnije obrtnika i trgovaca.</a:t>
            </a:r>
          </a:p>
          <a:p>
            <a:pPr>
              <a:buNone/>
            </a:pPr>
            <a:endParaRPr lang="hr-HR" sz="4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Pred kraj Edo perioda u Japanu je bilo </a:t>
            </a:r>
            <a:br>
              <a:rPr lang="hr-HR" sz="4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preko 80000 </a:t>
            </a:r>
            <a:r>
              <a:rPr lang="hr-HR" sz="4600" i="1" dirty="0" smtClean="0">
                <a:latin typeface="Times New Roman" pitchFamily="18" charset="0"/>
                <a:cs typeface="Times New Roman" pitchFamily="18" charset="0"/>
              </a:rPr>
              <a:t>juku.</a:t>
            </a:r>
          </a:p>
          <a:p>
            <a:pPr>
              <a:buNone/>
            </a:pPr>
            <a:endParaRPr lang="hr-HR" sz="4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Od zaostale, feudalne rascjepkane i 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ratovima iscrpljene zemlje, sa gotovo 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cjelokupnom nepismenom populacijom, 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Japan je u dvjestotinjak godina uspio 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provesti masovno opismenjavanje kakvo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nije do tada bilo poznato na Zapadu.</a:t>
            </a:r>
          </a:p>
          <a:p>
            <a:pPr>
              <a:buNone/>
            </a:pPr>
            <a:endParaRPr lang="hr-HR" sz="4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Najvjerojatnije </a:t>
            </a:r>
            <a:r>
              <a:rPr lang="hr-HR" sz="4600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tradicija vuče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korijene iz </a:t>
            </a:r>
            <a:r>
              <a:rPr lang="hr-HR" sz="4600" i="1" dirty="0" smtClean="0">
                <a:latin typeface="Times New Roman" pitchFamily="18" charset="0"/>
                <a:cs typeface="Times New Roman" pitchFamily="18" charset="0"/>
              </a:rPr>
              <a:t>juku</a:t>
            </a: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, a autori </a:t>
            </a:r>
            <a:r>
              <a:rPr lang="hr-HR" sz="4600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problema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su učitelji koji su radili u njima, talentirani</a:t>
            </a:r>
          </a:p>
          <a:p>
            <a:pPr>
              <a:buNone/>
            </a:pPr>
            <a:r>
              <a:rPr lang="hr-HR" sz="4600" dirty="0" smtClean="0">
                <a:latin typeface="Times New Roman" pitchFamily="18" charset="0"/>
                <a:cs typeface="Times New Roman" pitchFamily="18" charset="0"/>
              </a:rPr>
              <a:t>     učenici ili pak bivši učenici. </a:t>
            </a:r>
            <a:endParaRPr lang="hr-HR" sz="26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lika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56" y="1122320"/>
            <a:ext cx="3625200" cy="51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avokutnik 5"/>
          <p:cNvSpPr/>
          <p:nvPr/>
        </p:nvSpPr>
        <p:spPr>
          <a:xfrm>
            <a:off x="5395335" y="6253483"/>
            <a:ext cx="2820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Juku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učitelj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učenici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6938994" y="6572272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16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RAZVOJ TRADICIONALNE JAPANSKE MATEMATIKE - </a:t>
            </a:r>
            <a:r>
              <a:rPr lang="hr-HR" sz="3200" i="1" dirty="0" smtClean="0">
                <a:latin typeface="Times New Roman" pitchFamily="18" charset="0"/>
                <a:cs typeface="Times New Roman" pitchFamily="18" charset="0"/>
              </a:rPr>
              <a:t>WASAN</a:t>
            </a:r>
            <a:endParaRPr lang="en-US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-32" y="1214422"/>
            <a:ext cx="8786874" cy="5643578"/>
          </a:xfrm>
        </p:spPr>
        <p:txBody>
          <a:bodyPr>
            <a:normAutofit fontScale="92500" lnSpcReduction="20000"/>
          </a:bodyPr>
          <a:lstStyle/>
          <a:p>
            <a:r>
              <a:rPr lang="en-US" sz="3100" i="1" dirty="0" err="1" smtClean="0">
                <a:latin typeface="Times New Roman" pitchFamily="18" charset="0"/>
                <a:cs typeface="Times New Roman" pitchFamily="18" charset="0"/>
              </a:rPr>
              <a:t>wa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apanski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i="1" dirty="0" smtClean="0">
                <a:latin typeface="Times New Roman" pitchFamily="18" charset="0"/>
                <a:cs typeface="Times New Roman" pitchFamily="18" charset="0"/>
              </a:rPr>
              <a:t>san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račun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izračun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aritmetika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Doslovan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prijevod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3100" i="1" dirty="0" err="1" smtClean="0">
                <a:latin typeface="Times New Roman" pitchFamily="18" charset="0"/>
                <a:cs typeface="Times New Roman" pitchFamily="18" charset="0"/>
              </a:rPr>
              <a:t>Wasan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 = Japanski račun ili Japanska aritmetika</a:t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običajen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prijevod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和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3100" i="1" dirty="0" err="1" smtClean="0">
                <a:latin typeface="Times New Roman" pitchFamily="18" charset="0"/>
                <a:cs typeface="Times New Roman" pitchFamily="18" charset="0"/>
              </a:rPr>
              <a:t>Wasan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 = Japanska matematika</a:t>
            </a:r>
            <a:br>
              <a:rPr lang="hr-HR" sz="3100" dirty="0" smtClean="0">
                <a:latin typeface="Times New Roman" pitchFamily="18" charset="0"/>
                <a:cs typeface="Times New Roman" pitchFamily="18" charset="0"/>
              </a:rPr>
            </a:b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Riječ </a:t>
            </a:r>
            <a:r>
              <a:rPr lang="hr-HR" sz="3100" i="1" dirty="0" err="1" smtClean="0">
                <a:latin typeface="Times New Roman" pitchFamily="18" charset="0"/>
                <a:cs typeface="Times New Roman" pitchFamily="18" charset="0"/>
              </a:rPr>
              <a:t>Wasan</a:t>
            </a:r>
            <a:r>
              <a:rPr lang="hr-HR" sz="31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značava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matematiku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koj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nastala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u 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Japanu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tijekom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Edo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razdoblja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hr-HR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洋算</a:t>
            </a:r>
            <a:r>
              <a:rPr lang="en-US" sz="31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31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1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Yōsan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Zapadnjačka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matematika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17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9144"/>
            <a:ext cx="4014000" cy="2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-32" y="6017145"/>
            <a:ext cx="464347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r-HR" sz="2200" i="1" dirty="0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ajstariji poznati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abakus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ili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soroban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b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u Japanu. Potječe iz</a:t>
            </a:r>
            <a:r>
              <a:rPr kumimoji="0" lang="hr-HR" sz="2200" b="0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1592. godine </a:t>
            </a:r>
            <a:endParaRPr kumimoji="0" lang="hr-HR" sz="2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lika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416392"/>
            <a:ext cx="3204000" cy="44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5643570" y="5750028"/>
            <a:ext cx="32861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Ovaj bakrorez  ilustrira</a:t>
            </a:r>
            <a:r>
              <a:rPr kumimoji="0" lang="hr-HR" sz="2200" b="0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prednosti korištenja </a:t>
            </a:r>
            <a:r>
              <a:rPr lang="hr-HR" sz="2200" i="1" dirty="0" err="1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sorobana</a:t>
            </a:r>
            <a:r>
              <a:rPr lang="hr-HR" sz="2200" i="1" dirty="0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pri trgovanju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hr-HR" sz="2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Jinkoki, knjig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695450"/>
            <a:ext cx="1238250" cy="1733550"/>
          </a:xfrm>
          <a:prstGeom prst="rect">
            <a:avLst/>
          </a:prstGeom>
          <a:noFill/>
        </p:spPr>
      </p:pic>
      <p:sp>
        <p:nvSpPr>
          <p:cNvPr id="7" name="Pravokutnik 6"/>
          <p:cNvSpPr/>
          <p:nvPr/>
        </p:nvSpPr>
        <p:spPr>
          <a:xfrm>
            <a:off x="142844" y="-24"/>
            <a:ext cx="878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POČETAK TRADICIONALNE JAPANSKE MATEMATIKE</a:t>
            </a:r>
            <a:endParaRPr lang="en-US" sz="2600" dirty="0"/>
          </a:p>
        </p:txBody>
      </p:sp>
      <p:sp>
        <p:nvSpPr>
          <p:cNvPr id="8" name="Pravokutnik 7"/>
          <p:cNvSpPr/>
          <p:nvPr/>
        </p:nvSpPr>
        <p:spPr>
          <a:xfrm>
            <a:off x="-32" y="714356"/>
            <a:ext cx="892975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1627.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Koyo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Yoshido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objavio knjigu “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Jinkok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” (“Mali i veliki brojevi”),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djelo koje postaje sinonim za aritmetiku u cijelom Japanu.</a:t>
            </a:r>
            <a:endParaRPr lang="hr-H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ravokutnik 8"/>
          <p:cNvSpPr/>
          <p:nvPr/>
        </p:nvSpPr>
        <p:spPr>
          <a:xfrm>
            <a:off x="142844" y="3345420"/>
            <a:ext cx="1489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i="1" dirty="0" err="1" smtClean="0">
                <a:latin typeface="Times New Roman" pitchFamily="18" charset="0"/>
                <a:cs typeface="Times New Roman" pitchFamily="18" charset="0"/>
              </a:rPr>
              <a:t>Jinkok</a:t>
            </a:r>
            <a:r>
              <a:rPr lang="hr-HR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>, 1641.</a:t>
            </a:r>
            <a:endParaRPr lang="en-US" dirty="0"/>
          </a:p>
        </p:txBody>
      </p:sp>
      <p:pic>
        <p:nvPicPr>
          <p:cNvPr id="10" name="Picture 2" descr="Jinkoki, knjig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643050"/>
            <a:ext cx="1238250" cy="1733550"/>
          </a:xfrm>
          <a:prstGeom prst="rect">
            <a:avLst/>
          </a:prstGeom>
          <a:noFill/>
        </p:spPr>
      </p:pic>
      <p:sp>
        <p:nvSpPr>
          <p:cNvPr id="11" name="Rezervirano mjesto broja slajda 10"/>
          <p:cNvSpPr>
            <a:spLocks noGrp="1"/>
          </p:cNvSpPr>
          <p:nvPr>
            <p:ph type="sldNum" sz="quarter" idx="12"/>
          </p:nvPr>
        </p:nvSpPr>
        <p:spPr>
          <a:xfrm>
            <a:off x="7010432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18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/>
          <p:cNvSpPr/>
          <p:nvPr/>
        </p:nvSpPr>
        <p:spPr>
          <a:xfrm>
            <a:off x="0" y="487049"/>
            <a:ext cx="9001156" cy="981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800" b="1" dirty="0" smtClean="0">
                <a:latin typeface="Times New Roman" pitchFamily="18" charset="0"/>
                <a:cs typeface="Times New Roman" pitchFamily="18" charset="0"/>
              </a:rPr>
              <a:t>Seki </a:t>
            </a:r>
            <a:r>
              <a:rPr lang="hr-HR" sz="2800" b="1" dirty="0" err="1" smtClean="0">
                <a:latin typeface="Times New Roman" pitchFamily="18" charset="0"/>
                <a:cs typeface="Times New Roman" pitchFamily="18" charset="0"/>
              </a:rPr>
              <a:t>Takakazu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ili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Seki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Kōwa</a:t>
            </a:r>
            <a:r>
              <a:rPr lang="hr-HR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oko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1640.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1708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g.) 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D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rugi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sin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samuraja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Nagaakira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Uchiyam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e. U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ranoj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dobi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ga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usv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a 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samuraj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Seki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Gorōzaemon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a čije je prezime preuzeo.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Razvio teoriju determinante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destak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godina prije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Leibnitza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Koristio 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Cramerovo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 pravilo”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pola stoljeća 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prije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Cramera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O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tkrio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Bernoullijeva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brojeve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prije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Jacob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Bernoull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ija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1685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 godine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riješio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kubnu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jednadžb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u                              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metodom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                                  metodom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oju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otkriva</a:t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Horner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sto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godina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kasnije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Times New Roman" pitchFamily="18" charset="0"/>
                <a:cs typeface="Times New Roman" pitchFamily="18" charset="0"/>
              </a:rPr>
            </a:b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200" dirty="0" err="1" smtClean="0">
                <a:latin typeface="Times New Roman" pitchFamily="18" charset="0"/>
                <a:cs typeface="Times New Roman" pitchFamily="18" charset="0"/>
              </a:rPr>
              <a:t>Diofantske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jednadžbe.</a:t>
            </a:r>
          </a:p>
          <a:p>
            <a:r>
              <a:rPr lang="hr-HR" sz="2200" dirty="0" smtClean="0">
                <a:latin typeface="Constantia" pitchFamily="18" charset="0"/>
                <a:cs typeface="Times New Roman" pitchFamily="18" charset="0"/>
              </a:rPr>
              <a:t/>
            </a:r>
            <a:br>
              <a:rPr lang="hr-HR" sz="2200" dirty="0" smtClean="0">
                <a:latin typeface="Constantia" pitchFamily="18" charset="0"/>
                <a:cs typeface="Times New Roman" pitchFamily="18" charset="0"/>
              </a:rPr>
            </a:br>
            <a:endParaRPr lang="hr-HR" sz="2200" dirty="0" smtClean="0">
              <a:latin typeface="Constantia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lika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8236" y="2631936"/>
            <a:ext cx="3652920" cy="3797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kutnik 4"/>
          <p:cNvSpPr/>
          <p:nvPr/>
        </p:nvSpPr>
        <p:spPr>
          <a:xfrm>
            <a:off x="4929190" y="6355699"/>
            <a:ext cx="42862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Najveći matematičar Edo razdoblja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85720" y="5376878"/>
          <a:ext cx="2197100" cy="266700"/>
        </p:xfrm>
        <a:graphic>
          <a:graphicData uri="http://schemas.openxmlformats.org/presentationml/2006/ole">
            <p:oleObj spid="_x0000_s69633" name="Equation" r:id="rId4" imgW="2197080" imgH="266400" progId="Equation.DSMT4">
              <p:embed/>
            </p:oleObj>
          </a:graphicData>
        </a:graphic>
      </p:graphicFrame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6724680" y="6635775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19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Milan Kabic\Desktop\noveslike\Fuji2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24"/>
            <a:ext cx="14135100" cy="5307330"/>
          </a:xfrm>
          <a:prstGeom prst="rect">
            <a:avLst/>
          </a:prstGeom>
          <a:noFill/>
        </p:spPr>
      </p:pic>
      <p:pic>
        <p:nvPicPr>
          <p:cNvPr id="4" name="Picture 1" descr="C:\Documents and Settings\Milan Kabic\Desktop\francuski_sangaku\Rotating_hexlet_equator_op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82" y="-14"/>
            <a:ext cx="1428750" cy="1428750"/>
          </a:xfrm>
          <a:prstGeom prst="rect">
            <a:avLst/>
          </a:prstGeom>
          <a:noFill/>
        </p:spPr>
      </p:pic>
      <p:sp>
        <p:nvSpPr>
          <p:cNvPr id="5" name="Pravokutnik 4"/>
          <p:cNvSpPr/>
          <p:nvPr/>
        </p:nvSpPr>
        <p:spPr>
          <a:xfrm>
            <a:off x="6929454" y="5286388"/>
            <a:ext cx="2286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kontemplacija</a:t>
            </a:r>
          </a:p>
          <a:p>
            <a:pPr algn="ctr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ili </a:t>
            </a:r>
          </a:p>
          <a:p>
            <a:pPr algn="ctr"/>
            <a:r>
              <a:rPr lang="hr-HR" sz="2800" dirty="0" err="1" smtClean="0">
                <a:latin typeface="Times New Roman" pitchFamily="18" charset="0"/>
                <a:cs typeface="Times New Roman" pitchFamily="18" charset="0"/>
              </a:rPr>
              <a:t>racio</a:t>
            </a:r>
            <a:endParaRPr lang="hr-HR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Pravokutnik 6"/>
          <p:cNvSpPr/>
          <p:nvPr/>
        </p:nvSpPr>
        <p:spPr>
          <a:xfrm>
            <a:off x="-32" y="5214950"/>
            <a:ext cx="2000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umjetnost </a:t>
            </a:r>
          </a:p>
          <a:p>
            <a:pPr algn="ctr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ili </a:t>
            </a:r>
          </a:p>
          <a:p>
            <a:pPr algn="ctr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matematika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4794909"/>
            <a:ext cx="1868805" cy="206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786321"/>
            <a:ext cx="2914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zervirano mjesto broja slajda 9"/>
          <p:cNvSpPr>
            <a:spLocks noGrp="1"/>
          </p:cNvSpPr>
          <p:nvPr>
            <p:ph type="sldNum" sz="quarter" idx="12"/>
          </p:nvPr>
        </p:nvSpPr>
        <p:spPr>
          <a:xfrm>
            <a:off x="685801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2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5357" y="71414"/>
            <a:ext cx="4278535" cy="550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Pravokutnik 2"/>
          <p:cNvSpPr/>
          <p:nvPr/>
        </p:nvSpPr>
        <p:spPr>
          <a:xfrm>
            <a:off x="71438" y="1997839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To je metoda u početku korištena za računanje površine kruga,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slična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Eudoksovoj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metodi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ekshaustije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razvijenoj još u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drevnoj Grčkoj. Poslije je tu 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metodu Seki poopćio i koristio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za računanje površina raznih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likova omeđenih raznim krivuljama. U suštini se radi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o određenom integralu, kojeg su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na Zapadu otkrili, njegovi suvremenici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Newto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Leibniz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-32" y="785794"/>
            <a:ext cx="42862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600" b="1" dirty="0" err="1" smtClean="0">
                <a:latin typeface="Times New Roman" pitchFamily="18" charset="0"/>
                <a:cs typeface="Times New Roman" pitchFamily="18" charset="0"/>
              </a:rPr>
              <a:t>Enri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(“</a:t>
            </a:r>
            <a:r>
              <a:rPr lang="hr-HR" sz="2600" dirty="0" err="1" smtClean="0">
                <a:latin typeface="Times New Roman" pitchFamily="18" charset="0"/>
                <a:cs typeface="Times New Roman" pitchFamily="18" charset="0"/>
              </a:rPr>
              <a:t>Yenri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”) – princip kruga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Pravokutnik 4"/>
          <p:cNvSpPr/>
          <p:nvPr/>
        </p:nvSpPr>
        <p:spPr>
          <a:xfrm>
            <a:off x="71406" y="357166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Najznačajnije otkriće: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Documents and Settings\Milan Kabic\Desktop\Prezentacija_za ZSV\image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643578"/>
            <a:ext cx="1047750" cy="952500"/>
          </a:xfrm>
          <a:prstGeom prst="rect">
            <a:avLst/>
          </a:prstGeom>
          <a:noFill/>
        </p:spPr>
      </p:pic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20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C:\Documents and Settings\Milan Kabic\Desktop\SANGAKU\slike - kopija\AaNajuzi_izbor\zzjedan_sangaku\1885Istukushima_svet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289" y="2228580"/>
            <a:ext cx="3034951" cy="3414998"/>
          </a:xfrm>
          <a:prstGeom prst="rect">
            <a:avLst/>
          </a:prstGeom>
          <a:noFill/>
        </p:spPr>
      </p:pic>
      <p:pic>
        <p:nvPicPr>
          <p:cNvPr id="137219" name="Picture 3" descr="C:\Documents and Settings\Milan Kabic\Desktop\SANGAKU\slike - kopija\AaNajuzi_izbor\zzjedan_sangaku\sairakuj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214578"/>
            <a:ext cx="5554980" cy="3429000"/>
          </a:xfrm>
          <a:prstGeom prst="rect">
            <a:avLst/>
          </a:prstGeom>
          <a:noFill/>
        </p:spPr>
      </p:pic>
      <p:sp>
        <p:nvSpPr>
          <p:cNvPr id="4" name="Pravokutnik 3"/>
          <p:cNvSpPr/>
          <p:nvPr/>
        </p:nvSpPr>
        <p:spPr>
          <a:xfrm>
            <a:off x="571472" y="571480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JOŠ NEKOLIKO PRIMJERA  SANGAKU  PLOČA</a:t>
            </a:r>
            <a:endParaRPr lang="en-US" sz="3600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36" y="71414"/>
            <a:ext cx="748665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0" name="Picture 8" descr="Fukushi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0" y="709628"/>
            <a:ext cx="3810000" cy="5076826"/>
          </a:xfrm>
          <a:prstGeom prst="rect">
            <a:avLst/>
          </a:prstGeom>
          <a:noFill/>
        </p:spPr>
      </p:pic>
      <p:pic>
        <p:nvPicPr>
          <p:cNvPr id="4" name="Picture 4" descr="Fukushi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28" y="714356"/>
            <a:ext cx="3810000" cy="5076826"/>
          </a:xfrm>
          <a:prstGeom prst="rect">
            <a:avLst/>
          </a:prstGeom>
          <a:noFill/>
        </p:spPr>
      </p:pic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23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Fukushi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2" y="571480"/>
            <a:ext cx="3810000" cy="5076826"/>
          </a:xfrm>
          <a:prstGeom prst="rect">
            <a:avLst/>
          </a:prstGeom>
          <a:noFill/>
        </p:spPr>
      </p:pic>
      <p:pic>
        <p:nvPicPr>
          <p:cNvPr id="132102" name="Picture 6" descr="Fukushi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090" y="566752"/>
            <a:ext cx="3810000" cy="5076826"/>
          </a:xfrm>
          <a:prstGeom prst="rect">
            <a:avLst/>
          </a:prstGeom>
          <a:noFill/>
        </p:spPr>
      </p:pic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24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Museum"/>
          <p:cNvPicPr>
            <a:picLocks noChangeAspect="1" noChangeArrowheads="1"/>
          </p:cNvPicPr>
          <p:nvPr/>
        </p:nvPicPr>
        <p:blipFill>
          <a:blip r:embed="rId2" cstate="print">
            <a:lum bright="23000" contrast="25000"/>
          </a:blip>
          <a:srcRect/>
          <a:stretch>
            <a:fillRect/>
          </a:stretch>
        </p:blipFill>
        <p:spPr bwMode="auto">
          <a:xfrm>
            <a:off x="-500098" y="231800"/>
            <a:ext cx="5080000" cy="6769100"/>
          </a:xfrm>
          <a:prstGeom prst="rect">
            <a:avLst/>
          </a:prstGeom>
          <a:noFill/>
        </p:spPr>
      </p:pic>
      <p:pic>
        <p:nvPicPr>
          <p:cNvPr id="5" name="Picture 3" descr="C:\Documents and Settings\Milan Kabic\Desktop\SANGAKU\slike - kopija\AaNajuzi_izbor\zzjedan_sangaku\korataisya.png"/>
          <p:cNvPicPr>
            <a:picLocks noChangeAspect="1" noChangeArrowheads="1"/>
          </p:cNvPicPr>
          <p:nvPr/>
        </p:nvPicPr>
        <p:blipFill>
          <a:blip r:embed="rId3" cstate="print">
            <a:lum bright="17000" contrast="20000"/>
          </a:blip>
          <a:srcRect/>
          <a:stretch>
            <a:fillRect/>
          </a:stretch>
        </p:blipFill>
        <p:spPr bwMode="auto">
          <a:xfrm>
            <a:off x="4714876" y="1571612"/>
            <a:ext cx="4378766" cy="3325984"/>
          </a:xfrm>
          <a:prstGeom prst="rect">
            <a:avLst/>
          </a:prstGeom>
          <a:noFill/>
        </p:spPr>
      </p:pic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Milan Kabic\Desktop\SANGAKU\slike - kopija\AaNajuzi_izbor\zzjedan_sangaku\1885Istukushima_svet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2" y="1020616"/>
            <a:ext cx="4217194" cy="4122896"/>
          </a:xfrm>
          <a:prstGeom prst="rect">
            <a:avLst/>
          </a:prstGeom>
          <a:noFill/>
        </p:spPr>
      </p:pic>
      <p:pic>
        <p:nvPicPr>
          <p:cNvPr id="136194" name="Picture 2" descr="C:\Documents and Settings\Milan Kabic\Desktop\SANGAKU\slike - kopija\AaNajuzi_izbor\zzjedan_sangaku\1885Istukushima_svet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2021" y="1014329"/>
            <a:ext cx="4202525" cy="4129183"/>
          </a:xfrm>
          <a:prstGeom prst="rect">
            <a:avLst/>
          </a:prstGeom>
          <a:noFill/>
        </p:spPr>
      </p:pic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26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C:\Documents and Settings\Milan Kabic\Desktop\SANGAKU\slike - kopija\AaNajuzi_izbor\zzjedan_sangaku\mituitukusima.jpg"/>
          <p:cNvPicPr>
            <a:picLocks noChangeAspect="1" noChangeArrowheads="1"/>
          </p:cNvPicPr>
          <p:nvPr/>
        </p:nvPicPr>
        <p:blipFill>
          <a:blip r:embed="rId2" cstate="print">
            <a:lum bright="21000" contrast="15000"/>
          </a:blip>
          <a:srcRect/>
          <a:stretch>
            <a:fillRect/>
          </a:stretch>
        </p:blipFill>
        <p:spPr bwMode="auto">
          <a:xfrm>
            <a:off x="285720" y="526750"/>
            <a:ext cx="4343400" cy="5402580"/>
          </a:xfrm>
          <a:prstGeom prst="rect">
            <a:avLst/>
          </a:prstGeom>
          <a:noFill/>
        </p:spPr>
      </p:pic>
      <p:pic>
        <p:nvPicPr>
          <p:cNvPr id="138244" name="Picture 4" descr="C:\Documents and Settings\Milan Kabic\Desktop\SANGAKU\slike - kopija\AaNajuzi_izbor\zzjedan_sangaku\isaniwa23.png"/>
          <p:cNvPicPr>
            <a:picLocks noChangeAspect="1" noChangeArrowheads="1"/>
          </p:cNvPicPr>
          <p:nvPr/>
        </p:nvPicPr>
        <p:blipFill>
          <a:blip r:embed="rId3" cstate="print">
            <a:lum bright="10000" contrast="15000"/>
          </a:blip>
          <a:srcRect/>
          <a:stretch>
            <a:fillRect/>
          </a:stretch>
        </p:blipFill>
        <p:spPr bwMode="auto">
          <a:xfrm>
            <a:off x="5072066" y="554372"/>
            <a:ext cx="3566160" cy="5374958"/>
          </a:xfrm>
          <a:prstGeom prst="rect">
            <a:avLst/>
          </a:prstGeom>
          <a:noFill/>
        </p:spPr>
      </p:pic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27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C:\Documents and Settings\Milan Kabic\Desktop\SANGAKU\slike - kopija\AaNajuzi_izbor\zzjedan_sangaku\atu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457200"/>
            <a:ext cx="8648700" cy="594360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28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C:\Documents and Settings\Milan Kabic\Desktop\SANGAKU\slike - kopija\AaNajuzi_izbor\zzjedan_sangaku\atuta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219075"/>
            <a:ext cx="8953500" cy="641985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>
          <a:xfrm>
            <a:off x="6653242" y="6572272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29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Pravokutnik 10"/>
          <p:cNvSpPr>
            <a:spLocks noChangeArrowheads="1"/>
          </p:cNvSpPr>
          <p:nvPr/>
        </p:nvSpPr>
        <p:spPr bwMode="auto">
          <a:xfrm>
            <a:off x="142844" y="142874"/>
            <a:ext cx="6000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SANGAKU PROBLEMI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GEOMETRIJSKI PROBLEMI U JAPANSKIM HRAMOVIMA</a:t>
            </a:r>
            <a:endParaRPr lang="hr-HR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Documents and Settings\Milan Kabic\Desktop\francuski_sangaku\Rotating_hexlet_equator_op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71434"/>
            <a:ext cx="2857500" cy="2857500"/>
          </a:xfrm>
          <a:prstGeom prst="rect">
            <a:avLst/>
          </a:prstGeom>
          <a:noFill/>
        </p:spPr>
      </p:pic>
      <p:pic>
        <p:nvPicPr>
          <p:cNvPr id="7" name="Picture 2" descr="C:\Documents and Settings\Milan Kabic\Desktop\francuski_sangaku\220px-Sangaku_of_Soddy's_hexlet_in_Samukawa_Shrin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5718" y="3065486"/>
            <a:ext cx="2794000" cy="3721100"/>
          </a:xfrm>
          <a:prstGeom prst="rect">
            <a:avLst/>
          </a:prstGeom>
          <a:noFill/>
        </p:spPr>
      </p:pic>
      <p:sp>
        <p:nvSpPr>
          <p:cNvPr id="8" name="TekstniOkvir 7"/>
          <p:cNvSpPr txBox="1"/>
          <p:nvPr/>
        </p:nvSpPr>
        <p:spPr>
          <a:xfrm>
            <a:off x="142845" y="2244764"/>
            <a:ext cx="58579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800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problemi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Povijesni kontekst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Edo period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800" dirty="0" err="1" smtClean="0">
                <a:latin typeface="Times New Roman" pitchFamily="18" charset="0"/>
                <a:cs typeface="Times New Roman" pitchFamily="18" charset="0"/>
              </a:rPr>
              <a:t>Wasan</a:t>
            </a:r>
            <a:endParaRPr lang="hr-HR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Riješeni primjeri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Elementarne konstrukcije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Nekoliko neriješenih primjera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Galerija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800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 u nastavi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3</a:t>
            </a:fld>
            <a:endParaRPr lang="hr-H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654032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NEKOLIKO RIJEŠENIH SANGAKU PROBLEMA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42844" y="1446217"/>
            <a:ext cx="8572560" cy="519749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hr-HR" sz="9600" b="1" i="1" u="sng" dirty="0" smtClean="0">
                <a:latin typeface="Times New Roman" pitchFamily="18" charset="0"/>
                <a:cs typeface="Times New Roman" pitchFamily="18" charset="0"/>
              </a:rPr>
              <a:t>Problem 1.</a:t>
            </a:r>
            <a:r>
              <a:rPr lang="hr-HR" sz="96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Na slici su prikazane tri sukladne elipse, od kojih</a:t>
            </a: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svaka dodiruje preostale dvije. Njihove glavne osi sijeku se u</a:t>
            </a: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vrhovima </a:t>
            </a:r>
            <a:r>
              <a:rPr lang="hr-HR" sz="9600" dirty="0" err="1" smtClean="0">
                <a:latin typeface="Times New Roman" pitchFamily="18" charset="0"/>
                <a:cs typeface="Times New Roman" pitchFamily="18" charset="0"/>
              </a:rPr>
              <a:t>jednakostraničnog</a:t>
            </a:r>
            <a:endParaRPr lang="hr-HR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trokuta. Dvije koncentrične</a:t>
            </a: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kružnice, veća radijusa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i </a:t>
            </a: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manja radijusa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, dodiruju</a:t>
            </a:r>
          </a:p>
          <a:p>
            <a:pPr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sve tri elipse.</a:t>
            </a:r>
          </a:p>
          <a:p>
            <a:pPr>
              <a:buNone/>
            </a:pPr>
            <a:endParaRPr lang="hr-H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Prikažite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preko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hr-HR" sz="9600" dirty="0" err="1" smtClean="0">
                <a:latin typeface="Times New Roman" pitchFamily="18" charset="0"/>
                <a:cs typeface="Times New Roman" pitchFamily="18" charset="0"/>
              </a:rPr>
              <a:t>tj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0" indent="-457200"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 pomoću velike i male </a:t>
            </a:r>
            <a:r>
              <a:rPr lang="hr-HR" sz="9600" dirty="0" err="1" smtClean="0">
                <a:latin typeface="Times New Roman" pitchFamily="18" charset="0"/>
                <a:cs typeface="Times New Roman" pitchFamily="18" charset="0"/>
              </a:rPr>
              <a:t>poluosi</a:t>
            </a:r>
            <a:endParaRPr lang="hr-H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 elipse.</a:t>
            </a:r>
          </a:p>
          <a:p>
            <a:pPr marL="457200" indent="-457200">
              <a:buNone/>
            </a:pP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Dokažite da, ako je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r = b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0" indent="-457200">
              <a:buNone/>
            </a:pP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    onda je </a:t>
            </a:r>
            <a:r>
              <a:rPr lang="hr-HR" sz="9600" b="1" i="1" dirty="0" smtClean="0">
                <a:latin typeface="Times New Roman" pitchFamily="18" charset="0"/>
                <a:cs typeface="Times New Roman" pitchFamily="18" charset="0"/>
              </a:rPr>
              <a:t>a = 3b</a:t>
            </a:r>
            <a:r>
              <a:rPr lang="hr-HR" sz="9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dirty="0" smtClean="0">
                <a:latin typeface="Times New Roman" pitchFamily="18" charset="0"/>
                <a:cs typeface="Times New Roman" pitchFamily="18" charset="0"/>
              </a:rPr>
            </a:br>
            <a:endParaRPr lang="hr-H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Slika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198028"/>
            <a:ext cx="4176057" cy="437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0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8215338" y="5981722"/>
            <a:ext cx="811213" cy="6619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880 h 21600"/>
              <a:gd name="T14" fmla="*/ 17720 w 21600"/>
              <a:gd name="T15" fmla="*/ 1672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522" y="0"/>
                </a:moveTo>
                <a:lnTo>
                  <a:pt x="14522" y="4880"/>
                </a:lnTo>
                <a:lnTo>
                  <a:pt x="3375" y="4880"/>
                </a:lnTo>
                <a:lnTo>
                  <a:pt x="3375" y="16720"/>
                </a:lnTo>
                <a:lnTo>
                  <a:pt x="14522" y="16720"/>
                </a:lnTo>
                <a:lnTo>
                  <a:pt x="1452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80"/>
                </a:moveTo>
                <a:lnTo>
                  <a:pt x="1350" y="16720"/>
                </a:lnTo>
                <a:lnTo>
                  <a:pt x="2700" y="16720"/>
                </a:lnTo>
                <a:lnTo>
                  <a:pt x="2700" y="4880"/>
                </a:lnTo>
                <a:close/>
              </a:path>
              <a:path w="21600" h="21600">
                <a:moveTo>
                  <a:pt x="0" y="4880"/>
                </a:moveTo>
                <a:lnTo>
                  <a:pt x="0" y="16720"/>
                </a:lnTo>
                <a:lnTo>
                  <a:pt x="675" y="16720"/>
                </a:lnTo>
                <a:lnTo>
                  <a:pt x="675" y="48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7010432" y="6572272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30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0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8143900" y="5981722"/>
            <a:ext cx="811213" cy="6619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880 h 21600"/>
              <a:gd name="T14" fmla="*/ 17720 w 21600"/>
              <a:gd name="T15" fmla="*/ 1672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522" y="0"/>
                </a:moveTo>
                <a:lnTo>
                  <a:pt x="14522" y="4880"/>
                </a:lnTo>
                <a:lnTo>
                  <a:pt x="3375" y="4880"/>
                </a:lnTo>
                <a:lnTo>
                  <a:pt x="3375" y="16720"/>
                </a:lnTo>
                <a:lnTo>
                  <a:pt x="14522" y="16720"/>
                </a:lnTo>
                <a:lnTo>
                  <a:pt x="1452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80"/>
                </a:moveTo>
                <a:lnTo>
                  <a:pt x="1350" y="16720"/>
                </a:lnTo>
                <a:lnTo>
                  <a:pt x="2700" y="16720"/>
                </a:lnTo>
                <a:lnTo>
                  <a:pt x="2700" y="4880"/>
                </a:lnTo>
                <a:close/>
              </a:path>
              <a:path w="21600" h="21600">
                <a:moveTo>
                  <a:pt x="0" y="4880"/>
                </a:moveTo>
                <a:lnTo>
                  <a:pt x="0" y="16720"/>
                </a:lnTo>
                <a:lnTo>
                  <a:pt x="675" y="16720"/>
                </a:lnTo>
                <a:lnTo>
                  <a:pt x="675" y="48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/>
          </a:p>
        </p:txBody>
      </p:sp>
      <p:graphicFrame>
        <p:nvGraphicFramePr>
          <p:cNvPr id="64525" name="Object 13"/>
          <p:cNvGraphicFramePr>
            <a:graphicFrameLocks noChangeAspect="1"/>
          </p:cNvGraphicFramePr>
          <p:nvPr/>
        </p:nvGraphicFramePr>
        <p:xfrm>
          <a:off x="5276862" y="1857364"/>
          <a:ext cx="1081088" cy="373063"/>
        </p:xfrm>
        <a:graphic>
          <a:graphicData uri="http://schemas.openxmlformats.org/presentationml/2006/ole">
            <p:oleObj spid="_x0000_s64525" name="Equation" r:id="rId4" imgW="1091880" imgH="393480" progId="Equation.DSMT4">
              <p:embed/>
            </p:oleObj>
          </a:graphicData>
        </a:graphic>
      </p:graphicFrame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142844" y="1142985"/>
            <a:ext cx="848669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hr-HR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r-HR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r-HR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r-H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r-H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r-HR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Pravokutnik 24"/>
          <p:cNvSpPr/>
          <p:nvPr/>
        </p:nvSpPr>
        <p:spPr>
          <a:xfrm>
            <a:off x="142844" y="357166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Dvije sukladne elipse upisane su u kvadrat stranice </a:t>
            </a:r>
            <a:r>
              <a:rPr lang="hr-HR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2c,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tako da im glavne osi sadrže dijagonale kvadrata. Na slici su još i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četiri kružnice jednakih polumjera </a:t>
            </a:r>
            <a:r>
              <a:rPr lang="hr-HR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hr-HR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Ako svaka od njih dodiruje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jednu elipsu iznutra u tjemenu na glavnoj osi, a drugu izvana u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tjemenu na sporednoj osi, dokaži da je                </a:t>
            </a:r>
            <a:endParaRPr lang="hr-HR" sz="2400" dirty="0" smtClean="0">
              <a:latin typeface="Arial" pitchFamily="34" charset="0"/>
            </a:endParaRPr>
          </a:p>
        </p:txBody>
      </p:sp>
      <p:pic>
        <p:nvPicPr>
          <p:cNvPr id="26" name="Slika 2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357430"/>
            <a:ext cx="4068000" cy="400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ravokutnik 6"/>
          <p:cNvSpPr/>
          <p:nvPr/>
        </p:nvSpPr>
        <p:spPr>
          <a:xfrm>
            <a:off x="357158" y="5014753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Ovaj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problem  </a:t>
            </a:r>
          </a:p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izložen je od 1844. godine</a:t>
            </a:r>
          </a:p>
          <a:p>
            <a:r>
              <a:rPr lang="hr-HR" sz="2400" i="1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Miyagi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>
          <a:xfrm>
            <a:off x="7081870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31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3600" dirty="0" smtClean="0">
                <a:latin typeface="Times New Roman" pitchFamily="18" charset="0"/>
                <a:cs typeface="Times New Roman" pitchFamily="18" charset="0"/>
              </a:rPr>
              <a:t>LEPEZE</a:t>
            </a:r>
            <a:r>
              <a:rPr lang="hr-HR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zervirano mjesto sadržaja 3" descr="E:\aaDesctop\SANGAKU\slike - kopija\AaNajuzi_izbor\zzbirke\1895Naobi_svet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49434" y="2988267"/>
            <a:ext cx="3645131" cy="174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2" name="Picture 2" descr="C:\Documents and Settings\Milan Kabic\Desktop\SANGAKU\slike - kopija\AaNajuzi_izbor\Fukushima_Prefektura\1895Naobi_sve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461" y="886683"/>
            <a:ext cx="8397943" cy="4042515"/>
          </a:xfrm>
          <a:prstGeom prst="rect">
            <a:avLst/>
          </a:prstGeom>
          <a:noFill/>
        </p:spPr>
      </p:pic>
      <p:sp>
        <p:nvSpPr>
          <p:cNvPr id="6" name="Pravokutnik 5"/>
          <p:cNvSpPr/>
          <p:nvPr/>
        </p:nvSpPr>
        <p:spPr>
          <a:xfrm>
            <a:off x="142844" y="4859736"/>
            <a:ext cx="88583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Fukushima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Naobi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svetište: 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Geometrijski crteži koji podsjećaju na japanske lepeze. Prikazivane su u obliku raznih geometrijskih likova: kao krug, kružni isječak, elipsa, trokut ili kvadrat. 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LEPEZE</a:t>
            </a:r>
            <a:endParaRPr lang="en-US" sz="3200" dirty="0"/>
          </a:p>
        </p:txBody>
      </p:sp>
      <p:pic>
        <p:nvPicPr>
          <p:cNvPr id="5" name="Slika 4" descr="http://sites.google.com/site/neshadynamicgeometry/_/rsrc/1288548853066/Home/japanskelepeze/japanskelepezesaiseckom/Un_sangaku.jpg?height=400&amp;width=330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3143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lika 5" descr="http://sites.google.com/site/neshadynamicgeometry/Home/japanskelepeze/japanskelepezesaiseckom/Lepeza001.jpg?attredirects=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285860"/>
            <a:ext cx="4641494" cy="298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ravokutnik 8"/>
          <p:cNvSpPr/>
          <p:nvPr/>
        </p:nvSpPr>
        <p:spPr>
          <a:xfrm>
            <a:off x="142844" y="4627915"/>
            <a:ext cx="8858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Ova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tabla je postavljena 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1873. godine u svetištu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Isinawa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koje se nalazi u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Ehime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na otoku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Shikoku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. Dimenzije drvene ploče su 75cm x 91cm. Autor problema je jedanaestogodišnji dječak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Kinjiro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Takasaki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, učenik majstora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Shoryu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Yamazaki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33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niOkvir 9"/>
          <p:cNvSpPr txBox="1"/>
          <p:nvPr/>
        </p:nvSpPr>
        <p:spPr>
          <a:xfrm>
            <a:off x="214282" y="214290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Lepeza ima oblik kružnog isječka sa središnjim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kutom od        i polumjerom    U isječak je upisano sedam krugova kao što je prikazano na slici. Pri tom su krugovi iste boje jednakih polumjera. Prikažite polumjere svih krugova pomoću     i odredite kvocijent crvenog i plavog kruga.  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543032" y="674670"/>
          <a:ext cx="457200" cy="254000"/>
        </p:xfrm>
        <a:graphic>
          <a:graphicData uri="http://schemas.openxmlformats.org/presentationml/2006/ole">
            <p:oleObj spid="_x0000_s65544" name="Equation" r:id="rId3" imgW="457200" imgH="253800" progId="Equation.DSMT4">
              <p:embed/>
            </p:oleObj>
          </a:graphicData>
        </a:graphic>
      </p:graphicFrame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71907" y="714356"/>
          <a:ext cx="228589" cy="285752"/>
        </p:xfrm>
        <a:graphic>
          <a:graphicData uri="http://schemas.openxmlformats.org/presentationml/2006/ole">
            <p:oleObj spid="_x0000_s65546" name="Equation" r:id="rId4" imgW="228600" imgH="279360" progId="Equation.DSMT4">
              <p:embed/>
            </p:oleObj>
          </a:graphicData>
        </a:graphic>
      </p:graphicFrame>
      <p:sp>
        <p:nvSpPr>
          <p:cNvPr id="6" name="AutoShape 10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86776" y="5857892"/>
            <a:ext cx="811213" cy="6619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880 h 21600"/>
              <a:gd name="T14" fmla="*/ 17720 w 21600"/>
              <a:gd name="T15" fmla="*/ 1672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522" y="0"/>
                </a:moveTo>
                <a:lnTo>
                  <a:pt x="14522" y="4880"/>
                </a:lnTo>
                <a:lnTo>
                  <a:pt x="3375" y="4880"/>
                </a:lnTo>
                <a:lnTo>
                  <a:pt x="3375" y="16720"/>
                </a:lnTo>
                <a:lnTo>
                  <a:pt x="14522" y="16720"/>
                </a:lnTo>
                <a:lnTo>
                  <a:pt x="1452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80"/>
                </a:moveTo>
                <a:lnTo>
                  <a:pt x="1350" y="16720"/>
                </a:lnTo>
                <a:lnTo>
                  <a:pt x="2700" y="16720"/>
                </a:lnTo>
                <a:lnTo>
                  <a:pt x="2700" y="4880"/>
                </a:lnTo>
                <a:close/>
              </a:path>
              <a:path w="21600" h="21600">
                <a:moveTo>
                  <a:pt x="0" y="4880"/>
                </a:moveTo>
                <a:lnTo>
                  <a:pt x="0" y="16720"/>
                </a:lnTo>
                <a:lnTo>
                  <a:pt x="675" y="16720"/>
                </a:lnTo>
                <a:lnTo>
                  <a:pt x="675" y="48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/>
          </a:p>
        </p:txBody>
      </p:sp>
      <p:pic>
        <p:nvPicPr>
          <p:cNvPr id="7" name="Picture 2" descr="E:\aaDesctop\SANGAKU\slike\Ehime_Pref\isaniwa1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85784" y="4864442"/>
            <a:ext cx="3261360" cy="2065020"/>
          </a:xfrm>
          <a:prstGeom prst="rect">
            <a:avLst/>
          </a:prstGeom>
          <a:noFill/>
        </p:spPr>
      </p:pic>
      <p:pic>
        <p:nvPicPr>
          <p:cNvPr id="65547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33742" y="2428868"/>
            <a:ext cx="57531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5548" name="Object 12"/>
          <p:cNvGraphicFramePr>
            <a:graphicFrameLocks noChangeAspect="1"/>
          </p:cNvGraphicFramePr>
          <p:nvPr/>
        </p:nvGraphicFramePr>
        <p:xfrm>
          <a:off x="6877050" y="1428750"/>
          <a:ext cx="190500" cy="285750"/>
        </p:xfrm>
        <a:graphic>
          <a:graphicData uri="http://schemas.openxmlformats.org/presentationml/2006/ole">
            <p:oleObj spid="_x0000_s65548" name="Equation" r:id="rId8" imgW="190440" imgH="279360" progId="Equation.DSMT4">
              <p:embed/>
            </p:oleObj>
          </a:graphicData>
        </a:graphic>
      </p:graphicFrame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>
          <a:xfrm>
            <a:off x="7010432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34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hlinkClick r:id="rId2" action="ppaction://hlinkfile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143116"/>
            <a:ext cx="7368166" cy="40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niOkvir 4"/>
          <p:cNvSpPr txBox="1"/>
          <p:nvPr/>
        </p:nvSpPr>
        <p:spPr>
          <a:xfrm>
            <a:off x="2500298" y="857232"/>
            <a:ext cx="3908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4000" dirty="0" smtClean="0">
                <a:solidFill>
                  <a:srgbClr val="FFC000"/>
                </a:solidFill>
              </a:rPr>
              <a:t>ZLATNI  SANGAKU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7" name="Pravokutnik 6"/>
          <p:cNvSpPr/>
          <p:nvPr/>
        </p:nvSpPr>
        <p:spPr>
          <a:xfrm>
            <a:off x="214282" y="1000108"/>
            <a:ext cx="1568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4.</a:t>
            </a:r>
            <a:endParaRPr lang="en-US" sz="2400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643998" cy="2154230"/>
          </a:xfrm>
        </p:spPr>
        <p:txBody>
          <a:bodyPr>
            <a:normAutofit fontScale="90000"/>
          </a:bodyPr>
          <a:lstStyle/>
          <a:p>
            <a:pPr algn="l"/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hr-HR" sz="27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Jedna stranica kvadrata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leži na pravcu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p.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Drugi sukladan kvadrat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EFGH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ima jedan vrh na pravcu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, a drugi vrh iste stranice leži na onoj stranici kvadrata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koja je okomita na pravac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. Okomica kroz točku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na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siječe pravac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u točki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P,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a pravac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CG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u točki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. Odredi najveću duljinu dužine       ako je duljina stranice kvadrata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400" dirty="0" smtClean="0"/>
              <a:t/>
            </a:r>
            <a:br>
              <a:rPr lang="hr-HR" sz="2400" dirty="0" smtClean="0"/>
            </a:br>
            <a:r>
              <a:rPr lang="hr-HR" sz="2400" dirty="0" smtClean="0"/>
              <a:t/>
            </a:r>
            <a:br>
              <a:rPr lang="hr-HR" sz="2400" dirty="0" smtClean="0"/>
            </a:br>
            <a:endParaRPr lang="en-US" sz="2400" dirty="0"/>
          </a:p>
        </p:txBody>
      </p:sp>
      <p:pic>
        <p:nvPicPr>
          <p:cNvPr id="4" name="Rezervirano mjesto sadržaja 3">
            <a:hlinkClick r:id="rId3" action="ppaction://hlinkfile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9332" y="2214554"/>
            <a:ext cx="5474700" cy="388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kutnik 4"/>
          <p:cNvSpPr/>
          <p:nvPr/>
        </p:nvSpPr>
        <p:spPr>
          <a:xfrm>
            <a:off x="71406" y="4572008"/>
            <a:ext cx="33575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Autor je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Murai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Sukehisa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, učenik učitelja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Fukuda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Rikena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tabla je postavljena oko 1846. g. u hramu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Sumiyoshi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Prefecturi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Osaka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572264" y="1785926"/>
          <a:ext cx="444500" cy="292100"/>
        </p:xfrm>
        <a:graphic>
          <a:graphicData uri="http://schemas.openxmlformats.org/presentationml/2006/ole">
            <p:oleObj spid="_x0000_s96258" name="Equation" r:id="rId5" imgW="444240" imgH="291960" progId="Equation.DSMT4">
              <p:embed/>
            </p:oleObj>
          </a:graphicData>
        </a:graphic>
      </p:graphicFrame>
      <p:sp>
        <p:nvSpPr>
          <p:cNvPr id="7" name="AutoShape 10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8072462" y="6072206"/>
            <a:ext cx="811213" cy="6619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880 h 21600"/>
              <a:gd name="T14" fmla="*/ 17720 w 21600"/>
              <a:gd name="T15" fmla="*/ 1672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522" y="0"/>
                </a:moveTo>
                <a:lnTo>
                  <a:pt x="14522" y="4880"/>
                </a:lnTo>
                <a:lnTo>
                  <a:pt x="3375" y="4880"/>
                </a:lnTo>
                <a:lnTo>
                  <a:pt x="3375" y="16720"/>
                </a:lnTo>
                <a:lnTo>
                  <a:pt x="14522" y="16720"/>
                </a:lnTo>
                <a:lnTo>
                  <a:pt x="1452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80"/>
                </a:moveTo>
                <a:lnTo>
                  <a:pt x="1350" y="16720"/>
                </a:lnTo>
                <a:lnTo>
                  <a:pt x="2700" y="16720"/>
                </a:lnTo>
                <a:lnTo>
                  <a:pt x="2700" y="4880"/>
                </a:lnTo>
                <a:close/>
              </a:path>
              <a:path w="21600" h="21600">
                <a:moveTo>
                  <a:pt x="0" y="4880"/>
                </a:moveTo>
                <a:lnTo>
                  <a:pt x="0" y="16720"/>
                </a:lnTo>
                <a:lnTo>
                  <a:pt x="675" y="16720"/>
                </a:lnTo>
                <a:lnTo>
                  <a:pt x="675" y="48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/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>
          <a:xfrm>
            <a:off x="7081870" y="6635775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36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511156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KONSTRUKCIJA RAVNALOM I ŠESTAROM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214282" y="1000108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Jedna stranica kvadrata leži na zajedničkoj tangenti dviju kružnica jednakih polumjera, a dva nasuprotna vrha pripadaju kružnicama. Prikaži stranicu kvadrata preko polumjera kružnica.</a:t>
            </a:r>
          </a:p>
          <a:p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(Ovaj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je izložen 1873. godine u svetištu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Katayamahiko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Murahisagun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u gradu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Okayama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804180"/>
            <a:ext cx="5832158" cy="3553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37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511156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KONSTRUKCIJA RAVNALOM I ŠESTAROM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214282" y="1214422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/>
          </a:p>
        </p:txBody>
      </p:sp>
      <p:pic>
        <p:nvPicPr>
          <p:cNvPr id="102402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1" y="1785927"/>
            <a:ext cx="442150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38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511156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KONSTRUKCIJA RAVNALOM I ŠESTAROM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214282" y="1071546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6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504" y="1961217"/>
            <a:ext cx="7208520" cy="425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39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Yasui"/>
          <p:cNvPicPr>
            <a:picLocks noChangeAspect="1" noChangeArrowheads="1"/>
          </p:cNvPicPr>
          <p:nvPr/>
        </p:nvPicPr>
        <p:blipFill>
          <a:blip r:embed="rId3" cstate="print">
            <a:lum bright="23000" contrast="19000"/>
          </a:blip>
          <a:srcRect/>
          <a:stretch>
            <a:fillRect/>
          </a:stretch>
        </p:blipFill>
        <p:spPr bwMode="auto">
          <a:xfrm>
            <a:off x="5857884" y="-223846"/>
            <a:ext cx="3249168" cy="2438400"/>
          </a:xfrm>
          <a:prstGeom prst="rect">
            <a:avLst/>
          </a:prstGeom>
          <a:noFill/>
        </p:spPr>
      </p:pic>
      <p:sp>
        <p:nvSpPr>
          <p:cNvPr id="2" name="Pravokutnik 1"/>
          <p:cNvSpPr/>
          <p:nvPr/>
        </p:nvSpPr>
        <p:spPr>
          <a:xfrm>
            <a:off x="214282" y="2049370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i="1" dirty="0" err="1" smtClean="0">
                <a:latin typeface="Times New Roman" pitchFamily="18" charset="0"/>
                <a:cs typeface="Times New Roman" pitchFamily="18" charset="0"/>
              </a:rPr>
              <a:t>Sangaku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problemi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ili kao što ih na Zapadu često zovu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Geometrijski problemi u Japanskim hramovima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su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matematički problemi koje su japanski matematičari i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obični amateri ispisivali na posebnim, lijepo ukrašenim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drvenim pločama, koje su postavljali pod krovišta u 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šintoističkim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svetištima i budističkim hramovima.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ravokutnik 2"/>
          <p:cNvSpPr/>
          <p:nvPr/>
        </p:nvSpPr>
        <p:spPr>
          <a:xfrm>
            <a:off x="500034" y="139463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SANGAKU PROBLEMI</a:t>
            </a:r>
            <a:endParaRPr lang="en-US" sz="3200" dirty="0"/>
          </a:p>
        </p:txBody>
      </p:sp>
      <p:pic>
        <p:nvPicPr>
          <p:cNvPr id="87041" name="Picture 1" descr="C:\Documents and Settings\Milan Kabic\Desktop\SANGAKU\slike - kopija\AaNajuzi_izbor\zzhram\Sangaku_Fukushima_26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298" y="4357694"/>
            <a:ext cx="3249168" cy="2438400"/>
          </a:xfrm>
          <a:prstGeom prst="rect">
            <a:avLst/>
          </a:prstGeom>
          <a:noFill/>
        </p:spPr>
      </p:pic>
      <p:pic>
        <p:nvPicPr>
          <p:cNvPr id="87045" name="Picture 5" descr="Fukushi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700" y="4357694"/>
            <a:ext cx="3249168" cy="2438400"/>
          </a:xfrm>
          <a:prstGeom prst="rect">
            <a:avLst/>
          </a:prstGeom>
          <a:noFill/>
        </p:spPr>
      </p:pic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142844" y="714356"/>
            <a:ext cx="57150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račun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ili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aritmetika</a:t>
            </a:r>
            <a:r>
              <a:rPr kumimoji="0" lang="hr-HR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hr-HR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gaku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znanost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ili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učenje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Sangaku</a:t>
            </a:r>
            <a:r>
              <a:rPr kumimoji="0" lang="hr-HR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ja-JP" altLang="en-US" sz="2400" dirty="0" smtClean="0"/>
              <a:t>算額</a:t>
            </a:r>
            <a:r>
              <a:rPr lang="hr-HR" altLang="ja-JP" sz="2400" dirty="0" smtClean="0"/>
              <a:t>)</a:t>
            </a:r>
            <a:r>
              <a:rPr kumimoji="0" lang="hr-HR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matematička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tabla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ploča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0914" y="2214554"/>
            <a:ext cx="2011680" cy="428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zervirano mjesto broja slajda 9"/>
          <p:cNvSpPr>
            <a:spLocks noGrp="1"/>
          </p:cNvSpPr>
          <p:nvPr>
            <p:ph type="sldNum" sz="quarter" idx="12"/>
          </p:nvPr>
        </p:nvSpPr>
        <p:spPr>
          <a:xfrm>
            <a:off x="6867556" y="6492899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4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543956" cy="2582858"/>
          </a:xfrm>
        </p:spPr>
        <p:txBody>
          <a:bodyPr>
            <a:normAutofit fontScale="90000"/>
          </a:bodyPr>
          <a:lstStyle/>
          <a:p>
            <a:pPr algn="l"/>
            <a: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700" b="1" i="1" u="sng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hr-HR" sz="27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U plavom </a:t>
            </a:r>
            <a:r>
              <a:rPr lang="hr-HR" sz="2700" dirty="0" err="1" smtClean="0">
                <a:latin typeface="Times New Roman" pitchFamily="18" charset="0"/>
                <a:cs typeface="Times New Roman" pitchFamily="18" charset="0"/>
              </a:rPr>
              <a:t>jednakostraničnim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trokutu su tri jednaka zelena kruga polumjera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četiri crvena kruga polumjera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i šest bijelih krugova polumjera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. Neka je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polumjer veće kružnice, </a:t>
            </a:r>
            <a:br>
              <a:rPr lang="hr-HR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polumjer kružnice upisane u trokut. Krugovi i kružnice se dodiruju kao što je prikazano na slici. Prikaži polumjere kružnica pomoću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(Rješenje: r =10c,  R=14c)</a:t>
            </a:r>
            <a:r>
              <a:rPr lang="hr-HR" sz="2400" dirty="0" smtClean="0"/>
              <a:t/>
            </a:r>
            <a:br>
              <a:rPr lang="hr-HR" sz="2400" dirty="0" smtClean="0"/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zervirano mjesto sadržaja 3" descr="TeenSangak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2018" y="2386036"/>
            <a:ext cx="44577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kutnik 4"/>
          <p:cNvSpPr/>
          <p:nvPr/>
        </p:nvSpPr>
        <p:spPr>
          <a:xfrm>
            <a:off x="214282" y="493456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Ovaj problem je 1865. godine postavio petnaestogodišnji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Tanabe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Shigetoshi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, u svetištu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Meiseirinji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Gifu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Preceftura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40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2225668"/>
          </a:xfrm>
        </p:spPr>
        <p:txBody>
          <a:bodyPr>
            <a:normAutofit fontScale="90000"/>
          </a:bodyPr>
          <a:lstStyle/>
          <a:p>
            <a:pPr algn="l"/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U kružnicu polumjera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upisana su dva kružna luka istog polumjera, koji se dodiruju u njezinom središtu i deset kružnica kao što je prikazano na slici. Dvije veće kružnice imaju promjer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, četiri crvene polumjer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hr-HR" sz="27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četiri plave polumjer </a:t>
            </a:r>
            <a:r>
              <a:rPr lang="hr-HR" sz="2700" i="1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hr-HR" sz="2700" dirty="0" smtClean="0">
                <a:latin typeface="Times New Roman" pitchFamily="18" charset="0"/>
                <a:cs typeface="Times New Roman" pitchFamily="18" charset="0"/>
              </a:rPr>
              <a:t>  Pokaži da je </a:t>
            </a:r>
            <a:r>
              <a:rPr lang="hr-HR" sz="2400" dirty="0" smtClean="0"/>
              <a:t/>
            </a:r>
            <a:br>
              <a:rPr lang="hr-HR" sz="2400" dirty="0" smtClean="0"/>
            </a:br>
            <a:r>
              <a:rPr lang="hr-HR" sz="2400" dirty="0" smtClean="0"/>
              <a:t/>
            </a:r>
            <a:br>
              <a:rPr lang="hr-HR" sz="2400" dirty="0" smtClean="0"/>
            </a:br>
            <a:endParaRPr lang="en-US" sz="2400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101850" y="1714488"/>
          <a:ext cx="1066800" cy="558800"/>
        </p:xfrm>
        <a:graphic>
          <a:graphicData uri="http://schemas.openxmlformats.org/presentationml/2006/ole">
            <p:oleObj spid="_x0000_s98306" name="Equation" r:id="rId3" imgW="1066680" imgH="558720" progId="Equation.DSMT4">
              <p:embed/>
            </p:oleObj>
          </a:graphicData>
        </a:graphic>
      </p:graphicFrame>
      <p:pic>
        <p:nvPicPr>
          <p:cNvPr id="5" name="Slika 72" descr="FanSangak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000240"/>
            <a:ext cx="4663440" cy="464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avokutnik 5"/>
          <p:cNvSpPr/>
          <p:nvPr/>
        </p:nvSpPr>
        <p:spPr>
          <a:xfrm>
            <a:off x="428596" y="4643446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Ovaj problem je 1865. </a:t>
            </a:r>
          </a:p>
          <a:p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godine postavila žena </a:t>
            </a:r>
          </a:p>
          <a:p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Okuda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Tsuma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, u svetištu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Meiseirinji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Gifu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82296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Pravokutnik 10"/>
          <p:cNvSpPr/>
          <p:nvPr/>
        </p:nvSpPr>
        <p:spPr>
          <a:xfrm>
            <a:off x="214282" y="428604"/>
            <a:ext cx="17049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11.</a:t>
            </a:r>
            <a:endParaRPr lang="en-US" sz="2400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62" y="3063168"/>
            <a:ext cx="4435200" cy="29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ravokutnik 3"/>
          <p:cNvSpPr/>
          <p:nvPr/>
        </p:nvSpPr>
        <p:spPr>
          <a:xfrm>
            <a:off x="214282" y="1371415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Ako je polumjer najvećeg polukruga </a:t>
            </a:r>
            <a:r>
              <a:rPr lang="hr-HR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dokažite da su</a:t>
            </a:r>
            <a:br>
              <a:rPr lang="hr-H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                 polumjeri manjih polukrugova redom:</a:t>
            </a:r>
            <a:r>
              <a:rPr lang="hr-H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</a:p>
          <a:p>
            <a:endParaRPr lang="en-US" sz="2400" dirty="0"/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7735" y="3637612"/>
            <a:ext cx="3737610" cy="186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6621490" y="1714492"/>
          <a:ext cx="1879600" cy="571500"/>
        </p:xfrm>
        <a:graphic>
          <a:graphicData uri="http://schemas.openxmlformats.org/presentationml/2006/ole">
            <p:oleObj spid="_x0000_s100360" name="Equation" r:id="rId5" imgW="1879560" imgH="571320" progId="Equation.DSMT4">
              <p:embed/>
            </p:oleObj>
          </a:graphicData>
        </a:graphic>
      </p:graphicFrame>
      <p:sp>
        <p:nvSpPr>
          <p:cNvPr id="7" name="Pravokutnik 6"/>
          <p:cNvSpPr/>
          <p:nvPr/>
        </p:nvSpPr>
        <p:spPr>
          <a:xfrm>
            <a:off x="0" y="6110607"/>
            <a:ext cx="4851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Portal crkve </a:t>
            </a:r>
            <a:r>
              <a:rPr lang="ca-ES" sz="2400" dirty="0" smtClean="0">
                <a:latin typeface="Times New Roman" pitchFamily="18" charset="0"/>
                <a:cs typeface="Times New Roman" pitchFamily="18" charset="0"/>
              </a:rPr>
              <a:t>d'Orsanmichele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u Firenci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kstniOkvir 7"/>
          <p:cNvSpPr txBox="1"/>
          <p:nvPr/>
        </p:nvSpPr>
        <p:spPr>
          <a:xfrm>
            <a:off x="2357422" y="71414"/>
            <a:ext cx="414087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Daleki istok  ili  Zapad?</a:t>
            </a:r>
          </a:p>
          <a:p>
            <a:pPr algn="ctr"/>
            <a:r>
              <a:rPr lang="hr-HR" sz="3200" dirty="0" err="1" smtClean="0">
                <a:latin typeface="Times New Roman" pitchFamily="18" charset="0"/>
                <a:cs typeface="Times New Roman" pitchFamily="18" charset="0"/>
              </a:rPr>
              <a:t>Wasan</a:t>
            </a:r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  ili  </a:t>
            </a:r>
            <a:r>
              <a:rPr lang="hr-HR" sz="3200" dirty="0" err="1" smtClean="0">
                <a:latin typeface="Times New Roman" pitchFamily="18" charset="0"/>
                <a:cs typeface="Times New Roman" pitchFamily="18" charset="0"/>
              </a:rPr>
              <a:t>Yosan</a:t>
            </a:r>
            <a:r>
              <a:rPr lang="hr-HR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hr-HR" dirty="0" smtClean="0"/>
              <a:t/>
            </a:r>
            <a:br>
              <a:rPr lang="hr-HR" dirty="0" smtClean="0"/>
            </a:br>
            <a:endParaRPr lang="en-US" dirty="0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43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1667" y="97175"/>
            <a:ext cx="5606415" cy="618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Pravokutnik 2"/>
          <p:cNvSpPr/>
          <p:nvPr/>
        </p:nvSpPr>
        <p:spPr>
          <a:xfrm>
            <a:off x="71406" y="714356"/>
            <a:ext cx="17988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Problem </a:t>
            </a:r>
            <a:r>
              <a:rPr lang="hr-HR" sz="2400" b="1" i="1" u="sng" dirty="0" smtClean="0"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hr-HR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44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32" y="71414"/>
            <a:ext cx="8858312" cy="1571636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Japan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日本国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Nippon/Nihon,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doslovno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Zemlja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gdje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izlazi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Zemlja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izlazećeg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sunca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tj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skraćeno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izvor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sunca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") je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država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blizu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130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miliona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stanovnika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prostire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oko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4.000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otoka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/>
          </a:p>
        </p:txBody>
      </p:sp>
      <p:pic>
        <p:nvPicPr>
          <p:cNvPr id="5" name="Rezervirano mjesto sadržaja 3" descr="Datoteka:Imperial Seal of Japan.svg"/>
          <p:cNvPicPr>
            <a:picLocks/>
          </p:cNvPicPr>
          <p:nvPr/>
        </p:nvPicPr>
        <p:blipFill>
          <a:blip r:embed="rId2" cstate="print">
            <a:lum bright="28000" contrast="34000"/>
          </a:blip>
          <a:srcRect/>
          <a:stretch>
            <a:fillRect/>
          </a:stretch>
        </p:blipFill>
        <p:spPr bwMode="auto">
          <a:xfrm>
            <a:off x="5214966" y="2214578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avokutnik 5"/>
          <p:cNvSpPr/>
          <p:nvPr/>
        </p:nvSpPr>
        <p:spPr>
          <a:xfrm>
            <a:off x="5214942" y="5715016"/>
            <a:ext cx="36968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Grb Japana je žuta ili </a:t>
            </a:r>
            <a:r>
              <a:rPr lang="hr-HR" sz="2000" dirty="0" err="1" smtClean="0">
                <a:latin typeface="Times New Roman" pitchFamily="18" charset="0"/>
                <a:cs typeface="Times New Roman" pitchFamily="18" charset="0"/>
              </a:rPr>
              <a:t>narandžasta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hr-HR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krizantema</a:t>
            </a:r>
            <a:endParaRPr lang="en-US" sz="2000" dirty="0"/>
          </a:p>
        </p:txBody>
      </p:sp>
      <p:sp>
        <p:nvSpPr>
          <p:cNvPr id="7" name="Pravokutnik 6"/>
          <p:cNvSpPr/>
          <p:nvPr/>
        </p:nvSpPr>
        <p:spPr>
          <a:xfrm>
            <a:off x="71438" y="541373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astava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Japan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je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bijele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podloge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kojoj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 u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središtu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nalazi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crveni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krug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simbolizira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izlazeće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Sunce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2191714"/>
            <a:ext cx="4491990" cy="288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97055"/>
            <a:ext cx="236347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lika 7" descr="Sangaku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80"/>
            <a:ext cx="2469356" cy="264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niOkvir 8"/>
          <p:cNvSpPr txBox="1"/>
          <p:nvPr/>
        </p:nvSpPr>
        <p:spPr>
          <a:xfrm>
            <a:off x="2940520" y="-24"/>
            <a:ext cx="2634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4000" dirty="0" smtClean="0">
                <a:latin typeface="Times New Roman" pitchFamily="18" charset="0"/>
                <a:cs typeface="Times New Roman" pitchFamily="18" charset="0"/>
              </a:rPr>
              <a:t>GALERIJA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50" name="Picture 2" descr="C:\Documents and Settings\Milan Kabic\Desktop\Prezentacija_za ZSV\Sangaku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643314"/>
            <a:ext cx="2438400" cy="2596896"/>
          </a:xfrm>
          <a:prstGeom prst="rect">
            <a:avLst/>
          </a:prstGeom>
          <a:noFill/>
        </p:spPr>
      </p:pic>
      <p:pic>
        <p:nvPicPr>
          <p:cNvPr id="104452" name="Picture 4" descr="C:\Documents and Settings\Milan Kabic\Desktop\Prezentacija_za ZSV\Sangaku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642918"/>
            <a:ext cx="2128838" cy="1333500"/>
          </a:xfrm>
          <a:prstGeom prst="rect">
            <a:avLst/>
          </a:prstGeom>
          <a:noFill/>
        </p:spPr>
      </p:pic>
      <p:pic>
        <p:nvPicPr>
          <p:cNvPr id="10" name="Slika 101" descr="http://www.matheraetsel.de/images/fancirc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571480"/>
            <a:ext cx="2592324" cy="175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4786322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Slika 12" descr="http://www.sangakoo.com/user/files/image/Articulos/matematicas/sangaku_img/image00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428868"/>
            <a:ext cx="2553675" cy="223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Pravokutnik 14"/>
          <p:cNvSpPr/>
          <p:nvPr/>
        </p:nvSpPr>
        <p:spPr>
          <a:xfrm>
            <a:off x="4599013" y="6143644"/>
            <a:ext cx="46164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9"/>
              </a:rPr>
              <a:t>http://hermay.org/jconstant/wasan/index.html</a:t>
            </a:r>
            <a:endParaRPr lang="hr-HR" dirty="0" smtClean="0"/>
          </a:p>
          <a:p>
            <a:endParaRPr lang="en-US" dirty="0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298" y="1928802"/>
            <a:ext cx="24288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44" y="214290"/>
            <a:ext cx="24288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57" name="Picture 5" descr="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72066" y="714356"/>
            <a:ext cx="952500" cy="952500"/>
          </a:xfrm>
          <a:prstGeom prst="rect">
            <a:avLst/>
          </a:prstGeom>
          <a:noFill/>
        </p:spPr>
      </p:pic>
      <p:sp>
        <p:nvSpPr>
          <p:cNvPr id="14" name="Rezervirano mjesto broja slajda 13"/>
          <p:cNvSpPr>
            <a:spLocks noGrp="1"/>
          </p:cNvSpPr>
          <p:nvPr>
            <p:ph type="sldNum" sz="quarter" idx="12"/>
          </p:nvPr>
        </p:nvSpPr>
        <p:spPr>
          <a:xfrm>
            <a:off x="7010432" y="6572272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46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ilan Kabic\Desktop\noveslike\04ball30woo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5100638" cy="3953827"/>
          </a:xfrm>
          <a:prstGeom prst="rect">
            <a:avLst/>
          </a:prstGeom>
          <a:noFill/>
        </p:spPr>
      </p:pic>
      <p:pic>
        <p:nvPicPr>
          <p:cNvPr id="5" name="Picture 2" descr="C:\Documents and Settings\Milan Kabic\Desktop\noveslike\30ballsL_An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7383" y="-24"/>
            <a:ext cx="3819525" cy="3819525"/>
          </a:xfrm>
          <a:prstGeom prst="rect">
            <a:avLst/>
          </a:prstGeom>
          <a:noFill/>
        </p:spPr>
      </p:pic>
      <p:pic>
        <p:nvPicPr>
          <p:cNvPr id="6" name="Picture 2" descr="C:\Documents and Settings\Milan Kabic\Desktop\noveslike\IcosidodecahedronSpheres_50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857760"/>
            <a:ext cx="1085850" cy="1085850"/>
          </a:xfrm>
          <a:prstGeom prst="rect">
            <a:avLst/>
          </a:prstGeom>
          <a:noFill/>
        </p:spPr>
      </p:pic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47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.S. Dugo Selo\Desktop\francuski_sangaku\s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9338" y="1171575"/>
            <a:ext cx="4505325" cy="451485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48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Documents and Settings\Milan Kabic\Desktop\francuski_sangaku\cube3.bmp"/>
          <p:cNvPicPr>
            <a:picLocks noChangeAspect="1" noChangeArrowheads="1"/>
          </p:cNvPicPr>
          <p:nvPr/>
        </p:nvPicPr>
        <p:blipFill>
          <a:blip r:embed="rId2" cstate="print">
            <a:lum bright="19000" contrast="38000"/>
          </a:blip>
          <a:srcRect/>
          <a:stretch>
            <a:fillRect/>
          </a:stretch>
        </p:blipFill>
        <p:spPr bwMode="auto">
          <a:xfrm>
            <a:off x="-121888" y="-162854"/>
            <a:ext cx="9265920" cy="694944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49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aaDesctop\SANGAKU\slike - kopija\AaNajuzi_izbor\zzhram\Sangaku_Fukushima_2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61460" cy="3048000"/>
          </a:xfrm>
          <a:prstGeom prst="rect">
            <a:avLst/>
          </a:prstGeom>
          <a:noFill/>
        </p:spPr>
      </p:pic>
      <p:pic>
        <p:nvPicPr>
          <p:cNvPr id="2052" name="Picture 4" descr="E:\aaDesctop\SANGAKU\slike - kopija\AaNajuzi_izbor\zzhram\Sli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3929066"/>
            <a:ext cx="3806342" cy="2867558"/>
          </a:xfrm>
          <a:prstGeom prst="rect">
            <a:avLst/>
          </a:prstGeom>
          <a:noFill/>
        </p:spPr>
      </p:pic>
      <p:pic>
        <p:nvPicPr>
          <p:cNvPr id="2053" name="Picture 5" descr="E:\aaDesctop\SANGAKU\slike - kopija\AaNajuzi_izbor\zzhram\Slik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42852"/>
            <a:ext cx="4078224" cy="3072384"/>
          </a:xfrm>
          <a:prstGeom prst="rect">
            <a:avLst/>
          </a:prstGeom>
          <a:noFill/>
        </p:spPr>
      </p:pic>
      <p:sp>
        <p:nvSpPr>
          <p:cNvPr id="11" name="Pravokutnik 10"/>
          <p:cNvSpPr/>
          <p:nvPr/>
        </p:nvSpPr>
        <p:spPr>
          <a:xfrm>
            <a:off x="4536504" y="3929066"/>
            <a:ext cx="4572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Sunce doziva maglu.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Ona se penje stepenicama hrama,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uz lukove i odlazi kući.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Na okviru vrata i pod 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strehom drvene ploče.</a:t>
            </a:r>
          </a:p>
          <a:p>
            <a:endParaRPr lang="hr-HR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hr-HR" sz="2400" dirty="0" err="1" smtClean="0">
                <a:latin typeface="Times New Roman" pitchFamily="18" charset="0"/>
                <a:cs typeface="Times New Roman" pitchFamily="18" charset="0"/>
              </a:rPr>
              <a:t>Basho</a:t>
            </a:r>
            <a:endParaRPr lang="hr-H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dirty="0" smtClean="0"/>
              <a:t> </a:t>
            </a:r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857224" y="3395963"/>
            <a:ext cx="2932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Fukushima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6867556" y="6492899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5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C:\Documents and Settings\Milan Kabic\Desktop\francuski_sangaku\pyramide.bmp"/>
          <p:cNvPicPr>
            <a:picLocks noChangeAspect="1" noChangeArrowheads="1"/>
          </p:cNvPicPr>
          <p:nvPr/>
        </p:nvPicPr>
        <p:blipFill>
          <a:blip r:embed="rId2" cstate="print">
            <a:lum bright="36000" contrast="44000"/>
          </a:blip>
          <a:srcRect/>
          <a:stretch>
            <a:fillRect/>
          </a:stretch>
        </p:blipFill>
        <p:spPr bwMode="auto">
          <a:xfrm>
            <a:off x="-121888" y="-91416"/>
            <a:ext cx="9265920" cy="694944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50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Documents and Settings\Milan Kabic\Desktop\francuski_sangaku\spheres3_noire.bmp"/>
          <p:cNvPicPr>
            <a:picLocks noChangeAspect="1" noChangeArrowheads="1"/>
          </p:cNvPicPr>
          <p:nvPr/>
        </p:nvPicPr>
        <p:blipFill>
          <a:blip r:embed="rId2" cstate="print">
            <a:lum bright="23000" contrast="30000"/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51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1"/>
          <p:cNvSpPr>
            <a:spLocks noChangeArrowheads="1"/>
          </p:cNvSpPr>
          <p:nvPr/>
        </p:nvSpPr>
        <p:spPr bwMode="auto">
          <a:xfrm>
            <a:off x="71438" y="428604"/>
            <a:ext cx="892971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Literatura: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[1] 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Hidetoshi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Fukagawa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and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Dan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Pedoe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Japanese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Temple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Geometry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Problems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San Gaku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Charles</a:t>
            </a:r>
            <a:r>
              <a:rPr lang="hr-HR" sz="2200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Babbage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Research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Centre,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Winnipeg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Canada, 1989.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[2]  H.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Fukagawa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and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J. F.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Rigby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Traditional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Japanese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Mathematics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Problems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of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the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18th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and</a:t>
            </a:r>
            <a:r>
              <a:rPr lang="hr-HR" sz="22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19</a:t>
            </a:r>
            <a:r>
              <a:rPr kumimoji="0" lang="hr-HR" sz="22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th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Centuries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SCT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Press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Singapore, 2002.   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[3] 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Fukagawa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Hidetoshi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and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Tony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Rothman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Sacred Mathematics: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Japanese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Temple</a:t>
            </a:r>
            <a:r>
              <a:rPr lang="hr-HR" sz="2200" i="1" dirty="0" smtClean="0">
                <a:solidFill>
                  <a:srgbClr val="0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Geometry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Princeton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University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Press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Princeton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, 2008.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[4]  Vladimir Devide,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Geometrijski problemi u japanskim hramovima,</a:t>
            </a:r>
            <a:r>
              <a:rPr lang="hr-HR" sz="22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hr-HR" sz="22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lang="hr-HR" sz="22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hr-H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MFLgod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XLV (1994. – 1995.), br. 3 (179), str. 124 – 129.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[5]  Karmela Milutinović,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Zadatci o elipsama iz japanskih hramova,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MFL</a:t>
            </a:r>
            <a:r>
              <a:rPr kumimoji="0" lang="hr-HR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god. L (1999. – 2000.), br. 3 (199), str. 145 – 152.</a:t>
            </a:r>
            <a:b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[6]  Vladimir Devide,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O knjizi „Tradicionalni japanski matematički</a:t>
            </a:r>
            <a:b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problemi</a:t>
            </a:r>
            <a:r>
              <a:rPr lang="hr-HR" sz="2200" i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18. i 19. stoljeća“, autora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Hidetoshija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Fukagawe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i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John</a:t>
            </a:r>
            <a:r>
              <a:rPr kumimoji="0" lang="hr-HR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hr-H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F.</a:t>
            </a:r>
            <a:br>
              <a:rPr kumimoji="0" lang="hr-H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hr-H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hr-HR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Rigbyja</a:t>
            </a:r>
            <a:r>
              <a:rPr kumimoji="0" lang="hr-H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hr-H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MFL god. LIV (2003. – 2004.), br. 1 (213), str. 9 – 13.</a:t>
            </a:r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52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1996070" y="5098333"/>
            <a:ext cx="62192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4800" dirty="0" smtClean="0">
                <a:solidFill>
                  <a:srgbClr val="0070C0"/>
                </a:solidFill>
                <a:latin typeface="Constantia" pitchFamily="18" charset="0"/>
                <a:cs typeface="Arial" pitchFamily="34" charset="0"/>
              </a:rPr>
              <a:t>HVALA   NA   PAŽNJI!</a:t>
            </a:r>
            <a:endParaRPr lang="hr-HR" sz="4800" dirty="0">
              <a:solidFill>
                <a:srgbClr val="0070C0"/>
              </a:solidFill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3" name="Pravokutnik 2"/>
          <p:cNvSpPr/>
          <p:nvPr/>
        </p:nvSpPr>
        <p:spPr>
          <a:xfrm>
            <a:off x="357158" y="197346"/>
            <a:ext cx="8143932" cy="4339650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2800" dirty="0" smtClean="0">
                <a:latin typeface="Constantia" pitchFamily="18" charset="0"/>
              </a:rPr>
              <a:t/>
            </a:r>
            <a:br>
              <a:rPr lang="hr-HR" sz="2800" dirty="0" smtClean="0">
                <a:latin typeface="Constantia" pitchFamily="18" charset="0"/>
              </a:rPr>
            </a:br>
            <a:r>
              <a:rPr lang="hr-HR" sz="2800" i="1" dirty="0" smtClean="0">
                <a:latin typeface="Times New Roman" pitchFamily="18" charset="0"/>
                <a:cs typeface="Times New Roman" pitchFamily="18" charset="0"/>
              </a:rPr>
              <a:t>Ovo je pokušaj da se “lijepa matematika” vrati u nastavne planove i nastavu matematike. To će kod učenika pobuditi intelektualnu znatiželju i biti im poticaj da održe i dalje razvijaju svoje zanimanje </a:t>
            </a:r>
            <a:r>
              <a:rPr lang="hr-HR" sz="2800" i="1" smtClean="0">
                <a:latin typeface="Times New Roman" pitchFamily="18" charset="0"/>
                <a:cs typeface="Times New Roman" pitchFamily="18" charset="0"/>
              </a:rPr>
              <a:t>za matematiku.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en-US" dirty="0"/>
          </a:p>
        </p:txBody>
      </p:sp>
      <p:sp>
        <p:nvSpPr>
          <p:cNvPr id="5" name="Pravokutnik 4"/>
          <p:cNvSpPr/>
          <p:nvPr/>
        </p:nvSpPr>
        <p:spPr>
          <a:xfrm>
            <a:off x="785786" y="428604"/>
            <a:ext cx="7358114" cy="9541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hr-HR" sz="2800" dirty="0" smtClean="0">
                <a:latin typeface="Constantia" pitchFamily="18" charset="0"/>
              </a:rPr>
              <a:t>VIZUALIZACIJA  MATEMATIČKIH SADRŽAJA</a:t>
            </a:r>
            <a:endParaRPr lang="en-US" sz="2800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275E-0C1F-400B-B3C7-FB8E107EF517}" type="slidenum">
              <a:rPr lang="hr-HR" smtClean="0"/>
              <a:pPr/>
              <a:t>53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aaDesctop\SANGAKU\slike - kopija\AaNajuzi_izbor\zzbirke\atut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36912" y="713606"/>
            <a:ext cx="13696950" cy="3219450"/>
          </a:xfrm>
          <a:prstGeom prst="rect">
            <a:avLst/>
          </a:prstGeom>
          <a:noFill/>
        </p:spPr>
      </p:pic>
      <p:sp>
        <p:nvSpPr>
          <p:cNvPr id="4" name="TekstniOkvir 3"/>
          <p:cNvSpPr txBox="1"/>
          <p:nvPr/>
        </p:nvSpPr>
        <p:spPr>
          <a:xfrm>
            <a:off x="5357818" y="4581128"/>
            <a:ext cx="36433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Srebrni listovi lopoča: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tragovi mjesečeva</a:t>
            </a:r>
          </a:p>
          <a:p>
            <a:pPr algn="ctr"/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posjeta jezeru.</a:t>
            </a:r>
          </a:p>
          <a:p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               Vladimir Devide</a:t>
            </a:r>
            <a:endParaRPr lang="hr-H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kstniOkvir 4"/>
          <p:cNvSpPr txBox="1"/>
          <p:nvPr/>
        </p:nvSpPr>
        <p:spPr>
          <a:xfrm>
            <a:off x="-32" y="4071942"/>
            <a:ext cx="37211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Svetište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Atuta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, Prefektura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Aichi</a:t>
            </a:r>
            <a:endParaRPr lang="en-US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686755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6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aaDesctop\SANGAKU\slike - kopija\AaNajuzi_izbor\zzbirke\rinsenj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604" y="332656"/>
            <a:ext cx="7763828" cy="3813810"/>
          </a:xfrm>
          <a:prstGeom prst="rect">
            <a:avLst/>
          </a:prstGeom>
          <a:noFill/>
        </p:spPr>
      </p:pic>
      <p:sp>
        <p:nvSpPr>
          <p:cNvPr id="3" name="TekstniOkvir 2"/>
          <p:cNvSpPr txBox="1"/>
          <p:nvPr/>
        </p:nvSpPr>
        <p:spPr>
          <a:xfrm>
            <a:off x="5652120" y="4581128"/>
            <a:ext cx="3240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i="1" dirty="0" smtClean="0">
                <a:latin typeface="+mj-lt"/>
                <a:cs typeface="Arial" pitchFamily="34" charset="0"/>
              </a:rPr>
              <a:t>Tiho svitanje</a:t>
            </a:r>
            <a:r>
              <a:rPr lang="hr-HR" sz="2400" i="1" dirty="0" smtClean="0">
                <a:latin typeface="+mj-lt"/>
                <a:cs typeface="Arial" pitchFamily="34" charset="0"/>
              </a:rPr>
              <a:t>.</a:t>
            </a:r>
            <a:r>
              <a:rPr lang="vi-VN" sz="2400" i="1" dirty="0" smtClean="0">
                <a:latin typeface="+mj-lt"/>
                <a:cs typeface="Arial" pitchFamily="34" charset="0"/>
              </a:rPr>
              <a:t/>
            </a:r>
            <a:br>
              <a:rPr lang="vi-VN" sz="2400" i="1" dirty="0" smtClean="0">
                <a:latin typeface="+mj-lt"/>
                <a:cs typeface="Arial" pitchFamily="34" charset="0"/>
              </a:rPr>
            </a:br>
            <a:r>
              <a:rPr lang="vi-VN" sz="2400" i="1" dirty="0" smtClean="0">
                <a:latin typeface="+mj-lt"/>
                <a:cs typeface="Arial" pitchFamily="34" charset="0"/>
              </a:rPr>
              <a:t>Između neba i zemlje</a:t>
            </a:r>
            <a:br>
              <a:rPr lang="vi-VN" sz="2400" i="1" dirty="0" smtClean="0">
                <a:latin typeface="+mj-lt"/>
                <a:cs typeface="Arial" pitchFamily="34" charset="0"/>
              </a:rPr>
            </a:br>
            <a:r>
              <a:rPr lang="vi-VN" sz="2400" i="1" dirty="0" smtClean="0">
                <a:latin typeface="+mj-lt"/>
                <a:cs typeface="Arial" pitchFamily="34" charset="0"/>
              </a:rPr>
              <a:t>svijetla nit</a:t>
            </a:r>
            <a:r>
              <a:rPr lang="hr-HR" sz="2400" i="1" dirty="0" smtClean="0">
                <a:latin typeface="+mj-lt"/>
                <a:cs typeface="Arial" pitchFamily="34" charset="0"/>
              </a:rPr>
              <a:t>.</a:t>
            </a:r>
            <a:r>
              <a:rPr lang="vi-VN" sz="2400" dirty="0" smtClean="0">
                <a:latin typeface="+mj-lt"/>
                <a:cs typeface="Arial" pitchFamily="34" charset="0"/>
              </a:rPr>
              <a:t/>
            </a:r>
            <a:br>
              <a:rPr lang="vi-VN" sz="2400" dirty="0" smtClean="0">
                <a:latin typeface="+mj-lt"/>
                <a:cs typeface="Arial" pitchFamily="34" charset="0"/>
              </a:rPr>
            </a:br>
            <a:endParaRPr lang="vi-VN" sz="2400" dirty="0" smtClean="0">
              <a:latin typeface="+mj-lt"/>
              <a:cs typeface="Arial" pitchFamily="34" charset="0"/>
            </a:endParaRPr>
          </a:p>
          <a:p>
            <a:r>
              <a:rPr lang="hr-HR" sz="2400" dirty="0" smtClean="0">
                <a:latin typeface="+mj-lt"/>
                <a:cs typeface="Arial" pitchFamily="34" charset="0"/>
              </a:rPr>
              <a:t>         </a:t>
            </a:r>
            <a:r>
              <a:rPr lang="vi-VN" sz="2400" dirty="0" smtClean="0">
                <a:latin typeface="+mj-lt"/>
                <a:cs typeface="Arial" pitchFamily="34" charset="0"/>
              </a:rPr>
              <a:t>Timjana Mahečić </a:t>
            </a:r>
          </a:p>
          <a:p>
            <a:endParaRPr lang="hr-HR" dirty="0"/>
          </a:p>
        </p:txBody>
      </p:sp>
      <p:sp>
        <p:nvSpPr>
          <p:cNvPr id="4" name="Pravokutnik 3"/>
          <p:cNvSpPr/>
          <p:nvPr/>
        </p:nvSpPr>
        <p:spPr>
          <a:xfrm>
            <a:off x="571472" y="4274114"/>
            <a:ext cx="37771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Hram R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insenji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Nagano</a:t>
            </a:r>
            <a:r>
              <a:rPr lang="hr-H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>
          <a:xfrm>
            <a:off x="686755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7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aaDesctop\SANGAKU\slike - kopija\AaNajuzi_izbor\zzbirke\ta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56" y="357166"/>
            <a:ext cx="8892540" cy="5654040"/>
          </a:xfrm>
          <a:prstGeom prst="rect">
            <a:avLst/>
          </a:prstGeom>
          <a:noFill/>
        </p:spPr>
      </p:pic>
      <p:sp>
        <p:nvSpPr>
          <p:cNvPr id="3" name="Pravokutnik 2"/>
          <p:cNvSpPr/>
          <p:nvPr/>
        </p:nvSpPr>
        <p:spPr>
          <a:xfrm>
            <a:off x="4230090" y="5988626"/>
            <a:ext cx="4628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Fukuoka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, svetište </a:t>
            </a:r>
            <a:r>
              <a:rPr lang="hr-HR" sz="2400" i="1" dirty="0" err="1" smtClean="0">
                <a:latin typeface="Times New Roman" pitchFamily="18" charset="0"/>
                <a:cs typeface="Times New Roman" pitchFamily="18" charset="0"/>
              </a:rPr>
              <a:t>Takami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>
          <a:xfrm>
            <a:off x="686755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8</a:t>
            </a:fld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aaDesctop\SANGAKU\slike - kopija\AaNajuzi_izbor\zzbirke\takemizuwa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84154" cy="3548695"/>
          </a:xfrm>
          <a:prstGeom prst="rect">
            <a:avLst/>
          </a:prstGeom>
          <a:noFill/>
        </p:spPr>
      </p:pic>
      <p:sp>
        <p:nvSpPr>
          <p:cNvPr id="3" name="Pravokutnik 2"/>
          <p:cNvSpPr/>
          <p:nvPr/>
        </p:nvSpPr>
        <p:spPr>
          <a:xfrm>
            <a:off x="4968552" y="4572008"/>
            <a:ext cx="3923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Proljeće odlazi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oklijevajući u</a:t>
            </a:r>
            <a:br>
              <a:rPr lang="hr-HR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kasnom cvijetu trešnje.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hr-HR" sz="2400" dirty="0" smtClean="0">
                <a:latin typeface="Arial" pitchFamily="34" charset="0"/>
                <a:cs typeface="Arial" pitchFamily="34" charset="0"/>
              </a:rPr>
            </a:br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hr-HR" sz="2400" i="1" dirty="0" smtClean="0"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hr-HR" sz="2400" dirty="0" err="1" smtClean="0">
                <a:latin typeface="Arial" pitchFamily="34" charset="0"/>
                <a:cs typeface="Arial" pitchFamily="34" charset="0"/>
              </a:rPr>
              <a:t>Buson</a:t>
            </a:r>
            <a:endParaRPr lang="hr-H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Natječaj za haiku poezij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333898"/>
            <a:ext cx="3524250" cy="2381250"/>
          </a:xfrm>
          <a:prstGeom prst="rect">
            <a:avLst/>
          </a:prstGeom>
          <a:noFill/>
        </p:spPr>
      </p:pic>
      <p:sp>
        <p:nvSpPr>
          <p:cNvPr id="5" name="Pravokutnik 4"/>
          <p:cNvSpPr/>
          <p:nvPr/>
        </p:nvSpPr>
        <p:spPr>
          <a:xfrm>
            <a:off x="142844" y="3845486"/>
            <a:ext cx="51192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Svetište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Takemizuwake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Nagano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i="1" dirty="0" err="1" smtClean="0">
                <a:latin typeface="Times New Roman" pitchFamily="18" charset="0"/>
                <a:cs typeface="Times New Roman" pitchFamily="18" charset="0"/>
              </a:rPr>
              <a:t>Prefectura</a:t>
            </a:r>
            <a:r>
              <a:rPr lang="hr-HR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6867556" y="6564337"/>
            <a:ext cx="2133600" cy="365125"/>
          </a:xfrm>
        </p:spPr>
        <p:txBody>
          <a:bodyPr/>
          <a:lstStyle/>
          <a:p>
            <a:fld id="{9A02275E-0C1F-400B-B3C7-FB8E107EF517}" type="slidenum">
              <a:rPr lang="hr-HR" smtClean="0"/>
              <a:pPr/>
              <a:t>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8471</TotalTime>
  <Words>867</Words>
  <Application>Microsoft Office PowerPoint</Application>
  <PresentationFormat>Prikaz na zaslonu (4:3)</PresentationFormat>
  <Paragraphs>275</Paragraphs>
  <Slides>53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53</vt:i4>
      </vt:variant>
    </vt:vector>
  </HeadingPairs>
  <TitlesOfParts>
    <vt:vector size="55" baseType="lpstr">
      <vt:lpstr>Office tema</vt:lpstr>
      <vt:lpstr>Equation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 POVIJESNI KONTEKST </vt:lpstr>
      <vt:lpstr>  EDO  PERID 1603. - 1867.  </vt:lpstr>
      <vt:lpstr>Slajd 13</vt:lpstr>
      <vt:lpstr>Slajd 14</vt:lpstr>
      <vt:lpstr>RAZDOBLJE  RENESANSE – Genroku</vt:lpstr>
      <vt:lpstr>RAZDOBLJE  RENESANSE – Genroku</vt:lpstr>
      <vt:lpstr>RAZVOJ TRADICIONALNE JAPANSKE MATEMATIKE - WASAN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NEKOLIKO RIJEŠENIH SANGAKU PROBLEMA</vt:lpstr>
      <vt:lpstr>Slajd 31</vt:lpstr>
      <vt:lpstr>LEPEZE </vt:lpstr>
      <vt:lpstr>LEPEZE</vt:lpstr>
      <vt:lpstr>Slajd 34</vt:lpstr>
      <vt:lpstr>Slajd 35</vt:lpstr>
      <vt:lpstr>  Problem 5. Jedna stranica kvadrata ABCD leži na pravcu p. Drugi sukladan kvadrat EFGH ima jedan vrh na pravcu p, a drugi vrh iste stranice leži na onoj stranici kvadrata ABCD koja je okomita na pravac p. Okomica kroz točku H na p siječe pravac p u točki P, a pravac CG u točki T. Odredi najveću duljinu dužine       ako je duljina stranice kvadrata a.  </vt:lpstr>
      <vt:lpstr>KONSTRUKCIJA RAVNALOM I ŠESTAROM</vt:lpstr>
      <vt:lpstr>KONSTRUKCIJA RAVNALOM I ŠESTAROM</vt:lpstr>
      <vt:lpstr>KONSTRUKCIJA RAVNALOM I ŠESTAROM</vt:lpstr>
      <vt:lpstr> Problem 9. U plavom jednakostraničnim trokutu su tri jednaka zelena kruga polumjera a četiri crvena kruga polumjera b i šest bijelih krugova polumjera c. Neka je R polumjer veće kružnice,  a r polumjer kružnice upisane u trokut. Krugovi i kružnice se dodiruju kao što je prikazano na slici. Prikaži polumjere kružnica pomoću c.  (Rješenje: r =10c,  R=14c) </vt:lpstr>
      <vt:lpstr>  Problem 10.  U kružnicu polumjera R upisana su dva kružna luka istog polumjera, koji se dodiruju u njezinom središtu i deset kružnica kao što je prikazano na slici. Dvije veće kružnice imaju promjer R, četiri crvene polumjer a, a četiri plave polumjer b.  Pokaži da je   </vt:lpstr>
      <vt:lpstr>Slajd 42</vt:lpstr>
      <vt:lpstr>Slajd 43</vt:lpstr>
      <vt:lpstr>Slajd 44</vt:lpstr>
      <vt:lpstr>Japan (日本国 - Nippon/Nihon, doslovno "Zemlja gdje izlazi sunce" ili "Zemlja izlazećeg sunca" tj. skraćeno "izvor sunca") je država sa blizu 130 miliona stanovnika, a prostire se na oko 4.000 otoka. 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S.S. Dugo Selo</dc:creator>
  <cp:lastModifiedBy>Milan Kabic</cp:lastModifiedBy>
  <cp:revision>756</cp:revision>
  <dcterms:created xsi:type="dcterms:W3CDTF">2011-09-21T08:02:09Z</dcterms:created>
  <dcterms:modified xsi:type="dcterms:W3CDTF">2012-04-18T08:27:18Z</dcterms:modified>
</cp:coreProperties>
</file>