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6" r:id="rId1"/>
  </p:sldMasterIdLst>
  <p:notesMasterIdLst>
    <p:notesMasterId r:id="rId25"/>
  </p:notesMasterIdLst>
  <p:handoutMasterIdLst>
    <p:handoutMasterId r:id="rId26"/>
  </p:handoutMasterIdLst>
  <p:sldIdLst>
    <p:sldId id="447" r:id="rId2"/>
    <p:sldId id="445" r:id="rId3"/>
    <p:sldId id="431" r:id="rId4"/>
    <p:sldId id="435" r:id="rId5"/>
    <p:sldId id="374" r:id="rId6"/>
    <p:sldId id="375" r:id="rId7"/>
    <p:sldId id="376" r:id="rId8"/>
    <p:sldId id="377" r:id="rId9"/>
    <p:sldId id="378" r:id="rId10"/>
    <p:sldId id="379" r:id="rId11"/>
    <p:sldId id="380" r:id="rId12"/>
    <p:sldId id="381" r:id="rId13"/>
    <p:sldId id="382" r:id="rId14"/>
    <p:sldId id="383" r:id="rId15"/>
    <p:sldId id="384" r:id="rId16"/>
    <p:sldId id="387" r:id="rId17"/>
    <p:sldId id="425" r:id="rId18"/>
    <p:sldId id="426" r:id="rId19"/>
    <p:sldId id="427" r:id="rId20"/>
    <p:sldId id="428" r:id="rId21"/>
    <p:sldId id="429" r:id="rId22"/>
    <p:sldId id="430" r:id="rId23"/>
    <p:sldId id="448" r:id="rId24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  <p:extLst>
    <p:ext uri="{521415D9-36F7-43E2-AB2F-B90AF26B5E84}">
      <p14:sectionLst xmlns:p14="http://schemas.microsoft.com/office/powerpoint/2010/main">
        <p14:section name="Untitled Section" id="{9F238D6B-8786-49C8-A794-CA3E5293398D}">
          <p14:sldIdLst>
            <p14:sldId id="447"/>
            <p14:sldId id="445"/>
            <p14:sldId id="431"/>
            <p14:sldId id="435"/>
            <p14:sldId id="374"/>
            <p14:sldId id="375"/>
            <p14:sldId id="376"/>
            <p14:sldId id="377"/>
            <p14:sldId id="378"/>
            <p14:sldId id="379"/>
            <p14:sldId id="380"/>
            <p14:sldId id="381"/>
            <p14:sldId id="382"/>
            <p14:sldId id="383"/>
            <p14:sldId id="384"/>
            <p14:sldId id="387"/>
            <p14:sldId id="425"/>
            <p14:sldId id="426"/>
            <p14:sldId id="427"/>
            <p14:sldId id="428"/>
            <p14:sldId id="429"/>
            <p14:sldId id="430"/>
            <p14:sldId id="448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nja" initials="S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E0F2F8"/>
    <a:srgbClr val="FFFFCC"/>
    <a:srgbClr val="FFFFFF"/>
    <a:srgbClr val="D8F3F4"/>
    <a:srgbClr val="9DCCE3"/>
    <a:srgbClr val="99CCFF"/>
    <a:srgbClr val="9DB5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8" autoAdjust="0"/>
    <p:restoredTop sz="90576" autoAdjust="0"/>
  </p:normalViewPr>
  <p:slideViewPr>
    <p:cSldViewPr>
      <p:cViewPr>
        <p:scale>
          <a:sx n="33" d="100"/>
          <a:sy n="33" d="100"/>
        </p:scale>
        <p:origin x="-1062" y="-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26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ED7A01C-B7C6-4188-91BF-AD4E589A96D7}" type="datetimeFigureOut">
              <a:rPr lang="hr-HR"/>
              <a:pPr>
                <a:defRPr/>
              </a:pPr>
              <a:t>4.9.2012.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772356D-AB67-4CB3-9C03-423F85367319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067082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A805C82-B1DC-4235-81D4-92479AF59C5E}" type="datetimeFigureOut">
              <a:rPr lang="hr-HR"/>
              <a:pPr>
                <a:defRPr/>
              </a:pPr>
              <a:t>4.9.2012.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hr-HR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hr-HR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EF4564B-38D9-45FE-879A-E13B3783896F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689442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F4564B-38D9-45FE-879A-E13B3783896F}" type="slidenum">
              <a:rPr lang="hr-HR" smtClean="0"/>
              <a:pPr>
                <a:defRPr/>
              </a:pPr>
              <a:t>9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03767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5" name="Rectangle 4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</p:grpSp>
        <p:sp>
          <p:nvSpPr>
            <p:cNvPr id="7" name="Rectangle 6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pic>
        <p:nvPicPr>
          <p:cNvPr id="10" name="Picture 9" descr="Logo_ncvv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3643314"/>
            <a:ext cx="3317534" cy="17145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3470">
            <a:off x="3536950" y="4375150"/>
            <a:ext cx="476250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0232" y="2214554"/>
            <a:ext cx="6570722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ctr">
              <a:spcBef>
                <a:spcPts val="0"/>
              </a:spcBef>
              <a:buNone/>
              <a:defRPr sz="2000" baseline="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8794" y="357166"/>
            <a:ext cx="6553200" cy="1219200"/>
          </a:xfrm>
        </p:spPr>
        <p:txBody>
          <a:bodyPr anchor="b" anchorCtr="0">
            <a:noAutofit/>
          </a:bodyPr>
          <a:lstStyle>
            <a:lvl1pPr algn="ctr">
              <a:defRPr sz="3600" baseline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553200"/>
            <a:ext cx="1676400" cy="228600"/>
          </a:xfrm>
        </p:spPr>
        <p:txBody>
          <a:bodyPr anchor="t" anchorCtr="0"/>
          <a:lstStyle>
            <a:lvl1pPr marL="0" algn="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fld id="{20EC39AD-7D5A-4A68-9239-D6094E59F0F7}" type="datetimeFigureOut">
              <a:rPr lang="en-US"/>
              <a:pPr>
                <a:defRPr/>
              </a:pPr>
              <a:t>9/4/2012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300" y="6553200"/>
            <a:ext cx="1676400" cy="228600"/>
          </a:xfrm>
        </p:spPr>
        <p:txBody>
          <a:bodyPr anchor="t" anchorCtr="0"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0450" y="6553200"/>
            <a:ext cx="762000" cy="228600"/>
          </a:xfrm>
        </p:spPr>
        <p:txBody>
          <a:bodyPr/>
          <a:lstStyle>
            <a:lvl1pPr algn="ctr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fld id="{92C0EEA8-EA37-4176-8509-BD7330035F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629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5" name="Rectangle 4"/>
            <p:cNvSpPr/>
            <p:nvPr/>
          </p:nvSpPr>
          <p:spPr>
            <a:xfrm>
              <a:off x="-442912" y="457200"/>
              <a:ext cx="9129712" cy="1676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6" name="Rectangle 5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6872288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8" name="Oval 7"/>
            <p:cNvSpPr/>
            <p:nvPr/>
          </p:nvSpPr>
          <p:spPr>
            <a:xfrm>
              <a:off x="7367588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pic>
        <p:nvPicPr>
          <p:cNvPr id="9" name="Picture 17" descr="Logo_ncvv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25" y="0"/>
            <a:ext cx="801688" cy="175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2298700"/>
            <a:ext cx="1447800" cy="38274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0"/>
            <a:ext cx="59436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4CA5E-167B-44D8-9E5E-2A1BFAC99234}" type="datetimeFigureOut">
              <a:rPr lang="en-US"/>
              <a:pPr>
                <a:defRPr/>
              </a:pPr>
              <a:t>9/4/2012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533400"/>
            <a:ext cx="762000" cy="609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33459-BB94-4F06-BC1D-57121EB2F0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598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73E941-9750-411D-A1A6-82FC7E167E86}" type="datetimeFigureOut">
              <a:rPr lang="en-US"/>
              <a:pPr>
                <a:defRPr/>
              </a:pPr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5FA58-9FA1-4171-BC1B-6114053872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259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6" name="Rectangle 5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pic>
        <p:nvPicPr>
          <p:cNvPr id="8" name="Picture 11" descr="Logo_ncvv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75"/>
            <a:ext cx="1785938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143000"/>
          </a:xfrm>
        </p:spPr>
        <p:txBody>
          <a:bodyPr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025" y="6556375"/>
            <a:ext cx="1673225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C6B120-078C-49B6-B7D8-A07788943E87}" type="datetimeFigureOut">
              <a:rPr lang="en-US"/>
              <a:pPr>
                <a:defRPr/>
              </a:pPr>
              <a:t>9/4/2012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300" y="6556375"/>
            <a:ext cx="1673225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67275" y="6556375"/>
            <a:ext cx="762000" cy="228600"/>
          </a:xfrm>
        </p:spPr>
        <p:txBody>
          <a:bodyPr/>
          <a:lstStyle>
            <a:lvl1pPr marL="0" algn="ct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fld id="{55A5142E-CAA1-4217-9892-3C2A391C7E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83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 descr="Logo_ncvv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8625"/>
            <a:ext cx="1785938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78E0C-189D-4D45-A95E-DAB28BA3E9F7}" type="datetimeFigureOut">
              <a:rPr lang="en-US"/>
              <a:pPr>
                <a:defRPr/>
              </a:pPr>
              <a:t>9/4/2012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9E739-38D5-4FEE-8C9F-FDA19B7AFC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873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1" descr="Logo_ncvv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8625"/>
            <a:ext cx="1785938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91697"/>
            <a:ext cx="2971800" cy="639762"/>
          </a:xfrm>
        </p:spPr>
        <p:txBody>
          <a:bodyPr rtlCol="0" anchor="ctr">
            <a:noAutofit/>
          </a:bodyPr>
          <a:lstStyle>
            <a:lvl1pPr marL="0" indent="0">
              <a:buNone/>
              <a:defRPr sz="2200" b="0" kern="1200" baseline="0">
                <a:solidFill>
                  <a:srgbClr val="002060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7925" y="3137647"/>
            <a:ext cx="2971800" cy="2999232"/>
          </a:xfrm>
        </p:spPr>
        <p:txBody>
          <a:bodyPr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2291697"/>
            <a:ext cx="2971800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5000" y="3137647"/>
            <a:ext cx="2971800" cy="3001962"/>
          </a:xfrm>
        </p:spPr>
        <p:txBody>
          <a:bodyPr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DFD25F-6061-4851-AE97-C7F4EED5E349}" type="datetimeFigureOut">
              <a:rPr lang="en-US"/>
              <a:pPr>
                <a:defRPr/>
              </a:pPr>
              <a:t>9/4/2012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DF769-2624-45A8-A519-3058554221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548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0" y="0"/>
            <a:ext cx="9144000" cy="1676400"/>
            <a:chOff x="0" y="0"/>
            <a:chExt cx="9144000" cy="1676400"/>
          </a:xfrm>
        </p:grpSpPr>
        <p:sp>
          <p:nvSpPr>
            <p:cNvPr id="4" name="Rectangle 3"/>
            <p:cNvSpPr/>
            <p:nvPr/>
          </p:nvSpPr>
          <p:spPr>
            <a:xfrm>
              <a:off x="0" y="0"/>
              <a:ext cx="91440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5" name="Rectangle 4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6" name="Oval 5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pic>
        <p:nvPicPr>
          <p:cNvPr id="7" name="Picture 11" descr="Logo_ncvv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8625"/>
            <a:ext cx="1785938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1796A-71D0-4942-8AD2-486872CBE3D3}" type="datetimeFigureOut">
              <a:rPr lang="en-US"/>
              <a:pPr>
                <a:defRPr/>
              </a:pPr>
              <a:t>9/4/2012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356A90-752A-488E-8DF2-C6418A478E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529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 descr="Logo_ncvv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8625"/>
            <a:ext cx="1785938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/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24" y="2446991"/>
            <a:ext cx="5715000" cy="353119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90"/>
            <a:ext cx="1524000" cy="23622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000000">
                    <a:alpha val="50196"/>
                  </a:srgb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350988-C4FA-4452-8E65-3415E0736CF8}" type="datetimeFigureOut">
              <a:rPr lang="en-US"/>
              <a:pPr>
                <a:defRPr/>
              </a:pPr>
              <a:t>9/4/2012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8A0BCE-C040-4414-949B-6E00EE910E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451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 descr="Logo_ncvv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8625"/>
            <a:ext cx="1785938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/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06624" y="2450592"/>
            <a:ext cx="5715000" cy="3529584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rtlCol="0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89"/>
            <a:ext cx="1527048" cy="2359152"/>
          </a:xfrm>
        </p:spPr>
        <p:txBody>
          <a:bodyPr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FCF63-951F-4D92-8CF1-E0809272A8D4}" type="datetimeFigureOut">
              <a:rPr lang="en-US"/>
              <a:pPr>
                <a:defRPr/>
              </a:pPr>
              <a:t>9/4/2012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9E25A6-82AA-43C8-91FD-B3D11DBA47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586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Logo_ncvv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8625"/>
            <a:ext cx="1785938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EFD83-95DE-48AA-B070-18D34B06DC10}" type="datetimeFigureOut">
              <a:rPr lang="en-US"/>
              <a:pPr>
                <a:defRPr/>
              </a:pPr>
              <a:t>9/4/2012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ECCD0-8EB3-4948-B4D7-BB4A31D5F0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528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1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438400" y="2286000"/>
            <a:ext cx="6248400" cy="384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 smtClean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15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cap="small" baseline="0">
                <a:solidFill>
                  <a:schemeClr val="tx1"/>
                </a:solidFill>
                <a:latin typeface="+mj-lt"/>
                <a:cs typeface="Arial" charset="0"/>
              </a:defRPr>
            </a:lvl1pPr>
          </a:lstStyle>
          <a:p>
            <a:pPr>
              <a:defRPr/>
            </a:pPr>
            <a:fld id="{5F7F888E-33FC-4D09-8270-653C06DC660D}" type="datetimeFigureOut">
              <a:rPr lang="en-US"/>
              <a:pPr>
                <a:defRPr/>
              </a:pPr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cap="small" baseline="0">
                <a:solidFill>
                  <a:schemeClr val="tx1"/>
                </a:solidFill>
                <a:latin typeface="+mj-lt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" y="533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600" cap="small" baseline="0">
                <a:solidFill>
                  <a:schemeClr val="tx1"/>
                </a:solidFill>
                <a:latin typeface="+mj-lt"/>
                <a:cs typeface="Arial" charset="0"/>
              </a:defRPr>
            </a:lvl1pPr>
          </a:lstStyle>
          <a:p>
            <a:pPr>
              <a:defRPr/>
            </a:pPr>
            <a:fld id="{15078AEF-B8A4-4734-8292-0DDBBA9F6D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2" name="Picture 11" descr="Logo_ncvvo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7188"/>
            <a:ext cx="1785938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1" r:id="rId2"/>
    <p:sldLayoutId id="2147483943" r:id="rId3"/>
    <p:sldLayoutId id="2147483944" r:id="rId4"/>
    <p:sldLayoutId id="2147483945" r:id="rId5"/>
    <p:sldLayoutId id="2147483946" r:id="rId6"/>
    <p:sldLayoutId id="2147483947" r:id="rId7"/>
    <p:sldLayoutId id="2147483948" r:id="rId8"/>
    <p:sldLayoutId id="2147483949" r:id="rId9"/>
    <p:sldLayoutId id="2147483950" r:id="rId10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 kern="1200" cap="small" spc="200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9pPr>
    </p:titleStyle>
    <p:bodyStyle>
      <a:lvl1pPr marL="457200" indent="-457200" algn="l" rtl="0" eaLnBrk="0" fontAlgn="base" hangingPunct="0">
        <a:spcBef>
          <a:spcPts val="18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"/>
        <a:defRPr sz="2200" kern="1200">
          <a:solidFill>
            <a:srgbClr val="002060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ts val="18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"/>
        <a:defRPr sz="2000" kern="1200">
          <a:solidFill>
            <a:srgbClr val="002060"/>
          </a:solidFill>
          <a:latin typeface="+mn-lt"/>
          <a:ea typeface="+mn-ea"/>
          <a:cs typeface="+mn-cs"/>
        </a:defRPr>
      </a:lvl2pPr>
      <a:lvl3pPr marL="1371600" indent="-457200" algn="l" rtl="0" eaLnBrk="0" fontAlgn="base" hangingPunct="0">
        <a:spcBef>
          <a:spcPts val="1200"/>
        </a:spcBef>
        <a:spcAft>
          <a:spcPct val="0"/>
        </a:spcAft>
        <a:buClr>
          <a:srgbClr val="FFF5AE"/>
        </a:buClr>
        <a:buSzPct val="80000"/>
        <a:buFont typeface="Wingdings" pitchFamily="2" charset="2"/>
        <a:buChar char=""/>
        <a:defRPr kern="1200">
          <a:solidFill>
            <a:srgbClr val="002060"/>
          </a:solidFill>
          <a:latin typeface="+mn-lt"/>
          <a:ea typeface="+mn-ea"/>
          <a:cs typeface="+mn-cs"/>
        </a:defRPr>
      </a:lvl3pPr>
      <a:lvl4pPr marL="1828800" indent="-457200" algn="l" rtl="0" eaLnBrk="0" fontAlgn="base" hangingPunct="0">
        <a:spcBef>
          <a:spcPts val="1200"/>
        </a:spcBef>
        <a:spcAft>
          <a:spcPct val="0"/>
        </a:spcAft>
        <a:buClr>
          <a:srgbClr val="FFED73"/>
        </a:buClr>
        <a:buSzPct val="80000"/>
        <a:buFont typeface="Wingdings" pitchFamily="2" charset="2"/>
        <a:buChar char=""/>
        <a:defRPr sz="1600" kern="1200">
          <a:solidFill>
            <a:srgbClr val="002060"/>
          </a:solidFill>
          <a:latin typeface="+mn-lt"/>
          <a:ea typeface="+mn-ea"/>
          <a:cs typeface="+mn-cs"/>
        </a:defRPr>
      </a:lvl4pPr>
      <a:lvl5pPr marL="2286000" indent="-457200" algn="l" rtl="0" eaLnBrk="0" fontAlgn="base" hangingPunct="0">
        <a:spcBef>
          <a:spcPts val="1200"/>
        </a:spcBef>
        <a:spcAft>
          <a:spcPct val="0"/>
        </a:spcAft>
        <a:buClr>
          <a:srgbClr val="F2F2F2"/>
        </a:buClr>
        <a:buSzPct val="80000"/>
        <a:buFont typeface="Wingdings" pitchFamily="2" charset="2"/>
        <a:buChar char=""/>
        <a:defRPr sz="1600" kern="1200">
          <a:solidFill>
            <a:srgbClr val="002060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81200"/>
            <a:ext cx="8458200" cy="4876800"/>
          </a:xfrm>
        </p:spPr>
        <p:txBody>
          <a:bodyPr/>
          <a:lstStyle/>
          <a:p>
            <a:pPr marL="0" indent="0" algn="ctr">
              <a:buNone/>
            </a:pPr>
            <a:r>
              <a:rPr lang="hr-HR" sz="3200" b="1" dirty="0" smtClean="0">
                <a:latin typeface="Comic Sans MS" pitchFamily="66" charset="0"/>
              </a:rPr>
              <a:t>Smjernice za oblikovanje zadataka/čestica višestrukoga izbora</a:t>
            </a:r>
          </a:p>
          <a:p>
            <a:pPr marL="0" indent="0" algn="ctr">
              <a:buNone/>
            </a:pPr>
            <a:r>
              <a:rPr lang="hr-HR" sz="3200" b="1" i="1" dirty="0">
                <a:latin typeface="Comic Sans MS" pitchFamily="66" charset="0"/>
              </a:rPr>
              <a:t>r</a:t>
            </a:r>
            <a:r>
              <a:rPr lang="hr-HR" sz="3200" b="1" i="1" dirty="0" smtClean="0">
                <a:latin typeface="Comic Sans MS" pitchFamily="66" charset="0"/>
              </a:rPr>
              <a:t>adionica</a:t>
            </a:r>
            <a:r>
              <a:rPr lang="hr-HR" sz="3200" b="1" dirty="0" smtClean="0">
                <a:latin typeface="Comic Sans MS" pitchFamily="66" charset="0"/>
              </a:rPr>
              <a:t> </a:t>
            </a:r>
          </a:p>
          <a:p>
            <a:pPr marL="0" indent="0" algn="ctr">
              <a:buNone/>
            </a:pPr>
            <a:endParaRPr lang="hr-HR" sz="2400" b="1" dirty="0" smtClean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hr-HR" sz="2400" b="1" dirty="0" smtClean="0">
                <a:latin typeface="Comic Sans MS" pitchFamily="66" charset="0"/>
              </a:rPr>
              <a:t>Sanja Fulgosi  </a:t>
            </a:r>
          </a:p>
          <a:p>
            <a:pPr marL="0" indent="0" algn="ctr">
              <a:buNone/>
            </a:pPr>
            <a:r>
              <a:rPr lang="hr-HR" sz="1600" dirty="0" smtClean="0">
                <a:latin typeface="Comic Sans MS" pitchFamily="66" charset="0"/>
              </a:rPr>
              <a:t>Stručni </a:t>
            </a:r>
            <a:r>
              <a:rPr lang="hr-HR" sz="1600" dirty="0">
                <a:latin typeface="Comic Sans MS" pitchFamily="66" charset="0"/>
              </a:rPr>
              <a:t>skup za nastavnike </a:t>
            </a:r>
            <a:r>
              <a:rPr lang="hr-HR" sz="1600" dirty="0" smtClean="0">
                <a:latin typeface="Comic Sans MS" pitchFamily="66" charset="0"/>
              </a:rPr>
              <a:t>hrvatskoga jezika Istarske, Zadarske i Šibensko-kninske županije</a:t>
            </a:r>
          </a:p>
          <a:p>
            <a:pPr marL="0" indent="0" algn="ctr">
              <a:buNone/>
            </a:pPr>
            <a:r>
              <a:rPr lang="hr-HR" sz="1600" dirty="0" smtClean="0">
                <a:latin typeface="Comic Sans MS" pitchFamily="66" charset="0"/>
              </a:rPr>
              <a:t>Kolovoz, 2012.</a:t>
            </a:r>
            <a:endParaRPr lang="hr-HR" sz="16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922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hr-HR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mic Sans MS" pitchFamily="66" charset="0"/>
              </a:rPr>
              <a:t>RAZUMIJEVANJE</a:t>
            </a:r>
            <a:r>
              <a:rPr lang="hr-HR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mic Sans MS" pitchFamily="66" charset="0"/>
              </a:rPr>
              <a:t> </a:t>
            </a:r>
            <a:endParaRPr lang="hr-HR" sz="4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2400" y="1828800"/>
            <a:ext cx="7239000" cy="473710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hr-HR" sz="2000" dirty="0" smtClean="0">
                <a:latin typeface="Comic Sans MS" pitchFamily="66" charset="0"/>
              </a:rPr>
              <a:t>ishod</a:t>
            </a:r>
            <a:r>
              <a:rPr lang="hr-HR" sz="2000" dirty="0">
                <a:latin typeface="Comic Sans MS" pitchFamily="66" charset="0"/>
              </a:rPr>
              <a:t>: razumijevanje kategorije padeža – određivanje padežnoga oblika imenice u </a:t>
            </a:r>
            <a:r>
              <a:rPr lang="hr-HR" sz="2000" dirty="0" smtClean="0">
                <a:latin typeface="Comic Sans MS" pitchFamily="66" charset="0"/>
              </a:rPr>
              <a:t>tekstu</a:t>
            </a:r>
            <a:endParaRPr lang="hr-HR" sz="2000" i="1" dirty="0">
              <a:latin typeface="Comic Sans MS" pitchFamily="66" charset="0"/>
            </a:endParaRPr>
          </a:p>
          <a:p>
            <a:pPr marL="0" indent="0" eaLnBrk="1" hangingPunct="1">
              <a:buFont typeface="Arial" charset="0"/>
              <a:buNone/>
              <a:defRPr/>
            </a:pPr>
            <a:r>
              <a:rPr lang="hr-HR" sz="2000" i="1" dirty="0">
                <a:latin typeface="Comic Sans MS" pitchFamily="66" charset="0"/>
              </a:rPr>
              <a:t>Ljudi su </a:t>
            </a:r>
            <a:r>
              <a:rPr lang="hr-HR" sz="2000" i="1" dirty="0" smtClean="0">
                <a:latin typeface="Comic Sans MS" pitchFamily="66" charset="0"/>
              </a:rPr>
              <a:t>sa svojim iskrenim </a:t>
            </a:r>
            <a:r>
              <a:rPr lang="hr-HR" sz="2000" i="1" u="sng" dirty="0">
                <a:latin typeface="Comic Sans MS" pitchFamily="66" charset="0"/>
              </a:rPr>
              <a:t>željama</a:t>
            </a:r>
            <a:r>
              <a:rPr lang="hr-HR" sz="2000" i="1" dirty="0">
                <a:latin typeface="Comic Sans MS" pitchFamily="66" charset="0"/>
              </a:rPr>
              <a:t> dolazili toj plemenitoj ženi</a:t>
            </a:r>
            <a:r>
              <a:rPr lang="hr-HR" sz="2000" dirty="0">
                <a:latin typeface="Comic Sans MS" pitchFamily="66" charset="0"/>
              </a:rPr>
              <a:t>.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hr-HR" sz="2000" dirty="0">
                <a:latin typeface="Comic Sans MS" pitchFamily="66" charset="0"/>
              </a:rPr>
              <a:t>U kojemu je padežu podcrtana imenica u rečenici</a:t>
            </a:r>
            <a:r>
              <a:rPr lang="hr-HR" sz="2000" dirty="0" smtClean="0">
                <a:latin typeface="Comic Sans MS" pitchFamily="66" charset="0"/>
              </a:rPr>
              <a:t>?</a:t>
            </a:r>
            <a:endParaRPr lang="hr-HR" sz="2000" dirty="0">
              <a:latin typeface="Comic Sans MS" pitchFamily="66" charset="0"/>
            </a:endParaRPr>
          </a:p>
          <a:p>
            <a:pPr eaLnBrk="1" hangingPunct="1">
              <a:buFont typeface="+mj-lt"/>
              <a:buAutoNum type="alphaUcPeriod"/>
              <a:defRPr/>
            </a:pPr>
            <a:r>
              <a:rPr lang="hr-HR" sz="2000" dirty="0">
                <a:latin typeface="Comic Sans MS" pitchFamily="66" charset="0"/>
              </a:rPr>
              <a:t>u nominativu</a:t>
            </a:r>
          </a:p>
          <a:p>
            <a:pPr eaLnBrk="1" hangingPunct="1">
              <a:buFont typeface="+mj-lt"/>
              <a:buAutoNum type="alphaUcPeriod"/>
              <a:defRPr/>
            </a:pPr>
            <a:r>
              <a:rPr lang="hr-HR" sz="2000" dirty="0">
                <a:latin typeface="Comic Sans MS" pitchFamily="66" charset="0"/>
              </a:rPr>
              <a:t>u dativu</a:t>
            </a:r>
          </a:p>
          <a:p>
            <a:pPr eaLnBrk="1" hangingPunct="1">
              <a:buFont typeface="+mj-lt"/>
              <a:buAutoNum type="alphaUcPeriod"/>
              <a:defRPr/>
            </a:pPr>
            <a:r>
              <a:rPr lang="hr-HR" sz="2000" dirty="0">
                <a:latin typeface="Comic Sans MS" pitchFamily="66" charset="0"/>
              </a:rPr>
              <a:t>u lokativu</a:t>
            </a:r>
          </a:p>
          <a:p>
            <a:pPr eaLnBrk="1" hangingPunct="1">
              <a:buFont typeface="+mj-lt"/>
              <a:buAutoNum type="alphaUcPeriod"/>
              <a:defRPr/>
            </a:pPr>
            <a:r>
              <a:rPr lang="hr-HR" sz="2000" dirty="0">
                <a:latin typeface="Comic Sans MS" pitchFamily="66" charset="0"/>
              </a:rPr>
              <a:t>u instrumentalu</a:t>
            </a:r>
          </a:p>
          <a:p>
            <a:pPr eaLnBrk="1" hangingPunct="1">
              <a:defRPr/>
            </a:pPr>
            <a:endParaRPr lang="hr-HR" dirty="0"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7772400" cy="9906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hr-HR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mic Sans MS" pitchFamily="66" charset="0"/>
              </a:rPr>
              <a:t>PRIMJENA</a:t>
            </a:r>
            <a:r>
              <a:rPr lang="hr-HR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endParaRPr lang="hr-HR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828800" y="1905000"/>
            <a:ext cx="7315200" cy="4800600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hr-HR" dirty="0">
                <a:latin typeface="Comic Sans MS" pitchFamily="66" charset="0"/>
              </a:rPr>
              <a:t>ispituje se </a:t>
            </a:r>
            <a:r>
              <a:rPr lang="hr-HR" dirty="0" smtClean="0">
                <a:latin typeface="Comic Sans MS" pitchFamily="66" charset="0"/>
              </a:rPr>
              <a:t>primjene postupka  ili pravila u </a:t>
            </a:r>
            <a:r>
              <a:rPr lang="hr-HR" u="sng" dirty="0" smtClean="0">
                <a:latin typeface="Comic Sans MS" pitchFamily="66" charset="0"/>
              </a:rPr>
              <a:t>konkretnoj</a:t>
            </a:r>
            <a:r>
              <a:rPr lang="hr-HR" dirty="0" smtClean="0">
                <a:latin typeface="Comic Sans MS" pitchFamily="66" charset="0"/>
              </a:rPr>
              <a:t> situaciji, na primjer:</a:t>
            </a:r>
            <a:endParaRPr lang="hr-HR" dirty="0">
              <a:latin typeface="Comic Sans MS" pitchFamily="66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hr-HR" dirty="0" smtClean="0">
              <a:latin typeface="Comic Sans MS" pitchFamily="66" charset="0"/>
            </a:endParaRPr>
          </a:p>
          <a:p>
            <a:pPr eaLnBrk="1" hangingPunct="1">
              <a:buFont typeface="Wingdings" pitchFamily="2" charset="2"/>
              <a:buChar char="§"/>
              <a:defRPr/>
            </a:pPr>
            <a:r>
              <a:rPr lang="hr-HR" dirty="0">
                <a:latin typeface="Comic Sans MS" pitchFamily="66" charset="0"/>
              </a:rPr>
              <a:t>u</a:t>
            </a:r>
            <a:r>
              <a:rPr lang="hr-HR" dirty="0" smtClean="0">
                <a:latin typeface="Comic Sans MS" pitchFamily="66" charset="0"/>
              </a:rPr>
              <a:t>poraba pravogovornih, pravopisnih, gramatičkih i leksičkih pravila u zadanom jezičnom kontekstu</a:t>
            </a:r>
          </a:p>
          <a:p>
            <a:pPr eaLnBrk="1" hangingPunct="1">
              <a:buFont typeface="Wingdings" pitchFamily="2" charset="2"/>
              <a:buChar char="§"/>
              <a:defRPr/>
            </a:pPr>
            <a:r>
              <a:rPr lang="hr-HR" dirty="0" smtClean="0">
                <a:latin typeface="Comic Sans MS" pitchFamily="66" charset="0"/>
              </a:rPr>
              <a:t>utvrditi glavne likove u kratkoj priči</a:t>
            </a:r>
          </a:p>
          <a:p>
            <a:pPr eaLnBrk="1" hangingPunct="1">
              <a:buFont typeface="Wingdings" pitchFamily="2" charset="2"/>
              <a:buChar char="§"/>
              <a:defRPr/>
            </a:pPr>
            <a:r>
              <a:rPr lang="hr-HR" dirty="0">
                <a:latin typeface="Comic Sans MS" pitchFamily="66" charset="0"/>
              </a:rPr>
              <a:t>r</a:t>
            </a:r>
            <a:r>
              <a:rPr lang="hr-HR" dirty="0" smtClean="0">
                <a:latin typeface="Comic Sans MS" pitchFamily="66" charset="0"/>
              </a:rPr>
              <a:t>azlikovati informaciju od stava u neknjiževnom tekstu </a:t>
            </a:r>
          </a:p>
          <a:p>
            <a:pPr eaLnBrk="1" hangingPunct="1">
              <a:buFont typeface="Wingdings" pitchFamily="2" charset="2"/>
              <a:buChar char="§"/>
              <a:defRPr/>
            </a:pPr>
            <a:endParaRPr lang="hr-HR" dirty="0" smtClean="0">
              <a:latin typeface="Comic Sans MS" pitchFamily="66" charset="0"/>
            </a:endParaRPr>
          </a:p>
          <a:p>
            <a:pPr eaLnBrk="1" hangingPunct="1">
              <a:buFont typeface="Wingdings" pitchFamily="2" charset="2"/>
              <a:buChar char="§"/>
              <a:defRPr/>
            </a:pPr>
            <a:endParaRPr lang="hr-HR" dirty="0" smtClean="0">
              <a:latin typeface="Comic Sans MS" pitchFamily="66" charset="0"/>
            </a:endParaRPr>
          </a:p>
          <a:p>
            <a:pPr eaLnBrk="1" hangingPunct="1">
              <a:buFont typeface="Wingdings" pitchFamily="2" charset="2"/>
              <a:buChar char="§"/>
              <a:defRPr/>
            </a:pPr>
            <a:endParaRPr lang="hr-HR" dirty="0" smtClean="0">
              <a:latin typeface="Comic Sans MS" pitchFamily="66" charset="0"/>
            </a:endParaRPr>
          </a:p>
          <a:p>
            <a:pPr eaLnBrk="1" hangingPunct="1">
              <a:buFont typeface="Wingdings" pitchFamily="2" charset="2"/>
              <a:buChar char="§"/>
              <a:defRPr/>
            </a:pPr>
            <a:endParaRPr lang="hr-HR" dirty="0" smtClean="0">
              <a:latin typeface="Comic Sans MS" pitchFamily="66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hr-HR" dirty="0" smtClean="0">
              <a:latin typeface="Comic Sans MS" pitchFamily="66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hr-HR" dirty="0" smtClean="0">
              <a:latin typeface="Comic Sans MS" pitchFamily="66" charset="0"/>
            </a:endParaRPr>
          </a:p>
          <a:p>
            <a:pPr marL="1371600" lvl="3" indent="0" eaLnBrk="1" hangingPunct="1">
              <a:buNone/>
              <a:defRPr/>
            </a:pPr>
            <a:endParaRPr lang="hr-HR" sz="2000" dirty="0" smtClean="0">
              <a:latin typeface="Comic Sans MS" pitchFamily="66" charset="0"/>
            </a:endParaRPr>
          </a:p>
          <a:p>
            <a:pPr lvl="3" eaLnBrk="1" hangingPunct="1">
              <a:buFont typeface="Arial" pitchFamily="34" charset="0"/>
              <a:buChar char="•"/>
              <a:defRPr/>
            </a:pPr>
            <a:endParaRPr lang="hr-HR" dirty="0" smtClean="0">
              <a:latin typeface="Comic Sans MS" pitchFamily="66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hr-HR" dirty="0" smtClean="0">
              <a:latin typeface="Comic Sans MS" pitchFamily="66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hr-HR" dirty="0" smtClean="0">
              <a:latin typeface="Comic Sans MS" pitchFamily="66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hr-HR" dirty="0">
              <a:latin typeface="Comic Sans MS" pitchFamily="66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hr-HR" dirty="0" smtClean="0">
              <a:latin typeface="Comic Sans MS" pitchFamily="66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hr-HR" dirty="0">
              <a:latin typeface="Comic Sans MS" pitchFamily="66" charset="0"/>
            </a:endParaRP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hr-HR" dirty="0" smtClean="0">
                <a:latin typeface="Comic Sans MS" pitchFamily="66" charset="0"/>
              </a:rPr>
              <a:t>	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hr-HR" dirty="0">
                <a:latin typeface="Comic Sans MS" pitchFamily="66" charset="0"/>
              </a:rPr>
              <a:t> </a:t>
            </a:r>
            <a:r>
              <a:rPr lang="hr-HR" dirty="0" smtClean="0">
                <a:latin typeface="Comic Sans MS" pitchFamily="66" charset="0"/>
              </a:rPr>
              <a:t>          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hr-HR" dirty="0">
                <a:latin typeface="Comic Sans MS" pitchFamily="66" charset="0"/>
              </a:rPr>
              <a:t>	</a:t>
            </a:r>
            <a:endParaRPr lang="hr-HR" dirty="0" smtClean="0">
              <a:latin typeface="Comic Sans MS" pitchFamily="66" charset="0"/>
            </a:endParaRPr>
          </a:p>
          <a:p>
            <a:pPr lvl="2" eaLnBrk="1" hangingPunct="1">
              <a:buFont typeface="Arial" pitchFamily="34" charset="0"/>
              <a:buChar char="•"/>
              <a:defRPr/>
            </a:pPr>
            <a:endParaRPr lang="hr-HR" sz="2200" dirty="0" smtClean="0">
              <a:latin typeface="Comic Sans MS" pitchFamily="66" charset="0"/>
            </a:endParaRPr>
          </a:p>
          <a:p>
            <a:pPr lvl="2" eaLnBrk="1" hangingPunct="1">
              <a:buFont typeface="Arial" pitchFamily="34" charset="0"/>
              <a:buChar char="•"/>
              <a:defRPr/>
            </a:pPr>
            <a:endParaRPr lang="hr-HR" sz="2200" dirty="0">
              <a:latin typeface="Comic Sans MS" pitchFamily="66" charset="0"/>
            </a:endParaRP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hr-HR" dirty="0"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hr-HR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mic Sans MS" pitchFamily="66" charset="0"/>
              </a:rPr>
              <a:t>PRIMJENA-PRIMJER</a:t>
            </a:r>
            <a:endParaRPr lang="hr-HR" sz="4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8600" y="1905000"/>
            <a:ext cx="8534400" cy="4800600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hr-HR" sz="2400" dirty="0">
                <a:latin typeface="Comic Sans MS" pitchFamily="66" charset="0"/>
              </a:rPr>
              <a:t>ishod: primjena pravila o pravilnoj </a:t>
            </a:r>
            <a:r>
              <a:rPr lang="hr-HR" sz="2400" dirty="0" smtClean="0">
                <a:latin typeface="Comic Sans MS" pitchFamily="66" charset="0"/>
              </a:rPr>
              <a:t>uporabi</a:t>
            </a:r>
            <a:r>
              <a:rPr lang="hr-HR" sz="24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hr-HR" sz="2400" dirty="0">
                <a:latin typeface="Comic Sans MS" pitchFamily="66" charset="0"/>
              </a:rPr>
              <a:t>brojeva</a:t>
            </a:r>
            <a:r>
              <a:rPr lang="hr-HR" sz="2400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endParaRPr lang="hr-HR" sz="24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hr-HR" sz="2400" dirty="0">
              <a:solidFill>
                <a:srgbClr val="C00000"/>
              </a:solidFill>
              <a:latin typeface="Comic Sans MS" pitchFamily="66" charset="0"/>
            </a:endParaRPr>
          </a:p>
          <a:p>
            <a:pPr marL="0" indent="0" eaLnBrk="1" hangingPunct="1">
              <a:buFont typeface="Arial" charset="0"/>
              <a:buNone/>
              <a:defRPr/>
            </a:pPr>
            <a:r>
              <a:rPr lang="hr-HR" sz="2400" i="1" dirty="0" smtClean="0">
                <a:latin typeface="Comic Sans MS" pitchFamily="66" charset="0"/>
              </a:rPr>
              <a:t>Odredite oblik </a:t>
            </a:r>
            <a:r>
              <a:rPr lang="hr-HR" sz="2400" i="1" dirty="0">
                <a:latin typeface="Comic Sans MS" pitchFamily="66" charset="0"/>
              </a:rPr>
              <a:t>koji nedostaje tako da rečenica bude </a:t>
            </a:r>
            <a:r>
              <a:rPr lang="hr-HR" sz="2400" i="1" dirty="0" smtClean="0">
                <a:latin typeface="Comic Sans MS" pitchFamily="66" charset="0"/>
              </a:rPr>
              <a:t>gramatički točna.</a:t>
            </a:r>
            <a:endParaRPr lang="hr-HR" sz="2400" i="1" dirty="0">
              <a:latin typeface="Comic Sans MS" pitchFamily="66" charset="0"/>
            </a:endParaRPr>
          </a:p>
          <a:p>
            <a:pPr marL="0" indent="0" eaLnBrk="1" hangingPunct="1">
              <a:buFont typeface="Arial" charset="0"/>
              <a:buNone/>
              <a:defRPr/>
            </a:pPr>
            <a:r>
              <a:rPr lang="hr-HR" sz="2400" i="1" dirty="0" smtClean="0">
                <a:latin typeface="Comic Sans MS" pitchFamily="66" charset="0"/>
              </a:rPr>
              <a:t>Otvorili </a:t>
            </a:r>
            <a:r>
              <a:rPr lang="hr-HR" sz="2400" i="1" dirty="0">
                <a:latin typeface="Comic Sans MS" pitchFamily="66" charset="0"/>
              </a:rPr>
              <a:t>smo _________ vrata. </a:t>
            </a:r>
            <a:endParaRPr lang="hr-HR" sz="2400" i="1" dirty="0" smtClean="0">
              <a:latin typeface="Comic Sans MS" pitchFamily="66" charset="0"/>
            </a:endParaRPr>
          </a:p>
          <a:p>
            <a:pPr eaLnBrk="1" hangingPunct="1">
              <a:spcBef>
                <a:spcPts val="0"/>
              </a:spcBef>
              <a:buFont typeface="+mj-lt"/>
              <a:buAutoNum type="alphaUcPeriod"/>
              <a:defRPr/>
            </a:pPr>
            <a:r>
              <a:rPr lang="hr-HR" sz="2400" i="1" dirty="0">
                <a:latin typeface="Comic Sans MS" pitchFamily="66" charset="0"/>
              </a:rPr>
              <a:t>p</a:t>
            </a:r>
            <a:r>
              <a:rPr lang="hr-HR" sz="2400" i="1" dirty="0" smtClean="0">
                <a:latin typeface="Comic Sans MS" pitchFamily="66" charset="0"/>
              </a:rPr>
              <a:t>et</a:t>
            </a:r>
            <a:endParaRPr lang="hr-HR" sz="2400" i="1" dirty="0">
              <a:latin typeface="Comic Sans MS" pitchFamily="66" charset="0"/>
            </a:endParaRPr>
          </a:p>
          <a:p>
            <a:pPr eaLnBrk="1" hangingPunct="1">
              <a:spcBef>
                <a:spcPts val="0"/>
              </a:spcBef>
              <a:buFont typeface="+mj-lt"/>
              <a:buAutoNum type="alphaUcPeriod"/>
              <a:defRPr/>
            </a:pPr>
            <a:r>
              <a:rPr lang="hr-HR" sz="2400" i="1" dirty="0">
                <a:latin typeface="Comic Sans MS" pitchFamily="66" charset="0"/>
              </a:rPr>
              <a:t>p</a:t>
            </a:r>
            <a:r>
              <a:rPr lang="hr-HR" sz="2400" i="1" dirty="0" smtClean="0">
                <a:latin typeface="Comic Sans MS" pitchFamily="66" charset="0"/>
              </a:rPr>
              <a:t>etora</a:t>
            </a:r>
            <a:endParaRPr lang="hr-HR" sz="2400" i="1" dirty="0">
              <a:latin typeface="Comic Sans MS" pitchFamily="66" charset="0"/>
            </a:endParaRPr>
          </a:p>
          <a:p>
            <a:pPr eaLnBrk="1" hangingPunct="1">
              <a:spcBef>
                <a:spcPts val="0"/>
              </a:spcBef>
              <a:buFont typeface="+mj-lt"/>
              <a:buAutoNum type="alphaUcPeriod"/>
              <a:defRPr/>
            </a:pPr>
            <a:r>
              <a:rPr lang="hr-HR" sz="2400" i="1" dirty="0" smtClean="0">
                <a:latin typeface="Comic Sans MS" pitchFamily="66" charset="0"/>
              </a:rPr>
              <a:t>petoricu</a:t>
            </a:r>
            <a:endParaRPr lang="hr-HR" sz="2400" i="1" dirty="0">
              <a:latin typeface="Comic Sans MS" pitchFamily="66" charset="0"/>
            </a:endParaRPr>
          </a:p>
          <a:p>
            <a:pPr eaLnBrk="1" hangingPunct="1">
              <a:spcBef>
                <a:spcPts val="0"/>
              </a:spcBef>
              <a:buFont typeface="+mj-lt"/>
              <a:buAutoNum type="alphaUcPeriod"/>
              <a:defRPr/>
            </a:pPr>
            <a:r>
              <a:rPr lang="hr-HR" sz="2400" i="1" dirty="0" smtClean="0">
                <a:latin typeface="Comic Sans MS" pitchFamily="66" charset="0"/>
              </a:rPr>
              <a:t>petoro</a:t>
            </a:r>
            <a:endParaRPr lang="hr-HR" sz="2400" i="1" dirty="0">
              <a:latin typeface="Comic Sans MS" pitchFamily="66" charset="0"/>
            </a:endParaRPr>
          </a:p>
          <a:p>
            <a:pPr eaLnBrk="1" hangingPunct="1">
              <a:defRPr/>
            </a:pPr>
            <a:endParaRPr lang="hr-HR" dirty="0"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hr-HR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mic Sans MS" pitchFamily="66" charset="0"/>
              </a:rPr>
              <a:t>Težina čestice – 1 </a:t>
            </a:r>
            <a:endParaRPr lang="hr-HR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752600" y="2132013"/>
            <a:ext cx="7239000" cy="4718050"/>
          </a:xfrm>
        </p:spPr>
        <p:txBody>
          <a:bodyPr/>
          <a:lstStyle/>
          <a:p>
            <a:pPr marL="0" indent="0" eaLnBrk="1" hangingPunct="1">
              <a:spcBef>
                <a:spcPts val="600"/>
              </a:spcBef>
              <a:buFont typeface="Arial" charset="0"/>
              <a:buNone/>
              <a:defRPr/>
            </a:pPr>
            <a:r>
              <a:rPr lang="hr-HR" dirty="0">
                <a:latin typeface="Comic Sans MS" pitchFamily="66" charset="0"/>
              </a:rPr>
              <a:t>ishod: razumjeti strukturu </a:t>
            </a:r>
            <a:r>
              <a:rPr lang="hr-HR" dirty="0" smtClean="0">
                <a:latin typeface="Comic Sans MS" pitchFamily="66" charset="0"/>
              </a:rPr>
              <a:t>zavisno složene </a:t>
            </a:r>
            <a:r>
              <a:rPr lang="hr-HR" dirty="0">
                <a:latin typeface="Comic Sans MS" pitchFamily="66" charset="0"/>
              </a:rPr>
              <a:t>rečenice - </a:t>
            </a:r>
          </a:p>
          <a:p>
            <a:pPr marL="0" indent="0" eaLnBrk="1" hangingPunct="1">
              <a:spcBef>
                <a:spcPts val="600"/>
              </a:spcBef>
              <a:buFont typeface="Arial" charset="0"/>
              <a:buNone/>
              <a:defRPr/>
            </a:pPr>
            <a:r>
              <a:rPr lang="hr-HR" dirty="0" smtClean="0">
                <a:latin typeface="Comic Sans MS" pitchFamily="66" charset="0"/>
              </a:rPr>
              <a:t>razlikovati </a:t>
            </a:r>
            <a:r>
              <a:rPr lang="hr-HR" dirty="0">
                <a:latin typeface="Comic Sans MS" pitchFamily="66" charset="0"/>
              </a:rPr>
              <a:t>vrste zavisnih </a:t>
            </a:r>
            <a:r>
              <a:rPr lang="hr-HR" dirty="0" err="1" smtClean="0">
                <a:latin typeface="Comic Sans MS" pitchFamily="66" charset="0"/>
              </a:rPr>
              <a:t>surečenica</a:t>
            </a:r>
            <a:endParaRPr lang="hr-HR" dirty="0">
              <a:latin typeface="Comic Sans MS" pitchFamily="66" charset="0"/>
            </a:endParaRPr>
          </a:p>
          <a:p>
            <a:pPr marL="0" indent="0" eaLnBrk="1" hangingPunct="1">
              <a:buFont typeface="Arial" charset="0"/>
              <a:buNone/>
              <a:defRPr/>
            </a:pPr>
            <a:r>
              <a:rPr lang="hr-HR" sz="2000" i="1" dirty="0">
                <a:latin typeface="Comic Sans MS" pitchFamily="66" charset="0"/>
              </a:rPr>
              <a:t>Kojoj vrsti zavisne </a:t>
            </a:r>
            <a:r>
              <a:rPr lang="hr-HR" sz="2000" i="1" dirty="0" err="1" smtClean="0">
                <a:latin typeface="Comic Sans MS" pitchFamily="66" charset="0"/>
              </a:rPr>
              <a:t>surečenice</a:t>
            </a:r>
            <a:r>
              <a:rPr lang="hr-HR" sz="2000" i="1" dirty="0" smtClean="0">
                <a:latin typeface="Comic Sans MS" pitchFamily="66" charset="0"/>
              </a:rPr>
              <a:t> </a:t>
            </a:r>
            <a:r>
              <a:rPr lang="hr-HR" sz="2000" i="1" dirty="0">
                <a:latin typeface="Comic Sans MS" pitchFamily="66" charset="0"/>
              </a:rPr>
              <a:t>pripada podcrtana </a:t>
            </a:r>
            <a:r>
              <a:rPr lang="hr-HR" sz="2000" i="1" dirty="0" smtClean="0">
                <a:latin typeface="Comic Sans MS" pitchFamily="66" charset="0"/>
              </a:rPr>
              <a:t>rečenica</a:t>
            </a:r>
            <a:r>
              <a:rPr lang="hr-HR" sz="2000" i="1" dirty="0">
                <a:latin typeface="Comic Sans MS" pitchFamily="66" charset="0"/>
              </a:rPr>
              <a:t>?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hr-HR" sz="2000" i="1" u="sng" dirty="0">
                <a:latin typeface="Comic Sans MS" pitchFamily="66" charset="0"/>
              </a:rPr>
              <a:t>Tko marljivo uči</a:t>
            </a:r>
            <a:r>
              <a:rPr lang="hr-HR" sz="2000" i="1" dirty="0">
                <a:latin typeface="Comic Sans MS" pitchFamily="66" charset="0"/>
              </a:rPr>
              <a:t>, zna. </a:t>
            </a:r>
          </a:p>
          <a:p>
            <a:pPr eaLnBrk="1" hangingPunct="1">
              <a:buFont typeface="+mj-lt"/>
              <a:buAutoNum type="alphaUcPeriod"/>
              <a:defRPr/>
            </a:pPr>
            <a:r>
              <a:rPr lang="hr-HR" sz="2000" b="1" i="1" dirty="0" smtClean="0">
                <a:latin typeface="Comic Sans MS" pitchFamily="66" charset="0"/>
              </a:rPr>
              <a:t>subjektnoj</a:t>
            </a:r>
            <a:endParaRPr lang="hr-HR" sz="2000" b="1" i="1" dirty="0">
              <a:latin typeface="Comic Sans MS" pitchFamily="66" charset="0"/>
            </a:endParaRPr>
          </a:p>
          <a:p>
            <a:pPr eaLnBrk="1" hangingPunct="1">
              <a:buFont typeface="+mj-lt"/>
              <a:buAutoNum type="alphaUcPeriod"/>
              <a:defRPr/>
            </a:pPr>
            <a:r>
              <a:rPr lang="hr-HR" sz="2000" i="1" dirty="0" smtClean="0">
                <a:latin typeface="Comic Sans MS" pitchFamily="66" charset="0"/>
              </a:rPr>
              <a:t>predikatnoj </a:t>
            </a:r>
            <a:endParaRPr lang="hr-HR" sz="2000" i="1" dirty="0">
              <a:latin typeface="Comic Sans MS" pitchFamily="66" charset="0"/>
            </a:endParaRPr>
          </a:p>
          <a:p>
            <a:pPr eaLnBrk="1" hangingPunct="1">
              <a:buFont typeface="+mj-lt"/>
              <a:buAutoNum type="alphaUcPeriod"/>
              <a:defRPr/>
            </a:pPr>
            <a:r>
              <a:rPr lang="hr-HR" sz="2000" i="1" dirty="0" smtClean="0">
                <a:latin typeface="Comic Sans MS" pitchFamily="66" charset="0"/>
              </a:rPr>
              <a:t>objektnoj</a:t>
            </a:r>
            <a:endParaRPr lang="hr-HR" sz="2000" i="1" dirty="0">
              <a:latin typeface="Comic Sans MS" pitchFamily="66" charset="0"/>
            </a:endParaRPr>
          </a:p>
          <a:p>
            <a:pPr eaLnBrk="1" hangingPunct="1">
              <a:buFont typeface="+mj-lt"/>
              <a:buAutoNum type="alphaUcPeriod"/>
              <a:defRPr/>
            </a:pPr>
            <a:r>
              <a:rPr lang="hr-HR" sz="2000" i="1" dirty="0" smtClean="0">
                <a:latin typeface="Comic Sans MS" pitchFamily="66" charset="0"/>
              </a:rPr>
              <a:t>atributnoj</a:t>
            </a:r>
            <a:endParaRPr lang="hr-HR" sz="2000" i="1" dirty="0">
              <a:latin typeface="Comic Sans MS" pitchFamily="66" charset="0"/>
            </a:endParaRPr>
          </a:p>
          <a:p>
            <a:pPr eaLnBrk="1" hangingPunct="1">
              <a:defRPr/>
            </a:pPr>
            <a:endParaRPr lang="hr-HR" dirty="0"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hr-HR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mic Sans MS" pitchFamily="66" charset="0"/>
              </a:rPr>
              <a:t>Težina čestice – 2 </a:t>
            </a:r>
            <a:endParaRPr lang="hr-HR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803400" y="2133600"/>
            <a:ext cx="7315200" cy="4724400"/>
          </a:xfrm>
        </p:spPr>
        <p:txBody>
          <a:bodyPr/>
          <a:lstStyle/>
          <a:p>
            <a:pPr marL="0" indent="0" eaLnBrk="1" hangingPunct="1">
              <a:spcBef>
                <a:spcPts val="600"/>
              </a:spcBef>
              <a:buFont typeface="Arial" charset="0"/>
              <a:buNone/>
              <a:defRPr/>
            </a:pPr>
            <a:r>
              <a:rPr lang="hr-HR" sz="2000" dirty="0">
                <a:latin typeface="Comic Sans MS" pitchFamily="66" charset="0"/>
              </a:rPr>
              <a:t>ishod: razumjeti strukturu </a:t>
            </a:r>
            <a:r>
              <a:rPr lang="hr-HR" sz="2000" dirty="0" smtClean="0">
                <a:latin typeface="Comic Sans MS" pitchFamily="66" charset="0"/>
              </a:rPr>
              <a:t>zavisno složene </a:t>
            </a:r>
            <a:r>
              <a:rPr lang="hr-HR" sz="2000" dirty="0">
                <a:latin typeface="Comic Sans MS" pitchFamily="66" charset="0"/>
              </a:rPr>
              <a:t>rečenice - </a:t>
            </a:r>
          </a:p>
          <a:p>
            <a:pPr marL="0" indent="0" eaLnBrk="1" hangingPunct="1">
              <a:spcBef>
                <a:spcPts val="600"/>
              </a:spcBef>
              <a:buFont typeface="Arial" charset="0"/>
              <a:buNone/>
              <a:defRPr/>
            </a:pPr>
            <a:r>
              <a:rPr lang="hr-HR" sz="2000" dirty="0">
                <a:latin typeface="Comic Sans MS" pitchFamily="66" charset="0"/>
              </a:rPr>
              <a:t>razlikovati vrste zavisnih </a:t>
            </a:r>
            <a:r>
              <a:rPr lang="hr-HR" sz="2000" dirty="0" smtClean="0">
                <a:latin typeface="Comic Sans MS" pitchFamily="66" charset="0"/>
              </a:rPr>
              <a:t>surečenica</a:t>
            </a:r>
            <a:endParaRPr lang="hr-HR" sz="2000" dirty="0">
              <a:latin typeface="Comic Sans MS" pitchFamily="66" charset="0"/>
            </a:endParaRPr>
          </a:p>
          <a:p>
            <a:pPr marL="0" indent="0" eaLnBrk="1" hangingPunct="1">
              <a:buFont typeface="Arial" charset="0"/>
              <a:buNone/>
              <a:defRPr/>
            </a:pPr>
            <a:r>
              <a:rPr lang="hr-HR" sz="2000" i="1" dirty="0">
                <a:latin typeface="Comic Sans MS" pitchFamily="66" charset="0"/>
              </a:rPr>
              <a:t>Kojoj vrsti zavisne </a:t>
            </a:r>
            <a:r>
              <a:rPr lang="hr-HR" sz="2000" i="1" dirty="0" err="1">
                <a:latin typeface="Comic Sans MS" pitchFamily="66" charset="0"/>
              </a:rPr>
              <a:t>surečenice</a:t>
            </a:r>
            <a:r>
              <a:rPr lang="hr-HR" sz="2000" i="1" dirty="0">
                <a:latin typeface="Comic Sans MS" pitchFamily="66" charset="0"/>
              </a:rPr>
              <a:t> pripada podcrtana rečenica?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hr-HR" sz="2000" i="1" dirty="0" smtClean="0">
                <a:latin typeface="Comic Sans MS" pitchFamily="66" charset="0"/>
              </a:rPr>
              <a:t>Pristojno se ponašaju </a:t>
            </a:r>
            <a:r>
              <a:rPr lang="hr-HR" sz="2000" i="1" u="sng" dirty="0" smtClean="0">
                <a:latin typeface="Comic Sans MS" pitchFamily="66" charset="0"/>
              </a:rPr>
              <a:t>oni koji dolaze na vrijeme. </a:t>
            </a:r>
            <a:endParaRPr lang="hr-HR" sz="2000" i="1" u="sng" dirty="0">
              <a:latin typeface="Comic Sans MS" pitchFamily="66" charset="0"/>
            </a:endParaRPr>
          </a:p>
          <a:p>
            <a:pPr eaLnBrk="1" hangingPunct="1">
              <a:buFont typeface="+mj-lt"/>
              <a:buAutoNum type="alphaUcPeriod"/>
              <a:defRPr/>
            </a:pPr>
            <a:r>
              <a:rPr lang="hr-HR" sz="2000" b="1" i="1" dirty="0">
                <a:latin typeface="Comic Sans MS" pitchFamily="66" charset="0"/>
              </a:rPr>
              <a:t>subjektnoj</a:t>
            </a:r>
          </a:p>
          <a:p>
            <a:pPr eaLnBrk="1" hangingPunct="1">
              <a:buFont typeface="+mj-lt"/>
              <a:buAutoNum type="alphaUcPeriod"/>
              <a:defRPr/>
            </a:pPr>
            <a:r>
              <a:rPr lang="hr-HR" sz="2000" i="1" dirty="0">
                <a:latin typeface="Comic Sans MS" pitchFamily="66" charset="0"/>
              </a:rPr>
              <a:t>predikatnoj </a:t>
            </a:r>
          </a:p>
          <a:p>
            <a:pPr eaLnBrk="1" hangingPunct="1">
              <a:buFont typeface="+mj-lt"/>
              <a:buAutoNum type="alphaUcPeriod"/>
              <a:defRPr/>
            </a:pPr>
            <a:r>
              <a:rPr lang="hr-HR" sz="2000" i="1" dirty="0">
                <a:latin typeface="Comic Sans MS" pitchFamily="66" charset="0"/>
              </a:rPr>
              <a:t>objektnoj</a:t>
            </a:r>
          </a:p>
          <a:p>
            <a:pPr eaLnBrk="1" hangingPunct="1">
              <a:buFont typeface="+mj-lt"/>
              <a:buAutoNum type="alphaUcPeriod"/>
              <a:defRPr/>
            </a:pPr>
            <a:r>
              <a:rPr lang="hr-HR" sz="2000" i="1" dirty="0">
                <a:latin typeface="Comic Sans MS" pitchFamily="66" charset="0"/>
              </a:rPr>
              <a:t>atributnoj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hr-HR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mic Sans MS" pitchFamily="66" charset="0"/>
              </a:rPr>
              <a:t>Težina čestice – 3 </a:t>
            </a:r>
            <a:endParaRPr lang="hr-HR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905000" y="1828800"/>
            <a:ext cx="7239000" cy="4876800"/>
          </a:xfrm>
        </p:spPr>
        <p:txBody>
          <a:bodyPr/>
          <a:lstStyle/>
          <a:p>
            <a:pPr marL="0" indent="0" eaLnBrk="1" hangingPunct="1">
              <a:spcBef>
                <a:spcPts val="600"/>
              </a:spcBef>
              <a:buFont typeface="Arial" charset="0"/>
              <a:buNone/>
              <a:defRPr/>
            </a:pPr>
            <a:r>
              <a:rPr lang="hr-HR" sz="2000" dirty="0">
                <a:latin typeface="Comic Sans MS" pitchFamily="66" charset="0"/>
              </a:rPr>
              <a:t>ishod: razumjeti strukturu </a:t>
            </a:r>
            <a:r>
              <a:rPr lang="hr-HR" sz="2000" dirty="0" smtClean="0">
                <a:latin typeface="Comic Sans MS" pitchFamily="66" charset="0"/>
              </a:rPr>
              <a:t>zavisno složene </a:t>
            </a:r>
            <a:r>
              <a:rPr lang="hr-HR" sz="2000" dirty="0">
                <a:latin typeface="Comic Sans MS" pitchFamily="66" charset="0"/>
              </a:rPr>
              <a:t>rečenice - </a:t>
            </a:r>
          </a:p>
          <a:p>
            <a:pPr marL="0" indent="0" eaLnBrk="1" hangingPunct="1">
              <a:spcBef>
                <a:spcPts val="600"/>
              </a:spcBef>
              <a:buFont typeface="Arial" charset="0"/>
              <a:buNone/>
              <a:defRPr/>
            </a:pPr>
            <a:r>
              <a:rPr lang="hr-HR" sz="2000" dirty="0">
                <a:latin typeface="Comic Sans MS" pitchFamily="66" charset="0"/>
              </a:rPr>
              <a:t>razlikovati vrste </a:t>
            </a:r>
            <a:r>
              <a:rPr lang="hr-HR" sz="2000" dirty="0" smtClean="0">
                <a:latin typeface="Comic Sans MS" pitchFamily="66" charset="0"/>
              </a:rPr>
              <a:t>zavisnih </a:t>
            </a:r>
            <a:r>
              <a:rPr lang="hr-HR" sz="2000" dirty="0" err="1" smtClean="0">
                <a:latin typeface="Comic Sans MS" pitchFamily="66" charset="0"/>
              </a:rPr>
              <a:t>surečenica</a:t>
            </a:r>
            <a:endParaRPr lang="hr-HR" sz="2000" dirty="0" smtClean="0">
              <a:latin typeface="Comic Sans MS" pitchFamily="66" charset="0"/>
            </a:endParaRPr>
          </a:p>
          <a:p>
            <a:pPr marL="0" indent="0" eaLnBrk="1" hangingPunct="1">
              <a:buFont typeface="Arial" charset="0"/>
              <a:buNone/>
              <a:defRPr/>
            </a:pPr>
            <a:r>
              <a:rPr lang="hr-HR" sz="2000" i="1" dirty="0" smtClean="0">
                <a:latin typeface="Comic Sans MS" pitchFamily="66" charset="0"/>
              </a:rPr>
              <a:t>Kojoj </a:t>
            </a:r>
            <a:r>
              <a:rPr lang="hr-HR" sz="2000" i="1" dirty="0">
                <a:latin typeface="Comic Sans MS" pitchFamily="66" charset="0"/>
              </a:rPr>
              <a:t>vrsti zavisne </a:t>
            </a:r>
            <a:r>
              <a:rPr lang="hr-HR" sz="2000" i="1" dirty="0" err="1">
                <a:latin typeface="Comic Sans MS" pitchFamily="66" charset="0"/>
              </a:rPr>
              <a:t>surečenice</a:t>
            </a:r>
            <a:r>
              <a:rPr lang="hr-HR" sz="2000" i="1" dirty="0">
                <a:latin typeface="Comic Sans MS" pitchFamily="66" charset="0"/>
              </a:rPr>
              <a:t> pripada podcrtana rečenica? </a:t>
            </a:r>
          </a:p>
          <a:p>
            <a:pPr eaLnBrk="1" hangingPunct="1">
              <a:buFontTx/>
              <a:buNone/>
              <a:defRPr/>
            </a:pPr>
            <a:endParaRPr lang="hr-HR" sz="2000" i="1" u="sng" dirty="0" smtClean="0">
              <a:latin typeface="Comic Sans MS" pitchFamily="66" charset="0"/>
            </a:endParaRPr>
          </a:p>
          <a:p>
            <a:pPr eaLnBrk="1" hangingPunct="1">
              <a:buFontTx/>
              <a:buNone/>
              <a:defRPr/>
            </a:pPr>
            <a:r>
              <a:rPr lang="hr-HR" sz="2000" i="1" u="sng" dirty="0" smtClean="0">
                <a:latin typeface="Comic Sans MS" pitchFamily="66" charset="0"/>
              </a:rPr>
              <a:t>Da </a:t>
            </a:r>
            <a:r>
              <a:rPr lang="hr-HR" sz="2000" i="1" u="sng" dirty="0">
                <a:latin typeface="Comic Sans MS" pitchFamily="66" charset="0"/>
              </a:rPr>
              <a:t>te ondje nikada nije bilo,</a:t>
            </a:r>
            <a:r>
              <a:rPr lang="hr-HR" sz="2000" i="1" dirty="0">
                <a:latin typeface="Comic Sans MS" pitchFamily="66" charset="0"/>
              </a:rPr>
              <a:t> u sutonu ti se može činiti</a:t>
            </a:r>
            <a:r>
              <a:rPr lang="hr-HR" sz="2000" i="1" dirty="0" smtClean="0">
                <a:latin typeface="Comic Sans MS" pitchFamily="66" charset="0"/>
              </a:rPr>
              <a:t>.</a:t>
            </a:r>
            <a:endParaRPr lang="hr-HR" sz="2000" i="1" dirty="0">
              <a:latin typeface="Comic Sans MS" pitchFamily="66" charset="0"/>
            </a:endParaRPr>
          </a:p>
          <a:p>
            <a:pPr eaLnBrk="1" hangingPunct="1">
              <a:buFont typeface="+mj-lt"/>
              <a:buAutoNum type="alphaUcPeriod"/>
              <a:defRPr/>
            </a:pPr>
            <a:r>
              <a:rPr lang="hr-HR" sz="2000" b="1" i="1" dirty="0" smtClean="0">
                <a:latin typeface="Comic Sans MS" pitchFamily="66" charset="0"/>
              </a:rPr>
              <a:t>subjektnoj</a:t>
            </a:r>
            <a:endParaRPr lang="hr-HR" sz="2000" b="1" i="1" dirty="0">
              <a:latin typeface="Comic Sans MS" pitchFamily="66" charset="0"/>
            </a:endParaRPr>
          </a:p>
          <a:p>
            <a:pPr eaLnBrk="1" hangingPunct="1">
              <a:buFont typeface="+mj-lt"/>
              <a:buAutoNum type="alphaUcPeriod"/>
              <a:defRPr/>
            </a:pPr>
            <a:r>
              <a:rPr lang="hr-HR" sz="2000" i="1" dirty="0" smtClean="0">
                <a:latin typeface="Comic Sans MS" pitchFamily="66" charset="0"/>
              </a:rPr>
              <a:t>objektnoj</a:t>
            </a:r>
            <a:endParaRPr lang="hr-HR" sz="2000" i="1" dirty="0">
              <a:latin typeface="Comic Sans MS" pitchFamily="66" charset="0"/>
            </a:endParaRPr>
          </a:p>
          <a:p>
            <a:pPr eaLnBrk="1" hangingPunct="1">
              <a:buFont typeface="+mj-lt"/>
              <a:buAutoNum type="alphaUcPeriod"/>
              <a:defRPr/>
            </a:pPr>
            <a:r>
              <a:rPr lang="hr-HR" sz="2000" i="1" dirty="0" smtClean="0">
                <a:latin typeface="Comic Sans MS" pitchFamily="66" charset="0"/>
              </a:rPr>
              <a:t>mjesnoj</a:t>
            </a:r>
            <a:endParaRPr lang="hr-HR" sz="2000" i="1" dirty="0">
              <a:latin typeface="Comic Sans MS" pitchFamily="66" charset="0"/>
            </a:endParaRPr>
          </a:p>
          <a:p>
            <a:pPr eaLnBrk="1" hangingPunct="1">
              <a:buFont typeface="+mj-lt"/>
              <a:buAutoNum type="alphaUcPeriod"/>
              <a:defRPr/>
            </a:pPr>
            <a:r>
              <a:rPr lang="hr-HR" sz="2000" i="1" dirty="0" smtClean="0">
                <a:latin typeface="Comic Sans MS" pitchFamily="66" charset="0"/>
              </a:rPr>
              <a:t>vremenskoj</a:t>
            </a:r>
            <a:endParaRPr lang="hr-HR" sz="2000" i="1" dirty="0">
              <a:latin typeface="Comic Sans MS" pitchFamily="66" charset="0"/>
            </a:endParaRPr>
          </a:p>
          <a:p>
            <a:pPr eaLnBrk="1" hangingPunct="1">
              <a:defRPr/>
            </a:pPr>
            <a:endParaRPr lang="hr-HR" dirty="0"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971800"/>
            <a:ext cx="6172200" cy="25146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hr-HR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</a:rPr>
              <a:t>Smjernice za oblikovanje zadatka (čestice) višestrukoga izbora </a:t>
            </a:r>
            <a:endParaRPr lang="hr-HR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hr-HR" sz="32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mic Sans MS" pitchFamily="66" charset="0"/>
              </a:rPr>
              <a:t>S</a:t>
            </a:r>
            <a:r>
              <a:rPr lang="hr-HR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mic Sans MS" pitchFamily="66" charset="0"/>
              </a:rPr>
              <a:t>mjernice za oblikovanje čestice višestrukoga izbora (1)</a:t>
            </a:r>
            <a:endParaRPr lang="hr-HR" sz="3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omic Sans MS" pitchFamily="66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652614"/>
              </p:ext>
            </p:extLst>
          </p:nvPr>
        </p:nvGraphicFramePr>
        <p:xfrm>
          <a:off x="1905000" y="1828800"/>
          <a:ext cx="70866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86600"/>
              </a:tblGrid>
              <a:tr h="409857">
                <a:tc>
                  <a:txBody>
                    <a:bodyPr/>
                    <a:lstStyle/>
                    <a:p>
                      <a:r>
                        <a:rPr lang="hr-HR" sz="1800" dirty="0" smtClean="0"/>
                        <a:t>OPĆE</a:t>
                      </a:r>
                      <a:r>
                        <a:rPr lang="hr-HR" sz="1800" baseline="0" dirty="0" smtClean="0"/>
                        <a:t> smjernice</a:t>
                      </a:r>
                      <a:endParaRPr lang="hr-HR" sz="1800" dirty="0"/>
                    </a:p>
                  </a:txBody>
                  <a:tcPr anchor="ctr"/>
                </a:tc>
              </a:tr>
              <a:tr h="707424">
                <a:tc>
                  <a:txBody>
                    <a:bodyPr/>
                    <a:lstStyle/>
                    <a:p>
                      <a:r>
                        <a:rPr lang="hr-HR" sz="16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Rabi</a:t>
                      </a:r>
                      <a:r>
                        <a:rPr lang="hr-HR" sz="1600" baseline="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 se jednostavan, jednoznačan i stilski neobilježen jezik, primjeren učenicima kojima je namijenjen.</a:t>
                      </a:r>
                      <a:endParaRPr lang="hr-HR" sz="16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409857">
                <a:tc>
                  <a:txBody>
                    <a:bodyPr/>
                    <a:lstStyle/>
                    <a:p>
                      <a:r>
                        <a:rPr lang="hr-HR" sz="16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Točan odgovor ne smije biti dvojben.</a:t>
                      </a:r>
                      <a:endParaRPr lang="hr-HR" sz="16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707424">
                <a:tc>
                  <a:txBody>
                    <a:bodyPr/>
                    <a:lstStyle/>
                    <a:p>
                      <a:r>
                        <a:rPr lang="hr-HR" sz="16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Sadržaj ne</a:t>
                      </a:r>
                      <a:r>
                        <a:rPr lang="hr-HR" sz="1600" baseline="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 smije biti nacionalno, kulturološki, vjerski, etički, rodno i društveno pristran. </a:t>
                      </a:r>
                      <a:endParaRPr lang="hr-HR" sz="16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707424">
                <a:tc>
                  <a:txBody>
                    <a:bodyPr/>
                    <a:lstStyle/>
                    <a:p>
                      <a:r>
                        <a:rPr lang="hr-HR" sz="16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Ne navode se doslovne sintagme i rečenice kojima se ispitivani sadržaj objašnjava u udžbeničkom</a:t>
                      </a:r>
                      <a:r>
                        <a:rPr lang="hr-HR" sz="1600" baseline="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hr-HR" sz="16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materijalu (osim</a:t>
                      </a:r>
                      <a:r>
                        <a:rPr lang="hr-HR" sz="1600" baseline="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 za termine i nazive).</a:t>
                      </a:r>
                      <a:endParaRPr lang="hr-HR" sz="16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707424">
                <a:tc>
                  <a:txBody>
                    <a:bodyPr/>
                    <a:lstStyle/>
                    <a:p>
                      <a:r>
                        <a:rPr lang="hr-HR" sz="16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Čestice ne smiju biti povezane tako</a:t>
                      </a:r>
                      <a:r>
                        <a:rPr lang="hr-HR" sz="1600" baseline="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 da se na temelju sadržaja jedne može odgovoriti na neku drugu česticu.</a:t>
                      </a:r>
                      <a:endParaRPr lang="hr-HR" sz="16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848678">
                <a:tc>
                  <a:txBody>
                    <a:bodyPr/>
                    <a:lstStyle/>
                    <a:p>
                      <a:r>
                        <a:rPr lang="hr-HR" sz="16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Čestice koji imaju isti polazni sadržaj (tekst, sliku, grafički prikaz ili glazbeni primjer) trebaju biti poredane prema sadržajnomu slijedu izvora.</a:t>
                      </a:r>
                      <a:endParaRPr lang="hr-HR" sz="16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531112">
                <a:tc>
                  <a:txBody>
                    <a:bodyPr/>
                    <a:lstStyle/>
                    <a:p>
                      <a:r>
                        <a:rPr lang="hr-HR" sz="16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Polazni sadržaji moraju biti funkcionalno uporabljeni. 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hr-HR" sz="3600" b="1" cap="none" spc="0" dirty="0">
                <a:ln w="900" cmpd="sng">
                  <a:solidFill>
                    <a:srgbClr val="005878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005878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005878">
                      <a:satMod val="190000"/>
                      <a:tint val="100000"/>
                      <a:alpha val="74000"/>
                    </a:srgbClr>
                  </a:innerShdw>
                </a:effectLst>
                <a:latin typeface="Comic Sans MS" pitchFamily="66" charset="0"/>
              </a:rPr>
              <a:t>S</a:t>
            </a:r>
            <a:r>
              <a:rPr lang="hr-HR" sz="3600" b="1" cap="none" spc="0" dirty="0" smtClean="0">
                <a:ln w="900" cmpd="sng">
                  <a:solidFill>
                    <a:srgbClr val="005878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005878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005878">
                      <a:satMod val="190000"/>
                      <a:tint val="100000"/>
                      <a:alpha val="74000"/>
                    </a:srgbClr>
                  </a:innerShdw>
                </a:effectLst>
                <a:latin typeface="Comic Sans MS" pitchFamily="66" charset="0"/>
              </a:rPr>
              <a:t>mjernice </a:t>
            </a:r>
            <a:r>
              <a:rPr lang="hr-HR" sz="3600" b="1" cap="none" spc="0" dirty="0">
                <a:ln w="900" cmpd="sng">
                  <a:solidFill>
                    <a:srgbClr val="005878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005878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005878">
                      <a:satMod val="190000"/>
                      <a:tint val="100000"/>
                      <a:alpha val="74000"/>
                    </a:srgbClr>
                  </a:innerShdw>
                </a:effectLst>
                <a:latin typeface="Comic Sans MS" pitchFamily="66" charset="0"/>
              </a:rPr>
              <a:t>za oblikovanje čestice višestrukoga izbora </a:t>
            </a:r>
            <a:r>
              <a:rPr lang="hr-HR" sz="3600" b="1" cap="none" spc="0" dirty="0" smtClean="0">
                <a:ln w="900" cmpd="sng">
                  <a:solidFill>
                    <a:srgbClr val="005878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005878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005878">
                      <a:satMod val="190000"/>
                      <a:tint val="100000"/>
                      <a:alpha val="74000"/>
                    </a:srgbClr>
                  </a:innerShdw>
                </a:effectLst>
                <a:latin typeface="Comic Sans MS" pitchFamily="66" charset="0"/>
              </a:rPr>
              <a:t>(2)</a:t>
            </a:r>
            <a:endParaRPr lang="hr-HR" dirty="0">
              <a:latin typeface="Comic Sans MS" pitchFamily="66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905000" y="1752600"/>
          <a:ext cx="7162800" cy="5038724"/>
        </p:xfrm>
        <a:graphic>
          <a:graphicData uri="http://schemas.openxmlformats.org/drawingml/2006/table">
            <a:tbl>
              <a:tblPr/>
              <a:tblGrid>
                <a:gridCol w="7162800"/>
              </a:tblGrid>
              <a:tr h="6541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mic Sans MS" pitchFamily="66" charset="0"/>
                          <a:cs typeface="Arial" pitchFamily="34" charset="0"/>
                        </a:rPr>
                        <a:t>OBLIKOVANJE OSNOVE</a:t>
                      </a: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7732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cs typeface="Arial" pitchFamily="34" charset="0"/>
                        </a:rPr>
                        <a:t>Sadržaj osnove mora biti primjeren zadanomu obrazovnomu ishodu.</a:t>
                      </a: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1D6"/>
                    </a:solidFill>
                  </a:tcPr>
                </a:tc>
              </a:tr>
              <a:tr h="890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cs typeface="Arial" pitchFamily="34" charset="0"/>
                        </a:rPr>
                        <a:t>Osnova se oblikuje tako da čestica ispituje samo jedan obrazovni ishod.</a:t>
                      </a:r>
                      <a:endParaRPr kumimoji="0" lang="hr-H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omic Sans MS" pitchFamily="66" charset="0"/>
                        <a:cs typeface="Arial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AEC"/>
                    </a:solidFill>
                  </a:tcPr>
                </a:tc>
              </a:tr>
              <a:tr h="9430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cs typeface="Calibri" pitchFamily="34" charset="0"/>
                        </a:rPr>
                        <a:t>Osnova mora biti oblikovana jasno i potpuno s obzirom na bitne elemente sadržaja koji ispituje.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1D6"/>
                    </a:solidFill>
                  </a:tcPr>
                </a:tc>
              </a:tr>
              <a:tr h="10764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cs typeface="Calibri" pitchFamily="34" charset="0"/>
                        </a:rPr>
                        <a:t>Osnova se oblikuje tako da  ispituje znanje određeno obrazovnim ishodom, a ne stav, inteligenciju ili opće znanje.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AEC"/>
                    </a:solidFill>
                  </a:tcPr>
                </a:tc>
              </a:tr>
              <a:tr h="7011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cs typeface="Calibri" pitchFamily="34" charset="0"/>
                        </a:rPr>
                        <a:t>U osnovi se ne smije isticati dio sadržaja koji može uputiti na točan odgovor.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1D6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hr-HR" sz="3600" b="1" cap="none" spc="0" dirty="0">
                <a:ln w="900" cmpd="sng">
                  <a:solidFill>
                    <a:srgbClr val="005878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005878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005878">
                      <a:satMod val="190000"/>
                      <a:tint val="100000"/>
                      <a:alpha val="74000"/>
                    </a:srgbClr>
                  </a:innerShdw>
                </a:effectLst>
                <a:latin typeface="Comic Sans MS" pitchFamily="66" charset="0"/>
              </a:rPr>
              <a:t>S</a:t>
            </a:r>
            <a:r>
              <a:rPr lang="hr-HR" sz="3600" b="1" cap="none" spc="0" dirty="0" smtClean="0">
                <a:ln w="900" cmpd="sng">
                  <a:solidFill>
                    <a:srgbClr val="005878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005878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005878">
                      <a:satMod val="190000"/>
                      <a:tint val="100000"/>
                      <a:alpha val="74000"/>
                    </a:srgbClr>
                  </a:innerShdw>
                </a:effectLst>
                <a:latin typeface="Comic Sans MS" pitchFamily="66" charset="0"/>
              </a:rPr>
              <a:t>mjernice </a:t>
            </a:r>
            <a:r>
              <a:rPr lang="hr-HR" sz="3600" b="1" cap="none" spc="0" dirty="0">
                <a:ln w="900" cmpd="sng">
                  <a:solidFill>
                    <a:srgbClr val="005878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005878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005878">
                      <a:satMod val="190000"/>
                      <a:tint val="100000"/>
                      <a:alpha val="74000"/>
                    </a:srgbClr>
                  </a:innerShdw>
                </a:effectLst>
                <a:latin typeface="Comic Sans MS" pitchFamily="66" charset="0"/>
              </a:rPr>
              <a:t>za oblikovanje čestice višestrukoga izbora </a:t>
            </a:r>
            <a:r>
              <a:rPr lang="hr-HR" sz="3600" b="1" cap="none" spc="0" dirty="0" smtClean="0">
                <a:ln w="900" cmpd="sng">
                  <a:solidFill>
                    <a:srgbClr val="005878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005878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005878">
                      <a:satMod val="190000"/>
                      <a:tint val="100000"/>
                      <a:alpha val="74000"/>
                    </a:srgbClr>
                  </a:innerShdw>
                </a:effectLst>
                <a:latin typeface="Comic Sans MS" pitchFamily="66" charset="0"/>
              </a:rPr>
              <a:t>(3)</a:t>
            </a:r>
            <a:endParaRPr lang="hr-HR" dirty="0">
              <a:latin typeface="Comic Sans MS" pitchFamily="66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905000" y="1752600"/>
          <a:ext cx="7162800" cy="5029202"/>
        </p:xfrm>
        <a:graphic>
          <a:graphicData uri="http://schemas.openxmlformats.org/drawingml/2006/table">
            <a:tbl>
              <a:tblPr/>
              <a:tblGrid>
                <a:gridCol w="7162800"/>
              </a:tblGrid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mic Sans MS" pitchFamily="66" charset="0"/>
                          <a:cs typeface="Arial" pitchFamily="34" charset="0"/>
                        </a:rPr>
                        <a:t>OBLIKOVANJE OSNOVE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93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cs typeface="Calibri" pitchFamily="34" charset="0"/>
                        </a:rPr>
                        <a:t>U osnovi čestice ne smiju postojati suvišni i opširni sadržaji koji će zbuniti onoga tko zna ili pomoći onomu tko nije usvojio zadani obrazovni ishod.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1D6"/>
                    </a:solidFill>
                  </a:tcPr>
                </a:tc>
              </a:tr>
              <a:tr h="795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cs typeface="Calibri" pitchFamily="34" charset="0"/>
                        </a:rPr>
                        <a:t>Osnovu čestice treba oblikovati u upitnomu obliku (nekada može biti oblikovana i kao potpuna tvrdnja koju nadopunjuje primjer).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AEC"/>
                    </a:solidFill>
                  </a:tcPr>
                </a:tc>
              </a:tr>
              <a:tr h="874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Osnovu treba oblikovati potvrdno, a ako je negacija prijeko potrebna, treba ju istaknuti masno otisnutim slovima.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1D6"/>
                    </a:solidFill>
                  </a:tcPr>
                </a:tc>
              </a:tr>
              <a:tr h="874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U osnovi treba izbjegavati jezične izraze apsolutnoga značenja kao što su </a:t>
                      </a:r>
                      <a:r>
                        <a:rPr kumimoji="0" lang="hr-HR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uvijek, nikada, najviše </a:t>
                      </a: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i slično</a:t>
                      </a:r>
                      <a:r>
                        <a:rPr kumimoji="0" lang="hr-HR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.</a:t>
                      </a: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AEC"/>
                    </a:solidFill>
                  </a:tcPr>
                </a:tc>
              </a:tr>
              <a:tr h="733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Polazni sadržaji moraju biti povezani sa stvarnom životnom situacijom i komunikacijskim potrebama učenika.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1D6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hr-HR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mic Sans MS" pitchFamily="66" charset="0"/>
              </a:rPr>
              <a:t>SADRŽAJ RADIONICE </a:t>
            </a:r>
            <a:endParaRPr lang="hr-HR" sz="3200" dirty="0" smtClean="0">
              <a:latin typeface="Comic Sans MS" pitchFamily="66" charset="0"/>
            </a:endParaRPr>
          </a:p>
        </p:txBody>
      </p:sp>
      <p:sp>
        <p:nvSpPr>
          <p:cNvPr id="13315" name="Content Placeholder 4"/>
          <p:cNvSpPr>
            <a:spLocks noGrp="1"/>
          </p:cNvSpPr>
          <p:nvPr>
            <p:ph idx="4294967295"/>
          </p:nvPr>
        </p:nvSpPr>
        <p:spPr>
          <a:xfrm>
            <a:off x="0" y="1752600"/>
            <a:ext cx="9120188" cy="4959350"/>
          </a:xfrm>
        </p:spPr>
        <p:txBody>
          <a:bodyPr/>
          <a:lstStyle/>
          <a:p>
            <a:pPr marL="400050" lvl="1" indent="0" eaLnBrk="1" hangingPunct="1">
              <a:buFont typeface="Wingdings" pitchFamily="2" charset="2"/>
              <a:buNone/>
            </a:pPr>
            <a:endParaRPr lang="hr-HR" sz="2400" b="1" dirty="0" smtClean="0">
              <a:latin typeface="Comic Sans MS" pitchFamily="66" charset="0"/>
            </a:endParaRPr>
          </a:p>
          <a:p>
            <a:pPr marL="400050" lvl="1" indent="0" eaLnBrk="1" hangingPunct="1">
              <a:buFont typeface="Wingdings" pitchFamily="2" charset="2"/>
              <a:buNone/>
            </a:pPr>
            <a:r>
              <a:rPr lang="hr-HR" sz="2400" b="1" dirty="0" smtClean="0">
                <a:latin typeface="Comic Sans MS" pitchFamily="66" charset="0"/>
              </a:rPr>
              <a:t>1. dio:</a:t>
            </a:r>
          </a:p>
          <a:p>
            <a:pPr marL="400050" lvl="1" indent="0"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hr-HR" b="1" dirty="0" smtClean="0">
                <a:latin typeface="Comic Sans MS" pitchFamily="66" charset="0"/>
              </a:rPr>
              <a:t>struktura i opća obilježja zadataka višestrukoga izbora </a:t>
            </a:r>
          </a:p>
          <a:p>
            <a:pPr marL="400050" lvl="1" indent="0"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hr-HR" b="1" dirty="0" smtClean="0">
                <a:latin typeface="Comic Sans MS" pitchFamily="66" charset="0"/>
              </a:rPr>
              <a:t>sadržajna i kognitivna obilježja zadataka  </a:t>
            </a:r>
          </a:p>
          <a:p>
            <a:pPr marL="400050" lvl="1" indent="0"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hr-HR" b="1" dirty="0" smtClean="0">
                <a:latin typeface="Comic Sans MS" pitchFamily="66" charset="0"/>
              </a:rPr>
              <a:t>težina zadataka  </a:t>
            </a:r>
          </a:p>
          <a:p>
            <a:pPr marL="400050" lvl="1" indent="0"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hr-HR" b="1" dirty="0">
                <a:latin typeface="Comic Sans MS" pitchFamily="66" charset="0"/>
              </a:rPr>
              <a:t>s</a:t>
            </a:r>
            <a:r>
              <a:rPr lang="hr-HR" b="1" dirty="0" smtClean="0">
                <a:latin typeface="Comic Sans MS" pitchFamily="66" charset="0"/>
              </a:rPr>
              <a:t>mjernice </a:t>
            </a:r>
            <a:r>
              <a:rPr lang="hr-HR" b="1" dirty="0" smtClean="0">
                <a:latin typeface="Comic Sans MS" pitchFamily="66" charset="0"/>
              </a:rPr>
              <a:t>za izradu zadataka </a:t>
            </a:r>
          </a:p>
          <a:p>
            <a:pPr marL="400050" lvl="1" indent="0" eaLnBrk="1" hangingPunct="1">
              <a:buFont typeface="Wingdings" pitchFamily="2" charset="2"/>
              <a:buNone/>
            </a:pPr>
            <a:r>
              <a:rPr lang="hr-HR" sz="2400" b="1" dirty="0" smtClean="0">
                <a:latin typeface="Comic Sans MS" pitchFamily="66" charset="0"/>
              </a:rPr>
              <a:t>2. dio:</a:t>
            </a:r>
          </a:p>
          <a:p>
            <a:pPr marL="400050" lvl="1" indent="0" eaLnBrk="1" hangingPunct="1">
              <a:buFont typeface="Wingdings" pitchFamily="2" charset="2"/>
              <a:buNone/>
            </a:pPr>
            <a:r>
              <a:rPr lang="hr-HR" b="1" dirty="0" smtClean="0">
                <a:latin typeface="Comic Sans MS" pitchFamily="66" charset="0"/>
              </a:rPr>
              <a:t>samostalan rad</a:t>
            </a:r>
          </a:p>
          <a:p>
            <a:pPr marL="400050" lvl="1" indent="0" eaLnBrk="1" hangingPunct="1">
              <a:buFont typeface="Arial" pitchFamily="34" charset="0"/>
              <a:buNone/>
            </a:pPr>
            <a:endParaRPr lang="hr-HR" sz="2400" b="1" dirty="0" smtClean="0">
              <a:latin typeface="Comic Sans MS" pitchFamily="66" charset="0"/>
            </a:endParaRPr>
          </a:p>
          <a:p>
            <a:pPr marL="400050" lvl="1" indent="0" eaLnBrk="1" hangingPunct="1">
              <a:buFont typeface="Arial" pitchFamily="34" charset="0"/>
              <a:buNone/>
            </a:pPr>
            <a:endParaRPr lang="hr-HR" sz="2400" b="1" dirty="0" smtClean="0">
              <a:latin typeface="Comic Sans MS" pitchFamily="66" charset="0"/>
            </a:endParaRPr>
          </a:p>
          <a:p>
            <a:pPr marL="400050" lvl="1" indent="0" eaLnBrk="1" hangingPunct="1">
              <a:buFont typeface="Arial" pitchFamily="34" charset="0"/>
              <a:buNone/>
            </a:pPr>
            <a:r>
              <a:rPr lang="hr-HR" sz="2400" b="1" dirty="0" smtClean="0">
                <a:latin typeface="Comic Sans MS" pitchFamily="66" charset="0"/>
              </a:rPr>
              <a:t>		</a:t>
            </a:r>
            <a:endParaRPr lang="hr-HR" sz="2400" dirty="0" smtClean="0">
              <a:latin typeface="Comic Sans MS" pitchFamily="66" charset="0"/>
            </a:endParaRPr>
          </a:p>
          <a:p>
            <a:pPr marL="400050" lvl="1" indent="0" eaLnBrk="1" hangingPunct="1">
              <a:buFont typeface="Arial" pitchFamily="34" charset="0"/>
              <a:buNone/>
            </a:pPr>
            <a:endParaRPr lang="hr-HR" sz="2400" dirty="0" smtClean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82731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hr-HR" sz="3600" b="1" cap="none" spc="0" dirty="0">
                <a:ln w="900" cmpd="sng">
                  <a:solidFill>
                    <a:srgbClr val="005878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005878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005878">
                      <a:satMod val="190000"/>
                      <a:tint val="100000"/>
                      <a:alpha val="74000"/>
                    </a:srgbClr>
                  </a:innerShdw>
                </a:effectLst>
                <a:latin typeface="Comic Sans MS" pitchFamily="66" charset="0"/>
              </a:rPr>
              <a:t>S</a:t>
            </a:r>
            <a:r>
              <a:rPr lang="hr-HR" sz="3600" b="1" cap="none" spc="0" dirty="0" smtClean="0">
                <a:ln w="900" cmpd="sng">
                  <a:solidFill>
                    <a:srgbClr val="005878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005878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005878">
                      <a:satMod val="190000"/>
                      <a:tint val="100000"/>
                      <a:alpha val="74000"/>
                    </a:srgbClr>
                  </a:innerShdw>
                </a:effectLst>
                <a:latin typeface="Comic Sans MS" pitchFamily="66" charset="0"/>
              </a:rPr>
              <a:t>mjernice </a:t>
            </a:r>
            <a:r>
              <a:rPr lang="hr-HR" sz="3600" b="1" cap="none" spc="0" dirty="0">
                <a:ln w="900" cmpd="sng">
                  <a:solidFill>
                    <a:srgbClr val="005878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005878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005878">
                      <a:satMod val="190000"/>
                      <a:tint val="100000"/>
                      <a:alpha val="74000"/>
                    </a:srgbClr>
                  </a:innerShdw>
                </a:effectLst>
                <a:latin typeface="Comic Sans MS" pitchFamily="66" charset="0"/>
              </a:rPr>
              <a:t>za oblikovanje čestice višestrukoga izbora </a:t>
            </a:r>
            <a:r>
              <a:rPr lang="hr-HR" sz="3600" b="1" cap="none" spc="0" dirty="0" smtClean="0">
                <a:ln w="900" cmpd="sng">
                  <a:solidFill>
                    <a:srgbClr val="005878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005878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005878">
                      <a:satMod val="190000"/>
                      <a:tint val="100000"/>
                      <a:alpha val="74000"/>
                    </a:srgbClr>
                  </a:innerShdw>
                </a:effectLst>
                <a:latin typeface="Comic Sans MS" pitchFamily="66" charset="0"/>
              </a:rPr>
              <a:t>(4)</a:t>
            </a:r>
            <a:endParaRPr lang="hr-HR" dirty="0">
              <a:latin typeface="Comic Sans MS" pitchFamily="66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905000" y="1752600"/>
          <a:ext cx="7162800" cy="50371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2800"/>
              </a:tblGrid>
              <a:tr h="518664">
                <a:tc>
                  <a:txBody>
                    <a:bodyPr/>
                    <a:lstStyle/>
                    <a:p>
                      <a:r>
                        <a:rPr lang="hr-HR" sz="1800" dirty="0" smtClean="0">
                          <a:latin typeface="Comic Sans MS" pitchFamily="66" charset="0"/>
                        </a:rPr>
                        <a:t>OBLIKOVANJE</a:t>
                      </a:r>
                      <a:r>
                        <a:rPr lang="hr-HR" sz="1800" baseline="0" dirty="0" smtClean="0">
                          <a:latin typeface="Comic Sans MS" pitchFamily="66" charset="0"/>
                        </a:rPr>
                        <a:t> PONUĐENIH ODGOVORA</a:t>
                      </a:r>
                      <a:endParaRPr lang="hr-HR" sz="1800" dirty="0">
                        <a:latin typeface="Comic Sans MS" pitchFamily="66" charset="0"/>
                      </a:endParaRPr>
                    </a:p>
                  </a:txBody>
                  <a:tcPr marT="45721" marB="45721" anchor="ctr"/>
                </a:tc>
              </a:tr>
              <a:tr h="70105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800" dirty="0" smtClean="0"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Svaka čestica mora imati četiri ponuđena odgovora (odnosi se na prvi modul).</a:t>
                      </a:r>
                    </a:p>
                  </a:txBody>
                  <a:tcPr marL="68580" marR="68580" marT="0" marB="0" anchor="ctr"/>
                </a:tc>
              </a:tr>
              <a:tr h="68936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Calibri"/>
                          <a:cs typeface="Times New Roman"/>
                        </a:rPr>
                        <a:t>Među ponuđenim odgovorima </a:t>
                      </a:r>
                      <a:r>
                        <a:rPr kumimoji="0" lang="hr-HR" sz="18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Calibri"/>
                          <a:cs typeface="Times New Roman"/>
                        </a:rPr>
                        <a:t>samo je jedan</a:t>
                      </a:r>
                      <a:r>
                        <a:rPr kumimoji="0" lang="hr-HR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Calibri"/>
                          <a:cs typeface="Times New Roman"/>
                        </a:rPr>
                        <a:t> odgovor točan.</a:t>
                      </a:r>
                    </a:p>
                  </a:txBody>
                  <a:tcPr marL="68580" marR="68580" marT="0" marB="0" anchor="ctr"/>
                </a:tc>
              </a:tr>
              <a:tr h="10426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Calibri"/>
                          <a:cs typeface="Times New Roman"/>
                        </a:rPr>
                        <a:t>U ponuđenim odgovorima treba izbjeći nepotrebna ponavljanja sadržaja navedena u osnovi.</a:t>
                      </a:r>
                      <a:endParaRPr lang="hr-HR" sz="1800" dirty="0" smtClean="0">
                        <a:solidFill>
                          <a:srgbClr val="002060"/>
                        </a:solidFill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0426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Calibri"/>
                          <a:cs typeface="Times New Roman"/>
                        </a:rPr>
                        <a:t>Svi ponuđeni odgovori moraju biti sadržajno homogeni.</a:t>
                      </a:r>
                    </a:p>
                  </a:txBody>
                  <a:tcPr marL="68580" marR="68580" marT="0" marB="0" anchor="ctr"/>
                </a:tc>
              </a:tr>
              <a:tr h="10426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Calibri"/>
                          <a:cs typeface="Times New Roman"/>
                        </a:rPr>
                        <a:t>Ponuđeni se odgovori ne smiju preklapati ni na koji način.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hr-HR" sz="3600" b="1" cap="none" spc="0" dirty="0" smtClean="0">
                <a:ln w="900" cmpd="sng">
                  <a:solidFill>
                    <a:srgbClr val="005878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005878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005878">
                      <a:satMod val="190000"/>
                      <a:tint val="100000"/>
                      <a:alpha val="74000"/>
                    </a:srgbClr>
                  </a:innerShdw>
                </a:effectLst>
                <a:latin typeface="Comic Sans MS" pitchFamily="66" charset="0"/>
              </a:rPr>
              <a:t> </a:t>
            </a:r>
            <a:r>
              <a:rPr lang="hr-HR" sz="3600" b="1" cap="none" spc="0" dirty="0">
                <a:ln w="900" cmpd="sng">
                  <a:solidFill>
                    <a:srgbClr val="005878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005878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005878">
                      <a:satMod val="190000"/>
                      <a:tint val="100000"/>
                      <a:alpha val="74000"/>
                    </a:srgbClr>
                  </a:innerShdw>
                </a:effectLst>
                <a:latin typeface="Comic Sans MS" pitchFamily="66" charset="0"/>
              </a:rPr>
              <a:t>S</a:t>
            </a:r>
            <a:r>
              <a:rPr lang="hr-HR" sz="3600" b="1" cap="none" spc="0" dirty="0" smtClean="0">
                <a:ln w="900" cmpd="sng">
                  <a:solidFill>
                    <a:srgbClr val="005878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005878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005878">
                      <a:satMod val="190000"/>
                      <a:tint val="100000"/>
                      <a:alpha val="74000"/>
                    </a:srgbClr>
                  </a:innerShdw>
                </a:effectLst>
                <a:latin typeface="Comic Sans MS" pitchFamily="66" charset="0"/>
              </a:rPr>
              <a:t>mjernice </a:t>
            </a:r>
            <a:r>
              <a:rPr lang="hr-HR" sz="3600" b="1" cap="none" spc="0" dirty="0">
                <a:ln w="900" cmpd="sng">
                  <a:solidFill>
                    <a:srgbClr val="005878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005878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005878">
                      <a:satMod val="190000"/>
                      <a:tint val="100000"/>
                      <a:alpha val="74000"/>
                    </a:srgbClr>
                  </a:innerShdw>
                </a:effectLst>
                <a:latin typeface="Comic Sans MS" pitchFamily="66" charset="0"/>
              </a:rPr>
              <a:t>za oblikovanje čestice višestrukoga izbora </a:t>
            </a:r>
            <a:r>
              <a:rPr lang="hr-HR" sz="3600" b="1" cap="none" spc="0" dirty="0" smtClean="0">
                <a:ln w="900" cmpd="sng">
                  <a:solidFill>
                    <a:srgbClr val="005878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005878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005878">
                      <a:satMod val="190000"/>
                      <a:tint val="100000"/>
                      <a:alpha val="74000"/>
                    </a:srgbClr>
                  </a:innerShdw>
                </a:effectLst>
                <a:latin typeface="Comic Sans MS" pitchFamily="66" charset="0"/>
              </a:rPr>
              <a:t>(5)</a:t>
            </a:r>
            <a:endParaRPr lang="hr-HR" dirty="0">
              <a:latin typeface="Comic Sans MS" pitchFamily="66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908175" y="1752600"/>
          <a:ext cx="7159625" cy="50133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59625"/>
              </a:tblGrid>
              <a:tr h="563006">
                <a:tc>
                  <a:txBody>
                    <a:bodyPr/>
                    <a:lstStyle/>
                    <a:p>
                      <a:r>
                        <a:rPr lang="hr-HR" sz="1800" dirty="0" smtClean="0">
                          <a:latin typeface="Comic Sans MS" pitchFamily="66" charset="0"/>
                        </a:rPr>
                        <a:t>OBLIKOVANJE</a:t>
                      </a:r>
                      <a:r>
                        <a:rPr lang="hr-HR" sz="1800" baseline="0" dirty="0" smtClean="0">
                          <a:latin typeface="Comic Sans MS" pitchFamily="66" charset="0"/>
                        </a:rPr>
                        <a:t> PONUĐENIH ODGOVORA</a:t>
                      </a:r>
                      <a:endParaRPr lang="hr-HR" sz="1800" dirty="0">
                        <a:latin typeface="Comic Sans MS" pitchFamily="66" charset="0"/>
                      </a:endParaRPr>
                    </a:p>
                  </a:txBody>
                  <a:tcPr marL="91434" marR="91434" marT="45727" marB="45727" anchor="ctr"/>
                </a:tc>
              </a:tr>
              <a:tr h="9668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Calibri"/>
                          <a:cs typeface="Times New Roman"/>
                        </a:rPr>
                        <a:t>Svi ponuđeni odgovori moraju biti ujednačeni s obzirom na duljinu i strukturu. </a:t>
                      </a:r>
                      <a:endParaRPr lang="hr-HR" sz="1800" dirty="0" smtClean="0">
                        <a:solidFill>
                          <a:srgbClr val="002060"/>
                        </a:solidFill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75" marR="68575" marT="0" marB="0" anchor="ctr"/>
                </a:tc>
              </a:tr>
              <a:tr h="105171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Calibri"/>
                          <a:cs typeface="Times New Roman"/>
                        </a:rPr>
                        <a:t>Ponuđeni odgovori moraju biti poredani logičkim slijedom koji odgovara njihovoj kategoriji (abeceda, kronološki slijed, redoslijed primjeren kategoriji).</a:t>
                      </a:r>
                      <a:endParaRPr lang="hr-HR" sz="1800" dirty="0" smtClean="0">
                        <a:solidFill>
                          <a:srgbClr val="002060"/>
                        </a:solidFill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75" marR="68575" marT="0" marB="0" anchor="ctr"/>
                </a:tc>
              </a:tr>
              <a:tr h="9668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800" dirty="0" smtClean="0"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U ponuđenim odgovorima treba izbjegavati jezične</a:t>
                      </a:r>
                      <a:r>
                        <a:rPr lang="hr-HR" sz="1800" baseline="0" dirty="0" smtClean="0"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izraze </a:t>
                      </a:r>
                      <a:r>
                        <a:rPr lang="hr-HR" sz="1800" dirty="0" smtClean="0"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apsolutnoga značenja kao što su </a:t>
                      </a:r>
                      <a:r>
                        <a:rPr lang="hr-HR" sz="1800" i="1" dirty="0" smtClean="0"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uvijek, nikada, najviše </a:t>
                      </a:r>
                      <a:r>
                        <a:rPr lang="hr-HR" sz="1800" i="0" dirty="0" smtClean="0"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hr-HR" sz="1800" i="0" baseline="0" dirty="0" smtClean="0"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slično.</a:t>
                      </a:r>
                      <a:endParaRPr lang="hr-HR" sz="1800" dirty="0" smtClean="0">
                        <a:solidFill>
                          <a:srgbClr val="002060"/>
                        </a:solidFill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75" marR="68575" marT="0" marB="0" anchor="ctr"/>
                </a:tc>
              </a:tr>
              <a:tr h="14648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Calibri"/>
                          <a:cs typeface="Times New Roman"/>
                        </a:rPr>
                        <a:t>Ne smije postojati ponuđeni odgovor općega tipa: </a:t>
                      </a:r>
                      <a:r>
                        <a:rPr kumimoji="0" lang="hr-HR" sz="1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Calibri"/>
                          <a:cs typeface="Times New Roman"/>
                        </a:rPr>
                        <a:t>sve od navedenoga </a:t>
                      </a:r>
                      <a:r>
                        <a:rPr kumimoji="0" lang="hr-HR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Calibri"/>
                          <a:cs typeface="Times New Roman"/>
                        </a:rPr>
                        <a:t>i </a:t>
                      </a:r>
                      <a:r>
                        <a:rPr kumimoji="0" lang="hr-HR" sz="1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Calibri"/>
                          <a:cs typeface="Times New Roman"/>
                        </a:rPr>
                        <a:t>ništa od navedenoga.</a:t>
                      </a:r>
                      <a:endParaRPr kumimoji="0" lang="hr-HR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75" marR="68575" marT="0" marB="0" anchor="ctr"/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hr-HR" sz="3600" b="1" cap="none" spc="0" dirty="0">
                <a:ln w="900" cmpd="sng">
                  <a:solidFill>
                    <a:srgbClr val="005878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005878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005878">
                      <a:satMod val="190000"/>
                      <a:tint val="100000"/>
                      <a:alpha val="74000"/>
                    </a:srgbClr>
                  </a:innerShdw>
                </a:effectLst>
                <a:latin typeface="Comic Sans MS" pitchFamily="66" charset="0"/>
              </a:rPr>
              <a:t>S</a:t>
            </a:r>
            <a:r>
              <a:rPr lang="hr-HR" sz="3600" b="1" cap="none" spc="0" dirty="0" smtClean="0">
                <a:ln w="900" cmpd="sng">
                  <a:solidFill>
                    <a:srgbClr val="005878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005878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005878">
                      <a:satMod val="190000"/>
                      <a:tint val="100000"/>
                      <a:alpha val="74000"/>
                    </a:srgbClr>
                  </a:innerShdw>
                </a:effectLst>
                <a:latin typeface="Comic Sans MS" pitchFamily="66" charset="0"/>
              </a:rPr>
              <a:t>mjernice </a:t>
            </a:r>
            <a:r>
              <a:rPr lang="hr-HR" sz="3600" b="1" cap="none" spc="0" dirty="0">
                <a:ln w="900" cmpd="sng">
                  <a:solidFill>
                    <a:srgbClr val="005878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005878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005878">
                      <a:satMod val="190000"/>
                      <a:tint val="100000"/>
                      <a:alpha val="74000"/>
                    </a:srgbClr>
                  </a:innerShdw>
                </a:effectLst>
                <a:latin typeface="Comic Sans MS" pitchFamily="66" charset="0"/>
              </a:rPr>
              <a:t>za oblikovanje čestice višestrukoga izbora </a:t>
            </a:r>
            <a:r>
              <a:rPr lang="hr-HR" sz="3600" b="1" cap="none" spc="0" dirty="0" smtClean="0">
                <a:ln w="900" cmpd="sng">
                  <a:solidFill>
                    <a:srgbClr val="005878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005878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005878">
                      <a:satMod val="190000"/>
                      <a:tint val="100000"/>
                      <a:alpha val="74000"/>
                    </a:srgbClr>
                  </a:innerShdw>
                </a:effectLst>
                <a:latin typeface="Comic Sans MS" pitchFamily="66" charset="0"/>
              </a:rPr>
              <a:t>(6)</a:t>
            </a:r>
            <a:endParaRPr lang="hr-HR" dirty="0">
              <a:latin typeface="Comic Sans MS" pitchFamily="66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905000" y="1703388"/>
          <a:ext cx="7162800" cy="5081587"/>
        </p:xfrm>
        <a:graphic>
          <a:graphicData uri="http://schemas.openxmlformats.org/drawingml/2006/table">
            <a:tbl>
              <a:tblPr/>
              <a:tblGrid>
                <a:gridCol w="7162800"/>
              </a:tblGrid>
              <a:tr h="5707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pitchFamily="34" charset="0"/>
                        </a:rPr>
                        <a:t>OBLIKOVANJE PONUĐENIH ODGOVORA</a:t>
                      </a:r>
                    </a:p>
                  </a:txBody>
                  <a:tcPr marT="45735" marB="4573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9221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Ponuđeni odgovori moraju s osnovom činiti pravilnu gramatičku  cjelinu.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1D6"/>
                    </a:solidFill>
                  </a:tcPr>
                </a:tc>
              </a:tr>
              <a:tr h="14099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vi-V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U česticama čija se osnova temelji na dopunjavanju, a ispituju primjenu jezičnih pravila, svaki ponuđeni odgovor mora tvoriti komunikacijski ispravnu jezičnu cjelinu.</a:t>
                      </a:r>
                      <a:endParaRPr kumimoji="0" lang="hr-H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omic Sans MS" pitchFamily="66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462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Sadržaj ometača ne smije se izmišljati i mora biti dijelom postojećega sadržaja nastavnoga predmeta.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1D6"/>
                    </a:solidFill>
                  </a:tcPr>
                </a:tc>
              </a:tr>
              <a:tr h="9014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Ometači se moraju odnositi na pogrješke karakteristične za obrazovni ishod.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AEC"/>
                    </a:solidFill>
                  </a:tcPr>
                </a:tc>
              </a:tr>
              <a:tr h="6310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cs typeface="Calibri" pitchFamily="34" charset="0"/>
                        </a:rPr>
                        <a:t>Točan se odgovor ne smije razlikovati od ometača po dužini, stilu ili gramatičkoj strukturi. </a:t>
                      </a:r>
                      <a:endParaRPr kumimoji="0" lang="hr-H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omic Sans MS" pitchFamily="66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1D6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hr-HR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mic Sans MS" pitchFamily="66" charset="0"/>
              </a:rPr>
              <a:t>Samostalan rad </a:t>
            </a:r>
            <a:endParaRPr lang="hr-HR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2057400"/>
            <a:ext cx="8458200" cy="57861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hr-HR" sz="2400" dirty="0">
                <a:solidFill>
                  <a:srgbClr val="002060"/>
                </a:solidFill>
                <a:latin typeface="Comic Sans MS" pitchFamily="66" charset="0"/>
                <a:cs typeface="+mn-cs"/>
              </a:rPr>
              <a:t>samostalna izrada čestice – 15 minuta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hr-HR" sz="2400" dirty="0">
              <a:solidFill>
                <a:srgbClr val="002060"/>
              </a:solidFill>
              <a:latin typeface="Comic Sans MS" pitchFamily="66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400" b="1" dirty="0">
                <a:solidFill>
                  <a:srgbClr val="002060"/>
                </a:solidFill>
                <a:latin typeface="Comic Sans MS" pitchFamily="66" charset="0"/>
                <a:cs typeface="+mn-cs"/>
              </a:rPr>
              <a:t>ishod za izradu čestice</a:t>
            </a:r>
            <a:r>
              <a:rPr lang="hr-HR" sz="2400" dirty="0">
                <a:solidFill>
                  <a:srgbClr val="002060"/>
                </a:solidFill>
                <a:latin typeface="Comic Sans MS" pitchFamily="66" charset="0"/>
                <a:cs typeface="+mn-cs"/>
              </a:rPr>
              <a:t>: </a:t>
            </a:r>
            <a:r>
              <a:rPr lang="hr-HR" sz="2400" u="sng" dirty="0" smtClean="0">
                <a:solidFill>
                  <a:srgbClr val="002060"/>
                </a:solidFill>
                <a:latin typeface="Comic Sans MS" pitchFamily="66" charset="0"/>
                <a:cs typeface="+mn-cs"/>
              </a:rPr>
              <a:t>razumijevanje</a:t>
            </a:r>
            <a:r>
              <a:rPr lang="hr-HR" sz="2400" dirty="0" smtClean="0">
                <a:solidFill>
                  <a:srgbClr val="002060"/>
                </a:solidFill>
                <a:latin typeface="Comic Sans MS" pitchFamily="66" charset="0"/>
                <a:cs typeface="+mn-cs"/>
              </a:rPr>
              <a:t> </a:t>
            </a:r>
            <a:r>
              <a:rPr lang="hr-HR" sz="2400" dirty="0">
                <a:solidFill>
                  <a:srgbClr val="002060"/>
                </a:solidFill>
                <a:latin typeface="Comic Sans MS" pitchFamily="66" charset="0"/>
                <a:cs typeface="+mn-cs"/>
              </a:rPr>
              <a:t>glasovnih promjena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hr-HR" sz="2400" dirty="0">
              <a:solidFill>
                <a:srgbClr val="002060"/>
              </a:solidFill>
              <a:latin typeface="Comic Sans MS" pitchFamily="66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400" dirty="0" smtClean="0">
                <a:solidFill>
                  <a:srgbClr val="002060"/>
                </a:solidFill>
                <a:latin typeface="Comic Sans MS" pitchFamily="66" charset="0"/>
                <a:cs typeface="+mn-cs"/>
              </a:rPr>
              <a:t>Svaka skupina sastavlja  tri čestice višestrukoga izbora s četiri ponuđena odgovora: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hr-HR" sz="2400" dirty="0">
              <a:solidFill>
                <a:srgbClr val="002060"/>
              </a:solidFill>
              <a:latin typeface="Comic Sans MS" pitchFamily="66" charset="0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400" dirty="0">
                <a:solidFill>
                  <a:srgbClr val="002060"/>
                </a:solidFill>
                <a:latin typeface="Comic Sans MS" pitchFamily="66" charset="0"/>
                <a:cs typeface="+mn-cs"/>
              </a:rPr>
              <a:t>l</a:t>
            </a:r>
            <a:r>
              <a:rPr lang="hr-HR" sz="2400" dirty="0" smtClean="0">
                <a:solidFill>
                  <a:srgbClr val="002060"/>
                </a:solidFill>
                <a:latin typeface="Comic Sans MS" pitchFamily="66" charset="0"/>
                <a:cs typeface="+mn-cs"/>
              </a:rPr>
              <a:t>aganu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400" dirty="0">
                <a:solidFill>
                  <a:srgbClr val="002060"/>
                </a:solidFill>
                <a:latin typeface="Comic Sans MS" pitchFamily="66" charset="0"/>
                <a:cs typeface="+mn-cs"/>
              </a:rPr>
              <a:t>s</a:t>
            </a:r>
            <a:r>
              <a:rPr lang="hr-HR" sz="2400" dirty="0" smtClean="0">
                <a:solidFill>
                  <a:srgbClr val="002060"/>
                </a:solidFill>
                <a:latin typeface="Comic Sans MS" pitchFamily="66" charset="0"/>
                <a:cs typeface="+mn-cs"/>
              </a:rPr>
              <a:t>rednje tešku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400" dirty="0">
                <a:solidFill>
                  <a:srgbClr val="002060"/>
                </a:solidFill>
                <a:latin typeface="Comic Sans MS" pitchFamily="66" charset="0"/>
                <a:cs typeface="+mn-cs"/>
              </a:rPr>
              <a:t>t</a:t>
            </a:r>
            <a:r>
              <a:rPr lang="hr-HR" sz="2400" dirty="0" smtClean="0">
                <a:solidFill>
                  <a:srgbClr val="002060"/>
                </a:solidFill>
                <a:latin typeface="Comic Sans MS" pitchFamily="66" charset="0"/>
                <a:cs typeface="+mn-cs"/>
              </a:rPr>
              <a:t>ešku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hr-HR" sz="2200" dirty="0">
              <a:solidFill>
                <a:srgbClr val="002060"/>
              </a:solidFill>
              <a:latin typeface="Comic Sans MS" pitchFamily="66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hr-HR" sz="2200" dirty="0">
              <a:solidFill>
                <a:srgbClr val="002060"/>
              </a:solidFill>
              <a:latin typeface="Comic Sans MS" pitchFamily="66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hr-HR" sz="2200" dirty="0">
              <a:solidFill>
                <a:srgbClr val="002060"/>
              </a:solidFill>
              <a:latin typeface="Comic Sans MS" pitchFamily="66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hr-HR" sz="2200" dirty="0">
              <a:solidFill>
                <a:srgbClr val="002060"/>
              </a:solidFill>
              <a:latin typeface="Comic Sans MS" pitchFamily="66" charset="0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hr-HR" dirty="0">
              <a:solidFill>
                <a:srgbClr val="002060"/>
              </a:solidFill>
              <a:latin typeface="Comic Sans MS" pitchFamily="66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48082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hr-HR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mic Sans MS" pitchFamily="66" charset="0"/>
              </a:rPr>
              <a:t>Primjer čestice višestrukoga izbora</a:t>
            </a:r>
            <a:endParaRPr lang="hr-HR" dirty="0">
              <a:latin typeface="Comic Sans MS" pitchFamily="66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501900" y="2286000"/>
            <a:ext cx="6565900" cy="3692525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hr-HR" dirty="0" smtClean="0">
                <a:latin typeface="Comic Sans MS" pitchFamily="66" charset="0"/>
              </a:rPr>
              <a:t>Kakva je po vrsti podcrtana zamjenica?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hr-HR" u="sng" dirty="0" smtClean="0">
                <a:latin typeface="Comic Sans MS" pitchFamily="66" charset="0"/>
              </a:rPr>
              <a:t>Ona</a:t>
            </a:r>
            <a:r>
              <a:rPr lang="hr-HR" dirty="0" smtClean="0">
                <a:latin typeface="Comic Sans MS" pitchFamily="66" charset="0"/>
              </a:rPr>
              <a:t> djevojčica voli plesati.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hr-HR" dirty="0">
              <a:latin typeface="Comic Sans MS" pitchFamily="66" charset="0"/>
            </a:endParaRPr>
          </a:p>
          <a:p>
            <a:pPr eaLnBrk="1" hangingPunct="1">
              <a:buFont typeface="+mj-lt"/>
              <a:buAutoNum type="alphaUcPeriod"/>
              <a:defRPr/>
            </a:pPr>
            <a:r>
              <a:rPr lang="hr-HR" dirty="0" smtClean="0">
                <a:latin typeface="Comic Sans MS" pitchFamily="66" charset="0"/>
              </a:rPr>
              <a:t>osobna                                       ometač 1</a:t>
            </a:r>
            <a:endParaRPr lang="hr-HR" dirty="0">
              <a:latin typeface="Comic Sans MS" pitchFamily="66" charset="0"/>
            </a:endParaRPr>
          </a:p>
          <a:p>
            <a:pPr eaLnBrk="1" hangingPunct="1">
              <a:buFont typeface="+mj-lt"/>
              <a:buAutoNum type="alphaUcPeriod"/>
              <a:defRPr/>
            </a:pPr>
            <a:r>
              <a:rPr lang="hr-HR" dirty="0" smtClean="0">
                <a:latin typeface="Comic Sans MS" pitchFamily="66" charset="0"/>
              </a:rPr>
              <a:t>posvojna                                    ometač 2</a:t>
            </a:r>
          </a:p>
          <a:p>
            <a:pPr eaLnBrk="1" hangingPunct="1">
              <a:buFont typeface="+mj-lt"/>
              <a:buAutoNum type="alphaUcPeriod"/>
              <a:defRPr/>
            </a:pPr>
            <a:r>
              <a:rPr lang="hr-HR" dirty="0">
                <a:latin typeface="Comic Sans MS" pitchFamily="66" charset="0"/>
              </a:rPr>
              <a:t>p</a:t>
            </a:r>
            <a:r>
              <a:rPr lang="hr-HR" dirty="0" smtClean="0">
                <a:latin typeface="Comic Sans MS" pitchFamily="66" charset="0"/>
              </a:rPr>
              <a:t>ovratna                                    ometač 3</a:t>
            </a:r>
            <a:endParaRPr lang="hr-HR" dirty="0">
              <a:latin typeface="Comic Sans MS" pitchFamily="66" charset="0"/>
            </a:endParaRPr>
          </a:p>
          <a:p>
            <a:pPr eaLnBrk="1" hangingPunct="1">
              <a:buFont typeface="+mj-lt"/>
              <a:buAutoNum type="alphaUcPeriod"/>
              <a:defRPr/>
            </a:pPr>
            <a:r>
              <a:rPr lang="hr-HR" dirty="0">
                <a:latin typeface="Comic Sans MS" pitchFamily="66" charset="0"/>
              </a:rPr>
              <a:t>p</a:t>
            </a:r>
            <a:r>
              <a:rPr lang="hr-HR" dirty="0" smtClean="0">
                <a:latin typeface="Comic Sans MS" pitchFamily="66" charset="0"/>
              </a:rPr>
              <a:t>okazna                                    točan odgovor</a:t>
            </a:r>
            <a:endParaRPr lang="hr-HR" dirty="0">
              <a:latin typeface="Comic Sans MS" pitchFamily="66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-25113" y="2276153"/>
            <a:ext cx="1524000" cy="699516"/>
          </a:xfrm>
          <a:extLst/>
        </p:spPr>
        <p:txBody>
          <a:bodyPr/>
          <a:lstStyle/>
          <a:p>
            <a:pPr eaLnBrk="1" hangingPunct="1">
              <a:defRPr/>
            </a:pPr>
            <a:r>
              <a:rPr lang="hr-HR" sz="2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</a:rPr>
              <a:t> osnova</a:t>
            </a:r>
            <a:endParaRPr lang="hr-HR" sz="28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omic Sans MS" pitchFamily="66" charset="0"/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1498600" y="2446338"/>
            <a:ext cx="979488" cy="5016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sp>
        <p:nvSpPr>
          <p:cNvPr id="13" name="TextBox 12"/>
          <p:cNvSpPr txBox="1"/>
          <p:nvPr/>
        </p:nvSpPr>
        <p:spPr>
          <a:xfrm>
            <a:off x="108342" y="4341718"/>
            <a:ext cx="1568058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  <a:cs typeface="+mn-cs"/>
              </a:rPr>
              <a:t>ponuđeni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  <a:cs typeface="+mn-cs"/>
              </a:rPr>
              <a:t>odgovori</a:t>
            </a:r>
            <a:endParaRPr lang="hr-HR" sz="2400" dirty="0">
              <a:latin typeface="Comic Sans MS" pitchFamily="66" charset="0"/>
              <a:cs typeface="+mn-cs"/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1704975" y="4541838"/>
            <a:ext cx="733425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sp>
        <p:nvSpPr>
          <p:cNvPr id="15" name="Left Arrow 14"/>
          <p:cNvSpPr/>
          <p:nvPr/>
        </p:nvSpPr>
        <p:spPr>
          <a:xfrm>
            <a:off x="5942013" y="3962400"/>
            <a:ext cx="762000" cy="31273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sp>
        <p:nvSpPr>
          <p:cNvPr id="16" name="Left Arrow 15"/>
          <p:cNvSpPr/>
          <p:nvPr/>
        </p:nvSpPr>
        <p:spPr>
          <a:xfrm>
            <a:off x="5942013" y="4445000"/>
            <a:ext cx="762000" cy="32543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sp>
        <p:nvSpPr>
          <p:cNvPr id="17" name="Left Arrow 16"/>
          <p:cNvSpPr/>
          <p:nvPr/>
        </p:nvSpPr>
        <p:spPr>
          <a:xfrm>
            <a:off x="5942013" y="4999038"/>
            <a:ext cx="762000" cy="32226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sp>
        <p:nvSpPr>
          <p:cNvPr id="18" name="Left Arrow 17"/>
          <p:cNvSpPr/>
          <p:nvPr/>
        </p:nvSpPr>
        <p:spPr>
          <a:xfrm>
            <a:off x="5953125" y="5507038"/>
            <a:ext cx="750888" cy="31273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hr-HR" sz="32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mic Sans MS" pitchFamily="66" charset="0"/>
              </a:rPr>
              <a:t>PREDNOSTI </a:t>
            </a:r>
            <a:r>
              <a:rPr lang="hr-HR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mic Sans MS" pitchFamily="66" charset="0"/>
              </a:rPr>
              <a:t>ZADATAKA </a:t>
            </a:r>
            <a:r>
              <a:rPr lang="hr-HR" sz="32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mic Sans MS" pitchFamily="66" charset="0"/>
              </a:rPr>
              <a:t>VIŠESTRUKOGA IZBORA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981200" y="1828800"/>
            <a:ext cx="7162800" cy="4800600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  <a:defRPr/>
            </a:pPr>
            <a:endParaRPr lang="hr-HR" sz="2400" dirty="0" smtClean="0">
              <a:latin typeface="Comic Sans MS" pitchFamily="66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hr-HR" sz="2400" dirty="0" smtClean="0">
                <a:latin typeface="Comic Sans MS" pitchFamily="66" charset="0"/>
              </a:rPr>
              <a:t>poznat </a:t>
            </a:r>
            <a:r>
              <a:rPr lang="hr-HR" sz="2400" dirty="0">
                <a:latin typeface="Comic Sans MS" pitchFamily="66" charset="0"/>
              </a:rPr>
              <a:t>i jednostavan oblik ispitivanja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hr-HR" sz="2400" dirty="0">
                <a:latin typeface="Comic Sans MS" pitchFamily="66" charset="0"/>
              </a:rPr>
              <a:t>objektivno i pouzdano ocjenjivanje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hr-HR" sz="2400" dirty="0">
                <a:latin typeface="Comic Sans MS" pitchFamily="66" charset="0"/>
              </a:rPr>
              <a:t>jednostavna i brza analiza rezultata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hr-HR" sz="2400" dirty="0">
                <a:latin typeface="Comic Sans MS" pitchFamily="66" charset="0"/>
              </a:rPr>
              <a:t>objektivno i pouzdano mjerenje znanja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hr-HR" sz="2400" dirty="0">
                <a:latin typeface="Comic Sans MS" pitchFamily="66" charset="0"/>
              </a:rPr>
              <a:t>jasno određen sadržaj ispitivanja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hr-HR" sz="2400" dirty="0">
                <a:latin typeface="Comic Sans MS" pitchFamily="66" charset="0"/>
              </a:rPr>
              <a:t>sustavno ispitivanje velikoga dijela gradiva</a:t>
            </a:r>
            <a:endParaRPr lang="hr-HR" sz="2400" dirty="0">
              <a:solidFill>
                <a:srgbClr val="C00000"/>
              </a:solidFill>
              <a:latin typeface="Comic Sans MS" pitchFamily="66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hr-HR" sz="2400" dirty="0">
                <a:latin typeface="Comic Sans MS" pitchFamily="66" charset="0"/>
              </a:rPr>
              <a:t>primjerene većini  </a:t>
            </a:r>
            <a:r>
              <a:rPr lang="hr-HR" sz="2400" dirty="0" smtClean="0">
                <a:latin typeface="Comic Sans MS" pitchFamily="66" charset="0"/>
              </a:rPr>
              <a:t>kognitivnih procesa</a:t>
            </a:r>
            <a:endParaRPr lang="hr-HR" sz="2400" dirty="0">
              <a:latin typeface="Comic Sans MS" pitchFamily="66" charset="0"/>
            </a:endParaRP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hr-HR" dirty="0"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hr-HR" sz="2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mic Sans MS" pitchFamily="66" charset="0"/>
              </a:rPr>
              <a:t>SADRŽAJNA I KOGNITIVNA OBILJŽJA ZADATKA </a:t>
            </a:r>
            <a:endParaRPr lang="hr-HR" sz="2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omic Sans MS" pitchFamily="66" charset="0"/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idx="4294967295"/>
          </p:nvPr>
        </p:nvSpPr>
        <p:spPr>
          <a:xfrm>
            <a:off x="1828800" y="1981200"/>
            <a:ext cx="6858000" cy="4876800"/>
          </a:xfrm>
        </p:spPr>
        <p:txBody>
          <a:bodyPr/>
          <a:lstStyle/>
          <a:p>
            <a:pPr eaLnBrk="1" hangingPunct="1"/>
            <a:r>
              <a:rPr lang="hr-HR" sz="2400" dirty="0" smtClean="0">
                <a:latin typeface="Comic Sans MS" pitchFamily="66" charset="0"/>
              </a:rPr>
              <a:t>precizno oblikovan dio nastavnoga sadržaja koji se može preoblikovati u česticu</a:t>
            </a:r>
          </a:p>
          <a:p>
            <a:pPr eaLnBrk="1" hangingPunct="1"/>
            <a:r>
              <a:rPr lang="hr-HR" sz="2400" dirty="0" smtClean="0">
                <a:latin typeface="Comic Sans MS" pitchFamily="66" charset="0"/>
              </a:rPr>
              <a:t>ishod na temelju kojega se sastavlja čestica – umni proces i nastavni sadržaj</a:t>
            </a:r>
          </a:p>
          <a:p>
            <a:pPr eaLnBrk="1" hangingPunct="1"/>
            <a:r>
              <a:rPr lang="hr-HR" sz="2400" dirty="0" smtClean="0">
                <a:latin typeface="Comic Sans MS" pitchFamily="66" charset="0"/>
              </a:rPr>
              <a:t>isti se nastavni sadržaj može ispitati česticama koje se odnose na različite kognitivne  procese</a:t>
            </a:r>
          </a:p>
          <a:p>
            <a:pPr eaLnBrk="1" hangingPunct="1"/>
            <a:r>
              <a:rPr lang="hr-HR" sz="2400" dirty="0" smtClean="0">
                <a:latin typeface="Comic Sans MS" pitchFamily="66" charset="0"/>
              </a:rPr>
              <a:t>isti se  kognitivni proces može ispitati česticama različite težine </a:t>
            </a:r>
          </a:p>
          <a:p>
            <a:pPr eaLnBrk="1" hangingPunct="1"/>
            <a:endParaRPr lang="hr-HR" dirty="0" smtClean="0"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hr-HR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mic Sans MS" pitchFamily="66" charset="0"/>
              </a:rPr>
              <a:t>ISHODI </a:t>
            </a:r>
            <a:r>
              <a:rPr lang="hr-HR" sz="32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mic Sans MS" pitchFamily="66" charset="0"/>
              </a:rPr>
              <a:t>S OBZIROM NA UMNI PROCES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4294967295"/>
          </p:nvPr>
        </p:nvSpPr>
        <p:spPr>
          <a:xfrm>
            <a:off x="1905000" y="1752600"/>
            <a:ext cx="7239000" cy="4876800"/>
          </a:xfrm>
        </p:spPr>
        <p:txBody>
          <a:bodyPr/>
          <a:lstStyle/>
          <a:p>
            <a:pPr eaLnBrk="1" hangingPunct="1"/>
            <a:endParaRPr lang="hr-HR" sz="24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eaLnBrk="1" hangingPunct="1"/>
            <a:r>
              <a:rPr lang="hr-HR" sz="2400" b="1" dirty="0">
                <a:solidFill>
                  <a:srgbClr val="C00000"/>
                </a:solidFill>
                <a:latin typeface="Comic Sans MS" pitchFamily="66" charset="0"/>
              </a:rPr>
              <a:t>p</a:t>
            </a:r>
            <a:r>
              <a:rPr lang="hr-HR" sz="2400" b="1" dirty="0" smtClean="0">
                <a:solidFill>
                  <a:srgbClr val="C00000"/>
                </a:solidFill>
                <a:latin typeface="Comic Sans MS" pitchFamily="66" charset="0"/>
              </a:rPr>
              <a:t>amćenje/znanje</a:t>
            </a:r>
          </a:p>
          <a:p>
            <a:pPr eaLnBrk="1" hangingPunct="1"/>
            <a:r>
              <a:rPr lang="hr-HR" sz="2400" b="1" dirty="0">
                <a:solidFill>
                  <a:srgbClr val="C00000"/>
                </a:solidFill>
                <a:latin typeface="Comic Sans MS" pitchFamily="66" charset="0"/>
              </a:rPr>
              <a:t>r</a:t>
            </a:r>
            <a:r>
              <a:rPr lang="hr-HR" sz="2400" b="1" dirty="0" smtClean="0">
                <a:solidFill>
                  <a:srgbClr val="C00000"/>
                </a:solidFill>
                <a:latin typeface="Comic Sans MS" pitchFamily="66" charset="0"/>
              </a:rPr>
              <a:t>azumijevanje/znanje</a:t>
            </a:r>
          </a:p>
          <a:p>
            <a:pPr eaLnBrk="1" hangingPunct="1"/>
            <a:r>
              <a:rPr lang="hr-HR" sz="2400" b="1" dirty="0">
                <a:solidFill>
                  <a:srgbClr val="C00000"/>
                </a:solidFill>
                <a:latin typeface="Comic Sans MS" pitchFamily="66" charset="0"/>
              </a:rPr>
              <a:t>p</a:t>
            </a:r>
            <a:r>
              <a:rPr lang="hr-HR" sz="2400" b="1" dirty="0" smtClean="0">
                <a:solidFill>
                  <a:srgbClr val="C00000"/>
                </a:solidFill>
                <a:latin typeface="Comic Sans MS" pitchFamily="66" charset="0"/>
              </a:rPr>
              <a:t>rimjena/vještina </a:t>
            </a:r>
          </a:p>
          <a:p>
            <a:pPr eaLnBrk="1" hangingPunct="1"/>
            <a:r>
              <a:rPr lang="hr-HR" sz="2400" dirty="0" smtClean="0">
                <a:latin typeface="Comic Sans MS" pitchFamily="66" charset="0"/>
              </a:rPr>
              <a:t>analiza i sinteza</a:t>
            </a:r>
          </a:p>
          <a:p>
            <a:pPr eaLnBrk="1" hangingPunct="1"/>
            <a:r>
              <a:rPr lang="hr-HR" sz="2400" dirty="0" smtClean="0">
                <a:latin typeface="Comic Sans MS" pitchFamily="66" charset="0"/>
              </a:rPr>
              <a:t>vrjednovanje</a:t>
            </a:r>
          </a:p>
          <a:p>
            <a:pPr eaLnBrk="1" hangingPunct="1"/>
            <a:r>
              <a:rPr lang="hr-HR" sz="2400" dirty="0" smtClean="0">
                <a:latin typeface="Comic Sans MS" pitchFamily="66" charset="0"/>
              </a:rPr>
              <a:t>stvaranje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hr-HR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mic Sans MS" pitchFamily="66" charset="0"/>
              </a:rPr>
              <a:t>PAMĆENJE</a:t>
            </a:r>
            <a:endParaRPr lang="hr-HR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omic Sans MS" pitchFamily="66" charset="0"/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idx="4294967295"/>
          </p:nvPr>
        </p:nvSpPr>
        <p:spPr>
          <a:xfrm>
            <a:off x="0" y="1752600"/>
            <a:ext cx="9144000" cy="5029200"/>
          </a:xfrm>
        </p:spPr>
        <p:txBody>
          <a:bodyPr/>
          <a:lstStyle/>
          <a:p>
            <a:pPr eaLnBrk="1" hangingPunct="1">
              <a:buFont typeface="Wingdings" pitchFamily="2" charset="2"/>
              <a:buChar char="§"/>
            </a:pPr>
            <a:r>
              <a:rPr lang="hr-HR" sz="2400" dirty="0" smtClean="0">
                <a:latin typeface="Comic Sans MS" pitchFamily="66" charset="0"/>
              </a:rPr>
              <a:t>sadržaj koji je </a:t>
            </a:r>
            <a:r>
              <a:rPr lang="hr-HR" sz="2400" u="sng" dirty="0" smtClean="0">
                <a:latin typeface="Comic Sans MS" pitchFamily="66" charset="0"/>
              </a:rPr>
              <a:t>izravno</a:t>
            </a:r>
            <a:r>
              <a:rPr lang="hr-HR" sz="2400" dirty="0" smtClean="0">
                <a:latin typeface="Comic Sans MS" pitchFamily="66" charset="0"/>
              </a:rPr>
              <a:t> iznesen u procesu poučavanja 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hr-HR" sz="2400" dirty="0" smtClean="0">
                <a:latin typeface="Comic Sans MS" pitchFamily="66" charset="0"/>
              </a:rPr>
              <a:t>podrazumijeva da učenik može </a:t>
            </a:r>
            <a:r>
              <a:rPr lang="hr-HR" sz="2400" u="sng" dirty="0" smtClean="0">
                <a:latin typeface="Comic Sans MS" pitchFamily="66" charset="0"/>
              </a:rPr>
              <a:t>prepoznati</a:t>
            </a:r>
            <a:r>
              <a:rPr lang="hr-HR" sz="2400" dirty="0" smtClean="0">
                <a:latin typeface="Comic Sans MS" pitchFamily="66" charset="0"/>
              </a:rPr>
              <a:t> i </a:t>
            </a:r>
            <a:r>
              <a:rPr lang="hr-HR" sz="2400" u="sng" dirty="0" smtClean="0">
                <a:latin typeface="Comic Sans MS" pitchFamily="66" charset="0"/>
              </a:rPr>
              <a:t>navesti</a:t>
            </a:r>
            <a:r>
              <a:rPr lang="hr-HR" sz="2400" dirty="0" smtClean="0">
                <a:latin typeface="Comic Sans MS" pitchFamily="66" charset="0"/>
              </a:rPr>
              <a:t>:</a:t>
            </a:r>
          </a:p>
          <a:p>
            <a:pPr lvl="2" eaLnBrk="1" hangingPunct="1">
              <a:buFont typeface="Arial" pitchFamily="34" charset="0"/>
              <a:buChar char="•"/>
            </a:pPr>
            <a:r>
              <a:rPr lang="hr-HR" sz="2400" dirty="0" smtClean="0">
                <a:latin typeface="Comic Sans MS" pitchFamily="66" charset="0"/>
              </a:rPr>
              <a:t>pojmove</a:t>
            </a:r>
          </a:p>
          <a:p>
            <a:pPr lvl="2" eaLnBrk="1" hangingPunct="1">
              <a:buFont typeface="Arial" pitchFamily="34" charset="0"/>
              <a:buChar char="•"/>
            </a:pPr>
            <a:r>
              <a:rPr lang="hr-HR" sz="2400" dirty="0" smtClean="0">
                <a:latin typeface="Comic Sans MS" pitchFamily="66" charset="0"/>
              </a:rPr>
              <a:t>imena </a:t>
            </a:r>
          </a:p>
          <a:p>
            <a:pPr lvl="2" eaLnBrk="1" hangingPunct="1">
              <a:buFont typeface="Arial" pitchFamily="34" charset="0"/>
              <a:buChar char="•"/>
            </a:pPr>
            <a:r>
              <a:rPr lang="hr-HR" sz="2400" dirty="0" smtClean="0">
                <a:latin typeface="Comic Sans MS" pitchFamily="66" charset="0"/>
              </a:rPr>
              <a:t>definicije</a:t>
            </a:r>
          </a:p>
          <a:p>
            <a:pPr lvl="2" eaLnBrk="1" hangingPunct="1">
              <a:buFont typeface="Arial" pitchFamily="34" charset="0"/>
              <a:buChar char="•"/>
            </a:pPr>
            <a:r>
              <a:rPr lang="hr-HR" sz="2400" dirty="0" smtClean="0">
                <a:latin typeface="Comic Sans MS" pitchFamily="66" charset="0"/>
              </a:rPr>
              <a:t>značajke </a:t>
            </a:r>
          </a:p>
          <a:p>
            <a:pPr lvl="2" eaLnBrk="1" hangingPunct="1">
              <a:buFont typeface="Arial" pitchFamily="34" charset="0"/>
              <a:buChar char="•"/>
            </a:pPr>
            <a:r>
              <a:rPr lang="hr-HR" sz="2400" dirty="0" smtClean="0">
                <a:latin typeface="Comic Sans MS" pitchFamily="66" charset="0"/>
              </a:rPr>
              <a:t>pravila</a:t>
            </a:r>
          </a:p>
          <a:p>
            <a:pPr lvl="2" eaLnBrk="1" hangingPunct="1">
              <a:buFont typeface="Arial" pitchFamily="34" charset="0"/>
              <a:buChar char="•"/>
            </a:pPr>
            <a:r>
              <a:rPr lang="hr-HR" sz="2400" dirty="0" smtClean="0">
                <a:latin typeface="Comic Sans MS" pitchFamily="66" charset="0"/>
              </a:rPr>
              <a:t>kategorije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hr-HR" sz="3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mic Sans MS" pitchFamily="66" charset="0"/>
              </a:rPr>
              <a:t>PAMĆENJE - PRIMJER</a:t>
            </a:r>
            <a:endParaRPr lang="hr-HR" sz="3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828800"/>
            <a:ext cx="9144000" cy="5029200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hr-HR" sz="2400" dirty="0">
                <a:latin typeface="Comic Sans MS" pitchFamily="66" charset="0"/>
              </a:rPr>
              <a:t>ishod: prepoznavanje gramatičkih pravila – padežna pitanja  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hr-HR" sz="2000" i="1" dirty="0" smtClean="0">
              <a:latin typeface="Comic Sans MS" pitchFamily="66" charset="0"/>
            </a:endParaRPr>
          </a:p>
          <a:p>
            <a:pPr marL="0" indent="0" eaLnBrk="1" hangingPunct="1">
              <a:buFont typeface="Arial" charset="0"/>
              <a:buNone/>
              <a:defRPr/>
            </a:pPr>
            <a:r>
              <a:rPr lang="hr-HR" sz="2400" dirty="0" smtClean="0">
                <a:latin typeface="Comic Sans MS" pitchFamily="66" charset="0"/>
              </a:rPr>
              <a:t>Na </a:t>
            </a:r>
            <a:r>
              <a:rPr lang="hr-HR" sz="2400" dirty="0">
                <a:latin typeface="Comic Sans MS" pitchFamily="66" charset="0"/>
              </a:rPr>
              <a:t>koji se padež odnosi padežno pitanje </a:t>
            </a:r>
            <a:r>
              <a:rPr lang="hr-HR" sz="2400" i="1" dirty="0">
                <a:latin typeface="Comic Sans MS" pitchFamily="66" charset="0"/>
              </a:rPr>
              <a:t>koga ili što </a:t>
            </a:r>
            <a:r>
              <a:rPr lang="hr-HR" sz="2400" i="1" dirty="0" smtClean="0">
                <a:latin typeface="Comic Sans MS" pitchFamily="66" charset="0"/>
              </a:rPr>
              <a:t>?</a:t>
            </a:r>
            <a:endParaRPr lang="hr-HR" sz="2400" i="1" dirty="0">
              <a:latin typeface="Comic Sans MS" pitchFamily="66" charset="0"/>
            </a:endParaRPr>
          </a:p>
          <a:p>
            <a:pPr eaLnBrk="1" hangingPunct="1">
              <a:buFont typeface="+mj-lt"/>
              <a:buAutoNum type="alphaUcPeriod"/>
              <a:defRPr/>
            </a:pPr>
            <a:r>
              <a:rPr lang="hr-HR" sz="2400" i="1" dirty="0">
                <a:latin typeface="Comic Sans MS" pitchFamily="66" charset="0"/>
              </a:rPr>
              <a:t> na nominativ</a:t>
            </a:r>
          </a:p>
          <a:p>
            <a:pPr eaLnBrk="1" hangingPunct="1">
              <a:buFont typeface="+mj-lt"/>
              <a:buAutoNum type="alphaUcPeriod"/>
              <a:defRPr/>
            </a:pPr>
            <a:r>
              <a:rPr lang="hr-HR" sz="2400" i="1" dirty="0">
                <a:latin typeface="Comic Sans MS" pitchFamily="66" charset="0"/>
              </a:rPr>
              <a:t> na genitiv</a:t>
            </a:r>
          </a:p>
          <a:p>
            <a:pPr eaLnBrk="1" hangingPunct="1">
              <a:buFont typeface="+mj-lt"/>
              <a:buAutoNum type="alphaUcPeriod"/>
              <a:defRPr/>
            </a:pPr>
            <a:r>
              <a:rPr lang="hr-HR" sz="2400" i="1" dirty="0">
                <a:latin typeface="Comic Sans MS" pitchFamily="66" charset="0"/>
              </a:rPr>
              <a:t> na akuzativ</a:t>
            </a:r>
          </a:p>
          <a:p>
            <a:pPr eaLnBrk="1" hangingPunct="1">
              <a:buFont typeface="+mj-lt"/>
              <a:buAutoNum type="alphaUcPeriod"/>
              <a:defRPr/>
            </a:pPr>
            <a:r>
              <a:rPr lang="hr-HR" sz="2400" i="1" dirty="0">
                <a:latin typeface="Comic Sans MS" pitchFamily="66" charset="0"/>
              </a:rPr>
              <a:t> na lokativ</a:t>
            </a:r>
          </a:p>
          <a:p>
            <a:pPr eaLnBrk="1" hangingPunct="1">
              <a:defRPr/>
            </a:pPr>
            <a:endParaRPr lang="hr-HR" dirty="0"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hr-HR" sz="3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mic Sans MS" pitchFamily="66" charset="0"/>
              </a:rPr>
              <a:t>RAZUMIJEVANJE</a:t>
            </a:r>
            <a:endParaRPr lang="hr-HR" sz="3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omic Sans MS" pitchFamily="66" charset="0"/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idx="4294967295"/>
          </p:nvPr>
        </p:nvSpPr>
        <p:spPr>
          <a:xfrm>
            <a:off x="0" y="1752600"/>
            <a:ext cx="9144000" cy="5105400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hr-HR" dirty="0" smtClean="0">
                <a:latin typeface="Comic Sans MS" pitchFamily="66" charset="0"/>
              </a:rPr>
              <a:t>poučavani se sadržaj oblikuje na </a:t>
            </a:r>
            <a:r>
              <a:rPr lang="hr-HR" u="sng" dirty="0" smtClean="0">
                <a:latin typeface="Comic Sans MS" pitchFamily="66" charset="0"/>
              </a:rPr>
              <a:t>nov</a:t>
            </a:r>
            <a:r>
              <a:rPr lang="hr-HR" dirty="0" smtClean="0">
                <a:latin typeface="Comic Sans MS" pitchFamily="66" charset="0"/>
              </a:rPr>
              <a:t> način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hr-HR" dirty="0" smtClean="0">
                <a:latin typeface="Comic Sans MS" pitchFamily="66" charset="0"/>
              </a:rPr>
              <a:t>podrazumijeva se da učenik može:</a:t>
            </a:r>
          </a:p>
          <a:p>
            <a:pPr lvl="1" eaLnBrk="1" hangingPunct="1">
              <a:spcBef>
                <a:spcPts val="1200"/>
              </a:spcBef>
              <a:buFont typeface="Arial" pitchFamily="34" charset="0"/>
              <a:buChar char="•"/>
            </a:pPr>
            <a:r>
              <a:rPr lang="hr-HR" dirty="0">
                <a:latin typeface="Comic Sans MS" pitchFamily="66" charset="0"/>
              </a:rPr>
              <a:t>d</a:t>
            </a:r>
            <a:r>
              <a:rPr lang="hr-HR" dirty="0" smtClean="0">
                <a:latin typeface="Comic Sans MS" pitchFamily="66" charset="0"/>
              </a:rPr>
              <a:t>ati primjer</a:t>
            </a:r>
            <a:endParaRPr lang="hr-HR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lvl="1" eaLnBrk="1" hangingPunct="1">
              <a:spcBef>
                <a:spcPts val="1200"/>
              </a:spcBef>
              <a:buFont typeface="Arial" pitchFamily="34" charset="0"/>
              <a:buChar char="•"/>
            </a:pPr>
            <a:r>
              <a:rPr lang="hr-HR" dirty="0" smtClean="0">
                <a:latin typeface="Comic Sans MS" pitchFamily="66" charset="0"/>
              </a:rPr>
              <a:t>tumačiti </a:t>
            </a:r>
          </a:p>
          <a:p>
            <a:pPr lvl="1" eaLnBrk="1" hangingPunct="1">
              <a:spcBef>
                <a:spcPts val="1200"/>
              </a:spcBef>
              <a:buFont typeface="Arial" pitchFamily="34" charset="0"/>
              <a:buChar char="•"/>
            </a:pPr>
            <a:r>
              <a:rPr lang="hr-HR" dirty="0" smtClean="0">
                <a:latin typeface="Comic Sans MS" pitchFamily="66" charset="0"/>
              </a:rPr>
              <a:t>razvrstati</a:t>
            </a:r>
          </a:p>
          <a:p>
            <a:pPr lvl="1" eaLnBrk="1" hangingPunct="1">
              <a:spcBef>
                <a:spcPts val="1200"/>
              </a:spcBef>
              <a:buFont typeface="Arial" pitchFamily="34" charset="0"/>
              <a:buChar char="•"/>
            </a:pPr>
            <a:r>
              <a:rPr lang="hr-HR" dirty="0">
                <a:latin typeface="Comic Sans MS" pitchFamily="66" charset="0"/>
              </a:rPr>
              <a:t>s</a:t>
            </a:r>
            <a:r>
              <a:rPr lang="hr-HR" dirty="0" smtClean="0">
                <a:latin typeface="Comic Sans MS" pitchFamily="66" charset="0"/>
              </a:rPr>
              <a:t>ažeti</a:t>
            </a:r>
          </a:p>
          <a:p>
            <a:pPr lvl="1" eaLnBrk="1" hangingPunct="1">
              <a:spcBef>
                <a:spcPts val="1200"/>
              </a:spcBef>
              <a:buFont typeface="Arial" pitchFamily="34" charset="0"/>
              <a:buChar char="•"/>
            </a:pPr>
            <a:r>
              <a:rPr lang="hr-HR" dirty="0">
                <a:latin typeface="Comic Sans MS" pitchFamily="66" charset="0"/>
              </a:rPr>
              <a:t>o</a:t>
            </a:r>
            <a:r>
              <a:rPr lang="hr-HR" dirty="0" smtClean="0">
                <a:latin typeface="Comic Sans MS" pitchFamily="66" charset="0"/>
              </a:rPr>
              <a:t>bjasniti </a:t>
            </a:r>
          </a:p>
          <a:p>
            <a:pPr lvl="1" eaLnBrk="1" hangingPunct="1">
              <a:spcBef>
                <a:spcPts val="1200"/>
              </a:spcBef>
              <a:buFont typeface="Arial" pitchFamily="34" charset="0"/>
              <a:buChar char="•"/>
            </a:pPr>
            <a:r>
              <a:rPr lang="hr-HR" dirty="0">
                <a:latin typeface="Comic Sans MS" pitchFamily="66" charset="0"/>
              </a:rPr>
              <a:t>u</a:t>
            </a:r>
            <a:r>
              <a:rPr lang="hr-HR" dirty="0" smtClean="0">
                <a:latin typeface="Comic Sans MS" pitchFamily="66" charset="0"/>
              </a:rPr>
              <a:t>tvrditi </a:t>
            </a:r>
          </a:p>
          <a:p>
            <a:pPr eaLnBrk="1" hangingPunct="1">
              <a:buFont typeface="Arial" pitchFamily="34" charset="0"/>
              <a:buChar char="•"/>
            </a:pPr>
            <a:endParaRPr lang="hr-HR" dirty="0" smtClean="0"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3_ie">
  <a:themeElements>
    <a:clrScheme name="Custom 7">
      <a:dk1>
        <a:srgbClr val="FFED73"/>
      </a:dk1>
      <a:lt1>
        <a:sysClr val="window" lastClr="FFFFFF"/>
      </a:lt1>
      <a:dk2>
        <a:srgbClr val="FFE635"/>
      </a:dk2>
      <a:lt2>
        <a:srgbClr val="00B0F0"/>
      </a:lt2>
      <a:accent1>
        <a:srgbClr val="005878"/>
      </a:accent1>
      <a:accent2>
        <a:srgbClr val="FFFFFF"/>
      </a:accent2>
      <a:accent3>
        <a:srgbClr val="FFF5AE"/>
      </a:accent3>
      <a:accent4>
        <a:srgbClr val="FFED73"/>
      </a:accent4>
      <a:accent5>
        <a:srgbClr val="F2F2F2"/>
      </a:accent5>
      <a:accent6>
        <a:srgbClr val="777C84"/>
      </a:accent6>
      <a:hlink>
        <a:srgbClr val="8A7006"/>
      </a:hlink>
      <a:folHlink>
        <a:srgbClr val="FFED73"/>
      </a:folHlink>
    </a:clrScheme>
    <a:fontScheme name="Mo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od">
      <a:fillStyleLst>
        <a:solidFill>
          <a:schemeClr val="phClr"/>
        </a:solidFill>
        <a:solidFill>
          <a:schemeClr val="phClr">
            <a:tint val="80000"/>
          </a:schemeClr>
        </a:solidFill>
        <a:solidFill>
          <a:schemeClr val="phClr">
            <a:shade val="30000"/>
            <a:satMod val="150000"/>
          </a:schemeClr>
        </a:solidFill>
      </a:fillStyleLst>
      <a:lnStyleLst>
        <a:ln w="9525" cap="flat" cmpd="sng" algn="ctr">
          <a:solidFill>
            <a:schemeClr val="phClr">
              <a:tint val="90000"/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tint val="90000"/>
            </a:schemeClr>
          </a:solidFill>
          <a:prstDash val="solid"/>
        </a:ln>
        <a:ln w="76200" cap="flat" cmpd="dbl" algn="ctr">
          <a:solidFill>
            <a:schemeClr val="phClr">
              <a:tint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dist="25400" dir="5400000" sx="101000" sy="101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50800" dir="5400000" sx="101000" sy="101000" rotWithShape="0">
              <a:srgbClr val="000000">
                <a:alpha val="50000"/>
              </a:srgbClr>
            </a:outerShdw>
            <a:reflection blurRad="12700" stA="30000" endPos="30000" dist="508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 prstMaterial="softmetal">
            <a:bevelT w="63500" h="25400" prst="coolSlant"/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TC101859861[[fn=Tradeshow]]</Template>
  <TotalTime>6360</TotalTime>
  <Words>1086</Words>
  <Application>Microsoft Office PowerPoint</Application>
  <PresentationFormat>On-screen Show (4:3)</PresentationFormat>
  <Paragraphs>203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Theme3_ie</vt:lpstr>
      <vt:lpstr>PowerPoint Presentation</vt:lpstr>
      <vt:lpstr>SADRŽAJ RADIONICE </vt:lpstr>
      <vt:lpstr>Primjer čestice višestrukoga izbora</vt:lpstr>
      <vt:lpstr>PREDNOSTI ZADATAKA VIŠESTRUKOGA IZBORA </vt:lpstr>
      <vt:lpstr>SADRŽAJNA I KOGNITIVNA OBILJŽJA ZADATKA </vt:lpstr>
      <vt:lpstr>ISHODI S OBZIROM NA UMNI PROCES</vt:lpstr>
      <vt:lpstr>PAMĆENJE</vt:lpstr>
      <vt:lpstr>PAMĆENJE - PRIMJER</vt:lpstr>
      <vt:lpstr>RAZUMIJEVANJE</vt:lpstr>
      <vt:lpstr>RAZUMIJEVANJE </vt:lpstr>
      <vt:lpstr>PRIMJENA </vt:lpstr>
      <vt:lpstr>PRIMJENA-PRIMJER</vt:lpstr>
      <vt:lpstr>Težina čestice – 1 </vt:lpstr>
      <vt:lpstr>Težina čestice – 2 </vt:lpstr>
      <vt:lpstr>Težina čestice – 3 </vt:lpstr>
      <vt:lpstr>Smjernice za oblikovanje zadatka (čestice) višestrukoga izbora </vt:lpstr>
      <vt:lpstr>Smjernice za oblikovanje čestice višestrukoga izbora (1)</vt:lpstr>
      <vt:lpstr>Smjernice za oblikovanje čestice višestrukoga izbora (2)</vt:lpstr>
      <vt:lpstr>Smjernice za oblikovanje čestice višestrukoga izbora (3)</vt:lpstr>
      <vt:lpstr>Smjernice za oblikovanje čestice višestrukoga izbora (4)</vt:lpstr>
      <vt:lpstr> Smjernice za oblikovanje čestice višestrukoga izbora (5)</vt:lpstr>
      <vt:lpstr>Smjernice za oblikovanje čestice višestrukoga izbora (6)</vt:lpstr>
      <vt:lpstr>Samostalan rad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Irena Ivančić</dc:creator>
  <cp:lastModifiedBy>sfulgosi</cp:lastModifiedBy>
  <cp:revision>281</cp:revision>
  <cp:lastPrinted>2010-11-15T07:57:40Z</cp:lastPrinted>
  <dcterms:created xsi:type="dcterms:W3CDTF">2006-08-16T00:00:00Z</dcterms:created>
  <dcterms:modified xsi:type="dcterms:W3CDTF">2012-09-04T08:31:32Z</dcterms:modified>
</cp:coreProperties>
</file>