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85" r:id="rId2"/>
    <p:sldId id="286" r:id="rId3"/>
    <p:sldId id="287" r:id="rId4"/>
    <p:sldId id="319" r:id="rId5"/>
    <p:sldId id="321" r:id="rId6"/>
    <p:sldId id="292" r:id="rId7"/>
    <p:sldId id="291" r:id="rId8"/>
    <p:sldId id="290" r:id="rId9"/>
    <p:sldId id="289" r:id="rId10"/>
    <p:sldId id="260" r:id="rId11"/>
    <p:sldId id="317" r:id="rId12"/>
    <p:sldId id="306" r:id="rId13"/>
    <p:sldId id="261" r:id="rId14"/>
    <p:sldId id="262" r:id="rId15"/>
    <p:sldId id="307" r:id="rId16"/>
    <p:sldId id="309" r:id="rId17"/>
    <p:sldId id="310" r:id="rId18"/>
    <p:sldId id="308" r:id="rId19"/>
    <p:sldId id="266" r:id="rId20"/>
    <p:sldId id="267" r:id="rId21"/>
    <p:sldId id="311" r:id="rId22"/>
    <p:sldId id="269" r:id="rId23"/>
    <p:sldId id="318" r:id="rId24"/>
    <p:sldId id="271" r:id="rId25"/>
    <p:sldId id="312" r:id="rId26"/>
    <p:sldId id="272" r:id="rId27"/>
    <p:sldId id="273" r:id="rId28"/>
    <p:sldId id="313" r:id="rId29"/>
    <p:sldId id="274" r:id="rId30"/>
    <p:sldId id="323" r:id="rId31"/>
    <p:sldId id="324" r:id="rId32"/>
    <p:sldId id="325" r:id="rId3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4660"/>
  </p:normalViewPr>
  <p:slideViewPr>
    <p:cSldViewPr>
      <p:cViewPr>
        <p:scale>
          <a:sx n="82" d="100"/>
          <a:sy n="82" d="100"/>
        </p:scale>
        <p:origin x="-786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84C97-5C9D-49B6-82B1-35BAB4E9598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568D8-0B5F-4F3A-B9D0-269EC6303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66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568D8-0B5F-4F3A-B9D0-269EC630397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9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2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154E06F-86D8-49F0-B7A9-C62216391F5D}" type="datetimeFigureOut">
              <a:rPr lang="hr-HR" smtClean="0"/>
              <a:t>4.9.2012.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99A9778-BF46-4EFC-8744-49F5AAD1D80B}" type="slidenum">
              <a:rPr lang="hr-HR" smtClean="0"/>
              <a:t>‹#›</a:t>
            </a:fld>
            <a:endParaRPr lang="hr-H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476672"/>
            <a:ext cx="8496944" cy="10801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Sadržajna </a:t>
            </a:r>
            <a:r>
              <a:rPr lang="hr-HR" sz="2800" dirty="0">
                <a:latin typeface="Comic Sans MS" pitchFamily="66" charset="0"/>
              </a:rPr>
              <a:t>i metrijska analiza testa iz hrvatskoga jezika u 8. razredu </a:t>
            </a:r>
          </a:p>
          <a:p>
            <a:pPr algn="ctr"/>
            <a:endParaRPr lang="hr-HR" sz="2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ctr"/>
            <a:r>
              <a:rPr lang="hr-HR" sz="1400" dirty="0" smtClean="0">
                <a:latin typeface="Comic Sans MS" pitchFamily="66" charset="0"/>
              </a:rPr>
              <a:t>Sanja Fulgosi </a:t>
            </a:r>
          </a:p>
          <a:p>
            <a:pPr algn="ctr"/>
            <a:r>
              <a:rPr lang="hr-HR" sz="1400" dirty="0" err="1" smtClean="0">
                <a:latin typeface="Comic Sans MS" pitchFamily="66" charset="0"/>
              </a:rPr>
              <a:t>sanja.fulgosi</a:t>
            </a:r>
            <a:r>
              <a:rPr lang="hr-HR" sz="1400" dirty="0" smtClean="0">
                <a:latin typeface="Comic Sans MS" pitchFamily="66" charset="0"/>
              </a:rPr>
              <a:t>@</a:t>
            </a:r>
            <a:r>
              <a:rPr lang="hr-HR" sz="1400" dirty="0" err="1" smtClean="0">
                <a:latin typeface="Comic Sans MS" pitchFamily="66" charset="0"/>
              </a:rPr>
              <a:t>ncvvo.hr</a:t>
            </a:r>
            <a:endParaRPr lang="hr-HR" sz="1400" dirty="0" smtClean="0">
              <a:latin typeface="Comic Sans MS" pitchFamily="66" charset="0"/>
            </a:endParaRPr>
          </a:p>
          <a:p>
            <a:pPr algn="ctr"/>
            <a:r>
              <a:rPr lang="hr-HR" sz="1400" dirty="0" smtClean="0">
                <a:latin typeface="Comic Sans MS" pitchFamily="66" charset="0"/>
              </a:rPr>
              <a:t>Nacionalni centar za vanjsko vrednovanje obrazovanja</a:t>
            </a:r>
          </a:p>
          <a:p>
            <a:pPr algn="ctr"/>
            <a:endParaRPr lang="hr-HR" sz="1400" dirty="0">
              <a:latin typeface="Comic Sans MS" pitchFamily="66" charset="0"/>
            </a:endParaRPr>
          </a:p>
          <a:p>
            <a:pPr algn="ctr"/>
            <a:endParaRPr lang="hr-HR" sz="1400" dirty="0" smtClean="0">
              <a:latin typeface="Comic Sans MS" pitchFamily="66" charset="0"/>
            </a:endParaRPr>
          </a:p>
          <a:p>
            <a:pPr algn="ctr"/>
            <a:r>
              <a:rPr lang="hr-HR" sz="1400" dirty="0" smtClean="0">
                <a:latin typeface="Comic Sans MS" pitchFamily="66" charset="0"/>
              </a:rPr>
              <a:t>Stručni skupovi za nastavnike hrvatskoga jezika Istarske županije, Zadarske i Šibensko –kninske županije </a:t>
            </a:r>
          </a:p>
          <a:p>
            <a:pPr algn="ctr"/>
            <a:r>
              <a:rPr lang="hr-HR" sz="1400" dirty="0" smtClean="0">
                <a:latin typeface="Comic Sans MS" pitchFamily="66" charset="0"/>
              </a:rPr>
              <a:t>kolovoz, 2012.</a:t>
            </a:r>
          </a:p>
          <a:p>
            <a:pPr algn="ctr"/>
            <a:endParaRPr lang="hr-HR" sz="1400" dirty="0">
              <a:latin typeface="Comic Sans MS" pitchFamily="66" charset="0"/>
            </a:endParaRPr>
          </a:p>
          <a:p>
            <a:endParaRPr lang="hr-HR" sz="1400" dirty="0" smtClean="0">
              <a:latin typeface="Comic Sans MS" pitchFamily="66" charset="0"/>
            </a:endParaRPr>
          </a:p>
          <a:p>
            <a:pPr marL="285750" indent="-285750">
              <a:buFont typeface="Arial" charset="0"/>
              <a:buChar char="•"/>
            </a:pPr>
            <a:endParaRPr lang="hr-HR" sz="1100" dirty="0" smtClean="0">
              <a:latin typeface="Comic Sans MS" pitchFamily="66" charset="0"/>
            </a:endParaRPr>
          </a:p>
          <a:p>
            <a:pPr marL="285750" indent="-285750">
              <a:buFont typeface="Arial" charset="0"/>
              <a:buChar char="•"/>
            </a:pPr>
            <a:endParaRPr lang="hr-HR" sz="1100" dirty="0">
              <a:latin typeface="Comic Sans MS" pitchFamily="66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hr-HR" sz="1100" dirty="0">
                <a:latin typeface="Comic Sans MS" pitchFamily="66" charset="0"/>
              </a:rPr>
              <a:t>Sadržajna i metrijska analiza testa iz hrvatskoga jezika u 8. </a:t>
            </a:r>
            <a:r>
              <a:rPr lang="hr-HR" sz="1100">
                <a:latin typeface="Comic Sans MS" pitchFamily="66" charset="0"/>
              </a:rPr>
              <a:t>razredu </a:t>
            </a:r>
          </a:p>
          <a:p>
            <a:pPr marL="285750" indent="-285750">
              <a:buFont typeface="Arial" charset="0"/>
              <a:buChar char="•"/>
            </a:pPr>
            <a:r>
              <a:rPr lang="hr-HR" sz="1100" smtClean="0">
                <a:latin typeface="Comic Sans MS" pitchFamily="66" charset="0"/>
              </a:rPr>
              <a:t>Ovo </a:t>
            </a:r>
            <a:r>
              <a:rPr lang="hr-HR" sz="1100" dirty="0" smtClean="0">
                <a:latin typeface="Comic Sans MS" pitchFamily="66" charset="0"/>
              </a:rPr>
              <a:t>se izlaganje i prezentacija temelje na analizi ispita iz hrvatskoga jezika objavljenoga u stručnom izvješću </a:t>
            </a:r>
            <a:r>
              <a:rPr lang="hr-HR" sz="1100" i="1" dirty="0" smtClean="0">
                <a:latin typeface="Comic Sans MS" pitchFamily="66" charset="0"/>
              </a:rPr>
              <a:t>Fulgosi, S., </a:t>
            </a:r>
            <a:r>
              <a:rPr lang="hr-HR" sz="1100" i="1" dirty="0" err="1" smtClean="0">
                <a:latin typeface="Comic Sans MS" pitchFamily="66" charset="0"/>
              </a:rPr>
              <a:t>Gjeri</a:t>
            </a:r>
            <a:r>
              <a:rPr lang="hr-HR" sz="1100" i="1" dirty="0" smtClean="0">
                <a:latin typeface="Comic Sans MS" pitchFamily="66" charset="0"/>
              </a:rPr>
              <a:t>, N., </a:t>
            </a:r>
            <a:r>
              <a:rPr lang="hr-HR" sz="1100" i="1" dirty="0" err="1" smtClean="0">
                <a:latin typeface="Comic Sans MS" pitchFamily="66" charset="0"/>
              </a:rPr>
              <a:t>Žitnik</a:t>
            </a:r>
            <a:r>
              <a:rPr lang="hr-HR" sz="1100" i="1" dirty="0" smtClean="0">
                <a:latin typeface="Comic Sans MS" pitchFamily="66" charset="0"/>
              </a:rPr>
              <a:t>, Z. (2011.) Kvalitativna analiza ispita vanjskoga vrednovanja obrazovnih postignuća učenika 8. razreda provedenih 2008. godine: hrvatski i povijest (stručno izvješće), Zagreb, NCVVO. Sadržajnu analizu ispita iz hrvatskoga jezika provela je Sanja Fulgosi. Suautorica sadržajne analize dijela ispita koji se odnosi na književnost je Karol </a:t>
            </a:r>
            <a:r>
              <a:rPr lang="hr-HR" sz="1100" i="1" dirty="0" err="1" smtClean="0">
                <a:latin typeface="Comic Sans MS" pitchFamily="66" charset="0"/>
              </a:rPr>
              <a:t>Visinko</a:t>
            </a:r>
            <a:r>
              <a:rPr lang="hr-HR" sz="1100" i="1" dirty="0" smtClean="0">
                <a:latin typeface="Comic Sans MS" pitchFamily="66" charset="0"/>
              </a:rPr>
              <a:t>. Metrijsku analizu ispita iz hrvatskoga jezika proveo je Zoran </a:t>
            </a:r>
            <a:r>
              <a:rPr lang="hr-HR" sz="1100" i="1" dirty="0" err="1" smtClean="0">
                <a:latin typeface="Comic Sans MS" pitchFamily="66" charset="0"/>
              </a:rPr>
              <a:t>Žitnik</a:t>
            </a:r>
            <a:r>
              <a:rPr lang="hr-HR" sz="1100" i="1" dirty="0" smtClean="0">
                <a:latin typeface="Comic Sans MS" pitchFamily="66" charset="0"/>
              </a:rPr>
              <a:t>. </a:t>
            </a:r>
            <a:endParaRPr lang="hr-HR" sz="1100" i="1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09317"/>
            <a:ext cx="1296144" cy="103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70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STRUKUTRA TESTA U 8. RAZREDU</a:t>
            </a:r>
          </a:p>
          <a:p>
            <a:pPr algn="ctr"/>
            <a:endParaRPr lang="hr-HR" sz="3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marL="857250" lvl="1" indent="-457200">
              <a:lnSpc>
                <a:spcPct val="150000"/>
              </a:lnSpc>
              <a:buFontTx/>
              <a:buAutoNum type="arabicPeriod"/>
            </a:pPr>
            <a:r>
              <a:rPr lang="hr-HR" sz="2800" dirty="0">
                <a:solidFill>
                  <a:schemeClr val="tx1"/>
                </a:solidFill>
                <a:latin typeface="Comic Sans MS" pitchFamily="66" charset="0"/>
              </a:rPr>
              <a:t>pisanje – vijest </a:t>
            </a:r>
          </a:p>
          <a:p>
            <a:pPr marL="857250" lvl="1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hr-HR" sz="2800" dirty="0" smtClean="0">
                <a:solidFill>
                  <a:schemeClr val="tx1"/>
                </a:solidFill>
                <a:latin typeface="Comic Sans MS" pitchFamily="66" charset="0"/>
              </a:rPr>
              <a:t>književnost </a:t>
            </a:r>
            <a:endParaRPr lang="hr-HR" sz="2800" dirty="0">
              <a:solidFill>
                <a:schemeClr val="tx1"/>
              </a:solidFill>
              <a:latin typeface="Comic Sans MS" pitchFamily="66" charset="0"/>
            </a:endParaRPr>
          </a:p>
          <a:p>
            <a:pPr marL="857250" lvl="1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hr-HR" sz="2800" dirty="0">
                <a:solidFill>
                  <a:schemeClr val="tx1"/>
                </a:solidFill>
                <a:latin typeface="Comic Sans MS" pitchFamily="66" charset="0"/>
              </a:rPr>
              <a:t>hrvatski jezik </a:t>
            </a:r>
          </a:p>
          <a:p>
            <a:pPr marL="857250" lvl="1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hr-HR" sz="2800" dirty="0">
                <a:solidFill>
                  <a:schemeClr val="tx1"/>
                </a:solidFill>
                <a:latin typeface="Comic Sans MS" pitchFamily="66" charset="0"/>
              </a:rPr>
              <a:t>medijska kultura </a:t>
            </a:r>
          </a:p>
          <a:p>
            <a:pPr algn="just"/>
            <a:endParaRPr lang="hr-HR" sz="3600" dirty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11560" y="1196752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dirty="0" smtClean="0">
              <a:latin typeface="Comic Sans MS" pitchFamily="66" charset="0"/>
            </a:endParaRPr>
          </a:p>
          <a:p>
            <a:endParaRPr lang="hr-HR" dirty="0">
              <a:latin typeface="Comic Sans MS" pitchFamily="66" charset="0"/>
            </a:endParaRPr>
          </a:p>
          <a:p>
            <a:endParaRPr lang="hr-HR" dirty="0" smtClean="0">
              <a:latin typeface="Comic Sans MS" pitchFamily="66" charset="0"/>
            </a:endParaRPr>
          </a:p>
          <a:p>
            <a:endParaRPr lang="hr-H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1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3600" dirty="0" smtClean="0">
                <a:latin typeface="Comic Sans MS" pitchFamily="66" charset="0"/>
              </a:rPr>
              <a:t>HJ – zadatak 1.</a:t>
            </a: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11560" y="1196752"/>
            <a:ext cx="81369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latin typeface="Comic Sans MS" pitchFamily="66" charset="0"/>
              </a:rPr>
              <a:t>Prepiši </a:t>
            </a:r>
            <a:r>
              <a:rPr lang="hr-HR" dirty="0">
                <a:latin typeface="Comic Sans MS" pitchFamily="66" charset="0"/>
              </a:rPr>
              <a:t>rečenicu tako da točno napišeš </a:t>
            </a:r>
            <a:r>
              <a:rPr lang="hr-HR" dirty="0" smtClean="0">
                <a:latin typeface="Comic Sans MS" pitchFamily="66" charset="0"/>
              </a:rPr>
              <a:t> </a:t>
            </a:r>
            <a:r>
              <a:rPr lang="hr-HR" b="1" dirty="0" smtClean="0">
                <a:latin typeface="Comic Sans MS" pitchFamily="66" charset="0"/>
              </a:rPr>
              <a:t>velika </a:t>
            </a:r>
            <a:r>
              <a:rPr lang="hr-HR" b="1" dirty="0">
                <a:latin typeface="Comic Sans MS" pitchFamily="66" charset="0"/>
              </a:rPr>
              <a:t>i mala početna slova</a:t>
            </a:r>
            <a:r>
              <a:rPr lang="hr-HR" b="1" dirty="0" smtClean="0">
                <a:latin typeface="Comic Sans MS" pitchFamily="66" charset="0"/>
              </a:rPr>
              <a:t>.</a:t>
            </a:r>
            <a:endParaRPr lang="hr-HR" dirty="0">
              <a:latin typeface="Comic Sans MS" pitchFamily="66" charset="0"/>
            </a:endParaRPr>
          </a:p>
          <a:p>
            <a:pPr lvl="0"/>
            <a:endParaRPr lang="hr-HR" dirty="0" smtClean="0">
              <a:latin typeface="Comic Sans MS" pitchFamily="66" charset="0"/>
            </a:endParaRPr>
          </a:p>
          <a:p>
            <a:pPr lvl="0"/>
            <a:r>
              <a:rPr lang="hr-HR" i="1" dirty="0" smtClean="0">
                <a:latin typeface="Comic Sans MS" pitchFamily="66" charset="0"/>
              </a:rPr>
              <a:t>moja </a:t>
            </a:r>
            <a:r>
              <a:rPr lang="hr-HR" i="1" dirty="0">
                <a:latin typeface="Comic Sans MS" pitchFamily="66" charset="0"/>
              </a:rPr>
              <a:t>su omiljena </a:t>
            </a:r>
            <a:r>
              <a:rPr lang="hr-HR" i="1" dirty="0" err="1">
                <a:latin typeface="Comic Sans MS" pitchFamily="66" charset="0"/>
              </a:rPr>
              <a:t>kumičićeva</a:t>
            </a:r>
            <a:r>
              <a:rPr lang="hr-HR" i="1" dirty="0">
                <a:latin typeface="Comic Sans MS" pitchFamily="66" charset="0"/>
              </a:rPr>
              <a:t> djela – začuđeni svatovi i jelkin bosiljak</a:t>
            </a:r>
            <a:r>
              <a:rPr lang="hr-HR" i="1" dirty="0" smtClean="0">
                <a:latin typeface="Comic Sans MS" pitchFamily="66" charset="0"/>
              </a:rPr>
              <a:t>.</a:t>
            </a:r>
          </a:p>
          <a:p>
            <a:pPr lvl="0"/>
            <a:endParaRPr lang="hr-HR" dirty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______________________________________</a:t>
            </a:r>
          </a:p>
          <a:p>
            <a:endParaRPr lang="hr-HR" dirty="0" smtClean="0">
              <a:latin typeface="Comic Sans MS" pitchFamily="66" charset="0"/>
            </a:endParaRPr>
          </a:p>
          <a:p>
            <a:endParaRPr lang="hr-HR" dirty="0">
              <a:latin typeface="Comic Sans MS" pitchFamily="66" charset="0"/>
            </a:endParaRPr>
          </a:p>
          <a:p>
            <a:endParaRPr lang="hr-HR" dirty="0" smtClean="0">
              <a:latin typeface="Comic Sans MS" pitchFamily="66" charset="0"/>
            </a:endParaRPr>
          </a:p>
          <a:p>
            <a:endParaRPr lang="hr-H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98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3200" dirty="0" smtClean="0">
                <a:latin typeface="Comic Sans MS" pitchFamily="66" charset="0"/>
              </a:rPr>
              <a:t>HJ – zadatak 1.</a:t>
            </a: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11560" y="1196752"/>
            <a:ext cx="8136904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latin typeface="Comic Sans MS" pitchFamily="66" charset="0"/>
              </a:rPr>
              <a:t>Prepiši </a:t>
            </a:r>
            <a:r>
              <a:rPr lang="hr-HR" dirty="0">
                <a:latin typeface="Comic Sans MS" pitchFamily="66" charset="0"/>
              </a:rPr>
              <a:t>rečenicu tako da točno napišeš </a:t>
            </a:r>
            <a:r>
              <a:rPr lang="hr-HR" dirty="0" smtClean="0">
                <a:latin typeface="Comic Sans MS" pitchFamily="66" charset="0"/>
              </a:rPr>
              <a:t> </a:t>
            </a:r>
            <a:r>
              <a:rPr lang="hr-HR" b="1" dirty="0" smtClean="0">
                <a:latin typeface="Comic Sans MS" pitchFamily="66" charset="0"/>
              </a:rPr>
              <a:t>velika </a:t>
            </a:r>
            <a:r>
              <a:rPr lang="hr-HR" b="1" dirty="0">
                <a:latin typeface="Comic Sans MS" pitchFamily="66" charset="0"/>
              </a:rPr>
              <a:t>i mala početna slova</a:t>
            </a:r>
            <a:r>
              <a:rPr lang="hr-HR" b="1" dirty="0" smtClean="0">
                <a:latin typeface="Comic Sans MS" pitchFamily="66" charset="0"/>
              </a:rPr>
              <a:t>.</a:t>
            </a:r>
            <a:endParaRPr lang="hr-HR" dirty="0">
              <a:latin typeface="Comic Sans MS" pitchFamily="66" charset="0"/>
            </a:endParaRPr>
          </a:p>
          <a:p>
            <a:pPr lvl="0"/>
            <a:endParaRPr lang="hr-HR" dirty="0" smtClean="0">
              <a:latin typeface="Comic Sans MS" pitchFamily="66" charset="0"/>
            </a:endParaRPr>
          </a:p>
          <a:p>
            <a:pPr lvl="0"/>
            <a:r>
              <a:rPr lang="hr-HR" i="1" dirty="0" smtClean="0">
                <a:latin typeface="Comic Sans MS" pitchFamily="66" charset="0"/>
              </a:rPr>
              <a:t>moja </a:t>
            </a:r>
            <a:r>
              <a:rPr lang="hr-HR" i="1" dirty="0">
                <a:latin typeface="Comic Sans MS" pitchFamily="66" charset="0"/>
              </a:rPr>
              <a:t>su omiljena </a:t>
            </a:r>
            <a:r>
              <a:rPr lang="hr-HR" i="1" dirty="0" err="1">
                <a:latin typeface="Comic Sans MS" pitchFamily="66" charset="0"/>
              </a:rPr>
              <a:t>kumičićeva</a:t>
            </a:r>
            <a:r>
              <a:rPr lang="hr-HR" i="1" dirty="0">
                <a:latin typeface="Comic Sans MS" pitchFamily="66" charset="0"/>
              </a:rPr>
              <a:t> djela – začuđeni svatovi i jelkin bosiljak</a:t>
            </a:r>
            <a:r>
              <a:rPr lang="hr-HR" i="1" dirty="0" smtClean="0">
                <a:latin typeface="Comic Sans MS" pitchFamily="66" charset="0"/>
              </a:rPr>
              <a:t>.</a:t>
            </a:r>
          </a:p>
          <a:p>
            <a:pPr lvl="0"/>
            <a:endParaRPr lang="hr-HR" dirty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______________________________________</a:t>
            </a:r>
          </a:p>
          <a:p>
            <a:endParaRPr lang="hr-HR" u="sng" dirty="0" smtClean="0">
              <a:latin typeface="Comic Sans MS" pitchFamily="66" charset="0"/>
            </a:endParaRPr>
          </a:p>
          <a:p>
            <a:endParaRPr lang="hr-HR" u="sng" dirty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Značajke zadatka: </a:t>
            </a:r>
          </a:p>
          <a:p>
            <a:pPr>
              <a:lnSpc>
                <a:spcPct val="150000"/>
              </a:lnSpc>
            </a:pPr>
            <a:r>
              <a:rPr lang="hr-HR" dirty="0" smtClean="0">
                <a:latin typeface="Comic Sans MS" pitchFamily="66" charset="0"/>
              </a:rPr>
              <a:t>Vrsta </a:t>
            </a:r>
            <a:r>
              <a:rPr lang="hr-HR" dirty="0">
                <a:latin typeface="Comic Sans MS" pitchFamily="66" charset="0"/>
              </a:rPr>
              <a:t>zadatka: alternativni izbor</a:t>
            </a: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Točan odgovor </a:t>
            </a:r>
            <a:r>
              <a:rPr lang="hr-HR" dirty="0" smtClean="0">
                <a:latin typeface="Comic Sans MS" pitchFamily="66" charset="0"/>
              </a:rPr>
              <a:t>: Moja </a:t>
            </a:r>
            <a:r>
              <a:rPr lang="hr-HR" dirty="0">
                <a:latin typeface="Comic Sans MS" pitchFamily="66" charset="0"/>
              </a:rPr>
              <a:t>su omiljena </a:t>
            </a:r>
            <a:r>
              <a:rPr lang="hr-HR" b="1" dirty="0" err="1">
                <a:latin typeface="Comic Sans MS" pitchFamily="66" charset="0"/>
              </a:rPr>
              <a:t>K</a:t>
            </a:r>
            <a:r>
              <a:rPr lang="hr-HR" dirty="0" err="1">
                <a:latin typeface="Comic Sans MS" pitchFamily="66" charset="0"/>
              </a:rPr>
              <a:t>umičićeva</a:t>
            </a:r>
            <a:r>
              <a:rPr lang="hr-HR" dirty="0">
                <a:latin typeface="Comic Sans MS" pitchFamily="66" charset="0"/>
              </a:rPr>
              <a:t> djela – </a:t>
            </a:r>
            <a:r>
              <a:rPr lang="hr-HR" b="1" dirty="0">
                <a:latin typeface="Comic Sans MS" pitchFamily="66" charset="0"/>
              </a:rPr>
              <a:t>Z</a:t>
            </a:r>
            <a:r>
              <a:rPr lang="hr-HR" dirty="0">
                <a:latin typeface="Comic Sans MS" pitchFamily="66" charset="0"/>
              </a:rPr>
              <a:t>ačuđeni svatovi i </a:t>
            </a:r>
            <a:r>
              <a:rPr lang="hr-HR" b="1" dirty="0">
                <a:latin typeface="Comic Sans MS" pitchFamily="66" charset="0"/>
              </a:rPr>
              <a:t>J</a:t>
            </a:r>
            <a:r>
              <a:rPr lang="hr-HR" dirty="0">
                <a:latin typeface="Comic Sans MS" pitchFamily="66" charset="0"/>
              </a:rPr>
              <a:t>elkin bosiljak</a:t>
            </a: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Ishod: poznavati i primjenjivati pravopisna pravila (veliko slovo)</a:t>
            </a: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Postotak riješenosti: 77,1 za zadatak u cjelini </a:t>
            </a: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Diskriminativnost (Rit): 39, za zadatak u cjelini</a:t>
            </a:r>
          </a:p>
          <a:p>
            <a:pPr>
              <a:lnSpc>
                <a:spcPct val="150000"/>
              </a:lnSpc>
            </a:pPr>
            <a:endParaRPr lang="hr-H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4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188640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3200" dirty="0" smtClean="0">
                <a:latin typeface="Comic Sans MS" pitchFamily="66" charset="0"/>
              </a:rPr>
              <a:t>HJ – zadatak 1.</a:t>
            </a: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535676"/>
              </p:ext>
            </p:extLst>
          </p:nvPr>
        </p:nvGraphicFramePr>
        <p:xfrm>
          <a:off x="539552" y="980728"/>
          <a:ext cx="7632848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72608"/>
                <a:gridCol w="2160240"/>
              </a:tblGrid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 KATEGORIJE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POSTOTAK (%)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T</a:t>
                      </a:r>
                      <a:r>
                        <a:rPr lang="hr-HR" sz="1200" dirty="0" smtClean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očan </a:t>
                      </a: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odgovor </a:t>
                      </a:r>
                      <a:r>
                        <a:rPr lang="hr-HR" sz="1200" dirty="0" smtClean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(veliko slovo na početku rečenice)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96,6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</a:t>
                      </a:r>
                      <a:r>
                        <a:rPr lang="hr-HR" sz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etočan 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odgovor- malo slovo </a:t>
                      </a:r>
                      <a:endParaRPr lang="hr-HR" sz="12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0,2</a:t>
                      </a:r>
                      <a:endParaRPr lang="hr-HR" sz="1200" dirty="0"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N</a:t>
                      </a: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eodgovoreno 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3,2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U</a:t>
                      </a: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kupno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omic Sans MS" pitchFamily="66" charset="0"/>
                        </a:rPr>
                        <a:t>100</a:t>
                      </a:r>
                      <a:endParaRPr lang="hr-HR" sz="12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KATEGORIJA </a:t>
                      </a: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lang="hr-HR" sz="1200" dirty="0" err="1">
                          <a:effectLst/>
                          <a:latin typeface="Comic Sans MS" pitchFamily="66" charset="0"/>
                        </a:rPr>
                        <a:t>Kumičićeva</a:t>
                      </a: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)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POSTOTAK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T</a:t>
                      </a:r>
                      <a:r>
                        <a:rPr lang="hr-HR" sz="1200" dirty="0" smtClean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očan </a:t>
                      </a: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odgovor (</a:t>
                      </a:r>
                      <a:r>
                        <a:rPr lang="hr-HR" sz="12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Kumičićeva</a:t>
                      </a: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92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N</a:t>
                      </a: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etočan </a:t>
                      </a: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odgovor- malo slovo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omic Sans MS" pitchFamily="66" charset="0"/>
                        </a:rPr>
                        <a:t>4,8</a:t>
                      </a:r>
                      <a:endParaRPr lang="hr-HR" sz="12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Bez</a:t>
                      </a:r>
                      <a:r>
                        <a:rPr lang="hr-HR" sz="1200" baseline="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odgovora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omic Sans MS" pitchFamily="66" charset="0"/>
                        </a:rPr>
                        <a:t>3,2</a:t>
                      </a:r>
                      <a:endParaRPr lang="hr-HR" sz="12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omic Sans MS" pitchFamily="66" charset="0"/>
                        </a:rPr>
                        <a:t>Ukupno</a:t>
                      </a:r>
                      <a:endParaRPr lang="hr-HR" sz="12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100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KATEGORIJA </a:t>
                      </a: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(Začuđeni svatovi) 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POSTOTAK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T</a:t>
                      </a:r>
                      <a:r>
                        <a:rPr lang="hr-HR" sz="1200" dirty="0" smtClean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očan </a:t>
                      </a: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odgovor (Začuđeni svatovi)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86,8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N</a:t>
                      </a: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etočan </a:t>
                      </a: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odgovor- malo slovo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9,8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Bez</a:t>
                      </a:r>
                      <a:r>
                        <a:rPr lang="hr-HR" sz="1200" baseline="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odgovora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3,4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omic Sans MS" pitchFamily="66" charset="0"/>
                        </a:rPr>
                        <a:t>Ukupno</a:t>
                      </a:r>
                      <a:endParaRPr lang="hr-HR" sz="12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100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KATEGORIJA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POSTOTAK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T</a:t>
                      </a:r>
                      <a:r>
                        <a:rPr lang="hr-HR" sz="1200" dirty="0" smtClean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očan </a:t>
                      </a: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odgovor -  Jelkin bosiljak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89,6</a:t>
                      </a:r>
                      <a:endParaRPr lang="hr-HR" sz="1200" dirty="0"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N</a:t>
                      </a:r>
                      <a:r>
                        <a:rPr lang="hr-HR" sz="1200" dirty="0" smtClean="0">
                          <a:effectLst/>
                          <a:latin typeface="Comic Sans MS" pitchFamily="66" charset="0"/>
                        </a:rPr>
                        <a:t>etočan </a:t>
                      </a: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odgovor- malo slovo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7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Bez</a:t>
                      </a:r>
                      <a:r>
                        <a:rPr lang="hr-HR" sz="1200" baseline="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odgovora 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omic Sans MS" pitchFamily="66" charset="0"/>
                        </a:rPr>
                        <a:t>3,4</a:t>
                      </a:r>
                      <a:endParaRPr lang="hr-HR" sz="12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omic Sans MS" pitchFamily="66" charset="0"/>
                        </a:rPr>
                        <a:t>Ukupno</a:t>
                      </a:r>
                      <a:endParaRPr lang="hr-HR" sz="12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omic Sans MS" pitchFamily="66" charset="0"/>
                        </a:rPr>
                        <a:t>100</a:t>
                      </a:r>
                      <a:endParaRPr lang="hr-HR" sz="1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22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2.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r>
              <a:rPr lang="hr-HR" sz="1600" b="1" dirty="0" smtClean="0">
                <a:effectLst/>
                <a:latin typeface="Comic Sans MS" pitchFamily="66" charset="0"/>
              </a:rPr>
              <a:t>Zaokruži </a:t>
            </a:r>
            <a:r>
              <a:rPr lang="hr-HR" sz="1600" b="1" dirty="0">
                <a:effectLst/>
                <a:latin typeface="Comic Sans MS" pitchFamily="66" charset="0"/>
              </a:rPr>
              <a:t>slovo </a:t>
            </a:r>
            <a:r>
              <a:rPr lang="hr-HR" sz="1600" dirty="0">
                <a:effectLst/>
                <a:latin typeface="Comic Sans MS" pitchFamily="66" charset="0"/>
              </a:rPr>
              <a:t>uz točan odgovor</a:t>
            </a:r>
            <a:r>
              <a:rPr lang="hr-HR" sz="1600" dirty="0" smtClean="0">
                <a:effectLst/>
                <a:latin typeface="Comic Sans MS" pitchFamily="66" charset="0"/>
              </a:rPr>
              <a:t>.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b="1" dirty="0">
                <a:effectLst/>
                <a:latin typeface="Comic Sans MS" pitchFamily="66" charset="0"/>
              </a:rPr>
              <a:t>Zašto </a:t>
            </a:r>
            <a:r>
              <a:rPr lang="hr-HR" sz="1600" dirty="0">
                <a:effectLst/>
                <a:latin typeface="Comic Sans MS" pitchFamily="66" charset="0"/>
              </a:rPr>
              <a:t>je u sljedećoj rečenici</a:t>
            </a:r>
            <a:r>
              <a:rPr lang="hr-HR" sz="1600" b="1" dirty="0">
                <a:effectLst/>
                <a:latin typeface="Comic Sans MS" pitchFamily="66" charset="0"/>
              </a:rPr>
              <a:t> napisan zarez</a:t>
            </a:r>
            <a:r>
              <a:rPr lang="hr-HR" sz="1600" b="1" dirty="0" smtClean="0">
                <a:effectLst/>
                <a:latin typeface="Comic Sans MS" pitchFamily="66" charset="0"/>
              </a:rPr>
              <a:t>?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i="1" dirty="0" smtClean="0">
              <a:effectLst/>
              <a:latin typeface="Comic Sans MS" pitchFamily="66" charset="0"/>
            </a:endParaRPr>
          </a:p>
          <a:p>
            <a:r>
              <a:rPr lang="hr-HR" sz="1600" i="1" dirty="0" smtClean="0">
                <a:effectLst/>
                <a:latin typeface="Comic Sans MS" pitchFamily="66" charset="0"/>
              </a:rPr>
              <a:t>Gospodine </a:t>
            </a:r>
            <a:r>
              <a:rPr lang="hr-HR" sz="1600" i="1" dirty="0">
                <a:effectLst/>
                <a:latin typeface="Comic Sans MS" pitchFamily="66" charset="0"/>
              </a:rPr>
              <a:t>kneže, hoće li Vas bečki dvor domalo uvesti u banstvo</a:t>
            </a:r>
            <a:r>
              <a:rPr lang="hr-HR" sz="1600" i="1" dirty="0" smtClean="0">
                <a:effectLst/>
                <a:latin typeface="Comic Sans MS" pitchFamily="66" charset="0"/>
              </a:rPr>
              <a:t>?</a:t>
            </a:r>
          </a:p>
          <a:p>
            <a:endParaRPr lang="hr-HR" sz="1600" i="1" dirty="0">
              <a:effectLst/>
              <a:latin typeface="Comic Sans MS" pitchFamily="66" charset="0"/>
            </a:endParaRPr>
          </a:p>
          <a:p>
            <a:pPr lvl="0">
              <a:lnSpc>
                <a:spcPct val="150000"/>
              </a:lnSpc>
            </a:pPr>
            <a:r>
              <a:rPr lang="hr-HR" sz="1600" dirty="0" smtClean="0">
                <a:effectLst/>
                <a:latin typeface="Comic Sans MS" pitchFamily="66" charset="0"/>
              </a:rPr>
              <a:t>A) Zarez </a:t>
            </a:r>
            <a:r>
              <a:rPr lang="hr-HR" sz="1600" dirty="0">
                <a:effectLst/>
                <a:latin typeface="Comic Sans MS" pitchFamily="66" charset="0"/>
              </a:rPr>
              <a:t>je napisan jer je rečenica upitna.</a:t>
            </a:r>
          </a:p>
          <a:p>
            <a:pPr lvl="0">
              <a:lnSpc>
                <a:spcPct val="150000"/>
              </a:lnSpc>
            </a:pPr>
            <a:r>
              <a:rPr lang="hr-HR" sz="1600" dirty="0" smtClean="0">
                <a:effectLst/>
                <a:latin typeface="Comic Sans MS" pitchFamily="66" charset="0"/>
              </a:rPr>
              <a:t>B) Zarez </a:t>
            </a:r>
            <a:r>
              <a:rPr lang="hr-HR" sz="1600" dirty="0">
                <a:effectLst/>
                <a:latin typeface="Comic Sans MS" pitchFamily="66" charset="0"/>
              </a:rPr>
              <a:t>je napisan jer je u rečenici usklik.</a:t>
            </a:r>
          </a:p>
          <a:p>
            <a:pPr lvl="0">
              <a:lnSpc>
                <a:spcPct val="150000"/>
              </a:lnSpc>
            </a:pPr>
            <a:r>
              <a:rPr lang="hr-HR" sz="1600" dirty="0" smtClean="0">
                <a:effectLst/>
                <a:latin typeface="Comic Sans MS" pitchFamily="66" charset="0"/>
              </a:rPr>
              <a:t>C) Zarez </a:t>
            </a:r>
            <a:r>
              <a:rPr lang="hr-HR" sz="1600" dirty="0">
                <a:effectLst/>
                <a:latin typeface="Comic Sans MS" pitchFamily="66" charset="0"/>
              </a:rPr>
              <a:t>je napisan jer je u rečenici vokativ.</a:t>
            </a:r>
          </a:p>
          <a:p>
            <a:pPr>
              <a:lnSpc>
                <a:spcPct val="150000"/>
              </a:lnSpc>
            </a:pPr>
            <a:r>
              <a:rPr lang="hr-HR" sz="1600" dirty="0" smtClean="0">
                <a:effectLst/>
                <a:latin typeface="Comic Sans MS" pitchFamily="66" charset="0"/>
              </a:rPr>
              <a:t>D) Zarez </a:t>
            </a:r>
            <a:r>
              <a:rPr lang="hr-HR" sz="1600" dirty="0">
                <a:effectLst/>
                <a:latin typeface="Comic Sans MS" pitchFamily="66" charset="0"/>
              </a:rPr>
              <a:t>je napisan jer je rečenica u inverziji</a:t>
            </a:r>
            <a:r>
              <a:rPr lang="hr-HR" sz="1600" dirty="0" smtClean="0">
                <a:effectLst/>
                <a:latin typeface="Comic Sans MS" pitchFamily="66" charset="0"/>
              </a:rPr>
              <a:t>.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1600" dirty="0" smtClean="0">
                <a:latin typeface="Comic Sans MS" pitchFamily="66" charset="0"/>
              </a:rPr>
              <a:t>HJ – zadatak 2.</a:t>
            </a:r>
          </a:p>
          <a:p>
            <a:endParaRPr lang="hr-HR" sz="1600" dirty="0" smtClean="0">
              <a:latin typeface="Comic Sans MS" pitchFamily="66" charset="0"/>
            </a:endParaRPr>
          </a:p>
          <a:p>
            <a:r>
              <a:rPr lang="hr-HR" sz="1600" b="1" dirty="0" smtClean="0">
                <a:effectLst/>
                <a:latin typeface="Comic Sans MS" pitchFamily="66" charset="0"/>
              </a:rPr>
              <a:t>Zaokruži </a:t>
            </a:r>
            <a:r>
              <a:rPr lang="hr-HR" sz="1600" b="1" dirty="0">
                <a:effectLst/>
                <a:latin typeface="Comic Sans MS" pitchFamily="66" charset="0"/>
              </a:rPr>
              <a:t>slovo </a:t>
            </a:r>
            <a:r>
              <a:rPr lang="hr-HR" sz="1600" dirty="0">
                <a:effectLst/>
                <a:latin typeface="Comic Sans MS" pitchFamily="66" charset="0"/>
              </a:rPr>
              <a:t>uz točan odgovor</a:t>
            </a:r>
            <a:r>
              <a:rPr lang="hr-HR" sz="1600" dirty="0" smtClean="0">
                <a:effectLst/>
                <a:latin typeface="Comic Sans MS" pitchFamily="66" charset="0"/>
              </a:rPr>
              <a:t>.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b="1" dirty="0">
                <a:effectLst/>
                <a:latin typeface="Comic Sans MS" pitchFamily="66" charset="0"/>
              </a:rPr>
              <a:t>Zašto </a:t>
            </a:r>
            <a:r>
              <a:rPr lang="hr-HR" sz="1600" dirty="0">
                <a:effectLst/>
                <a:latin typeface="Comic Sans MS" pitchFamily="66" charset="0"/>
              </a:rPr>
              <a:t>je u sljedećoj rečenici</a:t>
            </a:r>
            <a:r>
              <a:rPr lang="hr-HR" sz="1600" b="1" dirty="0">
                <a:effectLst/>
                <a:latin typeface="Comic Sans MS" pitchFamily="66" charset="0"/>
              </a:rPr>
              <a:t> napisan zarez</a:t>
            </a:r>
            <a:r>
              <a:rPr lang="hr-HR" sz="1600" b="1" dirty="0" smtClean="0">
                <a:effectLst/>
                <a:latin typeface="Comic Sans MS" pitchFamily="66" charset="0"/>
              </a:rPr>
              <a:t>?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i="1" dirty="0">
                <a:effectLst/>
                <a:latin typeface="Comic Sans MS" pitchFamily="66" charset="0"/>
              </a:rPr>
              <a:t>Gospodine kneže, hoće li Vas bečki dvor domalo uvesti u banstvo</a:t>
            </a:r>
            <a:r>
              <a:rPr lang="hr-HR" sz="1600" i="1" dirty="0" smtClean="0">
                <a:effectLst/>
                <a:latin typeface="Comic Sans MS" pitchFamily="66" charset="0"/>
              </a:rPr>
              <a:t>?</a:t>
            </a:r>
          </a:p>
          <a:p>
            <a:endParaRPr lang="hr-HR" sz="1600" i="1" dirty="0">
              <a:effectLst/>
              <a:latin typeface="Comic Sans MS" pitchFamily="66" charset="0"/>
            </a:endParaRPr>
          </a:p>
          <a:p>
            <a:pPr lvl="0"/>
            <a:r>
              <a:rPr lang="hr-HR" sz="1600" dirty="0" smtClean="0">
                <a:effectLst/>
                <a:latin typeface="Comic Sans MS" pitchFamily="66" charset="0"/>
              </a:rPr>
              <a:t>A) </a:t>
            </a:r>
            <a:r>
              <a:rPr lang="hr-HR" sz="1600" dirty="0" smtClean="0">
                <a:effectLst/>
                <a:latin typeface="Comic Sans MS" pitchFamily="66" charset="0"/>
              </a:rPr>
              <a:t>Zarez </a:t>
            </a:r>
            <a:r>
              <a:rPr lang="hr-HR" sz="1600" dirty="0">
                <a:effectLst/>
                <a:latin typeface="Comic Sans MS" pitchFamily="66" charset="0"/>
              </a:rPr>
              <a:t>je napisan jer je rečenica upitna.</a:t>
            </a:r>
          </a:p>
          <a:p>
            <a:pPr lvl="0"/>
            <a:r>
              <a:rPr lang="hr-HR" sz="1600" dirty="0" smtClean="0">
                <a:effectLst/>
                <a:latin typeface="Comic Sans MS" pitchFamily="66" charset="0"/>
              </a:rPr>
              <a:t>B) </a:t>
            </a:r>
            <a:r>
              <a:rPr lang="hr-HR" sz="1600" dirty="0" smtClean="0">
                <a:effectLst/>
                <a:latin typeface="Comic Sans MS" pitchFamily="66" charset="0"/>
              </a:rPr>
              <a:t>Zarez </a:t>
            </a:r>
            <a:r>
              <a:rPr lang="hr-HR" sz="1600" dirty="0">
                <a:effectLst/>
                <a:latin typeface="Comic Sans MS" pitchFamily="66" charset="0"/>
              </a:rPr>
              <a:t>je napisan jer je u rečenici usklik.</a:t>
            </a:r>
          </a:p>
          <a:p>
            <a:pPr lvl="0"/>
            <a:r>
              <a:rPr lang="hr-HR" sz="1600" dirty="0" smtClean="0">
                <a:effectLst/>
                <a:latin typeface="Comic Sans MS" pitchFamily="66" charset="0"/>
              </a:rPr>
              <a:t>C) </a:t>
            </a:r>
            <a:r>
              <a:rPr lang="hr-HR" sz="1600" dirty="0" smtClean="0">
                <a:effectLst/>
                <a:latin typeface="Comic Sans MS" pitchFamily="66" charset="0"/>
              </a:rPr>
              <a:t>Zarez </a:t>
            </a:r>
            <a:r>
              <a:rPr lang="hr-HR" sz="1600" dirty="0">
                <a:effectLst/>
                <a:latin typeface="Comic Sans MS" pitchFamily="66" charset="0"/>
              </a:rPr>
              <a:t>je napisan jer je u rečenici vokativ.</a:t>
            </a:r>
          </a:p>
          <a:p>
            <a:r>
              <a:rPr lang="hr-HR" sz="1600" dirty="0" smtClean="0">
                <a:effectLst/>
                <a:latin typeface="Comic Sans MS" pitchFamily="66" charset="0"/>
              </a:rPr>
              <a:t>D) </a:t>
            </a:r>
            <a:r>
              <a:rPr lang="hr-HR" sz="1600" dirty="0" smtClean="0">
                <a:effectLst/>
                <a:latin typeface="Comic Sans MS" pitchFamily="66" charset="0"/>
              </a:rPr>
              <a:t>Zarez </a:t>
            </a:r>
            <a:r>
              <a:rPr lang="hr-HR" sz="1600" dirty="0">
                <a:effectLst/>
                <a:latin typeface="Comic Sans MS" pitchFamily="66" charset="0"/>
              </a:rPr>
              <a:t>je napisan jer je rečenica u inverziji</a:t>
            </a:r>
            <a:r>
              <a:rPr lang="hr-HR" sz="1600" dirty="0" smtClean="0">
                <a:effectLst/>
                <a:latin typeface="Comic Sans MS" pitchFamily="66" charset="0"/>
              </a:rPr>
              <a:t>.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r>
              <a:rPr lang="hr-HR" sz="1600" dirty="0" smtClean="0">
                <a:effectLst/>
                <a:latin typeface="Comic Sans MS" pitchFamily="66" charset="0"/>
              </a:rPr>
              <a:t>Značajke zadatka: 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Vrsta zadatka: višestruki izbor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Točan odgovor: C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Ishod: poznavati i primjenjivati pravopisna pravila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Postotak riješenosti: 33,3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Diskriminativnost (Rit): 39</a:t>
            </a: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05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2.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65" y="980728"/>
            <a:ext cx="8618383" cy="492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1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6.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dirty="0">
              <a:effectLst/>
            </a:endParaRPr>
          </a:p>
          <a:p>
            <a:endParaRPr lang="hr-HR" sz="1600" dirty="0" smtClean="0">
              <a:effectLst/>
            </a:endParaRPr>
          </a:p>
          <a:p>
            <a:r>
              <a:rPr lang="hr-HR" sz="1600" dirty="0" smtClean="0">
                <a:effectLst/>
                <a:latin typeface="Comic Sans MS" pitchFamily="66" charset="0"/>
              </a:rPr>
              <a:t>Preobliku</a:t>
            </a:r>
            <a:r>
              <a:rPr lang="hr-HR" sz="1600" b="1" dirty="0" smtClean="0">
                <a:effectLst/>
                <a:latin typeface="Comic Sans MS" pitchFamily="66" charset="0"/>
              </a:rPr>
              <a:t>j </a:t>
            </a:r>
            <a:r>
              <a:rPr lang="hr-HR" sz="1600" b="1" dirty="0">
                <a:effectLst/>
                <a:latin typeface="Comic Sans MS" pitchFamily="66" charset="0"/>
              </a:rPr>
              <a:t>upravni </a:t>
            </a:r>
            <a:r>
              <a:rPr lang="hr-HR" sz="1600" dirty="0">
                <a:effectLst/>
                <a:latin typeface="Comic Sans MS" pitchFamily="66" charset="0"/>
              </a:rPr>
              <a:t>govor u</a:t>
            </a:r>
            <a:r>
              <a:rPr lang="hr-HR" sz="1600" b="1" dirty="0">
                <a:effectLst/>
                <a:latin typeface="Comic Sans MS" pitchFamily="66" charset="0"/>
              </a:rPr>
              <a:t> neupravni</a:t>
            </a:r>
            <a:r>
              <a:rPr lang="hr-HR" sz="1600" b="1" dirty="0" smtClean="0">
                <a:effectLst/>
                <a:latin typeface="Comic Sans MS" pitchFamily="66" charset="0"/>
              </a:rPr>
              <a:t>.</a:t>
            </a:r>
          </a:p>
          <a:p>
            <a:endParaRPr lang="hr-HR" sz="1600" b="1" dirty="0">
              <a:effectLst/>
              <a:latin typeface="Comic Sans MS" pitchFamily="66" charset="0"/>
            </a:endParaRPr>
          </a:p>
          <a:p>
            <a:endParaRPr lang="hr-HR" sz="1600" b="1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Drašković je upitao </a:t>
            </a:r>
            <a:r>
              <a:rPr lang="hr-HR" sz="1600" dirty="0" err="1">
                <a:effectLst/>
                <a:latin typeface="Comic Sans MS" pitchFamily="66" charset="0"/>
              </a:rPr>
              <a:t>Zrinjskoga</a:t>
            </a:r>
            <a:r>
              <a:rPr lang="hr-HR" sz="1600" dirty="0">
                <a:effectLst/>
                <a:latin typeface="Comic Sans MS" pitchFamily="66" charset="0"/>
              </a:rPr>
              <a:t>: „Hoćeš li biti ban?“ 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___________________________________________________________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65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6.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dirty="0">
              <a:effectLst/>
            </a:endParaRPr>
          </a:p>
          <a:p>
            <a:endParaRPr lang="hr-HR" sz="1600" dirty="0" smtClean="0">
              <a:effectLst/>
            </a:endParaRPr>
          </a:p>
          <a:p>
            <a:r>
              <a:rPr lang="hr-HR" sz="1600" dirty="0" smtClean="0">
                <a:effectLst/>
                <a:latin typeface="Comic Sans MS" pitchFamily="66" charset="0"/>
              </a:rPr>
              <a:t>Preobliku</a:t>
            </a:r>
            <a:r>
              <a:rPr lang="hr-HR" sz="1600" b="1" dirty="0" smtClean="0">
                <a:effectLst/>
                <a:latin typeface="Comic Sans MS" pitchFamily="66" charset="0"/>
              </a:rPr>
              <a:t>j </a:t>
            </a:r>
            <a:r>
              <a:rPr lang="hr-HR" sz="1600" b="1" dirty="0">
                <a:effectLst/>
                <a:latin typeface="Comic Sans MS" pitchFamily="66" charset="0"/>
              </a:rPr>
              <a:t>upravni </a:t>
            </a:r>
            <a:r>
              <a:rPr lang="hr-HR" sz="1600" dirty="0">
                <a:effectLst/>
                <a:latin typeface="Comic Sans MS" pitchFamily="66" charset="0"/>
              </a:rPr>
              <a:t>govor u</a:t>
            </a:r>
            <a:r>
              <a:rPr lang="hr-HR" sz="1600" b="1" dirty="0">
                <a:effectLst/>
                <a:latin typeface="Comic Sans MS" pitchFamily="66" charset="0"/>
              </a:rPr>
              <a:t> neupravni</a:t>
            </a:r>
            <a:r>
              <a:rPr lang="hr-HR" sz="1600" b="1" dirty="0" smtClean="0">
                <a:effectLst/>
                <a:latin typeface="Comic Sans MS" pitchFamily="66" charset="0"/>
              </a:rPr>
              <a:t>.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Drašković je upitao </a:t>
            </a:r>
            <a:r>
              <a:rPr lang="hr-HR" sz="1600" dirty="0" err="1">
                <a:effectLst/>
                <a:latin typeface="Comic Sans MS" pitchFamily="66" charset="0"/>
              </a:rPr>
              <a:t>Zrinjskoga</a:t>
            </a:r>
            <a:r>
              <a:rPr lang="hr-HR" sz="1600" dirty="0">
                <a:effectLst/>
                <a:latin typeface="Comic Sans MS" pitchFamily="66" charset="0"/>
              </a:rPr>
              <a:t>: „Hoćeš li biti ban?“ 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___________________________________________________________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 smtClean="0">
                <a:effectLst/>
                <a:latin typeface="Comic Sans MS" pitchFamily="66" charset="0"/>
              </a:rPr>
              <a:t>Značajke zadataka: </a:t>
            </a: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Vrsta zadatka: produženi odgovor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Točan odgovor: </a:t>
            </a:r>
            <a:r>
              <a:rPr lang="hr-HR" sz="1600" i="1" dirty="0">
                <a:effectLst/>
                <a:latin typeface="Comic Sans MS" pitchFamily="66" charset="0"/>
              </a:rPr>
              <a:t>Drašković je upitao </a:t>
            </a:r>
            <a:r>
              <a:rPr lang="hr-HR" sz="1600" i="1" dirty="0" err="1">
                <a:effectLst/>
                <a:latin typeface="Comic Sans MS" pitchFamily="66" charset="0"/>
              </a:rPr>
              <a:t>Zrinjskoga</a:t>
            </a:r>
            <a:r>
              <a:rPr lang="hr-HR" sz="1600" i="1" dirty="0">
                <a:effectLst/>
                <a:latin typeface="Comic Sans MS" pitchFamily="66" charset="0"/>
              </a:rPr>
              <a:t> hoće li biti ban (banom</a:t>
            </a:r>
            <a:r>
              <a:rPr lang="pl-PL" sz="1600" i="1" dirty="0">
                <a:effectLst/>
                <a:latin typeface="Comic Sans MS" pitchFamily="66" charset="0"/>
              </a:rPr>
              <a:t>).</a:t>
            </a:r>
            <a:endParaRPr lang="hr-HR" sz="16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Ishod: pravilno preoblikovati upravni govor u neupravni i obratno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Postotak riješenosti: 34,2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Diskriminativnost (Rit): 51</a:t>
            </a: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15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6. – netočni odgovori</a:t>
            </a:r>
          </a:p>
          <a:p>
            <a:pPr algn="ctr"/>
            <a:endParaRPr lang="hr-HR" sz="2800" dirty="0" smtClean="0">
              <a:latin typeface="Comic Sans MS" pitchFamily="66" charset="0"/>
            </a:endParaRP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dirty="0">
              <a:effectLst/>
            </a:endParaRPr>
          </a:p>
          <a:p>
            <a:endParaRPr lang="hr-HR" sz="1600" dirty="0" smtClean="0">
              <a:effectLst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476264"/>
              </p:ext>
            </p:extLst>
          </p:nvPr>
        </p:nvGraphicFramePr>
        <p:xfrm>
          <a:off x="306033" y="1628800"/>
          <a:ext cx="8483009" cy="4478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2367"/>
                <a:gridCol w="792088"/>
                <a:gridCol w="4378554"/>
              </a:tblGrid>
              <a:tr h="5066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odgovor –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nije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preoblikovano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u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neupravni govor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20,2%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,,Hoćeš li biti ban?" upitao je Drašković </a:t>
                      </a:r>
                      <a:r>
                        <a:rPr lang="hr-HR" sz="1400" dirty="0" err="1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Zrinjskoga</a:t>
                      </a:r>
                      <a:r>
                        <a:rPr lang="hr-HR" sz="14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.</a:t>
                      </a:r>
                      <a:endParaRPr lang="hr-HR" sz="14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1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pogrješke u pisanju zavisne rečenice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12,6%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Drašković je upitao Zrinjskog, hoće li  biti ban.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41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odgovor – nema promjene lica</a:t>
                      </a:r>
                      <a:endParaRPr lang="hr-HR" sz="1400" dirty="0" smtClean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6%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Drašković je upitao Zrinjskog hoćeš li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biti ban.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400" dirty="0" smtClean="0"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Zrinskoga,</a:t>
                      </a:r>
                      <a:r>
                        <a:rPr lang="hr-HR" sz="1400" baseline="0" dirty="0" smtClean="0"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400" dirty="0" smtClean="0"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hoćeš li biti ban.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hr-HR" sz="1400" dirty="0"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1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izmijenjen smisao zavisne rečenice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5,2%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Drašković je rekao </a:t>
                      </a:r>
                      <a:r>
                        <a:rPr lang="hr-HR" sz="14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Zrinjskome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da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će postati ban.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1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79575" algn="ctr"/>
                        </a:tabLs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nepotpuni odgovori	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1,5%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Drašković upita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Zrinjskog…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97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79575" algn="ctr"/>
                        </a:tabLs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Bez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odgovora 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20,5%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_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1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7936" y="548680"/>
            <a:ext cx="7900528" cy="6480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3200" dirty="0" smtClean="0">
                <a:latin typeface="Comic Sans MS" pitchFamily="66" charset="0"/>
              </a:rPr>
              <a:t>SADRŽAJ</a:t>
            </a:r>
          </a:p>
          <a:p>
            <a:pPr algn="ctr"/>
            <a:endParaRPr lang="hr-HR" sz="3200" dirty="0" smtClean="0">
              <a:latin typeface="Comic Sans MS" pitchFamily="66" charset="0"/>
            </a:endParaRPr>
          </a:p>
          <a:p>
            <a:endParaRPr lang="hr-HR" sz="2000" dirty="0" smtClean="0">
              <a:latin typeface="Comic Sans MS" pitchFamily="66" charset="0"/>
            </a:endParaRPr>
          </a:p>
          <a:p>
            <a:r>
              <a:rPr lang="hr-HR" sz="2000" dirty="0" smtClean="0">
                <a:latin typeface="Comic Sans MS" pitchFamily="66" charset="0"/>
              </a:rPr>
              <a:t>1. </a:t>
            </a:r>
            <a:r>
              <a:rPr lang="hr-HR" sz="2000" dirty="0" smtClean="0">
                <a:latin typeface="Comic Sans MS" pitchFamily="66" charset="0"/>
              </a:rPr>
              <a:t>osnovni </a:t>
            </a:r>
            <a:r>
              <a:rPr lang="hr-HR" sz="2000" dirty="0" smtClean="0">
                <a:latin typeface="Comic Sans MS" pitchFamily="66" charset="0"/>
              </a:rPr>
              <a:t>pojmovi u  testiranju</a:t>
            </a:r>
          </a:p>
          <a:p>
            <a:r>
              <a:rPr lang="hr-HR" sz="2000" dirty="0" smtClean="0">
                <a:latin typeface="Comic Sans MS" pitchFamily="66" charset="0"/>
              </a:rPr>
              <a:t> </a:t>
            </a:r>
          </a:p>
          <a:p>
            <a:r>
              <a:rPr lang="hr-HR" sz="2000" dirty="0" smtClean="0">
                <a:latin typeface="Comic Sans MS" pitchFamily="66" charset="0"/>
              </a:rPr>
              <a:t>2. </a:t>
            </a:r>
            <a:r>
              <a:rPr lang="hr-HR" sz="2000" dirty="0" smtClean="0">
                <a:latin typeface="Comic Sans MS" pitchFamily="66" charset="0"/>
              </a:rPr>
              <a:t>sadržajna  </a:t>
            </a:r>
            <a:r>
              <a:rPr lang="hr-HR" sz="2000" dirty="0" smtClean="0">
                <a:latin typeface="Comic Sans MS" pitchFamily="66" charset="0"/>
              </a:rPr>
              <a:t>i metrijska analiza testa iz hrvatskoga jezika: 	zadatci </a:t>
            </a:r>
            <a:r>
              <a:rPr lang="hr-HR" sz="2000" dirty="0">
                <a:latin typeface="Comic Sans MS" pitchFamily="66" charset="0"/>
              </a:rPr>
              <a:t>u</a:t>
            </a:r>
            <a:r>
              <a:rPr lang="hr-HR" sz="2000" dirty="0" smtClean="0">
                <a:latin typeface="Comic Sans MS" pitchFamily="66" charset="0"/>
              </a:rPr>
              <a:t> području </a:t>
            </a:r>
            <a:r>
              <a:rPr lang="hr-HR" sz="2000" i="1" dirty="0" smtClean="0">
                <a:latin typeface="Comic Sans MS" pitchFamily="66" charset="0"/>
              </a:rPr>
              <a:t>hrvatskoga jezika</a:t>
            </a:r>
            <a:r>
              <a:rPr lang="hr-HR" sz="2000" i="1" dirty="0">
                <a:latin typeface="Comic Sans MS" pitchFamily="66" charset="0"/>
              </a:rPr>
              <a:t> </a:t>
            </a:r>
            <a:r>
              <a:rPr lang="hr-HR" sz="2000" i="1" dirty="0" smtClean="0">
                <a:latin typeface="Comic Sans MS" pitchFamily="66" charset="0"/>
              </a:rPr>
              <a:t> </a:t>
            </a:r>
            <a:endParaRPr lang="hr-HR" sz="2000" dirty="0" smtClean="0">
              <a:latin typeface="Comic Sans MS" pitchFamily="66" charset="0"/>
            </a:endParaRPr>
          </a:p>
          <a:p>
            <a:endParaRPr lang="hr-HR" sz="2000" dirty="0" smtClean="0">
              <a:latin typeface="Comic Sans MS" pitchFamily="66" charset="0"/>
            </a:endParaRPr>
          </a:p>
          <a:p>
            <a:r>
              <a:rPr lang="hr-HR" sz="2000" dirty="0" smtClean="0">
                <a:latin typeface="Comic Sans MS" pitchFamily="66" charset="0"/>
              </a:rPr>
              <a:t>3. </a:t>
            </a:r>
            <a:r>
              <a:rPr lang="hr-HR" sz="2000" dirty="0" smtClean="0">
                <a:latin typeface="Comic Sans MS" pitchFamily="66" charset="0"/>
              </a:rPr>
              <a:t>zaključna </a:t>
            </a:r>
            <a:r>
              <a:rPr lang="hr-HR" sz="2000" dirty="0" smtClean="0">
                <a:latin typeface="Comic Sans MS" pitchFamily="66" charset="0"/>
              </a:rPr>
              <a:t>promišljanja i pitanja </a:t>
            </a:r>
          </a:p>
          <a:p>
            <a:r>
              <a:rPr lang="hr-HR" sz="2600" dirty="0" smtClean="0">
                <a:latin typeface="Comic Sans MS" pitchFamily="66" charset="0"/>
              </a:rPr>
              <a:t> </a:t>
            </a:r>
          </a:p>
          <a:p>
            <a:endParaRPr lang="hr-HR" sz="2800" dirty="0">
              <a:latin typeface="Comic Sans MS" pitchFamily="66" charset="0"/>
            </a:endParaRPr>
          </a:p>
          <a:p>
            <a:pPr algn="ctr"/>
            <a:endParaRPr lang="hr-HR" sz="3200" dirty="0" smtClean="0">
              <a:latin typeface="Comic Sans MS" pitchFamily="66" charset="0"/>
            </a:endParaRPr>
          </a:p>
          <a:p>
            <a:pPr algn="ctr"/>
            <a:r>
              <a:rPr lang="hr-HR" sz="4000" dirty="0" smtClean="0">
                <a:latin typeface="Comic Sans MS" pitchFamily="66" charset="0"/>
              </a:rPr>
              <a:t> </a:t>
            </a:r>
            <a:endParaRPr lang="hr-HR" sz="40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2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7.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r>
              <a:rPr lang="hr-HR" sz="1800" dirty="0" smtClean="0">
                <a:effectLst/>
                <a:latin typeface="Comic Sans MS" pitchFamily="66" charset="0"/>
              </a:rPr>
              <a:t>Odgovarajuće </a:t>
            </a:r>
            <a:r>
              <a:rPr lang="hr-HR" sz="1800" dirty="0">
                <a:effectLst/>
                <a:latin typeface="Comic Sans MS" pitchFamily="66" charset="0"/>
              </a:rPr>
              <a:t>brojke napiši na prazne crte</a:t>
            </a:r>
            <a:r>
              <a:rPr lang="hr-HR" sz="1800" dirty="0" smtClean="0">
                <a:effectLst/>
                <a:latin typeface="Comic Sans MS" pitchFamily="66" charset="0"/>
              </a:rPr>
              <a:t>.</a:t>
            </a:r>
            <a:endParaRPr lang="hr-HR" sz="1800" dirty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endParaRPr lang="hr-HR" sz="1800" dirty="0" smtClean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r>
              <a:rPr lang="hr-HR" sz="1800" dirty="0" smtClean="0">
                <a:effectLst/>
                <a:latin typeface="Comic Sans MS" pitchFamily="66" charset="0"/>
              </a:rPr>
              <a:t>Prepoznaj </a:t>
            </a:r>
            <a:r>
              <a:rPr lang="hr-HR" sz="1800" b="1" dirty="0">
                <a:effectLst/>
                <a:latin typeface="Comic Sans MS" pitchFamily="66" charset="0"/>
              </a:rPr>
              <a:t>glasovne promjene</a:t>
            </a:r>
            <a:r>
              <a:rPr lang="hr-HR" sz="1800" dirty="0">
                <a:effectLst/>
                <a:latin typeface="Comic Sans MS" pitchFamily="66" charset="0"/>
              </a:rPr>
              <a:t> u sljedećim riječima. </a:t>
            </a:r>
            <a:endParaRPr lang="hr-HR" sz="1800" dirty="0" smtClean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pPr lvl="0"/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A) knez &gt; kneže                         	1. jotacija</a:t>
            </a:r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B) krasan &gt; krasni                      	2. sibilarizacija</a:t>
            </a:r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C) zapovjednik &gt; zapovjednici   	3. palatalizacija</a:t>
            </a:r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D) jahati &gt; jašu                          	4. nepostojano </a:t>
            </a:r>
            <a:r>
              <a:rPr lang="hr-HR" sz="1800" dirty="0">
                <a:effectLst/>
                <a:latin typeface="Comic Sans MS" pitchFamily="66" charset="0"/>
              </a:rPr>
              <a:t>a</a:t>
            </a:r>
          </a:p>
          <a:p>
            <a:endParaRPr lang="hr-HR" sz="1600" dirty="0">
              <a:effectLst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37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7.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r>
              <a:rPr lang="hr-HR" sz="1800" dirty="0" smtClean="0">
                <a:effectLst/>
                <a:latin typeface="Comic Sans MS" pitchFamily="66" charset="0"/>
              </a:rPr>
              <a:t>Odgovarajuće </a:t>
            </a:r>
            <a:r>
              <a:rPr lang="hr-HR" sz="1800" dirty="0">
                <a:effectLst/>
                <a:latin typeface="Comic Sans MS" pitchFamily="66" charset="0"/>
              </a:rPr>
              <a:t>brojke napiši na prazne crte</a:t>
            </a:r>
            <a:r>
              <a:rPr lang="hr-HR" sz="1800" dirty="0" smtClean="0">
                <a:effectLst/>
                <a:latin typeface="Comic Sans MS" pitchFamily="66" charset="0"/>
              </a:rPr>
              <a:t>.</a:t>
            </a:r>
            <a:endParaRPr lang="hr-HR" sz="1800" dirty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r>
              <a:rPr lang="hr-HR" sz="1800" dirty="0">
                <a:effectLst/>
                <a:latin typeface="Comic Sans MS" pitchFamily="66" charset="0"/>
              </a:rPr>
              <a:t>Prepoznaj </a:t>
            </a:r>
            <a:r>
              <a:rPr lang="hr-HR" sz="1800" b="1" dirty="0">
                <a:effectLst/>
                <a:latin typeface="Comic Sans MS" pitchFamily="66" charset="0"/>
              </a:rPr>
              <a:t>glasovne promjene</a:t>
            </a:r>
            <a:r>
              <a:rPr lang="hr-HR" sz="1800" dirty="0">
                <a:effectLst/>
                <a:latin typeface="Comic Sans MS" pitchFamily="66" charset="0"/>
              </a:rPr>
              <a:t> u sljedećim riječima. </a:t>
            </a:r>
            <a:endParaRPr lang="hr-HR" sz="1800" dirty="0" smtClean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A) knez &gt; kneže                         	1. jotacija</a:t>
            </a:r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B) krasan &gt; krasni                      	2. sibilarizacija</a:t>
            </a:r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C) zapovjednik &gt; zapovjednici   	3. palatalizacija</a:t>
            </a:r>
            <a:endParaRPr lang="hr-HR" sz="1800" dirty="0">
              <a:effectLst/>
              <a:latin typeface="Comic Sans MS" pitchFamily="66" charset="0"/>
            </a:endParaRPr>
          </a:p>
          <a:p>
            <a:pPr lvl="0"/>
            <a:r>
              <a:rPr lang="hr-HR" sz="1800" dirty="0" smtClean="0">
                <a:effectLst/>
                <a:latin typeface="Comic Sans MS" pitchFamily="66" charset="0"/>
              </a:rPr>
              <a:t>D) jahati &gt; jašu                          	4. nepostojano </a:t>
            </a:r>
            <a:r>
              <a:rPr lang="hr-HR" sz="1800" dirty="0">
                <a:effectLst/>
                <a:latin typeface="Comic Sans MS" pitchFamily="66" charset="0"/>
              </a:rPr>
              <a:t>a</a:t>
            </a:r>
          </a:p>
          <a:p>
            <a:endParaRPr lang="hr-HR" sz="1600" dirty="0">
              <a:effectLst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r>
              <a:rPr lang="hr-HR" sz="1600" dirty="0" smtClean="0">
                <a:effectLst/>
                <a:latin typeface="Comic Sans MS" pitchFamily="66" charset="0"/>
              </a:rPr>
              <a:t>Značajke zadatka: </a:t>
            </a: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Vrsta zadatka: </a:t>
            </a:r>
            <a:r>
              <a:rPr lang="hr-HR" sz="1600" i="1" dirty="0">
                <a:effectLst/>
                <a:latin typeface="Comic Sans MS" pitchFamily="66" charset="0"/>
              </a:rPr>
              <a:t>zadatak povezivanja</a:t>
            </a:r>
            <a:endParaRPr lang="hr-HR" sz="16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Točan odgovor: </a:t>
            </a:r>
            <a:r>
              <a:rPr lang="hr-HR" sz="1600" dirty="0" smtClean="0">
                <a:effectLst/>
                <a:latin typeface="Comic Sans MS" pitchFamily="66" charset="0"/>
              </a:rPr>
              <a:t>A3, B4, C2, D1</a:t>
            </a:r>
            <a:endParaRPr lang="hr-HR" sz="16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Ishod: uočiti i prepoznati glasovne promjene 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Postotak riješenosti: </a:t>
            </a:r>
            <a:r>
              <a:rPr lang="hr-HR" sz="1600" dirty="0" smtClean="0">
                <a:effectLst/>
                <a:latin typeface="Comic Sans MS" pitchFamily="66" charset="0"/>
              </a:rPr>
              <a:t>43,9; 58; 45,5; 72,9</a:t>
            </a:r>
            <a:endParaRPr lang="hr-HR" sz="16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Diskriminativnost (Rit): 25, 45, 25, 50</a:t>
            </a: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3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HJ- zadatak 8. 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r>
              <a:rPr lang="hr-HR" sz="2800" dirty="0" smtClean="0">
                <a:latin typeface="Comic Sans MS" pitchFamily="66" charset="0"/>
              </a:rPr>
              <a:t> </a:t>
            </a:r>
          </a:p>
          <a:p>
            <a:r>
              <a:rPr lang="hr-HR" sz="1600" b="1" dirty="0" smtClean="0">
                <a:effectLst/>
                <a:latin typeface="Comic Sans MS" pitchFamily="66" charset="0"/>
              </a:rPr>
              <a:t>Iznad </a:t>
            </a:r>
            <a:r>
              <a:rPr lang="hr-HR" sz="1600" dirty="0">
                <a:effectLst/>
                <a:latin typeface="Comic Sans MS" pitchFamily="66" charset="0"/>
              </a:rPr>
              <a:t>deblje otisnutih imenica </a:t>
            </a:r>
            <a:r>
              <a:rPr lang="hr-HR" sz="1600" b="1" dirty="0">
                <a:effectLst/>
                <a:latin typeface="Comic Sans MS" pitchFamily="66" charset="0"/>
              </a:rPr>
              <a:t>napiši </a:t>
            </a:r>
            <a:r>
              <a:rPr lang="hr-HR" sz="1600" dirty="0">
                <a:effectLst/>
                <a:latin typeface="Comic Sans MS" pitchFamily="66" charset="0"/>
              </a:rPr>
              <a:t>u kojem su padežu. 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Napiši </a:t>
            </a:r>
            <a:r>
              <a:rPr lang="hr-HR" sz="1600" b="1" dirty="0">
                <a:effectLst/>
                <a:latin typeface="Comic Sans MS" pitchFamily="66" charset="0"/>
              </a:rPr>
              <a:t>puna </a:t>
            </a:r>
            <a:r>
              <a:rPr lang="hr-HR" sz="1600" dirty="0">
                <a:effectLst/>
                <a:latin typeface="Comic Sans MS" pitchFamily="66" charset="0"/>
              </a:rPr>
              <a:t>padežna imena. 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Poslije    _________     planu </a:t>
            </a:r>
            <a:r>
              <a:rPr lang="hr-HR" sz="1600" dirty="0" smtClean="0">
                <a:effectLst/>
                <a:latin typeface="Comic Sans MS" pitchFamily="66" charset="0"/>
              </a:rPr>
              <a:t>__________ </a:t>
            </a:r>
            <a:r>
              <a:rPr lang="hr-HR" sz="1600" dirty="0">
                <a:effectLst/>
                <a:latin typeface="Comic Sans MS" pitchFamily="66" charset="0"/>
              </a:rPr>
              <a:t>po gorskim</a:t>
            </a:r>
          </a:p>
          <a:p>
            <a:r>
              <a:rPr lang="hr-HR" sz="1600" dirty="0" smtClean="0">
                <a:effectLst/>
                <a:latin typeface="Comic Sans MS" pitchFamily="66" charset="0"/>
              </a:rPr>
              <a:t>                 </a:t>
            </a:r>
            <a:r>
              <a:rPr lang="hr-HR" sz="1600" b="1" dirty="0" smtClean="0">
                <a:effectLst/>
                <a:latin typeface="Comic Sans MS" pitchFamily="66" charset="0"/>
              </a:rPr>
              <a:t> ponoći</a:t>
            </a:r>
            <a:r>
              <a:rPr lang="hr-HR" sz="1600" dirty="0" smtClean="0">
                <a:effectLst/>
                <a:latin typeface="Comic Sans MS" pitchFamily="66" charset="0"/>
              </a:rPr>
              <a:t>                       </a:t>
            </a:r>
            <a:r>
              <a:rPr lang="hr-HR" sz="1600" b="1" dirty="0" smtClean="0">
                <a:effectLst/>
                <a:latin typeface="Comic Sans MS" pitchFamily="66" charset="0"/>
              </a:rPr>
              <a:t>krjesovi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r>
              <a:rPr lang="hr-HR" sz="1600" dirty="0" smtClean="0">
                <a:effectLst/>
                <a:latin typeface="Comic Sans MS" pitchFamily="66" charset="0"/>
              </a:rPr>
              <a:t> ________________    u ____________svakomu ___________</a:t>
            </a:r>
          </a:p>
          <a:p>
            <a:r>
              <a:rPr lang="hr-HR" sz="1600" dirty="0" smtClean="0">
                <a:effectLst/>
                <a:latin typeface="Comic Sans MS" pitchFamily="66" charset="0"/>
              </a:rPr>
              <a:t>          </a:t>
            </a:r>
            <a:r>
              <a:rPr lang="hr-HR" sz="1600" b="1" dirty="0">
                <a:effectLst/>
                <a:latin typeface="Comic Sans MS" pitchFamily="66" charset="0"/>
              </a:rPr>
              <a:t>glavicama </a:t>
            </a:r>
            <a:r>
              <a:rPr lang="hr-HR" sz="1600" dirty="0">
                <a:effectLst/>
                <a:latin typeface="Comic Sans MS" pitchFamily="66" charset="0"/>
              </a:rPr>
              <a:t>                         </a:t>
            </a:r>
            <a:r>
              <a:rPr lang="hr-HR" sz="1600" b="1" dirty="0">
                <a:effectLst/>
                <a:latin typeface="Comic Sans MS" pitchFamily="66" charset="0"/>
              </a:rPr>
              <a:t> znak</a:t>
            </a:r>
            <a:r>
              <a:rPr lang="hr-HR" sz="1600" dirty="0">
                <a:effectLst/>
                <a:latin typeface="Comic Sans MS" pitchFamily="66" charset="0"/>
              </a:rPr>
              <a:t>                            </a:t>
            </a:r>
            <a:r>
              <a:rPr lang="hr-HR" sz="1600" b="1" dirty="0" smtClean="0">
                <a:effectLst/>
                <a:latin typeface="Comic Sans MS" pitchFamily="66" charset="0"/>
              </a:rPr>
              <a:t>junaku</a:t>
            </a:r>
            <a:r>
              <a:rPr lang="hr-HR" sz="1600" b="1" dirty="0">
                <a:effectLst/>
                <a:latin typeface="Comic Sans MS" pitchFamily="66" charset="0"/>
              </a:rPr>
              <a:t>.</a:t>
            </a:r>
            <a:endParaRPr lang="hr-HR" sz="1600" dirty="0" smtClean="0">
              <a:latin typeface="Comic Sans MS" pitchFamily="66" charset="0"/>
            </a:endParaRPr>
          </a:p>
          <a:p>
            <a:pPr algn="just"/>
            <a:endParaRPr lang="hr-HR" sz="2800" dirty="0" smtClean="0">
              <a:latin typeface="Comic Sans MS" pitchFamily="66" charset="0"/>
            </a:endParaRPr>
          </a:p>
          <a:p>
            <a:pPr algn="just"/>
            <a:endParaRPr lang="hr-HR" sz="1800" dirty="0" smtClean="0">
              <a:latin typeface="Comic Sans MS" pitchFamily="66" charset="0"/>
            </a:endParaRPr>
          </a:p>
          <a:p>
            <a:r>
              <a:rPr lang="hr-HR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hr-HR" sz="2800" dirty="0" smtClean="0">
                <a:latin typeface="Comic Sans MS" pitchFamily="66" charset="0"/>
              </a:rPr>
              <a:t>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85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HJ- zadatak 8. 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r>
              <a:rPr lang="hr-HR" sz="2800" dirty="0" smtClean="0">
                <a:latin typeface="Comic Sans MS" pitchFamily="66" charset="0"/>
              </a:rPr>
              <a:t> </a:t>
            </a:r>
            <a:r>
              <a:rPr lang="hr-HR" sz="1600" b="1" dirty="0" smtClean="0">
                <a:effectLst/>
                <a:latin typeface="Comic Sans MS" pitchFamily="66" charset="0"/>
              </a:rPr>
              <a:t>Iznad </a:t>
            </a:r>
            <a:r>
              <a:rPr lang="hr-HR" sz="1600" dirty="0">
                <a:effectLst/>
                <a:latin typeface="Comic Sans MS" pitchFamily="66" charset="0"/>
              </a:rPr>
              <a:t>deblje otisnutih imenica </a:t>
            </a:r>
            <a:r>
              <a:rPr lang="hr-HR" sz="1600" b="1" dirty="0">
                <a:effectLst/>
                <a:latin typeface="Comic Sans MS" pitchFamily="66" charset="0"/>
              </a:rPr>
              <a:t>napiši </a:t>
            </a:r>
            <a:r>
              <a:rPr lang="hr-HR" sz="1600" dirty="0">
                <a:effectLst/>
                <a:latin typeface="Comic Sans MS" pitchFamily="66" charset="0"/>
              </a:rPr>
              <a:t>u kojem su padežu. 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Napiši </a:t>
            </a:r>
            <a:r>
              <a:rPr lang="hr-HR" sz="1600" b="1" dirty="0">
                <a:effectLst/>
                <a:latin typeface="Comic Sans MS" pitchFamily="66" charset="0"/>
              </a:rPr>
              <a:t>puna </a:t>
            </a:r>
            <a:r>
              <a:rPr lang="hr-HR" sz="1600" dirty="0">
                <a:effectLst/>
                <a:latin typeface="Comic Sans MS" pitchFamily="66" charset="0"/>
              </a:rPr>
              <a:t>padežna imena. 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r>
              <a:rPr lang="hr-HR" sz="1600" dirty="0">
                <a:effectLst/>
                <a:latin typeface="Comic Sans MS" pitchFamily="66" charset="0"/>
              </a:rPr>
              <a:t>Poslije    _________     planu </a:t>
            </a:r>
            <a:r>
              <a:rPr lang="hr-HR" sz="1600" dirty="0" smtClean="0">
                <a:effectLst/>
                <a:latin typeface="Comic Sans MS" pitchFamily="66" charset="0"/>
              </a:rPr>
              <a:t>__________ </a:t>
            </a:r>
            <a:r>
              <a:rPr lang="hr-HR" sz="1600" dirty="0">
                <a:effectLst/>
                <a:latin typeface="Comic Sans MS" pitchFamily="66" charset="0"/>
              </a:rPr>
              <a:t>po gorskim</a:t>
            </a:r>
          </a:p>
          <a:p>
            <a:r>
              <a:rPr lang="hr-HR" sz="1600" dirty="0" smtClean="0">
                <a:effectLst/>
                <a:latin typeface="Comic Sans MS" pitchFamily="66" charset="0"/>
              </a:rPr>
              <a:t>                 </a:t>
            </a:r>
            <a:r>
              <a:rPr lang="hr-HR" sz="1600" b="1" dirty="0" smtClean="0">
                <a:effectLst/>
                <a:latin typeface="Comic Sans MS" pitchFamily="66" charset="0"/>
              </a:rPr>
              <a:t> ponoći</a:t>
            </a:r>
            <a:r>
              <a:rPr lang="hr-HR" sz="1600" dirty="0" smtClean="0">
                <a:effectLst/>
                <a:latin typeface="Comic Sans MS" pitchFamily="66" charset="0"/>
              </a:rPr>
              <a:t>                       </a:t>
            </a:r>
            <a:r>
              <a:rPr lang="hr-HR" sz="1600" b="1" dirty="0" smtClean="0">
                <a:effectLst/>
                <a:latin typeface="Comic Sans MS" pitchFamily="66" charset="0"/>
              </a:rPr>
              <a:t>krjesovi</a:t>
            </a:r>
            <a:endParaRPr lang="hr-HR" sz="1600" dirty="0" smtClean="0">
              <a:effectLst/>
              <a:latin typeface="Comic Sans MS" pitchFamily="66" charset="0"/>
            </a:endParaRPr>
          </a:p>
          <a:p>
            <a:r>
              <a:rPr lang="hr-HR" sz="1600" dirty="0" smtClean="0">
                <a:effectLst/>
                <a:latin typeface="Comic Sans MS" pitchFamily="66" charset="0"/>
              </a:rPr>
              <a:t> ________________    u ____________svakomu ___________</a:t>
            </a:r>
          </a:p>
          <a:p>
            <a:r>
              <a:rPr lang="hr-HR" sz="1600" dirty="0" smtClean="0">
                <a:effectLst/>
                <a:latin typeface="Comic Sans MS" pitchFamily="66" charset="0"/>
              </a:rPr>
              <a:t>          </a:t>
            </a:r>
            <a:r>
              <a:rPr lang="hr-HR" sz="1600" b="1" dirty="0">
                <a:effectLst/>
                <a:latin typeface="Comic Sans MS" pitchFamily="66" charset="0"/>
              </a:rPr>
              <a:t>glavicama </a:t>
            </a:r>
            <a:r>
              <a:rPr lang="hr-HR" sz="1600" dirty="0">
                <a:effectLst/>
                <a:latin typeface="Comic Sans MS" pitchFamily="66" charset="0"/>
              </a:rPr>
              <a:t>                         </a:t>
            </a:r>
            <a:r>
              <a:rPr lang="hr-HR" sz="1600" b="1" dirty="0">
                <a:effectLst/>
                <a:latin typeface="Comic Sans MS" pitchFamily="66" charset="0"/>
              </a:rPr>
              <a:t> znak</a:t>
            </a:r>
            <a:r>
              <a:rPr lang="hr-HR" sz="1600" dirty="0">
                <a:effectLst/>
                <a:latin typeface="Comic Sans MS" pitchFamily="66" charset="0"/>
              </a:rPr>
              <a:t>                            </a:t>
            </a:r>
            <a:r>
              <a:rPr lang="hr-HR" sz="1600" b="1" dirty="0" smtClean="0">
                <a:effectLst/>
                <a:latin typeface="Comic Sans MS" pitchFamily="66" charset="0"/>
              </a:rPr>
              <a:t>junaku</a:t>
            </a:r>
            <a:r>
              <a:rPr lang="hr-HR" sz="1600" b="1" dirty="0">
                <a:effectLst/>
                <a:latin typeface="Comic Sans MS" pitchFamily="66" charset="0"/>
              </a:rPr>
              <a:t>.</a:t>
            </a:r>
            <a:endParaRPr lang="hr-HR" sz="1600" dirty="0" smtClean="0">
              <a:latin typeface="Comic Sans MS" pitchFamily="66" charset="0"/>
            </a:endParaRPr>
          </a:p>
          <a:p>
            <a:pPr algn="just"/>
            <a:endParaRPr lang="hr-HR" sz="1600" dirty="0">
              <a:latin typeface="Comic Sans MS" pitchFamily="66" charset="0"/>
            </a:endParaRPr>
          </a:p>
          <a:p>
            <a:pPr algn="just"/>
            <a:endParaRPr lang="hr-HR" sz="1600" dirty="0" smtClean="0">
              <a:latin typeface="Comic Sans MS" pitchFamily="66" charset="0"/>
            </a:endParaRPr>
          </a:p>
          <a:p>
            <a:pPr algn="just"/>
            <a:r>
              <a:rPr lang="hr-HR" sz="1600" dirty="0" smtClean="0">
                <a:latin typeface="Comic Sans MS" pitchFamily="66" charset="0"/>
              </a:rPr>
              <a:t>Značajke zadatka: </a:t>
            </a:r>
            <a:endParaRPr lang="hr-HR" sz="1600" dirty="0"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 smtClean="0">
                <a:effectLst/>
                <a:latin typeface="Comic Sans MS" pitchFamily="66" charset="0"/>
              </a:rPr>
              <a:t>Vrsta </a:t>
            </a:r>
            <a:r>
              <a:rPr lang="hr-HR" sz="1600" dirty="0">
                <a:effectLst/>
                <a:latin typeface="Comic Sans MS" pitchFamily="66" charset="0"/>
              </a:rPr>
              <a:t>zadatka: </a:t>
            </a:r>
            <a:r>
              <a:rPr lang="hr-HR" sz="1600" i="1" dirty="0">
                <a:effectLst/>
                <a:latin typeface="Comic Sans MS" pitchFamily="66" charset="0"/>
              </a:rPr>
              <a:t>kratki odgovor</a:t>
            </a:r>
            <a:endParaRPr lang="hr-HR" sz="16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Točan odgovor: genitiv, nominativ, lokativ, akuzativ, dativ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effectLst/>
                <a:latin typeface="Comic Sans MS" pitchFamily="66" charset="0"/>
              </a:rPr>
              <a:t>Ishod: poznavati sklonidbu imenica 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solidFill>
                  <a:srgbClr val="C00000"/>
                </a:solidFill>
                <a:effectLst/>
                <a:latin typeface="Comic Sans MS" pitchFamily="66" charset="0"/>
              </a:rPr>
              <a:t>Postotak riješenosti: 52,2; 53,4; 16,7; 26,3; 47,2</a:t>
            </a:r>
          </a:p>
          <a:p>
            <a:pPr>
              <a:lnSpc>
                <a:spcPct val="150000"/>
              </a:lnSpc>
            </a:pPr>
            <a:r>
              <a:rPr lang="hr-HR" sz="1600" dirty="0">
                <a:solidFill>
                  <a:srgbClr val="C00000"/>
                </a:solidFill>
                <a:effectLst/>
                <a:latin typeface="Comic Sans MS" pitchFamily="66" charset="0"/>
              </a:rPr>
              <a:t>Diskriminativnost (Rit): 49, 50, 38, 44, </a:t>
            </a:r>
            <a:r>
              <a:rPr lang="hr-HR" sz="1600" dirty="0" err="1">
                <a:solidFill>
                  <a:srgbClr val="C00000"/>
                </a:solidFill>
                <a:effectLst/>
                <a:latin typeface="Comic Sans MS" pitchFamily="66" charset="0"/>
              </a:rPr>
              <a:t>49</a:t>
            </a:r>
            <a:endParaRPr lang="hr-HR" sz="1600" dirty="0">
              <a:solidFill>
                <a:srgbClr val="C00000"/>
              </a:solidFill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hr-HR" sz="2800" dirty="0" smtClean="0">
                <a:latin typeface="Comic Sans MS" pitchFamily="66" charset="0"/>
              </a:rPr>
              <a:t>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37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9.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r>
              <a:rPr lang="hr-HR" sz="1800" b="1" dirty="0" smtClean="0">
                <a:effectLst/>
                <a:latin typeface="Comic Sans MS" pitchFamily="66" charset="0"/>
              </a:rPr>
              <a:t>Superlativ </a:t>
            </a:r>
            <a:r>
              <a:rPr lang="hr-HR" sz="1800" dirty="0">
                <a:effectLst/>
                <a:latin typeface="Comic Sans MS" pitchFamily="66" charset="0"/>
              </a:rPr>
              <a:t>pridjeva iz zagrada preoblikuj </a:t>
            </a:r>
            <a:r>
              <a:rPr lang="hr-HR" sz="1800" b="1" dirty="0">
                <a:effectLst/>
                <a:latin typeface="Comic Sans MS" pitchFamily="66" charset="0"/>
              </a:rPr>
              <a:t>u pozitiv.</a:t>
            </a:r>
            <a:r>
              <a:rPr lang="hr-HR" sz="1800" dirty="0">
                <a:effectLst/>
                <a:latin typeface="Comic Sans MS" pitchFamily="66" charset="0"/>
              </a:rPr>
              <a:t> </a:t>
            </a:r>
            <a:endParaRPr lang="hr-HR" sz="1800" dirty="0" smtClean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r>
              <a:rPr lang="hr-HR" sz="1800" dirty="0">
                <a:effectLst/>
                <a:latin typeface="Comic Sans MS" pitchFamily="66" charset="0"/>
              </a:rPr>
              <a:t>Plemići su polazili u boj u svojim </a:t>
            </a:r>
            <a:r>
              <a:rPr lang="hr-HR" sz="1800" dirty="0" smtClean="0">
                <a:effectLst/>
                <a:latin typeface="Comic Sans MS" pitchFamily="66" charset="0"/>
              </a:rPr>
              <a:t>__________________odijelima</a:t>
            </a:r>
            <a:r>
              <a:rPr lang="hr-HR" sz="1800" dirty="0">
                <a:effectLst/>
                <a:latin typeface="Comic Sans MS" pitchFamily="66" charset="0"/>
              </a:rPr>
              <a:t>. </a:t>
            </a:r>
            <a:endParaRPr lang="hr-HR" sz="1800" dirty="0" smtClean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r>
              <a:rPr lang="hr-HR" sz="1800" dirty="0">
                <a:effectLst/>
                <a:latin typeface="Comic Sans MS" pitchFamily="66" charset="0"/>
              </a:rPr>
              <a:t>                                                             </a:t>
            </a:r>
            <a:r>
              <a:rPr lang="hr-HR" sz="1800" dirty="0" smtClean="0">
                <a:effectLst/>
                <a:latin typeface="Comic Sans MS" pitchFamily="66" charset="0"/>
              </a:rPr>
              <a:t>(</a:t>
            </a:r>
            <a:r>
              <a:rPr lang="hr-HR" sz="1800" dirty="0">
                <a:effectLst/>
                <a:latin typeface="Comic Sans MS" pitchFamily="66" charset="0"/>
              </a:rPr>
              <a:t>najljepšim)</a:t>
            </a:r>
            <a:r>
              <a:rPr lang="hr-HR" sz="1800" dirty="0" smtClean="0">
                <a:latin typeface="Comic Sans MS" pitchFamily="66" charset="0"/>
              </a:rPr>
              <a:t> </a:t>
            </a:r>
          </a:p>
          <a:p>
            <a:endParaRPr lang="hr-HR" sz="1800" b="1" dirty="0">
              <a:effectLst/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pPr algn="just"/>
            <a:endParaRPr lang="hr-HR" sz="1800" dirty="0">
              <a:latin typeface="Comic Sans MS" pitchFamily="66" charset="0"/>
            </a:endParaRPr>
          </a:p>
          <a:p>
            <a:endParaRPr lang="hr-HR" sz="1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just"/>
            <a:r>
              <a:rPr lang="hr-HR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hr-HR" sz="2800" dirty="0" smtClean="0">
                <a:latin typeface="Comic Sans MS" pitchFamily="66" charset="0"/>
              </a:rPr>
              <a:t>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00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9.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r>
              <a:rPr lang="hr-HR" sz="1800" b="1" dirty="0" smtClean="0">
                <a:effectLst/>
                <a:latin typeface="Comic Sans MS" pitchFamily="66" charset="0"/>
              </a:rPr>
              <a:t>Superlativ </a:t>
            </a:r>
            <a:r>
              <a:rPr lang="hr-HR" sz="1800" dirty="0">
                <a:effectLst/>
                <a:latin typeface="Comic Sans MS" pitchFamily="66" charset="0"/>
              </a:rPr>
              <a:t>pridjeva iz zagrada preoblikuj </a:t>
            </a:r>
            <a:r>
              <a:rPr lang="hr-HR" sz="1800" b="1" dirty="0">
                <a:effectLst/>
                <a:latin typeface="Comic Sans MS" pitchFamily="66" charset="0"/>
              </a:rPr>
              <a:t>u pozitiv.</a:t>
            </a:r>
            <a:r>
              <a:rPr lang="hr-HR" sz="1800" dirty="0">
                <a:effectLst/>
                <a:latin typeface="Comic Sans MS" pitchFamily="66" charset="0"/>
              </a:rPr>
              <a:t> </a:t>
            </a:r>
            <a:endParaRPr lang="hr-HR" sz="1800" dirty="0" smtClean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r>
              <a:rPr lang="hr-HR" sz="1800" dirty="0">
                <a:effectLst/>
                <a:latin typeface="Comic Sans MS" pitchFamily="66" charset="0"/>
              </a:rPr>
              <a:t>Plemići su polazili u boj u svojim </a:t>
            </a:r>
            <a:r>
              <a:rPr lang="hr-HR" sz="1800" dirty="0" smtClean="0">
                <a:effectLst/>
                <a:latin typeface="Comic Sans MS" pitchFamily="66" charset="0"/>
              </a:rPr>
              <a:t>__________________odijelima</a:t>
            </a:r>
            <a:r>
              <a:rPr lang="hr-HR" sz="1800" dirty="0">
                <a:effectLst/>
                <a:latin typeface="Comic Sans MS" pitchFamily="66" charset="0"/>
              </a:rPr>
              <a:t>. </a:t>
            </a:r>
            <a:endParaRPr lang="hr-HR" sz="1800" dirty="0" smtClean="0">
              <a:effectLst/>
              <a:latin typeface="Comic Sans MS" pitchFamily="66" charset="0"/>
            </a:endParaRP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r>
              <a:rPr lang="hr-HR" sz="1800" dirty="0">
                <a:effectLst/>
                <a:latin typeface="Comic Sans MS" pitchFamily="66" charset="0"/>
              </a:rPr>
              <a:t>                                                             </a:t>
            </a:r>
            <a:r>
              <a:rPr lang="hr-HR" sz="1800" dirty="0" smtClean="0">
                <a:effectLst/>
                <a:latin typeface="Comic Sans MS" pitchFamily="66" charset="0"/>
              </a:rPr>
              <a:t>(</a:t>
            </a:r>
            <a:r>
              <a:rPr lang="hr-HR" sz="1800" dirty="0">
                <a:effectLst/>
                <a:latin typeface="Comic Sans MS" pitchFamily="66" charset="0"/>
              </a:rPr>
              <a:t>najljepšim)</a:t>
            </a:r>
            <a:r>
              <a:rPr lang="hr-HR" sz="1800" dirty="0" smtClean="0">
                <a:latin typeface="Comic Sans MS" pitchFamily="66" charset="0"/>
              </a:rPr>
              <a:t> </a:t>
            </a:r>
          </a:p>
          <a:p>
            <a:endParaRPr lang="hr-HR" sz="1800" b="1" dirty="0">
              <a:effectLst/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r>
              <a:rPr lang="hr-HR" sz="1800" b="1" dirty="0" smtClean="0">
                <a:effectLst/>
                <a:latin typeface="Comic Sans MS" pitchFamily="66" charset="0"/>
              </a:rPr>
              <a:t>Značajke </a:t>
            </a:r>
            <a:r>
              <a:rPr lang="hr-HR" sz="1800" b="1" dirty="0">
                <a:effectLst/>
                <a:latin typeface="Comic Sans MS" pitchFamily="66" charset="0"/>
              </a:rPr>
              <a:t>zadataka</a:t>
            </a:r>
            <a:r>
              <a:rPr lang="hr-HR" sz="1800" b="1" dirty="0" smtClean="0">
                <a:effectLst/>
                <a:latin typeface="Comic Sans MS" pitchFamily="66" charset="0"/>
              </a:rPr>
              <a:t>:</a:t>
            </a:r>
          </a:p>
          <a:p>
            <a:endParaRPr lang="hr-HR" sz="1800" dirty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800" dirty="0">
                <a:effectLst/>
                <a:latin typeface="Comic Sans MS" pitchFamily="66" charset="0"/>
              </a:rPr>
              <a:t>Vrsta zadatka: zadatak kratkoga odgovora - dopunjavanje</a:t>
            </a:r>
          </a:p>
          <a:p>
            <a:pPr>
              <a:lnSpc>
                <a:spcPct val="150000"/>
              </a:lnSpc>
            </a:pPr>
            <a:r>
              <a:rPr lang="hr-HR" sz="1800" dirty="0">
                <a:effectLst/>
                <a:latin typeface="Comic Sans MS" pitchFamily="66" charset="0"/>
              </a:rPr>
              <a:t>Točan odgovor : lijepim</a:t>
            </a:r>
          </a:p>
          <a:p>
            <a:pPr>
              <a:lnSpc>
                <a:spcPct val="150000"/>
              </a:lnSpc>
            </a:pPr>
            <a:r>
              <a:rPr lang="hr-HR" sz="1800" dirty="0">
                <a:effectLst/>
                <a:latin typeface="Comic Sans MS" pitchFamily="66" charset="0"/>
              </a:rPr>
              <a:t>Ishod prema </a:t>
            </a:r>
            <a:r>
              <a:rPr lang="hr-HR" sz="1800" i="1" dirty="0">
                <a:effectLst/>
                <a:latin typeface="Comic Sans MS" pitchFamily="66" charset="0"/>
              </a:rPr>
              <a:t>Katalogu</a:t>
            </a:r>
            <a:r>
              <a:rPr lang="hr-HR" sz="1800" dirty="0">
                <a:effectLst/>
                <a:latin typeface="Comic Sans MS" pitchFamily="66" charset="0"/>
              </a:rPr>
              <a:t>: poznavati stupnjevanje pridjeva</a:t>
            </a:r>
          </a:p>
          <a:p>
            <a:pPr>
              <a:lnSpc>
                <a:spcPct val="150000"/>
              </a:lnSpc>
            </a:pPr>
            <a:r>
              <a:rPr lang="hr-HR" sz="1800" dirty="0">
                <a:effectLst/>
                <a:latin typeface="Comic Sans MS" pitchFamily="66" charset="0"/>
              </a:rPr>
              <a:t>Postotak riješenosti: 62,9</a:t>
            </a:r>
          </a:p>
          <a:p>
            <a:pPr>
              <a:lnSpc>
                <a:spcPct val="150000"/>
              </a:lnSpc>
            </a:pPr>
            <a:r>
              <a:rPr lang="hr-HR" sz="1800" dirty="0">
                <a:effectLst/>
                <a:latin typeface="Comic Sans MS" pitchFamily="66" charset="0"/>
              </a:rPr>
              <a:t>Diskriminativnost (Rit): 57</a:t>
            </a:r>
          </a:p>
          <a:p>
            <a:pPr algn="just"/>
            <a:endParaRPr lang="hr-HR" sz="1800" dirty="0">
              <a:latin typeface="Comic Sans MS" pitchFamily="66" charset="0"/>
            </a:endParaRPr>
          </a:p>
          <a:p>
            <a:endParaRPr lang="hr-HR" sz="1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just"/>
            <a:r>
              <a:rPr lang="hr-HR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hr-HR" sz="2800" dirty="0" smtClean="0">
                <a:latin typeface="Comic Sans MS" pitchFamily="66" charset="0"/>
              </a:rPr>
              <a:t>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4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9.</a:t>
            </a:r>
          </a:p>
          <a:p>
            <a:pPr algn="ctr"/>
            <a:endParaRPr lang="hr-HR" sz="2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pPr algn="just"/>
            <a:endParaRPr lang="hr-HR" sz="1800" dirty="0">
              <a:latin typeface="Comic Sans MS" pitchFamily="66" charset="0"/>
            </a:endParaRPr>
          </a:p>
          <a:p>
            <a:endParaRPr lang="hr-HR" sz="1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just"/>
            <a:r>
              <a:rPr lang="hr-HR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hr-HR" sz="2800" dirty="0" smtClean="0">
                <a:latin typeface="Comic Sans MS" pitchFamily="66" charset="0"/>
              </a:rPr>
              <a:t> 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0" y="6197442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623711"/>
              </p:ext>
            </p:extLst>
          </p:nvPr>
        </p:nvGraphicFramePr>
        <p:xfrm>
          <a:off x="971600" y="1340768"/>
          <a:ext cx="7344816" cy="4584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4656"/>
                <a:gridCol w="1440160"/>
              </a:tblGrid>
              <a:tr h="4057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Kategorije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Postotak (%)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(lijepim)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63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49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netočno napisan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pozitiv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(</a:t>
                      </a:r>
                      <a:r>
                        <a:rPr lang="hr-HR" sz="1400" i="1" dirty="0" err="1" smtClean="0">
                          <a:effectLst/>
                          <a:latin typeface="Comic Sans MS" pitchFamily="66" charset="0"/>
                        </a:rPr>
                        <a:t>ljepim</a:t>
                      </a:r>
                      <a:r>
                        <a:rPr lang="hr-HR" sz="1400" i="1" dirty="0" smtClean="0">
                          <a:effectLst/>
                          <a:latin typeface="Comic Sans MS" pitchFamily="66" charset="0"/>
                        </a:rPr>
                        <a:t>)</a:t>
                      </a:r>
                      <a:endParaRPr lang="hr-HR" sz="1400" i="1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  <a:latin typeface="Comic Sans MS" pitchFamily="66" charset="0"/>
                        </a:rPr>
                        <a:t>8</a:t>
                      </a:r>
                      <a:endParaRPr lang="hr-HR" sz="14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komparativ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(</a:t>
                      </a:r>
                      <a:r>
                        <a:rPr lang="hr-HR" sz="1400" i="1" dirty="0" smtClean="0">
                          <a:effectLst/>
                          <a:latin typeface="Comic Sans MS" pitchFamily="66" charset="0"/>
                        </a:rPr>
                        <a:t>ljepšim)</a:t>
                      </a:r>
                      <a:endParaRPr lang="hr-HR" sz="1400" i="1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  <a:latin typeface="Comic Sans MS" pitchFamily="66" charset="0"/>
                        </a:rPr>
                        <a:t>6,6</a:t>
                      </a:r>
                      <a:endParaRPr lang="hr-HR" sz="14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prepisani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superlativ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(</a:t>
                      </a:r>
                      <a:r>
                        <a:rPr lang="hr-HR" sz="1400" i="1" dirty="0" smtClean="0">
                          <a:effectLst/>
                          <a:latin typeface="Comic Sans MS" pitchFamily="66" charset="0"/>
                        </a:rPr>
                        <a:t>najljepšim)</a:t>
                      </a:r>
                      <a:endParaRPr lang="hr-HR" sz="1400" i="1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  <a:latin typeface="Comic Sans MS" pitchFamily="66" charset="0"/>
                        </a:rPr>
                        <a:t>5,6</a:t>
                      </a:r>
                      <a:endParaRPr lang="hr-HR" sz="14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drugi pridjev bliskoga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značenja 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lang="hr-HR" sz="1400" i="1" dirty="0" smtClean="0">
                          <a:effectLst/>
                          <a:latin typeface="Comic Sans MS" pitchFamily="66" charset="0"/>
                        </a:rPr>
                        <a:t>najboljim</a:t>
                      </a:r>
                      <a:r>
                        <a:rPr lang="hr-HR" sz="1400" i="1" dirty="0" smtClean="0">
                          <a:effectLst/>
                          <a:latin typeface="Comic Sans MS" pitchFamily="66" charset="0"/>
                        </a:rPr>
                        <a:t>, zgodnim </a:t>
                      </a:r>
                      <a:r>
                        <a:rPr lang="hr-HR" sz="1400" i="1" dirty="0" smtClean="0">
                          <a:effectLst/>
                          <a:latin typeface="Comic Sans MS" pitchFamily="66" charset="0"/>
                        </a:rPr>
                        <a:t>krasnim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)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  <a:latin typeface="Comic Sans MS" pitchFamily="66" charset="0"/>
                        </a:rPr>
                        <a:t>3,6</a:t>
                      </a:r>
                      <a:endParaRPr lang="hr-HR" sz="14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2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odgovor – </a:t>
                      </a:r>
                      <a:r>
                        <a:rPr lang="hr-HR" sz="14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pridjev</a:t>
                      </a:r>
                      <a:r>
                        <a:rPr lang="hr-HR" sz="14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lang="hr-HR" sz="14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izveden </a:t>
                      </a:r>
                      <a:r>
                        <a:rPr lang="hr-HR" sz="14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od </a:t>
                      </a:r>
                      <a:r>
                        <a:rPr lang="hr-HR" sz="14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pridjeva lijep</a:t>
                      </a:r>
                      <a:r>
                        <a:rPr lang="hr-HR" sz="14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</a:t>
                      </a:r>
                      <a:r>
                        <a:rPr lang="hr-HR" sz="1400" i="1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prelijepim)</a:t>
                      </a:r>
                      <a:endParaRPr lang="hr-HR" sz="1400" i="1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  <a:latin typeface="Comic Sans MS" pitchFamily="66" charset="0"/>
                        </a:rPr>
                        <a:t>1</a:t>
                      </a:r>
                      <a:endParaRPr lang="hr-HR" sz="14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Bez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odgovora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 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12,2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Ukupno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100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05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12.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pPr algn="just"/>
            <a:endParaRPr lang="hr-HR" sz="1800" dirty="0">
              <a:latin typeface="Comic Sans MS" pitchFamily="66" charset="0"/>
            </a:endParaRPr>
          </a:p>
          <a:p>
            <a:endParaRPr lang="hr-HR" sz="1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just"/>
            <a:r>
              <a:rPr lang="hr-HR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endParaRPr lang="hr-HR" sz="2800" dirty="0" smtClean="0">
              <a:latin typeface="Comic Sans MS" pitchFamily="66" charset="0"/>
            </a:endParaRPr>
          </a:p>
          <a:p>
            <a:r>
              <a:rPr lang="hr-HR" sz="2800" dirty="0" smtClean="0">
                <a:latin typeface="Comic Sans MS" pitchFamily="66" charset="0"/>
              </a:rPr>
              <a:t> </a:t>
            </a:r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21406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3880" y="1124744"/>
            <a:ext cx="65141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dirty="0" smtClean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Odgovor </a:t>
            </a:r>
            <a:r>
              <a:rPr lang="hr-HR" dirty="0">
                <a:latin typeface="Comic Sans MS" pitchFamily="66" charset="0"/>
              </a:rPr>
              <a:t>napiši na praznu crtu</a:t>
            </a:r>
            <a:r>
              <a:rPr lang="hr-HR" dirty="0" smtClean="0">
                <a:latin typeface="Comic Sans MS" pitchFamily="66" charset="0"/>
              </a:rPr>
              <a:t>.</a:t>
            </a:r>
          </a:p>
          <a:p>
            <a:endParaRPr lang="hr-HR" dirty="0" smtClean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Kojoj </a:t>
            </a:r>
            <a:r>
              <a:rPr lang="hr-HR" b="1" dirty="0">
                <a:latin typeface="Comic Sans MS" pitchFamily="66" charset="0"/>
              </a:rPr>
              <a:t>vrsti riječi </a:t>
            </a:r>
            <a:r>
              <a:rPr lang="hr-HR" dirty="0">
                <a:latin typeface="Comic Sans MS" pitchFamily="66" charset="0"/>
              </a:rPr>
              <a:t>pripada riječ otisnuta debljim slovima</a:t>
            </a:r>
            <a:r>
              <a:rPr lang="hr-HR" b="1" dirty="0">
                <a:latin typeface="Comic Sans MS" pitchFamily="66" charset="0"/>
              </a:rPr>
              <a:t>?</a:t>
            </a:r>
            <a:endParaRPr lang="hr-HR" dirty="0">
              <a:latin typeface="Comic Sans MS" pitchFamily="66" charset="0"/>
            </a:endParaRPr>
          </a:p>
          <a:p>
            <a:endParaRPr lang="hr-HR" dirty="0" smtClean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Među </a:t>
            </a:r>
            <a:r>
              <a:rPr lang="hr-HR" dirty="0">
                <a:latin typeface="Comic Sans MS" pitchFamily="66" charset="0"/>
              </a:rPr>
              <a:t>brdima </a:t>
            </a:r>
            <a:r>
              <a:rPr lang="hr-HR" b="1" dirty="0">
                <a:latin typeface="Comic Sans MS" pitchFamily="66" charset="0"/>
              </a:rPr>
              <a:t>snažno</a:t>
            </a:r>
            <a:r>
              <a:rPr lang="hr-HR" dirty="0">
                <a:latin typeface="Comic Sans MS" pitchFamily="66" charset="0"/>
              </a:rPr>
              <a:t> je odjekivala vriska konja</a:t>
            </a:r>
            <a:r>
              <a:rPr lang="hr-HR" dirty="0" smtClean="0">
                <a:latin typeface="Comic Sans MS" pitchFamily="66" charset="0"/>
              </a:rPr>
              <a:t>.</a:t>
            </a:r>
          </a:p>
          <a:p>
            <a:endParaRPr lang="hr-HR" dirty="0">
              <a:latin typeface="Comic Sans MS" pitchFamily="66" charset="0"/>
            </a:endParaRPr>
          </a:p>
          <a:p>
            <a:r>
              <a:rPr lang="hr-HR" b="1" dirty="0" smtClean="0"/>
              <a:t>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4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12.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800" b="1" dirty="0" smtClean="0">
              <a:effectLst/>
              <a:latin typeface="Comic Sans MS" pitchFamily="66" charset="0"/>
            </a:endParaRPr>
          </a:p>
          <a:p>
            <a:pPr algn="just"/>
            <a:endParaRPr lang="hr-HR" sz="1800" dirty="0">
              <a:latin typeface="Comic Sans MS" pitchFamily="66" charset="0"/>
            </a:endParaRPr>
          </a:p>
          <a:p>
            <a:endParaRPr lang="hr-HR" sz="1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just"/>
            <a:r>
              <a:rPr lang="hr-HR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endParaRPr lang="hr-HR" sz="2800" dirty="0" smtClean="0">
              <a:latin typeface="Comic Sans MS" pitchFamily="66" charset="0"/>
            </a:endParaRPr>
          </a:p>
          <a:p>
            <a:r>
              <a:rPr lang="hr-HR" sz="2800" dirty="0" smtClean="0">
                <a:latin typeface="Comic Sans MS" pitchFamily="66" charset="0"/>
              </a:rPr>
              <a:t> </a:t>
            </a:r>
          </a:p>
          <a:p>
            <a:r>
              <a:rPr lang="hr-HR" sz="1800" b="1" dirty="0" smtClean="0">
                <a:effectLst/>
                <a:latin typeface="Comic Sans MS" pitchFamily="66" charset="0"/>
              </a:rPr>
              <a:t>Značajke zadatka:</a:t>
            </a:r>
            <a:endParaRPr lang="hr-HR" sz="1800" dirty="0" smtClean="0">
              <a:effectLst/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sz="1800" dirty="0" smtClean="0">
                <a:effectLst/>
                <a:latin typeface="Comic Sans MS" pitchFamily="66" charset="0"/>
              </a:rPr>
              <a:t>Vrsta zadatka: kratki odgovor</a:t>
            </a:r>
          </a:p>
          <a:p>
            <a:pPr>
              <a:lnSpc>
                <a:spcPct val="150000"/>
              </a:lnSpc>
            </a:pPr>
            <a:r>
              <a:rPr lang="hr-HR" sz="1800" dirty="0" smtClean="0">
                <a:effectLst/>
                <a:latin typeface="Comic Sans MS" pitchFamily="66" charset="0"/>
              </a:rPr>
              <a:t>Točan odgovor prema ključu za odgovore: </a:t>
            </a:r>
            <a:r>
              <a:rPr lang="hr-HR" sz="1800" b="1" dirty="0" smtClean="0">
                <a:effectLst/>
                <a:latin typeface="Comic Sans MS" pitchFamily="66" charset="0"/>
              </a:rPr>
              <a:t>prilog</a:t>
            </a:r>
          </a:p>
          <a:p>
            <a:pPr>
              <a:lnSpc>
                <a:spcPct val="150000"/>
              </a:lnSpc>
            </a:pPr>
            <a:r>
              <a:rPr lang="hr-HR" sz="1800" dirty="0" smtClean="0">
                <a:effectLst/>
                <a:latin typeface="Comic Sans MS" pitchFamily="66" charset="0"/>
              </a:rPr>
              <a:t>Ishod: prepoznati i imenovati sve vrste riječi i njihova gramatička obilježja</a:t>
            </a:r>
          </a:p>
          <a:p>
            <a:pPr>
              <a:lnSpc>
                <a:spcPct val="150000"/>
              </a:lnSpc>
            </a:pPr>
            <a:r>
              <a:rPr lang="hr-HR" sz="1800" dirty="0" smtClean="0">
                <a:effectLst/>
                <a:latin typeface="Comic Sans MS" pitchFamily="66" charset="0"/>
              </a:rPr>
              <a:t>Postotak riješenosti: 23,6</a:t>
            </a:r>
          </a:p>
          <a:p>
            <a:pPr>
              <a:lnSpc>
                <a:spcPct val="150000"/>
              </a:lnSpc>
            </a:pPr>
            <a:r>
              <a:rPr lang="hr-HR" sz="1800" dirty="0" smtClean="0">
                <a:effectLst/>
                <a:latin typeface="Comic Sans MS" pitchFamily="66" charset="0"/>
              </a:rPr>
              <a:t>Diskriminativnost (Rit): 48</a:t>
            </a: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21406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3880" y="1124744"/>
            <a:ext cx="65141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dirty="0" smtClean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Odgovor </a:t>
            </a:r>
            <a:r>
              <a:rPr lang="hr-HR" dirty="0">
                <a:latin typeface="Comic Sans MS" pitchFamily="66" charset="0"/>
              </a:rPr>
              <a:t>napiši na praznu crtu</a:t>
            </a:r>
            <a:r>
              <a:rPr lang="hr-HR" dirty="0" smtClean="0">
                <a:latin typeface="Comic Sans MS" pitchFamily="66" charset="0"/>
              </a:rPr>
              <a:t>.</a:t>
            </a:r>
          </a:p>
          <a:p>
            <a:endParaRPr lang="hr-HR" dirty="0" smtClean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Kojoj </a:t>
            </a:r>
            <a:r>
              <a:rPr lang="hr-HR" b="1" dirty="0">
                <a:latin typeface="Comic Sans MS" pitchFamily="66" charset="0"/>
              </a:rPr>
              <a:t>vrsti riječi </a:t>
            </a:r>
            <a:r>
              <a:rPr lang="hr-HR" dirty="0">
                <a:latin typeface="Comic Sans MS" pitchFamily="66" charset="0"/>
              </a:rPr>
              <a:t>pripada riječ otisnuta debljim slovima</a:t>
            </a:r>
            <a:r>
              <a:rPr lang="hr-HR" b="1" dirty="0">
                <a:latin typeface="Comic Sans MS" pitchFamily="66" charset="0"/>
              </a:rPr>
              <a:t>?</a:t>
            </a:r>
            <a:endParaRPr lang="hr-HR" dirty="0">
              <a:latin typeface="Comic Sans MS" pitchFamily="66" charset="0"/>
            </a:endParaRPr>
          </a:p>
          <a:p>
            <a:endParaRPr lang="hr-HR" dirty="0" smtClean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Među </a:t>
            </a:r>
            <a:r>
              <a:rPr lang="hr-HR" dirty="0">
                <a:latin typeface="Comic Sans MS" pitchFamily="66" charset="0"/>
              </a:rPr>
              <a:t>brdima </a:t>
            </a:r>
            <a:r>
              <a:rPr lang="hr-HR" b="1" dirty="0">
                <a:latin typeface="Comic Sans MS" pitchFamily="66" charset="0"/>
              </a:rPr>
              <a:t>snažno</a:t>
            </a:r>
            <a:r>
              <a:rPr lang="hr-HR" dirty="0">
                <a:latin typeface="Comic Sans MS" pitchFamily="66" charset="0"/>
              </a:rPr>
              <a:t> je odjekivala vriska konja</a:t>
            </a:r>
            <a:r>
              <a:rPr lang="hr-HR" dirty="0" smtClean="0">
                <a:latin typeface="Comic Sans MS" pitchFamily="66" charset="0"/>
              </a:rPr>
              <a:t>.</a:t>
            </a:r>
          </a:p>
          <a:p>
            <a:endParaRPr lang="hr-HR" dirty="0">
              <a:latin typeface="Comic Sans MS" pitchFamily="66" charset="0"/>
            </a:endParaRPr>
          </a:p>
          <a:p>
            <a:r>
              <a:rPr lang="hr-HR" b="1" dirty="0" smtClean="0"/>
              <a:t>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08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12.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ctr"/>
            <a:endParaRPr lang="hr-HR" sz="2800" dirty="0" smtClean="0">
              <a:latin typeface="Comic Sans MS" pitchFamily="66" charset="0"/>
            </a:endParaRPr>
          </a:p>
          <a:p>
            <a:pPr algn="ctr"/>
            <a:endParaRPr lang="hr-HR" sz="2800" dirty="0" smtClean="0">
              <a:latin typeface="Comic Sans MS" pitchFamily="66" charset="0"/>
            </a:endParaRPr>
          </a:p>
          <a:p>
            <a:endParaRPr lang="hr-HR" sz="1800" dirty="0" smtClean="0">
              <a:latin typeface="Comic Sans MS" pitchFamily="66" charset="0"/>
            </a:endParaRPr>
          </a:p>
          <a:p>
            <a:endParaRPr lang="hr-HR" sz="1600" dirty="0" smtClean="0">
              <a:effectLst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u="sng" dirty="0"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21406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215896"/>
              </p:ext>
            </p:extLst>
          </p:nvPr>
        </p:nvGraphicFramePr>
        <p:xfrm>
          <a:off x="703921" y="1730373"/>
          <a:ext cx="8188559" cy="36877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20519"/>
                <a:gridCol w="1668040"/>
              </a:tblGrid>
              <a:tr h="6409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Kategorije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omic Sans MS" pitchFamily="66" charset="0"/>
                        </a:rPr>
                        <a:t>Postotak (%)</a:t>
                      </a:r>
                      <a:endParaRPr lang="hr-H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0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Točan </a:t>
                      </a: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odgovor (</a:t>
                      </a:r>
                      <a:r>
                        <a:rPr lang="hr-HR" sz="1600" i="1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prilog)</a:t>
                      </a:r>
                      <a:endParaRPr lang="hr-HR" sz="1600" i="1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21,8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0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odgovor – neka druga vrsta riječi </a:t>
                      </a: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lang="hr-HR" sz="1600" i="1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pridjev)</a:t>
                      </a:r>
                      <a:endParaRPr lang="hr-HR" sz="1600" i="1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41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0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odgovor – služba riječi u </a:t>
                      </a: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rečenici (</a:t>
                      </a:r>
                      <a:r>
                        <a:rPr lang="hr-HR" sz="1600" i="1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priložna oznaka)</a:t>
                      </a:r>
                      <a:endParaRPr lang="hr-HR" sz="1600" i="1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11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0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odgovor – odgovori nepovezani sa zadatkom </a:t>
                      </a: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lang="hr-HR" sz="1600" i="1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složenoj vrsti riječi</a:t>
                      </a: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3,2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0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Bez</a:t>
                      </a:r>
                      <a:r>
                        <a:rPr lang="hr-HR" sz="16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odgovora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23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0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Ukupno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omic Sans MS" pitchFamily="66" charset="0"/>
                        </a:rPr>
                        <a:t>100</a:t>
                      </a:r>
                      <a:endParaRPr lang="hr-H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33600" y="1501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476672"/>
            <a:ext cx="849694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TEST</a:t>
            </a:r>
            <a:r>
              <a:rPr lang="hr-HR" sz="4000" dirty="0" smtClean="0">
                <a:latin typeface="Comic Sans MS" pitchFamily="66" charset="0"/>
              </a:rPr>
              <a:t> </a:t>
            </a:r>
            <a:endParaRPr lang="hr-HR" sz="4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484784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hr-HR" sz="2000" b="1" dirty="0" smtClean="0">
                <a:latin typeface="Comic Sans MS" pitchFamily="66" charset="0"/>
              </a:rPr>
              <a:t>TEST </a:t>
            </a:r>
            <a:r>
              <a:rPr lang="hr-HR" sz="2000" dirty="0" smtClean="0">
                <a:latin typeface="Comic Sans MS" pitchFamily="66" charset="0"/>
              </a:rPr>
              <a:t>–  sustavan, standardiziran i objektivan postupak kojim se na temelju brojčanih ljestvica ljudi razlikuju s obzirom na neku psihološku osobinu (na primjer: znanje, stavove ili inteligenciju).</a:t>
            </a:r>
          </a:p>
          <a:p>
            <a:pPr marL="0" lvl="1">
              <a:lnSpc>
                <a:spcPct val="150000"/>
              </a:lnSpc>
            </a:pPr>
            <a:endParaRPr lang="hr-HR" sz="2000" u="sng" dirty="0" smtClean="0">
              <a:latin typeface="Comic Sans MS" pitchFamily="66" charset="0"/>
            </a:endParaRPr>
          </a:p>
          <a:p>
            <a:pPr marL="0" lvl="1">
              <a:lnSpc>
                <a:spcPct val="150000"/>
              </a:lnSpc>
            </a:pPr>
            <a:r>
              <a:rPr lang="hr-HR" sz="2000" b="1" dirty="0" smtClean="0">
                <a:latin typeface="Comic Sans MS" pitchFamily="66" charset="0"/>
              </a:rPr>
              <a:t>ČESTICA - </a:t>
            </a:r>
            <a:r>
              <a:rPr lang="hr-HR" sz="2000" dirty="0" smtClean="0">
                <a:latin typeface="Comic Sans MS" pitchFamily="66" charset="0"/>
              </a:rPr>
              <a:t>elementarni, najmanji dio testa na kojemu se temelje rezultati testa, najmanji dio testa kojemu se dodjeljuje bodovna vrijednost.</a:t>
            </a:r>
          </a:p>
          <a:p>
            <a:pPr marL="0" lvl="1">
              <a:lnSpc>
                <a:spcPct val="150000"/>
              </a:lnSpc>
            </a:pPr>
            <a:endParaRPr lang="hr-HR" sz="2000" dirty="0" smtClean="0">
              <a:latin typeface="Comic Sans MS" pitchFamily="66" charset="0"/>
            </a:endParaRPr>
          </a:p>
          <a:p>
            <a:pPr marL="0" lvl="1">
              <a:lnSpc>
                <a:spcPct val="150000"/>
              </a:lnSpc>
            </a:pPr>
            <a:r>
              <a:rPr lang="hr-HR" sz="2000" b="1" dirty="0" smtClean="0">
                <a:latin typeface="Comic Sans MS" pitchFamily="66" charset="0"/>
              </a:rPr>
              <a:t>VALJANOST (sadržajna): </a:t>
            </a:r>
            <a:r>
              <a:rPr lang="hr-HR" sz="2000" dirty="0" smtClean="0">
                <a:latin typeface="Comic Sans MS" pitchFamily="66" charset="0"/>
              </a:rPr>
              <a:t>stupanj u kojem </a:t>
            </a:r>
            <a:r>
              <a:rPr lang="hr-HR" sz="2000" i="1" dirty="0" smtClean="0">
                <a:latin typeface="Comic Sans MS" pitchFamily="66" charset="0"/>
              </a:rPr>
              <a:t>čestice testa točno pokazuju obilježja psihičke osobine koje se mjeri.</a:t>
            </a:r>
            <a:endParaRPr lang="hr-HR" sz="2000" i="1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3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16.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600" u="sng" dirty="0">
              <a:solidFill>
                <a:srgbClr val="C00000"/>
              </a:solidFill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21406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105273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latin typeface="Comic Sans MS" pitchFamily="66" charset="0"/>
              </a:rPr>
              <a:t>Odgovor napiši na praznu crtu. </a:t>
            </a:r>
            <a:endParaRPr lang="hr-HR" dirty="0" smtClean="0">
              <a:latin typeface="Comic Sans MS" pitchFamily="66" charset="0"/>
            </a:endParaRPr>
          </a:p>
          <a:p>
            <a:endParaRPr lang="hr-HR" dirty="0">
              <a:latin typeface="Comic Sans MS" pitchFamily="66" charset="0"/>
            </a:endParaRPr>
          </a:p>
          <a:p>
            <a:r>
              <a:rPr lang="hr-HR" dirty="0">
                <a:latin typeface="Comic Sans MS" pitchFamily="66" charset="0"/>
              </a:rPr>
              <a:t>Kojoj vrsti zavisnih rečenica pripada </a:t>
            </a:r>
            <a:r>
              <a:rPr lang="hr-HR" dirty="0" err="1">
                <a:latin typeface="Comic Sans MS" pitchFamily="66" charset="0"/>
              </a:rPr>
              <a:t>surečenica</a:t>
            </a:r>
            <a:r>
              <a:rPr lang="hr-HR" dirty="0">
                <a:latin typeface="Comic Sans MS" pitchFamily="66" charset="0"/>
              </a:rPr>
              <a:t> otisnuta debljim slovima</a:t>
            </a:r>
            <a:r>
              <a:rPr lang="hr-HR" dirty="0" smtClean="0">
                <a:latin typeface="Comic Sans MS" pitchFamily="66" charset="0"/>
              </a:rPr>
              <a:t>?</a:t>
            </a:r>
          </a:p>
          <a:p>
            <a:endParaRPr lang="hr-HR" dirty="0">
              <a:latin typeface="Comic Sans MS" pitchFamily="66" charset="0"/>
            </a:endParaRPr>
          </a:p>
          <a:p>
            <a:endParaRPr lang="hr-HR" dirty="0" smtClean="0">
              <a:latin typeface="Comic Sans MS" pitchFamily="66" charset="0"/>
            </a:endParaRPr>
          </a:p>
          <a:p>
            <a:endParaRPr lang="hr-HR" dirty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Hrvati </a:t>
            </a:r>
            <a:r>
              <a:rPr lang="hr-HR" dirty="0">
                <a:latin typeface="Comic Sans MS" pitchFamily="66" charset="0"/>
              </a:rPr>
              <a:t>nisu nikada dopuštali </a:t>
            </a:r>
            <a:r>
              <a:rPr lang="hr-HR" b="1" dirty="0">
                <a:latin typeface="Comic Sans MS" pitchFamily="66" charset="0"/>
              </a:rPr>
              <a:t>da im tko drugi gospoduje u domovini</a:t>
            </a:r>
            <a:r>
              <a:rPr lang="hr-HR" b="1" dirty="0" smtClean="0">
                <a:latin typeface="Comic Sans MS" pitchFamily="66" charset="0"/>
              </a:rPr>
              <a:t>.</a:t>
            </a:r>
            <a:endParaRPr lang="hr-HR" b="1" dirty="0">
              <a:latin typeface="Comic Sans MS" pitchFamily="66" charset="0"/>
            </a:endParaRPr>
          </a:p>
          <a:p>
            <a:r>
              <a:rPr lang="hr-HR" b="1" dirty="0" smtClean="0">
                <a:latin typeface="Comic Sans MS" pitchFamily="66" charset="0"/>
              </a:rPr>
              <a:t>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55788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16.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600" u="sng" dirty="0">
              <a:solidFill>
                <a:srgbClr val="C00000"/>
              </a:solidFill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21406"/>
            <a:ext cx="4524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1052736"/>
            <a:ext cx="6462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latin typeface="Comic Sans MS" pitchFamily="66" charset="0"/>
              </a:rPr>
              <a:t>Odgovor napiši na praznu crtu. </a:t>
            </a:r>
            <a:endParaRPr lang="hr-HR" dirty="0" smtClean="0">
              <a:latin typeface="Comic Sans MS" pitchFamily="66" charset="0"/>
            </a:endParaRPr>
          </a:p>
          <a:p>
            <a:endParaRPr lang="hr-HR" dirty="0">
              <a:latin typeface="Comic Sans MS" pitchFamily="66" charset="0"/>
            </a:endParaRPr>
          </a:p>
          <a:p>
            <a:r>
              <a:rPr lang="hr-HR" dirty="0">
                <a:latin typeface="Comic Sans MS" pitchFamily="66" charset="0"/>
              </a:rPr>
              <a:t>Kojoj vrsti zavisnih rečenica pripada </a:t>
            </a:r>
            <a:r>
              <a:rPr lang="hr-HR" dirty="0" err="1">
                <a:latin typeface="Comic Sans MS" pitchFamily="66" charset="0"/>
              </a:rPr>
              <a:t>surečenica</a:t>
            </a:r>
            <a:r>
              <a:rPr lang="hr-HR" dirty="0">
                <a:latin typeface="Comic Sans MS" pitchFamily="66" charset="0"/>
              </a:rPr>
              <a:t> otisnuta debljim slovima</a:t>
            </a:r>
            <a:r>
              <a:rPr lang="hr-HR" dirty="0" smtClean="0">
                <a:latin typeface="Comic Sans MS" pitchFamily="66" charset="0"/>
              </a:rPr>
              <a:t>?</a:t>
            </a:r>
          </a:p>
          <a:p>
            <a:endParaRPr lang="hr-HR" dirty="0">
              <a:latin typeface="Comic Sans MS" pitchFamily="66" charset="0"/>
            </a:endParaRPr>
          </a:p>
          <a:p>
            <a:r>
              <a:rPr lang="hr-HR" dirty="0">
                <a:latin typeface="Comic Sans MS" pitchFamily="66" charset="0"/>
              </a:rPr>
              <a:t>Hrvati nisu nikada dopuštali </a:t>
            </a:r>
            <a:r>
              <a:rPr lang="hr-HR" b="1" dirty="0">
                <a:latin typeface="Comic Sans MS" pitchFamily="66" charset="0"/>
              </a:rPr>
              <a:t>da im tko drugi gospoduje u domovini</a:t>
            </a:r>
            <a:r>
              <a:rPr lang="hr-HR" b="1" dirty="0" smtClean="0">
                <a:latin typeface="Comic Sans MS" pitchFamily="66" charset="0"/>
              </a:rPr>
              <a:t>.</a:t>
            </a:r>
            <a:endParaRPr lang="hr-HR" b="1" dirty="0">
              <a:latin typeface="Comic Sans MS" pitchFamily="66" charset="0"/>
            </a:endParaRPr>
          </a:p>
          <a:p>
            <a:r>
              <a:rPr lang="hr-HR" b="1" dirty="0" smtClean="0">
                <a:latin typeface="Comic Sans MS" pitchFamily="66" charset="0"/>
              </a:rPr>
              <a:t>_________________________________________</a:t>
            </a:r>
          </a:p>
        </p:txBody>
      </p:sp>
      <p:sp>
        <p:nvSpPr>
          <p:cNvPr id="4" name="Rectangle 3"/>
          <p:cNvSpPr/>
          <p:nvPr/>
        </p:nvSpPr>
        <p:spPr>
          <a:xfrm>
            <a:off x="477720" y="3573016"/>
            <a:ext cx="798271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latin typeface="Comic Sans MS" pitchFamily="66" charset="0"/>
              </a:rPr>
              <a:t>Značajke zadataka: </a:t>
            </a:r>
          </a:p>
          <a:p>
            <a:pPr>
              <a:lnSpc>
                <a:spcPct val="150000"/>
              </a:lnSpc>
            </a:pPr>
            <a:r>
              <a:rPr lang="hr-HR" dirty="0" smtClean="0">
                <a:latin typeface="Comic Sans MS" pitchFamily="66" charset="0"/>
              </a:rPr>
              <a:t>Vrsta </a:t>
            </a:r>
            <a:r>
              <a:rPr lang="hr-HR" dirty="0">
                <a:latin typeface="Comic Sans MS" pitchFamily="66" charset="0"/>
              </a:rPr>
              <a:t>zadatka: zadatak kratkoga odgovora</a:t>
            </a:r>
            <a:r>
              <a:rPr lang="hr-HR" i="1" dirty="0">
                <a:latin typeface="Comic Sans MS" pitchFamily="66" charset="0"/>
              </a:rPr>
              <a:t> </a:t>
            </a:r>
            <a:endParaRPr lang="hr-HR" dirty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Točan odgovor prema ključu za odgovore: </a:t>
            </a:r>
            <a:r>
              <a:rPr lang="hr-HR" i="1" dirty="0">
                <a:latin typeface="Comic Sans MS" pitchFamily="66" charset="0"/>
              </a:rPr>
              <a:t>objektna</a:t>
            </a:r>
            <a:endParaRPr lang="hr-HR" dirty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Ishod: </a:t>
            </a:r>
            <a:r>
              <a:rPr lang="hr-HR" i="1" dirty="0">
                <a:latin typeface="Comic Sans MS" pitchFamily="66" charset="0"/>
              </a:rPr>
              <a:t>prepoznati vrste zavisnih </a:t>
            </a:r>
            <a:r>
              <a:rPr lang="hr-HR" i="1" dirty="0" err="1">
                <a:latin typeface="Comic Sans MS" pitchFamily="66" charset="0"/>
              </a:rPr>
              <a:t>surečenica</a:t>
            </a:r>
            <a:endParaRPr lang="hr-HR" dirty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Postotak riješenosti: 25</a:t>
            </a:r>
          </a:p>
          <a:p>
            <a:pPr>
              <a:lnSpc>
                <a:spcPct val="150000"/>
              </a:lnSpc>
            </a:pPr>
            <a:r>
              <a:rPr lang="hr-HR" dirty="0">
                <a:latin typeface="Comic Sans MS" pitchFamily="66" charset="0"/>
              </a:rPr>
              <a:t>Diskriminativnost (Rit): 50</a:t>
            </a:r>
          </a:p>
        </p:txBody>
      </p:sp>
    </p:spTree>
    <p:extLst>
      <p:ext uri="{BB962C8B-B14F-4D97-AF65-F5344CB8AC3E}">
        <p14:creationId xmlns:p14="http://schemas.microsoft.com/office/powerpoint/2010/main" val="61832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332656"/>
            <a:ext cx="8496944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HJ – zadatak 16.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 algn="ctr"/>
            <a:endParaRPr lang="hr-HR" sz="2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endParaRPr lang="hr-HR" sz="1600" u="sng" dirty="0">
              <a:solidFill>
                <a:srgbClr val="C00000"/>
              </a:solidFill>
              <a:effectLst/>
              <a:latin typeface="Comic Sans MS" pitchFamily="66" charset="0"/>
            </a:endParaRPr>
          </a:p>
          <a:p>
            <a:endParaRPr lang="hr-HR" sz="1600" u="sng" dirty="0" smtClean="0">
              <a:effectLst/>
              <a:latin typeface="Comic Sans MS" pitchFamily="66" charset="0"/>
            </a:endParaRPr>
          </a:p>
          <a:p>
            <a:endParaRPr lang="hr-HR" sz="1600" dirty="0" smtClean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>
              <a:effectLst/>
              <a:latin typeface="Comic Sans MS" pitchFamily="66" charset="0"/>
            </a:endParaRPr>
          </a:p>
          <a:p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3600" dirty="0">
              <a:latin typeface="Comic Sans MS" pitchFamily="66" charset="0"/>
            </a:endParaRPr>
          </a:p>
          <a:p>
            <a:pPr algn="ctr"/>
            <a:endParaRPr lang="hr-HR" sz="16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37312"/>
            <a:ext cx="720080" cy="47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477638"/>
              </p:ext>
            </p:extLst>
          </p:nvPr>
        </p:nvGraphicFramePr>
        <p:xfrm>
          <a:off x="755576" y="1392105"/>
          <a:ext cx="7779941" cy="54029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70268"/>
                <a:gridCol w="1109673"/>
              </a:tblGrid>
              <a:tr h="562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Kategorije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omic Sans MS" pitchFamily="66" charset="0"/>
                        </a:rPr>
                        <a:t>Postotak (%)</a:t>
                      </a:r>
                      <a:endParaRPr lang="hr-H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3961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(objektnoj)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25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6932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druge vrste zavisnih rečenica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(atributna, predikatna,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subjektna)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18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7089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vrsta nezavisno složene rečenice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5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7089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odgovor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-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pojam </a:t>
                      </a:r>
                      <a:r>
                        <a:rPr lang="hr-HR" sz="1400" i="1" dirty="0">
                          <a:effectLst/>
                          <a:latin typeface="Comic Sans MS" pitchFamily="66" charset="0"/>
                        </a:rPr>
                        <a:t>zavisno složena rečenica</a:t>
                      </a:r>
                      <a:endParaRPr lang="hr-HR" sz="1400" i="1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omic Sans MS" pitchFamily="66" charset="0"/>
                        </a:rPr>
                        <a:t>3,6</a:t>
                      </a:r>
                      <a:endParaRPr lang="hr-H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6932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nepostojeći gramatički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pojam – glagolska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rečenica 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1,4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7089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Netočan </a:t>
                      </a: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odgovor – gramatički pojam koji se ne odnosi na </a:t>
                      </a:r>
                      <a:r>
                        <a:rPr lang="hr-HR" sz="1400" dirty="0" smtClean="0">
                          <a:effectLst/>
                          <a:latin typeface="Comic Sans MS" pitchFamily="66" charset="0"/>
                        </a:rPr>
                        <a:t>rečenicu -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</a:rPr>
                        <a:t> glagol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0,8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3961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Bez</a:t>
                      </a:r>
                      <a:r>
                        <a:rPr lang="hr-HR" sz="1400" baseline="0" dirty="0" smtClean="0"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odgovora 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omic Sans MS" pitchFamily="66" charset="0"/>
                        </a:rPr>
                        <a:t>46,2</a:t>
                      </a:r>
                      <a:endParaRPr lang="hr-H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25900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  <a:latin typeface="Comic Sans MS" pitchFamily="66" charset="0"/>
                        </a:rPr>
                        <a:t>Ukupno</a:t>
                      </a:r>
                      <a:endParaRPr lang="hr-HR" sz="14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omic Sans MS" pitchFamily="66" charset="0"/>
                        </a:rPr>
                        <a:t>100</a:t>
                      </a:r>
                      <a:endParaRPr lang="hr-H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38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476672"/>
            <a:ext cx="849694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OBILJEŽJA TESTA </a:t>
            </a:r>
            <a:r>
              <a:rPr lang="hr-HR" sz="4000" dirty="0" smtClean="0">
                <a:latin typeface="Comic Sans MS" pitchFamily="66" charset="0"/>
              </a:rPr>
              <a:t> </a:t>
            </a:r>
            <a:endParaRPr lang="hr-HR" sz="4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484784"/>
            <a:ext cx="86409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endParaRPr lang="hr-HR" sz="20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hr-HR" sz="2400" b="1" dirty="0" smtClean="0">
                <a:latin typeface="Comic Sans MS" pitchFamily="66" charset="0"/>
              </a:rPr>
              <a:t>VALJANOST – UNUTARNJA I VANJSKA 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hr-HR" sz="2400" b="1" dirty="0" smtClean="0">
                <a:latin typeface="Comic Sans MS" pitchFamily="66" charset="0"/>
              </a:rPr>
              <a:t>POUZDANOST 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hr-HR" sz="2400" b="1" dirty="0" smtClean="0">
                <a:latin typeface="Comic Sans MS" pitchFamily="66" charset="0"/>
              </a:rPr>
              <a:t>OBJEKTIVNOST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hr-HR" sz="2400" b="1" dirty="0" smtClean="0">
                <a:latin typeface="Comic Sans MS" pitchFamily="66" charset="0"/>
              </a:rPr>
              <a:t>OSJETLJIVOST (DISKRIMINATIVNOST) </a:t>
            </a:r>
          </a:p>
          <a:p>
            <a:pPr marL="0" lvl="1">
              <a:lnSpc>
                <a:spcPct val="150000"/>
              </a:lnSpc>
            </a:pPr>
            <a:endParaRPr lang="hr-HR" sz="2000" i="1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48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476672"/>
            <a:ext cx="849694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ZADATAK/ČESTICA</a:t>
            </a:r>
            <a:r>
              <a:rPr lang="hr-HR" sz="4000" dirty="0" smtClean="0">
                <a:latin typeface="Comic Sans MS" pitchFamily="66" charset="0"/>
              </a:rPr>
              <a:t> </a:t>
            </a:r>
            <a:endParaRPr lang="hr-HR" sz="40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1674674"/>
            <a:ext cx="820891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>
                <a:latin typeface="Comic Sans MS" pitchFamily="66" charset="0"/>
              </a:rPr>
              <a:t>Iznad </a:t>
            </a:r>
            <a:r>
              <a:rPr lang="hr-HR" sz="2000" dirty="0">
                <a:latin typeface="Comic Sans MS" pitchFamily="66" charset="0"/>
              </a:rPr>
              <a:t>deblje otisnutih imenica </a:t>
            </a:r>
            <a:r>
              <a:rPr lang="hr-HR" sz="2000" b="1" dirty="0">
                <a:latin typeface="Comic Sans MS" pitchFamily="66" charset="0"/>
              </a:rPr>
              <a:t>napiši </a:t>
            </a:r>
            <a:r>
              <a:rPr lang="hr-HR" sz="2000" dirty="0">
                <a:latin typeface="Comic Sans MS" pitchFamily="66" charset="0"/>
              </a:rPr>
              <a:t>u kojem su padežu. </a:t>
            </a:r>
            <a:endParaRPr lang="hr-HR" sz="2000" dirty="0" smtClean="0">
              <a:latin typeface="Comic Sans MS" pitchFamily="66" charset="0"/>
            </a:endParaRPr>
          </a:p>
          <a:p>
            <a:endParaRPr lang="hr-HR" sz="3200" dirty="0">
              <a:latin typeface="Comic Sans MS" pitchFamily="66" charset="0"/>
            </a:endParaRPr>
          </a:p>
          <a:p>
            <a:r>
              <a:rPr lang="hr-HR" sz="2000" dirty="0">
                <a:latin typeface="Comic Sans MS" pitchFamily="66" charset="0"/>
              </a:rPr>
              <a:t> </a:t>
            </a:r>
            <a:endParaRPr lang="hr-HR" sz="3200" dirty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Poslije    </a:t>
            </a:r>
            <a:r>
              <a:rPr lang="hr-HR" dirty="0">
                <a:latin typeface="Comic Sans MS" pitchFamily="66" charset="0"/>
              </a:rPr>
              <a:t>_________ </a:t>
            </a:r>
            <a:r>
              <a:rPr lang="hr-HR" dirty="0" smtClean="0">
                <a:latin typeface="Comic Sans MS" pitchFamily="66" charset="0"/>
              </a:rPr>
              <a:t>planu  _______________ </a:t>
            </a:r>
            <a:r>
              <a:rPr lang="hr-HR" dirty="0">
                <a:latin typeface="Comic Sans MS" pitchFamily="66" charset="0"/>
              </a:rPr>
              <a:t>po gorskim</a:t>
            </a:r>
          </a:p>
          <a:p>
            <a:r>
              <a:rPr lang="hr-HR" dirty="0">
                <a:latin typeface="Comic Sans MS" pitchFamily="66" charset="0"/>
              </a:rPr>
              <a:t>                 </a:t>
            </a:r>
            <a:r>
              <a:rPr lang="hr-HR" b="1" dirty="0">
                <a:latin typeface="Comic Sans MS" pitchFamily="66" charset="0"/>
              </a:rPr>
              <a:t> ponoći</a:t>
            </a:r>
            <a:r>
              <a:rPr lang="hr-HR" dirty="0">
                <a:latin typeface="Comic Sans MS" pitchFamily="66" charset="0"/>
              </a:rPr>
              <a:t>                           </a:t>
            </a:r>
            <a:r>
              <a:rPr lang="hr-HR" b="1" dirty="0" smtClean="0">
                <a:latin typeface="Comic Sans MS" pitchFamily="66" charset="0"/>
              </a:rPr>
              <a:t>krjesovi</a:t>
            </a:r>
            <a:endParaRPr lang="hr-HR" dirty="0">
              <a:latin typeface="Comic Sans MS" pitchFamily="66" charset="0"/>
            </a:endParaRPr>
          </a:p>
          <a:p>
            <a:r>
              <a:rPr lang="hr-HR" dirty="0">
                <a:latin typeface="Comic Sans MS" pitchFamily="66" charset="0"/>
              </a:rPr>
              <a:t> ________________    u ________________ svakomu </a:t>
            </a:r>
            <a:r>
              <a:rPr lang="hr-HR" dirty="0" smtClean="0">
                <a:latin typeface="Comic Sans MS" pitchFamily="66" charset="0"/>
              </a:rPr>
              <a:t> ____________.</a:t>
            </a:r>
            <a:endParaRPr lang="hr-HR" dirty="0">
              <a:latin typeface="Comic Sans MS" pitchFamily="66" charset="0"/>
            </a:endParaRPr>
          </a:p>
          <a:p>
            <a:r>
              <a:rPr lang="hr-HR" dirty="0">
                <a:latin typeface="Comic Sans MS" pitchFamily="66" charset="0"/>
              </a:rPr>
              <a:t>          </a:t>
            </a:r>
            <a:r>
              <a:rPr lang="hr-HR" b="1" dirty="0">
                <a:latin typeface="Comic Sans MS" pitchFamily="66" charset="0"/>
              </a:rPr>
              <a:t>glavicama </a:t>
            </a:r>
            <a:r>
              <a:rPr lang="hr-HR" dirty="0">
                <a:latin typeface="Comic Sans MS" pitchFamily="66" charset="0"/>
              </a:rPr>
              <a:t>                         </a:t>
            </a:r>
            <a:r>
              <a:rPr lang="hr-HR" b="1" dirty="0">
                <a:latin typeface="Comic Sans MS" pitchFamily="66" charset="0"/>
              </a:rPr>
              <a:t> znak</a:t>
            </a:r>
            <a:r>
              <a:rPr lang="hr-HR" dirty="0">
                <a:latin typeface="Comic Sans MS" pitchFamily="66" charset="0"/>
              </a:rPr>
              <a:t>                                    </a:t>
            </a:r>
            <a:r>
              <a:rPr lang="hr-HR" b="1" dirty="0">
                <a:latin typeface="Comic Sans MS" pitchFamily="66" charset="0"/>
              </a:rPr>
              <a:t>junaku</a:t>
            </a:r>
            <a:r>
              <a:rPr lang="hr-HR" b="1" dirty="0" smtClean="0"/>
              <a:t>.</a:t>
            </a:r>
          </a:p>
          <a:p>
            <a:endParaRPr lang="hr-HR" b="1" i="1" dirty="0">
              <a:latin typeface="Comic Sans MS" pitchFamily="66" charset="0"/>
            </a:endParaRPr>
          </a:p>
          <a:p>
            <a:endParaRPr lang="hr-HR" b="1" i="1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endParaRPr lang="hr-HR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91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476672"/>
            <a:ext cx="849694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ZADATAK/ČESTICA</a:t>
            </a:r>
            <a:r>
              <a:rPr lang="hr-HR" sz="4000" dirty="0" smtClean="0">
                <a:latin typeface="Comic Sans MS" pitchFamily="66" charset="0"/>
              </a:rPr>
              <a:t> </a:t>
            </a:r>
            <a:endParaRPr lang="hr-HR" sz="40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1674674"/>
            <a:ext cx="8208912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>
                <a:latin typeface="Comic Sans MS" pitchFamily="66" charset="0"/>
              </a:rPr>
              <a:t>Iznad </a:t>
            </a:r>
            <a:r>
              <a:rPr lang="hr-HR" sz="2000" dirty="0">
                <a:latin typeface="Comic Sans MS" pitchFamily="66" charset="0"/>
              </a:rPr>
              <a:t>deblje otisnutih imenica </a:t>
            </a:r>
            <a:r>
              <a:rPr lang="hr-HR" sz="2000" b="1" dirty="0">
                <a:latin typeface="Comic Sans MS" pitchFamily="66" charset="0"/>
              </a:rPr>
              <a:t>napiši </a:t>
            </a:r>
            <a:r>
              <a:rPr lang="hr-HR" sz="2000" dirty="0">
                <a:latin typeface="Comic Sans MS" pitchFamily="66" charset="0"/>
              </a:rPr>
              <a:t>u kojem su padežu. </a:t>
            </a:r>
            <a:endParaRPr lang="hr-HR" sz="2000" dirty="0" smtClean="0">
              <a:latin typeface="Comic Sans MS" pitchFamily="66" charset="0"/>
            </a:endParaRPr>
          </a:p>
          <a:p>
            <a:endParaRPr lang="hr-HR" sz="3200" dirty="0">
              <a:latin typeface="Comic Sans MS" pitchFamily="66" charset="0"/>
            </a:endParaRPr>
          </a:p>
          <a:p>
            <a:r>
              <a:rPr lang="hr-HR" sz="2000" dirty="0">
                <a:latin typeface="Comic Sans MS" pitchFamily="66" charset="0"/>
              </a:rPr>
              <a:t> </a:t>
            </a:r>
            <a:endParaRPr lang="hr-HR" sz="3200" dirty="0">
              <a:latin typeface="Comic Sans MS" pitchFamily="66" charset="0"/>
            </a:endParaRPr>
          </a:p>
          <a:p>
            <a:r>
              <a:rPr lang="hr-HR" dirty="0" smtClean="0">
                <a:latin typeface="Comic Sans MS" pitchFamily="66" charset="0"/>
              </a:rPr>
              <a:t>Poslije    </a:t>
            </a:r>
            <a:r>
              <a:rPr lang="hr-HR" dirty="0">
                <a:latin typeface="Comic Sans MS" pitchFamily="66" charset="0"/>
              </a:rPr>
              <a:t>_________ </a:t>
            </a:r>
            <a:r>
              <a:rPr lang="hr-HR" dirty="0" smtClean="0">
                <a:latin typeface="Comic Sans MS" pitchFamily="66" charset="0"/>
              </a:rPr>
              <a:t>planu  _______________ </a:t>
            </a:r>
            <a:r>
              <a:rPr lang="hr-HR" dirty="0">
                <a:latin typeface="Comic Sans MS" pitchFamily="66" charset="0"/>
              </a:rPr>
              <a:t>po gorskim</a:t>
            </a:r>
          </a:p>
          <a:p>
            <a:r>
              <a:rPr lang="hr-HR" dirty="0">
                <a:latin typeface="Comic Sans MS" pitchFamily="66" charset="0"/>
              </a:rPr>
              <a:t>                 </a:t>
            </a:r>
            <a:r>
              <a:rPr lang="hr-HR" b="1" dirty="0">
                <a:latin typeface="Comic Sans MS" pitchFamily="66" charset="0"/>
              </a:rPr>
              <a:t> ponoći</a:t>
            </a:r>
            <a:r>
              <a:rPr lang="hr-HR" dirty="0">
                <a:latin typeface="Comic Sans MS" pitchFamily="66" charset="0"/>
              </a:rPr>
              <a:t>                           </a:t>
            </a:r>
            <a:r>
              <a:rPr lang="hr-HR" b="1" dirty="0" smtClean="0">
                <a:latin typeface="Comic Sans MS" pitchFamily="66" charset="0"/>
              </a:rPr>
              <a:t>krjesovi</a:t>
            </a:r>
            <a:endParaRPr lang="hr-HR" dirty="0">
              <a:latin typeface="Comic Sans MS" pitchFamily="66" charset="0"/>
            </a:endParaRPr>
          </a:p>
          <a:p>
            <a:r>
              <a:rPr lang="hr-HR" dirty="0">
                <a:latin typeface="Comic Sans MS" pitchFamily="66" charset="0"/>
              </a:rPr>
              <a:t> ________________    u ________________ svakomu </a:t>
            </a:r>
            <a:r>
              <a:rPr lang="hr-HR" dirty="0" smtClean="0">
                <a:latin typeface="Comic Sans MS" pitchFamily="66" charset="0"/>
              </a:rPr>
              <a:t> ____________.</a:t>
            </a:r>
            <a:endParaRPr lang="hr-HR" dirty="0">
              <a:latin typeface="Comic Sans MS" pitchFamily="66" charset="0"/>
            </a:endParaRPr>
          </a:p>
          <a:p>
            <a:r>
              <a:rPr lang="hr-HR" dirty="0">
                <a:latin typeface="Comic Sans MS" pitchFamily="66" charset="0"/>
              </a:rPr>
              <a:t>          </a:t>
            </a:r>
            <a:r>
              <a:rPr lang="hr-HR" b="1" dirty="0">
                <a:latin typeface="Comic Sans MS" pitchFamily="66" charset="0"/>
              </a:rPr>
              <a:t>glavicama </a:t>
            </a:r>
            <a:r>
              <a:rPr lang="hr-HR" dirty="0">
                <a:latin typeface="Comic Sans MS" pitchFamily="66" charset="0"/>
              </a:rPr>
              <a:t>                         </a:t>
            </a:r>
            <a:r>
              <a:rPr lang="hr-HR" b="1" dirty="0">
                <a:latin typeface="Comic Sans MS" pitchFamily="66" charset="0"/>
              </a:rPr>
              <a:t> znak</a:t>
            </a:r>
            <a:r>
              <a:rPr lang="hr-HR" dirty="0">
                <a:latin typeface="Comic Sans MS" pitchFamily="66" charset="0"/>
              </a:rPr>
              <a:t>                                    </a:t>
            </a:r>
            <a:r>
              <a:rPr lang="hr-HR" b="1" dirty="0">
                <a:latin typeface="Comic Sans MS" pitchFamily="66" charset="0"/>
              </a:rPr>
              <a:t>junaku</a:t>
            </a:r>
            <a:r>
              <a:rPr lang="hr-HR" b="1" dirty="0" smtClean="0"/>
              <a:t>.</a:t>
            </a:r>
          </a:p>
          <a:p>
            <a:endParaRPr lang="hr-HR" b="1" i="1" dirty="0">
              <a:latin typeface="Comic Sans MS" pitchFamily="66" charset="0"/>
            </a:endParaRPr>
          </a:p>
          <a:p>
            <a:endParaRPr lang="hr-HR" b="1" i="1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endParaRPr lang="hr-HR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hr-HR" dirty="0" smtClean="0">
                <a:latin typeface="Comic Sans MS" pitchFamily="66" charset="0"/>
              </a:rPr>
              <a:t>Svaka praznina u zadatku na koju treba napisati naziv padeža čini jednu </a:t>
            </a:r>
            <a:r>
              <a:rPr lang="hr-HR" u="sng" dirty="0" smtClean="0">
                <a:latin typeface="Comic Sans MS" pitchFamily="66" charset="0"/>
              </a:rPr>
              <a:t>česticu</a:t>
            </a:r>
            <a:r>
              <a:rPr lang="hr-HR" dirty="0" smtClean="0">
                <a:latin typeface="Comic Sans MS" pitchFamily="66" charset="0"/>
              </a:rPr>
              <a:t>  što </a:t>
            </a:r>
            <a:r>
              <a:rPr lang="hr-HR" sz="2000" dirty="0" smtClean="0">
                <a:latin typeface="Comic Sans MS" pitchFamily="66" charset="0"/>
              </a:rPr>
              <a:t>znači</a:t>
            </a:r>
            <a:r>
              <a:rPr lang="hr-HR" dirty="0" smtClean="0">
                <a:latin typeface="Comic Sans MS" pitchFamily="66" charset="0"/>
              </a:rPr>
              <a:t> da joj treba joj biti dodijeljena zasebna brojčana vrijednost. </a:t>
            </a:r>
            <a:endParaRPr lang="hr-H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11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5535" y="188640"/>
            <a:ext cx="8356205" cy="4500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400" dirty="0" smtClean="0">
                <a:latin typeface="Comic Sans MS" pitchFamily="66" charset="0"/>
              </a:rPr>
              <a:t>Metrijska obilježja čestice </a:t>
            </a:r>
          </a:p>
          <a:p>
            <a:pPr marL="342900" indent="-342900">
              <a:buAutoNum type="alphaLcParenR"/>
            </a:pPr>
            <a:endParaRPr lang="hr-HR" sz="1600" dirty="0" smtClean="0">
              <a:latin typeface="Comic Sans MS" pitchFamily="66" charset="0"/>
            </a:endParaRPr>
          </a:p>
          <a:p>
            <a:pPr marL="342900" indent="-342900">
              <a:buAutoNum type="alphaLcParenR"/>
            </a:pPr>
            <a:r>
              <a:rPr lang="hr-HR" sz="1800" dirty="0" smtClean="0">
                <a:latin typeface="Comic Sans MS" pitchFamily="66" charset="0"/>
              </a:rPr>
              <a:t>težina</a:t>
            </a:r>
          </a:p>
          <a:p>
            <a:pPr marL="342900" indent="-342900">
              <a:buAutoNum type="alphaLcParenR"/>
            </a:pPr>
            <a:r>
              <a:rPr lang="hr-HR" sz="1800" dirty="0" smtClean="0">
                <a:latin typeface="Comic Sans MS" pitchFamily="66" charset="0"/>
              </a:rPr>
              <a:t>osjetljivost (diskriminativnost) </a:t>
            </a:r>
          </a:p>
          <a:p>
            <a:pPr marL="342900" indent="-342900">
              <a:buAutoNum type="alphaLcParenR"/>
            </a:pPr>
            <a:endParaRPr lang="hr-HR" sz="1600" dirty="0" smtClean="0">
              <a:latin typeface="Comic Sans MS" pitchFamily="66" charset="0"/>
            </a:endParaRPr>
          </a:p>
          <a:p>
            <a:pPr marL="342900" indent="-342900">
              <a:buAutoNum type="alphaLcParenR"/>
            </a:pPr>
            <a:endParaRPr lang="hr-HR" sz="1600" dirty="0" smtClean="0">
              <a:latin typeface="Comic Sans MS" pitchFamily="66" charset="0"/>
            </a:endParaRPr>
          </a:p>
          <a:p>
            <a:pPr marL="342900" indent="-342900">
              <a:buAutoNum type="alphaLcParenR"/>
            </a:pPr>
            <a:endParaRPr lang="hr-HR" sz="1600" dirty="0" smtClean="0">
              <a:latin typeface="Comic Sans MS" pitchFamily="66" charset="0"/>
            </a:endParaRPr>
          </a:p>
          <a:p>
            <a:pPr algn="ctr"/>
            <a:endParaRPr lang="hr-HR" sz="2800" dirty="0" smtClean="0">
              <a:latin typeface="Comic Sans MS" pitchFamily="66" charset="0"/>
            </a:endParaRP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>
              <a:buAutoNum type="arabicPeriod"/>
            </a:pPr>
            <a:endParaRPr lang="hr-HR" sz="2400" b="1" dirty="0" smtClean="0">
              <a:latin typeface="Comic Sans MS" pitchFamily="66" charset="0"/>
            </a:endParaRPr>
          </a:p>
          <a:p>
            <a:endParaRPr lang="hr-HR" sz="2800" dirty="0" smtClean="0">
              <a:latin typeface="Comic Sans MS" pitchFamily="66" charset="0"/>
            </a:endParaRPr>
          </a:p>
          <a:p>
            <a:pPr algn="ctr"/>
            <a:r>
              <a:rPr lang="hr-HR" sz="4000" dirty="0" smtClean="0">
                <a:latin typeface="Comic Sans MS" pitchFamily="66" charset="0"/>
              </a:rPr>
              <a:t> </a:t>
            </a:r>
            <a:endParaRPr lang="hr-HR" sz="40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ITRETI~1\AppData\Local\Temp\Rar$DR29.9604\graf\ohrv12v{0-0-42}.WM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799"/>
            <a:ext cx="8244916" cy="4248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6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476672"/>
            <a:ext cx="849694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800" dirty="0" smtClean="0">
                <a:latin typeface="Comic Sans MS" pitchFamily="66" charset="0"/>
              </a:rPr>
              <a:t>Vrste zadataka/čestica</a:t>
            </a:r>
          </a:p>
          <a:p>
            <a:pPr algn="ctr"/>
            <a:endParaRPr lang="hr-HR" sz="2800" dirty="0">
              <a:latin typeface="Comic Sans MS" pitchFamily="66" charset="0"/>
            </a:endParaRPr>
          </a:p>
          <a:p>
            <a:pPr>
              <a:buAutoNum type="arabicPeriod"/>
            </a:pPr>
            <a:endParaRPr lang="hr-HR" sz="2400" b="1" dirty="0" smtClean="0">
              <a:latin typeface="Comic Sans MS" pitchFamily="66" charset="0"/>
            </a:endParaRPr>
          </a:p>
          <a:p>
            <a:pPr>
              <a:buAutoNum type="arabicPeriod"/>
            </a:pPr>
            <a:r>
              <a:rPr lang="hr-HR" sz="2400" b="1" dirty="0">
                <a:latin typeface="Comic Sans MS" pitchFamily="66" charset="0"/>
              </a:rPr>
              <a:t> </a:t>
            </a:r>
            <a:r>
              <a:rPr lang="hr-HR" sz="2400" b="1" dirty="0" smtClean="0">
                <a:latin typeface="Comic Sans MS" pitchFamily="66" charset="0"/>
              </a:rPr>
              <a:t>Zadatci </a:t>
            </a:r>
            <a:r>
              <a:rPr lang="hr-HR" sz="2400" b="1" dirty="0">
                <a:latin typeface="Comic Sans MS" pitchFamily="66" charset="0"/>
              </a:rPr>
              <a:t>zatvorenoga tipa</a:t>
            </a:r>
            <a:r>
              <a:rPr lang="hr-HR" sz="2400" b="1" dirty="0" smtClean="0">
                <a:latin typeface="Comic Sans MS" pitchFamily="66" charset="0"/>
              </a:rPr>
              <a:t>:</a:t>
            </a:r>
          </a:p>
          <a:p>
            <a:pPr>
              <a:buAutoNum type="arabicPeriod"/>
            </a:pPr>
            <a:endParaRPr lang="hr-HR" sz="2400" b="1" dirty="0">
              <a:latin typeface="Comic Sans MS" pitchFamily="66" charset="0"/>
            </a:endParaRPr>
          </a:p>
          <a:p>
            <a:pPr lvl="2"/>
            <a:r>
              <a:rPr lang="hr-HR" sz="2000" b="1" dirty="0">
                <a:latin typeface="Comic Sans MS" pitchFamily="66" charset="0"/>
              </a:rPr>
              <a:t>a) </a:t>
            </a:r>
            <a:r>
              <a:rPr lang="hr-HR" sz="2000" b="1" dirty="0" smtClean="0">
                <a:latin typeface="Comic Sans MS" pitchFamily="66" charset="0"/>
              </a:rPr>
              <a:t>zadatci </a:t>
            </a:r>
            <a:r>
              <a:rPr lang="hr-HR" sz="2000" b="1" dirty="0">
                <a:latin typeface="Comic Sans MS" pitchFamily="66" charset="0"/>
              </a:rPr>
              <a:t>višestrukoga izbora </a:t>
            </a:r>
          </a:p>
          <a:p>
            <a:pPr lvl="2"/>
            <a:r>
              <a:rPr lang="hr-HR" sz="2000" b="1" dirty="0">
                <a:latin typeface="Comic Sans MS" pitchFamily="66" charset="0"/>
              </a:rPr>
              <a:t>b) </a:t>
            </a:r>
            <a:r>
              <a:rPr lang="hr-HR" sz="2000" b="1" dirty="0" smtClean="0">
                <a:latin typeface="Comic Sans MS" pitchFamily="66" charset="0"/>
              </a:rPr>
              <a:t>zadatci </a:t>
            </a:r>
            <a:r>
              <a:rPr lang="hr-HR" sz="2000" b="1" dirty="0">
                <a:latin typeface="Comic Sans MS" pitchFamily="66" charset="0"/>
              </a:rPr>
              <a:t>alternativnoga izbora </a:t>
            </a:r>
          </a:p>
          <a:p>
            <a:pPr lvl="2"/>
            <a:r>
              <a:rPr lang="hr-HR" sz="2000" b="1" dirty="0">
                <a:latin typeface="Comic Sans MS" pitchFamily="66" charset="0"/>
              </a:rPr>
              <a:t>c) </a:t>
            </a:r>
            <a:r>
              <a:rPr lang="hr-HR" sz="2000" b="1" dirty="0" smtClean="0">
                <a:latin typeface="Comic Sans MS" pitchFamily="66" charset="0"/>
              </a:rPr>
              <a:t>zadatci povezivanja</a:t>
            </a:r>
          </a:p>
          <a:p>
            <a:pPr lvl="2"/>
            <a:endParaRPr lang="hr-HR" sz="2000" b="1" dirty="0">
              <a:latin typeface="Comic Sans MS" pitchFamily="66" charset="0"/>
            </a:endParaRPr>
          </a:p>
          <a:p>
            <a:pPr lvl="2"/>
            <a:endParaRPr lang="hr-HR" sz="2000" b="1" dirty="0">
              <a:latin typeface="Comic Sans MS" pitchFamily="66" charset="0"/>
            </a:endParaRPr>
          </a:p>
          <a:p>
            <a:r>
              <a:rPr lang="hr-HR" sz="2400" b="1" dirty="0">
                <a:latin typeface="Comic Sans MS" pitchFamily="66" charset="0"/>
              </a:rPr>
              <a:t>2. Zadatci otvorenoga tipa: </a:t>
            </a:r>
            <a:endParaRPr lang="hr-HR" sz="2400" b="1" dirty="0" smtClean="0">
              <a:latin typeface="Comic Sans MS" pitchFamily="66" charset="0"/>
            </a:endParaRPr>
          </a:p>
          <a:p>
            <a:endParaRPr lang="hr-HR" sz="2400" b="1" dirty="0">
              <a:latin typeface="Comic Sans MS" pitchFamily="66" charset="0"/>
            </a:endParaRPr>
          </a:p>
          <a:p>
            <a:r>
              <a:rPr lang="hr-HR" sz="2400" b="1" dirty="0">
                <a:latin typeface="Comic Sans MS" pitchFamily="66" charset="0"/>
              </a:rPr>
              <a:t>	</a:t>
            </a:r>
            <a:r>
              <a:rPr lang="hr-HR" sz="2000" b="1" dirty="0">
                <a:latin typeface="Comic Sans MS" pitchFamily="66" charset="0"/>
              </a:rPr>
              <a:t>a) zadatci kratkoga odgovora </a:t>
            </a:r>
            <a:endParaRPr lang="hr-HR" sz="2000" b="1" dirty="0" smtClean="0">
              <a:latin typeface="Comic Sans MS" pitchFamily="66" charset="0"/>
            </a:endParaRPr>
          </a:p>
          <a:p>
            <a:r>
              <a:rPr lang="hr-HR" sz="2000" b="1" dirty="0">
                <a:latin typeface="Comic Sans MS" pitchFamily="66" charset="0"/>
              </a:rPr>
              <a:t>		</a:t>
            </a:r>
            <a:r>
              <a:rPr lang="hr-HR" sz="2000" b="1" dirty="0" smtClean="0">
                <a:latin typeface="Comic Sans MS" pitchFamily="66" charset="0"/>
              </a:rPr>
              <a:t>a1) zadatci dopunjavanja</a:t>
            </a:r>
            <a:endParaRPr lang="hr-HR" sz="2000" b="1" dirty="0">
              <a:latin typeface="Comic Sans MS" pitchFamily="66" charset="0"/>
            </a:endParaRPr>
          </a:p>
          <a:p>
            <a:r>
              <a:rPr lang="hr-HR" sz="2000" b="1" dirty="0">
                <a:latin typeface="Comic Sans MS" pitchFamily="66" charset="0"/>
              </a:rPr>
              <a:t>	b) zadatci produženoga odgovora </a:t>
            </a:r>
          </a:p>
          <a:p>
            <a:r>
              <a:rPr lang="hr-HR" sz="2000" b="1" dirty="0">
                <a:latin typeface="Comic Sans MS" pitchFamily="66" charset="0"/>
              </a:rPr>
              <a:t>	c) esejski zadatci </a:t>
            </a:r>
          </a:p>
          <a:p>
            <a:endParaRPr lang="hr-HR" sz="2800" dirty="0" smtClean="0">
              <a:latin typeface="Comic Sans MS" pitchFamily="66" charset="0"/>
            </a:endParaRPr>
          </a:p>
          <a:p>
            <a:pPr algn="ctr"/>
            <a:r>
              <a:rPr lang="hr-HR" sz="4000" dirty="0" smtClean="0">
                <a:latin typeface="Comic Sans MS" pitchFamily="66" charset="0"/>
              </a:rPr>
              <a:t> </a:t>
            </a:r>
            <a:endParaRPr lang="hr-HR" sz="4000" dirty="0">
              <a:latin typeface="Comic Sans MS" pitchFamily="66" charset="0"/>
            </a:endParaRPr>
          </a:p>
        </p:txBody>
      </p:sp>
      <p:pic>
        <p:nvPicPr>
          <p:cNvPr id="5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08912" cy="5616624"/>
          </a:xfrm>
        </p:spPr>
        <p:txBody>
          <a:bodyPr/>
          <a:lstStyle/>
          <a:p>
            <a:pPr algn="ctr"/>
            <a:r>
              <a:rPr lang="hr-HR" sz="5400" dirty="0" smtClean="0">
                <a:latin typeface="Comic Sans MS" pitchFamily="66" charset="0"/>
              </a:rPr>
              <a:t/>
            </a:r>
            <a:br>
              <a:rPr lang="hr-HR" sz="5400" dirty="0" smtClean="0">
                <a:latin typeface="Comic Sans MS" pitchFamily="66" charset="0"/>
              </a:rPr>
            </a:br>
            <a:r>
              <a:rPr lang="hr-HR" sz="3600" dirty="0" smtClean="0">
                <a:latin typeface="Comic Sans MS" pitchFamily="66" charset="0"/>
              </a:rPr>
              <a:t>SADRŽAJNA ANALIZA TESTA:</a:t>
            </a:r>
            <a:br>
              <a:rPr lang="hr-HR" sz="3600" dirty="0" smtClean="0">
                <a:latin typeface="Comic Sans MS" pitchFamily="66" charset="0"/>
              </a:rPr>
            </a:br>
            <a:r>
              <a:rPr lang="hr-HR" sz="3600" dirty="0" smtClean="0">
                <a:latin typeface="Comic Sans MS" pitchFamily="66" charset="0"/>
              </a:rPr>
              <a:t/>
            </a:r>
            <a:br>
              <a:rPr lang="hr-HR" sz="3600" dirty="0" smtClean="0">
                <a:latin typeface="Comic Sans MS" pitchFamily="66" charset="0"/>
              </a:rPr>
            </a:br>
            <a:r>
              <a:rPr lang="hr-HR" sz="3200" dirty="0" smtClean="0">
                <a:latin typeface="Comic Sans MS" pitchFamily="66" charset="0"/>
              </a:rPr>
              <a:t>ZADATCI IZ </a:t>
            </a:r>
            <a:r>
              <a:rPr lang="hr-HR" sz="3200" i="1" dirty="0" smtClean="0">
                <a:latin typeface="Comic Sans MS" pitchFamily="66" charset="0"/>
              </a:rPr>
              <a:t>PODRUČJA HRVATSKOGA </a:t>
            </a:r>
            <a:r>
              <a:rPr lang="hr-HR" sz="3200" i="1" dirty="0" smtClean="0">
                <a:latin typeface="Comic Sans MS" pitchFamily="66" charset="0"/>
              </a:rPr>
              <a:t>JEZIKA</a:t>
            </a:r>
            <a:r>
              <a:rPr lang="hr-HR" sz="3200" i="1" dirty="0" smtClean="0"/>
              <a:t/>
            </a:r>
            <a:br>
              <a:rPr lang="hr-HR" sz="3200" i="1" dirty="0" smtClean="0"/>
            </a:br>
            <a:r>
              <a:rPr lang="hr-HR" dirty="0"/>
              <a:t/>
            </a:r>
            <a:br>
              <a:rPr lang="hr-HR" dirty="0"/>
            </a:br>
            <a:r>
              <a:rPr lang="hr-HR" dirty="0" smtClean="0"/>
              <a:t/>
            </a:r>
            <a:br>
              <a:rPr lang="hr-HR" dirty="0" smtClean="0"/>
            </a:br>
            <a:endParaRPr lang="en-US" sz="4000" dirty="0">
              <a:latin typeface="Comic Sans MS" pitchFamily="66" charset="0"/>
            </a:endParaRPr>
          </a:p>
        </p:txBody>
      </p:sp>
      <p:pic>
        <p:nvPicPr>
          <p:cNvPr id="3" name="Picture 2" descr="C:\Users\Sanja\Desktop\image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93765"/>
            <a:ext cx="904801" cy="5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8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1558</TotalTime>
  <Words>1642</Words>
  <Application>Microsoft Office PowerPoint</Application>
  <PresentationFormat>On-screen Show (4:3)</PresentationFormat>
  <Paragraphs>634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SADRŽAJNA ANALIZA TESTA:  ZADATCI IZ PODRUČJA HRVATSKOGA JEZIKA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Sanja</dc:creator>
  <cp:lastModifiedBy>sfulgosi</cp:lastModifiedBy>
  <cp:revision>78</cp:revision>
  <dcterms:created xsi:type="dcterms:W3CDTF">2012-08-17T05:29:11Z</dcterms:created>
  <dcterms:modified xsi:type="dcterms:W3CDTF">2012-09-04T08:24:32Z</dcterms:modified>
</cp:coreProperties>
</file>