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notesMasterIdLst>
    <p:notesMasterId r:id="rId50"/>
  </p:notesMasterIdLst>
  <p:sldIdLst>
    <p:sldId id="256" r:id="rId2"/>
    <p:sldId id="387" r:id="rId3"/>
    <p:sldId id="389" r:id="rId4"/>
    <p:sldId id="391" r:id="rId5"/>
    <p:sldId id="444" r:id="rId6"/>
    <p:sldId id="440" r:id="rId7"/>
    <p:sldId id="403" r:id="rId8"/>
    <p:sldId id="258" r:id="rId9"/>
    <p:sldId id="404" r:id="rId10"/>
    <p:sldId id="442" r:id="rId11"/>
    <p:sldId id="405" r:id="rId12"/>
    <p:sldId id="406" r:id="rId13"/>
    <p:sldId id="407" r:id="rId14"/>
    <p:sldId id="408" r:id="rId15"/>
    <p:sldId id="409" r:id="rId16"/>
    <p:sldId id="410" r:id="rId17"/>
    <p:sldId id="411" r:id="rId18"/>
    <p:sldId id="412" r:id="rId19"/>
    <p:sldId id="424" r:id="rId20"/>
    <p:sldId id="414" r:id="rId21"/>
    <p:sldId id="415" r:id="rId22"/>
    <p:sldId id="416" r:id="rId23"/>
    <p:sldId id="417" r:id="rId24"/>
    <p:sldId id="418" r:id="rId25"/>
    <p:sldId id="419" r:id="rId26"/>
    <p:sldId id="420" r:id="rId27"/>
    <p:sldId id="421" r:id="rId28"/>
    <p:sldId id="423" r:id="rId29"/>
    <p:sldId id="425" r:id="rId30"/>
    <p:sldId id="426" r:id="rId31"/>
    <p:sldId id="427" r:id="rId32"/>
    <p:sldId id="446" r:id="rId33"/>
    <p:sldId id="437" r:id="rId34"/>
    <p:sldId id="429" r:id="rId35"/>
    <p:sldId id="447" r:id="rId36"/>
    <p:sldId id="397" r:id="rId37"/>
    <p:sldId id="431" r:id="rId38"/>
    <p:sldId id="430" r:id="rId39"/>
    <p:sldId id="448" r:id="rId40"/>
    <p:sldId id="432" r:id="rId41"/>
    <p:sldId id="449" r:id="rId42"/>
    <p:sldId id="398" r:id="rId43"/>
    <p:sldId id="433" r:id="rId44"/>
    <p:sldId id="434" r:id="rId45"/>
    <p:sldId id="443" r:id="rId46"/>
    <p:sldId id="445" r:id="rId47"/>
    <p:sldId id="439" r:id="rId48"/>
    <p:sldId id="287" r:id="rId49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228E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5080" autoAdjust="0"/>
  </p:normalViewPr>
  <p:slideViewPr>
    <p:cSldViewPr>
      <p:cViewPr>
        <p:scale>
          <a:sx n="83" d="100"/>
          <a:sy n="83" d="100"/>
        </p:scale>
        <p:origin x="-996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EDCBF8-9F7B-47F1-935C-501E442302EC}" type="doc">
      <dgm:prSet loTypeId="urn:microsoft.com/office/officeart/2005/8/layout/matrix1" loCatId="matrix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A6E71A7B-4344-4C23-8C5B-ACCF3AADC91E}">
      <dgm:prSet phldrT="[Tekst]" custT="1"/>
      <dgm:spPr/>
      <dgm:t>
        <a:bodyPr/>
        <a:lstStyle/>
        <a:p>
          <a:r>
            <a:rPr lang="hr-HR" sz="2200" dirty="0" smtClean="0"/>
            <a:t>Odgojno - obrazovni rad</a:t>
          </a:r>
          <a:endParaRPr lang="en-US" sz="2200" dirty="0"/>
        </a:p>
      </dgm:t>
    </dgm:pt>
    <dgm:pt modelId="{FDF5D896-BB85-4A54-BE51-F888AF236E03}" type="parTrans" cxnId="{ECDA8FC9-6575-413E-9EC1-322D7E53F557}">
      <dgm:prSet/>
      <dgm:spPr/>
      <dgm:t>
        <a:bodyPr/>
        <a:lstStyle/>
        <a:p>
          <a:endParaRPr lang="en-US"/>
        </a:p>
      </dgm:t>
    </dgm:pt>
    <dgm:pt modelId="{26A30DF0-37E5-4078-9073-63D6AEC03CD6}" type="sibTrans" cxnId="{ECDA8FC9-6575-413E-9EC1-322D7E53F557}">
      <dgm:prSet/>
      <dgm:spPr/>
      <dgm:t>
        <a:bodyPr/>
        <a:lstStyle/>
        <a:p>
          <a:endParaRPr lang="en-US"/>
        </a:p>
      </dgm:t>
    </dgm:pt>
    <dgm:pt modelId="{9A8CF28C-58A4-44F8-A9F4-888763820D66}">
      <dgm:prSet phldrT="[Tekst]"/>
      <dgm:spPr>
        <a:solidFill>
          <a:schemeClr val="accent3">
            <a:lumMod val="40000"/>
            <a:lumOff val="60000"/>
          </a:schemeClr>
        </a:solidFill>
        <a:ln>
          <a:solidFill>
            <a:schemeClr val="accent1"/>
          </a:solidFill>
        </a:ln>
      </dgm:spPr>
      <dgm:t>
        <a:bodyPr/>
        <a:lstStyle/>
        <a:p>
          <a:endParaRPr lang="hr-HR" dirty="0" smtClean="0"/>
        </a:p>
      </dgm:t>
    </dgm:pt>
    <dgm:pt modelId="{1D071189-6059-49EC-97E7-13EE9CD084C8}" type="parTrans" cxnId="{9CC88B24-16E6-430B-BE3C-BDBAC7E9DDDD}">
      <dgm:prSet/>
      <dgm:spPr/>
      <dgm:t>
        <a:bodyPr/>
        <a:lstStyle/>
        <a:p>
          <a:endParaRPr lang="en-US"/>
        </a:p>
      </dgm:t>
    </dgm:pt>
    <dgm:pt modelId="{C0E346F1-6510-45E8-A3CB-7EB35BD05282}" type="sibTrans" cxnId="{9CC88B24-16E6-430B-BE3C-BDBAC7E9DDDD}">
      <dgm:prSet/>
      <dgm:spPr/>
      <dgm:t>
        <a:bodyPr/>
        <a:lstStyle/>
        <a:p>
          <a:endParaRPr lang="en-US"/>
        </a:p>
      </dgm:t>
    </dgm:pt>
    <dgm:pt modelId="{78C51A69-DB94-4C3D-BF5C-305D96131994}">
      <dgm:prSet phldrT="[Tekst]" custT="1"/>
      <dgm:spPr>
        <a:solidFill>
          <a:schemeClr val="accent4">
            <a:lumMod val="20000"/>
            <a:lumOff val="80000"/>
          </a:schemeClr>
        </a:solidFill>
        <a:ln>
          <a:solidFill>
            <a:schemeClr val="accent4">
              <a:lumMod val="40000"/>
              <a:lumOff val="60000"/>
            </a:schemeClr>
          </a:solidFill>
        </a:ln>
      </dgm:spPr>
      <dgm:t>
        <a:bodyPr/>
        <a:lstStyle/>
        <a:p>
          <a:pPr algn="l"/>
          <a:r>
            <a:rPr lang="hr-HR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DOKIMOLOGIJA</a:t>
          </a:r>
        </a:p>
        <a:p>
          <a:pPr algn="l"/>
          <a:r>
            <a:rPr lang="hr-HR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Znanost o ocjenjivanju</a:t>
          </a:r>
          <a:endParaRPr lang="en-US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D480450-F4D3-482A-88DB-CF9CED02EA00}" type="parTrans" cxnId="{497E3091-562C-4347-AD60-37D3E74F630F}">
      <dgm:prSet/>
      <dgm:spPr/>
      <dgm:t>
        <a:bodyPr/>
        <a:lstStyle/>
        <a:p>
          <a:endParaRPr lang="en-US"/>
        </a:p>
      </dgm:t>
    </dgm:pt>
    <dgm:pt modelId="{70BB1E55-8639-4C21-BC40-47157DA8BD54}" type="sibTrans" cxnId="{497E3091-562C-4347-AD60-37D3E74F630F}">
      <dgm:prSet/>
      <dgm:spPr/>
      <dgm:t>
        <a:bodyPr/>
        <a:lstStyle/>
        <a:p>
          <a:endParaRPr lang="en-US"/>
        </a:p>
      </dgm:t>
    </dgm:pt>
    <dgm:pt modelId="{7C029C14-8CE0-4188-B008-24D3474C01D2}">
      <dgm:prSet phldrT="[Tekst]" custT="1"/>
      <dgm:spPr>
        <a:solidFill>
          <a:schemeClr val="accent5">
            <a:lumMod val="40000"/>
            <a:lumOff val="60000"/>
          </a:schemeClr>
        </a:solidFill>
        <a:ln>
          <a:solidFill>
            <a:schemeClr val="accent5">
              <a:lumMod val="60000"/>
              <a:lumOff val="40000"/>
            </a:schemeClr>
          </a:solidFill>
        </a:ln>
      </dgm:spPr>
      <dgm:t>
        <a:bodyPr/>
        <a:lstStyle/>
        <a:p>
          <a:r>
            <a:rPr lang="hr-HR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Mjerenje razina učenikovih postignuća kompleksno su i zahtjevno područje školske dokimologije</a:t>
          </a:r>
          <a:endParaRPr lang="en-US" sz="2400" dirty="0">
            <a:solidFill>
              <a:schemeClr val="tx1"/>
            </a:solidFill>
          </a:endParaRPr>
        </a:p>
      </dgm:t>
    </dgm:pt>
    <dgm:pt modelId="{0D96AC20-4CBC-4D4F-88D2-750681BE5849}" type="parTrans" cxnId="{46FD9C76-A146-441E-B78E-D5986B5E491B}">
      <dgm:prSet/>
      <dgm:spPr/>
      <dgm:t>
        <a:bodyPr/>
        <a:lstStyle/>
        <a:p>
          <a:endParaRPr lang="en-US"/>
        </a:p>
      </dgm:t>
    </dgm:pt>
    <dgm:pt modelId="{0EB18276-DDEF-40A3-9F0A-FFC85C64F547}" type="sibTrans" cxnId="{46FD9C76-A146-441E-B78E-D5986B5E491B}">
      <dgm:prSet/>
      <dgm:spPr/>
      <dgm:t>
        <a:bodyPr/>
        <a:lstStyle/>
        <a:p>
          <a:endParaRPr lang="en-US"/>
        </a:p>
      </dgm:t>
    </dgm:pt>
    <dgm:pt modelId="{7234E388-2DE1-4CFD-B01F-674E891A8686}">
      <dgm:prSet phldrT="[Teks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 algn="l"/>
          <a:r>
            <a:rPr lang="hr-HR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Proučavanje utjecaja svih čimbenika koji kvare metrijsku vrijednost ocjena</a:t>
          </a:r>
        </a:p>
        <a:p>
          <a:pPr algn="l"/>
          <a:r>
            <a:rPr lang="hr-HR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2E9A3EE-18C3-42FF-8C07-7E4BDB802AE9}" type="parTrans" cxnId="{AB255CDA-FC11-4666-B450-4FB7ACD2AD77}">
      <dgm:prSet/>
      <dgm:spPr/>
      <dgm:t>
        <a:bodyPr/>
        <a:lstStyle/>
        <a:p>
          <a:endParaRPr lang="en-US"/>
        </a:p>
      </dgm:t>
    </dgm:pt>
    <dgm:pt modelId="{9BB1E28D-5CBF-43ED-B878-1F01B013B502}" type="sibTrans" cxnId="{AB255CDA-FC11-4666-B450-4FB7ACD2AD77}">
      <dgm:prSet/>
      <dgm:spPr/>
      <dgm:t>
        <a:bodyPr/>
        <a:lstStyle/>
        <a:p>
          <a:endParaRPr lang="en-US"/>
        </a:p>
      </dgm:t>
    </dgm:pt>
    <dgm:pt modelId="{66353AE1-3EBA-4D87-9D5B-B591C108F75A}" type="pres">
      <dgm:prSet presAssocID="{82EDCBF8-9F7B-47F1-935C-501E442302EC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sr-Latn-CS"/>
        </a:p>
      </dgm:t>
    </dgm:pt>
    <dgm:pt modelId="{92873358-0A0A-4982-87FB-8487CC346BEF}" type="pres">
      <dgm:prSet presAssocID="{82EDCBF8-9F7B-47F1-935C-501E442302EC}" presName="matrix" presStyleCnt="0"/>
      <dgm:spPr/>
      <dgm:t>
        <a:bodyPr/>
        <a:lstStyle/>
        <a:p>
          <a:endParaRPr lang="en-US"/>
        </a:p>
      </dgm:t>
    </dgm:pt>
    <dgm:pt modelId="{CA6E3034-2EA6-44A5-B777-0785004292EA}" type="pres">
      <dgm:prSet presAssocID="{82EDCBF8-9F7B-47F1-935C-501E442302EC}" presName="tile1" presStyleLbl="node1" presStyleIdx="0" presStyleCnt="4" custLinFactNeighborX="0" custLinFactNeighborY="-10639"/>
      <dgm:spPr/>
      <dgm:t>
        <a:bodyPr/>
        <a:lstStyle/>
        <a:p>
          <a:endParaRPr lang="en-US"/>
        </a:p>
      </dgm:t>
    </dgm:pt>
    <dgm:pt modelId="{84EB5A19-1C64-4CDF-8FD1-706D7D9D06B5}" type="pres">
      <dgm:prSet presAssocID="{82EDCBF8-9F7B-47F1-935C-501E442302EC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9887AC-2955-479E-A09F-27D8FAC85C4B}" type="pres">
      <dgm:prSet presAssocID="{82EDCBF8-9F7B-47F1-935C-501E442302EC}" presName="tile2" presStyleLbl="node1" presStyleIdx="1" presStyleCnt="4"/>
      <dgm:spPr/>
      <dgm:t>
        <a:bodyPr/>
        <a:lstStyle/>
        <a:p>
          <a:endParaRPr lang="en-US"/>
        </a:p>
      </dgm:t>
    </dgm:pt>
    <dgm:pt modelId="{82A82CFF-91C3-4822-BE15-00EF2C60DA76}" type="pres">
      <dgm:prSet presAssocID="{82EDCBF8-9F7B-47F1-935C-501E442302EC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FC1BDF-38BF-437C-8F92-546962488F84}" type="pres">
      <dgm:prSet presAssocID="{82EDCBF8-9F7B-47F1-935C-501E442302EC}" presName="tile3" presStyleLbl="node1" presStyleIdx="2" presStyleCnt="4" custLinFactNeighborX="-1852" custLinFactNeighborY="1017"/>
      <dgm:spPr/>
      <dgm:t>
        <a:bodyPr/>
        <a:lstStyle/>
        <a:p>
          <a:endParaRPr lang="en-US"/>
        </a:p>
      </dgm:t>
    </dgm:pt>
    <dgm:pt modelId="{0F53B1DC-7296-49A8-8964-4747DE91982E}" type="pres">
      <dgm:prSet presAssocID="{82EDCBF8-9F7B-47F1-935C-501E442302EC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C1410A-0F76-441E-92EF-BC9B487FCFB6}" type="pres">
      <dgm:prSet presAssocID="{82EDCBF8-9F7B-47F1-935C-501E442302EC}" presName="tile4" presStyleLbl="node1" presStyleIdx="3" presStyleCnt="4" custScaleY="109661"/>
      <dgm:spPr/>
      <dgm:t>
        <a:bodyPr/>
        <a:lstStyle/>
        <a:p>
          <a:endParaRPr lang="en-US"/>
        </a:p>
      </dgm:t>
    </dgm:pt>
    <dgm:pt modelId="{130A0DC5-1905-4D1A-B49A-B95CB6D04D02}" type="pres">
      <dgm:prSet presAssocID="{82EDCBF8-9F7B-47F1-935C-501E442302EC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4DBFCB-629F-447C-8A5F-CBA1912342C6}" type="pres">
      <dgm:prSet presAssocID="{82EDCBF8-9F7B-47F1-935C-501E442302EC}" presName="centerTile" presStyleLbl="fgShp" presStyleIdx="0" presStyleCnt="1" custLinFactNeighborX="417" custLinFactNeighborY="-2638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9CC88B24-16E6-430B-BE3C-BDBAC7E9DDDD}" srcId="{A6E71A7B-4344-4C23-8C5B-ACCF3AADC91E}" destId="{9A8CF28C-58A4-44F8-A9F4-888763820D66}" srcOrd="0" destOrd="0" parTransId="{1D071189-6059-49EC-97E7-13EE9CD084C8}" sibTransId="{C0E346F1-6510-45E8-A3CB-7EB35BD05282}"/>
    <dgm:cxn modelId="{E0A557C3-B286-4198-A7DB-072A7D8DF67B}" type="presOf" srcId="{A6E71A7B-4344-4C23-8C5B-ACCF3AADC91E}" destId="{4C4DBFCB-629F-447C-8A5F-CBA1912342C6}" srcOrd="0" destOrd="0" presId="urn:microsoft.com/office/officeart/2005/8/layout/matrix1"/>
    <dgm:cxn modelId="{497E3091-562C-4347-AD60-37D3E74F630F}" srcId="{A6E71A7B-4344-4C23-8C5B-ACCF3AADC91E}" destId="{78C51A69-DB94-4C3D-BF5C-305D96131994}" srcOrd="1" destOrd="0" parTransId="{8D480450-F4D3-482A-88DB-CF9CED02EA00}" sibTransId="{70BB1E55-8639-4C21-BC40-47157DA8BD54}"/>
    <dgm:cxn modelId="{FA705040-F247-4370-B288-91CF35AF952E}" type="presOf" srcId="{9A8CF28C-58A4-44F8-A9F4-888763820D66}" destId="{84EB5A19-1C64-4CDF-8FD1-706D7D9D06B5}" srcOrd="1" destOrd="0" presId="urn:microsoft.com/office/officeart/2005/8/layout/matrix1"/>
    <dgm:cxn modelId="{AE15B95F-D427-4B0C-807B-2A8DAE3BD144}" type="presOf" srcId="{9A8CF28C-58A4-44F8-A9F4-888763820D66}" destId="{CA6E3034-2EA6-44A5-B777-0785004292EA}" srcOrd="0" destOrd="0" presId="urn:microsoft.com/office/officeart/2005/8/layout/matrix1"/>
    <dgm:cxn modelId="{B73EEBC9-344A-4FDB-8D69-B492A46E7180}" type="presOf" srcId="{7C029C14-8CE0-4188-B008-24D3474C01D2}" destId="{00FC1BDF-38BF-437C-8F92-546962488F84}" srcOrd="0" destOrd="0" presId="urn:microsoft.com/office/officeart/2005/8/layout/matrix1"/>
    <dgm:cxn modelId="{46FD9C76-A146-441E-B78E-D5986B5E491B}" srcId="{A6E71A7B-4344-4C23-8C5B-ACCF3AADC91E}" destId="{7C029C14-8CE0-4188-B008-24D3474C01D2}" srcOrd="2" destOrd="0" parTransId="{0D96AC20-4CBC-4D4F-88D2-750681BE5849}" sibTransId="{0EB18276-DDEF-40A3-9F0A-FFC85C64F547}"/>
    <dgm:cxn modelId="{ECDA8FC9-6575-413E-9EC1-322D7E53F557}" srcId="{82EDCBF8-9F7B-47F1-935C-501E442302EC}" destId="{A6E71A7B-4344-4C23-8C5B-ACCF3AADC91E}" srcOrd="0" destOrd="0" parTransId="{FDF5D896-BB85-4A54-BE51-F888AF236E03}" sibTransId="{26A30DF0-37E5-4078-9073-63D6AEC03CD6}"/>
    <dgm:cxn modelId="{D05658A4-6D12-4673-9DC1-311515275D96}" type="presOf" srcId="{7C029C14-8CE0-4188-B008-24D3474C01D2}" destId="{0F53B1DC-7296-49A8-8964-4747DE91982E}" srcOrd="1" destOrd="0" presId="urn:microsoft.com/office/officeart/2005/8/layout/matrix1"/>
    <dgm:cxn modelId="{FCBC5215-5C8E-4CAF-BBB5-E56FE1AF5906}" type="presOf" srcId="{78C51A69-DB94-4C3D-BF5C-305D96131994}" destId="{82A82CFF-91C3-4822-BE15-00EF2C60DA76}" srcOrd="1" destOrd="0" presId="urn:microsoft.com/office/officeart/2005/8/layout/matrix1"/>
    <dgm:cxn modelId="{6D6ED255-695D-4051-9277-6C7819823B40}" type="presOf" srcId="{82EDCBF8-9F7B-47F1-935C-501E442302EC}" destId="{66353AE1-3EBA-4D87-9D5B-B591C108F75A}" srcOrd="0" destOrd="0" presId="urn:microsoft.com/office/officeart/2005/8/layout/matrix1"/>
    <dgm:cxn modelId="{71DC4A18-0183-4939-AC51-7286F16D9870}" type="presOf" srcId="{7234E388-2DE1-4CFD-B01F-674E891A8686}" destId="{130A0DC5-1905-4D1A-B49A-B95CB6D04D02}" srcOrd="1" destOrd="0" presId="urn:microsoft.com/office/officeart/2005/8/layout/matrix1"/>
    <dgm:cxn modelId="{D81184E5-3420-4FB6-A18F-96BD7E08EDE6}" type="presOf" srcId="{78C51A69-DB94-4C3D-BF5C-305D96131994}" destId="{609887AC-2955-479E-A09F-27D8FAC85C4B}" srcOrd="0" destOrd="0" presId="urn:microsoft.com/office/officeart/2005/8/layout/matrix1"/>
    <dgm:cxn modelId="{AB255CDA-FC11-4666-B450-4FB7ACD2AD77}" srcId="{A6E71A7B-4344-4C23-8C5B-ACCF3AADC91E}" destId="{7234E388-2DE1-4CFD-B01F-674E891A8686}" srcOrd="3" destOrd="0" parTransId="{C2E9A3EE-18C3-42FF-8C07-7E4BDB802AE9}" sibTransId="{9BB1E28D-5CBF-43ED-B878-1F01B013B502}"/>
    <dgm:cxn modelId="{2690637F-B416-440C-BE22-0960C6019DFE}" type="presOf" srcId="{7234E388-2DE1-4CFD-B01F-674E891A8686}" destId="{75C1410A-0F76-441E-92EF-BC9B487FCFB6}" srcOrd="0" destOrd="0" presId="urn:microsoft.com/office/officeart/2005/8/layout/matrix1"/>
    <dgm:cxn modelId="{77697024-13E2-4DBE-8684-6062143C7C88}" type="presParOf" srcId="{66353AE1-3EBA-4D87-9D5B-B591C108F75A}" destId="{92873358-0A0A-4982-87FB-8487CC346BEF}" srcOrd="0" destOrd="0" presId="urn:microsoft.com/office/officeart/2005/8/layout/matrix1"/>
    <dgm:cxn modelId="{28C64B35-588A-4597-9AC3-A12B0F2C22FB}" type="presParOf" srcId="{92873358-0A0A-4982-87FB-8487CC346BEF}" destId="{CA6E3034-2EA6-44A5-B777-0785004292EA}" srcOrd="0" destOrd="0" presId="urn:microsoft.com/office/officeart/2005/8/layout/matrix1"/>
    <dgm:cxn modelId="{BFA3D92A-3E67-4FC9-98F9-9FEA98A1E570}" type="presParOf" srcId="{92873358-0A0A-4982-87FB-8487CC346BEF}" destId="{84EB5A19-1C64-4CDF-8FD1-706D7D9D06B5}" srcOrd="1" destOrd="0" presId="urn:microsoft.com/office/officeart/2005/8/layout/matrix1"/>
    <dgm:cxn modelId="{FAF157C0-0275-41F4-979F-6A07C42F04D0}" type="presParOf" srcId="{92873358-0A0A-4982-87FB-8487CC346BEF}" destId="{609887AC-2955-479E-A09F-27D8FAC85C4B}" srcOrd="2" destOrd="0" presId="urn:microsoft.com/office/officeart/2005/8/layout/matrix1"/>
    <dgm:cxn modelId="{EB4755B1-64ED-423E-98AB-4E174CD2A3DA}" type="presParOf" srcId="{92873358-0A0A-4982-87FB-8487CC346BEF}" destId="{82A82CFF-91C3-4822-BE15-00EF2C60DA76}" srcOrd="3" destOrd="0" presId="urn:microsoft.com/office/officeart/2005/8/layout/matrix1"/>
    <dgm:cxn modelId="{29C8754A-9480-4046-A6FE-DB94B104E565}" type="presParOf" srcId="{92873358-0A0A-4982-87FB-8487CC346BEF}" destId="{00FC1BDF-38BF-437C-8F92-546962488F84}" srcOrd="4" destOrd="0" presId="urn:microsoft.com/office/officeart/2005/8/layout/matrix1"/>
    <dgm:cxn modelId="{6A16DA2C-9F49-4011-BB8F-ACDCCD35ED41}" type="presParOf" srcId="{92873358-0A0A-4982-87FB-8487CC346BEF}" destId="{0F53B1DC-7296-49A8-8964-4747DE91982E}" srcOrd="5" destOrd="0" presId="urn:microsoft.com/office/officeart/2005/8/layout/matrix1"/>
    <dgm:cxn modelId="{2C0EC2DC-1BDC-470A-8162-BF16CBFD67E8}" type="presParOf" srcId="{92873358-0A0A-4982-87FB-8487CC346BEF}" destId="{75C1410A-0F76-441E-92EF-BC9B487FCFB6}" srcOrd="6" destOrd="0" presId="urn:microsoft.com/office/officeart/2005/8/layout/matrix1"/>
    <dgm:cxn modelId="{38E405E5-74E9-4337-BD22-EA015CF7CF9D}" type="presParOf" srcId="{92873358-0A0A-4982-87FB-8487CC346BEF}" destId="{130A0DC5-1905-4D1A-B49A-B95CB6D04D02}" srcOrd="7" destOrd="0" presId="urn:microsoft.com/office/officeart/2005/8/layout/matrix1"/>
    <dgm:cxn modelId="{2467AE0E-50E2-4042-A347-D0737C9FBBEA}" type="presParOf" srcId="{66353AE1-3EBA-4D87-9D5B-B591C108F75A}" destId="{4C4DBFCB-629F-447C-8A5F-CBA1912342C6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1E2E414-EE4A-4934-A8F7-501E63F8B82C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0E67785B-02AB-4FB0-802C-CFC86EDCF86D}">
      <dgm:prSet phldrT="[Tekst]" custT="1"/>
      <dgm:spPr/>
      <dgm:t>
        <a:bodyPr/>
        <a:lstStyle/>
        <a:p>
          <a:r>
            <a:rPr lang="hr-HR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Zadatci</a:t>
          </a:r>
          <a:endParaRPr lang="hr-HR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E37513B-5E29-4D5F-8EE2-C78278A0DB16}" type="parTrans" cxnId="{63208245-947F-4E6F-8036-2D984CC75B98}">
      <dgm:prSet/>
      <dgm:spPr/>
      <dgm:t>
        <a:bodyPr/>
        <a:lstStyle/>
        <a:p>
          <a:endParaRPr lang="hr-HR"/>
        </a:p>
      </dgm:t>
    </dgm:pt>
    <dgm:pt modelId="{50DF004E-D22F-476C-8955-D7FCD2682CF9}" type="sibTrans" cxnId="{63208245-947F-4E6F-8036-2D984CC75B98}">
      <dgm:prSet/>
      <dgm:spPr/>
      <dgm:t>
        <a:bodyPr/>
        <a:lstStyle/>
        <a:p>
          <a:endParaRPr lang="hr-HR"/>
        </a:p>
      </dgm:t>
    </dgm:pt>
    <dgm:pt modelId="{A4BD0A15-FC28-445A-AF29-29B6A72BF046}">
      <dgm:prSet phldrT="[Tekst]" custT="1"/>
      <dgm:spPr/>
      <dgm:t>
        <a:bodyPr/>
        <a:lstStyle/>
        <a:p>
          <a:r>
            <a:rPr lang="hr-HR" sz="20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Vrednovanje</a:t>
          </a:r>
          <a:endParaRPr lang="hr-HR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AB87CA5-74AF-445D-8728-C808620823A4}" type="parTrans" cxnId="{C30F0973-1DEC-44DF-BFFF-6CE84F4DA89A}">
      <dgm:prSet/>
      <dgm:spPr/>
      <dgm:t>
        <a:bodyPr/>
        <a:lstStyle/>
        <a:p>
          <a:endParaRPr lang="hr-HR"/>
        </a:p>
      </dgm:t>
    </dgm:pt>
    <dgm:pt modelId="{FC8A80C0-0E34-4359-9534-503F3352B80E}" type="sibTrans" cxnId="{C30F0973-1DEC-44DF-BFFF-6CE84F4DA89A}">
      <dgm:prSet/>
      <dgm:spPr/>
      <dgm:t>
        <a:bodyPr/>
        <a:lstStyle/>
        <a:p>
          <a:endParaRPr lang="hr-HR"/>
        </a:p>
      </dgm:t>
    </dgm:pt>
    <dgm:pt modelId="{E1238F3B-03D8-4C4A-85D3-CC93F23C6B2F}">
      <dgm:prSet phldrT="[Tekst]" custT="1"/>
      <dgm:spPr/>
      <dgm:t>
        <a:bodyPr/>
        <a:lstStyle/>
        <a:p>
          <a:r>
            <a:rPr lang="hr-HR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Cilj</a:t>
          </a:r>
          <a:endParaRPr lang="hr-HR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E08C3A4-4811-4291-AD90-E1995EB36A4C}" type="parTrans" cxnId="{FD7E71CA-AC25-4F38-9BB3-7F43F20D94D0}">
      <dgm:prSet/>
      <dgm:spPr/>
      <dgm:t>
        <a:bodyPr/>
        <a:lstStyle/>
        <a:p>
          <a:endParaRPr lang="hr-HR"/>
        </a:p>
      </dgm:t>
    </dgm:pt>
    <dgm:pt modelId="{9061F195-0D3B-4C0E-8CC6-5868075F68CE}" type="sibTrans" cxnId="{FD7E71CA-AC25-4F38-9BB3-7F43F20D94D0}">
      <dgm:prSet/>
      <dgm:spPr/>
      <dgm:t>
        <a:bodyPr/>
        <a:lstStyle/>
        <a:p>
          <a:endParaRPr lang="hr-HR"/>
        </a:p>
      </dgm:t>
    </dgm:pt>
    <dgm:pt modelId="{36CCDD5D-BAFA-42C2-8934-EC8A9B569680}" type="pres">
      <dgm:prSet presAssocID="{01E2E414-EE4A-4934-A8F7-501E63F8B82C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EDA9EE57-34E8-4C85-AC0D-76155C1EA145}" type="pres">
      <dgm:prSet presAssocID="{0E67785B-02AB-4FB0-802C-CFC86EDCF86D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8D029F91-8237-4663-8707-F5DB4450CFA4}" type="pres">
      <dgm:prSet presAssocID="{0E67785B-02AB-4FB0-802C-CFC86EDCF86D}" presName="gear1srcNode" presStyleLbl="node1" presStyleIdx="0" presStyleCnt="3"/>
      <dgm:spPr/>
      <dgm:t>
        <a:bodyPr/>
        <a:lstStyle/>
        <a:p>
          <a:endParaRPr lang="hr-HR"/>
        </a:p>
      </dgm:t>
    </dgm:pt>
    <dgm:pt modelId="{648442E8-9714-4BA3-A0FB-28FF19884DF0}" type="pres">
      <dgm:prSet presAssocID="{0E67785B-02AB-4FB0-802C-CFC86EDCF86D}" presName="gear1dstNode" presStyleLbl="node1" presStyleIdx="0" presStyleCnt="3"/>
      <dgm:spPr/>
      <dgm:t>
        <a:bodyPr/>
        <a:lstStyle/>
        <a:p>
          <a:endParaRPr lang="hr-HR"/>
        </a:p>
      </dgm:t>
    </dgm:pt>
    <dgm:pt modelId="{0AFF7C5A-8706-4BAE-902C-EB1B0914A65F}" type="pres">
      <dgm:prSet presAssocID="{A4BD0A15-FC28-445A-AF29-29B6A72BF046}" presName="gear2" presStyleLbl="node1" presStyleIdx="1" presStyleCnt="3" custScaleX="156670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7358B076-E4A7-49CD-A50F-D530C952B793}" type="pres">
      <dgm:prSet presAssocID="{A4BD0A15-FC28-445A-AF29-29B6A72BF046}" presName="gear2srcNode" presStyleLbl="node1" presStyleIdx="1" presStyleCnt="3"/>
      <dgm:spPr/>
      <dgm:t>
        <a:bodyPr/>
        <a:lstStyle/>
        <a:p>
          <a:endParaRPr lang="hr-HR"/>
        </a:p>
      </dgm:t>
    </dgm:pt>
    <dgm:pt modelId="{0E714824-8568-489C-B874-BE6F56DCA284}" type="pres">
      <dgm:prSet presAssocID="{A4BD0A15-FC28-445A-AF29-29B6A72BF046}" presName="gear2dstNode" presStyleLbl="node1" presStyleIdx="1" presStyleCnt="3"/>
      <dgm:spPr/>
      <dgm:t>
        <a:bodyPr/>
        <a:lstStyle/>
        <a:p>
          <a:endParaRPr lang="hr-HR"/>
        </a:p>
      </dgm:t>
    </dgm:pt>
    <dgm:pt modelId="{37DDA18B-12DE-4995-9A41-1D3ACD3CEEA2}" type="pres">
      <dgm:prSet presAssocID="{E1238F3B-03D8-4C4A-85D3-CC93F23C6B2F}" presName="gear3" presStyleLbl="node1" presStyleIdx="2" presStyleCnt="3" custScaleX="113150" custScaleY="136970" custLinFactNeighborX="6698" custLinFactNeighborY="254"/>
      <dgm:spPr/>
      <dgm:t>
        <a:bodyPr/>
        <a:lstStyle/>
        <a:p>
          <a:endParaRPr lang="hr-HR"/>
        </a:p>
      </dgm:t>
    </dgm:pt>
    <dgm:pt modelId="{1C7ED2D2-2228-43E2-A2EB-D65CF733A01E}" type="pres">
      <dgm:prSet presAssocID="{E1238F3B-03D8-4C4A-85D3-CC93F23C6B2F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99E46FC9-1E0F-4226-BCB4-E1974CEF20DD}" type="pres">
      <dgm:prSet presAssocID="{E1238F3B-03D8-4C4A-85D3-CC93F23C6B2F}" presName="gear3srcNode" presStyleLbl="node1" presStyleIdx="2" presStyleCnt="3"/>
      <dgm:spPr/>
      <dgm:t>
        <a:bodyPr/>
        <a:lstStyle/>
        <a:p>
          <a:endParaRPr lang="hr-HR"/>
        </a:p>
      </dgm:t>
    </dgm:pt>
    <dgm:pt modelId="{3A1CAD10-3248-4DCE-A4A4-2A3F6D975E1B}" type="pres">
      <dgm:prSet presAssocID="{E1238F3B-03D8-4C4A-85D3-CC93F23C6B2F}" presName="gear3dstNode" presStyleLbl="node1" presStyleIdx="2" presStyleCnt="3"/>
      <dgm:spPr/>
      <dgm:t>
        <a:bodyPr/>
        <a:lstStyle/>
        <a:p>
          <a:endParaRPr lang="hr-HR"/>
        </a:p>
      </dgm:t>
    </dgm:pt>
    <dgm:pt modelId="{CB19CC15-5E14-4A3E-92D1-312A5E7B21A7}" type="pres">
      <dgm:prSet presAssocID="{50DF004E-D22F-476C-8955-D7FCD2682CF9}" presName="connector1" presStyleLbl="sibTrans2D1" presStyleIdx="0" presStyleCnt="3" custLinFactNeighborX="-1081" custLinFactNeighborY="1349"/>
      <dgm:spPr/>
      <dgm:t>
        <a:bodyPr/>
        <a:lstStyle/>
        <a:p>
          <a:endParaRPr lang="hr-HR"/>
        </a:p>
      </dgm:t>
    </dgm:pt>
    <dgm:pt modelId="{C1B23E66-44A0-4CC2-8913-6788D35D60F8}" type="pres">
      <dgm:prSet presAssocID="{FC8A80C0-0E34-4359-9534-503F3352B80E}" presName="connector2" presStyleLbl="sibTrans2D1" presStyleIdx="1" presStyleCnt="3" custLinFactNeighborX="-9690" custLinFactNeighborY="-4020"/>
      <dgm:spPr/>
      <dgm:t>
        <a:bodyPr/>
        <a:lstStyle/>
        <a:p>
          <a:endParaRPr lang="hr-HR"/>
        </a:p>
      </dgm:t>
    </dgm:pt>
    <dgm:pt modelId="{B691ECCC-C3B7-4E2E-A1E5-0C55826080BF}" type="pres">
      <dgm:prSet presAssocID="{9061F195-0D3B-4C0E-8CC6-5868075F68CE}" presName="connector3" presStyleLbl="sibTrans2D1" presStyleIdx="2" presStyleCnt="3"/>
      <dgm:spPr/>
      <dgm:t>
        <a:bodyPr/>
        <a:lstStyle/>
        <a:p>
          <a:endParaRPr lang="hr-HR"/>
        </a:p>
      </dgm:t>
    </dgm:pt>
  </dgm:ptLst>
  <dgm:cxnLst>
    <dgm:cxn modelId="{F70F2308-D5D6-4A15-B7DD-2E00D88ECA6F}" type="presOf" srcId="{01E2E414-EE4A-4934-A8F7-501E63F8B82C}" destId="{36CCDD5D-BAFA-42C2-8934-EC8A9B569680}" srcOrd="0" destOrd="0" presId="urn:microsoft.com/office/officeart/2005/8/layout/gear1"/>
    <dgm:cxn modelId="{9D145A9B-CA35-484B-9E13-285E02996E80}" type="presOf" srcId="{9061F195-0D3B-4C0E-8CC6-5868075F68CE}" destId="{B691ECCC-C3B7-4E2E-A1E5-0C55826080BF}" srcOrd="0" destOrd="0" presId="urn:microsoft.com/office/officeart/2005/8/layout/gear1"/>
    <dgm:cxn modelId="{FD7E71CA-AC25-4F38-9BB3-7F43F20D94D0}" srcId="{01E2E414-EE4A-4934-A8F7-501E63F8B82C}" destId="{E1238F3B-03D8-4C4A-85D3-CC93F23C6B2F}" srcOrd="2" destOrd="0" parTransId="{BE08C3A4-4811-4291-AD90-E1995EB36A4C}" sibTransId="{9061F195-0D3B-4C0E-8CC6-5868075F68CE}"/>
    <dgm:cxn modelId="{57B52FC7-0F79-4A28-A42C-422405360724}" type="presOf" srcId="{50DF004E-D22F-476C-8955-D7FCD2682CF9}" destId="{CB19CC15-5E14-4A3E-92D1-312A5E7B21A7}" srcOrd="0" destOrd="0" presId="urn:microsoft.com/office/officeart/2005/8/layout/gear1"/>
    <dgm:cxn modelId="{63208245-947F-4E6F-8036-2D984CC75B98}" srcId="{01E2E414-EE4A-4934-A8F7-501E63F8B82C}" destId="{0E67785B-02AB-4FB0-802C-CFC86EDCF86D}" srcOrd="0" destOrd="0" parTransId="{BE37513B-5E29-4D5F-8EE2-C78278A0DB16}" sibTransId="{50DF004E-D22F-476C-8955-D7FCD2682CF9}"/>
    <dgm:cxn modelId="{B36358EA-3555-4316-A736-8EB04744683A}" type="presOf" srcId="{FC8A80C0-0E34-4359-9534-503F3352B80E}" destId="{C1B23E66-44A0-4CC2-8913-6788D35D60F8}" srcOrd="0" destOrd="0" presId="urn:microsoft.com/office/officeart/2005/8/layout/gear1"/>
    <dgm:cxn modelId="{3BAEE851-9979-4AE3-ABA5-699ADE4DE2C4}" type="presOf" srcId="{E1238F3B-03D8-4C4A-85D3-CC93F23C6B2F}" destId="{1C7ED2D2-2228-43E2-A2EB-D65CF733A01E}" srcOrd="1" destOrd="0" presId="urn:microsoft.com/office/officeart/2005/8/layout/gear1"/>
    <dgm:cxn modelId="{C78565CA-00EE-4A9B-91D1-B3E25376CB48}" type="presOf" srcId="{E1238F3B-03D8-4C4A-85D3-CC93F23C6B2F}" destId="{99E46FC9-1E0F-4226-BCB4-E1974CEF20DD}" srcOrd="2" destOrd="0" presId="urn:microsoft.com/office/officeart/2005/8/layout/gear1"/>
    <dgm:cxn modelId="{C30F0973-1DEC-44DF-BFFF-6CE84F4DA89A}" srcId="{01E2E414-EE4A-4934-A8F7-501E63F8B82C}" destId="{A4BD0A15-FC28-445A-AF29-29B6A72BF046}" srcOrd="1" destOrd="0" parTransId="{9AB87CA5-74AF-445D-8728-C808620823A4}" sibTransId="{FC8A80C0-0E34-4359-9534-503F3352B80E}"/>
    <dgm:cxn modelId="{F1B6A75E-7103-490E-81CA-285D02377B93}" type="presOf" srcId="{A4BD0A15-FC28-445A-AF29-29B6A72BF046}" destId="{7358B076-E4A7-49CD-A50F-D530C952B793}" srcOrd="1" destOrd="0" presId="urn:microsoft.com/office/officeart/2005/8/layout/gear1"/>
    <dgm:cxn modelId="{2C4FC61A-6A87-474C-8E12-80F924DCB600}" type="presOf" srcId="{0E67785B-02AB-4FB0-802C-CFC86EDCF86D}" destId="{648442E8-9714-4BA3-A0FB-28FF19884DF0}" srcOrd="2" destOrd="0" presId="urn:microsoft.com/office/officeart/2005/8/layout/gear1"/>
    <dgm:cxn modelId="{D8925E17-AB41-45C1-8D2E-24F730B2C45C}" type="presOf" srcId="{A4BD0A15-FC28-445A-AF29-29B6A72BF046}" destId="{0AFF7C5A-8706-4BAE-902C-EB1B0914A65F}" srcOrd="0" destOrd="0" presId="urn:microsoft.com/office/officeart/2005/8/layout/gear1"/>
    <dgm:cxn modelId="{D3FEBAAA-4567-452C-AAA1-D4A05C6BC8C4}" type="presOf" srcId="{0E67785B-02AB-4FB0-802C-CFC86EDCF86D}" destId="{EDA9EE57-34E8-4C85-AC0D-76155C1EA145}" srcOrd="0" destOrd="0" presId="urn:microsoft.com/office/officeart/2005/8/layout/gear1"/>
    <dgm:cxn modelId="{3E939036-8FFA-496C-A28D-43ADE8BB45E2}" type="presOf" srcId="{0E67785B-02AB-4FB0-802C-CFC86EDCF86D}" destId="{8D029F91-8237-4663-8707-F5DB4450CFA4}" srcOrd="1" destOrd="0" presId="urn:microsoft.com/office/officeart/2005/8/layout/gear1"/>
    <dgm:cxn modelId="{B9D79228-373A-4FD2-AF29-85C43B79258C}" type="presOf" srcId="{E1238F3B-03D8-4C4A-85D3-CC93F23C6B2F}" destId="{3A1CAD10-3248-4DCE-A4A4-2A3F6D975E1B}" srcOrd="3" destOrd="0" presId="urn:microsoft.com/office/officeart/2005/8/layout/gear1"/>
    <dgm:cxn modelId="{9756CC93-8E77-4433-AB4C-CBF31A26236F}" type="presOf" srcId="{E1238F3B-03D8-4C4A-85D3-CC93F23C6B2F}" destId="{37DDA18B-12DE-4995-9A41-1D3ACD3CEEA2}" srcOrd="0" destOrd="0" presId="urn:microsoft.com/office/officeart/2005/8/layout/gear1"/>
    <dgm:cxn modelId="{4540F689-14F0-4897-9A2E-77E28DC4CB74}" type="presOf" srcId="{A4BD0A15-FC28-445A-AF29-29B6A72BF046}" destId="{0E714824-8568-489C-B874-BE6F56DCA284}" srcOrd="2" destOrd="0" presId="urn:microsoft.com/office/officeart/2005/8/layout/gear1"/>
    <dgm:cxn modelId="{3E908A12-66ED-4E3A-A98C-BAB87BE20D19}" type="presParOf" srcId="{36CCDD5D-BAFA-42C2-8934-EC8A9B569680}" destId="{EDA9EE57-34E8-4C85-AC0D-76155C1EA145}" srcOrd="0" destOrd="0" presId="urn:microsoft.com/office/officeart/2005/8/layout/gear1"/>
    <dgm:cxn modelId="{F536A0CB-64C8-4A9F-8734-CA23377CCB13}" type="presParOf" srcId="{36CCDD5D-BAFA-42C2-8934-EC8A9B569680}" destId="{8D029F91-8237-4663-8707-F5DB4450CFA4}" srcOrd="1" destOrd="0" presId="urn:microsoft.com/office/officeart/2005/8/layout/gear1"/>
    <dgm:cxn modelId="{83D01CEF-F4FC-414D-ACCA-2341C91330E6}" type="presParOf" srcId="{36CCDD5D-BAFA-42C2-8934-EC8A9B569680}" destId="{648442E8-9714-4BA3-A0FB-28FF19884DF0}" srcOrd="2" destOrd="0" presId="urn:microsoft.com/office/officeart/2005/8/layout/gear1"/>
    <dgm:cxn modelId="{7F7532F0-070E-46DE-A4EF-2179A7AA7522}" type="presParOf" srcId="{36CCDD5D-BAFA-42C2-8934-EC8A9B569680}" destId="{0AFF7C5A-8706-4BAE-902C-EB1B0914A65F}" srcOrd="3" destOrd="0" presId="urn:microsoft.com/office/officeart/2005/8/layout/gear1"/>
    <dgm:cxn modelId="{333C0ACF-42CF-49E0-88A3-94786FC5675D}" type="presParOf" srcId="{36CCDD5D-BAFA-42C2-8934-EC8A9B569680}" destId="{7358B076-E4A7-49CD-A50F-D530C952B793}" srcOrd="4" destOrd="0" presId="urn:microsoft.com/office/officeart/2005/8/layout/gear1"/>
    <dgm:cxn modelId="{B562C92B-DED8-4D6D-86F9-945387911EFE}" type="presParOf" srcId="{36CCDD5D-BAFA-42C2-8934-EC8A9B569680}" destId="{0E714824-8568-489C-B874-BE6F56DCA284}" srcOrd="5" destOrd="0" presId="urn:microsoft.com/office/officeart/2005/8/layout/gear1"/>
    <dgm:cxn modelId="{11C34A14-3E8D-452C-BE22-54FB06F4A0D1}" type="presParOf" srcId="{36CCDD5D-BAFA-42C2-8934-EC8A9B569680}" destId="{37DDA18B-12DE-4995-9A41-1D3ACD3CEEA2}" srcOrd="6" destOrd="0" presId="urn:microsoft.com/office/officeart/2005/8/layout/gear1"/>
    <dgm:cxn modelId="{06208CD5-A0B0-4AE0-B73F-202D88C997A3}" type="presParOf" srcId="{36CCDD5D-BAFA-42C2-8934-EC8A9B569680}" destId="{1C7ED2D2-2228-43E2-A2EB-D65CF733A01E}" srcOrd="7" destOrd="0" presId="urn:microsoft.com/office/officeart/2005/8/layout/gear1"/>
    <dgm:cxn modelId="{6AC10ECE-0115-4428-A7A3-E071F931AAF6}" type="presParOf" srcId="{36CCDD5D-BAFA-42C2-8934-EC8A9B569680}" destId="{99E46FC9-1E0F-4226-BCB4-E1974CEF20DD}" srcOrd="8" destOrd="0" presId="urn:microsoft.com/office/officeart/2005/8/layout/gear1"/>
    <dgm:cxn modelId="{E30F95B6-CDF9-40F8-B791-5B5294CB6D99}" type="presParOf" srcId="{36CCDD5D-BAFA-42C2-8934-EC8A9B569680}" destId="{3A1CAD10-3248-4DCE-A4A4-2A3F6D975E1B}" srcOrd="9" destOrd="0" presId="urn:microsoft.com/office/officeart/2005/8/layout/gear1"/>
    <dgm:cxn modelId="{CCA0DD5F-2B26-464C-B352-CBD6C94481F9}" type="presParOf" srcId="{36CCDD5D-BAFA-42C2-8934-EC8A9B569680}" destId="{CB19CC15-5E14-4A3E-92D1-312A5E7B21A7}" srcOrd="10" destOrd="0" presId="urn:microsoft.com/office/officeart/2005/8/layout/gear1"/>
    <dgm:cxn modelId="{F079582F-789F-4F39-BECF-51D6BC590376}" type="presParOf" srcId="{36CCDD5D-BAFA-42C2-8934-EC8A9B569680}" destId="{C1B23E66-44A0-4CC2-8913-6788D35D60F8}" srcOrd="11" destOrd="0" presId="urn:microsoft.com/office/officeart/2005/8/layout/gear1"/>
    <dgm:cxn modelId="{215D19E4-A2A2-49DE-9D9F-F9D13A4C747F}" type="presParOf" srcId="{36CCDD5D-BAFA-42C2-8934-EC8A9B569680}" destId="{B691ECCC-C3B7-4E2E-A1E5-0C55826080BF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6E3034-2EA6-44A5-B777-0785004292EA}">
      <dsp:nvSpPr>
        <dsp:cNvPr id="0" name=""/>
        <dsp:cNvSpPr/>
      </dsp:nvSpPr>
      <dsp:spPr>
        <a:xfrm rot="16200000">
          <a:off x="906859" y="-962436"/>
          <a:ext cx="2301081" cy="4114800"/>
        </a:xfrm>
        <a:prstGeom prst="round1Rect">
          <a:avLst/>
        </a:prstGeom>
        <a:solidFill>
          <a:schemeClr val="accent3">
            <a:lumMod val="40000"/>
            <a:lumOff val="60000"/>
          </a:schemeClr>
        </a:solidFill>
        <a:ln>
          <a:solidFill>
            <a:schemeClr val="accent1"/>
          </a:solidFill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76936" tIns="376936" rIns="376936" bIns="376936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5300" kern="1200" dirty="0" smtClean="0"/>
        </a:p>
      </dsp:txBody>
      <dsp:txXfrm rot="5400000">
        <a:off x="0" y="-55577"/>
        <a:ext cx="4114800" cy="1725811"/>
      </dsp:txXfrm>
    </dsp:sp>
    <dsp:sp modelId="{609887AC-2955-479E-A09F-27D8FAC85C4B}">
      <dsp:nvSpPr>
        <dsp:cNvPr id="0" name=""/>
        <dsp:cNvSpPr/>
      </dsp:nvSpPr>
      <dsp:spPr>
        <a:xfrm>
          <a:off x="4114800" y="-55576"/>
          <a:ext cx="4114800" cy="2301081"/>
        </a:xfrm>
        <a:prstGeom prst="round1Rect">
          <a:avLst/>
        </a:prstGeom>
        <a:solidFill>
          <a:schemeClr val="accent4">
            <a:lumMod val="20000"/>
            <a:lumOff val="80000"/>
          </a:schemeClr>
        </a:solidFill>
        <a:ln>
          <a:solidFill>
            <a:schemeClr val="accent4">
              <a:lumMod val="40000"/>
              <a:lumOff val="60000"/>
            </a:schemeClr>
          </a:solidFill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DOKIMOLOGIJA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Znanost o ocjenjivanju</a:t>
          </a:r>
          <a:endParaRPr lang="en-US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14800" y="-55576"/>
        <a:ext cx="4114800" cy="1725811"/>
      </dsp:txXfrm>
    </dsp:sp>
    <dsp:sp modelId="{00FC1BDF-38BF-437C-8F92-546962488F84}">
      <dsp:nvSpPr>
        <dsp:cNvPr id="0" name=""/>
        <dsp:cNvSpPr/>
      </dsp:nvSpPr>
      <dsp:spPr>
        <a:xfrm rot="10800000">
          <a:off x="0" y="2268906"/>
          <a:ext cx="4114800" cy="2301081"/>
        </a:xfrm>
        <a:prstGeom prst="round1Rect">
          <a:avLst/>
        </a:prstGeom>
        <a:solidFill>
          <a:schemeClr val="accent5">
            <a:lumMod val="40000"/>
            <a:lumOff val="60000"/>
          </a:schemeClr>
        </a:solidFill>
        <a:ln>
          <a:solidFill>
            <a:schemeClr val="accent5">
              <a:lumMod val="60000"/>
              <a:lumOff val="40000"/>
            </a:schemeClr>
          </a:solidFill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Mjerenje razina učenikovih postignuća kompleksno su i zahtjevno područje školske dokimologije</a:t>
          </a:r>
          <a:endParaRPr lang="en-US" sz="2400" kern="1200" dirty="0">
            <a:solidFill>
              <a:schemeClr val="tx1"/>
            </a:solidFill>
          </a:endParaRPr>
        </a:p>
      </dsp:txBody>
      <dsp:txXfrm rot="10800000">
        <a:off x="0" y="2844177"/>
        <a:ext cx="4114800" cy="1725811"/>
      </dsp:txXfrm>
    </dsp:sp>
    <dsp:sp modelId="{75C1410A-0F76-441E-92EF-BC9B487FCFB6}">
      <dsp:nvSpPr>
        <dsp:cNvPr id="0" name=""/>
        <dsp:cNvSpPr/>
      </dsp:nvSpPr>
      <dsp:spPr>
        <a:xfrm rot="5400000">
          <a:off x="4910505" y="1338645"/>
          <a:ext cx="2523388" cy="4114800"/>
        </a:xfrm>
        <a:prstGeom prst="round1Rect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Proučavanje utjecaja svih čimbenika koji kvare metrijsku vrijednost ocjena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4114800" y="2765198"/>
        <a:ext cx="4114800" cy="1892541"/>
      </dsp:txXfrm>
    </dsp:sp>
    <dsp:sp modelId="{4C4DBFCB-629F-447C-8A5F-CBA1912342C6}">
      <dsp:nvSpPr>
        <dsp:cNvPr id="0" name=""/>
        <dsp:cNvSpPr/>
      </dsp:nvSpPr>
      <dsp:spPr>
        <a:xfrm>
          <a:off x="2890655" y="1422298"/>
          <a:ext cx="2468880" cy="1150540"/>
        </a:xfrm>
        <a:prstGeom prst="roundRect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200" kern="1200" dirty="0" smtClean="0"/>
            <a:t>Odgojno - obrazovni rad</a:t>
          </a:r>
          <a:endParaRPr lang="en-US" sz="2200" kern="1200" dirty="0"/>
        </a:p>
      </dsp:txBody>
      <dsp:txXfrm>
        <a:off x="2946820" y="1478463"/>
        <a:ext cx="2356550" cy="10382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A9EE57-34E8-4C85-AC0D-76155C1EA145}">
      <dsp:nvSpPr>
        <dsp:cNvPr id="0" name=""/>
        <dsp:cNvSpPr/>
      </dsp:nvSpPr>
      <dsp:spPr>
        <a:xfrm>
          <a:off x="3888501" y="2237472"/>
          <a:ext cx="2489279" cy="2489279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Zadatci</a:t>
          </a:r>
          <a:endParaRPr lang="hr-HR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388957" y="2820574"/>
        <a:ext cx="1488367" cy="1279541"/>
      </dsp:txXfrm>
    </dsp:sp>
    <dsp:sp modelId="{0AFF7C5A-8706-4BAE-902C-EB1B0914A65F}">
      <dsp:nvSpPr>
        <dsp:cNvPr id="0" name=""/>
        <dsp:cNvSpPr/>
      </dsp:nvSpPr>
      <dsp:spPr>
        <a:xfrm>
          <a:off x="1927221" y="1649097"/>
          <a:ext cx="2836329" cy="1810384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Vrednovanje</a:t>
          </a:r>
          <a:endParaRPr lang="hr-HR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32123" y="2107621"/>
        <a:ext cx="1626525" cy="893336"/>
      </dsp:txXfrm>
    </dsp:sp>
    <dsp:sp modelId="{37DDA18B-12DE-4995-9A41-1D3ACD3CEEA2}">
      <dsp:nvSpPr>
        <dsp:cNvPr id="0" name=""/>
        <dsp:cNvSpPr/>
      </dsp:nvSpPr>
      <dsp:spPr>
        <a:xfrm rot="20700000">
          <a:off x="3560404" y="419"/>
          <a:ext cx="1852409" cy="2584237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Cilj</a:t>
          </a:r>
          <a:endParaRPr lang="hr-HR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20700000">
        <a:off x="3923285" y="610625"/>
        <a:ext cx="1126647" cy="1363826"/>
      </dsp:txXfrm>
    </dsp:sp>
    <dsp:sp modelId="{CB19CC15-5E14-4A3E-92D1-312A5E7B21A7}">
      <dsp:nvSpPr>
        <dsp:cNvPr id="0" name=""/>
        <dsp:cNvSpPr/>
      </dsp:nvSpPr>
      <dsp:spPr>
        <a:xfrm>
          <a:off x="3666303" y="1902747"/>
          <a:ext cx="3186277" cy="3186277"/>
        </a:xfrm>
        <a:prstGeom prst="circularArrow">
          <a:avLst>
            <a:gd name="adj1" fmla="val 4687"/>
            <a:gd name="adj2" fmla="val 299029"/>
            <a:gd name="adj3" fmla="val 2523572"/>
            <a:gd name="adj4" fmla="val 15845412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B23E66-44A0-4CC2-8913-6788D35D60F8}">
      <dsp:nvSpPr>
        <dsp:cNvPr id="0" name=""/>
        <dsp:cNvSpPr/>
      </dsp:nvSpPr>
      <dsp:spPr>
        <a:xfrm>
          <a:off x="1895251" y="1154040"/>
          <a:ext cx="2315029" cy="2315029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91ECCC-C3B7-4E2E-A1E5-0C55826080BF}">
      <dsp:nvSpPr>
        <dsp:cNvPr id="0" name=""/>
        <dsp:cNvSpPr/>
      </dsp:nvSpPr>
      <dsp:spPr>
        <a:xfrm>
          <a:off x="3043894" y="10162"/>
          <a:ext cx="2496068" cy="2496068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6BD55D-563B-4D7A-81AB-84112EF992F3}" type="datetimeFigureOut">
              <a:rPr lang="hr-HR" smtClean="0"/>
              <a:t>25.6.2017.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7061F9-9D1B-4EF6-A2C5-BA6E7EE97AB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84187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061F9-9D1B-4EF6-A2C5-BA6E7EE97AB0}" type="slidenum">
              <a:rPr lang="hr-HR" smtClean="0"/>
              <a:t>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857627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zervirano mjesto slike slajd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Rezervirano mjesto bilježaka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 smtClean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570364E-8DBB-4C92-8187-B1997926152C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3042B"/>
                </a:solidFill>
                <a:latin typeface="Verdana" pitchFamily="34" charset="0"/>
              </a:defRPr>
            </a:lvl1pPr>
            <a:lvl2pPr marL="742950" indent="-285750" eaLnBrk="0" hangingPunct="0">
              <a:defRPr sz="2400">
                <a:solidFill>
                  <a:srgbClr val="03042B"/>
                </a:solidFill>
                <a:latin typeface="Verdana" pitchFamily="34" charset="0"/>
              </a:defRPr>
            </a:lvl2pPr>
            <a:lvl3pPr marL="1143000" indent="-228600" eaLnBrk="0" hangingPunct="0">
              <a:defRPr sz="2400">
                <a:solidFill>
                  <a:srgbClr val="03042B"/>
                </a:solidFill>
                <a:latin typeface="Verdana" pitchFamily="34" charset="0"/>
              </a:defRPr>
            </a:lvl3pPr>
            <a:lvl4pPr marL="1600200" indent="-228600" eaLnBrk="0" hangingPunct="0">
              <a:defRPr sz="2400">
                <a:solidFill>
                  <a:srgbClr val="03042B"/>
                </a:solidFill>
                <a:latin typeface="Verdana" pitchFamily="34" charset="0"/>
              </a:defRPr>
            </a:lvl4pPr>
            <a:lvl5pPr marL="2057400" indent="-228600" eaLnBrk="0" hangingPunct="0">
              <a:defRPr sz="2400">
                <a:solidFill>
                  <a:srgbClr val="03042B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3042B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3042B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3042B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3042B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fld id="{C063A4FB-D1E8-4733-81DD-030405865B2A}" type="slidenum">
              <a:rPr lang="en-US" altLang="sr-Latn-RS" sz="1200" smtClean="0">
                <a:solidFill>
                  <a:schemeClr val="tx1"/>
                </a:solidFill>
                <a:latin typeface="Times"/>
              </a:rPr>
              <a:pPr>
                <a:defRPr/>
              </a:pPr>
              <a:t>6</a:t>
            </a:fld>
            <a:endParaRPr lang="en-US" altLang="sr-Latn-RS" sz="1200" dirty="0" smtClean="0">
              <a:solidFill>
                <a:schemeClr val="tx1"/>
              </a:solidFill>
              <a:latin typeface="Times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r-HR" altLang="sr-Latn-R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1377C3D-7BB2-4D23-9D10-616807B37D36}" type="datetimeFigureOut">
              <a:rPr lang="sr-Latn-CS" smtClean="0"/>
              <a:t>25.6.2017</a:t>
            </a:fld>
            <a:endParaRPr lang="hr-H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hr-H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77C3D-7BB2-4D23-9D10-616807B37D36}" type="datetimeFigureOut">
              <a:rPr lang="sr-Latn-CS" smtClean="0"/>
              <a:t>25.6.2017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77C3D-7BB2-4D23-9D10-616807B37D36}" type="datetimeFigureOut">
              <a:rPr lang="sr-Latn-CS" smtClean="0"/>
              <a:t>25.6.2017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 altLang="sr-Latn-R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 altLang="sr-Latn-R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D5A7BD-2705-4CB2-A97B-AC034D6ECCF4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111256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77C3D-7BB2-4D23-9D10-616807B37D36}" type="datetimeFigureOut">
              <a:rPr lang="sr-Latn-CS" smtClean="0"/>
              <a:t>25.6.2017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77C3D-7BB2-4D23-9D10-616807B37D36}" type="datetimeFigureOut">
              <a:rPr lang="sr-Latn-CS" smtClean="0"/>
              <a:t>25.6.2017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77C3D-7BB2-4D23-9D10-616807B37D36}" type="datetimeFigureOut">
              <a:rPr lang="sr-Latn-CS" smtClean="0"/>
              <a:t>25.6.2017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77C3D-7BB2-4D23-9D10-616807B37D36}" type="datetimeFigureOut">
              <a:rPr lang="sr-Latn-CS" smtClean="0"/>
              <a:t>25.6.2017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77C3D-7BB2-4D23-9D10-616807B37D36}" type="datetimeFigureOut">
              <a:rPr lang="sr-Latn-CS" smtClean="0"/>
              <a:t>25.6.2017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77C3D-7BB2-4D23-9D10-616807B37D36}" type="datetimeFigureOut">
              <a:rPr lang="sr-Latn-CS" smtClean="0"/>
              <a:t>25.6.2017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1377C3D-7BB2-4D23-9D10-616807B37D36}" type="datetimeFigureOut">
              <a:rPr lang="sr-Latn-CS" smtClean="0"/>
              <a:t>25.6.2017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1377C3D-7BB2-4D23-9D10-616807B37D36}" type="datetimeFigureOut">
              <a:rPr lang="sr-Latn-CS" smtClean="0"/>
              <a:t>25.6.2017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1377C3D-7BB2-4D23-9D10-616807B37D36}" type="datetimeFigureOut">
              <a:rPr lang="sr-Latn-CS" smtClean="0"/>
              <a:t>25.6.2017</a:t>
            </a:fld>
            <a:endParaRPr lang="hr-H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hr-H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9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8062664" cy="3168352"/>
          </a:xfrm>
        </p:spPr>
        <p:txBody>
          <a:bodyPr>
            <a:normAutofit fontScale="90000"/>
          </a:bodyPr>
          <a:lstStyle/>
          <a:p>
            <a:pPr algn="l"/>
            <a:r>
              <a:rPr lang="hr-HR" sz="27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Stručni skup za nastavnike matematike</a:t>
            </a:r>
            <a:br>
              <a:rPr lang="hr-HR" sz="27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sz="27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Sv. Martin na Muri, 25.-27.lipanj 2017</a:t>
            </a:r>
            <a:br>
              <a:rPr lang="hr-HR" sz="27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sz="27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hr-HR" sz="27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sz="27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sz="27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Vrednovanje, </a:t>
            </a:r>
            <a:br>
              <a:rPr lang="hr-HR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važna etapa odgojno-obrazovnog procesa</a:t>
            </a:r>
            <a:br>
              <a:rPr lang="hr-HR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hr-HR" sz="4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293096"/>
            <a:ext cx="7772400" cy="1152128"/>
          </a:xfrm>
        </p:spPr>
        <p:txBody>
          <a:bodyPr>
            <a:normAutofit/>
          </a:bodyPr>
          <a:lstStyle/>
          <a:p>
            <a:r>
              <a:rPr lang="hr-H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mr. sc. Majda </a:t>
            </a:r>
            <a:r>
              <a:rPr lang="hr-HR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Fajdetić</a:t>
            </a:r>
            <a:r>
              <a:rPr lang="hr-H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viša savjetnica u mirovini,</a:t>
            </a:r>
          </a:p>
          <a:p>
            <a:r>
              <a:rPr lang="hr-H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Udruga KUMULUS</a:t>
            </a:r>
          </a:p>
          <a:p>
            <a:endParaRPr lang="hr-H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82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2211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altLang="sr-Latn-RS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Međutim…</a:t>
            </a:r>
            <a:endParaRPr lang="hr-HR" sz="28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340768"/>
            <a:ext cx="4038600" cy="4785395"/>
          </a:xfrm>
        </p:spPr>
        <p:txBody>
          <a:bodyPr rtlCol="0">
            <a:normAutofit/>
          </a:bodyPr>
          <a:lstStyle/>
          <a:p>
            <a:pPr marL="0" indent="0">
              <a:buNone/>
              <a:defRPr/>
            </a:pPr>
            <a:r>
              <a:rPr lang="hr-HR" altLang="sr-Latn-R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 tradicionalnim </a:t>
            </a:r>
          </a:p>
          <a:p>
            <a:pPr marL="0" indent="0">
              <a:buNone/>
              <a:defRPr/>
            </a:pPr>
            <a:r>
              <a:rPr lang="hr-HR" altLang="sr-Latn-R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školama </a:t>
            </a:r>
            <a:r>
              <a:rPr lang="hr-HR" altLang="sr-Latn-R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dominira </a:t>
            </a:r>
            <a:r>
              <a:rPr lang="hr-HR" altLang="sr-Latn-RS" sz="2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sumativno</a:t>
            </a:r>
            <a:r>
              <a:rPr lang="hr-HR" altLang="sr-Latn-R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vrednovanje</a:t>
            </a:r>
            <a:r>
              <a:rPr lang="hr-HR" altLang="sr-Latn-RS" sz="28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/>
            </a:r>
            <a:br>
              <a:rPr lang="hr-HR" altLang="sr-Latn-RS" sz="28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</a:br>
            <a:endParaRPr lang="hr-HR" altLang="sr-Latn-RS" sz="2800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3995936" y="1124744"/>
            <a:ext cx="4526657" cy="4580731"/>
          </a:xfrm>
        </p:spPr>
        <p:txBody>
          <a:bodyPr rtlCol="0">
            <a:normAutofit fontScale="32500" lnSpcReduction="20000"/>
          </a:bodyPr>
          <a:lstStyle/>
          <a:p>
            <a:pPr marL="182880" indent="-182880">
              <a:buFont typeface="Arial" pitchFamily="34" charset="0"/>
              <a:buChar char="•"/>
              <a:defRPr/>
            </a:pPr>
            <a:endParaRPr lang="hr-HR" altLang="sr-Latn-RS" sz="70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  <a:defRPr/>
            </a:pPr>
            <a:r>
              <a:rPr lang="hr-HR" altLang="sr-Latn-RS" sz="7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PROFESIONALNO</a:t>
            </a:r>
            <a:endParaRPr lang="hr-HR" altLang="sr-Latn-RS" sz="7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  <a:defRPr/>
            </a:pPr>
            <a:r>
              <a:rPr lang="hr-HR" altLang="sr-Latn-RS" sz="7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hr-HR" altLang="sr-Latn-RS" sz="7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potrebna češća </a:t>
            </a:r>
            <a:r>
              <a:rPr lang="hr-HR" altLang="sr-Latn-RS" sz="7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 kvalitetnija </a:t>
            </a:r>
          </a:p>
          <a:p>
            <a:pPr marL="0" indent="0">
              <a:buNone/>
              <a:defRPr/>
            </a:pPr>
            <a:r>
              <a:rPr lang="hr-HR" altLang="sr-Latn-RS" sz="7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formativna vrednovanja </a:t>
            </a:r>
          </a:p>
          <a:p>
            <a:pPr marL="0" indent="0">
              <a:buNone/>
              <a:defRPr/>
            </a:pPr>
            <a:endParaRPr lang="hr-HR" altLang="sr-Latn-RS" sz="7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  <a:defRPr/>
            </a:pPr>
            <a:endParaRPr lang="hr-HR" altLang="sr-Latn-RS" sz="7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  <a:defRPr/>
            </a:pPr>
            <a:r>
              <a:rPr lang="hr-HR" altLang="sr-Latn-RS" sz="7000" dirty="0" smtClean="0">
                <a:latin typeface="Times New Roman" pitchFamily="18" charset="0"/>
                <a:cs typeface="Times New Roman" pitchFamily="18" charset="0"/>
              </a:rPr>
              <a:t>   Kvalitetnija nastava </a:t>
            </a:r>
            <a:r>
              <a:rPr lang="hr-HR" altLang="sr-Latn-RS" sz="7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hr-HR" altLang="sr-Latn-RS" sz="7000" dirty="0">
                <a:latin typeface="Times New Roman" pitchFamily="18" charset="0"/>
                <a:cs typeface="Times New Roman" pitchFamily="18" charset="0"/>
              </a:rPr>
            </a:br>
            <a:r>
              <a:rPr lang="hr-HR" altLang="sr-Latn-RS" sz="7000" dirty="0" smtClean="0">
                <a:latin typeface="Times New Roman" pitchFamily="18" charset="0"/>
                <a:cs typeface="Times New Roman" pitchFamily="18" charset="0"/>
              </a:rPr>
              <a:t>   veća </a:t>
            </a:r>
            <a:r>
              <a:rPr lang="hr-HR" altLang="sr-Latn-RS" sz="7000" dirty="0">
                <a:latin typeface="Times New Roman" pitchFamily="18" charset="0"/>
                <a:cs typeface="Times New Roman" pitchFamily="18" charset="0"/>
              </a:rPr>
              <a:t>motivacija za učenje </a:t>
            </a:r>
            <a:br>
              <a:rPr lang="hr-HR" altLang="sr-Latn-RS" sz="7000" dirty="0">
                <a:latin typeface="Times New Roman" pitchFamily="18" charset="0"/>
                <a:cs typeface="Times New Roman" pitchFamily="18" charset="0"/>
              </a:rPr>
            </a:br>
            <a:r>
              <a:rPr lang="hr-HR" altLang="sr-Latn-RS" sz="7000" dirty="0" smtClean="0">
                <a:latin typeface="Times New Roman" pitchFamily="18" charset="0"/>
                <a:cs typeface="Times New Roman" pitchFamily="18" charset="0"/>
              </a:rPr>
              <a:t>   veća </a:t>
            </a:r>
            <a:r>
              <a:rPr lang="hr-HR" altLang="sr-Latn-RS" sz="7000" dirty="0">
                <a:latin typeface="Times New Roman" pitchFamily="18" charset="0"/>
                <a:cs typeface="Times New Roman" pitchFamily="18" charset="0"/>
              </a:rPr>
              <a:t>postignuća učenika  </a:t>
            </a:r>
          </a:p>
          <a:p>
            <a:pPr marL="0" indent="0">
              <a:buNone/>
              <a:defRPr/>
            </a:pPr>
            <a:r>
              <a:rPr lang="hr-HR" altLang="sr-Latn-RS" sz="7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hr-HR" altLang="sr-Latn-RS" sz="7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altLang="sr-Latn-RS" sz="7000" i="1" dirty="0" smtClean="0">
                <a:latin typeface="Times New Roman" pitchFamily="18" charset="0"/>
                <a:cs typeface="Times New Roman" pitchFamily="18" charset="0"/>
              </a:rPr>
              <a:t>u </a:t>
            </a:r>
            <a:r>
              <a:rPr lang="en-GB" altLang="sr-Latn-RS" sz="7000" i="1" dirty="0" err="1">
                <a:latin typeface="Times New Roman" pitchFamily="18" charset="0"/>
                <a:cs typeface="Times New Roman" pitchFamily="18" charset="0"/>
              </a:rPr>
              <a:t>osnovnoj</a:t>
            </a:r>
            <a:r>
              <a:rPr lang="hr-HR" altLang="sr-Latn-RS" sz="7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altLang="sr-Latn-RS" sz="7000" i="1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altLang="sr-Latn-RS" sz="7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altLang="sr-Latn-RS" sz="7000" i="1" dirty="0" err="1">
                <a:latin typeface="Times New Roman" pitchFamily="18" charset="0"/>
                <a:cs typeface="Times New Roman" pitchFamily="18" charset="0"/>
              </a:rPr>
              <a:t>srednjoj</a:t>
            </a:r>
            <a:r>
              <a:rPr lang="hr-HR" altLang="sr-Latn-RS" sz="7000" i="1" dirty="0">
                <a:latin typeface="Times New Roman" pitchFamily="18" charset="0"/>
                <a:cs typeface="Times New Roman" pitchFamily="18" charset="0"/>
              </a:rPr>
              <a:t> š</a:t>
            </a:r>
            <a:r>
              <a:rPr lang="en-GB" altLang="sr-Latn-RS" sz="7000" i="1" dirty="0" err="1">
                <a:latin typeface="Times New Roman" pitchFamily="18" charset="0"/>
                <a:cs typeface="Times New Roman" pitchFamily="18" charset="0"/>
              </a:rPr>
              <a:t>koli</a:t>
            </a:r>
            <a:r>
              <a:rPr lang="hr-HR" altLang="sr-Latn-RS" sz="70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hr-HR" altLang="sr-Latn-RS" sz="7000" i="1" dirty="0">
                <a:latin typeface="Times New Roman" pitchFamily="18" charset="0"/>
                <a:cs typeface="Times New Roman" pitchFamily="18" charset="0"/>
              </a:rPr>
            </a:br>
            <a:endParaRPr lang="hr-HR" sz="7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hr-HR" altLang="sr-Latn-RS" b="1" dirty="0" smtClean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hr-HR" altLang="sr-Latn-RS" b="1" dirty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hr-HR" altLang="sr-Latn-RS" b="1" dirty="0" smtClean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hr-HR" altLang="sr-Latn-RS" b="1" dirty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hr-HR" altLang="sr-Latn-RS" b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hr-HR" dirty="0"/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5148064" y="5705474"/>
            <a:ext cx="3240360" cy="3524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r-HR" altLang="sr-Latn-RS" sz="1400" dirty="0" smtClean="0"/>
              <a:t>Modificirano prema</a:t>
            </a:r>
            <a:r>
              <a:rPr lang="hr-HR" altLang="sr-Latn-RS" sz="1400" dirty="0"/>
              <a:t>: E. </a:t>
            </a:r>
            <a:r>
              <a:rPr lang="hr-HR" altLang="sr-Latn-RS" sz="1400" dirty="0" err="1"/>
              <a:t>Nimac</a:t>
            </a:r>
            <a:r>
              <a:rPr lang="hr-HR" altLang="sr-Latn-RS" sz="1400" dirty="0"/>
              <a:t>, 2005.</a:t>
            </a:r>
          </a:p>
        </p:txBody>
      </p:sp>
      <p:pic>
        <p:nvPicPr>
          <p:cNvPr id="1026" name="Picture 2" descr="C:\Users\majda\AppData\Local\Microsoft\Windows\Temporary Internet Files\Content.IE5\AKN38MPN\sumas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22" y="2996952"/>
            <a:ext cx="2603698" cy="179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273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525963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proces</a:t>
            </a:r>
          </a:p>
          <a:p>
            <a:pPr>
              <a:buFontTx/>
              <a:buChar char="-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procjenjuje se jesu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 ostvareni ciljevi odgojno-obrazovnog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rada</a:t>
            </a:r>
          </a:p>
          <a:p>
            <a:pPr marL="109728" indent="0">
              <a:buNone/>
            </a:pP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hr-H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hr-H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rajnji </a:t>
            </a:r>
            <a:r>
              <a:rPr lang="hr-H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cilj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vrednovanja postignuća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najčešće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 motiviranje svih sudionika odgojno-obrazovnog procesa za kvalitetniji rad.</a:t>
            </a: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11430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Vrednovanje postignuća - ocjenjivanje</a:t>
            </a:r>
            <a:r>
              <a:rPr lang="hr-HR" altLang="sr-Latn-RS" sz="32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fr-FR" altLang="sr-Latn-RS" sz="28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312403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52596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Raznoliki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brojni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čimbenici:</a:t>
            </a:r>
          </a:p>
          <a:p>
            <a:pPr>
              <a:buFontTx/>
              <a:buChar char="-"/>
            </a:pP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čenik</a:t>
            </a:r>
          </a:p>
          <a:p>
            <a:pPr>
              <a:buFontTx/>
              <a:buChar char="-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učitelj/nastavnik</a:t>
            </a:r>
            <a:endParaRPr lang="hr-H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obitelj </a:t>
            </a:r>
          </a:p>
          <a:p>
            <a:pPr>
              <a:buFontTx/>
              <a:buChar char="-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uvjeti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 školi i školskom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okruženju </a:t>
            </a:r>
          </a:p>
          <a:p>
            <a:pPr marL="109728" indent="0">
              <a:buNone/>
            </a:pPr>
            <a:endParaRPr lang="hr-H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Među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čimbenicima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 ističu i odgovori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učenika te učitelj/nastavnik kao mjerni instrument.</a:t>
            </a:r>
          </a:p>
          <a:p>
            <a:pPr marL="109728" indent="0">
              <a:buNone/>
            </a:pPr>
            <a:endParaRPr lang="hr-H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11430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Utjecaj čimbenika na vrednovanje postignuća</a:t>
            </a:r>
            <a:r>
              <a:rPr lang="hr-HR" altLang="sr-Latn-RS" sz="32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fr-FR" altLang="sr-Latn-RS" sz="28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802002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755576" y="1484784"/>
            <a:ext cx="7931224" cy="4641379"/>
          </a:xfrm>
        </p:spPr>
        <p:txBody>
          <a:bodyPr>
            <a:normAutofit fontScale="92500"/>
          </a:bodyPr>
          <a:lstStyle/>
          <a:p>
            <a:pPr marL="109728" indent="0">
              <a:buNone/>
            </a:pP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Iz predmeta poučavanja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proizlazi:</a:t>
            </a:r>
          </a:p>
          <a:p>
            <a:pPr>
              <a:buFontTx/>
              <a:buChar char="-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svaki učenik želi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uspjeti </a:t>
            </a: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vaki se čovjek želi realizirati u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nekom području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buFontTx/>
              <a:buChar char="-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izazov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 trajno usvojiti znanja potrebna za život i postići takav školski uspjeh koji bi zadovoljio potrebe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svih subjekata odgojno-obrazovnog procesa</a:t>
            </a:r>
          </a:p>
          <a:p>
            <a:pPr marL="109728" indent="0">
              <a:buNone/>
            </a:pP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Istovremeno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pritisci roditelja i očekivanja bolje uspješnosti djece također su prisutni te na određen način mogu ometati učitelja u stručnom i profesionalnom radu. </a:t>
            </a:r>
          </a:p>
          <a:p>
            <a:pPr marL="109728" indent="0">
              <a:buNone/>
            </a:pPr>
            <a:endParaRPr lang="hr-H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1143000"/>
          </a:xfrm>
        </p:spPr>
        <p:txBody>
          <a:bodyPr>
            <a:normAutofit fontScale="90000"/>
          </a:bodyPr>
          <a:lstStyle/>
          <a:p>
            <a: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sz="31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Prednosti i izazovi vrednovanja u matematici </a:t>
            </a:r>
            <a:r>
              <a:rPr lang="hr-HR" altLang="sr-Latn-RS" sz="31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altLang="sr-Latn-RS" sz="31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altLang="sr-Latn-RS" sz="31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fr-FR" altLang="sr-Latn-RS" sz="31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77196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755576" y="1484784"/>
            <a:ext cx="7931224" cy="4641379"/>
          </a:xfrm>
        </p:spPr>
        <p:txBody>
          <a:bodyPr>
            <a:normAutofit lnSpcReduction="10000"/>
          </a:bodyPr>
          <a:lstStyle/>
          <a:p>
            <a:pPr>
              <a:buFont typeface="Wingdings 2"/>
              <a:buChar char="P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matematičko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znanje (koncepti, principi, postupci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buFont typeface="Wingdings 2"/>
              <a:buChar char="P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matematičke procese</a:t>
            </a:r>
          </a:p>
          <a:p>
            <a:pPr>
              <a:buFont typeface="Wingdings 2"/>
              <a:buChar char="P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primjenu znanja</a:t>
            </a:r>
          </a:p>
          <a:p>
            <a:pPr>
              <a:buFont typeface="Wingdings 2"/>
              <a:buChar char="P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rješavanje problema</a:t>
            </a:r>
          </a:p>
          <a:p>
            <a:pPr>
              <a:buFont typeface="Wingdings 2"/>
              <a:buChar char="P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više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kognitivne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procese</a:t>
            </a:r>
          </a:p>
          <a:p>
            <a:pPr>
              <a:buFont typeface="Wingdings 2"/>
              <a:buChar char="P"/>
            </a:pPr>
            <a:r>
              <a:rPr lang="hr-HR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psihomotoričke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vještine</a:t>
            </a:r>
          </a:p>
          <a:p>
            <a:pPr>
              <a:buFont typeface="Wingdings 2"/>
              <a:buChar char="P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samostalnost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odgovornost u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radu</a:t>
            </a:r>
          </a:p>
          <a:p>
            <a:pPr marL="109728" indent="0">
              <a:buNone/>
            </a:pPr>
            <a:endParaRPr lang="hr-H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Moguće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 vrednovati i socijalne vještine, komunikaciju i grupni/timski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rad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</p:txBody>
      </p:sp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1143000"/>
          </a:xfrm>
        </p:spPr>
        <p:txBody>
          <a:bodyPr>
            <a:normAutofit fontScale="90000"/>
          </a:bodyPr>
          <a:lstStyle/>
          <a:p>
            <a: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sz="31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Postupak vrednovanja – što i kako vrednujemo?</a:t>
            </a:r>
            <a:r>
              <a:rPr lang="hr-HR" altLang="sr-Latn-RS" sz="31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altLang="sr-Latn-RS" sz="31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fr-FR" altLang="sr-Latn-RS" sz="31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14271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755576" y="1484784"/>
            <a:ext cx="7931224" cy="4641379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 2"/>
              <a:buChar char="P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definirati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jasan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cilj i precizne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ishode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učenja</a:t>
            </a:r>
          </a:p>
          <a:p>
            <a:pPr>
              <a:buFont typeface="Wingdings 2"/>
              <a:buChar char="P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pratiti napredovanje učenika (redovito!)</a:t>
            </a:r>
          </a:p>
          <a:p>
            <a:pPr>
              <a:buFont typeface="Wingdings 2"/>
              <a:buChar char="P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uspostaviti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sustavan i djelotvoran način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evidentiranja</a:t>
            </a:r>
          </a:p>
          <a:p>
            <a:pPr>
              <a:buFont typeface="Wingdings 2"/>
              <a:buChar char="P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provjeravati i ocjenjivati učenike (redovito!)</a:t>
            </a:r>
            <a:endParaRPr lang="hr-H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1143000"/>
          </a:xfrm>
        </p:spPr>
        <p:txBody>
          <a:bodyPr>
            <a:normAutofit fontScale="90000"/>
          </a:bodyPr>
          <a:lstStyle/>
          <a:p>
            <a: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sz="31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Preduvjet(i) za kvalitetno vrednovanje</a:t>
            </a:r>
            <a:br>
              <a:rPr lang="hr-HR" sz="31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fr-FR" altLang="sr-Latn-RS" sz="31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990742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755576" y="1484784"/>
            <a:ext cx="7931224" cy="4641379"/>
          </a:xfrm>
        </p:spPr>
        <p:txBody>
          <a:bodyPr>
            <a:normAutofit/>
          </a:bodyPr>
          <a:lstStyle/>
          <a:p>
            <a:pPr>
              <a:buFont typeface="Wingdings 2"/>
              <a:buChar char="P"/>
            </a:pP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 2"/>
              <a:buChar char="P"/>
            </a:pP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vodi računa o osobitostima fizičkog i psiho-pedagoškog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razvoja</a:t>
            </a:r>
          </a:p>
          <a:p>
            <a:pPr>
              <a:buFont typeface="Wingdings 2"/>
              <a:buChar char="P"/>
            </a:pP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azumije potrebe djece/mladih</a:t>
            </a:r>
          </a:p>
          <a:p>
            <a:pPr>
              <a:buFont typeface="Wingdings 2"/>
              <a:buChar char="P"/>
            </a:pP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repoznaje sposobnosti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mogućnosti učenika</a:t>
            </a:r>
          </a:p>
          <a:p>
            <a:pPr>
              <a:buFont typeface="Wingdings 2"/>
              <a:buChar char="P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uvažava individualne razlike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objektivne okolnosti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 kojima dijete/učenik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živi</a:t>
            </a:r>
            <a:endParaRPr lang="hr-H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 2"/>
              <a:buChar char="P"/>
            </a:pP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1143000"/>
          </a:xfrm>
        </p:spPr>
        <p:txBody>
          <a:bodyPr>
            <a:normAutofit/>
          </a:bodyPr>
          <a:lstStyle/>
          <a:p>
            <a: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Ne zaboravimo da profesionalac…</a:t>
            </a:r>
            <a:endParaRPr lang="fr-FR" altLang="sr-Latn-RS" sz="31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005403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755576" y="1484784"/>
            <a:ext cx="7931224" cy="4641379"/>
          </a:xfrm>
        </p:spPr>
        <p:txBody>
          <a:bodyPr>
            <a:normAutofit/>
          </a:bodyPr>
          <a:lstStyle/>
          <a:p>
            <a:pPr>
              <a:buFont typeface="Wingdings 2"/>
              <a:buChar char="P"/>
            </a:pP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 2"/>
              <a:buChar char="P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nije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moguće bez primjene odgovarajućih elemenata i kriterija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ocjenjivanja</a:t>
            </a:r>
          </a:p>
          <a:p>
            <a:pPr marL="109728" indent="0">
              <a:buNone/>
            </a:pPr>
            <a:endParaRPr lang="hr-H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 2"/>
              <a:buChar char="P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najčešći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elementi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su:</a:t>
            </a:r>
          </a:p>
          <a:p>
            <a:pPr>
              <a:buFontTx/>
              <a:buChar char="-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usvojenost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razumijevanje nastavnih sadržaja </a:t>
            </a: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primjena znanja</a:t>
            </a:r>
          </a:p>
          <a:p>
            <a:pPr marL="109728" indent="0">
              <a:buNone/>
            </a:pPr>
            <a:endParaRPr lang="hr-H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Oba </a:t>
            </a:r>
            <a:r>
              <a:rPr lang="hr-HR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elementa mogu se provjeravati pisano i usmeno.</a:t>
            </a:r>
          </a:p>
          <a:p>
            <a:pPr>
              <a:buFont typeface="Wingdings 2"/>
              <a:buChar char="P"/>
            </a:pP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1143000"/>
          </a:xfrm>
        </p:spPr>
        <p:txBody>
          <a:bodyPr>
            <a:normAutofit fontScale="90000"/>
          </a:bodyPr>
          <a:lstStyle/>
          <a:p>
            <a: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Objektivno vrednovanje učeničkih postignuća</a:t>
            </a:r>
            <a:endParaRPr lang="fr-FR" altLang="sr-Latn-RS" sz="31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393790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467544" y="1196752"/>
            <a:ext cx="8219256" cy="4929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Vrednuje se:</a:t>
            </a:r>
          </a:p>
          <a:p>
            <a:pPr marL="109728" indent="0">
              <a:buNone/>
            </a:pP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/>
            </a:endParaRPr>
          </a:p>
          <a:p>
            <a:pPr marL="109728" indent="0">
              <a:buNone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/>
              </a:rPr>
              <a:t> </a:t>
            </a:r>
            <a:r>
              <a:rPr lang="hr-H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znanje </a:t>
            </a:r>
            <a:r>
              <a:rPr lang="hr-H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razumijevanje matematičkih </a:t>
            </a:r>
            <a:r>
              <a:rPr lang="hr-H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pojmova</a:t>
            </a:r>
          </a:p>
          <a:p>
            <a:pPr marL="109728" indent="0">
              <a:buNone/>
            </a:pPr>
            <a:r>
              <a:rPr lang="hr-H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definirati                  </a:t>
            </a:r>
            <a:endParaRPr lang="hr-H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- označiti</a:t>
            </a:r>
            <a:endParaRPr lang="hr-H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- izreći</a:t>
            </a:r>
          </a:p>
          <a:p>
            <a:pPr marL="109728" indent="0">
              <a:buNone/>
            </a:pP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- odabrati</a:t>
            </a:r>
          </a:p>
          <a:p>
            <a:pPr marL="109728" indent="0">
              <a:buNone/>
            </a:pP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-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objasniti </a:t>
            </a: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-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koristiti formule i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simbole</a:t>
            </a:r>
          </a:p>
          <a:p>
            <a:pPr>
              <a:buFont typeface="Wingdings 2"/>
              <a:buChar char="P"/>
            </a:pP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922114"/>
          </a:xfrm>
        </p:spPr>
        <p:txBody>
          <a:bodyPr>
            <a:normAutofit/>
          </a:bodyPr>
          <a:lstStyle/>
          <a:p>
            <a: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Primjer: usvojenost i razumijevanje sadržaja</a:t>
            </a:r>
            <a:endParaRPr lang="fr-FR" altLang="sr-Latn-RS" sz="31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424773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467544" y="1196752"/>
            <a:ext cx="8219256" cy="4929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Vrednuje se:</a:t>
            </a:r>
          </a:p>
          <a:p>
            <a:pPr marL="109728" indent="0">
              <a:buNone/>
            </a:pPr>
            <a:endParaRPr lang="hr-HR" sz="10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/>
            </a:endParaRPr>
          </a:p>
          <a:p>
            <a:pPr marL="109728" indent="0">
              <a:buNone/>
            </a:pPr>
            <a:r>
              <a:rPr lang="hr-H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/>
              </a:rPr>
              <a:t> </a:t>
            </a:r>
            <a:r>
              <a:rPr lang="hr-H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znanje </a:t>
            </a:r>
            <a:r>
              <a:rPr lang="hr-H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hr-H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postupcima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09728" indent="0">
              <a:buNone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učinkovito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izvršavati i obrazložiti korake u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postupku</a:t>
            </a:r>
          </a:p>
          <a:p>
            <a:pPr marL="109728" indent="0">
              <a:buNone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provjeriti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rezultate </a:t>
            </a: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prepoznati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točne i netočne postupke.</a:t>
            </a:r>
          </a:p>
          <a:p>
            <a:pPr>
              <a:buFont typeface="Wingdings 2"/>
              <a:buChar char="P"/>
            </a:pP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922114"/>
          </a:xfrm>
        </p:spPr>
        <p:txBody>
          <a:bodyPr>
            <a:normAutofit/>
          </a:bodyPr>
          <a:lstStyle/>
          <a:p>
            <a: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Primjer: usvojenost i razumijevanje sadržaja</a:t>
            </a:r>
            <a:endParaRPr lang="fr-FR" altLang="sr-Latn-RS" sz="31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43796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765175"/>
            <a:ext cx="8424739" cy="55435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hr-HR" sz="2800" dirty="0"/>
              <a:t/>
            </a:r>
            <a:br>
              <a:rPr lang="hr-HR" sz="2800" dirty="0"/>
            </a:br>
            <a:r>
              <a:rPr lang="hr-HR" sz="2800" dirty="0"/>
              <a:t/>
            </a:r>
            <a:br>
              <a:rPr lang="hr-HR" sz="2800" dirty="0"/>
            </a:br>
            <a:r>
              <a:rPr lang="hr-HR" sz="31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hr-HR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hr-HR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hr-HR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hr-HR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hr-HR" sz="3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hr-HR" sz="3100" dirty="0">
                <a:latin typeface="Times New Roman" pitchFamily="18" charset="0"/>
                <a:cs typeface="Times New Roman" pitchFamily="18" charset="0"/>
              </a:rPr>
            </a:br>
            <a:r>
              <a:rPr lang="hr-HR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hr-HR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hr-HR" sz="3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hr-HR" sz="3100" dirty="0">
                <a:latin typeface="Times New Roman" pitchFamily="18" charset="0"/>
                <a:cs typeface="Times New Roman" pitchFamily="18" charset="0"/>
              </a:rPr>
            </a:br>
            <a:r>
              <a:rPr lang="hr-HR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hr-HR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hr-HR" sz="3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Cilj </a:t>
            </a:r>
            <a:r>
              <a:rPr lang="hr-HR" sz="31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hr-HR" sz="3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svrha izlaganja:</a:t>
            </a:r>
            <a:r>
              <a:rPr lang="hr-HR" sz="31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hr-HR" sz="31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hr-HR" sz="31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hr-HR" sz="31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hr-HR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- </a:t>
            </a:r>
            <a:r>
              <a:rPr lang="hr-HR" sz="3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podsjetiti</a:t>
            </a:r>
            <a:r>
              <a:rPr lang="hr-HR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(se) na vrednovanje kao važnu etapu </a:t>
            </a:r>
            <a:br>
              <a:rPr lang="hr-HR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hr-HR" sz="31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odgojno-obrazovnog procesa</a:t>
            </a:r>
            <a:br>
              <a:rPr lang="hr-HR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hr-HR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- </a:t>
            </a:r>
            <a:r>
              <a:rPr lang="hr-HR" sz="3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opisati </a:t>
            </a:r>
            <a:r>
              <a:rPr lang="hr-HR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područje djelovanja školske dokimologije</a:t>
            </a:r>
            <a:br>
              <a:rPr lang="hr-HR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hr-HR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- </a:t>
            </a:r>
            <a:r>
              <a:rPr lang="hr-HR" sz="3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obrazložiti</a:t>
            </a:r>
            <a:r>
              <a:rPr lang="hr-HR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čimbenike koji utječu na vrednovanje i</a:t>
            </a:r>
            <a:br>
              <a:rPr lang="hr-HR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hr-HR" sz="31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ocjenjivanje</a:t>
            </a:r>
            <a:br>
              <a:rPr lang="hr-HR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hr-HR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- </a:t>
            </a:r>
            <a:r>
              <a:rPr lang="hr-HR" sz="3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usporediti </a:t>
            </a:r>
            <a:r>
              <a:rPr lang="hr-HR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uzroke slabe metrijske vrijednosti ocjene</a:t>
            </a:r>
            <a:br>
              <a:rPr lang="hr-HR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hr-HR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- </a:t>
            </a:r>
            <a:r>
              <a:rPr lang="hr-HR" sz="3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istaknuti</a:t>
            </a:r>
            <a:r>
              <a:rPr lang="hr-HR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važnost motivacije</a:t>
            </a:r>
            <a:br>
              <a:rPr lang="hr-HR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hr-HR" sz="31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- </a:t>
            </a:r>
            <a:r>
              <a:rPr lang="hr-HR" sz="3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potaknuti</a:t>
            </a:r>
            <a:r>
              <a:rPr lang="hr-HR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unapređivanje kvalitete vrednovanja i</a:t>
            </a:r>
            <a:br>
              <a:rPr lang="hr-HR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hr-HR" sz="31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ocjenjivanja </a:t>
            </a:r>
            <a:br>
              <a:rPr lang="hr-HR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hr-HR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hr-HR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hr-HR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hr-HR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hr-HR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hr-HR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hr-HR" sz="31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hr-HR" sz="31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hr-HR" sz="2800" b="0" dirty="0">
                <a:effectLst/>
              </a:rPr>
              <a:t/>
            </a:r>
            <a:br>
              <a:rPr lang="hr-HR" sz="2800" b="0" dirty="0">
                <a:effectLst/>
              </a:rPr>
            </a:br>
            <a:r>
              <a:rPr lang="hr-HR" sz="2800" b="0" dirty="0"/>
              <a:t/>
            </a:r>
            <a:br>
              <a:rPr lang="hr-HR" sz="2800" b="0" dirty="0"/>
            </a:br>
            <a:r>
              <a:rPr lang="hr-HR" sz="2800" b="0" dirty="0"/>
              <a:t/>
            </a:r>
            <a:br>
              <a:rPr lang="hr-HR" sz="2800" b="0" dirty="0"/>
            </a:br>
            <a:r>
              <a:rPr lang="hr-HR" sz="2800" b="0" dirty="0"/>
              <a:t/>
            </a:r>
            <a:br>
              <a:rPr lang="hr-HR" sz="2800" b="0" dirty="0"/>
            </a:br>
            <a:r>
              <a:rPr lang="hr-HR" sz="2800" b="0" dirty="0"/>
              <a:t/>
            </a:r>
            <a:br>
              <a:rPr lang="hr-HR" sz="2800" b="0" dirty="0"/>
            </a:br>
            <a:r>
              <a:rPr lang="hr-HR" sz="2800" b="0" dirty="0"/>
              <a:t/>
            </a:r>
            <a:br>
              <a:rPr lang="hr-HR" sz="2800" b="0" dirty="0"/>
            </a:br>
            <a:r>
              <a:rPr lang="hr-HR" sz="2800" b="0" dirty="0"/>
              <a:t>						</a:t>
            </a:r>
            <a:endParaRPr lang="en-US" sz="2800" b="0" dirty="0"/>
          </a:p>
        </p:txBody>
      </p:sp>
    </p:spTree>
    <p:extLst>
      <p:ext uri="{BB962C8B-B14F-4D97-AF65-F5344CB8AC3E}">
        <p14:creationId xmlns:p14="http://schemas.microsoft.com/office/powerpoint/2010/main" val="24253030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467544" y="1124744"/>
            <a:ext cx="8219256" cy="540060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Vrednuje se:</a:t>
            </a:r>
          </a:p>
          <a:p>
            <a:pPr marL="109728" indent="0">
              <a:buNone/>
            </a:pP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/>
              </a:rPr>
              <a:t>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sposobnost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rješavanja problema i matematičko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modeliranje</a:t>
            </a:r>
          </a:p>
          <a:p>
            <a:pPr>
              <a:buFont typeface="Wingdings 2"/>
              <a:buChar char="P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rješavanje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problema primjenom raznih strategija za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rješavanje</a:t>
            </a:r>
          </a:p>
          <a:p>
            <a:pPr>
              <a:buFont typeface="Wingdings 2"/>
              <a:buChar char="P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obrazloženje rješenja</a:t>
            </a:r>
          </a:p>
        </p:txBody>
      </p:sp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850106"/>
          </a:xfrm>
        </p:spPr>
        <p:txBody>
          <a:bodyPr>
            <a:normAutofit/>
          </a:bodyPr>
          <a:lstStyle/>
          <a:p>
            <a: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Primjer: primjena znanja </a:t>
            </a:r>
            <a:endParaRPr lang="fr-FR" altLang="sr-Latn-RS" sz="31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086462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755576" y="1484784"/>
            <a:ext cx="7931224" cy="4641379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hr-H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Vrednujući </a:t>
            </a:r>
            <a:r>
              <a:rPr lang="hr-H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sposobnost povezivanja i matematičkog zaključivanja </a:t>
            </a:r>
            <a:r>
              <a:rPr lang="hr-H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učitelj/nastavnik će: </a:t>
            </a:r>
          </a:p>
          <a:p>
            <a:pPr marL="109728" indent="0">
              <a:buNone/>
            </a:pPr>
            <a:endParaRPr lang="hr-HR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 2"/>
              <a:buChar char="P"/>
            </a:pPr>
            <a:r>
              <a:rPr lang="hr-H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provjeriti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kako učenik povezuje matematiku s vlastitim iskustvom i primjenom u svakodnevnom životu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prilikom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izrade projektnih i/ili seminarskih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zadataka</a:t>
            </a:r>
          </a:p>
        </p:txBody>
      </p:sp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1143000"/>
          </a:xfrm>
        </p:spPr>
        <p:txBody>
          <a:bodyPr>
            <a:normAutofit/>
          </a:bodyPr>
          <a:lstStyle/>
          <a:p>
            <a: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Primjer: primjena znanja </a:t>
            </a:r>
            <a:endParaRPr lang="fr-FR" altLang="sr-Latn-RS" sz="31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702052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755576" y="1484784"/>
            <a:ext cx="7931224" cy="4641379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Provjeravanje je mjerenje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jer ima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09728" indent="0">
              <a:buNone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109728" indent="0">
              <a:buNone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predmet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mjerenja (matematičko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znanje)</a:t>
            </a:r>
          </a:p>
          <a:p>
            <a:pPr marL="109728" indent="0">
              <a:buNone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instrument kojim se mjeri (nastavnik matematike, ispiti)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109728" indent="0">
              <a:buNone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tehniku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mjerenja (načini ispitivanja i ocjenjivanja matematike).</a:t>
            </a: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1143000"/>
          </a:xfrm>
        </p:spPr>
        <p:txBody>
          <a:bodyPr>
            <a:normAutofit/>
          </a:bodyPr>
          <a:lstStyle/>
          <a:p>
            <a: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Bitna obilježja provjeravanja</a:t>
            </a:r>
            <a:endParaRPr lang="fr-FR" altLang="sr-Latn-RS" sz="31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789222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323528" y="1628800"/>
            <a:ext cx="8568952" cy="449736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hr-H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Matematičko </a:t>
            </a:r>
            <a:r>
              <a:rPr lang="hr-H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znanje </a:t>
            </a:r>
            <a:r>
              <a:rPr lang="hr-H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kompetencija </a:t>
            </a:r>
            <a:endParaRPr lang="hr-HR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hr-HR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sposobnost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razvoja i primjene matematičkog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mišljenja </a:t>
            </a:r>
          </a:p>
          <a:p>
            <a:pPr>
              <a:buFontTx/>
              <a:buChar char="-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naglasak na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procesu i aktivnostima tijekom kojih se usvaja dobro vladanje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brojevima</a:t>
            </a:r>
          </a:p>
          <a:p>
            <a:pPr>
              <a:buFontTx/>
              <a:buChar char="-"/>
            </a:pP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sposobnost i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volja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 korištenjem matematičkih načina logičkog i prostornog mišljenja </a:t>
            </a: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prikazivanja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formula, modela, grafova, grafikona i 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konstrukcija… </a:t>
            </a:r>
          </a:p>
        </p:txBody>
      </p:sp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1143000"/>
          </a:xfrm>
        </p:spPr>
        <p:txBody>
          <a:bodyPr>
            <a:normAutofit/>
          </a:bodyPr>
          <a:lstStyle/>
          <a:p>
            <a: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 Predmet mjerenja</a:t>
            </a:r>
            <a:endParaRPr lang="fr-FR" altLang="sr-Latn-RS" sz="31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937469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755576" y="1484784"/>
            <a:ext cx="7931224" cy="4641379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hr-HR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hr-HR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Ocjena </a:t>
            </a:r>
            <a:r>
              <a:rPr lang="hr-HR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 morala biti određena učenikovim znanjem, a ne nastavnikovim osobinama ili kompetencijama.</a:t>
            </a:r>
            <a:endParaRPr lang="hr-H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 mjerenje tj. ispitivanje i ocjenjivanje bilo pouzdano i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točno rezultat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mora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biti:</a:t>
            </a:r>
          </a:p>
          <a:p>
            <a:pPr>
              <a:buFontTx/>
              <a:buChar char="-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određen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veličinom onoga što se mjeri (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znanje)</a:t>
            </a:r>
          </a:p>
          <a:p>
            <a:pPr>
              <a:buFontTx/>
              <a:buChar char="-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mjerni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instrument ne bi smio utjecati na rezultat </a:t>
            </a: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1143000"/>
          </a:xfrm>
        </p:spPr>
        <p:txBody>
          <a:bodyPr>
            <a:normAutofit/>
          </a:bodyPr>
          <a:lstStyle/>
          <a:p>
            <a: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Instrument mjerenja – učitelj/nastavnik</a:t>
            </a:r>
            <a:endParaRPr lang="fr-FR" altLang="sr-Latn-RS" sz="31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937469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755576" y="1484784"/>
            <a:ext cx="7931224" cy="4641379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hr-HR" sz="28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hr-HR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Načini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ispitivanja i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ocjenjivanja</a:t>
            </a:r>
          </a:p>
          <a:p>
            <a:pPr>
              <a:buFontTx/>
              <a:buChar char="-"/>
            </a:pP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neznatno se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ali i značajno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razlikuju</a:t>
            </a:r>
          </a:p>
          <a:p>
            <a:pPr>
              <a:buFontTx/>
              <a:buChar char="-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kontinuiran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 i nezaobilazan </a:t>
            </a:r>
            <a:r>
              <a:rPr lang="sr-Cyrl-C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obrazovno-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odgoj</a:t>
            </a:r>
            <a:r>
              <a:rPr lang="sr-Cyrl-C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 postupak koji ima više </a:t>
            </a:r>
            <a:r>
              <a:rPr lang="sr-Cyrl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funkcija</a:t>
            </a: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1143000"/>
          </a:xfrm>
        </p:spPr>
        <p:txBody>
          <a:bodyPr>
            <a:normAutofit/>
          </a:bodyPr>
          <a:lstStyle/>
          <a:p>
            <a: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Tehnika mjerenja</a:t>
            </a:r>
            <a:endParaRPr lang="fr-FR" altLang="sr-Latn-RS" sz="31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937469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395536" y="1484784"/>
            <a:ext cx="8291264" cy="4641379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hr-HR" sz="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hr-H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izravno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mjerne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jedinice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 iste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vrste kao i predmet 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mjerenja. Znanje nije izravno dostupno mjerenju ako predmet mjerenja i mjerne jedinice nisu iste vrste!</a:t>
            </a:r>
          </a:p>
          <a:p>
            <a:pPr marL="109728" indent="0">
              <a:buNone/>
            </a:pPr>
            <a:endParaRPr lang="hr-HR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hr-HR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hr-H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posredno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učitelj/nastavnik pojavljuje se kao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mjerni instrument koji „mjeri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 te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preko reakcija u određenim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okolnostima donosi zaključak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 temelju odgovora učenika </a:t>
            </a: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1143000"/>
          </a:xfrm>
        </p:spPr>
        <p:txBody>
          <a:bodyPr>
            <a:normAutofit/>
          </a:bodyPr>
          <a:lstStyle/>
          <a:p>
            <a: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Izravno i neizravno mjerenje</a:t>
            </a:r>
            <a:endParaRPr lang="fr-FR" altLang="sr-Latn-RS" sz="31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760423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395536" y="1484784"/>
            <a:ext cx="8291264" cy="4641379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Treba/mora:</a:t>
            </a:r>
          </a:p>
          <a:p>
            <a:pPr>
              <a:buFontTx/>
              <a:buChar char="-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odražavati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postignuće učenika u svim ishodima odgojno-obrazovnog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rada i uključiti svaki kriterij</a:t>
            </a:r>
          </a:p>
          <a:p>
            <a:pPr>
              <a:buFontTx/>
              <a:buChar char="-"/>
            </a:pP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iti javno i argumentirano</a:t>
            </a:r>
          </a:p>
          <a:p>
            <a:pPr>
              <a:buFontTx/>
              <a:buChar char="-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aktivna i konstruktivna uloga učenika</a:t>
            </a:r>
          </a:p>
          <a:p>
            <a:pPr>
              <a:buFontTx/>
              <a:buChar char="-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završnu riječ ima učitelj/nastavnik</a:t>
            </a:r>
          </a:p>
          <a:p>
            <a:pPr marL="109728" indent="0">
              <a:buNone/>
            </a:pP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Nije opravdano zaključivanje:</a:t>
            </a:r>
          </a:p>
          <a:p>
            <a:pPr marL="109728" indent="0">
              <a:buNone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uz pomoć iskazivanja aritmetičke sredina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svih ocjena</a:t>
            </a:r>
          </a:p>
          <a:p>
            <a:pPr>
              <a:buFontTx/>
              <a:buChar char="-"/>
            </a:pP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1066130"/>
          </a:xfrm>
        </p:spPr>
        <p:txBody>
          <a:bodyPr>
            <a:normAutofit fontScale="90000"/>
          </a:bodyPr>
          <a:lstStyle/>
          <a:p>
            <a: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Zaključna ocjena</a:t>
            </a:r>
            <a:endParaRPr lang="fr-FR" altLang="sr-Latn-RS" sz="31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751906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467544" y="1484784"/>
            <a:ext cx="8219256" cy="4641379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Utjecaj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velikog broja različitih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čimbenika</a:t>
            </a:r>
          </a:p>
          <a:p>
            <a:pPr marL="109728" indent="0">
              <a:buNone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djeluju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onda kada ih je učitelj/nastavnik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svjestan</a:t>
            </a:r>
          </a:p>
          <a:p>
            <a:pPr marL="109728" indent="0">
              <a:buNone/>
            </a:pP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učenik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njegova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motivacija</a:t>
            </a:r>
          </a:p>
          <a:p>
            <a:pPr>
              <a:buFontTx/>
              <a:buChar char="-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pogreške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ocjenjivanju (tehnika, subjektivne…)</a:t>
            </a:r>
          </a:p>
          <a:p>
            <a:pPr>
              <a:buFontTx/>
              <a:buChar char="-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roditelj/skrbnik </a:t>
            </a:r>
          </a:p>
          <a:p>
            <a:pPr>
              <a:buFontTx/>
              <a:buChar char="-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hr-H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496944" cy="1143000"/>
          </a:xfrm>
        </p:spPr>
        <p:txBody>
          <a:bodyPr>
            <a:normAutofit fontScale="90000"/>
          </a:bodyPr>
          <a:lstStyle/>
          <a:p>
            <a: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Čimbenici koji utječu na vrednovanje i ocjenjivanje</a:t>
            </a:r>
            <a:endParaRPr lang="fr-FR" altLang="sr-Latn-RS" sz="31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060759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666523"/>
          </a:xfrm>
        </p:spPr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Vezani za:</a:t>
            </a:r>
          </a:p>
          <a:p>
            <a:pPr>
              <a:buFontTx/>
              <a:buChar char="-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posredno mjerenje</a:t>
            </a:r>
          </a:p>
          <a:p>
            <a:pPr>
              <a:buFontTx/>
              <a:buChar char="-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vrednovanje bez jasnih kriterija</a:t>
            </a:r>
          </a:p>
          <a:p>
            <a:pPr>
              <a:buFontTx/>
              <a:buChar char="-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različiti načini ispitivanja</a:t>
            </a:r>
          </a:p>
          <a:p>
            <a:pPr>
              <a:buFontTx/>
              <a:buChar char="-"/>
            </a:pP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čitelj/nastavnik kao mjerni instrument</a:t>
            </a:r>
          </a:p>
          <a:p>
            <a:pPr>
              <a:buFontTx/>
              <a:buChar char="-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„osobna jednadžba” </a:t>
            </a:r>
          </a:p>
          <a:p>
            <a:pPr>
              <a:buFontTx/>
              <a:buChar char="-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„halo-efekt” – logička pogreška</a:t>
            </a:r>
          </a:p>
          <a:p>
            <a:pPr>
              <a:buFontTx/>
              <a:buChar char="-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„pogreška sredine”</a:t>
            </a:r>
          </a:p>
          <a:p>
            <a:pPr>
              <a:buFontTx/>
              <a:buChar char="-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„pogreška diferencijacije</a:t>
            </a:r>
          </a:p>
          <a:p>
            <a:pPr>
              <a:buFontTx/>
              <a:buChar char="-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različito značenje ocjene</a:t>
            </a:r>
          </a:p>
          <a:p>
            <a:pPr>
              <a:buFontTx/>
              <a:buChar char="-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uloge učitelj/nastavnika</a:t>
            </a:r>
          </a:p>
          <a:p>
            <a:pPr>
              <a:buFontTx/>
              <a:buChar char="-"/>
            </a:pP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hr-H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2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Uzroci slabe metrijske vrijednosti ocjene</a:t>
            </a:r>
            <a:endParaRPr lang="hr-HR" sz="3200" b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17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Rezervirano mjesto sadržaja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0121298"/>
              </p:ext>
            </p:extLst>
          </p:nvPr>
        </p:nvGraphicFramePr>
        <p:xfrm>
          <a:off x="457200" y="1524000"/>
          <a:ext cx="8229600" cy="4602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Podsjetimo se …</a:t>
            </a:r>
            <a:br>
              <a:rPr lang="hr-HR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hr-HR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  <a:r>
              <a:rPr lang="hr-HR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VREDNOVANJE</a:t>
            </a:r>
            <a:endParaRPr lang="en-US" sz="2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6" name="TekstniOkvir 4"/>
          <p:cNvSpPr txBox="1">
            <a:spLocks noChangeArrowheads="1"/>
          </p:cNvSpPr>
          <p:nvPr/>
        </p:nvSpPr>
        <p:spPr bwMode="auto">
          <a:xfrm>
            <a:off x="838200" y="1828800"/>
            <a:ext cx="3505200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r-HR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Jedna od najtežih etapa odgojno-obrazovnog procesa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r-HR" altLang="sr-Latn-RS" sz="2000" dirty="0" smtClean="0">
                <a:latin typeface="Arial" charset="0"/>
              </a:rPr>
              <a:t>  </a:t>
            </a:r>
            <a:r>
              <a:rPr lang="hr-HR" altLang="sr-Latn-RS" sz="1800" dirty="0" smtClean="0">
                <a:latin typeface="Arial" charset="0"/>
              </a:rPr>
              <a:t>  </a:t>
            </a:r>
            <a:endParaRPr lang="hr-HR" altLang="sr-Latn-RS" sz="1800" dirty="0">
              <a:latin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11269" y="6309320"/>
            <a:ext cx="252028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Prema Grgin, 1994. </a:t>
            </a:r>
            <a:endParaRPr lang="hr-HR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231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66652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hr-H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da </a:t>
            </a:r>
            <a:r>
              <a:rPr lang="hr-H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učitelji, </a:t>
            </a:r>
            <a:r>
              <a:rPr lang="hr-H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nastavnici:</a:t>
            </a:r>
            <a:endParaRPr lang="hr-H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podupiru dijete u razvoju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pružaju podršku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pokazuju da im je stalo!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potiču i usmjeravaju (na pozitivan način)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stvaraju povoljne uvjete za razvoj interesa, sklonosti i sposobnosti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odgajaju (i obrazuju)</a:t>
            </a:r>
          </a:p>
          <a:p>
            <a:pPr>
              <a:buFontTx/>
              <a:buChar char="-"/>
            </a:pPr>
            <a:endParaRPr lang="hr-H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2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Podsjetimo se kako je važno…</a:t>
            </a:r>
            <a:endParaRPr lang="hr-HR" sz="3200" b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11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738531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Učenik i njegova motivaciju za postignućem važan/najvažniji čimbenik školskog uspjeha</a:t>
            </a:r>
          </a:p>
          <a:p>
            <a:pPr marL="624078" indent="-514350">
              <a:buAutoNum type="alphaUcParenR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biranje aktivnosti usmjerenih k cilju</a:t>
            </a:r>
          </a:p>
          <a:p>
            <a:pPr marL="109728" indent="0">
              <a:buNone/>
            </a:pP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upornost i dodatan trud</a:t>
            </a:r>
          </a:p>
          <a:p>
            <a:pPr marL="109728" indent="0">
              <a:buNone/>
            </a:pP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težnja k uspjehu</a:t>
            </a:r>
          </a:p>
          <a:p>
            <a:pPr marL="109728" indent="0">
              <a:buNone/>
            </a:pPr>
            <a:endParaRPr lang="hr-HR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4078" indent="-514350">
              <a:buAutoNum type="alphaUcParenR" startAt="2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izbjegavanje neuspjeha</a:t>
            </a:r>
          </a:p>
          <a:p>
            <a:pPr marL="109728" indent="0">
              <a:buNone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- bježanje s nastave</a:t>
            </a:r>
          </a:p>
          <a:p>
            <a:pPr marL="109728" indent="0">
              <a:buNone/>
            </a:pP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- „naučena bespomoćnost”</a:t>
            </a:r>
          </a:p>
          <a:p>
            <a:pPr marL="109728" indent="0">
              <a:buNone/>
            </a:pP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624078" indent="-514350">
              <a:buAutoNum type="alphaUcParenR" startAt="2"/>
            </a:pPr>
            <a:endParaRPr lang="hr-H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2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Neurobiologija motivacije…</a:t>
            </a:r>
            <a:endParaRPr lang="hr-HR" sz="3200" b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majda\AppData\Local\Microsoft\Windows\Temporary Internet Files\Content.IE5\ZQHKI25R\unconcious_bias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068960"/>
            <a:ext cx="2808312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709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882547"/>
          </a:xfrm>
        </p:spPr>
        <p:txBody>
          <a:bodyPr>
            <a:normAutofit fontScale="85000" lnSpcReduction="10000"/>
          </a:bodyPr>
          <a:lstStyle/>
          <a:p>
            <a:pPr marL="109728" indent="0">
              <a:buNone/>
            </a:pPr>
            <a:r>
              <a:rPr lang="hr-HR" altLang="sr-Latn-R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Primjer:</a:t>
            </a:r>
          </a:p>
          <a:p>
            <a:pPr marL="109728" indent="0">
              <a:buNone/>
            </a:pPr>
            <a:endParaRPr lang="hr-HR" altLang="sr-Latn-R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hr-HR" altLang="sr-Latn-R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(P2) UTJECAJ </a:t>
            </a:r>
            <a:r>
              <a:rPr lang="hr-HR" altLang="sr-Latn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PRIJETNJE ILI JAKOG STRESA</a:t>
            </a:r>
          </a:p>
          <a:p>
            <a:pPr marL="109728" indent="0">
              <a:buNone/>
            </a:pPr>
            <a:r>
              <a:rPr lang="hr-HR" alt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Učenik </a:t>
            </a:r>
            <a:r>
              <a:rPr lang="hr-HR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 stresom ne može dobro učiti. Prijetnja ili stres oštećuju stanice mozga. Mijenja se i tjelesni kemizam i to ima utjecaj na učenje.</a:t>
            </a:r>
          </a:p>
          <a:p>
            <a:pPr marL="109728" indent="0">
              <a:buNone/>
            </a:pPr>
            <a:endParaRPr lang="hr-HR" altLang="sr-Latn-R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hr-HR" altLang="sr-Latn-R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(P5) EMOCIJE </a:t>
            </a:r>
            <a:endParaRPr lang="hr-HR" altLang="sr-Latn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hr-HR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Emocije tjeraju našu pažnju, zdravlje, učenje, pamćenje</a:t>
            </a:r>
            <a:r>
              <a:rPr lang="hr-HR" alt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Bitne za učenje.</a:t>
            </a:r>
            <a:endParaRPr lang="hr-HR" altLang="sr-Latn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hr-HR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Mozak i tijelo stalno komuniciraju.</a:t>
            </a:r>
          </a:p>
          <a:p>
            <a:pPr marL="109728" indent="0">
              <a:buNone/>
            </a:pPr>
            <a:r>
              <a:rPr lang="hr-HR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Naše cijelo tijelo misli, a ne samo mozak.</a:t>
            </a:r>
          </a:p>
          <a:p>
            <a:pPr marL="109728" indent="0">
              <a:buNone/>
            </a:pPr>
            <a:r>
              <a:rPr lang="hr-HR" altLang="sr-Latn-R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Peptidi</a:t>
            </a:r>
            <a:r>
              <a:rPr lang="hr-HR" altLang="sr-Latn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 mozgu i tijelu primarni izvor informacija i odgovorni su za 98% svih informacija.</a:t>
            </a:r>
            <a:r>
              <a:rPr lang="en-US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hr-HR" altLang="sr-Latn-R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hr-HR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alt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</a:t>
            </a:r>
          </a:p>
          <a:p>
            <a:pPr marL="109728" indent="0">
              <a:buNone/>
            </a:pPr>
            <a:r>
              <a:rPr lang="hr-HR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hr-HR" alt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r>
              <a:rPr lang="hr-HR" altLang="sr-Latn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Modificirano prema: Pospiš, 2005.</a:t>
            </a:r>
            <a:endParaRPr lang="hr-HR" altLang="sr-Latn-R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hr-HR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hr-H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hr-HR" sz="32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sz="32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sz="32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Ključni </a:t>
            </a:r>
            <a:r>
              <a:rPr lang="hr-HR" sz="32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su principi učenja kompatibilna mozgu.</a:t>
            </a:r>
            <a:br>
              <a:rPr lang="hr-HR" sz="32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hr-HR" sz="3200" b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30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mozak-pr-0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5139" y="548680"/>
            <a:ext cx="4789781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195736" y="3861048"/>
            <a:ext cx="2160240" cy="1780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hr-HR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Riječi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hr-HR" alt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Logika</a:t>
            </a:r>
            <a:endParaRPr lang="hr-HR" altLang="sr-Latn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hr-HR" alt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Brojevi</a:t>
            </a:r>
            <a:endParaRPr lang="hr-HR" altLang="sr-Latn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hr-HR" alt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Matematika</a:t>
            </a:r>
            <a:endParaRPr lang="hr-HR" altLang="sr-Latn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hr-HR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Sekvence</a:t>
            </a:r>
            <a:endParaRPr lang="en-US" altLang="sr-Latn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076056" y="3861048"/>
            <a:ext cx="3137729" cy="1780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hr-HR" alt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Rima</a:t>
            </a:r>
            <a:endParaRPr lang="hr-HR" altLang="sr-Latn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hr-HR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Ritam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hr-HR" alt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Glazba</a:t>
            </a:r>
            <a:endParaRPr lang="hr-HR" altLang="sr-Latn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hr-HR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Slike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hr-HR" alt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Imaginacija</a:t>
            </a:r>
            <a:endParaRPr lang="en-US" altLang="sr-Latn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15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Grp="1" noChangeArrowheads="1"/>
          </p:cNvSpPr>
          <p:nvPr>
            <p:ph idx="1"/>
          </p:nvPr>
        </p:nvSpPr>
        <p:spPr bwMode="auto">
          <a:xfrm>
            <a:off x="467544" y="1412776"/>
            <a:ext cx="8229600" cy="4190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109728" indent="0">
              <a:buNone/>
            </a:pPr>
            <a:r>
              <a:rPr lang="hr-HR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Izolirana </a:t>
            </a:r>
            <a:r>
              <a:rPr lang="hr-HR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 desnoj hemisferi kod muških i </a:t>
            </a:r>
            <a:endParaRPr lang="hr-HR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hr-HR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 </a:t>
            </a:r>
            <a:r>
              <a:rPr lang="hr-HR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 hemisfere za ženske. </a:t>
            </a:r>
            <a:endParaRPr lang="hr-HR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hr-HR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Logično-matematičko </a:t>
            </a:r>
            <a:r>
              <a:rPr lang="hr-HR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područje izvodi primarno operacije dugih lanaca rezoniranja, </a:t>
            </a:r>
            <a:endParaRPr lang="hr-HR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hr-HR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kapacitet </a:t>
            </a:r>
            <a:r>
              <a:rPr lang="hr-HR" alt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abstrakcije</a:t>
            </a:r>
            <a:r>
              <a:rPr lang="hr-HR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 računanja. </a:t>
            </a:r>
            <a:endParaRPr lang="hr-HR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hr-HR" alt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hr-HR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Primjer: </a:t>
            </a:r>
            <a:r>
              <a:rPr lang="hr-HR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Albert </a:t>
            </a:r>
            <a:r>
              <a:rPr lang="hr-HR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Einstein</a:t>
            </a:r>
          </a:p>
          <a:p>
            <a:pPr marL="109728" indent="0">
              <a:buNone/>
            </a:pPr>
            <a:endParaRPr lang="hr-HR" alt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hr-HR" alt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altLang="sr-Latn-RS" sz="32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Logično-matematička inteligencija</a:t>
            </a:r>
            <a:br>
              <a:rPr lang="hr-HR" altLang="sr-Latn-RS" sz="32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hr-HR" sz="3200" b="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16" descr="albert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4" y="3356992"/>
            <a:ext cx="1552575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746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15/02/11MFMG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marL="719138" indent="-609600">
              <a:lnSpc>
                <a:spcPct val="90000"/>
              </a:lnSpc>
              <a:buFont typeface="Wingdings" pitchFamily="2" charset="2"/>
              <a:buNone/>
            </a:pPr>
            <a:r>
              <a:rPr lang="hr-HR" altLang="sr-Latn-RS" sz="2100" dirty="0">
                <a:solidFill>
                  <a:srgbClr val="000099"/>
                </a:solidFill>
                <a:cs typeface="Times New Roman" pitchFamily="18" charset="0"/>
              </a:rPr>
              <a:t>   </a:t>
            </a:r>
            <a:r>
              <a:rPr lang="hr-HR" altLang="sr-Latn-R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Gage</a:t>
            </a:r>
            <a:r>
              <a:rPr lang="hr-HR" alt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hr-HR" altLang="sr-Latn-R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Berlinger</a:t>
            </a:r>
            <a:r>
              <a:rPr lang="hr-HR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(1920)</a:t>
            </a:r>
          </a:p>
          <a:p>
            <a:pPr marL="719138" indent="-609600">
              <a:lnSpc>
                <a:spcPct val="90000"/>
              </a:lnSpc>
              <a:buFont typeface="Wingdings" pitchFamily="2" charset="2"/>
              <a:buNone/>
            </a:pPr>
            <a:endParaRPr lang="hr-HR" altLang="sr-Latn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9138" indent="-609600">
              <a:lnSpc>
                <a:spcPct val="90000"/>
              </a:lnSpc>
              <a:buFont typeface="Wingdings" pitchFamily="2" charset="2"/>
              <a:buNone/>
            </a:pPr>
            <a:r>
              <a:rPr lang="hr-HR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hr-HR" alt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Zadaci učitelja/nastavnika    </a:t>
            </a:r>
          </a:p>
          <a:p>
            <a:pPr marL="719138" indent="-609600">
              <a:lnSpc>
                <a:spcPct val="90000"/>
              </a:lnSpc>
              <a:buFont typeface="Wingdings" pitchFamily="2" charset="2"/>
              <a:buNone/>
            </a:pPr>
            <a:r>
              <a:rPr lang="hr-HR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alt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1</a:t>
            </a:r>
            <a:r>
              <a:rPr lang="hr-HR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 izabiru svoje ciljeve </a:t>
            </a:r>
          </a:p>
          <a:p>
            <a:pPr marL="925513" lvl="1" indent="-533400">
              <a:lnSpc>
                <a:spcPct val="90000"/>
              </a:lnSpc>
              <a:buFont typeface="Wingdings" pitchFamily="2" charset="2"/>
              <a:buNone/>
            </a:pPr>
            <a:r>
              <a:rPr lang="hr-HR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  izabiru i primjenjuju odgovarajući način rada </a:t>
            </a:r>
            <a:endParaRPr lang="en-GB" altLang="sr-Latn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25513" lvl="1" indent="-533400">
              <a:lnSpc>
                <a:spcPct val="90000"/>
              </a:lnSpc>
              <a:buFont typeface="Wingdings" pitchFamily="2" charset="2"/>
              <a:buNone/>
            </a:pPr>
            <a:endParaRPr lang="hr-HR" altLang="sr-Latn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25513" lvl="1" indent="-533400">
              <a:lnSpc>
                <a:spcPct val="90000"/>
              </a:lnSpc>
              <a:buFont typeface="Wingdings" pitchFamily="2" charset="2"/>
              <a:buNone/>
            </a:pPr>
            <a:r>
              <a:rPr lang="hr-HR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alt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hr-HR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obzirom na razumijevanje: </a:t>
            </a:r>
          </a:p>
          <a:p>
            <a:pPr marL="925513" lvl="1" indent="-533400">
              <a:lnSpc>
                <a:spcPct val="90000"/>
              </a:lnSpc>
              <a:buFont typeface="Wingdings" pitchFamily="2" charset="2"/>
              <a:buNone/>
            </a:pPr>
            <a:r>
              <a:rPr lang="hr-HR" alt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-  </a:t>
            </a:r>
            <a:r>
              <a:rPr lang="hr-HR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učenika, </a:t>
            </a:r>
            <a:endParaRPr lang="en-GB" altLang="sr-Latn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25513" lvl="1" indent="-533400">
              <a:lnSpc>
                <a:spcPct val="90000"/>
              </a:lnSpc>
              <a:buFont typeface="Wingdings" pitchFamily="2" charset="2"/>
              <a:buNone/>
            </a:pPr>
            <a:r>
              <a:rPr lang="hr-HR" alt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-  </a:t>
            </a:r>
            <a:r>
              <a:rPr lang="hr-HR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prirode njihova razvoja i</a:t>
            </a:r>
          </a:p>
          <a:p>
            <a:pPr marL="925513" lvl="1" indent="-533400">
              <a:lnSpc>
                <a:spcPct val="90000"/>
              </a:lnSpc>
              <a:buFont typeface="Wingdings" pitchFamily="2" charset="2"/>
              <a:buNone/>
            </a:pPr>
            <a:r>
              <a:rPr lang="hr-HR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alt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 </a:t>
            </a:r>
            <a:r>
              <a:rPr lang="hr-HR" altLang="sr-Latn-R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evaluiranje</a:t>
            </a:r>
            <a:r>
              <a:rPr lang="hr-HR" alt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postignuća.</a:t>
            </a:r>
            <a:endParaRPr lang="en-GB" altLang="sr-Latn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9138" indent="-609600">
              <a:lnSpc>
                <a:spcPct val="90000"/>
              </a:lnSpc>
              <a:buFont typeface="Wingdings" pitchFamily="2" charset="2"/>
              <a:buNone/>
            </a:pPr>
            <a:endParaRPr lang="hr-HR" altLang="sr-Latn-RS" sz="210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36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683976"/>
          </a:xfrm>
        </p:spPr>
        <p:txBody>
          <a:bodyPr>
            <a:normAutofit fontScale="92500" lnSpcReduction="20000"/>
          </a:bodyPr>
          <a:lstStyle/>
          <a:p>
            <a:pPr marL="109728" indent="0">
              <a:buNone/>
            </a:pPr>
            <a:endParaRPr lang="hr-HR" sz="2400" dirty="0" smtClean="0"/>
          </a:p>
          <a:p>
            <a:r>
              <a:rPr lang="hr-H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Benjamin </a:t>
            </a:r>
            <a:r>
              <a:rPr lang="hr-H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Bloom</a:t>
            </a: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1956. u </a:t>
            </a:r>
            <a:r>
              <a:rPr lang="hr-H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djelu </a:t>
            </a: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„Klasifikacija i taksonomija kognitivnog razvoja i ciljeva učenja</a:t>
            </a:r>
            <a:r>
              <a:rPr lang="hr-H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“.</a:t>
            </a:r>
          </a:p>
          <a:p>
            <a:pPr marL="393192" lvl="1" indent="0">
              <a:buNone/>
            </a:pPr>
            <a:endParaRPr lang="hr-HR" altLang="sr-Latn-RS" sz="2000" dirty="0">
              <a:latin typeface="Rockwell" pitchFamily="18" charset="0"/>
            </a:endParaRPr>
          </a:p>
          <a:p>
            <a:pPr marL="393192" lvl="1" indent="0">
              <a:buNone/>
            </a:pPr>
            <a:r>
              <a:rPr lang="hr-HR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Razine </a:t>
            </a:r>
            <a:r>
              <a:rPr lang="hr-HR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postignuća </a:t>
            </a:r>
            <a:r>
              <a:rPr lang="hr-HR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 </a:t>
            </a:r>
            <a:r>
              <a:rPr lang="hr-HR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tri područja, domene:</a:t>
            </a:r>
          </a:p>
          <a:p>
            <a:pPr lvl="1"/>
            <a:endParaRPr lang="hr-HR" altLang="sr-Latn-RS" sz="2400" dirty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hr-HR" altLang="sr-Latn-R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Kognitivno</a:t>
            </a:r>
            <a:r>
              <a:rPr lang="hr-HR" altLang="sr-Latn-RS" sz="24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altLang="sr-Latn-RS" sz="2400" dirty="0">
                <a:latin typeface="Times New Roman" pitchFamily="18" charset="0"/>
                <a:cs typeface="Times New Roman" pitchFamily="18" charset="0"/>
              </a:rPr>
              <a:t>(područje znanja i razumijevanja) </a:t>
            </a:r>
          </a:p>
          <a:p>
            <a:pPr lvl="2">
              <a:buNone/>
            </a:pPr>
            <a:r>
              <a:rPr lang="hr-HR" altLang="sr-Latn-RS" sz="2400" dirty="0">
                <a:latin typeface="Times New Roman" pitchFamily="18" charset="0"/>
                <a:cs typeface="Times New Roman" pitchFamily="18" charset="0"/>
              </a:rPr>
              <a:t>    – </a:t>
            </a:r>
            <a:r>
              <a:rPr lang="hr-HR" altLang="sr-Latn-RS" sz="2400" dirty="0" err="1">
                <a:latin typeface="Times New Roman" pitchFamily="18" charset="0"/>
                <a:cs typeface="Times New Roman" pitchFamily="18" charset="0"/>
              </a:rPr>
              <a:t>Bloom</a:t>
            </a:r>
            <a:r>
              <a:rPr lang="hr-HR" altLang="sr-Latn-RS" sz="2400" dirty="0">
                <a:latin typeface="Times New Roman" pitchFamily="18" charset="0"/>
                <a:cs typeface="Times New Roman" pitchFamily="18" charset="0"/>
              </a:rPr>
              <a:t>, 1956.</a:t>
            </a:r>
          </a:p>
          <a:p>
            <a:pPr lvl="2">
              <a:buNone/>
            </a:pPr>
            <a:endParaRPr lang="hr-HR" altLang="sr-Latn-RS" sz="2400" dirty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hr-HR" altLang="sr-Latn-R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Afektivno</a:t>
            </a:r>
            <a:r>
              <a:rPr lang="hr-HR" altLang="sr-Latn-RS" sz="24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altLang="sr-Latn-RS" sz="2400" dirty="0">
                <a:latin typeface="Times New Roman" pitchFamily="18" charset="0"/>
                <a:cs typeface="Times New Roman" pitchFamily="18" charset="0"/>
              </a:rPr>
              <a:t>(područje stavova i uvjerenja) </a:t>
            </a:r>
          </a:p>
          <a:p>
            <a:pPr lvl="2">
              <a:buNone/>
            </a:pPr>
            <a:r>
              <a:rPr lang="hr-HR" altLang="sr-Latn-RS" sz="2400" dirty="0">
                <a:latin typeface="Times New Roman" pitchFamily="18" charset="0"/>
                <a:cs typeface="Times New Roman" pitchFamily="18" charset="0"/>
              </a:rPr>
              <a:t>    – </a:t>
            </a:r>
            <a:r>
              <a:rPr lang="hr-HR" altLang="sr-Latn-RS" sz="2400" dirty="0" err="1">
                <a:latin typeface="Times New Roman" pitchFamily="18" charset="0"/>
                <a:cs typeface="Times New Roman" pitchFamily="18" charset="0"/>
              </a:rPr>
              <a:t>Krathwohl</a:t>
            </a:r>
            <a:r>
              <a:rPr lang="hr-HR" altLang="sr-Latn-RS" sz="2400" dirty="0">
                <a:latin typeface="Times New Roman" pitchFamily="18" charset="0"/>
                <a:cs typeface="Times New Roman" pitchFamily="18" charset="0"/>
              </a:rPr>
              <a:t> i sur. 1964.</a:t>
            </a:r>
          </a:p>
          <a:p>
            <a:pPr lvl="2">
              <a:buNone/>
            </a:pPr>
            <a:endParaRPr lang="hr-HR" altLang="sr-Latn-RS" sz="2400" dirty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hr-HR" altLang="sr-Latn-RS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Psihomotoričko</a:t>
            </a:r>
            <a:r>
              <a:rPr lang="hr-HR" altLang="sr-Latn-RS" sz="24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altLang="sr-Latn-RS" sz="2400" dirty="0">
                <a:latin typeface="Times New Roman" pitchFamily="18" charset="0"/>
                <a:cs typeface="Times New Roman" pitchFamily="18" charset="0"/>
              </a:rPr>
              <a:t>(područje vještina – umijeća) </a:t>
            </a:r>
          </a:p>
          <a:p>
            <a:pPr lvl="2">
              <a:buNone/>
            </a:pPr>
            <a:r>
              <a:rPr lang="hr-HR" altLang="sr-Latn-RS" sz="2400" dirty="0">
                <a:latin typeface="Times New Roman" pitchFamily="18" charset="0"/>
                <a:cs typeface="Times New Roman" pitchFamily="18" charset="0"/>
              </a:rPr>
              <a:t>   – Simpson,1972.</a:t>
            </a:r>
          </a:p>
          <a:p>
            <a:endParaRPr lang="hr-H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Taksonomija, taksonomija…</a:t>
            </a:r>
            <a:endParaRPr lang="hr-HR" sz="2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031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15/02/11MFMG</a:t>
            </a:r>
          </a:p>
        </p:txBody>
      </p:sp>
      <p:sp>
        <p:nvSpPr>
          <p:cNvPr id="1188866" name="Rezervirano mjesto sadržaja 1"/>
          <p:cNvSpPr>
            <a:spLocks noGrp="1"/>
          </p:cNvSpPr>
          <p:nvPr>
            <p:ph idx="4294967295"/>
          </p:nvPr>
        </p:nvSpPr>
        <p:spPr>
          <a:xfrm>
            <a:off x="251520" y="1484785"/>
            <a:ext cx="8640960" cy="4608512"/>
          </a:xfrm>
        </p:spPr>
        <p:txBody>
          <a:bodyPr/>
          <a:lstStyle/>
          <a:p>
            <a:pPr marL="365125" indent="-255588">
              <a:buFont typeface="Wingdings" pitchFamily="2" charset="2"/>
              <a:buNone/>
            </a:pPr>
            <a:endParaRPr lang="hr-HR" altLang="sr-Latn-RS" sz="2400" b="1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125" indent="-255588">
              <a:buFont typeface="Wingdings" pitchFamily="2" charset="2"/>
              <a:buNone/>
            </a:pPr>
            <a:r>
              <a:rPr lang="hr-HR" altLang="sr-Latn-RS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Od 1956</a:t>
            </a:r>
            <a:r>
              <a:rPr lang="hr-HR" altLang="sr-Latn-RS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hr-HR" altLang="sr-Latn-RS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godine…</a:t>
            </a:r>
            <a:endParaRPr lang="hr-HR" altLang="sr-Latn-RS" sz="24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125" indent="-255588">
              <a:buFontTx/>
              <a:buChar char="-"/>
            </a:pPr>
            <a:r>
              <a:rPr lang="hr-HR" alt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dolazi do novih spoznaja o načinu na koji djeca uče  </a:t>
            </a:r>
          </a:p>
          <a:p>
            <a:pPr marL="109537" indent="0">
              <a:buNone/>
            </a:pPr>
            <a:endParaRPr lang="hr-HR" altLang="sr-Latn-RS" sz="1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125" indent="-255588">
              <a:buFontTx/>
              <a:buChar char="-"/>
            </a:pPr>
            <a:r>
              <a:rPr lang="hr-HR" altLang="sr-Latn-R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nastavnici osuvremenjuju </a:t>
            </a:r>
            <a:r>
              <a:rPr lang="hr-HR" alt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način planiranja </a:t>
            </a:r>
            <a:r>
              <a:rPr lang="hr-HR" altLang="sr-Latn-R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metodički pristup</a:t>
            </a:r>
            <a:endParaRPr lang="hr-HR" altLang="sr-Latn-R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125" indent="-255588">
              <a:buFont typeface="Wingdings" pitchFamily="2" charset="2"/>
              <a:buNone/>
            </a:pPr>
            <a:r>
              <a:rPr lang="hr-HR" alt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65125" indent="-255588">
              <a:buFont typeface="Wingdings" pitchFamily="2" charset="2"/>
              <a:buNone/>
            </a:pPr>
            <a:r>
              <a:rPr lang="hr-HR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hr-HR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90-tih </a:t>
            </a:r>
            <a:r>
              <a:rPr lang="hr-HR" altLang="sr-Latn-R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Lorin</a:t>
            </a:r>
            <a:r>
              <a:rPr lang="hr-HR" altLang="sr-Latn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Anderson </a:t>
            </a:r>
            <a:r>
              <a:rPr lang="hr-HR" altLang="sr-Latn-R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revidira </a:t>
            </a:r>
            <a:r>
              <a:rPr lang="hr-HR" alt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kognitivnu </a:t>
            </a:r>
            <a:r>
              <a:rPr lang="hr-HR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domenu </a:t>
            </a:r>
            <a:endParaRPr lang="hr-HR" altLang="sr-Latn-RS" sz="2400" dirty="0"/>
          </a:p>
        </p:txBody>
      </p:sp>
      <p:sp>
        <p:nvSpPr>
          <p:cNvPr id="3" name="Naslov 2"/>
          <p:cNvSpPr>
            <a:spLocks noGrp="1"/>
          </p:cNvSpPr>
          <p:nvPr>
            <p:ph type="title" idx="4294967295"/>
          </p:nvPr>
        </p:nvSpPr>
        <p:spPr>
          <a:xfrm>
            <a:off x="395536" y="548680"/>
            <a:ext cx="8122096" cy="857151"/>
          </a:xfrm>
          <a:noFill/>
        </p:spPr>
        <p:txBody>
          <a:bodyPr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r-HR" sz="2800" b="0" kern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Bloomova</a:t>
            </a:r>
            <a:r>
              <a:rPr lang="hr-HR" sz="2800" b="0" kern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sz="2800" b="0" kern="1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(revidirana) </a:t>
            </a:r>
            <a:r>
              <a:rPr lang="hr-HR" sz="2800" b="0" kern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taksonomija</a:t>
            </a:r>
          </a:p>
        </p:txBody>
      </p:sp>
    </p:spTree>
    <p:extLst>
      <p:ext uri="{BB962C8B-B14F-4D97-AF65-F5344CB8AC3E}">
        <p14:creationId xmlns:p14="http://schemas.microsoft.com/office/powerpoint/2010/main" val="392819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15/02/11MFMG</a:t>
            </a:r>
          </a:p>
        </p:txBody>
      </p:sp>
      <p:sp>
        <p:nvSpPr>
          <p:cNvPr id="1249284" name="Rectangle 5"/>
          <p:cNvSpPr>
            <a:spLocks noGrp="1" noChangeArrowheads="1"/>
          </p:cNvSpPr>
          <p:nvPr>
            <p:ph idx="4294967295"/>
          </p:nvPr>
        </p:nvSpPr>
        <p:spPr>
          <a:xfrm>
            <a:off x="0" y="1412875"/>
            <a:ext cx="3962400" cy="4525963"/>
          </a:xfrm>
        </p:spPr>
        <p:txBody>
          <a:bodyPr>
            <a:normAutofit/>
          </a:bodyPr>
          <a:lstStyle/>
          <a:p>
            <a:pPr marL="365125" indent="-255588">
              <a:lnSpc>
                <a:spcPct val="140000"/>
              </a:lnSpc>
            </a:pPr>
            <a:r>
              <a:rPr lang="hr-HR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Vrednovanje</a:t>
            </a:r>
            <a:endParaRPr lang="en-US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125" indent="-255588">
              <a:lnSpc>
                <a:spcPct val="140000"/>
              </a:lnSpc>
            </a:pPr>
            <a:r>
              <a:rPr lang="hr-HR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Sinteza</a:t>
            </a:r>
            <a:endParaRPr lang="en-US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125" indent="-255588">
              <a:lnSpc>
                <a:spcPct val="140000"/>
              </a:lnSpc>
            </a:pPr>
            <a:r>
              <a:rPr lang="hr-HR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Analiza</a:t>
            </a:r>
            <a:endParaRPr lang="en-US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125" indent="-255588">
              <a:lnSpc>
                <a:spcPct val="140000"/>
              </a:lnSpc>
            </a:pPr>
            <a:r>
              <a:rPr lang="hr-HR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Primjena</a:t>
            </a:r>
            <a:endParaRPr lang="en-US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125" indent="-255588">
              <a:lnSpc>
                <a:spcPct val="140000"/>
              </a:lnSpc>
            </a:pPr>
            <a:r>
              <a:rPr lang="hr-HR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Razumijevanje</a:t>
            </a:r>
            <a:endParaRPr lang="en-US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125" indent="-255588">
              <a:lnSpc>
                <a:spcPct val="140000"/>
              </a:lnSpc>
            </a:pPr>
            <a:r>
              <a:rPr lang="hr-HR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Znanje</a:t>
            </a:r>
            <a:endParaRPr lang="en-AU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077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1171575" y="295275"/>
            <a:ext cx="7972425" cy="854075"/>
          </a:xfrm>
          <a:noFill/>
        </p:spPr>
        <p:txBody>
          <a:bodyPr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r-HR" sz="2900" b="1" kern="1200" dirty="0" err="1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Bloomova</a:t>
            </a:r>
            <a:r>
              <a:rPr lang="hr-HR" sz="2900" b="1" kern="1200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 taksonomija</a:t>
            </a:r>
            <a:r>
              <a:rPr lang="en-US" sz="2900" b="1" kern="1200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       </a:t>
            </a:r>
            <a:r>
              <a:rPr lang="en-US" sz="2900" b="1" kern="1200" dirty="0" err="1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Revi</a:t>
            </a:r>
            <a:r>
              <a:rPr lang="hr-HR" sz="2900" b="1" kern="1200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dirana BT</a:t>
            </a:r>
            <a:endParaRPr lang="en-AU" sz="2900" b="1" kern="1200" dirty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60770" name="AutoShape 2"/>
          <p:cNvSpPr>
            <a:spLocks noChangeArrowheads="1"/>
          </p:cNvSpPr>
          <p:nvPr/>
        </p:nvSpPr>
        <p:spPr bwMode="auto">
          <a:xfrm>
            <a:off x="5638800" y="1447800"/>
            <a:ext cx="2743200" cy="4876800"/>
          </a:xfrm>
          <a:prstGeom prst="upArrow">
            <a:avLst>
              <a:gd name="adj1" fmla="val 50000"/>
              <a:gd name="adj2" fmla="val 44444"/>
            </a:avLst>
          </a:prstGeom>
          <a:gradFill rotWithShape="1">
            <a:gsLst>
              <a:gs pos="0">
                <a:srgbClr val="67ACFF">
                  <a:alpha val="29999"/>
                </a:srgbClr>
              </a:gs>
              <a:gs pos="100000">
                <a:srgbClr val="0C03C9">
                  <a:alpha val="29999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endParaRPr lang="hr-HR" altLang="sr-Latn-RS" sz="1800">
              <a:latin typeface="Rockwell" pitchFamily="18" charset="0"/>
              <a:cs typeface="Arial" charset="0"/>
            </a:endParaRPr>
          </a:p>
        </p:txBody>
      </p:sp>
      <p:sp>
        <p:nvSpPr>
          <p:cNvPr id="1249283" name="AutoShape 3"/>
          <p:cNvSpPr>
            <a:spLocks noChangeArrowheads="1"/>
          </p:cNvSpPr>
          <p:nvPr/>
        </p:nvSpPr>
        <p:spPr bwMode="auto">
          <a:xfrm>
            <a:off x="381000" y="1447800"/>
            <a:ext cx="2743200" cy="4876800"/>
          </a:xfrm>
          <a:prstGeom prst="upArrow">
            <a:avLst>
              <a:gd name="adj1" fmla="val 50000"/>
              <a:gd name="adj2" fmla="val 44444"/>
            </a:avLst>
          </a:prstGeom>
          <a:gradFill rotWithShape="1">
            <a:gsLst>
              <a:gs pos="0">
                <a:srgbClr val="00CC99">
                  <a:alpha val="29999"/>
                </a:srgbClr>
              </a:gs>
              <a:gs pos="100000">
                <a:srgbClr val="008080">
                  <a:alpha val="29999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endParaRPr lang="hr-HR" altLang="sr-Latn-RS" sz="1800">
              <a:latin typeface="Rockwell" pitchFamily="18" charset="0"/>
              <a:cs typeface="Arial" charset="0"/>
            </a:endParaRPr>
          </a:p>
        </p:txBody>
      </p:sp>
      <p:sp>
        <p:nvSpPr>
          <p:cNvPr id="160774" name="Text Box 6"/>
          <p:cNvSpPr txBox="1">
            <a:spLocks noChangeArrowheads="1"/>
          </p:cNvSpPr>
          <p:nvPr/>
        </p:nvSpPr>
        <p:spPr bwMode="auto">
          <a:xfrm>
            <a:off x="4932363" y="1557338"/>
            <a:ext cx="4032250" cy="445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hr-HR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Sintetizirati/stvarati</a:t>
            </a:r>
            <a:endParaRPr lang="en-US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hr-HR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Vrednovati</a:t>
            </a:r>
            <a:endParaRPr lang="en-US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hr-HR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Analizirati</a:t>
            </a:r>
            <a:endParaRPr lang="en-US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hr-HR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Primijeniti</a:t>
            </a:r>
            <a:endParaRPr lang="en-US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hr-HR" alt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Razumijeti</a:t>
            </a:r>
            <a:endParaRPr lang="en-US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hr-HR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Prisjećati se/poznavati         činjenice</a:t>
            </a:r>
            <a:endParaRPr lang="en-AU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49287" name="AutoShape 7"/>
          <p:cNvSpPr>
            <a:spLocks noChangeArrowheads="1"/>
          </p:cNvSpPr>
          <p:nvPr/>
        </p:nvSpPr>
        <p:spPr bwMode="auto">
          <a:xfrm rot="1007404">
            <a:off x="3203575" y="1989138"/>
            <a:ext cx="1600200" cy="457200"/>
          </a:xfrm>
          <a:prstGeom prst="rightArrow">
            <a:avLst>
              <a:gd name="adj1" fmla="val 50000"/>
              <a:gd name="adj2" fmla="val 87500"/>
            </a:avLst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endParaRPr lang="hr-HR" altLang="sr-Latn-RS" sz="1800">
              <a:latin typeface="Rockwell" pitchFamily="18" charset="0"/>
              <a:cs typeface="Arial" charset="0"/>
            </a:endParaRPr>
          </a:p>
        </p:txBody>
      </p:sp>
      <p:sp>
        <p:nvSpPr>
          <p:cNvPr id="1249288" name="AutoShape 8"/>
          <p:cNvSpPr>
            <a:spLocks noChangeArrowheads="1"/>
          </p:cNvSpPr>
          <p:nvPr/>
        </p:nvSpPr>
        <p:spPr bwMode="auto">
          <a:xfrm rot="-1350515">
            <a:off x="3203575" y="1916113"/>
            <a:ext cx="1466850" cy="457200"/>
          </a:xfrm>
          <a:prstGeom prst="rightArrow">
            <a:avLst>
              <a:gd name="adj1" fmla="val 50000"/>
              <a:gd name="adj2" fmla="val 80208"/>
            </a:avLst>
          </a:prstGeom>
          <a:solidFill>
            <a:srgbClr val="0033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endParaRPr lang="hr-HR" altLang="sr-Latn-RS" sz="1800">
              <a:latin typeface="Rockwell" pitchFamily="18" charset="0"/>
              <a:cs typeface="Arial" charset="0"/>
            </a:endParaRPr>
          </a:p>
        </p:txBody>
      </p:sp>
      <p:sp>
        <p:nvSpPr>
          <p:cNvPr id="1249289" name="AutoShape 9"/>
          <p:cNvSpPr>
            <a:spLocks noChangeArrowheads="1"/>
          </p:cNvSpPr>
          <p:nvPr/>
        </p:nvSpPr>
        <p:spPr bwMode="auto">
          <a:xfrm>
            <a:off x="3348038" y="2924175"/>
            <a:ext cx="1143000" cy="4572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endParaRPr lang="hr-HR" altLang="sr-Latn-RS" sz="1800">
              <a:latin typeface="Rockwell" pitchFamily="18" charset="0"/>
              <a:cs typeface="Arial" charset="0"/>
            </a:endParaRPr>
          </a:p>
        </p:txBody>
      </p:sp>
      <p:sp>
        <p:nvSpPr>
          <p:cNvPr id="1249290" name="AutoShape 10"/>
          <p:cNvSpPr>
            <a:spLocks noChangeArrowheads="1"/>
          </p:cNvSpPr>
          <p:nvPr/>
        </p:nvSpPr>
        <p:spPr bwMode="auto">
          <a:xfrm>
            <a:off x="3348038" y="3644900"/>
            <a:ext cx="1143000" cy="4572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6666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endParaRPr lang="hr-HR" altLang="sr-Latn-RS" sz="1800">
              <a:latin typeface="Rockwell" pitchFamily="18" charset="0"/>
              <a:cs typeface="Arial" charset="0"/>
            </a:endParaRPr>
          </a:p>
        </p:txBody>
      </p:sp>
      <p:sp>
        <p:nvSpPr>
          <p:cNvPr id="1249291" name="AutoShape 11"/>
          <p:cNvSpPr>
            <a:spLocks noChangeArrowheads="1"/>
          </p:cNvSpPr>
          <p:nvPr/>
        </p:nvSpPr>
        <p:spPr bwMode="auto">
          <a:xfrm>
            <a:off x="3348038" y="4365625"/>
            <a:ext cx="1143000" cy="4572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endParaRPr lang="hr-HR" altLang="sr-Latn-RS" sz="1800">
              <a:latin typeface="Rockwell" pitchFamily="18" charset="0"/>
              <a:cs typeface="Arial" charset="0"/>
            </a:endParaRPr>
          </a:p>
        </p:txBody>
      </p:sp>
      <p:sp>
        <p:nvSpPr>
          <p:cNvPr id="1249292" name="AutoShape 12"/>
          <p:cNvSpPr>
            <a:spLocks noChangeArrowheads="1"/>
          </p:cNvSpPr>
          <p:nvPr/>
        </p:nvSpPr>
        <p:spPr bwMode="auto">
          <a:xfrm>
            <a:off x="3348038" y="5013325"/>
            <a:ext cx="1143000" cy="4572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FF5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endParaRPr lang="hr-HR" altLang="sr-Latn-RS" sz="1800">
              <a:latin typeface="Rockwell" pitchFamily="18" charset="0"/>
              <a:cs typeface="Arial" charset="0"/>
            </a:endParaRPr>
          </a:p>
        </p:txBody>
      </p:sp>
      <p:sp>
        <p:nvSpPr>
          <p:cNvPr id="1249293" name="Text Box 13"/>
          <p:cNvSpPr txBox="1">
            <a:spLocks noChangeArrowheads="1"/>
          </p:cNvSpPr>
          <p:nvPr/>
        </p:nvSpPr>
        <p:spPr bwMode="auto">
          <a:xfrm>
            <a:off x="381001" y="6092825"/>
            <a:ext cx="8477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sr-Latn-RS" sz="1600" dirty="0" smtClean="0">
                <a:latin typeface="Arial" charset="0"/>
                <a:cs typeface="Arial" charset="0"/>
              </a:rPr>
              <a:t>(</a:t>
            </a:r>
            <a:r>
              <a:rPr lang="en-US" altLang="sr-Latn-RS" sz="1600" dirty="0">
                <a:latin typeface="Arial" charset="0"/>
                <a:cs typeface="Arial" charset="0"/>
              </a:rPr>
              <a:t>Pohl, 2000, </a:t>
            </a:r>
            <a:r>
              <a:rPr lang="en-US" altLang="sr-Latn-RS" sz="1600" b="1" i="1" dirty="0">
                <a:latin typeface="Arial" charset="0"/>
                <a:cs typeface="Arial" charset="0"/>
              </a:rPr>
              <a:t>Learning to Think, Thinking to Learn</a:t>
            </a:r>
            <a:r>
              <a:rPr lang="en-US" altLang="sr-Latn-RS" sz="1600" dirty="0">
                <a:latin typeface="Arial" charset="0"/>
                <a:cs typeface="Arial" charset="0"/>
              </a:rPr>
              <a:t>)</a:t>
            </a:r>
            <a:r>
              <a:rPr lang="en-US" altLang="sr-Latn-RS" sz="1800" dirty="0">
                <a:latin typeface="Arial" charset="0"/>
                <a:cs typeface="Arial" charset="0"/>
              </a:rPr>
              <a:t> </a:t>
            </a:r>
            <a:endParaRPr lang="en-AU" altLang="sr-Latn-RS" sz="180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216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607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607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607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607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607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1607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1607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1607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1607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1607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160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160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60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60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0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15/02/11MFMG</a:t>
            </a:r>
          </a:p>
        </p:txBody>
      </p:sp>
      <p:sp>
        <p:nvSpPr>
          <p:cNvPr id="1176578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95288" y="1143000"/>
            <a:ext cx="8229600" cy="5021263"/>
          </a:xfrm>
        </p:spPr>
        <p:txBody>
          <a:bodyPr/>
          <a:lstStyle/>
          <a:p>
            <a:pPr marL="365125" indent="-255588">
              <a:lnSpc>
                <a:spcPct val="80000"/>
              </a:lnSpc>
              <a:buFont typeface="Wingdings" pitchFamily="2" charset="2"/>
              <a:buNone/>
            </a:pPr>
            <a:endParaRPr lang="hr-HR" altLang="sr-Latn-RS" sz="2000" b="1" i="1" dirty="0">
              <a:solidFill>
                <a:srgbClr val="003399"/>
              </a:solidFill>
              <a:latin typeface="Rockwell" pitchFamily="18" charset="0"/>
            </a:endParaRPr>
          </a:p>
          <a:p>
            <a:pPr marL="365125" indent="-255588">
              <a:lnSpc>
                <a:spcPct val="80000"/>
              </a:lnSpc>
            </a:pPr>
            <a:endParaRPr lang="hr-HR" altLang="sr-Latn-RS" sz="2000" b="1" i="1" dirty="0">
              <a:solidFill>
                <a:srgbClr val="FF0000"/>
              </a:solidFill>
              <a:latin typeface="Rockwell" pitchFamily="18" charset="0"/>
            </a:endParaRPr>
          </a:p>
          <a:p>
            <a:pPr marL="365125" indent="-255588">
              <a:lnSpc>
                <a:spcPct val="80000"/>
              </a:lnSpc>
            </a:pPr>
            <a:endParaRPr lang="hr-HR" altLang="sr-Latn-RS" sz="2000" b="1" i="1" dirty="0">
              <a:solidFill>
                <a:srgbClr val="FF0000"/>
              </a:solidFill>
              <a:latin typeface="Rockwell" pitchFamily="18" charset="0"/>
            </a:endParaRPr>
          </a:p>
          <a:p>
            <a:pPr marL="365125" indent="-255588">
              <a:lnSpc>
                <a:spcPct val="80000"/>
              </a:lnSpc>
              <a:buFont typeface="Wingdings" pitchFamily="2" charset="2"/>
              <a:buNone/>
            </a:pPr>
            <a:r>
              <a:rPr lang="hr-HR" altLang="sr-Latn-RS" sz="2400" b="1" i="1" dirty="0" smtClean="0">
                <a:solidFill>
                  <a:srgbClr val="19334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Ishodi </a:t>
            </a:r>
            <a:r>
              <a:rPr lang="hr-HR" altLang="sr-Latn-RS" sz="2400" b="1" i="1" dirty="0">
                <a:solidFill>
                  <a:srgbClr val="19334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učenja/odgojno-obrazovnog rada</a:t>
            </a:r>
            <a:r>
              <a:rPr lang="hr-HR" altLang="sr-Latn-RS" sz="2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altLang="sr-Latn-RS" sz="2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alt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hr-HR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 razliku </a:t>
            </a:r>
            <a:r>
              <a:rPr lang="hr-HR" alt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</a:t>
            </a:r>
          </a:p>
          <a:p>
            <a:pPr marL="365125" indent="-255588">
              <a:lnSpc>
                <a:spcPct val="80000"/>
              </a:lnSpc>
              <a:buFont typeface="Wingdings" pitchFamily="2" charset="2"/>
              <a:buNone/>
            </a:pPr>
            <a:r>
              <a:rPr lang="hr-HR" alt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obrazovnih </a:t>
            </a:r>
            <a:r>
              <a:rPr lang="hr-HR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ciljeva) definiraju ono što bi morao znati </a:t>
            </a:r>
            <a:r>
              <a:rPr lang="hr-HR" alt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učiniti</a:t>
            </a:r>
          </a:p>
          <a:p>
            <a:pPr marL="365125" indent="-255588">
              <a:lnSpc>
                <a:spcPct val="80000"/>
              </a:lnSpc>
              <a:buFont typeface="Wingdings" pitchFamily="2" charset="2"/>
              <a:buNone/>
            </a:pPr>
            <a:r>
              <a:rPr lang="hr-HR" alt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učenik</a:t>
            </a:r>
            <a:r>
              <a:rPr lang="hr-HR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 ne </a:t>
            </a:r>
            <a:r>
              <a:rPr lang="hr-HR" alt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učitelj/nastavnik</a:t>
            </a:r>
            <a:r>
              <a:rPr lang="hr-HR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hr-HR" altLang="sr-Latn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125" indent="-255588">
              <a:lnSpc>
                <a:spcPct val="80000"/>
              </a:lnSpc>
              <a:buFont typeface="Wingdings" pitchFamily="2" charset="2"/>
              <a:buNone/>
            </a:pPr>
            <a:r>
              <a:rPr lang="hr-HR" altLang="sr-Latn-RS" sz="2400" b="1" i="1" dirty="0">
                <a:solidFill>
                  <a:srgbClr val="19334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Odgojno-obrazovni ishodi</a:t>
            </a:r>
            <a:r>
              <a:rPr lang="hr-HR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alt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hr-HR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učenička postignuća) </a:t>
            </a:r>
          </a:p>
          <a:p>
            <a:pPr marL="365125" indent="-255588">
              <a:lnSpc>
                <a:spcPct val="80000"/>
              </a:lnSpc>
              <a:buFont typeface="Wingdings" pitchFamily="2" charset="2"/>
              <a:buNone/>
            </a:pPr>
            <a:r>
              <a:rPr lang="hr-HR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usmjereni su na učenike i njihove aktivnosti</a:t>
            </a:r>
          </a:p>
          <a:p>
            <a:pPr marL="365125" indent="-255588">
              <a:lnSpc>
                <a:spcPct val="90000"/>
              </a:lnSpc>
              <a:buFont typeface="Wingdings" pitchFamily="2" charset="2"/>
              <a:buNone/>
            </a:pPr>
            <a:endParaRPr lang="hr-HR" altLang="sr-Latn-RS" sz="2100" dirty="0"/>
          </a:p>
          <a:p>
            <a:pPr marL="365125" indent="-255588">
              <a:lnSpc>
                <a:spcPct val="90000"/>
              </a:lnSpc>
              <a:buFont typeface="Wingdings" pitchFamily="2" charset="2"/>
              <a:buNone/>
            </a:pPr>
            <a:r>
              <a:rPr lang="hr-HR" altLang="sr-Latn-RS" sz="2100" dirty="0"/>
              <a:t>Iskazuju se </a:t>
            </a:r>
            <a:r>
              <a:rPr lang="hr-HR" altLang="sr-Latn-RS" sz="2100" b="1" i="1" dirty="0">
                <a:solidFill>
                  <a:srgbClr val="19334B"/>
                </a:solidFill>
              </a:rPr>
              <a:t>aktivnim glagolima</a:t>
            </a:r>
            <a:r>
              <a:rPr lang="hr-HR" altLang="sr-Latn-RS" sz="2100" dirty="0">
                <a:solidFill>
                  <a:schemeClr val="accent2"/>
                </a:solidFill>
              </a:rPr>
              <a:t> </a:t>
            </a:r>
          </a:p>
          <a:p>
            <a:pPr marL="365125" indent="-255588">
              <a:lnSpc>
                <a:spcPct val="90000"/>
              </a:lnSpc>
              <a:buFont typeface="Wingdings" pitchFamily="2" charset="2"/>
              <a:buNone/>
            </a:pPr>
            <a:endParaRPr lang="hr-HR" altLang="sr-Latn-RS" sz="2100" dirty="0"/>
          </a:p>
        </p:txBody>
      </p:sp>
      <p:sp>
        <p:nvSpPr>
          <p:cNvPr id="136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noFill/>
        </p:spPr>
        <p:txBody>
          <a:bodyPr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r-HR" sz="2800" b="1" kern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Ključni pojmovi</a:t>
            </a:r>
          </a:p>
        </p:txBody>
      </p:sp>
    </p:spTree>
    <p:extLst>
      <p:ext uri="{BB962C8B-B14F-4D97-AF65-F5344CB8AC3E}">
        <p14:creationId xmlns:p14="http://schemas.microsoft.com/office/powerpoint/2010/main" val="186513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251520" y="1340768"/>
            <a:ext cx="8435280" cy="4785395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/>
              </a:rPr>
              <a:t>●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pronalaziti bolje, pouzdanije, objektivnije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preciznije</a:t>
            </a:r>
          </a:p>
          <a:p>
            <a:pPr marL="109728" indent="0">
              <a:buNone/>
            </a:pP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načine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ocjenjivanja. </a:t>
            </a: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  <a:defRPr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●  b</a:t>
            </a:r>
            <a:r>
              <a:rPr lang="vi-V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avi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 se</a:t>
            </a:r>
            <a:r>
              <a:rPr lang="vi-V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pitanjima ispitivanja i procjenjivanja </a:t>
            </a: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  <a:defRPr/>
            </a:pP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vi-V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učeničkih postignuća</a:t>
            </a: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  <a:defRPr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 2"/>
              </a:rPr>
              <a:t> ●   </a:t>
            </a:r>
            <a:r>
              <a:rPr lang="vi-V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identificirati </a:t>
            </a:r>
            <a:r>
              <a:rPr lang="vi-V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proučiti utjecaj svih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čimbenika </a:t>
            </a:r>
            <a:r>
              <a:rPr lang="vi-V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koji</a:t>
            </a: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  <a:defRPr/>
            </a:pP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vi-V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kvare </a:t>
            </a:r>
            <a:r>
              <a:rPr lang="vi-V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metrijsku vrijednost školskih </a:t>
            </a:r>
            <a:r>
              <a:rPr lang="vi-V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ocjena</a:t>
            </a: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  <a:defRPr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 2"/>
              </a:rPr>
              <a:t> </a:t>
            </a:r>
            <a:r>
              <a:rPr lang="vi-VN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 2"/>
              </a:rPr>
              <a:t>●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 2"/>
              </a:rPr>
              <a:t>  odabrati </a:t>
            </a:r>
            <a:r>
              <a:rPr lang="vi-V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načine </a:t>
            </a:r>
            <a:r>
              <a:rPr lang="vi-V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postupke objektivnijega i </a:t>
            </a: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  <a:defRPr/>
            </a:pP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vi-V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pouzdanijeg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ispitivanja i mjerenja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kompetencija</a:t>
            </a:r>
            <a:endParaRPr lang="vi-V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fr-FR" altLang="sr-Latn-RS" dirty="0" smtClean="0"/>
          </a:p>
        </p:txBody>
      </p:sp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994122"/>
          </a:xfrm>
        </p:spPr>
        <p:txBody>
          <a:bodyPr>
            <a:normAutofit/>
          </a:bodyPr>
          <a:lstStyle/>
          <a:p>
            <a:pPr algn="l" eaLnBrk="1" hangingPunct="1"/>
            <a:r>
              <a:rPr lang="hr-HR" altLang="sr-Latn-RS" sz="28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Područje djelovanja školske dokimologije – znanosti o problemima ocjenjivanja, ispitivanja i vrednovanja…</a:t>
            </a:r>
            <a:endParaRPr lang="fr-FR" altLang="sr-Latn-RS" sz="2800" b="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874373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15/02/11MFMG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79512" y="549275"/>
            <a:ext cx="7826251" cy="4967288"/>
          </a:xfrm>
        </p:spPr>
        <p:txBody>
          <a:bodyPr>
            <a:normAutofit/>
          </a:bodyPr>
          <a:lstStyle/>
          <a:p>
            <a:pPr marL="365125" indent="-255588">
              <a:lnSpc>
                <a:spcPct val="80000"/>
              </a:lnSpc>
              <a:buFont typeface="Wingdings" pitchFamily="2" charset="2"/>
              <a:buNone/>
            </a:pPr>
            <a:endParaRPr lang="hr-HR" altLang="sr-Latn-RS" sz="2600" dirty="0">
              <a:solidFill>
                <a:srgbClr val="003366"/>
              </a:solidFill>
            </a:endParaRPr>
          </a:p>
          <a:p>
            <a:pPr marL="365125" indent="-255588">
              <a:lnSpc>
                <a:spcPct val="80000"/>
              </a:lnSpc>
              <a:buFont typeface="Wingdings" pitchFamily="2" charset="2"/>
              <a:buNone/>
            </a:pPr>
            <a:r>
              <a:rPr lang="hr-HR" altLang="sr-Latn-RS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Ciljevi</a:t>
            </a:r>
            <a:r>
              <a:rPr lang="hr-HR" altLang="sr-Latn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moraju </a:t>
            </a:r>
            <a:r>
              <a:rPr lang="hr-HR" alt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biti</a:t>
            </a:r>
            <a:r>
              <a:rPr lang="hr-HR" altLang="sr-Latn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65125" indent="-255588">
              <a:lnSpc>
                <a:spcPct val="80000"/>
              </a:lnSpc>
              <a:buFont typeface="Wingdings" pitchFamily="2" charset="2"/>
              <a:buNone/>
            </a:pPr>
            <a:r>
              <a:rPr lang="hr-HR" altLang="sr-Latn-RS" sz="2300" dirty="0" smtClean="0">
                <a:solidFill>
                  <a:srgbClr val="003366"/>
                </a:solidFill>
              </a:rPr>
              <a:t> </a:t>
            </a:r>
            <a:r>
              <a:rPr lang="hr-HR" altLang="sr-Latn-RS" sz="2300" dirty="0">
                <a:solidFill>
                  <a:srgbClr val="003366"/>
                </a:solidFill>
              </a:rPr>
              <a:t>	</a:t>
            </a:r>
            <a:endParaRPr lang="hr-HR" altLang="sr-Latn-RS" sz="2300" dirty="0" smtClean="0">
              <a:solidFill>
                <a:srgbClr val="003366"/>
              </a:solidFill>
            </a:endParaRPr>
          </a:p>
          <a:p>
            <a:pPr marL="365125" indent="-255588">
              <a:lnSpc>
                <a:spcPct val="80000"/>
              </a:lnSpc>
              <a:buFont typeface="Wingdings" pitchFamily="2" charset="2"/>
              <a:buNone/>
            </a:pPr>
            <a:r>
              <a:rPr lang="hr-HR" altLang="sr-Latn-RS" sz="2300" b="1" dirty="0">
                <a:solidFill>
                  <a:srgbClr val="003366"/>
                </a:solidFill>
              </a:rPr>
              <a:t> </a:t>
            </a:r>
            <a:r>
              <a:rPr lang="hr-HR" altLang="sr-Latn-RS" sz="2300" b="1" dirty="0" smtClean="0">
                <a:solidFill>
                  <a:srgbClr val="003366"/>
                </a:solidFill>
              </a:rPr>
              <a:t>        </a:t>
            </a:r>
            <a:r>
              <a:rPr lang="hr-HR" altLang="sr-Latn-RS" sz="2600" b="1" dirty="0" smtClean="0">
                <a:solidFill>
                  <a:srgbClr val="FF0000"/>
                </a:solidFill>
              </a:rPr>
              <a:t>S</a:t>
            </a:r>
            <a:r>
              <a:rPr lang="hr-HR" altLang="sr-Latn-RS" sz="2600" dirty="0" smtClean="0">
                <a:solidFill>
                  <a:srgbClr val="003366"/>
                </a:solidFill>
              </a:rPr>
              <a:t> </a:t>
            </a:r>
            <a:r>
              <a:rPr lang="hr-HR" altLang="sr-Latn-RS" sz="2600" dirty="0">
                <a:solidFill>
                  <a:srgbClr val="003366"/>
                </a:solidFill>
              </a:rPr>
              <a:t>– </a:t>
            </a:r>
            <a:r>
              <a:rPr lang="hr-HR" altLang="sr-Latn-RS" sz="2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specific</a:t>
            </a:r>
            <a:r>
              <a:rPr lang="hr-HR" alt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konkretni</a:t>
            </a:r>
          </a:p>
          <a:p>
            <a:pPr marL="365125" indent="-255588">
              <a:lnSpc>
                <a:spcPct val="80000"/>
              </a:lnSpc>
              <a:buFont typeface="Wingdings" pitchFamily="2" charset="2"/>
              <a:buNone/>
            </a:pPr>
            <a:r>
              <a:rPr lang="hr-HR" alt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hr-HR" altLang="sr-Latn-RS" sz="2600" dirty="0">
                <a:solidFill>
                  <a:srgbClr val="003366"/>
                </a:solidFill>
              </a:rPr>
              <a:t>	</a:t>
            </a:r>
            <a:r>
              <a:rPr lang="hr-HR" altLang="sr-Latn-RS" sz="2600" b="1" dirty="0">
                <a:solidFill>
                  <a:srgbClr val="FF0000"/>
                </a:solidFill>
              </a:rPr>
              <a:t>M</a:t>
            </a:r>
            <a:r>
              <a:rPr lang="hr-HR" altLang="sr-Latn-RS" sz="2600" dirty="0">
                <a:solidFill>
                  <a:srgbClr val="003366"/>
                </a:solidFill>
              </a:rPr>
              <a:t> – </a:t>
            </a:r>
            <a:r>
              <a:rPr lang="hr-HR" altLang="sr-Latn-RS" sz="2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measurable</a:t>
            </a:r>
            <a:r>
              <a:rPr lang="hr-HR" alt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mjerljivi</a:t>
            </a:r>
          </a:p>
          <a:p>
            <a:pPr marL="365125" indent="-255588">
              <a:lnSpc>
                <a:spcPct val="80000"/>
              </a:lnSpc>
              <a:buFont typeface="Wingdings" pitchFamily="2" charset="2"/>
              <a:buNone/>
            </a:pPr>
            <a:r>
              <a:rPr lang="hr-HR" alt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hr-HR" altLang="sr-Latn-RS" sz="2600" dirty="0">
                <a:solidFill>
                  <a:srgbClr val="003366"/>
                </a:solidFill>
              </a:rPr>
              <a:t>	</a:t>
            </a:r>
            <a:r>
              <a:rPr lang="hr-HR" altLang="sr-Latn-RS" sz="2600" b="1" dirty="0">
                <a:solidFill>
                  <a:srgbClr val="FF0000"/>
                </a:solidFill>
              </a:rPr>
              <a:t>A</a:t>
            </a:r>
            <a:r>
              <a:rPr lang="hr-HR" altLang="sr-Latn-RS" sz="2600" dirty="0">
                <a:solidFill>
                  <a:srgbClr val="003366"/>
                </a:solidFill>
              </a:rPr>
              <a:t> – </a:t>
            </a:r>
            <a:r>
              <a:rPr lang="hr-HR" altLang="sr-Latn-RS" sz="2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agreed</a:t>
            </a:r>
            <a:r>
              <a:rPr lang="hr-HR" alt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dogovoreni</a:t>
            </a:r>
          </a:p>
          <a:p>
            <a:pPr marL="365125" indent="-255588">
              <a:lnSpc>
                <a:spcPct val="80000"/>
              </a:lnSpc>
              <a:buFont typeface="Wingdings" pitchFamily="2" charset="2"/>
              <a:buNone/>
            </a:pPr>
            <a:r>
              <a:rPr lang="hr-HR" alt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hr-HR" altLang="sr-Latn-RS" sz="2600" dirty="0">
                <a:solidFill>
                  <a:srgbClr val="003366"/>
                </a:solidFill>
              </a:rPr>
              <a:t>	</a:t>
            </a:r>
            <a:r>
              <a:rPr lang="hr-HR" altLang="sr-Latn-RS" sz="2600" b="1" dirty="0">
                <a:solidFill>
                  <a:srgbClr val="FF0000"/>
                </a:solidFill>
              </a:rPr>
              <a:t>R</a:t>
            </a:r>
            <a:r>
              <a:rPr lang="hr-HR" altLang="sr-Latn-RS" sz="2600" dirty="0">
                <a:solidFill>
                  <a:srgbClr val="003366"/>
                </a:solidFill>
              </a:rPr>
              <a:t> – </a:t>
            </a:r>
            <a:r>
              <a:rPr lang="hr-HR" altLang="sr-Latn-RS" sz="2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relevant</a:t>
            </a:r>
            <a:r>
              <a:rPr lang="hr-HR" alt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relevantni</a:t>
            </a:r>
          </a:p>
          <a:p>
            <a:pPr marL="365125" indent="-255588">
              <a:lnSpc>
                <a:spcPct val="80000"/>
              </a:lnSpc>
              <a:buFont typeface="Wingdings" pitchFamily="2" charset="2"/>
              <a:buNone/>
            </a:pPr>
            <a:r>
              <a:rPr lang="hr-HR" alt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hr-HR" altLang="sr-Latn-RS" sz="2600" dirty="0">
                <a:solidFill>
                  <a:srgbClr val="003366"/>
                </a:solidFill>
              </a:rPr>
              <a:t>	</a:t>
            </a:r>
            <a:r>
              <a:rPr lang="hr-HR" altLang="sr-Latn-RS" sz="2600" b="1" dirty="0">
                <a:solidFill>
                  <a:srgbClr val="FF0000"/>
                </a:solidFill>
              </a:rPr>
              <a:t>T</a:t>
            </a:r>
            <a:r>
              <a:rPr lang="hr-HR" altLang="sr-Latn-RS" sz="2600" dirty="0">
                <a:solidFill>
                  <a:srgbClr val="003366"/>
                </a:solidFill>
              </a:rPr>
              <a:t> – </a:t>
            </a:r>
            <a:r>
              <a:rPr lang="hr-HR" altLang="sr-Latn-RS" sz="2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timely</a:t>
            </a:r>
            <a:r>
              <a:rPr lang="hr-HR" alt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vremenski izvedivi</a:t>
            </a:r>
            <a:r>
              <a:rPr lang="hr-HR" altLang="sr-Latn-R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altLang="sr-Latn-R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hr-HR" altLang="sr-Latn-RS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537" indent="0">
              <a:lnSpc>
                <a:spcPct val="80000"/>
              </a:lnSpc>
              <a:buNone/>
            </a:pPr>
            <a:r>
              <a:rPr lang="hr-HR" altLang="sr-Latn-R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Ishodi </a:t>
            </a:r>
            <a:r>
              <a:rPr lang="hr-HR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trebaju bi biti i </a:t>
            </a:r>
            <a:r>
              <a:rPr lang="hr-HR" alt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transparentni</a:t>
            </a:r>
            <a:r>
              <a:rPr lang="hr-HR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hr-HR" altLang="sr-Latn-R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537" indent="0">
              <a:lnSpc>
                <a:spcPct val="80000"/>
              </a:lnSpc>
              <a:buNone/>
            </a:pPr>
            <a:r>
              <a:rPr lang="hr-HR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hr-HR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prepoznati unutar i izvan </a:t>
            </a:r>
            <a:r>
              <a:rPr lang="hr-HR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Europe</a:t>
            </a:r>
          </a:p>
          <a:p>
            <a:pPr marL="109537" indent="0">
              <a:lnSpc>
                <a:spcPct val="80000"/>
              </a:lnSpc>
              <a:buNone/>
            </a:pPr>
            <a:r>
              <a:rPr lang="hr-HR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hr-HR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hr-HR" altLang="sr-Latn-R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Tuning</a:t>
            </a:r>
            <a:r>
              <a:rPr lang="hr-HR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r-HR" altLang="sr-Latn-R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Gonzalez</a:t>
            </a:r>
            <a:r>
              <a:rPr lang="hr-HR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 </a:t>
            </a:r>
            <a:r>
              <a:rPr lang="hr-HR" altLang="sr-Latn-R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Wagenaar</a:t>
            </a:r>
            <a:r>
              <a:rPr lang="hr-HR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2006.)</a:t>
            </a:r>
          </a:p>
        </p:txBody>
      </p:sp>
      <p:pic>
        <p:nvPicPr>
          <p:cNvPr id="2050" name="Picture 2" descr="C:\Users\majda\AppData\Local\Microsoft\Windows\Temporary Internet Files\Content.IE5\AKN38MPN\cilj5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412776"/>
            <a:ext cx="2399928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446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15/02/11MFMG</a:t>
            </a:r>
          </a:p>
        </p:txBody>
      </p:sp>
      <p:graphicFrame>
        <p:nvGraphicFramePr>
          <p:cNvPr id="4" name="Rezervirano mjesto sadržaja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680370063"/>
              </p:ext>
            </p:extLst>
          </p:nvPr>
        </p:nvGraphicFramePr>
        <p:xfrm>
          <a:off x="401638" y="113188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Naslov 2"/>
          <p:cNvSpPr>
            <a:spLocks noGrp="1"/>
          </p:cNvSpPr>
          <p:nvPr>
            <p:ph type="title" idx="4294967295"/>
          </p:nvPr>
        </p:nvSpPr>
        <p:spPr>
          <a:xfrm>
            <a:off x="409575" y="195263"/>
            <a:ext cx="8229600" cy="1143000"/>
          </a:xfrm>
          <a:noFill/>
        </p:spPr>
        <p:txBody>
          <a:bodyPr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r-HR" sz="2800" b="1" kern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Od cilja do </a:t>
            </a:r>
            <a:r>
              <a:rPr lang="hr-HR" sz="2800" b="1" kern="1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vrednovanja</a:t>
            </a:r>
            <a:endParaRPr lang="hr-HR" sz="2800" b="1" kern="1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Pravokutnik 4"/>
          <p:cNvSpPr/>
          <p:nvPr/>
        </p:nvSpPr>
        <p:spPr>
          <a:xfrm>
            <a:off x="5868144" y="2143125"/>
            <a:ext cx="2592288" cy="914400"/>
          </a:xfrm>
          <a:prstGeom prst="rect">
            <a:avLst/>
          </a:prstGeom>
          <a:solidFill>
            <a:srgbClr val="993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hr-HR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Strategije odgoja i obrazovanja</a:t>
            </a:r>
          </a:p>
        </p:txBody>
      </p:sp>
      <p:sp>
        <p:nvSpPr>
          <p:cNvPr id="6" name="Pravokutnik 5"/>
          <p:cNvSpPr/>
          <p:nvPr/>
        </p:nvSpPr>
        <p:spPr>
          <a:xfrm>
            <a:off x="395536" y="4293096"/>
            <a:ext cx="3240360" cy="1656184"/>
          </a:xfrm>
          <a:prstGeom prst="rect">
            <a:avLst/>
          </a:prstGeom>
          <a:solidFill>
            <a:srgbClr val="993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hr-HR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Situacije</a:t>
            </a:r>
          </a:p>
          <a:p>
            <a:pPr algn="ctr">
              <a:buFontTx/>
              <a:buChar char="-"/>
              <a:defRPr/>
            </a:pPr>
            <a:r>
              <a:rPr lang="hr-HR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metode </a:t>
            </a:r>
          </a:p>
          <a:p>
            <a:pPr algn="ctr">
              <a:buFontTx/>
              <a:buChar char="-"/>
              <a:defRPr/>
            </a:pPr>
            <a:r>
              <a:rPr lang="hr-HR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oblici</a:t>
            </a:r>
          </a:p>
          <a:p>
            <a:pPr algn="ctr">
              <a:buFontTx/>
              <a:buChar char="-"/>
              <a:defRPr/>
            </a:pPr>
            <a:r>
              <a:rPr lang="hr-HR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mediji</a:t>
            </a:r>
          </a:p>
          <a:p>
            <a:pPr algn="ctr">
              <a:buFontTx/>
              <a:buChar char="-"/>
              <a:defRPr/>
            </a:pPr>
            <a:r>
              <a:rPr lang="hr-HR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tehnologija</a:t>
            </a:r>
          </a:p>
        </p:txBody>
      </p:sp>
    </p:spTree>
    <p:extLst>
      <p:ext uri="{BB962C8B-B14F-4D97-AF65-F5344CB8AC3E}">
        <p14:creationId xmlns:p14="http://schemas.microsoft.com/office/powerpoint/2010/main" val="61317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hr-H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Planiranje (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otkrivanje) odgojno-obrazovnih ciljeva</a:t>
            </a:r>
          </a:p>
          <a:p>
            <a:pPr marL="109728" indent="0">
              <a:buNone/>
            </a:pP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Izbor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sadr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ž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aja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postizanje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cilja</a:t>
            </a:r>
            <a:endParaRPr lang="hr-H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pl-PL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Učinkovita organizacija strategija, metoda i oblika </a:t>
            </a:r>
            <a:endParaRPr lang="pl-PL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pl-PL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rada  </a:t>
            </a:r>
            <a:endParaRPr lang="hr-H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pl-PL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pl-PL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Utvrđivanje s</a:t>
            </a:r>
            <a:r>
              <a:rPr lang="hr-H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ustava </a:t>
            </a:r>
            <a:r>
              <a:rPr lang="hr-H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praćenja napredovanje i </a:t>
            </a:r>
          </a:p>
          <a:p>
            <a:pPr marL="109728" indent="0">
              <a:buNone/>
            </a:pPr>
            <a:r>
              <a:rPr lang="hr-H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vrednovanja</a:t>
            </a:r>
            <a:endParaRPr lang="hr-HR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r-H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Č</a:t>
            </a:r>
            <a:r>
              <a:rPr lang="en-US" sz="280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etiri</a:t>
            </a:r>
            <a:r>
              <a:rPr lang="en-U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temeljna načela kurikuluma </a:t>
            </a:r>
            <a:r>
              <a:rPr lang="hr-HR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koji je razvio 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Ralph W</a:t>
            </a:r>
            <a:r>
              <a:rPr lang="hr-HR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Tyler</a:t>
            </a:r>
            <a:r>
              <a:rPr lang="hr-HR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hr-HR" sz="280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Marsh</a:t>
            </a:r>
            <a:r>
              <a:rPr lang="hr-HR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1994.)</a:t>
            </a:r>
            <a:endParaRPr lang="hr-HR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1781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23011"/>
            <a:ext cx="8229600" cy="4294222"/>
          </a:xfrm>
        </p:spPr>
        <p:txBody>
          <a:bodyPr/>
          <a:lstStyle/>
          <a:p>
            <a:pPr marL="109728" indent="0">
              <a:buNone/>
            </a:pPr>
            <a:endParaRPr lang="hr-HR" dirty="0" smtClean="0"/>
          </a:p>
          <a:p>
            <a:pPr marL="109728" indent="0">
              <a:buNone/>
            </a:pPr>
            <a:r>
              <a:rPr lang="hr-H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eliminirati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utjecaj čimbenika koji utječu na                       loše metrijske karakteristike ocjena</a:t>
            </a:r>
          </a:p>
          <a:p>
            <a:pPr marL="109728" indent="0">
              <a:buNone/>
            </a:pPr>
            <a:r>
              <a:rPr lang="hr-H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izvršiti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veći broj mjerenja</a:t>
            </a:r>
          </a:p>
          <a:p>
            <a:pPr marL="109728" indent="0">
              <a:buNone/>
            </a:pPr>
            <a:r>
              <a:rPr lang="hr-H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definirati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cilj(</a:t>
            </a:r>
            <a:r>
              <a:rPr lang="hr-HR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ishode i kriterije </a:t>
            </a:r>
          </a:p>
          <a:p>
            <a:pPr marL="109728" indent="0">
              <a:buNone/>
            </a:pPr>
            <a:r>
              <a:rPr lang="hr-H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uspostaviti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dobar (kvalitetan) odnos</a:t>
            </a:r>
          </a:p>
          <a:p>
            <a:pPr marL="109728" indent="0">
              <a:buNone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Kako unaprijediti vrednovanje…?</a:t>
            </a:r>
            <a:endParaRPr lang="hr-HR" sz="2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66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60851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hr-HR" sz="2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 zbog:</a:t>
            </a: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hr-H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činjenice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da uspjeh nije isto što i ocjena</a:t>
            </a:r>
          </a:p>
          <a:p>
            <a:pPr>
              <a:buFontTx/>
              <a:buChar char="-"/>
            </a:pPr>
            <a:r>
              <a:rPr lang="hr-H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okolnosti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koje utječu na ocjenjivanje</a:t>
            </a:r>
          </a:p>
          <a:p>
            <a:pPr>
              <a:buFontTx/>
              <a:buChar char="-"/>
            </a:pPr>
            <a:r>
              <a:rPr lang="hr-H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znanje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(isto) vrednujemo na različite načine</a:t>
            </a:r>
          </a:p>
          <a:p>
            <a:pPr>
              <a:buFontTx/>
              <a:buChar char="-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imamo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mogućnosti </a:t>
            </a:r>
            <a:r>
              <a:rPr lang="hr-H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izbora ishoda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učenja</a:t>
            </a:r>
          </a:p>
          <a:p>
            <a:pPr>
              <a:buFontTx/>
              <a:buChar char="-"/>
            </a:pPr>
            <a:r>
              <a:rPr lang="hr-H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nastava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 „specifični bipolarni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proces”</a:t>
            </a:r>
          </a:p>
          <a:p>
            <a:pPr>
              <a:buFontTx/>
              <a:buChar char="-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brojna </a:t>
            </a:r>
            <a:r>
              <a:rPr lang="hr-H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praktična, stručna iskustva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kod nas i u svijetu</a:t>
            </a:r>
          </a:p>
          <a:p>
            <a:pPr marL="109728" indent="0">
              <a:buNone/>
            </a:pP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Zašto je važno unaprijediti vrednovanje? </a:t>
            </a:r>
            <a:endParaRPr lang="hr-HR" sz="2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14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60851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hr-HR" sz="2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 zbog:</a:t>
            </a:r>
          </a:p>
          <a:p>
            <a:pPr>
              <a:buFontTx/>
              <a:buChar char="-"/>
            </a:pPr>
            <a:endParaRPr lang="hr-HR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hr-H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samopoštovanja i samopouzdanja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kao temelja mentalnog zdravlja</a:t>
            </a:r>
          </a:p>
          <a:p>
            <a:pPr>
              <a:buFontTx/>
              <a:buChar char="-"/>
            </a:pPr>
            <a:r>
              <a:rPr lang="hr-H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prevencije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zdravstvenih i psihičkih problema </a:t>
            </a:r>
          </a:p>
          <a:p>
            <a:pPr>
              <a:buFontTx/>
              <a:buChar char="-"/>
            </a:pPr>
            <a:r>
              <a:rPr lang="hr-H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hr-H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odizanja razine motivacije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kao preduvjeta učenja</a:t>
            </a:r>
          </a:p>
          <a:p>
            <a:pPr>
              <a:buFontTx/>
              <a:buChar char="-"/>
            </a:pPr>
            <a:r>
              <a:rPr lang="hr-H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hr-H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zbjegavanja rizika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 razvoj neprihvatljiva ponašanja, delikvencije i ovisnosti</a:t>
            </a:r>
          </a:p>
          <a:p>
            <a:pPr>
              <a:buFontTx/>
              <a:buChar char="-"/>
            </a:pPr>
            <a:r>
              <a:rPr lang="hr-H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znanstvene spoznaje </a:t>
            </a:r>
          </a:p>
          <a:p>
            <a:pPr>
              <a:buFontTx/>
              <a:buChar char="-"/>
            </a:pP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Zašto je važno unaprijediti vrednovanje? </a:t>
            </a:r>
            <a:endParaRPr lang="hr-HR" sz="2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15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altLang="sr-Latn-R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Umjesto zaključka</a:t>
            </a:r>
            <a:br>
              <a:rPr lang="hr-HR" altLang="sr-Latn-R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altLang="sr-Latn-R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Kako unaprijediti vrednovanje?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hr-HR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Otkloniti slabe metrijske vrijednosti ocjena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hr-HR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Aktivan nastavnik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hr-HR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Znanje razvojne 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pedagogije, psihologije, 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dokimologije, </a:t>
            </a:r>
            <a:r>
              <a:rPr lang="hr-HR" altLang="sr-Latn-R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neuroznanosti</a:t>
            </a:r>
            <a:r>
              <a:rPr lang="hr-HR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hr-HR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eurobiologije motivacije…   </a:t>
            </a:r>
          </a:p>
          <a:p>
            <a:pPr marL="182880" indent="-18288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hr-HR" altLang="sr-Latn-RS" dirty="0" smtClean="0"/>
              <a:t>  </a:t>
            </a:r>
          </a:p>
          <a:p>
            <a:pPr marL="182880" indent="-182880" eaLnBrk="1" fontAlgn="auto" hangingPunct="1">
              <a:spcAft>
                <a:spcPts val="0"/>
              </a:spcAft>
              <a:buFontTx/>
              <a:buNone/>
              <a:defRPr/>
            </a:pPr>
            <a:endParaRPr lang="hr-HR" altLang="sr-Latn-RS" dirty="0" smtClean="0"/>
          </a:p>
          <a:p>
            <a:pPr marL="182880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hr-HR" altLang="sr-Latn-RS" dirty="0" smtClean="0"/>
          </a:p>
        </p:txBody>
      </p:sp>
      <p:pic>
        <p:nvPicPr>
          <p:cNvPr id="21508" name="Picture 3" descr="C:\Users\majda\AppData\Local\Microsoft\Windows\Temporary Internet Files\Content.IE5\B31JILMU\Math_Symbol_Clipart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420888"/>
            <a:ext cx="3810000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822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3" descr="risba3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1828800"/>
            <a:ext cx="3124200" cy="3487738"/>
          </a:xfrm>
          <a:noFill/>
        </p:spPr>
      </p:pic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486650" cy="55562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altLang="sr-Latn-RS" dirty="0" smtClean="0"/>
              <a:t/>
            </a:r>
            <a:br>
              <a:rPr lang="hr-HR" altLang="sr-Latn-RS" dirty="0" smtClean="0"/>
            </a:br>
            <a:r>
              <a:rPr lang="hr-HR" altLang="sr-Latn-RS" dirty="0" smtClean="0"/>
              <a:t/>
            </a:r>
            <a:br>
              <a:rPr lang="hr-HR" altLang="sr-Latn-RS" dirty="0" smtClean="0"/>
            </a:br>
            <a:r>
              <a:rPr lang="hr-HR" altLang="sr-Latn-RS" sz="28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Zahvaljujem!</a:t>
            </a:r>
            <a:br>
              <a:rPr lang="hr-HR" altLang="sr-Latn-RS" sz="28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altLang="sr-Latn-RS" sz="28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altLang="sr-Latn-RS" sz="28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altLang="sr-Latn-RS" sz="28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altLang="sr-Latn-RS" sz="28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altLang="sr-Latn-RS" sz="28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mr. sc. Majda </a:t>
            </a:r>
            <a:r>
              <a:rPr lang="hr-HR" altLang="sr-Latn-RS" sz="2800" b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Fajdetić</a:t>
            </a:r>
            <a:r>
              <a:rPr lang="hr-HR" altLang="sr-Latn-RS" sz="28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hr-HR" altLang="sr-Latn-RS" sz="28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altLang="sr-Latn-RS" sz="28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viša savjetnica u mirovini</a:t>
            </a:r>
            <a:br>
              <a:rPr lang="hr-HR" altLang="sr-Latn-RS" sz="28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altLang="sr-Latn-RS" sz="28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Udruga KUMULUS</a:t>
            </a:r>
            <a:br>
              <a:rPr lang="hr-HR" altLang="sr-Latn-RS" sz="28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altLang="sr-Latn-RS" sz="28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altLang="sr-Latn-RS" sz="28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altLang="sr-Latn-RS" sz="2800" b="0" dirty="0" err="1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fajdeticm</a:t>
            </a:r>
            <a:r>
              <a:rPr lang="hr-HR" altLang="sr-Latn-RS" sz="2800" b="0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@</a:t>
            </a:r>
            <a:r>
              <a:rPr lang="hr-HR" altLang="sr-Latn-RS" sz="2800" b="0" dirty="0" err="1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gmail.com</a:t>
            </a:r>
            <a:r>
              <a:rPr lang="hr-HR" altLang="sr-Latn-RS" sz="2800" b="0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altLang="sr-Latn-RS" sz="2800" b="0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altLang="sr-Latn-RS" sz="2400" dirty="0" smtClean="0"/>
              <a:t/>
            </a:r>
            <a:br>
              <a:rPr lang="hr-HR" altLang="sr-Latn-RS" sz="2400" dirty="0" smtClean="0"/>
            </a:br>
            <a:endParaRPr lang="en-US" altLang="sr-Latn-RS" dirty="0" smtClean="0"/>
          </a:p>
        </p:txBody>
      </p:sp>
    </p:spTree>
    <p:extLst>
      <p:ext uri="{BB962C8B-B14F-4D97-AF65-F5344CB8AC3E}">
        <p14:creationId xmlns:p14="http://schemas.microsoft.com/office/powerpoint/2010/main" val="42825044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07504" y="908720"/>
            <a:ext cx="8784976" cy="5760640"/>
          </a:xfrm>
        </p:spPr>
        <p:txBody>
          <a:bodyPr>
            <a:normAutofit/>
          </a:bodyPr>
          <a:lstStyle/>
          <a:p>
            <a:r>
              <a:rPr lang="hr-HR" altLang="sr-Latn-RS" sz="1600" dirty="0" smtClean="0">
                <a:latin typeface="Times New Roman" pitchFamily="18" charset="0"/>
                <a:cs typeface="Times New Roman" pitchFamily="18" charset="0"/>
              </a:rPr>
              <a:t>Anderson, L. W. , </a:t>
            </a:r>
            <a:r>
              <a:rPr lang="hr-HR" altLang="sr-Latn-RS" sz="1600" dirty="0" err="1" smtClean="0">
                <a:latin typeface="Times New Roman" pitchFamily="18" charset="0"/>
                <a:cs typeface="Times New Roman" pitchFamily="18" charset="0"/>
              </a:rPr>
              <a:t>Krathwol</a:t>
            </a:r>
            <a:r>
              <a:rPr lang="hr-HR" altLang="sr-Latn-RS" sz="1600" dirty="0" smtClean="0">
                <a:latin typeface="Times New Roman" pitchFamily="18" charset="0"/>
                <a:cs typeface="Times New Roman" pitchFamily="18" charset="0"/>
              </a:rPr>
              <a:t>, D. R. (2001). </a:t>
            </a:r>
            <a:r>
              <a:rPr lang="hr-HR" altLang="sr-Latn-RS" sz="1600" dirty="0" err="1" smtClean="0">
                <a:latin typeface="Times New Roman" pitchFamily="18" charset="0"/>
                <a:cs typeface="Times New Roman" pitchFamily="18" charset="0"/>
              </a:rPr>
              <a:t>Taxonomy</a:t>
            </a:r>
            <a:r>
              <a:rPr lang="hr-HR" altLang="sr-Latn-RS" sz="1600" dirty="0" smtClean="0">
                <a:latin typeface="Times New Roman" pitchFamily="18" charset="0"/>
                <a:cs typeface="Times New Roman" pitchFamily="18" charset="0"/>
              </a:rPr>
              <a:t> for </a:t>
            </a:r>
            <a:r>
              <a:rPr lang="hr-HR" altLang="sr-Latn-RS" sz="1600" dirty="0" err="1" smtClean="0">
                <a:latin typeface="Times New Roman" pitchFamily="18" charset="0"/>
                <a:cs typeface="Times New Roman" pitchFamily="18" charset="0"/>
              </a:rPr>
              <a:t>learning</a:t>
            </a:r>
            <a:r>
              <a:rPr lang="hr-HR" altLang="sr-Latn-RS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hr-HR" altLang="sr-Latn-RS" sz="1600" dirty="0" err="1" smtClean="0">
                <a:latin typeface="Times New Roman" pitchFamily="18" charset="0"/>
                <a:cs typeface="Times New Roman" pitchFamily="18" charset="0"/>
              </a:rPr>
              <a:t>teaching</a:t>
            </a:r>
            <a:r>
              <a:rPr lang="hr-HR" altLang="sr-Latn-R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altLang="sr-Latn-RS" sz="1600" dirty="0" err="1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hr-HR" altLang="sr-Latn-R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altLang="sr-Latn-RS" sz="1600" dirty="0" err="1" smtClean="0">
                <a:latin typeface="Times New Roman" pitchFamily="18" charset="0"/>
                <a:cs typeface="Times New Roman" pitchFamily="18" charset="0"/>
              </a:rPr>
              <a:t>assessing</a:t>
            </a:r>
            <a:r>
              <a:rPr lang="hr-HR" altLang="sr-Latn-RS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hr-HR" altLang="sr-Latn-RS" sz="1600" dirty="0" err="1" smtClean="0">
                <a:latin typeface="Times New Roman" pitchFamily="18" charset="0"/>
                <a:cs typeface="Times New Roman" pitchFamily="18" charset="0"/>
              </a:rPr>
              <a:t>Longman</a:t>
            </a:r>
            <a:r>
              <a:rPr lang="hr-HR" altLang="sr-Latn-RS" sz="1600" dirty="0" smtClean="0">
                <a:latin typeface="Times New Roman" pitchFamily="18" charset="0"/>
                <a:cs typeface="Times New Roman" pitchFamily="18" charset="0"/>
              </a:rPr>
              <a:t>, New York</a:t>
            </a:r>
          </a:p>
          <a:p>
            <a:r>
              <a:rPr lang="hr-HR" altLang="sr-Latn-RS" sz="1600" dirty="0" smtClean="0">
                <a:latin typeface="Times New Roman" pitchFamily="18" charset="0"/>
                <a:cs typeface="Times New Roman" pitchFamily="18" charset="0"/>
              </a:rPr>
              <a:t>Antić, S. (2000). Rječnik suvremenog obrazovanja, HPKZ, Zagreb</a:t>
            </a:r>
          </a:p>
          <a:p>
            <a:pPr>
              <a:lnSpc>
                <a:spcPct val="80000"/>
              </a:lnSpc>
            </a:pPr>
            <a:r>
              <a:rPr lang="hr-HR" altLang="sr-Latn-RS" sz="1600" dirty="0" err="1" smtClean="0">
                <a:latin typeface="Times New Roman" pitchFamily="18" charset="0"/>
                <a:cs typeface="Times New Roman" pitchFamily="18" charset="0"/>
              </a:rPr>
              <a:t>Beck</a:t>
            </a:r>
            <a:r>
              <a:rPr lang="hr-HR" altLang="sr-Latn-RS" sz="1600" dirty="0" smtClean="0">
                <a:latin typeface="Times New Roman" pitchFamily="18" charset="0"/>
                <a:cs typeface="Times New Roman" pitchFamily="18" charset="0"/>
              </a:rPr>
              <a:t>, R. C. (2003). Motivacija. </a:t>
            </a:r>
            <a:r>
              <a:rPr lang="hr-HR" altLang="sr-Latn-RS" sz="1600" dirty="0" err="1" smtClean="0">
                <a:latin typeface="Times New Roman" pitchFamily="18" charset="0"/>
                <a:cs typeface="Times New Roman" pitchFamily="18" charset="0"/>
              </a:rPr>
              <a:t>Alap</a:t>
            </a:r>
            <a:r>
              <a:rPr lang="hr-HR" altLang="sr-Latn-RS" sz="1600" dirty="0" smtClean="0">
                <a:latin typeface="Times New Roman" pitchFamily="18" charset="0"/>
                <a:cs typeface="Times New Roman" pitchFamily="18" charset="0"/>
              </a:rPr>
              <a:t>, Jastrebarsko</a:t>
            </a:r>
          </a:p>
          <a:p>
            <a:pPr>
              <a:lnSpc>
                <a:spcPct val="80000"/>
              </a:lnSpc>
            </a:pPr>
            <a:r>
              <a:rPr lang="hr-HR" altLang="sr-Latn-RS" sz="1600" dirty="0" err="1" smtClean="0">
                <a:latin typeface="Times New Roman" pitchFamily="18" charset="0"/>
                <a:cs typeface="Times New Roman" pitchFamily="18" charset="0"/>
              </a:rPr>
              <a:t>Berlinger</a:t>
            </a:r>
            <a:r>
              <a:rPr lang="hr-HR" altLang="sr-Latn-RS" sz="1600" dirty="0" smtClean="0">
                <a:latin typeface="Times New Roman" pitchFamily="18" charset="0"/>
                <a:cs typeface="Times New Roman" pitchFamily="18" charset="0"/>
              </a:rPr>
              <a:t>, D. C. (</a:t>
            </a:r>
            <a:r>
              <a:rPr lang="hr-HR" altLang="sr-Latn-RS" sz="1600" dirty="0" err="1" smtClean="0">
                <a:latin typeface="Times New Roman" pitchFamily="18" charset="0"/>
                <a:cs typeface="Times New Roman" pitchFamily="18" charset="0"/>
              </a:rPr>
              <a:t>Ed</a:t>
            </a:r>
            <a:r>
              <a:rPr lang="hr-HR" altLang="sr-Latn-RS" sz="1600" dirty="0" smtClean="0">
                <a:latin typeface="Times New Roman" pitchFamily="18" charset="0"/>
                <a:cs typeface="Times New Roman" pitchFamily="18" charset="0"/>
              </a:rPr>
              <a:t>.) (1981) </a:t>
            </a:r>
            <a:r>
              <a:rPr lang="hr-HR" altLang="sr-Latn-RS" sz="1600" dirty="0" err="1" smtClean="0">
                <a:latin typeface="Times New Roman" pitchFamily="18" charset="0"/>
                <a:cs typeface="Times New Roman" pitchFamily="18" charset="0"/>
              </a:rPr>
              <a:t>Rewiew</a:t>
            </a:r>
            <a:r>
              <a:rPr lang="hr-HR" altLang="sr-Latn-R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altLang="sr-Latn-RS" sz="1600" dirty="0" err="1" smtClean="0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hr-HR" altLang="sr-Latn-R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altLang="sr-Latn-RS" sz="1600" dirty="0" err="1" smtClean="0">
                <a:latin typeface="Times New Roman" pitchFamily="18" charset="0"/>
                <a:cs typeface="Times New Roman" pitchFamily="18" charset="0"/>
              </a:rPr>
              <a:t>research</a:t>
            </a:r>
            <a:r>
              <a:rPr lang="hr-HR" altLang="sr-Latn-R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altLang="sr-Latn-RS" sz="1600" dirty="0" err="1" smtClean="0"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hr-HR" altLang="sr-Latn-R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altLang="sr-Latn-RS" sz="1600" dirty="0" err="1" smtClean="0">
                <a:latin typeface="Times New Roman" pitchFamily="18" charset="0"/>
                <a:cs typeface="Times New Roman" pitchFamily="18" charset="0"/>
              </a:rPr>
              <a:t>education</a:t>
            </a:r>
            <a:r>
              <a:rPr lang="hr-HR" altLang="sr-Latn-RS" sz="1600" dirty="0" smtClean="0">
                <a:latin typeface="Times New Roman" pitchFamily="18" charset="0"/>
                <a:cs typeface="Times New Roman" pitchFamily="18" charset="0"/>
              </a:rPr>
              <a:t>, 9. Washington </a:t>
            </a:r>
            <a:r>
              <a:rPr lang="hr-HR" altLang="sr-Latn-RS" sz="1600" dirty="0" err="1" smtClean="0">
                <a:latin typeface="Times New Roman" pitchFamily="18" charset="0"/>
                <a:cs typeface="Times New Roman" pitchFamily="18" charset="0"/>
              </a:rPr>
              <a:t>D.C</a:t>
            </a:r>
            <a:r>
              <a:rPr lang="hr-HR" altLang="sr-Latn-RS" sz="1600" dirty="0" smtClean="0">
                <a:latin typeface="Times New Roman" pitchFamily="18" charset="0"/>
                <a:cs typeface="Times New Roman" pitchFamily="18" charset="0"/>
              </a:rPr>
              <a:t>. : American </a:t>
            </a:r>
            <a:r>
              <a:rPr lang="hr-HR" altLang="sr-Latn-RS" sz="1600" dirty="0" err="1" smtClean="0">
                <a:latin typeface="Times New Roman" pitchFamily="18" charset="0"/>
                <a:cs typeface="Times New Roman" pitchFamily="18" charset="0"/>
              </a:rPr>
              <a:t>Educational</a:t>
            </a:r>
            <a:r>
              <a:rPr lang="hr-HR" altLang="sr-Latn-R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altLang="sr-Latn-RS" sz="1600" dirty="0" err="1" smtClean="0">
                <a:latin typeface="Times New Roman" pitchFamily="18" charset="0"/>
                <a:cs typeface="Times New Roman" pitchFamily="18" charset="0"/>
              </a:rPr>
              <a:t>Research</a:t>
            </a:r>
            <a:r>
              <a:rPr lang="hr-HR" altLang="sr-Latn-R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altLang="sr-Latn-RS" sz="1600" dirty="0" err="1" smtClean="0">
                <a:latin typeface="Times New Roman" pitchFamily="18" charset="0"/>
                <a:cs typeface="Times New Roman" pitchFamily="18" charset="0"/>
              </a:rPr>
              <a:t>Association</a:t>
            </a:r>
            <a:endParaRPr lang="hr-HR" altLang="sr-Latn-R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hr-HR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Fajdetić</a:t>
            </a:r>
            <a:r>
              <a:rPr lang="hr-H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,M.(1999), Smisao </a:t>
            </a:r>
            <a:r>
              <a:rPr lang="hr-HR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kurikularnog</a:t>
            </a:r>
            <a:r>
              <a:rPr lang="hr-H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pristupa, U:Ivanek,A.(1999): </a:t>
            </a:r>
            <a:r>
              <a:rPr lang="hr-HR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Znanjem do promjena: Prilog metodici rada stručnih </a:t>
            </a:r>
            <a:r>
              <a:rPr lang="hr-HR" sz="1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suradnika.</a:t>
            </a:r>
            <a:r>
              <a:rPr lang="hr-HR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HPKZ, </a:t>
            </a:r>
            <a:r>
              <a:rPr lang="hr-H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Zagreb</a:t>
            </a:r>
          </a:p>
          <a:p>
            <a:pPr>
              <a:lnSpc>
                <a:spcPct val="80000"/>
              </a:lnSpc>
            </a:pPr>
            <a:r>
              <a:rPr lang="hr-HR" altLang="sr-Latn-R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Glasser</a:t>
            </a:r>
            <a:r>
              <a:rPr lang="hr-HR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W. (1994). Nastavnik u kvalitetnoj školi. </a:t>
            </a:r>
            <a:r>
              <a:rPr lang="hr-HR" altLang="sr-Latn-R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Educa</a:t>
            </a:r>
            <a:r>
              <a:rPr lang="hr-HR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Zagreb</a:t>
            </a:r>
          </a:p>
          <a:p>
            <a:pPr>
              <a:lnSpc>
                <a:spcPct val="80000"/>
              </a:lnSpc>
            </a:pPr>
            <a:r>
              <a:rPr lang="hr-HR" altLang="sr-Latn-R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Glasser</a:t>
            </a:r>
            <a:r>
              <a:rPr lang="hr-HR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W. (1994). Svaki učenik može uspjeti. Alineja, Zagreb</a:t>
            </a:r>
          </a:p>
          <a:p>
            <a:pPr>
              <a:lnSpc>
                <a:spcPct val="80000"/>
              </a:lnSpc>
            </a:pPr>
            <a:r>
              <a:rPr lang="hr-HR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Grgin, T. (1994). Školska dokimologija. Slap, Jastrebarsko</a:t>
            </a:r>
          </a:p>
          <a:p>
            <a:pPr lvl="0"/>
            <a:r>
              <a:rPr lang="hr-H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Grgin, T. (2001). Školsko ocjenjivanje znanja. Naklada Slap, Jastrebarsko.</a:t>
            </a:r>
          </a:p>
          <a:p>
            <a:pPr lvl="0"/>
            <a:r>
              <a:rPr lang="hr-H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Grgin, T. (1997). Edukacijska psihologija. Slap, Jastrebarsko.</a:t>
            </a:r>
          </a:p>
          <a:p>
            <a:pPr>
              <a:lnSpc>
                <a:spcPct val="80000"/>
              </a:lnSpc>
            </a:pPr>
            <a:r>
              <a:rPr lang="hr-HR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Mužić, V., </a:t>
            </a:r>
            <a:r>
              <a:rPr lang="hr-HR" altLang="sr-Latn-R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Vrgoč</a:t>
            </a:r>
            <a:r>
              <a:rPr lang="hr-HR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H. (2005). Vrednovanje u odgoju i obrazovanju. HPKZ, Zagreb</a:t>
            </a:r>
          </a:p>
          <a:p>
            <a:pPr>
              <a:lnSpc>
                <a:spcPct val="80000"/>
              </a:lnSpc>
            </a:pPr>
            <a:r>
              <a:rPr lang="hr-HR" altLang="sr-Latn-R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Nimac</a:t>
            </a:r>
            <a:r>
              <a:rPr lang="hr-HR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E. (2007). Vrednovanje postignuća učenika u kognitivnom području. HNOS, Zagreb</a:t>
            </a:r>
          </a:p>
          <a:p>
            <a:pPr>
              <a:lnSpc>
                <a:spcPct val="80000"/>
              </a:lnSpc>
            </a:pPr>
            <a:r>
              <a:rPr lang="hr-HR" altLang="sr-Latn-R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Pieron</a:t>
            </a:r>
            <a:r>
              <a:rPr lang="hr-HR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H. (1969). </a:t>
            </a:r>
            <a:r>
              <a:rPr lang="hr-HR" altLang="sr-Latn-R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Examens</a:t>
            </a:r>
            <a:r>
              <a:rPr lang="hr-HR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</a:t>
            </a:r>
            <a:r>
              <a:rPr lang="hr-HR" altLang="sr-Latn-R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docimologie</a:t>
            </a:r>
            <a:r>
              <a:rPr lang="hr-HR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hr-HR" altLang="sr-Latn-R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Presses</a:t>
            </a:r>
            <a:r>
              <a:rPr lang="hr-HR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altLang="sr-Latn-R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Universitaires</a:t>
            </a:r>
            <a:r>
              <a:rPr lang="hr-HR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 France. </a:t>
            </a:r>
            <a:r>
              <a:rPr lang="hr-HR" altLang="sr-Latn-R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Paris</a:t>
            </a:r>
            <a:endParaRPr lang="hr-HR" altLang="sr-Latn-R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lnSpc>
                <a:spcPct val="80000"/>
              </a:lnSpc>
              <a:buNone/>
            </a:pPr>
            <a:endParaRPr lang="hr-HR" altLang="sr-Latn-R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lnSpc>
                <a:spcPct val="80000"/>
              </a:lnSpc>
              <a:buNone/>
            </a:pPr>
            <a:r>
              <a:rPr lang="hr-HR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  <a:r>
              <a:rPr lang="hr-HR" altLang="sr-Latn-R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Tuning</a:t>
            </a:r>
            <a:r>
              <a:rPr lang="hr-HR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pojmovnik (2007). Projekt usklađivanja obrazovnih struktura u Europi, Zagreb</a:t>
            </a:r>
          </a:p>
          <a:p>
            <a:pPr marL="109728" indent="0">
              <a:lnSpc>
                <a:spcPct val="80000"/>
              </a:lnSpc>
              <a:buNone/>
            </a:pPr>
            <a:r>
              <a:rPr lang="hr-HR" alt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*** Hrvatski kvalifikacijski okvir (HKO)</a:t>
            </a:r>
          </a:p>
          <a:p>
            <a:pPr marL="109728" indent="0">
              <a:lnSpc>
                <a:spcPct val="80000"/>
              </a:lnSpc>
              <a:buNone/>
            </a:pPr>
            <a:endParaRPr lang="hr-HR" altLang="sr-Latn-R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3A480-17B6-45F3-BCE9-5D6D72D3ED23}" type="slidenum">
              <a:rPr lang="hr-HR" altLang="sr-Latn-RS"/>
              <a:pPr/>
              <a:t>48</a:t>
            </a:fld>
            <a:endParaRPr lang="hr-HR" altLang="sr-Latn-RS"/>
          </a:p>
        </p:txBody>
      </p:sp>
      <p:sp>
        <p:nvSpPr>
          <p:cNvPr id="3952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hr-HR" alt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Literatura  </a:t>
            </a:r>
            <a:endParaRPr lang="hr-HR" altLang="sr-Latn-R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381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altLang="sr-Latn-R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minuta istine…</a:t>
            </a:r>
            <a:endParaRPr lang="en-US" altLang="sr-Latn-RS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zervirano mjesto sadržaja 4"/>
          <p:cNvSpPr>
            <a:spLocks noGrp="1"/>
          </p:cNvSpPr>
          <p:nvPr>
            <p:ph sz="half" idx="2"/>
          </p:nvPr>
        </p:nvSpPr>
        <p:spPr>
          <a:xfrm>
            <a:off x="4040188" y="1992313"/>
            <a:ext cx="4503737" cy="3616325"/>
          </a:xfrm>
        </p:spPr>
        <p:txBody>
          <a:bodyPr rtlCol="0">
            <a:normAutofit/>
          </a:bodyPr>
          <a:lstStyle/>
          <a:p>
            <a:pPr marL="182880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Zašto roditelji šalju (šaljemo) djecu u školu?</a:t>
            </a:r>
            <a:endParaRPr lang="en-U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880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Kako ih opremimo za život?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hr-HR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(činjenice, formule…)</a:t>
            </a:r>
          </a:p>
          <a:p>
            <a:pPr marL="182880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Primjena uloga i </a:t>
            </a: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hr-HR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vrste  vrednovanja u</a:t>
            </a: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hr-HR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matematičkom obrazovanju</a:t>
            </a:r>
            <a:endParaRPr lang="en-U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Content Placeholder 5" descr="iwoot_memory_stick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2913" y="1955800"/>
            <a:ext cx="3502025" cy="3333750"/>
          </a:xfrm>
          <a:noFill/>
        </p:spPr>
      </p:pic>
    </p:spTree>
    <p:extLst>
      <p:ext uri="{BB962C8B-B14F-4D97-AF65-F5344CB8AC3E}">
        <p14:creationId xmlns:p14="http://schemas.microsoft.com/office/powerpoint/2010/main" val="3131879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9" descr="http://portal.mladi.info/files/top_vijesti/anketacoo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38" r="34250"/>
          <a:stretch>
            <a:fillRect/>
          </a:stretch>
        </p:blipFill>
        <p:spPr bwMode="auto">
          <a:xfrm>
            <a:off x="300038" y="546100"/>
            <a:ext cx="3730625" cy="588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zervirano mjesto broja slajd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3295D52-D818-47EB-8CCF-C14B626B465B}" type="slidenum">
              <a:rPr lang="en-US" altLang="sr-Latn-RS" sz="1400" smtClean="0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n-US" altLang="sr-Latn-RS" sz="1400" smtClean="0">
              <a:solidFill>
                <a:srgbClr val="FFFFFF"/>
              </a:solidFill>
            </a:endParaRP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4030770" y="545910"/>
            <a:ext cx="4536504" cy="588218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defRPr/>
            </a:pPr>
            <a:endParaRPr lang="hr-HR" sz="3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defRPr/>
            </a:pPr>
            <a:endParaRPr lang="hr-HR" sz="3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defRPr/>
            </a:pPr>
            <a:r>
              <a:rPr lang="hr-HR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Učenje za ocjenu, ocjena za učenje</a:t>
            </a:r>
          </a:p>
          <a:p>
            <a:pPr marL="342900" indent="-342900" algn="ctr">
              <a:defRPr/>
            </a:pPr>
            <a:r>
              <a:rPr lang="hr-HR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hr-HR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</a:t>
            </a:r>
            <a:endParaRPr lang="hr-HR" sz="4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defRPr/>
            </a:pPr>
            <a:r>
              <a:rPr lang="hr-HR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vrednovanje</a:t>
            </a:r>
          </a:p>
          <a:p>
            <a:pPr marL="342900" indent="-342900" algn="ctr">
              <a:defRPr/>
            </a:pPr>
            <a:r>
              <a:rPr lang="hr-HR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hr-HR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aučenog?</a:t>
            </a:r>
            <a:endParaRPr lang="en-US" sz="4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71" name="Rectangle 11"/>
          <p:cNvSpPr>
            <a:spLocks noChangeArrowheads="1"/>
          </p:cNvSpPr>
          <p:nvPr/>
        </p:nvSpPr>
        <p:spPr bwMode="auto">
          <a:xfrm>
            <a:off x="1588" y="31242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hr-HR" altLang="sr-Latn-RS">
              <a:solidFill>
                <a:srgbClr val="03042B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232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52596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Sintetički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postupak kojim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se:</a:t>
            </a:r>
          </a:p>
          <a:p>
            <a:pPr marL="109728" indent="0">
              <a:buNone/>
            </a:pP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sažimaju spoznaje</a:t>
            </a:r>
          </a:p>
          <a:p>
            <a:pPr>
              <a:buFontTx/>
              <a:buChar char="-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mjere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rezultati i </a:t>
            </a: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obavlja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procjena. </a:t>
            </a: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hr-H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1143000"/>
          </a:xfrm>
        </p:spPr>
        <p:txBody>
          <a:bodyPr>
            <a:normAutofit/>
          </a:bodyPr>
          <a:lstStyle/>
          <a:p>
            <a:pPr algn="l" eaLnBrk="1" hangingPunct="1"/>
            <a: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Mjerenje i procjenjivanje - vrednovanje</a:t>
            </a:r>
            <a:endParaRPr lang="fr-FR" altLang="sr-Latn-RS" sz="28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3" name="Picture 5" descr="C:\Users\majda\AppData\Local\Microsoft\Windows\Temporary Internet Files\Content.IE5\VF87FUIK\220px-CMYK-circles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348880"/>
            <a:ext cx="209550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554820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525963"/>
          </a:xfrm>
        </p:spPr>
        <p:txBody>
          <a:bodyPr>
            <a:normAutofit/>
          </a:bodyPr>
          <a:lstStyle/>
          <a:p>
            <a:pPr>
              <a:buFont typeface="Wingdings"/>
              <a:buChar char="?"/>
            </a:pPr>
            <a:r>
              <a:rPr lang="hr-HR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/>
              </a:rPr>
              <a:t> p</a:t>
            </a:r>
            <a:r>
              <a:rPr lang="hr-H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raćenje </a:t>
            </a: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napredovanja </a:t>
            </a:r>
            <a:r>
              <a:rPr lang="hr-H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učenika</a:t>
            </a:r>
          </a:p>
          <a:p>
            <a:pPr>
              <a:buFont typeface="Wingdings"/>
              <a:buChar char="?"/>
            </a:pPr>
            <a:r>
              <a:rPr lang="hr-H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uspostava </a:t>
            </a: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sustavnog i djelotvornog načina </a:t>
            </a:r>
            <a:r>
              <a:rPr lang="hr-H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evidentiranja</a:t>
            </a:r>
          </a:p>
          <a:p>
            <a:pPr>
              <a:buFont typeface="Wingdings"/>
              <a:buChar char="?"/>
            </a:pPr>
            <a:r>
              <a:rPr lang="hr-H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redovito provjeravane i ocjenjivanje učenika </a:t>
            </a:r>
            <a:endParaRPr lang="hr-H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/>
              <a:buChar char="?"/>
            </a:pPr>
            <a:r>
              <a:rPr lang="hr-H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poznavanje osobitosti </a:t>
            </a: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fizičkog i psiho-pedagoškog </a:t>
            </a:r>
            <a:r>
              <a:rPr lang="hr-H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razvoja</a:t>
            </a:r>
          </a:p>
          <a:p>
            <a:pPr>
              <a:buFont typeface="Wingdings"/>
              <a:buChar char="?"/>
            </a:pP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razumijevanje potreba </a:t>
            </a:r>
          </a:p>
          <a:p>
            <a:pPr>
              <a:buFont typeface="Wingdings"/>
              <a:buChar char="?"/>
            </a:pP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prepoznavanje mogućnosti </a:t>
            </a: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hr-H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sposobnosti</a:t>
            </a:r>
          </a:p>
          <a:p>
            <a:pPr>
              <a:buFont typeface="Wingdings"/>
              <a:buChar char="?"/>
            </a:pP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uvažavanje </a:t>
            </a: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individualnih razlika i objektivnih okolnosti u kojima učenik živi. </a:t>
            </a:r>
          </a:p>
          <a:p>
            <a:pPr marL="109728" indent="0" eaLnBrk="1" hangingPunct="1">
              <a:buNone/>
            </a:pPr>
            <a:endParaRPr lang="hr-HR" altLang="sr-Latn-R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1143000"/>
          </a:xfrm>
        </p:spPr>
        <p:txBody>
          <a:bodyPr>
            <a:normAutofit/>
          </a:bodyPr>
          <a:lstStyle/>
          <a:p>
            <a:pPr algn="l" eaLnBrk="1" hangingPunct="1"/>
            <a: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Preduvjeti za proces vrednovanja </a:t>
            </a:r>
            <a:endParaRPr lang="fr-FR" altLang="sr-Latn-RS" sz="28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41097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52596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Zadaća učitelja/nastavnika je da:</a:t>
            </a:r>
          </a:p>
          <a:p>
            <a:pPr>
              <a:buFontTx/>
              <a:buChar char="-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nastoji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učenika što bolje </a:t>
            </a: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upoznati</a:t>
            </a:r>
          </a:p>
          <a:p>
            <a:pPr>
              <a:buFontTx/>
              <a:buChar char="-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pratiti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 u svim nastavnim situacijama </a:t>
            </a:r>
            <a:endParaRPr lang="hr-H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hr-H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procijeniti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elemente koji utječu na (ne)znanje sadržaja nastavnog predmeta.</a:t>
            </a:r>
            <a:endParaRPr lang="hr-HR" altLang="sr-Latn-R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1143000"/>
          </a:xfrm>
        </p:spPr>
        <p:txBody>
          <a:bodyPr>
            <a:normAutofit/>
          </a:bodyPr>
          <a:lstStyle/>
          <a:p>
            <a:pPr algn="l" eaLnBrk="1" hangingPunct="1"/>
            <a: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altLang="sr-Latn-R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Praćenje i provjeravanje razvoja učenika</a:t>
            </a:r>
            <a:endParaRPr lang="fr-FR" altLang="sr-Latn-RS" sz="28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036917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1330</TotalTime>
  <Words>1892</Words>
  <Application>Microsoft Office PowerPoint</Application>
  <PresentationFormat>On-screen Show (4:3)</PresentationFormat>
  <Paragraphs>425</Paragraphs>
  <Slides>48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49" baseType="lpstr">
      <vt:lpstr>Concourse</vt:lpstr>
      <vt:lpstr>Stručni skup za nastavnike matematike Sv. Martin na Muri, 25.-27.lipanj 2017 .  Vrednovanje,  važna etapa odgojno-obrazovnog procesa </vt:lpstr>
      <vt:lpstr>           Cilj / svrha izlaganja:     - podsjetiti (se) na vrednovanje kao važnu etapu       odgojno-obrazovnog procesa    - opisati područje djelovanja školske dokimologije    - obrazložiti čimbenike koji utječu na vrednovanje i      ocjenjivanje    - usporediti uzroke slabe metrijske vrijednosti ocjene    - istaknuti važnost motivacije    - potaknuti unapređivanje kvalitete vrednovanja i      ocjenjivanja                   </vt:lpstr>
      <vt:lpstr>Podsjetimo se …                                              VREDNOVANJE</vt:lpstr>
      <vt:lpstr>Područje djelovanja školske dokimologije – znanosti o problemima ocjenjivanja, ispitivanja i vrednovanja…</vt:lpstr>
      <vt:lpstr>5 minuta istine…</vt:lpstr>
      <vt:lpstr>PowerPoint Presentation</vt:lpstr>
      <vt:lpstr> Mjerenje i procjenjivanje - vrednovanje</vt:lpstr>
      <vt:lpstr> Preduvjeti za proces vrednovanja </vt:lpstr>
      <vt:lpstr> Praćenje i provjeravanje razvoja učenika</vt:lpstr>
      <vt:lpstr>Međutim…</vt:lpstr>
      <vt:lpstr> Vrednovanje postignuća - ocjenjivanje  </vt:lpstr>
      <vt:lpstr> Utjecaj čimbenika na vrednovanje postignuća  </vt:lpstr>
      <vt:lpstr> Prednosti i izazovi vrednovanja u matematici   </vt:lpstr>
      <vt:lpstr> Postupak vrednovanja – što i kako vrednujemo? </vt:lpstr>
      <vt:lpstr> Preduvjet(i) za kvalitetno vrednovanje </vt:lpstr>
      <vt:lpstr> Ne zaboravimo da profesionalac…</vt:lpstr>
      <vt:lpstr> Objektivno vrednovanje učeničkih postignuća</vt:lpstr>
      <vt:lpstr>Primjer: usvojenost i razumijevanje sadržaja</vt:lpstr>
      <vt:lpstr>Primjer: usvojenost i razumijevanje sadržaja</vt:lpstr>
      <vt:lpstr>Primjer: primjena znanja </vt:lpstr>
      <vt:lpstr> Primjer: primjena znanja </vt:lpstr>
      <vt:lpstr> Bitna obilježja provjeravanja</vt:lpstr>
      <vt:lpstr> 1. Predmet mjerenja</vt:lpstr>
      <vt:lpstr> 2. Instrument mjerenja – učitelj/nastavnik</vt:lpstr>
      <vt:lpstr> Tehnika mjerenja</vt:lpstr>
      <vt:lpstr> Izravno i neizravno mjerenje</vt:lpstr>
      <vt:lpstr> Zaključna ocjena</vt:lpstr>
      <vt:lpstr> Čimbenici koji utječu na vrednovanje i ocjenjivanje</vt:lpstr>
      <vt:lpstr>Uzroci slabe metrijske vrijednosti ocjene</vt:lpstr>
      <vt:lpstr>Podsjetimo se kako je važno…</vt:lpstr>
      <vt:lpstr>Neurobiologija motivacije…</vt:lpstr>
      <vt:lpstr> Ključni su principi učenja kompatibilna mozgu. </vt:lpstr>
      <vt:lpstr>PowerPoint Presentation</vt:lpstr>
      <vt:lpstr>Logično-matematička inteligencija </vt:lpstr>
      <vt:lpstr>PowerPoint Presentation</vt:lpstr>
      <vt:lpstr>Taksonomija, taksonomija…</vt:lpstr>
      <vt:lpstr>Bloomova (revidirana) taksonomija</vt:lpstr>
      <vt:lpstr>Bloomova taksonomija       Revidirana BT</vt:lpstr>
      <vt:lpstr>Ključni pojmovi</vt:lpstr>
      <vt:lpstr>PowerPoint Presentation</vt:lpstr>
      <vt:lpstr>Od cilja do vrednovanja</vt:lpstr>
      <vt:lpstr>Četiri temeljna načela kurikuluma koji je razvio Ralph W. Tyler (Marsh, 1994.)</vt:lpstr>
      <vt:lpstr>Kako unaprijediti vrednovanje…?</vt:lpstr>
      <vt:lpstr>Zašto je važno unaprijediti vrednovanje? </vt:lpstr>
      <vt:lpstr>Zašto je važno unaprijediti vrednovanje? </vt:lpstr>
      <vt:lpstr>Umjesto zaključka Kako unaprijediti vrednovanje?</vt:lpstr>
      <vt:lpstr>  Zahvaljujem!   mr. sc. Majda Fajdetić, viša savjetnica u mirovini Udruga KUMULUS  fajdeticm@gmail.com  </vt:lpstr>
      <vt:lpstr>Literatura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Ljetna škola za odgajatelje i stručne suradnike učeničkih domova RH  Zagreb, 26. – 28. kolovoza 2015.          Učenički dom i roditelji zajedno</dc:title>
  <dc:creator>majda</dc:creator>
  <cp:lastModifiedBy>majda</cp:lastModifiedBy>
  <cp:revision>151</cp:revision>
  <cp:lastPrinted>2015-08-25T19:01:16Z</cp:lastPrinted>
  <dcterms:created xsi:type="dcterms:W3CDTF">2015-08-16T16:12:24Z</dcterms:created>
  <dcterms:modified xsi:type="dcterms:W3CDTF">2017-06-25T08:06:17Z</dcterms:modified>
</cp:coreProperties>
</file>