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79.xml" ContentType="application/vnd.openxmlformats-officedocument.presentationml.slide+xml"/>
  <Override PartName="/ppt/charts/chart5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sldIdLst>
    <p:sldId id="329" r:id="rId2"/>
    <p:sldId id="299" r:id="rId3"/>
    <p:sldId id="287" r:id="rId4"/>
    <p:sldId id="351" r:id="rId5"/>
    <p:sldId id="316" r:id="rId6"/>
    <p:sldId id="286" r:id="rId7"/>
    <p:sldId id="285" r:id="rId8"/>
    <p:sldId id="290" r:id="rId9"/>
    <p:sldId id="288" r:id="rId10"/>
    <p:sldId id="355" r:id="rId11"/>
    <p:sldId id="296" r:id="rId12"/>
    <p:sldId id="263" r:id="rId13"/>
    <p:sldId id="258" r:id="rId14"/>
    <p:sldId id="362" r:id="rId15"/>
    <p:sldId id="256" r:id="rId16"/>
    <p:sldId id="257" r:id="rId17"/>
    <p:sldId id="308" r:id="rId18"/>
    <p:sldId id="312" r:id="rId19"/>
    <p:sldId id="259" r:id="rId20"/>
    <p:sldId id="260" r:id="rId21"/>
    <p:sldId id="323" r:id="rId22"/>
    <p:sldId id="261" r:id="rId23"/>
    <p:sldId id="265" r:id="rId24"/>
    <p:sldId id="322" r:id="rId25"/>
    <p:sldId id="267" r:id="rId26"/>
    <p:sldId id="266" r:id="rId27"/>
    <p:sldId id="321" r:id="rId28"/>
    <p:sldId id="307" r:id="rId29"/>
    <p:sldId id="273" r:id="rId30"/>
    <p:sldId id="364" r:id="rId31"/>
    <p:sldId id="304" r:id="rId32"/>
    <p:sldId id="278" r:id="rId33"/>
    <p:sldId id="279" r:id="rId34"/>
    <p:sldId id="311" r:id="rId35"/>
    <p:sldId id="357" r:id="rId36"/>
    <p:sldId id="326" r:id="rId37"/>
    <p:sldId id="277" r:id="rId38"/>
    <p:sldId id="271" r:id="rId39"/>
    <p:sldId id="272" r:id="rId40"/>
    <p:sldId id="359" r:id="rId41"/>
    <p:sldId id="281" r:id="rId42"/>
    <p:sldId id="282" r:id="rId43"/>
    <p:sldId id="289" r:id="rId44"/>
    <p:sldId id="317" r:id="rId45"/>
    <p:sldId id="313" r:id="rId46"/>
    <p:sldId id="293" r:id="rId47"/>
    <p:sldId id="315" r:id="rId48"/>
    <p:sldId id="324" r:id="rId49"/>
    <p:sldId id="325" r:id="rId50"/>
    <p:sldId id="318" r:id="rId51"/>
    <p:sldId id="328" r:id="rId52"/>
    <p:sldId id="314" r:id="rId53"/>
    <p:sldId id="319" r:id="rId54"/>
    <p:sldId id="320" r:id="rId55"/>
    <p:sldId id="360" r:id="rId56"/>
    <p:sldId id="300" r:id="rId57"/>
    <p:sldId id="305" r:id="rId58"/>
    <p:sldId id="365" r:id="rId59"/>
    <p:sldId id="361" r:id="rId60"/>
    <p:sldId id="294" r:id="rId61"/>
    <p:sldId id="353" r:id="rId62"/>
    <p:sldId id="306" r:id="rId63"/>
    <p:sldId id="352" r:id="rId64"/>
    <p:sldId id="302" r:id="rId65"/>
    <p:sldId id="303" r:id="rId66"/>
    <p:sldId id="354" r:id="rId67"/>
    <p:sldId id="330" r:id="rId68"/>
    <p:sldId id="331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46" r:id="rId82"/>
    <p:sldId id="347" r:id="rId83"/>
    <p:sldId id="348" r:id="rId84"/>
    <p:sldId id="363" r:id="rId85"/>
    <p:sldId id="349" r:id="rId86"/>
    <p:sldId id="298" r:id="rId87"/>
  </p:sldIdLst>
  <p:sldSz cx="9144000" cy="6858000" type="screen4x3"/>
  <p:notesSz cx="6797675" cy="9856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A0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6" autoAdjust="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2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risnik\Downloads\popis%20za%20grafove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risnik\Downloads\popis%20za%20grafove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Radni_list_programa_Microsoft_Office_Excel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popis%20za%20grafove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popis%20za%20grafove.xls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Radni_list_programa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plotArea>
      <c:layout/>
      <c:barChart>
        <c:barDir val="col"/>
        <c:grouping val="clustered"/>
        <c:ser>
          <c:idx val="0"/>
          <c:order val="0"/>
          <c:dPt>
            <c:idx val="1"/>
            <c:explosion val="2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D12-430C-BE01-F4200A472A15}"/>
              </c:ext>
            </c:extLst>
          </c:dPt>
          <c:dPt>
            <c:idx val="2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D12-430C-BE01-F4200A472A15}"/>
              </c:ext>
            </c:extLst>
          </c:dPt>
          <c:dPt>
            <c:idx val="3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D12-430C-BE01-F4200A472A1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/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Sheet1!$A$1:$A$4</c:f>
              <c:strCache>
                <c:ptCount val="4"/>
                <c:pt idx="0">
                  <c:v>GODIŠNJI ISPIT ZNANJA</c:v>
                </c:pt>
                <c:pt idx="1">
                  <c:v>ZA</c:v>
                </c:pt>
                <c:pt idx="2">
                  <c:v>PROTIV</c:v>
                </c:pt>
                <c:pt idx="3">
                  <c:v>NEUTRALNO</c:v>
                </c:pt>
              </c:strCache>
            </c:strRef>
          </c:cat>
          <c:val>
            <c:numRef>
              <c:f>Sheet1!$B$1:$B$4</c:f>
              <c:numCache>
                <c:formatCode>General</c:formatCode>
                <c:ptCount val="4"/>
                <c:pt idx="0">
                  <c:v>0</c:v>
                </c:pt>
                <c:pt idx="1">
                  <c:v>41</c:v>
                </c:pt>
                <c:pt idx="2">
                  <c:v>11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D12-430C-BE01-F4200A472A15}"/>
            </c:ext>
          </c:extLst>
        </c:ser>
        <c:ser>
          <c:idx val="1"/>
          <c:order val="1"/>
          <c:cat>
            <c:strRef>
              <c:f>Sheet1!$A$1:$A$4</c:f>
              <c:strCache>
                <c:ptCount val="4"/>
                <c:pt idx="0">
                  <c:v>GODIŠNJI ISPIT ZNANJA</c:v>
                </c:pt>
                <c:pt idx="1">
                  <c:v>ZA</c:v>
                </c:pt>
                <c:pt idx="2">
                  <c:v>PROTIV</c:v>
                </c:pt>
                <c:pt idx="3">
                  <c:v>NEUTRALNO</c:v>
                </c:pt>
              </c:strCache>
            </c:strRef>
          </c:cat>
          <c:val>
            <c:numRef>
              <c:f>Sheet1!$C$1:$C$4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D12-430C-BE01-F4200A472A15}"/>
            </c:ext>
          </c:extLst>
        </c:ser>
        <c:ser>
          <c:idx val="2"/>
          <c:order val="2"/>
          <c:cat>
            <c:strRef>
              <c:f>Sheet1!$A$1:$A$4</c:f>
              <c:strCache>
                <c:ptCount val="4"/>
                <c:pt idx="0">
                  <c:v>GODIŠNJI ISPIT ZNANJA</c:v>
                </c:pt>
                <c:pt idx="1">
                  <c:v>ZA</c:v>
                </c:pt>
                <c:pt idx="2">
                  <c:v>PROTIV</c:v>
                </c:pt>
                <c:pt idx="3">
                  <c:v>NEUTRALNO</c:v>
                </c:pt>
              </c:strCache>
            </c:strRef>
          </c:cat>
          <c:val>
            <c:numRef>
              <c:f>Sheet1!$D$1:$D$4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D12-430C-BE01-F4200A472A15}"/>
            </c:ext>
          </c:extLst>
        </c:ser>
        <c:gapWidth val="100"/>
        <c:axId val="81835520"/>
        <c:axId val="81837056"/>
      </c:barChart>
      <c:catAx>
        <c:axId val="81835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sr-Latn-CS"/>
          </a:p>
        </c:txPr>
        <c:crossAx val="81837056"/>
        <c:crosses val="autoZero"/>
        <c:auto val="1"/>
        <c:lblAlgn val="ctr"/>
        <c:lblOffset val="100"/>
      </c:catAx>
      <c:valAx>
        <c:axId val="818370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sr-Latn-CS"/>
          </a:p>
        </c:txPr>
        <c:crossAx val="81835520"/>
        <c:crosses val="autoZero"/>
        <c:crossBetween val="between"/>
      </c:valAx>
    </c:plotArea>
    <c:plotVisOnly val="1"/>
    <c:dispBlanksAs val="zero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style val="4"/>
  <c:chart>
    <c:title/>
    <c:plotArea>
      <c:layout/>
      <c:barChart>
        <c:barDir val="col"/>
        <c:grouping val="clustered"/>
        <c:ser>
          <c:idx val="0"/>
          <c:order val="0"/>
          <c:tx>
            <c:strRef>
              <c:f>List1!$B$1</c:f>
              <c:strCache>
                <c:ptCount val="1"/>
                <c:pt idx="0">
                  <c:v>Ocjene</c:v>
                </c:pt>
              </c:strCache>
            </c:strRef>
          </c:tx>
          <c:dLbls>
            <c:showVal val="1"/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2</c:v>
                </c:pt>
                <c:pt idx="1">
                  <c:v>9</c:v>
                </c:pt>
                <c:pt idx="2">
                  <c:v>8</c:v>
                </c:pt>
                <c:pt idx="3">
                  <c:v>2</c:v>
                </c:pt>
                <c:pt idx="4">
                  <c:v>8</c:v>
                </c:pt>
              </c:numCache>
            </c:numRef>
          </c:val>
        </c:ser>
        <c:axId val="163365632"/>
        <c:axId val="163367168"/>
      </c:barChart>
      <c:catAx>
        <c:axId val="163365632"/>
        <c:scaling>
          <c:orientation val="minMax"/>
        </c:scaling>
        <c:axPos val="b"/>
        <c:numFmt formatCode="General" sourceLinked="1"/>
        <c:tickLblPos val="nextTo"/>
        <c:crossAx val="163367168"/>
        <c:crosses val="autoZero"/>
        <c:auto val="1"/>
        <c:lblAlgn val="ctr"/>
        <c:lblOffset val="100"/>
      </c:catAx>
      <c:valAx>
        <c:axId val="163367168"/>
        <c:scaling>
          <c:orientation val="minMax"/>
        </c:scaling>
        <c:axPos val="l"/>
        <c:majorGridlines/>
        <c:numFmt formatCode="General" sourceLinked="1"/>
        <c:tickLblPos val="nextTo"/>
        <c:crossAx val="1633656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sr-Latn-C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 lang="hr-HR"/>
            </a:pPr>
            <a:r>
              <a:rPr lang="en-US" dirty="0" err="1" smtClean="0"/>
              <a:t>Broj</a:t>
            </a:r>
            <a:r>
              <a:rPr lang="en-US" dirty="0" smtClean="0"/>
              <a:t> </a:t>
            </a:r>
            <a:r>
              <a:rPr lang="en-US" dirty="0" err="1"/>
              <a:t>ocjena</a:t>
            </a:r>
            <a:endParaRPr lang="en-US" dirty="0"/>
          </a:p>
        </c:rich>
      </c:tx>
      <c:layout>
        <c:manualLayout>
          <c:xMode val="edge"/>
          <c:yMode val="edge"/>
          <c:x val="0.43406645358661233"/>
          <c:y val="2.4554981245407927E-2"/>
        </c:manualLayout>
      </c:layout>
    </c:title>
    <c:plotArea>
      <c:layout/>
      <c:barChart>
        <c:barDir val="col"/>
        <c:grouping val="clustered"/>
        <c:ser>
          <c:idx val="1"/>
          <c:order val="0"/>
          <c:tx>
            <c:strRef>
              <c:f>'[popis za grafove.xls]2. d '!$J$6</c:f>
              <c:strCache>
                <c:ptCount val="1"/>
                <c:pt idx="0">
                  <c:v>broj ocjena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8.1849937484692707E-3"/>
                </c:manualLayout>
              </c:layout>
              <c:tx>
                <c:rich>
                  <a:bodyPr/>
                  <a:lstStyle/>
                  <a:p>
                    <a:r>
                      <a:rPr lang="en-US" sz="2800" dirty="0"/>
                      <a:t>2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5FB-48A7-8012-2E74D0A11E2C}"/>
                </c:ext>
              </c:extLst>
            </c:dLbl>
            <c:dLbl>
              <c:idx val="1"/>
              <c:layout>
                <c:manualLayout>
                  <c:x val="4.3194967344151423E-3"/>
                  <c:y val="-1.2277490622704012E-2"/>
                </c:manualLayout>
              </c:layout>
              <c:spPr/>
              <c:txPr>
                <a:bodyPr/>
                <a:lstStyle/>
                <a:p>
                  <a:pPr>
                    <a:defRPr lang="hr-HR" sz="2800"/>
                  </a:pPr>
                  <a:endParaRPr lang="sr-Latn-CS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5FB-48A7-8012-2E74D0A11E2C}"/>
                </c:ext>
              </c:extLst>
            </c:dLbl>
            <c:dLbl>
              <c:idx val="2"/>
              <c:layout>
                <c:manualLayout>
                  <c:x val="1.4397188721873388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lang="hr-HR" sz="2800"/>
                    </a:pPr>
                    <a:r>
                      <a:rPr lang="en-US" sz="2800" dirty="0"/>
                      <a:t>8</a:t>
                    </a:r>
                  </a:p>
                </c:rich>
              </c:tx>
              <c:spPr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5FB-48A7-8012-2E74D0A11E2C}"/>
                </c:ext>
              </c:extLst>
            </c:dLbl>
            <c:dLbl>
              <c:idx val="3"/>
              <c:layout>
                <c:manualLayout>
                  <c:x val="-2.8796644896100787E-3"/>
                  <c:y val="-8.1849937484693505E-3"/>
                </c:manualLayout>
              </c:layout>
              <c:spPr/>
              <c:txPr>
                <a:bodyPr/>
                <a:lstStyle/>
                <a:p>
                  <a:pPr>
                    <a:defRPr lang="hr-HR" sz="2800"/>
                  </a:pPr>
                  <a:endParaRPr lang="sr-Latn-CS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FB-48A7-8012-2E74D0A11E2C}"/>
                </c:ext>
              </c:extLst>
            </c:dLbl>
            <c:dLbl>
              <c:idx val="4"/>
              <c:layout>
                <c:manualLayout>
                  <c:x val="2.8796644896100787E-3"/>
                  <c:y val="-1.2277490622704012E-2"/>
                </c:manualLayout>
              </c:layout>
              <c:spPr/>
              <c:txPr>
                <a:bodyPr/>
                <a:lstStyle/>
                <a:p>
                  <a:pPr>
                    <a:defRPr lang="hr-HR" sz="2800"/>
                  </a:pPr>
                  <a:endParaRPr lang="sr-Latn-CS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FB-48A7-8012-2E74D0A11E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hr-HR"/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'[popis za grafove.xls]2. d '!$K$6:$O$6</c:f>
              <c:numCache>
                <c:formatCode>General</c:formatCode>
                <c:ptCount val="5"/>
                <c:pt idx="0">
                  <c:v>2</c:v>
                </c:pt>
                <c:pt idx="1">
                  <c:v>6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5FB-48A7-8012-2E74D0A11E2C}"/>
            </c:ext>
          </c:extLst>
        </c:ser>
        <c:axId val="104198144"/>
        <c:axId val="104199680"/>
      </c:barChart>
      <c:catAx>
        <c:axId val="1041981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hr-HR"/>
            </a:pPr>
            <a:endParaRPr lang="sr-Latn-CS"/>
          </a:p>
        </c:txPr>
        <c:crossAx val="104199680"/>
        <c:crosses val="autoZero"/>
        <c:auto val="1"/>
        <c:lblAlgn val="ctr"/>
        <c:lblOffset val="100"/>
      </c:catAx>
      <c:valAx>
        <c:axId val="1041996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hr-HR"/>
            </a:pPr>
            <a:endParaRPr lang="sr-Latn-CS"/>
          </a:p>
        </c:txPr>
        <c:crossAx val="104198144"/>
        <c:crosses val="autoZero"/>
        <c:crossBetween val="between"/>
      </c:valAx>
    </c:plotArea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style val="3"/>
  <c:chart>
    <c:title>
      <c:tx>
        <c:rich>
          <a:bodyPr/>
          <a:lstStyle/>
          <a:p>
            <a:pPr algn="ctr">
              <a:defRPr lang="hr-HR"/>
            </a:pPr>
            <a:r>
              <a:rPr lang="en-US" sz="3300" b="0" dirty="0" err="1" smtClean="0"/>
              <a:t>Riješenost</a:t>
            </a:r>
            <a:r>
              <a:rPr lang="hr-HR" sz="3300" b="0" dirty="0" smtClean="0"/>
              <a:t>   </a:t>
            </a:r>
            <a:r>
              <a:rPr lang="hr-HR" sz="3300" b="0" dirty="0"/>
              <a:t>godišnjeg ispita </a:t>
            </a:r>
            <a:endParaRPr lang="hr-HR" sz="3300" b="0" dirty="0" smtClean="0"/>
          </a:p>
          <a:p>
            <a:pPr algn="ctr">
              <a:defRPr lang="hr-HR"/>
            </a:pPr>
            <a:r>
              <a:rPr lang="en-US" sz="3300" b="0" dirty="0" smtClean="0"/>
              <a:t> </a:t>
            </a:r>
            <a:r>
              <a:rPr lang="hr-HR" sz="3300" b="0" dirty="0" smtClean="0"/>
              <a:t>2.d</a:t>
            </a:r>
            <a:r>
              <a:rPr lang="hr-HR" sz="3300" b="0" baseline="0" dirty="0" smtClean="0"/>
              <a:t> </a:t>
            </a:r>
            <a:r>
              <a:rPr lang="en-US" sz="3300" b="0" dirty="0" smtClean="0"/>
              <a:t>u </a:t>
            </a:r>
            <a:r>
              <a:rPr lang="en-US" sz="3300" b="0" dirty="0" err="1"/>
              <a:t>postocima</a:t>
            </a:r>
            <a:endParaRPr lang="en-US" sz="3300" b="0" dirty="0"/>
          </a:p>
        </c:rich>
      </c:tx>
      <c:layout>
        <c:manualLayout>
          <c:xMode val="edge"/>
          <c:yMode val="edge"/>
          <c:x val="0.22140910077858889"/>
          <c:y val="1.3923891497435992E-2"/>
        </c:manualLayout>
      </c:layout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rgbClr val="0070C0"/>
            </a:solidFill>
          </c:spPr>
          <c:dPt>
            <c:idx val="4"/>
            <c:spPr>
              <a:solidFill>
                <a:schemeClr val="accent2"/>
              </a:solidFill>
            </c:spPr>
          </c:dPt>
          <c:dPt>
            <c:idx val="24"/>
            <c:spPr>
              <a:solidFill>
                <a:schemeClr val="accent2"/>
              </a:solidFill>
            </c:spPr>
          </c:dPt>
          <c:val>
            <c:numRef>
              <c:f>'[popis za grafove.xls]2. d '!$D$6:$D$34</c:f>
              <c:numCache>
                <c:formatCode>General</c:formatCode>
                <c:ptCount val="29"/>
                <c:pt idx="0">
                  <c:v>44</c:v>
                </c:pt>
                <c:pt idx="1">
                  <c:v>78</c:v>
                </c:pt>
                <c:pt idx="2">
                  <c:v>56</c:v>
                </c:pt>
                <c:pt idx="3">
                  <c:v>72</c:v>
                </c:pt>
                <c:pt idx="4">
                  <c:v>39</c:v>
                </c:pt>
                <c:pt idx="5">
                  <c:v>53</c:v>
                </c:pt>
                <c:pt idx="6">
                  <c:v>44</c:v>
                </c:pt>
                <c:pt idx="7">
                  <c:v>43</c:v>
                </c:pt>
                <c:pt idx="8">
                  <c:v>81</c:v>
                </c:pt>
                <c:pt idx="9">
                  <c:v>55</c:v>
                </c:pt>
                <c:pt idx="10">
                  <c:v>88</c:v>
                </c:pt>
                <c:pt idx="11">
                  <c:v>88</c:v>
                </c:pt>
                <c:pt idx="12">
                  <c:v>60</c:v>
                </c:pt>
                <c:pt idx="13">
                  <c:v>71</c:v>
                </c:pt>
                <c:pt idx="14">
                  <c:v>94</c:v>
                </c:pt>
                <c:pt idx="15">
                  <c:v>43</c:v>
                </c:pt>
                <c:pt idx="16">
                  <c:v>75</c:v>
                </c:pt>
                <c:pt idx="17">
                  <c:v>78</c:v>
                </c:pt>
                <c:pt idx="18">
                  <c:v>78</c:v>
                </c:pt>
                <c:pt idx="19">
                  <c:v>68</c:v>
                </c:pt>
                <c:pt idx="20">
                  <c:v>43</c:v>
                </c:pt>
                <c:pt idx="21">
                  <c:v>60</c:v>
                </c:pt>
                <c:pt idx="22">
                  <c:v>56</c:v>
                </c:pt>
                <c:pt idx="23">
                  <c:v>88</c:v>
                </c:pt>
                <c:pt idx="24">
                  <c:v>31</c:v>
                </c:pt>
                <c:pt idx="25">
                  <c:v>56</c:v>
                </c:pt>
                <c:pt idx="26">
                  <c:v>88</c:v>
                </c:pt>
                <c:pt idx="27">
                  <c:v>88</c:v>
                </c:pt>
                <c:pt idx="28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9A-49CC-9615-6A11F79980AA}"/>
            </c:ext>
          </c:extLst>
        </c:ser>
        <c:shape val="box"/>
        <c:axId val="109929984"/>
        <c:axId val="109931520"/>
        <c:axId val="0"/>
      </c:bar3DChart>
      <c:catAx>
        <c:axId val="1099299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hr-HR" sz="2400"/>
            </a:pPr>
            <a:endParaRPr lang="sr-Latn-CS"/>
          </a:p>
        </c:txPr>
        <c:crossAx val="109931520"/>
        <c:crosses val="autoZero"/>
        <c:auto val="1"/>
        <c:lblAlgn val="ctr"/>
        <c:lblOffset val="100"/>
      </c:catAx>
      <c:valAx>
        <c:axId val="1099315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hr-HR"/>
            </a:pPr>
            <a:endParaRPr lang="sr-Latn-CS"/>
          </a:p>
        </c:txPr>
        <c:crossAx val="1099299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autoTitleDeleted val="1"/>
    <c:plotArea>
      <c:layout/>
      <c:barChart>
        <c:barDir val="col"/>
        <c:grouping val="clustered"/>
        <c:ser>
          <c:idx val="1"/>
          <c:order val="0"/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'1.C'!$J$9:$N$9</c:f>
              <c:numCache>
                <c:formatCode>General</c:formatCode>
                <c:ptCount val="5"/>
                <c:pt idx="0">
                  <c:v>4</c:v>
                </c:pt>
                <c:pt idx="1">
                  <c:v>17</c:v>
                </c:pt>
                <c:pt idx="2">
                  <c:v>17</c:v>
                </c:pt>
                <c:pt idx="3">
                  <c:v>12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C9-47B8-9E9B-CB97B3109ACC}"/>
            </c:ext>
          </c:extLst>
        </c:ser>
        <c:axId val="109982080"/>
        <c:axId val="109983616"/>
      </c:barChart>
      <c:catAx>
        <c:axId val="109982080"/>
        <c:scaling>
          <c:orientation val="minMax"/>
        </c:scaling>
        <c:axPos val="b"/>
        <c:tickLblPos val="nextTo"/>
        <c:crossAx val="109983616"/>
        <c:crosses val="autoZero"/>
        <c:auto val="1"/>
        <c:lblAlgn val="ctr"/>
        <c:lblOffset val="100"/>
      </c:catAx>
      <c:valAx>
        <c:axId val="109983616"/>
        <c:scaling>
          <c:orientation val="minMax"/>
        </c:scaling>
        <c:axPos val="l"/>
        <c:majorGridlines/>
        <c:numFmt formatCode="General" sourceLinked="1"/>
        <c:tickLblPos val="nextTo"/>
        <c:crossAx val="109982080"/>
        <c:crosses val="autoZero"/>
        <c:crossBetween val="between"/>
      </c:valAx>
      <c:spPr>
        <a:solidFill>
          <a:schemeClr val="tx2">
            <a:lumMod val="40000"/>
            <a:lumOff val="60000"/>
          </a:schemeClr>
        </a:solidFill>
      </c:spPr>
    </c:plotArea>
    <c:plotVisOnly val="1"/>
    <c:dispBlanksAs val="gap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plotArea>
      <c:layout>
        <c:manualLayout>
          <c:layoutTarget val="inner"/>
          <c:xMode val="edge"/>
          <c:yMode val="edge"/>
          <c:x val="5.2935489960309313E-2"/>
          <c:y val="1.4948570529200483E-2"/>
          <c:w val="0.94238213944763083"/>
          <c:h val="0.91143769519436058"/>
        </c:manualLayout>
      </c:layout>
      <c:barChart>
        <c:barDir val="col"/>
        <c:grouping val="clustered"/>
        <c:ser>
          <c:idx val="1"/>
          <c:order val="0"/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'2. d '!$K$8:$O$8</c:f>
              <c:numCache>
                <c:formatCode>General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16</c:v>
                </c:pt>
                <c:pt idx="3">
                  <c:v>9</c:v>
                </c:pt>
                <c:pt idx="4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46-46F6-A17F-23BDA17D8F86}"/>
            </c:ext>
          </c:extLst>
        </c:ser>
        <c:axId val="110020864"/>
        <c:axId val="110030848"/>
      </c:barChart>
      <c:catAx>
        <c:axId val="110020864"/>
        <c:scaling>
          <c:orientation val="minMax"/>
        </c:scaling>
        <c:axPos val="b"/>
        <c:tickLblPos val="nextTo"/>
        <c:crossAx val="110030848"/>
        <c:crosses val="autoZero"/>
        <c:auto val="1"/>
        <c:lblAlgn val="ctr"/>
        <c:lblOffset val="100"/>
      </c:catAx>
      <c:valAx>
        <c:axId val="110030848"/>
        <c:scaling>
          <c:orientation val="minMax"/>
        </c:scaling>
        <c:axPos val="l"/>
        <c:majorGridlines/>
        <c:numFmt formatCode="General" sourceLinked="1"/>
        <c:tickLblPos val="nextTo"/>
        <c:crossAx val="110020864"/>
        <c:crosses val="autoZero"/>
        <c:crossBetween val="between"/>
      </c:valAx>
      <c:spPr>
        <a:solidFill>
          <a:schemeClr val="tx2">
            <a:lumMod val="40000"/>
            <a:lumOff val="60000"/>
          </a:schemeClr>
        </a:solidFill>
      </c:spPr>
    </c:plotArea>
    <c:plotVisOnly val="1"/>
    <c:dispBlanksAs val="gap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hr-HR" dirty="0" smtClean="0">
                <a:solidFill>
                  <a:srgbClr val="C00000"/>
                </a:solidFill>
              </a:rPr>
              <a:t>Broj ocjena </a:t>
            </a:r>
            <a:endParaRPr lang="hr-HR" dirty="0">
              <a:solidFill>
                <a:srgbClr val="C00000"/>
              </a:solidFill>
            </a:endParaRP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List1!$B$1</c:f>
              <c:strCache>
                <c:ptCount val="1"/>
                <c:pt idx="0">
                  <c:v>4a</c:v>
                </c:pt>
              </c:strCache>
            </c:strRef>
          </c:tx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9</c:v>
                </c:pt>
                <c:pt idx="3">
                  <c:v>7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8C-45E2-BA55-EBDB2216A98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4b</c:v>
                </c:pt>
              </c:strCache>
            </c:strRef>
          </c:tx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List1!$C$2:$C$6</c:f>
              <c:numCache>
                <c:formatCode>General</c:formatCode>
                <c:ptCount val="5"/>
                <c:pt idx="0">
                  <c:v>0</c:v>
                </c:pt>
                <c:pt idx="1">
                  <c:v>8</c:v>
                </c:pt>
                <c:pt idx="2">
                  <c:v>10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F8C-45E2-BA55-EBDB2216A98D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4c</c:v>
                </c:pt>
              </c:strCache>
            </c:strRef>
          </c:tx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List1!$D$2:$D$6</c:f>
              <c:numCache>
                <c:formatCode>General</c:formatCode>
                <c:ptCount val="5"/>
                <c:pt idx="0">
                  <c:v>0</c:v>
                </c:pt>
                <c:pt idx="1">
                  <c:v>6</c:v>
                </c:pt>
                <c:pt idx="2">
                  <c:v>10</c:v>
                </c:pt>
                <c:pt idx="3">
                  <c:v>7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F8C-45E2-BA55-EBDB2216A98D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4d</c:v>
                </c:pt>
              </c:strCache>
            </c:strRef>
          </c:tx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List1!$E$2:$E$6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8</c:v>
                </c:pt>
                <c:pt idx="3">
                  <c:v>9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F8C-45E2-BA55-EBDB2216A98D}"/>
            </c:ext>
          </c:extLst>
        </c:ser>
        <c:dLbls>
          <c:showVal val="1"/>
        </c:dLbls>
        <c:axId val="163476992"/>
        <c:axId val="163478528"/>
      </c:barChart>
      <c:catAx>
        <c:axId val="163476992"/>
        <c:scaling>
          <c:orientation val="minMax"/>
        </c:scaling>
        <c:axPos val="b"/>
        <c:numFmt formatCode="General" sourceLinked="1"/>
        <c:tickLblPos val="nextTo"/>
        <c:crossAx val="163478528"/>
        <c:crosses val="autoZero"/>
        <c:auto val="1"/>
        <c:lblAlgn val="ctr"/>
        <c:lblOffset val="100"/>
      </c:catAx>
      <c:valAx>
        <c:axId val="163478528"/>
        <c:scaling>
          <c:orientation val="minMax"/>
        </c:scaling>
        <c:axPos val="l"/>
        <c:majorGridlines/>
        <c:numFmt formatCode="General" sourceLinked="1"/>
        <c:tickLblPos val="nextTo"/>
        <c:crossAx val="163476992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title>
      <c:tx>
        <c:rich>
          <a:bodyPr/>
          <a:lstStyle/>
          <a:p>
            <a:pPr>
              <a:defRPr/>
            </a:pPr>
            <a:r>
              <a:rPr lang="hr-HR" dirty="0" smtClean="0"/>
              <a:t>1.a</a:t>
            </a:r>
            <a:endParaRPr lang="hr-HR" dirty="0"/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List1!$B$1</c:f>
              <c:strCache>
                <c:ptCount val="1"/>
                <c:pt idx="0">
                  <c:v>3a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95-4E00-A66C-E55F61394962}"/>
            </c:ext>
          </c:extLst>
        </c:ser>
        <c:overlap val="100"/>
        <c:axId val="163568256"/>
        <c:axId val="163643776"/>
      </c:barChart>
      <c:catAx>
        <c:axId val="163568256"/>
        <c:scaling>
          <c:orientation val="minMax"/>
        </c:scaling>
        <c:axPos val="b"/>
        <c:numFmt formatCode="General" sourceLinked="1"/>
        <c:tickLblPos val="nextTo"/>
        <c:crossAx val="163643776"/>
        <c:crosses val="autoZero"/>
        <c:auto val="1"/>
        <c:lblAlgn val="ctr"/>
        <c:lblOffset val="100"/>
      </c:catAx>
      <c:valAx>
        <c:axId val="163643776"/>
        <c:scaling>
          <c:orientation val="minMax"/>
        </c:scaling>
        <c:axPos val="l"/>
        <c:majorGridlines/>
        <c:numFmt formatCode="General" sourceLinked="1"/>
        <c:tickLblPos val="nextTo"/>
        <c:crossAx val="16356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hr-HR" dirty="0" smtClean="0"/>
              <a:t>2</a:t>
            </a:r>
            <a:r>
              <a:rPr lang="en-US" dirty="0" smtClean="0"/>
              <a:t>.</a:t>
            </a:r>
            <a:r>
              <a:rPr lang="hr-HR" dirty="0" smtClean="0"/>
              <a:t>a</a:t>
            </a:r>
            <a:endParaRPr lang="hr-HR" dirty="0"/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List1!$B$1</c:f>
              <c:strCache>
                <c:ptCount val="1"/>
                <c:pt idx="0">
                  <c:v>3a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0">
                  <c:v>1</c:v>
                </c:pt>
                <c:pt idx="1">
                  <c:v>5</c:v>
                </c:pt>
                <c:pt idx="2">
                  <c:v>10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95-4E00-A66C-E55F61394962}"/>
            </c:ext>
          </c:extLst>
        </c:ser>
        <c:overlap val="100"/>
        <c:axId val="163669120"/>
        <c:axId val="163670656"/>
      </c:barChart>
      <c:catAx>
        <c:axId val="163669120"/>
        <c:scaling>
          <c:orientation val="minMax"/>
        </c:scaling>
        <c:axPos val="b"/>
        <c:numFmt formatCode="General" sourceLinked="1"/>
        <c:tickLblPos val="nextTo"/>
        <c:crossAx val="163670656"/>
        <c:crosses val="autoZero"/>
        <c:auto val="1"/>
        <c:lblAlgn val="ctr"/>
        <c:lblOffset val="100"/>
      </c:catAx>
      <c:valAx>
        <c:axId val="163670656"/>
        <c:scaling>
          <c:orientation val="minMax"/>
        </c:scaling>
        <c:axPos val="l"/>
        <c:majorGridlines/>
        <c:numFmt formatCode="General" sourceLinked="1"/>
        <c:tickLblPos val="nextTo"/>
        <c:crossAx val="1636691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3.a</a:t>
            </a:r>
            <a:endParaRPr lang="en-US" dirty="0"/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List1!$B$1</c:f>
              <c:strCache>
                <c:ptCount val="1"/>
                <c:pt idx="0">
                  <c:v>3a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1">
                  <c:v>4</c:v>
                </c:pt>
                <c:pt idx="2">
                  <c:v>9</c:v>
                </c:pt>
                <c:pt idx="3">
                  <c:v>7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95-4E00-A66C-E55F61394962}"/>
            </c:ext>
          </c:extLst>
        </c:ser>
        <c:overlap val="100"/>
        <c:axId val="163618176"/>
        <c:axId val="163636352"/>
      </c:barChart>
      <c:catAx>
        <c:axId val="163618176"/>
        <c:scaling>
          <c:orientation val="minMax"/>
        </c:scaling>
        <c:axPos val="b"/>
        <c:numFmt formatCode="General" sourceLinked="1"/>
        <c:tickLblPos val="nextTo"/>
        <c:crossAx val="163636352"/>
        <c:crosses val="autoZero"/>
        <c:auto val="1"/>
        <c:lblAlgn val="ctr"/>
        <c:lblOffset val="100"/>
      </c:catAx>
      <c:valAx>
        <c:axId val="163636352"/>
        <c:scaling>
          <c:orientation val="minMax"/>
        </c:scaling>
        <c:axPos val="l"/>
        <c:majorGridlines/>
        <c:numFmt formatCode="General" sourceLinked="1"/>
        <c:tickLblPos val="nextTo"/>
        <c:crossAx val="163618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hr-HR" dirty="0" smtClean="0"/>
              <a:t>4</a:t>
            </a:r>
            <a:r>
              <a:rPr lang="en-US" dirty="0" smtClean="0"/>
              <a:t>.a</a:t>
            </a:r>
            <a:r>
              <a:rPr lang="hr-HR" dirty="0" smtClean="0"/>
              <a:t>     </a:t>
            </a:r>
            <a:endParaRPr lang="en-US" dirty="0"/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List1!$B$1</c:f>
              <c:strCache>
                <c:ptCount val="1"/>
                <c:pt idx="0">
                  <c:v>3a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List1!$A$2:$A$6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List1!$B$2:$B$6</c:f>
              <c:numCache>
                <c:formatCode>General</c:formatCode>
                <c:ptCount val="5"/>
                <c:pt idx="1">
                  <c:v>3</c:v>
                </c:pt>
                <c:pt idx="2">
                  <c:v>5</c:v>
                </c:pt>
                <c:pt idx="3">
                  <c:v>8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95-4E00-A66C-E55F61394962}"/>
            </c:ext>
          </c:extLst>
        </c:ser>
        <c:overlap val="100"/>
        <c:axId val="163595776"/>
        <c:axId val="163597312"/>
      </c:barChart>
      <c:catAx>
        <c:axId val="163595776"/>
        <c:scaling>
          <c:orientation val="minMax"/>
        </c:scaling>
        <c:axPos val="b"/>
        <c:numFmt formatCode="General" sourceLinked="1"/>
        <c:tickLblPos val="nextTo"/>
        <c:crossAx val="163597312"/>
        <c:crosses val="autoZero"/>
        <c:auto val="1"/>
        <c:lblAlgn val="ctr"/>
        <c:lblOffset val="100"/>
      </c:catAx>
      <c:valAx>
        <c:axId val="163597312"/>
        <c:scaling>
          <c:orientation val="minMax"/>
        </c:scaling>
        <c:axPos val="l"/>
        <c:majorGridlines/>
        <c:numFmt formatCode="General" sourceLinked="1"/>
        <c:tickLblPos val="nextTo"/>
        <c:crossAx val="163595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en-US" sz="2800" dirty="0" err="1"/>
              <a:t>Bodovni</a:t>
            </a:r>
            <a:r>
              <a:rPr lang="en-US" sz="2800" dirty="0"/>
              <a:t> </a:t>
            </a:r>
            <a:r>
              <a:rPr lang="en-US" sz="2800" dirty="0" err="1"/>
              <a:t>prag</a:t>
            </a:r>
            <a:endParaRPr lang="en-US" sz="2800" dirty="0"/>
          </a:p>
        </c:rich>
      </c:tx>
      <c:layout>
        <c:manualLayout>
          <c:xMode val="edge"/>
          <c:yMode val="edge"/>
          <c:x val="0.37099948664707788"/>
          <c:y val="0"/>
        </c:manualLayout>
      </c:layout>
    </c:title>
    <c:plotArea>
      <c:layout/>
      <c:barChart>
        <c:barDir val="col"/>
        <c:grouping val="clustered"/>
        <c:ser>
          <c:idx val="0"/>
          <c:order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0-39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C5C-4CD1-9550-73CC7D43BBE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40-54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C5C-4CD1-9550-73CC7D43BBE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55-69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C5C-4CD1-9550-73CC7D43BBE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70-84</a:t>
                    </a:r>
                    <a:endParaRPr lang="en-US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C5C-4CD1-9550-73CC7D43BBE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85-100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C5C-4CD1-9550-73CC7D43B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'1.a'!$E$43:$E$47</c:f>
              <c:numCache>
                <c:formatCode>General</c:formatCode>
                <c:ptCount val="5"/>
                <c:pt idx="0">
                  <c:v>39</c:v>
                </c:pt>
                <c:pt idx="1">
                  <c:v>54</c:v>
                </c:pt>
                <c:pt idx="2">
                  <c:v>69</c:v>
                </c:pt>
                <c:pt idx="3">
                  <c:v>84</c:v>
                </c:pt>
                <c:pt idx="4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92-4367-B800-898CFEFA2C83}"/>
            </c:ext>
          </c:extLst>
        </c:ser>
        <c:axId val="104216064"/>
        <c:axId val="104217984"/>
      </c:barChart>
      <c:catAx>
        <c:axId val="10421606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/>
                  <a:t>Ocjene</a:t>
                </a:r>
              </a:p>
            </c:rich>
          </c:tx>
        </c:title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4217984"/>
        <c:crosses val="autoZero"/>
        <c:auto val="1"/>
        <c:lblAlgn val="ctr"/>
        <c:lblOffset val="100"/>
      </c:catAx>
      <c:valAx>
        <c:axId val="104217984"/>
        <c:scaling>
          <c:orientation val="minMax"/>
        </c:scaling>
        <c:axPos val="l"/>
        <c:majorGridlines/>
        <c:title>
          <c:tx>
            <c:rich>
              <a:bodyPr rot="0" vert="wordArtVert"/>
              <a:lstStyle/>
              <a:p>
                <a:pPr>
                  <a:defRPr sz="2000"/>
                </a:pPr>
                <a:r>
                  <a:rPr lang="en-US" sz="2000"/>
                  <a:t>Postoci</a:t>
                </a:r>
              </a:p>
            </c:rich>
          </c:tx>
        </c:title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sr-Latn-CS"/>
          </a:p>
        </c:txPr>
        <c:crossAx val="104216064"/>
        <c:crosses val="autoZero"/>
        <c:crossBetween val="between"/>
      </c:valAx>
    </c:plotArea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view3D>
      <c:depthPercent val="100"/>
      <c:rAngAx val="1"/>
    </c:view3D>
    <c:plotArea>
      <c:layout>
        <c:manualLayout>
          <c:layoutTarget val="inner"/>
          <c:xMode val="edge"/>
          <c:yMode val="edge"/>
          <c:x val="8.4974509724235564E-2"/>
          <c:y val="3.1373232227321982E-2"/>
          <c:w val="0.9081090234221546"/>
          <c:h val="0.8645059815959717"/>
        </c:manualLayout>
      </c:layout>
      <c:bar3DChart>
        <c:barDir val="col"/>
        <c:grouping val="clustered"/>
        <c:ser>
          <c:idx val="0"/>
          <c:order val="0"/>
          <c:tx>
            <c:strRef>
              <c:f>'1.a'!$E$5</c:f>
              <c:strCache>
                <c:ptCount val="1"/>
                <c:pt idx="0">
                  <c:v>godišnji</c:v>
                </c:pt>
              </c:strCache>
            </c:strRef>
          </c:tx>
          <c:dPt>
            <c:idx val="3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B9C-4400-BCB5-635CB547C27A}"/>
              </c:ext>
            </c:extLst>
          </c:dPt>
          <c:dPt>
            <c:idx val="8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B9C-4400-BCB5-635CB547C27A}"/>
              </c:ext>
            </c:extLst>
          </c:dPt>
          <c:dPt>
            <c:idx val="16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B9C-4400-BCB5-635CB547C27A}"/>
              </c:ext>
            </c:extLst>
          </c:dPt>
          <c:dPt>
            <c:idx val="19"/>
            <c:spPr>
              <a:solidFill>
                <a:srgbClr val="FF0000"/>
              </a:solidFill>
            </c:spPr>
          </c:dPt>
          <c:val>
            <c:numRef>
              <c:f>'1.a'!$E$6:$E$33</c:f>
              <c:numCache>
                <c:formatCode>General</c:formatCode>
                <c:ptCount val="28"/>
                <c:pt idx="0">
                  <c:v>70</c:v>
                </c:pt>
                <c:pt idx="1">
                  <c:v>57</c:v>
                </c:pt>
                <c:pt idx="2">
                  <c:v>47</c:v>
                </c:pt>
                <c:pt idx="3">
                  <c:v>87</c:v>
                </c:pt>
                <c:pt idx="4">
                  <c:v>57</c:v>
                </c:pt>
                <c:pt idx="5">
                  <c:v>57</c:v>
                </c:pt>
                <c:pt idx="6">
                  <c:v>60</c:v>
                </c:pt>
                <c:pt idx="7">
                  <c:v>60</c:v>
                </c:pt>
                <c:pt idx="8">
                  <c:v>7</c:v>
                </c:pt>
                <c:pt idx="9">
                  <c:v>77</c:v>
                </c:pt>
                <c:pt idx="10">
                  <c:v>52</c:v>
                </c:pt>
                <c:pt idx="11">
                  <c:v>53</c:v>
                </c:pt>
                <c:pt idx="12">
                  <c:v>70</c:v>
                </c:pt>
                <c:pt idx="13">
                  <c:v>57</c:v>
                </c:pt>
                <c:pt idx="14">
                  <c:v>70</c:v>
                </c:pt>
                <c:pt idx="15">
                  <c:v>47</c:v>
                </c:pt>
                <c:pt idx="16">
                  <c:v>10</c:v>
                </c:pt>
                <c:pt idx="17">
                  <c:v>87</c:v>
                </c:pt>
                <c:pt idx="18">
                  <c:v>67</c:v>
                </c:pt>
                <c:pt idx="19">
                  <c:v>37</c:v>
                </c:pt>
                <c:pt idx="20">
                  <c:v>73</c:v>
                </c:pt>
                <c:pt idx="21">
                  <c:v>70</c:v>
                </c:pt>
                <c:pt idx="22">
                  <c:v>67</c:v>
                </c:pt>
                <c:pt idx="23">
                  <c:v>47</c:v>
                </c:pt>
                <c:pt idx="24">
                  <c:v>67</c:v>
                </c:pt>
                <c:pt idx="25">
                  <c:v>63</c:v>
                </c:pt>
                <c:pt idx="26">
                  <c:v>70</c:v>
                </c:pt>
                <c:pt idx="27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B9C-4400-BCB5-635CB547C27A}"/>
            </c:ext>
          </c:extLst>
        </c:ser>
        <c:shape val="box"/>
        <c:axId val="104258176"/>
        <c:axId val="109707648"/>
        <c:axId val="0"/>
      </c:bar3DChart>
      <c:catAx>
        <c:axId val="1042581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sr-Latn-CS"/>
          </a:p>
        </c:txPr>
        <c:crossAx val="109707648"/>
        <c:crosses val="autoZero"/>
        <c:auto val="1"/>
        <c:lblAlgn val="ctr"/>
        <c:lblOffset val="100"/>
      </c:catAx>
      <c:valAx>
        <c:axId val="1097076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42581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style val="1"/>
  <c:chart>
    <c:title>
      <c:tx>
        <c:rich>
          <a:bodyPr/>
          <a:lstStyle/>
          <a:p>
            <a:pPr algn="l">
              <a:defRPr lang="hr-HR" noProof="0"/>
            </a:pPr>
            <a:r>
              <a:rPr lang="hr-HR" sz="2800" b="0" noProof="0" dirty="0">
                <a:latin typeface="Arial Rounded MT Bold" pitchFamily="34" charset="0"/>
              </a:rPr>
              <a:t>Usporedba inicijalnog i godišnjeg ispita </a:t>
            </a:r>
            <a:r>
              <a:rPr lang="hr-HR" sz="2800" b="0" noProof="0" dirty="0" smtClean="0">
                <a:latin typeface="Arial Rounded MT Bold" pitchFamily="34" charset="0"/>
              </a:rPr>
              <a:t>1.a razreda u postocima  </a:t>
            </a:r>
            <a:endParaRPr lang="hr-HR" sz="2800" b="0" noProof="0" dirty="0">
              <a:latin typeface="Arial Rounded MT Bold" pitchFamily="34" charset="0"/>
            </a:endParaRPr>
          </a:p>
        </c:rich>
      </c:tx>
      <c:layout>
        <c:manualLayout>
          <c:xMode val="edge"/>
          <c:yMode val="edge"/>
          <c:x val="0.13340387139107621"/>
          <c:y val="2.9980023330416987E-2"/>
        </c:manualLayout>
      </c:layout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'1.a'!$D$5</c:f>
              <c:strCache>
                <c:ptCount val="1"/>
                <c:pt idx="0">
                  <c:v>inicijalni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Pt>
            <c:idx val="8"/>
            <c:spPr>
              <a:solidFill>
                <a:srgbClr val="00B0F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E44-48BF-9B68-AEC3B6F692AC}"/>
              </c:ext>
            </c:extLst>
          </c:dPt>
          <c:val>
            <c:numRef>
              <c:f>'1.a'!$D$6:$D$33</c:f>
              <c:numCache>
                <c:formatCode>General</c:formatCode>
                <c:ptCount val="28"/>
                <c:pt idx="0">
                  <c:v>24</c:v>
                </c:pt>
                <c:pt idx="1">
                  <c:v>15</c:v>
                </c:pt>
                <c:pt idx="2">
                  <c:v>5</c:v>
                </c:pt>
                <c:pt idx="3">
                  <c:v>25</c:v>
                </c:pt>
                <c:pt idx="4">
                  <c:v>45</c:v>
                </c:pt>
                <c:pt idx="5">
                  <c:v>20</c:v>
                </c:pt>
                <c:pt idx="6">
                  <c:v>4</c:v>
                </c:pt>
                <c:pt idx="7">
                  <c:v>32</c:v>
                </c:pt>
                <c:pt idx="8">
                  <c:v>70</c:v>
                </c:pt>
                <c:pt idx="9">
                  <c:v>20</c:v>
                </c:pt>
                <c:pt idx="10">
                  <c:v>7</c:v>
                </c:pt>
                <c:pt idx="11">
                  <c:v>25</c:v>
                </c:pt>
                <c:pt idx="12">
                  <c:v>17</c:v>
                </c:pt>
                <c:pt idx="13">
                  <c:v>20</c:v>
                </c:pt>
                <c:pt idx="14">
                  <c:v>45</c:v>
                </c:pt>
                <c:pt idx="15">
                  <c:v>25</c:v>
                </c:pt>
                <c:pt idx="16">
                  <c:v>10</c:v>
                </c:pt>
                <c:pt idx="17">
                  <c:v>45</c:v>
                </c:pt>
                <c:pt idx="19">
                  <c:v>17</c:v>
                </c:pt>
                <c:pt idx="20">
                  <c:v>18</c:v>
                </c:pt>
                <c:pt idx="21">
                  <c:v>23</c:v>
                </c:pt>
                <c:pt idx="22">
                  <c:v>20</c:v>
                </c:pt>
                <c:pt idx="23">
                  <c:v>35</c:v>
                </c:pt>
                <c:pt idx="24">
                  <c:v>25</c:v>
                </c:pt>
                <c:pt idx="25">
                  <c:v>20</c:v>
                </c:pt>
                <c:pt idx="26">
                  <c:v>57</c:v>
                </c:pt>
                <c:pt idx="27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44-48BF-9B68-AEC3B6F692AC}"/>
            </c:ext>
          </c:extLst>
        </c:ser>
        <c:ser>
          <c:idx val="1"/>
          <c:order val="1"/>
          <c:tx>
            <c:strRef>
              <c:f>'1.a'!$E$5</c:f>
              <c:strCache>
                <c:ptCount val="1"/>
                <c:pt idx="0">
                  <c:v>godišnji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</c:spPr>
          <c:dPt>
            <c:idx val="8"/>
            <c:spPr>
              <a:solidFill>
                <a:srgbClr val="FF0000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E44-48BF-9B68-AEC3B6F692AC}"/>
              </c:ext>
            </c:extLst>
          </c:dPt>
          <c:val>
            <c:numRef>
              <c:f>'1.a'!$E$6:$E$33</c:f>
              <c:numCache>
                <c:formatCode>General</c:formatCode>
                <c:ptCount val="28"/>
                <c:pt idx="0">
                  <c:v>70</c:v>
                </c:pt>
                <c:pt idx="1">
                  <c:v>57</c:v>
                </c:pt>
                <c:pt idx="2">
                  <c:v>47</c:v>
                </c:pt>
                <c:pt idx="3">
                  <c:v>87</c:v>
                </c:pt>
                <c:pt idx="4">
                  <c:v>57</c:v>
                </c:pt>
                <c:pt idx="5">
                  <c:v>57</c:v>
                </c:pt>
                <c:pt idx="6">
                  <c:v>60</c:v>
                </c:pt>
                <c:pt idx="7">
                  <c:v>60</c:v>
                </c:pt>
                <c:pt idx="8">
                  <c:v>7</c:v>
                </c:pt>
                <c:pt idx="9">
                  <c:v>77</c:v>
                </c:pt>
                <c:pt idx="10">
                  <c:v>52</c:v>
                </c:pt>
                <c:pt idx="11">
                  <c:v>53</c:v>
                </c:pt>
                <c:pt idx="12">
                  <c:v>70</c:v>
                </c:pt>
                <c:pt idx="13">
                  <c:v>57</c:v>
                </c:pt>
                <c:pt idx="14">
                  <c:v>70</c:v>
                </c:pt>
                <c:pt idx="15">
                  <c:v>47</c:v>
                </c:pt>
                <c:pt idx="16">
                  <c:v>10</c:v>
                </c:pt>
                <c:pt idx="17">
                  <c:v>87</c:v>
                </c:pt>
                <c:pt idx="18">
                  <c:v>67</c:v>
                </c:pt>
                <c:pt idx="19">
                  <c:v>37</c:v>
                </c:pt>
                <c:pt idx="20">
                  <c:v>73</c:v>
                </c:pt>
                <c:pt idx="21">
                  <c:v>70</c:v>
                </c:pt>
                <c:pt idx="22">
                  <c:v>67</c:v>
                </c:pt>
                <c:pt idx="23">
                  <c:v>47</c:v>
                </c:pt>
                <c:pt idx="24">
                  <c:v>67</c:v>
                </c:pt>
                <c:pt idx="25">
                  <c:v>63</c:v>
                </c:pt>
                <c:pt idx="26">
                  <c:v>70</c:v>
                </c:pt>
                <c:pt idx="27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E44-48BF-9B68-AEC3B6F692AC}"/>
            </c:ext>
          </c:extLst>
        </c:ser>
        <c:shape val="box"/>
        <c:axId val="109746048"/>
        <c:axId val="109747584"/>
        <c:axId val="0"/>
      </c:bar3DChart>
      <c:catAx>
        <c:axId val="1097460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/>
            </a:pPr>
            <a:endParaRPr lang="sr-Latn-CS"/>
          </a:p>
        </c:txPr>
        <c:crossAx val="109747584"/>
        <c:crosses val="autoZero"/>
        <c:auto val="1"/>
        <c:lblAlgn val="ctr"/>
        <c:lblOffset val="100"/>
      </c:catAx>
      <c:valAx>
        <c:axId val="109747584"/>
        <c:scaling>
          <c:orientation val="minMax"/>
        </c:scaling>
        <c:axPos val="l"/>
        <c:majorGridlines/>
        <c:numFmt formatCode="General" sourceLinked="1"/>
        <c:tickLblPos val="nextTo"/>
        <c:crossAx val="109746048"/>
        <c:crosses val="autoZero"/>
        <c:crossBetween val="between"/>
      </c:valAx>
    </c:plotArea>
    <c:legend>
      <c:legendPos val="r"/>
      <c:spPr>
        <a:solidFill>
          <a:schemeClr val="bg1"/>
        </a:solidFill>
      </c:spPr>
    </c:legend>
    <c:plotVisOnly val="1"/>
    <c:dispBlanksAs val="gap"/>
  </c:chart>
  <c:txPr>
    <a:bodyPr/>
    <a:lstStyle/>
    <a:p>
      <a:pPr>
        <a:defRPr sz="1800"/>
      </a:pPr>
      <a:endParaRPr lang="sr-Latn-C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autoTitleDeleted val="1"/>
    <c:plotArea>
      <c:layout>
        <c:manualLayout>
          <c:layoutTarget val="inner"/>
          <c:xMode val="edge"/>
          <c:yMode val="edge"/>
          <c:x val="4.5226924759405124E-2"/>
          <c:y val="0.14607313368690059"/>
          <c:w val="0.93255085301837415"/>
          <c:h val="0.78155351159812669"/>
        </c:manualLayout>
      </c:layout>
      <c:barChart>
        <c:barDir val="col"/>
        <c:grouping val="clustered"/>
        <c:ser>
          <c:idx val="1"/>
          <c:order val="0"/>
          <c:tx>
            <c:strRef>
              <c:f>'1.a'!$I$6</c:f>
              <c:strCache>
                <c:ptCount val="1"/>
                <c:pt idx="0">
                  <c:v>broj ocjena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'1.a'!$J$6:$N$6</c:f>
              <c:numCache>
                <c:formatCode>General</c:formatCode>
                <c:ptCount val="5"/>
                <c:pt idx="0">
                  <c:v>3</c:v>
                </c:pt>
                <c:pt idx="1">
                  <c:v>6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E0-4DC7-A26F-96C4C9AC25B1}"/>
            </c:ext>
          </c:extLst>
        </c:ser>
        <c:axId val="109844736"/>
        <c:axId val="109854720"/>
      </c:barChart>
      <c:catAx>
        <c:axId val="1098447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09854720"/>
        <c:crosses val="autoZero"/>
        <c:auto val="1"/>
        <c:lblAlgn val="ctr"/>
        <c:lblOffset val="100"/>
      </c:catAx>
      <c:valAx>
        <c:axId val="109854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sr-Latn-CS"/>
          </a:p>
        </c:txPr>
        <c:crossAx val="109844736"/>
        <c:crosses val="autoZero"/>
        <c:crossBetween val="between"/>
      </c:valAx>
    </c:plotArea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title>
      <c:tx>
        <c:rich>
          <a:bodyPr/>
          <a:lstStyle/>
          <a:p>
            <a:pPr>
              <a:defRPr/>
            </a:pPr>
            <a:r>
              <a:rPr lang="en-US" sz="3200" b="0" dirty="0" err="1"/>
              <a:t>Riješenost</a:t>
            </a:r>
            <a:r>
              <a:rPr lang="en-US" sz="3200" b="0" dirty="0"/>
              <a:t> </a:t>
            </a:r>
            <a:r>
              <a:rPr lang="en-US" sz="3200" b="0" dirty="0" err="1"/>
              <a:t>godišnjeg</a:t>
            </a:r>
            <a:r>
              <a:rPr lang="en-US" sz="3200" b="0" dirty="0"/>
              <a:t> </a:t>
            </a:r>
            <a:r>
              <a:rPr lang="hr-HR" sz="3200" b="0" dirty="0" smtClean="0"/>
              <a:t>ispita 1.c</a:t>
            </a:r>
            <a:r>
              <a:rPr lang="en-US" sz="3200" b="0" dirty="0" smtClean="0"/>
              <a:t> </a:t>
            </a:r>
            <a:r>
              <a:rPr lang="en-US" sz="3200" b="0" dirty="0"/>
              <a:t>u </a:t>
            </a:r>
            <a:r>
              <a:rPr lang="en-US" sz="3200" b="0" dirty="0" err="1"/>
              <a:t>postocima</a:t>
            </a:r>
            <a:endParaRPr lang="en-US" sz="3200" b="0" dirty="0"/>
          </a:p>
        </c:rich>
      </c:tx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6"/>
            <c:spPr>
              <a:solidFill>
                <a:srgbClr val="FF0000"/>
              </a:solidFill>
            </c:spPr>
          </c:dPt>
          <c:val>
            <c:numRef>
              <c:f>'1.C'!$E$6:$E$32</c:f>
              <c:numCache>
                <c:formatCode>General</c:formatCode>
                <c:ptCount val="27"/>
                <c:pt idx="0">
                  <c:v>47</c:v>
                </c:pt>
                <c:pt idx="1">
                  <c:v>57</c:v>
                </c:pt>
                <c:pt idx="2">
                  <c:v>47</c:v>
                </c:pt>
                <c:pt idx="3">
                  <c:v>53</c:v>
                </c:pt>
                <c:pt idx="4">
                  <c:v>53</c:v>
                </c:pt>
                <c:pt idx="5">
                  <c:v>50</c:v>
                </c:pt>
                <c:pt idx="6">
                  <c:v>27</c:v>
                </c:pt>
                <c:pt idx="7">
                  <c:v>60</c:v>
                </c:pt>
                <c:pt idx="8">
                  <c:v>57</c:v>
                </c:pt>
                <c:pt idx="9">
                  <c:v>60</c:v>
                </c:pt>
                <c:pt idx="10">
                  <c:v>47</c:v>
                </c:pt>
                <c:pt idx="11">
                  <c:v>60</c:v>
                </c:pt>
                <c:pt idx="12">
                  <c:v>93</c:v>
                </c:pt>
                <c:pt idx="13">
                  <c:v>80</c:v>
                </c:pt>
                <c:pt idx="14">
                  <c:v>90</c:v>
                </c:pt>
                <c:pt idx="15">
                  <c:v>60</c:v>
                </c:pt>
                <c:pt idx="16">
                  <c:v>47</c:v>
                </c:pt>
                <c:pt idx="17">
                  <c:v>50</c:v>
                </c:pt>
                <c:pt idx="18">
                  <c:v>47</c:v>
                </c:pt>
                <c:pt idx="19">
                  <c:v>43</c:v>
                </c:pt>
                <c:pt idx="20">
                  <c:v>73</c:v>
                </c:pt>
                <c:pt idx="21">
                  <c:v>63</c:v>
                </c:pt>
                <c:pt idx="22">
                  <c:v>40</c:v>
                </c:pt>
                <c:pt idx="23">
                  <c:v>77</c:v>
                </c:pt>
                <c:pt idx="24">
                  <c:v>100</c:v>
                </c:pt>
                <c:pt idx="25">
                  <c:v>70</c:v>
                </c:pt>
                <c:pt idx="26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6C-406D-A6DF-0934591979C8}"/>
            </c:ext>
          </c:extLst>
        </c:ser>
        <c:shape val="box"/>
        <c:axId val="109877888"/>
        <c:axId val="109883776"/>
        <c:axId val="0"/>
      </c:bar3DChart>
      <c:catAx>
        <c:axId val="1098778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9883776"/>
        <c:crosses val="autoZero"/>
        <c:auto val="1"/>
        <c:lblAlgn val="ctr"/>
        <c:lblOffset val="100"/>
      </c:catAx>
      <c:valAx>
        <c:axId val="1098837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98778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3400" b="0" dirty="0" err="1"/>
              <a:t>Usporedba</a:t>
            </a:r>
            <a:r>
              <a:rPr lang="en-US" sz="3400" b="0" dirty="0"/>
              <a:t> </a:t>
            </a:r>
            <a:r>
              <a:rPr lang="en-US" sz="3400" b="0" dirty="0" err="1" smtClean="0"/>
              <a:t>inicijal</a:t>
            </a:r>
            <a:r>
              <a:rPr lang="hr-HR" sz="3400" b="0" dirty="0" err="1" smtClean="0"/>
              <a:t>nog</a:t>
            </a:r>
            <a:r>
              <a:rPr lang="hr-HR" sz="3400" b="0" baseline="0" dirty="0" smtClean="0"/>
              <a:t> i </a:t>
            </a:r>
            <a:r>
              <a:rPr lang="en-US" sz="3400" b="0" dirty="0" err="1" smtClean="0"/>
              <a:t>godišnj</a:t>
            </a:r>
            <a:r>
              <a:rPr lang="hr-HR" sz="3400" b="0" dirty="0" err="1" smtClean="0"/>
              <a:t>eg</a:t>
            </a:r>
            <a:r>
              <a:rPr lang="hr-HR" sz="3400" b="0" baseline="0" dirty="0" smtClean="0"/>
              <a:t> ispita 1.c</a:t>
            </a:r>
            <a:r>
              <a:rPr lang="hr-HR" sz="1800" b="0" i="0" baseline="0" dirty="0" smtClean="0"/>
              <a:t>   </a:t>
            </a:r>
            <a:r>
              <a:rPr lang="hr-HR" sz="3400" b="0" dirty="0" smtClean="0"/>
              <a:t>u postocima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hr-HR" sz="3400" dirty="0" smtClean="0"/>
              <a:t>  </a:t>
            </a:r>
            <a:endParaRPr lang="en-US" sz="3400" dirty="0"/>
          </a:p>
        </c:rich>
      </c:tx>
      <c:layout>
        <c:manualLayout>
          <c:xMode val="edge"/>
          <c:yMode val="edge"/>
          <c:x val="0.15420532571404696"/>
          <c:y val="0"/>
        </c:manualLayout>
      </c:layout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'1.C'!$D$5</c:f>
              <c:strCache>
                <c:ptCount val="1"/>
                <c:pt idx="0">
                  <c:v>inicijalni</c:v>
                </c:pt>
              </c:strCache>
            </c:strRef>
          </c:tx>
          <c:spPr>
            <a:solidFill>
              <a:srgbClr val="FF0000"/>
            </a:solidFill>
          </c:spPr>
          <c:val>
            <c:numRef>
              <c:f>'1.C'!$D$6:$D$32</c:f>
              <c:numCache>
                <c:formatCode>General</c:formatCode>
                <c:ptCount val="27"/>
                <c:pt idx="0">
                  <c:v>50</c:v>
                </c:pt>
                <c:pt idx="1">
                  <c:v>40</c:v>
                </c:pt>
                <c:pt idx="2">
                  <c:v>25</c:v>
                </c:pt>
                <c:pt idx="3">
                  <c:v>40</c:v>
                </c:pt>
                <c:pt idx="4">
                  <c:v>20</c:v>
                </c:pt>
                <c:pt idx="5">
                  <c:v>10</c:v>
                </c:pt>
                <c:pt idx="6">
                  <c:v>5</c:v>
                </c:pt>
                <c:pt idx="7">
                  <c:v>33</c:v>
                </c:pt>
                <c:pt idx="8">
                  <c:v>10</c:v>
                </c:pt>
                <c:pt idx="9">
                  <c:v>28</c:v>
                </c:pt>
                <c:pt idx="10">
                  <c:v>20</c:v>
                </c:pt>
                <c:pt idx="11">
                  <c:v>53</c:v>
                </c:pt>
                <c:pt idx="12">
                  <c:v>40</c:v>
                </c:pt>
                <c:pt idx="13">
                  <c:v>36</c:v>
                </c:pt>
                <c:pt idx="14">
                  <c:v>50</c:v>
                </c:pt>
                <c:pt idx="15">
                  <c:v>16</c:v>
                </c:pt>
                <c:pt idx="16">
                  <c:v>13</c:v>
                </c:pt>
                <c:pt idx="17">
                  <c:v>21</c:v>
                </c:pt>
                <c:pt idx="18">
                  <c:v>20</c:v>
                </c:pt>
                <c:pt idx="19">
                  <c:v>30</c:v>
                </c:pt>
                <c:pt idx="20">
                  <c:v>32</c:v>
                </c:pt>
                <c:pt idx="21">
                  <c:v>17</c:v>
                </c:pt>
                <c:pt idx="22">
                  <c:v>30</c:v>
                </c:pt>
                <c:pt idx="23">
                  <c:v>55</c:v>
                </c:pt>
                <c:pt idx="24">
                  <c:v>52</c:v>
                </c:pt>
                <c:pt idx="25">
                  <c:v>38</c:v>
                </c:pt>
                <c:pt idx="26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EF0-498B-A416-7DCD81E59980}"/>
            </c:ext>
          </c:extLst>
        </c:ser>
        <c:ser>
          <c:idx val="1"/>
          <c:order val="1"/>
          <c:tx>
            <c:strRef>
              <c:f>'1.C'!$E$5</c:f>
              <c:strCache>
                <c:ptCount val="1"/>
                <c:pt idx="0">
                  <c:v>godišnji</c:v>
                </c:pt>
              </c:strCache>
            </c:strRef>
          </c:tx>
          <c:spPr>
            <a:solidFill>
              <a:srgbClr val="00B0F0"/>
            </a:solidFill>
          </c:spPr>
          <c:dPt>
            <c:idx val="24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EF0-498B-A416-7DCD81E59980}"/>
              </c:ext>
            </c:extLst>
          </c:dPt>
          <c:val>
            <c:numRef>
              <c:f>'1.C'!$E$6:$E$32</c:f>
              <c:numCache>
                <c:formatCode>General</c:formatCode>
                <c:ptCount val="27"/>
                <c:pt idx="0">
                  <c:v>47</c:v>
                </c:pt>
                <c:pt idx="1">
                  <c:v>57</c:v>
                </c:pt>
                <c:pt idx="2">
                  <c:v>47</c:v>
                </c:pt>
                <c:pt idx="3">
                  <c:v>53</c:v>
                </c:pt>
                <c:pt idx="4">
                  <c:v>53</c:v>
                </c:pt>
                <c:pt idx="5">
                  <c:v>50</c:v>
                </c:pt>
                <c:pt idx="6">
                  <c:v>27</c:v>
                </c:pt>
                <c:pt idx="7">
                  <c:v>60</c:v>
                </c:pt>
                <c:pt idx="8">
                  <c:v>57</c:v>
                </c:pt>
                <c:pt idx="9">
                  <c:v>60</c:v>
                </c:pt>
                <c:pt idx="10">
                  <c:v>47</c:v>
                </c:pt>
                <c:pt idx="11">
                  <c:v>60</c:v>
                </c:pt>
                <c:pt idx="12">
                  <c:v>93</c:v>
                </c:pt>
                <c:pt idx="13">
                  <c:v>80</c:v>
                </c:pt>
                <c:pt idx="14">
                  <c:v>90</c:v>
                </c:pt>
                <c:pt idx="15">
                  <c:v>60</c:v>
                </c:pt>
                <c:pt idx="16">
                  <c:v>47</c:v>
                </c:pt>
                <c:pt idx="17">
                  <c:v>50</c:v>
                </c:pt>
                <c:pt idx="18">
                  <c:v>47</c:v>
                </c:pt>
                <c:pt idx="19">
                  <c:v>43</c:v>
                </c:pt>
                <c:pt idx="20">
                  <c:v>73</c:v>
                </c:pt>
                <c:pt idx="21">
                  <c:v>63</c:v>
                </c:pt>
                <c:pt idx="22">
                  <c:v>40</c:v>
                </c:pt>
                <c:pt idx="23">
                  <c:v>77</c:v>
                </c:pt>
                <c:pt idx="24">
                  <c:v>100</c:v>
                </c:pt>
                <c:pt idx="25">
                  <c:v>70</c:v>
                </c:pt>
                <c:pt idx="26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EF0-498B-A416-7DCD81E59980}"/>
            </c:ext>
          </c:extLst>
        </c:ser>
        <c:shape val="box"/>
        <c:axId val="109800064"/>
        <c:axId val="109805952"/>
        <c:axId val="0"/>
      </c:bar3DChart>
      <c:catAx>
        <c:axId val="1098000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9805952"/>
        <c:crosses val="autoZero"/>
        <c:auto val="1"/>
        <c:lblAlgn val="ctr"/>
        <c:lblOffset val="100"/>
      </c:catAx>
      <c:valAx>
        <c:axId val="10980595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9800064"/>
        <c:crosses val="autoZero"/>
        <c:crossBetween val="between"/>
      </c:valAx>
      <c:spPr>
        <a:noFill/>
        <a:ln w="25400">
          <a:noFill/>
        </a:ln>
      </c:spPr>
    </c:plotArea>
    <c:legend>
      <c:legendPos val="r"/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hr-HR"/>
  <c:chart>
    <c:autoTitleDeleted val="1"/>
    <c:plotArea>
      <c:layout/>
      <c:barChart>
        <c:barDir val="col"/>
        <c:grouping val="clustered"/>
        <c:ser>
          <c:idx val="1"/>
          <c:order val="0"/>
          <c:tx>
            <c:strRef>
              <c:f>'1.C'!$I$7</c:f>
              <c:strCache>
                <c:ptCount val="1"/>
                <c:pt idx="0">
                  <c:v>broj ocjena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'1.C'!$J$7:$N$7</c:f>
              <c:numCache>
                <c:formatCode>General</c:formatCode>
                <c:ptCount val="5"/>
                <c:pt idx="0">
                  <c:v>1</c:v>
                </c:pt>
                <c:pt idx="1">
                  <c:v>11</c:v>
                </c:pt>
                <c:pt idx="2">
                  <c:v>7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DD-4439-8BBA-1ECC036110B1}"/>
            </c:ext>
          </c:extLst>
        </c:ser>
        <c:axId val="104139776"/>
        <c:axId val="104145664"/>
      </c:barChart>
      <c:catAx>
        <c:axId val="1041397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4145664"/>
        <c:crosses val="autoZero"/>
        <c:auto val="1"/>
        <c:lblAlgn val="ctr"/>
        <c:lblOffset val="100"/>
      </c:catAx>
      <c:valAx>
        <c:axId val="1041456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/>
            </a:pPr>
            <a:endParaRPr lang="sr-Latn-CS"/>
          </a:p>
        </c:txPr>
        <c:crossAx val="104139776"/>
        <c:crosses val="autoZero"/>
        <c:crossBetween val="between"/>
      </c:valAx>
    </c:plotArea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List1!$B$1</c:f>
              <c:strCache>
                <c:ptCount val="1"/>
                <c:pt idx="0">
                  <c:v>Prodaja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dPt>
            <c:idx val="0"/>
            <c:spPr>
              <a:solidFill>
                <a:srgbClr val="00B050"/>
              </a:solidFill>
              <a:ln w="19050">
                <a:solidFill>
                  <a:srgbClr val="00B05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0A98-4D88-A5A6-11870DEFDE44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98-4D88-A5A6-11870DEFDE44}"/>
              </c:ext>
            </c:extLst>
          </c:dPt>
          <c:dPt>
            <c:idx val="2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A98-4D88-A5A6-11870DEFDE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CS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List1!$A$2:$A$5</c:f>
              <c:strCache>
                <c:ptCount val="3"/>
                <c:pt idx="0">
                  <c:v>za</c:v>
                </c:pt>
                <c:pt idx="1">
                  <c:v>protiv</c:v>
                </c:pt>
                <c:pt idx="2">
                  <c:v>možda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55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A98-4D88-A5A6-11870DEFDE44}"/>
            </c:ext>
          </c:extLst>
        </c:ser>
        <c:axId val="163330304"/>
        <c:axId val="163332096"/>
      </c:barChart>
      <c:catAx>
        <c:axId val="16333030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CS"/>
          </a:p>
        </c:txPr>
        <c:crossAx val="163332096"/>
        <c:crosses val="autoZero"/>
        <c:auto val="1"/>
        <c:lblAlgn val="ctr"/>
        <c:lblOffset val="100"/>
      </c:catAx>
      <c:valAx>
        <c:axId val="1633320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r-Latn-CS"/>
          </a:p>
        </c:txPr>
        <c:crossAx val="16333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sr-Latn-CS"/>
    </a:p>
  </c:txPr>
  <c:externalData r:id="rId1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0.29687</cdr:x>
      <cdr:y>0.31522</cdr:y>
    </cdr:from>
    <cdr:to>
      <cdr:x>0.39687</cdr:x>
      <cdr:y>0.45435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14612" y="20717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3C89A-2FD8-468E-A56F-31A48E1B200F}" type="datetimeFigureOut">
              <a:rPr lang="hr-HR" smtClean="0"/>
              <a:pPr/>
              <a:t>3.7.2017.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768" y="4681974"/>
            <a:ext cx="5438140" cy="4435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50443" y="9362238"/>
            <a:ext cx="2945659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3D3AB-0CB7-4BC7-81BD-8C82C245DCA8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807881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13D3AB-0CB7-4BC7-81BD-8C82C245DCA8}" type="slidenum">
              <a:rPr lang="hr-HR" smtClean="0"/>
              <a:pPr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536280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F9A7B-1553-4DDA-A995-D30732EBD6FB}" type="datetimeFigureOut">
              <a:rPr lang="en-US" smtClean="0"/>
              <a:pPr/>
              <a:t>7/3/2017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9A9C0-9278-4871-9B60-BEF304DE3DD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hyperlink" Target="http://www.google.hr/url?url=http://totallythinkingoutloud.wordpress.com/tag/facebook/&amp;rct=j&amp;frm=1&amp;q=&amp;esrc=s&amp;sa=U&amp;ei=2--VU-_KCoedO-r5gMAG&amp;ved=0CC8Q9QEwCA&amp;usg=AFQjCNFiF8v6kgtTDMdebZh9CRPnI7fcYQ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hr/url?url=http://www.portugues.com.br/gramatica/dupla-negativa.html&amp;rct=j&amp;frm=1&amp;q=&amp;esrc=s&amp;sa=U&amp;ei=be6VU6yRHMa-Ob2xgBg&amp;ved=0CCsQ9QEwBg&amp;usg=AFQjCNG-vI8DUzx8mKr51mG-8dfWj7Nq5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www.google.hr/url?url=http://mercadoetecnologia.blogspot.com/&amp;rct=j&amp;frm=1&amp;q=&amp;esrc=s&amp;sa=U&amp;ei=be6VU6yRHMa-Ob2xgBg&amp;ved=0CCUQ9QEwAw&amp;usg=AFQjCNHlGiioGKezoL9FUHq59JSXZMcRpw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hr/url?url=http://www.profitiraj.hr/novosti/odnos-kredita-odobrenih-stanovnistvu-debelo-premasuje-prosjek-regije/&amp;rct=j&amp;frm=1&amp;q=&amp;esrc=s&amp;sa=U&amp;ei=qfeVU6_LLIXiOpjBgLAB&amp;ved=0CCMQ9QEwAg&amp;usg=AFQjCNExZZ7-JugubFzroxebTkuI3u04ZA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hyperlink" Target="https://www.google.hr/url?url=https://dedradbaker.wordpress.com/tag/like/&amp;rct=j&amp;frm=1&amp;q=&amp;esrc=s&amp;sa=U&amp;ei=bv-VU5eYM8mxPOzagOgB&amp;ved=0CCsQ9QEwBg&amp;usg=AFQjCNHv226M5ykmjh0aJnhG-bFzjPs_0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hr/url?url=http://os-darda.skole.hr/&amp;rct=j&amp;frm=1&amp;q=&amp;esrc=s&amp;sa=U&amp;ei=sfiVU_W1OcXoOpfOgPgO&amp;ved=0CEEQ9QEwEQ&amp;usg=AFQjCNGuxOd8DeiW1g51N-L848i0BLzbXw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google.hr/url?url=http://totallythinkingoutloud.wordpress.com/tag/facebook/&amp;rct=j&amp;frm=1&amp;q=&amp;esrc=s&amp;sa=U&amp;ei=2--VU-_KCoedO-r5gMAG&amp;ved=0CC8Q9QEwCA&amp;usg=AFQjCNFiF8v6kgtTDMdebZh9CRPnI7fcYQ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hr/url?url=http://www.portugues.com.br/gramatica/dupla-negativa.html&amp;rct=j&amp;frm=1&amp;q=&amp;esrc=s&amp;sa=U&amp;ei=be6VU6yRHMa-Ob2xgBg&amp;ved=0CCsQ9QEwBg&amp;usg=AFQjCNG-vI8DUzx8mKr51mG-8dfWj7Nq5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hyperlink" Target="u&#269;eni&#269;ki%20prijedlog%20godi&#353;njeg%20ispita.doc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hr-HR" sz="5900" dirty="0" smtClean="0">
                <a:solidFill>
                  <a:srgbClr val="C00000"/>
                </a:solidFill>
              </a:rPr>
              <a:t>Vrednovanje u matematičkom obrazovanju</a:t>
            </a:r>
          </a:p>
          <a:p>
            <a:pPr algn="ctr">
              <a:buNone/>
            </a:pPr>
            <a:endParaRPr lang="hr-HR" sz="48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sz="4800" dirty="0" smtClean="0">
                <a:solidFill>
                  <a:schemeClr val="accent1">
                    <a:lumMod val="75000"/>
                  </a:schemeClr>
                </a:solidFill>
              </a:rPr>
              <a:t>državni stručni skup učitelja i  nastavnika matematike</a:t>
            </a:r>
          </a:p>
          <a:p>
            <a:pPr algn="ctr">
              <a:buNone/>
            </a:pPr>
            <a:endParaRPr lang="hr-HR" sz="4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hr-HR" sz="4300" dirty="0" smtClean="0">
                <a:solidFill>
                  <a:schemeClr val="accent1">
                    <a:lumMod val="75000"/>
                  </a:schemeClr>
                </a:solidFill>
              </a:rPr>
              <a:t>Sveti Martin na Muri </a:t>
            </a:r>
          </a:p>
          <a:p>
            <a:pPr algn="ctr">
              <a:buNone/>
            </a:pPr>
            <a:r>
              <a:rPr lang="hr-HR" sz="4300" dirty="0" smtClean="0">
                <a:solidFill>
                  <a:schemeClr val="accent1">
                    <a:lumMod val="75000"/>
                  </a:schemeClr>
                </a:solidFill>
              </a:rPr>
              <a:t>  26.6.2017.-28.6.2017.</a:t>
            </a:r>
          </a:p>
          <a:p>
            <a:pPr algn="ctr"/>
            <a:endParaRPr lang="hr-H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Učenici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navode </a:t>
            </a:r>
            <a:r>
              <a:rPr lang="hr-HR" sz="3600" dirty="0">
                <a:solidFill>
                  <a:srgbClr val="C00000"/>
                </a:solidFill>
              </a:rPr>
              <a:t>prednosti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takvog načina vrednovanja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lakše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do bolje ocjene, manje gradiva, nema nepoznatih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zadataka.</a:t>
            </a:r>
          </a:p>
          <a:p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ko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to sam doma riješim mogu bez problema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 dobiti 5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(citat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hr-HR" sz="3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Prijedlog je prihvaćen i uspješno se provodi</a:t>
            </a:r>
          </a:p>
          <a:p>
            <a:endParaRPr lang="hr-HR" sz="3600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27783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426170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C00000"/>
                </a:solidFill>
              </a:rPr>
              <a:t>Što kažu učenici o godišnjim ispitima znanja?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51520" y="1556792"/>
            <a:ext cx="8435280" cy="504056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hr-HR" dirty="0" smtClean="0"/>
              <a:t> </a:t>
            </a:r>
          </a:p>
          <a:p>
            <a:pPr marL="0" indent="0" algn="ctr">
              <a:buNone/>
            </a:pPr>
            <a:r>
              <a:rPr lang="hr-HR" sz="16600" dirty="0" smtClean="0">
                <a:solidFill>
                  <a:schemeClr val="accent1">
                    <a:lumMod val="50000"/>
                  </a:schemeClr>
                </a:solidFill>
              </a:rPr>
              <a:t>Slijedi nekoliko slajdova iz prezentacije  učenika  XI. </a:t>
            </a:r>
            <a:r>
              <a:rPr lang="hr-HR" sz="16600" dirty="0">
                <a:solidFill>
                  <a:schemeClr val="accent1">
                    <a:lumMod val="50000"/>
                  </a:schemeClr>
                </a:solidFill>
              </a:rPr>
              <a:t>g</a:t>
            </a:r>
            <a:r>
              <a:rPr lang="hr-HR" sz="16600" dirty="0" smtClean="0">
                <a:solidFill>
                  <a:schemeClr val="accent1">
                    <a:lumMod val="50000"/>
                  </a:schemeClr>
                </a:solidFill>
              </a:rPr>
              <a:t>imnazije iz Zagreba , a koju su održali učenici Paul</a:t>
            </a:r>
            <a:r>
              <a:rPr lang="en-US" sz="16600" dirty="0" smtClean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hr-HR" sz="16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16600" dirty="0" err="1" smtClean="0">
                <a:solidFill>
                  <a:schemeClr val="accent1">
                    <a:lumMod val="50000"/>
                  </a:schemeClr>
                </a:solidFill>
              </a:rPr>
              <a:t>Peloza</a:t>
            </a:r>
            <a:r>
              <a:rPr lang="hr-HR" sz="16600" dirty="0" smtClean="0">
                <a:solidFill>
                  <a:schemeClr val="accent1">
                    <a:lumMod val="50000"/>
                  </a:schemeClr>
                </a:solidFill>
              </a:rPr>
              <a:t> 1.a razred </a:t>
            </a:r>
            <a:r>
              <a:rPr lang="hr-HR" sz="16600" dirty="0">
                <a:solidFill>
                  <a:schemeClr val="accent1">
                    <a:lumMod val="50000"/>
                  </a:schemeClr>
                </a:solidFill>
              </a:rPr>
              <a:t>i </a:t>
            </a:r>
            <a:r>
              <a:rPr lang="hr-HR" sz="16600" dirty="0" err="1" smtClean="0">
                <a:solidFill>
                  <a:schemeClr val="accent1">
                    <a:lumMod val="50000"/>
                  </a:schemeClr>
                </a:solidFill>
              </a:rPr>
              <a:t>Roč</a:t>
            </a:r>
            <a:r>
              <a:rPr lang="hr-HR" sz="16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16600" dirty="0" smtClean="0">
                <a:solidFill>
                  <a:schemeClr val="accent1">
                    <a:lumMod val="50000"/>
                  </a:schemeClr>
                </a:solidFill>
              </a:rPr>
              <a:t>Stilinović 2.d razred na Županijskom stručnom vijeću  nastavnika matematike u gimnazijama Grada Zagreba 19.3.2014.</a:t>
            </a:r>
            <a:endParaRPr lang="hr-HR" sz="1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A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02624" cy="5976664"/>
          </a:xfrm>
        </p:spPr>
        <p:txBody>
          <a:bodyPr>
            <a:noAutofit/>
          </a:bodyPr>
          <a:lstStyle/>
          <a:p>
            <a:r>
              <a:rPr lang="hr-HR" sz="4800" dirty="0" smtClean="0">
                <a:latin typeface="Algerian" pitchFamily="82" charset="0"/>
              </a:rPr>
              <a:t/>
            </a:r>
            <a:br>
              <a:rPr lang="hr-HR" sz="4800" dirty="0" smtClean="0">
                <a:latin typeface="Algerian" pitchFamily="82" charset="0"/>
              </a:rPr>
            </a:br>
            <a:r>
              <a:rPr lang="hr-HR" sz="4800" dirty="0" smtClean="0">
                <a:latin typeface="Algerian" pitchFamily="82" charset="0"/>
              </a:rPr>
              <a:t>Godišnji ispiti znanja </a:t>
            </a:r>
            <a:br>
              <a:rPr lang="hr-HR" sz="4800" dirty="0" smtClean="0">
                <a:latin typeface="Algerian" pitchFamily="82" charset="0"/>
              </a:rPr>
            </a:br>
            <a:r>
              <a:rPr lang="hr-HR" sz="4800" dirty="0" smtClean="0">
                <a:latin typeface="Algerian" pitchFamily="82" charset="0"/>
              </a:rPr>
              <a:t>da  ili  ne ?</a:t>
            </a:r>
            <a:br>
              <a:rPr lang="hr-HR" sz="4800" dirty="0" smtClean="0">
                <a:latin typeface="Algerian" pitchFamily="82" charset="0"/>
              </a:rPr>
            </a:br>
            <a:r>
              <a:rPr lang="hr-HR" sz="4800" dirty="0" smtClean="0">
                <a:latin typeface="Algerian" pitchFamily="82" charset="0"/>
              </a:rPr>
              <a:t/>
            </a:r>
            <a:br>
              <a:rPr lang="hr-HR" sz="4800" dirty="0" smtClean="0">
                <a:latin typeface="Algerian" pitchFamily="82" charset="0"/>
              </a:rPr>
            </a:br>
            <a:r>
              <a:rPr lang="hr-HR" sz="4800" dirty="0" smtClean="0">
                <a:latin typeface="Algerian" pitchFamily="82" charset="0"/>
              </a:rPr>
              <a:t>1.razredi</a:t>
            </a:r>
            <a:br>
              <a:rPr lang="hr-HR" sz="4800" dirty="0" smtClean="0">
                <a:latin typeface="Algerian" pitchFamily="82" charset="0"/>
              </a:rPr>
            </a:br>
            <a:r>
              <a:rPr lang="hr-HR" sz="3200" dirty="0" smtClean="0">
                <a:latin typeface="Algerian" pitchFamily="82" charset="0"/>
              </a:rPr>
              <a:t>Paula </a:t>
            </a:r>
            <a:r>
              <a:rPr lang="hr-HR" sz="3200" dirty="0" err="1" smtClean="0">
                <a:latin typeface="Algerian" pitchFamily="82" charset="0"/>
              </a:rPr>
              <a:t>Peloza</a:t>
            </a:r>
            <a:r>
              <a:rPr lang="hr-HR" sz="3200" dirty="0" smtClean="0">
                <a:latin typeface="Algerian" pitchFamily="82" charset="0"/>
              </a:rPr>
              <a:t>  1.a</a:t>
            </a:r>
            <a:br>
              <a:rPr lang="hr-HR" sz="3200" dirty="0" smtClean="0">
                <a:latin typeface="Algerian" pitchFamily="82" charset="0"/>
              </a:rPr>
            </a:br>
            <a:r>
              <a:rPr lang="hr-HR" sz="3200" dirty="0" smtClean="0">
                <a:latin typeface="Algerian" pitchFamily="82" charset="0"/>
              </a:rPr>
              <a:t/>
            </a:r>
            <a:br>
              <a:rPr lang="hr-HR" sz="3200" dirty="0" smtClean="0">
                <a:latin typeface="Algerian" pitchFamily="82" charset="0"/>
              </a:rPr>
            </a:br>
            <a:r>
              <a:rPr lang="hr-HR" sz="3200" dirty="0" smtClean="0">
                <a:latin typeface="Algerian" pitchFamily="82" charset="0"/>
              </a:rPr>
              <a:t> </a:t>
            </a:r>
            <a:r>
              <a:rPr lang="hr-HR" sz="4800" dirty="0" smtClean="0">
                <a:latin typeface="Algerian" pitchFamily="82" charset="0"/>
              </a:rPr>
              <a:t>2.razredi </a:t>
            </a:r>
            <a:r>
              <a:rPr lang="hr-HR" sz="3200" dirty="0" smtClean="0">
                <a:latin typeface="Algerian" pitchFamily="82" charset="0"/>
              </a:rPr>
              <a:t/>
            </a:r>
            <a:br>
              <a:rPr lang="hr-HR" sz="3200" dirty="0" smtClean="0">
                <a:latin typeface="Algerian" pitchFamily="82" charset="0"/>
              </a:rPr>
            </a:br>
            <a:r>
              <a:rPr lang="hr-HR" sz="3200" dirty="0" smtClean="0">
                <a:latin typeface="Algerian" pitchFamily="82" charset="0"/>
              </a:rPr>
              <a:t> </a:t>
            </a:r>
            <a:r>
              <a:rPr lang="hr-HR" sz="3200" dirty="0" err="1" smtClean="0">
                <a:latin typeface="Algerian" pitchFamily="82" charset="0"/>
              </a:rPr>
              <a:t>roČ</a:t>
            </a:r>
            <a:r>
              <a:rPr lang="hr-HR" sz="3200" dirty="0" smtClean="0">
                <a:latin typeface="Algerian" pitchFamily="82" charset="0"/>
              </a:rPr>
              <a:t> stilinoviĆ   2.d</a:t>
            </a:r>
            <a:br>
              <a:rPr lang="hr-HR" sz="3200" dirty="0" smtClean="0">
                <a:latin typeface="Algerian" pitchFamily="82" charset="0"/>
              </a:rPr>
            </a:br>
            <a:r>
              <a:rPr lang="hr-HR" sz="3200" dirty="0" smtClean="0">
                <a:latin typeface="Algerian" pitchFamily="82" charset="0"/>
              </a:rPr>
              <a:t/>
            </a:r>
            <a:br>
              <a:rPr lang="hr-HR" sz="3200" dirty="0" smtClean="0">
                <a:latin typeface="Algerian" pitchFamily="82" charset="0"/>
              </a:rPr>
            </a:br>
            <a:endParaRPr lang="en-US" sz="32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encrypted-tbn1.gstatic.com/images?q=tbn:ANd9GcR9evhhfVWqiZvGC6JBUSSZ7aHnBaEpf9CNS6VUD4WRtMyR7niC0ZyOZgD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036573"/>
            <a:ext cx="2214578" cy="23411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715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solidFill>
                  <a:srgbClr val="002060"/>
                </a:solidFill>
              </a:rPr>
              <a:t>GODIŠNJI ISPIT ZNANJA IZ  MATEMATIKE</a:t>
            </a:r>
            <a:endParaRPr lang="en-US" sz="4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encrypted-tbn2.gstatic.com/images?q=tbn:ANd9GcQWm91rELaz2Ymd5kcN3CB0VD4jWDpI2KkLX596UuN7vfiz1kwf0z6jZ7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772816"/>
            <a:ext cx="1785950" cy="1754891"/>
          </a:xfrm>
          <a:prstGeom prst="rect">
            <a:avLst/>
          </a:prstGeom>
          <a:noFill/>
        </p:spPr>
      </p:pic>
      <p:pic>
        <p:nvPicPr>
          <p:cNvPr id="3076" name="Picture 4" descr="https://encrypted-tbn0.gstatic.com/images?q=tbn:ANd9GcRj-C3RSuBeYaW_lNug581KyRcifTj9aEmnnYf1a5DDz8zM2JLsejTod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077072"/>
            <a:ext cx="2286016" cy="213233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 fontScale="90000"/>
          </a:bodyPr>
          <a:lstStyle/>
          <a:p>
            <a:r>
              <a:rPr lang="hr-HR" sz="6700" dirty="0" smtClean="0">
                <a:latin typeface="Algerian" pitchFamily="82" charset="0"/>
              </a:rPr>
              <a:t/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6700" dirty="0">
                <a:latin typeface="Algerian" pitchFamily="82" charset="0"/>
              </a:rPr>
              <a:t/>
            </a:r>
            <a:br>
              <a:rPr lang="hr-HR" sz="6700" dirty="0">
                <a:latin typeface="Algerian" pitchFamily="82" charset="0"/>
              </a:rPr>
            </a:br>
            <a:r>
              <a:rPr lang="hr-HR" sz="6700" dirty="0" smtClean="0">
                <a:latin typeface="Algerian" pitchFamily="82" charset="0"/>
              </a:rPr>
              <a:t>Što o godišnjim ispitima kažu PRVAŠI ?</a:t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9600" dirty="0" smtClean="0">
                <a:latin typeface="Algerian" pitchFamily="82" charset="0"/>
              </a:rPr>
              <a:t/>
            </a:r>
            <a:br>
              <a:rPr lang="hr-HR" sz="9600" dirty="0" smtClean="0">
                <a:latin typeface="Algerian" pitchFamily="82" charset="0"/>
              </a:rPr>
            </a:br>
            <a:endParaRPr lang="en-US" sz="4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30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357422" y="6211669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rgbClr val="FF0000"/>
                </a:solidFill>
              </a:rPr>
              <a:t>1.</a:t>
            </a:r>
            <a:r>
              <a:rPr lang="en-US" sz="3600" dirty="0" smtClean="0">
                <a:solidFill>
                  <a:srgbClr val="FF0000"/>
                </a:solidFill>
              </a:rPr>
              <a:t>a</a:t>
            </a:r>
            <a:r>
              <a:rPr lang="hr-HR" sz="3600" dirty="0" smtClean="0">
                <a:solidFill>
                  <a:srgbClr val="FF0000"/>
                </a:solidFill>
              </a:rPr>
              <a:t>  razred, 2013./14.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K R I S T I J A N\My Documents\My Pictures\IMG_25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500178" y="-1500178"/>
            <a:ext cx="6143643" cy="9144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6211669"/>
            <a:ext cx="600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rgbClr val="FF0000"/>
                </a:solidFill>
              </a:rPr>
              <a:t>1.</a:t>
            </a:r>
            <a:r>
              <a:rPr lang="en-US" sz="3600" dirty="0" smtClean="0">
                <a:solidFill>
                  <a:srgbClr val="FF0000"/>
                </a:solidFill>
              </a:rPr>
              <a:t>c</a:t>
            </a:r>
            <a:r>
              <a:rPr lang="hr-HR" sz="3600" dirty="0" smtClean="0">
                <a:solidFill>
                  <a:srgbClr val="FF0000"/>
                </a:solidFill>
              </a:rPr>
              <a:t> razred, 2013./14.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/>
          <a:lstStyle/>
          <a:p>
            <a:pPr marL="457200" indent="-457200"/>
            <a:r>
              <a:rPr lang="hr-HR" dirty="0" smtClean="0">
                <a:solidFill>
                  <a:srgbClr val="C00000"/>
                </a:solidFill>
              </a:rPr>
              <a:t>Anonimna anketa:</a:t>
            </a:r>
          </a:p>
          <a:p>
            <a:pPr marL="457200" indent="-457200"/>
            <a:r>
              <a:rPr lang="en-US" dirty="0" smtClean="0"/>
              <a:t>o</a:t>
            </a:r>
            <a:r>
              <a:rPr lang="hr-HR" dirty="0" smtClean="0"/>
              <a:t>d 54 učenika </a:t>
            </a:r>
            <a:r>
              <a:rPr lang="hr-HR" dirty="0" smtClean="0">
                <a:solidFill>
                  <a:srgbClr val="C00000"/>
                </a:solidFill>
              </a:rPr>
              <a:t>1. razreda</a:t>
            </a:r>
            <a:r>
              <a:rPr lang="hr-HR" dirty="0" smtClean="0"/>
              <a:t>, 41 je glasao </a:t>
            </a:r>
            <a:r>
              <a:rPr lang="hr-HR" dirty="0" smtClean="0">
                <a:solidFill>
                  <a:srgbClr val="C00000"/>
                </a:solidFill>
              </a:rPr>
              <a:t>ZA</a:t>
            </a:r>
            <a:r>
              <a:rPr lang="hr-HR" dirty="0" smtClean="0"/>
              <a:t>, 2 </a:t>
            </a:r>
            <a:r>
              <a:rPr lang="hr-HR" dirty="0" smtClean="0">
                <a:solidFill>
                  <a:srgbClr val="C00000"/>
                </a:solidFill>
              </a:rPr>
              <a:t>MOŽDA</a:t>
            </a:r>
            <a:r>
              <a:rPr lang="hr-HR" dirty="0" smtClean="0"/>
              <a:t> i 11 </a:t>
            </a:r>
            <a:r>
              <a:rPr lang="hr-HR" dirty="0" smtClean="0">
                <a:solidFill>
                  <a:srgbClr val="C00000"/>
                </a:solidFill>
              </a:rPr>
              <a:t>PROTIV</a:t>
            </a:r>
            <a:r>
              <a:rPr lang="en-US" dirty="0" smtClean="0"/>
              <a:t>.</a:t>
            </a:r>
            <a:endParaRPr lang="hr-HR" dirty="0" smtClean="0"/>
          </a:p>
          <a:p>
            <a:pPr marL="457200" indent="-457200"/>
            <a:r>
              <a:rPr lang="hr-HR" dirty="0" smtClean="0"/>
              <a:t>Razlozi </a:t>
            </a:r>
            <a:r>
              <a:rPr lang="hr-HR" dirty="0" smtClean="0">
                <a:solidFill>
                  <a:srgbClr val="C00000"/>
                </a:solidFill>
              </a:rPr>
              <a:t>ZA</a:t>
            </a:r>
            <a:r>
              <a:rPr lang="hr-HR" dirty="0" smtClean="0"/>
              <a:t>: priprema za maturu, lakše do boljih ocjena, redoviti rad </a:t>
            </a:r>
          </a:p>
          <a:p>
            <a:pPr marL="457200" indent="-457200"/>
            <a:endParaRPr lang="hr-HR" dirty="0" smtClean="0"/>
          </a:p>
          <a:p>
            <a:pPr marL="457200" indent="-457200"/>
            <a:endParaRPr lang="hr-HR" dirty="0" smtClean="0"/>
          </a:p>
          <a:p>
            <a:pPr marL="457200" indent="-457200"/>
            <a:r>
              <a:rPr lang="hr-HR" dirty="0" smtClean="0"/>
              <a:t>Razlozi PROTIV: veliki stres</a:t>
            </a:r>
          </a:p>
          <a:p>
            <a:pPr marL="457200" indent="-457200"/>
            <a:r>
              <a:rPr lang="hr-HR" dirty="0" smtClean="0"/>
              <a:t>mogućnost lošije ocjene        </a:t>
            </a:r>
          </a:p>
          <a:p>
            <a:pPr marL="457200" indent="-457200"/>
            <a:endParaRPr lang="hr-HR" dirty="0" smtClean="0"/>
          </a:p>
        </p:txBody>
      </p:sp>
      <p:pic>
        <p:nvPicPr>
          <p:cNvPr id="4" name="Picture 2" descr="http://www.langevin.com/wp-content/uploads/2009/05/sm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24944"/>
            <a:ext cx="2376264" cy="204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hr.boell.org/images/pics/protiv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661248"/>
            <a:ext cx="359931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 glasanja učenika 1.a i 1.c</a:t>
            </a:r>
            <a:endParaRPr lang="hr-HR" dirty="0"/>
          </a:p>
        </p:txBody>
      </p:sp>
      <p:graphicFrame>
        <p:nvGraphicFramePr>
          <p:cNvPr id="4" name="Chart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40855456"/>
              </p:ext>
            </p:extLst>
          </p:nvPr>
        </p:nvGraphicFramePr>
        <p:xfrm>
          <a:off x="457200" y="1600200"/>
          <a:ext cx="8229600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3632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285784" y="1643050"/>
            <a:ext cx="44291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POZITIVNE STRANE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420888"/>
            <a:ext cx="44644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hr-HR" sz="2400" dirty="0" smtClean="0"/>
              <a:t>Ispravak ocjena te podizanje prosjeka</a:t>
            </a:r>
          </a:p>
          <a:p>
            <a:pPr>
              <a:buFontTx/>
              <a:buChar char="-"/>
            </a:pPr>
            <a:r>
              <a:rPr lang="hr-HR" sz="2400" dirty="0" smtClean="0"/>
              <a:t>Uvid u rad tijekom</a:t>
            </a:r>
          </a:p>
          <a:p>
            <a:r>
              <a:rPr lang="hr-HR" sz="2400" dirty="0" smtClean="0"/>
              <a:t> godine tj. napredak</a:t>
            </a:r>
          </a:p>
          <a:p>
            <a:pPr>
              <a:buFontTx/>
              <a:buChar char="-"/>
            </a:pPr>
            <a:r>
              <a:rPr lang="hr-HR" sz="2400" dirty="0" smtClean="0"/>
              <a:t>Priprema za maturu</a:t>
            </a:r>
          </a:p>
          <a:p>
            <a:pPr>
              <a:buFontTx/>
              <a:buChar char="-"/>
            </a:pPr>
            <a:r>
              <a:rPr lang="hr-HR" sz="2400" dirty="0" smtClean="0"/>
              <a:t>Ponavljanje cjelokupnog gradiva</a:t>
            </a:r>
          </a:p>
          <a:p>
            <a:endParaRPr lang="en-US" sz="2400" dirty="0"/>
          </a:p>
        </p:txBody>
      </p:sp>
      <p:sp>
        <p:nvSpPr>
          <p:cNvPr id="9" name="Plus 8"/>
          <p:cNvSpPr/>
          <p:nvPr/>
        </p:nvSpPr>
        <p:spPr>
          <a:xfrm>
            <a:off x="1071538" y="285728"/>
            <a:ext cx="1500198" cy="1428760"/>
          </a:xfrm>
          <a:prstGeom prst="mathPlus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5786446" y="642918"/>
            <a:ext cx="1357322" cy="928694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714876" y="1571612"/>
            <a:ext cx="4119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hr-H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NEGATIVNE STRANE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628" y="2143116"/>
            <a:ext cx="36038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hr-HR" sz="2800" dirty="0" smtClean="0"/>
              <a:t>Prevelik stres</a:t>
            </a:r>
          </a:p>
          <a:p>
            <a:pPr>
              <a:buFontTx/>
              <a:buChar char="-"/>
            </a:pPr>
            <a:r>
              <a:rPr lang="hr-HR" sz="2800" dirty="0" smtClean="0"/>
              <a:t>Preopširno  gradivo</a:t>
            </a:r>
          </a:p>
          <a:p>
            <a:pPr>
              <a:buFontTx/>
              <a:buChar char="-"/>
            </a:pPr>
            <a:r>
              <a:rPr lang="hr-HR" sz="2800" dirty="0" smtClean="0"/>
              <a:t>Učenici nemaju vremena </a:t>
            </a:r>
          </a:p>
          <a:p>
            <a:r>
              <a:rPr lang="hr-HR" sz="2800" dirty="0" smtClean="0"/>
              <a:t>za ponavljanje </a:t>
            </a:r>
            <a:endParaRPr lang="en-US" sz="2800" dirty="0"/>
          </a:p>
        </p:txBody>
      </p:sp>
      <p:pic>
        <p:nvPicPr>
          <p:cNvPr id="16392" name="Picture 8" descr="https://encrypted-tbn1.gstatic.com/images?q=tbn:ANd9GcSuH84Gagtz-VlEuOszXdNyM79bCUiZg1fOvLYIgHVopOcPrIvvZa01g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941168"/>
            <a:ext cx="2308443" cy="1916832"/>
          </a:xfrm>
          <a:prstGeom prst="rect">
            <a:avLst/>
          </a:prstGeom>
          <a:noFill/>
        </p:spPr>
      </p:pic>
      <p:sp>
        <p:nvSpPr>
          <p:cNvPr id="16398" name="AutoShape 14" descr="https://dedradbaker.files.wordpress.com/2013/04/67371_no_sir_i_dont_like_it.jpg"/>
          <p:cNvSpPr>
            <a:spLocks noChangeAspect="1" noChangeArrowheads="1"/>
          </p:cNvSpPr>
          <p:nvPr/>
        </p:nvSpPr>
        <p:spPr bwMode="auto">
          <a:xfrm>
            <a:off x="63500" y="-136525"/>
            <a:ext cx="7620000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00" name="AutoShape 16" descr="https://dedradbaker.files.wordpress.com/2013/04/67371_no_sir_i_dont_like_it.jpg"/>
          <p:cNvSpPr>
            <a:spLocks noChangeAspect="1" noChangeArrowheads="1"/>
          </p:cNvSpPr>
          <p:nvPr/>
        </p:nvSpPr>
        <p:spPr bwMode="auto">
          <a:xfrm>
            <a:off x="63500" y="-136525"/>
            <a:ext cx="7620000" cy="5715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" descr="https://encrypted-tbn3.gstatic.com/images?q=tbn:ANd9GcQeNOLciSpr5cj3CrSYFqpkkUc5ui6kv4SooQ_85gkEjafRRyjywfN-nVC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500570"/>
            <a:ext cx="3129329" cy="235743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animBg="1"/>
      <p:bldP spid="10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hr-HR" dirty="0" smtClean="0">
                <a:solidFill>
                  <a:schemeClr val="tx2"/>
                </a:solidFill>
              </a:rPr>
              <a:t>   </a:t>
            </a:r>
          </a:p>
          <a:p>
            <a:pPr algn="ctr">
              <a:buNone/>
            </a:pPr>
            <a:r>
              <a:rPr lang="hr-HR" sz="5000" dirty="0" smtClean="0">
                <a:solidFill>
                  <a:srgbClr val="C00000"/>
                </a:solidFill>
              </a:rPr>
              <a:t>Iskustva učenika u stjecanju motivacije za učenje kroz vrednovanje nastavnog gradiva</a:t>
            </a:r>
          </a:p>
          <a:p>
            <a:pPr algn="ctr">
              <a:buNone/>
            </a:pP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hr-HR" dirty="0" smtClean="0">
              <a:solidFill>
                <a:schemeClr val="tx2"/>
              </a:solidFill>
            </a:endParaRPr>
          </a:p>
          <a:p>
            <a:pPr algn="r">
              <a:buNone/>
            </a:pPr>
            <a:endParaRPr lang="hr-HR" sz="30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>
              <a:buNone/>
            </a:pPr>
            <a:endParaRPr lang="hr-HR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Dunja Barić,  prof. savjetnik</a:t>
            </a:r>
          </a:p>
          <a:p>
            <a:pPr algn="ctr">
              <a:buNone/>
            </a:pP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    XI. gimnazija, Zagreb</a:t>
            </a:r>
          </a:p>
          <a:p>
            <a:pPr algn="ctr">
              <a:buNone/>
            </a:pP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</a:t>
            </a:r>
            <a:r>
              <a:rPr lang="hr-HR" sz="3000" dirty="0" err="1" smtClean="0">
                <a:solidFill>
                  <a:schemeClr val="tx2">
                    <a:lumMod val="75000"/>
                  </a:schemeClr>
                </a:solidFill>
              </a:rPr>
              <a:t>dunjabaric</a:t>
            </a:r>
            <a:r>
              <a:rPr lang="hr-HR" sz="3000" dirty="0" smtClean="0">
                <a:solidFill>
                  <a:schemeClr val="tx2">
                    <a:lumMod val="75000"/>
                  </a:schemeClr>
                </a:solidFill>
              </a:rPr>
              <a:t>@</a:t>
            </a:r>
            <a:r>
              <a:rPr lang="hr-HR" sz="3000" dirty="0" err="1" smtClean="0">
                <a:solidFill>
                  <a:schemeClr val="tx2">
                    <a:lumMod val="75000"/>
                  </a:schemeClr>
                </a:solidFill>
              </a:rPr>
              <a:t>yahoo.com</a:t>
            </a:r>
            <a:endParaRPr lang="hr-HR" sz="3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hr-HR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174142" cy="846171"/>
          </a:xfrm>
        </p:spPr>
        <p:txBody>
          <a:bodyPr>
            <a:normAutofit/>
          </a:bodyPr>
          <a:lstStyle/>
          <a:p>
            <a:pPr algn="l"/>
            <a:r>
              <a:rPr lang="hr-HR" dirty="0">
                <a:solidFill>
                  <a:srgbClr val="C00000"/>
                </a:solidFill>
              </a:rPr>
              <a:t>Š</a:t>
            </a:r>
            <a:r>
              <a:rPr lang="hr-HR" dirty="0" smtClean="0">
                <a:solidFill>
                  <a:srgbClr val="C00000"/>
                </a:solidFill>
              </a:rPr>
              <a:t>TO AKO LOŠE NAPIŠEMO ISPIT?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1" y="2122369"/>
            <a:ext cx="7191321" cy="4484148"/>
          </a:xfrm>
        </p:spPr>
        <p:txBody>
          <a:bodyPr>
            <a:normAutofit fontScale="92500"/>
          </a:bodyPr>
          <a:lstStyle/>
          <a:p>
            <a:r>
              <a:rPr lang="hr-HR" dirty="0" smtClean="0">
                <a:solidFill>
                  <a:schemeClr val="tx1"/>
                </a:solidFill>
              </a:rPr>
              <a:t>Olakšavanje stresne situacije humorom</a:t>
            </a:r>
          </a:p>
          <a:p>
            <a:r>
              <a:rPr lang="hr-HR" dirty="0" smtClean="0">
                <a:solidFill>
                  <a:schemeClr val="tx1"/>
                </a:solidFill>
              </a:rPr>
              <a:t>Presudna ocjena </a:t>
            </a:r>
          </a:p>
          <a:p>
            <a:r>
              <a:rPr lang="hr-HR" dirty="0" smtClean="0">
                <a:solidFill>
                  <a:schemeClr val="tx1"/>
                </a:solidFill>
              </a:rPr>
              <a:t>Ponavljanja u dogovoru s profesorom</a:t>
            </a:r>
          </a:p>
          <a:p>
            <a:endParaRPr lang="hr-HR" dirty="0" smtClean="0">
              <a:solidFill>
                <a:schemeClr val="tx1"/>
              </a:solidFill>
            </a:endParaRPr>
          </a:p>
          <a:p>
            <a:endParaRPr lang="hr-HR" dirty="0" smtClean="0">
              <a:solidFill>
                <a:schemeClr val="tx1"/>
              </a:solidFill>
            </a:endParaRPr>
          </a:p>
          <a:p>
            <a:pPr algn="l"/>
            <a:r>
              <a:rPr lang="hr-HR" dirty="0" smtClean="0"/>
              <a:t>      </a:t>
            </a:r>
            <a:r>
              <a:rPr lang="hr-H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Ako su rezultati jako loši </a:t>
            </a:r>
            <a:r>
              <a:rPr lang="hr-HR" dirty="0" smtClean="0">
                <a:solidFill>
                  <a:schemeClr val="bg2">
                    <a:lumMod val="10000"/>
                  </a:schemeClr>
                </a:solidFill>
              </a:rPr>
              <a:t>¸profesor će</a:t>
            </a:r>
            <a:br>
              <a:rPr lang="hr-HR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hr-HR" dirty="0" smtClean="0">
                <a:solidFill>
                  <a:schemeClr val="bg2">
                    <a:lumMod val="10000"/>
                  </a:schemeClr>
                </a:solidFill>
              </a:rPr>
              <a:t>     upisati  samo postotak ispita  </a:t>
            </a:r>
            <a:r>
              <a:rPr lang="hr-HR" dirty="0">
                <a:solidFill>
                  <a:schemeClr val="bg2">
                    <a:lumMod val="10000"/>
                  </a:schemeClr>
                </a:solidFill>
              </a:rPr>
              <a:t>u </a:t>
            </a:r>
            <a:r>
              <a:rPr lang="hr-HR" dirty="0" smtClean="0">
                <a:solidFill>
                  <a:schemeClr val="bg2">
                    <a:lumMod val="10000"/>
                  </a:schemeClr>
                </a:solidFill>
              </a:rPr>
              <a:t> rubriku</a:t>
            </a:r>
            <a:br>
              <a:rPr lang="hr-HR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hr-HR" dirty="0" smtClean="0">
                <a:solidFill>
                  <a:schemeClr val="bg2">
                    <a:lumMod val="10000"/>
                  </a:schemeClr>
                </a:solidFill>
              </a:rPr>
              <a:t>     za bilješke inače upisuje i ocjenu </a:t>
            </a:r>
            <a:r>
              <a:rPr lang="hr-HR" dirty="0" err="1" smtClean="0">
                <a:solidFill>
                  <a:schemeClr val="bg2">
                    <a:lumMod val="10000"/>
                  </a:schemeClr>
                </a:solidFill>
              </a:rPr>
              <a:t>u„kućicu</a:t>
            </a:r>
            <a:r>
              <a:rPr lang="hr-HR" dirty="0" smtClean="0">
                <a:solidFill>
                  <a:schemeClr val="bg2">
                    <a:lumMod val="10000"/>
                  </a:schemeClr>
                </a:solidFill>
              </a:rPr>
              <a:t>”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endParaRPr lang="hr-HR" dirty="0" smtClean="0">
              <a:solidFill>
                <a:schemeClr val="tx1"/>
              </a:solidFill>
            </a:endParaRPr>
          </a:p>
          <a:p>
            <a:pPr algn="l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224" y="1329767"/>
            <a:ext cx="8114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400" dirty="0">
                <a:solidFill>
                  <a:srgbClr val="0070C0"/>
                </a:solidFill>
              </a:rPr>
              <a:t>U</a:t>
            </a:r>
            <a:r>
              <a:rPr lang="hr-HR" sz="4400" dirty="0" smtClean="0">
                <a:solidFill>
                  <a:srgbClr val="0070C0"/>
                </a:solidFill>
              </a:rPr>
              <a:t>čenici savjetuju: 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6" name="Smiley Face 5"/>
          <p:cNvSpPr/>
          <p:nvPr/>
        </p:nvSpPr>
        <p:spPr>
          <a:xfrm>
            <a:off x="8172400" y="1329767"/>
            <a:ext cx="642942" cy="57150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&quot;No&quot; Symbol 6"/>
          <p:cNvSpPr/>
          <p:nvPr/>
        </p:nvSpPr>
        <p:spPr>
          <a:xfrm>
            <a:off x="5558050" y="2614603"/>
            <a:ext cx="714380" cy="714380"/>
          </a:xfrm>
          <a:prstGeom prst="noSmoking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2214546" y="2714620"/>
            <a:ext cx="3024000" cy="648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500298" y="2643182"/>
            <a:ext cx="2772000" cy="792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Picture 12" descr="https://encrypted-tbn1.gstatic.com/images?q=tbn:ANd9GcR38v9Rq37JrHLbC6sP131omLBzmaxyh1aZU0tZ4IUNcNoA_JFk5MM9cQg5I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1807" y="2608130"/>
            <a:ext cx="2134590" cy="269819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34" y="3929066"/>
            <a:ext cx="616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  Pisanje zadataka različitih  težina</a:t>
            </a:r>
            <a:endParaRPr lang="en-US" sz="32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Kriterij ocjenjivanja</a:t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graphicFrame>
        <p:nvGraphicFramePr>
          <p:cNvPr id="3" name="Grafikon 10"/>
          <p:cNvGraphicFramePr>
            <a:graphicFrameLocks/>
          </p:cNvGraphicFramePr>
          <p:nvPr/>
        </p:nvGraphicFramePr>
        <p:xfrm>
          <a:off x="251520" y="1412776"/>
          <a:ext cx="82089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hr-HR" sz="3200" dirty="0" smtClean="0">
                <a:latin typeface="Arial Rounded MT Bold" pitchFamily="34" charset="0"/>
              </a:rPr>
              <a:t>Riješenost godišnjeg ispita 1.a  u postocima</a:t>
            </a:r>
            <a:endParaRPr lang="en-US" sz="3200" dirty="0">
              <a:latin typeface="Arial Rounded MT Bold" pitchFamily="34" charset="0"/>
            </a:endParaRPr>
          </a:p>
        </p:txBody>
      </p:sp>
      <p:graphicFrame>
        <p:nvGraphicFramePr>
          <p:cNvPr id="4" name="Grafikon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66034324"/>
              </p:ext>
            </p:extLst>
          </p:nvPr>
        </p:nvGraphicFramePr>
        <p:xfrm>
          <a:off x="251520" y="1000654"/>
          <a:ext cx="8606760" cy="5857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07671495"/>
              </p:ext>
            </p:extLst>
          </p:nvPr>
        </p:nvGraphicFramePr>
        <p:xfrm>
          <a:off x="0" y="620688"/>
          <a:ext cx="8748464" cy="6237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hr-HR" sz="4000" dirty="0" smtClean="0"/>
              <a:t/>
            </a:r>
            <a:br>
              <a:rPr lang="hr-HR" sz="4000" dirty="0" smtClean="0"/>
            </a:br>
            <a:r>
              <a:rPr lang="hr-HR" sz="4000" dirty="0" smtClean="0"/>
              <a:t/>
            </a:r>
            <a:br>
              <a:rPr lang="hr-HR" sz="4000" dirty="0" smtClean="0"/>
            </a:br>
            <a:r>
              <a:rPr lang="hr-HR" dirty="0" smtClean="0"/>
              <a:t>Ocjene godišnjeg ispita 1.a  </a:t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graphicFrame>
        <p:nvGraphicFramePr>
          <p:cNvPr id="3" name="Grafikon 2"/>
          <p:cNvGraphicFramePr>
            <a:graphicFrameLocks/>
          </p:cNvGraphicFramePr>
          <p:nvPr/>
        </p:nvGraphicFramePr>
        <p:xfrm>
          <a:off x="179512" y="1124744"/>
          <a:ext cx="867645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kon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73679150"/>
              </p:ext>
            </p:extLst>
          </p:nvPr>
        </p:nvGraphicFramePr>
        <p:xfrm>
          <a:off x="251520" y="476672"/>
          <a:ext cx="8892480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kon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89544407"/>
              </p:ext>
            </p:extLst>
          </p:nvPr>
        </p:nvGraphicFramePr>
        <p:xfrm>
          <a:off x="179512" y="260648"/>
          <a:ext cx="8424936" cy="64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Ocjene godišnjeg ispita 1.c  </a:t>
            </a:r>
            <a:br>
              <a:rPr lang="hr-HR" dirty="0" smtClean="0"/>
            </a:br>
            <a:endParaRPr lang="hr-HR" dirty="0"/>
          </a:p>
        </p:txBody>
      </p:sp>
      <p:graphicFrame>
        <p:nvGraphicFramePr>
          <p:cNvPr id="3" name="Grafikon 2"/>
          <p:cNvGraphicFramePr>
            <a:graphicFrameLocks/>
          </p:cNvGraphicFramePr>
          <p:nvPr/>
        </p:nvGraphicFramePr>
        <p:xfrm>
          <a:off x="0" y="1484784"/>
          <a:ext cx="8460432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  <a:tabLst>
                <a:tab pos="288925" algn="l"/>
                <a:tab pos="1143000" algn="l"/>
                <a:tab pos="1511300" algn="l"/>
                <a:tab pos="1727200" algn="l"/>
                <a:tab pos="1943100" algn="l"/>
                <a:tab pos="2376488" algn="l"/>
                <a:tab pos="2592388" algn="l"/>
                <a:tab pos="2808288" algn="l"/>
                <a:tab pos="3024188" algn="l"/>
                <a:tab pos="3240088" algn="l"/>
                <a:tab pos="3455988" algn="l"/>
                <a:tab pos="3671888" algn="l"/>
                <a:tab pos="3887788" algn="l"/>
                <a:tab pos="4103688" algn="l"/>
                <a:tab pos="4319588" algn="l"/>
                <a:tab pos="4535488" algn="l"/>
                <a:tab pos="4751388" algn="l"/>
                <a:tab pos="4968875" algn="l"/>
                <a:tab pos="5184775" algn="l"/>
                <a:tab pos="5400675" algn="l"/>
                <a:tab pos="5616575" algn="l"/>
                <a:tab pos="5832475" algn="l"/>
                <a:tab pos="6048375" algn="l"/>
              </a:tabLst>
            </a:pPr>
            <a:r>
              <a:rPr lang="hr-HR" sz="3600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/>
            </a:r>
            <a:br>
              <a:rPr lang="hr-HR" sz="3600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</a:br>
            <a:r>
              <a:rPr lang="hr-HR" sz="4000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Najlakši zadatak iz godišnjeg ispita :</a:t>
            </a:r>
            <a:r>
              <a:rPr lang="hr-HR" sz="4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/>
            </a:r>
            <a:br>
              <a:rPr lang="hr-HR" sz="4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</a:br>
            <a:r>
              <a:rPr lang="hr-HR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</a:t>
            </a:r>
            <a:r>
              <a:rPr lang="hr-HR" sz="36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Ako je (4x-2)(3x-4)=10</a:t>
            </a:r>
            <a:r>
              <a:rPr lang="hr-HR" sz="3600" dirty="0">
                <a:solidFill>
                  <a:srgbClr val="0070C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</a:t>
            </a:r>
            <a:r>
              <a:rPr lang="hr-HR" sz="36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/>
            </a:r>
            <a:br>
              <a:rPr lang="hr-HR" sz="36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</a:br>
            <a:r>
              <a:rPr lang="hr-HR" sz="3600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 koliko je (3x-1)(2x-3)? </a:t>
            </a:r>
            <a:r>
              <a:rPr lang="hr-HR" sz="36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/>
            </a:r>
            <a:br>
              <a:rPr lang="hr-HR" sz="36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000" dirty="0" smtClean="0">
                <a:solidFill>
                  <a:srgbClr val="FF0000"/>
                </a:solidFill>
              </a:rPr>
              <a:t>Najteži zadatak: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sz="3600" dirty="0" smtClean="0">
                <a:solidFill>
                  <a:srgbClr val="0070C0"/>
                </a:solidFill>
              </a:rPr>
              <a:t>U pravokutnom trokutu je kateta </a:t>
            </a:r>
            <a:r>
              <a:rPr lang="hr-HR" sz="3600" dirty="0">
                <a:solidFill>
                  <a:srgbClr val="0070C0"/>
                </a:solidFill>
              </a:rPr>
              <a:t>a</a:t>
            </a:r>
            <a:r>
              <a:rPr lang="hr-HR" sz="3600" dirty="0" smtClean="0">
                <a:solidFill>
                  <a:srgbClr val="0070C0"/>
                </a:solidFill>
              </a:rPr>
              <a:t> za 3 cm dulja od svoje ortogonalne projekcije na hipotenuzu </a:t>
            </a:r>
            <a:r>
              <a:rPr lang="hr-HR" sz="3600" dirty="0">
                <a:solidFill>
                  <a:srgbClr val="0070C0"/>
                </a:solidFill>
              </a:rPr>
              <a:t>p</a:t>
            </a:r>
            <a:r>
              <a:rPr lang="hr-HR" sz="3600" dirty="0" smtClean="0">
                <a:solidFill>
                  <a:srgbClr val="0070C0"/>
                </a:solidFill>
              </a:rPr>
              <a:t>, a duljina ortogonalne projekcije druge katete na hipotenuzu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hr-HR" sz="3600" dirty="0" smtClean="0">
                <a:solidFill>
                  <a:srgbClr val="0070C0"/>
                </a:solidFill>
              </a:rPr>
              <a:t>q je 15 cm. Odredi stranice </a:t>
            </a:r>
            <a:r>
              <a:rPr lang="hr-HR" sz="3600" dirty="0">
                <a:solidFill>
                  <a:srgbClr val="0070C0"/>
                </a:solidFill>
              </a:rPr>
              <a:t>b</a:t>
            </a:r>
            <a:r>
              <a:rPr lang="hr-HR" sz="3600" dirty="0" smtClean="0">
                <a:solidFill>
                  <a:srgbClr val="0070C0"/>
                </a:solidFill>
              </a:rPr>
              <a:t> i </a:t>
            </a:r>
            <a:r>
              <a:rPr lang="hr-HR" sz="3600" dirty="0">
                <a:solidFill>
                  <a:srgbClr val="0070C0"/>
                </a:solidFill>
              </a:rPr>
              <a:t>c</a:t>
            </a:r>
            <a:r>
              <a:rPr lang="hr-HR" sz="3600" dirty="0" smtClean="0">
                <a:solidFill>
                  <a:srgbClr val="0070C0"/>
                </a:solidFill>
              </a:rPr>
              <a:t> tog trokuta.</a:t>
            </a:r>
            <a:br>
              <a:rPr lang="hr-HR" sz="3600" dirty="0" smtClean="0">
                <a:solidFill>
                  <a:srgbClr val="0070C0"/>
                </a:solidFill>
              </a:rPr>
            </a:br>
            <a:r>
              <a:rPr lang="hr-HR" sz="3600" dirty="0" smtClean="0"/>
              <a:t> </a:t>
            </a:r>
            <a:endParaRPr lang="hr-H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 fontScale="90000"/>
          </a:bodyPr>
          <a:lstStyle/>
          <a:p>
            <a:r>
              <a:rPr lang="hr-HR" sz="6700" dirty="0" smtClean="0">
                <a:latin typeface="Algerian" pitchFamily="82" charset="0"/>
              </a:rPr>
              <a:t/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6700" dirty="0">
                <a:latin typeface="Algerian" pitchFamily="82" charset="0"/>
              </a:rPr>
              <a:t/>
            </a:r>
            <a:br>
              <a:rPr lang="hr-HR" sz="6700" dirty="0">
                <a:latin typeface="Algerian" pitchFamily="82" charset="0"/>
              </a:rPr>
            </a:br>
            <a:r>
              <a:rPr lang="hr-HR" sz="6700" dirty="0" smtClean="0">
                <a:latin typeface="Algerian" pitchFamily="82" charset="0"/>
              </a:rPr>
              <a:t>Što o godišnjim ispitima kažu DRUGAŠI ?</a:t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9600" dirty="0" smtClean="0">
                <a:latin typeface="Algerian" pitchFamily="82" charset="0"/>
              </a:rPr>
              <a:t/>
            </a:r>
            <a:br>
              <a:rPr lang="hr-HR" sz="9600" dirty="0" smtClean="0">
                <a:latin typeface="Algerian" pitchFamily="82" charset="0"/>
              </a:rPr>
            </a:br>
            <a:endParaRPr lang="en-US" sz="4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38132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hr-HR" b="1" dirty="0" smtClean="0">
                <a:solidFill>
                  <a:srgbClr val="C00000"/>
                </a:solidFill>
              </a:rPr>
              <a:t>           </a:t>
            </a:r>
          </a:p>
          <a:p>
            <a:pPr algn="ctr">
              <a:buNone/>
            </a:pPr>
            <a:r>
              <a:rPr lang="hr-HR" sz="18000" dirty="0" smtClean="0">
                <a:solidFill>
                  <a:srgbClr val="C00000"/>
                </a:solidFill>
              </a:rPr>
              <a:t>Formativno </a:t>
            </a:r>
            <a:r>
              <a:rPr lang="hr-HR" sz="18000" dirty="0" smtClean="0">
                <a:solidFill>
                  <a:schemeClr val="accent2"/>
                </a:solidFill>
              </a:rPr>
              <a:t>vrednovanje</a:t>
            </a:r>
            <a:r>
              <a:rPr lang="hr-HR" sz="18000" dirty="0" smtClean="0"/>
              <a:t> </a:t>
            </a:r>
            <a:r>
              <a:rPr lang="hr-HR" sz="18000" dirty="0" smtClean="0">
                <a:solidFill>
                  <a:schemeClr val="accent1">
                    <a:lumMod val="75000"/>
                  </a:schemeClr>
                </a:solidFill>
              </a:rPr>
              <a:t>učeničkih postignuća dio </a:t>
            </a:r>
            <a:r>
              <a:rPr lang="en-US" sz="18000" dirty="0" smtClean="0">
                <a:solidFill>
                  <a:schemeClr val="accent1">
                    <a:lumMod val="75000"/>
                  </a:schemeClr>
                </a:solidFill>
              </a:rPr>
              <a:t>je </a:t>
            </a:r>
            <a:r>
              <a:rPr lang="hr-HR" sz="18000" dirty="0" smtClean="0">
                <a:solidFill>
                  <a:schemeClr val="accent1">
                    <a:lumMod val="75000"/>
                  </a:schemeClr>
                </a:solidFill>
              </a:rPr>
              <a:t>svakodnevne nastave. Jedna od njegovih komponenti je redovito zadavanje i provjeravanje domaće zadaće. </a:t>
            </a:r>
          </a:p>
          <a:p>
            <a:pPr algn="ctr">
              <a:buNone/>
            </a:pPr>
            <a:r>
              <a:rPr lang="hr-HR" sz="18000" dirty="0" smtClean="0">
                <a:solidFill>
                  <a:schemeClr val="accent1">
                    <a:lumMod val="75000"/>
                  </a:schemeClr>
                </a:solidFill>
              </a:rPr>
              <a:t>   Nastavnik formativno vrednuje učenike u raznim aktivnostima otkrivanja, ponavljanja i uvježbavanja</a:t>
            </a:r>
            <a:r>
              <a:rPr lang="hr-HR" sz="200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endParaRPr lang="hr-HR" sz="20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hr-HR" sz="12800" dirty="0" smtClean="0"/>
              <a:t>    </a:t>
            </a:r>
            <a:r>
              <a:rPr lang="hr-HR" sz="12800" b="1" dirty="0" smtClean="0"/>
              <a:t>    </a:t>
            </a:r>
          </a:p>
          <a:p>
            <a:pPr>
              <a:buNone/>
            </a:pPr>
            <a:r>
              <a:rPr lang="hr-HR" sz="12800" b="1" dirty="0" smtClean="0"/>
              <a:t> </a:t>
            </a:r>
            <a:endParaRPr lang="hr-HR" sz="11200" dirty="0" smtClean="0"/>
          </a:p>
          <a:p>
            <a:pPr>
              <a:buNone/>
            </a:pPr>
            <a:endParaRPr lang="hr-HR" sz="11200" dirty="0" smtClean="0"/>
          </a:p>
          <a:p>
            <a:endParaRPr lang="hr-HR" sz="11200" dirty="0" smtClean="0"/>
          </a:p>
          <a:p>
            <a:pPr>
              <a:buNone/>
            </a:pPr>
            <a:r>
              <a:rPr lang="hr-HR" sz="11200" dirty="0" smtClean="0"/>
              <a:t>    </a:t>
            </a:r>
            <a:endParaRPr lang="hr-HR" sz="1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hr-HR" dirty="0" smtClean="0">
                <a:solidFill>
                  <a:schemeClr val="accent1">
                    <a:lumMod val="50000"/>
                  </a:schemeClr>
                </a:solidFill>
              </a:rPr>
              <a:t>c razred  2013./2014.</a:t>
            </a:r>
            <a:endParaRPr lang="hr-HR" dirty="0"/>
          </a:p>
        </p:txBody>
      </p:sp>
      <p:pic>
        <p:nvPicPr>
          <p:cNvPr id="4" name="Rezervirano mjesto sadržaja 3" descr="2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8078" y="1600200"/>
            <a:ext cx="696833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hr-HR" dirty="0" smtClean="0">
                <a:solidFill>
                  <a:schemeClr val="accent1">
                    <a:lumMod val="50000"/>
                  </a:schemeClr>
                </a:solidFill>
              </a:rPr>
              <a:t>d razred  2013./2014.</a:t>
            </a:r>
            <a:endParaRPr lang="hr-H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Rezervirano mjesto sadržaja 3" descr="10406460_478631408935123_5538859729432372490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031839" y="429407"/>
            <a:ext cx="5440362" cy="741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268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63" y="332656"/>
            <a:ext cx="849694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rgbClr val="0070C0"/>
                </a:solidFill>
              </a:rPr>
              <a:t>Zašto pisati godišnji ispit ?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3600" dirty="0" smtClean="0">
                <a:solidFill>
                  <a:srgbClr val="0070C0"/>
                </a:solidFill>
              </a:rPr>
              <a:t>Priprema za maturu!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3600" dirty="0" smtClean="0">
                <a:solidFill>
                  <a:srgbClr val="0070C0"/>
                </a:solidFill>
              </a:rPr>
              <a:t>Redoviti rad kod kuće.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3600" dirty="0" smtClean="0">
                <a:solidFill>
                  <a:srgbClr val="0070C0"/>
                </a:solidFill>
              </a:rPr>
              <a:t>Sažetak i prisjećanje gradiva.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3600" dirty="0" smtClean="0">
                <a:solidFill>
                  <a:srgbClr val="0070C0"/>
                </a:solidFill>
              </a:rPr>
              <a:t>Ispravljanje i popravljanje ocjena.</a:t>
            </a:r>
          </a:p>
          <a:p>
            <a:pPr marL="514350" indent="-514350">
              <a:buFont typeface="+mj-lt"/>
              <a:buAutoNum type="arabicPeriod"/>
            </a:pPr>
            <a:r>
              <a:rPr lang="hr-HR" sz="3600" dirty="0" smtClean="0">
                <a:solidFill>
                  <a:srgbClr val="0070C0"/>
                </a:solidFill>
              </a:rPr>
              <a:t>Učenici su ZA!</a:t>
            </a:r>
          </a:p>
          <a:p>
            <a:pPr marL="514350" indent="-514350">
              <a:buFont typeface="+mj-lt"/>
              <a:buAutoNum type="arabicPeriod"/>
            </a:pPr>
            <a:endParaRPr lang="hr-HR" sz="2800" dirty="0"/>
          </a:p>
        </p:txBody>
      </p:sp>
      <p:pic>
        <p:nvPicPr>
          <p:cNvPr id="1026" name="Picture 2" descr="http://cdni.wired.co.uk/620x413/k_n/Lik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246" y="3716626"/>
            <a:ext cx="8388234" cy="299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627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9"/>
            <a:ext cx="8352928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4000" dirty="0" smtClean="0">
                <a:solidFill>
                  <a:srgbClr val="FF0000"/>
                </a:solidFill>
              </a:rPr>
              <a:t>Rezultati anonimne ankete</a:t>
            </a:r>
          </a:p>
          <a:p>
            <a:endParaRPr lang="hr-HR" sz="4000" dirty="0" smtClean="0">
              <a:solidFill>
                <a:srgbClr val="FF0000"/>
              </a:solidFill>
            </a:endParaRPr>
          </a:p>
          <a:p>
            <a:pPr marL="457200" indent="-457200"/>
            <a:r>
              <a:rPr lang="hr-HR" sz="2800" dirty="0" smtClean="0">
                <a:solidFill>
                  <a:srgbClr val="002060"/>
                </a:solidFill>
              </a:rPr>
              <a:t>od</a:t>
            </a:r>
            <a:r>
              <a:rPr lang="hr-HR" sz="2800" dirty="0" smtClean="0">
                <a:solidFill>
                  <a:srgbClr val="C00000"/>
                </a:solidFill>
              </a:rPr>
              <a:t> 58 </a:t>
            </a:r>
            <a:r>
              <a:rPr lang="hr-HR" sz="2800" dirty="0" smtClean="0">
                <a:solidFill>
                  <a:srgbClr val="002060"/>
                </a:solidFill>
              </a:rPr>
              <a:t>učenika 2. razreda </a:t>
            </a:r>
          </a:p>
          <a:p>
            <a:pPr marL="457200" indent="-457200"/>
            <a:r>
              <a:rPr lang="hr-HR" sz="2800" dirty="0" smtClean="0">
                <a:solidFill>
                  <a:srgbClr val="002060"/>
                </a:solidFill>
              </a:rPr>
              <a:t>55  učenika glasalo je  ZA</a:t>
            </a:r>
          </a:p>
          <a:p>
            <a:pPr marL="514350" indent="-514350">
              <a:buAutoNum type="arabicPlain"/>
            </a:pPr>
            <a:r>
              <a:rPr lang="hr-HR" sz="2800" dirty="0" smtClean="0">
                <a:solidFill>
                  <a:srgbClr val="002060"/>
                </a:solidFill>
              </a:rPr>
              <a:t>učenik glasao je MOŽDA </a:t>
            </a:r>
          </a:p>
          <a:p>
            <a:pPr marL="514350" indent="-514350">
              <a:buAutoNum type="arabicPlain"/>
            </a:pPr>
            <a:r>
              <a:rPr lang="hr-HR" sz="2800" dirty="0" smtClean="0">
                <a:solidFill>
                  <a:srgbClr val="002060"/>
                </a:solidFill>
              </a:rPr>
              <a:t> učenika su bila   PROTIV </a:t>
            </a:r>
          </a:p>
          <a:p>
            <a:pPr marL="457200" indent="-457200"/>
            <a:endParaRPr lang="hr-HR" sz="2800" dirty="0" smtClean="0">
              <a:solidFill>
                <a:srgbClr val="002060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hr-HR" sz="2800" dirty="0" smtClean="0">
                <a:solidFill>
                  <a:srgbClr val="002060"/>
                </a:solidFill>
              </a:rPr>
              <a:t>Razlozi ZA:  priprema za maturu, lakše do boljih ocjena,popraviti ćemo prosjek ocjena i </a:t>
            </a:r>
            <a:r>
              <a:rPr lang="hr-HR" sz="2800" dirty="0" err="1" smtClean="0">
                <a:solidFill>
                  <a:srgbClr val="002060"/>
                </a:solidFill>
              </a:rPr>
              <a:t>profa</a:t>
            </a:r>
            <a:r>
              <a:rPr lang="hr-HR" sz="2800" dirty="0" smtClean="0">
                <a:solidFill>
                  <a:srgbClr val="002060"/>
                </a:solidFill>
              </a:rPr>
              <a:t>  će nam dignuti konačnu ocjenu </a:t>
            </a:r>
          </a:p>
          <a:p>
            <a:pPr marL="457200" indent="-457200"/>
            <a:endParaRPr lang="hr-HR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hr-HR" sz="2800" dirty="0" smtClean="0">
                <a:solidFill>
                  <a:srgbClr val="002060"/>
                </a:solidFill>
              </a:rPr>
              <a:t>Razlozi PROTIV: veliki stres,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r-HR" sz="2800" dirty="0" smtClean="0">
                <a:solidFill>
                  <a:srgbClr val="002060"/>
                </a:solidFill>
              </a:rPr>
              <a:t>mogućnost lošije ocjene i </a:t>
            </a:r>
            <a:r>
              <a:rPr lang="hr-HR" sz="2800" dirty="0" err="1" smtClean="0">
                <a:solidFill>
                  <a:srgbClr val="002060"/>
                </a:solidFill>
              </a:rPr>
              <a:t>profa</a:t>
            </a:r>
            <a:r>
              <a:rPr lang="hr-HR" sz="2800" dirty="0" smtClean="0">
                <a:solidFill>
                  <a:srgbClr val="002060"/>
                </a:solidFill>
              </a:rPr>
              <a:t> će </a:t>
            </a:r>
            <a:r>
              <a:rPr lang="hr-HR" sz="2800" dirty="0" err="1" smtClean="0">
                <a:solidFill>
                  <a:srgbClr val="002060"/>
                </a:solidFill>
              </a:rPr>
              <a:t>skužiti</a:t>
            </a:r>
            <a:r>
              <a:rPr lang="hr-HR" sz="2800" dirty="0" smtClean="0">
                <a:solidFill>
                  <a:srgbClr val="002060"/>
                </a:solidFill>
              </a:rPr>
              <a:t> da sam loš</a:t>
            </a:r>
          </a:p>
          <a:p>
            <a:pPr marL="342900" indent="-342900">
              <a:buFont typeface="Arial" pitchFamily="34" charset="0"/>
              <a:buChar char="•"/>
            </a:pPr>
            <a:endParaRPr lang="hr-HR" sz="2800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 descr="http://www.langevin.com/wp-content/uploads/2009/05/sm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72816"/>
            <a:ext cx="1706872" cy="146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hr.boell.org/images/pics/protiv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41168"/>
            <a:ext cx="2520280" cy="83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2464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kon 3"/>
          <p:cNvGraphicFramePr/>
          <p:nvPr>
            <p:extLst>
              <p:ext uri="{D42A27DB-BD31-4B8C-83A1-F6EECF244321}">
                <p14:modId xmlns:p14="http://schemas.microsoft.com/office/powerpoint/2010/main" xmlns="" val="171249527"/>
              </p:ext>
            </p:extLst>
          </p:nvPr>
        </p:nvGraphicFramePr>
        <p:xfrm>
          <a:off x="1547664" y="1844824"/>
          <a:ext cx="6216352" cy="4408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ravokutnik 4"/>
          <p:cNvSpPr/>
          <p:nvPr/>
        </p:nvSpPr>
        <p:spPr>
          <a:xfrm>
            <a:off x="1547664" y="620688"/>
            <a:ext cx="7501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600" dirty="0" smtClean="0">
                <a:solidFill>
                  <a:srgbClr val="002060"/>
                </a:solidFill>
              </a:rPr>
              <a:t>Rezultati glasanja 2.c i 2.d razreda</a:t>
            </a:r>
            <a:endParaRPr lang="hr-HR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47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002060"/>
                </a:solidFill>
              </a:rPr>
              <a:t>Ocjene godišnjeg ispita 2.c  2013./2014.</a:t>
            </a:r>
            <a:endParaRPr lang="hr-HR" dirty="0"/>
          </a:p>
        </p:txBody>
      </p:sp>
      <p:graphicFrame>
        <p:nvGraphicFramePr>
          <p:cNvPr id="6" name="Rezervirano mjesto sadržaja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002060"/>
                </a:solidFill>
              </a:rPr>
              <a:t>Ocjene godišnjeg ispita 2.d  2013./2014.</a:t>
            </a:r>
            <a:endParaRPr lang="hr-HR" dirty="0">
              <a:solidFill>
                <a:srgbClr val="002060"/>
              </a:solidFill>
            </a:endParaRPr>
          </a:p>
        </p:txBody>
      </p:sp>
      <p:graphicFrame>
        <p:nvGraphicFramePr>
          <p:cNvPr id="4" name="Grafikon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4286532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fikon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70009977"/>
              </p:ext>
            </p:extLst>
          </p:nvPr>
        </p:nvGraphicFramePr>
        <p:xfrm>
          <a:off x="203473" y="116632"/>
          <a:ext cx="8616999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002060"/>
                </a:solidFill>
              </a:rPr>
              <a:t>Najlakši zadatak</a:t>
            </a:r>
            <a:endParaRPr lang="hr-HR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35292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206"/>
          </a:xfrm>
        </p:spPr>
        <p:txBody>
          <a:bodyPr>
            <a:normAutofit fontScale="90000"/>
          </a:bodyPr>
          <a:lstStyle/>
          <a:p>
            <a:pPr algn="l"/>
            <a:r>
              <a:rPr lang="hr-HR" dirty="0" smtClean="0">
                <a:solidFill>
                  <a:srgbClr val="002060"/>
                </a:solidFill>
              </a:rPr>
              <a:t>Najteži zadatak </a:t>
            </a:r>
            <a:endParaRPr lang="hr-HR" dirty="0">
              <a:solidFill>
                <a:srgbClr val="002060"/>
              </a:solidFill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28596" y="1336775"/>
            <a:ext cx="835292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Stranica romba je duga 13 cm,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 površina mu iznosi 156 cm</a:t>
            </a:r>
            <a:r>
              <a:rPr kumimoji="0" lang="hr-HR" sz="36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hr-HR" sz="36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Izračunaj duljine dijagonala</a:t>
            </a:r>
            <a:r>
              <a:rPr lang="en-US" sz="36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hr-HR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Koliki je šiljasti kut tog romba?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hr-HR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2 boda</a:t>
            </a:r>
            <a:endParaRPr kumimoji="0" lang="hr-HR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r-HR" sz="4500" dirty="0">
                <a:solidFill>
                  <a:schemeClr val="accent1">
                    <a:lumMod val="75000"/>
                  </a:schemeClr>
                </a:solidFill>
              </a:rPr>
              <a:t>Nastavnik na svakom satu formativno vrednuje učenička postignuća,</a:t>
            </a:r>
            <a:r>
              <a:rPr lang="hr-HR" sz="45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45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4500" dirty="0">
                <a:solidFill>
                  <a:schemeClr val="accent1">
                    <a:lumMod val="75000"/>
                  </a:schemeClr>
                </a:solidFill>
              </a:rPr>
              <a:t>ponavljanje na početku sata također</a:t>
            </a:r>
            <a:r>
              <a:rPr lang="en-US" sz="4500" dirty="0">
                <a:solidFill>
                  <a:schemeClr val="accent1">
                    <a:lumMod val="75000"/>
                  </a:schemeClr>
                </a:solidFill>
              </a:rPr>
              <a:t> je</a:t>
            </a:r>
            <a:r>
              <a:rPr lang="hr-HR" sz="4500" dirty="0">
                <a:solidFill>
                  <a:schemeClr val="accent1">
                    <a:lumMod val="75000"/>
                  </a:schemeClr>
                </a:solidFill>
              </a:rPr>
              <a:t> jedna od komponenti formativnog vrednovanja. </a:t>
            </a:r>
          </a:p>
        </p:txBody>
      </p:sp>
    </p:spTree>
    <p:extLst>
      <p:ext uri="{BB962C8B-B14F-4D97-AF65-F5344CB8AC3E}">
        <p14:creationId xmlns:p14="http://schemas.microsoft.com/office/powerpoint/2010/main" xmlns="" val="246813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 fontScale="90000"/>
          </a:bodyPr>
          <a:lstStyle/>
          <a:p>
            <a:r>
              <a:rPr lang="hr-HR" sz="6700" dirty="0" smtClean="0">
                <a:latin typeface="Algerian" pitchFamily="82" charset="0"/>
              </a:rPr>
              <a:t/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6700" dirty="0">
                <a:latin typeface="Algerian" pitchFamily="82" charset="0"/>
              </a:rPr>
              <a:t/>
            </a:r>
            <a:br>
              <a:rPr lang="hr-HR" sz="6700" dirty="0">
                <a:latin typeface="Algerian" pitchFamily="82" charset="0"/>
              </a:rPr>
            </a:br>
            <a:r>
              <a:rPr lang="hr-HR" sz="6700" dirty="0" smtClean="0">
                <a:latin typeface="Algerian" pitchFamily="82" charset="0"/>
              </a:rPr>
              <a:t>Kraj učeničke prezentacije </a:t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6700" dirty="0" smtClean="0">
                <a:latin typeface="Algerian" pitchFamily="82" charset="0"/>
              </a:rPr>
              <a:t/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6700" dirty="0" smtClean="0">
                <a:latin typeface="Algerian" pitchFamily="82" charset="0"/>
              </a:rPr>
              <a:t>Slijedi kratki sažetak i nastavak moje prezentacije</a:t>
            </a:r>
            <a:br>
              <a:rPr lang="hr-HR" sz="6700" dirty="0" smtClean="0">
                <a:latin typeface="Algerian" pitchFamily="82" charset="0"/>
              </a:rPr>
            </a:br>
            <a:r>
              <a:rPr lang="hr-HR" sz="9600" dirty="0" smtClean="0">
                <a:latin typeface="Algerian" pitchFamily="82" charset="0"/>
              </a:rPr>
              <a:t/>
            </a:r>
            <a:br>
              <a:rPr lang="hr-HR" sz="9600" dirty="0" smtClean="0">
                <a:latin typeface="Algerian" pitchFamily="82" charset="0"/>
              </a:rPr>
            </a:br>
            <a:endParaRPr lang="en-US" sz="4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643191" cy="1152128"/>
          </a:xfrm>
        </p:spPr>
        <p:txBody>
          <a:bodyPr>
            <a:normAutofit fontScale="90000"/>
          </a:bodyPr>
          <a:lstStyle/>
          <a:p>
            <a:r>
              <a:rPr lang="hr-HR" sz="4000" dirty="0" smtClean="0">
                <a:solidFill>
                  <a:srgbClr val="002060"/>
                </a:solidFill>
              </a:rPr>
              <a:t>  </a:t>
            </a:r>
            <a:br>
              <a:rPr lang="hr-HR" sz="4000" dirty="0" smtClean="0">
                <a:solidFill>
                  <a:srgbClr val="002060"/>
                </a:solidFill>
              </a:rPr>
            </a:br>
            <a:r>
              <a:rPr lang="hr-HR" sz="4000" b="1" dirty="0" smtClean="0">
                <a:solidFill>
                  <a:srgbClr val="002060"/>
                </a:solidFill>
              </a:rPr>
              <a:t>O</a:t>
            </a:r>
            <a:r>
              <a:rPr lang="en-US" sz="4000" b="1" dirty="0" err="1" smtClean="0">
                <a:solidFill>
                  <a:srgbClr val="002060"/>
                </a:solidFill>
              </a:rPr>
              <a:t>cjen</a:t>
            </a:r>
            <a:r>
              <a:rPr lang="hr-HR" sz="4000" b="1" dirty="0" smtClean="0">
                <a:solidFill>
                  <a:srgbClr val="002060"/>
                </a:solidFill>
              </a:rPr>
              <a:t>e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hr-HR" sz="4000" b="1" dirty="0" smtClean="0">
                <a:solidFill>
                  <a:srgbClr val="002060"/>
                </a:solidFill>
              </a:rPr>
              <a:t>godišnjih ispita prvih </a:t>
            </a:r>
            <a:r>
              <a:rPr lang="en-US" sz="4000" b="1" dirty="0" err="1" smtClean="0">
                <a:solidFill>
                  <a:srgbClr val="002060"/>
                </a:solidFill>
              </a:rPr>
              <a:t>razreda</a:t>
            </a:r>
            <a:r>
              <a:rPr lang="hr-HR" sz="4000" b="1" dirty="0" smtClean="0">
                <a:solidFill>
                  <a:srgbClr val="002060"/>
                </a:solidFill>
              </a:rPr>
              <a:t> </a:t>
            </a:r>
            <a:br>
              <a:rPr lang="hr-HR" sz="4000" b="1" dirty="0" smtClean="0">
                <a:solidFill>
                  <a:srgbClr val="002060"/>
                </a:solidFill>
              </a:rPr>
            </a:br>
            <a:r>
              <a:rPr lang="hr-HR" sz="4000" b="1" dirty="0" smtClean="0">
                <a:solidFill>
                  <a:srgbClr val="002060"/>
                </a:solidFill>
              </a:rPr>
              <a:t>  šk.god.2013./2014.</a:t>
            </a:r>
            <a:r>
              <a:rPr lang="en-US" dirty="0" smtClean="0"/>
              <a:t/>
            </a:r>
            <a:br>
              <a:rPr lang="en-US" dirty="0" smtClean="0"/>
            </a:br>
            <a:endParaRPr lang="hr-HR" dirty="0"/>
          </a:p>
        </p:txBody>
      </p:sp>
      <p:graphicFrame>
        <p:nvGraphicFramePr>
          <p:cNvPr id="3" name="Grafikon 2"/>
          <p:cNvGraphicFramePr/>
          <p:nvPr/>
        </p:nvGraphicFramePr>
        <p:xfrm>
          <a:off x="683568" y="1457400"/>
          <a:ext cx="7704856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11560" y="0"/>
            <a:ext cx="8075240" cy="1484784"/>
          </a:xfrm>
        </p:spPr>
        <p:txBody>
          <a:bodyPr>
            <a:noAutofit/>
          </a:bodyPr>
          <a:lstStyle/>
          <a:p>
            <a:r>
              <a:rPr lang="hr-HR" sz="3600" b="1" dirty="0" smtClean="0">
                <a:solidFill>
                  <a:srgbClr val="002060"/>
                </a:solidFill>
              </a:rPr>
              <a:t/>
            </a:r>
            <a:br>
              <a:rPr lang="hr-HR" sz="3600" b="1" dirty="0" smtClean="0">
                <a:solidFill>
                  <a:srgbClr val="002060"/>
                </a:solidFill>
              </a:rPr>
            </a:br>
            <a:r>
              <a:rPr lang="hr-HR" sz="3600" b="1" dirty="0" smtClean="0">
                <a:solidFill>
                  <a:srgbClr val="002060"/>
                </a:solidFill>
              </a:rPr>
              <a:t>Ocjene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hr-HR" sz="3600" b="1" dirty="0" smtClean="0">
                <a:solidFill>
                  <a:srgbClr val="002060"/>
                </a:solidFill>
              </a:rPr>
              <a:t>godišnjih ispita </a:t>
            </a:r>
            <a:r>
              <a:rPr lang="en-US" sz="3600" b="1" dirty="0" err="1" smtClean="0">
                <a:solidFill>
                  <a:srgbClr val="002060"/>
                </a:solidFill>
              </a:rPr>
              <a:t>drugih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</a:rPr>
              <a:t>razreda</a:t>
            </a:r>
            <a:r>
              <a:rPr lang="hr-HR" sz="3600" b="1" dirty="0" smtClean="0">
                <a:solidFill>
                  <a:srgbClr val="002060"/>
                </a:solidFill>
              </a:rPr>
              <a:t/>
            </a:r>
            <a:br>
              <a:rPr lang="hr-HR" sz="3600" b="1" dirty="0" smtClean="0">
                <a:solidFill>
                  <a:srgbClr val="002060"/>
                </a:solidFill>
              </a:rPr>
            </a:br>
            <a:r>
              <a:rPr lang="hr-HR" sz="3600" b="1" dirty="0" smtClean="0">
                <a:solidFill>
                  <a:srgbClr val="002060"/>
                </a:solidFill>
              </a:rPr>
              <a:t>šk.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hr-HR" sz="3600" b="1" dirty="0" smtClean="0">
                <a:solidFill>
                  <a:srgbClr val="002060"/>
                </a:solidFill>
              </a:rPr>
              <a:t>god.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hr-HR" sz="3600" b="1" dirty="0" smtClean="0">
                <a:solidFill>
                  <a:srgbClr val="002060"/>
                </a:solidFill>
              </a:rPr>
              <a:t>2013./2014. </a:t>
            </a:r>
            <a:r>
              <a:rPr lang="en-US" sz="3600" b="1" dirty="0" smtClean="0">
                <a:solidFill>
                  <a:srgbClr val="002060"/>
                </a:solidFill>
              </a:rPr>
              <a:t/>
            </a:r>
            <a:br>
              <a:rPr lang="en-US" sz="3600" b="1" dirty="0" smtClean="0">
                <a:solidFill>
                  <a:srgbClr val="002060"/>
                </a:solidFill>
              </a:rPr>
            </a:br>
            <a:endParaRPr lang="hr-HR" sz="36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Grafikon 2"/>
          <p:cNvGraphicFramePr/>
          <p:nvPr/>
        </p:nvGraphicFramePr>
        <p:xfrm>
          <a:off x="467544" y="1484784"/>
          <a:ext cx="813690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507288" cy="6381328"/>
          </a:xfrm>
        </p:spPr>
        <p:txBody>
          <a:bodyPr>
            <a:normAutofit fontScale="90000"/>
          </a:bodyPr>
          <a:lstStyle/>
          <a:p>
            <a:pPr algn="l"/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sz="4000" dirty="0" smtClean="0">
                <a:solidFill>
                  <a:srgbClr val="002060"/>
                </a:solidFill>
              </a:rPr>
              <a:t>Godišnje ispite učenici </a:t>
            </a:r>
            <a:r>
              <a:rPr lang="hr-HR" sz="4000" dirty="0" smtClean="0">
                <a:solidFill>
                  <a:srgbClr val="C00000"/>
                </a:solidFill>
              </a:rPr>
              <a:t>1.a</a:t>
            </a:r>
            <a:r>
              <a:rPr lang="hr-HR" sz="4000" dirty="0" smtClean="0">
                <a:solidFill>
                  <a:srgbClr val="002060"/>
                </a:solidFill>
              </a:rPr>
              <a:t> pisali su i u dugom i u trećem razredu, </a:t>
            </a:r>
            <a:br>
              <a:rPr lang="hr-HR" sz="4000" dirty="0" smtClean="0">
                <a:solidFill>
                  <a:srgbClr val="002060"/>
                </a:solidFill>
              </a:rPr>
            </a:br>
            <a:r>
              <a:rPr lang="hr-HR" sz="4000" dirty="0" smtClean="0">
                <a:solidFill>
                  <a:srgbClr val="002060"/>
                </a:solidFill>
              </a:rPr>
              <a:t>učenici </a:t>
            </a:r>
            <a:r>
              <a:rPr lang="hr-HR" sz="4000" dirty="0" smtClean="0">
                <a:solidFill>
                  <a:srgbClr val="C00000"/>
                </a:solidFill>
              </a:rPr>
              <a:t>1.c </a:t>
            </a:r>
            <a:r>
              <a:rPr lang="hr-HR" sz="4000" dirty="0" smtClean="0">
                <a:solidFill>
                  <a:srgbClr val="002060"/>
                </a:solidFill>
              </a:rPr>
              <a:t>samo u prvom i drugom  razredu jer im kasnije nisam više predavala .</a:t>
            </a:r>
            <a:br>
              <a:rPr lang="hr-HR" sz="4000" dirty="0" smtClean="0">
                <a:solidFill>
                  <a:srgbClr val="002060"/>
                </a:solidFill>
              </a:rPr>
            </a:br>
            <a:r>
              <a:rPr lang="hr-HR" sz="4000" dirty="0" smtClean="0">
                <a:solidFill>
                  <a:srgbClr val="002060"/>
                </a:solidFill>
              </a:rPr>
              <a:t/>
            </a:r>
            <a:br>
              <a:rPr lang="hr-HR" sz="4000" dirty="0" smtClean="0">
                <a:solidFill>
                  <a:srgbClr val="002060"/>
                </a:solidFill>
              </a:rPr>
            </a:br>
            <a:r>
              <a:rPr lang="hr-HR" sz="4000" dirty="0">
                <a:solidFill>
                  <a:srgbClr val="002060"/>
                </a:solidFill>
              </a:rPr>
              <a:t>U</a:t>
            </a:r>
            <a:r>
              <a:rPr lang="hr-HR" sz="4000" dirty="0" smtClean="0">
                <a:solidFill>
                  <a:srgbClr val="002060"/>
                </a:solidFill>
              </a:rPr>
              <a:t>čenici </a:t>
            </a:r>
            <a:r>
              <a:rPr lang="hr-HR" sz="4000" dirty="0" smtClean="0">
                <a:solidFill>
                  <a:srgbClr val="C00000"/>
                </a:solidFill>
              </a:rPr>
              <a:t>2.c i 2.d </a:t>
            </a:r>
            <a:r>
              <a:rPr lang="hr-HR" sz="4000" dirty="0" smtClean="0">
                <a:solidFill>
                  <a:srgbClr val="002060"/>
                </a:solidFill>
              </a:rPr>
              <a:t>pisali su i u  trećem i u četvrtom razredu kada su im se pridružili i učenici </a:t>
            </a:r>
            <a:r>
              <a:rPr lang="hr-HR" sz="4000" dirty="0" smtClean="0">
                <a:solidFill>
                  <a:srgbClr val="C00000"/>
                </a:solidFill>
              </a:rPr>
              <a:t>4.a i 4.b </a:t>
            </a:r>
            <a:r>
              <a:rPr lang="hr-HR" sz="4000" dirty="0" smtClean="0">
                <a:solidFill>
                  <a:srgbClr val="002060"/>
                </a:solidFill>
              </a:rPr>
              <a:t>razreda koje sam naknadno dobila . Dakle svi naši lanjski maturanti pisali su godišnji ispit. Pogledajte rezultate !</a:t>
            </a:r>
            <a:br>
              <a:rPr lang="hr-HR" sz="4000" dirty="0" smtClean="0">
                <a:solidFill>
                  <a:srgbClr val="002060"/>
                </a:solidFill>
              </a:rPr>
            </a:br>
            <a:r>
              <a:rPr lang="hr-HR" dirty="0" smtClean="0">
                <a:solidFill>
                  <a:srgbClr val="002060"/>
                </a:solidFill>
              </a:rPr>
              <a:t/>
            </a:r>
            <a:br>
              <a:rPr lang="hr-HR" dirty="0" smtClean="0">
                <a:solidFill>
                  <a:srgbClr val="002060"/>
                </a:solidFill>
              </a:rPr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pic>
        <p:nvPicPr>
          <p:cNvPr id="3" name="Picture 4" descr="DIPLOMA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71688" y="2214563"/>
            <a:ext cx="6429375" cy="39322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/>
          <a:lstStyle/>
          <a:p>
            <a:endParaRPr lang="hr-HR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76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5242594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>
                <a:solidFill>
                  <a:srgbClr val="C00000"/>
                </a:solidFill>
              </a:rPr>
              <a:t>Rezultati godišnjih ispita  učenika </a:t>
            </a:r>
            <a:br>
              <a:rPr lang="hr-HR" sz="3600" b="1" dirty="0" smtClean="0">
                <a:solidFill>
                  <a:srgbClr val="C00000"/>
                </a:solidFill>
              </a:rPr>
            </a:br>
            <a:r>
              <a:rPr lang="hr-HR" sz="3600" b="1" dirty="0" smtClean="0">
                <a:solidFill>
                  <a:srgbClr val="C00000"/>
                </a:solidFill>
              </a:rPr>
              <a:t>4.a, 4.b, 4.c i 4.d.razreda</a:t>
            </a:r>
            <a:r>
              <a:rPr lang="en-US" sz="3600" b="1" dirty="0" smtClean="0">
                <a:solidFill>
                  <a:srgbClr val="C00000"/>
                </a:solidFill>
              </a:rPr>
              <a:t>,</a:t>
            </a:r>
            <a:r>
              <a:rPr lang="hr-HR" sz="3600" b="1" dirty="0" smtClean="0">
                <a:solidFill>
                  <a:srgbClr val="C00000"/>
                </a:solidFill>
              </a:rPr>
              <a:t> 2015./2016.</a:t>
            </a:r>
            <a:br>
              <a:rPr lang="hr-HR" sz="3600" b="1" dirty="0" smtClean="0">
                <a:solidFill>
                  <a:srgbClr val="C00000"/>
                </a:solidFill>
              </a:rPr>
            </a:br>
            <a:r>
              <a:rPr lang="hr-HR" dirty="0" smtClean="0">
                <a:solidFill>
                  <a:srgbClr val="C00000"/>
                </a:solidFill>
              </a:rPr>
              <a:t/>
            </a:r>
            <a:br>
              <a:rPr lang="hr-HR" dirty="0" smtClean="0">
                <a:solidFill>
                  <a:srgbClr val="C00000"/>
                </a:solidFill>
              </a:rPr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graphicFrame>
        <p:nvGraphicFramePr>
          <p:cNvPr id="4" name="Grafikon 3"/>
          <p:cNvGraphicFramePr/>
          <p:nvPr/>
        </p:nvGraphicFramePr>
        <p:xfrm>
          <a:off x="971600" y="1397000"/>
          <a:ext cx="7776864" cy="527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5746650"/>
          </a:xfrm>
        </p:spPr>
        <p:txBody>
          <a:bodyPr>
            <a:normAutofit fontScale="90000"/>
          </a:bodyPr>
          <a:lstStyle/>
          <a:p>
            <a:pPr algn="l"/>
            <a:r>
              <a:rPr lang="hr-HR" sz="36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b="1" dirty="0" smtClean="0">
                <a:solidFill>
                  <a:srgbClr val="FF0000"/>
                </a:solidFill>
              </a:rPr>
              <a:t>Državna matura 2015./2016.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Svi naši lanjski maturanti , njih </a:t>
            </a:r>
            <a:r>
              <a:rPr lang="hr-HR" sz="3600" smtClean="0">
                <a:solidFill>
                  <a:schemeClr val="accent1">
                    <a:lumMod val="75000"/>
                  </a:schemeClr>
                </a:solidFill>
              </a:rPr>
              <a:t>ukupno </a:t>
            </a:r>
            <a:r>
              <a:rPr lang="hr-HR" sz="3600" smtClean="0">
                <a:solidFill>
                  <a:srgbClr val="FF0000"/>
                </a:solidFill>
              </a:rPr>
              <a:t>108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uspješno su položili  državnu maturu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hr-H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b="1" dirty="0" smtClean="0">
                <a:solidFill>
                  <a:srgbClr val="FF0000"/>
                </a:solidFill>
              </a:rPr>
              <a:t>A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razinu položilo je </a:t>
            </a:r>
            <a:r>
              <a:rPr lang="hr-HR" sz="3600" dirty="0" smtClean="0">
                <a:solidFill>
                  <a:srgbClr val="FF0000"/>
                </a:solidFill>
              </a:rPr>
              <a:t> 84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učenika, prosječno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 je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osvojeno</a:t>
            </a:r>
            <a:r>
              <a:rPr lang="hr-HR" sz="3600" dirty="0" smtClean="0"/>
              <a:t> </a:t>
            </a:r>
            <a:r>
              <a:rPr lang="hr-HR" sz="3600" dirty="0" smtClean="0">
                <a:solidFill>
                  <a:srgbClr val="FF0000"/>
                </a:solidFill>
              </a:rPr>
              <a:t>41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40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bodova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prosječni postotak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75000"/>
                  </a:schemeClr>
                </a:solidFill>
              </a:rPr>
              <a:t>iznosi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hr-HR" sz="3600" dirty="0" smtClean="0">
                <a:solidFill>
                  <a:srgbClr val="FF0000"/>
                </a:solidFill>
              </a:rPr>
              <a:t>69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01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%,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a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prosječna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ocjena  je </a:t>
            </a:r>
            <a:r>
              <a:rPr lang="hr-HR" sz="3600" dirty="0" smtClean="0">
                <a:solidFill>
                  <a:srgbClr val="FF0000"/>
                </a:solidFill>
              </a:rPr>
              <a:t>3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56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5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 je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učenika upisalo studij matematike na PMF-u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u Zagrebu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hr-H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DIPLOMA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4048" y="4437112"/>
            <a:ext cx="3506161" cy="214377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None/>
            </a:pPr>
            <a:r>
              <a:rPr lang="hr-HR" sz="3600" dirty="0" smtClean="0"/>
              <a:t>  </a:t>
            </a:r>
            <a:r>
              <a:rPr lang="hr-HR" sz="3600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hr-HR" sz="3600" dirty="0" smtClean="0">
                <a:solidFill>
                  <a:srgbClr val="FF0000"/>
                </a:solidFill>
              </a:rPr>
              <a:t>   </a:t>
            </a:r>
            <a:r>
              <a:rPr lang="hr-HR" sz="3600" b="1" dirty="0" smtClean="0">
                <a:solidFill>
                  <a:srgbClr val="FF0000"/>
                </a:solidFill>
              </a:rPr>
              <a:t>B </a:t>
            </a:r>
            <a:r>
              <a:rPr lang="hr-HR" sz="3600" dirty="0" smtClean="0">
                <a:solidFill>
                  <a:srgbClr val="FF0000"/>
                </a:solidFill>
              </a:rPr>
              <a:t> </a:t>
            </a: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razinu mature položilo je  </a:t>
            </a:r>
            <a:r>
              <a:rPr lang="hr-HR" sz="3600" dirty="0" smtClean="0">
                <a:solidFill>
                  <a:srgbClr val="FF0000"/>
                </a:solidFill>
              </a:rPr>
              <a:t>24 </a:t>
            </a: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učenika, prosječno su osvojili </a:t>
            </a:r>
            <a:r>
              <a:rPr lang="hr-HR" sz="3600" dirty="0" smtClean="0">
                <a:solidFill>
                  <a:srgbClr val="FF0000"/>
                </a:solidFill>
              </a:rPr>
              <a:t>33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79</a:t>
            </a: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 bodova, prosječni postotak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lumMod val="50000"/>
                  </a:schemeClr>
                </a:solidFill>
              </a:rPr>
              <a:t>iznosi</a:t>
            </a: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hr-HR" sz="3600" dirty="0" smtClean="0">
                <a:solidFill>
                  <a:srgbClr val="FF0000"/>
                </a:solidFill>
              </a:rPr>
              <a:t>84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48 %</a:t>
            </a:r>
            <a:r>
              <a:rPr lang="hr-HR" sz="3600" dirty="0" smtClean="0"/>
              <a:t>,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prosječna ocjena  je  </a:t>
            </a:r>
            <a:r>
              <a:rPr lang="hr-HR" sz="3600" dirty="0" smtClean="0">
                <a:solidFill>
                  <a:srgbClr val="FF0000"/>
                </a:solidFill>
              </a:rPr>
              <a:t>4</a:t>
            </a:r>
            <a:r>
              <a:rPr lang="en-US" sz="3600" dirty="0" smtClean="0">
                <a:solidFill>
                  <a:srgbClr val="FF0000"/>
                </a:solidFill>
              </a:rPr>
              <a:t>,</a:t>
            </a:r>
            <a:r>
              <a:rPr lang="hr-HR" sz="3600" dirty="0" smtClean="0">
                <a:solidFill>
                  <a:srgbClr val="FF0000"/>
                </a:solidFill>
              </a:rPr>
              <a:t>46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hr-HR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hr-HR" sz="3600" dirty="0" smtClean="0"/>
          </a:p>
          <a:p>
            <a:endParaRPr lang="hr-HR" dirty="0" smtClean="0"/>
          </a:p>
          <a:p>
            <a:pPr>
              <a:buNone/>
            </a:pPr>
            <a:r>
              <a:rPr lang="hr-HR" dirty="0" smtClean="0"/>
              <a:t>                                     </a:t>
            </a:r>
            <a:endParaRPr lang="hr-HR" dirty="0"/>
          </a:p>
        </p:txBody>
      </p:sp>
      <p:pic>
        <p:nvPicPr>
          <p:cNvPr id="4" name="Picture 4" descr="DIPLOMA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860032" y="3789040"/>
            <a:ext cx="3506161" cy="2143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pPr algn="l"/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Školske godine  2013. /2014. dobila razredništvo </a:t>
            </a:r>
            <a:r>
              <a:rPr lang="hr-HR" dirty="0" smtClean="0">
                <a:solidFill>
                  <a:srgbClr val="C00000"/>
                </a:solidFill>
              </a:rPr>
              <a:t>1.a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razreda i  želim vam  prikazati uspjeh tih učenika iz matematike </a:t>
            </a:r>
            <a:r>
              <a:rPr lang="hr-HR" dirty="0" smtClean="0">
                <a:solidFill>
                  <a:srgbClr val="C00000"/>
                </a:solidFill>
              </a:rPr>
              <a:t>tijekom 4 godine 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njihovog školovanja, kako su napredovali i što ih je motiviralo za učenje .</a:t>
            </a:r>
            <a:br>
              <a:rPr lang="hr-HR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hr-HR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178698"/>
          </a:xfrm>
        </p:spPr>
        <p:txBody>
          <a:bodyPr>
            <a:normAutofit fontScale="90000"/>
          </a:bodyPr>
          <a:lstStyle/>
          <a:p>
            <a:pPr algn="l"/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Na početku šk. god. 2014./2014. u </a:t>
            </a:r>
            <a:r>
              <a:rPr lang="hr-HR" dirty="0" smtClean="0">
                <a:solidFill>
                  <a:srgbClr val="C00000"/>
                </a:solidFill>
              </a:rPr>
              <a:t>1.a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razredu bilo je </a:t>
            </a:r>
            <a:r>
              <a:rPr lang="hr-HR" dirty="0" smtClean="0">
                <a:solidFill>
                  <a:srgbClr val="FF0000"/>
                </a:solidFill>
              </a:rPr>
              <a:t>28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učenika, tijekom te godine </a:t>
            </a:r>
            <a:r>
              <a:rPr lang="hr-HR" dirty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učenika prešla su u drugu školu ( strukovnu )  tako da je prvi razred uspješno završilo 25 učenika. </a:t>
            </a:r>
            <a:br>
              <a:rPr lang="hr-HR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U drugom razredu </a:t>
            </a:r>
            <a:r>
              <a:rPr lang="hr-HR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je učenik pao razred pa je drugi razred uspješno završilo </a:t>
            </a:r>
            <a:r>
              <a:rPr lang="hr-HR" dirty="0" smtClean="0">
                <a:solidFill>
                  <a:srgbClr val="FF0000"/>
                </a:solidFill>
              </a:rPr>
              <a:t>24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učenika, koliko ih ima i danas </a:t>
            </a:r>
            <a:r>
              <a:rPr lang="hr-HR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u </a:t>
            </a:r>
            <a:r>
              <a:rPr lang="hr-HR" dirty="0" smtClean="0">
                <a:solidFill>
                  <a:srgbClr val="C00000"/>
                </a:solidFill>
              </a:rPr>
              <a:t>4.a</a:t>
            </a: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razredu (šk.god2016./2017.)</a:t>
            </a:r>
            <a:br>
              <a:rPr lang="hr-HR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hr-HR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hr-HR" sz="9600" b="1" dirty="0" smtClean="0">
                <a:solidFill>
                  <a:srgbClr val="C00000"/>
                </a:solidFill>
              </a:rPr>
              <a:t>  </a:t>
            </a:r>
            <a:r>
              <a:rPr lang="hr-HR" sz="9300" dirty="0" err="1" smtClean="0">
                <a:solidFill>
                  <a:srgbClr val="C00000"/>
                </a:solidFill>
              </a:rPr>
              <a:t>Sumativno</a:t>
            </a:r>
            <a:r>
              <a:rPr lang="hr-HR" sz="9300" dirty="0" smtClean="0">
                <a:solidFill>
                  <a:srgbClr val="C00000"/>
                </a:solidFill>
              </a:rPr>
              <a:t>  </a:t>
            </a:r>
            <a:r>
              <a:rPr lang="hr-HR" sz="9300" dirty="0" smtClean="0">
                <a:solidFill>
                  <a:schemeClr val="accent2"/>
                </a:solidFill>
              </a:rPr>
              <a:t>vrednovanje</a:t>
            </a:r>
            <a:r>
              <a:rPr lang="hr-HR" sz="9300" dirty="0" smtClean="0"/>
              <a:t> </a:t>
            </a:r>
            <a:r>
              <a:rPr lang="hr-HR" sz="9300" dirty="0"/>
              <a:t/>
            </a:r>
            <a:br>
              <a:rPr lang="hr-HR" sz="9300" dirty="0"/>
            </a:br>
            <a:r>
              <a:rPr lang="hr-HR" sz="9300" dirty="0" smtClean="0">
                <a:solidFill>
                  <a:schemeClr val="accent1">
                    <a:lumMod val="75000"/>
                  </a:schemeClr>
                </a:solidFill>
              </a:rPr>
              <a:t>učeničkih postignuća sastoji se od ocjenjivanja kratkih i duljih pisanih provjera na kraju neke nastavne cjeline i na kraju nastavne godine.</a:t>
            </a:r>
          </a:p>
          <a:p>
            <a:pPr marL="0" indent="0">
              <a:buNone/>
            </a:pP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sz="8400" dirty="0" smtClean="0">
                <a:solidFill>
                  <a:srgbClr val="C00000"/>
                </a:solidFill>
              </a:rPr>
              <a:t>   Kako to </a:t>
            </a:r>
            <a:r>
              <a:rPr lang="en-US" sz="8400" dirty="0" err="1" smtClean="0">
                <a:solidFill>
                  <a:srgbClr val="C00000"/>
                </a:solidFill>
              </a:rPr>
              <a:t>učinkovito</a:t>
            </a:r>
            <a:r>
              <a:rPr lang="hr-HR" sz="8400" dirty="0" smtClean="0">
                <a:solidFill>
                  <a:srgbClr val="C00000"/>
                </a:solidFill>
              </a:rPr>
              <a:t> koristiti u nastavi?</a:t>
            </a:r>
          </a:p>
          <a:p>
            <a:pPr algn="ctr">
              <a:buNone/>
            </a:pPr>
            <a:r>
              <a:rPr lang="hr-HR" sz="8400" b="1" dirty="0" smtClean="0">
                <a:solidFill>
                  <a:schemeClr val="accent2"/>
                </a:solidFill>
              </a:rPr>
              <a:t>   Što naši učenici kažu o tome?</a:t>
            </a:r>
          </a:p>
          <a:p>
            <a:endParaRPr lang="hr-HR" sz="8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22114"/>
          </a:xfrm>
        </p:spPr>
        <p:txBody>
          <a:bodyPr>
            <a:noAutofit/>
          </a:bodyPr>
          <a:lstStyle/>
          <a:p>
            <a:pPr algn="l"/>
            <a:r>
              <a:rPr lang="hr-HR" sz="3200" dirty="0" smtClean="0"/>
              <a:t/>
            </a:r>
            <a:br>
              <a:rPr lang="hr-HR" sz="3200" dirty="0" smtClean="0"/>
            </a:br>
            <a:r>
              <a:rPr lang="hr-HR" sz="3200" b="1" dirty="0" smtClean="0">
                <a:solidFill>
                  <a:srgbClr val="C00000"/>
                </a:solidFill>
              </a:rPr>
              <a:t>Ocjene godišnjeg ispita 1.a  razreda 2013./2014.</a:t>
            </a:r>
            <a:r>
              <a:rPr lang="hr-HR" sz="3600" b="1" dirty="0" smtClean="0">
                <a:solidFill>
                  <a:srgbClr val="FF0000"/>
                </a:solidFill>
              </a:rPr>
              <a:t/>
            </a:r>
            <a:br>
              <a:rPr lang="hr-HR" sz="3600" b="1" dirty="0" smtClean="0">
                <a:solidFill>
                  <a:srgbClr val="FF0000"/>
                </a:solidFill>
              </a:rPr>
            </a:br>
            <a:endParaRPr lang="hr-HR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Grafikon 2"/>
          <p:cNvGraphicFramePr/>
          <p:nvPr/>
        </p:nvGraphicFramePr>
        <p:xfrm>
          <a:off x="1259632" y="1340768"/>
          <a:ext cx="6552728" cy="4928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srgbClr val="C00000"/>
                </a:solidFill>
              </a:rPr>
              <a:t>Ocjene godišnjeg ispita 2.a  razreda 2014./2015.</a:t>
            </a:r>
            <a:br>
              <a:rPr lang="hr-HR" sz="3200" b="1" dirty="0" smtClean="0">
                <a:solidFill>
                  <a:srgbClr val="C00000"/>
                </a:solidFill>
              </a:rPr>
            </a:br>
            <a:endParaRPr lang="hr-HR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Grafikon 2"/>
          <p:cNvGraphicFramePr/>
          <p:nvPr/>
        </p:nvGraphicFramePr>
        <p:xfrm>
          <a:off x="611560" y="1340768"/>
          <a:ext cx="7488832" cy="4928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>
                <a:solidFill>
                  <a:srgbClr val="C00000"/>
                </a:solidFill>
              </a:rPr>
              <a:t/>
            </a:r>
            <a:br>
              <a:rPr lang="hr-HR" dirty="0" smtClean="0">
                <a:solidFill>
                  <a:srgbClr val="C00000"/>
                </a:solidFill>
              </a:rPr>
            </a:br>
            <a:r>
              <a:rPr lang="hr-HR" sz="3600" b="1" dirty="0" smtClean="0">
                <a:solidFill>
                  <a:srgbClr val="C00000"/>
                </a:solidFill>
              </a:rPr>
              <a:t>Ocjene godišnjeg ispita 3.a razreda   2015./2016</a:t>
            </a:r>
            <a:r>
              <a:rPr lang="hr-HR" sz="3600" b="1" dirty="0" smtClean="0">
                <a:solidFill>
                  <a:srgbClr val="FF0000"/>
                </a:solidFill>
              </a:rPr>
              <a:t>.</a:t>
            </a:r>
            <a:br>
              <a:rPr lang="hr-HR" sz="3600" b="1" dirty="0" smtClean="0">
                <a:solidFill>
                  <a:srgbClr val="FF0000"/>
                </a:solidFill>
              </a:rPr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graphicFrame>
        <p:nvGraphicFramePr>
          <p:cNvPr id="3" name="Grafikon 2"/>
          <p:cNvGraphicFramePr/>
          <p:nvPr/>
        </p:nvGraphicFramePr>
        <p:xfrm>
          <a:off x="1259632" y="220486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282154"/>
          </a:xfrm>
        </p:spPr>
        <p:txBody>
          <a:bodyPr>
            <a:noAutofit/>
          </a:bodyPr>
          <a:lstStyle/>
          <a:p>
            <a:r>
              <a:rPr lang="hr-HR" sz="2900" b="1" dirty="0" smtClean="0">
                <a:solidFill>
                  <a:srgbClr val="C00000"/>
                </a:solidFill>
              </a:rPr>
              <a:t>Ocjene ispita </a:t>
            </a:r>
            <a:r>
              <a:rPr lang="en-US" sz="2900" b="1" dirty="0" err="1" smtClean="0">
                <a:solidFill>
                  <a:srgbClr val="C00000"/>
                </a:solidFill>
              </a:rPr>
              <a:t>iz</a:t>
            </a:r>
            <a:r>
              <a:rPr lang="en-US" sz="2900" b="1" dirty="0" smtClean="0">
                <a:solidFill>
                  <a:srgbClr val="C00000"/>
                </a:solidFill>
              </a:rPr>
              <a:t> </a:t>
            </a:r>
            <a:r>
              <a:rPr lang="hr-HR" sz="2900" b="1" dirty="0" smtClean="0">
                <a:solidFill>
                  <a:srgbClr val="C00000"/>
                </a:solidFill>
              </a:rPr>
              <a:t>derivacij</a:t>
            </a:r>
            <a:r>
              <a:rPr lang="en-US" sz="2900" b="1" dirty="0" smtClean="0">
                <a:solidFill>
                  <a:srgbClr val="C00000"/>
                </a:solidFill>
              </a:rPr>
              <a:t>a</a:t>
            </a:r>
            <a:r>
              <a:rPr lang="hr-HR" sz="2900" b="1" dirty="0" smtClean="0">
                <a:solidFill>
                  <a:srgbClr val="C00000"/>
                </a:solidFill>
              </a:rPr>
              <a:t> i primjene derivacija na crtanje grafova</a:t>
            </a:r>
            <a:r>
              <a:rPr lang="en-US" sz="2900" b="1" dirty="0" smtClean="0">
                <a:solidFill>
                  <a:srgbClr val="C00000"/>
                </a:solidFill>
              </a:rPr>
              <a:t> </a:t>
            </a:r>
            <a:r>
              <a:rPr lang="hr-HR" sz="2900" b="1" dirty="0">
                <a:solidFill>
                  <a:srgbClr val="C00000"/>
                </a:solidFill>
              </a:rPr>
              <a:t> </a:t>
            </a:r>
            <a:r>
              <a:rPr lang="hr-HR" sz="2900" b="1" dirty="0" smtClean="0">
                <a:solidFill>
                  <a:srgbClr val="C00000"/>
                </a:solidFill>
              </a:rPr>
              <a:t>  4.a  razreda   2016./2017.</a:t>
            </a:r>
            <a:endParaRPr lang="hr-HR" sz="29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>
              <a:buNone/>
            </a:pPr>
            <a:r>
              <a:rPr lang="hr-HR" dirty="0" smtClean="0"/>
              <a:t>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Učenici su nakon ovog  ispita</a:t>
            </a:r>
          </a:p>
          <a:p>
            <a:pPr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pokazali da su naučili gradivo i zadovoljni</a:t>
            </a:r>
          </a:p>
          <a:p>
            <a:pPr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su rezultatima, kažu da neće biti problema</a:t>
            </a:r>
          </a:p>
          <a:p>
            <a:pPr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na državnoj maturi!</a:t>
            </a:r>
          </a:p>
          <a:p>
            <a:pPr marL="0" indent="0">
              <a:buNone/>
            </a:pPr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/>
          </a:p>
        </p:txBody>
      </p:sp>
      <p:pic>
        <p:nvPicPr>
          <p:cNvPr id="6" name="Picture 2" descr="http://www.langevin.com/wp-content/uploads/2009/05/sm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45024"/>
            <a:ext cx="2376264" cy="204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hr-HR" sz="6600" dirty="0" smtClean="0">
                <a:solidFill>
                  <a:srgbClr val="7030A0"/>
                </a:solidFill>
              </a:rPr>
              <a:t> </a:t>
            </a:r>
            <a:r>
              <a:rPr lang="hr-HR" sz="6000" dirty="0" smtClean="0">
                <a:solidFill>
                  <a:srgbClr val="7030A0"/>
                </a:solidFill>
              </a:rPr>
              <a:t>Što naše učenike</a:t>
            </a:r>
            <a:r>
              <a:rPr lang="hr-HR" sz="6000" dirty="0" smtClean="0">
                <a:solidFill>
                  <a:srgbClr val="0070C0"/>
                </a:solidFill>
              </a:rPr>
              <a:t> </a:t>
            </a:r>
          </a:p>
          <a:p>
            <a:pPr algn="ctr">
              <a:buNone/>
            </a:pPr>
            <a:r>
              <a:rPr lang="hr-HR" sz="6000" dirty="0" smtClean="0">
                <a:solidFill>
                  <a:srgbClr val="0070C0"/>
                </a:solidFill>
              </a:rPr>
              <a:t>      </a:t>
            </a:r>
            <a:r>
              <a:rPr lang="hr-HR" sz="6000" dirty="0" smtClean="0">
                <a:solidFill>
                  <a:srgbClr val="FF0000"/>
                </a:solidFill>
              </a:rPr>
              <a:t>ne motivira </a:t>
            </a:r>
          </a:p>
          <a:p>
            <a:pPr algn="ctr">
              <a:buNone/>
            </a:pPr>
            <a:r>
              <a:rPr lang="hr-HR" sz="6000" dirty="0" smtClean="0">
                <a:solidFill>
                  <a:srgbClr val="7030A0"/>
                </a:solidFill>
              </a:rPr>
              <a:t>za praćenje i sudjelovanje u nastavi </a:t>
            </a:r>
          </a:p>
          <a:p>
            <a:pPr algn="ctr">
              <a:buNone/>
            </a:pPr>
            <a:r>
              <a:rPr lang="hr-HR" sz="4800" dirty="0" smtClean="0">
                <a:solidFill>
                  <a:srgbClr val="7030A0"/>
                </a:solidFill>
              </a:rPr>
              <a:t>( rezultati anonimne ankete)</a:t>
            </a:r>
            <a:endParaRPr lang="hr-H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04656"/>
          </a:xfrm>
        </p:spPr>
        <p:txBody>
          <a:bodyPr>
            <a:normAutofit fontScale="25000" lnSpcReduction="20000"/>
          </a:bodyPr>
          <a:lstStyle/>
          <a:p>
            <a:r>
              <a:rPr lang="hr-HR" sz="16000" dirty="0" smtClean="0">
                <a:solidFill>
                  <a:srgbClr val="7030A0"/>
                </a:solidFill>
              </a:rPr>
              <a:t>Kad se objašnjavaju „očite “ stvari</a:t>
            </a:r>
            <a:r>
              <a:rPr lang="en-US" sz="16000" dirty="0" smtClean="0">
                <a:solidFill>
                  <a:srgbClr val="7030A0"/>
                </a:solidFill>
              </a:rPr>
              <a:t>,</a:t>
            </a:r>
            <a:r>
              <a:rPr lang="hr-HR" sz="16000" dirty="0" smtClean="0">
                <a:solidFill>
                  <a:srgbClr val="7030A0"/>
                </a:solidFill>
              </a:rPr>
              <a:t> a one teže i „zeznute” se </a:t>
            </a:r>
            <a:r>
              <a:rPr lang="hr-HR" sz="16000" dirty="0" smtClean="0">
                <a:solidFill>
                  <a:srgbClr val="C00000"/>
                </a:solidFill>
              </a:rPr>
              <a:t>prebrzo prolaze</a:t>
            </a:r>
            <a:r>
              <a:rPr lang="en-US" sz="16000" dirty="0" smtClean="0">
                <a:solidFill>
                  <a:srgbClr val="C00000"/>
                </a:solidFill>
              </a:rPr>
              <a:t>.</a:t>
            </a:r>
            <a:endParaRPr lang="hr-HR" sz="16000" dirty="0" smtClean="0">
              <a:solidFill>
                <a:srgbClr val="C00000"/>
              </a:solidFill>
            </a:endParaRPr>
          </a:p>
          <a:p>
            <a:r>
              <a:rPr lang="hr-HR" sz="16000" dirty="0" smtClean="0">
                <a:solidFill>
                  <a:srgbClr val="7030A0"/>
                </a:solidFill>
              </a:rPr>
              <a:t>Kad se traži da učenici </a:t>
            </a:r>
            <a:r>
              <a:rPr lang="hr-HR" sz="16000" dirty="0" smtClean="0">
                <a:solidFill>
                  <a:srgbClr val="C00000"/>
                </a:solidFill>
              </a:rPr>
              <a:t>prepisuju s</a:t>
            </a:r>
            <a:r>
              <a:rPr lang="hr-HR" sz="16000" dirty="0" smtClean="0">
                <a:solidFill>
                  <a:srgbClr val="FF0000"/>
                </a:solidFill>
              </a:rPr>
              <a:t>a </a:t>
            </a:r>
            <a:r>
              <a:rPr lang="hr-HR" sz="16000" dirty="0" smtClean="0">
                <a:solidFill>
                  <a:srgbClr val="C00000"/>
                </a:solidFill>
              </a:rPr>
              <a:t>slajdova</a:t>
            </a:r>
            <a:r>
              <a:rPr lang="hr-HR" sz="16000" dirty="0">
                <a:solidFill>
                  <a:srgbClr val="7030A0"/>
                </a:solidFill>
              </a:rPr>
              <a:t> </a:t>
            </a:r>
            <a:r>
              <a:rPr lang="hr-HR" sz="16000" dirty="0" smtClean="0">
                <a:solidFill>
                  <a:srgbClr val="7030A0"/>
                </a:solidFill>
              </a:rPr>
              <a:t>( u pojedinim predmetima)</a:t>
            </a:r>
          </a:p>
          <a:p>
            <a:r>
              <a:rPr lang="hr-HR" sz="16000" dirty="0" smtClean="0">
                <a:solidFill>
                  <a:srgbClr val="7030A0"/>
                </a:solidFill>
              </a:rPr>
              <a:t>Kad moraju </a:t>
            </a:r>
            <a:r>
              <a:rPr lang="hr-HR" sz="16000" dirty="0" smtClean="0">
                <a:solidFill>
                  <a:srgbClr val="C00000"/>
                </a:solidFill>
              </a:rPr>
              <a:t>sami</a:t>
            </a:r>
            <a:r>
              <a:rPr lang="hr-HR" sz="16000" dirty="0" smtClean="0">
                <a:solidFill>
                  <a:srgbClr val="7030A0"/>
                </a:solidFill>
              </a:rPr>
              <a:t> kod kuće obraditi pojedine dijelove  gradiva </a:t>
            </a:r>
          </a:p>
          <a:p>
            <a:pPr>
              <a:buNone/>
            </a:pPr>
            <a:r>
              <a:rPr lang="hr-HR" sz="16000" dirty="0" smtClean="0">
                <a:solidFill>
                  <a:srgbClr val="7030A0"/>
                </a:solidFill>
              </a:rPr>
              <a:t>   (u pojedinim predmetima)</a:t>
            </a:r>
            <a:r>
              <a:rPr lang="en-US" sz="16000" dirty="0" smtClean="0">
                <a:solidFill>
                  <a:srgbClr val="7030A0"/>
                </a:solidFill>
              </a:rPr>
              <a:t>.</a:t>
            </a:r>
            <a:endParaRPr lang="hr-HR" sz="16000" dirty="0" smtClean="0">
              <a:solidFill>
                <a:srgbClr val="7030A0"/>
              </a:solidFill>
            </a:endParaRPr>
          </a:p>
          <a:p>
            <a:r>
              <a:rPr lang="hr-HR" sz="16000" dirty="0" smtClean="0">
                <a:solidFill>
                  <a:srgbClr val="7030A0"/>
                </a:solidFill>
              </a:rPr>
              <a:t>Kad ih se </a:t>
            </a:r>
            <a:r>
              <a:rPr lang="hr-HR" sz="16000" dirty="0" smtClean="0">
                <a:solidFill>
                  <a:srgbClr val="C00000"/>
                </a:solidFill>
              </a:rPr>
              <a:t>pretjerano usmeno ispituje </a:t>
            </a:r>
            <a:r>
              <a:rPr lang="hr-HR" sz="16000" dirty="0" smtClean="0">
                <a:solidFill>
                  <a:srgbClr val="7030A0"/>
                </a:solidFill>
              </a:rPr>
              <a:t>i kad profesori žele da su učenici spremni </a:t>
            </a:r>
            <a:r>
              <a:rPr lang="hr-HR" sz="16000" dirty="0" smtClean="0">
                <a:solidFill>
                  <a:srgbClr val="C00000"/>
                </a:solidFill>
              </a:rPr>
              <a:t>svaki sat </a:t>
            </a:r>
            <a:r>
              <a:rPr lang="hr-HR" sz="16000" dirty="0" smtClean="0">
                <a:solidFill>
                  <a:srgbClr val="7030A0"/>
                </a:solidFill>
              </a:rPr>
              <a:t>odgovarati</a:t>
            </a:r>
          </a:p>
          <a:p>
            <a:endParaRPr lang="hr-HR" sz="16000" dirty="0" smtClean="0">
              <a:solidFill>
                <a:srgbClr val="7030A0"/>
              </a:solidFill>
            </a:endParaRPr>
          </a:p>
          <a:p>
            <a:endParaRPr lang="hr-HR" sz="16000" dirty="0" smtClean="0"/>
          </a:p>
          <a:p>
            <a:endParaRPr lang="hr-HR" sz="16000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77500" lnSpcReduction="20000"/>
          </a:bodyPr>
          <a:lstStyle/>
          <a:p>
            <a:endParaRPr lang="hr-HR" sz="4000" dirty="0" smtClean="0">
              <a:solidFill>
                <a:srgbClr val="7030A0"/>
              </a:solidFill>
            </a:endParaRPr>
          </a:p>
          <a:p>
            <a:r>
              <a:rPr lang="hr-HR" sz="5800" dirty="0" smtClean="0">
                <a:solidFill>
                  <a:srgbClr val="7030A0"/>
                </a:solidFill>
              </a:rPr>
              <a:t>Malo izvanučioničke nastave</a:t>
            </a:r>
            <a:r>
              <a:rPr lang="en-US" sz="5800" dirty="0" smtClean="0">
                <a:solidFill>
                  <a:srgbClr val="7030A0"/>
                </a:solidFill>
              </a:rPr>
              <a:t>.</a:t>
            </a:r>
            <a:r>
              <a:rPr lang="hr-HR" sz="5800" dirty="0" smtClean="0">
                <a:solidFill>
                  <a:srgbClr val="7030A0"/>
                </a:solidFill>
              </a:rPr>
              <a:t> </a:t>
            </a:r>
          </a:p>
          <a:p>
            <a:r>
              <a:rPr lang="hr-HR" sz="5800" dirty="0" smtClean="0">
                <a:solidFill>
                  <a:srgbClr val="C00000"/>
                </a:solidFill>
              </a:rPr>
              <a:t>Učenje napamet</a:t>
            </a:r>
            <a:r>
              <a:rPr lang="hr-HR" sz="5800" dirty="0" smtClean="0">
                <a:solidFill>
                  <a:srgbClr val="7030A0"/>
                </a:solidFill>
              </a:rPr>
              <a:t>, bez primjera iz stvarnog života</a:t>
            </a:r>
            <a:r>
              <a:rPr lang="en-US" sz="5800" dirty="0" smtClean="0">
                <a:solidFill>
                  <a:srgbClr val="7030A0"/>
                </a:solidFill>
              </a:rPr>
              <a:t>.</a:t>
            </a:r>
            <a:endParaRPr lang="hr-HR" sz="5800" dirty="0" smtClean="0">
              <a:solidFill>
                <a:srgbClr val="7030A0"/>
              </a:solidFill>
            </a:endParaRPr>
          </a:p>
          <a:p>
            <a:r>
              <a:rPr lang="hr-HR" sz="5800" dirty="0" smtClean="0">
                <a:solidFill>
                  <a:srgbClr val="7030A0"/>
                </a:solidFill>
              </a:rPr>
              <a:t>Kad učenik nešto pita a profesor ga </a:t>
            </a:r>
            <a:r>
              <a:rPr lang="hr-HR" sz="5800" dirty="0" smtClean="0">
                <a:solidFill>
                  <a:srgbClr val="C00000"/>
                </a:solidFill>
              </a:rPr>
              <a:t>posrami</a:t>
            </a:r>
            <a:r>
              <a:rPr lang="hr-HR" sz="5800" dirty="0" smtClean="0">
                <a:solidFill>
                  <a:srgbClr val="7030A0"/>
                </a:solidFill>
              </a:rPr>
              <a:t> ,kaže mu  “pa kako ti to ne razumiješ ?” </a:t>
            </a:r>
            <a:r>
              <a:rPr lang="hr-HR" sz="5800" dirty="0" smtClean="0">
                <a:solidFill>
                  <a:srgbClr val="C00000"/>
                </a:solidFill>
              </a:rPr>
              <a:t>pa mu se razred nakon toga smije</a:t>
            </a:r>
            <a:r>
              <a:rPr lang="hr-HR" sz="5800" dirty="0" smtClean="0">
                <a:solidFill>
                  <a:srgbClr val="7030A0"/>
                </a:solidFill>
              </a:rPr>
              <a:t>, tada više ne želi ništa pitati i dalje se pravi  da mu je sve jasno.</a:t>
            </a:r>
          </a:p>
          <a:p>
            <a:endParaRPr lang="hr-HR" sz="58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r>
              <a:rPr lang="hr-HR" sz="4400" dirty="0" smtClean="0">
                <a:solidFill>
                  <a:srgbClr val="7030A0"/>
                </a:solidFill>
              </a:rPr>
              <a:t>Kad profesori </a:t>
            </a:r>
            <a:r>
              <a:rPr lang="en-US" sz="4400" dirty="0" err="1" smtClean="0">
                <a:solidFill>
                  <a:srgbClr val="7030A0"/>
                </a:solidFill>
              </a:rPr>
              <a:t>koriste</a:t>
            </a:r>
            <a:r>
              <a:rPr lang="hr-HR" sz="4400" dirty="0" smtClean="0">
                <a:solidFill>
                  <a:srgbClr val="7030A0"/>
                </a:solidFill>
              </a:rPr>
              <a:t> poštapalice  (znači, ovaj, dakle…) i to moraju stalno slušati.</a:t>
            </a:r>
          </a:p>
          <a:p>
            <a:r>
              <a:rPr lang="hr-HR" sz="4400" dirty="0" smtClean="0">
                <a:solidFill>
                  <a:srgbClr val="7030A0"/>
                </a:solidFill>
              </a:rPr>
              <a:t>Kad profesori kasne na sat </a:t>
            </a:r>
            <a:r>
              <a:rPr lang="en-US" sz="4400" dirty="0" err="1" smtClean="0">
                <a:solidFill>
                  <a:srgbClr val="C00000"/>
                </a:solidFill>
              </a:rPr>
              <a:t>kada</a:t>
            </a:r>
            <a:r>
              <a:rPr lang="en-US" sz="4400" dirty="0" smtClean="0">
                <a:solidFill>
                  <a:srgbClr val="C00000"/>
                </a:solidFill>
              </a:rPr>
              <a:t> se </a:t>
            </a:r>
            <a:r>
              <a:rPr lang="en-US" sz="4400" dirty="0" err="1" smtClean="0">
                <a:solidFill>
                  <a:srgbClr val="C00000"/>
                </a:solidFill>
              </a:rPr>
              <a:t>piše</a:t>
            </a:r>
            <a:r>
              <a:rPr lang="en-US" sz="4400" dirty="0" smtClean="0">
                <a:solidFill>
                  <a:srgbClr val="C00000"/>
                </a:solidFill>
              </a:rPr>
              <a:t> test.</a:t>
            </a:r>
            <a:r>
              <a:rPr lang="hr-HR" sz="4400" dirty="0" smtClean="0">
                <a:solidFill>
                  <a:srgbClr val="C00000"/>
                </a:solidFill>
              </a:rPr>
              <a:t> </a:t>
            </a:r>
          </a:p>
          <a:p>
            <a:r>
              <a:rPr lang="hr-HR" sz="4400" dirty="0" smtClean="0">
                <a:solidFill>
                  <a:srgbClr val="7030A0"/>
                </a:solidFill>
              </a:rPr>
              <a:t>Kad su profesori nervozni i namrgođeni</a:t>
            </a:r>
            <a:r>
              <a:rPr lang="en-US" sz="4400" dirty="0" smtClean="0">
                <a:solidFill>
                  <a:srgbClr val="7030A0"/>
                </a:solidFill>
              </a:rPr>
              <a:t>.</a:t>
            </a:r>
            <a:endParaRPr lang="hr-HR" sz="4400" dirty="0" smtClean="0">
              <a:solidFill>
                <a:srgbClr val="C00000"/>
              </a:solidFill>
            </a:endParaRPr>
          </a:p>
          <a:p>
            <a:r>
              <a:rPr lang="hr-HR" sz="4400" dirty="0" smtClean="0">
                <a:solidFill>
                  <a:srgbClr val="7030A0"/>
                </a:solidFill>
              </a:rPr>
              <a:t>Stav profesora da je </a:t>
            </a:r>
            <a:r>
              <a:rPr lang="hr-HR" sz="4400" dirty="0" smtClean="0">
                <a:solidFill>
                  <a:srgbClr val="C00000"/>
                </a:solidFill>
              </a:rPr>
              <a:t>njegov</a:t>
            </a:r>
            <a:r>
              <a:rPr lang="hr-HR" sz="4400" dirty="0" smtClean="0">
                <a:solidFill>
                  <a:srgbClr val="7030A0"/>
                </a:solidFill>
              </a:rPr>
              <a:t> </a:t>
            </a:r>
            <a:r>
              <a:rPr lang="hr-HR" sz="4400" dirty="0" smtClean="0">
                <a:solidFill>
                  <a:srgbClr val="C00000"/>
                </a:solidFill>
              </a:rPr>
              <a:t>predmet najvažniji</a:t>
            </a: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hr-HR" b="1" dirty="0" smtClean="0">
                <a:solidFill>
                  <a:srgbClr val="FF0000"/>
                </a:solidFill>
              </a:rPr>
              <a:t> </a:t>
            </a:r>
            <a:r>
              <a:rPr lang="hr-HR" sz="6000" b="1" dirty="0" smtClean="0">
                <a:solidFill>
                  <a:srgbClr val="C00000"/>
                </a:solidFill>
              </a:rPr>
              <a:t>Osobine dobrog i kvalitetnog profesora iz  perspektive naših učenika</a:t>
            </a:r>
            <a:endParaRPr lang="hr-HR" sz="6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5054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4400" dirty="0" smtClean="0">
                <a:solidFill>
                  <a:schemeClr val="tx2"/>
                </a:solidFill>
              </a:rPr>
              <a:t>  </a:t>
            </a:r>
            <a:r>
              <a:rPr lang="hr-HR" sz="4400" dirty="0" smtClean="0">
                <a:solidFill>
                  <a:srgbClr val="C00000"/>
                </a:solidFill>
              </a:rPr>
              <a:t>Učenička anketa </a:t>
            </a:r>
            <a:r>
              <a:rPr lang="hr-HR" sz="4400" dirty="0" smtClean="0">
                <a:solidFill>
                  <a:schemeClr val="tx2"/>
                </a:solidFill>
              </a:rPr>
              <a:t>o pisanju provjera domaćih zadaća i godišnjih ispita provedena je u </a:t>
            </a:r>
            <a:br>
              <a:rPr lang="hr-HR" sz="4400" dirty="0" smtClean="0">
                <a:solidFill>
                  <a:schemeClr val="tx2"/>
                </a:solidFill>
              </a:rPr>
            </a:br>
            <a:r>
              <a:rPr lang="hr-HR" sz="4400" dirty="0" smtClean="0">
                <a:solidFill>
                  <a:schemeClr val="tx2"/>
                </a:solidFill>
              </a:rPr>
              <a:t>1.a, 1.c, 2.c i 2.d razredu  školske godine  2013./2014. </a:t>
            </a:r>
          </a:p>
          <a:p>
            <a:endParaRPr lang="hr-HR" sz="4400" dirty="0" smtClean="0">
              <a:solidFill>
                <a:schemeClr val="tx2"/>
              </a:solidFill>
            </a:endParaRPr>
          </a:p>
        </p:txBody>
      </p:sp>
      <p:pic>
        <p:nvPicPr>
          <p:cNvPr id="4" name="Picture 6" descr="https://encrypted-tbn1.gstatic.com/images?q=tbn:ANd9GcR9evhhfVWqiZvGC6JBUSSZ7aHnBaEpf9CNS6VUD4WRtMyR7niC0ZyOZgD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149080"/>
            <a:ext cx="2214578" cy="2341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597352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endParaRPr lang="hr-HR" dirty="0" smtClean="0">
              <a:solidFill>
                <a:schemeClr val="tx2"/>
              </a:solidFill>
            </a:endParaRPr>
          </a:p>
          <a:p>
            <a:pPr>
              <a:defRPr/>
            </a:pPr>
            <a:r>
              <a:rPr lang="hr-HR" sz="16000" dirty="0" smtClean="0">
                <a:solidFill>
                  <a:srgbClr val="7030A0"/>
                </a:solidFill>
              </a:rPr>
              <a:t>Tumači gradivo </a:t>
            </a:r>
            <a:r>
              <a:rPr lang="hr-HR" sz="16000" dirty="0" smtClean="0">
                <a:solidFill>
                  <a:srgbClr val="C00000"/>
                </a:solidFill>
              </a:rPr>
              <a:t>na zanimljiv način, </a:t>
            </a:r>
            <a:r>
              <a:rPr lang="hr-HR" sz="16000" dirty="0" smtClean="0">
                <a:solidFill>
                  <a:srgbClr val="7030A0"/>
                </a:solidFill>
              </a:rPr>
              <a:t>objašnjava  postepeno , sistematično i s dobrim primjerima</a:t>
            </a:r>
            <a:r>
              <a:rPr lang="en-US" sz="16000" dirty="0" smtClean="0">
                <a:solidFill>
                  <a:srgbClr val="7030A0"/>
                </a:solidFill>
              </a:rPr>
              <a:t>.</a:t>
            </a:r>
            <a:endParaRPr lang="hr-HR" sz="16000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hr-HR" sz="16000" dirty="0" smtClean="0">
                <a:solidFill>
                  <a:srgbClr val="7030A0"/>
                </a:solidFill>
              </a:rPr>
              <a:t>Dobro se priprema za sat</a:t>
            </a:r>
            <a:r>
              <a:rPr lang="en-US" sz="16000" dirty="0" smtClean="0">
                <a:solidFill>
                  <a:srgbClr val="7030A0"/>
                </a:solidFill>
              </a:rPr>
              <a:t>.</a:t>
            </a:r>
            <a:r>
              <a:rPr lang="hr-HR" sz="16000" dirty="0" smtClean="0">
                <a:solidFill>
                  <a:srgbClr val="7030A0"/>
                </a:solidFill>
              </a:rPr>
              <a:t> </a:t>
            </a:r>
          </a:p>
          <a:p>
            <a:pPr>
              <a:defRPr/>
            </a:pPr>
            <a:r>
              <a:rPr lang="hr-HR" sz="16000" dirty="0" smtClean="0">
                <a:solidFill>
                  <a:srgbClr val="7030A0"/>
                </a:solidFill>
              </a:rPr>
              <a:t>Govori glasno (</a:t>
            </a:r>
            <a:r>
              <a:rPr lang="hr-HR" sz="16000" dirty="0" smtClean="0">
                <a:solidFill>
                  <a:srgbClr val="C00000"/>
                </a:solidFill>
              </a:rPr>
              <a:t>ne preglasno</a:t>
            </a:r>
            <a:r>
              <a:rPr lang="hr-HR" sz="16000" dirty="0" smtClean="0">
                <a:solidFill>
                  <a:srgbClr val="7030A0"/>
                </a:solidFill>
              </a:rPr>
              <a:t>) i razgovijetno, </a:t>
            </a:r>
            <a:r>
              <a:rPr lang="hr-HR" sz="16000" dirty="0" smtClean="0">
                <a:solidFill>
                  <a:srgbClr val="C00000"/>
                </a:solidFill>
              </a:rPr>
              <a:t>nema poštapalice</a:t>
            </a:r>
            <a:r>
              <a:rPr lang="en-US" sz="16000" dirty="0" smtClean="0">
                <a:solidFill>
                  <a:srgbClr val="7030A0"/>
                </a:solidFill>
              </a:rPr>
              <a:t>.</a:t>
            </a:r>
            <a:endParaRPr lang="hr-HR" sz="16000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en-US" sz="16000" dirty="0" smtClean="0">
                <a:solidFill>
                  <a:srgbClr val="7030A0"/>
                </a:solidFill>
              </a:rPr>
              <a:t> </a:t>
            </a:r>
            <a:r>
              <a:rPr lang="hr-HR" sz="16000" dirty="0" smtClean="0">
                <a:solidFill>
                  <a:srgbClr val="7030A0"/>
                </a:solidFill>
              </a:rPr>
              <a:t>Piše </a:t>
            </a:r>
            <a:r>
              <a:rPr lang="hr-HR" sz="16000" dirty="0" smtClean="0">
                <a:solidFill>
                  <a:srgbClr val="C00000"/>
                </a:solidFill>
              </a:rPr>
              <a:t>čitko i uredno, po suhoj ploči</a:t>
            </a:r>
            <a:r>
              <a:rPr lang="hr-HR" sz="16000" dirty="0" smtClean="0">
                <a:solidFill>
                  <a:srgbClr val="7030A0"/>
                </a:solidFill>
              </a:rPr>
              <a:t> i ne obriše odmah ono što je napisao , tako da učenici to stignu prepisati.</a:t>
            </a:r>
          </a:p>
          <a:p>
            <a:pPr>
              <a:defRPr/>
            </a:pPr>
            <a:r>
              <a:rPr lang="hr-HR" sz="16000" dirty="0" smtClean="0">
                <a:solidFill>
                  <a:srgbClr val="C00000"/>
                </a:solidFill>
              </a:rPr>
              <a:t>Ne juri </a:t>
            </a:r>
            <a:r>
              <a:rPr lang="hr-HR" sz="16000" dirty="0" smtClean="0">
                <a:solidFill>
                  <a:srgbClr val="7030A0"/>
                </a:solidFill>
              </a:rPr>
              <a:t>kroz gradivo</a:t>
            </a:r>
          </a:p>
          <a:p>
            <a:pPr marL="0" indent="0">
              <a:buNone/>
              <a:defRPr/>
            </a:pPr>
            <a:r>
              <a:rPr lang="hr-HR" sz="16000" dirty="0" smtClean="0">
                <a:solidFill>
                  <a:srgbClr val="7030A0"/>
                </a:solidFill>
              </a:rPr>
              <a:t> </a:t>
            </a:r>
          </a:p>
          <a:p>
            <a:endParaRPr lang="hr-HR" sz="5800" dirty="0" smtClean="0">
              <a:solidFill>
                <a:schemeClr val="tx2"/>
              </a:solidFill>
            </a:endParaRPr>
          </a:p>
          <a:p>
            <a:endParaRPr lang="hr-HR" sz="5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r-HR" sz="4000" dirty="0" smtClean="0">
                <a:solidFill>
                  <a:srgbClr val="C00000"/>
                </a:solidFill>
              </a:rPr>
              <a:t>Rado</a:t>
            </a:r>
            <a:r>
              <a:rPr lang="hr-HR" sz="4000" dirty="0" smtClean="0">
                <a:solidFill>
                  <a:srgbClr val="7030A0"/>
                </a:solidFill>
              </a:rPr>
              <a:t> </a:t>
            </a:r>
            <a:r>
              <a:rPr lang="hr-HR" sz="4000" dirty="0">
                <a:solidFill>
                  <a:srgbClr val="7030A0"/>
                </a:solidFill>
              </a:rPr>
              <a:t>odgovara na svako pitanje i razjašnjava svaku nejasnoću</a:t>
            </a:r>
            <a:r>
              <a:rPr lang="en-US" sz="4000" dirty="0" smtClean="0">
                <a:solidFill>
                  <a:srgbClr val="7030A0"/>
                </a:solidFill>
              </a:rPr>
              <a:t>.</a:t>
            </a:r>
            <a:endParaRPr lang="hr-HR" sz="4000" dirty="0">
              <a:solidFill>
                <a:srgbClr val="7030A0"/>
              </a:solidFill>
            </a:endParaRPr>
          </a:p>
          <a:p>
            <a:pPr>
              <a:defRPr/>
            </a:pPr>
            <a:r>
              <a:rPr lang="hr-HR" sz="4300" dirty="0">
                <a:solidFill>
                  <a:srgbClr val="7030A0"/>
                </a:solidFill>
              </a:rPr>
              <a:t>Ne kasni na sat (</a:t>
            </a:r>
            <a:r>
              <a:rPr lang="hr-HR" sz="4300" dirty="0" smtClean="0">
                <a:solidFill>
                  <a:srgbClr val="7030A0"/>
                </a:solidFill>
              </a:rPr>
              <a:t>bar </a:t>
            </a:r>
            <a:r>
              <a:rPr lang="hr-HR" sz="4300" dirty="0">
                <a:solidFill>
                  <a:srgbClr val="7030A0"/>
                </a:solidFill>
              </a:rPr>
              <a:t>ne puno), </a:t>
            </a:r>
            <a:r>
              <a:rPr lang="hr-HR" sz="4300" dirty="0">
                <a:solidFill>
                  <a:srgbClr val="C00000"/>
                </a:solidFill>
              </a:rPr>
              <a:t>pogotovo</a:t>
            </a:r>
            <a:r>
              <a:rPr lang="hr-HR" sz="4300" dirty="0">
                <a:solidFill>
                  <a:srgbClr val="7030A0"/>
                </a:solidFill>
              </a:rPr>
              <a:t> </a:t>
            </a:r>
            <a:r>
              <a:rPr lang="hr-HR" sz="4300" dirty="0">
                <a:solidFill>
                  <a:srgbClr val="C00000"/>
                </a:solidFill>
              </a:rPr>
              <a:t>kad učenici pišu test </a:t>
            </a:r>
            <a:r>
              <a:rPr lang="hr-HR" sz="4300" dirty="0" smtClean="0">
                <a:solidFill>
                  <a:srgbClr val="7030A0"/>
                </a:solidFill>
              </a:rPr>
              <a:t>, inače može !</a:t>
            </a:r>
            <a:endParaRPr lang="hr-HR" sz="43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hr-HR" sz="4000" dirty="0" smtClean="0">
                <a:solidFill>
                  <a:srgbClr val="7030A0"/>
                </a:solidFill>
              </a:rPr>
              <a:t>Kad profesor </a:t>
            </a:r>
            <a:r>
              <a:rPr lang="hr-HR" sz="4000" dirty="0" smtClean="0">
                <a:solidFill>
                  <a:srgbClr val="C00000"/>
                </a:solidFill>
              </a:rPr>
              <a:t>nije prezahtjevan </a:t>
            </a:r>
            <a:r>
              <a:rPr lang="hr-HR" sz="4000" dirty="0" smtClean="0">
                <a:solidFill>
                  <a:srgbClr val="7030A0"/>
                </a:solidFill>
              </a:rPr>
              <a:t>i uvijek je voljan pomoći učeniku</a:t>
            </a:r>
            <a:r>
              <a:rPr lang="en-US" sz="4000" dirty="0" smtClean="0">
                <a:solidFill>
                  <a:srgbClr val="7030A0"/>
                </a:solidFill>
              </a:rPr>
              <a:t>.</a:t>
            </a:r>
            <a:endParaRPr lang="hr-HR" sz="40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hr-HR" sz="4000" dirty="0" smtClean="0">
              <a:solidFill>
                <a:srgbClr val="7030A0"/>
              </a:solidFill>
            </a:endParaRPr>
          </a:p>
          <a:p>
            <a:pPr>
              <a:defRPr/>
            </a:pPr>
            <a:endParaRPr lang="hr-HR" sz="4300" dirty="0" smtClean="0">
              <a:solidFill>
                <a:srgbClr val="C00000"/>
              </a:solidFill>
            </a:endParaRPr>
          </a:p>
          <a:p>
            <a:pPr>
              <a:defRPr/>
            </a:pPr>
            <a:endParaRPr lang="hr-HR" sz="4300" dirty="0">
              <a:solidFill>
                <a:srgbClr val="7030A0"/>
              </a:solidFill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367568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hr-HR" sz="4400" dirty="0" smtClean="0">
                <a:solidFill>
                  <a:srgbClr val="7030A0"/>
                </a:solidFill>
              </a:rPr>
              <a:t>Prema učenicima se odnosi </a:t>
            </a:r>
            <a:r>
              <a:rPr lang="hr-HR" sz="4400" dirty="0" smtClean="0">
                <a:solidFill>
                  <a:srgbClr val="C00000"/>
                </a:solidFill>
              </a:rPr>
              <a:t>korektno i s poštovanjem</a:t>
            </a:r>
            <a:r>
              <a:rPr lang="hr-HR" sz="4400" dirty="0" smtClean="0">
                <a:solidFill>
                  <a:srgbClr val="7030A0"/>
                </a:solidFill>
              </a:rPr>
              <a:t>, svoje probleme zaboravlja kad je u razredu</a:t>
            </a:r>
            <a:r>
              <a:rPr lang="en-US" sz="4400" dirty="0" smtClean="0">
                <a:solidFill>
                  <a:srgbClr val="7030A0"/>
                </a:solidFill>
              </a:rPr>
              <a:t>.</a:t>
            </a:r>
            <a:endParaRPr lang="hr-HR" sz="4400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hr-HR" sz="4400" dirty="0" smtClean="0">
                <a:solidFill>
                  <a:srgbClr val="C00000"/>
                </a:solidFill>
              </a:rPr>
              <a:t>Ima smisla za humor </a:t>
            </a:r>
            <a:r>
              <a:rPr lang="hr-HR" sz="4400" dirty="0" smtClean="0">
                <a:solidFill>
                  <a:srgbClr val="7030A0"/>
                </a:solidFill>
              </a:rPr>
              <a:t>i koristi ga u nastavi, dolazi nasmijan na sat</a:t>
            </a:r>
            <a:r>
              <a:rPr lang="en-US" sz="4400" dirty="0" smtClean="0">
                <a:solidFill>
                  <a:srgbClr val="7030A0"/>
                </a:solidFill>
              </a:rPr>
              <a:t>.</a:t>
            </a:r>
            <a:endParaRPr lang="hr-HR" sz="4400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hr-HR" sz="4400" dirty="0" smtClean="0">
                <a:solidFill>
                  <a:srgbClr val="7030A0"/>
                </a:solidFill>
              </a:rPr>
              <a:t>Kad je otvoren i opušten, suosjećajan, ljubazan i </a:t>
            </a:r>
            <a:r>
              <a:rPr lang="hr-HR" sz="4400" dirty="0" smtClean="0">
                <a:solidFill>
                  <a:srgbClr val="C00000"/>
                </a:solidFill>
              </a:rPr>
              <a:t>razumije probleme učenika.</a:t>
            </a:r>
          </a:p>
          <a:p>
            <a:pPr algn="ctr">
              <a:buFont typeface="Wingdings" pitchFamily="2" charset="2"/>
              <a:buNone/>
              <a:defRPr/>
            </a:pPr>
            <a:endParaRPr lang="hr-HR" dirty="0" smtClean="0">
              <a:solidFill>
                <a:schemeClr val="tx2"/>
              </a:solidFill>
            </a:endParaRPr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r-HR" sz="4400" dirty="0">
                <a:solidFill>
                  <a:srgbClr val="7030A0"/>
                </a:solidFill>
              </a:rPr>
              <a:t>Kad </a:t>
            </a:r>
            <a:r>
              <a:rPr lang="hr-HR" sz="4400" dirty="0" smtClean="0">
                <a:solidFill>
                  <a:srgbClr val="7030A0"/>
                </a:solidFill>
              </a:rPr>
              <a:t>profesor shvaća </a:t>
            </a:r>
            <a:r>
              <a:rPr lang="hr-HR" sz="4400" dirty="0">
                <a:solidFill>
                  <a:srgbClr val="7030A0"/>
                </a:solidFill>
              </a:rPr>
              <a:t>da učenik ima </a:t>
            </a:r>
            <a:r>
              <a:rPr lang="hr-HR" sz="4400" dirty="0" smtClean="0">
                <a:solidFill>
                  <a:srgbClr val="7030A0"/>
                </a:solidFill>
              </a:rPr>
              <a:t>16 a ponekad i 17 </a:t>
            </a:r>
            <a:r>
              <a:rPr lang="hr-HR" sz="4400" dirty="0">
                <a:solidFill>
                  <a:srgbClr val="7030A0"/>
                </a:solidFill>
              </a:rPr>
              <a:t>predmeta</a:t>
            </a:r>
            <a:r>
              <a:rPr lang="en-US" sz="4400" dirty="0">
                <a:solidFill>
                  <a:srgbClr val="7030A0"/>
                </a:solidFill>
              </a:rPr>
              <a:t>,</a:t>
            </a:r>
            <a:r>
              <a:rPr lang="hr-HR" sz="4400" dirty="0">
                <a:solidFill>
                  <a:srgbClr val="7030A0"/>
                </a:solidFill>
              </a:rPr>
              <a:t> a </a:t>
            </a:r>
            <a:r>
              <a:rPr lang="hr-HR" sz="4400" dirty="0">
                <a:solidFill>
                  <a:srgbClr val="C00000"/>
                </a:solidFill>
              </a:rPr>
              <a:t>ne samo njegov</a:t>
            </a:r>
            <a:r>
              <a:rPr lang="en-US" sz="4400" dirty="0">
                <a:solidFill>
                  <a:srgbClr val="C00000"/>
                </a:solidFill>
              </a:rPr>
              <a:t>.</a:t>
            </a:r>
            <a:endParaRPr lang="hr-HR" sz="4400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hr-HR" sz="4400" dirty="0">
                <a:solidFill>
                  <a:srgbClr val="7030A0"/>
                </a:solidFill>
              </a:rPr>
              <a:t>Kad shvaća da to gradivo učenik prolazi par puta dok profesor </a:t>
            </a:r>
            <a:r>
              <a:rPr lang="hr-HR" sz="4400" dirty="0">
                <a:solidFill>
                  <a:srgbClr val="C00000"/>
                </a:solidFill>
              </a:rPr>
              <a:t>nekoliko tisuća puta</a:t>
            </a:r>
            <a:r>
              <a:rPr lang="en-US" sz="4400" dirty="0">
                <a:solidFill>
                  <a:srgbClr val="7030A0"/>
                </a:solidFill>
              </a:rPr>
              <a:t>.</a:t>
            </a:r>
            <a:r>
              <a:rPr lang="hr-HR" sz="4400" dirty="0">
                <a:solidFill>
                  <a:srgbClr val="7030A0"/>
                </a:solidFill>
              </a:rPr>
              <a:t> </a:t>
            </a:r>
          </a:p>
          <a:p>
            <a:pPr>
              <a:defRPr/>
            </a:pPr>
            <a:r>
              <a:rPr lang="hr-HR" sz="4400" dirty="0" smtClean="0">
                <a:solidFill>
                  <a:srgbClr val="7030A0"/>
                </a:solidFill>
              </a:rPr>
              <a:t>Kad su kriteriji za pojedine ocjene vrlo </a:t>
            </a:r>
            <a:r>
              <a:rPr lang="hr-HR" sz="4400" dirty="0" smtClean="0">
                <a:solidFill>
                  <a:srgbClr val="C00000"/>
                </a:solidFill>
              </a:rPr>
              <a:t>jasno postavljeni </a:t>
            </a:r>
          </a:p>
          <a:p>
            <a:pPr>
              <a:defRPr/>
            </a:pPr>
            <a:r>
              <a:rPr lang="hr-HR" sz="4400" dirty="0" smtClean="0">
                <a:solidFill>
                  <a:srgbClr val="7030A0"/>
                </a:solidFill>
              </a:rPr>
              <a:t>Kad je profesor </a:t>
            </a:r>
            <a:r>
              <a:rPr lang="hr-HR" sz="4400" dirty="0" smtClean="0">
                <a:solidFill>
                  <a:srgbClr val="C00000"/>
                </a:solidFill>
              </a:rPr>
              <a:t>pravedan </a:t>
            </a:r>
          </a:p>
          <a:p>
            <a:pPr>
              <a:defRPr/>
            </a:pPr>
            <a:endParaRPr lang="hr-HR" sz="4400" dirty="0">
              <a:solidFill>
                <a:srgbClr val="7030A0"/>
              </a:solidFill>
            </a:endParaRPr>
          </a:p>
          <a:p>
            <a:endParaRPr lang="hr-HR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27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Bivši 1.a  danas je  4.a razred</a:t>
            </a:r>
            <a:endParaRPr lang="hr-H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4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5746650"/>
          </a:xfrm>
        </p:spPr>
        <p:txBody>
          <a:bodyPr>
            <a:noAutofit/>
          </a:bodyPr>
          <a:lstStyle/>
          <a:p>
            <a:pPr algn="l"/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Moji najdraži </a:t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„ne-matematičari”</a:t>
            </a:r>
            <a:b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(nisu natjecatelji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ali su zdušni pomagači u organizaciji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g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radskog natjecanja iz matematike )</a:t>
            </a:r>
            <a:endParaRPr lang="hr-H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natjecanj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764704"/>
            <a:ext cx="3960440" cy="5832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pPr marL="0" indent="0">
              <a:buNone/>
            </a:pPr>
            <a:endParaRPr lang="hr-HR" dirty="0" smtClean="0"/>
          </a:p>
          <a:p>
            <a:pPr marL="0" indent="0">
              <a:buNone/>
            </a:pPr>
            <a:r>
              <a:rPr lang="hr-HR" sz="4400" dirty="0" smtClean="0">
                <a:solidFill>
                  <a:schemeClr val="accent1">
                    <a:lumMod val="75000"/>
                  </a:schemeClr>
                </a:solidFill>
              </a:rPr>
              <a:t>Nastavni sat održan je 12.svibnja 2017. godine (  produženje mandata mog  savjetništva )</a:t>
            </a:r>
            <a:endParaRPr lang="hr-HR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2002234"/>
          </a:xfrm>
        </p:spPr>
        <p:txBody>
          <a:bodyPr>
            <a:noAutofit/>
          </a:bodyPr>
          <a:lstStyle/>
          <a:p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dirty="0" smtClean="0">
                <a:solidFill>
                  <a:srgbClr val="C00000"/>
                </a:solidFill>
              </a:rPr>
              <a:t>Trud </a:t>
            </a: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učenika i </a:t>
            </a:r>
            <a:r>
              <a:rPr lang="hr-HR" dirty="0" smtClean="0">
                <a:solidFill>
                  <a:srgbClr val="C00000"/>
                </a:solidFill>
              </a:rPr>
              <a:t>želja da pokažu svoje znanje </a:t>
            </a: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 prilikom uvida u stručno –pedagoški rad  njihove  razrednice</a:t>
            </a:r>
            <a:endParaRPr lang="hr-H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85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752599"/>
          </a:xfrm>
        </p:spPr>
        <p:txBody>
          <a:bodyPr>
            <a:normAutofit fontScale="90000"/>
          </a:bodyPr>
          <a:lstStyle/>
          <a:p>
            <a:r>
              <a:rPr lang="hr-HR" dirty="0" smtClean="0"/>
              <a:t> </a:t>
            </a: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GODIŠNJI ISPITI ZNANJA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 zamjena uloga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pic>
        <p:nvPicPr>
          <p:cNvPr id="4" name="Rezervirano mjesto sadržaja 3" descr="IMG_00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752600"/>
            <a:ext cx="2667000" cy="4648200"/>
          </a:xfrm>
          <a:prstGeom prst="rect">
            <a:avLst/>
          </a:prstGeom>
        </p:spPr>
      </p:pic>
      <p:pic>
        <p:nvPicPr>
          <p:cNvPr id="5" name="Rezervirano mjesto sadržaja 3" descr="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4973" y="1752600"/>
            <a:ext cx="5108027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039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04664"/>
            <a:ext cx="8291264" cy="572149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hr-HR" sz="14400" dirty="0" smtClean="0"/>
              <a:t>   </a:t>
            </a:r>
            <a:r>
              <a:rPr lang="hr-HR" sz="14400" dirty="0" smtClean="0">
                <a:solidFill>
                  <a:schemeClr val="accent1">
                    <a:lumMod val="75000"/>
                  </a:schemeClr>
                </a:solidFill>
              </a:rPr>
              <a:t>Učenici  formiraju 4 radne grupe  po     vlastitom izboru, od 5-6 članova.</a:t>
            </a:r>
          </a:p>
          <a:p>
            <a:pPr>
              <a:buNone/>
            </a:pPr>
            <a:r>
              <a:rPr lang="hr-HR" sz="14400" dirty="0" smtClean="0">
                <a:solidFill>
                  <a:schemeClr val="accent1">
                    <a:lumMod val="75000"/>
                  </a:schemeClr>
                </a:solidFill>
              </a:rPr>
              <a:t>    Radna grupa bira svog voditelja</a:t>
            </a:r>
          </a:p>
          <a:p>
            <a:pPr algn="ctr">
              <a:buNone/>
            </a:pPr>
            <a:endParaRPr lang="hr-HR" sz="73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            </a:t>
            </a:r>
            <a:r>
              <a:rPr lang="hr-HR" sz="14400" dirty="0" smtClean="0">
                <a:solidFill>
                  <a:schemeClr val="accent1">
                    <a:lumMod val="75000"/>
                  </a:schemeClr>
                </a:solidFill>
              </a:rPr>
              <a:t>Voditelj  grupe iz šešira  izvlači ime nastavne cjeline iz koje će grupa slagati zadatke. </a:t>
            </a:r>
          </a:p>
          <a:p>
            <a:pPr>
              <a:buNone/>
            </a:pPr>
            <a:r>
              <a:rPr lang="hr-HR" sz="14400" dirty="0" smtClean="0">
                <a:solidFill>
                  <a:srgbClr val="FF0000"/>
                </a:solidFill>
              </a:rPr>
              <a:t>     1. Brojevi</a:t>
            </a:r>
          </a:p>
          <a:p>
            <a:pPr>
              <a:buNone/>
            </a:pPr>
            <a:r>
              <a:rPr lang="hr-HR" sz="14400" dirty="0" smtClean="0">
                <a:solidFill>
                  <a:srgbClr val="FF0000"/>
                </a:solidFill>
              </a:rPr>
              <a:t>     2. Nizovi</a:t>
            </a:r>
          </a:p>
          <a:p>
            <a:pPr>
              <a:buNone/>
            </a:pPr>
            <a:r>
              <a:rPr lang="hr-HR" sz="14400" dirty="0" smtClean="0">
                <a:solidFill>
                  <a:srgbClr val="FF0000"/>
                </a:solidFill>
              </a:rPr>
              <a:t>     3. Funkcije</a:t>
            </a:r>
          </a:p>
          <a:p>
            <a:pPr>
              <a:buNone/>
            </a:pPr>
            <a:r>
              <a:rPr lang="hr-HR" sz="14400" dirty="0" smtClean="0">
                <a:solidFill>
                  <a:srgbClr val="FF0000"/>
                </a:solidFill>
              </a:rPr>
              <a:t>     4. Derivacije i integrali</a:t>
            </a:r>
          </a:p>
          <a:p>
            <a:pPr>
              <a:buNone/>
            </a:pPr>
            <a:endParaRPr lang="hr-HR" sz="1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sz="1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hr-HR" sz="36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pl-PL" sz="3600" dirty="0" smtClean="0"/>
              <a:t/>
            </a:r>
            <a:br>
              <a:rPr lang="pl-PL" sz="3600" dirty="0" smtClean="0"/>
            </a:br>
            <a:endParaRPr lang="hr-HR" sz="3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endParaRPr lang="hr-H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836712"/>
            <a:ext cx="1095682" cy="162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820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81000" y="319882"/>
            <a:ext cx="8229600" cy="1585118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/>
            </a:r>
            <a:br>
              <a:rPr lang="hr-HR" b="1" dirty="0" smtClean="0"/>
            </a:br>
            <a:r>
              <a:rPr lang="hr-HR" b="1" dirty="0" smtClean="0"/>
              <a:t/>
            </a:r>
            <a:br>
              <a:rPr lang="hr-HR" b="1" dirty="0" smtClean="0"/>
            </a:br>
            <a:r>
              <a:rPr lang="hr-HR" b="1" dirty="0" smtClean="0"/>
              <a:t> </a:t>
            </a:r>
            <a:r>
              <a:rPr lang="hr-HR" b="1" dirty="0" smtClean="0">
                <a:solidFill>
                  <a:srgbClr val="FF0000"/>
                </a:solidFill>
              </a:rPr>
              <a:t>Kako s</a:t>
            </a:r>
            <a:r>
              <a:rPr lang="en-US" b="1" dirty="0" err="1" smtClean="0">
                <a:solidFill>
                  <a:srgbClr val="FF0000"/>
                </a:solidFill>
              </a:rPr>
              <a:t>astaviti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hr-HR" b="1" dirty="0" smtClean="0">
                <a:solidFill>
                  <a:srgbClr val="FF0000"/>
                </a:solidFill>
              </a:rPr>
              <a:t> ispit?</a:t>
            </a:r>
            <a:r>
              <a:rPr lang="hr-HR" b="1" dirty="0" smtClean="0"/>
              <a:t/>
            </a:r>
            <a:br>
              <a:rPr lang="hr-HR" b="1" dirty="0" smtClean="0"/>
            </a:b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 </a:t>
            </a:r>
            <a:endParaRPr lang="hr-HR" dirty="0"/>
          </a:p>
          <a:p>
            <a:pPr>
              <a:buNone/>
            </a:pPr>
            <a:r>
              <a:rPr lang="hr-HR" dirty="0" smtClean="0"/>
              <a:t>   </a:t>
            </a:r>
          </a:p>
          <a:p>
            <a:pPr>
              <a:buNone/>
            </a:pPr>
            <a:r>
              <a:rPr lang="hr-HR" dirty="0" smtClean="0"/>
              <a:t>    </a:t>
            </a:r>
            <a:endParaRPr lang="hr-HR" dirty="0"/>
          </a:p>
        </p:txBody>
      </p:sp>
      <p:pic>
        <p:nvPicPr>
          <p:cNvPr id="5" name="Picture 4" descr="https://encrypted-tbn0.gstatic.com/images?q=tbn:ANd9GcRj-C3RSuBeYaW_lNug581KyRcifTj9aEmnnYf1a5DDz8zM2JLsejTod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438400"/>
            <a:ext cx="3429000" cy="3198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50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3082354"/>
          </a:xfrm>
        </p:spPr>
        <p:txBody>
          <a:bodyPr>
            <a:normAutofit fontScale="90000"/>
          </a:bodyPr>
          <a:lstStyle/>
          <a:p>
            <a:pPr algn="l"/>
            <a:r>
              <a:rPr lang="hr-HR" b="1" dirty="0" smtClean="0">
                <a:solidFill>
                  <a:srgbClr val="C00000"/>
                </a:solidFill>
              </a:rPr>
              <a:t>Cilj ankete :</a:t>
            </a:r>
            <a:r>
              <a:rPr lang="hr-HR" dirty="0" smtClean="0"/>
              <a:t/>
            </a:r>
            <a:br>
              <a:rPr lang="hr-HR" dirty="0" smtClean="0"/>
            </a:br>
            <a:r>
              <a:rPr lang="hr-HR" dirty="0">
                <a:solidFill>
                  <a:schemeClr val="accent1">
                    <a:lumMod val="75000"/>
                  </a:schemeClr>
                </a:solidFill>
              </a:rPr>
              <a:t>P</a:t>
            </a: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ostići što bolje rezultate pri vrednovanju učeničkih postignuća</a:t>
            </a:r>
            <a:b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dirty="0" smtClean="0">
                <a:solidFill>
                  <a:schemeClr val="accent1">
                    <a:lumMod val="75000"/>
                  </a:schemeClr>
                </a:solidFill>
              </a:rPr>
              <a:t>i pri tome uvažavati učenička mišljenja i stavove.</a:t>
            </a:r>
            <a:endParaRPr lang="hr-H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slika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188972"/>
            <a:ext cx="5503543" cy="366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0000"/>
                </a:solidFill>
              </a:rPr>
              <a:t>Upute za sastavljanje ispita</a:t>
            </a:r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4" name="Picture 10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209800"/>
            <a:ext cx="7239000" cy="336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Pravokutnik 9"/>
          <p:cNvSpPr/>
          <p:nvPr/>
        </p:nvSpPr>
        <p:spPr>
          <a:xfrm>
            <a:off x="2057401" y="5294530"/>
            <a:ext cx="137159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dirty="0" smtClean="0">
                <a:latin typeface="Arial" panose="020B0604020202020204" pitchFamily="34" charset="0"/>
                <a:ea typeface="Calibri" panose="020F0502020204030204" pitchFamily="34" charset="0"/>
              </a:rPr>
              <a:t>Težina zadataka</a:t>
            </a:r>
          </a:p>
          <a:p>
            <a:endParaRPr lang="hr-HR" dirty="0" smtClean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hr-HR" dirty="0"/>
          </a:p>
        </p:txBody>
      </p:sp>
      <p:sp>
        <p:nvSpPr>
          <p:cNvPr id="11" name="Pravokutnik 10"/>
          <p:cNvSpPr/>
          <p:nvPr/>
        </p:nvSpPr>
        <p:spPr>
          <a:xfrm>
            <a:off x="5181600" y="5294530"/>
            <a:ext cx="22860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hr-HR" sz="2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Prilagodba  svim učenicima</a:t>
            </a:r>
          </a:p>
          <a:p>
            <a:pPr>
              <a:spcAft>
                <a:spcPts val="0"/>
              </a:spcAft>
            </a:pPr>
            <a:endParaRPr lang="hr-HR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endParaRPr lang="hr-HR" sz="2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8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C00000"/>
                </a:solidFill>
              </a:rPr>
              <a:t>Materijali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8316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hr-HR" sz="3600" dirty="0" smtClean="0">
                <a:solidFill>
                  <a:srgbClr val="0070C0"/>
                </a:solidFill>
              </a:rPr>
              <a:t>Iz udžbenika i zbirke zadataka Matematika 4 , prvi i drugi dio</a:t>
            </a:r>
            <a:r>
              <a:rPr lang="en-US" sz="3600" dirty="0" smtClean="0">
                <a:solidFill>
                  <a:srgbClr val="0070C0"/>
                </a:solidFill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</a:rPr>
              <a:t>zbirke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zadataka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sa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pismenih</a:t>
            </a:r>
            <a:r>
              <a:rPr lang="en-US" sz="3600" dirty="0" smtClean="0">
                <a:solidFill>
                  <a:srgbClr val="0070C0"/>
                </a:solidFill>
              </a:rPr>
              <a:t>  </a:t>
            </a:r>
            <a:r>
              <a:rPr lang="en-US" sz="3600" dirty="0" err="1" smtClean="0">
                <a:solidFill>
                  <a:srgbClr val="0070C0"/>
                </a:solidFill>
              </a:rPr>
              <a:t>ispita</a:t>
            </a:r>
            <a:r>
              <a:rPr lang="en-US" sz="3600" dirty="0" smtClean="0">
                <a:solidFill>
                  <a:srgbClr val="0070C0"/>
                </a:solidFill>
              </a:rPr>
              <a:t>,</a:t>
            </a:r>
            <a:r>
              <a:rPr lang="hr-HR" sz="3600" dirty="0" smtClean="0">
                <a:solidFill>
                  <a:srgbClr val="0070C0"/>
                </a:solidFill>
              </a:rPr>
              <a:t>   školskih zadaćnica,  i materijala sa web stranice  ncvvo.hr/drzavnamatura </a:t>
            </a:r>
            <a:r>
              <a:rPr lang="en-US" sz="3600" dirty="0" err="1" smtClean="0">
                <a:solidFill>
                  <a:srgbClr val="0070C0"/>
                </a:solidFill>
              </a:rPr>
              <a:t>svaka</a:t>
            </a:r>
            <a:r>
              <a:rPr lang="hr-HR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radna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skupina</a:t>
            </a:r>
            <a:r>
              <a:rPr lang="en-US" sz="3600" dirty="0" smtClean="0">
                <a:solidFill>
                  <a:srgbClr val="0070C0"/>
                </a:solidFill>
              </a:rPr>
              <a:t>  </a:t>
            </a:r>
            <a:r>
              <a:rPr lang="en-US" sz="3600" dirty="0" err="1" smtClean="0">
                <a:solidFill>
                  <a:srgbClr val="0070C0"/>
                </a:solidFill>
              </a:rPr>
              <a:t>treba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hr-HR" sz="3600" dirty="0" smtClean="0">
                <a:solidFill>
                  <a:srgbClr val="0070C0"/>
                </a:solidFill>
              </a:rPr>
              <a:t>  izabrati :   </a:t>
            </a:r>
          </a:p>
          <a:p>
            <a:pPr>
              <a:buNone/>
            </a:pPr>
            <a:r>
              <a:rPr lang="hr-HR" sz="3600" b="1" dirty="0">
                <a:solidFill>
                  <a:srgbClr val="0070C0"/>
                </a:solidFill>
              </a:rPr>
              <a:t> </a:t>
            </a:r>
            <a:r>
              <a:rPr lang="hr-HR" sz="3600" b="1" dirty="0" smtClean="0">
                <a:solidFill>
                  <a:srgbClr val="0070C0"/>
                </a:solidFill>
              </a:rPr>
              <a:t>   </a:t>
            </a:r>
            <a:r>
              <a:rPr lang="en-US" sz="3600" dirty="0" smtClean="0">
                <a:solidFill>
                  <a:srgbClr val="0070C0"/>
                </a:solidFill>
              </a:rPr>
              <a:t>4</a:t>
            </a:r>
            <a:r>
              <a:rPr lang="hr-HR" sz="3600" dirty="0" smtClean="0">
                <a:solidFill>
                  <a:srgbClr val="0070C0"/>
                </a:solidFill>
              </a:rPr>
              <a:t> zadatka za </a:t>
            </a:r>
            <a:r>
              <a:rPr lang="en-US" sz="3600" dirty="0" err="1" smtClean="0">
                <a:solidFill>
                  <a:srgbClr val="0070C0"/>
                </a:solidFill>
              </a:rPr>
              <a:t>nastavn</a:t>
            </a:r>
            <a:r>
              <a:rPr lang="hr-HR" sz="3600" dirty="0" smtClean="0">
                <a:solidFill>
                  <a:srgbClr val="0070C0"/>
                </a:solidFill>
              </a:rPr>
              <a:t>ih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cjelin</a:t>
            </a:r>
            <a:r>
              <a:rPr lang="hr-HR" sz="3600" dirty="0" smtClean="0">
                <a:solidFill>
                  <a:srgbClr val="0070C0"/>
                </a:solidFill>
              </a:rPr>
              <a:t>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</a:p>
          <a:p>
            <a:pPr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    </a:t>
            </a:r>
            <a:r>
              <a:rPr lang="hr-HR" sz="3600" dirty="0" smtClean="0">
                <a:solidFill>
                  <a:srgbClr val="C00000"/>
                </a:solidFill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</a:rPr>
              <a:t>1.Brojevi    </a:t>
            </a:r>
            <a:endParaRPr lang="hr-HR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hr-HR" sz="3600" b="1" dirty="0">
                <a:solidFill>
                  <a:srgbClr val="C00000"/>
                </a:solidFill>
              </a:rPr>
              <a:t> </a:t>
            </a:r>
            <a:r>
              <a:rPr lang="hr-HR" sz="3600" b="1" dirty="0" smtClean="0">
                <a:solidFill>
                  <a:srgbClr val="C00000"/>
                </a:solidFill>
              </a:rPr>
              <a:t>    </a:t>
            </a:r>
            <a:r>
              <a:rPr lang="en-US" sz="3600" b="1" dirty="0" smtClean="0">
                <a:solidFill>
                  <a:srgbClr val="C00000"/>
                </a:solidFill>
              </a:rPr>
              <a:t>2. </a:t>
            </a:r>
            <a:r>
              <a:rPr lang="en-US" sz="3600" b="1" dirty="0" err="1" smtClean="0">
                <a:solidFill>
                  <a:srgbClr val="C00000"/>
                </a:solidFill>
              </a:rPr>
              <a:t>Nizovi</a:t>
            </a:r>
            <a:r>
              <a:rPr lang="en-US" sz="3600" b="1" dirty="0" smtClean="0">
                <a:solidFill>
                  <a:srgbClr val="C00000"/>
                </a:solidFill>
              </a:rPr>
              <a:t>    </a:t>
            </a:r>
            <a:endParaRPr lang="hr-HR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hr-HR" sz="3600" b="1" dirty="0">
                <a:solidFill>
                  <a:srgbClr val="C00000"/>
                </a:solidFill>
              </a:rPr>
              <a:t> </a:t>
            </a:r>
            <a:r>
              <a:rPr lang="hr-HR" sz="3600" b="1" dirty="0" smtClean="0">
                <a:solidFill>
                  <a:srgbClr val="C00000"/>
                </a:solidFill>
              </a:rPr>
              <a:t>    </a:t>
            </a:r>
            <a:r>
              <a:rPr lang="en-US" sz="3600" b="1" dirty="0" smtClean="0">
                <a:solidFill>
                  <a:srgbClr val="C00000"/>
                </a:solidFill>
              </a:rPr>
              <a:t>3. </a:t>
            </a:r>
            <a:r>
              <a:rPr lang="en-US" sz="3600" b="1" dirty="0" err="1" smtClean="0">
                <a:solidFill>
                  <a:srgbClr val="C00000"/>
                </a:solidFill>
              </a:rPr>
              <a:t>Funkcije</a:t>
            </a:r>
            <a:r>
              <a:rPr lang="en-US" sz="3600" b="1" dirty="0" smtClean="0">
                <a:solidFill>
                  <a:srgbClr val="C00000"/>
                </a:solidFill>
              </a:rPr>
              <a:t>   </a:t>
            </a:r>
            <a:endParaRPr lang="hr-HR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hr-HR" sz="3600" b="1" dirty="0">
                <a:solidFill>
                  <a:srgbClr val="0070C0"/>
                </a:solidFill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</a:rPr>
              <a:t>  </a:t>
            </a:r>
            <a:r>
              <a:rPr lang="hr-HR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smtClean="0">
                <a:solidFill>
                  <a:srgbClr val="0070C0"/>
                </a:solidFill>
              </a:rPr>
              <a:t>5 </a:t>
            </a:r>
            <a:r>
              <a:rPr lang="en-US" sz="3600" dirty="0" err="1" smtClean="0">
                <a:solidFill>
                  <a:srgbClr val="0070C0"/>
                </a:solidFill>
              </a:rPr>
              <a:t>zadataka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iz</a:t>
            </a:r>
            <a:r>
              <a:rPr lang="en-US" sz="3600" dirty="0" smtClean="0">
                <a:solidFill>
                  <a:srgbClr val="0070C0"/>
                </a:solidFill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</a:rPr>
              <a:t>cjeline</a:t>
            </a:r>
            <a:r>
              <a:rPr lang="en-US" sz="3600" dirty="0" smtClean="0">
                <a:solidFill>
                  <a:srgbClr val="0070C0"/>
                </a:solidFill>
              </a:rPr>
              <a:t>  </a:t>
            </a:r>
            <a:r>
              <a:rPr lang="en-US" sz="3600" b="1" dirty="0" smtClean="0">
                <a:solidFill>
                  <a:srgbClr val="C00000"/>
                </a:solidFill>
              </a:rPr>
              <a:t>4. </a:t>
            </a:r>
            <a:r>
              <a:rPr lang="en-US" sz="3600" b="1" dirty="0" err="1" smtClean="0">
                <a:solidFill>
                  <a:srgbClr val="C00000"/>
                </a:solidFill>
              </a:rPr>
              <a:t>Derivacije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i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integrali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endParaRPr lang="hr-HR" sz="3600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159248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7600" dirty="0" smtClean="0">
                <a:solidFill>
                  <a:srgbClr val="C00000"/>
                </a:solidFill>
              </a:rPr>
              <a:t>BODOVANJE </a:t>
            </a:r>
          </a:p>
          <a:p>
            <a:pPr algn="ctr">
              <a:buNone/>
            </a:pPr>
            <a:endParaRPr lang="en-US" sz="1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hr-HR" sz="14400" dirty="0" smtClean="0"/>
              <a:t>Za cjeline     </a:t>
            </a:r>
            <a:endParaRPr lang="en-US" sz="14400" dirty="0" smtClean="0"/>
          </a:p>
          <a:p>
            <a:pPr>
              <a:buNone/>
            </a:pPr>
            <a:r>
              <a:rPr lang="hr-HR" sz="11100" dirty="0" smtClean="0"/>
              <a:t> </a:t>
            </a:r>
            <a:r>
              <a:rPr lang="hr-HR" sz="14400" dirty="0" smtClean="0">
                <a:solidFill>
                  <a:srgbClr val="C00000"/>
                </a:solidFill>
              </a:rPr>
              <a:t>1 . </a:t>
            </a:r>
            <a:r>
              <a:rPr lang="hr-HR" sz="14400" b="1" dirty="0" smtClean="0">
                <a:solidFill>
                  <a:srgbClr val="C00000"/>
                </a:solidFill>
              </a:rPr>
              <a:t>Brojevi   </a:t>
            </a:r>
            <a:r>
              <a:rPr lang="hr-HR" sz="14400" dirty="0" smtClean="0">
                <a:solidFill>
                  <a:srgbClr val="C00000"/>
                </a:solidFill>
              </a:rPr>
              <a:t>   2. </a:t>
            </a:r>
            <a:r>
              <a:rPr lang="hr-HR" sz="14400" b="1" dirty="0" smtClean="0">
                <a:solidFill>
                  <a:srgbClr val="C00000"/>
                </a:solidFill>
              </a:rPr>
              <a:t>Nizovi </a:t>
            </a:r>
            <a:r>
              <a:rPr lang="hr-HR" sz="14400" dirty="0" smtClean="0">
                <a:solidFill>
                  <a:srgbClr val="C00000"/>
                </a:solidFill>
              </a:rPr>
              <a:t>       3. </a:t>
            </a:r>
            <a:r>
              <a:rPr lang="hr-HR" sz="14400" b="1" dirty="0" smtClean="0">
                <a:solidFill>
                  <a:srgbClr val="C00000"/>
                </a:solidFill>
              </a:rPr>
              <a:t>Funkcije </a:t>
            </a:r>
            <a:r>
              <a:rPr lang="hr-HR" sz="14400" dirty="0" smtClean="0">
                <a:solidFill>
                  <a:srgbClr val="C00000"/>
                </a:solidFill>
              </a:rPr>
              <a:t> </a:t>
            </a:r>
            <a:endParaRPr lang="hr-HR" sz="111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hr-HR" sz="14400" dirty="0" smtClean="0"/>
              <a:t>biramo   </a:t>
            </a:r>
            <a:r>
              <a:rPr lang="en-US" sz="14400" dirty="0" smtClean="0"/>
              <a:t>4</a:t>
            </a:r>
            <a:r>
              <a:rPr lang="hr-HR" sz="14400" dirty="0" smtClean="0"/>
              <a:t> zadatka i to :</a:t>
            </a:r>
          </a:p>
          <a:p>
            <a:pPr>
              <a:buNone/>
            </a:pPr>
            <a:endParaRPr lang="hr-HR" sz="11100" dirty="0" smtClean="0"/>
          </a:p>
          <a:p>
            <a:pPr>
              <a:buNone/>
            </a:pPr>
            <a:r>
              <a:rPr lang="hr-HR" sz="14400" dirty="0" smtClean="0"/>
              <a:t> </a:t>
            </a:r>
            <a:r>
              <a:rPr lang="hr-HR" sz="14400" b="1" dirty="0" smtClean="0"/>
              <a:t>1  lagani  </a:t>
            </a:r>
            <a:r>
              <a:rPr lang="hr-HR" sz="14400" dirty="0" smtClean="0"/>
              <a:t>zadatak za </a:t>
            </a:r>
            <a:r>
              <a:rPr lang="hr-HR" sz="14400" b="1" dirty="0" smtClean="0"/>
              <a:t>1 bod   </a:t>
            </a:r>
          </a:p>
          <a:p>
            <a:pPr>
              <a:buNone/>
            </a:pPr>
            <a:endParaRPr lang="hr-HR" sz="11100" dirty="0" smtClean="0"/>
          </a:p>
          <a:p>
            <a:pPr>
              <a:buNone/>
            </a:pPr>
            <a:r>
              <a:rPr lang="hr-HR" sz="14400" dirty="0" smtClean="0"/>
              <a:t> </a:t>
            </a:r>
            <a:r>
              <a:rPr lang="en-US" sz="14400" b="1" dirty="0" smtClean="0"/>
              <a:t>2</a:t>
            </a:r>
            <a:r>
              <a:rPr lang="hr-HR" sz="14400" b="1" dirty="0" smtClean="0"/>
              <a:t> srednje tešk</a:t>
            </a:r>
            <a:r>
              <a:rPr lang="en-US" sz="14400" b="1" dirty="0" smtClean="0"/>
              <a:t>a</a:t>
            </a:r>
            <a:r>
              <a:rPr lang="hr-HR" sz="14400" b="1" dirty="0" smtClean="0"/>
              <a:t> </a:t>
            </a:r>
            <a:r>
              <a:rPr lang="hr-HR" sz="14400" dirty="0" smtClean="0"/>
              <a:t>zadat</a:t>
            </a:r>
            <a:r>
              <a:rPr lang="en-US" sz="14400" dirty="0" smtClean="0"/>
              <a:t>ka , </a:t>
            </a:r>
            <a:r>
              <a:rPr lang="en-US" sz="14400" dirty="0" err="1" smtClean="0"/>
              <a:t>svaki</a:t>
            </a:r>
            <a:r>
              <a:rPr lang="en-US" sz="14400" dirty="0" smtClean="0"/>
              <a:t> </a:t>
            </a:r>
            <a:r>
              <a:rPr lang="hr-HR" sz="14400" dirty="0" smtClean="0"/>
              <a:t>  za </a:t>
            </a:r>
            <a:r>
              <a:rPr lang="hr-HR" sz="14400" b="1" dirty="0" smtClean="0"/>
              <a:t>2 boda</a:t>
            </a:r>
          </a:p>
          <a:p>
            <a:pPr>
              <a:buNone/>
            </a:pPr>
            <a:endParaRPr lang="hr-HR" sz="11100" dirty="0" smtClean="0"/>
          </a:p>
          <a:p>
            <a:pPr>
              <a:buNone/>
            </a:pPr>
            <a:r>
              <a:rPr lang="hr-HR" sz="14400" b="1" dirty="0" smtClean="0"/>
              <a:t>1 te</a:t>
            </a:r>
            <a:r>
              <a:rPr lang="en-US" sz="14400" b="1" dirty="0" err="1" smtClean="0"/>
              <a:t>ži</a:t>
            </a:r>
            <a:r>
              <a:rPr lang="hr-HR" sz="14400" b="1" dirty="0" smtClean="0"/>
              <a:t> </a:t>
            </a:r>
            <a:r>
              <a:rPr lang="hr-HR" sz="14400" dirty="0" smtClean="0"/>
              <a:t>zadatak za </a:t>
            </a:r>
            <a:r>
              <a:rPr lang="hr-HR" sz="14400" b="1" dirty="0" smtClean="0"/>
              <a:t>3 boda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 </a:t>
            </a:r>
          </a:p>
          <a:p>
            <a:pPr>
              <a:buNone/>
            </a:pP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xmlns="" val="38928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hr-HR" sz="3600" dirty="0" smtClean="0"/>
              <a:t>Za cjelinu </a:t>
            </a:r>
            <a:r>
              <a:rPr lang="en-US" sz="3600" dirty="0" smtClean="0"/>
              <a:t>  </a:t>
            </a:r>
            <a:r>
              <a:rPr lang="hr-HR" sz="3600" b="1" dirty="0" smtClean="0">
                <a:solidFill>
                  <a:srgbClr val="C00000"/>
                </a:solidFill>
              </a:rPr>
              <a:t>4. Derivacije i integrali </a:t>
            </a:r>
          </a:p>
          <a:p>
            <a:pPr>
              <a:buNone/>
            </a:pPr>
            <a:endParaRPr lang="hr-HR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hr-HR" sz="3600" dirty="0" smtClean="0"/>
              <a:t> biramo 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 zadat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ka </a:t>
            </a:r>
            <a:r>
              <a:rPr lang="hr-HR" sz="3600" dirty="0" smtClean="0"/>
              <a:t>i to :</a:t>
            </a:r>
          </a:p>
          <a:p>
            <a:pPr>
              <a:buNone/>
            </a:pPr>
            <a:endParaRPr lang="hr-HR" sz="3600" dirty="0" smtClean="0"/>
          </a:p>
          <a:p>
            <a:pPr marL="514350" indent="-514350">
              <a:buNone/>
            </a:pPr>
            <a:r>
              <a:rPr lang="en-US" sz="3600" b="1" dirty="0" smtClean="0"/>
              <a:t>2 </a:t>
            </a:r>
            <a:r>
              <a:rPr lang="hr-HR" sz="3600" b="1" dirty="0" smtClean="0"/>
              <a:t>lagana  </a:t>
            </a:r>
            <a:r>
              <a:rPr lang="hr-HR" sz="3600" dirty="0" smtClean="0"/>
              <a:t>zadatka za </a:t>
            </a:r>
            <a:r>
              <a:rPr lang="hr-HR" sz="3600" b="1" dirty="0" smtClean="0"/>
              <a:t>1 bod</a:t>
            </a:r>
          </a:p>
          <a:p>
            <a:pPr marL="514350" indent="-514350">
              <a:buAutoNum type="arabicPlain" startAt="2"/>
            </a:pPr>
            <a:endParaRPr lang="hr-HR" sz="3600" dirty="0" smtClean="0"/>
          </a:p>
          <a:p>
            <a:pPr>
              <a:buNone/>
            </a:pPr>
            <a:r>
              <a:rPr lang="hr-HR" sz="3600" dirty="0" smtClean="0"/>
              <a:t> </a:t>
            </a:r>
            <a:r>
              <a:rPr lang="en-US" sz="3600" b="1" dirty="0" smtClean="0"/>
              <a:t>2</a:t>
            </a:r>
            <a:r>
              <a:rPr lang="hr-HR" sz="3600" b="1" dirty="0" smtClean="0"/>
              <a:t> srednje tešk</a:t>
            </a:r>
            <a:r>
              <a:rPr lang="en-US" sz="3600" b="1" dirty="0" smtClean="0"/>
              <a:t>a</a:t>
            </a:r>
            <a:r>
              <a:rPr lang="hr-HR" sz="3600" b="1" dirty="0" smtClean="0"/>
              <a:t> </a:t>
            </a:r>
            <a:r>
              <a:rPr lang="hr-HR" sz="3600" dirty="0" smtClean="0"/>
              <a:t>zadatk</a:t>
            </a:r>
            <a:r>
              <a:rPr lang="en-US" sz="3600" dirty="0" smtClean="0"/>
              <a:t>a, </a:t>
            </a:r>
            <a:r>
              <a:rPr lang="en-US" sz="3600" dirty="0" err="1" smtClean="0"/>
              <a:t>svaki</a:t>
            </a:r>
            <a:r>
              <a:rPr lang="hr-HR" sz="3600" dirty="0" smtClean="0"/>
              <a:t>  za </a:t>
            </a:r>
            <a:r>
              <a:rPr lang="hr-HR" sz="3600" b="1" dirty="0" smtClean="0"/>
              <a:t>2 boda</a:t>
            </a:r>
          </a:p>
          <a:p>
            <a:pPr>
              <a:buNone/>
            </a:pPr>
            <a:endParaRPr lang="hr-HR" sz="3600" dirty="0" smtClean="0"/>
          </a:p>
          <a:p>
            <a:pPr>
              <a:buNone/>
            </a:pPr>
            <a:r>
              <a:rPr lang="hr-HR" sz="3600" b="1" dirty="0" smtClean="0"/>
              <a:t>1 te</a:t>
            </a:r>
            <a:r>
              <a:rPr lang="en-US" sz="3600" b="1" dirty="0" err="1" smtClean="0"/>
              <a:t>ži</a:t>
            </a:r>
            <a:r>
              <a:rPr lang="hr-HR" sz="3600" b="1" dirty="0" smtClean="0"/>
              <a:t> </a:t>
            </a:r>
            <a:r>
              <a:rPr lang="hr-HR" sz="3600" dirty="0" smtClean="0"/>
              <a:t>zadatak za </a:t>
            </a:r>
            <a:r>
              <a:rPr lang="hr-HR" sz="3600" b="1" dirty="0" smtClean="0"/>
              <a:t>3 boda</a:t>
            </a:r>
          </a:p>
          <a:p>
            <a:pPr marL="514350" indent="-514350">
              <a:buNone/>
            </a:pPr>
            <a:endParaRPr lang="hr-HR" dirty="0" smtClean="0"/>
          </a:p>
          <a:p>
            <a:pPr marL="514350" indent="-51435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49986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C00000"/>
                </a:solidFill>
              </a:rPr>
              <a:t>Ukupni bodovi 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r-HR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U godišnjem ispitu će biti </a:t>
            </a:r>
          </a:p>
          <a:p>
            <a:pPr>
              <a:buNone/>
            </a:pPr>
            <a:r>
              <a:rPr lang="hr-HR" sz="3600" dirty="0" smtClean="0">
                <a:solidFill>
                  <a:srgbClr val="C00000"/>
                </a:solidFill>
              </a:rPr>
              <a:t> </a:t>
            </a:r>
            <a:r>
              <a:rPr lang="hr-HR" sz="3600" b="1" dirty="0" smtClean="0"/>
              <a:t>5 laganih 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zadataka po 1 bod = </a:t>
            </a:r>
            <a:r>
              <a:rPr lang="hr-HR" sz="3600" b="1" dirty="0" smtClean="0"/>
              <a:t>5 bodova</a:t>
            </a:r>
          </a:p>
          <a:p>
            <a:pPr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b="1" dirty="0" smtClean="0"/>
              <a:t>8</a:t>
            </a:r>
            <a:r>
              <a:rPr lang="hr-HR" sz="3600" b="1" dirty="0" smtClean="0"/>
              <a:t> srednje teška 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zadatka </a:t>
            </a:r>
            <a:r>
              <a:rPr lang="hr-HR" sz="3600" dirty="0" smtClean="0"/>
              <a:t>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po 2 boda = </a:t>
            </a:r>
            <a:r>
              <a:rPr lang="en-US" sz="3600" b="1" dirty="0" smtClean="0"/>
              <a:t>16</a:t>
            </a:r>
            <a:r>
              <a:rPr lang="hr-HR" sz="3600" b="1" dirty="0" smtClean="0"/>
              <a:t> bodova</a:t>
            </a:r>
          </a:p>
          <a:p>
            <a:pPr>
              <a:buNone/>
            </a:pPr>
            <a:r>
              <a:rPr lang="en-US" sz="3600" dirty="0" smtClean="0"/>
              <a:t> </a:t>
            </a:r>
            <a:r>
              <a:rPr lang="hr-HR" sz="3600" b="1" dirty="0" smtClean="0"/>
              <a:t>4 teža zadatka 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po </a:t>
            </a:r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hr-HR" sz="3600" dirty="0" smtClean="0">
                <a:solidFill>
                  <a:schemeClr val="tx2">
                    <a:lumMod val="75000"/>
                  </a:schemeClr>
                </a:solidFill>
              </a:rPr>
              <a:t> boda = </a:t>
            </a:r>
            <a:r>
              <a:rPr lang="hr-HR" sz="3600" b="1" dirty="0" smtClean="0"/>
              <a:t>12 bodova</a:t>
            </a:r>
          </a:p>
          <a:p>
            <a:pPr>
              <a:buNone/>
            </a:pPr>
            <a:endParaRPr lang="hr-HR" sz="3600" dirty="0" smtClean="0"/>
          </a:p>
          <a:p>
            <a:pPr>
              <a:buNone/>
            </a:pPr>
            <a:r>
              <a:rPr lang="hr-HR" sz="3600" dirty="0" smtClean="0"/>
              <a:t> </a:t>
            </a:r>
            <a:r>
              <a:rPr lang="hr-HR" sz="3600" b="1" dirty="0" smtClean="0">
                <a:solidFill>
                  <a:srgbClr val="C00000"/>
                </a:solidFill>
              </a:rPr>
              <a:t>Ukupno </a:t>
            </a:r>
            <a:r>
              <a:rPr lang="en-US" sz="3600" b="1" dirty="0" smtClean="0">
                <a:solidFill>
                  <a:srgbClr val="C00000"/>
                </a:solidFill>
              </a:rPr>
              <a:t>  17 </a:t>
            </a:r>
            <a:r>
              <a:rPr lang="en-US" sz="3600" b="1" dirty="0" err="1" smtClean="0">
                <a:solidFill>
                  <a:srgbClr val="C00000"/>
                </a:solidFill>
              </a:rPr>
              <a:t>zadataka</a:t>
            </a:r>
            <a:r>
              <a:rPr lang="en-US" sz="3600" b="1" dirty="0" smtClean="0">
                <a:solidFill>
                  <a:srgbClr val="C00000"/>
                </a:solidFill>
              </a:rPr>
              <a:t>  </a:t>
            </a:r>
          </a:p>
          <a:p>
            <a:pPr>
              <a:buNone/>
            </a:pPr>
            <a:r>
              <a:rPr lang="en-US" sz="3600" b="1" dirty="0" smtClean="0"/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Ukupno</a:t>
            </a:r>
            <a:r>
              <a:rPr lang="en-US" sz="3600" b="1" dirty="0" smtClean="0">
                <a:solidFill>
                  <a:srgbClr val="C00000"/>
                </a:solidFill>
              </a:rPr>
              <a:t>    33</a:t>
            </a:r>
            <a:r>
              <a:rPr lang="hr-HR" sz="3600" b="1" dirty="0" smtClean="0">
                <a:solidFill>
                  <a:srgbClr val="C00000"/>
                </a:solidFill>
              </a:rPr>
              <a:t> boda</a:t>
            </a:r>
          </a:p>
          <a:p>
            <a:pPr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xmlns="" val="345245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C00000"/>
                </a:solidFill>
              </a:rPr>
              <a:t>Trajanje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err="1" smtClean="0">
                <a:solidFill>
                  <a:srgbClr val="C00000"/>
                </a:solidFill>
              </a:rPr>
              <a:t>ispita</a:t>
            </a:r>
            <a:r>
              <a:rPr lang="en-US" dirty="0" smtClean="0">
                <a:solidFill>
                  <a:srgbClr val="C00000"/>
                </a:solidFill>
              </a:rPr>
              <a:t>:</a:t>
            </a:r>
            <a:r>
              <a:rPr lang="hr-HR" dirty="0" smtClean="0">
                <a:solidFill>
                  <a:srgbClr val="C00000"/>
                </a:solidFill>
              </a:rPr>
              <a:t>    </a:t>
            </a:r>
            <a:r>
              <a:rPr lang="en-US" dirty="0" smtClean="0">
                <a:solidFill>
                  <a:srgbClr val="C00000"/>
                </a:solidFill>
              </a:rPr>
              <a:t>90 </a:t>
            </a:r>
            <a:r>
              <a:rPr lang="en-US" dirty="0" err="1" smtClean="0">
                <a:solidFill>
                  <a:srgbClr val="C00000"/>
                </a:solidFill>
              </a:rPr>
              <a:t>minuta</a:t>
            </a:r>
            <a:r>
              <a:rPr lang="en-US" dirty="0" smtClean="0"/>
              <a:t/>
            </a:r>
            <a:br>
              <a:rPr lang="en-US" dirty="0" smtClean="0"/>
            </a:br>
            <a:endParaRPr lang="hr-H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060848"/>
            <a:ext cx="3150840" cy="4577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3219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hr-HR" dirty="0"/>
              <a:t> </a:t>
            </a:r>
            <a:r>
              <a:rPr lang="hr-HR" dirty="0" smtClean="0"/>
              <a:t>   </a:t>
            </a:r>
            <a:r>
              <a:rPr lang="hr-HR" sz="4400" dirty="0" smtClean="0">
                <a:solidFill>
                  <a:schemeClr val="accent1">
                    <a:lumMod val="50000"/>
                  </a:schemeClr>
                </a:solidFill>
              </a:rPr>
              <a:t>Predložene zadatke  radna grupa treba  napisati na priloženi papir .</a:t>
            </a:r>
          </a:p>
          <a:p>
            <a:pPr>
              <a:buNone/>
            </a:pPr>
            <a:r>
              <a:rPr lang="hr-HR" sz="36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hr-HR" sz="4400" dirty="0" smtClean="0">
                <a:solidFill>
                  <a:schemeClr val="accent1">
                    <a:lumMod val="50000"/>
                  </a:schemeClr>
                </a:solidFill>
              </a:rPr>
              <a:t>Vođa grupe </a:t>
            </a:r>
            <a:r>
              <a:rPr lang="hr-HR" sz="4400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hr-HR" sz="4400" dirty="0" smtClean="0">
                <a:solidFill>
                  <a:schemeClr val="accent1">
                    <a:lumMod val="50000"/>
                  </a:schemeClr>
                </a:solidFill>
              </a:rPr>
              <a:t>treba nalijepiti papir sa zadacima na p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ano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4400" dirty="0" smtClean="0">
                <a:solidFill>
                  <a:schemeClr val="accent1">
                    <a:lumMod val="50000"/>
                  </a:schemeClr>
                </a:solidFill>
              </a:rPr>
              <a:t> i prezentirati  rad.</a:t>
            </a:r>
          </a:p>
          <a:p>
            <a:pPr>
              <a:buNone/>
            </a:pPr>
            <a:endParaRPr lang="hr-HR" sz="3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hr-HR" sz="3600" dirty="0" smtClean="0">
                <a:solidFill>
                  <a:srgbClr val="C00000"/>
                </a:solidFill>
              </a:rPr>
              <a:t>    </a:t>
            </a:r>
            <a:r>
              <a:rPr lang="hr-HR" sz="4800" dirty="0" smtClean="0">
                <a:solidFill>
                  <a:srgbClr val="C00000"/>
                </a:solidFill>
              </a:rPr>
              <a:t>Kod prezentacije treba pojasniti zašto je pojedini zadatak izabran, i osvrnuti se na težinu pojedinog zadatka obrazloženjem stava radne grupe!</a:t>
            </a:r>
            <a:endParaRPr lang="en-US" sz="4800" dirty="0">
              <a:solidFill>
                <a:srgbClr val="C00000"/>
              </a:solidFill>
            </a:endParaRPr>
          </a:p>
          <a:p>
            <a:endParaRPr lang="hr-HR" sz="4800" dirty="0"/>
          </a:p>
        </p:txBody>
      </p:sp>
    </p:spTree>
    <p:extLst>
      <p:ext uri="{BB962C8B-B14F-4D97-AF65-F5344CB8AC3E}">
        <p14:creationId xmlns:p14="http://schemas.microsoft.com/office/powerpoint/2010/main" xmlns="" val="6215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Ocjene</a:t>
            </a:r>
            <a:r>
              <a:rPr lang="en-US" dirty="0" smtClean="0"/>
              <a:t> 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  </a:t>
            </a:r>
            <a:r>
              <a:rPr lang="hr-HR" sz="4400" dirty="0" smtClean="0"/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Radne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grupe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trebaju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predložiti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kriterij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ocjenjivanja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,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odnosno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donijeti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odluku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koliko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je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bodova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potrebno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postići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za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pojedinu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ocjenu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to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izraziti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u </a:t>
            </a:r>
            <a:r>
              <a:rPr lang="en-US" sz="4400" dirty="0" err="1" smtClean="0">
                <a:solidFill>
                  <a:schemeClr val="accent1">
                    <a:lumMod val="50000"/>
                  </a:schemeClr>
                </a:solidFill>
              </a:rPr>
              <a:t>postotku</a:t>
            </a:r>
            <a:r>
              <a:rPr lang="en-US" sz="4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hr-HR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25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   </a:t>
            </a:r>
            <a:endParaRPr lang="hr-HR" sz="4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hr-HR" sz="4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4800" dirty="0" smtClean="0">
                <a:solidFill>
                  <a:schemeClr val="accent1">
                    <a:lumMod val="50000"/>
                  </a:schemeClr>
                </a:solidFill>
              </a:rPr>
              <a:t>  Voditelj grupe  treba 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hr-HR" sz="4800" dirty="0" smtClean="0">
                <a:solidFill>
                  <a:schemeClr val="accent1">
                    <a:lumMod val="50000"/>
                  </a:schemeClr>
                </a:solidFill>
              </a:rPr>
              <a:t>popuniti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priloženu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hr-HR" sz="4800" dirty="0" smtClean="0">
                <a:solidFill>
                  <a:schemeClr val="accent1">
                    <a:lumMod val="50000"/>
                  </a:schemeClr>
                </a:solidFill>
              </a:rPr>
              <a:t>tablicu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vrednovanja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godišnjeg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ispita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to </a:t>
            </a:r>
            <a:r>
              <a:rPr lang="en-US" sz="4800" dirty="0" err="1" smtClean="0">
                <a:solidFill>
                  <a:schemeClr val="accent1">
                    <a:lumMod val="50000"/>
                  </a:schemeClr>
                </a:solidFill>
              </a:rPr>
              <a:t>prezentirati</a:t>
            </a:r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 .</a:t>
            </a:r>
          </a:p>
          <a:p>
            <a:endParaRPr lang="hr-HR" sz="4000" dirty="0"/>
          </a:p>
        </p:txBody>
      </p:sp>
    </p:spTree>
    <p:extLst>
      <p:ext uri="{BB962C8B-B14F-4D97-AF65-F5344CB8AC3E}">
        <p14:creationId xmlns:p14="http://schemas.microsoft.com/office/powerpoint/2010/main" xmlns="" val="19838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Evo rezultata</a:t>
            </a:r>
            <a:endParaRPr lang="hr-HR" dirty="0"/>
          </a:p>
        </p:txBody>
      </p:sp>
      <p:pic>
        <p:nvPicPr>
          <p:cNvPr id="6" name="Rezervirano mjesto sadržaja 5" descr="sve.pan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1" y="1295400"/>
            <a:ext cx="8077200" cy="5181600"/>
          </a:xfrm>
        </p:spPr>
      </p:pic>
    </p:spTree>
    <p:extLst>
      <p:ext uri="{BB962C8B-B14F-4D97-AF65-F5344CB8AC3E}">
        <p14:creationId xmlns:p14="http://schemas.microsoft.com/office/powerpoint/2010/main" xmlns="" val="333663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67544" y="548680"/>
            <a:ext cx="8219256" cy="55774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hr-HR" sz="4400" b="1" dirty="0" smtClean="0">
                <a:solidFill>
                  <a:srgbClr val="FF0000"/>
                </a:solidFill>
              </a:rPr>
              <a:t>  </a:t>
            </a:r>
            <a:r>
              <a:rPr lang="hr-HR" sz="4400" b="1" dirty="0" smtClean="0">
                <a:solidFill>
                  <a:schemeClr val="accent2"/>
                </a:solidFill>
              </a:rPr>
              <a:t>Želja učenika je pisati provjere domaćih zadaća i godišnje ispite znanja!</a:t>
            </a:r>
          </a:p>
          <a:p>
            <a:pPr>
              <a:buNone/>
            </a:pPr>
            <a:r>
              <a:rPr lang="hr-HR" sz="4400" dirty="0" smtClean="0">
                <a:solidFill>
                  <a:srgbClr val="FF0000"/>
                </a:solidFill>
              </a:rPr>
              <a:t>   </a:t>
            </a:r>
            <a:r>
              <a:rPr lang="hr-HR" sz="4400" dirty="0" smtClean="0">
                <a:solidFill>
                  <a:schemeClr val="accent1">
                    <a:lumMod val="75000"/>
                  </a:schemeClr>
                </a:solidFill>
              </a:rPr>
              <a:t>Prezentacija učeničkog mišljenja i stavova o toj temi </a:t>
            </a: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hr-HR" sz="4400" dirty="0" smtClean="0">
                <a:solidFill>
                  <a:schemeClr val="accent1">
                    <a:lumMod val="75000"/>
                  </a:schemeClr>
                </a:solidFill>
              </a:rPr>
              <a:t>održana je na ŽSV-u  nastavnika matematike u gimnazijama Grada Zagreba</a:t>
            </a:r>
          </a:p>
          <a:p>
            <a:pPr>
              <a:buNone/>
            </a:pPr>
            <a:r>
              <a:rPr lang="hr-HR" sz="4400" dirty="0" smtClean="0">
                <a:solidFill>
                  <a:schemeClr val="accent1">
                    <a:lumMod val="75000"/>
                  </a:schemeClr>
                </a:solidFill>
              </a:rPr>
              <a:t>   19.3.2014. </a:t>
            </a:r>
          </a:p>
          <a:p>
            <a:pPr>
              <a:buNone/>
            </a:pPr>
            <a:r>
              <a:rPr lang="hr-HR" sz="44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</a:p>
          <a:p>
            <a:endParaRPr lang="hr-HR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 descr="broje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228600"/>
            <a:ext cx="8382000" cy="6629400"/>
          </a:xfrm>
        </p:spPr>
      </p:pic>
    </p:spTree>
    <p:extLst>
      <p:ext uri="{BB962C8B-B14F-4D97-AF65-F5344CB8AC3E}">
        <p14:creationId xmlns:p14="http://schemas.microsoft.com/office/powerpoint/2010/main" xmlns="" val="212937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 descr="nizov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0"/>
            <a:ext cx="7848600" cy="6858000"/>
          </a:xfrm>
        </p:spPr>
      </p:pic>
    </p:spTree>
    <p:extLst>
      <p:ext uri="{BB962C8B-B14F-4D97-AF65-F5344CB8AC3E}">
        <p14:creationId xmlns:p14="http://schemas.microsoft.com/office/powerpoint/2010/main" xmlns="" val="5548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 descr="funkcij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04800"/>
            <a:ext cx="7983564" cy="6402794"/>
          </a:xfrm>
        </p:spPr>
      </p:pic>
    </p:spTree>
    <p:extLst>
      <p:ext uri="{BB962C8B-B14F-4D97-AF65-F5344CB8AC3E}">
        <p14:creationId xmlns:p14="http://schemas.microsoft.com/office/powerpoint/2010/main" xmlns="" val="166418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zervirano mjesto sadržaja 3" descr="derivacij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457200"/>
            <a:ext cx="7391400" cy="6019800"/>
          </a:xfrm>
        </p:spPr>
      </p:pic>
    </p:spTree>
    <p:extLst>
      <p:ext uri="{BB962C8B-B14F-4D97-AF65-F5344CB8AC3E}">
        <p14:creationId xmlns:p14="http://schemas.microsoft.com/office/powerpoint/2010/main" xmlns="" val="27443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>
                <a:hlinkClick r:id="rId2" action="ppaction://hlinkfile"/>
              </a:rPr>
              <a:t>učenički prijedlog godišnjeg </a:t>
            </a:r>
            <a:r>
              <a:rPr lang="hr-HR" dirty="0" err="1" smtClean="0">
                <a:hlinkClick r:id="rId2" action="ppaction://hlinkfile"/>
              </a:rPr>
              <a:t>ispita.doc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Pozdravlja vas 4.a  !</a:t>
            </a:r>
            <a:endParaRPr lang="hr-HR" dirty="0"/>
          </a:p>
        </p:txBody>
      </p:sp>
      <p:pic>
        <p:nvPicPr>
          <p:cNvPr id="6" name="Rezervirano mjesto sadržaja 5" descr="maturant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00200"/>
            <a:ext cx="6192688" cy="5069160"/>
          </a:xfrm>
        </p:spPr>
      </p:pic>
    </p:spTree>
    <p:extLst>
      <p:ext uri="{BB962C8B-B14F-4D97-AF65-F5344CB8AC3E}">
        <p14:creationId xmlns:p14="http://schemas.microsoft.com/office/powerpoint/2010/main" xmlns="" val="10866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chemeClr val="tx2"/>
                </a:solidFill>
              </a:rPr>
              <a:t>HVALA NA PAŽNJI !</a:t>
            </a:r>
            <a:endParaRPr lang="hr-HR" dirty="0">
              <a:solidFill>
                <a:schemeClr val="tx2"/>
              </a:solidFill>
            </a:endParaRPr>
          </a:p>
        </p:txBody>
      </p:sp>
      <p:pic>
        <p:nvPicPr>
          <p:cNvPr id="4" name="Picture 4" descr="slika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5656" y="1462804"/>
            <a:ext cx="6120680" cy="474493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FF0000"/>
                </a:solidFill>
              </a:rPr>
              <a:t/>
            </a:r>
            <a:br>
              <a:rPr lang="hr-HR" dirty="0" smtClean="0">
                <a:solidFill>
                  <a:srgbClr val="FF0000"/>
                </a:solidFill>
              </a:rPr>
            </a:br>
            <a:r>
              <a:rPr lang="hr-HR" b="1" dirty="0" smtClean="0">
                <a:solidFill>
                  <a:srgbClr val="C00000"/>
                </a:solidFill>
              </a:rPr>
              <a:t>Što kažu učenic</a:t>
            </a:r>
            <a:r>
              <a:rPr lang="en-US" b="1" dirty="0" err="1" smtClean="0">
                <a:solidFill>
                  <a:srgbClr val="C00000"/>
                </a:solidFill>
              </a:rPr>
              <a:t>i</a:t>
            </a:r>
            <a:r>
              <a:rPr lang="hr-HR" b="1" dirty="0" smtClean="0">
                <a:solidFill>
                  <a:srgbClr val="C00000"/>
                </a:solidFill>
              </a:rPr>
              <a:t>? </a:t>
            </a:r>
            <a:endParaRPr lang="hr-HR" b="1" dirty="0">
              <a:solidFill>
                <a:srgbClr val="C0000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Učenici </a:t>
            </a:r>
            <a:r>
              <a:rPr lang="hr-HR" sz="3600" dirty="0" smtClean="0">
                <a:solidFill>
                  <a:srgbClr val="C00000"/>
                </a:solidFill>
              </a:rPr>
              <a:t>žele 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povremeno na satu pisati provjere domaćih zadaća, evo njihovog prijedloga:</a:t>
            </a:r>
          </a:p>
          <a:p>
            <a:r>
              <a:rPr lang="hr-HR" sz="3600" dirty="0">
                <a:solidFill>
                  <a:schemeClr val="accent1">
                    <a:lumMod val="75000"/>
                  </a:schemeClr>
                </a:solidFill>
              </a:rPr>
              <a:t>N</a:t>
            </a:r>
            <a:r>
              <a:rPr lang="hr-HR" sz="3600" dirty="0" smtClean="0">
                <a:solidFill>
                  <a:schemeClr val="accent1">
                    <a:lumMod val="75000"/>
                  </a:schemeClr>
                </a:solidFill>
              </a:rPr>
              <a:t>astavnik zadaje  5 identičnih zadataka iz 5 različitih domaćih zadaća i ocjenjuje ih na način   ”Koliko zadataka točno riješiš – toliku ocjenu   dobiješ”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</TotalTime>
  <Words>1538</Words>
  <Application>Microsoft Office PowerPoint</Application>
  <PresentationFormat>Prikaz na zaslonu (4:3)</PresentationFormat>
  <Paragraphs>287</Paragraphs>
  <Slides>86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86</vt:i4>
      </vt:variant>
    </vt:vector>
  </HeadingPairs>
  <TitlesOfParts>
    <vt:vector size="87" baseType="lpstr">
      <vt:lpstr>Office Theme</vt:lpstr>
      <vt:lpstr>Slajd 1</vt:lpstr>
      <vt:lpstr>Slajd 2</vt:lpstr>
      <vt:lpstr>Slajd 3</vt:lpstr>
      <vt:lpstr>Slajd 4</vt:lpstr>
      <vt:lpstr>Slajd 5</vt:lpstr>
      <vt:lpstr>Slajd 6</vt:lpstr>
      <vt:lpstr>Cilj ankete : Postići što bolje rezultate pri vrednovanju učeničkih postignuća i pri tome uvažavati učenička mišljenja i stavove.</vt:lpstr>
      <vt:lpstr>Slajd 8</vt:lpstr>
      <vt:lpstr> Što kažu učenici? </vt:lpstr>
      <vt:lpstr>Slajd 10</vt:lpstr>
      <vt:lpstr>Što kažu učenici o godišnjim ispitima znanja?</vt:lpstr>
      <vt:lpstr> Godišnji ispiti znanja  da  ili  ne ?  1.razredi Paula Peloza  1.a   2.razredi   roČ stilinoviĆ   2.d  </vt:lpstr>
      <vt:lpstr>Slajd 13</vt:lpstr>
      <vt:lpstr>  Što o godišnjim ispitima kažu PRVAŠI ?  </vt:lpstr>
      <vt:lpstr>Slajd 15</vt:lpstr>
      <vt:lpstr>Slajd 16</vt:lpstr>
      <vt:lpstr>Slajd 17</vt:lpstr>
      <vt:lpstr>Rezultati glasanja učenika 1.a i 1.c</vt:lpstr>
      <vt:lpstr>Slajd 19</vt:lpstr>
      <vt:lpstr>ŠTO AKO LOŠE NAPIŠEMO ISPIT?</vt:lpstr>
      <vt:lpstr>Kriterij ocjenjivanja  </vt:lpstr>
      <vt:lpstr>Riješenost godišnjeg ispita 1.a  u postocima</vt:lpstr>
      <vt:lpstr>Slajd 23</vt:lpstr>
      <vt:lpstr>  Ocjene godišnjeg ispita 1.a    </vt:lpstr>
      <vt:lpstr>Slajd 25</vt:lpstr>
      <vt:lpstr>Slajd 26</vt:lpstr>
      <vt:lpstr> Ocjene godišnjeg ispita 1.c   </vt:lpstr>
      <vt:lpstr> Najlakši zadatak iz godišnjeg ispita :  Ako je (4x-2)(3x-4)=10    koliko je (3x-1)(2x-3)?   Najteži zadatak: U pravokutnom trokutu je kateta a za 3 cm dulja od svoje ortogonalne projekcije na hipotenuzu p, a duljina ortogonalne projekcije druge katete na hipotenuzu q je 15 cm. Odredi stranice b i c tog trokuta.  </vt:lpstr>
      <vt:lpstr>  Što o godišnjim ispitima kažu DRUGAŠI ?  </vt:lpstr>
      <vt:lpstr>2.c razred  2013./2014.</vt:lpstr>
      <vt:lpstr>2.d razred  2013./2014.</vt:lpstr>
      <vt:lpstr>Slajd 32</vt:lpstr>
      <vt:lpstr>Slajd 33</vt:lpstr>
      <vt:lpstr>Slajd 34</vt:lpstr>
      <vt:lpstr>Ocjene godišnjeg ispita 2.c  2013./2014.</vt:lpstr>
      <vt:lpstr>Ocjene godišnjeg ispita 2.d  2013./2014.</vt:lpstr>
      <vt:lpstr>Slajd 37</vt:lpstr>
      <vt:lpstr>Najlakši zadatak</vt:lpstr>
      <vt:lpstr>Najteži zadatak </vt:lpstr>
      <vt:lpstr>  Kraj učeničke prezentacije   Slijedi kratki sažetak i nastavak moje prezentacije  </vt:lpstr>
      <vt:lpstr>   Ocjene godišnjih ispita prvih razreda    šk.god.2013./2014. </vt:lpstr>
      <vt:lpstr> Ocjene godišnjih ispita drugih razreda šk. god. 2013./2014.  </vt:lpstr>
      <vt:lpstr>   Godišnje ispite učenici 1.a pisali su i u dugom i u trećem razredu,  učenici 1.c samo u prvom i drugom  razredu jer im kasnije nisam više predavala .  Učenici 2.c i 2.d pisali su i u  trećem i u četvrtom razredu kada su im se pridružili i učenici 4.a i 4.b razreda koje sam naknadno dobila . Dakle svi naši lanjski maturanti pisali su godišnji ispit. Pogledajte rezultate !    </vt:lpstr>
      <vt:lpstr>Slajd 44</vt:lpstr>
      <vt:lpstr>Rezultati godišnjih ispita  učenika  4.a, 4.b, 4.c i 4.d.razreda, 2015./2016.       </vt:lpstr>
      <vt:lpstr> Državna matura 2015./2016.  Svi naši lanjski maturanti , njih ukupno 108 uspješno su položili  državnu maturu.  A razinu položilo je  84 učenika, prosječno je osvojeno 41,40 bodova, prosječni postotak iznosi  69,01 %, a prosječna  ocjena  je 3,56.  5 je učenika upisalo studij matematike na PMF-u, u Zagrebu. </vt:lpstr>
      <vt:lpstr>Slajd 47</vt:lpstr>
      <vt:lpstr>Školske godine  2013. /2014. dobila razredništvo 1.a razreda i  želim vam  prikazati uspjeh tih učenika iz matematike tijekom 4 godine njihovog školovanja, kako su napredovali i što ih je motiviralo za učenje . </vt:lpstr>
      <vt:lpstr> Na početku šk. god. 2014./2014. u 1.a razredu bilo je 28 učenika, tijekom te godine 3 učenika prešla su u drugu školu ( strukovnu )  tako da je prvi razred uspješno završilo 25 učenika.  U drugom razredu 1 je učenik pao razred pa je drugi razred uspješno završilo 24 učenika, koliko ih ima i danas   u 4.a razredu (šk.god2016./2017.) </vt:lpstr>
      <vt:lpstr> Ocjene godišnjeg ispita 1.a  razreda 2013./2014. </vt:lpstr>
      <vt:lpstr>Ocjene godišnjeg ispita 2.a  razreda 2014./2015. </vt:lpstr>
      <vt:lpstr>   Ocjene godišnjeg ispita 3.a razreda   2015./2016.   </vt:lpstr>
      <vt:lpstr>Ocjene ispita iz derivacija i primjene derivacija na crtanje grafova    4.a  razreda   2016./2017.</vt:lpstr>
      <vt:lpstr>Slajd 54</vt:lpstr>
      <vt:lpstr>Slajd 55</vt:lpstr>
      <vt:lpstr>Slajd 56</vt:lpstr>
      <vt:lpstr>Slajd 57</vt:lpstr>
      <vt:lpstr>Slajd 58</vt:lpstr>
      <vt:lpstr>Slajd 59</vt:lpstr>
      <vt:lpstr>Slajd 60</vt:lpstr>
      <vt:lpstr>Slajd 61</vt:lpstr>
      <vt:lpstr>Slajd 62</vt:lpstr>
      <vt:lpstr>Slajd 63</vt:lpstr>
      <vt:lpstr>Bivši 1.a  danas je  4.a razred</vt:lpstr>
      <vt:lpstr>Moji najdraži  „ne-matematičari” (nisu natjecatelji, ali su zdušni pomagači u organizaciji gradskog natjecanja iz matematike )</vt:lpstr>
      <vt:lpstr> Trud učenika i želja da pokažu svoje znanje  prilikom uvida u stručno –pedagoški rad  njihove  razrednice</vt:lpstr>
      <vt:lpstr> GODIŠNJI ISPITI ZNANJA  zamjena uloga </vt:lpstr>
      <vt:lpstr>Slajd 68</vt:lpstr>
      <vt:lpstr>   Kako sastaviti  ispit?  </vt:lpstr>
      <vt:lpstr>Upute za sastavljanje ispita</vt:lpstr>
      <vt:lpstr>Materijali </vt:lpstr>
      <vt:lpstr>Slajd 72</vt:lpstr>
      <vt:lpstr>Slajd 73</vt:lpstr>
      <vt:lpstr>Ukupni bodovi </vt:lpstr>
      <vt:lpstr> Trajanje ispita:    90 minuta </vt:lpstr>
      <vt:lpstr>Slajd 76</vt:lpstr>
      <vt:lpstr>Ocjene </vt:lpstr>
      <vt:lpstr>Slajd 78</vt:lpstr>
      <vt:lpstr>Evo rezultata</vt:lpstr>
      <vt:lpstr>Slajd 80</vt:lpstr>
      <vt:lpstr>Slajd 81</vt:lpstr>
      <vt:lpstr>Slajd 82</vt:lpstr>
      <vt:lpstr>Slajd 83</vt:lpstr>
      <vt:lpstr>Slajd 84</vt:lpstr>
      <vt:lpstr>Pozdravlja vas 4.a  !</vt:lpstr>
      <vt:lpstr>HVALA NA PAŽNJI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Assia</dc:creator>
  <cp:lastModifiedBy>nlesar</cp:lastModifiedBy>
  <cp:revision>175</cp:revision>
  <dcterms:created xsi:type="dcterms:W3CDTF">2014-06-09T15:35:56Z</dcterms:created>
  <dcterms:modified xsi:type="dcterms:W3CDTF">2017-07-03T12:37:58Z</dcterms:modified>
</cp:coreProperties>
</file>