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70" r:id="rId9"/>
    <p:sldId id="265" r:id="rId10"/>
    <p:sldId id="273" r:id="rId11"/>
    <p:sldId id="266" r:id="rId12"/>
    <p:sldId id="267" r:id="rId13"/>
    <p:sldId id="264" r:id="rId14"/>
    <p:sldId id="268" r:id="rId15"/>
    <p:sldId id="269" r:id="rId16"/>
    <p:sldId id="271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4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2FFC0-AA8D-4C2D-AADA-37D0C96FFC4C}" type="datetimeFigureOut">
              <a:rPr lang="hr-HR" smtClean="0"/>
              <a:pPr/>
              <a:t>3.7.2017.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51911-71B1-414F-939F-A7F694440FD1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58983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51911-71B1-414F-939F-A7F694440FD1}" type="slidenum">
              <a:rPr lang="hr-HR" smtClean="0"/>
              <a:pPr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1186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b="1" dirty="0"/>
              <a:t>VREDNOVANJE UČENIKA S POTEŠKOĆAMA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Zrinka Korbar, prof. mentor</a:t>
            </a:r>
          </a:p>
          <a:p>
            <a:r>
              <a:rPr lang="hr-HR" dirty="0" smtClean="0"/>
              <a:t>III. Gimnazija</a:t>
            </a:r>
          </a:p>
          <a:p>
            <a:r>
              <a:rPr lang="hr-HR" dirty="0" smtClean="0"/>
              <a:t>Zagreb, </a:t>
            </a:r>
            <a:r>
              <a:rPr lang="hr-HR" dirty="0" err="1" smtClean="0"/>
              <a:t>Kušlanova</a:t>
            </a:r>
            <a:r>
              <a:rPr lang="hr-HR" dirty="0" smtClean="0"/>
              <a:t> 52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4323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6379"/>
          </a:xfrm>
        </p:spPr>
        <p:txBody>
          <a:bodyPr/>
          <a:lstStyle/>
          <a:p>
            <a:r>
              <a:rPr lang="hr-HR" dirty="0"/>
              <a:t>Slijepa i slabovidna </a:t>
            </a:r>
            <a:r>
              <a:rPr lang="hr-HR" dirty="0" smtClean="0"/>
              <a:t>učenica – udžbenici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515979"/>
            <a:ext cx="8596668" cy="4525383"/>
          </a:xfrm>
        </p:spPr>
        <p:txBody>
          <a:bodyPr>
            <a:normAutofit/>
          </a:bodyPr>
          <a:lstStyle/>
          <a:p>
            <a:r>
              <a:rPr lang="hr-HR" sz="2800" dirty="0" smtClean="0"/>
              <a:t>Udžbenici na Brajici su izuzetno skupi (do 6000 kn) </a:t>
            </a:r>
          </a:p>
          <a:p>
            <a:r>
              <a:rPr lang="hr-HR" sz="2800" dirty="0" smtClean="0"/>
              <a:t>U prvom i drugom razredu učenica nije imala udžbenik ( na žalost „nestali su”)</a:t>
            </a:r>
          </a:p>
          <a:p>
            <a:r>
              <a:rPr lang="hr-HR" sz="2800" dirty="0" smtClean="0"/>
              <a:t>U trećem razredu učenica je imala udžbenik na Brajici sa reljefnim slikama (trigonometrijske kružnice, trigonometrijskih funkcija i krivulja) što joj je uvelike olakšalo savladavanje gradiva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xmlns="" val="372354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252663"/>
            <a:ext cx="9745579" cy="1155032"/>
          </a:xfrm>
        </p:spPr>
        <p:txBody>
          <a:bodyPr>
            <a:noAutofit/>
          </a:bodyPr>
          <a:lstStyle/>
          <a:p>
            <a:r>
              <a:rPr lang="hr-HR" dirty="0"/>
              <a:t>Slijepa i slabovidna </a:t>
            </a:r>
            <a:r>
              <a:rPr lang="hr-HR" dirty="0" smtClean="0"/>
              <a:t>učenica – radni materijali </a:t>
            </a:r>
            <a:endParaRPr lang="hr-HR" dirty="0"/>
          </a:p>
        </p:txBody>
      </p:sp>
      <p:pic>
        <p:nvPicPr>
          <p:cNvPr id="6" name="Rezervirano mjesto sadržaja 5" descr="C:\Users\ljubica\Dropbox\Camera Uploads\2014-12-08 09.55.0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t="-262" r="6444"/>
          <a:stretch>
            <a:fillRect/>
          </a:stretch>
        </p:blipFill>
        <p:spPr bwMode="auto">
          <a:xfrm rot="5400000">
            <a:off x="393155" y="1999624"/>
            <a:ext cx="4752477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ezervirano mjesto sadržaja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3442" y="1564103"/>
            <a:ext cx="3056021" cy="4644191"/>
          </a:xfrm>
        </p:spPr>
      </p:pic>
    </p:spTree>
    <p:extLst>
      <p:ext uri="{BB962C8B-B14F-4D97-AF65-F5344CB8AC3E}">
        <p14:creationId xmlns:p14="http://schemas.microsoft.com/office/powerpoint/2010/main" xmlns="" val="194866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0133" y="320842"/>
            <a:ext cx="9742013" cy="918411"/>
          </a:xfrm>
        </p:spPr>
        <p:txBody>
          <a:bodyPr>
            <a:normAutofit/>
          </a:bodyPr>
          <a:lstStyle/>
          <a:p>
            <a:r>
              <a:rPr lang="hr-HR" dirty="0"/>
              <a:t>Slijepa i slabovidna učenica- </a:t>
            </a:r>
            <a:r>
              <a:rPr lang="hr-HR" dirty="0" smtClean="0"/>
              <a:t>domaća zadaća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607" y="2334128"/>
            <a:ext cx="3853424" cy="2767262"/>
          </a:xfr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4473" y="2334127"/>
            <a:ext cx="3776221" cy="276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96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3" y="433138"/>
            <a:ext cx="9197453" cy="866274"/>
          </a:xfrm>
        </p:spPr>
        <p:txBody>
          <a:bodyPr>
            <a:noAutofit/>
          </a:bodyPr>
          <a:lstStyle/>
          <a:p>
            <a:r>
              <a:rPr lang="hr-HR" dirty="0"/>
              <a:t>Slijepa i slabovidna </a:t>
            </a:r>
            <a:r>
              <a:rPr lang="hr-HR" dirty="0" smtClean="0"/>
              <a:t>učenica- pismeni ispiti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443789"/>
            <a:ext cx="9197452" cy="4913046"/>
          </a:xfrm>
        </p:spPr>
        <p:txBody>
          <a:bodyPr/>
          <a:lstStyle/>
          <a:p>
            <a:r>
              <a:rPr lang="hr-HR" sz="2800" dirty="0"/>
              <a:t>Sve ispite učenice pišu na redovnom satu</a:t>
            </a:r>
          </a:p>
          <a:p>
            <a:r>
              <a:rPr lang="hr-HR" sz="2800" dirty="0"/>
              <a:t>Na DM imaju pravo na produljeno vrijeme do 100% i asistenta</a:t>
            </a:r>
          </a:p>
          <a:p>
            <a:r>
              <a:rPr lang="hr-HR" sz="2800" dirty="0" smtClean="0"/>
              <a:t>Slabovidna učenica dobije pismeni ispit </a:t>
            </a:r>
            <a:r>
              <a:rPr lang="hr-HR" sz="2800" dirty="0"/>
              <a:t>na crnom tisku uvećanog fonta </a:t>
            </a:r>
          </a:p>
          <a:p>
            <a:r>
              <a:rPr lang="hr-HR" sz="2800" dirty="0" smtClean="0"/>
              <a:t>Slijepa učenica </a:t>
            </a:r>
            <a:r>
              <a:rPr lang="hr-HR" sz="2800" dirty="0"/>
              <a:t>piše test na </a:t>
            </a:r>
            <a:r>
              <a:rPr lang="hr-HR" sz="2800" dirty="0" err="1"/>
              <a:t>Perkinsu</a:t>
            </a:r>
            <a:r>
              <a:rPr lang="hr-HR" sz="2800" dirty="0"/>
              <a:t> i pročita mi </a:t>
            </a:r>
            <a:r>
              <a:rPr lang="hr-HR" sz="2800" dirty="0" smtClean="0"/>
              <a:t>rješenja </a:t>
            </a:r>
            <a:endParaRPr lang="hr-HR" sz="2800" dirty="0"/>
          </a:p>
          <a:p>
            <a:endParaRPr lang="hr-HR" dirty="0"/>
          </a:p>
        </p:txBody>
      </p:sp>
      <p:pic>
        <p:nvPicPr>
          <p:cNvPr id="4" name="Rezervirano mjesto sadržaja 5" descr="Pisaći stroj Perkins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798" y="4412619"/>
            <a:ext cx="223224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6036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20923" y="609600"/>
            <a:ext cx="9513413" cy="834189"/>
          </a:xfrm>
        </p:spPr>
        <p:txBody>
          <a:bodyPr/>
          <a:lstStyle/>
          <a:p>
            <a:r>
              <a:rPr lang="hr-HR" dirty="0"/>
              <a:t>Slijepa i slabovidna učenica- pismeni ispiti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zervirano mjesto sadržaja 2"/>
              <p:cNvSpPr>
                <a:spLocks noGrp="1"/>
              </p:cNvSpPr>
              <p:nvPr>
                <p:ph idx="1"/>
              </p:nvPr>
            </p:nvSpPr>
            <p:spPr>
              <a:xfrm>
                <a:off x="833745" y="1443790"/>
                <a:ext cx="7756803" cy="401854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hr-HR" sz="2800" b="1" u="sng" dirty="0" smtClean="0"/>
                  <a:t>Jednadžbe i nejednadžbe</a:t>
                </a:r>
              </a:p>
              <a:p>
                <a:r>
                  <a:rPr lang="hr-HR" sz="2800" dirty="0" smtClean="0"/>
                  <a:t>1</a:t>
                </a:r>
                <a:r>
                  <a:rPr lang="hr-HR" sz="2800" dirty="0" smtClean="0"/>
                  <a:t>.  Riješite </a:t>
                </a:r>
                <a:r>
                  <a:rPr lang="hr-HR" sz="2800" dirty="0" err="1" smtClean="0"/>
                  <a:t>nejednadžbu</a:t>
                </a:r>
                <a:r>
                  <a:rPr lang="hr-HR" sz="2800" dirty="0" smtClean="0"/>
                  <a:t>: </a:t>
                </a:r>
              </a:p>
              <a:p>
                <a:pPr marL="0" indent="0">
                  <a:buNone/>
                </a:pPr>
                <a:r>
                  <a:rPr lang="hr-HR" sz="2800" dirty="0" smtClean="0"/>
                  <a:t> </a:t>
                </a:r>
                <a14:m>
                  <m:oMath xmlns:m="http://schemas.openxmlformats.org/officeDocument/2006/math">
                    <m:r>
                      <a:rPr lang="hr-HR" sz="2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hr-HR" sz="2800" i="1">
                        <a:latin typeface="Cambria Math" panose="02040503050406030204" pitchFamily="18" charset="0"/>
                      </a:rPr>
                      <m:t>&gt;5−3</m:t>
                    </m:r>
                    <m:d>
                      <m:d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hr-HR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hr-HR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hr-HR" sz="2800" dirty="0"/>
              </a:p>
              <a:p>
                <a:r>
                  <a:rPr lang="hr-HR" sz="2800" dirty="0" smtClean="0"/>
                  <a:t>2. Riješite </a:t>
                </a:r>
                <a:r>
                  <a:rPr lang="hr-HR" sz="2800" dirty="0" err="1"/>
                  <a:t>nejednadžbu</a:t>
                </a:r>
                <a:r>
                  <a:rPr lang="hr-HR" sz="2800" dirty="0"/>
                  <a:t>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−3</m:t>
                        </m:r>
                      </m:num>
                      <m:den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+12</m:t>
                        </m:r>
                      </m:den>
                    </m:f>
                    <m:r>
                      <a:rPr lang="hr-HR" sz="2800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hr-HR" sz="2800" dirty="0"/>
                  <a:t>.</a:t>
                </a:r>
              </a:p>
              <a:p>
                <a:r>
                  <a:rPr lang="hr-HR" sz="2800" dirty="0"/>
                  <a:t>3. Riješite jednadžbu: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hr-HR" sz="2800" i="1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hr-HR" sz="2800" dirty="0"/>
                  <a:t>.</a:t>
                </a:r>
              </a:p>
              <a:p>
                <a:r>
                  <a:rPr lang="hr-HR" sz="2800" dirty="0"/>
                  <a:t>4. Riješite </a:t>
                </a:r>
                <a:r>
                  <a:rPr lang="hr-HR" sz="2800" dirty="0" err="1"/>
                  <a:t>nejednadžbu</a:t>
                </a:r>
                <a:r>
                  <a:rPr lang="hr-HR" sz="2800" dirty="0"/>
                  <a:t>: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hr-HR" sz="2800" i="1">
                        <a:latin typeface="Cambria Math" panose="02040503050406030204" pitchFamily="18" charset="0"/>
                      </a:rPr>
                      <m:t>&gt;5</m:t>
                    </m:r>
                  </m:oMath>
                </a14:m>
                <a:r>
                  <a:rPr lang="hr-HR" sz="2800" dirty="0"/>
                  <a:t>.</a:t>
                </a:r>
              </a:p>
              <a:p>
                <a:endParaRPr lang="hr-HR" dirty="0"/>
              </a:p>
            </p:txBody>
          </p:sp>
        </mc:Choice>
        <mc:Fallback>
          <p:sp>
            <p:nvSpPr>
              <p:cNvPr id="3" name="Rezervirano mjesto sadržaja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3745" y="1443790"/>
                <a:ext cx="7756803" cy="4018548"/>
              </a:xfrm>
              <a:blipFill rotWithShape="0">
                <a:blip r:embed="rId2"/>
                <a:stretch>
                  <a:fillRect l="-1651" t="-151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5432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477319" cy="774032"/>
          </a:xfrm>
        </p:spPr>
        <p:txBody>
          <a:bodyPr/>
          <a:lstStyle/>
          <a:p>
            <a:r>
              <a:rPr lang="hr-HR" dirty="0"/>
              <a:t>Slijepa i slabovidna učenica- pismeni ispiti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zervirano mjesto sadržaja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636295"/>
                <a:ext cx="9477318" cy="440506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hr-HR" sz="2800" b="1" u="sng" dirty="0" smtClean="0"/>
                  <a:t>Kvadratna funkcija</a:t>
                </a:r>
                <a:endParaRPr lang="hr-HR" sz="2800" dirty="0"/>
              </a:p>
              <a:p>
                <a:r>
                  <a:rPr lang="hr-HR" sz="2800" dirty="0"/>
                  <a:t>1. Zadana je kvadratna funkcija </a:t>
                </a:r>
                <a14:m>
                  <m:oMath xmlns:m="http://schemas.openxmlformats.org/officeDocument/2006/math">
                    <m:r>
                      <a:rPr lang="hr-HR" sz="2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r-HR" sz="2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sz="2800" i="1">
                        <a:latin typeface="Cambria Math" panose="02040503050406030204" pitchFamily="18" charset="0"/>
                      </a:rPr>
                      <m:t>+2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−8</m:t>
                    </m:r>
                  </m:oMath>
                </a14:m>
                <a:r>
                  <a:rPr lang="hr-HR" sz="2800" dirty="0"/>
                  <a:t>. Odredi presjek grafa sa koordinatnim osima, tjeme, tip ekstrema i tablicu tijeka.</a:t>
                </a:r>
              </a:p>
              <a:p>
                <a:r>
                  <a:rPr lang="hr-HR" sz="2800" dirty="0"/>
                  <a:t>2. Za koje realne brojeve kvadratna jednadžba </a:t>
                </a:r>
                <a14:m>
                  <m:oMath xmlns:m="http://schemas.openxmlformats.org/officeDocument/2006/math">
                    <m:r>
                      <a:rPr lang="hr-HR" sz="2800" b="0" i="0" smtClean="0">
                        <a:latin typeface="Cambria Math" panose="02040503050406030204" pitchFamily="18" charset="0"/>
                      </a:rPr>
                      <m:t>     </m:t>
                    </m:r>
                  </m:oMath>
                </a14:m>
                <a:endParaRPr lang="hr-HR" sz="2800" b="0" i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hr-HR" sz="2800" dirty="0" smtClean="0"/>
                  <a:t>    </a:t>
                </a:r>
                <a14:m>
                  <m:oMath xmlns:m="http://schemas.openxmlformats.org/officeDocument/2006/math">
                    <m:r>
                      <a:rPr lang="hr-HR" sz="2800" i="1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sz="28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hr-HR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hr-HR" sz="2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hr-HR" sz="2800" dirty="0"/>
                  <a:t> nema </a:t>
                </a:r>
                <a:r>
                  <a:rPr lang="hr-HR" sz="2800" dirty="0" smtClean="0"/>
                  <a:t>realnih </a:t>
                </a:r>
                <a:r>
                  <a:rPr lang="hr-HR" sz="2800" dirty="0"/>
                  <a:t>rješenja?</a:t>
                </a:r>
              </a:p>
              <a:p>
                <a:r>
                  <a:rPr lang="hr-HR" sz="2800" dirty="0"/>
                  <a:t>3. Odredi polinom drugog stupnja koji najveću vrijednost </a:t>
                </a:r>
                <a14:m>
                  <m:oMath xmlns:m="http://schemas.openxmlformats.org/officeDocument/2006/math">
                    <m:r>
                      <a:rPr lang="hr-HR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hr-HR" sz="2800" dirty="0"/>
                  <a:t> postiže za </a:t>
                </a:r>
                <a14:m>
                  <m:oMath xmlns:m="http://schemas.openxmlformats.org/officeDocument/2006/math">
                    <m:r>
                      <a:rPr lang="hr-HR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r-HR" sz="28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hr-HR" sz="2800" dirty="0"/>
                  <a:t> i ako je poznato da je  </a:t>
                </a:r>
                <a14:m>
                  <m:oMath xmlns:m="http://schemas.openxmlformats.org/officeDocument/2006/math">
                    <m:r>
                      <a:rPr lang="hr-HR" sz="2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r-HR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8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hr-HR" sz="2800" i="1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hr-HR" sz="2800" dirty="0"/>
                  <a:t>.</a:t>
                </a:r>
              </a:p>
              <a:p>
                <a:endParaRPr lang="hr-HR" dirty="0"/>
              </a:p>
            </p:txBody>
          </p:sp>
        </mc:Choice>
        <mc:Fallback>
          <p:sp>
            <p:nvSpPr>
              <p:cNvPr id="3" name="Rezervirano mjesto sadržaja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636295"/>
                <a:ext cx="9477318" cy="4405067"/>
              </a:xfrm>
              <a:blipFill rotWithShape="0">
                <a:blip r:embed="rId2"/>
                <a:stretch>
                  <a:fillRect l="-1286" t="-2213" r="-2508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11414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152400"/>
            <a:ext cx="8596668" cy="858253"/>
          </a:xfrm>
        </p:spPr>
        <p:txBody>
          <a:bodyPr/>
          <a:lstStyle/>
          <a:p>
            <a:r>
              <a:rPr lang="hr-HR" dirty="0" smtClean="0"/>
              <a:t>Zaključak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167063"/>
            <a:ext cx="8596668" cy="48743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r-HR" sz="2800" dirty="0"/>
              <a:t>Vrednovanje učeničkih radova uvijek je stresno, a kod učenika koji imaju određene poteškoće razina stresa je povećana. Cijelo vrijeme treba imati na umu njihove poteškoće i biti senzibiliziran prilikom ispitivanja bez obzira radi li se o usmenoj ili pisanoj provjeri. Prilikom vrednovanja potrebno je više uvažiti napredak, uloženi trud i razumijevanje, a manje točnost rezultata.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39253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81870" y="1708484"/>
            <a:ext cx="8596668" cy="2062747"/>
          </a:xfrm>
        </p:spPr>
        <p:txBody>
          <a:bodyPr>
            <a:normAutofit fontScale="90000"/>
          </a:bodyPr>
          <a:lstStyle/>
          <a:p>
            <a:pPr algn="ctr"/>
            <a:r>
              <a:rPr lang="hr-HR" sz="4800" dirty="0" smtClean="0"/>
              <a:t/>
            </a:r>
            <a:br>
              <a:rPr lang="hr-HR" sz="4800" dirty="0" smtClean="0"/>
            </a:br>
            <a:r>
              <a:rPr lang="hr-HR" sz="4800" dirty="0"/>
              <a:t/>
            </a:r>
            <a:br>
              <a:rPr lang="hr-HR" sz="4800" dirty="0"/>
            </a:br>
            <a:r>
              <a:rPr lang="hr-HR" sz="7300" dirty="0" smtClean="0"/>
              <a:t>Hvala na pažnji </a:t>
            </a:r>
            <a:endParaRPr lang="hr-HR" sz="7300" dirty="0"/>
          </a:p>
        </p:txBody>
      </p:sp>
    </p:spTree>
    <p:extLst>
      <p:ext uri="{BB962C8B-B14F-4D97-AF65-F5344CB8AC3E}">
        <p14:creationId xmlns:p14="http://schemas.microsoft.com/office/powerpoint/2010/main" xmlns="" val="12351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2955" y="212558"/>
            <a:ext cx="8596668" cy="870284"/>
          </a:xfrm>
        </p:spPr>
        <p:txBody>
          <a:bodyPr>
            <a:normAutofit/>
          </a:bodyPr>
          <a:lstStyle/>
          <a:p>
            <a:r>
              <a:rPr lang="hr-HR" sz="4000" dirty="0" smtClean="0"/>
              <a:t>Uvod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251284"/>
            <a:ext cx="8596668" cy="5269831"/>
          </a:xfrm>
        </p:spPr>
        <p:txBody>
          <a:bodyPr>
            <a:normAutofit lnSpcReduction="10000"/>
          </a:bodyPr>
          <a:lstStyle/>
          <a:p>
            <a:r>
              <a:rPr lang="hr-HR" sz="2800" dirty="0" smtClean="0"/>
              <a:t>U nastavi radim od 1989. godine, kraće vrijeme na osnovnoj školi, a od 1990. godine stalno sam zaposlena u III. gimnaziji </a:t>
            </a:r>
          </a:p>
          <a:p>
            <a:r>
              <a:rPr lang="hr-HR" sz="2800" dirty="0" smtClean="0"/>
              <a:t>III. gimnazija upisuje pet razreda opće gimnazije i jedan prirodoslovno – matematički razred</a:t>
            </a:r>
          </a:p>
          <a:p>
            <a:r>
              <a:rPr lang="hr-HR" sz="2800" dirty="0"/>
              <a:t>III. Gimnazija u Zagrebu nalazi se u </a:t>
            </a:r>
            <a:r>
              <a:rPr lang="hr-HR" sz="2800" dirty="0" err="1"/>
              <a:t>Kušlanovoj</a:t>
            </a:r>
            <a:r>
              <a:rPr lang="hr-HR" sz="2800" dirty="0"/>
              <a:t> ulici nasuprot centra „Vinko Bek” jedine ustanove za odgoj, obrazovanje i rehabilitaciju slijepe i slabovidne djece u Republici Hrvatskoj  koju je osnovao 1895. Vinko Bek, prvi </a:t>
            </a:r>
            <a:r>
              <a:rPr lang="hr-HR" sz="2800" dirty="0" err="1"/>
              <a:t>tifopedagog</a:t>
            </a:r>
            <a:r>
              <a:rPr lang="hr-HR" sz="2800" dirty="0"/>
              <a:t> </a:t>
            </a:r>
          </a:p>
          <a:p>
            <a:r>
              <a:rPr lang="hr-HR" sz="2800" dirty="0"/>
              <a:t>U proces redovne nastave često su  uključena slijepa i slabovidna djeca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35816" y="5454000"/>
            <a:ext cx="2153576" cy="1404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8013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4189"/>
          </a:xfrm>
        </p:spPr>
        <p:txBody>
          <a:bodyPr>
            <a:normAutofit fontScale="90000"/>
          </a:bodyPr>
          <a:lstStyle/>
          <a:p>
            <a:r>
              <a:rPr lang="hr-HR" sz="4000" dirty="0" smtClean="0"/>
              <a:t>Vrednovanje –općenito 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443789"/>
            <a:ext cx="8596668" cy="4597573"/>
          </a:xfrm>
        </p:spPr>
        <p:txBody>
          <a:bodyPr>
            <a:normAutofit/>
          </a:bodyPr>
          <a:lstStyle/>
          <a:p>
            <a:r>
              <a:rPr lang="hr-HR" sz="2800" dirty="0" smtClean="0"/>
              <a:t>Najteži dio nastavničkog poziva je vrednovanje učenikovih dostignuća</a:t>
            </a:r>
          </a:p>
          <a:p>
            <a:r>
              <a:rPr lang="hr-HR" sz="2800" dirty="0" smtClean="0"/>
              <a:t>O vrednovanju malo se uči – metodika je usmjerena na tijek sata</a:t>
            </a:r>
          </a:p>
          <a:p>
            <a:r>
              <a:rPr lang="hr-HR" sz="2800" dirty="0" smtClean="0"/>
              <a:t>Uvijek se pri ispravljanju pisanih provjera znanja nađem u nekoj dilemi koju riješim na satu analize pismene provjere (ne želim zakinuti učenika)</a:t>
            </a:r>
          </a:p>
          <a:p>
            <a:r>
              <a:rPr lang="hr-HR" sz="2800" dirty="0" smtClean="0"/>
              <a:t>Kada se radi o učeniku s poteškoćama taj posao je puno zahtjevniji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79120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168442"/>
            <a:ext cx="8596668" cy="625642"/>
          </a:xfrm>
        </p:spPr>
        <p:txBody>
          <a:bodyPr>
            <a:normAutofit fontScale="90000"/>
          </a:bodyPr>
          <a:lstStyle/>
          <a:p>
            <a:r>
              <a:rPr lang="hr-HR" dirty="0" err="1" smtClean="0"/>
              <a:t>Aspegerov</a:t>
            </a:r>
            <a:r>
              <a:rPr lang="hr-HR" dirty="0" smtClean="0"/>
              <a:t> sindrom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03869" y="1035384"/>
            <a:ext cx="9998242" cy="5727032"/>
          </a:xfrm>
        </p:spPr>
        <p:txBody>
          <a:bodyPr>
            <a:noAutofit/>
          </a:bodyPr>
          <a:lstStyle/>
          <a:p>
            <a:r>
              <a:rPr lang="hr-HR" sz="2800" dirty="0" smtClean="0"/>
              <a:t>Školske godine 2009./2010. postala razrednica prirodoslovno – matematičkog  razreda</a:t>
            </a:r>
          </a:p>
          <a:p>
            <a:r>
              <a:rPr lang="hr-HR" sz="2800" dirty="0" smtClean="0"/>
              <a:t>U prvoj klupi sjedio je dječak, sam, motorički nemiran, često se okretao, gledao u svoje ruke. Često se javljao na ploču, bez nekog reda rješavao je zadatke, usmeno se teško izražavao. </a:t>
            </a:r>
          </a:p>
          <a:p>
            <a:r>
              <a:rPr lang="hr-HR" sz="2800" dirty="0" smtClean="0"/>
              <a:t>Nakon prvog razgovora s majkom, koja je bila spremna na suradnju, odvela je sina na ERF u Centar za autizam gdje mu je postavljena dijagnoza </a:t>
            </a:r>
            <a:r>
              <a:rPr lang="hr-HR" sz="2800" dirty="0" err="1" smtClean="0"/>
              <a:t>Aspergerovog</a:t>
            </a:r>
            <a:r>
              <a:rPr lang="hr-HR" sz="2800" dirty="0" smtClean="0"/>
              <a:t> sindroma. </a:t>
            </a:r>
          </a:p>
          <a:p>
            <a:r>
              <a:rPr lang="hr-HR" sz="2800" dirty="0" smtClean="0"/>
              <a:t>Prema naputku stručnih osoba iz Centar počela sam (naravno i ostale kolege) sastavljati posebno pismene ispite za njega.</a:t>
            </a:r>
          </a:p>
        </p:txBody>
      </p:sp>
    </p:spTree>
    <p:extLst>
      <p:ext uri="{BB962C8B-B14F-4D97-AF65-F5344CB8AC3E}">
        <p14:creationId xmlns:p14="http://schemas.microsoft.com/office/powerpoint/2010/main" xmlns="" val="335672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2158"/>
          </a:xfrm>
        </p:spPr>
        <p:txBody>
          <a:bodyPr/>
          <a:lstStyle/>
          <a:p>
            <a:r>
              <a:rPr lang="hr-HR" dirty="0" err="1" smtClean="0"/>
              <a:t>Aspergerov</a:t>
            </a:r>
            <a:r>
              <a:rPr lang="hr-HR" dirty="0" smtClean="0"/>
              <a:t> sindrom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431759"/>
            <a:ext cx="8596668" cy="4609604"/>
          </a:xfrm>
        </p:spPr>
        <p:txBody>
          <a:bodyPr/>
          <a:lstStyle/>
          <a:p>
            <a:r>
              <a:rPr lang="hr-HR" sz="2800" dirty="0" err="1" smtClean="0"/>
              <a:t>Aspergerov</a:t>
            </a:r>
            <a:r>
              <a:rPr lang="hr-HR" sz="2800" dirty="0" smtClean="0"/>
              <a:t> sindrom je poremećaj iz autističnog spektra, ime je dobio po austrijskom pedijatru Hansu </a:t>
            </a:r>
            <a:r>
              <a:rPr lang="hr-HR" sz="2800" dirty="0" err="1" smtClean="0"/>
              <a:t>Aspergeru</a:t>
            </a:r>
            <a:r>
              <a:rPr lang="hr-HR" sz="2800" dirty="0" smtClean="0"/>
              <a:t> koji je 1944. godine opisao djecu koja očigledno imaju normalnu inteligenciju, ali im nedostaje vještina neverbalne komunikacije, fizički su nespretna i ne pokazuju empatiju</a:t>
            </a:r>
          </a:p>
          <a:p>
            <a:r>
              <a:rPr lang="hr-HR" sz="2800" dirty="0" smtClean="0"/>
              <a:t>Karakteriziran </a:t>
            </a:r>
            <a:r>
              <a:rPr lang="hr-HR" sz="2800" dirty="0"/>
              <a:t>poteškoćama u društvenoj interakciji i ograničenim, stereotipnim interesima i aktivnostima.</a:t>
            </a:r>
          </a:p>
          <a:p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xmlns="" val="297309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240632"/>
            <a:ext cx="8596668" cy="757989"/>
          </a:xfrm>
        </p:spPr>
        <p:txBody>
          <a:bodyPr/>
          <a:lstStyle/>
          <a:p>
            <a:r>
              <a:rPr lang="hr-HR" dirty="0" smtClean="0"/>
              <a:t>Pismeni ispit glavne karakteristike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104900"/>
            <a:ext cx="8596668" cy="5524499"/>
          </a:xfrm>
        </p:spPr>
        <p:txBody>
          <a:bodyPr>
            <a:normAutofit/>
          </a:bodyPr>
          <a:lstStyle/>
          <a:p>
            <a:r>
              <a:rPr lang="hr-HR" sz="2800" dirty="0" smtClean="0"/>
              <a:t>Izbjegavala sam duže zadatke – posebno dugačke algebarske izraze zbog smanjene koncentracije</a:t>
            </a:r>
          </a:p>
          <a:p>
            <a:r>
              <a:rPr lang="hr-HR" sz="2800" dirty="0" smtClean="0"/>
              <a:t>Izbjegavala sam vezane zadatke – gdje se rezultat </a:t>
            </a:r>
            <a:r>
              <a:rPr lang="hr-HR" sz="2800" dirty="0" err="1" smtClean="0"/>
              <a:t>podzadatka</a:t>
            </a:r>
            <a:r>
              <a:rPr lang="hr-HR" sz="2800" dirty="0" smtClean="0"/>
              <a:t> koristi u sljedećem dijelu</a:t>
            </a:r>
          </a:p>
          <a:p>
            <a:r>
              <a:rPr lang="hr-HR" sz="2800" dirty="0" smtClean="0"/>
              <a:t>Svaki zadatak bio je na posebnom papiru u većem fontu, sljedeći zadatak dobio bi nakon što bi prethodni završio. Na taj način njemu je bilo olakšano pisanje, a meni ispravljanje ispita. </a:t>
            </a:r>
          </a:p>
          <a:p>
            <a:r>
              <a:rPr lang="hr-HR" sz="2800" dirty="0" smtClean="0"/>
              <a:t>Uvijek sam (kada je to bilo moguće) produžila vrijeme pisanja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78560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252663"/>
            <a:ext cx="8596668" cy="830179"/>
          </a:xfrm>
        </p:spPr>
        <p:txBody>
          <a:bodyPr/>
          <a:lstStyle/>
          <a:p>
            <a:r>
              <a:rPr lang="hr-HR" dirty="0" smtClean="0"/>
              <a:t>Rezultati ovakvog pristupa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191126"/>
            <a:ext cx="8596668" cy="5293895"/>
          </a:xfrm>
        </p:spPr>
        <p:txBody>
          <a:bodyPr>
            <a:normAutofit/>
          </a:bodyPr>
          <a:lstStyle/>
          <a:p>
            <a:r>
              <a:rPr lang="hr-HR" sz="2800" dirty="0" smtClean="0"/>
              <a:t>Učenik je poboljšao svoju ocjenu </a:t>
            </a:r>
          </a:p>
          <a:p>
            <a:r>
              <a:rPr lang="hr-HR" sz="2800" dirty="0" smtClean="0"/>
              <a:t>Vratilo mu se samopouzdanje</a:t>
            </a:r>
          </a:p>
          <a:p>
            <a:r>
              <a:rPr lang="hr-HR" sz="2800" dirty="0" smtClean="0"/>
              <a:t>Ostali učenici su ga uvažavali zbog njegovog znanja – važno za njegovu socijalizaciju</a:t>
            </a:r>
          </a:p>
          <a:p>
            <a:r>
              <a:rPr lang="hr-HR" sz="2800" dirty="0" smtClean="0"/>
              <a:t>Uspješno je položio Državnu maturu iz matematike s ocjenom vrlo dobar, upisao TVZ informatički smjer </a:t>
            </a:r>
          </a:p>
          <a:p>
            <a:r>
              <a:rPr lang="hr-HR" sz="2800" dirty="0" smtClean="0"/>
              <a:t>Planira nastavak studija u Varaždinu</a:t>
            </a:r>
          </a:p>
          <a:p>
            <a:r>
              <a:rPr lang="hr-HR" sz="2800" dirty="0" smtClean="0"/>
              <a:t>Bavi se izradom web stranica</a:t>
            </a:r>
          </a:p>
          <a:p>
            <a:r>
              <a:rPr lang="hr-HR" sz="2800" dirty="0" smtClean="0"/>
              <a:t>Dolazi redovito na naša druženja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9091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4189"/>
          </a:xfrm>
        </p:spPr>
        <p:txBody>
          <a:bodyPr/>
          <a:lstStyle/>
          <a:p>
            <a:r>
              <a:rPr lang="hr-HR" dirty="0"/>
              <a:t>Slijepa i slabovidna </a:t>
            </a:r>
            <a:r>
              <a:rPr lang="hr-HR" dirty="0" smtClean="0"/>
              <a:t>osoba - razlike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83491" y="1562100"/>
            <a:ext cx="8238066" cy="4648200"/>
          </a:xfrm>
        </p:spPr>
        <p:txBody>
          <a:bodyPr>
            <a:normAutofit lnSpcReduction="10000"/>
          </a:bodyPr>
          <a:lstStyle/>
          <a:p>
            <a:pPr lvl="0"/>
            <a:r>
              <a:rPr lang="hr-HR" sz="2800" dirty="0"/>
              <a:t>Slabovidne osobe koje na boljem oku imaju ostatak vida s korekcijom ili bez korekcije od 5%-40% (koriste uvećani crni tisak font 18-22)</a:t>
            </a:r>
          </a:p>
          <a:p>
            <a:pPr lvl="0"/>
            <a:r>
              <a:rPr lang="hr-HR" sz="2800" dirty="0"/>
              <a:t>Slijepe osobe koje na boljem oku imaju ostatak vida s korekcijom ili bez korekcije od 0%-5% (koriste </a:t>
            </a:r>
            <a:r>
              <a:rPr lang="hr-HR" sz="2800" dirty="0" err="1"/>
              <a:t>Brailleovo</a:t>
            </a:r>
            <a:r>
              <a:rPr lang="hr-HR" sz="2800" dirty="0"/>
              <a:t> pismo – brajicu</a:t>
            </a:r>
            <a:r>
              <a:rPr lang="hr-HR" sz="2800" dirty="0" smtClean="0"/>
              <a:t>)</a:t>
            </a:r>
          </a:p>
          <a:p>
            <a:r>
              <a:rPr lang="hr-HR" sz="2800" dirty="0"/>
              <a:t>U proces redovne nastave u našoj školi često su  uključena slijepa i slabovidna djeca</a:t>
            </a:r>
          </a:p>
          <a:p>
            <a:r>
              <a:rPr lang="hr-HR" sz="2800" dirty="0"/>
              <a:t>Kolege iz Centra održali su predavanje na koji način raditi s učenicama </a:t>
            </a:r>
          </a:p>
          <a:p>
            <a:pPr lvl="0"/>
            <a:endParaRPr lang="hr-HR" sz="28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429032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312822"/>
            <a:ext cx="8596668" cy="1191126"/>
          </a:xfrm>
        </p:spPr>
        <p:txBody>
          <a:bodyPr>
            <a:normAutofit/>
          </a:bodyPr>
          <a:lstStyle/>
          <a:p>
            <a:r>
              <a:rPr lang="hr-HR" dirty="0" smtClean="0"/>
              <a:t>Slijepa i slabovidna učenica-rad u razredu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4" y="1407695"/>
            <a:ext cx="8596668" cy="4633667"/>
          </a:xfrm>
        </p:spPr>
        <p:txBody>
          <a:bodyPr/>
          <a:lstStyle/>
          <a:p>
            <a:pPr lvl="0"/>
            <a:r>
              <a:rPr lang="hr-HR" sz="2800" dirty="0"/>
              <a:t>preporuka je da učenice sjede u prvoj klupi </a:t>
            </a:r>
          </a:p>
          <a:p>
            <a:pPr lvl="0"/>
            <a:r>
              <a:rPr lang="hr-HR" sz="2800" dirty="0"/>
              <a:t>nastavu matematike izvodimo u uvijek istoj učionici</a:t>
            </a:r>
          </a:p>
          <a:p>
            <a:pPr lvl="0"/>
            <a:r>
              <a:rPr lang="hr-HR" sz="2800" dirty="0"/>
              <a:t>cijelo vrijeme predavanja govoriti što se zapisuje na ploči dovoljno glasno i razgovijetno, održavati stalan tempo govora, po potrebi ponoviti već rečeno kako bi stigle zapisati</a:t>
            </a:r>
          </a:p>
          <a:p>
            <a:pPr lvl="0"/>
            <a:r>
              <a:rPr lang="hr-HR" sz="2800" dirty="0"/>
              <a:t>bez ustručavanja koristiti glagole gledaj, vidi, pogledaj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6128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2311</TotalTime>
  <Words>800</Words>
  <Application>Microsoft Office PowerPoint</Application>
  <PresentationFormat>Prilagođeno</PresentationFormat>
  <Paragraphs>64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17</vt:i4>
      </vt:variant>
    </vt:vector>
  </HeadingPairs>
  <TitlesOfParts>
    <vt:vector size="18" baseType="lpstr">
      <vt:lpstr>Faseta</vt:lpstr>
      <vt:lpstr>VREDNOVANJE UČENIKA S POTEŠKOĆAMA </vt:lpstr>
      <vt:lpstr>Uvod</vt:lpstr>
      <vt:lpstr>Vrednovanje –općenito  </vt:lpstr>
      <vt:lpstr>Aspegerov sindrom</vt:lpstr>
      <vt:lpstr>Aspergerov sindrom</vt:lpstr>
      <vt:lpstr>Pismeni ispit glavne karakteristike</vt:lpstr>
      <vt:lpstr>Rezultati ovakvog pristupa</vt:lpstr>
      <vt:lpstr>Slijepa i slabovidna osoba - razlike</vt:lpstr>
      <vt:lpstr>Slijepa i slabovidna učenica-rad u razredu</vt:lpstr>
      <vt:lpstr>Slijepa i slabovidna učenica – udžbenici </vt:lpstr>
      <vt:lpstr>Slijepa i slabovidna učenica – radni materijali </vt:lpstr>
      <vt:lpstr>Slijepa i slabovidna učenica- domaća zadaća</vt:lpstr>
      <vt:lpstr>Slijepa i slabovidna učenica- pismeni ispiti</vt:lpstr>
      <vt:lpstr>Slijepa i slabovidna učenica- pismeni ispiti</vt:lpstr>
      <vt:lpstr>Slijepa i slabovidna učenica- pismeni ispiti</vt:lpstr>
      <vt:lpstr>Zaključak</vt:lpstr>
      <vt:lpstr>  Hvala na pažnji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VREDNOVANJE UČENIKA S POTEŠKOĆAMA</dc:title>
  <dc:creator>Ljubica</dc:creator>
  <cp:lastModifiedBy>nlesar</cp:lastModifiedBy>
  <cp:revision>28</cp:revision>
  <dcterms:created xsi:type="dcterms:W3CDTF">2017-06-23T12:28:18Z</dcterms:created>
  <dcterms:modified xsi:type="dcterms:W3CDTF">2017-07-03T12:46:07Z</dcterms:modified>
</cp:coreProperties>
</file>