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sldIdLst>
    <p:sldId id="256" r:id="rId2"/>
    <p:sldId id="259" r:id="rId3"/>
    <p:sldId id="260" r:id="rId4"/>
    <p:sldId id="261" r:id="rId5"/>
    <p:sldId id="262" r:id="rId6"/>
    <p:sldId id="263" r:id="rId7"/>
    <p:sldId id="265" r:id="rId8"/>
    <p:sldId id="266" r:id="rId9"/>
    <p:sldId id="267" r:id="rId10"/>
    <p:sldId id="270" r:id="rId11"/>
    <p:sldId id="268" r:id="rId12"/>
    <p:sldId id="257" r:id="rId13"/>
    <p:sldId id="258" r:id="rId14"/>
    <p:sldId id="271" r:id="rId15"/>
    <p:sldId id="269" r:id="rId16"/>
    <p:sldId id="272" r:id="rId17"/>
    <p:sldId id="273" r:id="rId18"/>
    <p:sldId id="274" r:id="rId19"/>
  </p:sldIdLst>
  <p:sldSz cx="9144000" cy="6858000" type="screen4x3"/>
  <p:notesSz cx="6858000" cy="9144000"/>
  <p:defaultTextStyle>
    <a:defPPr>
      <a:defRPr lang="sr-Latn-C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49465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8A072F-C4C1-4706-A849-8EB422F98677}" type="datetimeFigureOut">
              <a:rPr lang="hr-HR" smtClean="0"/>
              <a:pPr/>
              <a:t>20.6.2017.</a:t>
            </a:fld>
            <a:endParaRPr lang="hr-H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r-H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968258-450F-4E08-8D60-305474C2C032}" type="slidenum">
              <a:rPr lang="hr-HR" smtClean="0"/>
              <a:pPr/>
              <a:t>‹#›</a:t>
            </a:fld>
            <a:endParaRPr lang="hr-H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hr-HR" dirty="0" smtClean="0"/>
              <a:t>Naglasak na upotrebi </a:t>
            </a:r>
            <a:r>
              <a:rPr lang="hr-HR" baseline="0" dirty="0" smtClean="0"/>
              <a:t> termina “učitelj” za sve stupnjeve obrazovanja! </a:t>
            </a:r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968258-450F-4E08-8D60-305474C2C032}" type="slidenum">
              <a:rPr lang="hr-HR" smtClean="0"/>
              <a:pPr/>
              <a:t>12</a:t>
            </a:fld>
            <a:endParaRPr lang="hr-H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0CE7C3-92CC-4B13-9B0D-3EE8058F1F0F}" type="datetimeFigureOut">
              <a:rPr lang="hr-HR" smtClean="0"/>
              <a:pPr/>
              <a:t>20.6.2017.</a:t>
            </a:fld>
            <a:endParaRPr lang="hr-HR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0B284-DD7B-453B-A601-80D7C6132ABC}" type="slidenum">
              <a:rPr lang="hr-HR" smtClean="0"/>
              <a:pPr/>
              <a:t>‹#›</a:t>
            </a:fld>
            <a:endParaRPr lang="hr-HR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0CE7C3-92CC-4B13-9B0D-3EE8058F1F0F}" type="datetimeFigureOut">
              <a:rPr lang="hr-HR" smtClean="0"/>
              <a:pPr/>
              <a:t>20.6.2017.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0B284-DD7B-453B-A601-80D7C6132ABC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0CE7C3-92CC-4B13-9B0D-3EE8058F1F0F}" type="datetimeFigureOut">
              <a:rPr lang="hr-HR" smtClean="0"/>
              <a:pPr/>
              <a:t>20.6.2017.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0B284-DD7B-453B-A601-80D7C6132ABC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0CE7C3-92CC-4B13-9B0D-3EE8058F1F0F}" type="datetimeFigureOut">
              <a:rPr lang="hr-HR" smtClean="0"/>
              <a:pPr/>
              <a:t>20.6.2017.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0B284-DD7B-453B-A601-80D7C6132ABC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0CE7C3-92CC-4B13-9B0D-3EE8058F1F0F}" type="datetimeFigureOut">
              <a:rPr lang="hr-HR" smtClean="0"/>
              <a:pPr/>
              <a:t>20.6.2017.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8670B284-DD7B-453B-A601-80D7C6132ABC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0CE7C3-92CC-4B13-9B0D-3EE8058F1F0F}" type="datetimeFigureOut">
              <a:rPr lang="hr-HR" smtClean="0"/>
              <a:pPr/>
              <a:t>20.6.2017.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0B284-DD7B-453B-A601-80D7C6132ABC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0CE7C3-92CC-4B13-9B0D-3EE8058F1F0F}" type="datetimeFigureOut">
              <a:rPr lang="hr-HR" smtClean="0"/>
              <a:pPr/>
              <a:t>20.6.2017.</a:t>
            </a:fld>
            <a:endParaRPr lang="hr-H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0B284-DD7B-453B-A601-80D7C6132ABC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0CE7C3-92CC-4B13-9B0D-3EE8058F1F0F}" type="datetimeFigureOut">
              <a:rPr lang="hr-HR" smtClean="0"/>
              <a:pPr/>
              <a:t>20.6.2017.</a:t>
            </a:fld>
            <a:endParaRPr lang="hr-H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0B284-DD7B-453B-A601-80D7C6132ABC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0CE7C3-92CC-4B13-9B0D-3EE8058F1F0F}" type="datetimeFigureOut">
              <a:rPr lang="hr-HR" smtClean="0"/>
              <a:pPr/>
              <a:t>20.6.2017.</a:t>
            </a:fld>
            <a:endParaRPr lang="hr-H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0B284-DD7B-453B-A601-80D7C6132ABC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0CE7C3-92CC-4B13-9B0D-3EE8058F1F0F}" type="datetimeFigureOut">
              <a:rPr lang="hr-HR" smtClean="0"/>
              <a:pPr/>
              <a:t>20.6.2017.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0B284-DD7B-453B-A601-80D7C6132ABC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0CE7C3-92CC-4B13-9B0D-3EE8058F1F0F}" type="datetimeFigureOut">
              <a:rPr lang="hr-HR" smtClean="0"/>
              <a:pPr/>
              <a:t>20.6.2017.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0B284-DD7B-453B-A601-80D7C6132ABC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430CE7C3-92CC-4B13-9B0D-3EE8058F1F0F}" type="datetimeFigureOut">
              <a:rPr lang="hr-HR" smtClean="0"/>
              <a:pPr/>
              <a:t>20.6.2017.</a:t>
            </a:fld>
            <a:endParaRPr lang="hr-H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8670B284-DD7B-453B-A601-80D7C6132ABC}" type="slidenum">
              <a:rPr lang="hr-HR" smtClean="0"/>
              <a:pPr/>
              <a:t>‹#›</a:t>
            </a:fld>
            <a:endParaRPr lang="hr-H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gif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hr.wikipedia.org/wiki/Filozofija" TargetMode="External"/><Relationship Id="rId2" Type="http://schemas.openxmlformats.org/officeDocument/2006/relationships/hyperlink" Target="https://hr.wikipedia.org/wiki/Njema%C4%8Dka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hr.wikipedia.org/wiki/Epistemologija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solidFill>
            <a:schemeClr val="accent6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r>
              <a:rPr lang="hr-HR" sz="2800" i="1" dirty="0" smtClean="0">
                <a:solidFill>
                  <a:schemeClr val="accent6">
                    <a:lumMod val="50000"/>
                  </a:schemeClr>
                </a:solidFill>
                <a:effectLst/>
              </a:rPr>
              <a:t>Utjecaj svjetonazora učitelja na poučavanje, vrednovanje i ocjenjivanje UČENIKA </a:t>
            </a:r>
            <a:endParaRPr lang="hr-HR" sz="2800" i="1" dirty="0">
              <a:solidFill>
                <a:schemeClr val="accent6">
                  <a:lumMod val="50000"/>
                </a:schemeClr>
              </a:solidFill>
              <a:effectLst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87624" y="3573016"/>
            <a:ext cx="6400800" cy="1752600"/>
          </a:xfrm>
          <a:solidFill>
            <a:schemeClr val="accent6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endParaRPr lang="hr-HR" sz="2400" b="1" i="1" dirty="0" smtClean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hr-HR" sz="2400" b="1" i="1" dirty="0" smtClean="0">
                <a:solidFill>
                  <a:schemeClr val="accent6">
                    <a:lumMod val="50000"/>
                  </a:schemeClr>
                </a:solidFill>
              </a:rPr>
              <a:t>Pripremila:</a:t>
            </a:r>
          </a:p>
          <a:p>
            <a:r>
              <a:rPr lang="hr-HR" sz="2400" b="1" i="1" dirty="0" smtClean="0">
                <a:solidFill>
                  <a:schemeClr val="accent6">
                    <a:lumMod val="50000"/>
                  </a:schemeClr>
                </a:solidFill>
              </a:rPr>
              <a:t>Mirjana Kazija, </a:t>
            </a:r>
            <a:r>
              <a:rPr lang="hr-HR" sz="2400" b="1" i="1" dirty="0" err="1" smtClean="0">
                <a:solidFill>
                  <a:schemeClr val="accent6">
                    <a:lumMod val="50000"/>
                  </a:schemeClr>
                </a:solidFill>
              </a:rPr>
              <a:t>prof</a:t>
            </a:r>
            <a:r>
              <a:rPr lang="hr-HR" sz="2400" b="1" i="1" dirty="0" smtClean="0">
                <a:solidFill>
                  <a:schemeClr val="accent6">
                    <a:lumMod val="50000"/>
                  </a:schemeClr>
                </a:solidFill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r>
              <a:rPr lang="hr-HR" sz="2400" dirty="0" smtClean="0">
                <a:solidFill>
                  <a:schemeClr val="accent6">
                    <a:lumMod val="75000"/>
                  </a:schemeClr>
                </a:solidFill>
              </a:rPr>
              <a:t>Kako mi vidimo druge ….</a:t>
            </a:r>
            <a:endParaRPr lang="hr-HR" sz="2400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4" name="Content Placeholder 3" descr="Slikovni rezultat za bureaucrat clip art"/>
          <p:cNvPicPr>
            <a:picLocks noGrp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51520" y="2564904"/>
            <a:ext cx="1800200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Slikovni rezultat za bureaucrat clip art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772816"/>
            <a:ext cx="1800200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Oval Callout 6"/>
          <p:cNvSpPr/>
          <p:nvPr/>
        </p:nvSpPr>
        <p:spPr>
          <a:xfrm>
            <a:off x="2555776" y="1628800"/>
            <a:ext cx="1656184" cy="972688"/>
          </a:xfrm>
          <a:prstGeom prst="wedgeEllipseCallout">
            <a:avLst>
              <a:gd name="adj1" fmla="val -84610"/>
              <a:gd name="adj2" fmla="val 3698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1200" b="1" dirty="0" smtClean="0">
                <a:solidFill>
                  <a:schemeClr val="bg1"/>
                </a:solidFill>
              </a:rPr>
              <a:t>Ministarstvo, Agencije,, lokalne vlasti…</a:t>
            </a:r>
            <a:endParaRPr lang="hr-HR" sz="1200" b="1" dirty="0">
              <a:solidFill>
                <a:schemeClr val="bg1"/>
              </a:solidFill>
            </a:endParaRPr>
          </a:p>
        </p:txBody>
      </p:sp>
      <p:pic>
        <p:nvPicPr>
          <p:cNvPr id="8" name="Picture 7" descr="Slikovni rezultat za bad student clip art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99792" y="3861048"/>
            <a:ext cx="1845568" cy="1423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 descr="Slikovni rezultat za bad student clip art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43608" y="5013176"/>
            <a:ext cx="1728192" cy="16726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Oval Callout 9"/>
          <p:cNvSpPr/>
          <p:nvPr/>
        </p:nvSpPr>
        <p:spPr>
          <a:xfrm>
            <a:off x="179512" y="3861048"/>
            <a:ext cx="1440160" cy="1152128"/>
          </a:xfrm>
          <a:prstGeom prst="wedgeEllipseCallout">
            <a:avLst>
              <a:gd name="adj1" fmla="val 129457"/>
              <a:gd name="adj2" fmla="val 2030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1600" b="1" dirty="0" smtClean="0">
                <a:solidFill>
                  <a:schemeClr val="bg1"/>
                </a:solidFill>
              </a:rPr>
              <a:t>Učenici</a:t>
            </a:r>
            <a:endParaRPr lang="hr-HR" sz="1600" b="1" dirty="0">
              <a:solidFill>
                <a:schemeClr val="bg1"/>
              </a:solidFill>
            </a:endParaRPr>
          </a:p>
        </p:txBody>
      </p:sp>
      <p:pic>
        <p:nvPicPr>
          <p:cNvPr id="11" name="Content Placeholder 10" descr="Slikovni rezultat za parents - teacher fight clipart"/>
          <p:cNvPicPr>
            <a:picLocks noGrp="1"/>
          </p:cNvPicPr>
          <p:nvPr>
            <p:ph sz="half" idx="2"/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076056" y="3140968"/>
            <a:ext cx="3744416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Oval Callout 11"/>
          <p:cNvSpPr/>
          <p:nvPr/>
        </p:nvSpPr>
        <p:spPr>
          <a:xfrm>
            <a:off x="6372200" y="1628800"/>
            <a:ext cx="2426568" cy="1080120"/>
          </a:xfrm>
          <a:prstGeom prst="wedgeEllipseCallout">
            <a:avLst>
              <a:gd name="adj1" fmla="val -44104"/>
              <a:gd name="adj2" fmla="val 832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b="1" dirty="0" smtClean="0">
                <a:solidFill>
                  <a:schemeClr val="bg1"/>
                </a:solidFill>
              </a:rPr>
              <a:t>Roditelji…</a:t>
            </a:r>
            <a:endParaRPr lang="hr-HR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r>
              <a:rPr lang="hr-HR" sz="2800" dirty="0" smtClean="0">
                <a:solidFill>
                  <a:schemeClr val="accent6">
                    <a:lumMod val="75000"/>
                  </a:schemeClr>
                </a:solidFill>
              </a:rPr>
              <a:t>“Prtljaga” koju (u)nosim….</a:t>
            </a:r>
            <a:endParaRPr lang="hr-HR" sz="2800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4" name="Content Placeholder 3" descr="animated-teacher-image-0049"/>
          <p:cNvPicPr>
            <a:picLocks noGrp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67544" y="4005064"/>
            <a:ext cx="2016224" cy="18916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solidFill>
            <a:schemeClr val="accent6">
              <a:lumMod val="60000"/>
              <a:lumOff val="40000"/>
            </a:schemeClr>
          </a:solidFill>
        </p:spPr>
        <p:txBody>
          <a:bodyPr>
            <a:normAutofit fontScale="77500" lnSpcReduction="20000"/>
          </a:bodyPr>
          <a:lstStyle/>
          <a:p>
            <a:pPr>
              <a:buFontTx/>
              <a:buChar char="-"/>
            </a:pPr>
            <a:r>
              <a:rPr lang="hr-HR" dirty="0" smtClean="0">
                <a:solidFill>
                  <a:schemeClr val="accent6">
                    <a:lumMod val="75000"/>
                  </a:schemeClr>
                </a:solidFill>
              </a:rPr>
              <a:t>Izgled</a:t>
            </a:r>
          </a:p>
          <a:p>
            <a:pPr>
              <a:buFontTx/>
              <a:buChar char="-"/>
            </a:pPr>
            <a:r>
              <a:rPr lang="hr-HR" dirty="0" smtClean="0">
                <a:solidFill>
                  <a:schemeClr val="accent6">
                    <a:lumMod val="75000"/>
                  </a:schemeClr>
                </a:solidFill>
              </a:rPr>
              <a:t>Ponašanje </a:t>
            </a:r>
          </a:p>
          <a:p>
            <a:pPr>
              <a:buFontTx/>
              <a:buChar char="-"/>
            </a:pPr>
            <a:r>
              <a:rPr lang="hr-HR" dirty="0" smtClean="0">
                <a:solidFill>
                  <a:schemeClr val="accent6">
                    <a:lumMod val="75000"/>
                  </a:schemeClr>
                </a:solidFill>
              </a:rPr>
              <a:t>Autentičnost </a:t>
            </a:r>
          </a:p>
          <a:p>
            <a:pPr>
              <a:buFontTx/>
              <a:buChar char="-"/>
            </a:pPr>
            <a:r>
              <a:rPr lang="hr-HR" b="1" dirty="0" smtClean="0">
                <a:solidFill>
                  <a:schemeClr val="accent6">
                    <a:lumMod val="75000"/>
                  </a:schemeClr>
                </a:solidFill>
              </a:rPr>
              <a:t>Vrijednosti</a:t>
            </a:r>
          </a:p>
          <a:p>
            <a:pPr>
              <a:buFontTx/>
              <a:buChar char="-"/>
            </a:pPr>
            <a:r>
              <a:rPr lang="hr-HR" b="1" dirty="0" smtClean="0">
                <a:solidFill>
                  <a:schemeClr val="accent6">
                    <a:lumMod val="75000"/>
                  </a:schemeClr>
                </a:solidFill>
              </a:rPr>
              <a:t>Znanja</a:t>
            </a:r>
          </a:p>
          <a:p>
            <a:pPr>
              <a:buFontTx/>
              <a:buChar char="-"/>
            </a:pPr>
            <a:r>
              <a:rPr lang="hr-HR" b="1" dirty="0" smtClean="0">
                <a:solidFill>
                  <a:schemeClr val="accent6">
                    <a:lumMod val="75000"/>
                  </a:schemeClr>
                </a:solidFill>
              </a:rPr>
              <a:t>Stavovi</a:t>
            </a:r>
          </a:p>
          <a:p>
            <a:pPr>
              <a:buFontTx/>
              <a:buChar char="-"/>
            </a:pPr>
            <a:r>
              <a:rPr lang="hr-HR" b="1" dirty="0" smtClean="0">
                <a:solidFill>
                  <a:schemeClr val="accent6">
                    <a:lumMod val="75000"/>
                  </a:schemeClr>
                </a:solidFill>
              </a:rPr>
              <a:t>Stereotipi</a:t>
            </a:r>
          </a:p>
          <a:p>
            <a:pPr>
              <a:buFontTx/>
              <a:buChar char="-"/>
            </a:pPr>
            <a:r>
              <a:rPr lang="hr-HR" b="1" dirty="0" smtClean="0">
                <a:solidFill>
                  <a:schemeClr val="accent6">
                    <a:lumMod val="75000"/>
                  </a:schemeClr>
                </a:solidFill>
              </a:rPr>
              <a:t>Predrasude</a:t>
            </a:r>
          </a:p>
          <a:p>
            <a:pPr>
              <a:buFontTx/>
              <a:buChar char="-"/>
            </a:pPr>
            <a:r>
              <a:rPr lang="hr-HR" dirty="0" smtClean="0">
                <a:solidFill>
                  <a:schemeClr val="accent6">
                    <a:lumMod val="75000"/>
                  </a:schemeClr>
                </a:solidFill>
              </a:rPr>
              <a:t>Strast</a:t>
            </a:r>
          </a:p>
          <a:p>
            <a:pPr>
              <a:buFontTx/>
              <a:buChar char="-"/>
            </a:pPr>
            <a:r>
              <a:rPr lang="hr-HR" dirty="0" smtClean="0">
                <a:solidFill>
                  <a:schemeClr val="accent6">
                    <a:lumMod val="75000"/>
                  </a:schemeClr>
                </a:solidFill>
              </a:rPr>
              <a:t>Predanost poslu</a:t>
            </a:r>
          </a:p>
          <a:p>
            <a:pPr>
              <a:buFontTx/>
              <a:buChar char="-"/>
            </a:pPr>
            <a:r>
              <a:rPr lang="hr-HR" dirty="0" smtClean="0">
                <a:solidFill>
                  <a:schemeClr val="accent6">
                    <a:lumMod val="75000"/>
                  </a:schemeClr>
                </a:solidFill>
              </a:rPr>
              <a:t>Optimizam</a:t>
            </a:r>
          </a:p>
          <a:p>
            <a:pPr>
              <a:buFontTx/>
              <a:buChar char="-"/>
            </a:pPr>
            <a:r>
              <a:rPr lang="hr-HR" dirty="0" smtClean="0">
                <a:solidFill>
                  <a:schemeClr val="accent6">
                    <a:lumMod val="75000"/>
                  </a:schemeClr>
                </a:solidFill>
              </a:rPr>
              <a:t>Kreativnost</a:t>
            </a:r>
          </a:p>
          <a:p>
            <a:pPr>
              <a:buFontTx/>
              <a:buChar char="-"/>
            </a:pPr>
            <a:r>
              <a:rPr lang="hr-HR" dirty="0" smtClean="0">
                <a:solidFill>
                  <a:schemeClr val="accent6">
                    <a:lumMod val="75000"/>
                  </a:schemeClr>
                </a:solidFill>
              </a:rPr>
              <a:t>Smisao za </a:t>
            </a:r>
          </a:p>
          <a:p>
            <a:pPr>
              <a:buNone/>
            </a:pPr>
            <a:r>
              <a:rPr lang="hr-HR" dirty="0" smtClean="0">
                <a:solidFill>
                  <a:schemeClr val="accent6">
                    <a:lumMod val="75000"/>
                  </a:schemeClr>
                </a:solidFill>
              </a:rPr>
              <a:t>       humor…</a:t>
            </a:r>
            <a:r>
              <a:rPr lang="hr-HR" dirty="0" err="1" smtClean="0">
                <a:solidFill>
                  <a:schemeClr val="accent6">
                    <a:lumMod val="75000"/>
                  </a:schemeClr>
                </a:solidFill>
              </a:rPr>
              <a:t>..itd</a:t>
            </a:r>
            <a:endParaRPr lang="hr-HR" dirty="0" smtClean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6" name="Cloud Callout 5"/>
          <p:cNvSpPr/>
          <p:nvPr/>
        </p:nvSpPr>
        <p:spPr>
          <a:xfrm>
            <a:off x="1547664" y="1700808"/>
            <a:ext cx="2376264" cy="1800200"/>
          </a:xfrm>
          <a:prstGeom prst="cloudCallout">
            <a:avLst>
              <a:gd name="adj1" fmla="val -37461"/>
              <a:gd name="adj2" fmla="val 8182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pic>
        <p:nvPicPr>
          <p:cNvPr id="7" name="Picture 6" descr="Povezana slika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23728" y="2060849"/>
            <a:ext cx="1080120" cy="10081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r>
              <a:rPr lang="hr-HR" dirty="0" smtClean="0">
                <a:solidFill>
                  <a:schemeClr val="accent6">
                    <a:lumMod val="75000"/>
                  </a:schemeClr>
                </a:solidFill>
              </a:rPr>
              <a:t>Tko sam ja kao učitelj? </a:t>
            </a:r>
            <a:endParaRPr lang="hr-HR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539552" y="1556792"/>
            <a:ext cx="8229600" cy="4709160"/>
          </a:xfrm>
          <a:solidFill>
            <a:schemeClr val="accent6">
              <a:lumMod val="60000"/>
              <a:lumOff val="40000"/>
            </a:schemeClr>
          </a:solidFill>
        </p:spPr>
        <p:txBody>
          <a:bodyPr/>
          <a:lstStyle/>
          <a:p>
            <a:pPr marL="651510" indent="-514350">
              <a:buNone/>
            </a:pPr>
            <a:r>
              <a:rPr lang="hr-HR" b="1" dirty="0" smtClean="0">
                <a:solidFill>
                  <a:srgbClr val="7030A0"/>
                </a:solidFill>
              </a:rPr>
              <a:t>Zašto uopće predajem?</a:t>
            </a:r>
          </a:p>
          <a:p>
            <a:pPr marL="651510" indent="-514350">
              <a:buNone/>
            </a:pPr>
            <a:r>
              <a:rPr lang="hr-HR" sz="1600" b="1" dirty="0" smtClean="0">
                <a:solidFill>
                  <a:schemeClr val="accent4">
                    <a:lumMod val="75000"/>
                  </a:schemeClr>
                </a:solidFill>
              </a:rPr>
              <a:t>Kako sam odabrao-</a:t>
            </a:r>
            <a:r>
              <a:rPr lang="hr-HR" sz="1600" b="1" dirty="0" err="1" smtClean="0">
                <a:solidFill>
                  <a:schemeClr val="accent4">
                    <a:lumMod val="75000"/>
                  </a:schemeClr>
                </a:solidFill>
              </a:rPr>
              <a:t>la</a:t>
            </a:r>
            <a:r>
              <a:rPr lang="hr-HR" sz="1600" b="1" dirty="0" smtClean="0">
                <a:solidFill>
                  <a:schemeClr val="accent4">
                    <a:lumMod val="75000"/>
                  </a:schemeClr>
                </a:solidFill>
              </a:rPr>
              <a:t> ovo zanimanje?</a:t>
            </a:r>
          </a:p>
          <a:p>
            <a:pPr marL="651510" indent="-514350">
              <a:buNone/>
            </a:pPr>
            <a:r>
              <a:rPr lang="hr-HR" sz="1600" b="1" dirty="0" smtClean="0">
                <a:solidFill>
                  <a:schemeClr val="accent4">
                    <a:lumMod val="75000"/>
                  </a:schemeClr>
                </a:solidFill>
              </a:rPr>
              <a:t>Što ili tko me motivirao? Tko su moji uzori?</a:t>
            </a:r>
          </a:p>
          <a:p>
            <a:pPr marL="651510" indent="-514350">
              <a:buNone/>
            </a:pPr>
            <a:r>
              <a:rPr lang="hr-HR" sz="1600" b="1" dirty="0" smtClean="0">
                <a:solidFill>
                  <a:schemeClr val="accent4">
                    <a:lumMod val="75000"/>
                  </a:schemeClr>
                </a:solidFill>
              </a:rPr>
              <a:t>Kako sam znao-</a:t>
            </a:r>
            <a:r>
              <a:rPr lang="hr-HR" sz="1600" b="1" dirty="0" err="1" smtClean="0">
                <a:solidFill>
                  <a:schemeClr val="accent4">
                    <a:lumMod val="75000"/>
                  </a:schemeClr>
                </a:solidFill>
              </a:rPr>
              <a:t>la</a:t>
            </a:r>
            <a:r>
              <a:rPr lang="hr-HR" sz="1600" b="1" dirty="0" smtClean="0">
                <a:solidFill>
                  <a:schemeClr val="accent4">
                    <a:lumMod val="75000"/>
                  </a:schemeClr>
                </a:solidFill>
              </a:rPr>
              <a:t> da je baš to ono što želim?                     </a:t>
            </a:r>
            <a:endParaRPr lang="hr-HR" b="1" dirty="0" smtClean="0">
              <a:solidFill>
                <a:schemeClr val="accent4">
                  <a:lumMod val="75000"/>
                </a:schemeClr>
              </a:solidFill>
            </a:endParaRPr>
          </a:p>
          <a:p>
            <a:pPr marL="651510" indent="-514350">
              <a:buNone/>
            </a:pPr>
            <a:r>
              <a:rPr lang="hr-HR" b="1" dirty="0" smtClean="0">
                <a:solidFill>
                  <a:srgbClr val="7030A0"/>
                </a:solidFill>
              </a:rPr>
              <a:t>Što</a:t>
            </a:r>
            <a:r>
              <a:rPr lang="hr-HR" b="1" dirty="0" smtClean="0">
                <a:solidFill>
                  <a:schemeClr val="accent4">
                    <a:lumMod val="75000"/>
                  </a:schemeClr>
                </a:solidFill>
              </a:rPr>
              <a:t>, </a:t>
            </a:r>
            <a:r>
              <a:rPr lang="hr-HR" b="1" dirty="0" smtClean="0">
                <a:solidFill>
                  <a:srgbClr val="7030A0"/>
                </a:solidFill>
              </a:rPr>
              <a:t>zapravo, predajem?                         </a:t>
            </a:r>
          </a:p>
          <a:p>
            <a:pPr marL="651510" indent="-514350">
              <a:buNone/>
            </a:pPr>
            <a:r>
              <a:rPr lang="hr-HR" sz="1600" b="1" dirty="0" smtClean="0">
                <a:solidFill>
                  <a:schemeClr val="accent4">
                    <a:lumMod val="75000"/>
                  </a:schemeClr>
                </a:solidFill>
              </a:rPr>
              <a:t> Predajem li ( samo)matematiku?</a:t>
            </a:r>
          </a:p>
          <a:p>
            <a:pPr marL="651510" indent="-514350">
              <a:buNone/>
            </a:pPr>
            <a:r>
              <a:rPr lang="hr-HR" sz="1600" b="1" dirty="0" smtClean="0">
                <a:solidFill>
                  <a:schemeClr val="accent4">
                    <a:lumMod val="75000"/>
                  </a:schemeClr>
                </a:solidFill>
              </a:rPr>
              <a:t> Što još predajem?</a:t>
            </a:r>
          </a:p>
          <a:p>
            <a:pPr marL="651510" indent="-514350">
              <a:buNone/>
            </a:pPr>
            <a:r>
              <a:rPr lang="hr-HR" sz="1600" b="1" dirty="0" smtClean="0">
                <a:solidFill>
                  <a:schemeClr val="accent4">
                    <a:lumMod val="75000"/>
                  </a:schemeClr>
                </a:solidFill>
              </a:rPr>
              <a:t> Što mi je važno kada predajem učenicima?</a:t>
            </a:r>
            <a:endParaRPr lang="hr-HR" b="1" dirty="0" smtClean="0">
              <a:solidFill>
                <a:schemeClr val="accent4">
                  <a:lumMod val="75000"/>
                </a:schemeClr>
              </a:solidFill>
            </a:endParaRPr>
          </a:p>
          <a:p>
            <a:pPr marL="651510" indent="-514350">
              <a:buNone/>
            </a:pPr>
            <a:r>
              <a:rPr lang="hr-HR" b="1" dirty="0" smtClean="0">
                <a:solidFill>
                  <a:srgbClr val="7030A0"/>
                </a:solidFill>
              </a:rPr>
              <a:t>Kako to činim? </a:t>
            </a:r>
          </a:p>
          <a:p>
            <a:pPr marL="651510" indent="-514350">
              <a:buNone/>
            </a:pPr>
            <a:r>
              <a:rPr lang="hr-HR" sz="1600" b="1" dirty="0" smtClean="0">
                <a:solidFill>
                  <a:schemeClr val="accent4">
                    <a:lumMod val="75000"/>
                  </a:schemeClr>
                </a:solidFill>
              </a:rPr>
              <a:t>Mislim da sam zanimljiv-a učenicima?</a:t>
            </a:r>
          </a:p>
          <a:p>
            <a:pPr marL="651510" indent="-514350">
              <a:buNone/>
            </a:pPr>
            <a:r>
              <a:rPr lang="hr-HR" sz="1600" b="1" dirty="0" smtClean="0">
                <a:solidFill>
                  <a:schemeClr val="accent4">
                    <a:lumMod val="75000"/>
                  </a:schemeClr>
                </a:solidFill>
              </a:rPr>
              <a:t>Volim istraživati i koristiti razne metode?</a:t>
            </a:r>
          </a:p>
          <a:p>
            <a:pPr marL="651510" indent="-514350">
              <a:buNone/>
            </a:pPr>
            <a:r>
              <a:rPr lang="hr-HR" sz="1600" b="1" dirty="0" smtClean="0">
                <a:solidFill>
                  <a:schemeClr val="accent4">
                    <a:lumMod val="75000"/>
                  </a:schemeClr>
                </a:solidFill>
              </a:rPr>
              <a:t>Moji učenici vole matematiku?</a:t>
            </a:r>
          </a:p>
          <a:p>
            <a:pPr marL="651510" indent="-514350">
              <a:buNone/>
            </a:pPr>
            <a:r>
              <a:rPr lang="hr-HR" sz="1600" b="1" dirty="0" smtClean="0">
                <a:solidFill>
                  <a:schemeClr val="accent4">
                    <a:lumMod val="75000"/>
                  </a:schemeClr>
                </a:solidFill>
              </a:rPr>
              <a:t>Kako znam da moji učenici znaju i razumiju?</a:t>
            </a:r>
          </a:p>
          <a:p>
            <a:pPr marL="651510" indent="-514350">
              <a:buNone/>
            </a:pPr>
            <a:endParaRPr lang="hr-HR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8" name="Picture 7" descr="Slikovni rezultat za free cartoon Why I am teachers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1628800"/>
            <a:ext cx="3744496" cy="43204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611560" y="2852936"/>
            <a:ext cx="1368152" cy="136815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hr-HR" sz="2400" i="1" dirty="0" smtClean="0">
                <a:solidFill>
                  <a:schemeClr val="accent4">
                    <a:lumMod val="75000"/>
                  </a:schemeClr>
                </a:solidFill>
              </a:rPr>
              <a:t>ŠTO, ZAPRAVO, PREDAJEM, VREDNUJEM, OCJENJUJEM?</a:t>
            </a:r>
            <a:endParaRPr lang="hr-HR" sz="2400" i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None/>
            </a:pPr>
            <a:endParaRPr lang="hr-HR" sz="2000" b="1" i="1" dirty="0" smtClean="0">
              <a:solidFill>
                <a:schemeClr val="accent4">
                  <a:lumMod val="75000"/>
                </a:schemeClr>
              </a:solidFill>
            </a:endParaRPr>
          </a:p>
          <a:p>
            <a:pPr>
              <a:buNone/>
            </a:pPr>
            <a:endParaRPr lang="hr-HR" sz="2000" b="1" i="1" dirty="0" smtClean="0">
              <a:solidFill>
                <a:schemeClr val="accent4">
                  <a:lumMod val="75000"/>
                </a:schemeClr>
              </a:solidFill>
            </a:endParaRPr>
          </a:p>
          <a:p>
            <a:pPr>
              <a:buNone/>
            </a:pPr>
            <a:r>
              <a:rPr lang="hr-HR" sz="2000" b="1" i="1" dirty="0" smtClean="0">
                <a:solidFill>
                  <a:schemeClr val="accent4">
                    <a:lumMod val="75000"/>
                  </a:schemeClr>
                </a:solidFill>
              </a:rPr>
              <a:t>PREDAJEM                       VREDNUJEM                   OCJENJUJEM</a:t>
            </a:r>
          </a:p>
          <a:p>
            <a:pPr>
              <a:buNone/>
            </a:pPr>
            <a:endParaRPr lang="hr-HR" sz="2000" b="1" i="1" dirty="0" smtClean="0">
              <a:solidFill>
                <a:schemeClr val="accent4">
                  <a:lumMod val="75000"/>
                </a:schemeClr>
              </a:solidFill>
            </a:endParaRPr>
          </a:p>
          <a:p>
            <a:pPr>
              <a:buNone/>
            </a:pPr>
            <a:r>
              <a:rPr lang="hr-HR" sz="2000" b="1" i="1" dirty="0" smtClean="0">
                <a:solidFill>
                  <a:schemeClr val="accent4">
                    <a:lumMod val="75000"/>
                  </a:schemeClr>
                </a:solidFill>
              </a:rPr>
              <a:t>                           </a:t>
            </a:r>
            <a:r>
              <a:rPr lang="hr-HR" sz="2000" b="1" i="1" dirty="0" smtClean="0">
                <a:solidFill>
                  <a:srgbClr val="FF0000"/>
                </a:solidFill>
              </a:rPr>
              <a:t>KAKO ?</a:t>
            </a:r>
            <a:r>
              <a:rPr lang="hr-HR" sz="2000" b="1" i="1" dirty="0" smtClean="0">
                <a:solidFill>
                  <a:schemeClr val="accent4">
                    <a:lumMod val="75000"/>
                  </a:schemeClr>
                </a:solidFill>
              </a:rPr>
              <a:t>                              </a:t>
            </a:r>
            <a:r>
              <a:rPr lang="hr-HR" sz="2000" b="1" i="1" dirty="0" smtClean="0">
                <a:solidFill>
                  <a:srgbClr val="FF0000"/>
                </a:solidFill>
              </a:rPr>
              <a:t>KAKO ?</a:t>
            </a:r>
            <a:r>
              <a:rPr lang="hr-HR" sz="2000" b="1" i="1" dirty="0" smtClean="0">
                <a:solidFill>
                  <a:schemeClr val="accent4">
                    <a:lumMod val="75000"/>
                  </a:schemeClr>
                </a:solidFill>
              </a:rPr>
              <a:t>         </a:t>
            </a:r>
          </a:p>
          <a:p>
            <a:pPr>
              <a:buNone/>
            </a:pPr>
            <a:r>
              <a:rPr lang="hr-HR" sz="2000" b="1" i="1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</a:p>
          <a:p>
            <a:pPr>
              <a:buNone/>
            </a:pPr>
            <a:endParaRPr lang="hr-HR" sz="2000" b="1" i="1" dirty="0" smtClean="0">
              <a:solidFill>
                <a:schemeClr val="accent4">
                  <a:lumMod val="75000"/>
                </a:schemeClr>
              </a:solidFill>
            </a:endParaRPr>
          </a:p>
          <a:p>
            <a:pPr>
              <a:buNone/>
            </a:pPr>
            <a:endParaRPr lang="hr-HR" sz="2000" b="1" i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6" name="Oval 5"/>
          <p:cNvSpPr/>
          <p:nvPr/>
        </p:nvSpPr>
        <p:spPr>
          <a:xfrm>
            <a:off x="683568" y="2780928"/>
            <a:ext cx="1440160" cy="1080120"/>
          </a:xfrm>
          <a:prstGeom prst="ellipse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1200" dirty="0" smtClean="0">
                <a:solidFill>
                  <a:schemeClr val="tx1"/>
                </a:solidFill>
              </a:rPr>
              <a:t>ZNANJA</a:t>
            </a:r>
          </a:p>
          <a:p>
            <a:pPr algn="ctr"/>
            <a:r>
              <a:rPr lang="hr-HR" sz="1200" dirty="0" smtClean="0">
                <a:solidFill>
                  <a:schemeClr val="tx1"/>
                </a:solidFill>
              </a:rPr>
              <a:t>VJEŠTINE</a:t>
            </a:r>
          </a:p>
          <a:p>
            <a:pPr algn="ctr"/>
            <a:r>
              <a:rPr lang="hr-HR" sz="1200" dirty="0" smtClean="0">
                <a:solidFill>
                  <a:srgbClr val="FF0000"/>
                </a:solidFill>
              </a:rPr>
              <a:t>STAVOVE</a:t>
            </a:r>
            <a:endParaRPr lang="hr-HR" sz="1200" dirty="0">
              <a:solidFill>
                <a:srgbClr val="FF0000"/>
              </a:solidFill>
            </a:endParaRPr>
          </a:p>
        </p:txBody>
      </p:sp>
      <p:sp>
        <p:nvSpPr>
          <p:cNvPr id="7" name="Oval 6"/>
          <p:cNvSpPr/>
          <p:nvPr/>
        </p:nvSpPr>
        <p:spPr>
          <a:xfrm>
            <a:off x="3419872" y="3356992"/>
            <a:ext cx="1440160" cy="1058416"/>
          </a:xfrm>
          <a:prstGeom prst="ellipse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1200" dirty="0" smtClean="0"/>
              <a:t>ZNANJE!</a:t>
            </a:r>
          </a:p>
          <a:p>
            <a:pPr algn="ctr"/>
            <a:r>
              <a:rPr lang="hr-HR" sz="1200" dirty="0" smtClean="0">
                <a:solidFill>
                  <a:schemeClr val="accent4">
                    <a:lumMod val="50000"/>
                  </a:schemeClr>
                </a:solidFill>
              </a:rPr>
              <a:t>VJEŠTINE</a:t>
            </a:r>
            <a:r>
              <a:rPr lang="hr-HR" sz="1200" dirty="0" smtClean="0">
                <a:solidFill>
                  <a:srgbClr val="0070C0"/>
                </a:solidFill>
              </a:rPr>
              <a:t>?!</a:t>
            </a:r>
            <a:endParaRPr lang="hr-HR" sz="1200" dirty="0" smtClean="0">
              <a:solidFill>
                <a:schemeClr val="accent4">
                  <a:lumMod val="50000"/>
                </a:schemeClr>
              </a:solidFill>
            </a:endParaRPr>
          </a:p>
          <a:p>
            <a:pPr algn="ctr"/>
            <a:r>
              <a:rPr lang="hr-HR" sz="1200" dirty="0" smtClean="0">
                <a:solidFill>
                  <a:srgbClr val="FF0000"/>
                </a:solidFill>
              </a:rPr>
              <a:t>STAVOVE?</a:t>
            </a:r>
            <a:endParaRPr lang="hr-HR" sz="1200" dirty="0">
              <a:solidFill>
                <a:srgbClr val="FF0000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6444208" y="3068960"/>
            <a:ext cx="1440160" cy="936104"/>
          </a:xfrm>
          <a:prstGeom prst="ellipse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1200" dirty="0" smtClean="0">
                <a:solidFill>
                  <a:schemeClr val="tx1"/>
                </a:solidFill>
              </a:rPr>
              <a:t>ZNANJE!</a:t>
            </a:r>
          </a:p>
          <a:p>
            <a:pPr algn="ctr"/>
            <a:r>
              <a:rPr lang="hr-HR" sz="1200" dirty="0" smtClean="0">
                <a:solidFill>
                  <a:schemeClr val="tx1"/>
                </a:solidFill>
              </a:rPr>
              <a:t>VJEŠTINE?!</a:t>
            </a:r>
          </a:p>
          <a:p>
            <a:pPr algn="ctr"/>
            <a:r>
              <a:rPr lang="hr-HR" sz="1200" dirty="0" smtClean="0">
                <a:solidFill>
                  <a:srgbClr val="FF0000"/>
                </a:solidFill>
              </a:rPr>
              <a:t>STAVOVE?!</a:t>
            </a:r>
          </a:p>
        </p:txBody>
      </p:sp>
      <p:pic>
        <p:nvPicPr>
          <p:cNvPr id="10" name="Picture 9" descr="Slikovni rezultat za free cartoon MATH TEACHER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20072" y="4221088"/>
            <a:ext cx="1790700" cy="179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3" descr="\\azoo.hr\Rijeka\Korisnici\mkazija\My Documents\My Pictures\TN_math_teacher_animation_cc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4005064"/>
            <a:ext cx="2520280" cy="21602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r>
              <a:rPr lang="hr-HR" sz="2400" dirty="0" smtClean="0">
                <a:solidFill>
                  <a:schemeClr val="accent6">
                    <a:lumMod val="75000"/>
                  </a:schemeClr>
                </a:solidFill>
              </a:rPr>
              <a:t>Može li svjetonazor biti “ispravan” i “pogrešan”?</a:t>
            </a:r>
            <a:endParaRPr lang="hr-HR" sz="24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accent6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pPr>
              <a:buNone/>
            </a:pPr>
            <a:r>
              <a:rPr lang="hr-HR" sz="2000" b="1" u="sng" dirty="0" smtClean="0">
                <a:solidFill>
                  <a:schemeClr val="accent6">
                    <a:lumMod val="75000"/>
                  </a:schemeClr>
                </a:solidFill>
              </a:rPr>
              <a:t>Moj</a:t>
            </a:r>
            <a:r>
              <a:rPr lang="hr-HR" sz="2000" b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hr-HR" sz="2000" dirty="0" smtClean="0">
                <a:solidFill>
                  <a:schemeClr val="accent6">
                    <a:lumMod val="75000"/>
                  </a:schemeClr>
                </a:solidFill>
              </a:rPr>
              <a:t>svjetonazor       +      ----------------       </a:t>
            </a:r>
            <a:r>
              <a:rPr lang="hr-HR" sz="2000" b="1" u="sng" dirty="0" smtClean="0">
                <a:solidFill>
                  <a:schemeClr val="accent6">
                    <a:lumMod val="75000"/>
                  </a:schemeClr>
                </a:solidFill>
              </a:rPr>
              <a:t>Tvoj</a:t>
            </a:r>
            <a:r>
              <a:rPr lang="hr-HR" sz="2000" dirty="0" smtClean="0">
                <a:solidFill>
                  <a:schemeClr val="accent6">
                    <a:lumMod val="75000"/>
                  </a:schemeClr>
                </a:solidFill>
              </a:rPr>
              <a:t> svjetonazor   -</a:t>
            </a:r>
          </a:p>
          <a:p>
            <a:pPr>
              <a:buNone/>
            </a:pPr>
            <a:r>
              <a:rPr lang="hr-HR" sz="2000" dirty="0" smtClean="0">
                <a:solidFill>
                  <a:schemeClr val="accent6">
                    <a:lumMod val="75000"/>
                  </a:schemeClr>
                </a:solidFill>
              </a:rPr>
              <a:t>(</a:t>
            </a:r>
            <a:r>
              <a:rPr lang="hr-HR" sz="2000" u="sng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hr-HR" sz="2000" b="1" u="sng" dirty="0" smtClean="0">
                <a:solidFill>
                  <a:schemeClr val="accent6">
                    <a:lumMod val="75000"/>
                  </a:schemeClr>
                </a:solidFill>
              </a:rPr>
              <a:t>Ja </a:t>
            </a:r>
            <a:r>
              <a:rPr lang="hr-HR" sz="2000" dirty="0" smtClean="0">
                <a:solidFill>
                  <a:schemeClr val="accent6">
                    <a:lumMod val="75000"/>
                  </a:schemeClr>
                </a:solidFill>
              </a:rPr>
              <a:t>znam što je ispravno )                        ( </a:t>
            </a:r>
            <a:r>
              <a:rPr lang="hr-HR" sz="2000" b="1" dirty="0" smtClean="0">
                <a:solidFill>
                  <a:schemeClr val="accent6">
                    <a:lumMod val="75000"/>
                  </a:schemeClr>
                </a:solidFill>
              </a:rPr>
              <a:t>Ti</a:t>
            </a:r>
            <a:r>
              <a:rPr lang="hr-HR" sz="2000" dirty="0" smtClean="0">
                <a:solidFill>
                  <a:schemeClr val="accent6">
                    <a:lumMod val="75000"/>
                  </a:schemeClr>
                </a:solidFill>
              </a:rPr>
              <a:t>  griješiš!)</a:t>
            </a:r>
          </a:p>
          <a:p>
            <a:pPr>
              <a:buNone/>
            </a:pPr>
            <a:endParaRPr lang="hr-HR" sz="2000" dirty="0" smtClean="0">
              <a:solidFill>
                <a:schemeClr val="accent6">
                  <a:lumMod val="75000"/>
                </a:schemeClr>
              </a:solidFill>
            </a:endParaRPr>
          </a:p>
          <a:p>
            <a:pPr>
              <a:buNone/>
            </a:pPr>
            <a:r>
              <a:rPr lang="hr-HR" sz="2000" b="1" dirty="0" smtClean="0">
                <a:solidFill>
                  <a:schemeClr val="accent6">
                    <a:lumMod val="75000"/>
                  </a:schemeClr>
                </a:solidFill>
              </a:rPr>
              <a:t>Naš</a:t>
            </a:r>
            <a:r>
              <a:rPr lang="hr-HR" sz="2000" dirty="0" smtClean="0">
                <a:solidFill>
                  <a:schemeClr val="accent6">
                    <a:lumMod val="75000"/>
                  </a:schemeClr>
                </a:solidFill>
              </a:rPr>
              <a:t> svjetonazor        +    -----------------       </a:t>
            </a:r>
            <a:r>
              <a:rPr lang="hr-HR" sz="2000" b="1" u="sng" dirty="0" smtClean="0">
                <a:solidFill>
                  <a:schemeClr val="accent6">
                    <a:lumMod val="75000"/>
                  </a:schemeClr>
                </a:solidFill>
              </a:rPr>
              <a:t>Njihov</a:t>
            </a:r>
            <a:r>
              <a:rPr lang="hr-HR" sz="2000" dirty="0" smtClean="0">
                <a:solidFill>
                  <a:schemeClr val="accent6">
                    <a:lumMod val="75000"/>
                  </a:schemeClr>
                </a:solidFill>
              </a:rPr>
              <a:t> svjetonazor  - </a:t>
            </a:r>
          </a:p>
          <a:p>
            <a:pPr>
              <a:buNone/>
            </a:pPr>
            <a:r>
              <a:rPr lang="hr-HR" sz="2000" dirty="0" smtClean="0">
                <a:solidFill>
                  <a:schemeClr val="accent6">
                    <a:lumMod val="75000"/>
                  </a:schemeClr>
                </a:solidFill>
              </a:rPr>
              <a:t>(</a:t>
            </a:r>
            <a:r>
              <a:rPr lang="hr-HR" sz="2000" u="sng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hr-HR" sz="2000" b="1" u="sng" dirty="0" smtClean="0">
                <a:solidFill>
                  <a:schemeClr val="accent6">
                    <a:lumMod val="75000"/>
                  </a:schemeClr>
                </a:solidFill>
              </a:rPr>
              <a:t>Mi</a:t>
            </a:r>
            <a:r>
              <a:rPr lang="hr-HR" sz="2000" u="sng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hr-HR" sz="2000" dirty="0" smtClean="0">
                <a:solidFill>
                  <a:schemeClr val="accent6">
                    <a:lumMod val="75000"/>
                  </a:schemeClr>
                </a:solidFill>
              </a:rPr>
              <a:t>se razumijemo,                                ( </a:t>
            </a:r>
            <a:r>
              <a:rPr lang="hr-HR" sz="2000" b="1" u="sng" dirty="0" smtClean="0">
                <a:solidFill>
                  <a:schemeClr val="accent6">
                    <a:lumMod val="75000"/>
                  </a:schemeClr>
                </a:solidFill>
              </a:rPr>
              <a:t>Oni</a:t>
            </a:r>
            <a:r>
              <a:rPr lang="hr-HR" sz="2000" dirty="0" smtClean="0">
                <a:solidFill>
                  <a:schemeClr val="accent6">
                    <a:lumMod val="75000"/>
                  </a:schemeClr>
                </a:solidFill>
              </a:rPr>
              <a:t> su potpuno drugačiji!</a:t>
            </a:r>
          </a:p>
          <a:p>
            <a:pPr>
              <a:buNone/>
            </a:pPr>
            <a:r>
              <a:rPr lang="hr-HR" sz="2000" dirty="0" smtClean="0">
                <a:solidFill>
                  <a:schemeClr val="accent6">
                    <a:lumMod val="75000"/>
                  </a:schemeClr>
                </a:solidFill>
              </a:rPr>
              <a:t>dijelimo iste vrijednosti!)                          Neka prihvate </a:t>
            </a:r>
            <a:r>
              <a:rPr lang="hr-HR" sz="2000" b="1" u="sng" dirty="0" smtClean="0">
                <a:solidFill>
                  <a:schemeClr val="accent6">
                    <a:lumMod val="75000"/>
                  </a:schemeClr>
                </a:solidFill>
              </a:rPr>
              <a:t>naše!)</a:t>
            </a:r>
          </a:p>
          <a:p>
            <a:pPr algn="ctr">
              <a:buNone/>
            </a:pPr>
            <a:r>
              <a:rPr lang="hr-HR" sz="2400" b="1" u="sng" dirty="0" smtClean="0">
                <a:solidFill>
                  <a:schemeClr val="accent6">
                    <a:lumMod val="75000"/>
                  </a:schemeClr>
                </a:solidFill>
              </a:rPr>
              <a:t>Svjetonazor ne može biti ispravan ili </a:t>
            </a:r>
            <a:r>
              <a:rPr lang="hr-HR" sz="2400" b="1" u="sng" dirty="0" smtClean="0">
                <a:solidFill>
                  <a:schemeClr val="accent6">
                    <a:lumMod val="75000"/>
                  </a:schemeClr>
                </a:solidFill>
              </a:rPr>
              <a:t>pogrešan                    on </a:t>
            </a:r>
            <a:r>
              <a:rPr lang="hr-HR" sz="2400" b="1" u="sng" dirty="0" smtClean="0">
                <a:solidFill>
                  <a:schemeClr val="accent6">
                    <a:lumMod val="75000"/>
                  </a:schemeClr>
                </a:solidFill>
              </a:rPr>
              <a:t>je</a:t>
            </a:r>
            <a:r>
              <a:rPr lang="hr-HR" sz="2400" b="1" u="sng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hr-HR" sz="2400" b="1" u="sng" dirty="0" smtClean="0">
                <a:solidFill>
                  <a:schemeClr val="accent6">
                    <a:lumMod val="75000"/>
                  </a:schemeClr>
                </a:solidFill>
              </a:rPr>
              <a:t>samo – </a:t>
            </a:r>
            <a:r>
              <a:rPr lang="hr-HR" sz="2400" b="1" u="sng" dirty="0" smtClean="0">
                <a:solidFill>
                  <a:srgbClr val="FF0000"/>
                </a:solidFill>
              </a:rPr>
              <a:t>drugačiji!!!</a:t>
            </a:r>
          </a:p>
          <a:p>
            <a:pPr algn="ctr">
              <a:buNone/>
            </a:pPr>
            <a:endParaRPr lang="hr-HR" sz="2400" b="1" u="sng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algn="ctr">
              <a:buNone/>
            </a:pPr>
            <a:r>
              <a:rPr lang="hr-HR" sz="2000" b="1" dirty="0" smtClean="0">
                <a:solidFill>
                  <a:schemeClr val="accent6">
                    <a:lumMod val="50000"/>
                  </a:schemeClr>
                </a:solidFill>
              </a:rPr>
              <a:t>Razumijevanje, uvažavanje i prihvaćanje različitosti, temelj je tolerantnog i otvorenog društva!</a:t>
            </a:r>
          </a:p>
          <a:p>
            <a:pPr>
              <a:buNone/>
            </a:pPr>
            <a:endParaRPr lang="hr-HR" sz="2400" dirty="0" smtClean="0">
              <a:solidFill>
                <a:schemeClr val="accent6">
                  <a:lumMod val="75000"/>
                </a:schemeClr>
              </a:solidFill>
            </a:endParaRPr>
          </a:p>
          <a:p>
            <a:pPr>
              <a:buNone/>
            </a:pPr>
            <a:endParaRPr lang="hr-HR" sz="2000" dirty="0" smtClean="0">
              <a:solidFill>
                <a:schemeClr val="accent6">
                  <a:lumMod val="75000"/>
                </a:schemeClr>
              </a:solidFill>
            </a:endParaRPr>
          </a:p>
          <a:p>
            <a:pPr>
              <a:buNone/>
            </a:pPr>
            <a:endParaRPr lang="hr-HR" sz="2000" dirty="0" smtClean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norm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hr-HR" sz="2400" dirty="0" smtClean="0">
                <a:ln w="11430"/>
                <a:solidFill>
                  <a:schemeClr val="accent6">
                    <a:lumMod val="75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Razumijevanje i prihvaćanje različitosti…</a:t>
            </a:r>
            <a:endParaRPr lang="hr-HR" sz="2400" dirty="0">
              <a:ln w="11430"/>
              <a:solidFill>
                <a:schemeClr val="accent6">
                  <a:lumMod val="75000"/>
                </a:schemeClr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>
          <a:solidFill>
            <a:schemeClr val="accent6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pPr>
              <a:buNone/>
            </a:pPr>
            <a:r>
              <a:rPr lang="hr-HR" sz="1800" b="1" dirty="0" smtClean="0">
                <a:solidFill>
                  <a:schemeClr val="accent6">
                    <a:lumMod val="75000"/>
                  </a:schemeClr>
                </a:solidFill>
              </a:rPr>
              <a:t>Po čemu se sve razlikuju učenici?</a:t>
            </a:r>
          </a:p>
          <a:p>
            <a:pPr>
              <a:buFont typeface="+mj-lt"/>
              <a:buAutoNum type="arabicPeriod"/>
            </a:pPr>
            <a:r>
              <a:rPr lang="hr-HR" sz="1600" b="1" dirty="0" smtClean="0">
                <a:solidFill>
                  <a:schemeClr val="accent6">
                    <a:lumMod val="75000"/>
                  </a:schemeClr>
                </a:solidFill>
              </a:rPr>
              <a:t>Spol</a:t>
            </a:r>
          </a:p>
          <a:p>
            <a:pPr>
              <a:buFont typeface="+mj-lt"/>
              <a:buAutoNum type="arabicPeriod"/>
            </a:pPr>
            <a:r>
              <a:rPr lang="hr-HR" sz="1600" b="1" dirty="0" smtClean="0">
                <a:solidFill>
                  <a:schemeClr val="accent6">
                    <a:lumMod val="75000"/>
                  </a:schemeClr>
                </a:solidFill>
              </a:rPr>
              <a:t>Dob</a:t>
            </a:r>
          </a:p>
          <a:p>
            <a:pPr>
              <a:buFont typeface="+mj-lt"/>
              <a:buAutoNum type="arabicPeriod"/>
            </a:pPr>
            <a:r>
              <a:rPr lang="hr-HR" sz="1600" b="1" dirty="0" smtClean="0">
                <a:solidFill>
                  <a:schemeClr val="accent6">
                    <a:lumMod val="75000"/>
                  </a:schemeClr>
                </a:solidFill>
              </a:rPr>
              <a:t>Sposobnosti ( intelektualne, zdravstvene…)</a:t>
            </a:r>
          </a:p>
          <a:p>
            <a:pPr>
              <a:buFont typeface="+mj-lt"/>
              <a:buAutoNum type="arabicPeriod"/>
            </a:pPr>
            <a:r>
              <a:rPr lang="hr-HR" sz="1600" b="1" dirty="0" smtClean="0">
                <a:solidFill>
                  <a:schemeClr val="accent6">
                    <a:lumMod val="75000"/>
                  </a:schemeClr>
                </a:solidFill>
              </a:rPr>
              <a:t>Porijeklo</a:t>
            </a:r>
          </a:p>
          <a:p>
            <a:pPr>
              <a:buFont typeface="+mj-lt"/>
              <a:buAutoNum type="arabicPeriod"/>
            </a:pPr>
            <a:r>
              <a:rPr lang="hr-HR" sz="1600" b="1" dirty="0" smtClean="0">
                <a:solidFill>
                  <a:schemeClr val="accent6">
                    <a:lumMod val="75000"/>
                  </a:schemeClr>
                </a:solidFill>
              </a:rPr>
              <a:t>Vjeroispovijest</a:t>
            </a:r>
          </a:p>
          <a:p>
            <a:pPr>
              <a:buFont typeface="+mj-lt"/>
              <a:buAutoNum type="arabicPeriod"/>
            </a:pPr>
            <a:r>
              <a:rPr lang="hr-HR" sz="1600" b="1" dirty="0" smtClean="0">
                <a:solidFill>
                  <a:schemeClr val="accent6">
                    <a:lumMod val="75000"/>
                  </a:schemeClr>
                </a:solidFill>
              </a:rPr>
              <a:t>Nacionalnost </a:t>
            </a:r>
          </a:p>
          <a:p>
            <a:pPr>
              <a:buFont typeface="+mj-lt"/>
              <a:buAutoNum type="arabicPeriod"/>
            </a:pPr>
            <a:r>
              <a:rPr lang="hr-HR" sz="1600" b="1" dirty="0" smtClean="0">
                <a:solidFill>
                  <a:schemeClr val="accent6">
                    <a:lumMod val="75000"/>
                  </a:schemeClr>
                </a:solidFill>
              </a:rPr>
              <a:t>Boja kože </a:t>
            </a:r>
          </a:p>
          <a:p>
            <a:pPr>
              <a:buFont typeface="+mj-lt"/>
              <a:buAutoNum type="arabicPeriod"/>
            </a:pPr>
            <a:r>
              <a:rPr lang="hr-HR" sz="1600" b="1" dirty="0" smtClean="0">
                <a:solidFill>
                  <a:schemeClr val="accent6">
                    <a:lumMod val="75000"/>
                  </a:schemeClr>
                </a:solidFill>
              </a:rPr>
              <a:t>Socijalni kontekst</a:t>
            </a:r>
          </a:p>
          <a:p>
            <a:pPr>
              <a:buFont typeface="+mj-lt"/>
              <a:buAutoNum type="arabicPeriod"/>
            </a:pPr>
            <a:r>
              <a:rPr lang="hr-HR" sz="1600" b="1" dirty="0" smtClean="0">
                <a:solidFill>
                  <a:schemeClr val="accent6">
                    <a:lumMod val="75000"/>
                  </a:schemeClr>
                </a:solidFill>
              </a:rPr>
              <a:t>Obiteljska situacija…</a:t>
            </a:r>
          </a:p>
          <a:p>
            <a:pPr marL="594360" indent="-457200">
              <a:buFont typeface="+mj-lt"/>
              <a:buAutoNum type="arabicPeriod"/>
            </a:pPr>
            <a:endParaRPr lang="hr-HR" sz="2000" b="1" dirty="0" smtClean="0">
              <a:solidFill>
                <a:schemeClr val="accent6">
                  <a:lumMod val="75000"/>
                </a:schemeClr>
              </a:solidFill>
            </a:endParaRPr>
          </a:p>
          <a:p>
            <a:pPr>
              <a:buFontTx/>
              <a:buChar char="-"/>
            </a:pPr>
            <a:endParaRPr lang="hr-HR" sz="2000" b="1" dirty="0" smtClean="0">
              <a:solidFill>
                <a:schemeClr val="accent6">
                  <a:lumMod val="75000"/>
                </a:schemeClr>
              </a:solidFill>
            </a:endParaRPr>
          </a:p>
          <a:p>
            <a:pPr>
              <a:buFontTx/>
              <a:buChar char="-"/>
            </a:pPr>
            <a:endParaRPr lang="hr-HR" sz="2000" b="1" dirty="0" smtClean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>
          <a:solidFill>
            <a:schemeClr val="accent6">
              <a:lumMod val="75000"/>
            </a:schemeClr>
          </a:solidFill>
        </p:spPr>
        <p:txBody>
          <a:bodyPr>
            <a:normAutofit/>
          </a:bodyPr>
          <a:lstStyle/>
          <a:p>
            <a:pPr>
              <a:buNone/>
            </a:pPr>
            <a:r>
              <a:rPr lang="hr-HR" sz="18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Što ja, učitelj-</a:t>
            </a:r>
            <a:r>
              <a:rPr lang="hr-HR" sz="1800" b="1" dirty="0" err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ica</a:t>
            </a:r>
            <a:r>
              <a:rPr lang="hr-HR" sz="18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 mislim o tome?</a:t>
            </a:r>
          </a:p>
          <a:p>
            <a:pPr>
              <a:buFont typeface="+mj-lt"/>
              <a:buAutoNum type="arabicPeriod"/>
            </a:pPr>
            <a:r>
              <a:rPr lang="hr-HR" sz="16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Ima li razlika u poučavanju djevojčica i dječaka?</a:t>
            </a:r>
          </a:p>
          <a:p>
            <a:pPr>
              <a:buFont typeface="+mj-lt"/>
              <a:buAutoNum type="arabicPeriod"/>
            </a:pPr>
            <a:r>
              <a:rPr lang="hr-HR" sz="16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Svi iste dobi imaju ista postignuća!</a:t>
            </a:r>
          </a:p>
          <a:p>
            <a:pPr>
              <a:buFont typeface="+mj-lt"/>
              <a:buAutoNum type="arabicPeriod"/>
            </a:pPr>
            <a:r>
              <a:rPr lang="hr-HR" sz="16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Neki učenici ne spadaju u razred?!</a:t>
            </a:r>
          </a:p>
          <a:p>
            <a:pPr>
              <a:buFont typeface="+mj-lt"/>
              <a:buAutoNum type="arabicPeriod"/>
            </a:pPr>
            <a:r>
              <a:rPr lang="hr-HR" sz="16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Nije bitno sve dok ne utječe na rad!</a:t>
            </a:r>
          </a:p>
          <a:p>
            <a:pPr>
              <a:buFont typeface="+mj-lt"/>
              <a:buAutoNum type="arabicPeriod"/>
            </a:pPr>
            <a:r>
              <a:rPr lang="hr-HR" sz="16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Hm</a:t>
            </a:r>
          </a:p>
          <a:p>
            <a:pPr>
              <a:buFont typeface="+mj-lt"/>
              <a:buAutoNum type="arabicPeriod"/>
            </a:pPr>
            <a:r>
              <a:rPr lang="hr-HR" sz="16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Hm</a:t>
            </a:r>
          </a:p>
          <a:p>
            <a:pPr>
              <a:buFont typeface="+mj-lt"/>
              <a:buAutoNum type="arabicPeriod"/>
            </a:pPr>
            <a:r>
              <a:rPr lang="hr-HR" sz="16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Hm </a:t>
            </a:r>
          </a:p>
          <a:p>
            <a:pPr>
              <a:buFont typeface="+mj-lt"/>
              <a:buAutoNum type="arabicPeriod"/>
            </a:pPr>
            <a:r>
              <a:rPr lang="hr-HR" sz="16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Tu nema puno pomoći!</a:t>
            </a:r>
          </a:p>
          <a:p>
            <a:pPr>
              <a:buFont typeface="+mj-lt"/>
              <a:buAutoNum type="arabicPeriod"/>
            </a:pPr>
            <a:r>
              <a:rPr lang="hr-HR" sz="16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To treba rješavati Centar za socijalnu skrb!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539552" y="332656"/>
            <a:ext cx="8229600" cy="1143000"/>
          </a:xfr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hr-HR" sz="2400" dirty="0" smtClean="0">
                <a:ln w="1905"/>
                <a:solidFill>
                  <a:schemeClr val="accent6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Razumijevanje i prihvaćanje različitosti</a:t>
            </a:r>
            <a:r>
              <a:rPr lang="hr-HR" sz="4400" dirty="0" smtClean="0">
                <a:ln w="1905"/>
                <a:solidFill>
                  <a:schemeClr val="accent6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…</a:t>
            </a:r>
            <a:endParaRPr lang="hr-HR" dirty="0">
              <a:ln w="1905"/>
              <a:solidFill>
                <a:schemeClr val="accent6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solidFill>
            <a:schemeClr val="accent6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pPr>
              <a:buNone/>
            </a:pPr>
            <a:r>
              <a:rPr lang="hr-HR" sz="1800" dirty="0" smtClean="0">
                <a:solidFill>
                  <a:schemeClr val="accent5">
                    <a:lumMod val="75000"/>
                  </a:schemeClr>
                </a:solidFill>
              </a:rPr>
              <a:t>Složenu psihološku </a:t>
            </a:r>
            <a:r>
              <a:rPr lang="hr-HR" sz="1800" b="1" dirty="0" smtClean="0">
                <a:solidFill>
                  <a:schemeClr val="accent5">
                    <a:lumMod val="75000"/>
                  </a:schemeClr>
                </a:solidFill>
              </a:rPr>
              <a:t>strukturu stava </a:t>
            </a:r>
            <a:r>
              <a:rPr lang="hr-HR" sz="1800" dirty="0" smtClean="0">
                <a:solidFill>
                  <a:schemeClr val="accent5">
                    <a:lumMod val="75000"/>
                  </a:schemeClr>
                </a:solidFill>
              </a:rPr>
              <a:t>čine </a:t>
            </a:r>
            <a:r>
              <a:rPr lang="hr-HR" sz="1800" b="1" dirty="0" smtClean="0">
                <a:solidFill>
                  <a:schemeClr val="accent5">
                    <a:lumMod val="75000"/>
                  </a:schemeClr>
                </a:solidFill>
              </a:rPr>
              <a:t>znanja</a:t>
            </a:r>
            <a:r>
              <a:rPr lang="hr-HR" sz="1800" dirty="0" smtClean="0">
                <a:solidFill>
                  <a:schemeClr val="accent5">
                    <a:lumMod val="75000"/>
                  </a:schemeClr>
                </a:solidFill>
              </a:rPr>
              <a:t> o objektu stava (</a:t>
            </a:r>
            <a:r>
              <a:rPr lang="hr-HR" sz="1800" i="1" dirty="0" smtClean="0">
                <a:solidFill>
                  <a:schemeClr val="accent5">
                    <a:lumMod val="75000"/>
                  </a:schemeClr>
                </a:solidFill>
              </a:rPr>
              <a:t>kognitivna </a:t>
            </a:r>
            <a:r>
              <a:rPr lang="hr-HR" sz="1800" dirty="0" smtClean="0">
                <a:solidFill>
                  <a:schemeClr val="accent5">
                    <a:lumMod val="75000"/>
                  </a:schemeClr>
                </a:solidFill>
              </a:rPr>
              <a:t>komponenta), </a:t>
            </a:r>
            <a:r>
              <a:rPr lang="hr-HR" sz="1800" b="1" dirty="0" smtClean="0">
                <a:solidFill>
                  <a:schemeClr val="accent5">
                    <a:lumMod val="75000"/>
                  </a:schemeClr>
                </a:solidFill>
              </a:rPr>
              <a:t>osjećaji</a:t>
            </a:r>
            <a:r>
              <a:rPr lang="hr-HR" sz="1800" dirty="0" smtClean="0">
                <a:solidFill>
                  <a:schemeClr val="accent5">
                    <a:lumMod val="75000"/>
                  </a:schemeClr>
                </a:solidFill>
              </a:rPr>
              <a:t> (</a:t>
            </a:r>
            <a:r>
              <a:rPr lang="hr-HR" sz="1800" i="1" dirty="0" smtClean="0">
                <a:solidFill>
                  <a:schemeClr val="accent5">
                    <a:lumMod val="75000"/>
                  </a:schemeClr>
                </a:solidFill>
              </a:rPr>
              <a:t>emocionalna </a:t>
            </a:r>
            <a:r>
              <a:rPr lang="hr-HR" sz="1800" dirty="0" smtClean="0">
                <a:solidFill>
                  <a:schemeClr val="accent5">
                    <a:lumMod val="75000"/>
                  </a:schemeClr>
                </a:solidFill>
              </a:rPr>
              <a:t>komponenta) i s</a:t>
            </a:r>
            <a:r>
              <a:rPr lang="hr-HR" sz="1800" b="1" dirty="0" smtClean="0">
                <a:solidFill>
                  <a:schemeClr val="accent5">
                    <a:lumMod val="75000"/>
                  </a:schemeClr>
                </a:solidFill>
              </a:rPr>
              <a:t>premnost na djelovanje prema objektu </a:t>
            </a:r>
            <a:r>
              <a:rPr lang="hr-HR" sz="1800" dirty="0" smtClean="0">
                <a:solidFill>
                  <a:schemeClr val="accent5">
                    <a:lumMod val="75000"/>
                  </a:schemeClr>
                </a:solidFill>
              </a:rPr>
              <a:t>stava (</a:t>
            </a:r>
            <a:r>
              <a:rPr lang="hr-HR" sz="1800" i="1" dirty="0" err="1" smtClean="0">
                <a:solidFill>
                  <a:schemeClr val="accent5">
                    <a:lumMod val="75000"/>
                  </a:schemeClr>
                </a:solidFill>
              </a:rPr>
              <a:t>konativna</a:t>
            </a:r>
            <a:r>
              <a:rPr lang="hr-HR" sz="1800" i="1" dirty="0" smtClean="0">
                <a:solidFill>
                  <a:schemeClr val="accent5">
                    <a:lumMod val="75000"/>
                  </a:schemeClr>
                </a:solidFill>
              </a:rPr>
              <a:t> </a:t>
            </a:r>
            <a:r>
              <a:rPr lang="hr-HR" sz="1800" dirty="0" smtClean="0">
                <a:solidFill>
                  <a:schemeClr val="accent5">
                    <a:lumMod val="75000"/>
                  </a:schemeClr>
                </a:solidFill>
              </a:rPr>
              <a:t>ili</a:t>
            </a:r>
            <a:r>
              <a:rPr lang="hr-HR" sz="1800" i="1" dirty="0" smtClean="0">
                <a:solidFill>
                  <a:schemeClr val="accent5">
                    <a:lumMod val="75000"/>
                  </a:schemeClr>
                </a:solidFill>
              </a:rPr>
              <a:t> akcijska </a:t>
            </a:r>
            <a:r>
              <a:rPr lang="hr-HR" sz="1800" dirty="0" smtClean="0">
                <a:solidFill>
                  <a:schemeClr val="accent5">
                    <a:lumMod val="75000"/>
                  </a:schemeClr>
                </a:solidFill>
              </a:rPr>
              <a:t>komponenta). </a:t>
            </a:r>
          </a:p>
          <a:p>
            <a:pPr>
              <a:buNone/>
            </a:pPr>
            <a:r>
              <a:rPr lang="hr-HR" sz="1800" dirty="0" smtClean="0">
                <a:solidFill>
                  <a:schemeClr val="accent5">
                    <a:lumMod val="75000"/>
                  </a:schemeClr>
                </a:solidFill>
              </a:rPr>
              <a:t>       ( Hrvatska </a:t>
            </a:r>
            <a:r>
              <a:rPr lang="hr-HR" sz="1800" dirty="0" smtClean="0">
                <a:solidFill>
                  <a:schemeClr val="accent5">
                    <a:lumMod val="75000"/>
                  </a:schemeClr>
                </a:solidFill>
              </a:rPr>
              <a:t>enciklopedija)</a:t>
            </a:r>
          </a:p>
          <a:p>
            <a:pPr>
              <a:buNone/>
            </a:pPr>
            <a:endParaRPr lang="hr-HR" sz="1800" dirty="0" smtClean="0">
              <a:solidFill>
                <a:schemeClr val="accent5">
                  <a:lumMod val="75000"/>
                </a:schemeClr>
              </a:solidFill>
            </a:endParaRPr>
          </a:p>
          <a:p>
            <a:pPr>
              <a:buNone/>
            </a:pPr>
            <a:endParaRPr lang="hr-HR" sz="1800" dirty="0" smtClean="0">
              <a:solidFill>
                <a:schemeClr val="accent5">
                  <a:lumMod val="75000"/>
                </a:schemeClr>
              </a:solidFill>
            </a:endParaRPr>
          </a:p>
          <a:p>
            <a:pPr>
              <a:buNone/>
            </a:pPr>
            <a:r>
              <a:rPr lang="hr-HR" sz="1800" dirty="0" smtClean="0">
                <a:solidFill>
                  <a:schemeClr val="accent5">
                    <a:lumMod val="75000"/>
                  </a:schemeClr>
                </a:solidFill>
              </a:rPr>
              <a:t>…da bi r</a:t>
            </a:r>
            <a:r>
              <a:rPr lang="hr-HR" sz="1800" b="1" dirty="0" smtClean="0">
                <a:solidFill>
                  <a:schemeClr val="accent5">
                    <a:lumMod val="75000"/>
                  </a:schemeClr>
                </a:solidFill>
              </a:rPr>
              <a:t>azumjeli </a:t>
            </a:r>
            <a:r>
              <a:rPr lang="hr-HR" sz="1800" dirty="0" smtClean="0">
                <a:solidFill>
                  <a:schemeClr val="accent5">
                    <a:lumMod val="75000"/>
                  </a:schemeClr>
                </a:solidFill>
              </a:rPr>
              <a:t>…..moramo  </a:t>
            </a:r>
            <a:r>
              <a:rPr lang="hr-HR" sz="1800" b="1" dirty="0" smtClean="0">
                <a:solidFill>
                  <a:schemeClr val="accent5">
                    <a:lumMod val="75000"/>
                  </a:schemeClr>
                </a:solidFill>
              </a:rPr>
              <a:t>ZNATI</a:t>
            </a:r>
          </a:p>
          <a:p>
            <a:pPr>
              <a:buNone/>
            </a:pPr>
            <a:r>
              <a:rPr lang="hr-HR" sz="1800" dirty="0" smtClean="0">
                <a:solidFill>
                  <a:schemeClr val="accent5">
                    <a:lumMod val="75000"/>
                  </a:schemeClr>
                </a:solidFill>
              </a:rPr>
              <a:t>…da bi </a:t>
            </a:r>
            <a:r>
              <a:rPr lang="hr-HR" sz="1800" b="1" dirty="0" smtClean="0">
                <a:solidFill>
                  <a:schemeClr val="accent5">
                    <a:lumMod val="75000"/>
                  </a:schemeClr>
                </a:solidFill>
              </a:rPr>
              <a:t>prihvatili </a:t>
            </a:r>
            <a:r>
              <a:rPr lang="hr-HR" sz="1800" dirty="0" smtClean="0">
                <a:solidFill>
                  <a:schemeClr val="accent5">
                    <a:lumMod val="75000"/>
                  </a:schemeClr>
                </a:solidFill>
              </a:rPr>
              <a:t>… moramo  </a:t>
            </a:r>
            <a:r>
              <a:rPr lang="hr-HR" sz="1800" b="1" dirty="0" smtClean="0">
                <a:solidFill>
                  <a:schemeClr val="accent5">
                    <a:lumMod val="75000"/>
                  </a:schemeClr>
                </a:solidFill>
              </a:rPr>
              <a:t>OSJEĆATI</a:t>
            </a:r>
          </a:p>
          <a:p>
            <a:pPr>
              <a:buNone/>
            </a:pPr>
            <a:r>
              <a:rPr lang="hr-HR" sz="1800" b="1" dirty="0" smtClean="0">
                <a:solidFill>
                  <a:schemeClr val="accent5">
                    <a:lumMod val="75000"/>
                  </a:schemeClr>
                </a:solidFill>
              </a:rPr>
              <a:t>                      PRIHVAĆAMO!</a:t>
            </a:r>
          </a:p>
          <a:p>
            <a:pPr>
              <a:buNone/>
            </a:pPr>
            <a:r>
              <a:rPr lang="hr-HR" sz="1800" b="1" dirty="0" smtClean="0">
                <a:solidFill>
                  <a:schemeClr val="accent5">
                    <a:lumMod val="75000"/>
                  </a:schemeClr>
                </a:solidFill>
              </a:rPr>
              <a:t>Ako znamo i osjećamo… onda i DJELUJEMO!</a:t>
            </a:r>
          </a:p>
          <a:p>
            <a:pPr>
              <a:buNone/>
            </a:pPr>
            <a:endParaRPr lang="hr-HR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r>
              <a:rPr lang="hr-HR" sz="2400" dirty="0" smtClean="0">
                <a:solidFill>
                  <a:schemeClr val="accent6">
                    <a:lumMod val="75000"/>
                  </a:schemeClr>
                </a:solidFill>
              </a:rPr>
              <a:t>Pravi Učitelj….</a:t>
            </a:r>
            <a:endParaRPr lang="hr-HR" sz="24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solidFill>
            <a:schemeClr val="accent6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hr-HR" sz="2000" dirty="0" smtClean="0">
                <a:solidFill>
                  <a:schemeClr val="accent6">
                    <a:lumMod val="75000"/>
                  </a:schemeClr>
                </a:solidFill>
              </a:rPr>
              <a:t>Prihvaća da je svatko poseban na svoj način!</a:t>
            </a:r>
          </a:p>
          <a:p>
            <a:pPr>
              <a:buNone/>
            </a:pPr>
            <a:endParaRPr lang="hr-HR" sz="2000" dirty="0" smtClean="0">
              <a:solidFill>
                <a:schemeClr val="accent6">
                  <a:lumMod val="75000"/>
                </a:schemeClr>
              </a:solidFill>
            </a:endParaRPr>
          </a:p>
          <a:p>
            <a:pPr>
              <a:buFontTx/>
              <a:buChar char="-"/>
            </a:pPr>
            <a:r>
              <a:rPr lang="hr-HR" sz="2000" dirty="0" smtClean="0">
                <a:solidFill>
                  <a:schemeClr val="accent6">
                    <a:lumMod val="75000"/>
                  </a:schemeClr>
                </a:solidFill>
              </a:rPr>
              <a:t>Kreira i vodi UKLJUČIV razred!</a:t>
            </a:r>
          </a:p>
          <a:p>
            <a:pPr>
              <a:buNone/>
            </a:pPr>
            <a:endParaRPr lang="hr-HR" sz="2000" dirty="0" smtClean="0">
              <a:solidFill>
                <a:schemeClr val="accent6">
                  <a:lumMod val="75000"/>
                </a:schemeClr>
              </a:solidFill>
            </a:endParaRPr>
          </a:p>
          <a:p>
            <a:pPr>
              <a:buFontTx/>
              <a:buChar char="-"/>
            </a:pPr>
            <a:r>
              <a:rPr lang="hr-HR" sz="2000" dirty="0" smtClean="0">
                <a:solidFill>
                  <a:schemeClr val="accent6">
                    <a:lumMod val="75000"/>
                  </a:schemeClr>
                </a:solidFill>
              </a:rPr>
              <a:t>Pomaže učenicima da se osjećaju sigurno i zaštićeno!</a:t>
            </a:r>
          </a:p>
          <a:p>
            <a:pPr>
              <a:buNone/>
            </a:pPr>
            <a:endParaRPr lang="hr-HR" sz="2000" dirty="0" smtClean="0">
              <a:solidFill>
                <a:schemeClr val="accent6">
                  <a:lumMod val="75000"/>
                </a:schemeClr>
              </a:solidFill>
            </a:endParaRPr>
          </a:p>
          <a:p>
            <a:pPr>
              <a:buFontTx/>
              <a:buChar char="-"/>
            </a:pPr>
            <a:r>
              <a:rPr lang="hr-HR" sz="2000" dirty="0" smtClean="0">
                <a:solidFill>
                  <a:schemeClr val="accent6">
                    <a:lumMod val="75000"/>
                  </a:schemeClr>
                </a:solidFill>
              </a:rPr>
              <a:t>Pomaže učenicima da realiziraju svoje potencijale!</a:t>
            </a:r>
            <a:endParaRPr lang="hr-HR" sz="20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solidFill>
            <a:schemeClr val="accent6">
              <a:lumMod val="60000"/>
              <a:lumOff val="40000"/>
            </a:schemeClr>
          </a:solidFill>
        </p:spPr>
        <p:txBody>
          <a:bodyPr/>
          <a:lstStyle/>
          <a:p>
            <a:pPr>
              <a:buNone/>
            </a:pPr>
            <a:r>
              <a:rPr lang="hr-HR" b="1" dirty="0" err="1" smtClean="0">
                <a:solidFill>
                  <a:srgbClr val="FF0000"/>
                </a:solidFill>
              </a:rPr>
              <a:t>D</a:t>
            </a:r>
            <a:r>
              <a:rPr lang="hr-HR" dirty="0" err="1" smtClean="0">
                <a:solidFill>
                  <a:schemeClr val="accent6">
                    <a:lumMod val="75000"/>
                  </a:schemeClr>
                </a:solidFill>
              </a:rPr>
              <a:t>ifferent</a:t>
            </a:r>
            <a:endParaRPr lang="hr-HR" dirty="0" smtClean="0">
              <a:solidFill>
                <a:schemeClr val="accent6">
                  <a:lumMod val="75000"/>
                </a:schemeClr>
              </a:solidFill>
            </a:endParaRPr>
          </a:p>
          <a:p>
            <a:pPr>
              <a:buNone/>
            </a:pPr>
            <a:r>
              <a:rPr lang="hr-HR" b="1" dirty="0" err="1" smtClean="0">
                <a:solidFill>
                  <a:srgbClr val="FF0000"/>
                </a:solidFill>
              </a:rPr>
              <a:t>I</a:t>
            </a:r>
            <a:r>
              <a:rPr lang="hr-HR" dirty="0" err="1" smtClean="0">
                <a:solidFill>
                  <a:schemeClr val="accent6">
                    <a:lumMod val="75000"/>
                  </a:schemeClr>
                </a:solidFill>
              </a:rPr>
              <a:t>ndividual</a:t>
            </a:r>
            <a:endParaRPr lang="hr-HR" dirty="0" smtClean="0">
              <a:solidFill>
                <a:schemeClr val="accent6">
                  <a:lumMod val="75000"/>
                </a:schemeClr>
              </a:solidFill>
            </a:endParaRPr>
          </a:p>
          <a:p>
            <a:pPr>
              <a:buNone/>
            </a:pPr>
            <a:r>
              <a:rPr lang="hr-HR" b="1" dirty="0" err="1" smtClean="0">
                <a:solidFill>
                  <a:srgbClr val="FF0000"/>
                </a:solidFill>
              </a:rPr>
              <a:t>V</a:t>
            </a:r>
            <a:r>
              <a:rPr lang="hr-HR" dirty="0" err="1" smtClean="0">
                <a:solidFill>
                  <a:schemeClr val="accent6">
                    <a:lumMod val="75000"/>
                  </a:schemeClr>
                </a:solidFill>
              </a:rPr>
              <a:t>aluing</a:t>
            </a:r>
            <a:endParaRPr lang="hr-HR" dirty="0" smtClean="0">
              <a:solidFill>
                <a:schemeClr val="accent6">
                  <a:lumMod val="75000"/>
                </a:schemeClr>
              </a:solidFill>
            </a:endParaRPr>
          </a:p>
          <a:p>
            <a:pPr>
              <a:buNone/>
            </a:pPr>
            <a:r>
              <a:rPr lang="hr-HR" b="1" dirty="0" err="1" smtClean="0">
                <a:solidFill>
                  <a:srgbClr val="FF0000"/>
                </a:solidFill>
              </a:rPr>
              <a:t>E</a:t>
            </a:r>
            <a:r>
              <a:rPr lang="hr-HR" dirty="0" err="1" smtClean="0">
                <a:solidFill>
                  <a:schemeClr val="accent6">
                    <a:lumMod val="75000"/>
                  </a:schemeClr>
                </a:solidFill>
              </a:rPr>
              <a:t>ach</a:t>
            </a:r>
            <a:r>
              <a:rPr lang="hr-HR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hr-HR" dirty="0" err="1" smtClean="0">
                <a:solidFill>
                  <a:schemeClr val="accent6">
                    <a:lumMod val="75000"/>
                  </a:schemeClr>
                </a:solidFill>
              </a:rPr>
              <a:t>Other</a:t>
            </a:r>
            <a:endParaRPr lang="hr-HR" dirty="0" smtClean="0">
              <a:solidFill>
                <a:schemeClr val="accent6">
                  <a:lumMod val="75000"/>
                </a:schemeClr>
              </a:solidFill>
            </a:endParaRPr>
          </a:p>
          <a:p>
            <a:pPr>
              <a:buNone/>
            </a:pPr>
            <a:r>
              <a:rPr lang="hr-HR" b="1" dirty="0" err="1" smtClean="0">
                <a:solidFill>
                  <a:srgbClr val="FF0000"/>
                </a:solidFill>
              </a:rPr>
              <a:t>R</a:t>
            </a:r>
            <a:r>
              <a:rPr lang="hr-HR" dirty="0" err="1" smtClean="0">
                <a:solidFill>
                  <a:schemeClr val="accent6">
                    <a:lumMod val="75000"/>
                  </a:schemeClr>
                </a:solidFill>
              </a:rPr>
              <a:t>egardless</a:t>
            </a:r>
            <a:r>
              <a:rPr lang="hr-HR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hr-HR" dirty="0" err="1" smtClean="0">
                <a:solidFill>
                  <a:schemeClr val="accent6">
                    <a:lumMod val="75000"/>
                  </a:schemeClr>
                </a:solidFill>
              </a:rPr>
              <a:t>of</a:t>
            </a:r>
            <a:endParaRPr lang="hr-HR" dirty="0" smtClean="0">
              <a:solidFill>
                <a:schemeClr val="accent6">
                  <a:lumMod val="75000"/>
                </a:schemeClr>
              </a:solidFill>
            </a:endParaRPr>
          </a:p>
          <a:p>
            <a:pPr>
              <a:buNone/>
            </a:pPr>
            <a:r>
              <a:rPr lang="hr-HR" b="1" dirty="0" err="1" smtClean="0">
                <a:solidFill>
                  <a:srgbClr val="FF0000"/>
                </a:solidFill>
              </a:rPr>
              <a:t>S</a:t>
            </a:r>
            <a:r>
              <a:rPr lang="hr-HR" dirty="0" err="1" smtClean="0">
                <a:solidFill>
                  <a:schemeClr val="accent6">
                    <a:lumMod val="75000"/>
                  </a:schemeClr>
                </a:solidFill>
              </a:rPr>
              <a:t>kin</a:t>
            </a:r>
            <a:endParaRPr lang="hr-HR" dirty="0" smtClean="0">
              <a:solidFill>
                <a:schemeClr val="accent6">
                  <a:lumMod val="75000"/>
                </a:schemeClr>
              </a:solidFill>
            </a:endParaRPr>
          </a:p>
          <a:p>
            <a:pPr>
              <a:buNone/>
            </a:pPr>
            <a:r>
              <a:rPr lang="hr-HR" b="1" dirty="0" err="1" smtClean="0">
                <a:solidFill>
                  <a:srgbClr val="FF0000"/>
                </a:solidFill>
              </a:rPr>
              <a:t>I</a:t>
            </a:r>
            <a:r>
              <a:rPr lang="hr-HR" dirty="0" err="1" smtClean="0">
                <a:solidFill>
                  <a:schemeClr val="accent6">
                    <a:lumMod val="75000"/>
                  </a:schemeClr>
                </a:solidFill>
              </a:rPr>
              <a:t>deology</a:t>
            </a:r>
            <a:endParaRPr lang="hr-HR" dirty="0" smtClean="0">
              <a:solidFill>
                <a:schemeClr val="accent6">
                  <a:lumMod val="75000"/>
                </a:schemeClr>
              </a:solidFill>
            </a:endParaRPr>
          </a:p>
          <a:p>
            <a:pPr>
              <a:buNone/>
            </a:pPr>
            <a:r>
              <a:rPr lang="hr-HR" b="1" dirty="0" err="1" smtClean="0">
                <a:solidFill>
                  <a:srgbClr val="FF0000"/>
                </a:solidFill>
              </a:rPr>
              <a:t>T</a:t>
            </a:r>
            <a:r>
              <a:rPr lang="hr-HR" dirty="0" err="1" smtClean="0">
                <a:solidFill>
                  <a:schemeClr val="accent6">
                    <a:lumMod val="75000"/>
                  </a:schemeClr>
                </a:solidFill>
              </a:rPr>
              <a:t>alents</a:t>
            </a:r>
            <a:r>
              <a:rPr lang="hr-HR" dirty="0" smtClean="0">
                <a:solidFill>
                  <a:schemeClr val="accent6">
                    <a:lumMod val="75000"/>
                  </a:schemeClr>
                </a:solidFill>
              </a:rPr>
              <a:t> or</a:t>
            </a:r>
          </a:p>
          <a:p>
            <a:pPr>
              <a:buNone/>
            </a:pPr>
            <a:r>
              <a:rPr lang="hr-HR" b="1" dirty="0" err="1" smtClean="0">
                <a:solidFill>
                  <a:srgbClr val="FF0000"/>
                </a:solidFill>
              </a:rPr>
              <a:t>Y</a:t>
            </a:r>
            <a:r>
              <a:rPr lang="hr-HR" dirty="0" err="1" smtClean="0">
                <a:solidFill>
                  <a:schemeClr val="accent6">
                    <a:lumMod val="75000"/>
                  </a:schemeClr>
                </a:solidFill>
              </a:rPr>
              <a:t>ears</a:t>
            </a:r>
            <a:endParaRPr lang="hr-HR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Slikovni rezultat za Diversity clipar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52490"/>
            <a:ext cx="4320480" cy="6489486"/>
          </a:xfrm>
          <a:prstGeom prst="rect">
            <a:avLst/>
          </a:prstGeom>
          <a:noFill/>
        </p:spPr>
      </p:pic>
      <p:sp>
        <p:nvSpPr>
          <p:cNvPr id="11" name="Content Placeholder 10"/>
          <p:cNvSpPr>
            <a:spLocks noGrp="1"/>
          </p:cNvSpPr>
          <p:nvPr>
            <p:ph sz="half" idx="4294967295"/>
          </p:nvPr>
        </p:nvSpPr>
        <p:spPr>
          <a:xfrm>
            <a:off x="5389563" y="4365625"/>
            <a:ext cx="3754437" cy="1760538"/>
          </a:xfrm>
        </p:spPr>
        <p:txBody>
          <a:bodyPr/>
          <a:lstStyle/>
          <a:p>
            <a:pPr>
              <a:buNone/>
            </a:pPr>
            <a:r>
              <a:rPr lang="hr-HR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HVALA NA PAŽNJI!</a:t>
            </a:r>
            <a:endParaRPr lang="hr-HR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r>
              <a:rPr lang="hr-HR" sz="2800" dirty="0" smtClean="0">
                <a:solidFill>
                  <a:srgbClr val="7030A0"/>
                </a:solidFill>
              </a:rPr>
              <a:t>ŠTO JE SVJETONAZOR? ( WORLDVIEW)</a:t>
            </a:r>
            <a:endParaRPr lang="hr-HR" sz="2800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accent6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pPr>
              <a:buNone/>
            </a:pPr>
            <a:r>
              <a:rPr lang="hr-HR" sz="1800" dirty="0" smtClean="0">
                <a:solidFill>
                  <a:srgbClr val="7030A0"/>
                </a:solidFill>
              </a:rPr>
              <a:t>(“WORLDVIEW &amp; WORLDKNOWLEDGE “)</a:t>
            </a:r>
          </a:p>
          <a:p>
            <a:pPr>
              <a:buNone/>
            </a:pPr>
            <a:endParaRPr lang="hr-HR" sz="1800" dirty="0" smtClean="0">
              <a:solidFill>
                <a:srgbClr val="7030A0"/>
              </a:solidFill>
            </a:endParaRPr>
          </a:p>
          <a:p>
            <a:pPr>
              <a:buNone/>
            </a:pPr>
            <a:r>
              <a:rPr lang="hr-HR" sz="1800" b="1" dirty="0" smtClean="0">
                <a:solidFill>
                  <a:srgbClr val="7030A0"/>
                </a:solidFill>
              </a:rPr>
              <a:t>SVJETONAZOR &amp; OPĆA KULTURA </a:t>
            </a:r>
            <a:r>
              <a:rPr lang="hr-HR" sz="18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&amp;</a:t>
            </a:r>
          </a:p>
          <a:p>
            <a:pPr algn="just">
              <a:buNone/>
            </a:pPr>
            <a:r>
              <a:rPr lang="hr-HR" sz="1800" b="1" dirty="0" smtClean="0"/>
              <a:t>        </a:t>
            </a:r>
            <a:r>
              <a:rPr lang="vi-VN" sz="1600" b="1" dirty="0" smtClean="0">
                <a:solidFill>
                  <a:srgbClr val="7030A0"/>
                </a:solidFill>
              </a:rPr>
              <a:t>Svjetonazor</a:t>
            </a:r>
            <a:r>
              <a:rPr lang="vi-VN" sz="1600" dirty="0" smtClean="0">
                <a:solidFill>
                  <a:srgbClr val="7030A0"/>
                </a:solidFill>
              </a:rPr>
              <a:t> označava odnos pojedinca prema okolini, u kojem se zauzima određeni "pogled na svijet". Svjetonazor podrazumijeva stvaranje određenih stajališta i zauzimanje </a:t>
            </a:r>
            <a:r>
              <a:rPr lang="vi-VN" sz="1600" b="1" dirty="0" smtClean="0">
                <a:solidFill>
                  <a:srgbClr val="7030A0"/>
                </a:solidFill>
              </a:rPr>
              <a:t>stavova</a:t>
            </a:r>
            <a:r>
              <a:rPr lang="vi-VN" sz="1600" dirty="0" smtClean="0">
                <a:solidFill>
                  <a:srgbClr val="7030A0"/>
                </a:solidFill>
              </a:rPr>
              <a:t> prema ukupnoj zbilji. Pojam svjetonazora se temelji na klasičnoj </a:t>
            </a:r>
            <a:r>
              <a:rPr lang="vi-VN" sz="1600" dirty="0" smtClean="0">
                <a:solidFill>
                  <a:srgbClr val="7030A0"/>
                </a:solidFill>
                <a:hlinkClick r:id="rId2" tooltip="Njemačka"/>
              </a:rPr>
              <a:t>njemačkoj</a:t>
            </a:r>
            <a:r>
              <a:rPr lang="vi-VN" sz="1600" dirty="0" smtClean="0">
                <a:solidFill>
                  <a:srgbClr val="7030A0"/>
                </a:solidFill>
              </a:rPr>
              <a:t> </a:t>
            </a:r>
            <a:r>
              <a:rPr lang="vi-VN" sz="1600" dirty="0" smtClean="0">
                <a:solidFill>
                  <a:srgbClr val="7030A0"/>
                </a:solidFill>
                <a:hlinkClick r:id="rId3" tooltip="Filozofija"/>
              </a:rPr>
              <a:t>filozofiji</a:t>
            </a:r>
            <a:r>
              <a:rPr lang="vi-VN" sz="1600" dirty="0" smtClean="0">
                <a:solidFill>
                  <a:srgbClr val="7030A0"/>
                </a:solidFill>
              </a:rPr>
              <a:t> i </a:t>
            </a:r>
            <a:r>
              <a:rPr lang="vi-VN" sz="1600" dirty="0" smtClean="0">
                <a:solidFill>
                  <a:srgbClr val="7030A0"/>
                </a:solidFill>
                <a:hlinkClick r:id="rId4" tooltip="Epistemologija"/>
              </a:rPr>
              <a:t>epistemologiji</a:t>
            </a:r>
            <a:r>
              <a:rPr lang="vi-VN" sz="1600" dirty="0" smtClean="0">
                <a:solidFill>
                  <a:srgbClr val="7030A0"/>
                </a:solidFill>
              </a:rPr>
              <a:t>. </a:t>
            </a:r>
            <a:r>
              <a:rPr lang="hr-HR" sz="1600" dirty="0" smtClean="0">
                <a:solidFill>
                  <a:srgbClr val="7030A0"/>
                </a:solidFill>
              </a:rPr>
              <a:t> ( </a:t>
            </a:r>
            <a:r>
              <a:rPr lang="hr-HR" sz="1600" dirty="0" err="1" smtClean="0">
                <a:solidFill>
                  <a:srgbClr val="7030A0"/>
                </a:solidFill>
              </a:rPr>
              <a:t>Wikipedia</a:t>
            </a:r>
            <a:r>
              <a:rPr lang="hr-HR" sz="1600" dirty="0" smtClean="0">
                <a:solidFill>
                  <a:srgbClr val="7030A0"/>
                </a:solidFill>
              </a:rPr>
              <a:t>)</a:t>
            </a:r>
          </a:p>
          <a:p>
            <a:pPr algn="just">
              <a:buNone/>
            </a:pPr>
            <a:endParaRPr lang="hr-HR" sz="1600" dirty="0" smtClean="0">
              <a:solidFill>
                <a:srgbClr val="7030A0"/>
              </a:solidFill>
            </a:endParaRPr>
          </a:p>
          <a:p>
            <a:pPr algn="just">
              <a:buNone/>
            </a:pPr>
            <a:r>
              <a:rPr lang="hr-HR" sz="1600" b="1" dirty="0" smtClean="0">
                <a:solidFill>
                  <a:srgbClr val="7030A0"/>
                </a:solidFill>
              </a:rPr>
              <a:t>        Svjetonazor,</a:t>
            </a:r>
            <a:r>
              <a:rPr lang="hr-HR" sz="1600" dirty="0" smtClean="0">
                <a:solidFill>
                  <a:srgbClr val="7030A0"/>
                </a:solidFill>
              </a:rPr>
              <a:t> opći nazor o svijetu, </a:t>
            </a:r>
            <a:r>
              <a:rPr lang="hr-HR" sz="1600" dirty="0" err="1" smtClean="0">
                <a:solidFill>
                  <a:srgbClr val="7030A0"/>
                </a:solidFill>
              </a:rPr>
              <a:t>svjetozrenje</a:t>
            </a:r>
            <a:r>
              <a:rPr lang="hr-HR" sz="1600" dirty="0" smtClean="0">
                <a:solidFill>
                  <a:srgbClr val="7030A0"/>
                </a:solidFill>
              </a:rPr>
              <a:t> koje obuhvaća najviša životna načela. Svjetonazor pretpostavlja kontekst u kojem se na temelju neke slike svijeta odlučuje o bitnim pitanjima značenja i smisla svijeta. Iz svjetonazora se izvode ideali, životna načela, mitovi, religije, političke ideologije, etička, estetska, ekološka uvjerenja i </a:t>
            </a:r>
            <a:r>
              <a:rPr lang="hr-HR" sz="1600" dirty="0" err="1" smtClean="0">
                <a:solidFill>
                  <a:srgbClr val="7030A0"/>
                </a:solidFill>
              </a:rPr>
              <a:t>sl</a:t>
            </a:r>
            <a:r>
              <a:rPr lang="hr-HR" sz="1600" dirty="0" smtClean="0">
                <a:solidFill>
                  <a:srgbClr val="7030A0"/>
                </a:solidFill>
              </a:rPr>
              <a:t>. ( Hrvatska enciklopedija)</a:t>
            </a:r>
            <a:endParaRPr lang="hr-HR" sz="16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r>
              <a:rPr lang="hr-HR" sz="2800" dirty="0" smtClean="0">
                <a:solidFill>
                  <a:schemeClr val="accent6">
                    <a:lumMod val="75000"/>
                  </a:schemeClr>
                </a:solidFill>
              </a:rPr>
              <a:t>KAKO GRADIMO SVJETONAZOR?</a:t>
            </a:r>
            <a:endParaRPr lang="hr-HR" sz="28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628800"/>
            <a:ext cx="8229600" cy="4709160"/>
          </a:xfrm>
          <a:solidFill>
            <a:schemeClr val="accent6">
              <a:lumMod val="60000"/>
              <a:lumOff val="40000"/>
            </a:schemeClr>
          </a:solidFill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hr-HR" sz="2400" b="1" dirty="0" smtClean="0">
                <a:solidFill>
                  <a:schemeClr val="accent6">
                    <a:lumMod val="75000"/>
                  </a:schemeClr>
                </a:solidFill>
              </a:rPr>
              <a:t>Stupovi identiteta:</a:t>
            </a:r>
          </a:p>
          <a:p>
            <a:pPr>
              <a:buNone/>
            </a:pPr>
            <a:endParaRPr lang="hr-HR" sz="2400" b="1" dirty="0" smtClean="0">
              <a:solidFill>
                <a:schemeClr val="accent6">
                  <a:lumMod val="75000"/>
                </a:schemeClr>
              </a:solidFill>
            </a:endParaRPr>
          </a:p>
          <a:p>
            <a:pPr>
              <a:buNone/>
            </a:pPr>
            <a:r>
              <a:rPr lang="hr-HR" sz="2400" dirty="0" smtClean="0">
                <a:solidFill>
                  <a:schemeClr val="accent6">
                    <a:lumMod val="75000"/>
                  </a:schemeClr>
                </a:solidFill>
              </a:rPr>
              <a:t>Tijelo                             </a:t>
            </a:r>
          </a:p>
          <a:p>
            <a:pPr>
              <a:buNone/>
            </a:pPr>
            <a:r>
              <a:rPr lang="hr-HR" sz="2400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</a:p>
          <a:p>
            <a:pPr>
              <a:buNone/>
            </a:pPr>
            <a:r>
              <a:rPr lang="hr-HR" sz="2400" dirty="0" smtClean="0">
                <a:solidFill>
                  <a:schemeClr val="accent6">
                    <a:lumMod val="75000"/>
                  </a:schemeClr>
                </a:solidFill>
              </a:rPr>
              <a:t>Socijalne mreže    </a:t>
            </a:r>
          </a:p>
          <a:p>
            <a:pPr>
              <a:buNone/>
            </a:pPr>
            <a:endParaRPr lang="hr-HR" sz="2400" dirty="0" smtClean="0">
              <a:solidFill>
                <a:schemeClr val="accent6">
                  <a:lumMod val="75000"/>
                </a:schemeClr>
              </a:solidFill>
            </a:endParaRPr>
          </a:p>
          <a:p>
            <a:pPr>
              <a:buNone/>
            </a:pPr>
            <a:r>
              <a:rPr lang="hr-HR" sz="2400" dirty="0" smtClean="0">
                <a:solidFill>
                  <a:schemeClr val="accent6">
                    <a:lumMod val="75000"/>
                  </a:schemeClr>
                </a:solidFill>
              </a:rPr>
              <a:t>Rad i postignuća  </a:t>
            </a:r>
          </a:p>
          <a:p>
            <a:pPr>
              <a:buNone/>
            </a:pPr>
            <a:endParaRPr lang="hr-HR" sz="2400" dirty="0" smtClean="0">
              <a:solidFill>
                <a:schemeClr val="accent6">
                  <a:lumMod val="75000"/>
                </a:schemeClr>
              </a:solidFill>
            </a:endParaRPr>
          </a:p>
          <a:p>
            <a:pPr>
              <a:buNone/>
            </a:pPr>
            <a:r>
              <a:rPr lang="hr-HR" sz="2400" dirty="0" smtClean="0">
                <a:solidFill>
                  <a:schemeClr val="accent6">
                    <a:lumMod val="75000"/>
                  </a:schemeClr>
                </a:solidFill>
              </a:rPr>
              <a:t>Materijalna i ekološka sigurnost </a:t>
            </a:r>
          </a:p>
          <a:p>
            <a:pPr>
              <a:buNone/>
            </a:pPr>
            <a:endParaRPr lang="hr-HR" sz="2400" dirty="0" smtClean="0">
              <a:solidFill>
                <a:schemeClr val="accent6">
                  <a:lumMod val="75000"/>
                </a:schemeClr>
              </a:solidFill>
            </a:endParaRPr>
          </a:p>
          <a:p>
            <a:pPr>
              <a:buNone/>
            </a:pPr>
            <a:r>
              <a:rPr lang="hr-HR" sz="2400" dirty="0" smtClean="0">
                <a:solidFill>
                  <a:schemeClr val="accent6">
                    <a:lumMod val="75000"/>
                  </a:schemeClr>
                </a:solidFill>
              </a:rPr>
              <a:t>Sustav vrijednosti   </a:t>
            </a:r>
          </a:p>
          <a:p>
            <a:pPr>
              <a:buNone/>
            </a:pPr>
            <a:endParaRPr lang="hr-HR" sz="2400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4" name="Picture 3" descr="Slikovni rezultat za animated clip body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2132856"/>
            <a:ext cx="1728192" cy="10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Slikovni rezultat za animated clip social network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3848" y="2708920"/>
            <a:ext cx="2016224" cy="10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Slikovni rezultat za animated clip achievement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99992" y="3429000"/>
            <a:ext cx="2160240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Slikovni rezultat za animated clip ecology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436096" y="4149080"/>
            <a:ext cx="1964060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 descr="Animated Clip Art Jewish Beliefs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12160" y="5157192"/>
            <a:ext cx="2448272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r>
              <a:rPr lang="hr-HR" sz="2800" dirty="0" smtClean="0">
                <a:solidFill>
                  <a:schemeClr val="accent6">
                    <a:lumMod val="75000"/>
                  </a:schemeClr>
                </a:solidFill>
              </a:rPr>
              <a:t>OPĆA </a:t>
            </a:r>
            <a:r>
              <a:rPr lang="hr-HR" sz="2800" dirty="0" smtClean="0">
                <a:solidFill>
                  <a:schemeClr val="accent6">
                    <a:lumMod val="75000"/>
                  </a:schemeClr>
                </a:solidFill>
              </a:rPr>
              <a:t>KULTURA </a:t>
            </a:r>
            <a:br>
              <a:rPr lang="hr-HR" sz="2800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hr-HR" sz="2800" dirty="0" smtClean="0">
                <a:solidFill>
                  <a:schemeClr val="accent6">
                    <a:lumMod val="75000"/>
                  </a:schemeClr>
                </a:solidFill>
              </a:rPr>
              <a:t>( world </a:t>
            </a:r>
            <a:r>
              <a:rPr lang="hr-HR" sz="2800" dirty="0" err="1" smtClean="0">
                <a:solidFill>
                  <a:schemeClr val="accent6">
                    <a:lumMod val="75000"/>
                  </a:schemeClr>
                </a:solidFill>
              </a:rPr>
              <a:t>knowledge</a:t>
            </a:r>
            <a:r>
              <a:rPr lang="hr-HR" sz="2800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hr-HR" sz="2800" dirty="0" err="1" smtClean="0">
                <a:solidFill>
                  <a:schemeClr val="accent6">
                    <a:lumMod val="75000"/>
                  </a:schemeClr>
                </a:solidFill>
              </a:rPr>
              <a:t>eng</a:t>
            </a:r>
            <a:r>
              <a:rPr lang="hr-HR" sz="2800" dirty="0" smtClean="0">
                <a:solidFill>
                  <a:schemeClr val="accent6">
                    <a:lumMod val="75000"/>
                  </a:schemeClr>
                </a:solidFill>
              </a:rPr>
              <a:t>.)</a:t>
            </a:r>
            <a:endParaRPr lang="hr-HR" sz="28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solidFill>
            <a:schemeClr val="accent6">
              <a:lumMod val="60000"/>
              <a:lumOff val="40000"/>
            </a:schemeClr>
          </a:solidFill>
        </p:spPr>
        <p:txBody>
          <a:bodyPr vert="horz">
            <a:normAutofit/>
          </a:bodyPr>
          <a:lstStyle/>
          <a:p>
            <a:pPr>
              <a:buNone/>
            </a:pPr>
            <a:r>
              <a:rPr lang="hr-HR" sz="1800" b="1" dirty="0" smtClean="0">
                <a:solidFill>
                  <a:schemeClr val="accent6">
                    <a:lumMod val="75000"/>
                  </a:schemeClr>
                </a:solidFill>
              </a:rPr>
              <a:t>OPĆA  KULTURA</a:t>
            </a:r>
          </a:p>
          <a:p>
            <a:pPr>
              <a:buNone/>
            </a:pPr>
            <a:endParaRPr lang="hr-HR" sz="1800" b="1" dirty="0" smtClean="0">
              <a:solidFill>
                <a:schemeClr val="accent6">
                  <a:lumMod val="75000"/>
                </a:schemeClr>
              </a:solidFill>
            </a:endParaRPr>
          </a:p>
          <a:p>
            <a:pPr>
              <a:buNone/>
            </a:pPr>
            <a:endParaRPr lang="hr-HR" sz="1800" b="1" dirty="0" smtClean="0">
              <a:solidFill>
                <a:schemeClr val="accent6">
                  <a:lumMod val="75000"/>
                </a:schemeClr>
              </a:solidFill>
            </a:endParaRPr>
          </a:p>
          <a:p>
            <a:pPr>
              <a:buNone/>
            </a:pPr>
            <a:endParaRPr lang="hr-HR" sz="1800" b="1" dirty="0" smtClean="0">
              <a:solidFill>
                <a:schemeClr val="accent6">
                  <a:lumMod val="75000"/>
                </a:schemeClr>
              </a:solidFill>
            </a:endParaRPr>
          </a:p>
          <a:p>
            <a:pPr>
              <a:buNone/>
            </a:pPr>
            <a:endParaRPr lang="hr-HR" sz="1800" b="1" dirty="0" smtClean="0">
              <a:solidFill>
                <a:schemeClr val="accent6">
                  <a:lumMod val="75000"/>
                </a:schemeClr>
              </a:solidFill>
            </a:endParaRPr>
          </a:p>
          <a:p>
            <a:pPr>
              <a:buNone/>
            </a:pPr>
            <a:r>
              <a:rPr lang="hr-HR" sz="1800" b="1" dirty="0" smtClean="0">
                <a:solidFill>
                  <a:schemeClr val="accent6">
                    <a:lumMod val="75000"/>
                  </a:schemeClr>
                </a:solidFill>
              </a:rPr>
              <a:t>Ono što je važno znati i o čemu je neophodno  biti informiran !</a:t>
            </a:r>
            <a:endParaRPr lang="hr-HR" sz="18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>
          <a:solidFill>
            <a:schemeClr val="accent6">
              <a:lumMod val="60000"/>
              <a:lumOff val="40000"/>
            </a:schemeClr>
          </a:solidFill>
        </p:spPr>
        <p:txBody>
          <a:bodyPr/>
          <a:lstStyle/>
          <a:p>
            <a:r>
              <a:rPr lang="hr-HR" dirty="0" smtClean="0">
                <a:solidFill>
                  <a:schemeClr val="accent5">
                    <a:lumMod val="75000"/>
                  </a:schemeClr>
                </a:solidFill>
              </a:rPr>
              <a:t>Jeste li znali?</a:t>
            </a:r>
          </a:p>
          <a:p>
            <a:endParaRPr lang="hr-HR" dirty="0" smtClean="0">
              <a:solidFill>
                <a:schemeClr val="accent5">
                  <a:lumMod val="75000"/>
                </a:schemeClr>
              </a:solidFill>
            </a:endParaRPr>
          </a:p>
          <a:p>
            <a:endParaRPr lang="hr-HR" dirty="0"/>
          </a:p>
        </p:txBody>
      </p:sp>
      <p:pic>
        <p:nvPicPr>
          <p:cNvPr id="4" name="Picture 3" descr="http://bodhimaggo.in/en/wp-content/uploads/2016/03/125-AMBEDKAR_3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20073" y="3933056"/>
            <a:ext cx="2880320" cy="1388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Slikovni rezultat za worldknowledge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20072" y="2132856"/>
            <a:ext cx="2823592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r>
              <a:rPr lang="hr-HR" sz="3200" dirty="0" smtClean="0">
                <a:solidFill>
                  <a:schemeClr val="accent6">
                    <a:lumMod val="75000"/>
                  </a:schemeClr>
                </a:solidFill>
              </a:rPr>
              <a:t>Znanje i svjetonazor ( </a:t>
            </a:r>
            <a:r>
              <a:rPr lang="hr-HR" sz="3200" dirty="0" err="1" smtClean="0">
                <a:solidFill>
                  <a:schemeClr val="accent6">
                    <a:lumMod val="75000"/>
                  </a:schemeClr>
                </a:solidFill>
              </a:rPr>
              <a:t>međuutjecaj</a:t>
            </a:r>
            <a:r>
              <a:rPr lang="hr-HR" sz="3200" dirty="0" smtClean="0">
                <a:solidFill>
                  <a:schemeClr val="accent6">
                    <a:lumMod val="75000"/>
                  </a:schemeClr>
                </a:solidFill>
              </a:rPr>
              <a:t>)</a:t>
            </a:r>
            <a:endParaRPr lang="hr-HR" sz="32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395536" y="1628800"/>
            <a:ext cx="4040188" cy="750887"/>
          </a:xfrm>
          <a:solidFill>
            <a:schemeClr val="accent6">
              <a:lumMod val="60000"/>
              <a:lumOff val="40000"/>
            </a:schemeClr>
          </a:solidFill>
        </p:spPr>
        <p:txBody>
          <a:bodyPr/>
          <a:lstStyle/>
          <a:p>
            <a:r>
              <a:rPr lang="hr-HR" dirty="0" smtClean="0"/>
              <a:t>Složenost….</a:t>
            </a:r>
            <a:endParaRPr lang="hr-HR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hr-HR" dirty="0" smtClean="0"/>
              <a:t>Utjecaj….</a:t>
            </a:r>
            <a:endParaRPr lang="hr-HR" dirty="0"/>
          </a:p>
        </p:txBody>
      </p:sp>
      <p:pic>
        <p:nvPicPr>
          <p:cNvPr id="1027" name="Picture 3" descr="C:\Users\mkazija\Desktop\bringing_in_those_ideas_md_wm_v2.gif"/>
          <p:cNvPicPr>
            <a:picLocks noGrp="1" noChangeAspect="1" noChangeArrowheads="1" noCrop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539552" y="2636912"/>
            <a:ext cx="3240360" cy="3096344"/>
          </a:xfrm>
          <a:prstGeom prst="rect">
            <a:avLst/>
          </a:prstGeom>
          <a:noFill/>
        </p:spPr>
      </p:pic>
      <p:sp>
        <p:nvSpPr>
          <p:cNvPr id="10" name="Content Placeholder 9"/>
          <p:cNvSpPr>
            <a:spLocks noGrp="1"/>
          </p:cNvSpPr>
          <p:nvPr>
            <p:ph sz="quarter" idx="4"/>
          </p:nvPr>
        </p:nvSpPr>
        <p:spPr>
          <a:solidFill>
            <a:schemeClr val="accent6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pPr>
              <a:buNone/>
            </a:pPr>
            <a:endParaRPr lang="hr-HR" dirty="0" smtClean="0"/>
          </a:p>
          <a:p>
            <a:pPr>
              <a:buNone/>
            </a:pPr>
            <a:r>
              <a:rPr lang="hr-HR" sz="2000" dirty="0" smtClean="0">
                <a:solidFill>
                  <a:schemeClr val="accent6">
                    <a:lumMod val="75000"/>
                  </a:schemeClr>
                </a:solidFill>
              </a:rPr>
              <a:t>“</a:t>
            </a:r>
            <a:r>
              <a:rPr lang="hr-HR" sz="2000" b="1" dirty="0" smtClean="0">
                <a:solidFill>
                  <a:schemeClr val="accent6">
                    <a:lumMod val="75000"/>
                  </a:schemeClr>
                </a:solidFill>
              </a:rPr>
              <a:t>hardver” </a:t>
            </a:r>
            <a:r>
              <a:rPr lang="hr-HR" sz="2000" dirty="0" smtClean="0">
                <a:solidFill>
                  <a:schemeClr val="accent6">
                    <a:lumMod val="75000"/>
                  </a:schemeClr>
                </a:solidFill>
              </a:rPr>
              <a:t>– teško se mijenja, samo u prijelomnim situacijama</a:t>
            </a:r>
          </a:p>
          <a:p>
            <a:pPr>
              <a:buNone/>
            </a:pPr>
            <a:r>
              <a:rPr lang="hr-HR" sz="1600" dirty="0" smtClean="0">
                <a:solidFill>
                  <a:schemeClr val="accent6">
                    <a:lumMod val="75000"/>
                  </a:schemeClr>
                </a:solidFill>
              </a:rPr>
              <a:t>( odgoj, iskustvo, crte karaktera</a:t>
            </a:r>
            <a:r>
              <a:rPr lang="hr-HR" dirty="0" smtClean="0">
                <a:solidFill>
                  <a:schemeClr val="accent6">
                    <a:lumMod val="75000"/>
                  </a:schemeClr>
                </a:solidFill>
              </a:rPr>
              <a:t>, </a:t>
            </a:r>
            <a:r>
              <a:rPr lang="hr-HR" sz="1600" dirty="0" smtClean="0">
                <a:solidFill>
                  <a:schemeClr val="accent6">
                    <a:lumMod val="75000"/>
                  </a:schemeClr>
                </a:solidFill>
              </a:rPr>
              <a:t>utjecaj okruženja, obitelji, prijatelja…</a:t>
            </a:r>
          </a:p>
          <a:p>
            <a:pPr>
              <a:buNone/>
            </a:pPr>
            <a:r>
              <a:rPr lang="hr-HR" sz="2000" b="1" dirty="0" smtClean="0">
                <a:solidFill>
                  <a:schemeClr val="accent6">
                    <a:lumMod val="75000"/>
                  </a:schemeClr>
                </a:solidFill>
              </a:rPr>
              <a:t>“softver”- </a:t>
            </a:r>
            <a:r>
              <a:rPr lang="hr-HR" sz="2000" dirty="0" smtClean="0">
                <a:solidFill>
                  <a:schemeClr val="accent6">
                    <a:lumMod val="75000"/>
                  </a:schemeClr>
                </a:solidFill>
              </a:rPr>
              <a:t>širenjem znanja, informacija, susretima, putovanjima,proučavanjem…utječe na promjene</a:t>
            </a:r>
            <a:endParaRPr lang="hr-HR" sz="2000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r>
              <a:rPr lang="hr-HR" sz="2800" dirty="0" smtClean="0">
                <a:solidFill>
                  <a:schemeClr val="accent6">
                    <a:lumMod val="75000"/>
                  </a:schemeClr>
                </a:solidFill>
              </a:rPr>
              <a:t>Stavovi, predrasude, stereotipi…..</a:t>
            </a:r>
            <a:endParaRPr lang="hr-HR" sz="28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solidFill>
            <a:schemeClr val="accent6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pPr>
              <a:buNone/>
            </a:pPr>
            <a:r>
              <a:rPr lang="hr-HR" sz="2400" b="1" dirty="0" smtClean="0">
                <a:solidFill>
                  <a:schemeClr val="accent6">
                    <a:lumMod val="75000"/>
                  </a:schemeClr>
                </a:solidFill>
              </a:rPr>
              <a:t>STAV </a:t>
            </a:r>
            <a:r>
              <a:rPr lang="hr-HR" sz="1800" dirty="0" smtClean="0">
                <a:solidFill>
                  <a:schemeClr val="accent6">
                    <a:lumMod val="75000"/>
                  </a:schemeClr>
                </a:solidFill>
              </a:rPr>
              <a:t>je </a:t>
            </a:r>
            <a:r>
              <a:rPr lang="hr-HR" sz="1800" dirty="0" smtClean="0"/>
              <a:t> </a:t>
            </a:r>
            <a:r>
              <a:rPr lang="hr-HR" sz="1800" dirty="0" smtClean="0">
                <a:solidFill>
                  <a:schemeClr val="accent5">
                    <a:lumMod val="75000"/>
                  </a:schemeClr>
                </a:solidFill>
              </a:rPr>
              <a:t>stečena, relativno trajna i stabilna struktura pozitivnih ili negativnih emocija, vrjednovanja i ponašanja prema nekom objektu (osobi, skupini, pojavi, ideji). Stavovi se </a:t>
            </a:r>
            <a:r>
              <a:rPr lang="hr-HR" sz="1800" b="1" dirty="0" smtClean="0">
                <a:solidFill>
                  <a:schemeClr val="accent5">
                    <a:lumMod val="75000"/>
                  </a:schemeClr>
                </a:solidFill>
              </a:rPr>
              <a:t>oblikuju u procesima socijalizacije i</a:t>
            </a:r>
            <a:r>
              <a:rPr lang="hr-HR" sz="1800" dirty="0" smtClean="0">
                <a:solidFill>
                  <a:schemeClr val="accent5">
                    <a:lumMod val="75000"/>
                  </a:schemeClr>
                </a:solidFill>
              </a:rPr>
              <a:t> stječu na osnovi </a:t>
            </a:r>
            <a:r>
              <a:rPr lang="hr-HR" sz="1800" b="1" dirty="0" smtClean="0">
                <a:solidFill>
                  <a:schemeClr val="accent5">
                    <a:lumMod val="75000"/>
                  </a:schemeClr>
                </a:solidFill>
              </a:rPr>
              <a:t>izravnog iskustva </a:t>
            </a:r>
            <a:r>
              <a:rPr lang="hr-HR" sz="1800" dirty="0" smtClean="0">
                <a:solidFill>
                  <a:schemeClr val="accent5">
                    <a:lumMod val="75000"/>
                  </a:schemeClr>
                </a:solidFill>
              </a:rPr>
              <a:t>s objektom stava ili posredno, u </a:t>
            </a:r>
            <a:r>
              <a:rPr lang="hr-HR" sz="1800" b="1" dirty="0" smtClean="0">
                <a:solidFill>
                  <a:schemeClr val="accent5">
                    <a:lumMod val="75000"/>
                  </a:schemeClr>
                </a:solidFill>
              </a:rPr>
              <a:t>interakciji s društvenom okolinom.</a:t>
            </a:r>
          </a:p>
          <a:p>
            <a:pPr>
              <a:buNone/>
            </a:pPr>
            <a:r>
              <a:rPr lang="hr-HR" sz="1800" dirty="0" smtClean="0">
                <a:solidFill>
                  <a:schemeClr val="accent5">
                    <a:lumMod val="75000"/>
                  </a:schemeClr>
                </a:solidFill>
              </a:rPr>
              <a:t>       Složenu psihološku strukturu stava čine </a:t>
            </a:r>
            <a:r>
              <a:rPr lang="hr-HR" sz="1800" b="1" dirty="0" smtClean="0">
                <a:solidFill>
                  <a:schemeClr val="accent5">
                    <a:lumMod val="75000"/>
                  </a:schemeClr>
                </a:solidFill>
              </a:rPr>
              <a:t>znanja</a:t>
            </a:r>
            <a:r>
              <a:rPr lang="hr-HR" sz="1800" dirty="0" smtClean="0">
                <a:solidFill>
                  <a:schemeClr val="accent5">
                    <a:lumMod val="75000"/>
                  </a:schemeClr>
                </a:solidFill>
              </a:rPr>
              <a:t> o objektu stava (</a:t>
            </a:r>
            <a:r>
              <a:rPr lang="hr-HR" sz="1800" i="1" dirty="0" smtClean="0">
                <a:solidFill>
                  <a:schemeClr val="accent5">
                    <a:lumMod val="75000"/>
                  </a:schemeClr>
                </a:solidFill>
              </a:rPr>
              <a:t>kognitivna </a:t>
            </a:r>
            <a:r>
              <a:rPr lang="hr-HR" sz="1800" dirty="0" smtClean="0">
                <a:solidFill>
                  <a:schemeClr val="accent5">
                    <a:lumMod val="75000"/>
                  </a:schemeClr>
                </a:solidFill>
              </a:rPr>
              <a:t>komponenta), </a:t>
            </a:r>
            <a:r>
              <a:rPr lang="hr-HR" sz="1800" b="1" dirty="0" smtClean="0">
                <a:solidFill>
                  <a:schemeClr val="accent5">
                    <a:lumMod val="75000"/>
                  </a:schemeClr>
                </a:solidFill>
              </a:rPr>
              <a:t>osjećaji</a:t>
            </a:r>
            <a:r>
              <a:rPr lang="hr-HR" sz="1800" dirty="0" smtClean="0">
                <a:solidFill>
                  <a:schemeClr val="accent5">
                    <a:lumMod val="75000"/>
                  </a:schemeClr>
                </a:solidFill>
              </a:rPr>
              <a:t> (</a:t>
            </a:r>
            <a:r>
              <a:rPr lang="hr-HR" sz="1800" i="1" dirty="0" smtClean="0">
                <a:solidFill>
                  <a:schemeClr val="accent5">
                    <a:lumMod val="75000"/>
                  </a:schemeClr>
                </a:solidFill>
              </a:rPr>
              <a:t>emocionalna </a:t>
            </a:r>
            <a:r>
              <a:rPr lang="hr-HR" sz="1800" dirty="0" smtClean="0">
                <a:solidFill>
                  <a:schemeClr val="accent5">
                    <a:lumMod val="75000"/>
                  </a:schemeClr>
                </a:solidFill>
              </a:rPr>
              <a:t>komponenta) i s</a:t>
            </a:r>
            <a:r>
              <a:rPr lang="hr-HR" sz="1800" b="1" dirty="0" smtClean="0">
                <a:solidFill>
                  <a:schemeClr val="accent5">
                    <a:lumMod val="75000"/>
                  </a:schemeClr>
                </a:solidFill>
              </a:rPr>
              <a:t>premnost na djelovanje prema objektu </a:t>
            </a:r>
            <a:r>
              <a:rPr lang="hr-HR" sz="1800" dirty="0" smtClean="0">
                <a:solidFill>
                  <a:schemeClr val="accent5">
                    <a:lumMod val="75000"/>
                  </a:schemeClr>
                </a:solidFill>
              </a:rPr>
              <a:t>stava (</a:t>
            </a:r>
            <a:r>
              <a:rPr lang="hr-HR" sz="1800" i="1" dirty="0" err="1" smtClean="0">
                <a:solidFill>
                  <a:schemeClr val="accent5">
                    <a:lumMod val="75000"/>
                  </a:schemeClr>
                </a:solidFill>
              </a:rPr>
              <a:t>konativna</a:t>
            </a:r>
            <a:r>
              <a:rPr lang="hr-HR" sz="1800" i="1" dirty="0" smtClean="0">
                <a:solidFill>
                  <a:schemeClr val="accent5">
                    <a:lumMod val="75000"/>
                  </a:schemeClr>
                </a:solidFill>
              </a:rPr>
              <a:t> </a:t>
            </a:r>
            <a:r>
              <a:rPr lang="hr-HR" sz="1800" dirty="0" smtClean="0">
                <a:solidFill>
                  <a:schemeClr val="accent5">
                    <a:lumMod val="75000"/>
                  </a:schemeClr>
                </a:solidFill>
              </a:rPr>
              <a:t>ili</a:t>
            </a:r>
            <a:r>
              <a:rPr lang="hr-HR" sz="1800" i="1" dirty="0" smtClean="0">
                <a:solidFill>
                  <a:schemeClr val="accent5">
                    <a:lumMod val="75000"/>
                  </a:schemeClr>
                </a:solidFill>
              </a:rPr>
              <a:t> akcijska </a:t>
            </a:r>
            <a:r>
              <a:rPr lang="hr-HR" sz="1800" dirty="0" smtClean="0">
                <a:solidFill>
                  <a:schemeClr val="accent5">
                    <a:lumMod val="75000"/>
                  </a:schemeClr>
                </a:solidFill>
              </a:rPr>
              <a:t>komponenta). </a:t>
            </a:r>
          </a:p>
          <a:p>
            <a:pPr>
              <a:buNone/>
            </a:pPr>
            <a:r>
              <a:rPr lang="hr-HR" sz="1800" dirty="0" smtClean="0">
                <a:solidFill>
                  <a:schemeClr val="accent5">
                    <a:lumMod val="75000"/>
                  </a:schemeClr>
                </a:solidFill>
              </a:rPr>
              <a:t>       ( Hrvatska enciklopedija)</a:t>
            </a:r>
            <a:endParaRPr lang="hr-HR" sz="1800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r>
              <a:rPr lang="hr-HR" sz="2800" dirty="0" smtClean="0">
                <a:solidFill>
                  <a:schemeClr val="accent5">
                    <a:lumMod val="75000"/>
                  </a:schemeClr>
                </a:solidFill>
              </a:rPr>
              <a:t>PREDRASUDE I STEREOTIPI…..</a:t>
            </a:r>
            <a:endParaRPr lang="hr-HR" sz="28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solidFill>
            <a:schemeClr val="accent6">
              <a:lumMod val="60000"/>
              <a:lumOff val="40000"/>
            </a:schemeClr>
          </a:solidFill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v"/>
            </a:pPr>
            <a:r>
              <a:rPr lang="hr-HR" b="1" dirty="0" smtClean="0">
                <a:solidFill>
                  <a:schemeClr val="accent6">
                    <a:lumMod val="75000"/>
                  </a:schemeClr>
                </a:solidFill>
              </a:rPr>
              <a:t>predrasude</a:t>
            </a:r>
            <a:r>
              <a:rPr lang="hr-HR" dirty="0" smtClean="0"/>
              <a:t> - </a:t>
            </a:r>
            <a:r>
              <a:rPr lang="hr-HR" sz="2000" b="1" dirty="0" smtClean="0">
                <a:solidFill>
                  <a:schemeClr val="accent6">
                    <a:lumMod val="75000"/>
                  </a:schemeClr>
                </a:solidFill>
              </a:rPr>
              <a:t>neprijateljski ili negativan </a:t>
            </a:r>
            <a:r>
              <a:rPr lang="hr-HR" sz="2000" dirty="0" smtClean="0">
                <a:solidFill>
                  <a:schemeClr val="accent6">
                    <a:lumMod val="75000"/>
                  </a:schemeClr>
                </a:solidFill>
              </a:rPr>
              <a:t>stav prema prepoznatljivoj grupi ljudi, koji se zasniva isključivo na njihovu članstvu u toj grupi</a:t>
            </a:r>
          </a:p>
          <a:p>
            <a:pPr>
              <a:buFont typeface="Wingdings" pitchFamily="2" charset="2"/>
              <a:buChar char="v"/>
            </a:pPr>
            <a:endParaRPr lang="hr-HR" sz="2000" dirty="0" smtClean="0">
              <a:solidFill>
                <a:schemeClr val="accent6">
                  <a:lumMod val="75000"/>
                </a:schemeClr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hr-HR" b="1" dirty="0" smtClean="0">
                <a:solidFill>
                  <a:schemeClr val="accent6">
                    <a:lumMod val="75000"/>
                  </a:schemeClr>
                </a:solidFill>
              </a:rPr>
              <a:t>stereotip</a:t>
            </a:r>
            <a:r>
              <a:rPr lang="hr-HR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hr-HR" dirty="0" smtClean="0"/>
              <a:t>- </a:t>
            </a:r>
            <a:r>
              <a:rPr lang="hr-HR" sz="2000" dirty="0" smtClean="0">
                <a:solidFill>
                  <a:schemeClr val="accent6">
                    <a:lumMod val="75000"/>
                  </a:schemeClr>
                </a:solidFill>
              </a:rPr>
              <a:t>je </a:t>
            </a:r>
            <a:r>
              <a:rPr lang="hr-HR" sz="2000" b="1" dirty="0" smtClean="0">
                <a:solidFill>
                  <a:schemeClr val="accent6">
                    <a:lumMod val="75000"/>
                  </a:schemeClr>
                </a:solidFill>
              </a:rPr>
              <a:t>generalizacija uvjerenja </a:t>
            </a:r>
            <a:r>
              <a:rPr lang="hr-HR" sz="2000" dirty="0" smtClean="0">
                <a:solidFill>
                  <a:schemeClr val="accent6">
                    <a:lumMod val="75000"/>
                  </a:schemeClr>
                </a:solidFill>
              </a:rPr>
              <a:t>o grupi ljudi kojom se istovjetna obilježja pripisuju praktički svim članovima grupe, neovisno o stvarnim varijacijama između članova.</a:t>
            </a:r>
          </a:p>
          <a:p>
            <a:pPr>
              <a:buFont typeface="Wingdings" pitchFamily="2" charset="2"/>
              <a:buChar char="v"/>
            </a:pPr>
            <a:endParaRPr lang="hr-HR" dirty="0"/>
          </a:p>
        </p:txBody>
      </p:sp>
      <p:pic>
        <p:nvPicPr>
          <p:cNvPr id="8" name="Content Placeholder 3" descr="cigan i gej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716016" y="1628800"/>
            <a:ext cx="3744416" cy="446449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r>
              <a:rPr lang="hr-HR" sz="2800" dirty="0" smtClean="0">
                <a:solidFill>
                  <a:schemeClr val="accent6">
                    <a:lumMod val="75000"/>
                  </a:schemeClr>
                </a:solidFill>
              </a:rPr>
              <a:t>Važno je znati…..</a:t>
            </a:r>
            <a:endParaRPr lang="hr-HR" sz="2800" dirty="0">
              <a:solidFill>
                <a:schemeClr val="accent6">
                  <a:lumMod val="75000"/>
                </a:schemeClr>
              </a:solidFill>
            </a:endParaRPr>
          </a:p>
        </p:txBody>
      </p:sp>
      <p:grpSp>
        <p:nvGrpSpPr>
          <p:cNvPr id="4" name="Group 14"/>
          <p:cNvGrpSpPr>
            <a:grpSpLocks noGrp="1"/>
          </p:cNvGrpSpPr>
          <p:nvPr>
            <p:ph idx="1"/>
          </p:nvPr>
        </p:nvGrpSpPr>
        <p:grpSpPr bwMode="auto">
          <a:xfrm>
            <a:off x="395537" y="1600200"/>
            <a:ext cx="8291264" cy="4708525"/>
            <a:chOff x="803161" y="3071810"/>
            <a:chExt cx="7269301" cy="3286148"/>
          </a:xfrm>
        </p:grpSpPr>
        <p:sp>
          <p:nvSpPr>
            <p:cNvPr id="5" name="Oval 4"/>
            <p:cNvSpPr/>
            <p:nvPr/>
          </p:nvSpPr>
          <p:spPr>
            <a:xfrm>
              <a:off x="803161" y="3795346"/>
              <a:ext cx="2000264" cy="1785950"/>
            </a:xfrm>
            <a:prstGeom prst="ellipse">
              <a:avLst/>
            </a:prstGeom>
            <a:solidFill>
              <a:srgbClr val="FF3399"/>
            </a:solidFill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hr-HR" sz="20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stereotipi</a:t>
              </a:r>
              <a:endPara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6" name="Oval 5"/>
            <p:cNvSpPr/>
            <p:nvPr/>
          </p:nvSpPr>
          <p:spPr>
            <a:xfrm>
              <a:off x="3357554" y="3857628"/>
              <a:ext cx="2071702" cy="1785950"/>
            </a:xfrm>
            <a:prstGeom prst="ellipse">
              <a:avLst/>
            </a:prstGeom>
            <a:solidFill>
              <a:srgbClr val="FFC000"/>
            </a:solidFill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hr-HR" sz="16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predrasude</a:t>
              </a:r>
              <a:endParaRPr lang="en-US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7" name="Oval 6"/>
            <p:cNvSpPr/>
            <p:nvPr/>
          </p:nvSpPr>
          <p:spPr>
            <a:xfrm>
              <a:off x="6000760" y="3857628"/>
              <a:ext cx="2071702" cy="1785950"/>
            </a:xfrm>
            <a:prstGeom prst="ellipse">
              <a:avLst/>
            </a:prstGeom>
            <a:solidFill>
              <a:srgbClr val="92D050"/>
            </a:solidFill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hr-HR" sz="16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diskriminacija</a:t>
              </a:r>
              <a:endParaRPr lang="en-US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8" name="Curved Down Arrow 7"/>
            <p:cNvSpPr/>
            <p:nvPr/>
          </p:nvSpPr>
          <p:spPr>
            <a:xfrm>
              <a:off x="2357422" y="3071810"/>
              <a:ext cx="1857388" cy="714380"/>
            </a:xfrm>
            <a:prstGeom prst="curvedDownArrow">
              <a:avLst>
                <a:gd name="adj1" fmla="val 25000"/>
                <a:gd name="adj2" fmla="val 145455"/>
                <a:gd name="adj3" fmla="val 25000"/>
              </a:avLst>
            </a:prstGeom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9" name="Curved Down Arrow 8"/>
            <p:cNvSpPr/>
            <p:nvPr/>
          </p:nvSpPr>
          <p:spPr>
            <a:xfrm>
              <a:off x="5072066" y="3071810"/>
              <a:ext cx="1857388" cy="714380"/>
            </a:xfrm>
            <a:prstGeom prst="curvedDownArrow">
              <a:avLst>
                <a:gd name="adj1" fmla="val 25000"/>
                <a:gd name="adj2" fmla="val 145455"/>
                <a:gd name="adj3" fmla="val 25000"/>
              </a:avLst>
            </a:prstGeom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0" name="Curved Down Arrow 9"/>
            <p:cNvSpPr/>
            <p:nvPr/>
          </p:nvSpPr>
          <p:spPr>
            <a:xfrm rot="10800000">
              <a:off x="4643439" y="5643577"/>
              <a:ext cx="1857388" cy="714380"/>
            </a:xfrm>
            <a:prstGeom prst="curvedDownArrow">
              <a:avLst>
                <a:gd name="adj1" fmla="val 25000"/>
                <a:gd name="adj2" fmla="val 145455"/>
                <a:gd name="adj3" fmla="val 25000"/>
              </a:avLst>
            </a:prstGeom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1" name="Curved Down Arrow 10"/>
            <p:cNvSpPr/>
            <p:nvPr/>
          </p:nvSpPr>
          <p:spPr>
            <a:xfrm rot="10800000">
              <a:off x="1928794" y="5643578"/>
              <a:ext cx="1857388" cy="714380"/>
            </a:xfrm>
            <a:prstGeom prst="curvedDownArrow">
              <a:avLst>
                <a:gd name="adj1" fmla="val 25000"/>
                <a:gd name="adj2" fmla="val 145455"/>
                <a:gd name="adj3" fmla="val 25000"/>
              </a:avLst>
            </a:prstGeom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tx1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r>
              <a:rPr lang="hr-HR" sz="2800" dirty="0" smtClean="0">
                <a:solidFill>
                  <a:schemeClr val="accent6">
                    <a:lumMod val="75000"/>
                  </a:schemeClr>
                </a:solidFill>
              </a:rPr>
              <a:t>Kako nas vide drugi…. </a:t>
            </a:r>
            <a:endParaRPr lang="hr-HR" sz="2800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556792"/>
            <a:ext cx="8208912" cy="47519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902</TotalTime>
  <Words>614</Words>
  <Application>Microsoft Office PowerPoint</Application>
  <PresentationFormat>On-screen Show (4:3)</PresentationFormat>
  <Paragraphs>162</Paragraphs>
  <Slides>18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Apex</vt:lpstr>
      <vt:lpstr>Utjecaj svjetonazora učitelja na poučavanje, vrednovanje i ocjenjivanje UČENIKA </vt:lpstr>
      <vt:lpstr>ŠTO JE SVJETONAZOR? ( WORLDVIEW)</vt:lpstr>
      <vt:lpstr>KAKO GRADIMO SVJETONAZOR?</vt:lpstr>
      <vt:lpstr>OPĆA KULTURA  ( world knowledge eng.)</vt:lpstr>
      <vt:lpstr>Znanje i svjetonazor ( međuutjecaj)</vt:lpstr>
      <vt:lpstr>Stavovi, predrasude, stereotipi…..</vt:lpstr>
      <vt:lpstr>PREDRASUDE I STEREOTIPI…..</vt:lpstr>
      <vt:lpstr>Važno je znati…..</vt:lpstr>
      <vt:lpstr>Kako nas vide drugi…. </vt:lpstr>
      <vt:lpstr>Kako mi vidimo druge ….</vt:lpstr>
      <vt:lpstr>“Prtljaga” koju (u)nosim….</vt:lpstr>
      <vt:lpstr>Tko sam ja kao učitelj? </vt:lpstr>
      <vt:lpstr>ŠTO, ZAPRAVO, PREDAJEM, VREDNUJEM, OCJENJUJEM?</vt:lpstr>
      <vt:lpstr>Može li svjetonazor biti “ispravan” i “pogrešan”?</vt:lpstr>
      <vt:lpstr>Razumijevanje i prihvaćanje različitosti…</vt:lpstr>
      <vt:lpstr>Razumijevanje i prihvaćanje različitosti…</vt:lpstr>
      <vt:lpstr>Pravi Učitelj….</vt:lpstr>
      <vt:lpstr>Slide 18</vt:lpstr>
    </vt:vector>
  </TitlesOfParts>
  <Company>AZOO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Utjecaj svjetonazora učitelja na poučavanje</dc:title>
  <dc:creator>mkazija</dc:creator>
  <cp:lastModifiedBy>mkazija</cp:lastModifiedBy>
  <cp:revision>95</cp:revision>
  <dcterms:created xsi:type="dcterms:W3CDTF">2017-04-10T12:01:58Z</dcterms:created>
  <dcterms:modified xsi:type="dcterms:W3CDTF">2017-06-20T12:21:59Z</dcterms:modified>
</cp:coreProperties>
</file>