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0" r:id="rId19"/>
    <p:sldId id="273" r:id="rId20"/>
    <p:sldId id="274" r:id="rId21"/>
    <p:sldId id="275" r:id="rId22"/>
    <p:sldId id="276" r:id="rId23"/>
    <p:sldId id="277"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278" r:id="rId43"/>
    <p:sldId id="284" r:id="rId44"/>
    <p:sldId id="285" r:id="rId45"/>
    <p:sldId id="286" r:id="rId46"/>
    <p:sldId id="279" r:id="rId47"/>
    <p:sldId id="283" r:id="rId48"/>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24" autoAdjust="0"/>
  </p:normalViewPr>
  <p:slideViewPr>
    <p:cSldViewPr>
      <p:cViewPr varScale="1">
        <p:scale>
          <a:sx n="69" d="100"/>
          <a:sy n="69" d="100"/>
        </p:scale>
        <p:origin x="-55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CEF42-B01D-4E25-8CD2-454252648E14}" type="datetimeFigureOut">
              <a:rPr lang="sr-Latn-CS" smtClean="0"/>
              <a:pPr/>
              <a:t>28.6.2017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BAA1F46C-C914-4CE9-ADA2-96EE9194530A}" type="slidenum">
              <a:rPr lang="hr-HR" smtClean="0"/>
              <a:pPr/>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2CEF42-B01D-4E25-8CD2-454252648E14}" type="datetimeFigureOut">
              <a:rPr lang="sr-Latn-CS" smtClean="0"/>
              <a:pPr/>
              <a:t>28.6.2017</a:t>
            </a:fld>
            <a:endParaRPr lang="hr-H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A1F46C-C914-4CE9-ADA2-96EE9194530A}" type="slidenum">
              <a:rPr lang="hr-HR" smtClean="0"/>
              <a:pPr/>
              <a:t>‹#›</a:t>
            </a:fld>
            <a:endParaRPr lang="hr-H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hr-HR" dirty="0" smtClean="0"/>
              <a:t>Rad s potencijalno darovitim učenicima</a:t>
            </a:r>
            <a:endParaRPr lang="hr-HR" dirty="0"/>
          </a:p>
        </p:txBody>
      </p:sp>
      <p:sp>
        <p:nvSpPr>
          <p:cNvPr id="3" name="Subtitle 2"/>
          <p:cNvSpPr>
            <a:spLocks noGrp="1"/>
          </p:cNvSpPr>
          <p:nvPr>
            <p:ph type="subTitle" idx="1"/>
          </p:nvPr>
        </p:nvSpPr>
        <p:spPr>
          <a:xfrm>
            <a:off x="1371600" y="3886200"/>
            <a:ext cx="7200928" cy="2186006"/>
          </a:xfrm>
        </p:spPr>
        <p:txBody>
          <a:bodyPr>
            <a:normAutofit/>
          </a:bodyPr>
          <a:lstStyle/>
          <a:p>
            <a:pPr algn="r"/>
            <a:r>
              <a:rPr lang="hr-HR" sz="2800" dirty="0" smtClean="0">
                <a:solidFill>
                  <a:schemeClr val="tx1"/>
                </a:solidFill>
              </a:rPr>
              <a:t>mr. Darija Mikić, </a:t>
            </a:r>
          </a:p>
          <a:p>
            <a:pPr algn="r"/>
            <a:r>
              <a:rPr lang="hr-HR" sz="2800" dirty="0" smtClean="0">
                <a:solidFill>
                  <a:schemeClr val="tx1"/>
                </a:solidFill>
              </a:rPr>
              <a:t>OŠ “Mato Lovrak”, </a:t>
            </a:r>
          </a:p>
          <a:p>
            <a:pPr algn="r"/>
            <a:r>
              <a:rPr lang="hr-HR" sz="2800" dirty="0" smtClean="0">
                <a:solidFill>
                  <a:schemeClr val="tx1"/>
                </a:solidFill>
              </a:rPr>
              <a:t>Nova Gradiška</a:t>
            </a:r>
          </a:p>
          <a:p>
            <a:pPr algn="r"/>
            <a:r>
              <a:rPr lang="hr-HR" sz="2800" dirty="0" smtClean="0">
                <a:solidFill>
                  <a:schemeClr val="tx1"/>
                </a:solidFill>
              </a:rPr>
              <a:t>darija.mikic1@skole.hr</a:t>
            </a:r>
          </a:p>
          <a:p>
            <a:endParaRPr lang="hr-HR" dirty="0"/>
          </a:p>
        </p:txBody>
      </p:sp>
      <p:pic>
        <p:nvPicPr>
          <p:cNvPr id="1026" name="Picture 2"/>
          <p:cNvPicPr>
            <a:picLocks noChangeAspect="1" noChangeArrowheads="1"/>
          </p:cNvPicPr>
          <p:nvPr/>
        </p:nvPicPr>
        <p:blipFill>
          <a:blip r:embed="rId2" cstate="print"/>
          <a:srcRect/>
          <a:stretch>
            <a:fillRect/>
          </a:stretch>
        </p:blipFill>
        <p:spPr bwMode="auto">
          <a:xfrm>
            <a:off x="6715140" y="357166"/>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Dodatni zadaci:</a:t>
            </a:r>
            <a:br>
              <a:rPr lang="hr-HR" dirty="0" smtClean="0"/>
            </a:br>
            <a:r>
              <a:rPr lang="hr-HR" dirty="0" smtClean="0"/>
              <a:t>7. razred</a:t>
            </a:r>
            <a:endParaRPr lang="hr-HR" dirty="0"/>
          </a:p>
        </p:txBody>
      </p:sp>
      <p:sp>
        <p:nvSpPr>
          <p:cNvPr id="3" name="Content Placeholder 2"/>
          <p:cNvSpPr>
            <a:spLocks noGrp="1"/>
          </p:cNvSpPr>
          <p:nvPr>
            <p:ph idx="1"/>
          </p:nvPr>
        </p:nvSpPr>
        <p:spPr/>
        <p:txBody>
          <a:bodyPr>
            <a:normAutofit/>
          </a:bodyPr>
          <a:lstStyle/>
          <a:p>
            <a:pPr>
              <a:buNone/>
            </a:pPr>
            <a:r>
              <a:rPr lang="hr-HR" u="sng" dirty="0" smtClean="0"/>
              <a:t>Sustav linearnih jednadžbi</a:t>
            </a:r>
          </a:p>
          <a:p>
            <a:endParaRPr lang="hr-HR" dirty="0" smtClean="0"/>
          </a:p>
          <a:p>
            <a:pPr>
              <a:buNone/>
            </a:pPr>
            <a:r>
              <a:rPr lang="hr-HR" dirty="0" smtClean="0"/>
              <a:t>   Jedan učenik ima 90kn manje od drugog učenika. Ako svaki od ta dva učenika potroši 20kn,  tada će prvi učenik imati četiri puta manje kuna od drugog učenika. Koliko je kuna imao svaki učenik?</a:t>
            </a:r>
          </a:p>
          <a:p>
            <a:endParaRPr lang="hr-HR" u="sng"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Dodatni zadaci:</a:t>
            </a:r>
            <a:br>
              <a:rPr lang="hr-HR" dirty="0" smtClean="0"/>
            </a:br>
            <a:r>
              <a:rPr lang="hr-HR" dirty="0" smtClean="0"/>
              <a:t>7. razred</a:t>
            </a:r>
            <a:endParaRPr lang="hr-HR" dirty="0"/>
          </a:p>
        </p:txBody>
      </p:sp>
      <p:sp>
        <p:nvSpPr>
          <p:cNvPr id="3" name="Content Placeholder 2"/>
          <p:cNvSpPr>
            <a:spLocks noGrp="1"/>
          </p:cNvSpPr>
          <p:nvPr>
            <p:ph idx="1"/>
          </p:nvPr>
        </p:nvSpPr>
        <p:spPr/>
        <p:txBody>
          <a:bodyPr>
            <a:normAutofit/>
          </a:bodyPr>
          <a:lstStyle/>
          <a:p>
            <a:pPr>
              <a:buNone/>
            </a:pPr>
            <a:r>
              <a:rPr lang="hr-HR" u="sng" dirty="0" smtClean="0"/>
              <a:t>Sustav linearnih jednadžbi</a:t>
            </a:r>
          </a:p>
          <a:p>
            <a:endParaRPr lang="hr-HR" u="sng" dirty="0" smtClean="0"/>
          </a:p>
          <a:p>
            <a:pPr>
              <a:buNone/>
            </a:pPr>
            <a:r>
              <a:rPr lang="hr-HR" dirty="0" smtClean="0"/>
              <a:t>   Pitali su oca koliko godina ima njegov sin, a otac je odgovorio:</a:t>
            </a:r>
          </a:p>
          <a:p>
            <a:pPr>
              <a:buNone/>
            </a:pPr>
            <a:r>
              <a:rPr lang="hr-HR" dirty="0" smtClean="0"/>
              <a:t>      “Prije 5 godina bio sam 5 puta stariji od sina, a poslije 3 godine bit ću samo 3 puta stariji od njega.”   Koliko godina ima sin, a koliko otac?</a:t>
            </a:r>
          </a:p>
          <a:p>
            <a:pPr>
              <a:buNone/>
            </a:pPr>
            <a:r>
              <a:rPr lang="hr-HR" b="1" dirty="0" smtClean="0"/>
              <a:t> </a:t>
            </a:r>
            <a:endParaRPr lang="hr-HR" dirty="0" smtClean="0"/>
          </a:p>
          <a:p>
            <a:endParaRPr lang="hr-HR" u="sng"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97106"/>
          </a:xfrm>
        </p:spPr>
        <p:txBody>
          <a:bodyPr>
            <a:normAutofit fontScale="90000"/>
          </a:bodyPr>
          <a:lstStyle/>
          <a:p>
            <a:pPr algn="l"/>
            <a:r>
              <a:rPr lang="hr-HR" dirty="0" smtClean="0"/>
              <a:t>                 Dodatni zadaci:</a:t>
            </a:r>
            <a:br>
              <a:rPr lang="hr-HR" dirty="0" smtClean="0"/>
            </a:br>
            <a:r>
              <a:rPr lang="hr-HR" dirty="0" smtClean="0"/>
              <a:t>                      8. razred</a:t>
            </a:r>
            <a:br>
              <a:rPr lang="hr-HR" dirty="0" smtClean="0"/>
            </a:br>
            <a:r>
              <a:rPr lang="hr-HR" dirty="0" smtClean="0"/>
              <a:t/>
            </a:r>
            <a:br>
              <a:rPr lang="hr-HR" dirty="0" smtClean="0"/>
            </a:br>
            <a:r>
              <a:rPr lang="hr-HR" sz="3600" u="sng" dirty="0" smtClean="0"/>
              <a:t>Kvadriranje, potenciranje i korjenovanje</a:t>
            </a:r>
            <a:endParaRPr lang="hr-HR" sz="3600" u="sng"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pic>
        <p:nvPicPr>
          <p:cNvPr id="2051" name="Picture 3"/>
          <p:cNvPicPr>
            <a:picLocks noGrp="1" noChangeAspect="1" noChangeArrowheads="1"/>
          </p:cNvPicPr>
          <p:nvPr>
            <p:ph idx="1"/>
          </p:nvPr>
        </p:nvPicPr>
        <p:blipFill>
          <a:blip r:embed="rId3" cstate="print"/>
          <a:srcRect/>
          <a:stretch>
            <a:fillRect/>
          </a:stretch>
        </p:blipFill>
        <p:spPr bwMode="auto">
          <a:xfrm>
            <a:off x="285720" y="3335765"/>
            <a:ext cx="8572560" cy="13791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2857520"/>
          </a:xfrm>
        </p:spPr>
        <p:txBody>
          <a:bodyPr>
            <a:normAutofit/>
          </a:bodyPr>
          <a:lstStyle/>
          <a:p>
            <a:pPr algn="l"/>
            <a:r>
              <a:rPr lang="hr-HR" dirty="0" smtClean="0"/>
              <a:t>              Dodatni zadaci:</a:t>
            </a:r>
            <a:br>
              <a:rPr lang="hr-HR" dirty="0" smtClean="0"/>
            </a:br>
            <a:r>
              <a:rPr lang="hr-HR" dirty="0" smtClean="0"/>
              <a:t>                      8. razred</a:t>
            </a:r>
            <a:br>
              <a:rPr lang="hr-HR" dirty="0" smtClean="0"/>
            </a:br>
            <a:r>
              <a:rPr lang="hr-HR" dirty="0" smtClean="0"/>
              <a:t/>
            </a:r>
            <a:br>
              <a:rPr lang="hr-HR" dirty="0" smtClean="0"/>
            </a:br>
            <a:r>
              <a:rPr lang="hr-HR" sz="3200" u="sng" dirty="0" smtClean="0"/>
              <a:t>Kvadriranje, potenciranje i korjenovanje</a:t>
            </a:r>
            <a:endParaRPr lang="hr-HR" sz="3200" u="sng"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pic>
        <p:nvPicPr>
          <p:cNvPr id="3074" name="Picture 2"/>
          <p:cNvPicPr>
            <a:picLocks noGrp="1" noChangeAspect="1" noChangeArrowheads="1"/>
          </p:cNvPicPr>
          <p:nvPr>
            <p:ph idx="1"/>
          </p:nvPr>
        </p:nvPicPr>
        <p:blipFill>
          <a:blip r:embed="rId3" cstate="print"/>
          <a:srcRect/>
          <a:stretch>
            <a:fillRect/>
          </a:stretch>
        </p:blipFill>
        <p:spPr bwMode="auto">
          <a:xfrm>
            <a:off x="714348" y="3500438"/>
            <a:ext cx="7715303" cy="22145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Ocjenjivanje:</a:t>
            </a:r>
            <a:endParaRPr lang="hr-HR" dirty="0"/>
          </a:p>
        </p:txBody>
      </p:sp>
      <p:sp>
        <p:nvSpPr>
          <p:cNvPr id="3" name="Content Placeholder 2"/>
          <p:cNvSpPr>
            <a:spLocks noGrp="1"/>
          </p:cNvSpPr>
          <p:nvPr>
            <p:ph idx="1"/>
          </p:nvPr>
        </p:nvSpPr>
        <p:spPr/>
        <p:txBody>
          <a:bodyPr/>
          <a:lstStyle/>
          <a:p>
            <a:r>
              <a:rPr lang="hr-HR" dirty="0" smtClean="0"/>
              <a:t>Visoko postignuti rezultati na:</a:t>
            </a:r>
          </a:p>
          <a:p>
            <a:pPr>
              <a:buNone/>
            </a:pPr>
            <a:r>
              <a:rPr lang="hr-HR" dirty="0" smtClean="0"/>
              <a:t> - školskom, županijskom ili državnom natjecanju</a:t>
            </a:r>
          </a:p>
          <a:p>
            <a:pPr>
              <a:buFontTx/>
              <a:buChar char="-"/>
            </a:pPr>
            <a:r>
              <a:rPr lang="hr-HR" dirty="0" smtClean="0"/>
              <a:t>Međunarodnom natjecanju Klokan bez granica</a:t>
            </a:r>
          </a:p>
          <a:p>
            <a:pPr>
              <a:buFontTx/>
              <a:buChar char="-"/>
            </a:pPr>
            <a:r>
              <a:rPr lang="hr-HR" dirty="0" smtClean="0"/>
              <a:t>Festivalu matematike</a:t>
            </a:r>
          </a:p>
          <a:p>
            <a:pPr>
              <a:buFontTx/>
              <a:buChar char="-"/>
            </a:pPr>
            <a:endParaRPr lang="hr-HR" dirty="0" smtClean="0"/>
          </a:p>
          <a:p>
            <a:pPr>
              <a:buFontTx/>
              <a:buChar char="-"/>
            </a:pPr>
            <a:r>
              <a:rPr lang="hr-HR" dirty="0" smtClean="0"/>
              <a:t>Dodatne domaće zadaće (pronaći više mogućih rješenja jednog mtematičkog problema)</a:t>
            </a:r>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dirty="0" smtClean="0"/>
              <a:t>Anton (IQ 125)</a:t>
            </a:r>
            <a:endParaRPr lang="hr-HR" dirty="0"/>
          </a:p>
        </p:txBody>
      </p:sp>
      <p:sp>
        <p:nvSpPr>
          <p:cNvPr id="3" name="Content Placeholder 2"/>
          <p:cNvSpPr>
            <a:spLocks noGrp="1"/>
          </p:cNvSpPr>
          <p:nvPr>
            <p:ph idx="1"/>
          </p:nvPr>
        </p:nvSpPr>
        <p:spPr/>
        <p:txBody>
          <a:bodyPr/>
          <a:lstStyle/>
          <a:p>
            <a:pPr>
              <a:buNone/>
            </a:pPr>
            <a:r>
              <a:rPr lang="hr-HR" dirty="0" smtClean="0"/>
              <a:t>– studija slučaja</a:t>
            </a:r>
          </a:p>
          <a:p>
            <a:pPr>
              <a:buNone/>
            </a:pPr>
            <a:r>
              <a:rPr lang="hr-HR" dirty="0" smtClean="0"/>
              <a:t>- sociometrijsko istraživanje mišljenja učenika o prilagođenosti Antona razredu</a:t>
            </a:r>
          </a:p>
          <a:p>
            <a:pPr>
              <a:buFontTx/>
              <a:buChar char="-"/>
            </a:pPr>
            <a:r>
              <a:rPr lang="hr-HR" dirty="0" smtClean="0"/>
              <a:t>Anketa za učitelje s pitanjima otvorenog tipa (utvrđivanje ponašanja učenika u razredu)</a:t>
            </a:r>
          </a:p>
          <a:p>
            <a:pPr>
              <a:buFontTx/>
              <a:buChar char="-"/>
            </a:pPr>
            <a:r>
              <a:rPr lang="hr-HR" dirty="0" smtClean="0"/>
              <a:t>Stručna psihologijska obrada</a:t>
            </a:r>
          </a:p>
          <a:p>
            <a:pPr>
              <a:buFontTx/>
              <a:buChar char="-"/>
            </a:pPr>
            <a:r>
              <a:rPr lang="hr-HR" dirty="0" smtClean="0"/>
              <a:t>Intervju s ocem</a:t>
            </a:r>
            <a:endParaRPr lang="hr-HR" dirty="0"/>
          </a:p>
        </p:txBody>
      </p:sp>
      <p:pic>
        <p:nvPicPr>
          <p:cNvPr id="5"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Anton (IQ 125)</a:t>
            </a:r>
            <a:endParaRPr lang="hr-HR" dirty="0"/>
          </a:p>
        </p:txBody>
      </p:sp>
      <p:sp>
        <p:nvSpPr>
          <p:cNvPr id="3" name="Content Placeholder 2"/>
          <p:cNvSpPr>
            <a:spLocks noGrp="1"/>
          </p:cNvSpPr>
          <p:nvPr>
            <p:ph idx="1"/>
          </p:nvPr>
        </p:nvSpPr>
        <p:spPr/>
        <p:txBody>
          <a:bodyPr/>
          <a:lstStyle/>
          <a:p>
            <a:r>
              <a:rPr lang="hr-HR" dirty="0" smtClean="0"/>
              <a:t>Darovitost prepoznalo 5 učitelja</a:t>
            </a:r>
          </a:p>
          <a:p>
            <a:r>
              <a:rPr lang="hr-HR" dirty="0" smtClean="0"/>
              <a:t>Pitanje: </a:t>
            </a:r>
          </a:p>
          <a:p>
            <a:pPr>
              <a:buNone/>
            </a:pPr>
            <a:r>
              <a:rPr lang="hr-HR" dirty="0" smtClean="0"/>
              <a:t>   Jesu li učitelji dovoljno obrazovani za prepoznavanje darovitosti i talenta ili smo previše zauzeti poučavanjem onih slabijih pa nam ovakvi učenici jednostavno promaknu?</a:t>
            </a: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Anton (IQ 125)</a:t>
            </a:r>
            <a:br>
              <a:rPr lang="hr-HR" dirty="0" smtClean="0"/>
            </a:br>
            <a:r>
              <a:rPr lang="hr-HR" dirty="0" smtClean="0"/>
              <a:t>Rezultati:</a:t>
            </a:r>
            <a:endParaRPr lang="hr-HR" dirty="0"/>
          </a:p>
        </p:txBody>
      </p:sp>
      <p:sp>
        <p:nvSpPr>
          <p:cNvPr id="3" name="Content Placeholder 2"/>
          <p:cNvSpPr>
            <a:spLocks noGrp="1"/>
          </p:cNvSpPr>
          <p:nvPr>
            <p:ph idx="1"/>
          </p:nvPr>
        </p:nvSpPr>
        <p:spPr>
          <a:xfrm>
            <a:off x="457200" y="1600200"/>
            <a:ext cx="8229600" cy="4972072"/>
          </a:xfrm>
        </p:spPr>
        <p:txBody>
          <a:bodyPr>
            <a:normAutofit/>
          </a:bodyPr>
          <a:lstStyle/>
          <a:p>
            <a:pPr>
              <a:buNone/>
            </a:pPr>
            <a:endParaRPr lang="hr-HR" dirty="0" smtClean="0"/>
          </a:p>
          <a:p>
            <a:r>
              <a:rPr lang="hr-HR" dirty="0" smtClean="0"/>
              <a:t>Ima visoke kriterije za bliskost i kontakt s drugim ljudima pa ga je teško zadovoljiti. Ima visoko samopoštovanje i pozitivnu sliku o sebi. </a:t>
            </a:r>
          </a:p>
          <a:p>
            <a:r>
              <a:rPr lang="hr-HR" dirty="0" smtClean="0"/>
              <a:t>Na postavljene zadaće postavlja originalne, vlastite kriterije i objašnjenja (npr. koordinatni sustav u ravnini nikad ne crta kao vodoravnu i okomitu crtu, nego je os </a:t>
            </a:r>
            <a:r>
              <a:rPr lang="hr-HR" i="1" dirty="0" smtClean="0"/>
              <a:t>x </a:t>
            </a:r>
            <a:r>
              <a:rPr lang="hr-HR" dirty="0" smtClean="0"/>
              <a:t>uvijek pod kutom od 45° te na nju pravi okomicu osi </a:t>
            </a:r>
            <a:r>
              <a:rPr lang="hr-HR" i="1" dirty="0" smtClean="0"/>
              <a:t>y</a:t>
            </a:r>
            <a:r>
              <a:rPr lang="hr-HR" dirty="0" smtClean="0"/>
              <a:t>). </a:t>
            </a:r>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774720"/>
          </a:xfrm>
        </p:spPr>
        <p:txBody>
          <a:bodyPr>
            <a:normAutofit fontScale="90000"/>
          </a:bodyPr>
          <a:lstStyle/>
          <a:p>
            <a:r>
              <a:rPr lang="hr-HR" dirty="0" smtClean="0"/>
              <a:t>Anton (IQ 125)</a:t>
            </a:r>
            <a:br>
              <a:rPr lang="hr-HR" dirty="0" smtClean="0"/>
            </a:br>
            <a:endParaRPr lang="hr-HR" dirty="0"/>
          </a:p>
        </p:txBody>
      </p:sp>
      <p:sp>
        <p:nvSpPr>
          <p:cNvPr id="3" name="Content Placeholder 2"/>
          <p:cNvSpPr>
            <a:spLocks noGrp="1"/>
          </p:cNvSpPr>
          <p:nvPr>
            <p:ph idx="1"/>
          </p:nvPr>
        </p:nvSpPr>
        <p:spPr/>
        <p:txBody>
          <a:bodyPr/>
          <a:lstStyle/>
          <a:p>
            <a:r>
              <a:rPr lang="hr-HR" dirty="0" smtClean="0"/>
              <a:t>brzo uočava činjenice i shvaća </a:t>
            </a:r>
          </a:p>
          <a:p>
            <a:pPr>
              <a:buNone/>
            </a:pPr>
            <a:r>
              <a:rPr lang="hr-HR" dirty="0" smtClean="0"/>
              <a:t>   osnovne principe, ima izražajan i tečan govor, neovisno mišljenje i sposobnost lake primjene znanja. </a:t>
            </a:r>
          </a:p>
          <a:p>
            <a:r>
              <a:rPr lang="hr-HR" dirty="0" smtClean="0"/>
              <a:t>Škola ne zadovoljava u potpunosti njegove socioemocionalne i intelektualne potrebe. </a:t>
            </a:r>
          </a:p>
          <a:p>
            <a:r>
              <a:rPr lang="hr-HR" dirty="0" smtClean="0"/>
              <a:t>Ali, on je dijete koje je sposobno samo pronaći sadržaje koji ga upotpunjuju. </a:t>
            </a:r>
          </a:p>
          <a:p>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929454" y="214290"/>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846158"/>
          </a:xfrm>
        </p:spPr>
        <p:txBody>
          <a:bodyPr>
            <a:normAutofit fontScale="90000"/>
          </a:bodyPr>
          <a:lstStyle/>
          <a:p>
            <a:r>
              <a:rPr lang="hr-HR" dirty="0" smtClean="0"/>
              <a:t>Anton (IQ 125)</a:t>
            </a:r>
            <a:br>
              <a:rPr lang="hr-HR" dirty="0" smtClean="0"/>
            </a:br>
            <a:endParaRPr lang="hr-HR" dirty="0"/>
          </a:p>
        </p:txBody>
      </p:sp>
      <p:sp>
        <p:nvSpPr>
          <p:cNvPr id="3" name="Content Placeholder 2"/>
          <p:cNvSpPr>
            <a:spLocks noGrp="1"/>
          </p:cNvSpPr>
          <p:nvPr>
            <p:ph idx="1"/>
          </p:nvPr>
        </p:nvSpPr>
        <p:spPr>
          <a:xfrm>
            <a:off x="457200" y="1268760"/>
            <a:ext cx="8229600" cy="5400600"/>
          </a:xfrm>
        </p:spPr>
        <p:txBody>
          <a:bodyPr>
            <a:normAutofit fontScale="92500"/>
          </a:bodyPr>
          <a:lstStyle/>
          <a:p>
            <a:r>
              <a:rPr lang="hr-HR" dirty="0" smtClean="0"/>
              <a:t>Sretan bi bio u odgojnom ozračju u </a:t>
            </a:r>
          </a:p>
          <a:p>
            <a:pPr>
              <a:buNone/>
            </a:pPr>
            <a:r>
              <a:rPr lang="hr-HR" dirty="0" smtClean="0"/>
              <a:t>    kojem se izvrsnost očekuje od svakog </a:t>
            </a:r>
          </a:p>
          <a:p>
            <a:pPr>
              <a:buNone/>
            </a:pPr>
            <a:r>
              <a:rPr lang="hr-HR" dirty="0" smtClean="0"/>
              <a:t>    djeteta. </a:t>
            </a:r>
          </a:p>
          <a:p>
            <a:r>
              <a:rPr lang="hr-HR" dirty="0" smtClean="0"/>
              <a:t>Uputili ga na razne zimske i ljetne škole kako bi osjetio natjecateljski duh sebi sličnih vršnjaka</a:t>
            </a:r>
          </a:p>
          <a:p>
            <a:r>
              <a:rPr lang="hr-HR" dirty="0" smtClean="0"/>
              <a:t>Zbog financijske situacije i ponosa otac odbio ponudu škole za organizaciju i traženje sponzora</a:t>
            </a:r>
          </a:p>
          <a:p>
            <a:r>
              <a:rPr lang="hr-HR" dirty="0" smtClean="0"/>
              <a:t>Zbog mogućih problema socijalizacije u novoj sredini, Anton nije prihvatio program akceleracije.</a:t>
            </a:r>
          </a:p>
          <a:p>
            <a:pPr>
              <a:buNone/>
            </a:pPr>
            <a:r>
              <a:rPr lang="hr-HR" dirty="0" smtClean="0"/>
              <a:t> </a:t>
            </a:r>
          </a:p>
          <a:p>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Što je darovitost?</a:t>
            </a:r>
            <a:endParaRPr lang="hr-HR" dirty="0"/>
          </a:p>
        </p:txBody>
      </p:sp>
      <p:sp>
        <p:nvSpPr>
          <p:cNvPr id="3" name="Content Placeholder 2"/>
          <p:cNvSpPr>
            <a:spLocks noGrp="1"/>
          </p:cNvSpPr>
          <p:nvPr>
            <p:ph idx="1"/>
          </p:nvPr>
        </p:nvSpPr>
        <p:spPr/>
        <p:txBody>
          <a:bodyPr/>
          <a:lstStyle/>
          <a:p>
            <a:endParaRPr lang="hr-HR" dirty="0" smtClean="0"/>
          </a:p>
          <a:p>
            <a:r>
              <a:rPr lang="hr-HR" dirty="0" smtClean="0"/>
              <a:t>Mnogi </a:t>
            </a:r>
            <a:r>
              <a:rPr lang="hr-HR" dirty="0"/>
              <a:t>nestručnjaci smatraju da je to potencijal, mogućnost ili obećanje nekog budućeg stvaralaštva. </a:t>
            </a:r>
          </a:p>
        </p:txBody>
      </p:sp>
      <p:pic>
        <p:nvPicPr>
          <p:cNvPr id="2050" name="Picture 2"/>
          <p:cNvPicPr>
            <a:picLocks noChangeAspect="1" noChangeArrowheads="1"/>
          </p:cNvPicPr>
          <p:nvPr/>
        </p:nvPicPr>
        <p:blipFill>
          <a:blip r:embed="rId2" cstate="print"/>
          <a:srcRect/>
          <a:stretch>
            <a:fillRect/>
          </a:stretch>
        </p:blipFill>
        <p:spPr bwMode="auto">
          <a:xfrm>
            <a:off x="7038975" y="214290"/>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1000132"/>
          </a:xfrm>
        </p:spPr>
        <p:txBody>
          <a:bodyPr>
            <a:normAutofit fontScale="90000"/>
          </a:bodyPr>
          <a:lstStyle/>
          <a:p>
            <a:r>
              <a:rPr lang="hr-HR" dirty="0" smtClean="0"/>
              <a:t>Anton (IQ 125)</a:t>
            </a:r>
            <a:br>
              <a:rPr lang="hr-HR" dirty="0" smtClean="0"/>
            </a:br>
            <a:endParaRPr lang="hr-HR" dirty="0"/>
          </a:p>
        </p:txBody>
      </p:sp>
      <p:sp>
        <p:nvSpPr>
          <p:cNvPr id="3" name="Content Placeholder 2"/>
          <p:cNvSpPr>
            <a:spLocks noGrp="1"/>
          </p:cNvSpPr>
          <p:nvPr>
            <p:ph idx="1"/>
          </p:nvPr>
        </p:nvSpPr>
        <p:spPr/>
        <p:txBody>
          <a:bodyPr>
            <a:normAutofit fontScale="92500" lnSpcReduction="20000"/>
          </a:bodyPr>
          <a:lstStyle/>
          <a:p>
            <a:pPr>
              <a:buNone/>
            </a:pPr>
            <a:r>
              <a:rPr lang="hr-HR" dirty="0" smtClean="0"/>
              <a:t>- Tijekom školovanja Anton je na </a:t>
            </a:r>
          </a:p>
          <a:p>
            <a:pPr>
              <a:buNone/>
            </a:pPr>
            <a:r>
              <a:rPr lang="hr-HR" dirty="0" smtClean="0"/>
              <a:t>   matematičkim natjecanjima osvajao visoko prvo ili drugo mjesto. </a:t>
            </a:r>
          </a:p>
          <a:p>
            <a:pPr>
              <a:buNone/>
            </a:pPr>
            <a:r>
              <a:rPr lang="hr-HR" dirty="0" smtClean="0"/>
              <a:t>-  U 7. razredu sudjelovao na državnom natjecanju iz matematike  </a:t>
            </a:r>
          </a:p>
          <a:p>
            <a:pPr>
              <a:buFontTx/>
              <a:buChar char="-"/>
            </a:pPr>
            <a:r>
              <a:rPr lang="hr-HR" dirty="0" smtClean="0"/>
              <a:t>kući se vratio s osvojenom drugom nagradom.</a:t>
            </a:r>
          </a:p>
          <a:p>
            <a:pPr>
              <a:buFontTx/>
              <a:buChar char="-"/>
            </a:pPr>
            <a:r>
              <a:rPr lang="hr-HR" dirty="0" smtClean="0"/>
              <a:t>Ocjenjivanje Antona - vrlo jednostavno. Svaki postavljeni zadatak nastojao riješiti na svoj način. </a:t>
            </a:r>
          </a:p>
          <a:p>
            <a:pPr>
              <a:buFontTx/>
              <a:buChar char="-"/>
            </a:pPr>
            <a:r>
              <a:rPr lang="hr-HR" dirty="0" smtClean="0"/>
              <a:t>Za njega su organizirani posebni sati dodatne nastave. </a:t>
            </a:r>
          </a:p>
          <a:p>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142852"/>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Potencijalno daroviti </a:t>
            </a:r>
            <a:br>
              <a:rPr lang="hr-HR" dirty="0" smtClean="0"/>
            </a:br>
            <a:r>
              <a:rPr lang="hr-HR" dirty="0" smtClean="0"/>
              <a:t>učenici </a:t>
            </a:r>
            <a:endParaRPr lang="hr-HR" dirty="0"/>
          </a:p>
        </p:txBody>
      </p:sp>
      <p:sp>
        <p:nvSpPr>
          <p:cNvPr id="3" name="Content Placeholder 2"/>
          <p:cNvSpPr>
            <a:spLocks noGrp="1"/>
          </p:cNvSpPr>
          <p:nvPr>
            <p:ph idx="1"/>
          </p:nvPr>
        </p:nvSpPr>
        <p:spPr/>
        <p:txBody>
          <a:bodyPr/>
          <a:lstStyle/>
          <a:p>
            <a:endParaRPr lang="hr-HR" dirty="0" smtClean="0"/>
          </a:p>
          <a:p>
            <a:r>
              <a:rPr lang="hr-HR" dirty="0" smtClean="0"/>
              <a:t>Anketa za učitelje matematike </a:t>
            </a:r>
          </a:p>
          <a:p>
            <a:pPr>
              <a:buNone/>
            </a:pPr>
            <a:r>
              <a:rPr lang="hr-HR" dirty="0" smtClean="0"/>
              <a:t>  Požeško-slavonske i Brodsko-posavske županije</a:t>
            </a:r>
          </a:p>
          <a:p>
            <a:endParaRPr lang="hr-HR" dirty="0" smtClean="0"/>
          </a:p>
          <a:p>
            <a:r>
              <a:rPr lang="hr-HR" dirty="0" smtClean="0"/>
              <a:t>Anketu ispunilo 40 učitelja</a:t>
            </a: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Rezultati ankete:</a:t>
            </a:r>
            <a:endParaRPr lang="hr-HR"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85720" y="1142984"/>
            <a:ext cx="8643998"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28596" y="500042"/>
            <a:ext cx="8501122" cy="51435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3074" name="Picture 2"/>
          <p:cNvPicPr>
            <a:picLocks noGrp="1" noChangeAspect="1" noChangeArrowheads="1"/>
          </p:cNvPicPr>
          <p:nvPr>
            <p:ph idx="1"/>
          </p:nvPr>
        </p:nvPicPr>
        <p:blipFill>
          <a:blip r:embed="rId2" cstate="print"/>
          <a:srcRect/>
          <a:stretch>
            <a:fillRect/>
          </a:stretch>
        </p:blipFill>
        <p:spPr bwMode="auto">
          <a:xfrm>
            <a:off x="214282" y="500042"/>
            <a:ext cx="8929718"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4098" name="Picture 2"/>
          <p:cNvPicPr>
            <a:picLocks noGrp="1" noChangeAspect="1" noChangeArrowheads="1"/>
          </p:cNvPicPr>
          <p:nvPr>
            <p:ph idx="1"/>
          </p:nvPr>
        </p:nvPicPr>
        <p:blipFill>
          <a:blip r:embed="rId2" cstate="print"/>
          <a:srcRect/>
          <a:stretch>
            <a:fillRect/>
          </a:stretch>
        </p:blipFill>
        <p:spPr bwMode="auto">
          <a:xfrm>
            <a:off x="357159" y="571480"/>
            <a:ext cx="8501122" cy="45005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5122" name="Picture 2"/>
          <p:cNvPicPr>
            <a:picLocks noGrp="1" noChangeAspect="1" noChangeArrowheads="1"/>
          </p:cNvPicPr>
          <p:nvPr>
            <p:ph idx="1"/>
          </p:nvPr>
        </p:nvPicPr>
        <p:blipFill>
          <a:blip r:embed="rId2" cstate="print"/>
          <a:srcRect/>
          <a:stretch>
            <a:fillRect/>
          </a:stretch>
        </p:blipFill>
        <p:spPr bwMode="auto">
          <a:xfrm>
            <a:off x="642910" y="571480"/>
            <a:ext cx="8143932" cy="47014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6146" name="Picture 2"/>
          <p:cNvPicPr>
            <a:picLocks noGrp="1" noChangeAspect="1" noChangeArrowheads="1"/>
          </p:cNvPicPr>
          <p:nvPr>
            <p:ph idx="1"/>
          </p:nvPr>
        </p:nvPicPr>
        <p:blipFill>
          <a:blip r:embed="rId2" cstate="print"/>
          <a:srcRect/>
          <a:stretch>
            <a:fillRect/>
          </a:stretch>
        </p:blipFill>
        <p:spPr bwMode="auto">
          <a:xfrm>
            <a:off x="214282" y="500042"/>
            <a:ext cx="8643998"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7170" name="Picture 2"/>
          <p:cNvPicPr>
            <a:picLocks noGrp="1" noChangeAspect="1" noChangeArrowheads="1"/>
          </p:cNvPicPr>
          <p:nvPr>
            <p:ph idx="1"/>
          </p:nvPr>
        </p:nvPicPr>
        <p:blipFill>
          <a:blip r:embed="rId2" cstate="print"/>
          <a:srcRect/>
          <a:stretch>
            <a:fillRect/>
          </a:stretch>
        </p:blipFill>
        <p:spPr bwMode="auto">
          <a:xfrm>
            <a:off x="285720" y="548680"/>
            <a:ext cx="8429683" cy="53092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a:p>
        </p:txBody>
      </p:sp>
      <p:pic>
        <p:nvPicPr>
          <p:cNvPr id="8194" name="Picture 2"/>
          <p:cNvPicPr>
            <a:picLocks noGrp="1" noChangeAspect="1" noChangeArrowheads="1"/>
          </p:cNvPicPr>
          <p:nvPr>
            <p:ph idx="1"/>
          </p:nvPr>
        </p:nvPicPr>
        <p:blipFill>
          <a:blip r:embed="rId2" cstate="print"/>
          <a:srcRect/>
          <a:stretch>
            <a:fillRect/>
          </a:stretch>
        </p:blipFill>
        <p:spPr bwMode="auto">
          <a:xfrm>
            <a:off x="214282" y="428604"/>
            <a:ext cx="8929718" cy="49823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DAROVITOST               TALENT</a:t>
            </a:r>
            <a:endParaRPr lang="hr-HR" dirty="0"/>
          </a:p>
        </p:txBody>
      </p:sp>
      <p:sp>
        <p:nvSpPr>
          <p:cNvPr id="3" name="Content Placeholder 2"/>
          <p:cNvSpPr>
            <a:spLocks noGrp="1"/>
          </p:cNvSpPr>
          <p:nvPr>
            <p:ph idx="1"/>
          </p:nvPr>
        </p:nvSpPr>
        <p:spPr>
          <a:xfrm>
            <a:off x="357158" y="1600200"/>
            <a:ext cx="8329642" cy="4525963"/>
          </a:xfrm>
        </p:spPr>
        <p:txBody>
          <a:bodyPr/>
          <a:lstStyle/>
          <a:p>
            <a:pPr>
              <a:buNone/>
            </a:pPr>
            <a:r>
              <a:rPr lang="hr-HR" dirty="0" smtClean="0">
                <a:latin typeface="Tempus Sans ITC" pitchFamily="82" charset="0"/>
              </a:rPr>
              <a:t>Gagne (prema Cvetković Lay i Sekulić-Majurec 1998: 16) </a:t>
            </a:r>
          </a:p>
          <a:p>
            <a:pPr>
              <a:buNone/>
            </a:pPr>
            <a:r>
              <a:rPr lang="hr-HR" dirty="0" smtClean="0"/>
              <a:t>	 </a:t>
            </a:r>
            <a:r>
              <a:rPr lang="hr-HR" dirty="0"/>
              <a:t>„Darovitima možemo smatrati one pojedince koji imaju visoko razvijene sposobnosti, a talentima one koji postižu visoka postignuća u nekim aktivnostima</a:t>
            </a:r>
            <a:r>
              <a:rPr lang="hr-HR" dirty="0" smtClean="0"/>
              <a:t>.“</a:t>
            </a:r>
          </a:p>
        </p:txBody>
      </p:sp>
      <p:cxnSp>
        <p:nvCxnSpPr>
          <p:cNvPr id="5" name="Straight Arrow Connector 4"/>
          <p:cNvCxnSpPr/>
          <p:nvPr/>
        </p:nvCxnSpPr>
        <p:spPr>
          <a:xfrm>
            <a:off x="4714876" y="857232"/>
            <a:ext cx="928694"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pic>
        <p:nvPicPr>
          <p:cNvPr id="6" name="Picture 2"/>
          <p:cNvPicPr>
            <a:picLocks noChangeAspect="1" noChangeArrowheads="1"/>
          </p:cNvPicPr>
          <p:nvPr/>
        </p:nvPicPr>
        <p:blipFill>
          <a:blip r:embed="rId2" cstate="print"/>
          <a:srcRect/>
          <a:stretch>
            <a:fillRect/>
          </a:stretch>
        </p:blipFill>
        <p:spPr bwMode="auto">
          <a:xfrm>
            <a:off x="6643702" y="4286256"/>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54"/>
          </a:xfrm>
        </p:spPr>
        <p:txBody>
          <a:bodyPr>
            <a:normAutofit fontScale="90000"/>
          </a:bodyPr>
          <a:lstStyle/>
          <a:p>
            <a:r>
              <a:rPr lang="hr-HR" dirty="0" smtClean="0"/>
              <a:t>Zašto imate ili nemate dovoljno vremena za rad s potencijalno darovitim učenicima?</a:t>
            </a:r>
            <a:endParaRPr lang="hr-HR" dirty="0"/>
          </a:p>
        </p:txBody>
      </p:sp>
      <p:sp>
        <p:nvSpPr>
          <p:cNvPr id="3" name="Content Placeholder 2"/>
          <p:cNvSpPr>
            <a:spLocks noGrp="1"/>
          </p:cNvSpPr>
          <p:nvPr>
            <p:ph idx="1"/>
          </p:nvPr>
        </p:nvSpPr>
        <p:spPr>
          <a:xfrm>
            <a:off x="457200" y="2285992"/>
            <a:ext cx="8229600" cy="3840171"/>
          </a:xfrm>
        </p:spPr>
        <p:txBody>
          <a:bodyPr/>
          <a:lstStyle/>
          <a:p>
            <a:r>
              <a:rPr lang="hr-HR" dirty="0" smtClean="0"/>
              <a:t>Raspored im je pretrpan pa teško možemo uskladiti vrijeme rada</a:t>
            </a:r>
          </a:p>
          <a:p>
            <a:r>
              <a:rPr lang="hr-HR" dirty="0" smtClean="0"/>
              <a:t>više se vremena "potroši" na "slabije" učenike, u školi za sad nema dodatne nastave iz matematike te se samostalno  nalazim s potencijalno darovitim učenicima – neplaćeni prekovremeni</a:t>
            </a:r>
            <a:endParaRPr lang="hr-H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6000792"/>
          </a:xfrm>
        </p:spPr>
        <p:txBody>
          <a:bodyPr>
            <a:normAutofit/>
          </a:bodyPr>
          <a:lstStyle/>
          <a:p>
            <a:r>
              <a:rPr lang="hr-HR" dirty="0" smtClean="0"/>
              <a:t>Nemam planirane sate za rad s njima. Teško možemo uskladiti rasporede sati.</a:t>
            </a:r>
          </a:p>
          <a:p>
            <a:endParaRPr lang="hr-HR" dirty="0" smtClean="0"/>
          </a:p>
          <a:p>
            <a:r>
              <a:rPr lang="hr-HR" dirty="0" smtClean="0"/>
              <a:t>Imam jedan sat dodatne nastave tjedno za učenike iz svih razreda u kojima predajem (na koju dio učenike ne može ići jer su putnici), a ni taj jedan sat nije dovoljan da bi im se svima kvalitetno posvetila i omogućila im da istraže sve ono što bi ih moglo zanimati.</a:t>
            </a:r>
            <a:endParaRPr lang="hr-H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endParaRPr lang="hr-HR" dirty="0"/>
          </a:p>
        </p:txBody>
      </p:sp>
      <p:pic>
        <p:nvPicPr>
          <p:cNvPr id="9218" name="Picture 2"/>
          <p:cNvPicPr>
            <a:picLocks noGrp="1" noChangeAspect="1" noChangeArrowheads="1"/>
          </p:cNvPicPr>
          <p:nvPr>
            <p:ph idx="1"/>
          </p:nvPr>
        </p:nvPicPr>
        <p:blipFill>
          <a:blip r:embed="rId2" cstate="print"/>
          <a:srcRect/>
          <a:stretch>
            <a:fillRect/>
          </a:stretch>
        </p:blipFill>
        <p:spPr bwMode="auto">
          <a:xfrm>
            <a:off x="0" y="285728"/>
            <a:ext cx="9144000" cy="5357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Grp="1" noChangeAspect="1" noChangeArrowheads="1"/>
          </p:cNvPicPr>
          <p:nvPr>
            <p:ph idx="1"/>
          </p:nvPr>
        </p:nvPicPr>
        <p:blipFill>
          <a:blip r:embed="rId2" cstate="print"/>
          <a:srcRect/>
          <a:stretch>
            <a:fillRect/>
          </a:stretch>
        </p:blipFill>
        <p:spPr bwMode="auto">
          <a:xfrm>
            <a:off x="285720" y="1000108"/>
            <a:ext cx="8643998" cy="36655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268981" y="500042"/>
            <a:ext cx="8875019" cy="42299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214282" y="642918"/>
            <a:ext cx="8929718" cy="40394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3600" dirty="0" smtClean="0"/>
              <a:t>Kako rezultati tih natjecanja utječu na motivaciju učenika?</a:t>
            </a:r>
            <a:endParaRPr lang="hr-HR" sz="3600" dirty="0"/>
          </a:p>
        </p:txBody>
      </p:sp>
      <p:sp>
        <p:nvSpPr>
          <p:cNvPr id="3" name="Content Placeholder 2"/>
          <p:cNvSpPr>
            <a:spLocks noGrp="1"/>
          </p:cNvSpPr>
          <p:nvPr>
            <p:ph idx="1"/>
          </p:nvPr>
        </p:nvSpPr>
        <p:spPr>
          <a:xfrm>
            <a:off x="457200" y="1643050"/>
            <a:ext cx="8472518" cy="4786346"/>
          </a:xfrm>
        </p:spPr>
        <p:txBody>
          <a:bodyPr>
            <a:normAutofit lnSpcReduction="10000"/>
          </a:bodyPr>
          <a:lstStyle/>
          <a:p>
            <a:r>
              <a:rPr lang="hr-HR" dirty="0" smtClean="0"/>
              <a:t>Učenici sljedeće godine više ne žele ići na natjecanje jer su na prethodnom natjecanju ostvarili vrlo mali broj bodova, a i uvijek kažu da su zadatci preteški.</a:t>
            </a:r>
          </a:p>
          <a:p>
            <a:pPr>
              <a:buNone/>
            </a:pPr>
            <a:endParaRPr lang="hr-HR" dirty="0" smtClean="0"/>
          </a:p>
          <a:p>
            <a:r>
              <a:rPr lang="vi-VN" dirty="0" smtClean="0">
                <a:latin typeface="Calibri" pitchFamily="34" charset="0"/>
                <a:cs typeface="Calibri" pitchFamily="34" charset="0"/>
              </a:rPr>
              <a:t>Učenici su nakon natjecanja uglavnom razočarani i odustaju. Više im se isplati ići na natjecanja iz drugih predmeta koja nisu tako zahtjevna i više su prilagođena njihovoj dobi (geografija, povijest, vjeronauk...).</a:t>
            </a:r>
            <a:endParaRPr lang="hr-HR"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126055"/>
          </a:xfrm>
        </p:spPr>
        <p:txBody>
          <a:bodyPr/>
          <a:lstStyle/>
          <a:p>
            <a:r>
              <a:rPr lang="hr-HR" dirty="0" smtClean="0"/>
              <a:t>Rezultati tih natjecanja izazivaju razočaranje kod učenika koji je sudjelovao, ali i podsmjeh i osudu učenika koji nisu sudjelovali.</a:t>
            </a:r>
          </a:p>
          <a:p>
            <a:pPr>
              <a:buNone/>
            </a:pPr>
            <a:endParaRPr lang="hr-HR" dirty="0" smtClean="0"/>
          </a:p>
          <a:p>
            <a:r>
              <a:rPr lang="hr-HR" dirty="0" smtClean="0"/>
              <a:t>Općenito ih demotiviraju i tako do 8 . razreda vrlo malo učenika želi na dodatnu nastavu matematike.</a:t>
            </a:r>
            <a:endParaRPr lang="hr-H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143000"/>
          </a:xfrm>
        </p:spPr>
        <p:txBody>
          <a:bodyPr>
            <a:noAutofit/>
          </a:bodyPr>
          <a:lstStyle/>
          <a:p>
            <a:r>
              <a:rPr lang="hr-HR" sz="4000" dirty="0" smtClean="0"/>
              <a:t>Kako rezultati tih natjecanja utječu na Vašu motivaciju za daljnji rad?</a:t>
            </a:r>
            <a:endParaRPr lang="hr-HR" sz="4000" dirty="0"/>
          </a:p>
        </p:txBody>
      </p:sp>
      <p:sp>
        <p:nvSpPr>
          <p:cNvPr id="3" name="Content Placeholder 2"/>
          <p:cNvSpPr>
            <a:spLocks noGrp="1"/>
          </p:cNvSpPr>
          <p:nvPr>
            <p:ph idx="1"/>
          </p:nvPr>
        </p:nvSpPr>
        <p:spPr/>
        <p:txBody>
          <a:bodyPr>
            <a:normAutofit/>
          </a:bodyPr>
          <a:lstStyle/>
          <a:p>
            <a:r>
              <a:rPr lang="hr-HR" dirty="0" smtClean="0"/>
              <a:t>Rezultati mi nisu motivirajući jer se često dogodi da niti je učenik, a niti sam ja zadovoljna uloženim trudom.</a:t>
            </a:r>
          </a:p>
          <a:p>
            <a:endParaRPr lang="hr-HR" dirty="0" smtClean="0"/>
          </a:p>
          <a:p>
            <a:r>
              <a:rPr lang="it-IT" dirty="0" smtClean="0"/>
              <a:t>Ne utječu negativno. Trudim se raditi više.</a:t>
            </a:r>
            <a:endParaRPr lang="hr-HR" dirty="0" smtClean="0"/>
          </a:p>
          <a:p>
            <a:endParaRPr lang="hr-HR" dirty="0" smtClean="0"/>
          </a:p>
          <a:p>
            <a:r>
              <a:rPr lang="hr-HR" dirty="0" smtClean="0"/>
              <a:t>Zbog darovitih učenika više volim svoj posao</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340369"/>
          </a:xfrm>
        </p:spPr>
        <p:txBody>
          <a:bodyPr/>
          <a:lstStyle/>
          <a:p>
            <a:r>
              <a:rPr lang="hr-HR" dirty="0" smtClean="0"/>
              <a:t>Često sam razočarana uloženim trudom, ali zbog učenika idem dalje...</a:t>
            </a:r>
          </a:p>
          <a:p>
            <a:endParaRPr lang="hr-HR" dirty="0" smtClean="0"/>
          </a:p>
          <a:p>
            <a:r>
              <a:rPr lang="hr-HR" dirty="0" smtClean="0"/>
              <a:t>polako odustajem od školskog i županijskog natjecanja i okrećem se lakšim tipovima natjecanja kao npr. festival matematike,večer matematike, klokan bez granica.... gdje su učenici zadovoljniji svojim rezultatima i realnim zadatcima ispita.</a:t>
            </a:r>
          </a:p>
          <a:p>
            <a:endParaRPr lang="hr-H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Razlika između darovitosti i talentiranosti:</a:t>
            </a:r>
            <a:endParaRPr lang="hr-HR" dirty="0"/>
          </a:p>
        </p:txBody>
      </p:sp>
      <p:sp>
        <p:nvSpPr>
          <p:cNvPr id="4" name="Title 1"/>
          <p:cNvSpPr>
            <a:spLocks noGrp="1"/>
          </p:cNvSpPr>
          <p:nvPr>
            <p:ph idx="1"/>
          </p:nvPr>
        </p:nvSpPr>
        <p:spPr/>
        <p:txBody>
          <a:bodyPr>
            <a:normAutofit fontScale="97500"/>
          </a:bodyPr>
          <a:lstStyle/>
          <a:p>
            <a:pPr>
              <a:buNone/>
            </a:pPr>
            <a:r>
              <a:rPr lang="hr-HR" dirty="0" smtClean="0"/>
              <a:t>Darovitost: </a:t>
            </a:r>
            <a:r>
              <a:rPr lang="hr-HR" dirty="0" smtClean="0">
                <a:latin typeface="Tempus Sans ITC" pitchFamily="82" charset="0"/>
              </a:rPr>
              <a:t>postizanje iznadprosječnih</a:t>
            </a:r>
          </a:p>
          <a:p>
            <a:pPr>
              <a:buNone/>
            </a:pPr>
            <a:r>
              <a:rPr lang="hr-HR" dirty="0">
                <a:latin typeface="Tempus Sans ITC" pitchFamily="82" charset="0"/>
              </a:rPr>
              <a:t> </a:t>
            </a:r>
            <a:r>
              <a:rPr lang="hr-HR" dirty="0" smtClean="0">
                <a:latin typeface="Tempus Sans ITC" pitchFamily="82" charset="0"/>
              </a:rPr>
              <a:t>   rezultata u bilo kojoj socijalno</a:t>
            </a:r>
          </a:p>
          <a:p>
            <a:pPr>
              <a:buNone/>
            </a:pPr>
            <a:r>
              <a:rPr lang="hr-HR" dirty="0">
                <a:latin typeface="Tempus Sans ITC" pitchFamily="82" charset="0"/>
              </a:rPr>
              <a:t> </a:t>
            </a:r>
            <a:r>
              <a:rPr lang="hr-HR" dirty="0" smtClean="0">
                <a:latin typeface="Tempus Sans ITC" pitchFamily="82" charset="0"/>
              </a:rPr>
              <a:t>   prihvatljivoj ljudskoj aktivnosti</a:t>
            </a:r>
          </a:p>
          <a:p>
            <a:pPr>
              <a:buNone/>
            </a:pPr>
            <a:endParaRPr lang="hr-HR" dirty="0"/>
          </a:p>
          <a:p>
            <a:pPr>
              <a:buNone/>
            </a:pPr>
            <a:r>
              <a:rPr lang="hr-HR" dirty="0" smtClean="0"/>
              <a:t>Talentiranost: </a:t>
            </a:r>
            <a:r>
              <a:rPr lang="hr-HR" dirty="0">
                <a:latin typeface="Tempus Sans ITC" pitchFamily="82" charset="0"/>
              </a:rPr>
              <a:t>i</a:t>
            </a:r>
            <a:r>
              <a:rPr lang="hr-HR" dirty="0" smtClean="0">
                <a:latin typeface="Tempus Sans ITC" pitchFamily="82" charset="0"/>
              </a:rPr>
              <a:t>zrazit i trajan uspjeh u nekoj </a:t>
            </a:r>
            <a:r>
              <a:rPr lang="hr-HR" i="1" dirty="0" smtClean="0">
                <a:latin typeface="Tempus Sans ITC" pitchFamily="82" charset="0"/>
              </a:rPr>
              <a:t>posebnoj</a:t>
            </a:r>
            <a:r>
              <a:rPr lang="hr-HR" dirty="0" smtClean="0">
                <a:latin typeface="Tempus Sans ITC" pitchFamily="82" charset="0"/>
              </a:rPr>
              <a:t>  aktivnosti, najčešće umjetničkoj (glazba, likovna umjetnost, balet) a ponekad i u drugim područjima kao što je matematika</a:t>
            </a:r>
          </a:p>
          <a:p>
            <a:pPr>
              <a:buNone/>
            </a:pPr>
            <a:endParaRPr lang="hr-HR" dirty="0"/>
          </a:p>
        </p:txBody>
      </p:sp>
      <p:pic>
        <p:nvPicPr>
          <p:cNvPr id="5" name="Picture 2"/>
          <p:cNvPicPr>
            <a:picLocks noChangeAspect="1" noChangeArrowheads="1"/>
          </p:cNvPicPr>
          <p:nvPr/>
        </p:nvPicPr>
        <p:blipFill>
          <a:blip r:embed="rId2" cstate="print"/>
          <a:srcRect/>
          <a:stretch>
            <a:fillRect/>
          </a:stretch>
        </p:blipFill>
        <p:spPr bwMode="auto">
          <a:xfrm>
            <a:off x="7038975" y="714356"/>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Što predlažete vezano uz rad s potencijalno darovitim učenicima?</a:t>
            </a:r>
            <a:endParaRPr lang="hr-HR" dirty="0"/>
          </a:p>
        </p:txBody>
      </p:sp>
      <p:sp>
        <p:nvSpPr>
          <p:cNvPr id="3" name="Content Placeholder 2"/>
          <p:cNvSpPr>
            <a:spLocks noGrp="1"/>
          </p:cNvSpPr>
          <p:nvPr>
            <p:ph idx="1"/>
          </p:nvPr>
        </p:nvSpPr>
        <p:spPr/>
        <p:txBody>
          <a:bodyPr>
            <a:normAutofit lnSpcReduction="10000"/>
          </a:bodyPr>
          <a:lstStyle/>
          <a:p>
            <a:r>
              <a:rPr lang="hr-HR" dirty="0" smtClean="0"/>
              <a:t>Za njih je potrebno organizirati posebno vrijeme za rad kako bi kvalitetnije pokazali i razvili svoje sposobnosti.</a:t>
            </a:r>
          </a:p>
          <a:p>
            <a:endParaRPr lang="hr-HR" dirty="0" smtClean="0"/>
          </a:p>
          <a:p>
            <a:r>
              <a:rPr lang="hr-HR" dirty="0" smtClean="0"/>
              <a:t>Prilagoditi zadatke s natjecanja redovnoj nastavi i dobi učenika, a povećati postotak prolaznosti (npr. 90%) na višu razinu. Tada bi učenici bili zadovoljniji i rado bi pristupali natjecanju.</a:t>
            </a:r>
            <a:endParaRPr lang="hr-H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904656"/>
          </a:xfrm>
        </p:spPr>
        <p:txBody>
          <a:bodyPr>
            <a:normAutofit fontScale="92500" lnSpcReduction="20000"/>
          </a:bodyPr>
          <a:lstStyle/>
          <a:p>
            <a:r>
              <a:rPr lang="hr-HR" dirty="0" smtClean="0"/>
              <a:t>Centre izvrsnosti koje ne bi financirali roditelji niti škole. Problem je to i malih seoskih sredina iz kojih djeca ne mogu redovito niti dolaziti do samih centara. </a:t>
            </a:r>
          </a:p>
          <a:p>
            <a:pPr>
              <a:buNone/>
            </a:pPr>
            <a:endParaRPr lang="hr-HR" dirty="0" smtClean="0"/>
          </a:p>
          <a:p>
            <a:r>
              <a:rPr lang="hr-HR" dirty="0" smtClean="0"/>
              <a:t>Online komunikacija za djecu izvan većih gradskih središta.</a:t>
            </a:r>
          </a:p>
          <a:p>
            <a:endParaRPr lang="hr-HR" dirty="0" smtClean="0"/>
          </a:p>
          <a:p>
            <a:r>
              <a:rPr lang="vi-VN" dirty="0" smtClean="0">
                <a:latin typeface="Calibri" pitchFamily="34" charset="0"/>
              </a:rPr>
              <a:t>Kvalitetnu procjenu i konstantan rad s darovitom djecom od najmlađe dobi.</a:t>
            </a:r>
            <a:endParaRPr lang="hr-HR" dirty="0" smtClean="0">
              <a:latin typeface="Calibri" pitchFamily="34" charset="0"/>
            </a:endParaRPr>
          </a:p>
          <a:p>
            <a:endParaRPr lang="hr-HR" dirty="0" smtClean="0">
              <a:latin typeface="Calibri" pitchFamily="34" charset="0"/>
            </a:endParaRPr>
          </a:p>
          <a:p>
            <a:r>
              <a:rPr lang="hr-HR" dirty="0" smtClean="0"/>
              <a:t>Potrebno je prepoznati darovitu djecu i pružiti im što kvalitetniji mentorski rad koji će učiteljima biti adekvatno organiziran i plaćen.</a:t>
            </a:r>
            <a:endParaRPr lang="hr-HR" dirty="0">
              <a:latin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Projekt Eureka - rad </a:t>
            </a:r>
            <a:br>
              <a:rPr lang="hr-HR" dirty="0" smtClean="0"/>
            </a:br>
            <a:r>
              <a:rPr lang="hr-HR" dirty="0" smtClean="0"/>
              <a:t>s darovitom djecom</a:t>
            </a:r>
            <a:endParaRPr lang="hr-HR" dirty="0"/>
          </a:p>
        </p:txBody>
      </p:sp>
      <p:sp>
        <p:nvSpPr>
          <p:cNvPr id="3" name="Content Placeholder 2"/>
          <p:cNvSpPr>
            <a:spLocks noGrp="1"/>
          </p:cNvSpPr>
          <p:nvPr>
            <p:ph idx="1"/>
          </p:nvPr>
        </p:nvSpPr>
        <p:spPr/>
        <p:txBody>
          <a:bodyPr/>
          <a:lstStyle/>
          <a:p>
            <a:endParaRPr lang="hr-HR" dirty="0" smtClean="0"/>
          </a:p>
          <a:p>
            <a:r>
              <a:rPr lang="hr-HR" dirty="0" smtClean="0"/>
              <a:t>projekt vrijedan 966.017,85 kuna</a:t>
            </a:r>
          </a:p>
          <a:p>
            <a:r>
              <a:rPr lang="hr-HR" dirty="0" smtClean="0"/>
              <a:t> financiran iz Operativnog programa učinkovitosti ljudskih potencijala</a:t>
            </a:r>
          </a:p>
          <a:p>
            <a:r>
              <a:rPr lang="hr-HR" dirty="0" smtClean="0"/>
              <a:t>Projekt radio CTR – razvojna agencija Brodsko-posavske županije</a:t>
            </a:r>
          </a:p>
          <a:p>
            <a:r>
              <a:rPr lang="hr-HR" dirty="0" smtClean="0"/>
              <a:t>Nositelji projekta: Brodsko-posavska županija</a:t>
            </a: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Partneri projekta: </a:t>
            </a:r>
            <a:endParaRPr lang="hr-HR" dirty="0"/>
          </a:p>
        </p:txBody>
      </p:sp>
      <p:sp>
        <p:nvSpPr>
          <p:cNvPr id="3" name="Content Placeholder 2"/>
          <p:cNvSpPr>
            <a:spLocks noGrp="1"/>
          </p:cNvSpPr>
          <p:nvPr>
            <p:ph idx="1"/>
          </p:nvPr>
        </p:nvSpPr>
        <p:spPr/>
        <p:txBody>
          <a:bodyPr>
            <a:normAutofit fontScale="92500" lnSpcReduction="10000"/>
          </a:bodyPr>
          <a:lstStyle/>
          <a:p>
            <a:r>
              <a:rPr lang="hr-HR" dirty="0" smtClean="0"/>
              <a:t>šest srednjih i četiri osnovne škole s područja županije: </a:t>
            </a:r>
          </a:p>
          <a:p>
            <a:pPr>
              <a:buNone/>
            </a:pPr>
            <a:r>
              <a:rPr lang="hr-HR" dirty="0" smtClean="0"/>
              <a:t>      Gimnazija Matija Mesić, </a:t>
            </a:r>
          </a:p>
          <a:p>
            <a:pPr>
              <a:buNone/>
            </a:pPr>
            <a:r>
              <a:rPr lang="hr-HR" dirty="0" smtClean="0"/>
              <a:t>      Gimnazija Nova Gradiška, </a:t>
            </a:r>
          </a:p>
          <a:p>
            <a:pPr>
              <a:buNone/>
            </a:pPr>
            <a:r>
              <a:rPr lang="hr-HR" dirty="0" smtClean="0"/>
              <a:t>      Klasična gimnazija fra Marijana Lanosovića s </a:t>
            </a:r>
          </a:p>
          <a:p>
            <a:pPr>
              <a:buNone/>
            </a:pPr>
            <a:r>
              <a:rPr lang="hr-HR" dirty="0" smtClean="0"/>
              <a:t>       pravom  javnosti,  </a:t>
            </a:r>
          </a:p>
          <a:p>
            <a:pPr>
              <a:buNone/>
            </a:pPr>
            <a:r>
              <a:rPr lang="hr-HR" dirty="0" smtClean="0"/>
              <a:t>      Srednja medicinska škola,  </a:t>
            </a:r>
          </a:p>
          <a:p>
            <a:pPr>
              <a:buNone/>
            </a:pPr>
            <a:r>
              <a:rPr lang="hr-HR" dirty="0" smtClean="0"/>
              <a:t>      Srednja škola Matije Antuna Reljkovića,</a:t>
            </a:r>
          </a:p>
          <a:p>
            <a:pPr>
              <a:buNone/>
            </a:pPr>
            <a:r>
              <a:rPr lang="hr-HR" dirty="0" smtClean="0"/>
              <a:t>      Tehnička škola, </a:t>
            </a:r>
            <a:endParaRPr lang="hr-H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endParaRPr lang="hr-HR" dirty="0"/>
          </a:p>
        </p:txBody>
      </p:sp>
      <p:sp>
        <p:nvSpPr>
          <p:cNvPr id="3" name="Content Placeholder 2"/>
          <p:cNvSpPr>
            <a:spLocks noGrp="1"/>
          </p:cNvSpPr>
          <p:nvPr>
            <p:ph idx="1"/>
          </p:nvPr>
        </p:nvSpPr>
        <p:spPr>
          <a:xfrm>
            <a:off x="457200" y="1000108"/>
            <a:ext cx="8229600" cy="5126055"/>
          </a:xfrm>
        </p:spPr>
        <p:txBody>
          <a:bodyPr/>
          <a:lstStyle/>
          <a:p>
            <a:r>
              <a:rPr lang="hr-HR" dirty="0" smtClean="0"/>
              <a:t>Osnovna škola Ivan Filipović,</a:t>
            </a:r>
          </a:p>
          <a:p>
            <a:r>
              <a:rPr lang="hr-HR" dirty="0" smtClean="0"/>
              <a:t> </a:t>
            </a:r>
            <a:r>
              <a:rPr lang="hr-HR" b="1" u="sng" dirty="0" smtClean="0">
                <a:solidFill>
                  <a:srgbClr val="FF0000"/>
                </a:solidFill>
              </a:rPr>
              <a:t>Osnovna škola Mato Lovrak,</a:t>
            </a:r>
          </a:p>
          <a:p>
            <a:r>
              <a:rPr lang="hr-HR" dirty="0" smtClean="0"/>
              <a:t> Osnovna škola Vjekoslav Klaić, </a:t>
            </a:r>
          </a:p>
          <a:p>
            <a:r>
              <a:rPr lang="hr-HR" dirty="0" smtClean="0"/>
              <a:t>Osnovna škola Ivan Meštrović, </a:t>
            </a:r>
          </a:p>
          <a:p>
            <a:endParaRPr lang="hr-HR" dirty="0" smtClean="0"/>
          </a:p>
          <a:p>
            <a:r>
              <a:rPr lang="hr-HR" dirty="0" smtClean="0"/>
              <a:t> kao partner na projektu pojavljuje se i slavonskobrodska tvrtka Infolink d.o.o..</a:t>
            </a: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411807"/>
          </a:xfrm>
        </p:spPr>
        <p:txBody>
          <a:bodyPr>
            <a:normAutofit fontScale="92500" lnSpcReduction="10000"/>
          </a:bodyPr>
          <a:lstStyle/>
          <a:p>
            <a:r>
              <a:rPr lang="hr-HR" dirty="0" smtClean="0"/>
              <a:t>Projekt će obuhvatiti 120 darovite djece, što je otprilike 2,4% ukupnog broja učenika</a:t>
            </a:r>
          </a:p>
          <a:p>
            <a:r>
              <a:rPr lang="hr-HR" dirty="0" smtClean="0"/>
              <a:t> početak provedbe projekta - srpanj ove godine</a:t>
            </a:r>
          </a:p>
          <a:p>
            <a:r>
              <a:rPr lang="hr-HR" dirty="0" smtClean="0"/>
              <a:t>provodit će se tijekom 18 mjeseci</a:t>
            </a:r>
          </a:p>
          <a:p>
            <a:endParaRPr lang="hr-HR" dirty="0" smtClean="0"/>
          </a:p>
          <a:p>
            <a:r>
              <a:rPr lang="hr-HR" dirty="0" smtClean="0"/>
              <a:t>Cilj: prepoznavanje i rad s darovitim učenicima u STEM (</a:t>
            </a:r>
            <a:r>
              <a:rPr lang="en-US" b="1" dirty="0" smtClean="0"/>
              <a:t>science, technology, engineering </a:t>
            </a:r>
            <a:r>
              <a:rPr lang="en-US" b="1" dirty="0" err="1" smtClean="0"/>
              <a:t>i</a:t>
            </a:r>
            <a:r>
              <a:rPr lang="en-US" b="1" dirty="0" smtClean="0"/>
              <a:t> mathematics</a:t>
            </a:r>
            <a:r>
              <a:rPr lang="hr-HR" b="1" dirty="0" smtClean="0"/>
              <a:t>)   </a:t>
            </a:r>
            <a:r>
              <a:rPr lang="hr-HR" dirty="0" smtClean="0"/>
              <a:t>i ICT područjima znanosti</a:t>
            </a:r>
          </a:p>
          <a:p>
            <a:endParaRPr lang="hr-HR" dirty="0" smtClean="0"/>
          </a:p>
          <a:p>
            <a:r>
              <a:rPr lang="hr-HR" dirty="0" smtClean="0"/>
              <a:t>Mobilni tim sastavljen od psihologa, pedagoga i učitelja</a:t>
            </a:r>
          </a:p>
          <a:p>
            <a:pPr>
              <a:buNone/>
            </a:pPr>
            <a:endParaRPr lang="hr-H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Zaključak:</a:t>
            </a:r>
            <a:endParaRPr lang="hr-HR" dirty="0"/>
          </a:p>
        </p:txBody>
      </p:sp>
      <p:sp>
        <p:nvSpPr>
          <p:cNvPr id="3" name="Content Placeholder 2"/>
          <p:cNvSpPr>
            <a:spLocks noGrp="1"/>
          </p:cNvSpPr>
          <p:nvPr>
            <p:ph idx="1"/>
          </p:nvPr>
        </p:nvSpPr>
        <p:spPr/>
        <p:txBody>
          <a:bodyPr/>
          <a:lstStyle/>
          <a:p>
            <a:pPr>
              <a:buNone/>
            </a:pPr>
            <a:r>
              <a:rPr lang="hr-HR" dirty="0" smtClean="0"/>
              <a:t>- Darovito dijete je veliki izazov za </a:t>
            </a:r>
          </a:p>
          <a:p>
            <a:pPr>
              <a:buNone/>
            </a:pPr>
            <a:r>
              <a:rPr lang="hr-HR" dirty="0" smtClean="0"/>
              <a:t>     učitelja.</a:t>
            </a:r>
          </a:p>
          <a:p>
            <a:pPr>
              <a:buFontTx/>
              <a:buChar char="-"/>
            </a:pPr>
            <a:r>
              <a:rPr lang="hr-HR" dirty="0" smtClean="0"/>
              <a:t>Učitelj treba biti samouvjerena osoba s dodatnim znanjima i strpljenjem.</a:t>
            </a:r>
          </a:p>
          <a:p>
            <a:pPr>
              <a:buFontTx/>
              <a:buChar char="-"/>
            </a:pPr>
            <a:endParaRPr lang="hr-HR" dirty="0" smtClean="0"/>
          </a:p>
          <a:p>
            <a:pPr>
              <a:buFontTx/>
              <a:buChar char="-"/>
            </a:pPr>
            <a:r>
              <a:rPr lang="hr-HR" dirty="0" smtClean="0"/>
              <a:t>J. T. Web:</a:t>
            </a:r>
          </a:p>
          <a:p>
            <a:pPr algn="ctr">
              <a:buNone/>
            </a:pPr>
            <a:r>
              <a:rPr lang="hr-HR" dirty="0" smtClean="0"/>
              <a:t>    </a:t>
            </a:r>
            <a:r>
              <a:rPr lang="hr-HR" b="1" dirty="0" smtClean="0">
                <a:latin typeface="Tempus Sans ITC" pitchFamily="82" charset="0"/>
              </a:rPr>
              <a:t>Plovite s njima, radije nego da se borite protiv njih!</a:t>
            </a:r>
          </a:p>
          <a:p>
            <a:pPr>
              <a:buNone/>
            </a:pP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sp>
        <p:nvSpPr>
          <p:cNvPr id="3" name="Content Placeholder 2"/>
          <p:cNvSpPr>
            <a:spLocks noGrp="1"/>
          </p:cNvSpPr>
          <p:nvPr>
            <p:ph idx="1"/>
          </p:nvPr>
        </p:nvSpPr>
        <p:spPr/>
        <p:txBody>
          <a:bodyPr/>
          <a:lstStyle/>
          <a:p>
            <a:pPr>
              <a:buNone/>
            </a:pPr>
            <a:endParaRPr lang="hr-HR" dirty="0" smtClean="0"/>
          </a:p>
          <a:p>
            <a:pPr algn="ctr">
              <a:buNone/>
            </a:pPr>
            <a:r>
              <a:rPr lang="hr-HR" sz="8000" dirty="0" smtClean="0"/>
              <a:t>HVALA NA PAŽNJI!</a:t>
            </a:r>
            <a:endParaRPr lang="hr-HR" sz="8000" dirty="0"/>
          </a:p>
        </p:txBody>
      </p:sp>
      <p:pic>
        <p:nvPicPr>
          <p:cNvPr id="4" name="Picture 2"/>
          <p:cNvPicPr>
            <a:picLocks noChangeAspect="1" noChangeArrowheads="1"/>
          </p:cNvPicPr>
          <p:nvPr/>
        </p:nvPicPr>
        <p:blipFill>
          <a:blip r:embed="rId2" cstate="print"/>
          <a:srcRect/>
          <a:stretch>
            <a:fillRect/>
          </a:stretch>
        </p:blipFill>
        <p:spPr bwMode="auto">
          <a:xfrm>
            <a:off x="6715140" y="285728"/>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hr-HR"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857224" y="328394"/>
            <a:ext cx="6092987" cy="5797769"/>
          </a:xfrm>
          <a:prstGeom prst="rect">
            <a:avLst/>
          </a:prstGeom>
          <a:noFill/>
          <a:ln w="9525">
            <a:noFill/>
            <a:miter lim="800000"/>
            <a:headEnd/>
            <a:tailEnd/>
          </a:ln>
          <a:effectLst/>
        </p:spPr>
      </p:pic>
      <p:pic>
        <p:nvPicPr>
          <p:cNvPr id="7" name="Picture 2"/>
          <p:cNvPicPr>
            <a:picLocks noChangeAspect="1" noChangeArrowheads="1"/>
          </p:cNvPicPr>
          <p:nvPr/>
        </p:nvPicPr>
        <p:blipFill>
          <a:blip r:embed="rId3" cstate="print"/>
          <a:srcRect/>
          <a:stretch>
            <a:fillRect/>
          </a:stretch>
        </p:blipFill>
        <p:spPr bwMode="auto">
          <a:xfrm>
            <a:off x="6572264" y="428604"/>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25668"/>
          </a:xfrm>
        </p:spPr>
        <p:txBody>
          <a:bodyPr>
            <a:normAutofit fontScale="90000"/>
          </a:bodyPr>
          <a:lstStyle/>
          <a:p>
            <a:pPr algn="l"/>
            <a:r>
              <a:rPr lang="hr-HR" dirty="0" smtClean="0"/>
              <a:t>Primjeri iz prakse:</a:t>
            </a:r>
            <a:br>
              <a:rPr lang="hr-HR" dirty="0" smtClean="0"/>
            </a:br>
            <a:r>
              <a:rPr lang="hr-HR" dirty="0" smtClean="0"/>
              <a:t>Rad s potencijalno darovitom</a:t>
            </a:r>
            <a:br>
              <a:rPr lang="hr-HR" dirty="0" smtClean="0"/>
            </a:br>
            <a:r>
              <a:rPr lang="hr-HR" dirty="0" smtClean="0"/>
              <a:t> djecom</a:t>
            </a:r>
            <a:br>
              <a:rPr lang="hr-HR" dirty="0" smtClean="0"/>
            </a:br>
            <a:endParaRPr lang="hr-HR" dirty="0"/>
          </a:p>
        </p:txBody>
      </p:sp>
      <p:sp>
        <p:nvSpPr>
          <p:cNvPr id="3" name="Content Placeholder 2"/>
          <p:cNvSpPr>
            <a:spLocks noGrp="1"/>
          </p:cNvSpPr>
          <p:nvPr>
            <p:ph idx="1"/>
          </p:nvPr>
        </p:nvSpPr>
        <p:spPr>
          <a:xfrm>
            <a:off x="457200" y="2143116"/>
            <a:ext cx="8229600" cy="4429156"/>
          </a:xfrm>
        </p:spPr>
        <p:txBody>
          <a:bodyPr>
            <a:normAutofit/>
          </a:bodyPr>
          <a:lstStyle/>
          <a:p>
            <a:pPr>
              <a:buFontTx/>
              <a:buChar char="-"/>
            </a:pPr>
            <a:endParaRPr lang="hr-HR" dirty="0" smtClean="0"/>
          </a:p>
          <a:p>
            <a:pPr>
              <a:buFontTx/>
              <a:buChar char="-"/>
            </a:pPr>
            <a:r>
              <a:rPr lang="hr-HR" dirty="0" smtClean="0"/>
              <a:t>Mentorska nastava</a:t>
            </a:r>
          </a:p>
          <a:p>
            <a:pPr>
              <a:buFontTx/>
              <a:buChar char="-"/>
            </a:pPr>
            <a:r>
              <a:rPr lang="hr-HR" dirty="0" smtClean="0"/>
              <a:t>Otvorena konkurencija</a:t>
            </a:r>
          </a:p>
          <a:p>
            <a:pPr>
              <a:buFontTx/>
              <a:buChar char="-"/>
            </a:pPr>
            <a:r>
              <a:rPr lang="hr-HR" dirty="0" smtClean="0"/>
              <a:t>Učenik postaje učitelj</a:t>
            </a:r>
          </a:p>
          <a:p>
            <a:pPr>
              <a:buFontTx/>
              <a:buChar char="-"/>
            </a:pPr>
            <a:r>
              <a:rPr lang="hr-HR" dirty="0" smtClean="0"/>
              <a:t>Posebni zadaci viših razina – školsko, županijsko ili državno natjecanje</a:t>
            </a:r>
          </a:p>
          <a:p>
            <a:pPr>
              <a:buFontTx/>
              <a:buChar char="-"/>
            </a:pPr>
            <a:r>
              <a:rPr lang="hr-HR" dirty="0" smtClean="0"/>
              <a:t>Dodatni zadaci</a:t>
            </a:r>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500042"/>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Dodatni zadaci:</a:t>
            </a:r>
            <a:br>
              <a:rPr lang="hr-HR" dirty="0" smtClean="0"/>
            </a:br>
            <a:r>
              <a:rPr lang="hr-HR" dirty="0" smtClean="0"/>
              <a:t>5. razred</a:t>
            </a:r>
            <a:endParaRPr lang="hr-HR" dirty="0"/>
          </a:p>
        </p:txBody>
      </p:sp>
      <p:sp>
        <p:nvSpPr>
          <p:cNvPr id="3" name="Content Placeholder 2"/>
          <p:cNvSpPr>
            <a:spLocks noGrp="1"/>
          </p:cNvSpPr>
          <p:nvPr>
            <p:ph idx="1"/>
          </p:nvPr>
        </p:nvSpPr>
        <p:spPr/>
        <p:txBody>
          <a:bodyPr>
            <a:normAutofit lnSpcReduction="10000"/>
          </a:bodyPr>
          <a:lstStyle/>
          <a:p>
            <a:pPr>
              <a:buNone/>
            </a:pPr>
            <a:r>
              <a:rPr lang="hr-HR" u="sng" dirty="0" smtClean="0"/>
              <a:t>Skup prirodnih brojeva</a:t>
            </a:r>
            <a:r>
              <a:rPr lang="hr-HR" dirty="0" smtClean="0"/>
              <a:t>: </a:t>
            </a:r>
          </a:p>
          <a:p>
            <a:pPr>
              <a:buNone/>
            </a:pPr>
            <a:r>
              <a:rPr lang="hr-HR" dirty="0" smtClean="0">
                <a:latin typeface="Arial Rounded MT Bold" pitchFamily="34" charset="0"/>
              </a:rPr>
              <a:t>   </a:t>
            </a:r>
            <a:r>
              <a:rPr lang="de-DE" dirty="0" smtClean="0"/>
              <a:t>Zbroj</a:t>
            </a:r>
            <a:r>
              <a:rPr lang="hr-HR" dirty="0" smtClean="0"/>
              <a:t> š</a:t>
            </a:r>
            <a:r>
              <a:rPr lang="de-DE" dirty="0" smtClean="0"/>
              <a:t>est uzastopnih brojeva je</a:t>
            </a:r>
            <a:r>
              <a:rPr lang="hr-HR" dirty="0" smtClean="0"/>
              <a:t> 1287. Koji su to brojevi?</a:t>
            </a:r>
          </a:p>
          <a:p>
            <a:pPr>
              <a:buNone/>
            </a:pPr>
            <a:endParaRPr lang="hr-HR" dirty="0" smtClean="0">
              <a:latin typeface="Arial Rounded MT Bold" pitchFamily="34" charset="0"/>
            </a:endParaRPr>
          </a:p>
          <a:p>
            <a:pPr>
              <a:buNone/>
            </a:pPr>
            <a:r>
              <a:rPr lang="hr-HR" dirty="0" smtClean="0"/>
              <a:t>    Duž ulice duge 1125 metara sade se palme. Udaljenost između dvije palme mora biti 15 metara. Po jedna palma mora se posaditi i na početku i na kraju ulice. Koliko se sadnica palmi mora pripremiti za sadnju?</a:t>
            </a:r>
          </a:p>
          <a:p>
            <a:pPr>
              <a:buNone/>
            </a:pPr>
            <a:endParaRPr lang="hr-HR" dirty="0">
              <a:latin typeface="Arial Rounded MT Bold"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6715140" y="214290"/>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Dodatni zadaci:</a:t>
            </a:r>
            <a:br>
              <a:rPr lang="hr-HR" dirty="0" smtClean="0"/>
            </a:br>
            <a:r>
              <a:rPr lang="hr-HR" dirty="0" smtClean="0"/>
              <a:t>6. razred</a:t>
            </a:r>
            <a:endParaRPr lang="hr-HR" dirty="0"/>
          </a:p>
        </p:txBody>
      </p:sp>
      <p:sp>
        <p:nvSpPr>
          <p:cNvPr id="3" name="Content Placeholder 2"/>
          <p:cNvSpPr>
            <a:spLocks noGrp="1"/>
          </p:cNvSpPr>
          <p:nvPr>
            <p:ph idx="1"/>
          </p:nvPr>
        </p:nvSpPr>
        <p:spPr/>
        <p:txBody>
          <a:bodyPr/>
          <a:lstStyle/>
          <a:p>
            <a:pPr>
              <a:buNone/>
            </a:pPr>
            <a:r>
              <a:rPr lang="hr-HR" u="sng" dirty="0" smtClean="0"/>
              <a:t>Cijeli brojevi </a:t>
            </a:r>
          </a:p>
          <a:p>
            <a:pPr>
              <a:buNone/>
            </a:pPr>
            <a:r>
              <a:rPr lang="pt-BR" b="1" i="1" dirty="0" smtClean="0"/>
              <a:t>A – { A – B – [ C – B – ( D + C) – A – B ] + C }+ D =  ako je  A = 2, B = -1, C = - 4, D = 3. </a:t>
            </a:r>
            <a:endParaRPr lang="hr-HR" dirty="0" smtClean="0"/>
          </a:p>
          <a:p>
            <a:pPr>
              <a:buNone/>
            </a:pPr>
            <a:r>
              <a:rPr lang="hr-HR" b="1" i="1" dirty="0" smtClean="0"/>
              <a:t>    </a:t>
            </a:r>
          </a:p>
          <a:p>
            <a:pPr>
              <a:buNone/>
            </a:pPr>
            <a:r>
              <a:rPr lang="pt-BR" b="1" i="1" dirty="0" smtClean="0"/>
              <a:t>Ako je a = - 6, b = - 5 i c = -  4   </a:t>
            </a:r>
            <a:endParaRPr lang="hr-HR" b="1" i="1" dirty="0" smtClean="0"/>
          </a:p>
          <a:p>
            <a:pPr>
              <a:buNone/>
            </a:pPr>
            <a:r>
              <a:rPr lang="hr-HR" b="1" i="1" dirty="0" smtClean="0"/>
              <a:t>          </a:t>
            </a:r>
            <a:r>
              <a:rPr lang="pt-BR" b="1" i="1" dirty="0" smtClean="0"/>
              <a:t> izračunaj  |a + b| - |c| - ( a – b + c).</a:t>
            </a:r>
            <a:endParaRPr lang="hr-HR" dirty="0" smtClean="0"/>
          </a:p>
          <a:p>
            <a:endParaRPr lang="hr-HR" dirty="0"/>
          </a:p>
        </p:txBody>
      </p:sp>
      <p:pic>
        <p:nvPicPr>
          <p:cNvPr id="4" name="Picture 2"/>
          <p:cNvPicPr>
            <a:picLocks noChangeAspect="1" noChangeArrowheads="1"/>
          </p:cNvPicPr>
          <p:nvPr/>
        </p:nvPicPr>
        <p:blipFill>
          <a:blip r:embed="rId2" cstate="print"/>
          <a:srcRect/>
          <a:stretch>
            <a:fillRect/>
          </a:stretch>
        </p:blipFill>
        <p:spPr bwMode="auto">
          <a:xfrm>
            <a:off x="6715140" y="214290"/>
            <a:ext cx="2105025"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25668"/>
          </a:xfrm>
        </p:spPr>
        <p:txBody>
          <a:bodyPr>
            <a:normAutofit/>
          </a:bodyPr>
          <a:lstStyle/>
          <a:p>
            <a:pPr algn="l"/>
            <a:r>
              <a:rPr lang="hr-HR" dirty="0" smtClean="0"/>
              <a:t>              Dodatni zadaci:</a:t>
            </a:r>
            <a:br>
              <a:rPr lang="hr-HR" dirty="0" smtClean="0"/>
            </a:br>
            <a:r>
              <a:rPr lang="hr-HR" dirty="0" smtClean="0"/>
              <a:t>                    6. razred</a:t>
            </a:r>
            <a:br>
              <a:rPr lang="hr-HR" dirty="0" smtClean="0"/>
            </a:br>
            <a:r>
              <a:rPr lang="hr-HR" sz="3200" u="sng" dirty="0" smtClean="0"/>
              <a:t>Racionalni brojevi: </a:t>
            </a:r>
            <a:endParaRPr lang="hr-HR" sz="3200" u="sng" dirty="0"/>
          </a:p>
        </p:txBody>
      </p:sp>
      <p:pic>
        <p:nvPicPr>
          <p:cNvPr id="4" name="Picture 2"/>
          <p:cNvPicPr>
            <a:picLocks noChangeAspect="1" noChangeArrowheads="1"/>
          </p:cNvPicPr>
          <p:nvPr/>
        </p:nvPicPr>
        <p:blipFill>
          <a:blip r:embed="rId2" cstate="print"/>
          <a:srcRect/>
          <a:stretch>
            <a:fillRect/>
          </a:stretch>
        </p:blipFill>
        <p:spPr bwMode="auto">
          <a:xfrm>
            <a:off x="6786578" y="214290"/>
            <a:ext cx="2105025" cy="1943100"/>
          </a:xfrm>
          <a:prstGeom prst="rect">
            <a:avLst/>
          </a:prstGeom>
          <a:noFill/>
          <a:ln w="9525">
            <a:noFill/>
            <a:miter lim="800000"/>
            <a:headEnd/>
            <a:tailEnd/>
          </a:ln>
          <a:effectLst/>
        </p:spPr>
      </p:pic>
      <p:pic>
        <p:nvPicPr>
          <p:cNvPr id="1026" name="Picture 2"/>
          <p:cNvPicPr>
            <a:picLocks noGrp="1" noChangeAspect="1" noChangeArrowheads="1"/>
          </p:cNvPicPr>
          <p:nvPr>
            <p:ph idx="1"/>
          </p:nvPr>
        </p:nvPicPr>
        <p:blipFill>
          <a:blip r:embed="rId3" cstate="print"/>
          <a:srcRect/>
          <a:stretch>
            <a:fillRect/>
          </a:stretch>
        </p:blipFill>
        <p:spPr bwMode="auto">
          <a:xfrm>
            <a:off x="642910" y="2357431"/>
            <a:ext cx="7429552" cy="2629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1422</Words>
  <Application>Microsoft Office PowerPoint</Application>
  <PresentationFormat>On-screen Show (4:3)</PresentationFormat>
  <Paragraphs>166</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Rad s potencijalno darovitim učenicima</vt:lpstr>
      <vt:lpstr>Što je darovitost?</vt:lpstr>
      <vt:lpstr>DAROVITOST               TALENT</vt:lpstr>
      <vt:lpstr>Razlika između darovitosti i talentiranosti:</vt:lpstr>
      <vt:lpstr>Slide 5</vt:lpstr>
      <vt:lpstr>Primjeri iz prakse: Rad s potencijalno darovitom  djecom </vt:lpstr>
      <vt:lpstr>Dodatni zadaci: 5. razred</vt:lpstr>
      <vt:lpstr>Dodatni zadaci: 6. razred</vt:lpstr>
      <vt:lpstr>              Dodatni zadaci:                     6. razred Racionalni brojevi: </vt:lpstr>
      <vt:lpstr>Dodatni zadaci: 7. razred</vt:lpstr>
      <vt:lpstr>Dodatni zadaci: 7. razred</vt:lpstr>
      <vt:lpstr>                 Dodatni zadaci:                       8. razred  Kvadriranje, potenciranje i korjenovanje</vt:lpstr>
      <vt:lpstr>              Dodatni zadaci:                       8. razred  Kvadriranje, potenciranje i korjenovanje</vt:lpstr>
      <vt:lpstr>Ocjenjivanje:</vt:lpstr>
      <vt:lpstr>Anton (IQ 125)</vt:lpstr>
      <vt:lpstr>Anton (IQ 125)</vt:lpstr>
      <vt:lpstr>Anton (IQ 125) Rezultati:</vt:lpstr>
      <vt:lpstr>Anton (IQ 125) </vt:lpstr>
      <vt:lpstr>Anton (IQ 125) </vt:lpstr>
      <vt:lpstr>Anton (IQ 125) </vt:lpstr>
      <vt:lpstr>Potencijalno daroviti  učenici </vt:lpstr>
      <vt:lpstr>Rezultati ankete:</vt:lpstr>
      <vt:lpstr>Slide 23</vt:lpstr>
      <vt:lpstr>Slide 24</vt:lpstr>
      <vt:lpstr>Slide 25</vt:lpstr>
      <vt:lpstr>Slide 26</vt:lpstr>
      <vt:lpstr>Slide 27</vt:lpstr>
      <vt:lpstr>Slide 28</vt:lpstr>
      <vt:lpstr>Slide 29</vt:lpstr>
      <vt:lpstr>Zašto imate ili nemate dovoljno vremena za rad s potencijalno darovitim učenicima?</vt:lpstr>
      <vt:lpstr>Slide 31</vt:lpstr>
      <vt:lpstr>Slide 32</vt:lpstr>
      <vt:lpstr>Slide 33</vt:lpstr>
      <vt:lpstr>Slide 34</vt:lpstr>
      <vt:lpstr>Slide 35</vt:lpstr>
      <vt:lpstr>Kako rezultati tih natjecanja utječu na motivaciju učenika?</vt:lpstr>
      <vt:lpstr>Slide 37</vt:lpstr>
      <vt:lpstr>Kako rezultati tih natjecanja utječu na Vašu motivaciju za daljnji rad?</vt:lpstr>
      <vt:lpstr>Slide 39</vt:lpstr>
      <vt:lpstr>Što predlažete vezano uz rad s potencijalno darovitim učenicima?</vt:lpstr>
      <vt:lpstr>Slide 41</vt:lpstr>
      <vt:lpstr>Projekt Eureka - rad  s darovitom djecom</vt:lpstr>
      <vt:lpstr>Partneri projekta: </vt:lpstr>
      <vt:lpstr>Slide 44</vt:lpstr>
      <vt:lpstr>Slide 45</vt:lpstr>
      <vt:lpstr>Zaključak:</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Darija</dc:creator>
  <cp:lastModifiedBy>notebook</cp:lastModifiedBy>
  <cp:revision>43</cp:revision>
  <dcterms:created xsi:type="dcterms:W3CDTF">2017-06-18T14:59:01Z</dcterms:created>
  <dcterms:modified xsi:type="dcterms:W3CDTF">2017-06-28T08:53:21Z</dcterms:modified>
</cp:coreProperties>
</file>