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7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8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18.xml" ContentType="application/vnd.openxmlformats-officedocument.presentationml.tags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tags/tag19.xml" ContentType="application/vnd.openxmlformats-officedocument.presentationml.tags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ags/tag20.xml" ContentType="application/vnd.openxmlformats-officedocument.presentationml.tags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307" r:id="rId2"/>
    <p:sldId id="281" r:id="rId3"/>
    <p:sldId id="315" r:id="rId4"/>
    <p:sldId id="268" r:id="rId5"/>
    <p:sldId id="282" r:id="rId6"/>
    <p:sldId id="299" r:id="rId7"/>
    <p:sldId id="300" r:id="rId8"/>
    <p:sldId id="297" r:id="rId9"/>
    <p:sldId id="296" r:id="rId10"/>
    <p:sldId id="312" r:id="rId11"/>
    <p:sldId id="313" r:id="rId12"/>
    <p:sldId id="337" r:id="rId13"/>
    <p:sldId id="326" r:id="rId14"/>
    <p:sldId id="287" r:id="rId15"/>
    <p:sldId id="288" r:id="rId16"/>
    <p:sldId id="309" r:id="rId17"/>
    <p:sldId id="289" r:id="rId18"/>
    <p:sldId id="291" r:id="rId19"/>
    <p:sldId id="316" r:id="rId20"/>
    <p:sldId id="317" r:id="rId21"/>
    <p:sldId id="318" r:id="rId22"/>
    <p:sldId id="321" r:id="rId23"/>
    <p:sldId id="308" r:id="rId24"/>
    <p:sldId id="295" r:id="rId25"/>
    <p:sldId id="327" r:id="rId26"/>
    <p:sldId id="302" r:id="rId27"/>
    <p:sldId id="328" r:id="rId28"/>
    <p:sldId id="303" r:id="rId29"/>
    <p:sldId id="304" r:id="rId30"/>
    <p:sldId id="329" r:id="rId31"/>
    <p:sldId id="330" r:id="rId32"/>
    <p:sldId id="322" r:id="rId33"/>
    <p:sldId id="333" r:id="rId34"/>
    <p:sldId id="334" r:id="rId35"/>
    <p:sldId id="332" r:id="rId36"/>
    <p:sldId id="331" r:id="rId37"/>
    <p:sldId id="335" r:id="rId38"/>
    <p:sldId id="336" r:id="rId39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vijetli stil 2 - Isticanj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vijetli stil 3 - Isticanj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rednji stil 1 - Isticanj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0A15C55-8517-42AA-B614-E9B94910E393}" styleName="Srednji stil 2 - Isticanj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312" autoAdjust="0"/>
  </p:normalViewPr>
  <p:slideViewPr>
    <p:cSldViewPr>
      <p:cViewPr varScale="1">
        <p:scale>
          <a:sx n="74" d="100"/>
          <a:sy n="74" d="100"/>
        </p:scale>
        <p:origin x="124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2796" y="4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8.png"/></Relationships>
</file>

<file path=ppt/diagrams/_rels/drawing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5CC788-2A71-456C-8A56-08758AFD7178}" type="doc">
      <dgm:prSet loTypeId="urn:microsoft.com/office/officeart/2005/8/layout/h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hr-HR"/>
        </a:p>
      </dgm:t>
    </dgm:pt>
    <dgm:pt modelId="{748F5EFD-5C74-459D-8883-24E55A365670}">
      <dgm:prSet custT="1"/>
      <dgm:spPr/>
      <dgm:t>
        <a:bodyPr/>
        <a:lstStyle/>
        <a:p>
          <a:pPr algn="l"/>
          <a:r>
            <a:rPr lang="hr-HR" sz="1800" b="0" dirty="0" smtClean="0">
              <a:latin typeface="Comic Sans MS" panose="030F0702030302020204" pitchFamily="66" charset="0"/>
            </a:rPr>
            <a:t>U srednjim školama  </a:t>
          </a:r>
          <a:r>
            <a:rPr lang="hr-HR" sz="1800" b="1" dirty="0" smtClean="0">
              <a:latin typeface="Comic Sans MS" panose="030F0702030302020204" pitchFamily="66" charset="0"/>
            </a:rPr>
            <a:t>stručni suradnici i nastavnici</a:t>
          </a:r>
          <a:r>
            <a:rPr lang="hr-HR" sz="1800" b="0" dirty="0" smtClean="0">
              <a:latin typeface="Comic Sans MS" panose="030F0702030302020204" pitchFamily="66" charset="0"/>
            </a:rPr>
            <a:t> obvezni su pratiti razvoj i  potrebe učenika te, ako je potrebno, predložiti </a:t>
          </a:r>
          <a:r>
            <a:rPr lang="hr-HR" sz="1800" b="1" dirty="0" smtClean="0">
              <a:latin typeface="Comic Sans MS" panose="030F0702030302020204" pitchFamily="66" charset="0"/>
            </a:rPr>
            <a:t>Nastavničkom vijeću u suradnji s liječnikom školske medicine</a:t>
          </a:r>
          <a:r>
            <a:rPr lang="hr-HR" sz="1800" b="0" dirty="0" smtClean="0">
              <a:latin typeface="Comic Sans MS" panose="030F0702030302020204" pitchFamily="66" charset="0"/>
            </a:rPr>
            <a:t> utvrđivanje primjerenog programa srednjeg obrazovanja za učenike s teškoćama u razvoju</a:t>
          </a:r>
        </a:p>
      </dgm:t>
    </dgm:pt>
    <dgm:pt modelId="{8A529951-85BB-41DB-9B73-FA80621021E9}" type="parTrans" cxnId="{7E5E7B4F-A485-4230-A5BC-F1FAB12B4B85}">
      <dgm:prSet/>
      <dgm:spPr/>
      <dgm:t>
        <a:bodyPr/>
        <a:lstStyle/>
        <a:p>
          <a:endParaRPr lang="hr-HR"/>
        </a:p>
      </dgm:t>
    </dgm:pt>
    <dgm:pt modelId="{B330E845-700D-4827-BB05-0EFCEB48DFE0}" type="sibTrans" cxnId="{7E5E7B4F-A485-4230-A5BC-F1FAB12B4B85}">
      <dgm:prSet/>
      <dgm:spPr/>
      <dgm:t>
        <a:bodyPr/>
        <a:lstStyle/>
        <a:p>
          <a:endParaRPr lang="hr-HR"/>
        </a:p>
      </dgm:t>
    </dgm:pt>
    <dgm:pt modelId="{5157CB5C-8B1C-4418-8268-974136E813FE}">
      <dgm:prSet custT="1"/>
      <dgm:spPr/>
      <dgm:t>
        <a:bodyPr/>
        <a:lstStyle/>
        <a:p>
          <a:pPr algn="l"/>
          <a:r>
            <a:rPr lang="hr-HR" sz="1800" b="1" dirty="0" smtClean="0">
              <a:latin typeface="Comic Sans MS" panose="030F0702030302020204" pitchFamily="66" charset="0"/>
            </a:rPr>
            <a:t>Srednja škola Uredu državne uprave u županiji,</a:t>
          </a:r>
          <a:r>
            <a:rPr lang="hr-HR" sz="1800" b="0" dirty="0" smtClean="0">
              <a:latin typeface="Comic Sans MS" panose="030F0702030302020204" pitchFamily="66" charset="0"/>
            </a:rPr>
            <a:t> nadležnom za poslove obrazovanja, dostavlja </a:t>
          </a:r>
          <a:r>
            <a:rPr lang="hr-HR" sz="1800" b="1" dirty="0" smtClean="0">
              <a:latin typeface="Comic Sans MS" panose="030F0702030302020204" pitchFamily="66" charset="0"/>
            </a:rPr>
            <a:t>prijedlog Nastavničkog vijeća.</a:t>
          </a:r>
        </a:p>
      </dgm:t>
    </dgm:pt>
    <dgm:pt modelId="{78A1CE5F-5741-44DA-92C6-742BA4CD30A5}" type="parTrans" cxnId="{365CDD03-A6F7-42B6-A678-7356965D6CC8}">
      <dgm:prSet/>
      <dgm:spPr/>
      <dgm:t>
        <a:bodyPr/>
        <a:lstStyle/>
        <a:p>
          <a:endParaRPr lang="hr-HR"/>
        </a:p>
      </dgm:t>
    </dgm:pt>
    <dgm:pt modelId="{47B2AEE7-4C5C-4B97-8536-60767C8540FC}" type="sibTrans" cxnId="{365CDD03-A6F7-42B6-A678-7356965D6CC8}">
      <dgm:prSet/>
      <dgm:spPr/>
      <dgm:t>
        <a:bodyPr/>
        <a:lstStyle/>
        <a:p>
          <a:endParaRPr lang="hr-HR"/>
        </a:p>
      </dgm:t>
    </dgm:pt>
    <dgm:pt modelId="{CC5F333E-4967-41FA-8F69-D34A7E8C051C}">
      <dgm:prSet custT="1"/>
      <dgm:spPr/>
      <dgm:t>
        <a:bodyPr/>
        <a:lstStyle/>
        <a:p>
          <a:pPr algn="l"/>
          <a:r>
            <a:rPr lang="hr-HR" sz="1800" b="1" dirty="0" smtClean="0">
              <a:latin typeface="Comic Sans MS" panose="030F0702030302020204" pitchFamily="66" charset="0"/>
            </a:rPr>
            <a:t>Stručno povjerenstvo Ureda </a:t>
          </a:r>
          <a:r>
            <a:rPr lang="hr-HR" sz="1800" dirty="0" smtClean="0">
              <a:latin typeface="Comic Sans MS" panose="030F0702030302020204" pitchFamily="66" charset="0"/>
            </a:rPr>
            <a:t>utvrđuje psihofizičko stanje učenika.</a:t>
          </a:r>
          <a:endParaRPr lang="hr-HR" sz="1800" dirty="0">
            <a:latin typeface="Comic Sans MS" panose="030F0702030302020204" pitchFamily="66" charset="0"/>
          </a:endParaRPr>
        </a:p>
      </dgm:t>
    </dgm:pt>
    <dgm:pt modelId="{3721BBDC-CFCC-4588-A33E-75CC7773AA28}" type="parTrans" cxnId="{15480740-A21A-4A57-AFA2-7D82B7030BF4}">
      <dgm:prSet/>
      <dgm:spPr/>
      <dgm:t>
        <a:bodyPr/>
        <a:lstStyle/>
        <a:p>
          <a:endParaRPr lang="hr-HR"/>
        </a:p>
      </dgm:t>
    </dgm:pt>
    <dgm:pt modelId="{08AAD544-86C7-47F0-8B5D-EBCE7DFAE84B}" type="sibTrans" cxnId="{15480740-A21A-4A57-AFA2-7D82B7030BF4}">
      <dgm:prSet/>
      <dgm:spPr/>
      <dgm:t>
        <a:bodyPr/>
        <a:lstStyle/>
        <a:p>
          <a:endParaRPr lang="hr-HR"/>
        </a:p>
      </dgm:t>
    </dgm:pt>
    <dgm:pt modelId="{51340148-99A0-4C4B-854B-7CCA7A360C0C}" type="pres">
      <dgm:prSet presAssocID="{B15CC788-2A71-456C-8A56-08758AFD717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0B2F1E23-9826-47EF-BBA3-9AED1A65F107}" type="pres">
      <dgm:prSet presAssocID="{748F5EFD-5C74-459D-8883-24E55A36567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09F633D-5BF7-401D-B5F3-75EEE899F6D4}" type="pres">
      <dgm:prSet presAssocID="{B330E845-700D-4827-BB05-0EFCEB48DFE0}" presName="sibTrans" presStyleCnt="0"/>
      <dgm:spPr/>
    </dgm:pt>
    <dgm:pt modelId="{0C2DC5EB-278A-45F2-9DF9-A5B134B36D8B}" type="pres">
      <dgm:prSet presAssocID="{CC5F333E-4967-41FA-8F69-D34A7E8C051C}" presName="node" presStyleLbl="node1" presStyleIdx="1" presStyleCnt="3" custScaleX="75095" custScaleY="40107" custLinFactX="78648" custLinFactNeighborX="100000" custLinFactNeighborY="148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B7538AE-6C0A-497A-8E61-22B79448D7E2}" type="pres">
      <dgm:prSet presAssocID="{08AAD544-86C7-47F0-8B5D-EBCE7DFAE84B}" presName="sibTrans" presStyleCnt="0"/>
      <dgm:spPr/>
    </dgm:pt>
    <dgm:pt modelId="{474FE70F-4939-421B-A776-8AD3A2B9AF50}" type="pres">
      <dgm:prSet presAssocID="{5157CB5C-8B1C-4418-8268-974136E813FE}" presName="node" presStyleLbl="node1" presStyleIdx="2" presStyleCnt="3" custScaleX="79903" custScaleY="62856" custLinFactX="-78899" custLinFactNeighborX="-100000" custLinFactNeighborY="-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1866205E-E698-4D56-B8D6-3075C20F4939}" type="presOf" srcId="{5157CB5C-8B1C-4418-8268-974136E813FE}" destId="{474FE70F-4939-421B-A776-8AD3A2B9AF50}" srcOrd="0" destOrd="0" presId="urn:microsoft.com/office/officeart/2005/8/layout/hList6"/>
    <dgm:cxn modelId="{7E5E7B4F-A485-4230-A5BC-F1FAB12B4B85}" srcId="{B15CC788-2A71-456C-8A56-08758AFD7178}" destId="{748F5EFD-5C74-459D-8883-24E55A365670}" srcOrd="0" destOrd="0" parTransId="{8A529951-85BB-41DB-9B73-FA80621021E9}" sibTransId="{B330E845-700D-4827-BB05-0EFCEB48DFE0}"/>
    <dgm:cxn modelId="{D3DF6E14-D32B-4D54-80CF-7930A0CA928D}" type="presOf" srcId="{CC5F333E-4967-41FA-8F69-D34A7E8C051C}" destId="{0C2DC5EB-278A-45F2-9DF9-A5B134B36D8B}" srcOrd="0" destOrd="0" presId="urn:microsoft.com/office/officeart/2005/8/layout/hList6"/>
    <dgm:cxn modelId="{15480740-A21A-4A57-AFA2-7D82B7030BF4}" srcId="{B15CC788-2A71-456C-8A56-08758AFD7178}" destId="{CC5F333E-4967-41FA-8F69-D34A7E8C051C}" srcOrd="1" destOrd="0" parTransId="{3721BBDC-CFCC-4588-A33E-75CC7773AA28}" sibTransId="{08AAD544-86C7-47F0-8B5D-EBCE7DFAE84B}"/>
    <dgm:cxn modelId="{365CDD03-A6F7-42B6-A678-7356965D6CC8}" srcId="{B15CC788-2A71-456C-8A56-08758AFD7178}" destId="{5157CB5C-8B1C-4418-8268-974136E813FE}" srcOrd="2" destOrd="0" parTransId="{78A1CE5F-5741-44DA-92C6-742BA4CD30A5}" sibTransId="{47B2AEE7-4C5C-4B97-8536-60767C8540FC}"/>
    <dgm:cxn modelId="{CAEA9EFF-7259-4D62-B582-696A9954D11E}" type="presOf" srcId="{B15CC788-2A71-456C-8A56-08758AFD7178}" destId="{51340148-99A0-4C4B-854B-7CCA7A360C0C}" srcOrd="0" destOrd="0" presId="urn:microsoft.com/office/officeart/2005/8/layout/hList6"/>
    <dgm:cxn modelId="{E876A0E1-8488-4ED9-90F7-1361C9BBB0DB}" type="presOf" srcId="{748F5EFD-5C74-459D-8883-24E55A365670}" destId="{0B2F1E23-9826-47EF-BBA3-9AED1A65F107}" srcOrd="0" destOrd="0" presId="urn:microsoft.com/office/officeart/2005/8/layout/hList6"/>
    <dgm:cxn modelId="{5F29254C-C137-4845-958A-7C84AAE01000}" type="presParOf" srcId="{51340148-99A0-4C4B-854B-7CCA7A360C0C}" destId="{0B2F1E23-9826-47EF-BBA3-9AED1A65F107}" srcOrd="0" destOrd="0" presId="urn:microsoft.com/office/officeart/2005/8/layout/hList6"/>
    <dgm:cxn modelId="{E414B149-01B1-4E9C-B6F3-F18BF66E487A}" type="presParOf" srcId="{51340148-99A0-4C4B-854B-7CCA7A360C0C}" destId="{009F633D-5BF7-401D-B5F3-75EEE899F6D4}" srcOrd="1" destOrd="0" presId="urn:microsoft.com/office/officeart/2005/8/layout/hList6"/>
    <dgm:cxn modelId="{F111E4D0-12E8-4CB8-A194-E988B93BCC7B}" type="presParOf" srcId="{51340148-99A0-4C4B-854B-7CCA7A360C0C}" destId="{0C2DC5EB-278A-45F2-9DF9-A5B134B36D8B}" srcOrd="2" destOrd="0" presId="urn:microsoft.com/office/officeart/2005/8/layout/hList6"/>
    <dgm:cxn modelId="{959C5FF3-D810-4219-978B-1223BF7037F4}" type="presParOf" srcId="{51340148-99A0-4C4B-854B-7CCA7A360C0C}" destId="{DB7538AE-6C0A-497A-8E61-22B79448D7E2}" srcOrd="3" destOrd="0" presId="urn:microsoft.com/office/officeart/2005/8/layout/hList6"/>
    <dgm:cxn modelId="{15729488-A47A-4F13-BE57-3FAEA5A51979}" type="presParOf" srcId="{51340148-99A0-4C4B-854B-7CCA7A360C0C}" destId="{474FE70F-4939-421B-A776-8AD3A2B9AF50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2D943B-575E-40F0-9E18-7D037E2887BD}" type="doc">
      <dgm:prSet loTypeId="urn:microsoft.com/office/officeart/2005/8/layout/vList5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hr-HR"/>
        </a:p>
      </dgm:t>
    </dgm:pt>
    <dgm:pt modelId="{A19FDB5E-F015-4201-817A-D1B44890FCCD}">
      <dgm:prSet phldrT="[Tekst]" custT="1"/>
      <dgm:spPr/>
      <dgm:t>
        <a:bodyPr/>
        <a:lstStyle/>
        <a:p>
          <a:r>
            <a:rPr lang="hr-HR" sz="2400" b="1" dirty="0" smtClean="0">
              <a:latin typeface="Comic Sans MS" panose="030F0702030302020204" pitchFamily="66" charset="0"/>
            </a:rPr>
            <a:t>procjena</a:t>
          </a:r>
          <a:r>
            <a:rPr lang="hr-HR" sz="2400" dirty="0" smtClean="0">
              <a:latin typeface="Comic Sans MS" panose="030F0702030302020204" pitchFamily="66" charset="0"/>
            </a:rPr>
            <a:t> – uočene mogućnosti/ potrebe, sposobnosti i teškoće učenika</a:t>
          </a:r>
          <a:endParaRPr lang="hr-HR" sz="2400" dirty="0">
            <a:latin typeface="Comic Sans MS" panose="030F0702030302020204" pitchFamily="66" charset="0"/>
          </a:endParaRPr>
        </a:p>
      </dgm:t>
    </dgm:pt>
    <dgm:pt modelId="{8232EE59-5732-4A74-8FD1-5021ECA55E82}" type="parTrans" cxnId="{7C1A8712-AAE2-4F17-9923-B1ECBC0DA55A}">
      <dgm:prSet/>
      <dgm:spPr/>
      <dgm:t>
        <a:bodyPr/>
        <a:lstStyle/>
        <a:p>
          <a:endParaRPr lang="hr-HR"/>
        </a:p>
      </dgm:t>
    </dgm:pt>
    <dgm:pt modelId="{AF94D32C-2A9F-47D0-9704-9A225171CC95}" type="sibTrans" cxnId="{7C1A8712-AAE2-4F17-9923-B1ECBC0DA55A}">
      <dgm:prSet/>
      <dgm:spPr/>
      <dgm:t>
        <a:bodyPr/>
        <a:lstStyle/>
        <a:p>
          <a:endParaRPr lang="hr-HR"/>
        </a:p>
      </dgm:t>
    </dgm:pt>
    <dgm:pt modelId="{18A75ACA-4B2F-4DBE-984A-844371A983BB}">
      <dgm:prSet phldrT="[Tekst]" custT="1"/>
      <dgm:spPr/>
      <dgm:t>
        <a:bodyPr/>
        <a:lstStyle/>
        <a:p>
          <a:pPr algn="l"/>
          <a:r>
            <a:rPr lang="hr-HR" sz="1800" dirty="0" smtClean="0">
              <a:latin typeface="Comic Sans MS" panose="030F0702030302020204" pitchFamily="66" charset="0"/>
            </a:rPr>
            <a:t>prikupljanje važnih informacija o učeniku za izradu </a:t>
          </a:r>
          <a:r>
            <a:rPr lang="hr-HR" sz="1800" b="1" dirty="0" smtClean="0">
              <a:latin typeface="Comic Sans MS" panose="030F0702030302020204" pitchFamily="66" charset="0"/>
            </a:rPr>
            <a:t>„profila”</a:t>
          </a:r>
          <a:endParaRPr lang="hr-HR" sz="1800" b="1" dirty="0">
            <a:latin typeface="Comic Sans MS" panose="030F0702030302020204" pitchFamily="66" charset="0"/>
          </a:endParaRPr>
        </a:p>
      </dgm:t>
    </dgm:pt>
    <dgm:pt modelId="{1E7DD894-27F2-4BB8-8688-7CBF36DDAB53}" type="parTrans" cxnId="{FD80BCA7-148C-49BC-A64B-1DBD176F547F}">
      <dgm:prSet/>
      <dgm:spPr/>
      <dgm:t>
        <a:bodyPr/>
        <a:lstStyle/>
        <a:p>
          <a:endParaRPr lang="hr-HR"/>
        </a:p>
      </dgm:t>
    </dgm:pt>
    <dgm:pt modelId="{8FA7705B-8947-430E-AB93-AE3665BCC0A9}" type="sibTrans" cxnId="{FD80BCA7-148C-49BC-A64B-1DBD176F547F}">
      <dgm:prSet/>
      <dgm:spPr/>
      <dgm:t>
        <a:bodyPr/>
        <a:lstStyle/>
        <a:p>
          <a:endParaRPr lang="hr-HR"/>
        </a:p>
      </dgm:t>
    </dgm:pt>
    <dgm:pt modelId="{E2B28568-3F6E-421E-AEB9-7D42E865005D}">
      <dgm:prSet phldrT="[Tekst]" custT="1"/>
      <dgm:spPr/>
      <dgm:t>
        <a:bodyPr/>
        <a:lstStyle/>
        <a:p>
          <a:r>
            <a:rPr lang="hr-HR" sz="2400" b="1" dirty="0" smtClean="0">
              <a:latin typeface="Comic Sans MS" panose="030F0702030302020204" pitchFamily="66" charset="0"/>
            </a:rPr>
            <a:t>plan podrške </a:t>
          </a:r>
          <a:r>
            <a:rPr lang="hr-HR" sz="2400" dirty="0" smtClean="0">
              <a:latin typeface="Comic Sans MS" panose="030F0702030302020204" pitchFamily="66" charset="0"/>
            </a:rPr>
            <a:t>– individualizirani postupci prilagodbe odgojno-obrazovnih ishoda,  očekivanja i pristupa</a:t>
          </a:r>
          <a:endParaRPr lang="hr-HR" sz="2400" dirty="0">
            <a:latin typeface="Comic Sans MS" panose="030F0702030302020204" pitchFamily="66" charset="0"/>
          </a:endParaRPr>
        </a:p>
      </dgm:t>
    </dgm:pt>
    <dgm:pt modelId="{0C74B9F8-4792-4D50-8E6D-AB985A33D6DF}" type="parTrans" cxnId="{73752178-3085-4193-ACF9-337A1E17B14D}">
      <dgm:prSet/>
      <dgm:spPr/>
      <dgm:t>
        <a:bodyPr/>
        <a:lstStyle/>
        <a:p>
          <a:endParaRPr lang="hr-HR"/>
        </a:p>
      </dgm:t>
    </dgm:pt>
    <dgm:pt modelId="{E7326C24-3554-48DB-92D3-300F0818DEEB}" type="sibTrans" cxnId="{73752178-3085-4193-ACF9-337A1E17B14D}">
      <dgm:prSet/>
      <dgm:spPr/>
      <dgm:t>
        <a:bodyPr/>
        <a:lstStyle/>
        <a:p>
          <a:endParaRPr lang="hr-HR"/>
        </a:p>
      </dgm:t>
    </dgm:pt>
    <dgm:pt modelId="{CFC866B2-84C1-4DA6-BA62-7654170E6237}">
      <dgm:prSet phldrT="[Tekst]" custT="1"/>
      <dgm:spPr/>
      <dgm:t>
        <a:bodyPr/>
        <a:lstStyle/>
        <a:p>
          <a:r>
            <a:rPr lang="hr-HR" sz="1800" dirty="0" smtClean="0">
              <a:latin typeface="Comic Sans MS" panose="030F0702030302020204" pitchFamily="66" charset="0"/>
            </a:rPr>
            <a:t>Izrađuju se ciljevi i zadaci određeni nastavnim planom i programom rada uz </a:t>
          </a:r>
          <a:r>
            <a:rPr lang="hr-HR" sz="1800" b="1" dirty="0" smtClean="0">
              <a:latin typeface="Comic Sans MS" panose="030F0702030302020204" pitchFamily="66" charset="0"/>
            </a:rPr>
            <a:t>metodičku prilagodbu sukladno karakteristikama i potrebama </a:t>
          </a:r>
          <a:r>
            <a:rPr lang="hr-HR" sz="1800" dirty="0" smtClean="0">
              <a:latin typeface="Comic Sans MS" panose="030F0702030302020204" pitchFamily="66" charset="0"/>
            </a:rPr>
            <a:t>svakog učenika</a:t>
          </a:r>
          <a:endParaRPr lang="hr-HR" sz="1800" dirty="0">
            <a:latin typeface="Comic Sans MS" panose="030F0702030302020204" pitchFamily="66" charset="0"/>
          </a:endParaRPr>
        </a:p>
      </dgm:t>
    </dgm:pt>
    <dgm:pt modelId="{14664327-64C7-43D6-9CEF-EAE043D346A4}" type="parTrans" cxnId="{B88C3736-283E-437C-A0B8-D0365A37C1A3}">
      <dgm:prSet/>
      <dgm:spPr/>
      <dgm:t>
        <a:bodyPr/>
        <a:lstStyle/>
        <a:p>
          <a:endParaRPr lang="hr-HR"/>
        </a:p>
      </dgm:t>
    </dgm:pt>
    <dgm:pt modelId="{7E2AC849-122B-4B26-9CBD-8DADDFFAC451}" type="sibTrans" cxnId="{B88C3736-283E-437C-A0B8-D0365A37C1A3}">
      <dgm:prSet/>
      <dgm:spPr/>
      <dgm:t>
        <a:bodyPr/>
        <a:lstStyle/>
        <a:p>
          <a:endParaRPr lang="hr-HR"/>
        </a:p>
      </dgm:t>
    </dgm:pt>
    <dgm:pt modelId="{35D51911-BD6A-4D73-8FF6-31F5B9E7062A}">
      <dgm:prSet phldrT="[Tekst]" custT="1"/>
      <dgm:spPr/>
      <dgm:t>
        <a:bodyPr/>
        <a:lstStyle/>
        <a:p>
          <a:pPr algn="l"/>
          <a:r>
            <a:rPr lang="hr-HR" sz="1800" dirty="0" smtClean="0">
              <a:latin typeface="Comic Sans MS" panose="030F0702030302020204" pitchFamily="66" charset="0"/>
            </a:rPr>
            <a:t>uz </a:t>
          </a:r>
          <a:r>
            <a:rPr lang="hr-HR" sz="1800" b="1" dirty="0" smtClean="0">
              <a:latin typeface="Comic Sans MS" panose="030F0702030302020204" pitchFamily="66" charset="0"/>
            </a:rPr>
            <a:t>opservaciju i procjenu učenika</a:t>
          </a:r>
          <a:r>
            <a:rPr lang="hr-HR" sz="1800" dirty="0" smtClean="0">
              <a:latin typeface="Comic Sans MS" panose="030F0702030302020204" pitchFamily="66" charset="0"/>
            </a:rPr>
            <a:t>, </a:t>
          </a:r>
          <a:r>
            <a:rPr lang="hr-HR" sz="1800" b="1" dirty="0" smtClean="0">
              <a:latin typeface="Comic Sans MS" panose="030F0702030302020204" pitchFamily="66" charset="0"/>
            </a:rPr>
            <a:t>relevantni izvori podataka </a:t>
          </a:r>
          <a:r>
            <a:rPr lang="hr-HR" sz="1800" dirty="0" smtClean="0">
              <a:latin typeface="Comic Sans MS" panose="030F0702030302020204" pitchFamily="66" charset="0"/>
            </a:rPr>
            <a:t>su i roditelji, razrednik, članovi Razrednog vijeća, stručni suradnici, vanjski stručnjaci itd. </a:t>
          </a:r>
          <a:endParaRPr lang="hr-HR" sz="1800" dirty="0">
            <a:latin typeface="Comic Sans MS" panose="030F0702030302020204" pitchFamily="66" charset="0"/>
          </a:endParaRPr>
        </a:p>
      </dgm:t>
    </dgm:pt>
    <dgm:pt modelId="{C60D1CE6-4B11-4003-91B1-DD70C69CC9D0}" type="parTrans" cxnId="{1EE1A39F-5365-4AEE-9D5C-162A0795C0D0}">
      <dgm:prSet/>
      <dgm:spPr/>
      <dgm:t>
        <a:bodyPr/>
        <a:lstStyle/>
        <a:p>
          <a:endParaRPr lang="hr-HR"/>
        </a:p>
      </dgm:t>
    </dgm:pt>
    <dgm:pt modelId="{31BDAC6B-ABD0-404A-9528-2D233528F8E5}" type="sibTrans" cxnId="{1EE1A39F-5365-4AEE-9D5C-162A0795C0D0}">
      <dgm:prSet/>
      <dgm:spPr/>
      <dgm:t>
        <a:bodyPr/>
        <a:lstStyle/>
        <a:p>
          <a:endParaRPr lang="hr-HR"/>
        </a:p>
      </dgm:t>
    </dgm:pt>
    <dgm:pt modelId="{11D87FF3-86C7-4601-BA4C-8746EF07AC80}">
      <dgm:prSet phldrT="[Tekst]" custT="1"/>
      <dgm:spPr/>
      <dgm:t>
        <a:bodyPr/>
        <a:lstStyle/>
        <a:p>
          <a:r>
            <a:rPr lang="hr-HR" sz="1800" dirty="0" smtClean="0">
              <a:latin typeface="Comic Sans MS" panose="030F0702030302020204" pitchFamily="66" charset="0"/>
            </a:rPr>
            <a:t>uvažavati </a:t>
          </a:r>
          <a:r>
            <a:rPr lang="hr-HR" sz="1800" b="1" dirty="0" smtClean="0">
              <a:latin typeface="Comic Sans MS" panose="030F0702030302020204" pitchFamily="66" charset="0"/>
            </a:rPr>
            <a:t>potencijale učenika </a:t>
          </a:r>
          <a:r>
            <a:rPr lang="hr-HR" sz="1800" dirty="0" smtClean="0">
              <a:latin typeface="Comic Sans MS" panose="030F0702030302020204" pitchFamily="66" charset="0"/>
            </a:rPr>
            <a:t>te poticati </a:t>
          </a:r>
          <a:r>
            <a:rPr lang="hr-HR" sz="1800" b="1" dirty="0" smtClean="0">
              <a:latin typeface="Comic Sans MS" panose="030F0702030302020204" pitchFamily="66" charset="0"/>
            </a:rPr>
            <a:t>cjelokupni njegov razvoj</a:t>
          </a:r>
          <a:endParaRPr lang="hr-HR" sz="1800" b="1" dirty="0">
            <a:latin typeface="Comic Sans MS" panose="030F0702030302020204" pitchFamily="66" charset="0"/>
          </a:endParaRPr>
        </a:p>
      </dgm:t>
    </dgm:pt>
    <dgm:pt modelId="{9468452C-56CC-42ED-AABA-15915D8C2CC6}" type="parTrans" cxnId="{98D8D4CE-E45C-471B-8A81-A4F164D11216}">
      <dgm:prSet/>
      <dgm:spPr/>
      <dgm:t>
        <a:bodyPr/>
        <a:lstStyle/>
        <a:p>
          <a:endParaRPr lang="hr-HR"/>
        </a:p>
      </dgm:t>
    </dgm:pt>
    <dgm:pt modelId="{C26017EE-036B-49E8-8A0E-7E1E844FB086}" type="sibTrans" cxnId="{98D8D4CE-E45C-471B-8A81-A4F164D11216}">
      <dgm:prSet/>
      <dgm:spPr/>
      <dgm:t>
        <a:bodyPr/>
        <a:lstStyle/>
        <a:p>
          <a:endParaRPr lang="hr-HR"/>
        </a:p>
      </dgm:t>
    </dgm:pt>
    <dgm:pt modelId="{B11869C9-0A3B-4E44-90E4-81559F4C172E}">
      <dgm:prSet phldrT="[Tekst]" custT="1"/>
      <dgm:spPr/>
      <dgm:t>
        <a:bodyPr/>
        <a:lstStyle/>
        <a:p>
          <a:r>
            <a:rPr lang="hr-HR" sz="1800" dirty="0" smtClean="0">
              <a:latin typeface="Comic Sans MS" panose="030F0702030302020204" pitchFamily="66" charset="0"/>
            </a:rPr>
            <a:t>„</a:t>
          </a:r>
          <a:r>
            <a:rPr lang="hr-HR" sz="1800" i="1" dirty="0" smtClean="0">
              <a:latin typeface="Comic Sans MS" panose="030F0702030302020204" pitchFamily="66" charset="0"/>
            </a:rPr>
            <a:t>Liste označavanja didaktičko – metodičkih postupaka” </a:t>
          </a:r>
          <a:r>
            <a:rPr lang="hr-HR" sz="1800" dirty="0" smtClean="0">
              <a:latin typeface="Comic Sans MS" panose="030F0702030302020204" pitchFamily="66" charset="0"/>
            </a:rPr>
            <a:t>i </a:t>
          </a:r>
          <a:r>
            <a:rPr lang="hr-HR" sz="1800" i="1" dirty="0" smtClean="0">
              <a:latin typeface="Comic Sans MS" panose="030F0702030302020204" pitchFamily="66" charset="0"/>
            </a:rPr>
            <a:t>„Aktivnosti podrške učeniku”</a:t>
          </a:r>
          <a:r>
            <a:rPr lang="hr-HR" sz="1800" dirty="0" smtClean="0">
              <a:latin typeface="Comic Sans MS" panose="030F0702030302020204" pitchFamily="66" charset="0"/>
            </a:rPr>
            <a:t> (radni, interni materijal)</a:t>
          </a:r>
          <a:endParaRPr lang="hr-HR" sz="1800" dirty="0">
            <a:latin typeface="Comic Sans MS" panose="030F0702030302020204" pitchFamily="66" charset="0"/>
          </a:endParaRPr>
        </a:p>
      </dgm:t>
    </dgm:pt>
    <dgm:pt modelId="{FA58A7EA-5251-4FBA-9DB4-D6190043242A}" type="parTrans" cxnId="{875B8383-A3D6-4C56-968C-E7BCC90F79D3}">
      <dgm:prSet/>
      <dgm:spPr/>
      <dgm:t>
        <a:bodyPr/>
        <a:lstStyle/>
        <a:p>
          <a:endParaRPr lang="hr-HR"/>
        </a:p>
      </dgm:t>
    </dgm:pt>
    <dgm:pt modelId="{1CA3EE55-D456-48FB-A55C-4E498A2E221D}" type="sibTrans" cxnId="{875B8383-A3D6-4C56-968C-E7BCC90F79D3}">
      <dgm:prSet/>
      <dgm:spPr/>
      <dgm:t>
        <a:bodyPr/>
        <a:lstStyle/>
        <a:p>
          <a:endParaRPr lang="hr-HR"/>
        </a:p>
      </dgm:t>
    </dgm:pt>
    <dgm:pt modelId="{F340332A-6ABE-4D98-828C-E594E71C0859}">
      <dgm:prSet phldrT="[Tekst]" custT="1"/>
      <dgm:spPr/>
      <dgm:t>
        <a:bodyPr/>
        <a:lstStyle/>
        <a:p>
          <a:endParaRPr lang="hr-HR" sz="1800" dirty="0">
            <a:latin typeface="Comic Sans MS" panose="030F0702030302020204" pitchFamily="66" charset="0"/>
          </a:endParaRPr>
        </a:p>
      </dgm:t>
    </dgm:pt>
    <dgm:pt modelId="{C0D602F3-56CE-4CDD-B44D-75428510C4CD}" type="sibTrans" cxnId="{FBC706B1-7073-49C8-9C57-0F6E9558192B}">
      <dgm:prSet/>
      <dgm:spPr/>
      <dgm:t>
        <a:bodyPr/>
        <a:lstStyle/>
        <a:p>
          <a:endParaRPr lang="hr-HR"/>
        </a:p>
      </dgm:t>
    </dgm:pt>
    <dgm:pt modelId="{BCCDC9CE-EEAC-4002-9FEA-DE32A5800569}" type="parTrans" cxnId="{FBC706B1-7073-49C8-9C57-0F6E9558192B}">
      <dgm:prSet/>
      <dgm:spPr/>
      <dgm:t>
        <a:bodyPr/>
        <a:lstStyle/>
        <a:p>
          <a:endParaRPr lang="hr-HR"/>
        </a:p>
      </dgm:t>
    </dgm:pt>
    <dgm:pt modelId="{5974667E-F6D1-4314-AADF-0AD4D7DD33E5}">
      <dgm:prSet phldrT="[Tekst]" custT="1"/>
      <dgm:spPr/>
      <dgm:t>
        <a:bodyPr/>
        <a:lstStyle/>
        <a:p>
          <a:pPr algn="l"/>
          <a:r>
            <a:rPr lang="hr-HR" sz="1800" i="0" smtClean="0">
              <a:latin typeface="Comic Sans MS" panose="030F0702030302020204" pitchFamily="66" charset="0"/>
            </a:rPr>
            <a:t>zajednički sastanci i sjednice (NV, RV) uz „</a:t>
          </a:r>
          <a:r>
            <a:rPr lang="hr-HR" sz="1800" i="1" smtClean="0">
              <a:latin typeface="Comic Sans MS" panose="030F0702030302020204" pitchFamily="66" charset="0"/>
            </a:rPr>
            <a:t>Liste procjena nastavnika”</a:t>
          </a:r>
          <a:r>
            <a:rPr lang="hr-HR" sz="1800" i="0" smtClean="0">
              <a:latin typeface="Comic Sans MS" panose="030F0702030302020204" pitchFamily="66" charset="0"/>
            </a:rPr>
            <a:t> (radni, interni materijal)</a:t>
          </a:r>
          <a:endParaRPr lang="hr-HR" sz="1800" dirty="0">
            <a:latin typeface="Comic Sans MS" panose="030F0702030302020204" pitchFamily="66" charset="0"/>
          </a:endParaRPr>
        </a:p>
      </dgm:t>
    </dgm:pt>
    <dgm:pt modelId="{E094BC12-05F1-4BE2-8B0B-5916E65E3721}" type="parTrans" cxnId="{7D80464D-1480-4A3D-830C-C3F63A52F274}">
      <dgm:prSet/>
      <dgm:spPr/>
      <dgm:t>
        <a:bodyPr/>
        <a:lstStyle/>
        <a:p>
          <a:endParaRPr lang="hr-HR"/>
        </a:p>
      </dgm:t>
    </dgm:pt>
    <dgm:pt modelId="{E84F3395-AC10-40DA-8338-CC34E4FBB2B7}" type="sibTrans" cxnId="{7D80464D-1480-4A3D-830C-C3F63A52F274}">
      <dgm:prSet/>
      <dgm:spPr/>
      <dgm:t>
        <a:bodyPr/>
        <a:lstStyle/>
        <a:p>
          <a:endParaRPr lang="hr-HR"/>
        </a:p>
      </dgm:t>
    </dgm:pt>
    <dgm:pt modelId="{6147CFD4-D815-46D8-954E-B4EBCEAE348D}" type="pres">
      <dgm:prSet presAssocID="{6F2D943B-575E-40F0-9E18-7D037E2887B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061CD1D1-6352-4592-B5F3-DFF0A6DF0DD9}" type="pres">
      <dgm:prSet presAssocID="{A19FDB5E-F015-4201-817A-D1B44890FCCD}" presName="linNode" presStyleCnt="0"/>
      <dgm:spPr/>
      <dgm:t>
        <a:bodyPr/>
        <a:lstStyle/>
        <a:p>
          <a:endParaRPr lang="hr-HR"/>
        </a:p>
      </dgm:t>
    </dgm:pt>
    <dgm:pt modelId="{D63A8B25-473E-4BF1-BA33-665BFA17E9BF}" type="pres">
      <dgm:prSet presAssocID="{A19FDB5E-F015-4201-817A-D1B44890FCCD}" presName="parentText" presStyleLbl="node1" presStyleIdx="0" presStyleCnt="2" custScaleY="76991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D625CC1-AB3F-4C67-B7D4-FE3648A52456}" type="pres">
      <dgm:prSet presAssocID="{A19FDB5E-F015-4201-817A-D1B44890FCCD}" presName="descendantText" presStyleLbl="alignAccFollowNode1" presStyleIdx="0" presStyleCnt="2" custLinFactNeighborX="0" custLinFactNeighborY="95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DEEC305-2897-4084-84FF-D0C1ECCCCF56}" type="pres">
      <dgm:prSet presAssocID="{AF94D32C-2A9F-47D0-9704-9A225171CC95}" presName="sp" presStyleCnt="0"/>
      <dgm:spPr/>
      <dgm:t>
        <a:bodyPr/>
        <a:lstStyle/>
        <a:p>
          <a:endParaRPr lang="hr-HR"/>
        </a:p>
      </dgm:t>
    </dgm:pt>
    <dgm:pt modelId="{A95144F8-DFC1-4801-9908-D879E361BE40}" type="pres">
      <dgm:prSet presAssocID="{E2B28568-3F6E-421E-AEB9-7D42E865005D}" presName="linNode" presStyleCnt="0"/>
      <dgm:spPr/>
      <dgm:t>
        <a:bodyPr/>
        <a:lstStyle/>
        <a:p>
          <a:endParaRPr lang="hr-HR"/>
        </a:p>
      </dgm:t>
    </dgm:pt>
    <dgm:pt modelId="{10A06A1D-B8A7-47A6-B3F1-AF1EEFB3FD63}" type="pres">
      <dgm:prSet presAssocID="{E2B28568-3F6E-421E-AEB9-7D42E865005D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F31066D-E858-47A3-B00D-F964764EE298}" type="pres">
      <dgm:prSet presAssocID="{E2B28568-3F6E-421E-AEB9-7D42E865005D}" presName="descendantText" presStyleLbl="alignAccFollowNode1" presStyleIdx="1" presStyleCnt="2" custScaleX="106472" custScaleY="11706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F4B8583C-3673-49F0-98AC-4BE7C6BDE648}" type="presOf" srcId="{11D87FF3-86C7-4601-BA4C-8746EF07AC80}" destId="{CF31066D-E858-47A3-B00D-F964764EE298}" srcOrd="0" destOrd="1" presId="urn:microsoft.com/office/officeart/2005/8/layout/vList5"/>
    <dgm:cxn modelId="{833E6E24-D296-4EB7-9771-553327EA8E64}" type="presOf" srcId="{E2B28568-3F6E-421E-AEB9-7D42E865005D}" destId="{10A06A1D-B8A7-47A6-B3F1-AF1EEFB3FD63}" srcOrd="0" destOrd="0" presId="urn:microsoft.com/office/officeart/2005/8/layout/vList5"/>
    <dgm:cxn modelId="{EB5FD24D-1E05-4AE6-857E-2FA0C0250163}" type="presOf" srcId="{CFC866B2-84C1-4DA6-BA62-7654170E6237}" destId="{CF31066D-E858-47A3-B00D-F964764EE298}" srcOrd="0" destOrd="0" presId="urn:microsoft.com/office/officeart/2005/8/layout/vList5"/>
    <dgm:cxn modelId="{7D80464D-1480-4A3D-830C-C3F63A52F274}" srcId="{A19FDB5E-F015-4201-817A-D1B44890FCCD}" destId="{5974667E-F6D1-4314-AADF-0AD4D7DD33E5}" srcOrd="2" destOrd="0" parTransId="{E094BC12-05F1-4BE2-8B0B-5916E65E3721}" sibTransId="{E84F3395-AC10-40DA-8338-CC34E4FBB2B7}"/>
    <dgm:cxn modelId="{B00E569E-8CBB-4E99-8245-477FCD907C91}" type="presOf" srcId="{B11869C9-0A3B-4E44-90E4-81559F4C172E}" destId="{CF31066D-E858-47A3-B00D-F964764EE298}" srcOrd="0" destOrd="3" presId="urn:microsoft.com/office/officeart/2005/8/layout/vList5"/>
    <dgm:cxn modelId="{875B8383-A3D6-4C56-968C-E7BCC90F79D3}" srcId="{E2B28568-3F6E-421E-AEB9-7D42E865005D}" destId="{B11869C9-0A3B-4E44-90E4-81559F4C172E}" srcOrd="3" destOrd="0" parTransId="{FA58A7EA-5251-4FBA-9DB4-D6190043242A}" sibTransId="{1CA3EE55-D456-48FB-A55C-4E498A2E221D}"/>
    <dgm:cxn modelId="{1EE1A39F-5365-4AEE-9D5C-162A0795C0D0}" srcId="{A19FDB5E-F015-4201-817A-D1B44890FCCD}" destId="{35D51911-BD6A-4D73-8FF6-31F5B9E7062A}" srcOrd="1" destOrd="0" parTransId="{C60D1CE6-4B11-4003-91B1-DD70C69CC9D0}" sibTransId="{31BDAC6B-ABD0-404A-9528-2D233528F8E5}"/>
    <dgm:cxn modelId="{C37B0DD3-B682-4277-A59C-87FEB6F307F1}" type="presOf" srcId="{A19FDB5E-F015-4201-817A-D1B44890FCCD}" destId="{D63A8B25-473E-4BF1-BA33-665BFA17E9BF}" srcOrd="0" destOrd="0" presId="urn:microsoft.com/office/officeart/2005/8/layout/vList5"/>
    <dgm:cxn modelId="{7C1A8712-AAE2-4F17-9923-B1ECBC0DA55A}" srcId="{6F2D943B-575E-40F0-9E18-7D037E2887BD}" destId="{A19FDB5E-F015-4201-817A-D1B44890FCCD}" srcOrd="0" destOrd="0" parTransId="{8232EE59-5732-4A74-8FD1-5021ECA55E82}" sibTransId="{AF94D32C-2A9F-47D0-9704-9A225171CC95}"/>
    <dgm:cxn modelId="{B88C3736-283E-437C-A0B8-D0365A37C1A3}" srcId="{E2B28568-3F6E-421E-AEB9-7D42E865005D}" destId="{CFC866B2-84C1-4DA6-BA62-7654170E6237}" srcOrd="0" destOrd="0" parTransId="{14664327-64C7-43D6-9CEF-EAE043D346A4}" sibTransId="{7E2AC849-122B-4B26-9CBD-8DADDFFAC451}"/>
    <dgm:cxn modelId="{FBC706B1-7073-49C8-9C57-0F6E9558192B}" srcId="{E2B28568-3F6E-421E-AEB9-7D42E865005D}" destId="{F340332A-6ABE-4D98-828C-E594E71C0859}" srcOrd="2" destOrd="0" parTransId="{BCCDC9CE-EEAC-4002-9FEA-DE32A5800569}" sibTransId="{C0D602F3-56CE-4CDD-B44D-75428510C4CD}"/>
    <dgm:cxn modelId="{C269F2B6-1A93-4239-BA1E-47BB4F76AB3A}" type="presOf" srcId="{F340332A-6ABE-4D98-828C-E594E71C0859}" destId="{CF31066D-E858-47A3-B00D-F964764EE298}" srcOrd="0" destOrd="2" presId="urn:microsoft.com/office/officeart/2005/8/layout/vList5"/>
    <dgm:cxn modelId="{E70F20FA-64D1-4A1D-AD5A-EABE61CEE4E6}" type="presOf" srcId="{6F2D943B-575E-40F0-9E18-7D037E2887BD}" destId="{6147CFD4-D815-46D8-954E-B4EBCEAE348D}" srcOrd="0" destOrd="0" presId="urn:microsoft.com/office/officeart/2005/8/layout/vList5"/>
    <dgm:cxn modelId="{73752178-3085-4193-ACF9-337A1E17B14D}" srcId="{6F2D943B-575E-40F0-9E18-7D037E2887BD}" destId="{E2B28568-3F6E-421E-AEB9-7D42E865005D}" srcOrd="1" destOrd="0" parTransId="{0C74B9F8-4792-4D50-8E6D-AB985A33D6DF}" sibTransId="{E7326C24-3554-48DB-92D3-300F0818DEEB}"/>
    <dgm:cxn modelId="{98D8D4CE-E45C-471B-8A81-A4F164D11216}" srcId="{E2B28568-3F6E-421E-AEB9-7D42E865005D}" destId="{11D87FF3-86C7-4601-BA4C-8746EF07AC80}" srcOrd="1" destOrd="0" parTransId="{9468452C-56CC-42ED-AABA-15915D8C2CC6}" sibTransId="{C26017EE-036B-49E8-8A0E-7E1E844FB086}"/>
    <dgm:cxn modelId="{EA9B27F7-435C-456F-853B-8524B465DB2E}" type="presOf" srcId="{5974667E-F6D1-4314-AADF-0AD4D7DD33E5}" destId="{4D625CC1-AB3F-4C67-B7D4-FE3648A52456}" srcOrd="0" destOrd="2" presId="urn:microsoft.com/office/officeart/2005/8/layout/vList5"/>
    <dgm:cxn modelId="{AC2ED4EC-AAC0-42D1-8431-B6BCE7C511F4}" type="presOf" srcId="{35D51911-BD6A-4D73-8FF6-31F5B9E7062A}" destId="{4D625CC1-AB3F-4C67-B7D4-FE3648A52456}" srcOrd="0" destOrd="1" presId="urn:microsoft.com/office/officeart/2005/8/layout/vList5"/>
    <dgm:cxn modelId="{BBB8F7B0-7EA1-475A-A66F-5601D9FC58D7}" type="presOf" srcId="{18A75ACA-4B2F-4DBE-984A-844371A983BB}" destId="{4D625CC1-AB3F-4C67-B7D4-FE3648A52456}" srcOrd="0" destOrd="0" presId="urn:microsoft.com/office/officeart/2005/8/layout/vList5"/>
    <dgm:cxn modelId="{FD80BCA7-148C-49BC-A64B-1DBD176F547F}" srcId="{A19FDB5E-F015-4201-817A-D1B44890FCCD}" destId="{18A75ACA-4B2F-4DBE-984A-844371A983BB}" srcOrd="0" destOrd="0" parTransId="{1E7DD894-27F2-4BB8-8688-7CBF36DDAB53}" sibTransId="{8FA7705B-8947-430E-AB93-AE3665BCC0A9}"/>
    <dgm:cxn modelId="{50DB8010-679C-42F5-BEED-157162C91584}" type="presParOf" srcId="{6147CFD4-D815-46D8-954E-B4EBCEAE348D}" destId="{061CD1D1-6352-4592-B5F3-DFF0A6DF0DD9}" srcOrd="0" destOrd="0" presId="urn:microsoft.com/office/officeart/2005/8/layout/vList5"/>
    <dgm:cxn modelId="{FE01582C-B363-4AD3-BC09-B8B163DAF224}" type="presParOf" srcId="{061CD1D1-6352-4592-B5F3-DFF0A6DF0DD9}" destId="{D63A8B25-473E-4BF1-BA33-665BFA17E9BF}" srcOrd="0" destOrd="0" presId="urn:microsoft.com/office/officeart/2005/8/layout/vList5"/>
    <dgm:cxn modelId="{FC7C67EF-F1F6-4819-991E-978B803998AA}" type="presParOf" srcId="{061CD1D1-6352-4592-B5F3-DFF0A6DF0DD9}" destId="{4D625CC1-AB3F-4C67-B7D4-FE3648A52456}" srcOrd="1" destOrd="0" presId="urn:microsoft.com/office/officeart/2005/8/layout/vList5"/>
    <dgm:cxn modelId="{092E9248-3A51-4FFD-ABBD-829845EDF9C5}" type="presParOf" srcId="{6147CFD4-D815-46D8-954E-B4EBCEAE348D}" destId="{1DEEC305-2897-4084-84FF-D0C1ECCCCF56}" srcOrd="1" destOrd="0" presId="urn:microsoft.com/office/officeart/2005/8/layout/vList5"/>
    <dgm:cxn modelId="{68507A6B-B90B-4804-BC34-81285B3A22AC}" type="presParOf" srcId="{6147CFD4-D815-46D8-954E-B4EBCEAE348D}" destId="{A95144F8-DFC1-4801-9908-D879E361BE40}" srcOrd="2" destOrd="0" presId="urn:microsoft.com/office/officeart/2005/8/layout/vList5"/>
    <dgm:cxn modelId="{5FBC5FDD-9CFC-4E2D-BE69-70B7531F8FFE}" type="presParOf" srcId="{A95144F8-DFC1-4801-9908-D879E361BE40}" destId="{10A06A1D-B8A7-47A6-B3F1-AF1EEFB3FD63}" srcOrd="0" destOrd="0" presId="urn:microsoft.com/office/officeart/2005/8/layout/vList5"/>
    <dgm:cxn modelId="{BB2FC89F-0BBD-41A7-8676-30773B63582D}" type="presParOf" srcId="{A95144F8-DFC1-4801-9908-D879E361BE40}" destId="{CF31066D-E858-47A3-B00D-F964764EE29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833603-D00A-4870-BF09-4A6F0500844A}" type="doc">
      <dgm:prSet loTypeId="urn:microsoft.com/office/officeart/2005/8/layout/radial5" loCatId="cycle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hr-HR"/>
        </a:p>
      </dgm:t>
    </dgm:pt>
    <dgm:pt modelId="{18D7D3EC-CD3C-4768-90FD-09240BBA9288}">
      <dgm:prSet phldrT="[Tekst]" custT="1"/>
      <dgm:spPr/>
      <dgm:t>
        <a:bodyPr/>
        <a:lstStyle/>
        <a:p>
          <a:r>
            <a:rPr lang="hr-HR" sz="2400" smtClean="0">
              <a:latin typeface="Comic Sans MS" panose="030F0702030302020204" pitchFamily="66" charset="0"/>
            </a:rPr>
            <a:t>oblici podrške</a:t>
          </a:r>
          <a:endParaRPr lang="hr-HR" sz="2400" dirty="0">
            <a:latin typeface="Comic Sans MS" panose="030F0702030302020204" pitchFamily="66" charset="0"/>
          </a:endParaRPr>
        </a:p>
      </dgm:t>
    </dgm:pt>
    <dgm:pt modelId="{0FC04E3C-58D6-40EA-ADF8-70547596AE09}" type="parTrans" cxnId="{C8C5489F-A1AA-4F7D-9AEF-42CA2AC9A5D8}">
      <dgm:prSet/>
      <dgm:spPr/>
      <dgm:t>
        <a:bodyPr/>
        <a:lstStyle/>
        <a:p>
          <a:endParaRPr lang="hr-HR"/>
        </a:p>
      </dgm:t>
    </dgm:pt>
    <dgm:pt modelId="{71239E7D-3D55-4D13-B93F-EFE4A008C093}" type="sibTrans" cxnId="{C8C5489F-A1AA-4F7D-9AEF-42CA2AC9A5D8}">
      <dgm:prSet/>
      <dgm:spPr/>
      <dgm:t>
        <a:bodyPr/>
        <a:lstStyle/>
        <a:p>
          <a:endParaRPr lang="hr-HR"/>
        </a:p>
      </dgm:t>
    </dgm:pt>
    <dgm:pt modelId="{B4FB2552-06BE-45CA-841D-8C0DD0E76DD6}">
      <dgm:prSet phldrT="[Tekst]" custT="1"/>
      <dgm:spPr/>
      <dgm:t>
        <a:bodyPr/>
        <a:lstStyle/>
        <a:p>
          <a:r>
            <a:rPr lang="hr-HR" sz="2200" b="1" smtClean="0">
              <a:latin typeface="Comic Sans MS" panose="030F0702030302020204" pitchFamily="66" charset="0"/>
            </a:rPr>
            <a:t>perceptivno </a:t>
          </a:r>
          <a:r>
            <a:rPr lang="hr-HR" sz="2200" smtClean="0">
              <a:latin typeface="Comic Sans MS" panose="030F0702030302020204" pitchFamily="66" charset="0"/>
            </a:rPr>
            <a:t>prilagođavanje</a:t>
          </a:r>
          <a:endParaRPr lang="hr-HR" sz="2200" dirty="0">
            <a:latin typeface="Comic Sans MS" panose="030F0702030302020204" pitchFamily="66" charset="0"/>
          </a:endParaRPr>
        </a:p>
      </dgm:t>
    </dgm:pt>
    <dgm:pt modelId="{17F1543A-4820-4311-8AF9-B49772B2115B}" type="parTrans" cxnId="{5D5DB2A8-0862-430E-B10A-5CDB75F90B38}">
      <dgm:prSet/>
      <dgm:spPr/>
      <dgm:t>
        <a:bodyPr/>
        <a:lstStyle/>
        <a:p>
          <a:endParaRPr lang="hr-HR"/>
        </a:p>
      </dgm:t>
    </dgm:pt>
    <dgm:pt modelId="{41111DF0-2B7B-44E0-9836-479E7D6A7789}" type="sibTrans" cxnId="{5D5DB2A8-0862-430E-B10A-5CDB75F90B38}">
      <dgm:prSet/>
      <dgm:spPr/>
      <dgm:t>
        <a:bodyPr/>
        <a:lstStyle/>
        <a:p>
          <a:endParaRPr lang="hr-HR"/>
        </a:p>
      </dgm:t>
    </dgm:pt>
    <dgm:pt modelId="{F2ECFDCA-4B2D-4754-A080-84D11B0B5F08}">
      <dgm:prSet phldrT="[Tekst]" custT="1"/>
      <dgm:spPr/>
      <dgm:t>
        <a:bodyPr/>
        <a:lstStyle/>
        <a:p>
          <a:r>
            <a:rPr lang="hr-HR" sz="2200" b="1" smtClean="0">
              <a:latin typeface="Comic Sans MS" panose="030F0702030302020204" pitchFamily="66" charset="0"/>
            </a:rPr>
            <a:t>spoznajno </a:t>
          </a:r>
          <a:r>
            <a:rPr lang="hr-HR" sz="2200" smtClean="0">
              <a:latin typeface="Comic Sans MS" panose="030F0702030302020204" pitchFamily="66" charset="0"/>
            </a:rPr>
            <a:t>prilagođavanje</a:t>
          </a:r>
          <a:endParaRPr lang="hr-HR" sz="2200" dirty="0">
            <a:latin typeface="Comic Sans MS" panose="030F0702030302020204" pitchFamily="66" charset="0"/>
          </a:endParaRPr>
        </a:p>
      </dgm:t>
    </dgm:pt>
    <dgm:pt modelId="{D123A58D-56D8-4627-8E86-EBB73988926D}" type="parTrans" cxnId="{D135136A-B8E0-4188-89A5-C181434927F4}">
      <dgm:prSet/>
      <dgm:spPr/>
      <dgm:t>
        <a:bodyPr/>
        <a:lstStyle/>
        <a:p>
          <a:endParaRPr lang="hr-HR"/>
        </a:p>
      </dgm:t>
    </dgm:pt>
    <dgm:pt modelId="{12C91EE8-2C31-4B8B-9113-6F452A5198C4}" type="sibTrans" cxnId="{D135136A-B8E0-4188-89A5-C181434927F4}">
      <dgm:prSet/>
      <dgm:spPr/>
      <dgm:t>
        <a:bodyPr/>
        <a:lstStyle/>
        <a:p>
          <a:endParaRPr lang="hr-HR"/>
        </a:p>
      </dgm:t>
    </dgm:pt>
    <dgm:pt modelId="{B7231FCB-A007-40A8-BD77-88CD16D70839}">
      <dgm:prSet phldrT="[Tekst]" custT="1"/>
      <dgm:spPr/>
      <dgm:t>
        <a:bodyPr/>
        <a:lstStyle/>
        <a:p>
          <a:r>
            <a:rPr lang="hr-HR" sz="2200" b="1" smtClean="0">
              <a:latin typeface="Comic Sans MS" panose="030F0702030302020204" pitchFamily="66" charset="0"/>
            </a:rPr>
            <a:t>govorno </a:t>
          </a:r>
          <a:r>
            <a:rPr lang="hr-HR" sz="2200" smtClean="0">
              <a:latin typeface="Comic Sans MS" panose="030F0702030302020204" pitchFamily="66" charset="0"/>
            </a:rPr>
            <a:t>prilagođavanje</a:t>
          </a:r>
          <a:endParaRPr lang="hr-HR" sz="2200" dirty="0">
            <a:latin typeface="Comic Sans MS" panose="030F0702030302020204" pitchFamily="66" charset="0"/>
          </a:endParaRPr>
        </a:p>
      </dgm:t>
    </dgm:pt>
    <dgm:pt modelId="{CCF70E05-E077-4B96-AB56-BF8C5908E51B}" type="parTrans" cxnId="{7FB6B38D-55EC-4EF7-B2E7-3AD149FB9366}">
      <dgm:prSet/>
      <dgm:spPr/>
      <dgm:t>
        <a:bodyPr/>
        <a:lstStyle/>
        <a:p>
          <a:endParaRPr lang="hr-HR"/>
        </a:p>
      </dgm:t>
    </dgm:pt>
    <dgm:pt modelId="{AC3F4D85-1E43-4A80-9B21-DF0643BECE04}" type="sibTrans" cxnId="{7FB6B38D-55EC-4EF7-B2E7-3AD149FB9366}">
      <dgm:prSet/>
      <dgm:spPr/>
      <dgm:t>
        <a:bodyPr/>
        <a:lstStyle/>
        <a:p>
          <a:endParaRPr lang="hr-HR"/>
        </a:p>
      </dgm:t>
    </dgm:pt>
    <dgm:pt modelId="{43F0368B-E331-4041-B094-1095756AE8B3}">
      <dgm:prSet phldrT="[Tekst]" custT="1"/>
      <dgm:spPr/>
      <dgm:t>
        <a:bodyPr/>
        <a:lstStyle/>
        <a:p>
          <a:r>
            <a:rPr lang="hr-HR" sz="2200" b="1" smtClean="0">
              <a:latin typeface="Comic Sans MS" panose="030F0702030302020204" pitchFamily="66" charset="0"/>
            </a:rPr>
            <a:t>socijalno-emocionalni </a:t>
          </a:r>
          <a:r>
            <a:rPr lang="hr-HR" sz="2200" smtClean="0">
              <a:latin typeface="Comic Sans MS" panose="030F0702030302020204" pitchFamily="66" charset="0"/>
            </a:rPr>
            <a:t>poticaji</a:t>
          </a:r>
          <a:endParaRPr lang="hr-HR" sz="2200" dirty="0">
            <a:latin typeface="Comic Sans MS" panose="030F0702030302020204" pitchFamily="66" charset="0"/>
          </a:endParaRPr>
        </a:p>
      </dgm:t>
    </dgm:pt>
    <dgm:pt modelId="{882C5FBC-B198-4F7A-8334-64B4ED157B98}" type="parTrans" cxnId="{3EA9498F-4B37-409B-ACD4-1E42EE132E69}">
      <dgm:prSet/>
      <dgm:spPr/>
      <dgm:t>
        <a:bodyPr/>
        <a:lstStyle/>
        <a:p>
          <a:endParaRPr lang="hr-HR"/>
        </a:p>
      </dgm:t>
    </dgm:pt>
    <dgm:pt modelId="{281421DA-A211-4617-AA34-BFD3AD259089}" type="sibTrans" cxnId="{3EA9498F-4B37-409B-ACD4-1E42EE132E69}">
      <dgm:prSet/>
      <dgm:spPr/>
      <dgm:t>
        <a:bodyPr/>
        <a:lstStyle/>
        <a:p>
          <a:endParaRPr lang="hr-HR"/>
        </a:p>
      </dgm:t>
    </dgm:pt>
    <dgm:pt modelId="{291CF52F-1591-48AA-B1BC-B0CC7CA40F83}">
      <dgm:prSet custT="1"/>
      <dgm:spPr/>
      <dgm:t>
        <a:bodyPr/>
        <a:lstStyle/>
        <a:p>
          <a:r>
            <a:rPr lang="hr-HR" sz="2200" smtClean="0">
              <a:latin typeface="Comic Sans MS" panose="030F0702030302020204" pitchFamily="66" charset="0"/>
            </a:rPr>
            <a:t>prilagođavanje </a:t>
          </a:r>
          <a:r>
            <a:rPr lang="hr-HR" sz="2200" b="1" smtClean="0">
              <a:latin typeface="Comic Sans MS" panose="030F0702030302020204" pitchFamily="66" charset="0"/>
            </a:rPr>
            <a:t>zahtjeva</a:t>
          </a:r>
          <a:endParaRPr lang="hr-HR" sz="2200" b="1" dirty="0">
            <a:latin typeface="Comic Sans MS" panose="030F0702030302020204" pitchFamily="66" charset="0"/>
          </a:endParaRPr>
        </a:p>
      </dgm:t>
    </dgm:pt>
    <dgm:pt modelId="{2252AA6B-DB73-4A6D-AC7C-10B6FCA501C3}" type="parTrans" cxnId="{B120E114-6205-441B-93BE-5363A645729D}">
      <dgm:prSet/>
      <dgm:spPr/>
      <dgm:t>
        <a:bodyPr/>
        <a:lstStyle/>
        <a:p>
          <a:endParaRPr lang="hr-HR"/>
        </a:p>
      </dgm:t>
    </dgm:pt>
    <dgm:pt modelId="{F5C0A72F-3367-4B67-810F-0392BE7984A4}" type="sibTrans" cxnId="{B120E114-6205-441B-93BE-5363A645729D}">
      <dgm:prSet/>
      <dgm:spPr/>
      <dgm:t>
        <a:bodyPr/>
        <a:lstStyle/>
        <a:p>
          <a:endParaRPr lang="hr-HR"/>
        </a:p>
      </dgm:t>
    </dgm:pt>
    <dgm:pt modelId="{28E90B2A-C678-4FF0-9784-BEEBACFE28F7}" type="pres">
      <dgm:prSet presAssocID="{8B833603-D00A-4870-BF09-4A6F0500844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B846B0BA-5C34-42A7-8A7D-08D9B6ED5B35}" type="pres">
      <dgm:prSet presAssocID="{18D7D3EC-CD3C-4768-90FD-09240BBA9288}" presName="centerShape" presStyleLbl="node0" presStyleIdx="0" presStyleCnt="1"/>
      <dgm:spPr/>
      <dgm:t>
        <a:bodyPr/>
        <a:lstStyle/>
        <a:p>
          <a:endParaRPr lang="hr-HR"/>
        </a:p>
      </dgm:t>
    </dgm:pt>
    <dgm:pt modelId="{0CA19293-C6C9-40E8-8318-2369B07CD250}" type="pres">
      <dgm:prSet presAssocID="{17F1543A-4820-4311-8AF9-B49772B2115B}" presName="parTrans" presStyleLbl="sibTrans2D1" presStyleIdx="0" presStyleCnt="5"/>
      <dgm:spPr/>
      <dgm:t>
        <a:bodyPr/>
        <a:lstStyle/>
        <a:p>
          <a:endParaRPr lang="hr-HR"/>
        </a:p>
      </dgm:t>
    </dgm:pt>
    <dgm:pt modelId="{2621CDA3-2CA5-41CA-85FE-ACAD186B779E}" type="pres">
      <dgm:prSet presAssocID="{17F1543A-4820-4311-8AF9-B49772B2115B}" presName="connectorText" presStyleLbl="sibTrans2D1" presStyleIdx="0" presStyleCnt="5"/>
      <dgm:spPr/>
      <dgm:t>
        <a:bodyPr/>
        <a:lstStyle/>
        <a:p>
          <a:endParaRPr lang="hr-HR"/>
        </a:p>
      </dgm:t>
    </dgm:pt>
    <dgm:pt modelId="{51B9299E-7D92-473B-A62A-66130EB7F19E}" type="pres">
      <dgm:prSet presAssocID="{B4FB2552-06BE-45CA-841D-8C0DD0E76DD6}" presName="node" presStyleLbl="node1" presStyleIdx="0" presStyleCnt="5" custScaleX="15639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9E32069-F23F-4CCD-993B-C9D4BD0A8FB2}" type="pres">
      <dgm:prSet presAssocID="{D123A58D-56D8-4627-8E86-EBB73988926D}" presName="parTrans" presStyleLbl="sibTrans2D1" presStyleIdx="1" presStyleCnt="5"/>
      <dgm:spPr/>
      <dgm:t>
        <a:bodyPr/>
        <a:lstStyle/>
        <a:p>
          <a:endParaRPr lang="hr-HR"/>
        </a:p>
      </dgm:t>
    </dgm:pt>
    <dgm:pt modelId="{17E4374B-8302-4634-BAF5-FD6BE4FC1200}" type="pres">
      <dgm:prSet presAssocID="{D123A58D-56D8-4627-8E86-EBB73988926D}" presName="connectorText" presStyleLbl="sibTrans2D1" presStyleIdx="1" presStyleCnt="5"/>
      <dgm:spPr/>
      <dgm:t>
        <a:bodyPr/>
        <a:lstStyle/>
        <a:p>
          <a:endParaRPr lang="hr-HR"/>
        </a:p>
      </dgm:t>
    </dgm:pt>
    <dgm:pt modelId="{05AAB37F-6E68-42A9-ACDF-F8AF29B2C88B}" type="pres">
      <dgm:prSet presAssocID="{F2ECFDCA-4B2D-4754-A080-84D11B0B5F08}" presName="node" presStyleLbl="node1" presStyleIdx="1" presStyleCnt="5" custScaleX="154364" custRadScaleRad="112883" custRadScaleInc="434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1D34E4F-D668-4216-8274-4A42C7F42578}" type="pres">
      <dgm:prSet presAssocID="{CCF70E05-E077-4B96-AB56-BF8C5908E51B}" presName="parTrans" presStyleLbl="sibTrans2D1" presStyleIdx="2" presStyleCnt="5"/>
      <dgm:spPr/>
      <dgm:t>
        <a:bodyPr/>
        <a:lstStyle/>
        <a:p>
          <a:endParaRPr lang="hr-HR"/>
        </a:p>
      </dgm:t>
    </dgm:pt>
    <dgm:pt modelId="{6E61B1AA-D379-4FA1-B32B-F64D6B93F2C4}" type="pres">
      <dgm:prSet presAssocID="{CCF70E05-E077-4B96-AB56-BF8C5908E51B}" presName="connectorText" presStyleLbl="sibTrans2D1" presStyleIdx="2" presStyleCnt="5"/>
      <dgm:spPr/>
      <dgm:t>
        <a:bodyPr/>
        <a:lstStyle/>
        <a:p>
          <a:endParaRPr lang="hr-HR"/>
        </a:p>
      </dgm:t>
    </dgm:pt>
    <dgm:pt modelId="{902BD979-595C-405F-99C3-D0E25234E650}" type="pres">
      <dgm:prSet presAssocID="{B7231FCB-A007-40A8-BD77-88CD16D70839}" presName="node" presStyleLbl="node1" presStyleIdx="2" presStyleCnt="5" custScaleX="16668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4A5E8F0-BC3C-40EA-BAE4-0A1461DA21F4}" type="pres">
      <dgm:prSet presAssocID="{2252AA6B-DB73-4A6D-AC7C-10B6FCA501C3}" presName="parTrans" presStyleLbl="sibTrans2D1" presStyleIdx="3" presStyleCnt="5"/>
      <dgm:spPr/>
      <dgm:t>
        <a:bodyPr/>
        <a:lstStyle/>
        <a:p>
          <a:endParaRPr lang="hr-HR"/>
        </a:p>
      </dgm:t>
    </dgm:pt>
    <dgm:pt modelId="{D71493D8-13A2-45DF-85B6-F5FE302349C0}" type="pres">
      <dgm:prSet presAssocID="{2252AA6B-DB73-4A6D-AC7C-10B6FCA501C3}" presName="connectorText" presStyleLbl="sibTrans2D1" presStyleIdx="3" presStyleCnt="5"/>
      <dgm:spPr/>
      <dgm:t>
        <a:bodyPr/>
        <a:lstStyle/>
        <a:p>
          <a:endParaRPr lang="hr-HR"/>
        </a:p>
      </dgm:t>
    </dgm:pt>
    <dgm:pt modelId="{DE988555-5FED-4C94-BAB4-9B27192739C8}" type="pres">
      <dgm:prSet presAssocID="{291CF52F-1591-48AA-B1BC-B0CC7CA40F83}" presName="node" presStyleLbl="node1" presStyleIdx="3" presStyleCnt="5" custScaleX="164447" custRadScaleRad="104867" custRadScaleInc="1246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EFD64CD-FA7A-4280-9C10-D65DBFD77B37}" type="pres">
      <dgm:prSet presAssocID="{882C5FBC-B198-4F7A-8334-64B4ED157B98}" presName="parTrans" presStyleLbl="sibTrans2D1" presStyleIdx="4" presStyleCnt="5"/>
      <dgm:spPr/>
      <dgm:t>
        <a:bodyPr/>
        <a:lstStyle/>
        <a:p>
          <a:endParaRPr lang="hr-HR"/>
        </a:p>
      </dgm:t>
    </dgm:pt>
    <dgm:pt modelId="{0D8FF329-1D49-41FF-B993-96E1A10BB029}" type="pres">
      <dgm:prSet presAssocID="{882C5FBC-B198-4F7A-8334-64B4ED157B98}" presName="connectorText" presStyleLbl="sibTrans2D1" presStyleIdx="4" presStyleCnt="5"/>
      <dgm:spPr/>
      <dgm:t>
        <a:bodyPr/>
        <a:lstStyle/>
        <a:p>
          <a:endParaRPr lang="hr-HR"/>
        </a:p>
      </dgm:t>
    </dgm:pt>
    <dgm:pt modelId="{9EDAB55F-4D39-473F-8778-CC42782D31EF}" type="pres">
      <dgm:prSet presAssocID="{43F0368B-E331-4041-B094-1095756AE8B3}" presName="node" presStyleLbl="node1" presStyleIdx="4" presStyleCnt="5" custScaleX="13222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B120E114-6205-441B-93BE-5363A645729D}" srcId="{18D7D3EC-CD3C-4768-90FD-09240BBA9288}" destId="{291CF52F-1591-48AA-B1BC-B0CC7CA40F83}" srcOrd="3" destOrd="0" parTransId="{2252AA6B-DB73-4A6D-AC7C-10B6FCA501C3}" sibTransId="{F5C0A72F-3367-4B67-810F-0392BE7984A4}"/>
    <dgm:cxn modelId="{46AD01DA-0572-4350-AA03-B022FE468B7F}" type="presOf" srcId="{17F1543A-4820-4311-8AF9-B49772B2115B}" destId="{0CA19293-C6C9-40E8-8318-2369B07CD250}" srcOrd="0" destOrd="0" presId="urn:microsoft.com/office/officeart/2005/8/layout/radial5"/>
    <dgm:cxn modelId="{F0F9B95E-8CDD-4E8F-8722-38F9F6B8A478}" type="presOf" srcId="{2252AA6B-DB73-4A6D-AC7C-10B6FCA501C3}" destId="{D71493D8-13A2-45DF-85B6-F5FE302349C0}" srcOrd="1" destOrd="0" presId="urn:microsoft.com/office/officeart/2005/8/layout/radial5"/>
    <dgm:cxn modelId="{3EA9498F-4B37-409B-ACD4-1E42EE132E69}" srcId="{18D7D3EC-CD3C-4768-90FD-09240BBA9288}" destId="{43F0368B-E331-4041-B094-1095756AE8B3}" srcOrd="4" destOrd="0" parTransId="{882C5FBC-B198-4F7A-8334-64B4ED157B98}" sibTransId="{281421DA-A211-4617-AA34-BFD3AD259089}"/>
    <dgm:cxn modelId="{7FB6B38D-55EC-4EF7-B2E7-3AD149FB9366}" srcId="{18D7D3EC-CD3C-4768-90FD-09240BBA9288}" destId="{B7231FCB-A007-40A8-BD77-88CD16D70839}" srcOrd="2" destOrd="0" parTransId="{CCF70E05-E077-4B96-AB56-BF8C5908E51B}" sibTransId="{AC3F4D85-1E43-4A80-9B21-DF0643BECE04}"/>
    <dgm:cxn modelId="{9CA75676-650E-4F0D-8005-952D2C4640FD}" type="presOf" srcId="{2252AA6B-DB73-4A6D-AC7C-10B6FCA501C3}" destId="{D4A5E8F0-BC3C-40EA-BAE4-0A1461DA21F4}" srcOrd="0" destOrd="0" presId="urn:microsoft.com/office/officeart/2005/8/layout/radial5"/>
    <dgm:cxn modelId="{C3DCA2F1-0FC6-4691-A28A-1828E20918FB}" type="presOf" srcId="{882C5FBC-B198-4F7A-8334-64B4ED157B98}" destId="{6EFD64CD-FA7A-4280-9C10-D65DBFD77B37}" srcOrd="0" destOrd="0" presId="urn:microsoft.com/office/officeart/2005/8/layout/radial5"/>
    <dgm:cxn modelId="{578654D6-1D10-4068-BDF6-83D4891D6F13}" type="presOf" srcId="{B7231FCB-A007-40A8-BD77-88CD16D70839}" destId="{902BD979-595C-405F-99C3-D0E25234E650}" srcOrd="0" destOrd="0" presId="urn:microsoft.com/office/officeart/2005/8/layout/radial5"/>
    <dgm:cxn modelId="{C2232CB7-FA49-4D8A-98D8-D82FE129F0B2}" type="presOf" srcId="{D123A58D-56D8-4627-8E86-EBB73988926D}" destId="{17E4374B-8302-4634-BAF5-FD6BE4FC1200}" srcOrd="1" destOrd="0" presId="urn:microsoft.com/office/officeart/2005/8/layout/radial5"/>
    <dgm:cxn modelId="{7DD49D34-30D2-4085-837A-951811F4B98C}" type="presOf" srcId="{18D7D3EC-CD3C-4768-90FD-09240BBA9288}" destId="{B846B0BA-5C34-42A7-8A7D-08D9B6ED5B35}" srcOrd="0" destOrd="0" presId="urn:microsoft.com/office/officeart/2005/8/layout/radial5"/>
    <dgm:cxn modelId="{C8C5489F-A1AA-4F7D-9AEF-42CA2AC9A5D8}" srcId="{8B833603-D00A-4870-BF09-4A6F0500844A}" destId="{18D7D3EC-CD3C-4768-90FD-09240BBA9288}" srcOrd="0" destOrd="0" parTransId="{0FC04E3C-58D6-40EA-ADF8-70547596AE09}" sibTransId="{71239E7D-3D55-4D13-B93F-EFE4A008C093}"/>
    <dgm:cxn modelId="{79C2BEF9-191F-492C-8639-29B99F6563C5}" type="presOf" srcId="{F2ECFDCA-4B2D-4754-A080-84D11B0B5F08}" destId="{05AAB37F-6E68-42A9-ACDF-F8AF29B2C88B}" srcOrd="0" destOrd="0" presId="urn:microsoft.com/office/officeart/2005/8/layout/radial5"/>
    <dgm:cxn modelId="{BE6E9DD6-F141-46FF-BFB8-21588531692A}" type="presOf" srcId="{D123A58D-56D8-4627-8E86-EBB73988926D}" destId="{29E32069-F23F-4CCD-993B-C9D4BD0A8FB2}" srcOrd="0" destOrd="0" presId="urn:microsoft.com/office/officeart/2005/8/layout/radial5"/>
    <dgm:cxn modelId="{25265E0C-D2BF-4EA3-918A-57244099DFFD}" type="presOf" srcId="{B4FB2552-06BE-45CA-841D-8C0DD0E76DD6}" destId="{51B9299E-7D92-473B-A62A-66130EB7F19E}" srcOrd="0" destOrd="0" presId="urn:microsoft.com/office/officeart/2005/8/layout/radial5"/>
    <dgm:cxn modelId="{4C6DCF09-3CBB-4B03-BC84-371B8E7E99DC}" type="presOf" srcId="{8B833603-D00A-4870-BF09-4A6F0500844A}" destId="{28E90B2A-C678-4FF0-9784-BEEBACFE28F7}" srcOrd="0" destOrd="0" presId="urn:microsoft.com/office/officeart/2005/8/layout/radial5"/>
    <dgm:cxn modelId="{D135136A-B8E0-4188-89A5-C181434927F4}" srcId="{18D7D3EC-CD3C-4768-90FD-09240BBA9288}" destId="{F2ECFDCA-4B2D-4754-A080-84D11B0B5F08}" srcOrd="1" destOrd="0" parTransId="{D123A58D-56D8-4627-8E86-EBB73988926D}" sibTransId="{12C91EE8-2C31-4B8B-9113-6F452A5198C4}"/>
    <dgm:cxn modelId="{D64382E2-A40A-408E-A2E9-1DB72344CC3D}" type="presOf" srcId="{291CF52F-1591-48AA-B1BC-B0CC7CA40F83}" destId="{DE988555-5FED-4C94-BAB4-9B27192739C8}" srcOrd="0" destOrd="0" presId="urn:microsoft.com/office/officeart/2005/8/layout/radial5"/>
    <dgm:cxn modelId="{E9B25A1C-F038-4B88-AA2C-CF1EC6A98901}" type="presOf" srcId="{CCF70E05-E077-4B96-AB56-BF8C5908E51B}" destId="{6E61B1AA-D379-4FA1-B32B-F64D6B93F2C4}" srcOrd="1" destOrd="0" presId="urn:microsoft.com/office/officeart/2005/8/layout/radial5"/>
    <dgm:cxn modelId="{B244EC70-4624-408F-9EA8-2E136C8DE33F}" type="presOf" srcId="{43F0368B-E331-4041-B094-1095756AE8B3}" destId="{9EDAB55F-4D39-473F-8778-CC42782D31EF}" srcOrd="0" destOrd="0" presId="urn:microsoft.com/office/officeart/2005/8/layout/radial5"/>
    <dgm:cxn modelId="{A40F366D-ACB7-4D61-9E25-B0FCF5F6F927}" type="presOf" srcId="{882C5FBC-B198-4F7A-8334-64B4ED157B98}" destId="{0D8FF329-1D49-41FF-B993-96E1A10BB029}" srcOrd="1" destOrd="0" presId="urn:microsoft.com/office/officeart/2005/8/layout/radial5"/>
    <dgm:cxn modelId="{5123E899-62F0-4391-93A7-7CE09C660775}" type="presOf" srcId="{17F1543A-4820-4311-8AF9-B49772B2115B}" destId="{2621CDA3-2CA5-41CA-85FE-ACAD186B779E}" srcOrd="1" destOrd="0" presId="urn:microsoft.com/office/officeart/2005/8/layout/radial5"/>
    <dgm:cxn modelId="{5D5DB2A8-0862-430E-B10A-5CDB75F90B38}" srcId="{18D7D3EC-CD3C-4768-90FD-09240BBA9288}" destId="{B4FB2552-06BE-45CA-841D-8C0DD0E76DD6}" srcOrd="0" destOrd="0" parTransId="{17F1543A-4820-4311-8AF9-B49772B2115B}" sibTransId="{41111DF0-2B7B-44E0-9836-479E7D6A7789}"/>
    <dgm:cxn modelId="{3F9E8AE9-F050-475D-BAF9-E3D1D82426AA}" type="presOf" srcId="{CCF70E05-E077-4B96-AB56-BF8C5908E51B}" destId="{01D34E4F-D668-4216-8274-4A42C7F42578}" srcOrd="0" destOrd="0" presId="urn:microsoft.com/office/officeart/2005/8/layout/radial5"/>
    <dgm:cxn modelId="{B086E4B3-09F0-427A-A301-64C462ED4C8B}" type="presParOf" srcId="{28E90B2A-C678-4FF0-9784-BEEBACFE28F7}" destId="{B846B0BA-5C34-42A7-8A7D-08D9B6ED5B35}" srcOrd="0" destOrd="0" presId="urn:microsoft.com/office/officeart/2005/8/layout/radial5"/>
    <dgm:cxn modelId="{81C0FF89-EE6E-4538-9EE5-B4EA1F6428FC}" type="presParOf" srcId="{28E90B2A-C678-4FF0-9784-BEEBACFE28F7}" destId="{0CA19293-C6C9-40E8-8318-2369B07CD250}" srcOrd="1" destOrd="0" presId="urn:microsoft.com/office/officeart/2005/8/layout/radial5"/>
    <dgm:cxn modelId="{3848E2AE-78D1-4F12-8B20-0DF81DD52F4F}" type="presParOf" srcId="{0CA19293-C6C9-40E8-8318-2369B07CD250}" destId="{2621CDA3-2CA5-41CA-85FE-ACAD186B779E}" srcOrd="0" destOrd="0" presId="urn:microsoft.com/office/officeart/2005/8/layout/radial5"/>
    <dgm:cxn modelId="{90FDC69C-0957-4752-84AB-3D7A9F6BA668}" type="presParOf" srcId="{28E90B2A-C678-4FF0-9784-BEEBACFE28F7}" destId="{51B9299E-7D92-473B-A62A-66130EB7F19E}" srcOrd="2" destOrd="0" presId="urn:microsoft.com/office/officeart/2005/8/layout/radial5"/>
    <dgm:cxn modelId="{6B7E98CF-0902-4874-84F0-7B807212AD53}" type="presParOf" srcId="{28E90B2A-C678-4FF0-9784-BEEBACFE28F7}" destId="{29E32069-F23F-4CCD-993B-C9D4BD0A8FB2}" srcOrd="3" destOrd="0" presId="urn:microsoft.com/office/officeart/2005/8/layout/radial5"/>
    <dgm:cxn modelId="{F9B4AD07-1D5C-4961-88C1-EA332B927E34}" type="presParOf" srcId="{29E32069-F23F-4CCD-993B-C9D4BD0A8FB2}" destId="{17E4374B-8302-4634-BAF5-FD6BE4FC1200}" srcOrd="0" destOrd="0" presId="urn:microsoft.com/office/officeart/2005/8/layout/radial5"/>
    <dgm:cxn modelId="{42EA3E0C-2C64-4E8F-AF15-E42B52CA076C}" type="presParOf" srcId="{28E90B2A-C678-4FF0-9784-BEEBACFE28F7}" destId="{05AAB37F-6E68-42A9-ACDF-F8AF29B2C88B}" srcOrd="4" destOrd="0" presId="urn:microsoft.com/office/officeart/2005/8/layout/radial5"/>
    <dgm:cxn modelId="{7A5F959B-E09C-4D1F-B295-E2F9A5549F7B}" type="presParOf" srcId="{28E90B2A-C678-4FF0-9784-BEEBACFE28F7}" destId="{01D34E4F-D668-4216-8274-4A42C7F42578}" srcOrd="5" destOrd="0" presId="urn:microsoft.com/office/officeart/2005/8/layout/radial5"/>
    <dgm:cxn modelId="{9E8E189C-C5FC-44B9-BA2C-767236A0EE9A}" type="presParOf" srcId="{01D34E4F-D668-4216-8274-4A42C7F42578}" destId="{6E61B1AA-D379-4FA1-B32B-F64D6B93F2C4}" srcOrd="0" destOrd="0" presId="urn:microsoft.com/office/officeart/2005/8/layout/radial5"/>
    <dgm:cxn modelId="{7B6BEB63-C428-4C74-92E8-2EE939B43448}" type="presParOf" srcId="{28E90B2A-C678-4FF0-9784-BEEBACFE28F7}" destId="{902BD979-595C-405F-99C3-D0E25234E650}" srcOrd="6" destOrd="0" presId="urn:microsoft.com/office/officeart/2005/8/layout/radial5"/>
    <dgm:cxn modelId="{79C73E1F-C570-4455-B47A-FAF39CD88A31}" type="presParOf" srcId="{28E90B2A-C678-4FF0-9784-BEEBACFE28F7}" destId="{D4A5E8F0-BC3C-40EA-BAE4-0A1461DA21F4}" srcOrd="7" destOrd="0" presId="urn:microsoft.com/office/officeart/2005/8/layout/radial5"/>
    <dgm:cxn modelId="{0D851A67-BC5B-484D-B304-2998F3CBAB5E}" type="presParOf" srcId="{D4A5E8F0-BC3C-40EA-BAE4-0A1461DA21F4}" destId="{D71493D8-13A2-45DF-85B6-F5FE302349C0}" srcOrd="0" destOrd="0" presId="urn:microsoft.com/office/officeart/2005/8/layout/radial5"/>
    <dgm:cxn modelId="{FF8C1ACD-61B5-4A18-B8E3-FFD2E32B95CD}" type="presParOf" srcId="{28E90B2A-C678-4FF0-9784-BEEBACFE28F7}" destId="{DE988555-5FED-4C94-BAB4-9B27192739C8}" srcOrd="8" destOrd="0" presId="urn:microsoft.com/office/officeart/2005/8/layout/radial5"/>
    <dgm:cxn modelId="{613BC902-4A3D-4C96-91B9-B5C0110E2E13}" type="presParOf" srcId="{28E90B2A-C678-4FF0-9784-BEEBACFE28F7}" destId="{6EFD64CD-FA7A-4280-9C10-D65DBFD77B37}" srcOrd="9" destOrd="0" presId="urn:microsoft.com/office/officeart/2005/8/layout/radial5"/>
    <dgm:cxn modelId="{355B12D9-0D69-4067-AB60-660F56F580DA}" type="presParOf" srcId="{6EFD64CD-FA7A-4280-9C10-D65DBFD77B37}" destId="{0D8FF329-1D49-41FF-B993-96E1A10BB029}" srcOrd="0" destOrd="0" presId="urn:microsoft.com/office/officeart/2005/8/layout/radial5"/>
    <dgm:cxn modelId="{DCC37D6E-EB6B-4EAC-84CF-EDDD3A8C7D16}" type="presParOf" srcId="{28E90B2A-C678-4FF0-9784-BEEBACFE28F7}" destId="{9EDAB55F-4D39-473F-8778-CC42782D31EF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475E08A-86A6-436A-A684-6F9068F942AE}" type="doc">
      <dgm:prSet loTypeId="urn:microsoft.com/office/officeart/2009/layout/ReverseList" loCatId="relationship" qsTypeId="urn:microsoft.com/office/officeart/2005/8/quickstyle/3d6" qsCatId="3D" csTypeId="urn:microsoft.com/office/officeart/2005/8/colors/colorful2" csCatId="colorful" phldr="1"/>
      <dgm:spPr/>
      <dgm:t>
        <a:bodyPr/>
        <a:lstStyle/>
        <a:p>
          <a:endParaRPr lang="hr-HR"/>
        </a:p>
      </dgm:t>
    </dgm:pt>
    <dgm:pt modelId="{C5B113E0-8A15-4D82-BCC4-9365850A8B3E}">
      <dgm:prSet phldrT="[Text]" custT="1"/>
      <dgm:spPr/>
      <dgm:t>
        <a:bodyPr/>
        <a:lstStyle/>
        <a:p>
          <a:pPr>
            <a:lnSpc>
              <a:spcPts val="2100"/>
            </a:lnSpc>
          </a:pPr>
          <a:r>
            <a:rPr lang="hr-HR" sz="2800" b="0" dirty="0" smtClean="0">
              <a:latin typeface="Comic Sans MS" panose="030F0702030302020204" pitchFamily="66" charset="0"/>
              <a:cs typeface="Arial" pitchFamily="34" charset="0"/>
            </a:rPr>
            <a:t>   podržavati </a:t>
          </a:r>
        </a:p>
        <a:p>
          <a:pPr>
            <a:lnSpc>
              <a:spcPts val="2100"/>
            </a:lnSpc>
          </a:pPr>
          <a:r>
            <a:rPr lang="hr-HR" sz="2800" b="0" dirty="0" smtClean="0">
              <a:latin typeface="Comic Sans MS" panose="030F0702030302020204" pitchFamily="66" charset="0"/>
              <a:cs typeface="Arial" pitchFamily="34" charset="0"/>
            </a:rPr>
            <a:t>„JAKE STRANE”   </a:t>
          </a:r>
        </a:p>
        <a:p>
          <a:pPr>
            <a:lnSpc>
              <a:spcPts val="2100"/>
            </a:lnSpc>
          </a:pPr>
          <a:r>
            <a:rPr lang="hr-HR" sz="2800" b="0" dirty="0" smtClean="0">
              <a:latin typeface="Comic Sans MS" panose="030F0702030302020204" pitchFamily="66" charset="0"/>
              <a:cs typeface="Arial" pitchFamily="34" charset="0"/>
            </a:rPr>
            <a:t>sposobnosti</a:t>
          </a:r>
        </a:p>
        <a:p>
          <a:pPr>
            <a:lnSpc>
              <a:spcPts val="2100"/>
            </a:lnSpc>
          </a:pPr>
          <a:r>
            <a:rPr lang="hr-HR" sz="2800" b="0" dirty="0" smtClean="0">
              <a:latin typeface="Comic Sans MS" panose="030F0702030302020204" pitchFamily="66" charset="0"/>
              <a:cs typeface="Arial" pitchFamily="34" charset="0"/>
            </a:rPr>
            <a:t> osobine</a:t>
          </a:r>
        </a:p>
        <a:p>
          <a:pPr>
            <a:lnSpc>
              <a:spcPts val="2100"/>
            </a:lnSpc>
          </a:pPr>
          <a:r>
            <a:rPr lang="hr-HR" sz="2800" b="0" dirty="0" smtClean="0">
              <a:latin typeface="Comic Sans MS" panose="030F0702030302020204" pitchFamily="66" charset="0"/>
              <a:cs typeface="Arial" pitchFamily="34" charset="0"/>
            </a:rPr>
            <a:t>interese</a:t>
          </a:r>
        </a:p>
        <a:p>
          <a:pPr>
            <a:lnSpc>
              <a:spcPts val="2100"/>
            </a:lnSpc>
          </a:pPr>
          <a:r>
            <a:rPr lang="hr-HR" sz="2800" b="0" dirty="0" smtClean="0">
              <a:latin typeface="Comic Sans MS" panose="030F0702030302020204" pitchFamily="66" charset="0"/>
              <a:cs typeface="Arial" pitchFamily="34" charset="0"/>
            </a:rPr>
            <a:t> vještine</a:t>
          </a:r>
        </a:p>
        <a:p>
          <a:pPr>
            <a:lnSpc>
              <a:spcPts val="2100"/>
            </a:lnSpc>
          </a:pPr>
          <a:r>
            <a:rPr lang="hr-HR" sz="2800" b="0" dirty="0" smtClean="0">
              <a:latin typeface="Comic Sans MS" panose="030F0702030302020204" pitchFamily="66" charset="0"/>
              <a:cs typeface="Arial" pitchFamily="34" charset="0"/>
            </a:rPr>
            <a:t> potrebe</a:t>
          </a:r>
        </a:p>
        <a:p>
          <a:pPr>
            <a:lnSpc>
              <a:spcPct val="90000"/>
            </a:lnSpc>
          </a:pPr>
          <a:endParaRPr lang="hr-HR" sz="1600" dirty="0"/>
        </a:p>
      </dgm:t>
    </dgm:pt>
    <dgm:pt modelId="{22F5790C-C4C8-4091-A942-2923635DA983}" type="parTrans" cxnId="{26D98653-445F-47C6-B11F-E54EFA0D0ADE}">
      <dgm:prSet/>
      <dgm:spPr/>
      <dgm:t>
        <a:bodyPr/>
        <a:lstStyle/>
        <a:p>
          <a:endParaRPr lang="hr-HR"/>
        </a:p>
      </dgm:t>
    </dgm:pt>
    <dgm:pt modelId="{76A949E4-3EFD-4D4F-B431-3972EB227ED4}" type="sibTrans" cxnId="{26D98653-445F-47C6-B11F-E54EFA0D0ADE}">
      <dgm:prSet/>
      <dgm:spPr/>
      <dgm:t>
        <a:bodyPr/>
        <a:lstStyle/>
        <a:p>
          <a:endParaRPr lang="hr-HR"/>
        </a:p>
      </dgm:t>
    </dgm:pt>
    <dgm:pt modelId="{8FA07C37-D650-4820-B3ED-BDB185796CA2}">
      <dgm:prSet phldrT="[Text]" custT="1"/>
      <dgm:spPr/>
      <dgm:t>
        <a:bodyPr/>
        <a:lstStyle/>
        <a:p>
          <a:r>
            <a:rPr lang="hr-HR" sz="2800" b="0" dirty="0" smtClean="0">
              <a:latin typeface="Comic Sans MS" panose="030F0702030302020204" pitchFamily="66" charset="0"/>
              <a:cs typeface="Arial" pitchFamily="34" charset="0"/>
            </a:rPr>
            <a:t>područja koja treba razvijati</a:t>
          </a:r>
        </a:p>
        <a:p>
          <a:r>
            <a:rPr lang="hr-HR" sz="2800" b="0" dirty="0" smtClean="0">
              <a:latin typeface="Comic Sans MS" panose="030F0702030302020204" pitchFamily="66" charset="0"/>
              <a:cs typeface="Arial" pitchFamily="34" charset="0"/>
            </a:rPr>
            <a:t>“SLABE STRANE”</a:t>
          </a:r>
          <a:endParaRPr lang="hr-HR" sz="2800" b="0" dirty="0">
            <a:latin typeface="Comic Sans MS" panose="030F0702030302020204" pitchFamily="66" charset="0"/>
            <a:cs typeface="Arial" pitchFamily="34" charset="0"/>
          </a:endParaRPr>
        </a:p>
      </dgm:t>
    </dgm:pt>
    <dgm:pt modelId="{CFC86AFE-A4DB-4D2A-A320-17EB913F40FD}" type="parTrans" cxnId="{20D866D9-D040-4623-91EF-C86B79E42223}">
      <dgm:prSet/>
      <dgm:spPr/>
      <dgm:t>
        <a:bodyPr/>
        <a:lstStyle/>
        <a:p>
          <a:endParaRPr lang="hr-HR"/>
        </a:p>
      </dgm:t>
    </dgm:pt>
    <dgm:pt modelId="{4D44FC91-DA90-477B-AA56-84405034BBF0}" type="sibTrans" cxnId="{20D866D9-D040-4623-91EF-C86B79E42223}">
      <dgm:prSet/>
      <dgm:spPr/>
      <dgm:t>
        <a:bodyPr/>
        <a:lstStyle/>
        <a:p>
          <a:endParaRPr lang="hr-HR"/>
        </a:p>
      </dgm:t>
    </dgm:pt>
    <dgm:pt modelId="{58CCE708-8B1A-4A26-A106-80FB28ACE87C}" type="pres">
      <dgm:prSet presAssocID="{6475E08A-86A6-436A-A684-6F9068F942AE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hr-HR"/>
        </a:p>
      </dgm:t>
    </dgm:pt>
    <dgm:pt modelId="{0018FECA-449A-48E0-9923-AAF641CAA630}" type="pres">
      <dgm:prSet presAssocID="{6475E08A-86A6-436A-A684-6F9068F942AE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886C81B-C096-457A-AC34-932CE783A46F}" type="pres">
      <dgm:prSet presAssocID="{6475E08A-86A6-436A-A684-6F9068F942AE}" presName="LeftNode" presStyleLbl="bgImgPlace1" presStyleIdx="0" presStyleCnt="2" custLinFactNeighborX="-3267" custLinFactNeighborY="-8811">
        <dgm:presLayoutVars>
          <dgm:chMax val="2"/>
          <dgm:chPref val="2"/>
        </dgm:presLayoutVars>
      </dgm:prSet>
      <dgm:spPr/>
      <dgm:t>
        <a:bodyPr/>
        <a:lstStyle/>
        <a:p>
          <a:endParaRPr lang="hr-HR"/>
        </a:p>
      </dgm:t>
    </dgm:pt>
    <dgm:pt modelId="{3671CBC2-84EE-470B-B431-BE6215CBC286}" type="pres">
      <dgm:prSet presAssocID="{6475E08A-86A6-436A-A684-6F9068F942AE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E27B3EE-1E52-49F7-805C-91F77ABA03CB}" type="pres">
      <dgm:prSet presAssocID="{6475E08A-86A6-436A-A684-6F9068F942AE}" presName="RightNode" presStyleLbl="bgImgPlace1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  <dgm:pt modelId="{C53F127F-EBE4-4A41-A76A-F5DA2CBA61C1}" type="pres">
      <dgm:prSet presAssocID="{6475E08A-86A6-436A-A684-6F9068F942AE}" presName="TopArrow" presStyleLbl="node1" presStyleIdx="0" presStyleCnt="2" custLinFactNeighborX="1921" custLinFactNeighborY="-11877"/>
      <dgm:spPr/>
      <dgm:t>
        <a:bodyPr/>
        <a:lstStyle/>
        <a:p>
          <a:endParaRPr lang="hr-HR"/>
        </a:p>
      </dgm:t>
    </dgm:pt>
    <dgm:pt modelId="{0F536E27-C188-4083-89E7-EA3543108709}" type="pres">
      <dgm:prSet presAssocID="{6475E08A-86A6-436A-A684-6F9068F942AE}" presName="BottomArrow" presStyleLbl="node1" presStyleIdx="1" presStyleCnt="2"/>
      <dgm:spPr/>
      <dgm:t>
        <a:bodyPr/>
        <a:lstStyle/>
        <a:p>
          <a:endParaRPr lang="hr-HR"/>
        </a:p>
      </dgm:t>
    </dgm:pt>
  </dgm:ptLst>
  <dgm:cxnLst>
    <dgm:cxn modelId="{26D98653-445F-47C6-B11F-E54EFA0D0ADE}" srcId="{6475E08A-86A6-436A-A684-6F9068F942AE}" destId="{C5B113E0-8A15-4D82-BCC4-9365850A8B3E}" srcOrd="0" destOrd="0" parTransId="{22F5790C-C4C8-4091-A942-2923635DA983}" sibTransId="{76A949E4-3EFD-4D4F-B431-3972EB227ED4}"/>
    <dgm:cxn modelId="{20D866D9-D040-4623-91EF-C86B79E42223}" srcId="{6475E08A-86A6-436A-A684-6F9068F942AE}" destId="{8FA07C37-D650-4820-B3ED-BDB185796CA2}" srcOrd="1" destOrd="0" parTransId="{CFC86AFE-A4DB-4D2A-A320-17EB913F40FD}" sibTransId="{4D44FC91-DA90-477B-AA56-84405034BBF0}"/>
    <dgm:cxn modelId="{CD4D8F3E-C38E-49D0-9EE6-69BF53151F97}" type="presOf" srcId="{8FA07C37-D650-4820-B3ED-BDB185796CA2}" destId="{3671CBC2-84EE-470B-B431-BE6215CBC286}" srcOrd="0" destOrd="0" presId="urn:microsoft.com/office/officeart/2009/layout/ReverseList"/>
    <dgm:cxn modelId="{FF4D8811-240E-4934-9FC3-F4D1A2DD7E60}" type="presOf" srcId="{6475E08A-86A6-436A-A684-6F9068F942AE}" destId="{58CCE708-8B1A-4A26-A106-80FB28ACE87C}" srcOrd="0" destOrd="0" presId="urn:microsoft.com/office/officeart/2009/layout/ReverseList"/>
    <dgm:cxn modelId="{57B32343-8684-4CD5-97B8-5F8135BE9D66}" type="presOf" srcId="{8FA07C37-D650-4820-B3ED-BDB185796CA2}" destId="{0E27B3EE-1E52-49F7-805C-91F77ABA03CB}" srcOrd="1" destOrd="0" presId="urn:microsoft.com/office/officeart/2009/layout/ReverseList"/>
    <dgm:cxn modelId="{5E18601B-EC35-4EC1-A7AC-682FC8944A9A}" type="presOf" srcId="{C5B113E0-8A15-4D82-BCC4-9365850A8B3E}" destId="{0018FECA-449A-48E0-9923-AAF641CAA630}" srcOrd="0" destOrd="0" presId="urn:microsoft.com/office/officeart/2009/layout/ReverseList"/>
    <dgm:cxn modelId="{55021027-3402-4560-AAA4-EFF42A444450}" type="presOf" srcId="{C5B113E0-8A15-4D82-BCC4-9365850A8B3E}" destId="{5886C81B-C096-457A-AC34-932CE783A46F}" srcOrd="1" destOrd="0" presId="urn:microsoft.com/office/officeart/2009/layout/ReverseList"/>
    <dgm:cxn modelId="{E100ED50-A34A-4090-9A0A-723D723AE604}" type="presParOf" srcId="{58CCE708-8B1A-4A26-A106-80FB28ACE87C}" destId="{0018FECA-449A-48E0-9923-AAF641CAA630}" srcOrd="0" destOrd="0" presId="urn:microsoft.com/office/officeart/2009/layout/ReverseList"/>
    <dgm:cxn modelId="{919B62BA-EA43-4E39-84C7-2B19EAE015A2}" type="presParOf" srcId="{58CCE708-8B1A-4A26-A106-80FB28ACE87C}" destId="{5886C81B-C096-457A-AC34-932CE783A46F}" srcOrd="1" destOrd="0" presId="urn:microsoft.com/office/officeart/2009/layout/ReverseList"/>
    <dgm:cxn modelId="{A244062A-29DD-478F-819C-64A01604235F}" type="presParOf" srcId="{58CCE708-8B1A-4A26-A106-80FB28ACE87C}" destId="{3671CBC2-84EE-470B-B431-BE6215CBC286}" srcOrd="2" destOrd="0" presId="urn:microsoft.com/office/officeart/2009/layout/ReverseList"/>
    <dgm:cxn modelId="{98088887-1FC5-402D-92BE-0BA8CA3F03B1}" type="presParOf" srcId="{58CCE708-8B1A-4A26-A106-80FB28ACE87C}" destId="{0E27B3EE-1E52-49F7-805C-91F77ABA03CB}" srcOrd="3" destOrd="0" presId="urn:microsoft.com/office/officeart/2009/layout/ReverseList"/>
    <dgm:cxn modelId="{07B62A14-302E-4BC6-8BF3-DF845F70560E}" type="presParOf" srcId="{58CCE708-8B1A-4A26-A106-80FB28ACE87C}" destId="{C53F127F-EBE4-4A41-A76A-F5DA2CBA61C1}" srcOrd="4" destOrd="0" presId="urn:microsoft.com/office/officeart/2009/layout/ReverseList"/>
    <dgm:cxn modelId="{2510A369-22A1-4C78-9AD8-EA8177C394D2}" type="presParOf" srcId="{58CCE708-8B1A-4A26-A106-80FB28ACE87C}" destId="{0F536E27-C188-4083-89E7-EA3543108709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49B6C43-49A6-4B1C-BE1E-979B00745717}" type="doc">
      <dgm:prSet loTypeId="urn:microsoft.com/office/officeart/2005/8/layout/radial1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hr-HR"/>
        </a:p>
      </dgm:t>
    </dgm:pt>
    <dgm:pt modelId="{0B96A44E-C4FA-4C9C-AF0B-D6639DA74C91}">
      <dgm:prSet phldrT="[Tekst]" custT="1"/>
      <dgm:spPr/>
      <dgm:t>
        <a:bodyPr/>
        <a:lstStyle/>
        <a:p>
          <a:r>
            <a:rPr lang="hr-HR" sz="1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rPr>
            <a:t>Među navedenim učenicima, </a:t>
          </a:r>
          <a:r>
            <a:rPr lang="hr-HR" sz="1800" b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rPr>
            <a:t>74 učenika </a:t>
          </a:r>
          <a:r>
            <a:rPr lang="hr-HR" sz="1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rPr>
            <a:t>s teškoćama u razvoju je uspješno integrirano u redovite i posebne razredne odjele te se školuju u svim zanimanjima</a:t>
          </a:r>
          <a:endParaRPr lang="hr-HR" sz="1800" dirty="0"/>
        </a:p>
      </dgm:t>
    </dgm:pt>
    <dgm:pt modelId="{0417529C-B921-401F-9BB6-DC6145EF273C}" type="parTrans" cxnId="{5E9C2DCB-653A-4C7B-A624-419D34EED18E}">
      <dgm:prSet/>
      <dgm:spPr/>
      <dgm:t>
        <a:bodyPr/>
        <a:lstStyle/>
        <a:p>
          <a:endParaRPr lang="hr-HR"/>
        </a:p>
      </dgm:t>
    </dgm:pt>
    <dgm:pt modelId="{CB78B049-30D0-4362-B8A6-DA015C0559EA}" type="sibTrans" cxnId="{5E9C2DCB-653A-4C7B-A624-419D34EED18E}">
      <dgm:prSet/>
      <dgm:spPr/>
      <dgm:t>
        <a:bodyPr/>
        <a:lstStyle/>
        <a:p>
          <a:endParaRPr lang="hr-HR"/>
        </a:p>
      </dgm:t>
    </dgm:pt>
    <dgm:pt modelId="{9045A409-5B08-4FA4-846F-9B2D1BE9F9BC}">
      <dgm:prSet phldrT="[Tekst]" custT="1"/>
      <dgm:spPr/>
      <dgm:t>
        <a:bodyPr/>
        <a:lstStyle/>
        <a:p>
          <a:r>
            <a:rPr lang="hr-HR" sz="1600" b="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rPr>
            <a:t>28 učenika  školuje  se po redovitom programu uz individualiziran postupke</a:t>
          </a:r>
          <a:endParaRPr lang="hr-HR" sz="1600" b="0" dirty="0"/>
        </a:p>
      </dgm:t>
    </dgm:pt>
    <dgm:pt modelId="{609AC78B-59DE-4834-B8BD-32D31B801DCF}" type="parTrans" cxnId="{3BCCEB94-0C22-4C67-A240-6940BB7791F3}">
      <dgm:prSet/>
      <dgm:spPr/>
      <dgm:t>
        <a:bodyPr/>
        <a:lstStyle/>
        <a:p>
          <a:endParaRPr lang="hr-HR"/>
        </a:p>
      </dgm:t>
    </dgm:pt>
    <dgm:pt modelId="{E2CED91A-9EF4-42D9-BDB9-6FB305C0BB85}" type="sibTrans" cxnId="{3BCCEB94-0C22-4C67-A240-6940BB7791F3}">
      <dgm:prSet/>
      <dgm:spPr/>
      <dgm:t>
        <a:bodyPr/>
        <a:lstStyle/>
        <a:p>
          <a:endParaRPr lang="hr-HR"/>
        </a:p>
      </dgm:t>
    </dgm:pt>
    <dgm:pt modelId="{6EA33E03-08FA-4367-8B06-3C7AB078287B}">
      <dgm:prSet phldrT="[Tekst]" custT="1"/>
      <dgm:spPr/>
      <dgm:t>
        <a:bodyPr/>
        <a:lstStyle/>
        <a:p>
          <a:r>
            <a:rPr lang="hr-HR" sz="1600" b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rPr>
            <a:t>21 učeniku </a:t>
          </a:r>
          <a:r>
            <a:rPr lang="hr-HR" sz="1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rPr>
            <a:t> je potrebna prilagodba sadržaja </a:t>
          </a:r>
          <a:endParaRPr lang="hr-HR" sz="1600" dirty="0"/>
        </a:p>
      </dgm:t>
    </dgm:pt>
    <dgm:pt modelId="{3124049F-0830-4F9D-A968-8D9DFE218D75}" type="parTrans" cxnId="{935552D5-182D-447A-BFB1-493F3857EE63}">
      <dgm:prSet/>
      <dgm:spPr/>
      <dgm:t>
        <a:bodyPr/>
        <a:lstStyle/>
        <a:p>
          <a:endParaRPr lang="hr-HR"/>
        </a:p>
      </dgm:t>
    </dgm:pt>
    <dgm:pt modelId="{EA928A57-39DC-4846-B65E-E05490DB1A95}" type="sibTrans" cxnId="{935552D5-182D-447A-BFB1-493F3857EE63}">
      <dgm:prSet/>
      <dgm:spPr/>
      <dgm:t>
        <a:bodyPr/>
        <a:lstStyle/>
        <a:p>
          <a:endParaRPr lang="hr-HR"/>
        </a:p>
      </dgm:t>
    </dgm:pt>
    <dgm:pt modelId="{854E621F-2A87-4327-B208-9F845E42C670}">
      <dgm:prSet phldrT="[Tekst]" custT="1"/>
      <dgm:spPr/>
      <dgm:t>
        <a:bodyPr/>
        <a:lstStyle/>
        <a:p>
          <a:r>
            <a:rPr lang="hr-HR" sz="1600" b="1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rPr>
            <a:t>4</a:t>
          </a:r>
          <a:r>
            <a:rPr lang="hr-HR" sz="160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rPr>
            <a:t> učenika imaju kombinacije navedenih programa ovisno o mogućnostima savladavanja pojedinih nastavnih predmeta</a:t>
          </a:r>
          <a:endParaRPr lang="hr-HR" sz="1600" dirty="0"/>
        </a:p>
      </dgm:t>
    </dgm:pt>
    <dgm:pt modelId="{E55FE03A-D476-4BAA-8C0E-A6AAA1B79F9D}" type="parTrans" cxnId="{F5567712-C1FF-4790-BEB1-D7C637119B6E}">
      <dgm:prSet/>
      <dgm:spPr/>
      <dgm:t>
        <a:bodyPr/>
        <a:lstStyle/>
        <a:p>
          <a:endParaRPr lang="hr-HR"/>
        </a:p>
      </dgm:t>
    </dgm:pt>
    <dgm:pt modelId="{638BD01B-B2DD-4DAE-B745-42F66F143DB2}" type="sibTrans" cxnId="{F5567712-C1FF-4790-BEB1-D7C637119B6E}">
      <dgm:prSet/>
      <dgm:spPr/>
      <dgm:t>
        <a:bodyPr/>
        <a:lstStyle/>
        <a:p>
          <a:endParaRPr lang="hr-HR"/>
        </a:p>
      </dgm:t>
    </dgm:pt>
    <dgm:pt modelId="{166694BF-41B5-4474-A370-9C50FB92443C}">
      <dgm:prSet phldrT="[Tekst]" custT="1"/>
      <dgm:spPr/>
      <dgm:t>
        <a:bodyPr/>
        <a:lstStyle/>
        <a:p>
          <a:r>
            <a:rPr lang="hr-HR" sz="1600" b="1" dirty="0" smtClean="0">
              <a:latin typeface="Comic Sans MS" panose="030F0702030302020204" pitchFamily="66" charset="0"/>
            </a:rPr>
            <a:t>21</a:t>
          </a:r>
          <a:r>
            <a:rPr lang="hr-HR" sz="1600" dirty="0" smtClean="0">
              <a:latin typeface="Comic Sans MS" panose="030F0702030302020204" pitchFamily="66" charset="0"/>
            </a:rPr>
            <a:t> učenik obrazuje se  u posebnim odjelima za pomoćna zanimanja</a:t>
          </a:r>
          <a:endParaRPr lang="hr-HR" sz="1600" dirty="0"/>
        </a:p>
      </dgm:t>
    </dgm:pt>
    <dgm:pt modelId="{BC64793E-E3D7-4B98-A085-A39F32E3B719}" type="parTrans" cxnId="{5A0EC883-C7FF-43D6-95B3-2793B1CDE45C}">
      <dgm:prSet/>
      <dgm:spPr/>
      <dgm:t>
        <a:bodyPr/>
        <a:lstStyle/>
        <a:p>
          <a:endParaRPr lang="hr-HR"/>
        </a:p>
      </dgm:t>
    </dgm:pt>
    <dgm:pt modelId="{71A2B1D7-FD13-4577-ACE8-11EDC5A8C0DF}" type="sibTrans" cxnId="{5A0EC883-C7FF-43D6-95B3-2793B1CDE45C}">
      <dgm:prSet/>
      <dgm:spPr/>
      <dgm:t>
        <a:bodyPr/>
        <a:lstStyle/>
        <a:p>
          <a:endParaRPr lang="hr-HR"/>
        </a:p>
      </dgm:t>
    </dgm:pt>
    <dgm:pt modelId="{90802DEB-A129-4821-A938-B177B015A3F4}">
      <dgm:prSet/>
      <dgm:spPr/>
      <dgm:t>
        <a:bodyPr/>
        <a:lstStyle/>
        <a:p>
          <a:endParaRPr lang="hr-HR"/>
        </a:p>
      </dgm:t>
    </dgm:pt>
    <dgm:pt modelId="{5CFF80A2-E24F-4F49-B902-87DADE452AAE}" type="parTrans" cxnId="{970051EA-FD32-45A9-96B1-15963BB61C41}">
      <dgm:prSet/>
      <dgm:spPr/>
      <dgm:t>
        <a:bodyPr/>
        <a:lstStyle/>
        <a:p>
          <a:endParaRPr lang="hr-HR"/>
        </a:p>
      </dgm:t>
    </dgm:pt>
    <dgm:pt modelId="{DA148385-D8B4-4F39-AC8C-8B4BE4F509BF}" type="sibTrans" cxnId="{970051EA-FD32-45A9-96B1-15963BB61C41}">
      <dgm:prSet/>
      <dgm:spPr/>
      <dgm:t>
        <a:bodyPr/>
        <a:lstStyle/>
        <a:p>
          <a:endParaRPr lang="hr-HR"/>
        </a:p>
      </dgm:t>
    </dgm:pt>
    <dgm:pt modelId="{77528536-9BF5-45A6-9D10-03C040DFB532}" type="pres">
      <dgm:prSet presAssocID="{749B6C43-49A6-4B1C-BE1E-979B0074571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558E4836-5490-49FD-944E-635C085C5322}" type="pres">
      <dgm:prSet presAssocID="{0B96A44E-C4FA-4C9C-AF0B-D6639DA74C91}" presName="centerShape" presStyleLbl="node0" presStyleIdx="0" presStyleCnt="1" custScaleX="227873" custScaleY="150648"/>
      <dgm:spPr/>
      <dgm:t>
        <a:bodyPr/>
        <a:lstStyle/>
        <a:p>
          <a:endParaRPr lang="hr-HR"/>
        </a:p>
      </dgm:t>
    </dgm:pt>
    <dgm:pt modelId="{48ED3CF7-A58C-430B-84CF-C4C0BE638C2C}" type="pres">
      <dgm:prSet presAssocID="{609AC78B-59DE-4834-B8BD-32D31B801DCF}" presName="Name9" presStyleLbl="parChTrans1D2" presStyleIdx="0" presStyleCnt="4"/>
      <dgm:spPr/>
      <dgm:t>
        <a:bodyPr/>
        <a:lstStyle/>
        <a:p>
          <a:endParaRPr lang="hr-HR"/>
        </a:p>
      </dgm:t>
    </dgm:pt>
    <dgm:pt modelId="{196AA84A-E261-4650-99A7-F12579DDE0B4}" type="pres">
      <dgm:prSet presAssocID="{609AC78B-59DE-4834-B8BD-32D31B801DCF}" presName="connTx" presStyleLbl="parChTrans1D2" presStyleIdx="0" presStyleCnt="4"/>
      <dgm:spPr/>
      <dgm:t>
        <a:bodyPr/>
        <a:lstStyle/>
        <a:p>
          <a:endParaRPr lang="hr-HR"/>
        </a:p>
      </dgm:t>
    </dgm:pt>
    <dgm:pt modelId="{A663B6E1-0919-4E8E-8252-33532F4D1D7E}" type="pres">
      <dgm:prSet presAssocID="{9045A409-5B08-4FA4-846F-9B2D1BE9F9BC}" presName="node" presStyleLbl="node1" presStyleIdx="0" presStyleCnt="4" custScaleX="184400" custScaleY="105543" custRadScaleRad="98146" custRadScaleInc="-73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FDED7E3-0F29-4461-9F20-2EBA60D75C0A}" type="pres">
      <dgm:prSet presAssocID="{3124049F-0830-4F9D-A968-8D9DFE218D75}" presName="Name9" presStyleLbl="parChTrans1D2" presStyleIdx="1" presStyleCnt="4"/>
      <dgm:spPr/>
      <dgm:t>
        <a:bodyPr/>
        <a:lstStyle/>
        <a:p>
          <a:endParaRPr lang="hr-HR"/>
        </a:p>
      </dgm:t>
    </dgm:pt>
    <dgm:pt modelId="{5D85817D-7D64-47B0-8D82-1DF94B28B730}" type="pres">
      <dgm:prSet presAssocID="{3124049F-0830-4F9D-A968-8D9DFE218D75}" presName="connTx" presStyleLbl="parChTrans1D2" presStyleIdx="1" presStyleCnt="4"/>
      <dgm:spPr/>
      <dgm:t>
        <a:bodyPr/>
        <a:lstStyle/>
        <a:p>
          <a:endParaRPr lang="hr-HR"/>
        </a:p>
      </dgm:t>
    </dgm:pt>
    <dgm:pt modelId="{5045F0B0-8DC3-4307-BD71-93B8D9A9A764}" type="pres">
      <dgm:prSet presAssocID="{6EA33E03-08FA-4367-8B06-3C7AB078287B}" presName="node" presStyleLbl="node1" presStyleIdx="1" presStyleCnt="4" custScaleX="160661" custScaleY="97992" custRadScaleRad="142426" custRadScaleInc="-173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8B2F6A2-AFCD-441F-95D8-F44BF5DE0A6D}" type="pres">
      <dgm:prSet presAssocID="{E55FE03A-D476-4BAA-8C0E-A6AAA1B79F9D}" presName="Name9" presStyleLbl="parChTrans1D2" presStyleIdx="2" presStyleCnt="4"/>
      <dgm:spPr/>
      <dgm:t>
        <a:bodyPr/>
        <a:lstStyle/>
        <a:p>
          <a:endParaRPr lang="hr-HR"/>
        </a:p>
      </dgm:t>
    </dgm:pt>
    <dgm:pt modelId="{7E25CF8E-956F-4ECB-9D08-B6D9D7E54B70}" type="pres">
      <dgm:prSet presAssocID="{E55FE03A-D476-4BAA-8C0E-A6AAA1B79F9D}" presName="connTx" presStyleLbl="parChTrans1D2" presStyleIdx="2" presStyleCnt="4"/>
      <dgm:spPr/>
      <dgm:t>
        <a:bodyPr/>
        <a:lstStyle/>
        <a:p>
          <a:endParaRPr lang="hr-HR"/>
        </a:p>
      </dgm:t>
    </dgm:pt>
    <dgm:pt modelId="{87FD2D1C-E71B-428E-BD41-79743A0D8AE1}" type="pres">
      <dgm:prSet presAssocID="{854E621F-2A87-4327-B208-9F845E42C670}" presName="node" presStyleLbl="node1" presStyleIdx="2" presStyleCnt="4" custScaleX="190218" custScaleY="109844" custRadScaleRad="102462" custRadScaleInc="660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19F75AF-D8C9-42B5-AD7D-C0D4731CF824}" type="pres">
      <dgm:prSet presAssocID="{BC64793E-E3D7-4B98-A085-A39F32E3B719}" presName="Name9" presStyleLbl="parChTrans1D2" presStyleIdx="3" presStyleCnt="4"/>
      <dgm:spPr/>
      <dgm:t>
        <a:bodyPr/>
        <a:lstStyle/>
        <a:p>
          <a:endParaRPr lang="hr-HR"/>
        </a:p>
      </dgm:t>
    </dgm:pt>
    <dgm:pt modelId="{E68D740C-F7D6-4F28-BDE3-D1456DE0D21C}" type="pres">
      <dgm:prSet presAssocID="{BC64793E-E3D7-4B98-A085-A39F32E3B719}" presName="connTx" presStyleLbl="parChTrans1D2" presStyleIdx="3" presStyleCnt="4"/>
      <dgm:spPr/>
      <dgm:t>
        <a:bodyPr/>
        <a:lstStyle/>
        <a:p>
          <a:endParaRPr lang="hr-HR"/>
        </a:p>
      </dgm:t>
    </dgm:pt>
    <dgm:pt modelId="{3BA799AE-15B1-45E7-BAE2-47F5955F8912}" type="pres">
      <dgm:prSet presAssocID="{166694BF-41B5-4474-A370-9C50FB92443C}" presName="node" presStyleLbl="node1" presStyleIdx="3" presStyleCnt="4" custScaleX="147548" custScaleY="111827" custRadScaleRad="143796" custRadScaleInc="-171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8AF2EFB9-BE5C-4E5E-ACF6-E82F90731923}" type="presOf" srcId="{BC64793E-E3D7-4B98-A085-A39F32E3B719}" destId="{019F75AF-D8C9-42B5-AD7D-C0D4731CF824}" srcOrd="0" destOrd="0" presId="urn:microsoft.com/office/officeart/2005/8/layout/radial1"/>
    <dgm:cxn modelId="{7300E65D-7FE7-4567-95BA-5D4AF8A5AFF1}" type="presOf" srcId="{609AC78B-59DE-4834-B8BD-32D31B801DCF}" destId="{48ED3CF7-A58C-430B-84CF-C4C0BE638C2C}" srcOrd="0" destOrd="0" presId="urn:microsoft.com/office/officeart/2005/8/layout/radial1"/>
    <dgm:cxn modelId="{24C6F1F0-359C-4A7D-B1CC-A15C5F50655B}" type="presOf" srcId="{0B96A44E-C4FA-4C9C-AF0B-D6639DA74C91}" destId="{558E4836-5490-49FD-944E-635C085C5322}" srcOrd="0" destOrd="0" presId="urn:microsoft.com/office/officeart/2005/8/layout/radial1"/>
    <dgm:cxn modelId="{901E639F-BAC0-4474-BFC4-A34FA4119BDF}" type="presOf" srcId="{609AC78B-59DE-4834-B8BD-32D31B801DCF}" destId="{196AA84A-E261-4650-99A7-F12579DDE0B4}" srcOrd="1" destOrd="0" presId="urn:microsoft.com/office/officeart/2005/8/layout/radial1"/>
    <dgm:cxn modelId="{15092655-357E-4625-BF36-BCBD7ADAA06F}" type="presOf" srcId="{BC64793E-E3D7-4B98-A085-A39F32E3B719}" destId="{E68D740C-F7D6-4F28-BDE3-D1456DE0D21C}" srcOrd="1" destOrd="0" presId="urn:microsoft.com/office/officeart/2005/8/layout/radial1"/>
    <dgm:cxn modelId="{D42FE0C9-330A-4ACF-94AA-E8EF1BCD5B0D}" type="presOf" srcId="{166694BF-41B5-4474-A370-9C50FB92443C}" destId="{3BA799AE-15B1-45E7-BAE2-47F5955F8912}" srcOrd="0" destOrd="0" presId="urn:microsoft.com/office/officeart/2005/8/layout/radial1"/>
    <dgm:cxn modelId="{5A0EC883-C7FF-43D6-95B3-2793B1CDE45C}" srcId="{0B96A44E-C4FA-4C9C-AF0B-D6639DA74C91}" destId="{166694BF-41B5-4474-A370-9C50FB92443C}" srcOrd="3" destOrd="0" parTransId="{BC64793E-E3D7-4B98-A085-A39F32E3B719}" sibTransId="{71A2B1D7-FD13-4577-ACE8-11EDC5A8C0DF}"/>
    <dgm:cxn modelId="{F5567712-C1FF-4790-BEB1-D7C637119B6E}" srcId="{0B96A44E-C4FA-4C9C-AF0B-D6639DA74C91}" destId="{854E621F-2A87-4327-B208-9F845E42C670}" srcOrd="2" destOrd="0" parTransId="{E55FE03A-D476-4BAA-8C0E-A6AAA1B79F9D}" sibTransId="{638BD01B-B2DD-4DAE-B745-42F66F143DB2}"/>
    <dgm:cxn modelId="{DA9F6E8A-B2E5-413E-BD8B-F57B1C07D6AF}" type="presOf" srcId="{3124049F-0830-4F9D-A968-8D9DFE218D75}" destId="{5D85817D-7D64-47B0-8D82-1DF94B28B730}" srcOrd="1" destOrd="0" presId="urn:microsoft.com/office/officeart/2005/8/layout/radial1"/>
    <dgm:cxn modelId="{679235E8-3877-407E-BDE5-781F0B5F533C}" type="presOf" srcId="{E55FE03A-D476-4BAA-8C0E-A6AAA1B79F9D}" destId="{7E25CF8E-956F-4ECB-9D08-B6D9D7E54B70}" srcOrd="1" destOrd="0" presId="urn:microsoft.com/office/officeart/2005/8/layout/radial1"/>
    <dgm:cxn modelId="{D7F04BC6-681C-4377-A4B0-1EC92013BD3D}" type="presOf" srcId="{854E621F-2A87-4327-B208-9F845E42C670}" destId="{87FD2D1C-E71B-428E-BD41-79743A0D8AE1}" srcOrd="0" destOrd="0" presId="urn:microsoft.com/office/officeart/2005/8/layout/radial1"/>
    <dgm:cxn modelId="{3BCCEB94-0C22-4C67-A240-6940BB7791F3}" srcId="{0B96A44E-C4FA-4C9C-AF0B-D6639DA74C91}" destId="{9045A409-5B08-4FA4-846F-9B2D1BE9F9BC}" srcOrd="0" destOrd="0" parTransId="{609AC78B-59DE-4834-B8BD-32D31B801DCF}" sibTransId="{E2CED91A-9EF4-42D9-BDB9-6FB305C0BB85}"/>
    <dgm:cxn modelId="{32607FA3-5375-4BF3-B733-1FA0B1FECC24}" type="presOf" srcId="{749B6C43-49A6-4B1C-BE1E-979B00745717}" destId="{77528536-9BF5-45A6-9D10-03C040DFB532}" srcOrd="0" destOrd="0" presId="urn:microsoft.com/office/officeart/2005/8/layout/radial1"/>
    <dgm:cxn modelId="{970051EA-FD32-45A9-96B1-15963BB61C41}" srcId="{749B6C43-49A6-4B1C-BE1E-979B00745717}" destId="{90802DEB-A129-4821-A938-B177B015A3F4}" srcOrd="1" destOrd="0" parTransId="{5CFF80A2-E24F-4F49-B902-87DADE452AAE}" sibTransId="{DA148385-D8B4-4F39-AC8C-8B4BE4F509BF}"/>
    <dgm:cxn modelId="{5E9C2DCB-653A-4C7B-A624-419D34EED18E}" srcId="{749B6C43-49A6-4B1C-BE1E-979B00745717}" destId="{0B96A44E-C4FA-4C9C-AF0B-D6639DA74C91}" srcOrd="0" destOrd="0" parTransId="{0417529C-B921-401F-9BB6-DC6145EF273C}" sibTransId="{CB78B049-30D0-4362-B8A6-DA015C0559EA}"/>
    <dgm:cxn modelId="{C6E00C5F-AAAD-4EAE-9A18-4EBFD424F840}" type="presOf" srcId="{E55FE03A-D476-4BAA-8C0E-A6AAA1B79F9D}" destId="{C8B2F6A2-AFCD-441F-95D8-F44BF5DE0A6D}" srcOrd="0" destOrd="0" presId="urn:microsoft.com/office/officeart/2005/8/layout/radial1"/>
    <dgm:cxn modelId="{935552D5-182D-447A-BFB1-493F3857EE63}" srcId="{0B96A44E-C4FA-4C9C-AF0B-D6639DA74C91}" destId="{6EA33E03-08FA-4367-8B06-3C7AB078287B}" srcOrd="1" destOrd="0" parTransId="{3124049F-0830-4F9D-A968-8D9DFE218D75}" sibTransId="{EA928A57-39DC-4846-B65E-E05490DB1A95}"/>
    <dgm:cxn modelId="{DB9E5CAE-A4FF-4706-A060-BDA1A383ABAB}" type="presOf" srcId="{9045A409-5B08-4FA4-846F-9B2D1BE9F9BC}" destId="{A663B6E1-0919-4E8E-8252-33532F4D1D7E}" srcOrd="0" destOrd="0" presId="urn:microsoft.com/office/officeart/2005/8/layout/radial1"/>
    <dgm:cxn modelId="{C5D15D38-2CC7-4961-A130-47B909349C2C}" type="presOf" srcId="{6EA33E03-08FA-4367-8B06-3C7AB078287B}" destId="{5045F0B0-8DC3-4307-BD71-93B8D9A9A764}" srcOrd="0" destOrd="0" presId="urn:microsoft.com/office/officeart/2005/8/layout/radial1"/>
    <dgm:cxn modelId="{04CEDF20-D3A8-4AFA-83DB-C39DE3D3CBA5}" type="presOf" srcId="{3124049F-0830-4F9D-A968-8D9DFE218D75}" destId="{AFDED7E3-0F29-4461-9F20-2EBA60D75C0A}" srcOrd="0" destOrd="0" presId="urn:microsoft.com/office/officeart/2005/8/layout/radial1"/>
    <dgm:cxn modelId="{3EE3F0D9-5B48-404B-AD72-13B9B07AE3AD}" type="presParOf" srcId="{77528536-9BF5-45A6-9D10-03C040DFB532}" destId="{558E4836-5490-49FD-944E-635C085C5322}" srcOrd="0" destOrd="0" presId="urn:microsoft.com/office/officeart/2005/8/layout/radial1"/>
    <dgm:cxn modelId="{5671E746-AEC4-4F3C-8243-2AD52180429B}" type="presParOf" srcId="{77528536-9BF5-45A6-9D10-03C040DFB532}" destId="{48ED3CF7-A58C-430B-84CF-C4C0BE638C2C}" srcOrd="1" destOrd="0" presId="urn:microsoft.com/office/officeart/2005/8/layout/radial1"/>
    <dgm:cxn modelId="{62D277F5-BF9F-4109-84D9-EE760A64470E}" type="presParOf" srcId="{48ED3CF7-A58C-430B-84CF-C4C0BE638C2C}" destId="{196AA84A-E261-4650-99A7-F12579DDE0B4}" srcOrd="0" destOrd="0" presId="urn:microsoft.com/office/officeart/2005/8/layout/radial1"/>
    <dgm:cxn modelId="{D30E1CAA-13BE-46DD-9D62-52A68A9CA843}" type="presParOf" srcId="{77528536-9BF5-45A6-9D10-03C040DFB532}" destId="{A663B6E1-0919-4E8E-8252-33532F4D1D7E}" srcOrd="2" destOrd="0" presId="urn:microsoft.com/office/officeart/2005/8/layout/radial1"/>
    <dgm:cxn modelId="{2264CCB3-46E5-404E-9AE8-F511CA91D539}" type="presParOf" srcId="{77528536-9BF5-45A6-9D10-03C040DFB532}" destId="{AFDED7E3-0F29-4461-9F20-2EBA60D75C0A}" srcOrd="3" destOrd="0" presId="urn:microsoft.com/office/officeart/2005/8/layout/radial1"/>
    <dgm:cxn modelId="{53A6C5F1-E5CF-4794-9BE4-BE0FCC53779C}" type="presParOf" srcId="{AFDED7E3-0F29-4461-9F20-2EBA60D75C0A}" destId="{5D85817D-7D64-47B0-8D82-1DF94B28B730}" srcOrd="0" destOrd="0" presId="urn:microsoft.com/office/officeart/2005/8/layout/radial1"/>
    <dgm:cxn modelId="{1A0E91EE-706F-4467-90DF-5D46DCA64ED0}" type="presParOf" srcId="{77528536-9BF5-45A6-9D10-03C040DFB532}" destId="{5045F0B0-8DC3-4307-BD71-93B8D9A9A764}" srcOrd="4" destOrd="0" presId="urn:microsoft.com/office/officeart/2005/8/layout/radial1"/>
    <dgm:cxn modelId="{5583BC19-742B-4889-ACFE-7ADC32A0F3F0}" type="presParOf" srcId="{77528536-9BF5-45A6-9D10-03C040DFB532}" destId="{C8B2F6A2-AFCD-441F-95D8-F44BF5DE0A6D}" srcOrd="5" destOrd="0" presId="urn:microsoft.com/office/officeart/2005/8/layout/radial1"/>
    <dgm:cxn modelId="{23A85173-775C-4F34-B3B7-D294B459D750}" type="presParOf" srcId="{C8B2F6A2-AFCD-441F-95D8-F44BF5DE0A6D}" destId="{7E25CF8E-956F-4ECB-9D08-B6D9D7E54B70}" srcOrd="0" destOrd="0" presId="urn:microsoft.com/office/officeart/2005/8/layout/radial1"/>
    <dgm:cxn modelId="{554AA758-D701-401B-8ABE-946422861E0C}" type="presParOf" srcId="{77528536-9BF5-45A6-9D10-03C040DFB532}" destId="{87FD2D1C-E71B-428E-BD41-79743A0D8AE1}" srcOrd="6" destOrd="0" presId="urn:microsoft.com/office/officeart/2005/8/layout/radial1"/>
    <dgm:cxn modelId="{B02A08B9-836F-47F0-A102-5F14B19D27C2}" type="presParOf" srcId="{77528536-9BF5-45A6-9D10-03C040DFB532}" destId="{019F75AF-D8C9-42B5-AD7D-C0D4731CF824}" srcOrd="7" destOrd="0" presId="urn:microsoft.com/office/officeart/2005/8/layout/radial1"/>
    <dgm:cxn modelId="{E138034E-5FC8-4D74-806B-33992D35851A}" type="presParOf" srcId="{019F75AF-D8C9-42B5-AD7D-C0D4731CF824}" destId="{E68D740C-F7D6-4F28-BDE3-D1456DE0D21C}" srcOrd="0" destOrd="0" presId="urn:microsoft.com/office/officeart/2005/8/layout/radial1"/>
    <dgm:cxn modelId="{3DE2D772-5E86-4B3A-9754-901595527A88}" type="presParOf" srcId="{77528536-9BF5-45A6-9D10-03C040DFB532}" destId="{3BA799AE-15B1-45E7-BAE2-47F5955F8912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37DA2B6-A0F3-47D0-B325-3122C976E40E}" type="doc">
      <dgm:prSet loTypeId="urn:microsoft.com/office/officeart/2005/8/layout/v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hr-HR"/>
        </a:p>
      </dgm:t>
    </dgm:pt>
    <dgm:pt modelId="{17F43A3D-1EE4-4A02-99B1-C8F591DA944B}">
      <dgm:prSet phldrT="[Tekst]" custT="1"/>
      <dgm:spPr/>
      <dgm:t>
        <a:bodyPr/>
        <a:lstStyle/>
        <a:p>
          <a:r>
            <a:rPr lang="hr-HR" sz="2400" b="1" dirty="0" smtClean="0">
              <a:latin typeface="Comic Sans MS" panose="030F0702030302020204" pitchFamily="66" charset="0"/>
            </a:rPr>
            <a:t>Iz profila učenika, informacije dobivene iz osnovne škole:</a:t>
          </a:r>
          <a:endParaRPr lang="hr-HR" sz="2400" dirty="0"/>
        </a:p>
      </dgm:t>
    </dgm:pt>
    <dgm:pt modelId="{B0179EE3-55FA-4340-AB31-911B4AAD8B6E}" type="parTrans" cxnId="{1B4E8A7E-F8C0-4EC5-8292-5722D09C131E}">
      <dgm:prSet/>
      <dgm:spPr/>
      <dgm:t>
        <a:bodyPr/>
        <a:lstStyle/>
        <a:p>
          <a:endParaRPr lang="hr-HR"/>
        </a:p>
      </dgm:t>
    </dgm:pt>
    <dgm:pt modelId="{ADF8E827-73D9-4BAD-8186-5E826A9361FD}" type="sibTrans" cxnId="{1B4E8A7E-F8C0-4EC5-8292-5722D09C131E}">
      <dgm:prSet/>
      <dgm:spPr/>
      <dgm:t>
        <a:bodyPr/>
        <a:lstStyle/>
        <a:p>
          <a:endParaRPr lang="hr-HR"/>
        </a:p>
      </dgm:t>
    </dgm:pt>
    <dgm:pt modelId="{79C93453-B272-4349-B227-177EAE5D09A4}">
      <dgm:prSet phldrT="[Tekst]" custT="1"/>
      <dgm:spPr/>
      <dgm:t>
        <a:bodyPr/>
        <a:lstStyle/>
        <a:p>
          <a:r>
            <a:rPr lang="hr-HR" sz="2000" dirty="0" smtClean="0">
              <a:latin typeface="Comic Sans MS" panose="030F0702030302020204" pitchFamily="66" charset="0"/>
            </a:rPr>
            <a:t>Učenik je sniženih intelektualnih sposobnosti, nedovoljno usvojenog jezičnog znanja, nedovoljnog predznanja, općeg znanja i informiranosti</a:t>
          </a:r>
          <a:endParaRPr lang="hr-HR" sz="2000" dirty="0">
            <a:latin typeface="Comic Sans MS" panose="030F0702030302020204" pitchFamily="66" charset="0"/>
          </a:endParaRPr>
        </a:p>
      </dgm:t>
    </dgm:pt>
    <dgm:pt modelId="{8DD52FFB-640D-45B1-BF0F-870A00612F19}" type="parTrans" cxnId="{03FC0E2C-47D7-46EC-AAC6-AFCB23E79D65}">
      <dgm:prSet/>
      <dgm:spPr/>
      <dgm:t>
        <a:bodyPr/>
        <a:lstStyle/>
        <a:p>
          <a:endParaRPr lang="hr-HR"/>
        </a:p>
      </dgm:t>
    </dgm:pt>
    <dgm:pt modelId="{777EE3B2-248A-425F-A0B3-9E70DED2F113}" type="sibTrans" cxnId="{03FC0E2C-47D7-46EC-AAC6-AFCB23E79D65}">
      <dgm:prSet/>
      <dgm:spPr/>
      <dgm:t>
        <a:bodyPr/>
        <a:lstStyle/>
        <a:p>
          <a:endParaRPr lang="hr-HR"/>
        </a:p>
      </dgm:t>
    </dgm:pt>
    <dgm:pt modelId="{B1D1E15F-6D47-4AF5-B15A-A071A14ED428}">
      <dgm:prSet phldrT="[Tekst]" custT="1"/>
      <dgm:spPr/>
      <dgm:t>
        <a:bodyPr/>
        <a:lstStyle/>
        <a:p>
          <a:r>
            <a:rPr lang="hr-HR" sz="2000" dirty="0" smtClean="0">
              <a:latin typeface="Comic Sans MS" panose="030F0702030302020204" pitchFamily="66" charset="0"/>
            </a:rPr>
            <a:t>Ima teškoće u razumijevanju pročitanog i posebice u logičkom zaključivanju</a:t>
          </a:r>
          <a:endParaRPr lang="hr-HR" sz="2000" dirty="0">
            <a:latin typeface="Comic Sans MS" panose="030F0702030302020204" pitchFamily="66" charset="0"/>
          </a:endParaRPr>
        </a:p>
      </dgm:t>
    </dgm:pt>
    <dgm:pt modelId="{57B5BFC6-828D-46DA-871F-BBD4BB7C04D4}" type="parTrans" cxnId="{010193C7-0ABC-466F-A554-2B526738A90F}">
      <dgm:prSet/>
      <dgm:spPr/>
      <dgm:t>
        <a:bodyPr/>
        <a:lstStyle/>
        <a:p>
          <a:endParaRPr lang="hr-HR"/>
        </a:p>
      </dgm:t>
    </dgm:pt>
    <dgm:pt modelId="{6D41B122-2AAE-4667-8B55-19F132D052A7}" type="sibTrans" cxnId="{010193C7-0ABC-466F-A554-2B526738A90F}">
      <dgm:prSet/>
      <dgm:spPr/>
      <dgm:t>
        <a:bodyPr/>
        <a:lstStyle/>
        <a:p>
          <a:endParaRPr lang="hr-HR"/>
        </a:p>
      </dgm:t>
    </dgm:pt>
    <dgm:pt modelId="{FC311DA3-EB03-48F2-951C-DFE4209DEFAF}">
      <dgm:prSet phldrT="[Tekst]" custT="1"/>
      <dgm:spPr/>
      <dgm:t>
        <a:bodyPr/>
        <a:lstStyle/>
        <a:p>
          <a:r>
            <a:rPr lang="hr-HR" sz="2000" dirty="0" smtClean="0">
              <a:latin typeface="Comic Sans MS" panose="030F0702030302020204" pitchFamily="66" charset="0"/>
            </a:rPr>
            <a:t>Nedovoljno je usvojio osnovne računske operacije te ima teškoće kod usvajanja stranog jezika kojeg uči na razini osnovne komunikacije. </a:t>
          </a:r>
          <a:endParaRPr lang="hr-HR" sz="2000" dirty="0">
            <a:latin typeface="Comic Sans MS" panose="030F0702030302020204" pitchFamily="66" charset="0"/>
          </a:endParaRPr>
        </a:p>
      </dgm:t>
    </dgm:pt>
    <dgm:pt modelId="{E30FE138-242D-4AF8-A962-C69496839DC9}" type="parTrans" cxnId="{1E271FB4-A7FB-4F2D-8B5E-96E041114201}">
      <dgm:prSet/>
      <dgm:spPr/>
      <dgm:t>
        <a:bodyPr/>
        <a:lstStyle/>
        <a:p>
          <a:endParaRPr lang="hr-HR"/>
        </a:p>
      </dgm:t>
    </dgm:pt>
    <dgm:pt modelId="{8944355D-DAD1-4990-964C-FBEC8208DCE4}" type="sibTrans" cxnId="{1E271FB4-A7FB-4F2D-8B5E-96E041114201}">
      <dgm:prSet/>
      <dgm:spPr/>
      <dgm:t>
        <a:bodyPr/>
        <a:lstStyle/>
        <a:p>
          <a:endParaRPr lang="hr-HR"/>
        </a:p>
      </dgm:t>
    </dgm:pt>
    <dgm:pt modelId="{AB6932D4-23B8-4134-9FB3-CA516125C679}">
      <dgm:prSet phldrT="[Tekst]" custT="1"/>
      <dgm:spPr/>
      <dgm:t>
        <a:bodyPr/>
        <a:lstStyle/>
        <a:p>
          <a:r>
            <a:rPr lang="hr-HR" sz="2000" dirty="0" smtClean="0">
              <a:latin typeface="Comic Sans MS" panose="030F0702030302020204" pitchFamily="66" charset="0"/>
            </a:rPr>
            <a:t>Potrebno je konkretizirati rad i povezati ga sa svakodnevnim životom</a:t>
          </a:r>
          <a:endParaRPr lang="hr-HR" sz="2000" dirty="0">
            <a:latin typeface="Comic Sans MS" panose="030F0702030302020204" pitchFamily="66" charset="0"/>
          </a:endParaRPr>
        </a:p>
      </dgm:t>
    </dgm:pt>
    <dgm:pt modelId="{49DF49E2-C9BF-4A10-BA82-AA783268A874}" type="parTrans" cxnId="{72BB9B4B-F5A5-4070-9B45-B86C9E783DE8}">
      <dgm:prSet/>
      <dgm:spPr/>
      <dgm:t>
        <a:bodyPr/>
        <a:lstStyle/>
        <a:p>
          <a:endParaRPr lang="hr-HR"/>
        </a:p>
      </dgm:t>
    </dgm:pt>
    <dgm:pt modelId="{CE0CA307-CFEA-4A73-A047-3CC7A38A3D3C}" type="sibTrans" cxnId="{72BB9B4B-F5A5-4070-9B45-B86C9E783DE8}">
      <dgm:prSet/>
      <dgm:spPr/>
      <dgm:t>
        <a:bodyPr/>
        <a:lstStyle/>
        <a:p>
          <a:endParaRPr lang="hr-HR"/>
        </a:p>
      </dgm:t>
    </dgm:pt>
    <dgm:pt modelId="{A4710044-BB36-4534-BBE0-8DBFA2119273}" type="pres">
      <dgm:prSet presAssocID="{937DA2B6-A0F3-47D0-B325-3122C976E40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BA19425B-EC85-400D-AF47-9AB63DA5F92A}" type="pres">
      <dgm:prSet presAssocID="{17F43A3D-1EE4-4A02-99B1-C8F591DA944B}" presName="linNode" presStyleCnt="0"/>
      <dgm:spPr/>
    </dgm:pt>
    <dgm:pt modelId="{6AA88494-32B9-4B80-8B6A-090A84B3EAB3}" type="pres">
      <dgm:prSet presAssocID="{17F43A3D-1EE4-4A02-99B1-C8F591DA944B}" presName="parentShp" presStyleLbl="node1" presStyleIdx="0" presStyleCnt="1" custScaleX="93764" custScaleY="123221" custLinFactNeighborX="-3232" custLinFactNeighborY="-171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EC3B162-DD12-4562-AB4E-63EE3A0D50E2}" type="pres">
      <dgm:prSet presAssocID="{17F43A3D-1EE4-4A02-99B1-C8F591DA944B}" presName="childShp" presStyleLbl="bgAccFollowNode1" presStyleIdx="0" presStyleCnt="1" custScaleX="205558" custScaleY="122911" custLinFactNeighborX="112" custLinFactNeighborY="-358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CCA24D73-79DC-432F-92B5-E29C00FA20C3}" type="presOf" srcId="{B1D1E15F-6D47-4AF5-B15A-A071A14ED428}" destId="{5EC3B162-DD12-4562-AB4E-63EE3A0D50E2}" srcOrd="0" destOrd="1" presId="urn:microsoft.com/office/officeart/2005/8/layout/vList6"/>
    <dgm:cxn modelId="{010193C7-0ABC-466F-A554-2B526738A90F}" srcId="{17F43A3D-1EE4-4A02-99B1-C8F591DA944B}" destId="{B1D1E15F-6D47-4AF5-B15A-A071A14ED428}" srcOrd="1" destOrd="0" parTransId="{57B5BFC6-828D-46DA-871F-BBD4BB7C04D4}" sibTransId="{6D41B122-2AAE-4667-8B55-19F132D052A7}"/>
    <dgm:cxn modelId="{1E271FB4-A7FB-4F2D-8B5E-96E041114201}" srcId="{17F43A3D-1EE4-4A02-99B1-C8F591DA944B}" destId="{FC311DA3-EB03-48F2-951C-DFE4209DEFAF}" srcOrd="2" destOrd="0" parTransId="{E30FE138-242D-4AF8-A962-C69496839DC9}" sibTransId="{8944355D-DAD1-4990-964C-FBEC8208DCE4}"/>
    <dgm:cxn modelId="{3E71E294-AAC2-4048-97F0-8D5B5E1DEB76}" type="presOf" srcId="{937DA2B6-A0F3-47D0-B325-3122C976E40E}" destId="{A4710044-BB36-4534-BBE0-8DBFA2119273}" srcOrd="0" destOrd="0" presId="urn:microsoft.com/office/officeart/2005/8/layout/vList6"/>
    <dgm:cxn modelId="{1B4E8A7E-F8C0-4EC5-8292-5722D09C131E}" srcId="{937DA2B6-A0F3-47D0-B325-3122C976E40E}" destId="{17F43A3D-1EE4-4A02-99B1-C8F591DA944B}" srcOrd="0" destOrd="0" parTransId="{B0179EE3-55FA-4340-AB31-911B4AAD8B6E}" sibTransId="{ADF8E827-73D9-4BAD-8186-5E826A9361FD}"/>
    <dgm:cxn modelId="{03FC0E2C-47D7-46EC-AAC6-AFCB23E79D65}" srcId="{17F43A3D-1EE4-4A02-99B1-C8F591DA944B}" destId="{79C93453-B272-4349-B227-177EAE5D09A4}" srcOrd="0" destOrd="0" parTransId="{8DD52FFB-640D-45B1-BF0F-870A00612F19}" sibTransId="{777EE3B2-248A-425F-A0B3-9E70DED2F113}"/>
    <dgm:cxn modelId="{5E6605BE-1D3F-4FEA-8BA4-14A2E5FCB42B}" type="presOf" srcId="{79C93453-B272-4349-B227-177EAE5D09A4}" destId="{5EC3B162-DD12-4562-AB4E-63EE3A0D50E2}" srcOrd="0" destOrd="0" presId="urn:microsoft.com/office/officeart/2005/8/layout/vList6"/>
    <dgm:cxn modelId="{FEFDE6CB-F704-41B8-96DB-A96D9BEC3697}" type="presOf" srcId="{17F43A3D-1EE4-4A02-99B1-C8F591DA944B}" destId="{6AA88494-32B9-4B80-8B6A-090A84B3EAB3}" srcOrd="0" destOrd="0" presId="urn:microsoft.com/office/officeart/2005/8/layout/vList6"/>
    <dgm:cxn modelId="{72BB9B4B-F5A5-4070-9B45-B86C9E783DE8}" srcId="{17F43A3D-1EE4-4A02-99B1-C8F591DA944B}" destId="{AB6932D4-23B8-4134-9FB3-CA516125C679}" srcOrd="3" destOrd="0" parTransId="{49DF49E2-C9BF-4A10-BA82-AA783268A874}" sibTransId="{CE0CA307-CFEA-4A73-A047-3CC7A38A3D3C}"/>
    <dgm:cxn modelId="{EAD18FE6-7A21-4D0E-B595-168EE749E77B}" type="presOf" srcId="{FC311DA3-EB03-48F2-951C-DFE4209DEFAF}" destId="{5EC3B162-DD12-4562-AB4E-63EE3A0D50E2}" srcOrd="0" destOrd="2" presId="urn:microsoft.com/office/officeart/2005/8/layout/vList6"/>
    <dgm:cxn modelId="{52873D81-2C10-435E-A157-E81FA74775E9}" type="presOf" srcId="{AB6932D4-23B8-4134-9FB3-CA516125C679}" destId="{5EC3B162-DD12-4562-AB4E-63EE3A0D50E2}" srcOrd="0" destOrd="3" presId="urn:microsoft.com/office/officeart/2005/8/layout/vList6"/>
    <dgm:cxn modelId="{D486E2B0-345D-4992-9A50-D1072D7C5980}" type="presParOf" srcId="{A4710044-BB36-4534-BBE0-8DBFA2119273}" destId="{BA19425B-EC85-400D-AF47-9AB63DA5F92A}" srcOrd="0" destOrd="0" presId="urn:microsoft.com/office/officeart/2005/8/layout/vList6"/>
    <dgm:cxn modelId="{CFFE84E9-1400-4393-9719-57FF1D10F17C}" type="presParOf" srcId="{BA19425B-EC85-400D-AF47-9AB63DA5F92A}" destId="{6AA88494-32B9-4B80-8B6A-090A84B3EAB3}" srcOrd="0" destOrd="0" presId="urn:microsoft.com/office/officeart/2005/8/layout/vList6"/>
    <dgm:cxn modelId="{541172AA-3F4C-4F93-8BD2-50F5E2F14563}" type="presParOf" srcId="{BA19425B-EC85-400D-AF47-9AB63DA5F92A}" destId="{5EC3B162-DD12-4562-AB4E-63EE3A0D50E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2766841-C39A-4A78-ADC0-2ABAB5456328}" type="doc">
      <dgm:prSet loTypeId="urn:microsoft.com/office/officeart/2005/8/layout/v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hr-HR"/>
        </a:p>
      </dgm:t>
    </dgm:pt>
    <dgm:pt modelId="{B01BBFF5-C99B-4D72-B8F5-B1B7CA39481B}">
      <dgm:prSet custT="1"/>
      <dgm:spPr/>
      <dgm:t>
        <a:bodyPr/>
        <a:lstStyle/>
        <a:p>
          <a:r>
            <a:rPr lang="hr-HR" sz="2400" b="1" dirty="0" smtClean="0">
              <a:latin typeface="Comic Sans MS" panose="030F0702030302020204" pitchFamily="66" charset="0"/>
              <a:ea typeface="Calibri" panose="020F0502020204030204" pitchFamily="34" charset="0"/>
            </a:rPr>
            <a:t>Uočene mogućnosti i sposobnosti učenika (uključujući njegove interese i potrebe</a:t>
          </a:r>
          <a:r>
            <a:rPr lang="hr-HR" sz="2400" i="1" dirty="0" smtClean="0">
              <a:latin typeface="Comic Sans MS" panose="030F0702030302020204" pitchFamily="66" charset="0"/>
              <a:ea typeface="Calibri" panose="020F0502020204030204" pitchFamily="34" charset="0"/>
            </a:rPr>
            <a:t>) </a:t>
          </a:r>
          <a:r>
            <a:rPr lang="hr-HR" sz="2400" b="1" i="1" dirty="0" smtClean="0">
              <a:latin typeface="Comic Sans MS" panose="030F0702030302020204" pitchFamily="66" charset="0"/>
              <a:ea typeface="Calibri" panose="020F0502020204030204" pitchFamily="34" charset="0"/>
            </a:rPr>
            <a:t>vezano uz nastavu matematike:</a:t>
          </a:r>
          <a:br>
            <a:rPr lang="hr-HR" sz="2400" b="1" i="1" dirty="0" smtClean="0">
              <a:latin typeface="Comic Sans MS" panose="030F0702030302020204" pitchFamily="66" charset="0"/>
              <a:ea typeface="Calibri" panose="020F0502020204030204" pitchFamily="34" charset="0"/>
            </a:rPr>
          </a:br>
          <a:endParaRPr lang="hr-HR" sz="2400" dirty="0"/>
        </a:p>
      </dgm:t>
    </dgm:pt>
    <dgm:pt modelId="{BB0AF26B-9D34-48FC-8742-9D3D1B7F5C2D}" type="parTrans" cxnId="{DD5D0C74-A320-4A45-A809-4A04DDBF0422}">
      <dgm:prSet/>
      <dgm:spPr/>
      <dgm:t>
        <a:bodyPr/>
        <a:lstStyle/>
        <a:p>
          <a:endParaRPr lang="hr-HR"/>
        </a:p>
      </dgm:t>
    </dgm:pt>
    <dgm:pt modelId="{7274AD3D-263D-45A9-B0E5-F76DA0DB7299}" type="sibTrans" cxnId="{DD5D0C74-A320-4A45-A809-4A04DDBF0422}">
      <dgm:prSet/>
      <dgm:spPr/>
      <dgm:t>
        <a:bodyPr/>
        <a:lstStyle/>
        <a:p>
          <a:endParaRPr lang="hr-HR"/>
        </a:p>
      </dgm:t>
    </dgm:pt>
    <dgm:pt modelId="{924D63BA-04E0-4702-A496-68471ABC0FD7}">
      <dgm:prSet custT="1"/>
      <dgm:spPr/>
      <dgm:t>
        <a:bodyPr/>
        <a:lstStyle/>
        <a:p>
          <a:r>
            <a:rPr lang="hr-HR" sz="2000" dirty="0" smtClean="0">
              <a:latin typeface="Comic Sans MS" panose="030F0702030302020204" pitchFamily="66" charset="0"/>
            </a:rPr>
            <a:t> Učenik redovito nosi potreban radni pribor te se kontinuirano trudi prepisati sve što se nalazi na ploči iako to često prepiše pogrešno ili ne razumije što prepisuje</a:t>
          </a:r>
          <a:endParaRPr lang="hr-HR" sz="2000" dirty="0"/>
        </a:p>
      </dgm:t>
    </dgm:pt>
    <dgm:pt modelId="{98D20212-D644-437C-863D-30852E94E4DF}" type="parTrans" cxnId="{73CA0183-4876-4FEC-BDB5-96E517345113}">
      <dgm:prSet/>
      <dgm:spPr/>
      <dgm:t>
        <a:bodyPr/>
        <a:lstStyle/>
        <a:p>
          <a:endParaRPr lang="hr-HR"/>
        </a:p>
      </dgm:t>
    </dgm:pt>
    <dgm:pt modelId="{2339E4B3-8FC9-4435-B50F-123230BE9E71}" type="sibTrans" cxnId="{73CA0183-4876-4FEC-BDB5-96E517345113}">
      <dgm:prSet/>
      <dgm:spPr/>
      <dgm:t>
        <a:bodyPr/>
        <a:lstStyle/>
        <a:p>
          <a:endParaRPr lang="hr-HR"/>
        </a:p>
      </dgm:t>
    </dgm:pt>
    <dgm:pt modelId="{4524E91A-B662-45FE-991B-E3E8F060C3D4}">
      <dgm:prSet custT="1"/>
      <dgm:spPr/>
      <dgm:t>
        <a:bodyPr/>
        <a:lstStyle/>
        <a:p>
          <a:r>
            <a:rPr lang="hr-HR" sz="2000" dirty="0" smtClean="0">
              <a:latin typeface="Comic Sans MS" panose="030F0702030302020204" pitchFamily="66" charset="0"/>
            </a:rPr>
            <a:t> Motiviran je i trudi se izvršiti zadane zadatke</a:t>
          </a:r>
          <a:endParaRPr lang="hr-HR" sz="2000" dirty="0"/>
        </a:p>
      </dgm:t>
    </dgm:pt>
    <dgm:pt modelId="{9E75ABA1-E403-47EA-BF7E-6936CE7547DF}" type="parTrans" cxnId="{FABA002B-1859-4B89-801B-B80CD0D57892}">
      <dgm:prSet/>
      <dgm:spPr/>
      <dgm:t>
        <a:bodyPr/>
        <a:lstStyle/>
        <a:p>
          <a:endParaRPr lang="hr-HR"/>
        </a:p>
      </dgm:t>
    </dgm:pt>
    <dgm:pt modelId="{0A05A1C8-0082-48F9-995D-A502C790773F}" type="sibTrans" cxnId="{FABA002B-1859-4B89-801B-B80CD0D57892}">
      <dgm:prSet/>
      <dgm:spPr/>
      <dgm:t>
        <a:bodyPr/>
        <a:lstStyle/>
        <a:p>
          <a:endParaRPr lang="hr-HR"/>
        </a:p>
      </dgm:t>
    </dgm:pt>
    <dgm:pt modelId="{67EDD38E-6542-4CF3-9B30-D8B67A19087C}">
      <dgm:prSet custT="1"/>
      <dgm:spPr/>
      <dgm:t>
        <a:bodyPr/>
        <a:lstStyle/>
        <a:p>
          <a:r>
            <a:rPr lang="hr-HR" sz="2000" dirty="0" smtClean="0">
              <a:latin typeface="Comic Sans MS" panose="030F0702030302020204" pitchFamily="66" charset="0"/>
            </a:rPr>
            <a:t> Učenik se korektno i s poštovanjem odnosi prema profesorici</a:t>
          </a:r>
          <a:endParaRPr lang="hr-HR" sz="2000" dirty="0"/>
        </a:p>
      </dgm:t>
    </dgm:pt>
    <dgm:pt modelId="{AD845102-EB00-45A5-B6D9-C561AEA60F2F}" type="parTrans" cxnId="{CDE01886-D00C-4187-A8A6-488114D7E94D}">
      <dgm:prSet/>
      <dgm:spPr/>
      <dgm:t>
        <a:bodyPr/>
        <a:lstStyle/>
        <a:p>
          <a:endParaRPr lang="hr-HR"/>
        </a:p>
      </dgm:t>
    </dgm:pt>
    <dgm:pt modelId="{D2AB2398-568C-455B-8DC1-DC7FC71BA34A}" type="sibTrans" cxnId="{CDE01886-D00C-4187-A8A6-488114D7E94D}">
      <dgm:prSet/>
      <dgm:spPr/>
      <dgm:t>
        <a:bodyPr/>
        <a:lstStyle/>
        <a:p>
          <a:endParaRPr lang="hr-HR"/>
        </a:p>
      </dgm:t>
    </dgm:pt>
    <dgm:pt modelId="{A7EF3E68-5797-4C4F-A965-D5691EE0F87B}">
      <dgm:prSet custT="1"/>
      <dgm:spPr/>
      <dgm:t>
        <a:bodyPr/>
        <a:lstStyle/>
        <a:p>
          <a:endParaRPr lang="hr-HR" sz="2000" dirty="0"/>
        </a:p>
      </dgm:t>
    </dgm:pt>
    <dgm:pt modelId="{B3F9451F-95C9-4344-905E-C6521B7CE6BA}" type="parTrans" cxnId="{78D8F825-4DE2-4399-A166-125DD90036D2}">
      <dgm:prSet/>
      <dgm:spPr/>
      <dgm:t>
        <a:bodyPr/>
        <a:lstStyle/>
        <a:p>
          <a:endParaRPr lang="hr-HR"/>
        </a:p>
      </dgm:t>
    </dgm:pt>
    <dgm:pt modelId="{96BEA38B-DC47-43E5-9CE8-A4F7B899298D}" type="sibTrans" cxnId="{78D8F825-4DE2-4399-A166-125DD90036D2}">
      <dgm:prSet/>
      <dgm:spPr/>
      <dgm:t>
        <a:bodyPr/>
        <a:lstStyle/>
        <a:p>
          <a:endParaRPr lang="hr-HR"/>
        </a:p>
      </dgm:t>
    </dgm:pt>
    <dgm:pt modelId="{91F12EEA-F1C6-4714-B680-E179A9921A1E}">
      <dgm:prSet custT="1"/>
      <dgm:spPr/>
      <dgm:t>
        <a:bodyPr/>
        <a:lstStyle/>
        <a:p>
          <a:endParaRPr lang="hr-HR" sz="2000" dirty="0"/>
        </a:p>
      </dgm:t>
    </dgm:pt>
    <dgm:pt modelId="{1643BA5A-B559-4D2A-9C33-44A23D594F03}" type="parTrans" cxnId="{53CD99A9-7BAF-4E87-852A-22B6D4CB1770}">
      <dgm:prSet/>
      <dgm:spPr/>
      <dgm:t>
        <a:bodyPr/>
        <a:lstStyle/>
        <a:p>
          <a:endParaRPr lang="hr-HR"/>
        </a:p>
      </dgm:t>
    </dgm:pt>
    <dgm:pt modelId="{65549C91-4510-4644-9721-E7CF86CA695C}" type="sibTrans" cxnId="{53CD99A9-7BAF-4E87-852A-22B6D4CB1770}">
      <dgm:prSet/>
      <dgm:spPr/>
      <dgm:t>
        <a:bodyPr/>
        <a:lstStyle/>
        <a:p>
          <a:endParaRPr lang="hr-HR"/>
        </a:p>
      </dgm:t>
    </dgm:pt>
    <dgm:pt modelId="{E8FCA2DB-CFFF-4427-9621-2330FD64B968}" type="pres">
      <dgm:prSet presAssocID="{12766841-C39A-4A78-ADC0-2ABAB545632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9FD09F18-54F6-42C9-AC91-0AF72C58F02E}" type="pres">
      <dgm:prSet presAssocID="{B01BBFF5-C99B-4D72-B8F5-B1B7CA39481B}" presName="linNode" presStyleCnt="0"/>
      <dgm:spPr/>
    </dgm:pt>
    <dgm:pt modelId="{D74C789E-FB59-45DB-90D3-6988F39E3A4B}" type="pres">
      <dgm:prSet presAssocID="{B01BBFF5-C99B-4D72-B8F5-B1B7CA39481B}" presName="parentShp" presStyleLbl="node1" presStyleIdx="0" presStyleCnt="1" custScaleX="81225" custScaleY="88802" custLinFactNeighborX="1751" custLinFactNeighborY="-121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E95EF08-0119-4CDD-B175-2EE999EAB15A}" type="pres">
      <dgm:prSet presAssocID="{B01BBFF5-C99B-4D72-B8F5-B1B7CA39481B}" presName="childShp" presStyleLbl="bgAccFollowNode1" presStyleIdx="0" presStyleCnt="1" custScaleX="128735" custScaleY="7727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A29DDFF5-DFB6-4B6B-BA9D-75AC9294BFB5}" type="presOf" srcId="{B01BBFF5-C99B-4D72-B8F5-B1B7CA39481B}" destId="{D74C789E-FB59-45DB-90D3-6988F39E3A4B}" srcOrd="0" destOrd="0" presId="urn:microsoft.com/office/officeart/2005/8/layout/vList6"/>
    <dgm:cxn modelId="{FABA002B-1859-4B89-801B-B80CD0D57892}" srcId="{B01BBFF5-C99B-4D72-B8F5-B1B7CA39481B}" destId="{4524E91A-B662-45FE-991B-E3E8F060C3D4}" srcOrd="2" destOrd="0" parTransId="{9E75ABA1-E403-47EA-BF7E-6936CE7547DF}" sibTransId="{0A05A1C8-0082-48F9-995D-A502C790773F}"/>
    <dgm:cxn modelId="{582E8911-9CAF-4E87-8044-97C39E6E8AD6}" type="presOf" srcId="{67EDD38E-6542-4CF3-9B30-D8B67A19087C}" destId="{6E95EF08-0119-4CDD-B175-2EE999EAB15A}" srcOrd="0" destOrd="4" presId="urn:microsoft.com/office/officeart/2005/8/layout/vList6"/>
    <dgm:cxn modelId="{037A4E11-1AA3-4EFD-A53C-2FC639E7C07C}" type="presOf" srcId="{A7EF3E68-5797-4C4F-A965-D5691EE0F87B}" destId="{6E95EF08-0119-4CDD-B175-2EE999EAB15A}" srcOrd="0" destOrd="1" presId="urn:microsoft.com/office/officeart/2005/8/layout/vList6"/>
    <dgm:cxn modelId="{53CD99A9-7BAF-4E87-852A-22B6D4CB1770}" srcId="{B01BBFF5-C99B-4D72-B8F5-B1B7CA39481B}" destId="{91F12EEA-F1C6-4714-B680-E179A9921A1E}" srcOrd="3" destOrd="0" parTransId="{1643BA5A-B559-4D2A-9C33-44A23D594F03}" sibTransId="{65549C91-4510-4644-9721-E7CF86CA695C}"/>
    <dgm:cxn modelId="{05DE3720-B61E-4948-9962-D419808A7CC4}" type="presOf" srcId="{4524E91A-B662-45FE-991B-E3E8F060C3D4}" destId="{6E95EF08-0119-4CDD-B175-2EE999EAB15A}" srcOrd="0" destOrd="2" presId="urn:microsoft.com/office/officeart/2005/8/layout/vList6"/>
    <dgm:cxn modelId="{78D8F825-4DE2-4399-A166-125DD90036D2}" srcId="{B01BBFF5-C99B-4D72-B8F5-B1B7CA39481B}" destId="{A7EF3E68-5797-4C4F-A965-D5691EE0F87B}" srcOrd="1" destOrd="0" parTransId="{B3F9451F-95C9-4344-905E-C6521B7CE6BA}" sibTransId="{96BEA38B-DC47-43E5-9CE8-A4F7B899298D}"/>
    <dgm:cxn modelId="{DD5D0C74-A320-4A45-A809-4A04DDBF0422}" srcId="{12766841-C39A-4A78-ADC0-2ABAB5456328}" destId="{B01BBFF5-C99B-4D72-B8F5-B1B7CA39481B}" srcOrd="0" destOrd="0" parTransId="{BB0AF26B-9D34-48FC-8742-9D3D1B7F5C2D}" sibTransId="{7274AD3D-263D-45A9-B0E5-F76DA0DB7299}"/>
    <dgm:cxn modelId="{8B6078A5-0280-4538-A2E2-707A86124385}" type="presOf" srcId="{12766841-C39A-4A78-ADC0-2ABAB5456328}" destId="{E8FCA2DB-CFFF-4427-9621-2330FD64B968}" srcOrd="0" destOrd="0" presId="urn:microsoft.com/office/officeart/2005/8/layout/vList6"/>
    <dgm:cxn modelId="{0F7ADBAB-9911-4041-A078-F509E596974C}" type="presOf" srcId="{91F12EEA-F1C6-4714-B680-E179A9921A1E}" destId="{6E95EF08-0119-4CDD-B175-2EE999EAB15A}" srcOrd="0" destOrd="3" presId="urn:microsoft.com/office/officeart/2005/8/layout/vList6"/>
    <dgm:cxn modelId="{C69AC9B1-2A21-4300-8470-DAD52E0576DD}" type="presOf" srcId="{924D63BA-04E0-4702-A496-68471ABC0FD7}" destId="{6E95EF08-0119-4CDD-B175-2EE999EAB15A}" srcOrd="0" destOrd="0" presId="urn:microsoft.com/office/officeart/2005/8/layout/vList6"/>
    <dgm:cxn modelId="{73CA0183-4876-4FEC-BDB5-96E517345113}" srcId="{B01BBFF5-C99B-4D72-B8F5-B1B7CA39481B}" destId="{924D63BA-04E0-4702-A496-68471ABC0FD7}" srcOrd="0" destOrd="0" parTransId="{98D20212-D644-437C-863D-30852E94E4DF}" sibTransId="{2339E4B3-8FC9-4435-B50F-123230BE9E71}"/>
    <dgm:cxn modelId="{CDE01886-D00C-4187-A8A6-488114D7E94D}" srcId="{B01BBFF5-C99B-4D72-B8F5-B1B7CA39481B}" destId="{67EDD38E-6542-4CF3-9B30-D8B67A19087C}" srcOrd="4" destOrd="0" parTransId="{AD845102-EB00-45A5-B6D9-C561AEA60F2F}" sibTransId="{D2AB2398-568C-455B-8DC1-DC7FC71BA34A}"/>
    <dgm:cxn modelId="{087D2868-5090-4E68-8705-3D20DD53496A}" type="presParOf" srcId="{E8FCA2DB-CFFF-4427-9621-2330FD64B968}" destId="{9FD09F18-54F6-42C9-AC91-0AF72C58F02E}" srcOrd="0" destOrd="0" presId="urn:microsoft.com/office/officeart/2005/8/layout/vList6"/>
    <dgm:cxn modelId="{E2744D8E-074B-4A3C-B499-F33475FEABA6}" type="presParOf" srcId="{9FD09F18-54F6-42C9-AC91-0AF72C58F02E}" destId="{D74C789E-FB59-45DB-90D3-6988F39E3A4B}" srcOrd="0" destOrd="0" presId="urn:microsoft.com/office/officeart/2005/8/layout/vList6"/>
    <dgm:cxn modelId="{4433BAF8-51D3-4CE9-808F-6617D3A5469F}" type="presParOf" srcId="{9FD09F18-54F6-42C9-AC91-0AF72C58F02E}" destId="{6E95EF08-0119-4CDD-B175-2EE999EAB15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C27250A-7BD8-4763-9964-4FB4C53D73B5}" type="doc">
      <dgm:prSet loTypeId="urn:microsoft.com/office/officeart/2005/8/layout/h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hr-HR"/>
        </a:p>
      </dgm:t>
    </dgm:pt>
    <dgm:pt modelId="{432F1EA5-801D-4E94-8035-2722DBB8769B}">
      <dgm:prSet phldrT="[Tekst]"/>
      <dgm:spPr/>
      <dgm:t>
        <a:bodyPr/>
        <a:lstStyle/>
        <a:p>
          <a:endParaRPr lang="hr-HR" dirty="0"/>
        </a:p>
      </dgm:t>
    </dgm:pt>
    <dgm:pt modelId="{5AD50F2D-BCA9-456A-BADF-40BBD8AC46F5}" type="sibTrans" cxnId="{E770D9F3-D235-41F9-8224-6BC70945C7D8}">
      <dgm:prSet/>
      <dgm:spPr/>
      <dgm:t>
        <a:bodyPr/>
        <a:lstStyle/>
        <a:p>
          <a:endParaRPr lang="hr-HR"/>
        </a:p>
      </dgm:t>
    </dgm:pt>
    <dgm:pt modelId="{91796064-DD45-4A1D-9366-06A00180C86D}" type="parTrans" cxnId="{E770D9F3-D235-41F9-8224-6BC70945C7D8}">
      <dgm:prSet/>
      <dgm:spPr/>
      <dgm:t>
        <a:bodyPr/>
        <a:lstStyle/>
        <a:p>
          <a:endParaRPr lang="hr-HR"/>
        </a:p>
      </dgm:t>
    </dgm:pt>
    <dgm:pt modelId="{B6C895EB-8404-4680-B4F4-C7B57EBDBCC1}">
      <dgm:prSet/>
      <dgm:spPr/>
      <dgm:t>
        <a:bodyPr/>
        <a:lstStyle/>
        <a:p>
          <a:endParaRPr lang="hr-HR" dirty="0"/>
        </a:p>
      </dgm:t>
    </dgm:pt>
    <dgm:pt modelId="{1D67FB0C-8D1C-44C1-8866-E9E2FD974ED7}" type="parTrans" cxnId="{05A20ED3-8089-408C-AD38-C29CEF9A7702}">
      <dgm:prSet/>
      <dgm:spPr/>
      <dgm:t>
        <a:bodyPr/>
        <a:lstStyle/>
        <a:p>
          <a:endParaRPr lang="hr-HR"/>
        </a:p>
      </dgm:t>
    </dgm:pt>
    <dgm:pt modelId="{94875389-C416-4ADE-BD87-F37EB6B7C271}" type="sibTrans" cxnId="{05A20ED3-8089-408C-AD38-C29CEF9A7702}">
      <dgm:prSet/>
      <dgm:spPr/>
      <dgm:t>
        <a:bodyPr/>
        <a:lstStyle/>
        <a:p>
          <a:endParaRPr lang="hr-HR"/>
        </a:p>
      </dgm:t>
    </dgm:pt>
    <dgm:pt modelId="{0142592F-A04C-4C5E-832A-48488140F1BD}">
      <dgm:prSet custT="1"/>
      <dgm:spPr/>
      <dgm:t>
        <a:bodyPr/>
        <a:lstStyle/>
        <a:p>
          <a:endParaRPr lang="hr-HR" sz="1800" dirty="0"/>
        </a:p>
      </dgm:t>
    </dgm:pt>
    <dgm:pt modelId="{8F50507E-7D29-4C06-8341-288065FC84A5}" type="parTrans" cxnId="{415BEC1A-BEF0-407B-A682-A167591D8045}">
      <dgm:prSet/>
      <dgm:spPr/>
      <dgm:t>
        <a:bodyPr/>
        <a:lstStyle/>
        <a:p>
          <a:endParaRPr lang="hr-HR"/>
        </a:p>
      </dgm:t>
    </dgm:pt>
    <dgm:pt modelId="{B34B4940-0E9B-4DCF-AD4F-6BFC8552A584}" type="sibTrans" cxnId="{415BEC1A-BEF0-407B-A682-A167591D8045}">
      <dgm:prSet/>
      <dgm:spPr/>
      <dgm:t>
        <a:bodyPr/>
        <a:lstStyle/>
        <a:p>
          <a:endParaRPr lang="hr-HR"/>
        </a:p>
      </dgm:t>
    </dgm:pt>
    <dgm:pt modelId="{9C9975B3-669F-4050-ADDF-7CA38A227365}">
      <dgm:prSet custT="1"/>
      <dgm:spPr/>
      <dgm:t>
        <a:bodyPr/>
        <a:lstStyle/>
        <a:p>
          <a:endParaRPr lang="hr-HR" sz="1600" dirty="0"/>
        </a:p>
      </dgm:t>
    </dgm:pt>
    <dgm:pt modelId="{ECC46614-0DC0-437C-B0F4-A1DD61D018D4}" type="parTrans" cxnId="{DE4CF165-56F2-4BE0-BFB1-858E47B50D3E}">
      <dgm:prSet/>
      <dgm:spPr/>
      <dgm:t>
        <a:bodyPr/>
        <a:lstStyle/>
        <a:p>
          <a:endParaRPr lang="hr-HR"/>
        </a:p>
      </dgm:t>
    </dgm:pt>
    <dgm:pt modelId="{D0A699A7-DD93-4E55-B6A1-1F103836F7E0}" type="sibTrans" cxnId="{DE4CF165-56F2-4BE0-BFB1-858E47B50D3E}">
      <dgm:prSet/>
      <dgm:spPr/>
      <dgm:t>
        <a:bodyPr/>
        <a:lstStyle/>
        <a:p>
          <a:endParaRPr lang="hr-HR"/>
        </a:p>
      </dgm:t>
    </dgm:pt>
    <dgm:pt modelId="{9DDF7737-CDD1-4ABF-BFEA-99C8E36C3368}">
      <dgm:prSet/>
      <dgm:spPr/>
      <dgm:t>
        <a:bodyPr/>
        <a:lstStyle/>
        <a:p>
          <a:endParaRPr lang="hr-HR" sz="1100" dirty="0"/>
        </a:p>
      </dgm:t>
    </dgm:pt>
    <dgm:pt modelId="{928E4757-D2DF-448B-8ED6-7F3F6986DCD1}" type="parTrans" cxnId="{08AA008A-68B4-4E2A-BC64-2310FC1AA25E}">
      <dgm:prSet/>
      <dgm:spPr/>
      <dgm:t>
        <a:bodyPr/>
        <a:lstStyle/>
        <a:p>
          <a:endParaRPr lang="hr-HR"/>
        </a:p>
      </dgm:t>
    </dgm:pt>
    <dgm:pt modelId="{A2EEA882-BE90-41C9-B8A2-4768A44F8369}" type="sibTrans" cxnId="{08AA008A-68B4-4E2A-BC64-2310FC1AA25E}">
      <dgm:prSet/>
      <dgm:spPr/>
      <dgm:t>
        <a:bodyPr/>
        <a:lstStyle/>
        <a:p>
          <a:endParaRPr lang="hr-HR"/>
        </a:p>
      </dgm:t>
    </dgm:pt>
    <dgm:pt modelId="{1C7CA2C9-093A-4EC8-97A2-E4496387A307}">
      <dgm:prSet custT="1"/>
      <dgm:spPr/>
      <dgm:t>
        <a:bodyPr/>
        <a:lstStyle/>
        <a:p>
          <a:r>
            <a:rPr lang="hr-HR" sz="1800" dirty="0" smtClean="0">
              <a:solidFill>
                <a:srgbClr val="990000"/>
              </a:solidFill>
              <a:latin typeface="Comic Sans MS" panose="030F0702030302020204" pitchFamily="66" charset="0"/>
            </a:rPr>
            <a:t>računske operacije s cijelim i racionalnim brojevima   i zapisima decimalnih brojeva  nije usvojio kao ni redoslijed izvođenja računskih operacija.</a:t>
          </a:r>
          <a:endParaRPr lang="hr-HR" sz="1800" dirty="0">
            <a:solidFill>
              <a:srgbClr val="990000"/>
            </a:solidFill>
          </a:endParaRPr>
        </a:p>
      </dgm:t>
    </dgm:pt>
    <dgm:pt modelId="{642B904D-177C-4F89-B37E-4CA0CE4330D7}" type="parTrans" cxnId="{A69812DE-0B97-458E-A47B-5BF3CCFC01E9}">
      <dgm:prSet/>
      <dgm:spPr/>
      <dgm:t>
        <a:bodyPr/>
        <a:lstStyle/>
        <a:p>
          <a:endParaRPr lang="hr-HR"/>
        </a:p>
      </dgm:t>
    </dgm:pt>
    <dgm:pt modelId="{D612BCBC-0E14-48B9-A40E-5CC46F35F4D2}" type="sibTrans" cxnId="{A69812DE-0B97-458E-A47B-5BF3CCFC01E9}">
      <dgm:prSet/>
      <dgm:spPr/>
      <dgm:t>
        <a:bodyPr/>
        <a:lstStyle/>
        <a:p>
          <a:endParaRPr lang="hr-HR"/>
        </a:p>
      </dgm:t>
    </dgm:pt>
    <dgm:pt modelId="{E4824297-FB4D-4647-B0F5-F65F9FD6169B}">
      <dgm:prSet custT="1"/>
      <dgm:spPr/>
      <dgm:t>
        <a:bodyPr/>
        <a:lstStyle/>
        <a:p>
          <a:r>
            <a:rPr lang="hr-HR" sz="1800" dirty="0" smtClean="0">
              <a:solidFill>
                <a:srgbClr val="990000"/>
              </a:solidFill>
              <a:latin typeface="Comic Sans MS" panose="030F0702030302020204" pitchFamily="66" charset="0"/>
            </a:rPr>
            <a:t>računske operacije usvojene u manjoj mjeri na način da učenik zbraja i oduzima prirodne brojeve, dok ima problema s množenjem i dijeljenjem. </a:t>
          </a:r>
          <a:endParaRPr lang="hr-HR" sz="1800" dirty="0">
            <a:solidFill>
              <a:srgbClr val="990000"/>
            </a:solidFill>
          </a:endParaRPr>
        </a:p>
      </dgm:t>
    </dgm:pt>
    <dgm:pt modelId="{AAACBA27-2483-4163-B2D2-FE8A95FEC941}" type="parTrans" cxnId="{07B83455-04D5-4502-A34F-27C12B2DADD9}">
      <dgm:prSet/>
      <dgm:spPr/>
      <dgm:t>
        <a:bodyPr/>
        <a:lstStyle/>
        <a:p>
          <a:endParaRPr lang="hr-HR"/>
        </a:p>
      </dgm:t>
    </dgm:pt>
    <dgm:pt modelId="{EDDB8644-8BDE-4303-8D22-76C9444E4FF5}" type="sibTrans" cxnId="{07B83455-04D5-4502-A34F-27C12B2DADD9}">
      <dgm:prSet/>
      <dgm:spPr/>
      <dgm:t>
        <a:bodyPr/>
        <a:lstStyle/>
        <a:p>
          <a:endParaRPr lang="hr-HR"/>
        </a:p>
      </dgm:t>
    </dgm:pt>
    <dgm:pt modelId="{945BC06B-AC06-4BC0-A1A0-85F6F098C61F}">
      <dgm:prSet custT="1"/>
      <dgm:spPr/>
      <dgm:t>
        <a:bodyPr/>
        <a:lstStyle/>
        <a:p>
          <a:r>
            <a:rPr lang="hr-HR" sz="2400" b="1" dirty="0" smtClean="0">
              <a:solidFill>
                <a:schemeClr val="bg1"/>
              </a:solidFill>
              <a:latin typeface="Comic Sans MS" panose="030F0702030302020204" pitchFamily="66" charset="0"/>
              <a:ea typeface="Calibri" panose="020F0502020204030204" pitchFamily="34" charset="0"/>
            </a:rPr>
            <a:t>uočene teškoće kod učenika</a:t>
          </a:r>
          <a:endParaRPr lang="hr-HR" sz="2400" dirty="0">
            <a:solidFill>
              <a:schemeClr val="bg1"/>
            </a:solidFill>
          </a:endParaRPr>
        </a:p>
      </dgm:t>
    </dgm:pt>
    <dgm:pt modelId="{E071D036-A56E-4431-AB4D-17E2AB9CD3B7}" type="parTrans" cxnId="{3A9884D8-58B4-4C4A-90A5-B63DF86CA4B0}">
      <dgm:prSet/>
      <dgm:spPr/>
      <dgm:t>
        <a:bodyPr/>
        <a:lstStyle/>
        <a:p>
          <a:endParaRPr lang="hr-HR"/>
        </a:p>
      </dgm:t>
    </dgm:pt>
    <dgm:pt modelId="{9D37FD6E-1C92-4522-8DD0-45C36A562D30}" type="sibTrans" cxnId="{3A9884D8-58B4-4C4A-90A5-B63DF86CA4B0}">
      <dgm:prSet/>
      <dgm:spPr/>
      <dgm:t>
        <a:bodyPr/>
        <a:lstStyle/>
        <a:p>
          <a:endParaRPr lang="hr-HR"/>
        </a:p>
      </dgm:t>
    </dgm:pt>
    <dgm:pt modelId="{0DB18BAF-5C35-4250-BEEC-385464897FA2}">
      <dgm:prSet custT="1"/>
      <dgm:spPr/>
      <dgm:t>
        <a:bodyPr/>
        <a:lstStyle/>
        <a:p>
          <a:r>
            <a:rPr lang="hr-HR" sz="1800" dirty="0" smtClean="0">
              <a:solidFill>
                <a:srgbClr val="990000"/>
              </a:solidFill>
              <a:latin typeface="Comic Sans MS" panose="030F0702030302020204" pitchFamily="66" charset="0"/>
            </a:rPr>
            <a:t>teškoće  pamćenja i zadržavanja </a:t>
          </a:r>
          <a:r>
            <a:rPr lang="hr-HR" sz="1800" dirty="0" smtClean="0">
              <a:solidFill>
                <a:srgbClr val="990000"/>
              </a:solidFill>
              <a:latin typeface="Comic Sans MS" panose="030F0702030302020204" pitchFamily="66" charset="0"/>
            </a:rPr>
            <a:t>sadržaja i način </a:t>
          </a:r>
          <a:r>
            <a:rPr lang="hr-HR" sz="1800" dirty="0" smtClean="0">
              <a:solidFill>
                <a:srgbClr val="990000"/>
              </a:solidFill>
              <a:latin typeface="Comic Sans MS" panose="030F0702030302020204" pitchFamily="66" charset="0"/>
            </a:rPr>
            <a:t>iskazivanja znanja  nije niti  na razini rješavanja jednostavnih zadataka i zadataka po naučenom modelu </a:t>
          </a:r>
          <a:endParaRPr lang="hr-HR" sz="1800" dirty="0">
            <a:solidFill>
              <a:srgbClr val="990000"/>
            </a:solidFill>
          </a:endParaRPr>
        </a:p>
      </dgm:t>
    </dgm:pt>
    <dgm:pt modelId="{EC639EA6-CD61-47A2-98A7-380EC2FBC4C2}" type="parTrans" cxnId="{A6362463-365A-4FA7-A571-2EE3B7A137EF}">
      <dgm:prSet/>
      <dgm:spPr/>
      <dgm:t>
        <a:bodyPr/>
        <a:lstStyle/>
        <a:p>
          <a:endParaRPr lang="hr-HR"/>
        </a:p>
      </dgm:t>
    </dgm:pt>
    <dgm:pt modelId="{44A8B6FE-4E3C-43B5-804F-BC25DEAC1E2D}" type="sibTrans" cxnId="{A6362463-365A-4FA7-A571-2EE3B7A137EF}">
      <dgm:prSet/>
      <dgm:spPr/>
      <dgm:t>
        <a:bodyPr/>
        <a:lstStyle/>
        <a:p>
          <a:endParaRPr lang="hr-HR"/>
        </a:p>
      </dgm:t>
    </dgm:pt>
    <dgm:pt modelId="{0A6C73FB-68B3-4C59-AC5D-B5ED75FBD01C}">
      <dgm:prSet custT="1"/>
      <dgm:spPr/>
      <dgm:t>
        <a:bodyPr/>
        <a:lstStyle/>
        <a:p>
          <a:endParaRPr lang="hr-HR" sz="1800" dirty="0"/>
        </a:p>
      </dgm:t>
    </dgm:pt>
    <dgm:pt modelId="{3680E40E-70B6-4327-94DE-7D905051C080}" type="parTrans" cxnId="{00496489-18FF-4375-B63A-453E331B2705}">
      <dgm:prSet/>
      <dgm:spPr/>
      <dgm:t>
        <a:bodyPr/>
        <a:lstStyle/>
        <a:p>
          <a:endParaRPr lang="hr-HR"/>
        </a:p>
      </dgm:t>
    </dgm:pt>
    <dgm:pt modelId="{D8109046-728B-476E-B980-38BADB3244FA}" type="sibTrans" cxnId="{00496489-18FF-4375-B63A-453E331B2705}">
      <dgm:prSet/>
      <dgm:spPr/>
      <dgm:t>
        <a:bodyPr/>
        <a:lstStyle/>
        <a:p>
          <a:endParaRPr lang="hr-HR"/>
        </a:p>
      </dgm:t>
    </dgm:pt>
    <dgm:pt modelId="{E7CA4A45-1ECD-408B-B808-08CCF7A7B0C7}">
      <dgm:prSet custT="1"/>
      <dgm:spPr/>
      <dgm:t>
        <a:bodyPr/>
        <a:lstStyle/>
        <a:p>
          <a:endParaRPr lang="hr-HR" sz="1800" dirty="0">
            <a:solidFill>
              <a:srgbClr val="990000"/>
            </a:solidFill>
          </a:endParaRPr>
        </a:p>
      </dgm:t>
    </dgm:pt>
    <dgm:pt modelId="{E10BD289-F7AB-45D0-9ACD-82D83FD0DCF6}" type="parTrans" cxnId="{3424A3EE-243B-457E-A68C-9F94C34CD18A}">
      <dgm:prSet/>
      <dgm:spPr/>
      <dgm:t>
        <a:bodyPr/>
        <a:lstStyle/>
        <a:p>
          <a:endParaRPr lang="hr-HR"/>
        </a:p>
      </dgm:t>
    </dgm:pt>
    <dgm:pt modelId="{8B5D1F0B-4182-456E-8146-183BC361983F}" type="sibTrans" cxnId="{3424A3EE-243B-457E-A68C-9F94C34CD18A}">
      <dgm:prSet/>
      <dgm:spPr/>
      <dgm:t>
        <a:bodyPr/>
        <a:lstStyle/>
        <a:p>
          <a:endParaRPr lang="hr-HR"/>
        </a:p>
      </dgm:t>
    </dgm:pt>
    <dgm:pt modelId="{7E89E728-F752-4753-A202-8224F172F082}">
      <dgm:prSet custT="1"/>
      <dgm:spPr/>
      <dgm:t>
        <a:bodyPr/>
        <a:lstStyle/>
        <a:p>
          <a:endParaRPr lang="hr-HR" sz="1800" dirty="0">
            <a:solidFill>
              <a:srgbClr val="990000"/>
            </a:solidFill>
          </a:endParaRPr>
        </a:p>
      </dgm:t>
    </dgm:pt>
    <dgm:pt modelId="{8A4B0D08-1BAB-449F-8BE4-20F885CDCD8E}" type="parTrans" cxnId="{790DDB4E-BF79-4B4C-8256-FB18BAC5255D}">
      <dgm:prSet/>
      <dgm:spPr/>
      <dgm:t>
        <a:bodyPr/>
        <a:lstStyle/>
        <a:p>
          <a:endParaRPr lang="hr-HR"/>
        </a:p>
      </dgm:t>
    </dgm:pt>
    <dgm:pt modelId="{7EB427DD-5049-406B-930D-B5665E424F04}" type="sibTrans" cxnId="{790DDB4E-BF79-4B4C-8256-FB18BAC5255D}">
      <dgm:prSet/>
      <dgm:spPr/>
      <dgm:t>
        <a:bodyPr/>
        <a:lstStyle/>
        <a:p>
          <a:endParaRPr lang="hr-HR"/>
        </a:p>
      </dgm:t>
    </dgm:pt>
    <dgm:pt modelId="{26444405-117A-48E8-8DE3-1CEC94711D30}">
      <dgm:prSet custT="1"/>
      <dgm:spPr/>
      <dgm:t>
        <a:bodyPr/>
        <a:lstStyle/>
        <a:p>
          <a:endParaRPr lang="hr-HR" sz="1800" dirty="0">
            <a:solidFill>
              <a:srgbClr val="990000"/>
            </a:solidFill>
          </a:endParaRPr>
        </a:p>
      </dgm:t>
    </dgm:pt>
    <dgm:pt modelId="{CDA58853-7445-4315-8CB5-A2A4231E3AD4}" type="parTrans" cxnId="{69795B8A-CCF9-4AB5-8EB3-879F5835794D}">
      <dgm:prSet/>
      <dgm:spPr/>
      <dgm:t>
        <a:bodyPr/>
        <a:lstStyle/>
        <a:p>
          <a:endParaRPr lang="hr-HR"/>
        </a:p>
      </dgm:t>
    </dgm:pt>
    <dgm:pt modelId="{6BC29FBA-29B9-4F9D-A19E-E26E3BBE6D62}" type="sibTrans" cxnId="{69795B8A-CCF9-4AB5-8EB3-879F5835794D}">
      <dgm:prSet/>
      <dgm:spPr/>
      <dgm:t>
        <a:bodyPr/>
        <a:lstStyle/>
        <a:p>
          <a:endParaRPr lang="hr-HR"/>
        </a:p>
      </dgm:t>
    </dgm:pt>
    <dgm:pt modelId="{1A00BBB3-8EB0-47BD-9B6B-24BB6C398B93}">
      <dgm:prSet custT="1"/>
      <dgm:spPr/>
      <dgm:t>
        <a:bodyPr/>
        <a:lstStyle/>
        <a:p>
          <a:endParaRPr lang="hr-HR" sz="1800" dirty="0">
            <a:solidFill>
              <a:srgbClr val="990000"/>
            </a:solidFill>
          </a:endParaRPr>
        </a:p>
      </dgm:t>
    </dgm:pt>
    <dgm:pt modelId="{CCD84C74-AD69-4B25-A901-99A674562345}" type="parTrans" cxnId="{C4D7BC41-2EA3-47B4-B8B5-2ED663416ABF}">
      <dgm:prSet/>
      <dgm:spPr/>
      <dgm:t>
        <a:bodyPr/>
        <a:lstStyle/>
        <a:p>
          <a:endParaRPr lang="hr-HR"/>
        </a:p>
      </dgm:t>
    </dgm:pt>
    <dgm:pt modelId="{155795DF-441A-4C93-96D4-1C6D6FBFEA83}" type="sibTrans" cxnId="{C4D7BC41-2EA3-47B4-B8B5-2ED663416ABF}">
      <dgm:prSet/>
      <dgm:spPr/>
      <dgm:t>
        <a:bodyPr/>
        <a:lstStyle/>
        <a:p>
          <a:endParaRPr lang="hr-HR"/>
        </a:p>
      </dgm:t>
    </dgm:pt>
    <dgm:pt modelId="{9ABE7EA9-5D7B-4FC0-954F-F7257FBD1E23}" type="pres">
      <dgm:prSet presAssocID="{EC27250A-7BD8-4763-9964-4FB4C53D73B5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EB530A4F-56E1-4FB8-9CA4-4CEFEC441111}" type="pres">
      <dgm:prSet presAssocID="{432F1EA5-801D-4E94-8035-2722DBB8769B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AE1FF33-F16C-4AC8-9507-D5DFAF7148AD}" type="pres">
      <dgm:prSet presAssocID="{432F1EA5-801D-4E94-8035-2722DBB8769B}" presName="image" presStyleLbl="fgImgPlace1" presStyleIdx="0" presStyleCnt="2" custScaleX="411135" custScaleY="265327" custLinFactNeighborX="70727" custLinFactNeighborY="92898"/>
      <dgm:spPr>
        <a:blipFill rotWithShape="1">
          <a:blip xmlns:r="http://schemas.openxmlformats.org/officeDocument/2006/relationships" r:embed="rId1"/>
          <a:stretch>
            <a:fillRect/>
          </a:stretch>
        </a:blipFill>
        <a:effectLst>
          <a:softEdge rad="215900"/>
        </a:effectLst>
      </dgm:spPr>
      <dgm:t>
        <a:bodyPr/>
        <a:lstStyle/>
        <a:p>
          <a:endParaRPr lang="hr-HR"/>
        </a:p>
      </dgm:t>
    </dgm:pt>
    <dgm:pt modelId="{35457D51-BC6C-4016-A95B-04A55B9F3DC6}" type="pres">
      <dgm:prSet presAssocID="{432F1EA5-801D-4E94-8035-2722DBB8769B}" presName="childNode" presStyleLbl="node1" presStyleIdx="0" presStyleCnt="2" custScaleX="204097" custScaleY="42626" custLinFactNeighborX="-26124" custLinFactNeighborY="-433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57B9E82-A9EB-4A79-B82A-DD0A3A45EBD8}" type="pres">
      <dgm:prSet presAssocID="{432F1EA5-801D-4E94-8035-2722DBB8769B}" presName="parentNode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1A91DDF-D00E-454E-8C48-98FA5B460154}" type="pres">
      <dgm:prSet presAssocID="{5AD50F2D-BCA9-456A-BADF-40BBD8AC46F5}" presName="sibTrans" presStyleCnt="0"/>
      <dgm:spPr/>
      <dgm:t>
        <a:bodyPr/>
        <a:lstStyle/>
        <a:p>
          <a:endParaRPr lang="hr-HR"/>
        </a:p>
      </dgm:t>
    </dgm:pt>
    <dgm:pt modelId="{DD3323E3-C39F-405D-BCCC-E7BBFD7E372E}" type="pres">
      <dgm:prSet presAssocID="{B6C895EB-8404-4680-B4F4-C7B57EBDBCC1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B4E095A-DCCD-44FE-B475-AC2EB059B610}" type="pres">
      <dgm:prSet presAssocID="{B6C895EB-8404-4680-B4F4-C7B57EBDBCC1}" presName="image" presStyleLbl="fgImgPlace1" presStyleIdx="1" presStyleCnt="2" custScaleX="399788" custScaleY="319371" custLinFactX="-392239" custLinFactY="442221" custLinFactNeighborX="-400000" custLinFactNeighborY="500000"/>
      <dgm:spPr>
        <a:blipFill rotWithShape="1">
          <a:blip xmlns:r="http://schemas.openxmlformats.org/officeDocument/2006/relationships" r:embed="rId2"/>
          <a:stretch>
            <a:fillRect/>
          </a:stretch>
        </a:blipFill>
        <a:effectLst>
          <a:softEdge rad="228600"/>
        </a:effectLst>
      </dgm:spPr>
      <dgm:t>
        <a:bodyPr/>
        <a:lstStyle/>
        <a:p>
          <a:endParaRPr lang="hr-HR"/>
        </a:p>
      </dgm:t>
    </dgm:pt>
    <dgm:pt modelId="{BA5E0F8B-78B5-4090-A505-E9664B5DC1C9}" type="pres">
      <dgm:prSet presAssocID="{B6C895EB-8404-4680-B4F4-C7B57EBDBCC1}" presName="childNode" presStyleLbl="node1" presStyleIdx="1" presStyleCnt="2" custScaleX="422182" custScaleY="127199" custLinFactNeighborX="-21609" custLinFactNeighborY="-404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87544E4-CCD1-4DF8-842C-CA120C963FCC}" type="pres">
      <dgm:prSet presAssocID="{B6C895EB-8404-4680-B4F4-C7B57EBDBCC1}" presName="parentNode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415BEC1A-BEF0-407B-A682-A167591D8045}" srcId="{B6C895EB-8404-4680-B4F4-C7B57EBDBCC1}" destId="{0142592F-A04C-4C5E-832A-48488140F1BD}" srcOrd="9" destOrd="0" parTransId="{8F50507E-7D29-4C06-8341-288065FC84A5}" sibTransId="{B34B4940-0E9B-4DCF-AD4F-6BFC8552A584}"/>
    <dgm:cxn modelId="{E770D9F3-D235-41F9-8224-6BC70945C7D8}" srcId="{EC27250A-7BD8-4763-9964-4FB4C53D73B5}" destId="{432F1EA5-801D-4E94-8035-2722DBB8769B}" srcOrd="0" destOrd="0" parTransId="{91796064-DD45-4A1D-9366-06A00180C86D}" sibTransId="{5AD50F2D-BCA9-456A-BADF-40BBD8AC46F5}"/>
    <dgm:cxn modelId="{9C4C8B3E-6252-429C-9F20-36C5AF8895CF}" type="presOf" srcId="{26444405-117A-48E8-8DE3-1CEC94711D30}" destId="{BA5E0F8B-78B5-4090-A505-E9664B5DC1C9}" srcOrd="0" destOrd="6" presId="urn:microsoft.com/office/officeart/2005/8/layout/hList2"/>
    <dgm:cxn modelId="{98FE689A-C5E1-4291-9D9F-5E45DCB17EF8}" type="presOf" srcId="{0142592F-A04C-4C5E-832A-48488140F1BD}" destId="{BA5E0F8B-78B5-4090-A505-E9664B5DC1C9}" srcOrd="0" destOrd="9" presId="urn:microsoft.com/office/officeart/2005/8/layout/hList2"/>
    <dgm:cxn modelId="{D272F4AD-CDE4-484E-84DF-C2ACBC38A3A4}" type="presOf" srcId="{945BC06B-AC06-4BC0-A1A0-85F6F098C61F}" destId="{35457D51-BC6C-4016-A95B-04A55B9F3DC6}" srcOrd="0" destOrd="0" presId="urn:microsoft.com/office/officeart/2005/8/layout/hList2"/>
    <dgm:cxn modelId="{35C4D7FB-A7E4-4E43-94AC-04329CB20B76}" type="presOf" srcId="{1C7CA2C9-093A-4EC8-97A2-E4496387A307}" destId="{BA5E0F8B-78B5-4090-A505-E9664B5DC1C9}" srcOrd="0" destOrd="4" presId="urn:microsoft.com/office/officeart/2005/8/layout/hList2"/>
    <dgm:cxn modelId="{3A9884D8-58B4-4C4A-90A5-B63DF86CA4B0}" srcId="{432F1EA5-801D-4E94-8035-2722DBB8769B}" destId="{945BC06B-AC06-4BC0-A1A0-85F6F098C61F}" srcOrd="0" destOrd="0" parTransId="{E071D036-A56E-4431-AB4D-17E2AB9CD3B7}" sibTransId="{9D37FD6E-1C92-4522-8DD0-45C36A562D30}"/>
    <dgm:cxn modelId="{139F0C6D-0A87-4F2B-9315-A8BEEAB683E3}" type="presOf" srcId="{E7CA4A45-1ECD-408B-B808-08CCF7A7B0C7}" destId="{BA5E0F8B-78B5-4090-A505-E9664B5DC1C9}" srcOrd="0" destOrd="3" presId="urn:microsoft.com/office/officeart/2005/8/layout/hList2"/>
    <dgm:cxn modelId="{C4D7BC41-2EA3-47B4-B8B5-2ED663416ABF}" srcId="{B6C895EB-8404-4680-B4F4-C7B57EBDBCC1}" destId="{1A00BBB3-8EB0-47BD-9B6B-24BB6C398B93}" srcOrd="5" destOrd="0" parTransId="{CCD84C74-AD69-4B25-A901-99A674562345}" sibTransId="{155795DF-441A-4C93-96D4-1C6D6FBFEA83}"/>
    <dgm:cxn modelId="{00496489-18FF-4375-B63A-453E331B2705}" srcId="{B6C895EB-8404-4680-B4F4-C7B57EBDBCC1}" destId="{0A6C73FB-68B3-4C59-AC5D-B5ED75FBD01C}" srcOrd="8" destOrd="0" parTransId="{3680E40E-70B6-4327-94DE-7D905051C080}" sibTransId="{D8109046-728B-476E-B980-38BADB3244FA}"/>
    <dgm:cxn modelId="{790DDB4E-BF79-4B4C-8256-FB18BAC5255D}" srcId="{B6C895EB-8404-4680-B4F4-C7B57EBDBCC1}" destId="{7E89E728-F752-4753-A202-8224F172F082}" srcOrd="2" destOrd="0" parTransId="{8A4B0D08-1BAB-449F-8BE4-20F885CDCD8E}" sibTransId="{7EB427DD-5049-406B-930D-B5665E424F04}"/>
    <dgm:cxn modelId="{07B83455-04D5-4502-A34F-27C12B2DADD9}" srcId="{B6C895EB-8404-4680-B4F4-C7B57EBDBCC1}" destId="{E4824297-FB4D-4647-B0F5-F65F9FD6169B}" srcOrd="1" destOrd="0" parTransId="{AAACBA27-2483-4163-B2D2-FE8A95FEC941}" sibTransId="{EDDB8644-8BDE-4303-8D22-76C9444E4FF5}"/>
    <dgm:cxn modelId="{05A20ED3-8089-408C-AD38-C29CEF9A7702}" srcId="{EC27250A-7BD8-4763-9964-4FB4C53D73B5}" destId="{B6C895EB-8404-4680-B4F4-C7B57EBDBCC1}" srcOrd="1" destOrd="0" parTransId="{1D67FB0C-8D1C-44C1-8866-E9E2FD974ED7}" sibTransId="{94875389-C416-4ADE-BD87-F37EB6B7C271}"/>
    <dgm:cxn modelId="{08AA008A-68B4-4E2A-BC64-2310FC1AA25E}" srcId="{B6C895EB-8404-4680-B4F4-C7B57EBDBCC1}" destId="{9DDF7737-CDD1-4ABF-BFEA-99C8E36C3368}" srcOrd="0" destOrd="0" parTransId="{928E4757-D2DF-448B-8ED6-7F3F6986DCD1}" sibTransId="{A2EEA882-BE90-41C9-B8A2-4768A44F8369}"/>
    <dgm:cxn modelId="{A69812DE-0B97-458E-A47B-5BF3CCFC01E9}" srcId="{B6C895EB-8404-4680-B4F4-C7B57EBDBCC1}" destId="{1C7CA2C9-093A-4EC8-97A2-E4496387A307}" srcOrd="4" destOrd="0" parTransId="{642B904D-177C-4F89-B37E-4CA0CE4330D7}" sibTransId="{D612BCBC-0E14-48B9-A40E-5CC46F35F4D2}"/>
    <dgm:cxn modelId="{B9204B98-112A-48DD-B0A1-9811A1951CF8}" type="presOf" srcId="{B6C895EB-8404-4680-B4F4-C7B57EBDBCC1}" destId="{F87544E4-CCD1-4DF8-842C-CA120C963FCC}" srcOrd="0" destOrd="0" presId="urn:microsoft.com/office/officeart/2005/8/layout/hList2"/>
    <dgm:cxn modelId="{CAF0DE09-F283-4B94-9E9B-A070C3FD4141}" type="presOf" srcId="{E4824297-FB4D-4647-B0F5-F65F9FD6169B}" destId="{BA5E0F8B-78B5-4090-A505-E9664B5DC1C9}" srcOrd="0" destOrd="1" presId="urn:microsoft.com/office/officeart/2005/8/layout/hList2"/>
    <dgm:cxn modelId="{3424A3EE-243B-457E-A68C-9F94C34CD18A}" srcId="{B6C895EB-8404-4680-B4F4-C7B57EBDBCC1}" destId="{E7CA4A45-1ECD-408B-B808-08CCF7A7B0C7}" srcOrd="3" destOrd="0" parTransId="{E10BD289-F7AB-45D0-9ACD-82D83FD0DCF6}" sibTransId="{8B5D1F0B-4182-456E-8146-183BC361983F}"/>
    <dgm:cxn modelId="{66AE255E-3BFC-40C9-A65B-1FD963F67D2C}" type="presOf" srcId="{9C9975B3-669F-4050-ADDF-7CA38A227365}" destId="{BA5E0F8B-78B5-4090-A505-E9664B5DC1C9}" srcOrd="0" destOrd="10" presId="urn:microsoft.com/office/officeart/2005/8/layout/hList2"/>
    <dgm:cxn modelId="{69795B8A-CCF9-4AB5-8EB3-879F5835794D}" srcId="{B6C895EB-8404-4680-B4F4-C7B57EBDBCC1}" destId="{26444405-117A-48E8-8DE3-1CEC94711D30}" srcOrd="6" destOrd="0" parTransId="{CDA58853-7445-4315-8CB5-A2A4231E3AD4}" sibTransId="{6BC29FBA-29B9-4F9D-A19E-E26E3BBE6D62}"/>
    <dgm:cxn modelId="{A6362463-365A-4FA7-A571-2EE3B7A137EF}" srcId="{B6C895EB-8404-4680-B4F4-C7B57EBDBCC1}" destId="{0DB18BAF-5C35-4250-BEEC-385464897FA2}" srcOrd="7" destOrd="0" parTransId="{EC639EA6-CD61-47A2-98A7-380EC2FBC4C2}" sibTransId="{44A8B6FE-4E3C-43B5-804F-BC25DEAC1E2D}"/>
    <dgm:cxn modelId="{30FE6247-CA54-4EDD-92B5-22F00A533194}" type="presOf" srcId="{EC27250A-7BD8-4763-9964-4FB4C53D73B5}" destId="{9ABE7EA9-5D7B-4FC0-954F-F7257FBD1E23}" srcOrd="0" destOrd="0" presId="urn:microsoft.com/office/officeart/2005/8/layout/hList2"/>
    <dgm:cxn modelId="{503815EA-E636-4E88-BDA1-DB2676A25FFB}" type="presOf" srcId="{0DB18BAF-5C35-4250-BEEC-385464897FA2}" destId="{BA5E0F8B-78B5-4090-A505-E9664B5DC1C9}" srcOrd="0" destOrd="7" presId="urn:microsoft.com/office/officeart/2005/8/layout/hList2"/>
    <dgm:cxn modelId="{2B6EA561-C0B3-405C-9579-974C98F51254}" type="presOf" srcId="{432F1EA5-801D-4E94-8035-2722DBB8769B}" destId="{F57B9E82-A9EB-4A79-B82A-DD0A3A45EBD8}" srcOrd="0" destOrd="0" presId="urn:microsoft.com/office/officeart/2005/8/layout/hList2"/>
    <dgm:cxn modelId="{96E6A3D7-F7B6-450C-9494-09B3710DC1E6}" type="presOf" srcId="{9DDF7737-CDD1-4ABF-BFEA-99C8E36C3368}" destId="{BA5E0F8B-78B5-4090-A505-E9664B5DC1C9}" srcOrd="0" destOrd="0" presId="urn:microsoft.com/office/officeart/2005/8/layout/hList2"/>
    <dgm:cxn modelId="{F48EC8BD-1968-48E4-8032-B7FB60AB0237}" type="presOf" srcId="{7E89E728-F752-4753-A202-8224F172F082}" destId="{BA5E0F8B-78B5-4090-A505-E9664B5DC1C9}" srcOrd="0" destOrd="2" presId="urn:microsoft.com/office/officeart/2005/8/layout/hList2"/>
    <dgm:cxn modelId="{DE4CF165-56F2-4BE0-BFB1-858E47B50D3E}" srcId="{B6C895EB-8404-4680-B4F4-C7B57EBDBCC1}" destId="{9C9975B3-669F-4050-ADDF-7CA38A227365}" srcOrd="10" destOrd="0" parTransId="{ECC46614-0DC0-437C-B0F4-A1DD61D018D4}" sibTransId="{D0A699A7-DD93-4E55-B6A1-1F103836F7E0}"/>
    <dgm:cxn modelId="{C7B5303B-491D-4B86-9278-43F0AC843903}" type="presOf" srcId="{0A6C73FB-68B3-4C59-AC5D-B5ED75FBD01C}" destId="{BA5E0F8B-78B5-4090-A505-E9664B5DC1C9}" srcOrd="0" destOrd="8" presId="urn:microsoft.com/office/officeart/2005/8/layout/hList2"/>
    <dgm:cxn modelId="{FB6E12E2-7C21-4151-9E63-0C68B42F5AD9}" type="presOf" srcId="{1A00BBB3-8EB0-47BD-9B6B-24BB6C398B93}" destId="{BA5E0F8B-78B5-4090-A505-E9664B5DC1C9}" srcOrd="0" destOrd="5" presId="urn:microsoft.com/office/officeart/2005/8/layout/hList2"/>
    <dgm:cxn modelId="{2BA8A090-01EA-45A8-B503-92D115AA0EB9}" type="presParOf" srcId="{9ABE7EA9-5D7B-4FC0-954F-F7257FBD1E23}" destId="{EB530A4F-56E1-4FB8-9CA4-4CEFEC441111}" srcOrd="0" destOrd="0" presId="urn:microsoft.com/office/officeart/2005/8/layout/hList2"/>
    <dgm:cxn modelId="{FFCB4F2B-9AF8-40C4-8297-B02E6E10ADC5}" type="presParOf" srcId="{EB530A4F-56E1-4FB8-9CA4-4CEFEC441111}" destId="{EAE1FF33-F16C-4AC8-9507-D5DFAF7148AD}" srcOrd="0" destOrd="0" presId="urn:microsoft.com/office/officeart/2005/8/layout/hList2"/>
    <dgm:cxn modelId="{B81DEFBF-2E61-48CC-898E-3EDE6B99677C}" type="presParOf" srcId="{EB530A4F-56E1-4FB8-9CA4-4CEFEC441111}" destId="{35457D51-BC6C-4016-A95B-04A55B9F3DC6}" srcOrd="1" destOrd="0" presId="urn:microsoft.com/office/officeart/2005/8/layout/hList2"/>
    <dgm:cxn modelId="{56BE3733-249F-4140-AD4E-A92F1CA98721}" type="presParOf" srcId="{EB530A4F-56E1-4FB8-9CA4-4CEFEC441111}" destId="{F57B9E82-A9EB-4A79-B82A-DD0A3A45EBD8}" srcOrd="2" destOrd="0" presId="urn:microsoft.com/office/officeart/2005/8/layout/hList2"/>
    <dgm:cxn modelId="{DBBE07B6-C644-4CCD-B6E7-023CE524B677}" type="presParOf" srcId="{9ABE7EA9-5D7B-4FC0-954F-F7257FBD1E23}" destId="{11A91DDF-D00E-454E-8C48-98FA5B460154}" srcOrd="1" destOrd="0" presId="urn:microsoft.com/office/officeart/2005/8/layout/hList2"/>
    <dgm:cxn modelId="{1089D413-817A-4F32-B8B2-8D1EDACD6D29}" type="presParOf" srcId="{9ABE7EA9-5D7B-4FC0-954F-F7257FBD1E23}" destId="{DD3323E3-C39F-405D-BCCC-E7BBFD7E372E}" srcOrd="2" destOrd="0" presId="urn:microsoft.com/office/officeart/2005/8/layout/hList2"/>
    <dgm:cxn modelId="{46440E81-E3B7-4E2D-80B1-FE6E21DBC4E8}" type="presParOf" srcId="{DD3323E3-C39F-405D-BCCC-E7BBFD7E372E}" destId="{CB4E095A-DCCD-44FE-B475-AC2EB059B610}" srcOrd="0" destOrd="0" presId="urn:microsoft.com/office/officeart/2005/8/layout/hList2"/>
    <dgm:cxn modelId="{3BE5DA76-AC88-4753-9704-17365918E304}" type="presParOf" srcId="{DD3323E3-C39F-405D-BCCC-E7BBFD7E372E}" destId="{BA5E0F8B-78B5-4090-A505-E9664B5DC1C9}" srcOrd="1" destOrd="0" presId="urn:microsoft.com/office/officeart/2005/8/layout/hList2"/>
    <dgm:cxn modelId="{607C1E75-73A4-4B06-AF5B-898843220279}" type="presParOf" srcId="{DD3323E3-C39F-405D-BCCC-E7BBFD7E372E}" destId="{F87544E4-CCD1-4DF8-842C-CA120C963FCC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C27250A-7BD8-4763-9964-4FB4C53D73B5}" type="doc">
      <dgm:prSet loTypeId="urn:microsoft.com/office/officeart/2005/8/layout/h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hr-HR"/>
        </a:p>
      </dgm:t>
    </dgm:pt>
    <dgm:pt modelId="{432F1EA5-801D-4E94-8035-2722DBB8769B}">
      <dgm:prSet phldrT="[Tekst]"/>
      <dgm:spPr/>
      <dgm:t>
        <a:bodyPr/>
        <a:lstStyle/>
        <a:p>
          <a:endParaRPr lang="hr-HR" dirty="0"/>
        </a:p>
      </dgm:t>
    </dgm:pt>
    <dgm:pt modelId="{5AD50F2D-BCA9-456A-BADF-40BBD8AC46F5}" type="sibTrans" cxnId="{E770D9F3-D235-41F9-8224-6BC70945C7D8}">
      <dgm:prSet/>
      <dgm:spPr/>
      <dgm:t>
        <a:bodyPr/>
        <a:lstStyle/>
        <a:p>
          <a:endParaRPr lang="hr-HR"/>
        </a:p>
      </dgm:t>
    </dgm:pt>
    <dgm:pt modelId="{91796064-DD45-4A1D-9366-06A00180C86D}" type="parTrans" cxnId="{E770D9F3-D235-41F9-8224-6BC70945C7D8}">
      <dgm:prSet/>
      <dgm:spPr/>
      <dgm:t>
        <a:bodyPr/>
        <a:lstStyle/>
        <a:p>
          <a:endParaRPr lang="hr-HR"/>
        </a:p>
      </dgm:t>
    </dgm:pt>
    <dgm:pt modelId="{B6C895EB-8404-4680-B4F4-C7B57EBDBCC1}">
      <dgm:prSet/>
      <dgm:spPr/>
      <dgm:t>
        <a:bodyPr/>
        <a:lstStyle/>
        <a:p>
          <a:endParaRPr lang="hr-HR" dirty="0"/>
        </a:p>
      </dgm:t>
    </dgm:pt>
    <dgm:pt modelId="{1D67FB0C-8D1C-44C1-8866-E9E2FD974ED7}" type="parTrans" cxnId="{05A20ED3-8089-408C-AD38-C29CEF9A7702}">
      <dgm:prSet/>
      <dgm:spPr/>
      <dgm:t>
        <a:bodyPr/>
        <a:lstStyle/>
        <a:p>
          <a:endParaRPr lang="hr-HR"/>
        </a:p>
      </dgm:t>
    </dgm:pt>
    <dgm:pt modelId="{94875389-C416-4ADE-BD87-F37EB6B7C271}" type="sibTrans" cxnId="{05A20ED3-8089-408C-AD38-C29CEF9A7702}">
      <dgm:prSet/>
      <dgm:spPr/>
      <dgm:t>
        <a:bodyPr/>
        <a:lstStyle/>
        <a:p>
          <a:endParaRPr lang="hr-HR"/>
        </a:p>
      </dgm:t>
    </dgm:pt>
    <dgm:pt modelId="{0142592F-A04C-4C5E-832A-48488140F1BD}">
      <dgm:prSet custT="1"/>
      <dgm:spPr/>
      <dgm:t>
        <a:bodyPr/>
        <a:lstStyle/>
        <a:p>
          <a:r>
            <a:rPr lang="hr-HR" sz="1800" dirty="0" smtClean="0">
              <a:solidFill>
                <a:srgbClr val="990000"/>
              </a:solidFill>
              <a:latin typeface="Comic Sans MS" panose="030F0702030302020204" pitchFamily="66" charset="0"/>
            </a:rPr>
            <a:t>izražene teškoće apstrakcije i zaključivanja </a:t>
          </a:r>
          <a:r>
            <a:rPr lang="hr-HR" sz="1800" dirty="0" smtClean="0">
              <a:solidFill>
                <a:srgbClr val="990000"/>
              </a:solidFill>
              <a:latin typeface="Comic Sans MS" panose="030F0702030302020204" pitchFamily="66" charset="0"/>
            </a:rPr>
            <a:t>- pokazuje  </a:t>
          </a:r>
          <a:r>
            <a:rPr lang="hr-HR" sz="1800" dirty="0" smtClean="0">
              <a:solidFill>
                <a:srgbClr val="990000"/>
              </a:solidFill>
              <a:latin typeface="Comic Sans MS" panose="030F0702030302020204" pitchFamily="66" charset="0"/>
            </a:rPr>
            <a:t>velike  teškoće u razumijevanju najjednostavnijih uputa koje se odnose na matematičke pojmove</a:t>
          </a:r>
          <a:endParaRPr lang="hr-HR" sz="1800" dirty="0">
            <a:solidFill>
              <a:srgbClr val="990000"/>
            </a:solidFill>
            <a:latin typeface="Comic Sans MS" panose="030F0702030302020204" pitchFamily="66" charset="0"/>
          </a:endParaRPr>
        </a:p>
      </dgm:t>
    </dgm:pt>
    <dgm:pt modelId="{8F50507E-7D29-4C06-8341-288065FC84A5}" type="parTrans" cxnId="{415BEC1A-BEF0-407B-A682-A167591D8045}">
      <dgm:prSet/>
      <dgm:spPr/>
      <dgm:t>
        <a:bodyPr/>
        <a:lstStyle/>
        <a:p>
          <a:endParaRPr lang="hr-HR"/>
        </a:p>
      </dgm:t>
    </dgm:pt>
    <dgm:pt modelId="{B34B4940-0E9B-4DCF-AD4F-6BFC8552A584}" type="sibTrans" cxnId="{415BEC1A-BEF0-407B-A682-A167591D8045}">
      <dgm:prSet/>
      <dgm:spPr/>
      <dgm:t>
        <a:bodyPr/>
        <a:lstStyle/>
        <a:p>
          <a:endParaRPr lang="hr-HR"/>
        </a:p>
      </dgm:t>
    </dgm:pt>
    <dgm:pt modelId="{9C9975B3-669F-4050-ADDF-7CA38A227365}">
      <dgm:prSet custT="1"/>
      <dgm:spPr/>
      <dgm:t>
        <a:bodyPr/>
        <a:lstStyle/>
        <a:p>
          <a:endParaRPr lang="hr-HR" sz="1800" dirty="0"/>
        </a:p>
      </dgm:t>
    </dgm:pt>
    <dgm:pt modelId="{ECC46614-0DC0-437C-B0F4-A1DD61D018D4}" type="parTrans" cxnId="{DE4CF165-56F2-4BE0-BFB1-858E47B50D3E}">
      <dgm:prSet/>
      <dgm:spPr/>
      <dgm:t>
        <a:bodyPr/>
        <a:lstStyle/>
        <a:p>
          <a:endParaRPr lang="hr-HR"/>
        </a:p>
      </dgm:t>
    </dgm:pt>
    <dgm:pt modelId="{D0A699A7-DD93-4E55-B6A1-1F103836F7E0}" type="sibTrans" cxnId="{DE4CF165-56F2-4BE0-BFB1-858E47B50D3E}">
      <dgm:prSet/>
      <dgm:spPr/>
      <dgm:t>
        <a:bodyPr/>
        <a:lstStyle/>
        <a:p>
          <a:endParaRPr lang="hr-HR"/>
        </a:p>
      </dgm:t>
    </dgm:pt>
    <dgm:pt modelId="{9DDF7737-CDD1-4ABF-BFEA-99C8E36C3368}">
      <dgm:prSet/>
      <dgm:spPr/>
      <dgm:t>
        <a:bodyPr/>
        <a:lstStyle/>
        <a:p>
          <a:endParaRPr lang="hr-HR" sz="1100" dirty="0"/>
        </a:p>
      </dgm:t>
    </dgm:pt>
    <dgm:pt modelId="{928E4757-D2DF-448B-8ED6-7F3F6986DCD1}" type="parTrans" cxnId="{08AA008A-68B4-4E2A-BC64-2310FC1AA25E}">
      <dgm:prSet/>
      <dgm:spPr/>
      <dgm:t>
        <a:bodyPr/>
        <a:lstStyle/>
        <a:p>
          <a:endParaRPr lang="hr-HR"/>
        </a:p>
      </dgm:t>
    </dgm:pt>
    <dgm:pt modelId="{A2EEA882-BE90-41C9-B8A2-4768A44F8369}" type="sibTrans" cxnId="{08AA008A-68B4-4E2A-BC64-2310FC1AA25E}">
      <dgm:prSet/>
      <dgm:spPr/>
      <dgm:t>
        <a:bodyPr/>
        <a:lstStyle/>
        <a:p>
          <a:endParaRPr lang="hr-HR"/>
        </a:p>
      </dgm:t>
    </dgm:pt>
    <dgm:pt modelId="{945BC06B-AC06-4BC0-A1A0-85F6F098C61F}">
      <dgm:prSet custT="1"/>
      <dgm:spPr/>
      <dgm:t>
        <a:bodyPr/>
        <a:lstStyle/>
        <a:p>
          <a:r>
            <a:rPr lang="hr-HR" sz="2400" b="1" dirty="0" smtClean="0">
              <a:solidFill>
                <a:schemeClr val="bg1"/>
              </a:solidFill>
              <a:latin typeface="Comic Sans MS" panose="030F0702030302020204" pitchFamily="66" charset="0"/>
              <a:ea typeface="Calibri" panose="020F0502020204030204" pitchFamily="34" charset="0"/>
            </a:rPr>
            <a:t>uočene teškoće kod učenika</a:t>
          </a:r>
          <a:endParaRPr lang="hr-HR" sz="2400" dirty="0">
            <a:solidFill>
              <a:schemeClr val="bg1"/>
            </a:solidFill>
          </a:endParaRPr>
        </a:p>
      </dgm:t>
    </dgm:pt>
    <dgm:pt modelId="{E071D036-A56E-4431-AB4D-17E2AB9CD3B7}" type="parTrans" cxnId="{3A9884D8-58B4-4C4A-90A5-B63DF86CA4B0}">
      <dgm:prSet/>
      <dgm:spPr/>
      <dgm:t>
        <a:bodyPr/>
        <a:lstStyle/>
        <a:p>
          <a:endParaRPr lang="hr-HR"/>
        </a:p>
      </dgm:t>
    </dgm:pt>
    <dgm:pt modelId="{9D37FD6E-1C92-4522-8DD0-45C36A562D30}" type="sibTrans" cxnId="{3A9884D8-58B4-4C4A-90A5-B63DF86CA4B0}">
      <dgm:prSet/>
      <dgm:spPr/>
      <dgm:t>
        <a:bodyPr/>
        <a:lstStyle/>
        <a:p>
          <a:endParaRPr lang="hr-HR"/>
        </a:p>
      </dgm:t>
    </dgm:pt>
    <dgm:pt modelId="{E7CA4A45-1ECD-408B-B808-08CCF7A7B0C7}">
      <dgm:prSet custT="1"/>
      <dgm:spPr/>
      <dgm:t>
        <a:bodyPr/>
        <a:lstStyle/>
        <a:p>
          <a:r>
            <a:rPr lang="hr-HR" sz="1800" dirty="0" smtClean="0">
              <a:solidFill>
                <a:srgbClr val="990000"/>
              </a:solidFill>
              <a:latin typeface="Comic Sans MS" panose="030F0702030302020204" pitchFamily="66" charset="0"/>
            </a:rPr>
            <a:t>unatoč dobivenim informacijama iz osnovne škole kako učenik koristi kalkulator, navedeno ne zna( x,=)</a:t>
          </a:r>
          <a:endParaRPr lang="hr-HR" sz="1800" dirty="0">
            <a:solidFill>
              <a:srgbClr val="990000"/>
            </a:solidFill>
            <a:latin typeface="Comic Sans MS" panose="030F0702030302020204" pitchFamily="66" charset="0"/>
          </a:endParaRPr>
        </a:p>
      </dgm:t>
    </dgm:pt>
    <dgm:pt modelId="{E10BD289-F7AB-45D0-9ACD-82D83FD0DCF6}" type="parTrans" cxnId="{3424A3EE-243B-457E-A68C-9F94C34CD18A}">
      <dgm:prSet/>
      <dgm:spPr/>
      <dgm:t>
        <a:bodyPr/>
        <a:lstStyle/>
        <a:p>
          <a:endParaRPr lang="hr-HR"/>
        </a:p>
      </dgm:t>
    </dgm:pt>
    <dgm:pt modelId="{8B5D1F0B-4182-456E-8146-183BC361983F}" type="sibTrans" cxnId="{3424A3EE-243B-457E-A68C-9F94C34CD18A}">
      <dgm:prSet/>
      <dgm:spPr/>
      <dgm:t>
        <a:bodyPr/>
        <a:lstStyle/>
        <a:p>
          <a:endParaRPr lang="hr-HR"/>
        </a:p>
      </dgm:t>
    </dgm:pt>
    <dgm:pt modelId="{0A839A80-4081-4D2C-9BD6-5AF138B08AC6}">
      <dgm:prSet custT="1"/>
      <dgm:spPr/>
      <dgm:t>
        <a:bodyPr/>
        <a:lstStyle/>
        <a:p>
          <a:r>
            <a:rPr lang="hr-HR" sz="1800" dirty="0" smtClean="0">
              <a:solidFill>
                <a:srgbClr val="990000"/>
              </a:solidFill>
              <a:latin typeface="Comic Sans MS" panose="030F0702030302020204" pitchFamily="66" charset="0"/>
            </a:rPr>
            <a:t>geometrijsko predočavanje, poznavanje mjernih jedinica, predočavanje zadanih likova na papiru i crtanje djelomično poznaje</a:t>
          </a:r>
          <a:endParaRPr lang="hr-HR" sz="1800" dirty="0">
            <a:solidFill>
              <a:srgbClr val="990000"/>
            </a:solidFill>
            <a:latin typeface="Comic Sans MS" panose="030F0702030302020204" pitchFamily="66" charset="0"/>
          </a:endParaRPr>
        </a:p>
      </dgm:t>
    </dgm:pt>
    <dgm:pt modelId="{C6C36F33-70D1-4498-9488-E96CD325EC76}" type="parTrans" cxnId="{34D611A6-C84C-4B62-9F1F-34ED982D3CE9}">
      <dgm:prSet/>
      <dgm:spPr/>
      <dgm:t>
        <a:bodyPr/>
        <a:lstStyle/>
        <a:p>
          <a:endParaRPr lang="hr-HR"/>
        </a:p>
      </dgm:t>
    </dgm:pt>
    <dgm:pt modelId="{1D58CD6D-FA1B-420B-A763-471AE9850D0C}" type="sibTrans" cxnId="{34D611A6-C84C-4B62-9F1F-34ED982D3CE9}">
      <dgm:prSet/>
      <dgm:spPr/>
      <dgm:t>
        <a:bodyPr/>
        <a:lstStyle/>
        <a:p>
          <a:endParaRPr lang="hr-HR"/>
        </a:p>
      </dgm:t>
    </dgm:pt>
    <dgm:pt modelId="{B58F2CB3-7BBB-4D5C-AA92-74CB29AD5E4A}">
      <dgm:prSet custT="1"/>
      <dgm:spPr/>
      <dgm:t>
        <a:bodyPr/>
        <a:lstStyle/>
        <a:p>
          <a:endParaRPr lang="hr-HR" sz="1800" dirty="0">
            <a:solidFill>
              <a:srgbClr val="990000"/>
            </a:solidFill>
            <a:latin typeface="Comic Sans MS" panose="030F0702030302020204" pitchFamily="66" charset="0"/>
          </a:endParaRPr>
        </a:p>
      </dgm:t>
    </dgm:pt>
    <dgm:pt modelId="{0F907A84-9A7B-4778-8DC9-A54B962EFF5C}" type="parTrans" cxnId="{097A79B4-E9B2-4278-B0DA-BCA37A591730}">
      <dgm:prSet/>
      <dgm:spPr/>
      <dgm:t>
        <a:bodyPr/>
        <a:lstStyle/>
        <a:p>
          <a:endParaRPr lang="hr-HR"/>
        </a:p>
      </dgm:t>
    </dgm:pt>
    <dgm:pt modelId="{419A73E0-B77A-4BC6-AF0D-2F552570CD23}" type="sibTrans" cxnId="{097A79B4-E9B2-4278-B0DA-BCA37A591730}">
      <dgm:prSet/>
      <dgm:spPr/>
      <dgm:t>
        <a:bodyPr/>
        <a:lstStyle/>
        <a:p>
          <a:endParaRPr lang="hr-HR"/>
        </a:p>
      </dgm:t>
    </dgm:pt>
    <dgm:pt modelId="{FA259140-D59D-4B0E-8EF8-8B6EEDD0E4C9}">
      <dgm:prSet custT="1"/>
      <dgm:spPr/>
      <dgm:t>
        <a:bodyPr/>
        <a:lstStyle/>
        <a:p>
          <a:endParaRPr lang="hr-HR" sz="1800" dirty="0">
            <a:solidFill>
              <a:srgbClr val="990000"/>
            </a:solidFill>
            <a:latin typeface="Comic Sans MS" panose="030F0702030302020204" pitchFamily="66" charset="0"/>
          </a:endParaRPr>
        </a:p>
      </dgm:t>
    </dgm:pt>
    <dgm:pt modelId="{AF1CD371-9E06-4C60-BA51-F3CC30F4ABB6}" type="parTrans" cxnId="{6971C9DA-04D4-4D74-A0E1-970127B0EA08}">
      <dgm:prSet/>
      <dgm:spPr/>
      <dgm:t>
        <a:bodyPr/>
        <a:lstStyle/>
        <a:p>
          <a:endParaRPr lang="hr-HR"/>
        </a:p>
      </dgm:t>
    </dgm:pt>
    <dgm:pt modelId="{61BABD44-DE0A-4A3B-829B-CE1401F53BFE}" type="sibTrans" cxnId="{6971C9DA-04D4-4D74-A0E1-970127B0EA08}">
      <dgm:prSet/>
      <dgm:spPr/>
      <dgm:t>
        <a:bodyPr/>
        <a:lstStyle/>
        <a:p>
          <a:endParaRPr lang="hr-HR"/>
        </a:p>
      </dgm:t>
    </dgm:pt>
    <dgm:pt modelId="{0D20BFBA-FD3B-4604-8849-D557C05C475D}">
      <dgm:prSet custT="1"/>
      <dgm:spPr/>
      <dgm:t>
        <a:bodyPr/>
        <a:lstStyle/>
        <a:p>
          <a:endParaRPr lang="hr-HR" sz="1800" dirty="0">
            <a:solidFill>
              <a:srgbClr val="990000"/>
            </a:solidFill>
            <a:latin typeface="Comic Sans MS" panose="030F0702030302020204" pitchFamily="66" charset="0"/>
          </a:endParaRPr>
        </a:p>
      </dgm:t>
    </dgm:pt>
    <dgm:pt modelId="{2919232C-0969-4347-A353-7D81149D0607}" type="parTrans" cxnId="{DA92DA74-13C5-47F5-9C0F-52ACD3BF3C77}">
      <dgm:prSet/>
      <dgm:spPr/>
      <dgm:t>
        <a:bodyPr/>
        <a:lstStyle/>
        <a:p>
          <a:endParaRPr lang="hr-HR"/>
        </a:p>
      </dgm:t>
    </dgm:pt>
    <dgm:pt modelId="{528D2306-E28C-4F0C-8788-DF9C0ED1661E}" type="sibTrans" cxnId="{DA92DA74-13C5-47F5-9C0F-52ACD3BF3C77}">
      <dgm:prSet/>
      <dgm:spPr/>
      <dgm:t>
        <a:bodyPr/>
        <a:lstStyle/>
        <a:p>
          <a:endParaRPr lang="hr-HR"/>
        </a:p>
      </dgm:t>
    </dgm:pt>
    <dgm:pt modelId="{6F869AA0-6522-4776-BD96-63D1F46E8746}">
      <dgm:prSet custT="1"/>
      <dgm:spPr/>
      <dgm:t>
        <a:bodyPr/>
        <a:lstStyle/>
        <a:p>
          <a:endParaRPr lang="hr-HR" sz="1800" dirty="0">
            <a:solidFill>
              <a:srgbClr val="990000"/>
            </a:solidFill>
            <a:latin typeface="Comic Sans MS" panose="030F0702030302020204" pitchFamily="66" charset="0"/>
          </a:endParaRPr>
        </a:p>
      </dgm:t>
    </dgm:pt>
    <dgm:pt modelId="{395A1591-B888-4932-A530-827F7C58EF6C}" type="parTrans" cxnId="{F60F37D2-DD37-4831-A1F7-F4A58D458E55}">
      <dgm:prSet/>
      <dgm:spPr/>
      <dgm:t>
        <a:bodyPr/>
        <a:lstStyle/>
        <a:p>
          <a:endParaRPr lang="hr-HR"/>
        </a:p>
      </dgm:t>
    </dgm:pt>
    <dgm:pt modelId="{6E010CF6-9D39-4232-8F5E-82358B1F6B8F}" type="sibTrans" cxnId="{F60F37D2-DD37-4831-A1F7-F4A58D458E55}">
      <dgm:prSet/>
      <dgm:spPr/>
      <dgm:t>
        <a:bodyPr/>
        <a:lstStyle/>
        <a:p>
          <a:endParaRPr lang="hr-HR"/>
        </a:p>
      </dgm:t>
    </dgm:pt>
    <dgm:pt modelId="{9ABE7EA9-5D7B-4FC0-954F-F7257FBD1E23}" type="pres">
      <dgm:prSet presAssocID="{EC27250A-7BD8-4763-9964-4FB4C53D73B5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EB530A4F-56E1-4FB8-9CA4-4CEFEC441111}" type="pres">
      <dgm:prSet presAssocID="{432F1EA5-801D-4E94-8035-2722DBB8769B}" presName="compositeNode" presStyleCnt="0">
        <dgm:presLayoutVars>
          <dgm:bulletEnabled val="1"/>
        </dgm:presLayoutVars>
      </dgm:prSet>
      <dgm:spPr/>
    </dgm:pt>
    <dgm:pt modelId="{EAE1FF33-F16C-4AC8-9507-D5DFAF7148AD}" type="pres">
      <dgm:prSet presAssocID="{432F1EA5-801D-4E94-8035-2722DBB8769B}" presName="image" presStyleLbl="fgImgPlace1" presStyleIdx="0" presStyleCnt="2" custScaleX="289790" custScaleY="292017" custLinFactNeighborX="74711" custLinFactNeighborY="4676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hr-HR"/>
        </a:p>
      </dgm:t>
    </dgm:pt>
    <dgm:pt modelId="{35457D51-BC6C-4016-A95B-04A55B9F3DC6}" type="pres">
      <dgm:prSet presAssocID="{432F1EA5-801D-4E94-8035-2722DBB8769B}" presName="childNode" presStyleLbl="node1" presStyleIdx="0" presStyleCnt="2" custScaleX="189725" custScaleY="35327" custLinFactNeighborX="-24777" custLinFactNeighborY="-797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57B9E82-A9EB-4A79-B82A-DD0A3A45EBD8}" type="pres">
      <dgm:prSet presAssocID="{432F1EA5-801D-4E94-8035-2722DBB8769B}" presName="parentNode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1A91DDF-D00E-454E-8C48-98FA5B460154}" type="pres">
      <dgm:prSet presAssocID="{5AD50F2D-BCA9-456A-BADF-40BBD8AC46F5}" presName="sibTrans" presStyleCnt="0"/>
      <dgm:spPr/>
    </dgm:pt>
    <dgm:pt modelId="{DD3323E3-C39F-405D-BCCC-E7BBFD7E372E}" type="pres">
      <dgm:prSet presAssocID="{B6C895EB-8404-4680-B4F4-C7B57EBDBCC1}" presName="compositeNode" presStyleCnt="0">
        <dgm:presLayoutVars>
          <dgm:bulletEnabled val="1"/>
        </dgm:presLayoutVars>
      </dgm:prSet>
      <dgm:spPr/>
    </dgm:pt>
    <dgm:pt modelId="{CB4E095A-DCCD-44FE-B475-AC2EB059B610}" type="pres">
      <dgm:prSet presAssocID="{B6C895EB-8404-4680-B4F4-C7B57EBDBCC1}" presName="image" presStyleLbl="fgImgPlace1" presStyleIdx="1" presStyleCnt="2" custScaleX="375213" custScaleY="290570" custLinFactX="-300000" custLinFactY="355175" custLinFactNeighborX="-330729" custLinFactNeighborY="40000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hr-HR"/>
        </a:p>
      </dgm:t>
    </dgm:pt>
    <dgm:pt modelId="{BA5E0F8B-78B5-4090-A505-E9664B5DC1C9}" type="pres">
      <dgm:prSet presAssocID="{B6C895EB-8404-4680-B4F4-C7B57EBDBCC1}" presName="childNode" presStyleLbl="node1" presStyleIdx="1" presStyleCnt="2" custScaleX="426960" custScaleY="116109" custLinFactNeighborX="-21609" custLinFactNeighborY="-404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87544E4-CCD1-4DF8-842C-CA120C963FCC}" type="pres">
      <dgm:prSet presAssocID="{B6C895EB-8404-4680-B4F4-C7B57EBDBCC1}" presName="parentNode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E2878AA8-7FBD-4BE2-9352-A9CC66DBA7A5}" type="presOf" srcId="{432F1EA5-801D-4E94-8035-2722DBB8769B}" destId="{F57B9E82-A9EB-4A79-B82A-DD0A3A45EBD8}" srcOrd="0" destOrd="0" presId="urn:microsoft.com/office/officeart/2005/8/layout/hList2"/>
    <dgm:cxn modelId="{E770D9F3-D235-41F9-8224-6BC70945C7D8}" srcId="{EC27250A-7BD8-4763-9964-4FB4C53D73B5}" destId="{432F1EA5-801D-4E94-8035-2722DBB8769B}" srcOrd="0" destOrd="0" parTransId="{91796064-DD45-4A1D-9366-06A00180C86D}" sibTransId="{5AD50F2D-BCA9-456A-BADF-40BBD8AC46F5}"/>
    <dgm:cxn modelId="{415BEC1A-BEF0-407B-A682-A167591D8045}" srcId="{B6C895EB-8404-4680-B4F4-C7B57EBDBCC1}" destId="{0142592F-A04C-4C5E-832A-48488140F1BD}" srcOrd="7" destOrd="0" parTransId="{8F50507E-7D29-4C06-8341-288065FC84A5}" sibTransId="{B34B4940-0E9B-4DCF-AD4F-6BFC8552A584}"/>
    <dgm:cxn modelId="{5D6E70E7-252C-46B2-AC11-65EE897B81A7}" type="presOf" srcId="{E7CA4A45-1ECD-408B-B808-08CCF7A7B0C7}" destId="{BA5E0F8B-78B5-4090-A505-E9664B5DC1C9}" srcOrd="0" destOrd="4" presId="urn:microsoft.com/office/officeart/2005/8/layout/hList2"/>
    <dgm:cxn modelId="{5DF5A1B4-BDD8-41EC-B1BC-AC3196E40AEC}" type="presOf" srcId="{9C9975B3-669F-4050-ADDF-7CA38A227365}" destId="{BA5E0F8B-78B5-4090-A505-E9664B5DC1C9}" srcOrd="0" destOrd="8" presId="urn:microsoft.com/office/officeart/2005/8/layout/hList2"/>
    <dgm:cxn modelId="{097A79B4-E9B2-4278-B0DA-BCA37A591730}" srcId="{B6C895EB-8404-4680-B4F4-C7B57EBDBCC1}" destId="{B58F2CB3-7BBB-4D5C-AA92-74CB29AD5E4A}" srcOrd="6" destOrd="0" parTransId="{0F907A84-9A7B-4778-8DC9-A54B962EFF5C}" sibTransId="{419A73E0-B77A-4BC6-AF0D-2F552570CD23}"/>
    <dgm:cxn modelId="{3A9884D8-58B4-4C4A-90A5-B63DF86CA4B0}" srcId="{432F1EA5-801D-4E94-8035-2722DBB8769B}" destId="{945BC06B-AC06-4BC0-A1A0-85F6F098C61F}" srcOrd="0" destOrd="0" parTransId="{E071D036-A56E-4431-AB4D-17E2AB9CD3B7}" sibTransId="{9D37FD6E-1C92-4522-8DD0-45C36A562D30}"/>
    <dgm:cxn modelId="{F50FE0FC-78F4-443F-8B58-D683AE501212}" type="presOf" srcId="{B58F2CB3-7BBB-4D5C-AA92-74CB29AD5E4A}" destId="{BA5E0F8B-78B5-4090-A505-E9664B5DC1C9}" srcOrd="0" destOrd="6" presId="urn:microsoft.com/office/officeart/2005/8/layout/hList2"/>
    <dgm:cxn modelId="{34D611A6-C84C-4B62-9F1F-34ED982D3CE9}" srcId="{B6C895EB-8404-4680-B4F4-C7B57EBDBCC1}" destId="{0A839A80-4081-4D2C-9BD6-5AF138B08AC6}" srcOrd="1" destOrd="0" parTransId="{C6C36F33-70D1-4498-9488-E96CD325EC76}" sibTransId="{1D58CD6D-FA1B-420B-A763-471AE9850D0C}"/>
    <dgm:cxn modelId="{AE48AB7E-634E-4C2C-99EE-C8B3FF8D7F54}" type="presOf" srcId="{0142592F-A04C-4C5E-832A-48488140F1BD}" destId="{BA5E0F8B-78B5-4090-A505-E9664B5DC1C9}" srcOrd="0" destOrd="7" presId="urn:microsoft.com/office/officeart/2005/8/layout/hList2"/>
    <dgm:cxn modelId="{2F1EFB82-C66C-452A-9C04-A2CD3FAB035E}" type="presOf" srcId="{6F869AA0-6522-4776-BD96-63D1F46E8746}" destId="{BA5E0F8B-78B5-4090-A505-E9664B5DC1C9}" srcOrd="0" destOrd="2" presId="urn:microsoft.com/office/officeart/2005/8/layout/hList2"/>
    <dgm:cxn modelId="{05A20ED3-8089-408C-AD38-C29CEF9A7702}" srcId="{EC27250A-7BD8-4763-9964-4FB4C53D73B5}" destId="{B6C895EB-8404-4680-B4F4-C7B57EBDBCC1}" srcOrd="1" destOrd="0" parTransId="{1D67FB0C-8D1C-44C1-8866-E9E2FD974ED7}" sibTransId="{94875389-C416-4ADE-BD87-F37EB6B7C271}"/>
    <dgm:cxn modelId="{18C75840-7DA4-4D2A-BB7F-6BFF6FDD5032}" type="presOf" srcId="{B6C895EB-8404-4680-B4F4-C7B57EBDBCC1}" destId="{F87544E4-CCD1-4DF8-842C-CA120C963FCC}" srcOrd="0" destOrd="0" presId="urn:microsoft.com/office/officeart/2005/8/layout/hList2"/>
    <dgm:cxn modelId="{08AA008A-68B4-4E2A-BC64-2310FC1AA25E}" srcId="{B6C895EB-8404-4680-B4F4-C7B57EBDBCC1}" destId="{9DDF7737-CDD1-4ABF-BFEA-99C8E36C3368}" srcOrd="0" destOrd="0" parTransId="{928E4757-D2DF-448B-8ED6-7F3F6986DCD1}" sibTransId="{A2EEA882-BE90-41C9-B8A2-4768A44F8369}"/>
    <dgm:cxn modelId="{ADFF962B-CEB4-449A-B34C-54DF54721B3C}" type="presOf" srcId="{0A839A80-4081-4D2C-9BD6-5AF138B08AC6}" destId="{BA5E0F8B-78B5-4090-A505-E9664B5DC1C9}" srcOrd="0" destOrd="1" presId="urn:microsoft.com/office/officeart/2005/8/layout/hList2"/>
    <dgm:cxn modelId="{DA92DA74-13C5-47F5-9C0F-52ACD3BF3C77}" srcId="{B6C895EB-8404-4680-B4F4-C7B57EBDBCC1}" destId="{0D20BFBA-FD3B-4604-8849-D557C05C475D}" srcOrd="3" destOrd="0" parTransId="{2919232C-0969-4347-A353-7D81149D0607}" sibTransId="{528D2306-E28C-4F0C-8788-DF9C0ED1661E}"/>
    <dgm:cxn modelId="{ED183A88-1F6C-4B14-9562-527DCBF5592D}" type="presOf" srcId="{EC27250A-7BD8-4763-9964-4FB4C53D73B5}" destId="{9ABE7EA9-5D7B-4FC0-954F-F7257FBD1E23}" srcOrd="0" destOrd="0" presId="urn:microsoft.com/office/officeart/2005/8/layout/hList2"/>
    <dgm:cxn modelId="{3424A3EE-243B-457E-A68C-9F94C34CD18A}" srcId="{B6C895EB-8404-4680-B4F4-C7B57EBDBCC1}" destId="{E7CA4A45-1ECD-408B-B808-08CCF7A7B0C7}" srcOrd="4" destOrd="0" parTransId="{E10BD289-F7AB-45D0-9ACD-82D83FD0DCF6}" sibTransId="{8B5D1F0B-4182-456E-8146-183BC361983F}"/>
    <dgm:cxn modelId="{6971C9DA-04D4-4D74-A0E1-970127B0EA08}" srcId="{B6C895EB-8404-4680-B4F4-C7B57EBDBCC1}" destId="{FA259140-D59D-4B0E-8EF8-8B6EEDD0E4C9}" srcOrd="5" destOrd="0" parTransId="{AF1CD371-9E06-4C60-BA51-F3CC30F4ABB6}" sibTransId="{61BABD44-DE0A-4A3B-829B-CE1401F53BFE}"/>
    <dgm:cxn modelId="{58E83D0F-7669-4306-AC10-1F11AAC42DD1}" type="presOf" srcId="{FA259140-D59D-4B0E-8EF8-8B6EEDD0E4C9}" destId="{BA5E0F8B-78B5-4090-A505-E9664B5DC1C9}" srcOrd="0" destOrd="5" presId="urn:microsoft.com/office/officeart/2005/8/layout/hList2"/>
    <dgm:cxn modelId="{21006775-C4B2-4569-9C21-CB02CD525AA8}" type="presOf" srcId="{945BC06B-AC06-4BC0-A1A0-85F6F098C61F}" destId="{35457D51-BC6C-4016-A95B-04A55B9F3DC6}" srcOrd="0" destOrd="0" presId="urn:microsoft.com/office/officeart/2005/8/layout/hList2"/>
    <dgm:cxn modelId="{31325F4B-808C-4953-AE87-6BDB06D988AF}" type="presOf" srcId="{9DDF7737-CDD1-4ABF-BFEA-99C8E36C3368}" destId="{BA5E0F8B-78B5-4090-A505-E9664B5DC1C9}" srcOrd="0" destOrd="0" presId="urn:microsoft.com/office/officeart/2005/8/layout/hList2"/>
    <dgm:cxn modelId="{DE4CF165-56F2-4BE0-BFB1-858E47B50D3E}" srcId="{B6C895EB-8404-4680-B4F4-C7B57EBDBCC1}" destId="{9C9975B3-669F-4050-ADDF-7CA38A227365}" srcOrd="8" destOrd="0" parTransId="{ECC46614-0DC0-437C-B0F4-A1DD61D018D4}" sibTransId="{D0A699A7-DD93-4E55-B6A1-1F103836F7E0}"/>
    <dgm:cxn modelId="{5F4454DE-B040-4805-A4B4-D2F739760B50}" type="presOf" srcId="{0D20BFBA-FD3B-4604-8849-D557C05C475D}" destId="{BA5E0F8B-78B5-4090-A505-E9664B5DC1C9}" srcOrd="0" destOrd="3" presId="urn:microsoft.com/office/officeart/2005/8/layout/hList2"/>
    <dgm:cxn modelId="{F60F37D2-DD37-4831-A1F7-F4A58D458E55}" srcId="{B6C895EB-8404-4680-B4F4-C7B57EBDBCC1}" destId="{6F869AA0-6522-4776-BD96-63D1F46E8746}" srcOrd="2" destOrd="0" parTransId="{395A1591-B888-4932-A530-827F7C58EF6C}" sibTransId="{6E010CF6-9D39-4232-8F5E-82358B1F6B8F}"/>
    <dgm:cxn modelId="{FE02111F-D1B4-443C-B590-BAFFA95DA3DB}" type="presParOf" srcId="{9ABE7EA9-5D7B-4FC0-954F-F7257FBD1E23}" destId="{EB530A4F-56E1-4FB8-9CA4-4CEFEC441111}" srcOrd="0" destOrd="0" presId="urn:microsoft.com/office/officeart/2005/8/layout/hList2"/>
    <dgm:cxn modelId="{1DE123B9-98B1-47A3-86EB-73A7FEF9D015}" type="presParOf" srcId="{EB530A4F-56E1-4FB8-9CA4-4CEFEC441111}" destId="{EAE1FF33-F16C-4AC8-9507-D5DFAF7148AD}" srcOrd="0" destOrd="0" presId="urn:microsoft.com/office/officeart/2005/8/layout/hList2"/>
    <dgm:cxn modelId="{0A4C4B3B-E3C3-4AA6-B860-F4D5B9FEC9A7}" type="presParOf" srcId="{EB530A4F-56E1-4FB8-9CA4-4CEFEC441111}" destId="{35457D51-BC6C-4016-A95B-04A55B9F3DC6}" srcOrd="1" destOrd="0" presId="urn:microsoft.com/office/officeart/2005/8/layout/hList2"/>
    <dgm:cxn modelId="{C6507BB9-0B49-464C-A398-5DFCF357A936}" type="presParOf" srcId="{EB530A4F-56E1-4FB8-9CA4-4CEFEC441111}" destId="{F57B9E82-A9EB-4A79-B82A-DD0A3A45EBD8}" srcOrd="2" destOrd="0" presId="urn:microsoft.com/office/officeart/2005/8/layout/hList2"/>
    <dgm:cxn modelId="{C3A44909-F11D-4C59-9441-A2322626A4A4}" type="presParOf" srcId="{9ABE7EA9-5D7B-4FC0-954F-F7257FBD1E23}" destId="{11A91DDF-D00E-454E-8C48-98FA5B460154}" srcOrd="1" destOrd="0" presId="urn:microsoft.com/office/officeart/2005/8/layout/hList2"/>
    <dgm:cxn modelId="{D322FEF8-DC85-4183-89CB-AC4BE356BC1D}" type="presParOf" srcId="{9ABE7EA9-5D7B-4FC0-954F-F7257FBD1E23}" destId="{DD3323E3-C39F-405D-BCCC-E7BBFD7E372E}" srcOrd="2" destOrd="0" presId="urn:microsoft.com/office/officeart/2005/8/layout/hList2"/>
    <dgm:cxn modelId="{9383AC66-F70F-4338-B6EC-344078B7EB0F}" type="presParOf" srcId="{DD3323E3-C39F-405D-BCCC-E7BBFD7E372E}" destId="{CB4E095A-DCCD-44FE-B475-AC2EB059B610}" srcOrd="0" destOrd="0" presId="urn:microsoft.com/office/officeart/2005/8/layout/hList2"/>
    <dgm:cxn modelId="{145E6D6E-9D4F-448F-BF9D-DACD1DF7836F}" type="presParOf" srcId="{DD3323E3-C39F-405D-BCCC-E7BBFD7E372E}" destId="{BA5E0F8B-78B5-4090-A505-E9664B5DC1C9}" srcOrd="1" destOrd="0" presId="urn:microsoft.com/office/officeart/2005/8/layout/hList2"/>
    <dgm:cxn modelId="{DF1302F2-E2D6-4430-A2DC-F94DD474DD1C}" type="presParOf" srcId="{DD3323E3-C39F-405D-BCCC-E7BBFD7E372E}" destId="{F87544E4-CCD1-4DF8-842C-CA120C963FCC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2F1E23-9826-47EF-BBA3-9AED1A65F107}">
      <dsp:nvSpPr>
        <dsp:cNvPr id="0" name=""/>
        <dsp:cNvSpPr/>
      </dsp:nvSpPr>
      <dsp:spPr>
        <a:xfrm rot="16200000">
          <a:off x="-1687645" y="1690605"/>
          <a:ext cx="6552728" cy="3171516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0" kern="1200" dirty="0" smtClean="0">
              <a:latin typeface="Comic Sans MS" panose="030F0702030302020204" pitchFamily="66" charset="0"/>
            </a:rPr>
            <a:t>U srednjim školama  </a:t>
          </a:r>
          <a:r>
            <a:rPr lang="hr-HR" sz="1800" b="1" kern="1200" dirty="0" smtClean="0">
              <a:latin typeface="Comic Sans MS" panose="030F0702030302020204" pitchFamily="66" charset="0"/>
            </a:rPr>
            <a:t>stručni suradnici i nastavnici</a:t>
          </a:r>
          <a:r>
            <a:rPr lang="hr-HR" sz="1800" b="0" kern="1200" dirty="0" smtClean="0">
              <a:latin typeface="Comic Sans MS" panose="030F0702030302020204" pitchFamily="66" charset="0"/>
            </a:rPr>
            <a:t> obvezni su pratiti razvoj i  potrebe učenika te, ako je potrebno, predložiti </a:t>
          </a:r>
          <a:r>
            <a:rPr lang="hr-HR" sz="1800" b="1" kern="1200" dirty="0" smtClean="0">
              <a:latin typeface="Comic Sans MS" panose="030F0702030302020204" pitchFamily="66" charset="0"/>
            </a:rPr>
            <a:t>Nastavničkom vijeću u suradnji s liječnikom školske medicine</a:t>
          </a:r>
          <a:r>
            <a:rPr lang="hr-HR" sz="1800" b="0" kern="1200" dirty="0" smtClean="0">
              <a:latin typeface="Comic Sans MS" panose="030F0702030302020204" pitchFamily="66" charset="0"/>
            </a:rPr>
            <a:t> utvrđivanje primjerenog programa srednjeg obrazovanja za učenike s teškoćama u razvoju</a:t>
          </a:r>
        </a:p>
      </dsp:txBody>
      <dsp:txXfrm rot="5400000">
        <a:off x="2961" y="1310545"/>
        <a:ext cx="3171516" cy="3931636"/>
      </dsp:txXfrm>
    </dsp:sp>
    <dsp:sp modelId="{0C2DC5EB-278A-45F2-9DF9-A5B134B36D8B}">
      <dsp:nvSpPr>
        <dsp:cNvPr id="0" name=""/>
        <dsp:cNvSpPr/>
      </dsp:nvSpPr>
      <dsp:spPr>
        <a:xfrm rot="16200000">
          <a:off x="6021312" y="2182650"/>
          <a:ext cx="2628102" cy="2381650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>
              <a:latin typeface="Comic Sans MS" panose="030F0702030302020204" pitchFamily="66" charset="0"/>
            </a:rPr>
            <a:t>Stručno povjerenstvo Ureda </a:t>
          </a:r>
          <a:r>
            <a:rPr lang="hr-HR" sz="1800" kern="1200" dirty="0" smtClean="0">
              <a:latin typeface="Comic Sans MS" panose="030F0702030302020204" pitchFamily="66" charset="0"/>
            </a:rPr>
            <a:t>utvrđuje psihofizičko stanje učenika.</a:t>
          </a:r>
          <a:endParaRPr lang="hr-HR" sz="1800" kern="1200" dirty="0">
            <a:latin typeface="Comic Sans MS" panose="030F0702030302020204" pitchFamily="66" charset="0"/>
          </a:endParaRPr>
        </a:p>
      </dsp:txBody>
      <dsp:txXfrm rot="5400000">
        <a:off x="6144538" y="2585044"/>
        <a:ext cx="2381650" cy="1576862"/>
      </dsp:txXfrm>
    </dsp:sp>
    <dsp:sp modelId="{474FE70F-4939-421B-A776-8AD3A2B9AF50}">
      <dsp:nvSpPr>
        <dsp:cNvPr id="0" name=""/>
        <dsp:cNvSpPr/>
      </dsp:nvSpPr>
      <dsp:spPr>
        <a:xfrm rot="16200000">
          <a:off x="2499373" y="2009230"/>
          <a:ext cx="4118782" cy="2534136"/>
        </a:xfrm>
        <a:prstGeom prst="flowChartManualOperati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>
              <a:latin typeface="Comic Sans MS" panose="030F0702030302020204" pitchFamily="66" charset="0"/>
            </a:rPr>
            <a:t>Srednja škola Uredu državne uprave u županiji,</a:t>
          </a:r>
          <a:r>
            <a:rPr lang="hr-HR" sz="1800" b="0" kern="1200" dirty="0" smtClean="0">
              <a:latin typeface="Comic Sans MS" panose="030F0702030302020204" pitchFamily="66" charset="0"/>
            </a:rPr>
            <a:t> nadležnom za poslove obrazovanja, dostavlja </a:t>
          </a:r>
          <a:r>
            <a:rPr lang="hr-HR" sz="1800" b="1" kern="1200" dirty="0" smtClean="0">
              <a:latin typeface="Comic Sans MS" panose="030F0702030302020204" pitchFamily="66" charset="0"/>
            </a:rPr>
            <a:t>prijedlog Nastavničkog vijeća.</a:t>
          </a:r>
        </a:p>
      </dsp:txBody>
      <dsp:txXfrm rot="5400000">
        <a:off x="3291696" y="2040663"/>
        <a:ext cx="2534136" cy="24712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625CC1-AB3F-4C67-B7D4-FE3648A52456}">
      <dsp:nvSpPr>
        <dsp:cNvPr id="0" name=""/>
        <dsp:cNvSpPr/>
      </dsp:nvSpPr>
      <dsp:spPr>
        <a:xfrm rot="5400000">
          <a:off x="4591702" y="-1372811"/>
          <a:ext cx="2862092" cy="5668469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>
              <a:latin typeface="Comic Sans MS" panose="030F0702030302020204" pitchFamily="66" charset="0"/>
            </a:rPr>
            <a:t>prikupljanje važnih informacija o učeniku za izradu </a:t>
          </a:r>
          <a:r>
            <a:rPr lang="hr-HR" sz="1800" b="1" kern="1200" dirty="0" smtClean="0">
              <a:latin typeface="Comic Sans MS" panose="030F0702030302020204" pitchFamily="66" charset="0"/>
            </a:rPr>
            <a:t>„profila”</a:t>
          </a:r>
          <a:endParaRPr lang="hr-HR" sz="1800" b="1" kern="1200" dirty="0">
            <a:latin typeface="Comic Sans MS" panose="030F0702030302020204" pitchFamily="66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>
              <a:latin typeface="Comic Sans MS" panose="030F0702030302020204" pitchFamily="66" charset="0"/>
            </a:rPr>
            <a:t>uz </a:t>
          </a:r>
          <a:r>
            <a:rPr lang="hr-HR" sz="1800" b="1" kern="1200" dirty="0" smtClean="0">
              <a:latin typeface="Comic Sans MS" panose="030F0702030302020204" pitchFamily="66" charset="0"/>
            </a:rPr>
            <a:t>opservaciju i procjenu učenika</a:t>
          </a:r>
          <a:r>
            <a:rPr lang="hr-HR" sz="1800" kern="1200" dirty="0" smtClean="0">
              <a:latin typeface="Comic Sans MS" panose="030F0702030302020204" pitchFamily="66" charset="0"/>
            </a:rPr>
            <a:t>, </a:t>
          </a:r>
          <a:r>
            <a:rPr lang="hr-HR" sz="1800" b="1" kern="1200" dirty="0" smtClean="0">
              <a:latin typeface="Comic Sans MS" panose="030F0702030302020204" pitchFamily="66" charset="0"/>
            </a:rPr>
            <a:t>relevantni izvori podataka </a:t>
          </a:r>
          <a:r>
            <a:rPr lang="hr-HR" sz="1800" kern="1200" dirty="0" smtClean="0">
              <a:latin typeface="Comic Sans MS" panose="030F0702030302020204" pitchFamily="66" charset="0"/>
            </a:rPr>
            <a:t>su i roditelji, razrednik, članovi Razrednog vijeća, stručni suradnici, vanjski stručnjaci itd. </a:t>
          </a:r>
          <a:endParaRPr lang="hr-HR" sz="1800" kern="1200" dirty="0">
            <a:latin typeface="Comic Sans MS" panose="030F0702030302020204" pitchFamily="66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i="0" kern="1200" smtClean="0">
              <a:latin typeface="Comic Sans MS" panose="030F0702030302020204" pitchFamily="66" charset="0"/>
            </a:rPr>
            <a:t>zajednički sastanci i sjednice (NV, RV) uz „</a:t>
          </a:r>
          <a:r>
            <a:rPr lang="hr-HR" sz="1800" i="1" kern="1200" smtClean="0">
              <a:latin typeface="Comic Sans MS" panose="030F0702030302020204" pitchFamily="66" charset="0"/>
            </a:rPr>
            <a:t>Liste procjena nastavnika”</a:t>
          </a:r>
          <a:r>
            <a:rPr lang="hr-HR" sz="1800" i="0" kern="1200" smtClean="0">
              <a:latin typeface="Comic Sans MS" panose="030F0702030302020204" pitchFamily="66" charset="0"/>
            </a:rPr>
            <a:t> (radni, interni materijal)</a:t>
          </a:r>
          <a:endParaRPr lang="hr-HR" sz="1800" kern="1200" dirty="0">
            <a:latin typeface="Comic Sans MS" panose="030F0702030302020204" pitchFamily="66" charset="0"/>
          </a:endParaRPr>
        </a:p>
      </dsp:txBody>
      <dsp:txXfrm rot="-5400000">
        <a:off x="3188514" y="170093"/>
        <a:ext cx="5528753" cy="2582660"/>
      </dsp:txXfrm>
    </dsp:sp>
    <dsp:sp modelId="{D63A8B25-473E-4BF1-BA33-665BFA17E9BF}">
      <dsp:nvSpPr>
        <dsp:cNvPr id="0" name=""/>
        <dsp:cNvSpPr/>
      </dsp:nvSpPr>
      <dsp:spPr>
        <a:xfrm>
          <a:off x="0" y="56898"/>
          <a:ext cx="3188514" cy="275444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b="1" kern="1200" dirty="0" smtClean="0">
              <a:latin typeface="Comic Sans MS" panose="030F0702030302020204" pitchFamily="66" charset="0"/>
            </a:rPr>
            <a:t>procjena</a:t>
          </a:r>
          <a:r>
            <a:rPr lang="hr-HR" sz="2400" kern="1200" dirty="0" smtClean="0">
              <a:latin typeface="Comic Sans MS" panose="030F0702030302020204" pitchFamily="66" charset="0"/>
            </a:rPr>
            <a:t> – uočene mogućnosti/ potrebe, sposobnosti i teškoće učenika</a:t>
          </a:r>
          <a:endParaRPr lang="hr-HR" sz="2400" kern="1200" dirty="0">
            <a:latin typeface="Comic Sans MS" panose="030F0702030302020204" pitchFamily="66" charset="0"/>
          </a:endParaRPr>
        </a:p>
      </dsp:txBody>
      <dsp:txXfrm>
        <a:off x="134461" y="191359"/>
        <a:ext cx="2919592" cy="2485520"/>
      </dsp:txXfrm>
    </dsp:sp>
    <dsp:sp modelId="{CF31066D-E858-47A3-B00D-F964764EE298}">
      <dsp:nvSpPr>
        <dsp:cNvPr id="0" name=""/>
        <dsp:cNvSpPr/>
      </dsp:nvSpPr>
      <dsp:spPr>
        <a:xfrm rot="5400000">
          <a:off x="4282436" y="1936012"/>
          <a:ext cx="3350509" cy="5793684"/>
        </a:xfrm>
        <a:prstGeom prst="round2SameRect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>
              <a:latin typeface="Comic Sans MS" panose="030F0702030302020204" pitchFamily="66" charset="0"/>
            </a:rPr>
            <a:t>Izrađuju se ciljevi i zadaci određeni nastavnim planom i programom rada uz </a:t>
          </a:r>
          <a:r>
            <a:rPr lang="hr-HR" sz="1800" b="1" kern="1200" dirty="0" smtClean="0">
              <a:latin typeface="Comic Sans MS" panose="030F0702030302020204" pitchFamily="66" charset="0"/>
            </a:rPr>
            <a:t>metodičku prilagodbu sukladno karakteristikama i potrebama </a:t>
          </a:r>
          <a:r>
            <a:rPr lang="hr-HR" sz="1800" kern="1200" dirty="0" smtClean="0">
              <a:latin typeface="Comic Sans MS" panose="030F0702030302020204" pitchFamily="66" charset="0"/>
            </a:rPr>
            <a:t>svakog učenika</a:t>
          </a:r>
          <a:endParaRPr lang="hr-HR" sz="1800" kern="1200" dirty="0">
            <a:latin typeface="Comic Sans MS" panose="030F0702030302020204" pitchFamily="66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>
              <a:latin typeface="Comic Sans MS" panose="030F0702030302020204" pitchFamily="66" charset="0"/>
            </a:rPr>
            <a:t>uvažavati </a:t>
          </a:r>
          <a:r>
            <a:rPr lang="hr-HR" sz="1800" b="1" kern="1200" dirty="0" smtClean="0">
              <a:latin typeface="Comic Sans MS" panose="030F0702030302020204" pitchFamily="66" charset="0"/>
            </a:rPr>
            <a:t>potencijale učenika </a:t>
          </a:r>
          <a:r>
            <a:rPr lang="hr-HR" sz="1800" kern="1200" dirty="0" smtClean="0">
              <a:latin typeface="Comic Sans MS" panose="030F0702030302020204" pitchFamily="66" charset="0"/>
            </a:rPr>
            <a:t>te poticati </a:t>
          </a:r>
          <a:r>
            <a:rPr lang="hr-HR" sz="1800" b="1" kern="1200" dirty="0" smtClean="0">
              <a:latin typeface="Comic Sans MS" panose="030F0702030302020204" pitchFamily="66" charset="0"/>
            </a:rPr>
            <a:t>cjelokupni njegov razvoj</a:t>
          </a:r>
          <a:endParaRPr lang="hr-HR" sz="1800" b="1" kern="1200" dirty="0">
            <a:latin typeface="Comic Sans MS" panose="030F0702030302020204" pitchFamily="66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1800" kern="1200" dirty="0">
            <a:latin typeface="Comic Sans MS" panose="030F0702030302020204" pitchFamily="66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>
              <a:latin typeface="Comic Sans MS" panose="030F0702030302020204" pitchFamily="66" charset="0"/>
            </a:rPr>
            <a:t>„</a:t>
          </a:r>
          <a:r>
            <a:rPr lang="hr-HR" sz="1800" i="1" kern="1200" dirty="0" smtClean="0">
              <a:latin typeface="Comic Sans MS" panose="030F0702030302020204" pitchFamily="66" charset="0"/>
            </a:rPr>
            <a:t>Liste označavanja didaktičko – metodičkih postupaka” </a:t>
          </a:r>
          <a:r>
            <a:rPr lang="hr-HR" sz="1800" kern="1200" dirty="0" smtClean="0">
              <a:latin typeface="Comic Sans MS" panose="030F0702030302020204" pitchFamily="66" charset="0"/>
            </a:rPr>
            <a:t>i </a:t>
          </a:r>
          <a:r>
            <a:rPr lang="hr-HR" sz="1800" i="1" kern="1200" dirty="0" smtClean="0">
              <a:latin typeface="Comic Sans MS" panose="030F0702030302020204" pitchFamily="66" charset="0"/>
            </a:rPr>
            <a:t>„Aktivnosti podrške učeniku”</a:t>
          </a:r>
          <a:r>
            <a:rPr lang="hr-HR" sz="1800" kern="1200" dirty="0" smtClean="0">
              <a:latin typeface="Comic Sans MS" panose="030F0702030302020204" pitchFamily="66" charset="0"/>
            </a:rPr>
            <a:t> (radni, interni materijal)</a:t>
          </a:r>
          <a:endParaRPr lang="hr-HR" sz="1800" kern="1200" dirty="0">
            <a:latin typeface="Comic Sans MS" panose="030F0702030302020204" pitchFamily="66" charset="0"/>
          </a:endParaRPr>
        </a:p>
      </dsp:txBody>
      <dsp:txXfrm rot="-5400000">
        <a:off x="3060849" y="3321157"/>
        <a:ext cx="5630126" cy="3023393"/>
      </dsp:txXfrm>
    </dsp:sp>
    <dsp:sp modelId="{10A06A1D-B8A7-47A6-B3F1-AF1EEFB3FD63}">
      <dsp:nvSpPr>
        <dsp:cNvPr id="0" name=""/>
        <dsp:cNvSpPr/>
      </dsp:nvSpPr>
      <dsp:spPr>
        <a:xfrm>
          <a:off x="0" y="3044046"/>
          <a:ext cx="3060849" cy="3577616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b="1" kern="1200" dirty="0" smtClean="0">
              <a:latin typeface="Comic Sans MS" panose="030F0702030302020204" pitchFamily="66" charset="0"/>
            </a:rPr>
            <a:t>plan podrške </a:t>
          </a:r>
          <a:r>
            <a:rPr lang="hr-HR" sz="2400" kern="1200" dirty="0" smtClean="0">
              <a:latin typeface="Comic Sans MS" panose="030F0702030302020204" pitchFamily="66" charset="0"/>
            </a:rPr>
            <a:t>– individualizirani postupci prilagodbe odgojno-obrazovnih ishoda,  očekivanja i pristupa</a:t>
          </a:r>
          <a:endParaRPr lang="hr-HR" sz="2400" kern="1200" dirty="0">
            <a:latin typeface="Comic Sans MS" panose="030F0702030302020204" pitchFamily="66" charset="0"/>
          </a:endParaRPr>
        </a:p>
      </dsp:txBody>
      <dsp:txXfrm>
        <a:off x="149418" y="3193464"/>
        <a:ext cx="2762013" cy="32787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46B0BA-5C34-42A7-8A7D-08D9B6ED5B35}">
      <dsp:nvSpPr>
        <dsp:cNvPr id="0" name=""/>
        <dsp:cNvSpPr/>
      </dsp:nvSpPr>
      <dsp:spPr>
        <a:xfrm>
          <a:off x="3327873" y="2633982"/>
          <a:ext cx="1780217" cy="17802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smtClean="0">
              <a:latin typeface="Comic Sans MS" panose="030F0702030302020204" pitchFamily="66" charset="0"/>
            </a:rPr>
            <a:t>oblici podrške</a:t>
          </a:r>
          <a:endParaRPr lang="hr-HR" sz="2400" kern="1200" dirty="0">
            <a:latin typeface="Comic Sans MS" panose="030F0702030302020204" pitchFamily="66" charset="0"/>
          </a:endParaRPr>
        </a:p>
      </dsp:txBody>
      <dsp:txXfrm>
        <a:off x="3588580" y="2894689"/>
        <a:ext cx="1258803" cy="1258803"/>
      </dsp:txXfrm>
    </dsp:sp>
    <dsp:sp modelId="{0CA19293-C6C9-40E8-8318-2369B07CD250}">
      <dsp:nvSpPr>
        <dsp:cNvPr id="0" name=""/>
        <dsp:cNvSpPr/>
      </dsp:nvSpPr>
      <dsp:spPr>
        <a:xfrm rot="16200000">
          <a:off x="4011810" y="1941769"/>
          <a:ext cx="412343" cy="62976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2700" kern="1200"/>
        </a:p>
      </dsp:txBody>
      <dsp:txXfrm>
        <a:off x="4073662" y="2129573"/>
        <a:ext cx="288640" cy="377856"/>
      </dsp:txXfrm>
    </dsp:sp>
    <dsp:sp modelId="{51B9299E-7D92-473B-A62A-66130EB7F19E}">
      <dsp:nvSpPr>
        <dsp:cNvPr id="0" name=""/>
        <dsp:cNvSpPr/>
      </dsp:nvSpPr>
      <dsp:spPr>
        <a:xfrm>
          <a:off x="2769625" y="3739"/>
          <a:ext cx="2896713" cy="185223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b="1" kern="1200" smtClean="0">
              <a:latin typeface="Comic Sans MS" panose="030F0702030302020204" pitchFamily="66" charset="0"/>
            </a:rPr>
            <a:t>perceptivno </a:t>
          </a:r>
          <a:r>
            <a:rPr lang="hr-HR" sz="2200" kern="1200" smtClean="0">
              <a:latin typeface="Comic Sans MS" panose="030F0702030302020204" pitchFamily="66" charset="0"/>
            </a:rPr>
            <a:t>prilagođavanje</a:t>
          </a:r>
          <a:endParaRPr lang="hr-HR" sz="2200" kern="1200" dirty="0">
            <a:latin typeface="Comic Sans MS" panose="030F0702030302020204" pitchFamily="66" charset="0"/>
          </a:endParaRPr>
        </a:p>
      </dsp:txBody>
      <dsp:txXfrm>
        <a:off x="3193839" y="274993"/>
        <a:ext cx="2048285" cy="1309729"/>
      </dsp:txXfrm>
    </dsp:sp>
    <dsp:sp modelId="{29E32069-F23F-4CCD-993B-C9D4BD0A8FB2}">
      <dsp:nvSpPr>
        <dsp:cNvPr id="0" name=""/>
        <dsp:cNvSpPr/>
      </dsp:nvSpPr>
      <dsp:spPr>
        <a:xfrm rot="20613830">
          <a:off x="5208212" y="2863786"/>
          <a:ext cx="361386" cy="62976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shade val="51000"/>
                <a:satMod val="130000"/>
              </a:schemeClr>
            </a:gs>
            <a:gs pos="80000">
              <a:schemeClr val="accent3">
                <a:hueOff val="2812566"/>
                <a:satOff val="-4220"/>
                <a:lumOff val="-686"/>
                <a:alphaOff val="0"/>
                <a:shade val="93000"/>
                <a:satMod val="13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2700" kern="1200"/>
        </a:p>
      </dsp:txBody>
      <dsp:txXfrm>
        <a:off x="5210427" y="3005076"/>
        <a:ext cx="252970" cy="377856"/>
      </dsp:txXfrm>
    </dsp:sp>
    <dsp:sp modelId="{05AAB37F-6E68-42A9-ACDF-F8AF29B2C88B}">
      <dsp:nvSpPr>
        <dsp:cNvPr id="0" name=""/>
        <dsp:cNvSpPr/>
      </dsp:nvSpPr>
      <dsp:spPr>
        <a:xfrm>
          <a:off x="5597167" y="1769377"/>
          <a:ext cx="2859187" cy="1852237"/>
        </a:xfrm>
        <a:prstGeom prst="ellipse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shade val="51000"/>
                <a:satMod val="130000"/>
              </a:schemeClr>
            </a:gs>
            <a:gs pos="80000">
              <a:schemeClr val="accent3">
                <a:hueOff val="2812566"/>
                <a:satOff val="-4220"/>
                <a:lumOff val="-686"/>
                <a:alphaOff val="0"/>
                <a:shade val="93000"/>
                <a:satMod val="13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b="1" kern="1200" smtClean="0">
              <a:latin typeface="Comic Sans MS" panose="030F0702030302020204" pitchFamily="66" charset="0"/>
            </a:rPr>
            <a:t>spoznajno </a:t>
          </a:r>
          <a:r>
            <a:rPr lang="hr-HR" sz="2200" kern="1200" smtClean="0">
              <a:latin typeface="Comic Sans MS" panose="030F0702030302020204" pitchFamily="66" charset="0"/>
            </a:rPr>
            <a:t>prilagođavanje</a:t>
          </a:r>
          <a:endParaRPr lang="hr-HR" sz="2200" kern="1200" dirty="0">
            <a:latin typeface="Comic Sans MS" panose="030F0702030302020204" pitchFamily="66" charset="0"/>
          </a:endParaRPr>
        </a:p>
      </dsp:txBody>
      <dsp:txXfrm>
        <a:off x="6015885" y="2040631"/>
        <a:ext cx="2021751" cy="1309729"/>
      </dsp:txXfrm>
    </dsp:sp>
    <dsp:sp modelId="{01D34E4F-D668-4216-8274-4A42C7F42578}">
      <dsp:nvSpPr>
        <dsp:cNvPr id="0" name=""/>
        <dsp:cNvSpPr/>
      </dsp:nvSpPr>
      <dsp:spPr>
        <a:xfrm rot="3240000">
          <a:off x="4754319" y="4186225"/>
          <a:ext cx="347010" cy="62976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2700" kern="1200"/>
        </a:p>
      </dsp:txBody>
      <dsp:txXfrm>
        <a:off x="4775775" y="4270066"/>
        <a:ext cx="242907" cy="377856"/>
      </dsp:txXfrm>
    </dsp:sp>
    <dsp:sp modelId="{902BD979-595C-405F-99C3-D0E25234E650}">
      <dsp:nvSpPr>
        <dsp:cNvPr id="0" name=""/>
        <dsp:cNvSpPr/>
      </dsp:nvSpPr>
      <dsp:spPr>
        <a:xfrm>
          <a:off x="4199170" y="4696751"/>
          <a:ext cx="3087327" cy="1852237"/>
        </a:xfrm>
        <a:prstGeom prst="ellipse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b="1" kern="1200" smtClean="0">
              <a:latin typeface="Comic Sans MS" panose="030F0702030302020204" pitchFamily="66" charset="0"/>
            </a:rPr>
            <a:t>govorno </a:t>
          </a:r>
          <a:r>
            <a:rPr lang="hr-HR" sz="2200" kern="1200" smtClean="0">
              <a:latin typeface="Comic Sans MS" panose="030F0702030302020204" pitchFamily="66" charset="0"/>
            </a:rPr>
            <a:t>prilagođavanje</a:t>
          </a:r>
          <a:endParaRPr lang="hr-HR" sz="2200" kern="1200" dirty="0">
            <a:latin typeface="Comic Sans MS" panose="030F0702030302020204" pitchFamily="66" charset="0"/>
          </a:endParaRPr>
        </a:p>
      </dsp:txBody>
      <dsp:txXfrm>
        <a:off x="4651299" y="4968005"/>
        <a:ext cx="2183069" cy="1309729"/>
      </dsp:txXfrm>
    </dsp:sp>
    <dsp:sp modelId="{D4A5E8F0-BC3C-40EA-BAE4-0A1461DA21F4}">
      <dsp:nvSpPr>
        <dsp:cNvPr id="0" name=""/>
        <dsp:cNvSpPr/>
      </dsp:nvSpPr>
      <dsp:spPr>
        <a:xfrm rot="7829179">
          <a:off x="3205346" y="4162717"/>
          <a:ext cx="397314" cy="62976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shade val="51000"/>
                <a:satMod val="130000"/>
              </a:schemeClr>
            </a:gs>
            <a:gs pos="80000">
              <a:schemeClr val="accent3">
                <a:hueOff val="8437698"/>
                <a:satOff val="-12660"/>
                <a:lumOff val="-2059"/>
                <a:alphaOff val="0"/>
                <a:shade val="93000"/>
                <a:satMod val="13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2700" kern="1200"/>
        </a:p>
      </dsp:txBody>
      <dsp:txXfrm rot="10800000">
        <a:off x="3303637" y="4243342"/>
        <a:ext cx="278120" cy="377856"/>
      </dsp:txXfrm>
    </dsp:sp>
    <dsp:sp modelId="{DE988555-5FED-4C94-BAB4-9B27192739C8}">
      <dsp:nvSpPr>
        <dsp:cNvPr id="0" name=""/>
        <dsp:cNvSpPr/>
      </dsp:nvSpPr>
      <dsp:spPr>
        <a:xfrm>
          <a:off x="928681" y="4667074"/>
          <a:ext cx="3045948" cy="1852237"/>
        </a:xfrm>
        <a:prstGeom prst="ellipse">
          <a:avLst/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shade val="51000"/>
                <a:satMod val="130000"/>
              </a:schemeClr>
            </a:gs>
            <a:gs pos="80000">
              <a:schemeClr val="accent3">
                <a:hueOff val="8437698"/>
                <a:satOff val="-12660"/>
                <a:lumOff val="-2059"/>
                <a:alphaOff val="0"/>
                <a:shade val="93000"/>
                <a:satMod val="13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smtClean="0">
              <a:latin typeface="Comic Sans MS" panose="030F0702030302020204" pitchFamily="66" charset="0"/>
            </a:rPr>
            <a:t>prilagođavanje </a:t>
          </a:r>
          <a:r>
            <a:rPr lang="hr-HR" sz="2200" b="1" kern="1200" smtClean="0">
              <a:latin typeface="Comic Sans MS" panose="030F0702030302020204" pitchFamily="66" charset="0"/>
            </a:rPr>
            <a:t>zahtjeva</a:t>
          </a:r>
          <a:endParaRPr lang="hr-HR" sz="2200" b="1" kern="1200" dirty="0">
            <a:latin typeface="Comic Sans MS" panose="030F0702030302020204" pitchFamily="66" charset="0"/>
          </a:endParaRPr>
        </a:p>
      </dsp:txBody>
      <dsp:txXfrm>
        <a:off x="1374750" y="4938328"/>
        <a:ext cx="2153810" cy="1309729"/>
      </dsp:txXfrm>
    </dsp:sp>
    <dsp:sp modelId="{6EFD64CD-FA7A-4280-9C10-D65DBFD77B37}">
      <dsp:nvSpPr>
        <dsp:cNvPr id="0" name=""/>
        <dsp:cNvSpPr/>
      </dsp:nvSpPr>
      <dsp:spPr>
        <a:xfrm rot="11880000">
          <a:off x="2993001" y="2856057"/>
          <a:ext cx="276169" cy="62976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2700" kern="1200"/>
        </a:p>
      </dsp:txBody>
      <dsp:txXfrm rot="10800000">
        <a:off x="3073824" y="2994810"/>
        <a:ext cx="193318" cy="377856"/>
      </dsp:txXfrm>
    </dsp:sp>
    <dsp:sp modelId="{9EDAB55F-4D39-473F-8778-CC42782D31EF}">
      <dsp:nvSpPr>
        <dsp:cNvPr id="0" name=""/>
        <dsp:cNvSpPr/>
      </dsp:nvSpPr>
      <dsp:spPr>
        <a:xfrm>
          <a:off x="526121" y="1796310"/>
          <a:ext cx="2449194" cy="1852237"/>
        </a:xfrm>
        <a:prstGeom prst="ellips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b="1" kern="1200" smtClean="0">
              <a:latin typeface="Comic Sans MS" panose="030F0702030302020204" pitchFamily="66" charset="0"/>
            </a:rPr>
            <a:t>socijalno-emocionalni </a:t>
          </a:r>
          <a:r>
            <a:rPr lang="hr-HR" sz="2200" kern="1200" smtClean="0">
              <a:latin typeface="Comic Sans MS" panose="030F0702030302020204" pitchFamily="66" charset="0"/>
            </a:rPr>
            <a:t>poticaji</a:t>
          </a:r>
          <a:endParaRPr lang="hr-HR" sz="2200" kern="1200" dirty="0">
            <a:latin typeface="Comic Sans MS" panose="030F0702030302020204" pitchFamily="66" charset="0"/>
          </a:endParaRPr>
        </a:p>
      </dsp:txBody>
      <dsp:txXfrm>
        <a:off x="884797" y="2067564"/>
        <a:ext cx="1731842" cy="13097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86C81B-C096-457A-AC34-932CE783A46F}">
      <dsp:nvSpPr>
        <dsp:cNvPr id="0" name=""/>
        <dsp:cNvSpPr/>
      </dsp:nvSpPr>
      <dsp:spPr>
        <a:xfrm rot="16200000">
          <a:off x="1002336" y="1493804"/>
          <a:ext cx="3888691" cy="2376402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54000"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77800" rIns="160020" bIns="177800" numCol="1" spcCol="1270" anchor="t" anchorCtr="0">
          <a:noAutofit/>
        </a:bodyPr>
        <a:lstStyle/>
        <a:p>
          <a:pPr lvl="0" algn="l" defTabSz="1244600">
            <a:lnSpc>
              <a:spcPts val="2100"/>
            </a:lnSpc>
            <a:spcBef>
              <a:spcPct val="0"/>
            </a:spcBef>
            <a:spcAft>
              <a:spcPct val="35000"/>
            </a:spcAft>
          </a:pPr>
          <a:r>
            <a:rPr lang="hr-HR" sz="2800" b="0" kern="1200" dirty="0" smtClean="0">
              <a:latin typeface="Comic Sans MS" panose="030F0702030302020204" pitchFamily="66" charset="0"/>
              <a:cs typeface="Arial" pitchFamily="34" charset="0"/>
            </a:rPr>
            <a:t>   podržavati </a:t>
          </a:r>
        </a:p>
        <a:p>
          <a:pPr lvl="0" algn="l" defTabSz="1244600">
            <a:lnSpc>
              <a:spcPts val="2100"/>
            </a:lnSpc>
            <a:spcBef>
              <a:spcPct val="0"/>
            </a:spcBef>
            <a:spcAft>
              <a:spcPct val="35000"/>
            </a:spcAft>
          </a:pPr>
          <a:r>
            <a:rPr lang="hr-HR" sz="2800" b="0" kern="1200" dirty="0" smtClean="0">
              <a:latin typeface="Comic Sans MS" panose="030F0702030302020204" pitchFamily="66" charset="0"/>
              <a:cs typeface="Arial" pitchFamily="34" charset="0"/>
            </a:rPr>
            <a:t>„JAKE STRANE”   </a:t>
          </a:r>
        </a:p>
        <a:p>
          <a:pPr lvl="0" algn="l" defTabSz="1244600">
            <a:lnSpc>
              <a:spcPts val="2100"/>
            </a:lnSpc>
            <a:spcBef>
              <a:spcPct val="0"/>
            </a:spcBef>
            <a:spcAft>
              <a:spcPct val="35000"/>
            </a:spcAft>
          </a:pPr>
          <a:r>
            <a:rPr lang="hr-HR" sz="2800" b="0" kern="1200" dirty="0" smtClean="0">
              <a:latin typeface="Comic Sans MS" panose="030F0702030302020204" pitchFamily="66" charset="0"/>
              <a:cs typeface="Arial" pitchFamily="34" charset="0"/>
            </a:rPr>
            <a:t>sposobnosti</a:t>
          </a:r>
        </a:p>
        <a:p>
          <a:pPr lvl="0" algn="l" defTabSz="1244600">
            <a:lnSpc>
              <a:spcPts val="2100"/>
            </a:lnSpc>
            <a:spcBef>
              <a:spcPct val="0"/>
            </a:spcBef>
            <a:spcAft>
              <a:spcPct val="35000"/>
            </a:spcAft>
          </a:pPr>
          <a:r>
            <a:rPr lang="hr-HR" sz="2800" b="0" kern="1200" dirty="0" smtClean="0">
              <a:latin typeface="Comic Sans MS" panose="030F0702030302020204" pitchFamily="66" charset="0"/>
              <a:cs typeface="Arial" pitchFamily="34" charset="0"/>
            </a:rPr>
            <a:t> osobine</a:t>
          </a:r>
        </a:p>
        <a:p>
          <a:pPr lvl="0" algn="l" defTabSz="1244600">
            <a:lnSpc>
              <a:spcPts val="2100"/>
            </a:lnSpc>
            <a:spcBef>
              <a:spcPct val="0"/>
            </a:spcBef>
            <a:spcAft>
              <a:spcPct val="35000"/>
            </a:spcAft>
          </a:pPr>
          <a:r>
            <a:rPr lang="hr-HR" sz="2800" b="0" kern="1200" dirty="0" smtClean="0">
              <a:latin typeface="Comic Sans MS" panose="030F0702030302020204" pitchFamily="66" charset="0"/>
              <a:cs typeface="Arial" pitchFamily="34" charset="0"/>
            </a:rPr>
            <a:t>interese</a:t>
          </a:r>
        </a:p>
        <a:p>
          <a:pPr lvl="0" algn="l" defTabSz="1244600">
            <a:lnSpc>
              <a:spcPts val="2100"/>
            </a:lnSpc>
            <a:spcBef>
              <a:spcPct val="0"/>
            </a:spcBef>
            <a:spcAft>
              <a:spcPct val="35000"/>
            </a:spcAft>
          </a:pPr>
          <a:r>
            <a:rPr lang="hr-HR" sz="2800" b="0" kern="1200" dirty="0" smtClean="0">
              <a:latin typeface="Comic Sans MS" panose="030F0702030302020204" pitchFamily="66" charset="0"/>
              <a:cs typeface="Arial" pitchFamily="34" charset="0"/>
            </a:rPr>
            <a:t> vještine</a:t>
          </a:r>
        </a:p>
        <a:p>
          <a:pPr lvl="0" algn="l" defTabSz="1244600">
            <a:lnSpc>
              <a:spcPts val="2100"/>
            </a:lnSpc>
            <a:spcBef>
              <a:spcPct val="0"/>
            </a:spcBef>
            <a:spcAft>
              <a:spcPct val="35000"/>
            </a:spcAft>
          </a:pPr>
          <a:r>
            <a:rPr lang="hr-HR" sz="2800" b="0" kern="1200" dirty="0" smtClean="0">
              <a:latin typeface="Comic Sans MS" panose="030F0702030302020204" pitchFamily="66" charset="0"/>
              <a:cs typeface="Arial" pitchFamily="34" charset="0"/>
            </a:rPr>
            <a:t> potrebe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600" kern="1200" dirty="0"/>
        </a:p>
      </dsp:txBody>
      <dsp:txXfrm rot="5400000">
        <a:off x="1874508" y="853687"/>
        <a:ext cx="2260375" cy="3656637"/>
      </dsp:txXfrm>
    </dsp:sp>
    <dsp:sp modelId="{0E27B3EE-1E52-49F7-805C-91F77ABA03CB}">
      <dsp:nvSpPr>
        <dsp:cNvPr id="0" name=""/>
        <dsp:cNvSpPr/>
      </dsp:nvSpPr>
      <dsp:spPr>
        <a:xfrm rot="5400000">
          <a:off x="3564283" y="1836437"/>
          <a:ext cx="3888691" cy="2376402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tint val="50000"/>
            <a:hueOff val="5057036"/>
            <a:satOff val="-6941"/>
            <a:lumOff val="1117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54000"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0020" tIns="177800" rIns="106680" bIns="17780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b="0" kern="1200" dirty="0" smtClean="0">
              <a:latin typeface="Comic Sans MS" panose="030F0702030302020204" pitchFamily="66" charset="0"/>
              <a:cs typeface="Arial" pitchFamily="34" charset="0"/>
            </a:rPr>
            <a:t>područja koja treba razvijati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b="0" kern="1200" dirty="0" smtClean="0">
              <a:latin typeface="Comic Sans MS" panose="030F0702030302020204" pitchFamily="66" charset="0"/>
              <a:cs typeface="Arial" pitchFamily="34" charset="0"/>
            </a:rPr>
            <a:t>“SLABE STRANE”</a:t>
          </a:r>
          <a:endParaRPr lang="hr-HR" sz="2800" b="0" kern="1200" dirty="0">
            <a:latin typeface="Comic Sans MS" panose="030F0702030302020204" pitchFamily="66" charset="0"/>
            <a:cs typeface="Arial" pitchFamily="34" charset="0"/>
          </a:endParaRPr>
        </a:p>
      </dsp:txBody>
      <dsp:txXfrm rot="-5400000">
        <a:off x="4320428" y="1196320"/>
        <a:ext cx="2260375" cy="3656637"/>
      </dsp:txXfrm>
    </dsp:sp>
    <dsp:sp modelId="{C53F127F-EBE4-4A41-A76A-F5DA2CBA61C1}">
      <dsp:nvSpPr>
        <dsp:cNvPr id="0" name=""/>
        <dsp:cNvSpPr/>
      </dsp:nvSpPr>
      <dsp:spPr>
        <a:xfrm>
          <a:off x="3071799" y="-295047"/>
          <a:ext cx="2484310" cy="2484189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536E27-C188-4083-89E7-EA3543108709}">
      <dsp:nvSpPr>
        <dsp:cNvPr id="0" name=""/>
        <dsp:cNvSpPr/>
      </dsp:nvSpPr>
      <dsp:spPr>
        <a:xfrm rot="10800000">
          <a:off x="3024075" y="3564482"/>
          <a:ext cx="2484310" cy="2484189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8E4836-5490-49FD-944E-635C085C5322}">
      <dsp:nvSpPr>
        <dsp:cNvPr id="0" name=""/>
        <dsp:cNvSpPr/>
      </dsp:nvSpPr>
      <dsp:spPr>
        <a:xfrm>
          <a:off x="2342546" y="1710067"/>
          <a:ext cx="3705241" cy="244955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rPr>
            <a:t>Među navedenim učenicima, </a:t>
          </a:r>
          <a:r>
            <a:rPr lang="hr-HR" sz="1800" b="1" kern="12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rPr>
            <a:t>74 učenika </a:t>
          </a:r>
          <a:r>
            <a:rPr lang="hr-HR" sz="1800" kern="12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rPr>
            <a:t>s teškoćama u razvoju je uspješno integrirano u redovite i posebne razredne odjele te se školuju u svim zanimanjima</a:t>
          </a:r>
          <a:endParaRPr lang="hr-HR" sz="1800" kern="1200" dirty="0"/>
        </a:p>
      </dsp:txBody>
      <dsp:txXfrm>
        <a:off x="2885166" y="2068796"/>
        <a:ext cx="2620001" cy="1732096"/>
      </dsp:txXfrm>
    </dsp:sp>
    <dsp:sp modelId="{48ED3CF7-A58C-430B-84CF-C4C0BE638C2C}">
      <dsp:nvSpPr>
        <dsp:cNvPr id="0" name=""/>
        <dsp:cNvSpPr/>
      </dsp:nvSpPr>
      <dsp:spPr>
        <a:xfrm rot="5380101">
          <a:off x="4185416" y="1695530"/>
          <a:ext cx="5353" cy="34445"/>
        </a:xfrm>
        <a:custGeom>
          <a:avLst/>
          <a:gdLst/>
          <a:ahLst/>
          <a:cxnLst/>
          <a:rect l="0" t="0" r="0" b="0"/>
          <a:pathLst>
            <a:path>
              <a:moveTo>
                <a:pt x="0" y="17222"/>
              </a:moveTo>
              <a:lnTo>
                <a:pt x="5353" y="1722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>
        <a:off x="4187959" y="1712619"/>
        <a:ext cx="267" cy="267"/>
      </dsp:txXfrm>
    </dsp:sp>
    <dsp:sp modelId="{A663B6E1-0919-4E8E-8252-33532F4D1D7E}">
      <dsp:nvSpPr>
        <dsp:cNvPr id="0" name=""/>
        <dsp:cNvSpPr/>
      </dsp:nvSpPr>
      <dsp:spPr>
        <a:xfrm>
          <a:off x="2683959" y="-706"/>
          <a:ext cx="2998365" cy="171614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0" kern="12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rPr>
            <a:t>28 učenika  školuje  se po redovitom programu uz individualiziran postupke</a:t>
          </a:r>
          <a:endParaRPr lang="hr-HR" sz="1600" b="0" kern="1200" dirty="0"/>
        </a:p>
      </dsp:txBody>
      <dsp:txXfrm>
        <a:off x="3123059" y="250617"/>
        <a:ext cx="2120165" cy="1213495"/>
      </dsp:txXfrm>
    </dsp:sp>
    <dsp:sp modelId="{AFDED7E3-0F29-4461-9F20-2EBA60D75C0A}">
      <dsp:nvSpPr>
        <dsp:cNvPr id="0" name=""/>
        <dsp:cNvSpPr/>
      </dsp:nvSpPr>
      <dsp:spPr>
        <a:xfrm rot="10752832">
          <a:off x="5884900" y="2893320"/>
          <a:ext cx="162496" cy="34445"/>
        </a:xfrm>
        <a:custGeom>
          <a:avLst/>
          <a:gdLst/>
          <a:ahLst/>
          <a:cxnLst/>
          <a:rect l="0" t="0" r="0" b="0"/>
          <a:pathLst>
            <a:path>
              <a:moveTo>
                <a:pt x="0" y="17222"/>
              </a:moveTo>
              <a:lnTo>
                <a:pt x="162496" y="1722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 rot="10800000">
        <a:off x="5962086" y="2906481"/>
        <a:ext cx="8124" cy="8124"/>
      </dsp:txXfrm>
    </dsp:sp>
    <dsp:sp modelId="{5045F0B0-8DC3-4307-BD71-93B8D9A9A764}">
      <dsp:nvSpPr>
        <dsp:cNvPr id="0" name=""/>
        <dsp:cNvSpPr/>
      </dsp:nvSpPr>
      <dsp:spPr>
        <a:xfrm>
          <a:off x="5884577" y="2097059"/>
          <a:ext cx="2612366" cy="1593361"/>
        </a:xfrm>
        <a:prstGeom prst="ellipse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rPr>
            <a:t>21 učeniku </a:t>
          </a:r>
          <a:r>
            <a:rPr lang="hr-HR" sz="1600" kern="12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rPr>
            <a:t> je potrebna prilagodba sadržaja </a:t>
          </a:r>
          <a:endParaRPr lang="hr-HR" sz="1600" kern="1200" dirty="0"/>
        </a:p>
      </dsp:txBody>
      <dsp:txXfrm>
        <a:off x="6267149" y="2330401"/>
        <a:ext cx="1847222" cy="1126677"/>
      </dsp:txXfrm>
    </dsp:sp>
    <dsp:sp modelId="{C8B2F6A2-AFCD-441F-95D8-F44BF5DE0A6D}">
      <dsp:nvSpPr>
        <dsp:cNvPr id="0" name=""/>
        <dsp:cNvSpPr/>
      </dsp:nvSpPr>
      <dsp:spPr>
        <a:xfrm rot="5582334">
          <a:off x="4130123" y="4141703"/>
          <a:ext cx="117" cy="34445"/>
        </a:xfrm>
        <a:custGeom>
          <a:avLst/>
          <a:gdLst/>
          <a:ahLst/>
          <a:cxnLst/>
          <a:rect l="0" t="0" r="0" b="0"/>
          <a:pathLst>
            <a:path>
              <a:moveTo>
                <a:pt x="0" y="17222"/>
              </a:moveTo>
              <a:lnTo>
                <a:pt x="117" y="1722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 rot="10800000">
        <a:off x="4130179" y="4158923"/>
        <a:ext cx="5" cy="5"/>
      </dsp:txXfrm>
    </dsp:sp>
    <dsp:sp modelId="{87FD2D1C-E71B-428E-BD41-79743A0D8AE1}">
      <dsp:nvSpPr>
        <dsp:cNvPr id="0" name=""/>
        <dsp:cNvSpPr/>
      </dsp:nvSpPr>
      <dsp:spPr>
        <a:xfrm>
          <a:off x="2536307" y="4158566"/>
          <a:ext cx="3092966" cy="1786076"/>
        </a:xfrm>
        <a:prstGeom prst="ellipse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rPr>
            <a:t>4</a:t>
          </a:r>
          <a:r>
            <a:rPr lang="hr-HR" sz="1600" kern="120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rPr>
            <a:t> učenika imaju kombinacije navedenih programa ovisno o mogućnostima savladavanja pojedinih nastavnih predmeta</a:t>
          </a:r>
          <a:endParaRPr lang="hr-HR" sz="1600" kern="1200" dirty="0"/>
        </a:p>
      </dsp:txBody>
      <dsp:txXfrm>
        <a:off x="2989261" y="4420131"/>
        <a:ext cx="2187058" cy="1262946"/>
      </dsp:txXfrm>
    </dsp:sp>
    <dsp:sp modelId="{019F75AF-D8C9-42B5-AD7D-C0D4731CF824}">
      <dsp:nvSpPr>
        <dsp:cNvPr id="0" name=""/>
        <dsp:cNvSpPr/>
      </dsp:nvSpPr>
      <dsp:spPr>
        <a:xfrm rot="21553036">
          <a:off x="2342939" y="2942544"/>
          <a:ext cx="56016" cy="34445"/>
        </a:xfrm>
        <a:custGeom>
          <a:avLst/>
          <a:gdLst/>
          <a:ahLst/>
          <a:cxnLst/>
          <a:rect l="0" t="0" r="0" b="0"/>
          <a:pathLst>
            <a:path>
              <a:moveTo>
                <a:pt x="0" y="17222"/>
              </a:moveTo>
              <a:lnTo>
                <a:pt x="56016" y="1722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>
        <a:off x="2369546" y="2958366"/>
        <a:ext cx="2800" cy="2800"/>
      </dsp:txXfrm>
    </dsp:sp>
    <dsp:sp modelId="{3BA799AE-15B1-45E7-BAE2-47F5955F8912}">
      <dsp:nvSpPr>
        <dsp:cNvPr id="0" name=""/>
        <dsp:cNvSpPr/>
      </dsp:nvSpPr>
      <dsp:spPr>
        <a:xfrm>
          <a:off x="0" y="2066610"/>
          <a:ext cx="2399147" cy="1818320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dirty="0" smtClean="0">
              <a:latin typeface="Comic Sans MS" panose="030F0702030302020204" pitchFamily="66" charset="0"/>
            </a:rPr>
            <a:t>21</a:t>
          </a:r>
          <a:r>
            <a:rPr lang="hr-HR" sz="1600" kern="1200" dirty="0" smtClean="0">
              <a:latin typeface="Comic Sans MS" panose="030F0702030302020204" pitchFamily="66" charset="0"/>
            </a:rPr>
            <a:t> učenik obrazuje se  u posebnim odjelima za pomoćna zanimanja</a:t>
          </a:r>
          <a:endParaRPr lang="hr-HR" sz="1600" kern="1200" dirty="0"/>
        </a:p>
      </dsp:txBody>
      <dsp:txXfrm>
        <a:off x="351347" y="2332897"/>
        <a:ext cx="1696453" cy="12857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C3B162-DD12-4562-AB4E-63EE3A0D50E2}">
      <dsp:nvSpPr>
        <dsp:cNvPr id="0" name=""/>
        <dsp:cNvSpPr/>
      </dsp:nvSpPr>
      <dsp:spPr>
        <a:xfrm>
          <a:off x="2179737" y="0"/>
          <a:ext cx="7143597" cy="51713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>
              <a:latin typeface="Comic Sans MS" panose="030F0702030302020204" pitchFamily="66" charset="0"/>
            </a:rPr>
            <a:t>Učenik je sniženih intelektualnih sposobnosti, nedovoljno usvojenog jezičnog znanja, nedovoljnog predznanja, općeg znanja i informiranosti</a:t>
          </a:r>
          <a:endParaRPr lang="hr-HR" sz="2000" kern="1200" dirty="0">
            <a:latin typeface="Comic Sans MS" panose="030F0702030302020204" pitchFamily="66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>
              <a:latin typeface="Comic Sans MS" panose="030F0702030302020204" pitchFamily="66" charset="0"/>
            </a:rPr>
            <a:t>Ima teškoće u razumijevanju pročitanog i posebice u logičkom zaključivanju</a:t>
          </a:r>
          <a:endParaRPr lang="hr-HR" sz="2000" kern="1200" dirty="0">
            <a:latin typeface="Comic Sans MS" panose="030F0702030302020204" pitchFamily="66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>
              <a:latin typeface="Comic Sans MS" panose="030F0702030302020204" pitchFamily="66" charset="0"/>
            </a:rPr>
            <a:t>Nedovoljno je usvojio osnovne računske operacije te ima teškoće kod usvajanja stranog jezika kojeg uči na razini osnovne komunikacije. </a:t>
          </a:r>
          <a:endParaRPr lang="hr-HR" sz="2000" kern="1200" dirty="0">
            <a:latin typeface="Comic Sans MS" panose="030F0702030302020204" pitchFamily="66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>
              <a:latin typeface="Comic Sans MS" panose="030F0702030302020204" pitchFamily="66" charset="0"/>
            </a:rPr>
            <a:t>Potrebno je konkretizirati rad i povezati ga sa svakodnevnim životom</a:t>
          </a:r>
          <a:endParaRPr lang="hr-HR" sz="2000" kern="1200" dirty="0">
            <a:latin typeface="Comic Sans MS" panose="030F0702030302020204" pitchFamily="66" charset="0"/>
          </a:endParaRPr>
        </a:p>
      </dsp:txBody>
      <dsp:txXfrm>
        <a:off x="2179737" y="646420"/>
        <a:ext cx="5204336" cy="3878523"/>
      </dsp:txXfrm>
    </dsp:sp>
    <dsp:sp modelId="{6AA88494-32B9-4B80-8B6A-090A84B3EAB3}">
      <dsp:nvSpPr>
        <dsp:cNvPr id="0" name=""/>
        <dsp:cNvSpPr/>
      </dsp:nvSpPr>
      <dsp:spPr>
        <a:xfrm>
          <a:off x="0" y="0"/>
          <a:ext cx="2172338" cy="518440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b="1" kern="1200" dirty="0" smtClean="0">
              <a:latin typeface="Comic Sans MS" panose="030F0702030302020204" pitchFamily="66" charset="0"/>
            </a:rPr>
            <a:t>Iz profila učenika, informacije dobivene iz osnovne škole:</a:t>
          </a:r>
          <a:endParaRPr lang="hr-HR" sz="2400" kern="1200" dirty="0"/>
        </a:p>
      </dsp:txBody>
      <dsp:txXfrm>
        <a:off x="106045" y="106045"/>
        <a:ext cx="1960248" cy="49723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95EF08-0119-4CDD-B175-2EE999EAB15A}">
      <dsp:nvSpPr>
        <dsp:cNvPr id="0" name=""/>
        <dsp:cNvSpPr/>
      </dsp:nvSpPr>
      <dsp:spPr>
        <a:xfrm>
          <a:off x="2707807" y="720071"/>
          <a:ext cx="6435255" cy="489656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>
              <a:latin typeface="Comic Sans MS" panose="030F0702030302020204" pitchFamily="66" charset="0"/>
            </a:rPr>
            <a:t> Učenik redovito nosi potreban radni pribor te se kontinuirano trudi prepisati sve što se nalazi na ploči iako to često prepiše pogrešno ili ne razumije što prepisuje</a:t>
          </a:r>
          <a:endParaRPr lang="hr-H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>
              <a:latin typeface="Comic Sans MS" panose="030F0702030302020204" pitchFamily="66" charset="0"/>
            </a:rPr>
            <a:t> Motiviran je i trudi se izvršiti zadane zadatke</a:t>
          </a:r>
          <a:endParaRPr lang="hr-H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>
              <a:latin typeface="Comic Sans MS" panose="030F0702030302020204" pitchFamily="66" charset="0"/>
            </a:rPr>
            <a:t> Učenik se korektno i s poštovanjem odnosi prema profesorici</a:t>
          </a:r>
          <a:endParaRPr lang="hr-HR" sz="2000" kern="1200" dirty="0"/>
        </a:p>
      </dsp:txBody>
      <dsp:txXfrm>
        <a:off x="2707807" y="1332141"/>
        <a:ext cx="4599045" cy="3672421"/>
      </dsp:txXfrm>
    </dsp:sp>
    <dsp:sp modelId="{D74C789E-FB59-45DB-90D3-6988F39E3A4B}">
      <dsp:nvSpPr>
        <dsp:cNvPr id="0" name=""/>
        <dsp:cNvSpPr/>
      </dsp:nvSpPr>
      <dsp:spPr>
        <a:xfrm>
          <a:off x="88466" y="277547"/>
          <a:ext cx="2706871" cy="562711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b="1" kern="1200" dirty="0" smtClean="0">
              <a:latin typeface="Comic Sans MS" panose="030F0702030302020204" pitchFamily="66" charset="0"/>
              <a:ea typeface="Calibri" panose="020F0502020204030204" pitchFamily="34" charset="0"/>
            </a:rPr>
            <a:t>Uočene mogućnosti i sposobnosti učenika (uključujući njegove interese i potrebe</a:t>
          </a:r>
          <a:r>
            <a:rPr lang="hr-HR" sz="2400" i="1" kern="1200" dirty="0" smtClean="0">
              <a:latin typeface="Comic Sans MS" panose="030F0702030302020204" pitchFamily="66" charset="0"/>
              <a:ea typeface="Calibri" panose="020F0502020204030204" pitchFamily="34" charset="0"/>
            </a:rPr>
            <a:t>) </a:t>
          </a:r>
          <a:r>
            <a:rPr lang="hr-HR" sz="2400" b="1" i="1" kern="1200" dirty="0" smtClean="0">
              <a:latin typeface="Comic Sans MS" panose="030F0702030302020204" pitchFamily="66" charset="0"/>
              <a:ea typeface="Calibri" panose="020F0502020204030204" pitchFamily="34" charset="0"/>
            </a:rPr>
            <a:t>vezano uz nastavu matematike:</a:t>
          </a:r>
          <a:br>
            <a:rPr lang="hr-HR" sz="2400" b="1" i="1" kern="1200" dirty="0" smtClean="0">
              <a:latin typeface="Comic Sans MS" panose="030F0702030302020204" pitchFamily="66" charset="0"/>
              <a:ea typeface="Calibri" panose="020F0502020204030204" pitchFamily="34" charset="0"/>
            </a:rPr>
          </a:br>
          <a:endParaRPr lang="hr-HR" sz="2400" kern="1200" dirty="0"/>
        </a:p>
      </dsp:txBody>
      <dsp:txXfrm>
        <a:off x="220605" y="409686"/>
        <a:ext cx="2442593" cy="536284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7B9E82-A9EB-4A79-B82A-DD0A3A45EBD8}">
      <dsp:nvSpPr>
        <dsp:cNvPr id="0" name=""/>
        <dsp:cNvSpPr/>
      </dsp:nvSpPr>
      <dsp:spPr>
        <a:xfrm rot="16200000">
          <a:off x="-1520307" y="3001292"/>
          <a:ext cx="4942629" cy="2359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08081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600" kern="1200" dirty="0"/>
        </a:p>
      </dsp:txBody>
      <dsp:txXfrm>
        <a:off x="-1520307" y="3001292"/>
        <a:ext cx="4942629" cy="235934"/>
      </dsp:txXfrm>
    </dsp:sp>
    <dsp:sp modelId="{35457D51-BC6C-4016-A95B-04A55B9F3DC6}">
      <dsp:nvSpPr>
        <dsp:cNvPr id="0" name=""/>
        <dsp:cNvSpPr/>
      </dsp:nvSpPr>
      <dsp:spPr>
        <a:xfrm>
          <a:off x="150288" y="1851771"/>
          <a:ext cx="2398552" cy="210684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208081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400" b="1" kern="1200" dirty="0" smtClean="0">
              <a:solidFill>
                <a:schemeClr val="bg1"/>
              </a:solidFill>
              <a:latin typeface="Comic Sans MS" panose="030F0702030302020204" pitchFamily="66" charset="0"/>
              <a:ea typeface="Calibri" panose="020F0502020204030204" pitchFamily="34" charset="0"/>
            </a:rPr>
            <a:t>uočene teškoće kod učenika</a:t>
          </a:r>
          <a:endParaRPr lang="hr-HR" sz="2400" kern="1200" dirty="0">
            <a:solidFill>
              <a:schemeClr val="bg1"/>
            </a:solidFill>
          </a:endParaRPr>
        </a:p>
      </dsp:txBody>
      <dsp:txXfrm>
        <a:off x="150288" y="1851771"/>
        <a:ext cx="2398552" cy="2106845"/>
      </dsp:txXfrm>
    </dsp:sp>
    <dsp:sp modelId="{EAE1FF33-F16C-4AC8-9507-D5DFAF7148AD}">
      <dsp:nvSpPr>
        <dsp:cNvPr id="0" name=""/>
        <dsp:cNvSpPr/>
      </dsp:nvSpPr>
      <dsp:spPr>
        <a:xfrm>
          <a:off x="432704" y="384805"/>
          <a:ext cx="1940015" cy="1251993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2159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7544E4-CCD1-4DF8-842C-CA120C963FCC}">
      <dsp:nvSpPr>
        <dsp:cNvPr id="0" name=""/>
        <dsp:cNvSpPr/>
      </dsp:nvSpPr>
      <dsp:spPr>
        <a:xfrm rot="16200000">
          <a:off x="2452317" y="3128800"/>
          <a:ext cx="4942629" cy="2359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08081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600" kern="1200" dirty="0"/>
        </a:p>
      </dsp:txBody>
      <dsp:txXfrm>
        <a:off x="2452317" y="3128800"/>
        <a:ext cx="4942629" cy="235934"/>
      </dsp:txXfrm>
    </dsp:sp>
    <dsp:sp modelId="{BA5E0F8B-78B5-4090-A505-E9664B5DC1C9}">
      <dsp:nvSpPr>
        <dsp:cNvPr id="0" name=""/>
        <dsp:cNvSpPr/>
      </dsp:nvSpPr>
      <dsp:spPr>
        <a:xfrm>
          <a:off x="2894504" y="0"/>
          <a:ext cx="4961492" cy="62869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208081" rIns="128016" bIns="128016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11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>
              <a:solidFill>
                <a:srgbClr val="990000"/>
              </a:solidFill>
              <a:latin typeface="Comic Sans MS" panose="030F0702030302020204" pitchFamily="66" charset="0"/>
            </a:rPr>
            <a:t>računske operacije usvojene u manjoj mjeri na način da učenik zbraja i oduzima prirodne brojeve, dok ima problema s množenjem i dijeljenjem. </a:t>
          </a:r>
          <a:endParaRPr lang="hr-HR" sz="1800" kern="1200" dirty="0">
            <a:solidFill>
              <a:srgbClr val="99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1800" kern="1200" dirty="0">
            <a:solidFill>
              <a:srgbClr val="99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1800" kern="1200" dirty="0">
            <a:solidFill>
              <a:srgbClr val="99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>
              <a:solidFill>
                <a:srgbClr val="990000"/>
              </a:solidFill>
              <a:latin typeface="Comic Sans MS" panose="030F0702030302020204" pitchFamily="66" charset="0"/>
            </a:rPr>
            <a:t>računske operacije s cijelim i racionalnim brojevima   i zapisima decimalnih brojeva  nije usvojio kao ni redoslijed izvođenja računskih operacija.</a:t>
          </a:r>
          <a:endParaRPr lang="hr-HR" sz="1800" kern="1200" dirty="0">
            <a:solidFill>
              <a:srgbClr val="99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1800" kern="1200" dirty="0">
            <a:solidFill>
              <a:srgbClr val="99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1800" kern="1200" dirty="0">
            <a:solidFill>
              <a:srgbClr val="99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>
              <a:solidFill>
                <a:srgbClr val="990000"/>
              </a:solidFill>
              <a:latin typeface="Comic Sans MS" panose="030F0702030302020204" pitchFamily="66" charset="0"/>
            </a:rPr>
            <a:t>teškoće  pamćenja i zadržavanja </a:t>
          </a:r>
          <a:r>
            <a:rPr lang="hr-HR" sz="1800" kern="1200" dirty="0" smtClean="0">
              <a:solidFill>
                <a:srgbClr val="990000"/>
              </a:solidFill>
              <a:latin typeface="Comic Sans MS" panose="030F0702030302020204" pitchFamily="66" charset="0"/>
            </a:rPr>
            <a:t>sadržaja i način </a:t>
          </a:r>
          <a:r>
            <a:rPr lang="hr-HR" sz="1800" kern="1200" dirty="0" smtClean="0">
              <a:solidFill>
                <a:srgbClr val="990000"/>
              </a:solidFill>
              <a:latin typeface="Comic Sans MS" panose="030F0702030302020204" pitchFamily="66" charset="0"/>
            </a:rPr>
            <a:t>iskazivanja znanja  nije niti  na razini rješavanja jednostavnih zadataka i zadataka po naučenom modelu </a:t>
          </a:r>
          <a:endParaRPr lang="hr-HR" sz="1800" kern="1200" dirty="0">
            <a:solidFill>
              <a:srgbClr val="99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1600" kern="1200" dirty="0"/>
        </a:p>
      </dsp:txBody>
      <dsp:txXfrm>
        <a:off x="2894504" y="0"/>
        <a:ext cx="4961492" cy="6286974"/>
      </dsp:txXfrm>
    </dsp:sp>
    <dsp:sp modelId="{CB4E095A-DCCD-44FE-B475-AC2EB059B610}">
      <dsp:nvSpPr>
        <dsp:cNvPr id="0" name=""/>
        <dsp:cNvSpPr/>
      </dsp:nvSpPr>
      <dsp:spPr>
        <a:xfrm>
          <a:off x="360038" y="4392490"/>
          <a:ext cx="1886472" cy="1507010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2286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7B9E82-A9EB-4A79-B82A-DD0A3A45EBD8}">
      <dsp:nvSpPr>
        <dsp:cNvPr id="0" name=""/>
        <dsp:cNvSpPr/>
      </dsp:nvSpPr>
      <dsp:spPr>
        <a:xfrm rot="16200000">
          <a:off x="-1748228" y="3243288"/>
          <a:ext cx="4942629" cy="243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14352" bIns="0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700" kern="1200" dirty="0"/>
        </a:p>
      </dsp:txBody>
      <dsp:txXfrm>
        <a:off x="-1748228" y="3243288"/>
        <a:ext cx="4942629" cy="243044"/>
      </dsp:txXfrm>
    </dsp:sp>
    <dsp:sp modelId="{35457D51-BC6C-4016-A95B-04A55B9F3DC6}">
      <dsp:nvSpPr>
        <dsp:cNvPr id="0" name=""/>
        <dsp:cNvSpPr/>
      </dsp:nvSpPr>
      <dsp:spPr>
        <a:xfrm>
          <a:off x="1539" y="2097743"/>
          <a:ext cx="2296847" cy="174608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214352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400" b="1" kern="1200" dirty="0" smtClean="0">
              <a:solidFill>
                <a:schemeClr val="bg1"/>
              </a:solidFill>
              <a:latin typeface="Comic Sans MS" panose="030F0702030302020204" pitchFamily="66" charset="0"/>
              <a:ea typeface="Calibri" panose="020F0502020204030204" pitchFamily="34" charset="0"/>
            </a:rPr>
            <a:t>uočene teškoće kod učenika</a:t>
          </a:r>
          <a:endParaRPr lang="hr-HR" sz="2400" kern="1200" dirty="0">
            <a:solidFill>
              <a:schemeClr val="bg1"/>
            </a:solidFill>
          </a:endParaRPr>
        </a:p>
      </dsp:txBody>
      <dsp:txXfrm>
        <a:off x="1539" y="2097743"/>
        <a:ext cx="2296847" cy="1746082"/>
      </dsp:txXfrm>
    </dsp:sp>
    <dsp:sp modelId="{EAE1FF33-F16C-4AC8-9507-D5DFAF7148AD}">
      <dsp:nvSpPr>
        <dsp:cNvPr id="0" name=""/>
        <dsp:cNvSpPr/>
      </dsp:nvSpPr>
      <dsp:spPr>
        <a:xfrm>
          <a:off x="503451" y="333296"/>
          <a:ext cx="1408637" cy="1419462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7544E4-CCD1-4DF8-842C-CA120C963FCC}">
      <dsp:nvSpPr>
        <dsp:cNvPr id="0" name=""/>
        <dsp:cNvSpPr/>
      </dsp:nvSpPr>
      <dsp:spPr>
        <a:xfrm rot="16200000">
          <a:off x="2286046" y="3239772"/>
          <a:ext cx="4942629" cy="243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14352" bIns="0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700" kern="1200" dirty="0"/>
        </a:p>
      </dsp:txBody>
      <dsp:txXfrm>
        <a:off x="2286046" y="3239772"/>
        <a:ext cx="4942629" cy="243044"/>
      </dsp:txXfrm>
    </dsp:sp>
    <dsp:sp modelId="{BA5E0F8B-78B5-4090-A505-E9664B5DC1C9}">
      <dsp:nvSpPr>
        <dsp:cNvPr id="0" name=""/>
        <dsp:cNvSpPr/>
      </dsp:nvSpPr>
      <dsp:spPr>
        <a:xfrm>
          <a:off x="2638159" y="291847"/>
          <a:ext cx="5168859" cy="57388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214352" rIns="128016" bIns="128016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11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>
              <a:solidFill>
                <a:srgbClr val="990000"/>
              </a:solidFill>
              <a:latin typeface="Comic Sans MS" panose="030F0702030302020204" pitchFamily="66" charset="0"/>
            </a:rPr>
            <a:t>geometrijsko predočavanje, poznavanje mjernih jedinica, predočavanje zadanih likova na papiru i crtanje djelomično poznaje</a:t>
          </a:r>
          <a:endParaRPr lang="hr-HR" sz="1800" kern="1200" dirty="0">
            <a:solidFill>
              <a:srgbClr val="990000"/>
            </a:solidFill>
            <a:latin typeface="Comic Sans MS" panose="030F0702030302020204" pitchFamily="66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1800" kern="1200" dirty="0">
            <a:solidFill>
              <a:srgbClr val="990000"/>
            </a:solidFill>
            <a:latin typeface="Comic Sans MS" panose="030F0702030302020204" pitchFamily="66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1800" kern="1200" dirty="0">
            <a:solidFill>
              <a:srgbClr val="990000"/>
            </a:solidFill>
            <a:latin typeface="Comic Sans MS" panose="030F0702030302020204" pitchFamily="66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>
              <a:solidFill>
                <a:srgbClr val="990000"/>
              </a:solidFill>
              <a:latin typeface="Comic Sans MS" panose="030F0702030302020204" pitchFamily="66" charset="0"/>
            </a:rPr>
            <a:t>unatoč dobivenim informacijama iz osnovne škole kako učenik koristi kalkulator, navedeno ne zna( x,=)</a:t>
          </a:r>
          <a:endParaRPr lang="hr-HR" sz="1800" kern="1200" dirty="0">
            <a:solidFill>
              <a:srgbClr val="990000"/>
            </a:solidFill>
            <a:latin typeface="Comic Sans MS" panose="030F0702030302020204" pitchFamily="66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1800" kern="1200" dirty="0">
            <a:solidFill>
              <a:srgbClr val="990000"/>
            </a:solidFill>
            <a:latin typeface="Comic Sans MS" panose="030F0702030302020204" pitchFamily="66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1800" kern="1200" dirty="0">
            <a:solidFill>
              <a:srgbClr val="990000"/>
            </a:solidFill>
            <a:latin typeface="Comic Sans MS" panose="030F0702030302020204" pitchFamily="66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>
              <a:solidFill>
                <a:srgbClr val="990000"/>
              </a:solidFill>
              <a:latin typeface="Comic Sans MS" panose="030F0702030302020204" pitchFamily="66" charset="0"/>
            </a:rPr>
            <a:t>izražene teškoće apstrakcije i zaključivanja </a:t>
          </a:r>
          <a:r>
            <a:rPr lang="hr-HR" sz="1800" kern="1200" dirty="0" smtClean="0">
              <a:solidFill>
                <a:srgbClr val="990000"/>
              </a:solidFill>
              <a:latin typeface="Comic Sans MS" panose="030F0702030302020204" pitchFamily="66" charset="0"/>
            </a:rPr>
            <a:t>- pokazuje  </a:t>
          </a:r>
          <a:r>
            <a:rPr lang="hr-HR" sz="1800" kern="1200" dirty="0" smtClean="0">
              <a:solidFill>
                <a:srgbClr val="990000"/>
              </a:solidFill>
              <a:latin typeface="Comic Sans MS" panose="030F0702030302020204" pitchFamily="66" charset="0"/>
            </a:rPr>
            <a:t>velike  teškoće u razumijevanju najjednostavnijih uputa koje se odnose na matematičke pojmove</a:t>
          </a:r>
          <a:endParaRPr lang="hr-HR" sz="1800" kern="1200" dirty="0">
            <a:solidFill>
              <a:srgbClr val="990000"/>
            </a:solidFill>
            <a:latin typeface="Comic Sans MS" panose="030F0702030302020204" pitchFamily="66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1800" kern="1200" dirty="0"/>
        </a:p>
      </dsp:txBody>
      <dsp:txXfrm>
        <a:off x="2638159" y="291847"/>
        <a:ext cx="5168859" cy="5738837"/>
      </dsp:txXfrm>
    </dsp:sp>
    <dsp:sp modelId="{CB4E095A-DCCD-44FE-B475-AC2EB059B610}">
      <dsp:nvSpPr>
        <dsp:cNvPr id="0" name=""/>
        <dsp:cNvSpPr/>
      </dsp:nvSpPr>
      <dsp:spPr>
        <a:xfrm>
          <a:off x="901044" y="3776813"/>
          <a:ext cx="1823868" cy="1412428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9F88C2-7C52-4FAF-BF4E-BA1FE01420D6}" type="datetimeFigureOut">
              <a:rPr lang="sr-Latn-CS" smtClean="0"/>
              <a:pPr/>
              <a:t>27.6.2017.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69BE34-3D2E-45A9-B180-5A456D3C7695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4019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9BE34-3D2E-45A9-B180-5A456D3C7695}" type="slidenum">
              <a:rPr lang="hr-HR" smtClean="0"/>
              <a:pPr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76533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9BE34-3D2E-45A9-B180-5A456D3C7695}" type="slidenum">
              <a:rPr lang="hr-HR" smtClean="0"/>
              <a:pPr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32551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27.6.2017.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27.6.2017.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27.6.2017.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27.6.2017.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27.6.2017.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27.6.2017.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27.6.2017.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27.6.2017.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27.6.2017.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27.6.2017.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27.6.2017.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1A071-2A74-455A-A49A-8BB21E4AC2F6}" type="datetimeFigureOut">
              <a:rPr lang="sr-Latn-CS" smtClean="0"/>
              <a:pPr/>
              <a:t>27.6.2017.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mailto:sanja.radic-bursac@skole.hr" TargetMode="External"/><Relationship Id="rId2" Type="http://schemas.openxmlformats.org/officeDocument/2006/relationships/hyperlink" Target="mailto:andela.kosovec@skole.hr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9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8" y="408633"/>
            <a:ext cx="5255468" cy="5176637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827584" y="2924944"/>
            <a:ext cx="7632848" cy="1800200"/>
          </a:xfrm>
        </p:spPr>
        <p:txBody>
          <a:bodyPr>
            <a:noAutofit/>
          </a:bodyPr>
          <a:lstStyle/>
          <a:p>
            <a:r>
              <a:rPr lang="hr-HR" sz="3200" b="1" dirty="0">
                <a:latin typeface="Comic Sans MS" panose="030F0702030302020204" pitchFamily="66" charset="0"/>
              </a:rPr>
              <a:t>Planiranje i programiranje rada za učenike s teškoćama u razvoju u srednjoškolskom okruženju-primjer dobre prakse</a:t>
            </a:r>
            <a:br>
              <a:rPr lang="hr-HR" sz="3200" b="1" dirty="0">
                <a:latin typeface="Comic Sans MS" panose="030F0702030302020204" pitchFamily="66" charset="0"/>
              </a:rPr>
            </a:br>
            <a:endParaRPr lang="hr-HR" sz="32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683568" y="4725144"/>
            <a:ext cx="8208912" cy="1800200"/>
          </a:xfrm>
        </p:spPr>
        <p:txBody>
          <a:bodyPr>
            <a:noAutofit/>
          </a:bodyPr>
          <a:lstStyle/>
          <a:p>
            <a:r>
              <a:rPr lang="hr-HR" sz="1200" dirty="0">
                <a:solidFill>
                  <a:schemeClr val="tx1"/>
                </a:solidFill>
                <a:latin typeface="Comic Sans MS" panose="030F0702030302020204" pitchFamily="66" charset="0"/>
              </a:rPr>
              <a:t>Državni stručni skup učitelja i nastavnika </a:t>
            </a:r>
            <a:r>
              <a:rPr lang="hr-HR" sz="1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matematike</a:t>
            </a:r>
          </a:p>
          <a:p>
            <a:r>
              <a:rPr lang="hr-HR" sz="1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hr-HR" sz="1200" dirty="0">
                <a:solidFill>
                  <a:schemeClr val="tx1"/>
                </a:solidFill>
                <a:latin typeface="Comic Sans MS" panose="030F0702030302020204" pitchFamily="66" charset="0"/>
              </a:rPr>
              <a:t>„Vrednovanje u matematičkom obrazovanju“</a:t>
            </a:r>
            <a:br>
              <a:rPr lang="hr-HR" sz="12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hr-HR" sz="1200" dirty="0">
                <a:solidFill>
                  <a:schemeClr val="tx1"/>
                </a:solidFill>
                <a:latin typeface="Comic Sans MS" panose="030F0702030302020204" pitchFamily="66" charset="0"/>
              </a:rPr>
              <a:t>26. do 28. lipnja </a:t>
            </a:r>
            <a:r>
              <a:rPr lang="hr-HR" sz="1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2017.g. Sveti </a:t>
            </a:r>
            <a:r>
              <a:rPr lang="hr-HR" sz="1200" dirty="0">
                <a:solidFill>
                  <a:schemeClr val="tx1"/>
                </a:solidFill>
                <a:latin typeface="Comic Sans MS" panose="030F0702030302020204" pitchFamily="66" charset="0"/>
              </a:rPr>
              <a:t>Martin na </a:t>
            </a:r>
            <a:r>
              <a:rPr lang="hr-HR" sz="1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Muri</a:t>
            </a:r>
          </a:p>
          <a:p>
            <a:endParaRPr lang="hr-HR" sz="14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l"/>
            <a:r>
              <a:rPr lang="hr-HR" sz="1400" b="1" dirty="0">
                <a:solidFill>
                  <a:schemeClr val="tx1"/>
                </a:solidFill>
                <a:latin typeface="Comic Sans MS" panose="030F0702030302020204" pitchFamily="66" charset="0"/>
              </a:rPr>
              <a:t>Anđela </a:t>
            </a:r>
            <a:r>
              <a:rPr lang="hr-HR" sz="1400" b="1" dirty="0" err="1">
                <a:solidFill>
                  <a:schemeClr val="tx1"/>
                </a:solidFill>
                <a:latin typeface="Comic Sans MS" panose="030F0702030302020204" pitchFamily="66" charset="0"/>
              </a:rPr>
              <a:t>Kosovec</a:t>
            </a:r>
            <a:r>
              <a:rPr lang="hr-HR" sz="1400" b="1" dirty="0">
                <a:solidFill>
                  <a:schemeClr val="tx1"/>
                </a:solidFill>
                <a:latin typeface="Comic Sans MS" panose="030F0702030302020204" pitchFamily="66" charset="0"/>
              </a:rPr>
              <a:t>, dipl. ing. matematike, profesor mentor</a:t>
            </a:r>
          </a:p>
          <a:p>
            <a:pPr algn="l"/>
            <a:r>
              <a:rPr lang="hr-HR" sz="14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Sanja </a:t>
            </a:r>
            <a:r>
              <a:rPr lang="hr-HR" sz="1400" b="1" dirty="0">
                <a:solidFill>
                  <a:schemeClr val="tx1"/>
                </a:solidFill>
                <a:latin typeface="Comic Sans MS" panose="030F0702030302020204" pitchFamily="66" charset="0"/>
              </a:rPr>
              <a:t>Radić </a:t>
            </a:r>
            <a:r>
              <a:rPr lang="hr-HR" sz="1400" b="1" dirty="0" err="1">
                <a:solidFill>
                  <a:schemeClr val="tx1"/>
                </a:solidFill>
                <a:latin typeface="Comic Sans MS" panose="030F0702030302020204" pitchFamily="66" charset="0"/>
              </a:rPr>
              <a:t>Bursać</a:t>
            </a:r>
            <a:r>
              <a:rPr lang="hr-HR" sz="1400" b="1" dirty="0">
                <a:solidFill>
                  <a:schemeClr val="tx1"/>
                </a:solidFill>
                <a:latin typeface="Comic Sans MS" panose="030F0702030302020204" pitchFamily="66" charset="0"/>
              </a:rPr>
              <a:t>, prof. socijalni pedagog, stručna suradnica</a:t>
            </a:r>
            <a:endParaRPr lang="hr-HR" sz="14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l"/>
            <a:r>
              <a:rPr lang="hr-HR" sz="1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Srednja </a:t>
            </a:r>
            <a:r>
              <a:rPr lang="hr-HR" sz="1400" dirty="0">
                <a:solidFill>
                  <a:schemeClr val="tx1"/>
                </a:solidFill>
                <a:latin typeface="Comic Sans MS" panose="030F0702030302020204" pitchFamily="66" charset="0"/>
              </a:rPr>
              <a:t>škola Ivan </a:t>
            </a:r>
            <a:r>
              <a:rPr lang="hr-HR" sz="1400" dirty="0" err="1">
                <a:solidFill>
                  <a:schemeClr val="tx1"/>
                </a:solidFill>
                <a:latin typeface="Comic Sans MS" panose="030F0702030302020204" pitchFamily="66" charset="0"/>
              </a:rPr>
              <a:t>Švear</a:t>
            </a:r>
            <a:r>
              <a:rPr lang="hr-HR" sz="1400" dirty="0">
                <a:solidFill>
                  <a:schemeClr val="tx1"/>
                </a:solidFill>
                <a:latin typeface="Comic Sans MS" panose="030F0702030302020204" pitchFamily="66" charset="0"/>
              </a:rPr>
              <a:t> Ivanić Grad</a:t>
            </a:r>
          </a:p>
          <a:p>
            <a:pPr algn="l"/>
            <a:endParaRPr lang="hr-HR" sz="1200" dirty="0">
              <a:latin typeface="Comic Sans MS" panose="030F0702030302020204" pitchFamily="66" charset="0"/>
            </a:endParaRPr>
          </a:p>
          <a:p>
            <a:r>
              <a:rPr lang="hr-HR" sz="1200" dirty="0">
                <a:latin typeface="Comic Sans MS" panose="030F0702030302020204" pitchFamily="66" charset="0"/>
              </a:rPr>
              <a:t/>
            </a:r>
            <a:br>
              <a:rPr lang="hr-HR" sz="1200" dirty="0">
                <a:latin typeface="Comic Sans MS" panose="030F0702030302020204" pitchFamily="66" charset="0"/>
              </a:rPr>
            </a:br>
            <a:endParaRPr lang="hr-HR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329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66"/>
    </mc:Choice>
    <mc:Fallback xmlns="">
      <p:transition spd="slow" advTm="1276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jagram 1"/>
          <p:cNvGraphicFramePr/>
          <p:nvPr>
            <p:extLst>
              <p:ext uri="{D42A27DB-BD31-4B8C-83A1-F6EECF244321}">
                <p14:modId xmlns:p14="http://schemas.microsoft.com/office/powerpoint/2010/main" val="1963862103"/>
              </p:ext>
            </p:extLst>
          </p:nvPr>
        </p:nvGraphicFramePr>
        <p:xfrm>
          <a:off x="395536" y="548680"/>
          <a:ext cx="8496944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0227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482"/>
    </mc:Choice>
    <mc:Fallback xmlns="">
      <p:transition spd="slow" advTm="724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58E4836-5490-49FD-944E-635C085C5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graphicEl>
                                              <a:dgm id="{558E4836-5490-49FD-944E-635C085C53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8ED3CF7-A58C-430B-84CF-C4C0BE638C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graphicEl>
                                              <a:dgm id="{48ED3CF7-A58C-430B-84CF-C4C0BE638C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663B6E1-0919-4E8E-8252-33532F4D1D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graphicEl>
                                              <a:dgm id="{A663B6E1-0919-4E8E-8252-33532F4D1D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FDED7E3-0F29-4461-9F20-2EBA60D75C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">
                                            <p:graphicEl>
                                              <a:dgm id="{AFDED7E3-0F29-4461-9F20-2EBA60D75C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045F0B0-8DC3-4307-BD71-93B8D9A9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>
                                            <p:graphicEl>
                                              <a:dgm id="{5045F0B0-8DC3-4307-BD71-93B8D9A9A7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8B2F6A2-AFCD-441F-95D8-F44BF5DE0A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">
                                            <p:graphicEl>
                                              <a:dgm id="{C8B2F6A2-AFCD-441F-95D8-F44BF5DE0A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7FD2D1C-E71B-428E-BD41-79743A0D8A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>
                                            <p:graphicEl>
                                              <a:dgm id="{87FD2D1C-E71B-428E-BD41-79743A0D8A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19F75AF-D8C9-42B5-AD7D-C0D4731CF8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">
                                            <p:graphicEl>
                                              <a:dgm id="{019F75AF-D8C9-42B5-AD7D-C0D4731CF8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BA799AE-15B1-45E7-BAE2-47F5955F89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">
                                            <p:graphicEl>
                                              <a:dgm id="{3BA799AE-15B1-45E7-BAE2-47F5955F89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467544" y="260648"/>
            <a:ext cx="7992888" cy="6072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hr-HR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hr-HR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svakog učenika s teškoćama u razvoju predmetni nastavnici izrađuju </a:t>
            </a:r>
            <a:r>
              <a:rPr lang="hr-HR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individualizirane odgojno-obrazovne programe (IOOP</a:t>
            </a:r>
            <a:r>
              <a:rPr lang="hr-HR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)-osobne kurikulume</a:t>
            </a:r>
          </a:p>
          <a:p>
            <a:pPr algn="just"/>
            <a:endParaRPr lang="hr-HR" b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hr-HR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hr-HR" b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hr-HR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hr-HR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hr-HR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hr-HR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hr-HR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hr-HR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astavnici </a:t>
            </a:r>
            <a:r>
              <a:rPr lang="hr-HR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uz stručni tim škole velike napore ulažu u edukaciju i vlastito stručno usavršavanje kao i planiranje i programiranje rada s navedenom skupinom učenika te </a:t>
            </a:r>
            <a:r>
              <a:rPr lang="hr-HR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im nastoje  </a:t>
            </a:r>
            <a:r>
              <a:rPr lang="hr-HR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pružati odgovarajuće oblike podrške i pratiti odgojno-obrazovna postignuća</a:t>
            </a:r>
            <a:r>
              <a:rPr lang="hr-HR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hr-HR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hr-HR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hr-HR" sz="1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U izradi se koristi i prijedlog Individualiziranog odgojno-obrazovnog programa </a:t>
            </a:r>
            <a:r>
              <a:rPr lang="hr-HR" sz="1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autorica</a:t>
            </a:r>
            <a:r>
              <a:rPr lang="hr-HR" sz="1400" b="1" dirty="0">
                <a:latin typeface="Comic Sans MS" panose="030F0702030302020204" pitchFamily="66" charset="0"/>
              </a:rPr>
              <a:t>:</a:t>
            </a:r>
            <a:r>
              <a:rPr lang="hr-HR" sz="1400" dirty="0">
                <a:latin typeface="Comic Sans MS" panose="030F0702030302020204" pitchFamily="66" charset="0"/>
              </a:rPr>
              <a:t> Prof. dr. </a:t>
            </a:r>
            <a:r>
              <a:rPr lang="hr-HR" sz="1400" dirty="0" err="1">
                <a:latin typeface="Comic Sans MS" panose="030F0702030302020204" pitchFamily="66" charset="0"/>
              </a:rPr>
              <a:t>sc</a:t>
            </a:r>
            <a:r>
              <a:rPr lang="hr-HR" sz="1400" dirty="0">
                <a:latin typeface="Comic Sans MS" panose="030F0702030302020204" pitchFamily="66" charset="0"/>
              </a:rPr>
              <a:t>. </a:t>
            </a:r>
            <a:r>
              <a:rPr lang="hr-HR" sz="1400" dirty="0" err="1" smtClean="0">
                <a:latin typeface="Comic Sans MS" panose="030F0702030302020204" pitchFamily="66" charset="0"/>
              </a:rPr>
              <a:t>Zrinjke</a:t>
            </a:r>
            <a:r>
              <a:rPr lang="hr-HR" sz="1400" dirty="0" smtClean="0">
                <a:latin typeface="Comic Sans MS" panose="030F0702030302020204" pitchFamily="66" charset="0"/>
              </a:rPr>
              <a:t> </a:t>
            </a:r>
            <a:r>
              <a:rPr lang="hr-HR" sz="1400" dirty="0">
                <a:latin typeface="Comic Sans MS" panose="030F0702030302020204" pitchFamily="66" charset="0"/>
              </a:rPr>
              <a:t>Stančić </a:t>
            </a:r>
            <a:r>
              <a:rPr lang="hr-HR" sz="1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i </a:t>
            </a:r>
            <a:r>
              <a:rPr lang="hr-HR" sz="1400" dirty="0" smtClean="0">
                <a:latin typeface="Comic Sans MS" panose="030F0702030302020204" pitchFamily="66" charset="0"/>
              </a:rPr>
              <a:t>dr. </a:t>
            </a:r>
            <a:r>
              <a:rPr lang="hr-HR" sz="1400" dirty="0" err="1" smtClean="0">
                <a:latin typeface="Comic Sans MS" panose="030F0702030302020204" pitchFamily="66" charset="0"/>
              </a:rPr>
              <a:t>sc</a:t>
            </a:r>
            <a:r>
              <a:rPr lang="hr-HR" sz="1400" dirty="0" smtClean="0">
                <a:latin typeface="Comic Sans MS" panose="030F0702030302020204" pitchFamily="66" charset="0"/>
              </a:rPr>
              <a:t>. Đurđice </a:t>
            </a:r>
            <a:r>
              <a:rPr lang="hr-HR" sz="1400" dirty="0">
                <a:latin typeface="Comic Sans MS" panose="030F0702030302020204" pitchFamily="66" charset="0"/>
              </a:rPr>
              <a:t>Ivančić</a:t>
            </a:r>
            <a:r>
              <a:rPr lang="hr-HR" sz="1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, </a:t>
            </a:r>
            <a:r>
              <a:rPr lang="hr-HR" sz="1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2005., a za potrebe Škole su kreirani posebni obrasci </a:t>
            </a:r>
            <a:r>
              <a:rPr lang="hr-HR" sz="1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IOOP-a </a:t>
            </a:r>
            <a:endParaRPr lang="hr-HR" sz="14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1542977"/>
            <a:ext cx="5184576" cy="174828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869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280"/>
    </mc:Choice>
    <mc:Fallback xmlns="">
      <p:transition spd="slow" advTm="942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 smtClean="0">
                <a:latin typeface="Comic Sans MS" panose="030F0702030302020204" pitchFamily="66" charset="0"/>
              </a:rPr>
              <a:t>Izvještavanje o praćenju odgojno-obrazovnih postignuća </a:t>
            </a:r>
            <a:endParaRPr lang="hr-HR" sz="2800" dirty="0">
              <a:latin typeface="Comic Sans MS" panose="030F0702030302020204" pitchFamily="66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 smtClean="0">
                <a:latin typeface="Comic Sans MS" panose="030F0702030302020204" pitchFamily="66" charset="0"/>
              </a:rPr>
              <a:t>Predmetni nastavnici izvještavaju o primijenjenim metodičkim i sadržajnim prilagodbama uz koje učenici postižu pozitivne rezultate</a:t>
            </a:r>
          </a:p>
          <a:p>
            <a:endParaRPr lang="hr-HR" sz="24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hr-HR" sz="2400" dirty="0" smtClean="0">
              <a:latin typeface="Comic Sans MS" panose="030F0702030302020204" pitchFamily="66" charset="0"/>
            </a:endParaRPr>
          </a:p>
          <a:p>
            <a:r>
              <a:rPr lang="hr-HR" sz="2400" dirty="0" smtClean="0">
                <a:latin typeface="Comic Sans MS" panose="030F0702030302020204" pitchFamily="66" charset="0"/>
              </a:rPr>
              <a:t>Napredovanju i ostvarenju uz davanje prijedloga za izmjene i dodatne oblike podrške</a:t>
            </a:r>
            <a:endParaRPr lang="hr-H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1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400" dirty="0">
                <a:latin typeface="Comic Sans MS" panose="030F0702030302020204" pitchFamily="66" charset="0"/>
              </a:rPr>
              <a:t>Primjer  plana  </a:t>
            </a:r>
            <a:r>
              <a:rPr lang="hr-HR" sz="2400" dirty="0" smtClean="0">
                <a:latin typeface="Comic Sans MS" panose="030F0702030302020204" pitchFamily="66" charset="0"/>
              </a:rPr>
              <a:t>osobnog kurikuluma  </a:t>
            </a:r>
            <a:r>
              <a:rPr lang="hr-HR" sz="2400" dirty="0">
                <a:latin typeface="Comic Sans MS" panose="030F0702030302020204" pitchFamily="66" charset="0"/>
              </a:rPr>
              <a:t>za učenika koji </a:t>
            </a:r>
            <a:r>
              <a:rPr lang="hr-HR" sz="2400" dirty="0" smtClean="0">
                <a:latin typeface="Comic Sans MS" panose="030F0702030302020204" pitchFamily="66" charset="0"/>
              </a:rPr>
              <a:t>je pohađao </a:t>
            </a:r>
            <a:r>
              <a:rPr lang="hr-HR" sz="2400" dirty="0">
                <a:latin typeface="Comic Sans MS" panose="030F0702030302020204" pitchFamily="66" charset="0"/>
              </a:rPr>
              <a:t>redoviti program uz individualizirane postupke</a:t>
            </a:r>
            <a:endParaRPr lang="hr-HR" sz="2400" dirty="0"/>
          </a:p>
        </p:txBody>
      </p:sp>
      <p:grpSp>
        <p:nvGrpSpPr>
          <p:cNvPr id="3" name="Grupa 2"/>
          <p:cNvGrpSpPr/>
          <p:nvPr/>
        </p:nvGrpSpPr>
        <p:grpSpPr>
          <a:xfrm>
            <a:off x="-11248" y="1888213"/>
            <a:ext cx="2929993" cy="2450592"/>
            <a:chOff x="0" y="1493666"/>
            <a:chExt cx="2851716" cy="1895175"/>
          </a:xfrm>
        </p:grpSpPr>
        <p:sp>
          <p:nvSpPr>
            <p:cNvPr id="4" name="Pravokutnik 3"/>
            <p:cNvSpPr/>
            <p:nvPr/>
          </p:nvSpPr>
          <p:spPr>
            <a:xfrm>
              <a:off x="0" y="1493666"/>
              <a:ext cx="2851716" cy="189517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558096"/>
                <a:satOff val="3362"/>
                <a:lumOff val="270"/>
                <a:alphaOff val="0"/>
              </a:schemeClr>
            </a:fillRef>
            <a:effectRef idx="0">
              <a:schemeClr val="accent4">
                <a:hueOff val="-558096"/>
                <a:satOff val="3362"/>
                <a:lumOff val="27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Pravokutnik 4"/>
            <p:cNvSpPr/>
            <p:nvPr/>
          </p:nvSpPr>
          <p:spPr>
            <a:xfrm>
              <a:off x="0" y="1493666"/>
              <a:ext cx="2851716" cy="18951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600" kern="1200" dirty="0" smtClean="0">
                  <a:latin typeface="Comic Sans MS" panose="030F0702030302020204" pitchFamily="66" charset="0"/>
                </a:rPr>
                <a:t>Kod učenika su u prvom razredu srednje škole (gimnazijski program) uočene specifične teškoće čitanja i pisanja koje su potvrđene procjenom logopeda. Rukopis učenika izrazito nečitak i nepregledan</a:t>
              </a:r>
              <a:endParaRPr lang="hr-HR" sz="1600" kern="1200" dirty="0"/>
            </a:p>
          </p:txBody>
        </p:sp>
      </p:grpSp>
      <p:grpSp>
        <p:nvGrpSpPr>
          <p:cNvPr id="6" name="Grupa 5"/>
          <p:cNvGrpSpPr/>
          <p:nvPr/>
        </p:nvGrpSpPr>
        <p:grpSpPr>
          <a:xfrm>
            <a:off x="3932160" y="1208216"/>
            <a:ext cx="1279677" cy="504493"/>
            <a:chOff x="299412" y="0"/>
            <a:chExt cx="1279677" cy="504493"/>
          </a:xfrm>
        </p:grpSpPr>
        <p:sp>
          <p:nvSpPr>
            <p:cNvPr id="7" name="Pravokutnik 6"/>
            <p:cNvSpPr/>
            <p:nvPr/>
          </p:nvSpPr>
          <p:spPr>
            <a:xfrm>
              <a:off x="299412" y="0"/>
              <a:ext cx="1279677" cy="50449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0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Pravokutnik 7"/>
            <p:cNvSpPr/>
            <p:nvPr/>
          </p:nvSpPr>
          <p:spPr>
            <a:xfrm>
              <a:off x="299412" y="0"/>
              <a:ext cx="1279677" cy="5044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400" kern="1200" dirty="0" smtClean="0">
                  <a:latin typeface="Comic Sans MS" panose="030F0702030302020204" pitchFamily="66" charset="0"/>
                </a:rPr>
                <a:t>Iz profila učenika</a:t>
              </a:r>
              <a:endParaRPr lang="hr-HR" sz="1400" kern="1200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9" name="Grupa 8"/>
          <p:cNvGrpSpPr/>
          <p:nvPr/>
        </p:nvGrpSpPr>
        <p:grpSpPr>
          <a:xfrm>
            <a:off x="3077808" y="2083104"/>
            <a:ext cx="3192852" cy="2060811"/>
            <a:chOff x="2604319" y="229444"/>
            <a:chExt cx="3192852" cy="2060811"/>
          </a:xfrm>
        </p:grpSpPr>
        <p:sp>
          <p:nvSpPr>
            <p:cNvPr id="10" name="Pravokutnik 9"/>
            <p:cNvSpPr/>
            <p:nvPr/>
          </p:nvSpPr>
          <p:spPr>
            <a:xfrm>
              <a:off x="2604319" y="229444"/>
              <a:ext cx="3192852" cy="2060811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Pravokutnik 10"/>
            <p:cNvSpPr/>
            <p:nvPr/>
          </p:nvSpPr>
          <p:spPr>
            <a:xfrm>
              <a:off x="2604319" y="229444"/>
              <a:ext cx="3192852" cy="20608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600" kern="1200" dirty="0" smtClean="0">
                  <a:latin typeface="Comic Sans MS" panose="030F0702030302020204" pitchFamily="66" charset="0"/>
                </a:rPr>
                <a:t>Predmetni nastavnici navode teškoće prilikom pismenog izražavanja (primjerice, učenik nije u mogućnosti samostalno i točno prepisivati s ploče ili iz knjige, voditi bilješke) i savladavanja jezičnih zakonitosti.</a:t>
              </a:r>
            </a:p>
          </p:txBody>
        </p:sp>
      </p:grpSp>
      <p:grpSp>
        <p:nvGrpSpPr>
          <p:cNvPr id="12" name="Grupa 11"/>
          <p:cNvGrpSpPr/>
          <p:nvPr/>
        </p:nvGrpSpPr>
        <p:grpSpPr>
          <a:xfrm>
            <a:off x="6545312" y="1460462"/>
            <a:ext cx="2290124" cy="1817389"/>
            <a:chOff x="6422843" y="255222"/>
            <a:chExt cx="2290124" cy="1817389"/>
          </a:xfrm>
        </p:grpSpPr>
        <p:sp>
          <p:nvSpPr>
            <p:cNvPr id="13" name="Pravokutnik 12"/>
            <p:cNvSpPr/>
            <p:nvPr/>
          </p:nvSpPr>
          <p:spPr>
            <a:xfrm>
              <a:off x="6422843" y="255222"/>
              <a:ext cx="2290124" cy="181738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0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Pravokutnik 13"/>
            <p:cNvSpPr/>
            <p:nvPr/>
          </p:nvSpPr>
          <p:spPr>
            <a:xfrm>
              <a:off x="6422843" y="255222"/>
              <a:ext cx="2290124" cy="18173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600" kern="1200" dirty="0" smtClean="0">
                  <a:latin typeface="Comic Sans MS" panose="030F0702030302020204" pitchFamily="66" charset="0"/>
                </a:rPr>
                <a:t>U trenucima kada nije u mogućnosti pratiti nastavu, učenik postaje nemiran i teško održava koncentraciju</a:t>
              </a:r>
              <a:r>
                <a:rPr lang="hr-HR" sz="1200" kern="1200" dirty="0" smtClean="0">
                  <a:latin typeface="Comic Sans MS" panose="030F0702030302020204" pitchFamily="66" charset="0"/>
                </a:rPr>
                <a:t>.</a:t>
              </a:r>
            </a:p>
          </p:txBody>
        </p:sp>
      </p:grpSp>
      <p:grpSp>
        <p:nvGrpSpPr>
          <p:cNvPr id="15" name="Grupa 14"/>
          <p:cNvGrpSpPr/>
          <p:nvPr/>
        </p:nvGrpSpPr>
        <p:grpSpPr>
          <a:xfrm>
            <a:off x="0" y="4653136"/>
            <a:ext cx="2438390" cy="1682104"/>
            <a:chOff x="2979305" y="2835897"/>
            <a:chExt cx="2438390" cy="1682104"/>
          </a:xfrm>
        </p:grpSpPr>
        <p:sp>
          <p:nvSpPr>
            <p:cNvPr id="16" name="Pravokutnik 15"/>
            <p:cNvSpPr/>
            <p:nvPr/>
          </p:nvSpPr>
          <p:spPr>
            <a:xfrm>
              <a:off x="2979305" y="2835897"/>
              <a:ext cx="2438390" cy="1682104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1674289"/>
                <a:satOff val="10087"/>
                <a:lumOff val="809"/>
                <a:alphaOff val="0"/>
              </a:schemeClr>
            </a:fillRef>
            <a:effectRef idx="0">
              <a:schemeClr val="accent4">
                <a:hueOff val="-1674289"/>
                <a:satOff val="10087"/>
                <a:lumOff val="80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Pravokutnik 16"/>
            <p:cNvSpPr/>
            <p:nvPr/>
          </p:nvSpPr>
          <p:spPr>
            <a:xfrm>
              <a:off x="2979305" y="2835897"/>
              <a:ext cx="2438390" cy="16821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400" kern="1200" dirty="0" smtClean="0">
                  <a:latin typeface="Comic Sans MS" panose="030F0702030302020204" pitchFamily="66" charset="0"/>
                </a:rPr>
                <a:t>Izrazito je zainteresiran za sadržaje koje usvaja bez teškoća (primjerice, gradivo iz povijesti, geografije, psihologije).</a:t>
              </a:r>
            </a:p>
          </p:txBody>
        </p:sp>
      </p:grpSp>
      <p:grpSp>
        <p:nvGrpSpPr>
          <p:cNvPr id="27" name="Grupa 26"/>
          <p:cNvGrpSpPr/>
          <p:nvPr/>
        </p:nvGrpSpPr>
        <p:grpSpPr>
          <a:xfrm>
            <a:off x="6363630" y="4864981"/>
            <a:ext cx="2653487" cy="1599598"/>
            <a:chOff x="6048666" y="2141733"/>
            <a:chExt cx="2653487" cy="1599598"/>
          </a:xfrm>
        </p:grpSpPr>
        <p:sp>
          <p:nvSpPr>
            <p:cNvPr id="28" name="Pravokutnik 27"/>
            <p:cNvSpPr/>
            <p:nvPr/>
          </p:nvSpPr>
          <p:spPr>
            <a:xfrm>
              <a:off x="6048666" y="2141733"/>
              <a:ext cx="2653487" cy="159959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790481"/>
                <a:satOff val="16812"/>
                <a:lumOff val="1348"/>
                <a:alphaOff val="0"/>
              </a:schemeClr>
            </a:fillRef>
            <a:effectRef idx="0">
              <a:schemeClr val="accent4">
                <a:hueOff val="-2790481"/>
                <a:satOff val="16812"/>
                <a:lumOff val="134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Pravokutnik 28"/>
            <p:cNvSpPr/>
            <p:nvPr/>
          </p:nvSpPr>
          <p:spPr>
            <a:xfrm>
              <a:off x="6048666" y="2141733"/>
              <a:ext cx="2653487" cy="15995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400" kern="1200" dirty="0" smtClean="0">
                  <a:latin typeface="Comic Sans MS" panose="030F0702030302020204" pitchFamily="66" charset="0"/>
                </a:rPr>
                <a:t>U predmetima poput matematike i fizike uočene su teškoće  prilikom geometrijskog predočavanja/skiciranja i crtanja te rješavanja zadataka riječima. </a:t>
              </a:r>
            </a:p>
          </p:txBody>
        </p:sp>
      </p:grpSp>
      <p:grpSp>
        <p:nvGrpSpPr>
          <p:cNvPr id="30" name="Grupa 29"/>
          <p:cNvGrpSpPr/>
          <p:nvPr/>
        </p:nvGrpSpPr>
        <p:grpSpPr>
          <a:xfrm>
            <a:off x="6948264" y="3521046"/>
            <a:ext cx="1886817" cy="1132090"/>
            <a:chOff x="1440162" y="4590010"/>
            <a:chExt cx="1886817" cy="1132090"/>
          </a:xfrm>
        </p:grpSpPr>
        <p:sp>
          <p:nvSpPr>
            <p:cNvPr id="31" name="Pravokutnik 30"/>
            <p:cNvSpPr/>
            <p:nvPr/>
          </p:nvSpPr>
          <p:spPr>
            <a:xfrm>
              <a:off x="1440162" y="4590010"/>
              <a:ext cx="1886817" cy="113209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3906673"/>
                <a:satOff val="23537"/>
                <a:lumOff val="1887"/>
                <a:alphaOff val="0"/>
              </a:schemeClr>
            </a:fillRef>
            <a:effectRef idx="0">
              <a:schemeClr val="accent4">
                <a:hueOff val="-3906673"/>
                <a:satOff val="23537"/>
                <a:lumOff val="188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Pravokutnik 31"/>
            <p:cNvSpPr/>
            <p:nvPr/>
          </p:nvSpPr>
          <p:spPr>
            <a:xfrm>
              <a:off x="1440162" y="4590010"/>
              <a:ext cx="1886817" cy="11320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400" kern="1200" dirty="0" smtClean="0">
                  <a:latin typeface="Comic Sans MS" panose="030F0702030302020204" pitchFamily="66" charset="0"/>
                </a:rPr>
                <a:t>Razvijenih je komunikacijskih i socijalnih vještina, otvoren, iskren i suradljiv</a:t>
              </a:r>
            </a:p>
          </p:txBody>
        </p:sp>
      </p:grpSp>
      <p:grpSp>
        <p:nvGrpSpPr>
          <p:cNvPr id="33" name="Grupa 32"/>
          <p:cNvGrpSpPr/>
          <p:nvPr/>
        </p:nvGrpSpPr>
        <p:grpSpPr>
          <a:xfrm>
            <a:off x="3060822" y="4653136"/>
            <a:ext cx="3071266" cy="1706331"/>
            <a:chOff x="5641701" y="4107812"/>
            <a:chExt cx="3071266" cy="1706331"/>
          </a:xfrm>
        </p:grpSpPr>
        <p:sp>
          <p:nvSpPr>
            <p:cNvPr id="34" name="Pravokutnik 33"/>
            <p:cNvSpPr/>
            <p:nvPr/>
          </p:nvSpPr>
          <p:spPr>
            <a:xfrm>
              <a:off x="5641701" y="4107812"/>
              <a:ext cx="3071266" cy="1706331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0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Pravokutnik 34"/>
            <p:cNvSpPr/>
            <p:nvPr/>
          </p:nvSpPr>
          <p:spPr>
            <a:xfrm>
              <a:off x="5641701" y="4107812"/>
              <a:ext cx="3071266" cy="17063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400" kern="1200" dirty="0" smtClean="0">
                  <a:latin typeface="Comic Sans MS" panose="030F0702030302020204" pitchFamily="66" charset="0"/>
                </a:rPr>
                <a:t>Učenik može točno i sigurno reproducirati i primijeniti naučene sadržaje te je sposoban temeljem stečenog znanja snalaziti se u novim situacijama.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4694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764704"/>
            <a:ext cx="2664296" cy="1779587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91264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hr-HR" sz="2400" i="1" dirty="0" smtClean="0">
                <a:latin typeface="Comic Sans MS" panose="030F0702030302020204" pitchFamily="66" charset="0"/>
              </a:rPr>
              <a:t/>
            </a:r>
            <a:br>
              <a:rPr lang="hr-HR" sz="2400" i="1" dirty="0" smtClean="0">
                <a:latin typeface="Comic Sans MS" panose="030F0702030302020204" pitchFamily="66" charset="0"/>
              </a:rPr>
            </a:br>
            <a:r>
              <a:rPr lang="hr-HR" sz="2400" i="1" dirty="0">
                <a:latin typeface="Comic Sans MS" panose="030F0702030302020204" pitchFamily="66" charset="0"/>
              </a:rPr>
              <a:t/>
            </a:r>
            <a:br>
              <a:rPr lang="hr-HR" sz="2400" i="1" dirty="0">
                <a:latin typeface="Comic Sans MS" panose="030F0702030302020204" pitchFamily="66" charset="0"/>
              </a:rPr>
            </a:br>
            <a:r>
              <a:rPr lang="hr-HR" sz="2400" i="1" dirty="0" smtClean="0">
                <a:latin typeface="Comic Sans MS" panose="030F0702030302020204" pitchFamily="66" charset="0"/>
              </a:rPr>
              <a:t/>
            </a:r>
            <a:br>
              <a:rPr lang="hr-HR" sz="2400" i="1" dirty="0" smtClean="0">
                <a:latin typeface="Comic Sans MS" panose="030F0702030302020204" pitchFamily="66" charset="0"/>
              </a:rPr>
            </a:br>
            <a:r>
              <a:rPr lang="hr-HR" sz="2400" i="1" dirty="0" smtClean="0">
                <a:latin typeface="Comic Sans MS" panose="030F0702030302020204" pitchFamily="66" charset="0"/>
              </a:rPr>
              <a:t/>
            </a:r>
            <a:br>
              <a:rPr lang="hr-HR" sz="2400" i="1" dirty="0" smtClean="0">
                <a:latin typeface="Comic Sans MS" panose="030F0702030302020204" pitchFamily="66" charset="0"/>
              </a:rPr>
            </a:br>
            <a:r>
              <a:rPr lang="hr-HR" sz="2400" i="1" dirty="0">
                <a:latin typeface="Comic Sans MS" panose="030F0702030302020204" pitchFamily="66" charset="0"/>
              </a:rPr>
              <a:t/>
            </a:r>
            <a:br>
              <a:rPr lang="hr-HR" sz="2400" i="1" dirty="0">
                <a:latin typeface="Comic Sans MS" panose="030F0702030302020204" pitchFamily="66" charset="0"/>
              </a:rPr>
            </a:br>
            <a:r>
              <a:rPr lang="hr-HR" sz="2700" i="1" dirty="0" smtClean="0">
                <a:latin typeface="Comic Sans MS" panose="030F0702030302020204" pitchFamily="66" charset="0"/>
              </a:rPr>
              <a:t>Uočene </a:t>
            </a:r>
            <a:r>
              <a:rPr lang="hr-HR" sz="2700" i="1" dirty="0" smtClean="0">
                <a:latin typeface="Comic Sans MS" panose="030F0702030302020204" pitchFamily="66" charset="0"/>
              </a:rPr>
              <a:t>mogućnosti </a:t>
            </a:r>
            <a:r>
              <a:rPr lang="hr-HR" sz="2700" i="1" dirty="0">
                <a:latin typeface="Comic Sans MS" panose="030F0702030302020204" pitchFamily="66" charset="0"/>
              </a:rPr>
              <a:t>kod </a:t>
            </a:r>
            <a:r>
              <a:rPr lang="hr-HR" sz="2700" i="1" dirty="0" smtClean="0">
                <a:latin typeface="Comic Sans MS" panose="030F0702030302020204" pitchFamily="66" charset="0"/>
              </a:rPr>
              <a:t>učenika vezano uz predmet matematika</a:t>
            </a:r>
            <a:br>
              <a:rPr lang="hr-HR" sz="2700" i="1" dirty="0" smtClean="0">
                <a:latin typeface="Comic Sans MS" panose="030F0702030302020204" pitchFamily="66" charset="0"/>
              </a:rPr>
            </a:br>
            <a:endParaRPr lang="hr-HR" sz="2700" dirty="0">
              <a:latin typeface="Comic Sans MS" panose="030F0702030302020204" pitchFamily="66" charset="0"/>
            </a:endParaRP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124744"/>
            <a:ext cx="8145318" cy="5616624"/>
          </a:xfrm>
        </p:spPr>
        <p:txBody>
          <a:bodyPr>
            <a:normAutofit/>
          </a:bodyPr>
          <a:lstStyle/>
          <a:p>
            <a:pPr algn="just"/>
            <a:endParaRPr lang="hr-HR" sz="1800" dirty="0"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r-HR" sz="2400" dirty="0">
                <a:latin typeface="Comic Sans MS" panose="030F0702030302020204" pitchFamily="66" charset="0"/>
              </a:rPr>
              <a:t>Učenik dobro reagira na postavljena pitanja i jako lijepo izvodi zaključke vezano uz razumijevanje  nastavnog </a:t>
            </a:r>
            <a:r>
              <a:rPr lang="hr-HR" sz="2400" dirty="0" smtClean="0">
                <a:latin typeface="Comic Sans MS" panose="030F0702030302020204" pitchFamily="66" charset="0"/>
              </a:rPr>
              <a:t>gradiva</a:t>
            </a:r>
            <a:endParaRPr lang="hr-HR" sz="2400" dirty="0"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r-HR" sz="2400" dirty="0">
                <a:latin typeface="Comic Sans MS" panose="030F0702030302020204" pitchFamily="66" charset="0"/>
              </a:rPr>
              <a:t>Vrlo često (među prvima u razredu)  ima ideju kako riješiti neki zadatak, ali brzo odustaje od istoga. </a:t>
            </a:r>
            <a:endParaRPr lang="hr-HR" sz="2400" dirty="0" smtClean="0"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r-HR" sz="2400" dirty="0"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Comic Sans MS" panose="030F0702030302020204" pitchFamily="66" charset="0"/>
              </a:rPr>
              <a:t>Način </a:t>
            </a:r>
            <a:r>
              <a:rPr lang="hr-HR" sz="2400" dirty="0">
                <a:latin typeface="Comic Sans MS" panose="030F0702030302020204" pitchFamily="66" charset="0"/>
              </a:rPr>
              <a:t>iskazivanja znanja učenika je na razini između rješavanja jednostavnih zadataka i zadataka po naučenom modelu uz potrebu za čestim upućivanjem i usmjeravanjem te dodatnim pojašnjavanjem i ponavljanjem gradiva. </a:t>
            </a:r>
            <a:endParaRPr lang="hr-HR" sz="2400" dirty="0" smtClean="0"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r-HR" sz="2400" dirty="0" smtClean="0"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Comic Sans MS" panose="030F0702030302020204" pitchFamily="66" charset="0"/>
              </a:rPr>
              <a:t>Vještine </a:t>
            </a:r>
            <a:r>
              <a:rPr lang="hr-HR" sz="2400" dirty="0">
                <a:latin typeface="Comic Sans MS" panose="030F0702030302020204" pitchFamily="66" charset="0"/>
              </a:rPr>
              <a:t>računanja svladava uz pomoć kalkulatora. </a:t>
            </a:r>
            <a:endParaRPr lang="hr-HR" sz="2400" dirty="0" smtClean="0">
              <a:latin typeface="Comic Sans MS" panose="030F0702030302020204" pitchFamily="66" charset="0"/>
            </a:endParaRPr>
          </a:p>
          <a:p>
            <a:pPr algn="just"/>
            <a:endParaRPr lang="hr-HR" sz="1900" dirty="0">
              <a:latin typeface="Comic Sans MS" panose="030F0702030302020204" pitchFamily="66" charset="0"/>
            </a:endParaRPr>
          </a:p>
          <a:p>
            <a:pPr algn="just"/>
            <a:endParaRPr lang="hr-HR" sz="1800" dirty="0">
              <a:latin typeface="Comic Sans MS" panose="030F0702030302020204" pitchFamily="66" charset="0"/>
            </a:endParaRPr>
          </a:p>
          <a:p>
            <a:pPr algn="just"/>
            <a:endParaRPr lang="hr-HR" sz="1800" dirty="0">
              <a:latin typeface="Comic Sans MS" panose="030F0702030302020204" pitchFamily="66" charset="0"/>
            </a:endParaRPr>
          </a:p>
          <a:p>
            <a:endParaRPr lang="hr-H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216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147"/>
    </mc:Choice>
    <mc:Fallback xmlns="">
      <p:transition spd="slow" advTm="541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5527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sz="2800" i="1" dirty="0">
                <a:latin typeface="Comic Sans MS" panose="030F0702030302020204" pitchFamily="66" charset="0"/>
              </a:rPr>
              <a:t>Uočene teškoće kod učenika vezano uz predmet </a:t>
            </a:r>
            <a:r>
              <a:rPr lang="hr-HR" sz="2800" i="1" dirty="0" smtClean="0">
                <a:latin typeface="Comic Sans MS" panose="030F0702030302020204" pitchFamily="66" charset="0"/>
              </a:rPr>
              <a:t>matematika</a:t>
            </a:r>
            <a:br>
              <a:rPr lang="hr-HR" sz="2800" i="1" dirty="0" smtClean="0">
                <a:latin typeface="Comic Sans MS" panose="030F0702030302020204" pitchFamily="66" charset="0"/>
              </a:rPr>
            </a:br>
            <a:endParaRPr lang="hr-HR" sz="2800" dirty="0">
              <a:latin typeface="Comic Sans MS" panose="030F0702030302020204" pitchFamily="66" charset="0"/>
            </a:endParaRPr>
          </a:p>
          <a:p>
            <a:pPr marL="285750" indent="-285750" algn="just"/>
            <a:r>
              <a:rPr lang="hr-HR" sz="2400" dirty="0">
                <a:latin typeface="Comic Sans MS" panose="030F0702030302020204" pitchFamily="66" charset="0"/>
              </a:rPr>
              <a:t> Učenik ima problema u zapisivanju tijeka rješavanja zadatka, a često odustane nakon što je napravio nekoliko ispravnih koraka iako ima dobre ideje za rješavanje </a:t>
            </a:r>
            <a:r>
              <a:rPr lang="hr-HR" sz="2400" dirty="0" smtClean="0">
                <a:latin typeface="Comic Sans MS" panose="030F0702030302020204" pitchFamily="66" charset="0"/>
              </a:rPr>
              <a:t>istih </a:t>
            </a:r>
          </a:p>
          <a:p>
            <a:pPr marL="0" indent="0" algn="just">
              <a:buNone/>
            </a:pPr>
            <a:endParaRPr lang="hr-HR" sz="2400" dirty="0">
              <a:latin typeface="Comic Sans MS" panose="030F0702030302020204" pitchFamily="66" charset="0"/>
            </a:endParaRPr>
          </a:p>
          <a:p>
            <a:pPr marL="285750" indent="-285750" algn="just"/>
            <a:r>
              <a:rPr lang="hr-HR" sz="2400" dirty="0">
                <a:latin typeface="Comic Sans MS" panose="030F0702030302020204" pitchFamily="66" charset="0"/>
              </a:rPr>
              <a:t>Potrebno mu je više vremena za razumijevanje, primjenu i uvježbavanje  postupaka rješavanja zadataka kao i za pisanje ispita. Također, potrebno mu  je uvećati  font za formule  i zadatke u kojima ima indeksa, eksponenata, razlomaka i drugih matematičkih oznaka i simbola</a:t>
            </a:r>
            <a:r>
              <a:rPr lang="hr-HR" sz="2400" dirty="0" smtClean="0">
                <a:latin typeface="Comic Sans MS" panose="030F0702030302020204" pitchFamily="66" charset="0"/>
              </a:rPr>
              <a:t>.</a:t>
            </a:r>
          </a:p>
          <a:p>
            <a:pPr marL="0" indent="0" algn="just">
              <a:buNone/>
            </a:pPr>
            <a:endParaRPr lang="hr-HR" sz="2400" dirty="0" smtClean="0">
              <a:latin typeface="Comic Sans MS" panose="030F0702030302020204" pitchFamily="66" charset="0"/>
            </a:endParaRPr>
          </a:p>
          <a:p>
            <a:pPr marL="285750" indent="-285750" algn="just"/>
            <a:r>
              <a:rPr lang="hr-HR" sz="2400" dirty="0">
                <a:latin typeface="Comic Sans MS" panose="030F0702030302020204" pitchFamily="66" charset="0"/>
              </a:rPr>
              <a:t>Iako matematika nije predmet  od njegovog osobitog interesa, trudi se svladavati gradivo. Uočena je potreba za jačanjem motivacije i samopouzdanja </a:t>
            </a:r>
            <a:r>
              <a:rPr lang="hr-HR" sz="2400" dirty="0" smtClean="0">
                <a:latin typeface="Comic Sans MS" panose="030F0702030302020204" pitchFamily="66" charset="0"/>
              </a:rPr>
              <a:t>učenika</a:t>
            </a:r>
          </a:p>
          <a:p>
            <a:pPr marL="285750" indent="-285750" algn="just"/>
            <a:endParaRPr lang="hr-HR" sz="1900" dirty="0">
              <a:latin typeface="Comic Sans MS" panose="030F0702030302020204" pitchFamily="66" charset="0"/>
            </a:endParaRPr>
          </a:p>
          <a:p>
            <a:pPr marL="285750" indent="-285750" algn="just"/>
            <a:endParaRPr lang="hr-HR" sz="1900" dirty="0">
              <a:latin typeface="Comic Sans MS" panose="030F0702030302020204" pitchFamily="66" charset="0"/>
            </a:endParaRPr>
          </a:p>
          <a:p>
            <a:endParaRPr lang="hr-HR" sz="3300" dirty="0" smtClean="0">
              <a:latin typeface="Comic Sans MS" panose="030F0702030302020204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521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242"/>
    </mc:Choice>
    <mc:Fallback xmlns="">
      <p:transition spd="slow" advTm="562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4221088"/>
            <a:ext cx="2160240" cy="23797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Pravokutnik 1"/>
          <p:cNvSpPr/>
          <p:nvPr/>
        </p:nvSpPr>
        <p:spPr>
          <a:xfrm>
            <a:off x="107504" y="188640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400" b="1" i="1" dirty="0">
                <a:latin typeface="Comic Sans MS" panose="030F0702030302020204" pitchFamily="66" charset="0"/>
              </a:rPr>
              <a:t>Ciljevi i zadaci u</a:t>
            </a:r>
            <a:r>
              <a:rPr lang="hr-HR" sz="2400" dirty="0" smtClean="0">
                <a:latin typeface="Comic Sans MS" panose="030F0702030302020204" pitchFamily="66" charset="0"/>
              </a:rPr>
              <a:t>sklađeni  </a:t>
            </a:r>
            <a:r>
              <a:rPr lang="hr-HR" sz="2400" dirty="0">
                <a:latin typeface="Comic Sans MS" panose="030F0702030302020204" pitchFamily="66" charset="0"/>
              </a:rPr>
              <a:t>su s nastavnim planom i programom gimnazijskog usmjerenja</a:t>
            </a:r>
          </a:p>
          <a:p>
            <a:pPr algn="just"/>
            <a:endParaRPr lang="hr-HR" sz="2400" dirty="0">
              <a:latin typeface="Comic Sans MS" panose="030F0702030302020204" pitchFamily="66" charset="0"/>
            </a:endParaRPr>
          </a:p>
          <a:p>
            <a:pPr algn="just"/>
            <a:r>
              <a:rPr lang="hr-HR" sz="2400" dirty="0" smtClean="0">
                <a:latin typeface="Comic Sans MS" panose="030F0702030302020204" pitchFamily="66" charset="0"/>
              </a:rPr>
              <a:t>Učenika </a:t>
            </a:r>
            <a:r>
              <a:rPr lang="hr-HR" sz="2400" dirty="0">
                <a:latin typeface="Comic Sans MS" panose="030F0702030302020204" pitchFamily="66" charset="0"/>
              </a:rPr>
              <a:t>je potrebno ohrabrivati i  poticati da ustrajno i redovito izvršava obaveze (češćim provjeravanjem, provjerom zadaće i rada tijekom sata) </a:t>
            </a:r>
          </a:p>
          <a:p>
            <a:pPr algn="just"/>
            <a:endParaRPr lang="hr-HR" sz="2400" dirty="0">
              <a:latin typeface="Comic Sans MS" panose="030F0702030302020204" pitchFamily="66" charset="0"/>
            </a:endParaRPr>
          </a:p>
          <a:p>
            <a:pPr algn="just"/>
            <a:r>
              <a:rPr lang="hr-HR" sz="2400" dirty="0" smtClean="0">
                <a:latin typeface="Comic Sans MS" panose="030F0702030302020204" pitchFamily="66" charset="0"/>
              </a:rPr>
              <a:t> </a:t>
            </a:r>
            <a:r>
              <a:rPr lang="hr-HR" sz="2400" dirty="0">
                <a:latin typeface="Comic Sans MS" panose="030F0702030302020204" pitchFamily="66" charset="0"/>
              </a:rPr>
              <a:t>provjeravati li je razumio postavljeni zadatak (znakove, formule) i koristi li učinkovito kalkulator za rješavanje zadataka. </a:t>
            </a:r>
            <a:endParaRPr lang="hr-HR" sz="2400" dirty="0" smtClean="0">
              <a:latin typeface="Comic Sans MS" panose="030F0702030302020204" pitchFamily="66" charset="0"/>
            </a:endParaRPr>
          </a:p>
          <a:p>
            <a:pPr algn="just"/>
            <a:endParaRPr lang="hr-HR" sz="2400" dirty="0">
              <a:latin typeface="Comic Sans MS" panose="030F0702030302020204" pitchFamily="66" charset="0"/>
            </a:endParaRPr>
          </a:p>
          <a:p>
            <a:pPr algn="just"/>
            <a:r>
              <a:rPr lang="hr-HR" sz="2400" dirty="0">
                <a:latin typeface="Comic Sans MS" panose="030F0702030302020204" pitchFamily="66" charset="0"/>
              </a:rPr>
              <a:t>Značajno je kod učenika razvijati pozitivan stav prema matematici i povezivati matematiku sa svakodnevnim osobnim iskustvom te poticati samopouzdanje u njegove vlastite potencijale.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783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464"/>
    </mc:Choice>
    <mc:Fallback xmlns="">
      <p:transition spd="slow" advTm="384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73954" y="125760"/>
            <a:ext cx="8196378" cy="854968"/>
          </a:xfrm>
        </p:spPr>
        <p:txBody>
          <a:bodyPr>
            <a:normAutofit fontScale="90000"/>
          </a:bodyPr>
          <a:lstStyle/>
          <a:p>
            <a:r>
              <a:rPr lang="hr-HR" sz="2800" dirty="0">
                <a:latin typeface="Comic Sans MS" panose="030F0702030302020204" pitchFamily="66" charset="0"/>
              </a:rPr>
              <a:t>Individualizirani postupci koji će se primjenjivati u </a:t>
            </a:r>
            <a:r>
              <a:rPr lang="hr-HR" sz="2800" dirty="0" smtClean="0">
                <a:latin typeface="Comic Sans MS" panose="030F0702030302020204" pitchFamily="66" charset="0"/>
              </a:rPr>
              <a:t>radu s učenikom:</a:t>
            </a:r>
            <a:endParaRPr lang="hr-HR" sz="2800" dirty="0">
              <a:latin typeface="Comic Sans MS" panose="030F0702030302020204" pitchFamily="66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73954" y="980728"/>
            <a:ext cx="8318526" cy="5877272"/>
          </a:xfrm>
        </p:spPr>
        <p:txBody>
          <a:bodyPr>
            <a:noAutofit/>
          </a:bodyPr>
          <a:lstStyle/>
          <a:p>
            <a:pPr lvl="0"/>
            <a:endParaRPr lang="hr-HR" sz="2000" u="sng" dirty="0" smtClean="0">
              <a:latin typeface="Comic Sans MS" panose="030F0702030302020204" pitchFamily="66" charset="0"/>
            </a:endParaRPr>
          </a:p>
          <a:p>
            <a:r>
              <a:rPr lang="hr-HR" sz="2400" u="sng" dirty="0" smtClean="0">
                <a:latin typeface="Comic Sans MS" panose="030F0702030302020204" pitchFamily="66" charset="0"/>
              </a:rPr>
              <a:t>perceptivno prilagođavanje</a:t>
            </a:r>
            <a:r>
              <a:rPr lang="hr-HR" sz="2400" dirty="0" smtClean="0">
                <a:latin typeface="Comic Sans MS" panose="030F0702030302020204" pitchFamily="66" charset="0"/>
              </a:rPr>
              <a:t>: uvećani tisak , korištenje </a:t>
            </a:r>
            <a:r>
              <a:rPr lang="hr-HR" sz="2400" dirty="0">
                <a:latin typeface="Comic Sans MS" panose="030F0702030302020204" pitchFamily="66" charset="0"/>
              </a:rPr>
              <a:t>raznih oblika isticanja u tekstu ,boje za naglašavanje; upotrebljavati mat papir(umjesto sjajnog)</a:t>
            </a:r>
          </a:p>
          <a:p>
            <a:pPr marL="0" lvl="0" indent="0">
              <a:buNone/>
            </a:pPr>
            <a:endParaRPr lang="hr-HR" sz="2400" dirty="0" smtClean="0">
              <a:latin typeface="Comic Sans MS" panose="030F0702030302020204" pitchFamily="66" charset="0"/>
            </a:endParaRPr>
          </a:p>
          <a:p>
            <a:pPr marL="0" lvl="0" indent="0">
              <a:buNone/>
            </a:pPr>
            <a:endParaRPr lang="hr-HR" sz="2400" dirty="0">
              <a:latin typeface="Comic Sans MS" panose="030F0702030302020204" pitchFamily="66" charset="0"/>
            </a:endParaRPr>
          </a:p>
          <a:p>
            <a:pPr lvl="0"/>
            <a:r>
              <a:rPr lang="hr-HR" sz="2400" u="sng" dirty="0" smtClean="0">
                <a:latin typeface="Comic Sans MS" panose="030F0702030302020204" pitchFamily="66" charset="0"/>
              </a:rPr>
              <a:t>prilagođavanje </a:t>
            </a:r>
            <a:r>
              <a:rPr lang="hr-HR" sz="2400" u="sng" dirty="0">
                <a:latin typeface="Comic Sans MS" panose="030F0702030302020204" pitchFamily="66" charset="0"/>
              </a:rPr>
              <a:t>zahtjeva u odnosu na </a:t>
            </a:r>
            <a:r>
              <a:rPr lang="hr-HR" sz="2400" u="sng" dirty="0" smtClean="0">
                <a:latin typeface="Comic Sans MS" panose="030F0702030302020204" pitchFamily="66" charset="0"/>
              </a:rPr>
              <a:t>provjeravanje te vrijeme i način rada</a:t>
            </a:r>
            <a:r>
              <a:rPr lang="hr-HR" sz="2400" dirty="0" smtClean="0">
                <a:latin typeface="Comic Sans MS" panose="030F0702030302020204" pitchFamily="66" charset="0"/>
              </a:rPr>
              <a:t> (produljiti </a:t>
            </a:r>
            <a:r>
              <a:rPr lang="hr-HR" sz="2400" dirty="0">
                <a:latin typeface="Comic Sans MS" panose="030F0702030302020204" pitchFamily="66" charset="0"/>
              </a:rPr>
              <a:t>vrijeme pisanog ispita ili rješavanja zadataka, koristiti tipove zadataka različite </a:t>
            </a:r>
            <a:r>
              <a:rPr lang="hr-HR" sz="2400" dirty="0" smtClean="0">
                <a:latin typeface="Comic Sans MS" panose="030F0702030302020204" pitchFamily="66" charset="0"/>
              </a:rPr>
              <a:t>težine(započeti lakšim i završiti lakšim zadatkom), provjeriti </a:t>
            </a:r>
            <a:r>
              <a:rPr lang="hr-HR" sz="2400" dirty="0">
                <a:latin typeface="Comic Sans MS" panose="030F0702030302020204" pitchFamily="66" charset="0"/>
              </a:rPr>
              <a:t>je li učenik razumio  zadatak i napisane znakove; dopustiti upotrebu kalkulatora i formula, te u ispitu pripremiti brojevni  pravac i koordinatni  sustav); ne ocjenjivati rukopis, urednost skica i crteža</a:t>
            </a:r>
          </a:p>
          <a:p>
            <a:pPr lvl="0"/>
            <a:endParaRPr lang="hr-HR" sz="2400" dirty="0">
              <a:latin typeface="Comic Sans MS" panose="030F0702030302020204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312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941"/>
    </mc:Choice>
    <mc:Fallback xmlns="">
      <p:transition spd="slow" advTm="289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467544" y="188638"/>
            <a:ext cx="828092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endParaRPr lang="hr-HR" dirty="0">
              <a:latin typeface="Comic Sans MS" panose="030F0702030302020204" pitchFamily="66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sz="2400" u="sng" dirty="0">
                <a:latin typeface="Comic Sans MS" panose="030F0702030302020204" pitchFamily="66" charset="0"/>
              </a:rPr>
              <a:t>govorno prilagođavanje</a:t>
            </a:r>
            <a:r>
              <a:rPr lang="hr-HR" sz="2400" dirty="0" smtClean="0">
                <a:latin typeface="Comic Sans MS" panose="030F0702030302020204" pitchFamily="66" charset="0"/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hr-HR" sz="2400" dirty="0">
              <a:latin typeface="Comic Sans MS" panose="030F0702030302020204" pitchFamily="66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hr-HR" sz="2400" dirty="0">
              <a:latin typeface="Comic Sans MS" panose="030F0702030302020204" pitchFamily="66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sz="2400" u="sng" dirty="0">
                <a:latin typeface="Comic Sans MS" panose="030F0702030302020204" pitchFamily="66" charset="0"/>
              </a:rPr>
              <a:t>spoznajno prilagođavanje</a:t>
            </a:r>
            <a:r>
              <a:rPr lang="hr-HR" sz="2400" dirty="0" smtClean="0">
                <a:latin typeface="Comic Sans MS" panose="030F0702030302020204" pitchFamily="66" charset="0"/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hr-HR" sz="2400" dirty="0">
              <a:latin typeface="Comic Sans MS" panose="030F0702030302020204" pitchFamily="66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hr-HR" sz="2400" dirty="0">
              <a:latin typeface="Comic Sans MS" panose="030F0702030302020204" pitchFamily="66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sz="2400" u="sng" dirty="0">
                <a:latin typeface="Comic Sans MS" panose="030F0702030302020204" pitchFamily="66" charset="0"/>
              </a:rPr>
              <a:t>korištenje emocionalno-socijalnih poticaja</a:t>
            </a:r>
            <a:r>
              <a:rPr lang="hr-HR" sz="2400" dirty="0">
                <a:latin typeface="Comic Sans MS" panose="030F0702030302020204" pitchFamily="66" charset="0"/>
              </a:rPr>
              <a:t> poput ohrabrivanja i poticanja; pohvaljivanje učenikovog postignuća, asertivna </a:t>
            </a:r>
            <a:r>
              <a:rPr lang="hr-HR" sz="2400" dirty="0" smtClean="0">
                <a:latin typeface="Comic Sans MS" panose="030F0702030302020204" pitchFamily="66" charset="0"/>
              </a:rPr>
              <a:t>komunikacija</a:t>
            </a:r>
          </a:p>
          <a:p>
            <a:pPr lvl="0"/>
            <a:endParaRPr lang="hr-HR" sz="20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u računalnom obliku oblikovanje bilješki (pisanih </a:t>
            </a:r>
            <a:r>
              <a:rPr lang="hr-HR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materijala ) </a:t>
            </a:r>
            <a:r>
              <a:rPr lang="hr-HR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i nastavnih listića uvažavajući učenikove  teškoće, upotreba jednostavnih grafičkih prikaza i slika, korištenje prezentacija i modela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464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813"/>
    </mc:Choice>
    <mc:Fallback xmlns="">
      <p:transition spd="slow" advTm="1158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Autofit/>
          </a:bodyPr>
          <a:lstStyle/>
          <a:p>
            <a:r>
              <a:rPr lang="hr-HR" sz="2400" dirty="0">
                <a:latin typeface="Comic Sans MS" panose="030F0702030302020204" pitchFamily="66" charset="0"/>
              </a:rPr>
              <a:t>Primjer </a:t>
            </a:r>
            <a:r>
              <a:rPr lang="hr-HR" sz="2400" dirty="0" smtClean="0">
                <a:latin typeface="Comic Sans MS" panose="030F0702030302020204" pitchFamily="66" charset="0"/>
              </a:rPr>
              <a:t>osobnog kurikuluma  </a:t>
            </a:r>
            <a:r>
              <a:rPr lang="hr-HR" sz="2400" dirty="0">
                <a:latin typeface="Comic Sans MS" panose="030F0702030302020204" pitchFamily="66" charset="0"/>
              </a:rPr>
              <a:t>za učenika kod kojega je potrebna </a:t>
            </a:r>
            <a:r>
              <a:rPr lang="hr-HR" sz="2400" u="sng" dirty="0">
                <a:latin typeface="Comic Sans MS" panose="030F0702030302020204" pitchFamily="66" charset="0"/>
              </a:rPr>
              <a:t>znatna prilagodba </a:t>
            </a:r>
            <a:r>
              <a:rPr lang="hr-HR" sz="2400" u="sng" dirty="0" smtClean="0">
                <a:latin typeface="Comic Sans MS" panose="030F0702030302020204" pitchFamily="66" charset="0"/>
              </a:rPr>
              <a:t> </a:t>
            </a:r>
            <a:r>
              <a:rPr lang="hr-HR" sz="2400" u="sng" dirty="0" smtClean="0">
                <a:latin typeface="Comic Sans MS" panose="030F0702030302020204" pitchFamily="66" charset="0"/>
              </a:rPr>
              <a:t>sadržaja ,</a:t>
            </a:r>
            <a:r>
              <a:rPr lang="hr-HR" sz="2400" dirty="0" smtClean="0">
                <a:latin typeface="Comic Sans MS" panose="030F0702030302020204" pitchFamily="66" charset="0"/>
              </a:rPr>
              <a:t>odgojno-obrazovnih </a:t>
            </a:r>
            <a:r>
              <a:rPr lang="hr-HR" sz="2400" dirty="0" smtClean="0">
                <a:latin typeface="Comic Sans MS" panose="030F0702030302020204" pitchFamily="66" charset="0"/>
              </a:rPr>
              <a:t>ishoda i pristupa učenja  i poučavanja (PP</a:t>
            </a:r>
            <a:r>
              <a:rPr lang="hr-HR" sz="2400" dirty="0">
                <a:latin typeface="Comic Sans MS" panose="030F0702030302020204" pitchFamily="66" charset="0"/>
              </a:rPr>
              <a:t>)</a:t>
            </a:r>
            <a:br>
              <a:rPr lang="hr-HR" sz="2400" dirty="0">
                <a:latin typeface="Comic Sans MS" panose="030F0702030302020204" pitchFamily="66" charset="0"/>
              </a:rPr>
            </a:br>
            <a:endParaRPr lang="hr-HR" sz="2400" dirty="0"/>
          </a:p>
        </p:txBody>
      </p:sp>
      <p:graphicFrame>
        <p:nvGraphicFramePr>
          <p:cNvPr id="6" name="Rezervirano mjesto sadržaja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2109576"/>
              </p:ext>
            </p:extLst>
          </p:nvPr>
        </p:nvGraphicFramePr>
        <p:xfrm>
          <a:off x="-73024" y="1268760"/>
          <a:ext cx="93255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65308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963"/>
    </mc:Choice>
    <mc:Fallback xmlns="">
      <p:transition spd="slow" advTm="449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260648"/>
            <a:ext cx="8892480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2800" b="1" dirty="0" smtClean="0">
                <a:latin typeface="Comic Sans MS" panose="030F0702030302020204" pitchFamily="66" charset="0"/>
              </a:rPr>
              <a:t>Načela </a:t>
            </a:r>
            <a:r>
              <a:rPr lang="hr-HR" sz="2800" b="1" dirty="0" smtClean="0">
                <a:latin typeface="Comic Sans MS" panose="030F0702030302020204" pitchFamily="66" charset="0"/>
              </a:rPr>
              <a:t>odgoja i obrazovanja učenika s TUR-om: </a:t>
            </a:r>
            <a:endParaRPr lang="hr-HR" sz="2800" b="1" dirty="0" smtClean="0">
              <a:latin typeface="Comic Sans MS" panose="030F0702030302020204" pitchFamily="66" charset="0"/>
            </a:endParaRPr>
          </a:p>
          <a:p>
            <a:pPr>
              <a:buNone/>
            </a:pPr>
            <a:endParaRPr lang="hr-HR" sz="2800" b="1" dirty="0" smtClean="0">
              <a:latin typeface="Comic Sans MS" panose="030F0702030302020204" pitchFamily="66" charset="0"/>
            </a:endParaRPr>
          </a:p>
          <a:p>
            <a:r>
              <a:rPr lang="hr-HR" sz="2800" b="1" dirty="0" smtClean="0">
                <a:latin typeface="Comic Sans MS" panose="030F0702030302020204" pitchFamily="66" charset="0"/>
              </a:rPr>
              <a:t>prihvaćanje različitosti i osobitosti </a:t>
            </a:r>
            <a:r>
              <a:rPr lang="hr-HR" sz="2800" b="1" dirty="0" smtClean="0">
                <a:latin typeface="Comic Sans MS" panose="030F0702030302020204" pitchFamily="66" charset="0"/>
              </a:rPr>
              <a:t>individualnog razvoja</a:t>
            </a:r>
          </a:p>
          <a:p>
            <a:r>
              <a:rPr lang="hr-HR" sz="2800" b="1" dirty="0" smtClean="0">
                <a:latin typeface="Comic Sans MS" panose="030F0702030302020204" pitchFamily="66" charset="0"/>
              </a:rPr>
              <a:t>osiguravanje </a:t>
            </a:r>
            <a:r>
              <a:rPr lang="hr-HR" sz="2800" b="1" dirty="0" smtClean="0">
                <a:latin typeface="Comic Sans MS" panose="030F0702030302020204" pitchFamily="66" charset="0"/>
              </a:rPr>
              <a:t>uvjeta i potpore za ostvarivanje maksimalnog razvoja </a:t>
            </a:r>
            <a:r>
              <a:rPr lang="hr-HR" sz="2800" b="1" dirty="0" smtClean="0">
                <a:latin typeface="Comic Sans MS" panose="030F0702030302020204" pitchFamily="66" charset="0"/>
              </a:rPr>
              <a:t>potencijala</a:t>
            </a:r>
          </a:p>
          <a:p>
            <a:pPr>
              <a:buNone/>
            </a:pPr>
            <a:endParaRPr lang="hr-HR" sz="2800" b="1" dirty="0" smtClean="0">
              <a:latin typeface="Comic Sans MS" panose="030F0702030302020204" pitchFamily="66" charset="0"/>
            </a:endParaRPr>
          </a:p>
          <a:p>
            <a:r>
              <a:rPr lang="hr-HR" sz="2800" b="1" dirty="0" smtClean="0">
                <a:latin typeface="Comic Sans MS" panose="030F0702030302020204" pitchFamily="66" charset="0"/>
              </a:rPr>
              <a:t> </a:t>
            </a:r>
            <a:r>
              <a:rPr lang="hr-HR" sz="2800" b="1" dirty="0" smtClean="0">
                <a:latin typeface="Comic Sans MS" panose="030F0702030302020204" pitchFamily="66" charset="0"/>
              </a:rPr>
              <a:t>izjednačavanje mogućnosti za postizanje najvećeg mogućeg stupnja </a:t>
            </a:r>
            <a:r>
              <a:rPr lang="hr-HR" sz="2800" b="1" dirty="0" smtClean="0">
                <a:latin typeface="Comic Sans MS" panose="030F0702030302020204" pitchFamily="66" charset="0"/>
              </a:rPr>
              <a:t>obrazovanja</a:t>
            </a:r>
          </a:p>
          <a:p>
            <a:pPr marL="0" indent="0">
              <a:buNone/>
            </a:pPr>
            <a:r>
              <a:rPr lang="hr-HR" sz="2800" b="1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hr-HR" sz="2800" b="1" dirty="0" smtClean="0">
                <a:latin typeface="Comic Sans MS" panose="030F0702030302020204" pitchFamily="66" charset="0"/>
              </a:rPr>
              <a:t>osiguravanje </a:t>
            </a:r>
            <a:r>
              <a:rPr lang="hr-HR" sz="2800" b="1" dirty="0" smtClean="0">
                <a:latin typeface="Comic Sans MS" panose="030F0702030302020204" pitchFamily="66" charset="0"/>
              </a:rPr>
              <a:t>školovanja u okruženju svojih vršnjaka i u najmanje restriktivnoj </a:t>
            </a:r>
            <a:r>
              <a:rPr lang="hr-HR" sz="2800" b="1" dirty="0" smtClean="0">
                <a:latin typeface="Comic Sans MS" panose="030F0702030302020204" pitchFamily="66" charset="0"/>
              </a:rPr>
              <a:t>okolini</a:t>
            </a:r>
            <a:endParaRPr lang="hr-HR" sz="2800" b="1" dirty="0" smtClean="0">
              <a:latin typeface="Comic Sans MS" panose="030F0702030302020204" pitchFamily="66" charset="0"/>
            </a:endParaRPr>
          </a:p>
          <a:p>
            <a:pPr>
              <a:buNone/>
            </a:pPr>
            <a:endParaRPr lang="hr-HR" sz="2200" b="1" dirty="0" smtClean="0">
              <a:latin typeface="Comic Sans MS" panose="030F0702030302020204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9696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12"/>
    </mc:Choice>
    <mc:Fallback xmlns="">
      <p:transition spd="slow" advTm="391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7989576"/>
              </p:ext>
            </p:extLst>
          </p:nvPr>
        </p:nvGraphicFramePr>
        <p:xfrm>
          <a:off x="0" y="188640"/>
          <a:ext cx="914400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63442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821"/>
    </mc:Choice>
    <mc:Fallback xmlns="">
      <p:transition spd="slow" advTm="468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ezervirano mjesto sadržaja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897905"/>
              </p:ext>
            </p:extLst>
          </p:nvPr>
        </p:nvGraphicFramePr>
        <p:xfrm>
          <a:off x="467544" y="116632"/>
          <a:ext cx="8208912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09959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666"/>
    </mc:Choice>
    <mc:Fallback xmlns="">
      <p:transition spd="slow" advTm="466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ezervirano mjesto sadržaja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3563233"/>
              </p:ext>
            </p:extLst>
          </p:nvPr>
        </p:nvGraphicFramePr>
        <p:xfrm>
          <a:off x="467544" y="116632"/>
          <a:ext cx="8208912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27439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155"/>
    </mc:Choice>
    <mc:Fallback xmlns="">
      <p:transition spd="slow" advTm="491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188640"/>
            <a:ext cx="2123943" cy="2164271"/>
          </a:xfrm>
          <a:prstGeom prst="rect">
            <a:avLst/>
          </a:prstGeom>
        </p:spPr>
      </p:pic>
      <p:sp>
        <p:nvSpPr>
          <p:cNvPr id="2" name="Pravokutnik 1"/>
          <p:cNvSpPr/>
          <p:nvPr/>
        </p:nvSpPr>
        <p:spPr>
          <a:xfrm>
            <a:off x="395535" y="1484784"/>
            <a:ext cx="8046747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hr-HR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dirty="0">
              <a:latin typeface="Comic Sans MS" panose="030F0702030302020204" pitchFamily="66" charset="0"/>
            </a:endParaRPr>
          </a:p>
          <a:p>
            <a:endParaRPr lang="hr-HR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dirty="0">
              <a:latin typeface="Comic Sans MS" panose="030F0702030302020204" pitchFamily="66" charset="0"/>
            </a:endParaRPr>
          </a:p>
          <a:p>
            <a:pPr algn="just"/>
            <a:r>
              <a:rPr lang="hr-HR" sz="2400" dirty="0">
                <a:latin typeface="Comic Sans MS" panose="030F0702030302020204" pitchFamily="66" charset="0"/>
              </a:rPr>
              <a:t>Tijekom nastavnog procesa, potrebna mu je stalna pomoć i usmjeravanje</a:t>
            </a:r>
            <a:r>
              <a:rPr lang="hr-HR" sz="2400" dirty="0" smtClean="0">
                <a:latin typeface="Comic Sans MS" panose="030F0702030302020204" pitchFamily="66" charset="0"/>
              </a:rPr>
              <a:t>.</a:t>
            </a:r>
          </a:p>
          <a:p>
            <a:pPr algn="just"/>
            <a:endParaRPr lang="hr-HR" sz="2400" dirty="0" smtClean="0">
              <a:latin typeface="Comic Sans MS" panose="030F0702030302020204" pitchFamily="66" charset="0"/>
            </a:endParaRPr>
          </a:p>
          <a:p>
            <a:pPr algn="just"/>
            <a:endParaRPr lang="hr-HR" sz="2400" dirty="0">
              <a:latin typeface="Comic Sans MS" panose="030F0702030302020204" pitchFamily="66" charset="0"/>
            </a:endParaRPr>
          </a:p>
          <a:p>
            <a:pPr algn="just"/>
            <a:r>
              <a:rPr lang="hr-HR" sz="2400" dirty="0" smtClean="0">
                <a:latin typeface="Comic Sans MS" panose="030F0702030302020204" pitchFamily="66" charset="0"/>
              </a:rPr>
              <a:t>Na </a:t>
            </a:r>
            <a:r>
              <a:rPr lang="hr-HR" sz="2400" dirty="0">
                <a:latin typeface="Comic Sans MS" panose="030F0702030302020204" pitchFamily="66" charset="0"/>
              </a:rPr>
              <a:t>temelju provedene procjene i opservacije, </a:t>
            </a:r>
            <a:r>
              <a:rPr lang="hr-HR" sz="2400" u="sng" dirty="0">
                <a:latin typeface="Comic Sans MS" panose="030F0702030302020204" pitchFamily="66" charset="0"/>
              </a:rPr>
              <a:t>učenik ne može pohađati redoviti nastavni program bez maksimalne prilagodbe nastavnog </a:t>
            </a:r>
            <a:r>
              <a:rPr lang="hr-HR" sz="2400" u="sng" dirty="0" smtClean="0">
                <a:latin typeface="Comic Sans MS" panose="030F0702030302020204" pitchFamily="66" charset="0"/>
              </a:rPr>
              <a:t>sadržaja</a:t>
            </a:r>
            <a:r>
              <a:rPr lang="hr-HR" sz="2400" dirty="0" smtClean="0">
                <a:latin typeface="Comic Sans MS" panose="030F0702030302020204" pitchFamily="66" charset="0"/>
              </a:rPr>
              <a:t> </a:t>
            </a:r>
            <a:r>
              <a:rPr lang="hr-HR" sz="2400" dirty="0">
                <a:latin typeface="Comic Sans MS" panose="030F0702030302020204" pitchFamily="66" charset="0"/>
              </a:rPr>
              <a:t>kako bi </a:t>
            </a:r>
            <a:r>
              <a:rPr lang="hr-HR" sz="2400" dirty="0" smtClean="0">
                <a:latin typeface="Comic Sans MS" panose="030F0702030302020204" pitchFamily="66" charset="0"/>
              </a:rPr>
              <a:t>svladao </a:t>
            </a:r>
            <a:r>
              <a:rPr lang="hr-HR" sz="2400" dirty="0">
                <a:latin typeface="Comic Sans MS" panose="030F0702030302020204" pitchFamily="66" charset="0"/>
              </a:rPr>
              <a:t>temeljne matematičke pojmove i operacije koje su potrebne za rad u izabranom trogodišnjem zanimanju</a:t>
            </a:r>
            <a:r>
              <a:rPr lang="hr-HR" sz="2400" dirty="0" smtClean="0">
                <a:latin typeface="Comic Sans MS" panose="030F0702030302020204" pitchFamily="66" charset="0"/>
              </a:rPr>
              <a:t>.</a:t>
            </a:r>
          </a:p>
          <a:p>
            <a:pPr algn="just"/>
            <a:endParaRPr lang="hr-HR" sz="2400" dirty="0">
              <a:latin typeface="Comic Sans MS" panose="030F0702030302020204" pitchFamily="66" charset="0"/>
            </a:endParaRPr>
          </a:p>
          <a:p>
            <a:pPr algn="just"/>
            <a:r>
              <a:rPr lang="hr-HR" sz="2400" dirty="0">
                <a:latin typeface="Comic Sans MS" panose="030F0702030302020204" pitchFamily="66" charset="0"/>
              </a:rPr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085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628"/>
    </mc:Choice>
    <mc:Fallback xmlns="">
      <p:transition spd="slow" advTm="286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116632"/>
            <a:ext cx="8784976" cy="6624736"/>
          </a:xfrm>
        </p:spPr>
        <p:txBody>
          <a:bodyPr>
            <a:normAutofit fontScale="25000" lnSpcReduction="20000"/>
          </a:bodyPr>
          <a:lstStyle/>
          <a:p>
            <a:r>
              <a:rPr lang="hr-HR" sz="7200" dirty="0" smtClean="0">
                <a:latin typeface="Comic Sans MS" panose="030F0702030302020204" pitchFamily="66" charset="0"/>
              </a:rPr>
              <a:t>Ciljevi i zadaci usklađeni </a:t>
            </a:r>
            <a:r>
              <a:rPr lang="hr-HR" sz="7200" dirty="0" smtClean="0">
                <a:latin typeface="Comic Sans MS" panose="030F0702030302020204" pitchFamily="66" charset="0"/>
              </a:rPr>
              <a:t>su </a:t>
            </a:r>
            <a:r>
              <a:rPr lang="hr-HR" sz="7200" dirty="0">
                <a:latin typeface="Comic Sans MS" panose="030F0702030302020204" pitchFamily="66" charset="0"/>
              </a:rPr>
              <a:t>s nastavnim planom i programom uz </a:t>
            </a:r>
            <a:r>
              <a:rPr lang="hr-HR" sz="7200" dirty="0" smtClean="0">
                <a:latin typeface="Comic Sans MS" panose="030F0702030302020204" pitchFamily="66" charset="0"/>
              </a:rPr>
              <a:t>individualno smanjivanje opsega/broja informacija/pojmova koji se obrađuju, </a:t>
            </a:r>
            <a:r>
              <a:rPr lang="hr-HR" sz="7200" dirty="0">
                <a:latin typeface="Comic Sans MS" panose="030F0702030302020204" pitchFamily="66" charset="0"/>
              </a:rPr>
              <a:t>(vodeći računa o standardima strukovnog zanimanja</a:t>
            </a:r>
            <a:r>
              <a:rPr lang="hr-HR" sz="7200" dirty="0" smtClean="0">
                <a:latin typeface="Comic Sans MS" panose="030F0702030302020204" pitchFamily="66" charset="0"/>
              </a:rPr>
              <a:t>)</a:t>
            </a:r>
          </a:p>
          <a:p>
            <a:pPr marL="0" indent="0">
              <a:buNone/>
            </a:pPr>
            <a:endParaRPr lang="hr-HR" sz="7200" dirty="0" smtClean="0">
              <a:latin typeface="Comic Sans MS" panose="030F0702030302020204" pitchFamily="66" charset="0"/>
            </a:endParaRPr>
          </a:p>
          <a:p>
            <a:r>
              <a:rPr lang="hr-HR" sz="7200" dirty="0" smtClean="0">
                <a:latin typeface="Comic Sans MS" panose="030F0702030302020204" pitchFamily="66" charset="0"/>
              </a:rPr>
              <a:t>Sadržaje </a:t>
            </a:r>
            <a:r>
              <a:rPr lang="hr-HR" sz="7200" dirty="0">
                <a:latin typeface="Comic Sans MS" panose="030F0702030302020204" pitchFamily="66" charset="0"/>
              </a:rPr>
              <a:t>učenja približiti učeniku na zoran, jednostavan način, bez suvišnih detalja, te što više ih povezivati s potrebama svakodnevnog života učenika i mogućnostima njihove primjene</a:t>
            </a:r>
            <a:r>
              <a:rPr lang="hr-HR" sz="7200" dirty="0" smtClean="0">
                <a:latin typeface="Comic Sans MS" panose="030F0702030302020204" pitchFamily="66" charset="0"/>
              </a:rPr>
              <a:t>.</a:t>
            </a:r>
          </a:p>
          <a:p>
            <a:pPr marL="0" indent="0">
              <a:buNone/>
            </a:pPr>
            <a:endParaRPr lang="hr-HR" sz="7200" dirty="0" smtClean="0">
              <a:latin typeface="Comic Sans MS" panose="030F0702030302020204" pitchFamily="66" charset="0"/>
            </a:endParaRPr>
          </a:p>
          <a:p>
            <a:r>
              <a:rPr lang="hr-HR" sz="7200" dirty="0" smtClean="0">
                <a:latin typeface="Comic Sans MS" panose="030F0702030302020204" pitchFamily="66" charset="0"/>
              </a:rPr>
              <a:t> </a:t>
            </a:r>
            <a:r>
              <a:rPr lang="hr-HR" sz="7200" dirty="0">
                <a:latin typeface="Comic Sans MS" panose="030F0702030302020204" pitchFamily="66" charset="0"/>
              </a:rPr>
              <a:t>Dozirano poticati učenikovu samostalnost u radu, omogućiti mu dulje vrijeme za rad, vježbanje i ponavljanje bitnih dijelova sadržaja uz češću provjeru njihovog razumijevanja</a:t>
            </a:r>
            <a:r>
              <a:rPr lang="hr-HR" sz="7200" dirty="0" smtClean="0">
                <a:latin typeface="Comic Sans MS" panose="030F0702030302020204" pitchFamily="66" charset="0"/>
              </a:rPr>
              <a:t>.</a:t>
            </a:r>
          </a:p>
          <a:p>
            <a:endParaRPr lang="hr-HR" sz="7200" dirty="0" smtClean="0">
              <a:latin typeface="Comic Sans MS" panose="030F0702030302020204" pitchFamily="66" charset="0"/>
            </a:endParaRPr>
          </a:p>
          <a:p>
            <a:r>
              <a:rPr lang="hr-HR" sz="7200" dirty="0" smtClean="0">
                <a:latin typeface="Comic Sans MS" panose="030F0702030302020204" pitchFamily="66" charset="0"/>
              </a:rPr>
              <a:t> </a:t>
            </a:r>
            <a:r>
              <a:rPr lang="hr-HR" sz="7200" dirty="0">
                <a:latin typeface="Comic Sans MS" panose="030F0702030302020204" pitchFamily="66" charset="0"/>
              </a:rPr>
              <a:t>Omogućiti mu češće provjeravanje znanja u kraćim vremenskim razmacima, s manjim brojem zadataka i produljenim vremenom za rješavanje. </a:t>
            </a:r>
            <a:endParaRPr lang="hr-HR" sz="7200" dirty="0" smtClean="0">
              <a:latin typeface="Comic Sans MS" panose="030F0702030302020204" pitchFamily="66" charset="0"/>
            </a:endParaRPr>
          </a:p>
          <a:p>
            <a:endParaRPr lang="hr-HR" sz="7200" dirty="0" smtClean="0">
              <a:latin typeface="Comic Sans MS" panose="030F0702030302020204" pitchFamily="66" charset="0"/>
            </a:endParaRPr>
          </a:p>
          <a:p>
            <a:r>
              <a:rPr lang="hr-HR" sz="7200" dirty="0" smtClean="0">
                <a:latin typeface="Comic Sans MS" panose="030F0702030302020204" pitchFamily="66" charset="0"/>
              </a:rPr>
              <a:t>Raditi  </a:t>
            </a:r>
            <a:r>
              <a:rPr lang="hr-HR" sz="7200" dirty="0">
                <a:latin typeface="Comic Sans MS" panose="030F0702030302020204" pitchFamily="66" charset="0"/>
              </a:rPr>
              <a:t>na način da učenik nauči koristiti  kalkulator pri računanju. </a:t>
            </a:r>
            <a:endParaRPr lang="hr-HR" sz="7200" dirty="0" smtClean="0">
              <a:latin typeface="Comic Sans MS" panose="030F0702030302020204" pitchFamily="66" charset="0"/>
            </a:endParaRPr>
          </a:p>
          <a:p>
            <a:endParaRPr lang="hr-HR" sz="7200" dirty="0">
              <a:latin typeface="Comic Sans MS" panose="030F0702030302020204" pitchFamily="66" charset="0"/>
            </a:endParaRPr>
          </a:p>
          <a:p>
            <a:r>
              <a:rPr lang="hr-HR" sz="7200" dirty="0">
                <a:latin typeface="Comic Sans MS" panose="030F0702030302020204" pitchFamily="66" charset="0"/>
              </a:rPr>
              <a:t>Značajno je s učenikom uspostaviti pozitivan, dobronamjerni odnos te kontinuirano pohvaljivati njegov trud i poticati samopouzdanje. </a:t>
            </a:r>
            <a:endParaRPr lang="hr-HR" sz="72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hr-HR" sz="72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hr-HR" sz="62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hr-HR" sz="62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hr-HR" dirty="0" smtClean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hr-HR" sz="7400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Druge </a:t>
            </a:r>
            <a:r>
              <a:rPr lang="hr-HR" sz="7400" dirty="0">
                <a:solidFill>
                  <a:srgbClr val="990000"/>
                </a:solidFill>
                <a:latin typeface="Comic Sans MS" panose="030F0702030302020204" pitchFamily="66" charset="0"/>
              </a:rPr>
              <a:t>učenike u razredu </a:t>
            </a:r>
            <a:r>
              <a:rPr lang="hr-HR" sz="7400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 </a:t>
            </a:r>
            <a:r>
              <a:rPr lang="hr-HR" sz="7400" dirty="0">
                <a:solidFill>
                  <a:srgbClr val="990000"/>
                </a:solidFill>
                <a:latin typeface="Comic Sans MS" panose="030F0702030302020204" pitchFamily="66" charset="0"/>
              </a:rPr>
              <a:t>usmjeravati na podršku i pozitivnu </a:t>
            </a:r>
            <a:r>
              <a:rPr lang="hr-HR" sz="7400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interakciju </a:t>
            </a:r>
            <a:r>
              <a:rPr lang="hr-HR" sz="7400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s učenikom</a:t>
            </a:r>
            <a:endParaRPr lang="hr-HR" sz="7400" dirty="0">
              <a:solidFill>
                <a:srgbClr val="990000"/>
              </a:solidFill>
              <a:latin typeface="Comic Sans MS" panose="030F0702030302020204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981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425"/>
    </mc:Choice>
    <mc:Fallback xmlns="">
      <p:transition spd="slow" advTm="1014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57" y="260649"/>
            <a:ext cx="8651247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04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217" y="188640"/>
            <a:ext cx="8135852" cy="63367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5348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44"/>
    </mc:Choice>
    <mc:Fallback xmlns="">
      <p:transition spd="slow" advTm="177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1" y="404664"/>
            <a:ext cx="8317521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650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88639"/>
            <a:ext cx="6336704" cy="670481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4009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34"/>
    </mc:Choice>
    <mc:Fallback xmlns="">
      <p:transition spd="slow" advTm="84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02" y="332656"/>
            <a:ext cx="8175046" cy="611035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4556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32"/>
    </mc:Choice>
    <mc:Fallback xmlns="">
      <p:transition spd="slow" advTm="309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4417308"/>
              </p:ext>
            </p:extLst>
          </p:nvPr>
        </p:nvGraphicFramePr>
        <p:xfrm>
          <a:off x="179512" y="188640"/>
          <a:ext cx="8568952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0619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154"/>
    </mc:Choice>
    <mc:Fallback xmlns="">
      <p:transition spd="slow" advTm="371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0648"/>
            <a:ext cx="9159769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09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92695"/>
            <a:ext cx="9036497" cy="512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19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011" y="476672"/>
            <a:ext cx="8908654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71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474"/>
    </mc:Choice>
    <mc:Fallback xmlns="">
      <p:transition spd="slow" advTm="574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404664"/>
            <a:ext cx="8867724" cy="6116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317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476671"/>
            <a:ext cx="7725211" cy="612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88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37416"/>
            <a:ext cx="7848871" cy="676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48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323528" y="188640"/>
            <a:ext cx="8496944" cy="6552728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hr-HR" sz="1800" dirty="0" smtClean="0">
                <a:latin typeface="Comic Sans MS" panose="030F0702030302020204" pitchFamily="66" charset="0"/>
              </a:rPr>
              <a:t>Učenikova postignuća: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hr-HR" sz="1800" dirty="0" smtClean="0">
                <a:latin typeface="Comic Sans MS" panose="030F0702030302020204" pitchFamily="66" charset="0"/>
              </a:rPr>
              <a:t> samostalno ili djelomično samostalno računa s prirodnim brojevima      ( naučio je koristiti  kalkulator za računanje s većim brojevima)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hr-HR" sz="1800" dirty="0" smtClean="0">
                <a:latin typeface="Comic Sans MS" panose="030F0702030302020204" pitchFamily="66" charset="0"/>
              </a:rPr>
              <a:t>Samostalno ili djelomično samostalno uspoređuje, zbraja i oduzima razlomke jednakih nazivnika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hr-HR" sz="1800" dirty="0" smtClean="0">
                <a:latin typeface="Comic Sans MS" panose="030F0702030302020204" pitchFamily="66" charset="0"/>
              </a:rPr>
              <a:t>Prikazuje, uspoređuje i zaokružuje decimalne brojeve, dok za računanje koristi kalkulator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hr-HR" sz="1800" dirty="0" smtClean="0">
                <a:latin typeface="Comic Sans MS" panose="030F0702030302020204" pitchFamily="66" charset="0"/>
              </a:rPr>
              <a:t>Računa s cijelim brojevima samo kalkulatorom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hr-HR" sz="1800" dirty="0" smtClean="0">
                <a:latin typeface="Comic Sans MS" panose="030F0702030302020204" pitchFamily="66" charset="0"/>
              </a:rPr>
              <a:t>Samostalno u koordinatnom sustavu prikazuje točke zadane koordinatama i povezuje koordinate točke sa zapisom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hr-HR" sz="1800" dirty="0" smtClean="0">
                <a:latin typeface="Comic Sans MS" panose="030F0702030302020204" pitchFamily="66" charset="0"/>
              </a:rPr>
              <a:t>Djelomično samostalno crta pravac pomoću tablice sa zadanim vrijednostima 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hr-HR" sz="1800" dirty="0" smtClean="0">
                <a:latin typeface="Comic Sans MS" panose="030F0702030302020204" pitchFamily="66" charset="0"/>
              </a:rPr>
              <a:t>Djelomično samostalno može riješiti jednadžbe jednostavnog oblika 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hr-HR" sz="1800" dirty="0" smtClean="0">
                <a:latin typeface="Comic Sans MS" panose="030F0702030302020204" pitchFamily="66" charset="0"/>
              </a:rPr>
              <a:t>Rabi geometrijski pribor</a:t>
            </a:r>
            <a:r>
              <a:rPr lang="hr-HR" sz="1800" dirty="0">
                <a:latin typeface="Comic Sans MS" panose="030F0702030302020204" pitchFamily="66" charset="0"/>
              </a:rPr>
              <a:t> </a:t>
            </a:r>
            <a:endParaRPr lang="hr-HR" sz="1800" dirty="0" smtClean="0">
              <a:latin typeface="Comic Sans MS" panose="030F0702030302020204" pitchFamily="66" charset="0"/>
            </a:endParaRP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hr-HR" sz="1800" dirty="0" smtClean="0">
                <a:latin typeface="Comic Sans MS" panose="030F0702030302020204" pitchFamily="66" charset="0"/>
              </a:rPr>
              <a:t>Prepoznaje geometrijske likove u svojoj okolini i računa opseg i površinu likova(uz pomoć formula i primjera)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hr-HR" sz="16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hr-HR" sz="1800" b="1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Dostigao je najnižu razinu znanja odnosno ishoda učenja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hr-HR" sz="1800" b="1" dirty="0">
                <a:solidFill>
                  <a:srgbClr val="990000"/>
                </a:solidFill>
                <a:latin typeface="Comic Sans MS" panose="030F0702030302020204" pitchFamily="66" charset="0"/>
              </a:rPr>
              <a:t>Učenik je uz davanje uputa i primjera te  kontinuirano usmjeravanje i pomoć   usvojio  minimum sadržaja planiranih nastavnim planom i programom za prvi razred zanimanja industrijski mehaničar.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hr-HR" sz="1600" dirty="0" smtClean="0">
              <a:latin typeface="Comic Sans MS" panose="030F0702030302020204" pitchFamily="66" charset="0"/>
            </a:endParaRPr>
          </a:p>
          <a:p>
            <a:endParaRPr lang="hr-HR" sz="1600" dirty="0">
              <a:latin typeface="Comic Sans MS" panose="030F0702030302020204" pitchFamily="66" charset="0"/>
            </a:endParaRPr>
          </a:p>
          <a:p>
            <a:endParaRPr lang="hr-HR" sz="1600" dirty="0" smtClean="0">
              <a:latin typeface="Comic Sans MS" panose="030F0702030302020204" pitchFamily="66" charset="0"/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2767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39552" y="332656"/>
            <a:ext cx="8147248" cy="57935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sz="2800" dirty="0" smtClean="0">
                <a:latin typeface="Comic Sans MS" panose="030F0702030302020204" pitchFamily="66" charset="0"/>
              </a:rPr>
              <a:t>Materijale i ideje za rad s učenicima s posebnim odgojno obrazovnim potrebama pronalazim na </a:t>
            </a:r>
            <a:r>
              <a:rPr lang="hr-HR" sz="2800" dirty="0" err="1" smtClean="0">
                <a:latin typeface="Comic Sans MS" panose="030F0702030302020204" pitchFamily="66" charset="0"/>
              </a:rPr>
              <a:t>Internetu,na</a:t>
            </a:r>
            <a:r>
              <a:rPr lang="hr-HR" sz="2800" dirty="0" smtClean="0">
                <a:latin typeface="Comic Sans MS" panose="030F0702030302020204" pitchFamily="66" charset="0"/>
              </a:rPr>
              <a:t> </a:t>
            </a:r>
            <a:r>
              <a:rPr lang="hr-HR" sz="2800" dirty="0" smtClean="0">
                <a:latin typeface="Comic Sans MS" panose="030F0702030302020204" pitchFamily="66" charset="0"/>
              </a:rPr>
              <a:t>stranicama kolegice Antonije </a:t>
            </a:r>
            <a:r>
              <a:rPr lang="hr-HR" sz="2800" dirty="0" err="1" smtClean="0">
                <a:latin typeface="Comic Sans MS" panose="030F0702030302020204" pitchFamily="66" charset="0"/>
              </a:rPr>
              <a:t>Horvatek</a:t>
            </a:r>
            <a:r>
              <a:rPr lang="hr-HR" sz="2800" dirty="0" smtClean="0">
                <a:latin typeface="Comic Sans MS" panose="030F0702030302020204" pitchFamily="66" charset="0"/>
              </a:rPr>
              <a:t> , u </a:t>
            </a:r>
            <a:r>
              <a:rPr lang="hr-HR" sz="2800" dirty="0">
                <a:latin typeface="Comic Sans MS" panose="030F0702030302020204" pitchFamily="66" charset="0"/>
              </a:rPr>
              <a:t>udžbenicima prof. Romane </a:t>
            </a:r>
            <a:r>
              <a:rPr lang="hr-HR" sz="2800" dirty="0" smtClean="0">
                <a:latin typeface="Comic Sans MS" panose="030F0702030302020204" pitchFamily="66" charset="0"/>
              </a:rPr>
              <a:t>Nakić za učenike osnovne škole, Dubravke </a:t>
            </a:r>
            <a:r>
              <a:rPr lang="hr-HR" sz="2800" dirty="0">
                <a:latin typeface="Comic Sans MS" panose="030F0702030302020204" pitchFamily="66" charset="0"/>
              </a:rPr>
              <a:t>G</a:t>
            </a:r>
            <a:r>
              <a:rPr lang="hr-HR" sz="2800" dirty="0" smtClean="0">
                <a:latin typeface="Comic Sans MS" panose="030F0702030302020204" pitchFamily="66" charset="0"/>
              </a:rPr>
              <a:t>lasnović Gracin, Lidije Kralj, Zlate Ćurković i moje kolegice iz škole Sonje Banić</a:t>
            </a:r>
          </a:p>
          <a:p>
            <a:pPr marL="0" indent="0" algn="just">
              <a:buNone/>
            </a:pPr>
            <a:endParaRPr lang="hr-HR" sz="2800" dirty="0" smtClean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hr-HR" sz="2800" dirty="0" smtClean="0">
                <a:latin typeface="Comic Sans MS" panose="030F0702030302020204" pitchFamily="66" charset="0"/>
              </a:rPr>
              <a:t>Hvala  im svima </a:t>
            </a:r>
            <a:r>
              <a:rPr lang="hr-HR" sz="2800" dirty="0" smtClean="0">
                <a:latin typeface="Comic Sans MS" panose="030F0702030302020204" pitchFamily="66" charset="0"/>
              </a:rPr>
              <a:t>na</a:t>
            </a:r>
            <a:r>
              <a:rPr lang="hr-HR" sz="2800" dirty="0" smtClean="0">
                <a:latin typeface="Comic Sans MS" panose="030F0702030302020204" pitchFamily="66" charset="0"/>
              </a:rPr>
              <a:t> idejama!</a:t>
            </a:r>
            <a:endParaRPr lang="hr-HR" sz="2800" dirty="0" smtClean="0">
              <a:latin typeface="Comic Sans MS" panose="030F0702030302020204" pitchFamily="66" charset="0"/>
            </a:endParaRPr>
          </a:p>
          <a:p>
            <a:pPr marL="0" indent="0" algn="just">
              <a:buNone/>
            </a:pPr>
            <a:endParaRPr lang="hr-HR" sz="2800" dirty="0" smtClean="0">
              <a:latin typeface="Comic Sans MS" panose="030F0702030302020204" pitchFamily="66" charset="0"/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48433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899592" y="332656"/>
            <a:ext cx="770485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400" dirty="0">
                <a:solidFill>
                  <a:srgbClr val="990000"/>
                </a:solidFill>
                <a:latin typeface="Comic Sans MS" panose="030F0702030302020204" pitchFamily="66" charset="0"/>
              </a:rPr>
              <a:t>Za sve dodatne informacije i materijale koje  </a:t>
            </a:r>
            <a:r>
              <a:rPr lang="hr-HR" sz="2400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 koristimo </a:t>
            </a:r>
            <a:r>
              <a:rPr lang="hr-HR" sz="2400" dirty="0">
                <a:solidFill>
                  <a:srgbClr val="990000"/>
                </a:solidFill>
                <a:latin typeface="Comic Sans MS" panose="030F0702030302020204" pitchFamily="66" charset="0"/>
              </a:rPr>
              <a:t>u našoj školi slobodno nam se obratite</a:t>
            </a:r>
            <a:r>
              <a:rPr lang="hr-HR" sz="2000" dirty="0" smtClean="0">
                <a:solidFill>
                  <a:srgbClr val="990000"/>
                </a:solidFill>
                <a:latin typeface="Comic Sans MS" panose="030F0702030302020204" pitchFamily="66" charset="0"/>
              </a:rPr>
              <a:t>!</a:t>
            </a:r>
          </a:p>
          <a:p>
            <a:pPr algn="ctr"/>
            <a:endParaRPr lang="hr-HR" sz="2000" dirty="0">
              <a:solidFill>
                <a:srgbClr val="99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hr-HR" sz="2000" u="sng" dirty="0">
                <a:latin typeface="Comic Sans MS" panose="030F0702030302020204" pitchFamily="66" charset="0"/>
                <a:hlinkClick r:id="rId2"/>
              </a:rPr>
              <a:t>andela.kosovec@skole.hr</a:t>
            </a:r>
            <a:endParaRPr lang="hr-HR" sz="2000" dirty="0">
              <a:latin typeface="Comic Sans MS" panose="030F0702030302020204" pitchFamily="66" charset="0"/>
            </a:endParaRPr>
          </a:p>
          <a:p>
            <a:pPr algn="ctr"/>
            <a:r>
              <a:rPr lang="hr-HR" sz="2000" u="sng" dirty="0" smtClean="0">
                <a:latin typeface="Comic Sans MS" panose="030F0702030302020204" pitchFamily="66" charset="0"/>
                <a:hlinkClick r:id="rId3"/>
              </a:rPr>
              <a:t>sanja.radic-bursac@skole.hr</a:t>
            </a:r>
            <a:endParaRPr lang="hr-HR" sz="2000" dirty="0">
              <a:latin typeface="Comic Sans MS" panose="030F0702030302020204" pitchFamily="66" charset="0"/>
            </a:endParaRPr>
          </a:p>
          <a:p>
            <a:endParaRPr lang="hr-HR" dirty="0"/>
          </a:p>
          <a:p>
            <a:pPr algn="ctr"/>
            <a:r>
              <a:rPr lang="hr-HR" sz="3200" dirty="0">
                <a:solidFill>
                  <a:srgbClr val="990000"/>
                </a:solidFill>
                <a:latin typeface="Comic Sans MS" panose="030F0702030302020204" pitchFamily="66" charset="0"/>
              </a:rPr>
              <a:t>Hvala na pažnji!</a:t>
            </a: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720" y="2861992"/>
            <a:ext cx="5212494" cy="369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105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zervirano mjesto teksta 5"/>
          <p:cNvSpPr>
            <a:spLocks noGrp="1"/>
          </p:cNvSpPr>
          <p:nvPr>
            <p:ph type="body" idx="1"/>
          </p:nvPr>
        </p:nvSpPr>
        <p:spPr>
          <a:xfrm>
            <a:off x="899592" y="116631"/>
            <a:ext cx="7848872" cy="936105"/>
          </a:xfrm>
        </p:spPr>
        <p:txBody>
          <a:bodyPr>
            <a:noAutofit/>
          </a:bodyPr>
          <a:lstStyle/>
          <a:p>
            <a:pPr algn="ctr"/>
            <a:r>
              <a:rPr lang="hr-HR" dirty="0" smtClean="0">
                <a:latin typeface="Comic Sans MS" panose="030F0702030302020204" pitchFamily="66" charset="0"/>
              </a:rPr>
              <a:t>Redoviti program uz individualizirane postupke(IP)</a:t>
            </a:r>
            <a:endParaRPr lang="hr-HR" dirty="0">
              <a:latin typeface="Comic Sans MS" panose="030F0702030302020204" pitchFamily="66" charset="0"/>
            </a:endParaRPr>
          </a:p>
        </p:txBody>
      </p:sp>
      <p:sp>
        <p:nvSpPr>
          <p:cNvPr id="7" name="Rezervirano mjesto sadržaja 6"/>
          <p:cNvSpPr>
            <a:spLocks noGrp="1"/>
          </p:cNvSpPr>
          <p:nvPr>
            <p:ph sz="half" idx="2"/>
          </p:nvPr>
        </p:nvSpPr>
        <p:spPr>
          <a:xfrm>
            <a:off x="395536" y="1052736"/>
            <a:ext cx="8136904" cy="5472607"/>
          </a:xfrm>
        </p:spPr>
        <p:txBody>
          <a:bodyPr>
            <a:normAutofit/>
          </a:bodyPr>
          <a:lstStyle/>
          <a:p>
            <a:endParaRPr lang="hr-HR" sz="1600" dirty="0" smtClean="0"/>
          </a:p>
          <a:p>
            <a:r>
              <a:rPr lang="hr-HR" sz="2000" dirty="0" smtClean="0">
                <a:latin typeface="Comic Sans MS" panose="030F0702030302020204" pitchFamily="66" charset="0"/>
              </a:rPr>
              <a:t>određuje se učenicima koji </a:t>
            </a:r>
            <a:r>
              <a:rPr lang="hr-HR" sz="2000" b="1" dirty="0" smtClean="0">
                <a:latin typeface="Comic Sans MS" panose="030F0702030302020204" pitchFamily="66" charset="0"/>
              </a:rPr>
              <a:t>mogu svladavati redoviti nastavni plan i program </a:t>
            </a:r>
            <a:r>
              <a:rPr lang="hr-HR" sz="2000" dirty="0" smtClean="0">
                <a:latin typeface="Comic Sans MS" panose="030F0702030302020204" pitchFamily="66" charset="0"/>
              </a:rPr>
              <a:t>bez sadržajnih ograničenja </a:t>
            </a:r>
          </a:p>
          <a:p>
            <a:endParaRPr lang="hr-HR" sz="2000" dirty="0" smtClean="0">
              <a:latin typeface="Comic Sans MS" panose="030F0702030302020204" pitchFamily="66" charset="0"/>
            </a:endParaRPr>
          </a:p>
          <a:p>
            <a:endParaRPr lang="hr-HR" sz="2000" dirty="0" smtClean="0">
              <a:latin typeface="Comic Sans MS" panose="030F0702030302020204" pitchFamily="66" charset="0"/>
            </a:endParaRPr>
          </a:p>
          <a:p>
            <a:r>
              <a:rPr lang="hr-HR" sz="2000" b="1" dirty="0" smtClean="0">
                <a:latin typeface="Comic Sans MS" panose="030F0702030302020204" pitchFamily="66" charset="0"/>
              </a:rPr>
              <a:t>IP obzirom na</a:t>
            </a:r>
            <a:r>
              <a:rPr lang="hr-HR" sz="2000" dirty="0" smtClean="0">
                <a:latin typeface="Comic Sans MS" panose="030F0702030302020204" pitchFamily="66" charset="0"/>
              </a:rPr>
              <a:t>: samostalnost i aktivnost učenika, vrijeme rada, metode rada, provjeravanje, praćenje i vrednovanje postignuća, sredstva za rad i primjerene prostorne uvjete</a:t>
            </a:r>
          </a:p>
          <a:p>
            <a:pPr marL="0" indent="0">
              <a:buNone/>
            </a:pPr>
            <a:endParaRPr lang="hr-HR" sz="20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hr-HR" sz="2000" dirty="0" smtClean="0">
              <a:latin typeface="Comic Sans MS" panose="030F0702030302020204" pitchFamily="66" charset="0"/>
            </a:endParaRPr>
          </a:p>
          <a:p>
            <a:r>
              <a:rPr lang="hr-HR" sz="2000" b="1" dirty="0" smtClean="0">
                <a:latin typeface="Comic Sans MS" panose="030F0702030302020204" pitchFamily="66" charset="0"/>
              </a:rPr>
              <a:t>IP</a:t>
            </a:r>
            <a:r>
              <a:rPr lang="hr-HR" sz="2000" dirty="0" smtClean="0">
                <a:latin typeface="Comic Sans MS" panose="030F0702030302020204" pitchFamily="66" charset="0"/>
              </a:rPr>
              <a:t> mogu biti iz </a:t>
            </a:r>
            <a:r>
              <a:rPr lang="hr-HR" sz="2000" b="1" dirty="0" smtClean="0">
                <a:latin typeface="Comic Sans MS" panose="030F0702030302020204" pitchFamily="66" charset="0"/>
              </a:rPr>
              <a:t>jednog, više ili svih predmeta</a:t>
            </a:r>
            <a:r>
              <a:rPr lang="hr-HR" sz="2000" dirty="0" smtClean="0">
                <a:latin typeface="Comic Sans MS" panose="030F0702030302020204" pitchFamily="66" charset="0"/>
              </a:rPr>
              <a:t>; razrađuju se kao </a:t>
            </a:r>
            <a:r>
              <a:rPr lang="hr-HR" sz="2000" b="1" dirty="0" smtClean="0">
                <a:latin typeface="Comic Sans MS" panose="030F0702030302020204" pitchFamily="66" charset="0"/>
              </a:rPr>
              <a:t>pisani dokument </a:t>
            </a:r>
            <a:r>
              <a:rPr lang="hr-HR" sz="2000" dirty="0" smtClean="0">
                <a:latin typeface="Comic Sans MS" panose="030F0702030302020204" pitchFamily="66" charset="0"/>
              </a:rPr>
              <a:t>za svakog pojedinog učenika (nastavnici u suradnji sa stručnim suradnicima)  koji se mora dati </a:t>
            </a:r>
            <a:r>
              <a:rPr lang="hr-HR" sz="2000" b="1" dirty="0" smtClean="0">
                <a:latin typeface="Comic Sans MS" panose="030F0702030302020204" pitchFamily="66" charset="0"/>
              </a:rPr>
              <a:t>roditeljima/skrbnicima na uvid </a:t>
            </a:r>
            <a:r>
              <a:rPr lang="hr-HR" sz="2000" dirty="0" smtClean="0">
                <a:latin typeface="Comic Sans MS" panose="030F0702030302020204" pitchFamily="66" charset="0"/>
              </a:rPr>
              <a:t>do </a:t>
            </a:r>
            <a:r>
              <a:rPr lang="hr-HR" sz="2000" b="1" dirty="0" smtClean="0">
                <a:latin typeface="Comic Sans MS" panose="030F0702030302020204" pitchFamily="66" charset="0"/>
              </a:rPr>
              <a:t>prve polovice polugodišta</a:t>
            </a:r>
            <a:endParaRPr lang="hr-HR" sz="2000" b="1" dirty="0">
              <a:latin typeface="Comic Sans MS" panose="030F0702030302020204" pitchFamily="66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608"/>
    </mc:Choice>
    <mc:Fallback xmlns="">
      <p:transition spd="slow" advTm="716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teksta 7"/>
          <p:cNvSpPr txBox="1">
            <a:spLocks/>
          </p:cNvSpPr>
          <p:nvPr/>
        </p:nvSpPr>
        <p:spPr>
          <a:xfrm>
            <a:off x="611560" y="188640"/>
            <a:ext cx="8208912" cy="1152128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hr-HR" sz="7200" dirty="0" smtClean="0"/>
          </a:p>
          <a:p>
            <a:pPr marL="0" indent="0" algn="ctr">
              <a:buNone/>
            </a:pPr>
            <a:r>
              <a:rPr lang="hr-HR" sz="9600" b="1" dirty="0" smtClean="0">
                <a:latin typeface="Comic Sans MS" panose="030F0702030302020204" pitchFamily="66" charset="0"/>
              </a:rPr>
              <a:t>Redoviti program uz prilagodbu sadržaja i individualizirane postupke(PP)</a:t>
            </a:r>
          </a:p>
          <a:p>
            <a:pPr marL="0" indent="0">
              <a:buNone/>
            </a:pPr>
            <a:endParaRPr lang="hr-HR" sz="8800" dirty="0"/>
          </a:p>
          <a:p>
            <a:r>
              <a:rPr lang="hr-HR" sz="8000" dirty="0" smtClean="0">
                <a:latin typeface="Comic Sans MS" panose="030F0702030302020204" pitchFamily="66" charset="0"/>
              </a:rPr>
              <a:t>određuje </a:t>
            </a:r>
            <a:r>
              <a:rPr lang="hr-HR" sz="8000" dirty="0">
                <a:latin typeface="Comic Sans MS" panose="030F0702030302020204" pitchFamily="66" charset="0"/>
              </a:rPr>
              <a:t>se učenicima koji </a:t>
            </a:r>
            <a:r>
              <a:rPr lang="hr-HR" sz="8000" b="1" dirty="0">
                <a:latin typeface="Comic Sans MS" panose="030F0702030302020204" pitchFamily="66" charset="0"/>
              </a:rPr>
              <a:t>ne mogu svladavati nastavni plan i program </a:t>
            </a:r>
            <a:r>
              <a:rPr lang="hr-HR" sz="8000" dirty="0" smtClean="0">
                <a:latin typeface="Comic Sans MS" panose="030F0702030302020204" pitchFamily="66" charset="0"/>
              </a:rPr>
              <a:t>bez sadržajnog  ograničavanja; potrebna im je metodička i sadržajna prilagodba</a:t>
            </a:r>
          </a:p>
          <a:p>
            <a:endParaRPr lang="hr-HR" sz="8000" dirty="0" smtClean="0">
              <a:latin typeface="Comic Sans MS" panose="030F0702030302020204" pitchFamily="66" charset="0"/>
            </a:endParaRPr>
          </a:p>
          <a:p>
            <a:r>
              <a:rPr lang="hr-HR" sz="8000" b="1" dirty="0" smtClean="0">
                <a:latin typeface="Comic Sans MS" panose="030F0702030302020204" pitchFamily="66" charset="0"/>
              </a:rPr>
              <a:t>sadržajna prilagodba  </a:t>
            </a:r>
            <a:r>
              <a:rPr lang="hr-HR" sz="8000" dirty="0" smtClean="0">
                <a:latin typeface="Comic Sans MS" panose="030F0702030302020204" pitchFamily="66" charset="0"/>
              </a:rPr>
              <a:t>podrazumijeva individualiziranu prilagodbu nastavnih sadržaja (</a:t>
            </a:r>
            <a:r>
              <a:rPr lang="hr-HR" sz="8000" b="1" dirty="0" smtClean="0">
                <a:latin typeface="Comic Sans MS" panose="030F0702030302020204" pitchFamily="66" charset="0"/>
              </a:rPr>
              <a:t>smanjivanje opsega</a:t>
            </a:r>
            <a:r>
              <a:rPr lang="hr-HR" sz="8000" dirty="0" smtClean="0">
                <a:latin typeface="Comic Sans MS" panose="030F0702030302020204" pitchFamily="66" charset="0"/>
              </a:rPr>
              <a:t>) sukladno sposobnostima i sklonostima</a:t>
            </a:r>
          </a:p>
          <a:p>
            <a:endParaRPr lang="hr-HR" sz="8000" dirty="0" smtClean="0">
              <a:latin typeface="Comic Sans MS" panose="030F0702030302020204" pitchFamily="66" charset="0"/>
            </a:endParaRPr>
          </a:p>
          <a:p>
            <a:r>
              <a:rPr lang="hr-HR" sz="8000" dirty="0" smtClean="0">
                <a:latin typeface="Comic Sans MS" panose="030F0702030302020204" pitchFamily="66" charset="0"/>
              </a:rPr>
              <a:t> opseg nastavnih sadržaja može se umanjiti do najniže razine usvojenosti postignuća propisanih nastavnim planom i programom</a:t>
            </a:r>
          </a:p>
          <a:p>
            <a:endParaRPr lang="hr-HR" sz="8000" dirty="0" smtClean="0">
              <a:latin typeface="Comic Sans MS" panose="030F0702030302020204" pitchFamily="66" charset="0"/>
            </a:endParaRPr>
          </a:p>
          <a:p>
            <a:r>
              <a:rPr lang="hr-HR" sz="8000" dirty="0" smtClean="0">
                <a:latin typeface="Comic Sans MS" panose="030F0702030302020204" pitchFamily="66" charset="0"/>
              </a:rPr>
              <a:t>program </a:t>
            </a:r>
            <a:r>
              <a:rPr lang="hr-HR" sz="8000" dirty="0">
                <a:latin typeface="Comic Sans MS" panose="030F0702030302020204" pitchFamily="66" charset="0"/>
              </a:rPr>
              <a:t>može biti </a:t>
            </a:r>
            <a:r>
              <a:rPr lang="hr-HR" sz="8000" b="1" dirty="0">
                <a:latin typeface="Comic Sans MS" panose="030F0702030302020204" pitchFamily="66" charset="0"/>
              </a:rPr>
              <a:t>iz jednog, više ili svih predmeta</a:t>
            </a:r>
            <a:r>
              <a:rPr lang="hr-HR" sz="8000" dirty="0">
                <a:latin typeface="Comic Sans MS" panose="030F0702030302020204" pitchFamily="66" charset="0"/>
              </a:rPr>
              <a:t>; razrađuju se kao </a:t>
            </a:r>
            <a:r>
              <a:rPr lang="hr-HR" sz="8000" b="1" dirty="0">
                <a:latin typeface="Comic Sans MS" panose="030F0702030302020204" pitchFamily="66" charset="0"/>
              </a:rPr>
              <a:t>pisani dokument </a:t>
            </a:r>
            <a:r>
              <a:rPr lang="hr-HR" sz="8000" dirty="0">
                <a:latin typeface="Comic Sans MS" panose="030F0702030302020204" pitchFamily="66" charset="0"/>
              </a:rPr>
              <a:t>koji se daje na </a:t>
            </a:r>
            <a:r>
              <a:rPr lang="hr-HR" sz="8000" b="1" dirty="0">
                <a:latin typeface="Comic Sans MS" panose="030F0702030302020204" pitchFamily="66" charset="0"/>
              </a:rPr>
              <a:t>uvid </a:t>
            </a:r>
            <a:r>
              <a:rPr lang="hr-HR" sz="8000" b="1" dirty="0" smtClean="0">
                <a:latin typeface="Comic Sans MS" panose="030F0702030302020204" pitchFamily="66" charset="0"/>
              </a:rPr>
              <a:t>roditeljima/skrbnicima</a:t>
            </a:r>
          </a:p>
          <a:p>
            <a:pPr marL="0" indent="0">
              <a:buNone/>
            </a:pPr>
            <a:endParaRPr lang="hr-HR" sz="8000" b="1" dirty="0" smtClean="0">
              <a:latin typeface="Comic Sans MS" panose="030F0702030302020204" pitchFamily="66" charset="0"/>
            </a:endParaRPr>
          </a:p>
          <a:p>
            <a:endParaRPr lang="hr-HR" sz="7200" b="1" dirty="0">
              <a:latin typeface="Comic Sans MS" panose="030F0702030302020204" pitchFamily="66" charset="0"/>
            </a:endParaRPr>
          </a:p>
          <a:p>
            <a:endParaRPr lang="hr-HR" sz="7200" b="1" dirty="0" smtClean="0">
              <a:latin typeface="Comic Sans MS" panose="030F0702030302020204" pitchFamily="66" charset="0"/>
            </a:endParaRPr>
          </a:p>
          <a:p>
            <a:endParaRPr lang="hr-HR" sz="7200" b="1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hr-HR" sz="7200" b="1" dirty="0">
              <a:latin typeface="Comic Sans MS" panose="030F0702030302020204" pitchFamily="66" charset="0"/>
            </a:endParaRPr>
          </a:p>
          <a:p>
            <a:endParaRPr lang="hr-HR" sz="7200" dirty="0"/>
          </a:p>
        </p:txBody>
      </p:sp>
      <p:sp>
        <p:nvSpPr>
          <p:cNvPr id="3" name="Pravokutnik 2"/>
          <p:cNvSpPr/>
          <p:nvPr/>
        </p:nvSpPr>
        <p:spPr>
          <a:xfrm>
            <a:off x="467544" y="5445224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dirty="0">
                <a:latin typeface="Comic Sans MS" panose="030F0702030302020204" pitchFamily="66" charset="0"/>
              </a:rPr>
              <a:t>Prilagodba sadržaja uvodi se i </a:t>
            </a:r>
            <a:r>
              <a:rPr lang="hr-HR" sz="2000" b="1" dirty="0">
                <a:solidFill>
                  <a:srgbClr val="990000"/>
                </a:solidFill>
                <a:latin typeface="Comic Sans MS" panose="030F0702030302020204" pitchFamily="66" charset="0"/>
              </a:rPr>
              <a:t>za strukovne predmete</a:t>
            </a:r>
            <a:r>
              <a:rPr lang="hr-HR" sz="2000" dirty="0">
                <a:latin typeface="Comic Sans MS" panose="030F0702030302020204" pitchFamily="66" charset="0"/>
              </a:rPr>
              <a:t>, ali do razine stjecanja kompetencija potrebnih za pristup tržištu rada</a:t>
            </a:r>
            <a:r>
              <a:rPr lang="hr-HR" sz="2000" dirty="0" smtClean="0">
                <a:latin typeface="Comic Sans MS" panose="030F0702030302020204" pitchFamily="66" charset="0"/>
              </a:rPr>
              <a:t>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607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488"/>
    </mc:Choice>
    <mc:Fallback xmlns="">
      <p:transition spd="slow" advTm="864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7528696"/>
              </p:ext>
            </p:extLst>
          </p:nvPr>
        </p:nvGraphicFramePr>
        <p:xfrm>
          <a:off x="263883" y="233264"/>
          <a:ext cx="8856984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5091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2956"/>
    </mc:Choice>
    <mc:Fallback xmlns="">
      <p:transition spd="slow" advTm="1329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5324128"/>
              </p:ext>
            </p:extLst>
          </p:nvPr>
        </p:nvGraphicFramePr>
        <p:xfrm>
          <a:off x="251520" y="116632"/>
          <a:ext cx="8640960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Zaobljeni pravokutnik 1"/>
          <p:cNvSpPr/>
          <p:nvPr/>
        </p:nvSpPr>
        <p:spPr>
          <a:xfrm>
            <a:off x="539552" y="116632"/>
            <a:ext cx="2880320" cy="129614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600" dirty="0">
                <a:latin typeface="Comic Sans MS" panose="030F0702030302020204" pitchFamily="66" charset="0"/>
              </a:rPr>
              <a:t>p</a:t>
            </a:r>
            <a:r>
              <a:rPr lang="hr-HR" sz="1600" dirty="0" smtClean="0">
                <a:latin typeface="Comic Sans MS" panose="030F0702030302020204" pitchFamily="66" charset="0"/>
              </a:rPr>
              <a:t>rilagođavanje </a:t>
            </a:r>
            <a:r>
              <a:rPr lang="hr-HR" sz="1600" b="1" dirty="0" smtClean="0">
                <a:latin typeface="Comic Sans MS" panose="030F0702030302020204" pitchFamily="66" charset="0"/>
              </a:rPr>
              <a:t>slika</a:t>
            </a:r>
            <a:r>
              <a:rPr lang="hr-HR" sz="1600" dirty="0" smtClean="0">
                <a:latin typeface="Comic Sans MS" panose="030F0702030302020204" pitchFamily="66" charset="0"/>
              </a:rPr>
              <a:t>, </a:t>
            </a:r>
            <a:r>
              <a:rPr lang="hr-HR" sz="1600" b="1" dirty="0" smtClean="0">
                <a:latin typeface="Comic Sans MS" panose="030F0702030302020204" pitchFamily="66" charset="0"/>
              </a:rPr>
              <a:t>tiska</a:t>
            </a:r>
            <a:r>
              <a:rPr lang="hr-HR" sz="1600" dirty="0" smtClean="0">
                <a:latin typeface="Comic Sans MS" panose="030F0702030302020204" pitchFamily="66" charset="0"/>
              </a:rPr>
              <a:t>, </a:t>
            </a:r>
            <a:r>
              <a:rPr lang="hr-HR" sz="1600" b="1" dirty="0" smtClean="0">
                <a:latin typeface="Comic Sans MS" panose="030F0702030302020204" pitchFamily="66" charset="0"/>
              </a:rPr>
              <a:t>prostora za čitanje i/ili pisanje</a:t>
            </a:r>
            <a:r>
              <a:rPr lang="hr-HR" sz="1600" dirty="0" smtClean="0">
                <a:latin typeface="Comic Sans MS" panose="030F0702030302020204" pitchFamily="66" charset="0"/>
              </a:rPr>
              <a:t>, razni oblici </a:t>
            </a:r>
            <a:r>
              <a:rPr lang="hr-HR" sz="1600" b="1" dirty="0" smtClean="0">
                <a:latin typeface="Comic Sans MS" panose="030F0702030302020204" pitchFamily="66" charset="0"/>
              </a:rPr>
              <a:t>isticanja u tekstu</a:t>
            </a:r>
            <a:endParaRPr lang="hr-HR" sz="1600" b="1" dirty="0">
              <a:latin typeface="Comic Sans MS" panose="030F0702030302020204" pitchFamily="66" charset="0"/>
            </a:endParaRPr>
          </a:p>
        </p:txBody>
      </p:sp>
      <p:sp>
        <p:nvSpPr>
          <p:cNvPr id="3" name="Zaobljeni pravokutnik 2"/>
          <p:cNvSpPr/>
          <p:nvPr/>
        </p:nvSpPr>
        <p:spPr>
          <a:xfrm>
            <a:off x="6156176" y="404664"/>
            <a:ext cx="2880320" cy="1656184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700" b="1" dirty="0">
                <a:latin typeface="Comic Sans MS" panose="030F0702030302020204" pitchFamily="66" charset="0"/>
              </a:rPr>
              <a:t>u</a:t>
            </a:r>
            <a:r>
              <a:rPr lang="hr-HR" sz="1700" b="1" dirty="0" smtClean="0">
                <a:latin typeface="Comic Sans MS" panose="030F0702030302020204" pitchFamily="66" charset="0"/>
              </a:rPr>
              <a:t>vođenje</a:t>
            </a:r>
            <a:r>
              <a:rPr lang="hr-HR" sz="1700" dirty="0" smtClean="0">
                <a:latin typeface="Comic Sans MS" panose="030F0702030302020204" pitchFamily="66" charset="0"/>
              </a:rPr>
              <a:t> u postupak, </a:t>
            </a:r>
            <a:r>
              <a:rPr lang="hr-HR" sz="1700" b="1" dirty="0" smtClean="0">
                <a:latin typeface="Comic Sans MS" panose="030F0702030302020204" pitchFamily="66" charset="0"/>
              </a:rPr>
              <a:t>planiranje i sažimanje </a:t>
            </a:r>
            <a:r>
              <a:rPr lang="hr-HR" sz="1700" dirty="0" smtClean="0">
                <a:latin typeface="Comic Sans MS" panose="030F0702030302020204" pitchFamily="66" charset="0"/>
              </a:rPr>
              <a:t>teksta, </a:t>
            </a:r>
            <a:r>
              <a:rPr lang="hr-HR" sz="1700" b="1" dirty="0" smtClean="0">
                <a:latin typeface="Comic Sans MS" panose="030F0702030302020204" pitchFamily="66" charset="0"/>
              </a:rPr>
              <a:t>semantičko pojednostavljivanje </a:t>
            </a:r>
            <a:r>
              <a:rPr lang="hr-HR" sz="1700" dirty="0" smtClean="0">
                <a:latin typeface="Comic Sans MS" panose="030F0702030302020204" pitchFamily="66" charset="0"/>
              </a:rPr>
              <a:t>sadržaja, primjena </a:t>
            </a:r>
            <a:r>
              <a:rPr lang="hr-HR" sz="1700" b="1" dirty="0" smtClean="0">
                <a:latin typeface="Comic Sans MS" panose="030F0702030302020204" pitchFamily="66" charset="0"/>
              </a:rPr>
              <a:t>shematskih prikaza</a:t>
            </a:r>
            <a:endParaRPr lang="hr-HR" sz="1700" b="1" dirty="0">
              <a:latin typeface="Comic Sans MS" panose="030F0702030302020204" pitchFamily="66" charset="0"/>
            </a:endParaRPr>
          </a:p>
        </p:txBody>
      </p:sp>
      <p:sp>
        <p:nvSpPr>
          <p:cNvPr id="5" name="Zaobljeni pravokutnik 4"/>
          <p:cNvSpPr/>
          <p:nvPr/>
        </p:nvSpPr>
        <p:spPr>
          <a:xfrm>
            <a:off x="6156176" y="4005064"/>
            <a:ext cx="2700300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700" dirty="0">
                <a:latin typeface="Comic Sans MS" panose="030F0702030302020204" pitchFamily="66" charset="0"/>
              </a:rPr>
              <a:t>p</a:t>
            </a:r>
            <a:r>
              <a:rPr lang="hr-HR" sz="1700" dirty="0" smtClean="0">
                <a:latin typeface="Comic Sans MS" panose="030F0702030302020204" pitchFamily="66" charset="0"/>
              </a:rPr>
              <a:t>rilagođavanje </a:t>
            </a:r>
            <a:r>
              <a:rPr lang="hr-HR" sz="1700" b="1" dirty="0" smtClean="0">
                <a:latin typeface="Comic Sans MS" panose="030F0702030302020204" pitchFamily="66" charset="0"/>
              </a:rPr>
              <a:t>izražajnosti govora</a:t>
            </a:r>
            <a:r>
              <a:rPr lang="hr-HR" sz="1700" dirty="0" smtClean="0">
                <a:latin typeface="Comic Sans MS" panose="030F0702030302020204" pitchFamily="66" charset="0"/>
              </a:rPr>
              <a:t>, </a:t>
            </a:r>
            <a:r>
              <a:rPr lang="hr-HR" sz="1700" b="1" dirty="0" smtClean="0">
                <a:latin typeface="Comic Sans MS" panose="030F0702030302020204" pitchFamily="66" charset="0"/>
              </a:rPr>
              <a:t>razgovjetnosti i razumljivosti</a:t>
            </a:r>
            <a:r>
              <a:rPr lang="hr-HR" sz="1700" dirty="0" smtClean="0">
                <a:latin typeface="Comic Sans MS" panose="030F0702030302020204" pitchFamily="66" charset="0"/>
              </a:rPr>
              <a:t>, govorno </a:t>
            </a:r>
            <a:r>
              <a:rPr lang="hr-HR" sz="1700" b="1" dirty="0" smtClean="0">
                <a:latin typeface="Comic Sans MS" panose="030F0702030302020204" pitchFamily="66" charset="0"/>
              </a:rPr>
              <a:t>usmjeravanje pažnje</a:t>
            </a:r>
            <a:endParaRPr lang="hr-HR" sz="1700" b="1" dirty="0">
              <a:latin typeface="Comic Sans MS" panose="030F0702030302020204" pitchFamily="66" charset="0"/>
            </a:endParaRPr>
          </a:p>
        </p:txBody>
      </p:sp>
      <p:sp>
        <p:nvSpPr>
          <p:cNvPr id="6" name="Zaobljeni pravokutnik 5"/>
          <p:cNvSpPr/>
          <p:nvPr/>
        </p:nvSpPr>
        <p:spPr>
          <a:xfrm>
            <a:off x="323528" y="3789040"/>
            <a:ext cx="2736304" cy="129614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700" dirty="0">
                <a:latin typeface="Comic Sans MS" panose="030F0702030302020204" pitchFamily="66" charset="0"/>
              </a:rPr>
              <a:t>u</a:t>
            </a:r>
            <a:r>
              <a:rPr lang="hr-HR" sz="1700" dirty="0" smtClean="0">
                <a:latin typeface="Comic Sans MS" panose="030F0702030302020204" pitchFamily="66" charset="0"/>
              </a:rPr>
              <a:t> odnosu na </a:t>
            </a:r>
            <a:r>
              <a:rPr lang="hr-HR" sz="1700" b="1" dirty="0" smtClean="0">
                <a:latin typeface="Comic Sans MS" panose="030F0702030302020204" pitchFamily="66" charset="0"/>
              </a:rPr>
              <a:t>samostalnos</a:t>
            </a:r>
            <a:r>
              <a:rPr lang="hr-HR" sz="1700" dirty="0" smtClean="0">
                <a:latin typeface="Comic Sans MS" panose="030F0702030302020204" pitchFamily="66" charset="0"/>
              </a:rPr>
              <a:t>t, </a:t>
            </a:r>
            <a:r>
              <a:rPr lang="hr-HR" sz="1700" b="1" dirty="0" smtClean="0">
                <a:latin typeface="Comic Sans MS" panose="030F0702030302020204" pitchFamily="66" charset="0"/>
              </a:rPr>
              <a:t>vrijeme i način</a:t>
            </a:r>
            <a:r>
              <a:rPr lang="hr-HR" sz="1700" dirty="0" smtClean="0">
                <a:latin typeface="Comic Sans MS" panose="030F0702030302020204" pitchFamily="66" charset="0"/>
              </a:rPr>
              <a:t> rada, </a:t>
            </a:r>
            <a:r>
              <a:rPr lang="hr-HR" sz="1700" b="1" dirty="0" smtClean="0">
                <a:latin typeface="Comic Sans MS" panose="030F0702030302020204" pitchFamily="66" charset="0"/>
              </a:rPr>
              <a:t>provjeravanje</a:t>
            </a:r>
            <a:r>
              <a:rPr lang="hr-HR" sz="1700" dirty="0" smtClean="0">
                <a:latin typeface="Comic Sans MS" panose="030F0702030302020204" pitchFamily="66" charset="0"/>
              </a:rPr>
              <a:t>, u odnosu na </a:t>
            </a:r>
            <a:r>
              <a:rPr lang="hr-HR" sz="1700" b="1" dirty="0" smtClean="0">
                <a:latin typeface="Comic Sans MS" panose="030F0702030302020204" pitchFamily="66" charset="0"/>
              </a:rPr>
              <a:t>aktivnost</a:t>
            </a:r>
            <a:r>
              <a:rPr lang="hr-HR" sz="1700" dirty="0" smtClean="0">
                <a:latin typeface="Comic Sans MS" panose="030F0702030302020204" pitchFamily="66" charset="0"/>
              </a:rPr>
              <a:t> </a:t>
            </a:r>
            <a:endParaRPr lang="hr-HR" sz="1700" dirty="0">
              <a:latin typeface="Comic Sans MS" panose="030F0702030302020204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940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072"/>
    </mc:Choice>
    <mc:Fallback xmlns="">
      <p:transition spd="slow" advTm="650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2" grpId="0" animBg="1"/>
      <p:bldP spid="3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26790248"/>
              </p:ext>
            </p:extLst>
          </p:nvPr>
        </p:nvGraphicFramePr>
        <p:xfrm>
          <a:off x="359532" y="476672"/>
          <a:ext cx="8532948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32099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549"/>
    </mc:Choice>
    <mc:Fallback xmlns="">
      <p:transition spd="slow" advTm="225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63688" y="5373216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hr-HR" dirty="0">
                <a:latin typeface="Comic Sans MS" panose="030F0702030302020204" pitchFamily="66" charset="0"/>
              </a:rPr>
              <a:t/>
            </a:r>
            <a:br>
              <a:rPr lang="hr-HR" dirty="0">
                <a:latin typeface="Comic Sans MS" panose="030F0702030302020204" pitchFamily="66" charset="0"/>
              </a:rPr>
            </a:br>
            <a:endParaRPr lang="hr-HR" dirty="0"/>
          </a:p>
        </p:txBody>
      </p:sp>
      <p:pic>
        <p:nvPicPr>
          <p:cNvPr id="5" name="Rezervirano mjesto sadržaja 7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-84543"/>
            <a:ext cx="8784976" cy="6588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Pravokutnik 6"/>
          <p:cNvSpPr/>
          <p:nvPr/>
        </p:nvSpPr>
        <p:spPr>
          <a:xfrm>
            <a:off x="179512" y="3717032"/>
            <a:ext cx="89644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hr-HR" b="1" dirty="0" smtClean="0">
              <a:solidFill>
                <a:srgbClr val="990000"/>
              </a:solidFill>
              <a:latin typeface="Comic Sans MS" panose="030F0702030302020204" pitchFamily="66" charset="0"/>
            </a:endParaRPr>
          </a:p>
          <a:p>
            <a:pPr algn="ctr"/>
            <a:endParaRPr lang="hr-HR" b="1" dirty="0" smtClean="0">
              <a:solidFill>
                <a:srgbClr val="990000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hr-HR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Srednja </a:t>
            </a:r>
            <a:r>
              <a:rPr lang="hr-HR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škola Ivan </a:t>
            </a:r>
            <a:r>
              <a:rPr lang="hr-HR" sz="2400" b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Švear</a:t>
            </a:r>
            <a:r>
              <a:rPr lang="hr-HR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 je polivalentna škola koju ove godine pohađa </a:t>
            </a:r>
            <a:r>
              <a:rPr lang="hr-HR" sz="24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848 </a:t>
            </a:r>
            <a:r>
              <a:rPr lang="hr-HR" sz="2400" b="1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učenika</a:t>
            </a:r>
            <a:r>
              <a:rPr lang="hr-HR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 obrazujući </a:t>
            </a:r>
            <a:r>
              <a:rPr lang="hr-HR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se u </a:t>
            </a:r>
            <a:r>
              <a:rPr lang="hr-HR" sz="2400" b="1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10 različitih programa</a:t>
            </a:r>
          </a:p>
          <a:p>
            <a:pPr algn="just"/>
            <a:r>
              <a:rPr lang="hr-HR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(</a:t>
            </a:r>
            <a:r>
              <a:rPr lang="hr-HR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opća </a:t>
            </a:r>
            <a:r>
              <a:rPr lang="hr-HR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gimnazija , više strukovnih četverogodišnjih </a:t>
            </a:r>
            <a:r>
              <a:rPr lang="hr-HR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i </a:t>
            </a:r>
            <a:r>
              <a:rPr lang="hr-HR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trogodišnjih </a:t>
            </a:r>
            <a:r>
              <a:rPr lang="hr-HR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usmjerenja te programi pomoćnih </a:t>
            </a:r>
            <a:r>
              <a:rPr lang="hr-HR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zanimanja</a:t>
            </a:r>
            <a:r>
              <a:rPr lang="hr-HR" sz="2400" b="1" dirty="0">
                <a:solidFill>
                  <a:srgbClr val="990000"/>
                </a:solidFill>
                <a:latin typeface="Comic Sans MS" panose="030F0702030302020204" pitchFamily="66" charset="0"/>
              </a:rPr>
              <a:t/>
            </a:r>
            <a:br>
              <a:rPr lang="hr-HR" sz="2400" b="1" dirty="0">
                <a:solidFill>
                  <a:srgbClr val="990000"/>
                </a:solidFill>
                <a:latin typeface="Comic Sans MS" panose="030F0702030302020204" pitchFamily="66" charset="0"/>
              </a:rPr>
            </a:br>
            <a:endParaRPr lang="hr-HR" sz="2400" b="1" dirty="0">
              <a:solidFill>
                <a:srgbClr val="99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461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236"/>
    </mc:Choice>
    <mc:Fallback xmlns="">
      <p:transition spd="slow" advTm="8023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2.5|1.6|2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0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8.4|1.6|36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6|18.4|7.7|15.1|8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5|9|9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6.8|11.9|4.9|4.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4.5|1.9|1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5.9|3.1|2.5|7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7.5|15.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8.1|2.3|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9|12|9.5|9.9|5.8|4.2|9.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0.9|0|0|0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4.4|11.6|13.4|12.3|15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6.6|7.6|11.5|5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7|2.4"/>
</p:tagLst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TM02900743[[fn=Organski]]</Template>
  <TotalTime>2972</TotalTime>
  <Words>1889</Words>
  <Application>Microsoft Office PowerPoint</Application>
  <PresentationFormat>Prikaz na zaslonu (4:3)</PresentationFormat>
  <Paragraphs>217</Paragraphs>
  <Slides>38</Slides>
  <Notes>2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38</vt:i4>
      </vt:variant>
    </vt:vector>
  </HeadingPairs>
  <TitlesOfParts>
    <vt:vector size="44" baseType="lpstr">
      <vt:lpstr>Arial</vt:lpstr>
      <vt:lpstr>Calibri</vt:lpstr>
      <vt:lpstr>Comic Sans MS</vt:lpstr>
      <vt:lpstr>Times New Roman</vt:lpstr>
      <vt:lpstr>Wingdings</vt:lpstr>
      <vt:lpstr>Office tema</vt:lpstr>
      <vt:lpstr>Planiranje i programiranje rada za učenike s teškoćama u razvoju u srednjoškolskom okruženju-primjer dobre prakse 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 </vt:lpstr>
      <vt:lpstr>PowerPointova prezentacija</vt:lpstr>
      <vt:lpstr>PowerPointova prezentacija</vt:lpstr>
      <vt:lpstr>Izvještavanje o praćenju odgojno-obrazovnih postignuća </vt:lpstr>
      <vt:lpstr>Primjer  plana  osobnog kurikuluma  za učenika koji je pohađao redoviti program uz individualizirane postupke</vt:lpstr>
      <vt:lpstr>     Uočene mogućnosti kod učenika vezano uz predmet matematika </vt:lpstr>
      <vt:lpstr>PowerPointova prezentacija</vt:lpstr>
      <vt:lpstr>PowerPointova prezentacija</vt:lpstr>
      <vt:lpstr>Individualizirani postupci koji će se primjenjivati u radu s učenikom:</vt:lpstr>
      <vt:lpstr>PowerPointova prezentacija</vt:lpstr>
      <vt:lpstr>Primjer osobnog kurikuluma  za učenika kod kojega je potrebna znatna prilagodba  sadržaja ,odgojno-obrazovnih ishoda i pristupa učenja  i poučavanja (PP) 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Određenje termina</dc:title>
  <dc:creator>Vlasnik</dc:creator>
  <cp:lastModifiedBy>Vlasnik</cp:lastModifiedBy>
  <cp:revision>233</cp:revision>
  <dcterms:created xsi:type="dcterms:W3CDTF">2015-08-22T07:39:50Z</dcterms:created>
  <dcterms:modified xsi:type="dcterms:W3CDTF">2017-06-27T22:59:05Z</dcterms:modified>
</cp:coreProperties>
</file>