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71" r:id="rId3"/>
    <p:sldId id="272" r:id="rId4"/>
    <p:sldId id="310" r:id="rId5"/>
    <p:sldId id="277" r:id="rId6"/>
    <p:sldId id="296" r:id="rId7"/>
    <p:sldId id="297" r:id="rId8"/>
    <p:sldId id="316" r:id="rId9"/>
    <p:sldId id="317" r:id="rId10"/>
    <p:sldId id="319" r:id="rId11"/>
    <p:sldId id="307" r:id="rId1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714" autoAdjust="0"/>
  </p:normalViewPr>
  <p:slideViewPr>
    <p:cSldViewPr>
      <p:cViewPr>
        <p:scale>
          <a:sx n="110" d="100"/>
          <a:sy n="110" d="100"/>
        </p:scale>
        <p:origin x="-72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7A4A-4DB8-4D80-BF79-B7F5499605B5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85F67-DD3F-4A45-8D51-D0B4523E1F0D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72AB97-E4CB-4AE1-90E5-E5172EAF9009}" type="slidenum">
              <a:rPr lang="hr-HR" smtClean="0"/>
              <a:pPr eaLnBrk="1" hangingPunct="1"/>
              <a:t>1</a:t>
            </a:fld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042BA-6786-4E5C-9553-710D55399716}" type="datetimeFigureOut">
              <a:rPr lang="sr-Latn-CS" smtClean="0"/>
              <a:pPr/>
              <a:t>12.7.2017.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03AFD-78A9-45B7-B4B7-D146897C9FA9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66800"/>
            <a:ext cx="8429684" cy="157638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3600" dirty="0" smtClean="0">
                <a:latin typeface="Algerian" pitchFamily="82" charset="0"/>
              </a:rPr>
              <a:t>Od plana preko kriterija do pisane provjere, prateći ishode</a:t>
            </a:r>
            <a:r>
              <a:rPr lang="hr-HR" sz="4000" dirty="0" smtClean="0">
                <a:latin typeface="Algerian" pitchFamily="82" charset="0"/>
              </a:rPr>
              <a:t>!</a:t>
            </a:r>
            <a:endParaRPr lang="hr-HR" sz="4000" dirty="0">
              <a:latin typeface="Algerian" pitchFamily="82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428860" y="4071942"/>
            <a:ext cx="6400800" cy="1219200"/>
          </a:xfrm>
        </p:spPr>
        <p:txBody>
          <a:bodyPr>
            <a:normAutofit fontScale="55000" lnSpcReduction="20000"/>
          </a:bodyPr>
          <a:lstStyle/>
          <a:p>
            <a:pPr marR="0" eaLnBrk="1" hangingPunct="1">
              <a:lnSpc>
                <a:spcPct val="80000"/>
              </a:lnSpc>
            </a:pPr>
            <a:endParaRPr lang="hr-HR" sz="1400" dirty="0" smtClean="0">
              <a:latin typeface="Blackadder ITC" pitchFamily="82" charset="0"/>
              <a:cs typeface="Aharoni" pitchFamily="2" charset="-79"/>
            </a:endParaRPr>
          </a:p>
          <a:p>
            <a:pPr marR="0" eaLnBrk="1" hangingPunct="1">
              <a:lnSpc>
                <a:spcPct val="80000"/>
              </a:lnSpc>
            </a:pPr>
            <a:endParaRPr lang="hr-HR" sz="1400" dirty="0" smtClean="0">
              <a:latin typeface="Blackadder ITC" pitchFamily="82" charset="0"/>
              <a:cs typeface="Aharoni" pitchFamily="2" charset="-79"/>
            </a:endParaRPr>
          </a:p>
          <a:p>
            <a:pPr marR="0" eaLnBrk="1" hangingPunct="1">
              <a:lnSpc>
                <a:spcPct val="80000"/>
              </a:lnSpc>
            </a:pPr>
            <a:endParaRPr lang="hr-HR" sz="1400" dirty="0" smtClean="0">
              <a:latin typeface="Blackadder ITC" pitchFamily="82" charset="0"/>
              <a:cs typeface="Aharoni" pitchFamily="2" charset="-79"/>
            </a:endParaRPr>
          </a:p>
          <a:p>
            <a:pPr marR="0" eaLnBrk="1" hangingPunct="1">
              <a:lnSpc>
                <a:spcPct val="80000"/>
              </a:lnSpc>
            </a:pPr>
            <a:r>
              <a:rPr lang="hr-HR" sz="4000" b="1" dirty="0" smtClean="0">
                <a:latin typeface="Brush Script MT" pitchFamily="66" charset="0"/>
                <a:cs typeface="Aharoni" pitchFamily="2" charset="-79"/>
              </a:rPr>
              <a:t>Pripremila: Jelena Noskov, prof.</a:t>
            </a:r>
          </a:p>
          <a:p>
            <a:pPr marR="0" eaLnBrk="1" hangingPunct="1">
              <a:lnSpc>
                <a:spcPct val="80000"/>
              </a:lnSpc>
            </a:pPr>
            <a:r>
              <a:rPr lang="hr-HR" sz="4000" b="1" dirty="0" smtClean="0">
                <a:latin typeface="Brush Script MT" pitchFamily="66" charset="0"/>
                <a:cs typeface="Aharoni" pitchFamily="2" charset="-79"/>
              </a:rPr>
              <a:t>Vanjska suradnica za matematiku</a:t>
            </a:r>
          </a:p>
          <a:p>
            <a:pPr marR="0" eaLnBrk="1" hangingPunct="1">
              <a:lnSpc>
                <a:spcPct val="80000"/>
              </a:lnSpc>
            </a:pPr>
            <a:r>
              <a:rPr lang="hr-HR" sz="4000" b="1" dirty="0" smtClean="0">
                <a:latin typeface="Brush Script MT" pitchFamily="66" charset="0"/>
                <a:cs typeface="Aharoni" pitchFamily="2" charset="-79"/>
              </a:rPr>
              <a:t>	Agencija za odgoj i obrazovanje, podružnica Osijek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r-HR" sz="4000" dirty="0" smtClean="0">
                <a:latin typeface="Algerian" pitchFamily="82" charset="0"/>
              </a:rPr>
              <a:t>LITERATURA: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/>
            <a:r>
              <a:rPr lang="hr-HR" sz="2000" b="1" dirty="0" smtClean="0"/>
              <a:t> </a:t>
            </a:r>
            <a:r>
              <a:rPr lang="en-US" sz="2000" b="1" dirty="0" err="1" smtClean="0"/>
              <a:t>Ishodi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učenja</a:t>
            </a:r>
            <a:r>
              <a:rPr lang="en-US" sz="2000" b="1" dirty="0" smtClean="0"/>
              <a:t> - </a:t>
            </a:r>
            <a:r>
              <a:rPr lang="en-US" sz="2000" b="1" dirty="0" err="1" smtClean="0"/>
              <a:t>priručnik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za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sveučilišne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nastavnike</a:t>
            </a:r>
            <a:r>
              <a:rPr lang="hr-HR" sz="2000" b="1" dirty="0" smtClean="0"/>
              <a:t>, </a:t>
            </a:r>
            <a:r>
              <a:rPr lang="en-US" sz="2000" b="1" dirty="0" err="1" smtClean="0"/>
              <a:t>Sveučilište</a:t>
            </a:r>
            <a:r>
              <a:rPr lang="hr-HR" sz="2000" b="1" dirty="0" smtClean="0"/>
              <a:t>   </a:t>
            </a:r>
            <a:r>
              <a:rPr lang="en-US" sz="2000" b="1" dirty="0" err="1" smtClean="0"/>
              <a:t>Josipa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Jurja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Strossmayera</a:t>
            </a:r>
            <a:r>
              <a:rPr lang="en-US" sz="2000" b="1" dirty="0" smtClean="0"/>
              <a:t>, 2009</a:t>
            </a:r>
            <a:endParaRPr lang="hr-HR" sz="2000" b="1" dirty="0" smtClean="0"/>
          </a:p>
          <a:p>
            <a:pPr marL="114300" indent="0"/>
            <a:r>
              <a:rPr lang="hr-HR" sz="2000" b="1" dirty="0" smtClean="0"/>
              <a:t> </a:t>
            </a:r>
            <a:r>
              <a:rPr lang="vi-VN" sz="2000" b="1" dirty="0" smtClean="0"/>
              <a:t>Kovač, V.; Kolić-Vehovec, S.:</a:t>
            </a:r>
            <a:r>
              <a:rPr lang="hr-HR" sz="2000" b="1" dirty="0" smtClean="0"/>
              <a:t>  </a:t>
            </a:r>
            <a:r>
              <a:rPr lang="en-US" sz="2000" b="1" dirty="0" err="1" smtClean="0"/>
              <a:t>Izrada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nastavnih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programa</a:t>
            </a:r>
            <a:r>
              <a:rPr lang="hr-HR" sz="2000" b="1" dirty="0" smtClean="0"/>
              <a:t>   </a:t>
            </a:r>
            <a:r>
              <a:rPr lang="en-US" sz="2000" b="1" dirty="0" err="1" smtClean="0"/>
              <a:t>prema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pristupu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temeljenom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</a:t>
            </a:r>
            <a:r>
              <a:rPr lang="hr-HR" sz="2000" b="1" dirty="0" smtClean="0"/>
              <a:t> </a:t>
            </a:r>
            <a:r>
              <a:rPr lang="en-US" sz="2000" b="1" dirty="0" err="1" smtClean="0"/>
              <a:t>ishodima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učenja</a:t>
            </a:r>
            <a:r>
              <a:rPr lang="en-US" sz="2000" b="1" dirty="0" smtClean="0"/>
              <a:t> – </a:t>
            </a:r>
            <a:r>
              <a:rPr lang="en-US" sz="2000" b="1" dirty="0" err="1" smtClean="0"/>
              <a:t>Priručnik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za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sveučilišne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nastavnike</a:t>
            </a:r>
            <a:r>
              <a:rPr lang="en-US" sz="2000" b="1" dirty="0" smtClean="0"/>
              <a:t>, Rijeka,</a:t>
            </a:r>
            <a:r>
              <a:rPr lang="hr-HR" sz="2000" b="1" dirty="0" smtClean="0"/>
              <a:t> </a:t>
            </a:r>
            <a:r>
              <a:rPr lang="en-US" sz="2000" b="1" dirty="0" smtClean="0"/>
              <a:t>2008.</a:t>
            </a:r>
            <a:endParaRPr lang="hr-HR" sz="2000" b="1" dirty="0" smtClean="0"/>
          </a:p>
          <a:p>
            <a:pPr marL="114300" indent="0"/>
            <a:r>
              <a:rPr lang="hr-HR" sz="2000" b="1" dirty="0" smtClean="0"/>
              <a:t> </a:t>
            </a:r>
            <a:r>
              <a:rPr lang="pl-PL" sz="2000" b="1" dirty="0" smtClean="0"/>
              <a:t>Agencija za znanost i visoko obrazovanje: Pojmovnik osnovnih termina i </a:t>
            </a:r>
            <a:r>
              <a:rPr lang="en-US" sz="2000" b="1" dirty="0" err="1" smtClean="0"/>
              <a:t>definicija</a:t>
            </a:r>
            <a:r>
              <a:rPr lang="en-US" sz="2000" b="1" dirty="0" smtClean="0"/>
              <a:t> u </a:t>
            </a:r>
            <a:r>
              <a:rPr lang="en-US" sz="2000" b="1" dirty="0" err="1" smtClean="0"/>
              <a:t>području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osiguranja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kvalitete</a:t>
            </a:r>
            <a:r>
              <a:rPr lang="en-US" sz="2000" b="1" dirty="0" smtClean="0"/>
              <a:t> u </a:t>
            </a:r>
            <a:r>
              <a:rPr lang="en-US" sz="2000" b="1" dirty="0" err="1" smtClean="0"/>
              <a:t>visokom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obrazovanju</a:t>
            </a:r>
            <a:r>
              <a:rPr lang="en-US" sz="2000" b="1" dirty="0" smtClean="0"/>
              <a:t>,</a:t>
            </a:r>
            <a:r>
              <a:rPr lang="hr-HR" sz="2000" b="1" dirty="0" smtClean="0"/>
              <a:t> </a:t>
            </a:r>
            <a:r>
              <a:rPr lang="en-US" sz="2000" b="1" dirty="0" smtClean="0"/>
              <a:t>Zagreb, 2007.</a:t>
            </a:r>
            <a:endParaRPr lang="hr-HR" sz="2000" b="1" dirty="0" smtClean="0"/>
          </a:p>
          <a:p>
            <a:pPr marL="114300" indent="0"/>
            <a:r>
              <a:rPr lang="hr-HR" sz="2000" b="1" dirty="0" smtClean="0"/>
              <a:t> </a:t>
            </a:r>
            <a:r>
              <a:rPr lang="pl-PL" sz="2000" b="1" dirty="0" smtClean="0"/>
              <a:t>Priručnik za korisnike ECTS-a, 2004.</a:t>
            </a:r>
          </a:p>
          <a:p>
            <a:pPr marL="114300" indent="0"/>
            <a:endParaRPr lang="hr-HR" sz="2000" b="1" dirty="0" smtClean="0"/>
          </a:p>
          <a:p>
            <a:pPr marL="114300" indent="0" algn="r">
              <a:buNone/>
            </a:pPr>
            <a:endParaRPr lang="en-US" sz="2000" b="1" dirty="0" smtClean="0"/>
          </a:p>
          <a:p>
            <a:pPr marL="0" indent="0">
              <a:spcBef>
                <a:spcPct val="0"/>
              </a:spcBef>
              <a:buNone/>
            </a:pPr>
            <a:endParaRPr lang="hr-HR" sz="2000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/>
          <p:cNvSpPr>
            <a:spLocks noGrp="1"/>
          </p:cNvSpPr>
          <p:nvPr>
            <p:ph idx="1"/>
          </p:nvPr>
        </p:nvSpPr>
        <p:spPr>
          <a:xfrm>
            <a:off x="533400" y="685801"/>
            <a:ext cx="8229600" cy="2957513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pPr algn="ctr">
              <a:buFont typeface="Wingdings 3" pitchFamily="18" charset="2"/>
              <a:buNone/>
            </a:pPr>
            <a:r>
              <a:rPr lang="hr-HR" sz="4000" dirty="0" smtClean="0">
                <a:latin typeface="Algerian" pitchFamily="82" charset="0"/>
              </a:rPr>
              <a:t>HVALA NA POZORNOSTI </a:t>
            </a:r>
          </a:p>
          <a:p>
            <a:pPr algn="ctr">
              <a:buFont typeface="Wingdings 3" pitchFamily="18" charset="2"/>
              <a:buNone/>
            </a:pPr>
            <a:r>
              <a:rPr lang="hr-HR" sz="4000" dirty="0" smtClean="0">
                <a:latin typeface="Algerian" pitchFamily="82" charset="0"/>
              </a:rPr>
              <a:t>I PUNO USPJEHA U PRIPREMANJU PISANIH PROVJERA</a:t>
            </a:r>
          </a:p>
          <a:p>
            <a:endParaRPr lang="hr-HR" sz="4000" dirty="0" smtClean="0"/>
          </a:p>
          <a:p>
            <a:pPr>
              <a:buFont typeface="Wingdings 3" pitchFamily="18" charset="2"/>
              <a:buNone/>
            </a:pPr>
            <a:endParaRPr lang="hr-HR" sz="4000" dirty="0" smtClean="0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19" y="4724400"/>
            <a:ext cx="10175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title"/>
          </p:nvPr>
        </p:nvSpPr>
        <p:spPr>
          <a:xfrm>
            <a:off x="1000100" y="857232"/>
            <a:ext cx="7024687" cy="746125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latin typeface="Algerian" pitchFamily="82" charset="0"/>
              </a:rPr>
              <a:t>ISHODI današnjeg rada:</a:t>
            </a:r>
          </a:p>
        </p:txBody>
      </p:sp>
      <p:sp>
        <p:nvSpPr>
          <p:cNvPr id="8195" name="Content Placeholder 5"/>
          <p:cNvSpPr>
            <a:spLocks noGrp="1"/>
          </p:cNvSpPr>
          <p:nvPr>
            <p:ph idx="1"/>
          </p:nvPr>
        </p:nvSpPr>
        <p:spPr>
          <a:xfrm>
            <a:off x="642910" y="1916112"/>
            <a:ext cx="7643866" cy="4227531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hr-HR" sz="2800" b="1" dirty="0" smtClean="0"/>
              <a:t>    Kao rezultat </a:t>
            </a:r>
            <a:r>
              <a:rPr lang="hr-HR" sz="2800" b="1" i="1" dirty="0" smtClean="0">
                <a:solidFill>
                  <a:srgbClr val="7030A0"/>
                </a:solidFill>
              </a:rPr>
              <a:t>aktivnog</a:t>
            </a:r>
            <a:r>
              <a:rPr lang="hr-HR" sz="2800" b="1" i="1" dirty="0" smtClean="0">
                <a:solidFill>
                  <a:srgbClr val="0070C0"/>
                </a:solidFill>
              </a:rPr>
              <a:t> </a:t>
            </a:r>
            <a:r>
              <a:rPr lang="hr-HR" sz="2800" b="1" dirty="0" smtClean="0"/>
              <a:t>sudjelovanja u radionici, vi ćete moći:</a:t>
            </a:r>
          </a:p>
          <a:p>
            <a:pPr eaLnBrk="1" hangingPunct="1"/>
            <a:r>
              <a:rPr lang="hr-HR" sz="2800" b="1" i="1" dirty="0" smtClean="0"/>
              <a:t>točno</a:t>
            </a:r>
            <a:r>
              <a:rPr lang="hr-HR" sz="2800" b="1" i="1" dirty="0" smtClean="0">
                <a:solidFill>
                  <a:srgbClr val="FF0000"/>
                </a:solidFill>
              </a:rPr>
              <a:t> </a:t>
            </a:r>
            <a:r>
              <a:rPr lang="hr-HR" sz="2800" b="1" i="1" dirty="0" smtClean="0">
                <a:solidFill>
                  <a:srgbClr val="0070C0"/>
                </a:solidFill>
              </a:rPr>
              <a:t>formulirati </a:t>
            </a:r>
            <a:r>
              <a:rPr lang="hr-HR" sz="2800" b="1" i="1" dirty="0" smtClean="0"/>
              <a:t>ishode učenja za jednu nastavnu cjelinu </a:t>
            </a:r>
            <a:r>
              <a:rPr lang="hr-HR" sz="2800" b="1" dirty="0" smtClean="0"/>
              <a:t> </a:t>
            </a:r>
          </a:p>
          <a:p>
            <a:r>
              <a:rPr lang="hr-HR" sz="2800" b="1" dirty="0" smtClean="0"/>
              <a:t> </a:t>
            </a:r>
            <a:r>
              <a:rPr lang="hr-HR" sz="2800" b="1" i="1" dirty="0" smtClean="0">
                <a:solidFill>
                  <a:srgbClr val="0070C0"/>
                </a:solidFill>
              </a:rPr>
              <a:t>napisati</a:t>
            </a:r>
            <a:r>
              <a:rPr lang="hr-HR" sz="2800" b="1" dirty="0" smtClean="0"/>
              <a:t> </a:t>
            </a:r>
            <a:r>
              <a:rPr lang="hr-HR" sz="2800" b="1" i="1" dirty="0" smtClean="0"/>
              <a:t>kriterije ocjenjivanaja za jednu nastavnu cjelinu vodeći se postavljenim ishodima učenja</a:t>
            </a:r>
          </a:p>
          <a:p>
            <a:r>
              <a:rPr lang="hr-HR" sz="2800" b="1" i="1" dirty="0" smtClean="0"/>
              <a:t> </a:t>
            </a:r>
            <a:r>
              <a:rPr lang="hr-HR" sz="2800" b="1" i="1" dirty="0" smtClean="0">
                <a:solidFill>
                  <a:srgbClr val="0070C0"/>
                </a:solidFill>
              </a:rPr>
              <a:t>sastaviti </a:t>
            </a:r>
            <a:r>
              <a:rPr lang="hr-HR" sz="2800" b="1" i="1" dirty="0" smtClean="0"/>
              <a:t>pisanu provjeru znanja za jednu nastavnu cjelinu prateći kriterije ocjenjivanja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000" dirty="0" smtClean="0">
                <a:latin typeface="Algerian" pitchFamily="82" charset="0"/>
              </a:rPr>
              <a:t>ŠTO SU ISHODI UČENJA?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257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hr-HR" sz="2400" b="1" i="1" dirty="0" smtClean="0">
              <a:latin typeface="Verdana-BoldItalic"/>
            </a:endParaRPr>
          </a:p>
          <a:p>
            <a:pPr marL="114300" indent="0">
              <a:buNone/>
            </a:pPr>
            <a:endParaRPr lang="hr-HR" sz="2400" b="1" i="1" dirty="0">
              <a:latin typeface="Verdana-BoldItalic"/>
            </a:endParaRPr>
          </a:p>
          <a:p>
            <a:pPr marL="114300" indent="0">
              <a:buNone/>
            </a:pPr>
            <a:r>
              <a:rPr lang="hr-HR" sz="2800" b="1" i="1" dirty="0" smtClean="0">
                <a:latin typeface="Verdana-BoldItalic"/>
              </a:rPr>
              <a:t>„</a:t>
            </a:r>
            <a:r>
              <a:rPr lang="en-US" sz="2800" b="1" i="1" dirty="0" err="1" smtClean="0">
                <a:latin typeface="Verdana-BoldItalic"/>
              </a:rPr>
              <a:t>Ishodi</a:t>
            </a:r>
            <a:r>
              <a:rPr lang="en-US" sz="2800" b="1" i="1" dirty="0" smtClean="0">
                <a:latin typeface="Verdana-BoldItalic"/>
              </a:rPr>
              <a:t> </a:t>
            </a:r>
            <a:r>
              <a:rPr lang="en-US" sz="2800" b="1" i="1" dirty="0">
                <a:latin typeface="Verdana-BoldItalic"/>
              </a:rPr>
              <a:t>učenja </a:t>
            </a:r>
            <a:r>
              <a:rPr lang="en-US" sz="2800" b="1" i="1" dirty="0" err="1">
                <a:latin typeface="Verdana-BoldItalic"/>
              </a:rPr>
              <a:t>su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skup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sposobnosti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koje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govore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što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će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hr-HR" sz="2800" b="1" i="1" dirty="0" smtClean="0">
                <a:latin typeface="Verdana-BoldItalic"/>
              </a:rPr>
              <a:t>učenik </a:t>
            </a:r>
            <a:r>
              <a:rPr lang="en-US" sz="2800" b="1" i="1" dirty="0" err="1" smtClean="0">
                <a:latin typeface="Verdana-BoldItalic"/>
              </a:rPr>
              <a:t>znati</a:t>
            </a:r>
            <a:r>
              <a:rPr lang="en-US" sz="2800" b="1" i="1" dirty="0">
                <a:latin typeface="Verdana-BoldItalic"/>
              </a:rPr>
              <a:t>, </a:t>
            </a:r>
            <a:r>
              <a:rPr lang="en-US" sz="2800" b="1" i="1" dirty="0" err="1">
                <a:latin typeface="Verdana-BoldItalic"/>
              </a:rPr>
              <a:t>razumjeti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ili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biti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sposoban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solidFill>
                  <a:srgbClr val="0033CC"/>
                </a:solidFill>
                <a:latin typeface="Verdana-BoldItalic"/>
              </a:rPr>
              <a:t>raditi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>
                <a:latin typeface="Verdana-BoldItalic"/>
              </a:rPr>
              <a:t>nakon</a:t>
            </a:r>
            <a:r>
              <a:rPr lang="en-US" sz="2800" b="1" i="1" dirty="0">
                <a:latin typeface="Verdana-BoldItalic"/>
              </a:rPr>
              <a:t> </a:t>
            </a:r>
            <a:r>
              <a:rPr lang="en-US" sz="2800" b="1" i="1" dirty="0" err="1" smtClean="0">
                <a:latin typeface="Verdana-BoldItalic"/>
              </a:rPr>
              <a:t>završetka</a:t>
            </a:r>
            <a:r>
              <a:rPr lang="en-US" sz="2800" b="1" i="1" dirty="0" smtClean="0">
                <a:latin typeface="Verdana-BoldItalic"/>
              </a:rPr>
              <a:t> </a:t>
            </a:r>
            <a:r>
              <a:rPr lang="en-US" sz="2800" b="1" i="1" dirty="0" err="1" smtClean="0">
                <a:latin typeface="Verdana-BoldItalic"/>
              </a:rPr>
              <a:t>obrazovnog</a:t>
            </a:r>
            <a:r>
              <a:rPr lang="hr-HR" sz="2800" b="1" i="1" dirty="0" smtClean="0">
                <a:latin typeface="Verdana-BoldItalic"/>
              </a:rPr>
              <a:t> </a:t>
            </a:r>
            <a:r>
              <a:rPr lang="en-US" sz="2800" b="1" i="1" dirty="0" err="1" smtClean="0">
                <a:latin typeface="Verdana-BoldItalic"/>
              </a:rPr>
              <a:t>procesa</a:t>
            </a:r>
            <a:r>
              <a:rPr lang="en-US" sz="2800" b="1" i="1" dirty="0" smtClean="0">
                <a:latin typeface="Verdana-BoldItalic"/>
              </a:rPr>
              <a:t>.</a:t>
            </a:r>
            <a:r>
              <a:rPr lang="hr-HR" sz="2800" b="1" i="1" dirty="0" smtClean="0">
                <a:latin typeface="Verdana-BoldItalic"/>
              </a:rPr>
              <a:t>”</a:t>
            </a:r>
          </a:p>
          <a:p>
            <a:pPr marL="114300" indent="0" algn="r">
              <a:buNone/>
            </a:pPr>
            <a:endParaRPr lang="hr-HR" sz="1400" dirty="0" smtClean="0">
              <a:latin typeface="Verdana"/>
            </a:endParaRPr>
          </a:p>
          <a:p>
            <a:pPr marL="114300" indent="0" algn="r">
              <a:buNone/>
            </a:pPr>
            <a:r>
              <a:rPr lang="en-US" sz="1400" b="1" dirty="0" err="1" smtClean="0">
                <a:latin typeface="Verdana"/>
              </a:rPr>
              <a:t>Ishodi</a:t>
            </a:r>
            <a:r>
              <a:rPr lang="en-US" sz="1400" b="1" dirty="0" smtClean="0">
                <a:latin typeface="Verdana"/>
              </a:rPr>
              <a:t> </a:t>
            </a:r>
            <a:r>
              <a:rPr lang="en-US" sz="1400" b="1" dirty="0">
                <a:latin typeface="Verdana"/>
              </a:rPr>
              <a:t>učenja - </a:t>
            </a:r>
            <a:r>
              <a:rPr lang="en-US" sz="1400" b="1" dirty="0" err="1">
                <a:latin typeface="Verdana"/>
              </a:rPr>
              <a:t>priručnik</a:t>
            </a:r>
            <a:r>
              <a:rPr lang="en-US" sz="1400" b="1" dirty="0">
                <a:latin typeface="Verdana"/>
              </a:rPr>
              <a:t> </a:t>
            </a:r>
            <a:r>
              <a:rPr lang="en-US" sz="1400" b="1" dirty="0" err="1">
                <a:latin typeface="Verdana"/>
              </a:rPr>
              <a:t>za</a:t>
            </a:r>
            <a:r>
              <a:rPr lang="en-US" sz="1400" b="1" dirty="0">
                <a:latin typeface="Verdana"/>
              </a:rPr>
              <a:t> </a:t>
            </a:r>
            <a:r>
              <a:rPr lang="en-US" sz="1400" b="1" dirty="0" err="1">
                <a:latin typeface="Verdana"/>
              </a:rPr>
              <a:t>sveučilišne</a:t>
            </a:r>
            <a:r>
              <a:rPr lang="en-US" sz="1400" b="1" dirty="0">
                <a:latin typeface="Verdana"/>
              </a:rPr>
              <a:t> </a:t>
            </a:r>
            <a:r>
              <a:rPr lang="en-US" sz="1400" b="1" dirty="0" err="1" smtClean="0">
                <a:latin typeface="Verdana"/>
              </a:rPr>
              <a:t>nastavnike</a:t>
            </a:r>
            <a:endParaRPr lang="hr-HR" sz="1400" b="1" dirty="0">
              <a:latin typeface="Verdana"/>
            </a:endParaRPr>
          </a:p>
          <a:p>
            <a:pPr marL="114300" indent="0" algn="r">
              <a:buNone/>
            </a:pPr>
            <a:r>
              <a:rPr lang="en-US" sz="1400" b="1" dirty="0" err="1" smtClean="0">
                <a:latin typeface="Verdana"/>
              </a:rPr>
              <a:t>Sveučilište</a:t>
            </a:r>
            <a:r>
              <a:rPr lang="hr-HR" sz="1400" b="1" dirty="0" smtClean="0">
                <a:latin typeface="Verdana"/>
              </a:rPr>
              <a:t> </a:t>
            </a:r>
            <a:r>
              <a:rPr lang="en-US" sz="1400" b="1" dirty="0" err="1" smtClean="0">
                <a:latin typeface="Verdana"/>
              </a:rPr>
              <a:t>Josipa</a:t>
            </a:r>
            <a:r>
              <a:rPr lang="en-US" sz="1400" b="1" dirty="0" smtClean="0">
                <a:latin typeface="Verdana"/>
              </a:rPr>
              <a:t> </a:t>
            </a:r>
            <a:r>
              <a:rPr lang="en-US" sz="1400" b="1" dirty="0" err="1">
                <a:latin typeface="Verdana"/>
              </a:rPr>
              <a:t>Jurja</a:t>
            </a:r>
            <a:r>
              <a:rPr lang="en-US" sz="1400" b="1" dirty="0">
                <a:latin typeface="Verdana"/>
              </a:rPr>
              <a:t> </a:t>
            </a:r>
            <a:r>
              <a:rPr lang="en-US" sz="1400" b="1" dirty="0" err="1">
                <a:latin typeface="Verdana"/>
              </a:rPr>
              <a:t>Strossmayera</a:t>
            </a:r>
            <a:r>
              <a:rPr lang="en-US" sz="1400" b="1" dirty="0">
                <a:latin typeface="Verdana"/>
              </a:rPr>
              <a:t>, </a:t>
            </a:r>
            <a:r>
              <a:rPr lang="en-US" sz="1400" b="1" dirty="0" smtClean="0">
                <a:latin typeface="Verdana"/>
              </a:rPr>
              <a:t>2009</a:t>
            </a:r>
            <a:endParaRPr lang="hr-HR" sz="1400" b="1" i="1" dirty="0">
              <a:latin typeface="Verdana-BoldItalic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571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• </a:t>
            </a:r>
            <a:r>
              <a:rPr lang="en-US" b="1" i="1" dirty="0" err="1" smtClean="0">
                <a:latin typeface="Verdana-BoldItalic"/>
              </a:rPr>
              <a:t>Skupine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sposobnosti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koje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izražavaju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ono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što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će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hr-HR" b="1" i="1" dirty="0" smtClean="0">
                <a:latin typeface="Verdana-BoldItalic"/>
              </a:rPr>
              <a:t>učenik </a:t>
            </a:r>
            <a:r>
              <a:rPr lang="en-US" b="1" i="1" dirty="0" err="1" smtClean="0">
                <a:latin typeface="Verdana-BoldItalic"/>
              </a:rPr>
              <a:t>znati</a:t>
            </a:r>
            <a:r>
              <a:rPr lang="en-US" b="1" i="1" dirty="0" smtClean="0">
                <a:latin typeface="Verdana-BoldItalic"/>
              </a:rPr>
              <a:t>, </a:t>
            </a:r>
            <a:r>
              <a:rPr lang="en-US" b="1" i="1" dirty="0" err="1" smtClean="0">
                <a:latin typeface="Verdana-BoldItalic"/>
              </a:rPr>
              <a:t>razumjeti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ili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biti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sposoban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raditi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nakon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što</a:t>
            </a:r>
            <a:r>
              <a:rPr lang="en-US" b="1" i="1" dirty="0" smtClean="0">
                <a:latin typeface="Verdana-BoldItalic"/>
              </a:rPr>
              <a:t> </a:t>
            </a:r>
            <a:r>
              <a:rPr lang="en-US" b="1" i="1" dirty="0" err="1" smtClean="0">
                <a:latin typeface="Verdana-BoldItalic"/>
              </a:rPr>
              <a:t>završi</a:t>
            </a:r>
            <a:r>
              <a:rPr lang="hr-HR" b="1" i="1" dirty="0" smtClean="0">
                <a:latin typeface="Verdana-BoldItalic"/>
              </a:rPr>
              <a:t> </a:t>
            </a:r>
            <a:r>
              <a:rPr lang="pl-PL" b="1" i="1" dirty="0" smtClean="0">
                <a:latin typeface="Verdana-BoldItalic"/>
              </a:rPr>
              <a:t>proces učenja, bez obzira na to je li on dugačak ili kratak</a:t>
            </a:r>
          </a:p>
          <a:p>
            <a:pPr marL="114300" indent="0" algn="r">
              <a:buNone/>
            </a:pPr>
            <a:r>
              <a:rPr lang="pl-PL" sz="1400" b="1" dirty="0" smtClean="0">
                <a:latin typeface="Verdana"/>
              </a:rPr>
              <a:t>(Priručnik za korisnike ECTS-a, 2004).</a:t>
            </a:r>
            <a:endParaRPr lang="en-US" sz="1400" b="1" dirty="0" smtClean="0">
              <a:latin typeface="Verdana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hr-HR" sz="3600" b="1" dirty="0" err="1" smtClean="0">
                <a:ea typeface="Calibri"/>
                <a:cs typeface="Times New Roman"/>
              </a:rPr>
              <a:t>S</a:t>
            </a:r>
            <a:r>
              <a:rPr lang="en-US" sz="3600" b="1" dirty="0" err="1" smtClean="0">
                <a:ea typeface="Calibri"/>
                <a:cs typeface="Times New Roman"/>
              </a:rPr>
              <a:t>vaki</a:t>
            </a:r>
            <a:r>
              <a:rPr lang="en-US" sz="3600" b="1" dirty="0" smtClean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ishod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hr-HR" sz="3600" b="1" dirty="0" smtClean="0">
                <a:ea typeface="Calibri"/>
                <a:cs typeface="Times New Roman"/>
              </a:rPr>
              <a:t>počinje </a:t>
            </a:r>
            <a:r>
              <a:rPr lang="en-US" sz="3600" b="1" dirty="0" err="1" smtClean="0">
                <a:ea typeface="Calibri"/>
                <a:cs typeface="Times New Roman"/>
              </a:rPr>
              <a:t>rečenicom</a:t>
            </a:r>
            <a:r>
              <a:rPr lang="hr-HR" sz="3600" b="1" dirty="0" smtClean="0">
                <a:ea typeface="Calibri"/>
                <a:cs typeface="Times New Roman"/>
              </a:rPr>
              <a:t>:</a:t>
            </a:r>
          </a:p>
          <a:p>
            <a:pPr marL="114300" indent="0">
              <a:buNone/>
            </a:pPr>
            <a:endParaRPr lang="hr-HR" sz="3600" b="1" dirty="0">
              <a:ea typeface="Calibri"/>
              <a:cs typeface="Times New Roman"/>
            </a:endParaRPr>
          </a:p>
          <a:p>
            <a:pPr marL="114300" indent="0">
              <a:buNone/>
            </a:pPr>
            <a:r>
              <a:rPr lang="en-US" sz="3600" b="1" dirty="0" smtClean="0">
                <a:ea typeface="Calibri"/>
                <a:cs typeface="Times New Roman"/>
              </a:rPr>
              <a:t> </a:t>
            </a:r>
            <a:r>
              <a:rPr lang="en-US" sz="3600" b="1" dirty="0">
                <a:ea typeface="Calibri"/>
                <a:cs typeface="Times New Roman"/>
              </a:rPr>
              <a:t>“</a:t>
            </a:r>
            <a:r>
              <a:rPr lang="en-US" sz="3600" b="1" dirty="0" smtClean="0">
                <a:ea typeface="Calibri"/>
                <a:cs typeface="Times New Roman"/>
              </a:rPr>
              <a:t>Na</a:t>
            </a:r>
            <a:r>
              <a:rPr lang="hr-HR" sz="3600" b="1" dirty="0" smtClean="0">
                <a:ea typeface="Calibri"/>
                <a:cs typeface="Times New Roman"/>
              </a:rPr>
              <a:t> kraju ove cjeline</a:t>
            </a:r>
            <a:r>
              <a:rPr lang="en-US" sz="3600" b="1" dirty="0" smtClean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učenik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će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biti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sposoban</a:t>
            </a:r>
            <a:r>
              <a:rPr lang="en-US" sz="3600" b="1" dirty="0">
                <a:ea typeface="Calibri"/>
                <a:cs typeface="Times New Roman"/>
              </a:rPr>
              <a:t>...” </a:t>
            </a:r>
            <a:r>
              <a:rPr lang="en-US" sz="3600" b="1" dirty="0" err="1">
                <a:ea typeface="Calibri"/>
                <a:cs typeface="Times New Roman"/>
              </a:rPr>
              <a:t>nakon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čega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slijedi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neki</a:t>
            </a:r>
            <a:r>
              <a:rPr lang="en-US" sz="3600" b="1" dirty="0">
                <a:ea typeface="Calibri"/>
                <a:cs typeface="Times New Roman"/>
              </a:rPr>
              <a:t> od </a:t>
            </a:r>
            <a:r>
              <a:rPr lang="en-US" sz="3600" b="1" dirty="0" err="1">
                <a:ea typeface="Calibri"/>
                <a:cs typeface="Times New Roman"/>
              </a:rPr>
              <a:t>aktivnih</a:t>
            </a:r>
            <a:r>
              <a:rPr lang="en-US" sz="3600" b="1" dirty="0">
                <a:ea typeface="Calibri"/>
                <a:cs typeface="Times New Roman"/>
              </a:rPr>
              <a:t> </a:t>
            </a:r>
            <a:r>
              <a:rPr lang="en-US" sz="3600" b="1" dirty="0" err="1">
                <a:ea typeface="Calibri"/>
                <a:cs typeface="Times New Roman"/>
              </a:rPr>
              <a:t>glagola</a:t>
            </a:r>
            <a:r>
              <a:rPr lang="en-US" sz="3600" b="1" dirty="0">
                <a:ea typeface="Calibri"/>
                <a:cs typeface="Times New Roman"/>
              </a:rPr>
              <a:t>.</a:t>
            </a:r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139008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000" dirty="0" smtClean="0">
                <a:latin typeface="Algerian" pitchFamily="82" charset="0"/>
              </a:rPr>
              <a:t>Što moramo imati na umu?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lvl="1" indent="0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None/>
              <a:defRPr/>
            </a:pPr>
            <a:r>
              <a:rPr lang="en-US" sz="3500" dirty="0" smtClean="0"/>
              <a:t> </a:t>
            </a:r>
            <a:r>
              <a:rPr lang="hr-HR" sz="3500" b="1" dirty="0" smtClean="0"/>
              <a:t>J</a:t>
            </a:r>
            <a:r>
              <a:rPr lang="en-US" sz="3500" b="1" dirty="0" err="1" smtClean="0"/>
              <a:t>asni</a:t>
            </a:r>
            <a:r>
              <a:rPr lang="hr-HR" sz="3500" b="1" dirty="0" smtClean="0"/>
              <a:t> </a:t>
            </a:r>
            <a:r>
              <a:rPr lang="en-US" sz="3500" b="1" dirty="0" err="1" smtClean="0"/>
              <a:t>ishodi</a:t>
            </a:r>
            <a:r>
              <a:rPr lang="en-US" sz="3500" b="1" dirty="0" smtClean="0"/>
              <a:t> </a:t>
            </a:r>
            <a:r>
              <a:rPr lang="en-US" sz="3500" b="1" dirty="0"/>
              <a:t>učenja:</a:t>
            </a:r>
          </a:p>
          <a:p>
            <a:pPr marL="365760" lvl="1" indent="-256032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en-US" sz="3200" b="1" dirty="0" smtClean="0"/>
              <a:t> </a:t>
            </a:r>
            <a:r>
              <a:rPr lang="en-US" sz="3200" b="1" dirty="0" err="1" smtClean="0"/>
              <a:t>definiraju</a:t>
            </a:r>
            <a:r>
              <a:rPr lang="en-US" sz="3200" b="1" dirty="0" smtClean="0"/>
              <a:t> </a:t>
            </a:r>
            <a:r>
              <a:rPr lang="en-US" sz="3200" b="1" dirty="0" err="1"/>
              <a:t>koje</a:t>
            </a:r>
            <a:r>
              <a:rPr lang="en-US" sz="3200" b="1" dirty="0"/>
              <a:t> </a:t>
            </a:r>
            <a:r>
              <a:rPr lang="en-US" sz="3200" b="1" dirty="0" err="1"/>
              <a:t>su</a:t>
            </a:r>
            <a:r>
              <a:rPr lang="en-US" sz="3200" b="1" dirty="0"/>
              <a:t> </a:t>
            </a:r>
            <a:r>
              <a:rPr lang="en-US" sz="3200" b="1" dirty="0" err="1">
                <a:solidFill>
                  <a:srgbClr val="0033CC"/>
                </a:solidFill>
              </a:rPr>
              <a:t>sposobnosti</a:t>
            </a:r>
            <a:r>
              <a:rPr lang="en-US" sz="3200" b="1" dirty="0"/>
              <a:t> (</a:t>
            </a:r>
            <a:r>
              <a:rPr lang="en-US" sz="3200" b="1" dirty="0" err="1"/>
              <a:t>znanja</a:t>
            </a:r>
            <a:r>
              <a:rPr lang="en-US" sz="3200" b="1" dirty="0"/>
              <a:t>, </a:t>
            </a:r>
            <a:r>
              <a:rPr lang="en-US" sz="3200" b="1" dirty="0" err="1"/>
              <a:t>vještine</a:t>
            </a:r>
            <a:r>
              <a:rPr lang="en-US" sz="3200" b="1" dirty="0"/>
              <a:t>) </a:t>
            </a:r>
            <a:r>
              <a:rPr lang="hr-HR" sz="3200" b="1" dirty="0" smtClean="0"/>
              <a:t>učenik</a:t>
            </a:r>
            <a:r>
              <a:rPr lang="en-US" sz="3200" b="1" dirty="0" smtClean="0"/>
              <a:t>a </a:t>
            </a:r>
            <a:r>
              <a:rPr lang="en-US" sz="3200" b="1" dirty="0" err="1" smtClean="0"/>
              <a:t>nakon</a:t>
            </a:r>
            <a:r>
              <a:rPr lang="hr-HR" sz="3200" b="1" dirty="0"/>
              <a:t> </a:t>
            </a:r>
            <a:r>
              <a:rPr lang="en-US" sz="3200" b="1" dirty="0" err="1" smtClean="0"/>
              <a:t>odslušanog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modula</a:t>
            </a:r>
            <a:r>
              <a:rPr lang="en-US" sz="3200" b="1" dirty="0" smtClean="0"/>
              <a:t>/</a:t>
            </a:r>
            <a:r>
              <a:rPr lang="en-US" sz="3200" b="1" dirty="0" err="1" smtClean="0"/>
              <a:t>programa</a:t>
            </a:r>
            <a:endParaRPr lang="en-US" sz="3200" b="1" dirty="0"/>
          </a:p>
          <a:p>
            <a:pPr marL="365760" lvl="1" indent="-256032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en-US" sz="3200" b="1" dirty="0" smtClean="0"/>
              <a:t> </a:t>
            </a:r>
            <a:r>
              <a:rPr lang="en-US" sz="3200" b="1" dirty="0" err="1"/>
              <a:t>objašnjavaju</a:t>
            </a:r>
            <a:r>
              <a:rPr lang="en-US" sz="3200" b="1" dirty="0"/>
              <a:t> pod </a:t>
            </a:r>
            <a:r>
              <a:rPr lang="en-US" sz="3200" b="1" dirty="0" err="1"/>
              <a:t>kojim</a:t>
            </a:r>
            <a:r>
              <a:rPr lang="en-US" sz="3200" b="1" dirty="0"/>
              <a:t> </a:t>
            </a:r>
            <a:r>
              <a:rPr lang="en-US" sz="3200" b="1" dirty="0" err="1">
                <a:solidFill>
                  <a:srgbClr val="0033CC"/>
                </a:solidFill>
              </a:rPr>
              <a:t>uvjetima</a:t>
            </a:r>
            <a:r>
              <a:rPr lang="en-US" sz="3200" b="1" dirty="0"/>
              <a:t> </a:t>
            </a:r>
            <a:r>
              <a:rPr lang="en-US" sz="3200" b="1" dirty="0" err="1"/>
              <a:t>te</a:t>
            </a:r>
            <a:r>
              <a:rPr lang="en-US" sz="3200" b="1" dirty="0"/>
              <a:t> </a:t>
            </a:r>
            <a:r>
              <a:rPr lang="en-US" sz="3200" b="1" dirty="0" err="1"/>
              <a:t>sposobnosti</a:t>
            </a:r>
            <a:r>
              <a:rPr lang="en-US" sz="3200" b="1" dirty="0"/>
              <a:t> (</a:t>
            </a:r>
            <a:r>
              <a:rPr lang="en-US" sz="3200" b="1" dirty="0" err="1"/>
              <a:t>znanja</a:t>
            </a:r>
            <a:r>
              <a:rPr lang="en-US" sz="3200" b="1" dirty="0"/>
              <a:t>, </a:t>
            </a:r>
            <a:r>
              <a:rPr lang="en-US" sz="3200" b="1" dirty="0" err="1" smtClean="0"/>
              <a:t>vještine</a:t>
            </a:r>
            <a:r>
              <a:rPr lang="en-US" sz="3200" b="1" dirty="0" smtClean="0"/>
              <a:t>)</a:t>
            </a:r>
            <a:r>
              <a:rPr lang="hr-HR" sz="3200" b="1" dirty="0" smtClean="0"/>
              <a:t> </a:t>
            </a:r>
            <a:r>
              <a:rPr lang="en-US" sz="3200" b="1" dirty="0" err="1" smtClean="0"/>
              <a:t>mogu</a:t>
            </a:r>
            <a:r>
              <a:rPr lang="en-US" sz="3200" b="1" dirty="0" smtClean="0"/>
              <a:t> </a:t>
            </a:r>
            <a:r>
              <a:rPr lang="en-US" sz="3200" b="1" dirty="0" err="1"/>
              <a:t>biti</a:t>
            </a:r>
            <a:r>
              <a:rPr lang="en-US" sz="3200" b="1" dirty="0"/>
              <a:t> </a:t>
            </a:r>
            <a:r>
              <a:rPr lang="en-US" sz="3200" b="1" dirty="0" err="1"/>
              <a:t>realizirane</a:t>
            </a:r>
            <a:r>
              <a:rPr lang="en-US" sz="3200" b="1" dirty="0"/>
              <a:t> </a:t>
            </a:r>
          </a:p>
          <a:p>
            <a:pPr marL="365760" lvl="1" indent="-256032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en-US" sz="3200" b="1" dirty="0" smtClean="0"/>
              <a:t> </a:t>
            </a:r>
            <a:r>
              <a:rPr lang="en-US" sz="3200" b="1" dirty="0" err="1"/>
              <a:t>objašnjavaju</a:t>
            </a:r>
            <a:r>
              <a:rPr lang="en-US" sz="3200" b="1" dirty="0"/>
              <a:t> </a:t>
            </a:r>
            <a:r>
              <a:rPr lang="en-US" sz="3200" b="1" dirty="0" err="1">
                <a:solidFill>
                  <a:srgbClr val="0033CC"/>
                </a:solidFill>
              </a:rPr>
              <a:t>koliko</a:t>
            </a:r>
            <a:r>
              <a:rPr lang="en-US" sz="3200" b="1" dirty="0">
                <a:solidFill>
                  <a:srgbClr val="0033CC"/>
                </a:solidFill>
              </a:rPr>
              <a:t> </a:t>
            </a:r>
            <a:r>
              <a:rPr lang="en-US" sz="3200" b="1" dirty="0" err="1">
                <a:solidFill>
                  <a:srgbClr val="0033CC"/>
                </a:solidFill>
              </a:rPr>
              <a:t>dobro</a:t>
            </a:r>
            <a:r>
              <a:rPr lang="en-US" sz="3200" b="1" dirty="0">
                <a:solidFill>
                  <a:srgbClr val="0033CC"/>
                </a:solidFill>
              </a:rPr>
              <a:t> </a:t>
            </a:r>
            <a:r>
              <a:rPr lang="en-US" sz="3200" b="1" dirty="0" err="1"/>
              <a:t>sposobnosti</a:t>
            </a:r>
            <a:r>
              <a:rPr lang="en-US" sz="3200" b="1" dirty="0"/>
              <a:t> (</a:t>
            </a:r>
            <a:r>
              <a:rPr lang="en-US" sz="3200" b="1" dirty="0" err="1"/>
              <a:t>znanja</a:t>
            </a:r>
            <a:r>
              <a:rPr lang="en-US" sz="3200" b="1" dirty="0"/>
              <a:t>, </a:t>
            </a:r>
            <a:r>
              <a:rPr lang="en-US" sz="3200" b="1" dirty="0" err="1"/>
              <a:t>vještine</a:t>
            </a:r>
            <a:r>
              <a:rPr lang="en-US" sz="3200" b="1" dirty="0"/>
              <a:t>) </a:t>
            </a:r>
            <a:r>
              <a:rPr lang="en-US" sz="3200" b="1" dirty="0" err="1" smtClean="0"/>
              <a:t>trebaju</a:t>
            </a:r>
            <a:r>
              <a:rPr lang="hr-HR" sz="3200" b="1" dirty="0" smtClean="0"/>
              <a:t> </a:t>
            </a:r>
            <a:r>
              <a:rPr lang="en-US" sz="3200" b="1" dirty="0" err="1" smtClean="0"/>
              <a:t>biti</a:t>
            </a:r>
            <a:r>
              <a:rPr lang="en-US" sz="3200" b="1" dirty="0" smtClean="0"/>
              <a:t> </a:t>
            </a:r>
            <a:r>
              <a:rPr lang="en-US" sz="3200" b="1" dirty="0" err="1"/>
              <a:t>razvijene</a:t>
            </a:r>
            <a:endParaRPr lang="en-US" sz="3200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303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000" dirty="0">
                <a:latin typeface="Algerian" pitchFamily="82" charset="0"/>
              </a:rPr>
              <a:t>I što još</a:t>
            </a:r>
            <a:r>
              <a:rPr lang="hr-HR" sz="4000" dirty="0" smtClean="0">
                <a:latin typeface="Algerian" pitchFamily="82" charset="0"/>
              </a:rPr>
              <a:t>?</a:t>
            </a:r>
            <a:r>
              <a:rPr lang="hr-HR" sz="4000" dirty="0">
                <a:latin typeface="Algerian" pitchFamily="82" charset="0"/>
              </a:rPr>
              <a:t> 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329642" cy="4840303"/>
          </a:xfrm>
        </p:spPr>
        <p:txBody>
          <a:bodyPr>
            <a:noAutofit/>
          </a:bodyPr>
          <a:lstStyle/>
          <a:p>
            <a:pPr marL="109728" lvl="1" indent="0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None/>
              <a:defRPr/>
            </a:pPr>
            <a:r>
              <a:rPr lang="hr-HR" b="1" dirty="0" smtClean="0"/>
              <a:t>Primjeri dobre prakse pokazali:</a:t>
            </a:r>
          </a:p>
          <a:p>
            <a:pPr marL="365760" lvl="1" indent="-256032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hr-HR" sz="2400" b="1" dirty="0" smtClean="0"/>
              <a:t>i</a:t>
            </a:r>
            <a:r>
              <a:rPr lang="en-US" sz="2400" b="1" dirty="0" err="1" smtClean="0"/>
              <a:t>shodi</a:t>
            </a:r>
            <a:r>
              <a:rPr lang="en-US" sz="2400" b="1" dirty="0" smtClean="0"/>
              <a:t> </a:t>
            </a:r>
            <a:r>
              <a:rPr lang="en-US" sz="2400" b="1" dirty="0"/>
              <a:t>učenja </a:t>
            </a:r>
            <a:r>
              <a:rPr lang="en-US" sz="2400" b="1" dirty="0" err="1"/>
              <a:t>trebaju</a:t>
            </a:r>
            <a:r>
              <a:rPr lang="en-US" sz="2400" b="1" dirty="0"/>
              <a:t> </a:t>
            </a:r>
            <a:r>
              <a:rPr lang="en-US" sz="2400" b="1" dirty="0" err="1"/>
              <a:t>biti</a:t>
            </a:r>
            <a:r>
              <a:rPr lang="en-US" sz="2400" b="1" dirty="0"/>
              <a:t> </a:t>
            </a:r>
            <a:r>
              <a:rPr lang="en-US" sz="2400" b="1" dirty="0" err="1" smtClean="0"/>
              <a:t>jednostavni</a:t>
            </a:r>
            <a:endParaRPr lang="en-US" sz="2400" b="1" dirty="0"/>
          </a:p>
          <a:p>
            <a:pPr marL="365760" lvl="1" indent="-256032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en-US" sz="2400" b="1" dirty="0" err="1" smtClean="0"/>
              <a:t>ishodi</a:t>
            </a:r>
            <a:r>
              <a:rPr lang="en-US" sz="2400" b="1" dirty="0" smtClean="0"/>
              <a:t> </a:t>
            </a:r>
            <a:r>
              <a:rPr lang="en-US" sz="2400" b="1" dirty="0"/>
              <a:t>učenja </a:t>
            </a:r>
            <a:r>
              <a:rPr lang="en-US" sz="2400" b="1" dirty="0" err="1"/>
              <a:t>pišu</a:t>
            </a:r>
            <a:r>
              <a:rPr lang="en-US" sz="2400" b="1" dirty="0"/>
              <a:t> se na </a:t>
            </a:r>
            <a:r>
              <a:rPr lang="en-US" sz="2400" b="1" dirty="0" err="1"/>
              <a:t>razini</a:t>
            </a:r>
            <a:r>
              <a:rPr lang="en-US" sz="2400" b="1" dirty="0"/>
              <a:t> </a:t>
            </a:r>
            <a:r>
              <a:rPr lang="en-US" sz="2400" b="1" dirty="0" err="1"/>
              <a:t>praga</a:t>
            </a:r>
            <a:r>
              <a:rPr lang="en-US" sz="2400" b="1" dirty="0"/>
              <a:t> </a:t>
            </a:r>
            <a:r>
              <a:rPr lang="en-US" sz="2400" b="1" dirty="0" err="1"/>
              <a:t>koji</a:t>
            </a:r>
            <a:r>
              <a:rPr lang="en-US" sz="2400" b="1" dirty="0"/>
              <a:t> </a:t>
            </a:r>
            <a:r>
              <a:rPr lang="en-US" sz="2400" b="1" dirty="0" err="1"/>
              <a:t>označava</a:t>
            </a:r>
            <a:r>
              <a:rPr lang="en-US" sz="2400" b="1" dirty="0"/>
              <a:t> </a:t>
            </a:r>
            <a:r>
              <a:rPr lang="en-US" sz="2400" b="1" dirty="0" err="1" smtClean="0"/>
              <a:t>granicu</a:t>
            </a:r>
            <a:r>
              <a:rPr lang="hr-HR" sz="2400" b="1" dirty="0"/>
              <a:t> </a:t>
            </a:r>
            <a:r>
              <a:rPr lang="en-US" sz="2400" b="1" dirty="0" err="1" smtClean="0"/>
              <a:t>potrebnu</a:t>
            </a:r>
            <a:r>
              <a:rPr lang="en-US" sz="2400" b="1" dirty="0" smtClean="0"/>
              <a:t> </a:t>
            </a:r>
            <a:r>
              <a:rPr lang="en-US" sz="2400" b="1" dirty="0" err="1"/>
              <a:t>za</a:t>
            </a:r>
            <a:r>
              <a:rPr lang="en-US" sz="2400" b="1" dirty="0"/>
              <a:t> </a:t>
            </a:r>
            <a:r>
              <a:rPr lang="en-US" sz="2400" b="1" dirty="0" err="1"/>
              <a:t>prolaznu</a:t>
            </a:r>
            <a:r>
              <a:rPr lang="en-US" sz="2400" b="1" dirty="0"/>
              <a:t> </a:t>
            </a:r>
            <a:r>
              <a:rPr lang="en-US" sz="2400" b="1" dirty="0" err="1" smtClean="0"/>
              <a:t>ocjenu</a:t>
            </a:r>
            <a:endParaRPr lang="en-US" sz="2400" b="1" dirty="0"/>
          </a:p>
          <a:p>
            <a:pPr marL="365760" lvl="1" indent="-256032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en-US" sz="2400" b="1" dirty="0" smtClean="0"/>
              <a:t> </a:t>
            </a:r>
            <a:r>
              <a:rPr lang="en-US" sz="2400" b="1" dirty="0" err="1"/>
              <a:t>ishodi</a:t>
            </a:r>
            <a:r>
              <a:rPr lang="en-US" sz="2400" b="1" dirty="0"/>
              <a:t> učenja </a:t>
            </a:r>
            <a:r>
              <a:rPr lang="en-US" sz="2400" b="1" dirty="0" err="1"/>
              <a:t>moraju</a:t>
            </a:r>
            <a:r>
              <a:rPr lang="en-US" sz="2400" b="1" dirty="0"/>
              <a:t> </a:t>
            </a:r>
            <a:r>
              <a:rPr lang="en-US" sz="2400" b="1" dirty="0" err="1"/>
              <a:t>biti</a:t>
            </a:r>
            <a:r>
              <a:rPr lang="en-US" sz="2400" b="1" dirty="0"/>
              <a:t> </a:t>
            </a:r>
            <a:r>
              <a:rPr lang="en-US" sz="2400" b="1" dirty="0" err="1"/>
              <a:t>realistični</a:t>
            </a:r>
            <a:r>
              <a:rPr lang="en-US" sz="2400" b="1" dirty="0"/>
              <a:t> u </a:t>
            </a:r>
            <a:r>
              <a:rPr lang="en-US" sz="2400" b="1" dirty="0" err="1"/>
              <a:t>procjeni</a:t>
            </a:r>
            <a:r>
              <a:rPr lang="en-US" sz="2400" b="1" dirty="0"/>
              <a:t> </a:t>
            </a:r>
            <a:r>
              <a:rPr lang="en-US" sz="2400" b="1" dirty="0" err="1" smtClean="0"/>
              <a:t>postignuća</a:t>
            </a:r>
            <a:r>
              <a:rPr lang="hr-HR" sz="2400" b="1" dirty="0"/>
              <a:t> </a:t>
            </a:r>
            <a:r>
              <a:rPr lang="hr-HR" sz="2400" b="1" dirty="0" smtClean="0"/>
              <a:t>učenika</a:t>
            </a:r>
            <a:r>
              <a:rPr lang="en-US" sz="2400" b="1" dirty="0" smtClean="0"/>
              <a:t> </a:t>
            </a:r>
            <a:r>
              <a:rPr lang="en-US" sz="2400" b="1" dirty="0"/>
              <a:t>i ne </a:t>
            </a:r>
            <a:r>
              <a:rPr lang="en-US" sz="2400" b="1" dirty="0" err="1"/>
              <a:t>smiju</a:t>
            </a:r>
            <a:r>
              <a:rPr lang="en-US" sz="2400" b="1" dirty="0"/>
              <a:t> se </a:t>
            </a:r>
            <a:r>
              <a:rPr lang="en-US" sz="2400" b="1" dirty="0" err="1"/>
              <a:t>postavljati</a:t>
            </a:r>
            <a:r>
              <a:rPr lang="en-US" sz="2400" b="1" dirty="0"/>
              <a:t> na </a:t>
            </a:r>
            <a:r>
              <a:rPr lang="en-US" sz="2400" b="1" dirty="0" err="1"/>
              <a:t>razinu</a:t>
            </a:r>
            <a:r>
              <a:rPr lang="en-US" sz="2400" b="1" dirty="0"/>
              <a:t> </a:t>
            </a:r>
            <a:r>
              <a:rPr lang="en-US" sz="2400" b="1" dirty="0" err="1"/>
              <a:t>koja</a:t>
            </a:r>
            <a:r>
              <a:rPr lang="en-US" sz="2400" b="1" dirty="0"/>
              <a:t> </a:t>
            </a:r>
            <a:r>
              <a:rPr lang="en-US" sz="2400" b="1" dirty="0" err="1" smtClean="0"/>
              <a:t>odgovara</a:t>
            </a:r>
            <a:r>
              <a:rPr lang="hr-HR" sz="2400" b="1" dirty="0"/>
              <a:t> </a:t>
            </a:r>
            <a:r>
              <a:rPr lang="en-US" sz="2400" b="1" dirty="0" err="1" smtClean="0"/>
              <a:t>samo</a:t>
            </a:r>
            <a:r>
              <a:rPr lang="en-US" sz="2400" b="1" dirty="0" smtClean="0"/>
              <a:t> </a:t>
            </a:r>
            <a:r>
              <a:rPr lang="en-US" sz="2400" b="1" dirty="0" err="1"/>
              <a:t>najboljim</a:t>
            </a:r>
            <a:r>
              <a:rPr lang="en-US" sz="2400" b="1" dirty="0"/>
              <a:t> </a:t>
            </a:r>
            <a:r>
              <a:rPr lang="hr-HR" sz="2400" b="1" dirty="0" smtClean="0"/>
              <a:t>učenic</a:t>
            </a:r>
            <a:r>
              <a:rPr lang="en-US" sz="2400" b="1" dirty="0" err="1" smtClean="0"/>
              <a:t>ima</a:t>
            </a:r>
            <a:r>
              <a:rPr lang="en-US" sz="2400" b="1" dirty="0" smtClean="0"/>
              <a:t> </a:t>
            </a:r>
            <a:endParaRPr lang="en-US" sz="2400" b="1" dirty="0"/>
          </a:p>
          <a:p>
            <a:pPr marL="365760" lvl="1" indent="-256032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en-US" sz="2400" b="1" dirty="0" smtClean="0"/>
              <a:t> </a:t>
            </a:r>
            <a:r>
              <a:rPr lang="en-US" sz="2400" b="1" dirty="0" err="1"/>
              <a:t>ishodi</a:t>
            </a:r>
            <a:r>
              <a:rPr lang="en-US" sz="2400" b="1" dirty="0"/>
              <a:t> učenja </a:t>
            </a:r>
            <a:r>
              <a:rPr lang="en-US" sz="2400" b="1" dirty="0" err="1"/>
              <a:t>obuhvaćaju</a:t>
            </a:r>
            <a:r>
              <a:rPr lang="en-US" sz="2400" b="1" dirty="0"/>
              <a:t> </a:t>
            </a:r>
            <a:r>
              <a:rPr lang="en-US" sz="2400" b="1" dirty="0" err="1"/>
              <a:t>znanja</a:t>
            </a:r>
            <a:r>
              <a:rPr lang="en-US" sz="2400" b="1" dirty="0"/>
              <a:t>, </a:t>
            </a:r>
            <a:r>
              <a:rPr lang="en-US" sz="2400" b="1" dirty="0" err="1"/>
              <a:t>glavne</a:t>
            </a:r>
            <a:r>
              <a:rPr lang="en-US" sz="2400" b="1" dirty="0"/>
              <a:t> </a:t>
            </a:r>
            <a:r>
              <a:rPr lang="en-US" sz="2400" b="1" dirty="0" err="1"/>
              <a:t>vještine</a:t>
            </a:r>
            <a:r>
              <a:rPr lang="en-US" sz="2400" b="1" dirty="0"/>
              <a:t>, </a:t>
            </a:r>
            <a:r>
              <a:rPr lang="en-US" sz="2400" b="1" dirty="0" err="1" smtClean="0"/>
              <a:t>kognitivne</a:t>
            </a:r>
            <a:r>
              <a:rPr lang="hr-HR" sz="2400" b="1" dirty="0" smtClean="0"/>
              <a:t> </a:t>
            </a:r>
            <a:r>
              <a:rPr lang="en-US" sz="2400" b="1" dirty="0" err="1" smtClean="0"/>
              <a:t>vještine</a:t>
            </a:r>
            <a:r>
              <a:rPr lang="en-US" sz="2400" b="1" dirty="0"/>
              <a:t>, </a:t>
            </a:r>
            <a:r>
              <a:rPr lang="en-US" sz="2400" b="1" dirty="0" err="1" smtClean="0"/>
              <a:t>specifične</a:t>
            </a:r>
            <a:r>
              <a:rPr lang="en-US" sz="2400" b="1" dirty="0" smtClean="0"/>
              <a:t> </a:t>
            </a:r>
            <a:r>
              <a:rPr lang="en-US" sz="2400" b="1" dirty="0" err="1"/>
              <a:t>vještine</a:t>
            </a:r>
            <a:r>
              <a:rPr lang="en-US" sz="2400" b="1" dirty="0"/>
              <a:t> </a:t>
            </a:r>
            <a:r>
              <a:rPr lang="en-US" sz="2400" b="1" dirty="0" err="1"/>
              <a:t>vezane</a:t>
            </a:r>
            <a:r>
              <a:rPr lang="en-US" sz="2400" b="1" dirty="0"/>
              <a:t> </a:t>
            </a:r>
            <a:r>
              <a:rPr lang="en-US" sz="2400" b="1" dirty="0" err="1"/>
              <a:t>za</a:t>
            </a:r>
            <a:r>
              <a:rPr lang="en-US" sz="2400" b="1" dirty="0"/>
              <a:t> </a:t>
            </a:r>
            <a:r>
              <a:rPr lang="en-US" sz="2400" b="1" dirty="0" err="1" smtClean="0"/>
              <a:t>temu</a:t>
            </a:r>
            <a:r>
              <a:rPr lang="hr-HR" sz="2400" b="1" dirty="0" smtClean="0"/>
              <a:t> </a:t>
            </a:r>
            <a:r>
              <a:rPr lang="en-US" sz="2400" b="1" dirty="0" err="1" smtClean="0"/>
              <a:t>programa</a:t>
            </a:r>
            <a:r>
              <a:rPr lang="en-US" sz="2400" b="1" dirty="0" smtClean="0">
                <a:ea typeface="Calibri"/>
                <a:cs typeface="Times New Roman"/>
              </a:rPr>
              <a:t>.</a:t>
            </a:r>
            <a:endParaRPr lang="hr-HR" sz="2400" b="1" dirty="0" smtClean="0">
              <a:ea typeface="Calibri"/>
              <a:cs typeface="Times New Roman"/>
            </a:endParaRPr>
          </a:p>
          <a:p>
            <a:pPr>
              <a:spcBef>
                <a:spcPts val="300"/>
              </a:spcBef>
              <a:spcAft>
                <a:spcPts val="200"/>
              </a:spcAft>
            </a:pP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72326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142844" y="333375"/>
            <a:ext cx="7273956" cy="1143000"/>
          </a:xfrm>
        </p:spPr>
        <p:txBody>
          <a:bodyPr>
            <a:normAutofit/>
          </a:bodyPr>
          <a:lstStyle/>
          <a:p>
            <a:r>
              <a:rPr lang="hr-HR" sz="4000" dirty="0" smtClean="0">
                <a:latin typeface="Algerian" pitchFamily="82" charset="0"/>
              </a:rPr>
              <a:t>Komponente ishoda učenja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42910" y="1500174"/>
            <a:ext cx="8064500" cy="5113337"/>
          </a:xfrm>
        </p:spPr>
        <p:txBody>
          <a:bodyPr>
            <a:normAutofit fontScale="77500" lnSpcReduction="20000"/>
          </a:bodyPr>
          <a:lstStyle/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hr-HR" sz="3000" b="1" i="1" dirty="0" smtClean="0">
                <a:solidFill>
                  <a:srgbClr val="0070C0"/>
                </a:solidFill>
              </a:rPr>
              <a:t>Ishod =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hr-HR" sz="3000" b="1" i="1" dirty="0" smtClean="0">
                <a:solidFill>
                  <a:srgbClr val="0070C0"/>
                </a:solidFill>
              </a:rPr>
              <a:t>	 </a:t>
            </a:r>
            <a:r>
              <a:rPr lang="hr-HR" sz="3000" b="1" i="1" dirty="0">
                <a:solidFill>
                  <a:srgbClr val="0070C0"/>
                </a:solidFill>
              </a:rPr>
              <a:t>izvedba </a:t>
            </a:r>
            <a:r>
              <a:rPr lang="hr-HR" sz="3000" b="1" i="1" dirty="0" smtClean="0">
                <a:solidFill>
                  <a:srgbClr val="0070C0"/>
                </a:solidFill>
              </a:rPr>
              <a:t>     +    sadržaj                   +        kriterij</a:t>
            </a:r>
            <a:endParaRPr lang="hr-HR" sz="3000" b="1" i="1" dirty="0">
              <a:solidFill>
                <a:srgbClr val="0070C0"/>
              </a:solidFill>
            </a:endParaRPr>
          </a:p>
          <a:p>
            <a:pPr marL="69850" indent="0">
              <a:buNone/>
              <a:defRPr/>
            </a:pPr>
            <a:r>
              <a:rPr lang="hr-HR" sz="3000" dirty="0" smtClean="0"/>
              <a:t>       </a:t>
            </a:r>
            <a:r>
              <a:rPr lang="hr-HR" sz="2600" b="1" i="1" dirty="0" smtClean="0">
                <a:solidFill>
                  <a:srgbClr val="FF0000"/>
                </a:solidFill>
              </a:rPr>
              <a:t>aktivni glagol</a:t>
            </a:r>
            <a:r>
              <a:rPr lang="hr-HR" sz="2600" b="1" dirty="0" smtClean="0"/>
              <a:t>      +    </a:t>
            </a:r>
            <a:r>
              <a:rPr lang="hr-HR" sz="2600" b="1" i="1" dirty="0" smtClean="0">
                <a:solidFill>
                  <a:srgbClr val="FF0000"/>
                </a:solidFill>
              </a:rPr>
              <a:t>uvjeti unutar               </a:t>
            </a:r>
            <a:r>
              <a:rPr lang="hr-HR" sz="2600" b="1" dirty="0" smtClean="0"/>
              <a:t>+  </a:t>
            </a:r>
            <a:r>
              <a:rPr lang="hr-HR" sz="2600" b="1" i="1" dirty="0" smtClean="0">
                <a:solidFill>
                  <a:srgbClr val="FF0000"/>
                </a:solidFill>
              </a:rPr>
              <a:t>razina  </a:t>
            </a:r>
            <a:r>
              <a:rPr lang="hr-HR" sz="2600" b="1" dirty="0" smtClean="0">
                <a:solidFill>
                  <a:srgbClr val="FF0000"/>
                </a:solidFill>
              </a:rPr>
              <a:t>izvedbe</a:t>
            </a:r>
          </a:p>
          <a:p>
            <a:pPr marL="69850" indent="0">
              <a:buNone/>
              <a:defRPr/>
            </a:pPr>
            <a:r>
              <a:rPr lang="hr-HR" sz="2600" b="1" i="1" dirty="0" smtClean="0">
                <a:solidFill>
                  <a:srgbClr val="FF0000"/>
                </a:solidFill>
              </a:rPr>
              <a:t>			kojeg</a:t>
            </a:r>
            <a:r>
              <a:rPr lang="hr-HR" sz="2600" b="1" dirty="0" smtClean="0"/>
              <a:t> </a:t>
            </a:r>
            <a:r>
              <a:rPr lang="hr-HR" sz="2600" b="1" i="1" dirty="0" smtClean="0">
                <a:solidFill>
                  <a:srgbClr val="FF0000"/>
                </a:solidFill>
              </a:rPr>
              <a:t>se izvedba</a:t>
            </a:r>
          </a:p>
          <a:p>
            <a:pPr marL="69850" indent="0">
              <a:buNone/>
              <a:defRPr/>
            </a:pPr>
            <a:r>
              <a:rPr lang="hr-HR" sz="2600" b="1" i="1" dirty="0" smtClean="0">
                <a:solidFill>
                  <a:srgbClr val="FF0000"/>
                </a:solidFill>
              </a:rPr>
              <a:t>			 postiže</a:t>
            </a:r>
            <a:r>
              <a:rPr lang="hr-HR" sz="2600" b="1" dirty="0" smtClean="0"/>
              <a:t> </a:t>
            </a:r>
            <a:endParaRPr lang="hr-HR" sz="2600" b="1" i="1" dirty="0" smtClean="0"/>
          </a:p>
          <a:p>
            <a:pPr eaLnBrk="1" hangingPunct="1">
              <a:defRPr/>
            </a:pPr>
            <a:r>
              <a:rPr lang="hr-HR" sz="2600" b="1" i="1" dirty="0" smtClean="0">
                <a:solidFill>
                  <a:srgbClr val="0070C0"/>
                </a:solidFill>
              </a:rPr>
              <a:t>Izvedba</a:t>
            </a:r>
            <a:r>
              <a:rPr lang="hr-HR" sz="2600" b="1" i="1" dirty="0" smtClean="0"/>
              <a:t> -  na kraju određenog razdoblja učenja očekuje se 	          da će učenik  biti sposoban učiniti … (</a:t>
            </a:r>
            <a:r>
              <a:rPr lang="hr-HR" sz="2600" b="1" i="1" dirty="0" smtClean="0">
                <a:solidFill>
                  <a:srgbClr val="FF0000"/>
                </a:solidFill>
              </a:rPr>
              <a:t>A G</a:t>
            </a:r>
            <a:r>
              <a:rPr lang="hr-HR" sz="2600" b="1" i="1" dirty="0" smtClean="0"/>
              <a:t>)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endParaRPr lang="hr-HR" sz="2600" b="1" i="1" dirty="0" smtClean="0"/>
          </a:p>
          <a:p>
            <a:pPr eaLnBrk="1" hangingPunct="1">
              <a:defRPr/>
            </a:pPr>
            <a:r>
              <a:rPr lang="hr-HR" sz="2600" b="1" i="1" dirty="0" smtClean="0">
                <a:solidFill>
                  <a:srgbClr val="0070C0"/>
                </a:solidFill>
              </a:rPr>
              <a:t>Sadržaj/uvjet</a:t>
            </a:r>
            <a:r>
              <a:rPr lang="hr-HR" sz="2600" b="1" i="1" dirty="0" smtClean="0"/>
              <a:t> - </a:t>
            </a:r>
            <a:r>
              <a:rPr lang="hr-HR" sz="2600" b="1" dirty="0" smtClean="0"/>
              <a:t>na </a:t>
            </a:r>
            <a:r>
              <a:rPr lang="hr-HR" sz="2600" b="1" dirty="0"/>
              <a:t>čemu ili s čime učenik izvodi aktivnost </a:t>
            </a:r>
            <a:r>
              <a:rPr lang="hr-HR" sz="2600" b="1" dirty="0" smtClean="0"/>
              <a:t>ili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hr-HR" sz="2600" b="1" dirty="0"/>
              <a:t> </a:t>
            </a:r>
            <a:r>
              <a:rPr lang="hr-HR" sz="2600" b="1" dirty="0" smtClean="0"/>
              <a:t>                             način </a:t>
            </a:r>
            <a:r>
              <a:rPr lang="hr-HR" sz="2600" b="1" dirty="0"/>
              <a:t>na koji se aktivnost izvodi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pl-PL" sz="2600" b="1" dirty="0"/>
              <a:t> </a:t>
            </a:r>
            <a:r>
              <a:rPr lang="pl-PL" sz="2600" b="1" dirty="0" smtClean="0"/>
              <a:t>                           - u </a:t>
            </a:r>
            <a:r>
              <a:rPr lang="pl-PL" sz="2600" b="1" dirty="0"/>
              <a:t>kojem kontekstu (u kojim situacijama, za </a:t>
            </a:r>
            <a:r>
              <a:rPr lang="pl-PL" sz="2600" b="1" dirty="0" smtClean="0"/>
              <a:t>      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pl-PL" sz="2600" b="1" dirty="0"/>
              <a:t> </a:t>
            </a:r>
            <a:r>
              <a:rPr lang="pl-PL" sz="2600" b="1" dirty="0" smtClean="0"/>
              <a:t>                             koje </a:t>
            </a:r>
            <a:r>
              <a:rPr lang="pl-PL" sz="2600" b="1" dirty="0"/>
              <a:t>probleme</a:t>
            </a:r>
            <a:r>
              <a:rPr lang="pl-PL" sz="2600" b="1" dirty="0" smtClean="0"/>
              <a:t>)</a:t>
            </a:r>
            <a:endParaRPr lang="pl-PL" sz="2600" b="1" dirty="0"/>
          </a:p>
          <a:p>
            <a:pPr eaLnBrk="1" hangingPunct="1">
              <a:defRPr/>
            </a:pPr>
            <a:r>
              <a:rPr lang="pl-PL" sz="2600" b="1" i="1" dirty="0" smtClean="0">
                <a:solidFill>
                  <a:srgbClr val="0070C0"/>
                </a:solidFill>
              </a:rPr>
              <a:t>Kriterij</a:t>
            </a:r>
            <a:r>
              <a:rPr lang="pl-PL" sz="2600" b="1" dirty="0" smtClean="0"/>
              <a:t> - </a:t>
            </a:r>
            <a:r>
              <a:rPr lang="hr-HR" sz="2600" b="1" dirty="0"/>
              <a:t>t</a:t>
            </a:r>
            <a:r>
              <a:rPr lang="hr-HR" sz="2600" b="1" dirty="0" smtClean="0"/>
              <a:t>očnost/kvaliteta</a:t>
            </a:r>
            <a:r>
              <a:rPr lang="hr-HR" sz="2600" b="1" dirty="0"/>
              <a:t>, kvantiteta, vremensko </a:t>
            </a:r>
            <a:r>
              <a:rPr lang="hr-HR" sz="2600" b="1" dirty="0" smtClean="0"/>
              <a:t>ograničenje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hr-HR" sz="2600" b="1" dirty="0" smtClean="0"/>
              <a:t>               - razina </a:t>
            </a:r>
            <a:r>
              <a:rPr lang="hr-HR" sz="2600" b="1" dirty="0"/>
              <a:t>izvedbe koja se očekuje kao pokazatelj da </a:t>
            </a:r>
            <a:r>
              <a:rPr lang="hr-HR" sz="2600" b="1" dirty="0" smtClean="0"/>
              <a:t>je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r>
              <a:rPr lang="hr-HR" sz="2600" b="1" dirty="0"/>
              <a:t> </a:t>
            </a:r>
            <a:r>
              <a:rPr lang="hr-HR" sz="2600" b="1" dirty="0" smtClean="0"/>
              <a:t>                učenje postignuto</a:t>
            </a:r>
          </a:p>
          <a:p>
            <a:pPr marL="69850" indent="0" eaLnBrk="1" hangingPunct="1">
              <a:buFont typeface="Wingdings 2" pitchFamily="18" charset="2"/>
              <a:buNone/>
              <a:defRPr/>
            </a:pPr>
            <a:endParaRPr lang="hr-HR" sz="2000" dirty="0"/>
          </a:p>
          <a:p>
            <a:pPr eaLnBrk="1" hangingPunct="1">
              <a:defRPr/>
            </a:pPr>
            <a:endParaRPr lang="pl-PL" sz="2000" dirty="0"/>
          </a:p>
          <a:p>
            <a:pPr eaLnBrk="1" hangingPunct="1">
              <a:defRPr/>
            </a:pPr>
            <a:endParaRPr lang="hr-HR" sz="2000" i="1" dirty="0" smtClean="0"/>
          </a:p>
          <a:p>
            <a:pPr marL="69850" indent="0" eaLnBrk="1" hangingPunct="1">
              <a:buFont typeface="Wingdings 2" pitchFamily="18" charset="2"/>
              <a:buNone/>
              <a:defRPr/>
            </a:pPr>
            <a:endParaRPr lang="hr-HR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2844" y="333375"/>
            <a:ext cx="72739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AKTIVNOSTI: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57158" y="1285860"/>
            <a:ext cx="8329642" cy="48403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1" indent="-256032" algn="l" defTabSz="914400" rtl="0" eaLnBrk="1" fontAlgn="auto" latinLnBrk="0" hangingPunct="1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SzTx/>
              <a:buFont typeface="Wingdings 3"/>
              <a:buChar char=""/>
              <a:tabLst/>
              <a:defRPr/>
            </a:pP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Podjela u skupine prema</a:t>
            </a:r>
            <a:r>
              <a:rPr kumimoji="0" lang="hr-H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interesima sudionika                       5´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1" indent="-256032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lang="hr-HR" sz="2400" b="1" dirty="0" smtClean="0"/>
              <a:t>Odabir nastavne cjeline na razini skupine                                5´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1" indent="-256032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Font typeface="Wingdings 3"/>
              <a:buChar char="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hr-HR" sz="2400" b="1" dirty="0" smtClean="0"/>
              <a:t>Individualno pisanje ishoda učenja za odabranu cjelinu      5´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1" indent="-256032" algn="l" defTabSz="914400" rtl="0" eaLnBrk="1" fontAlgn="auto" latinLnBrk="0" hangingPunct="1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SzTx/>
              <a:buFont typeface="Wingdings 3"/>
              <a:buChar char=""/>
              <a:tabLst/>
              <a:defRPr/>
            </a:pPr>
            <a:r>
              <a:rPr lang="hr-HR" sz="2400" b="1" dirty="0" smtClean="0"/>
              <a:t>Usklađivanje ishoda učenja u skupini. Razrada ishoda za pojedinu ocjenu – pisanje kriterija ocjenjivanja, u skupini  15´</a:t>
            </a:r>
          </a:p>
          <a:p>
            <a:pPr marL="365760" marR="0" lvl="1" indent="-256032" algn="l" defTabSz="914400" rtl="0" eaLnBrk="1" fontAlgn="auto" latinLnBrk="0" hangingPunct="1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SzTx/>
              <a:buFont typeface="Wingdings 3"/>
              <a:buChar char=""/>
              <a:tabLst/>
              <a:defRPr/>
            </a:pP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Calibri"/>
                <a:cs typeface="Times New Roman"/>
              </a:rPr>
              <a:t>Pripremanje zadataka u skupini za pisanu provjeru znanja</a:t>
            </a:r>
            <a:r>
              <a:rPr kumimoji="0" lang="hr-HR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Calibri"/>
                <a:cs typeface="Times New Roman"/>
              </a:rPr>
              <a:t> (samo formulirati zadatak)                                                           10´</a:t>
            </a:r>
          </a:p>
          <a:p>
            <a:pPr marL="365760" marR="0" lvl="1" indent="-256032" algn="l" defTabSz="914400" rtl="0" eaLnBrk="1" fontAlgn="auto" latinLnBrk="0" hangingPunct="1">
              <a:lnSpc>
                <a:spcPct val="135000"/>
              </a:lnSpc>
              <a:spcBef>
                <a:spcPts val="300"/>
              </a:spcBef>
              <a:spcAft>
                <a:spcPts val="200"/>
              </a:spcAft>
              <a:buClr>
                <a:schemeClr val="accent1"/>
              </a:buClr>
              <a:buSzTx/>
              <a:buFont typeface="Wingdings 3"/>
              <a:buChar char=""/>
              <a:tabLst/>
              <a:defRPr/>
            </a:pPr>
            <a:r>
              <a:rPr lang="hr-HR" sz="2400" b="1" baseline="0" dirty="0" smtClean="0">
                <a:ea typeface="Calibri"/>
                <a:cs typeface="Times New Roman"/>
              </a:rPr>
              <a:t>Kratki</a:t>
            </a:r>
            <a:r>
              <a:rPr lang="hr-HR" sz="2400" b="1" dirty="0" smtClean="0">
                <a:ea typeface="Calibri"/>
                <a:cs typeface="Times New Roman"/>
              </a:rPr>
              <a:t> osvrt na ostvarenost ishoda postavljenih za sudionike radionice – evaluacija                                                                    5´</a:t>
            </a:r>
            <a:endParaRPr kumimoji="0" lang="hr-H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474</Words>
  <Application>Microsoft Office PowerPoint</Application>
  <PresentationFormat>Prikaz na zaslonu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Office Theme</vt:lpstr>
      <vt:lpstr>Od plana preko kriterija do pisane provjere, prateći ishode!</vt:lpstr>
      <vt:lpstr>ISHODI današnjeg rada:</vt:lpstr>
      <vt:lpstr>ŠTO SU ISHODI UČENJA?</vt:lpstr>
      <vt:lpstr>Slajd 4</vt:lpstr>
      <vt:lpstr>Slajd 5</vt:lpstr>
      <vt:lpstr>Što moramo imati na umu?</vt:lpstr>
      <vt:lpstr>I što još? </vt:lpstr>
      <vt:lpstr>Komponente ishoda učenja</vt:lpstr>
      <vt:lpstr>Slajd 9</vt:lpstr>
      <vt:lpstr>LITERATURA: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Mišonja za PC (mouse,pointer)</dc:title>
  <dc:creator>Matko</dc:creator>
  <cp:lastModifiedBy>nlesar</cp:lastModifiedBy>
  <cp:revision>55</cp:revision>
  <dcterms:created xsi:type="dcterms:W3CDTF">2014-05-13T13:47:29Z</dcterms:created>
  <dcterms:modified xsi:type="dcterms:W3CDTF">2017-07-12T08:33:39Z</dcterms:modified>
</cp:coreProperties>
</file>