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51" r:id="rId10"/>
    <p:sldId id="352" r:id="rId11"/>
    <p:sldId id="353" r:id="rId12"/>
    <p:sldId id="354" r:id="rId13"/>
    <p:sldId id="355" r:id="rId14"/>
    <p:sldId id="357" r:id="rId15"/>
    <p:sldId id="358" r:id="rId16"/>
    <p:sldId id="290" r:id="rId17"/>
    <p:sldId id="361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8" r:id="rId35"/>
    <p:sldId id="307" r:id="rId36"/>
    <p:sldId id="309" r:id="rId37"/>
    <p:sldId id="310" r:id="rId38"/>
    <p:sldId id="311" r:id="rId39"/>
    <p:sldId id="359" r:id="rId40"/>
    <p:sldId id="312" r:id="rId41"/>
    <p:sldId id="313" r:id="rId42"/>
    <p:sldId id="314" r:id="rId43"/>
    <p:sldId id="339" r:id="rId44"/>
    <p:sldId id="363" r:id="rId45"/>
    <p:sldId id="340" r:id="rId46"/>
    <p:sldId id="341" r:id="rId47"/>
    <p:sldId id="317" r:id="rId48"/>
    <p:sldId id="318" r:id="rId49"/>
    <p:sldId id="364" r:id="rId50"/>
    <p:sldId id="365" r:id="rId51"/>
    <p:sldId id="369" r:id="rId52"/>
    <p:sldId id="319" r:id="rId53"/>
    <p:sldId id="320" r:id="rId54"/>
    <p:sldId id="366" r:id="rId55"/>
    <p:sldId id="367" r:id="rId56"/>
    <p:sldId id="370" r:id="rId57"/>
    <p:sldId id="323" r:id="rId58"/>
    <p:sldId id="337" r:id="rId59"/>
    <p:sldId id="375" r:id="rId60"/>
    <p:sldId id="377" r:id="rId61"/>
    <p:sldId id="376" r:id="rId6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0" y="-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92CA60-280D-42B0-B24D-79FE1EB021B5}" type="datetimeFigureOut">
              <a:rPr lang="hr-HR" smtClean="0"/>
              <a:pPr/>
              <a:t>11.7.2017.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hr-HR" smtClean="0"/>
              <a:t>DRŽAVNI SKUP UČITELJA I NASTAVNIKA MATEMATIKE 26.-28.6.2017. NCVVO © Sva prava pridržana.  </a:t>
            </a:r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DA47E-9616-414D-89C2-2078570C6995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5939400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0490750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latinLnBrk="0">
      <a:spcBef>
        <a:spcPts val="400"/>
      </a:spcBef>
      <a:defRPr sz="1200">
        <a:latin typeface="+mj-lt"/>
        <a:ea typeface="+mj-ea"/>
        <a:cs typeface="+mj-cs"/>
        <a:sym typeface="Calibri"/>
      </a:defRPr>
    </a:lvl1pPr>
    <a:lvl2pPr indent="2286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2pPr>
    <a:lvl3pPr indent="457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3pPr>
    <a:lvl4pPr indent="6858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4pPr>
    <a:lvl5pPr indent="9144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5pPr>
    <a:lvl6pPr indent="11430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6pPr>
    <a:lvl7pPr indent="13716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7pPr>
    <a:lvl8pPr indent="16002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8pPr>
    <a:lvl9pPr indent="1828800" latinLnBrk="0">
      <a:spcBef>
        <a:spcPts val="400"/>
      </a:spcBef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768359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101385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7309" y="74609"/>
            <a:ext cx="2120904" cy="769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313112" y="188912"/>
            <a:ext cx="9690101" cy="7288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.jpeg" descr="image.jpe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517185" y="92075"/>
            <a:ext cx="1587504" cy="669925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Broj slajd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kst naslova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Tekst naslova</a:t>
            </a:r>
          </a:p>
        </p:txBody>
      </p:sp>
      <p:sp>
        <p:nvSpPr>
          <p:cNvPr id="26" name="Tijelo razine jedan…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Tijelo razine jedan</a:t>
            </a:r>
          </a:p>
          <a:p>
            <a:pPr lvl="1"/>
            <a:r>
              <a:t>Tijelo razine dva</a:t>
            </a:r>
          </a:p>
          <a:p>
            <a:pPr lvl="2"/>
            <a:r>
              <a:t>Tijelo razine tri</a:t>
            </a:r>
          </a:p>
          <a:p>
            <a:pPr lvl="3"/>
            <a:r>
              <a:t>Tijelo razine četiri</a:t>
            </a:r>
          </a:p>
          <a:p>
            <a:pPr lvl="4"/>
            <a:r>
              <a:t>Tijelo razine pet</a:t>
            </a:r>
          </a:p>
        </p:txBody>
      </p:sp>
      <p:sp>
        <p:nvSpPr>
          <p:cNvPr id="27" name="Broj slajd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Broj slajd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Broj slajda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.png" descr="image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87309" y="74609"/>
            <a:ext cx="2120904" cy="769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.png" descr="image.png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3313112" y="188912"/>
            <a:ext cx="9690101" cy="7288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age.jpeg" descr="image.jpeg"/>
          <p:cNvPicPr>
            <a:picLocks noChangeAspect="1"/>
          </p:cNvPicPr>
          <p:nvPr/>
        </p:nvPicPr>
        <p:blipFill>
          <a:blip r:embed="rId8" cstate="print">
            <a:extLst/>
          </a:blip>
          <a:stretch>
            <a:fillRect/>
          </a:stretch>
        </p:blipFill>
        <p:spPr>
          <a:xfrm>
            <a:off x="10517185" y="92075"/>
            <a:ext cx="1587504" cy="669925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.png" descr="image.png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3313112" y="188912"/>
            <a:ext cx="9690101" cy="7288215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kst naslova"/>
          <p:cNvSpPr>
            <a:spLocks noGrp="1"/>
          </p:cNvSpPr>
          <p:nvPr>
            <p:ph type="title"/>
          </p:nvPr>
        </p:nvSpPr>
        <p:spPr>
          <a:xfrm>
            <a:off x="609600" y="274635"/>
            <a:ext cx="10972800" cy="11430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Tekst naslova</a:t>
            </a:r>
          </a:p>
        </p:txBody>
      </p:sp>
      <p:sp>
        <p:nvSpPr>
          <p:cNvPr id="7" name="Tijelo razine jedan…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Tijelo razine jedan</a:t>
            </a:r>
          </a:p>
          <a:p>
            <a:pPr lvl="1"/>
            <a:r>
              <a:t>Tijelo razine dva</a:t>
            </a:r>
          </a:p>
          <a:p>
            <a:pPr lvl="2"/>
            <a:r>
              <a:t>Tijelo razine tri</a:t>
            </a:r>
          </a:p>
          <a:p>
            <a:pPr lvl="3"/>
            <a:r>
              <a:t>Tijelo razine četiri</a:t>
            </a:r>
          </a:p>
          <a:p>
            <a:pPr lvl="4"/>
            <a:r>
              <a:t>Tijelo razine pet</a:t>
            </a:r>
          </a:p>
        </p:txBody>
      </p:sp>
      <p:sp>
        <p:nvSpPr>
          <p:cNvPr id="8" name="Broj slajda"/>
          <p:cNvSpPr>
            <a:spLocks noGrp="1"/>
          </p:cNvSpPr>
          <p:nvPr>
            <p:ph type="sldNum" sz="quarter" idx="2"/>
          </p:nvPr>
        </p:nvSpPr>
        <p:spPr>
          <a:xfrm>
            <a:off x="11318423" y="6404294"/>
            <a:ext cx="263979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hf sldNum="0" hdr="0" dt="0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ln>
            <a:noFill/>
          </a:ln>
          <a:solidFill>
            <a:srgbClr val="00206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image.jpeg" descr="image.jpe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695949" y="-1678"/>
            <a:ext cx="4827588" cy="68294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sp>
        <p:nvSpPr>
          <p:cNvPr id="87" name="DRŽAVE SUDIONICE – ČETVRTI RAZRED OSNOVNE ŠKOLE…"/>
          <p:cNvSpPr/>
          <p:nvPr/>
        </p:nvSpPr>
        <p:spPr>
          <a:xfrm>
            <a:off x="906462" y="1812983"/>
            <a:ext cx="9264651" cy="3551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b="1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DRŽAVE SUDIONICE – ČETVRTI RAZRED OSNOVNE ŠKOLE</a:t>
            </a:r>
          </a:p>
          <a:p>
            <a:pPr>
              <a:defRPr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Australija</a:t>
            </a:r>
            <a:r>
              <a:rPr dirty="0"/>
              <a:t>, Bahrein, </a:t>
            </a:r>
            <a:r>
              <a:rPr dirty="0" err="1"/>
              <a:t>Belgija</a:t>
            </a:r>
            <a:r>
              <a:rPr dirty="0"/>
              <a:t> (fl.), </a:t>
            </a:r>
            <a:r>
              <a:rPr dirty="0" err="1"/>
              <a:t>Bugarska</a:t>
            </a:r>
            <a:r>
              <a:rPr dirty="0"/>
              <a:t>, </a:t>
            </a:r>
            <a:r>
              <a:rPr dirty="0" err="1"/>
              <a:t>Cipar</a:t>
            </a:r>
            <a:r>
              <a:rPr dirty="0"/>
              <a:t>, </a:t>
            </a:r>
            <a:r>
              <a:rPr dirty="0" err="1"/>
              <a:t>Češka</a:t>
            </a:r>
            <a:r>
              <a:rPr dirty="0"/>
              <a:t>, </a:t>
            </a:r>
            <a:r>
              <a:rPr dirty="0" err="1"/>
              <a:t>Čile</a:t>
            </a:r>
            <a:r>
              <a:rPr dirty="0"/>
              <a:t>, </a:t>
            </a:r>
            <a:r>
              <a:rPr dirty="0" err="1"/>
              <a:t>Danska</a:t>
            </a:r>
            <a:r>
              <a:rPr dirty="0"/>
              <a:t>, </a:t>
            </a:r>
            <a:r>
              <a:rPr dirty="0" err="1"/>
              <a:t>Engleska</a:t>
            </a:r>
            <a:r>
              <a:rPr dirty="0"/>
              <a:t>, </a:t>
            </a:r>
            <a:r>
              <a:rPr dirty="0" err="1"/>
              <a:t>Finska</a:t>
            </a:r>
            <a:r>
              <a:rPr dirty="0"/>
              <a:t>, </a:t>
            </a:r>
            <a:r>
              <a:rPr dirty="0" err="1"/>
              <a:t>Francuska</a:t>
            </a:r>
            <a:r>
              <a:rPr dirty="0"/>
              <a:t>, </a:t>
            </a:r>
            <a:r>
              <a:rPr dirty="0" err="1"/>
              <a:t>Gruzija</a:t>
            </a:r>
            <a:r>
              <a:rPr dirty="0"/>
              <a:t>, Hong Kong, </a:t>
            </a:r>
            <a:r>
              <a:rPr b="1" dirty="0" err="1"/>
              <a:t>Hrvatska</a:t>
            </a:r>
            <a:r>
              <a:rPr dirty="0"/>
              <a:t>, </a:t>
            </a:r>
            <a:r>
              <a:rPr dirty="0" err="1"/>
              <a:t>Indonezija</a:t>
            </a:r>
            <a:r>
              <a:rPr dirty="0"/>
              <a:t>, Iran, </a:t>
            </a:r>
            <a:r>
              <a:rPr dirty="0" err="1"/>
              <a:t>Irska</a:t>
            </a:r>
            <a:r>
              <a:rPr dirty="0"/>
              <a:t>, </a:t>
            </a:r>
            <a:r>
              <a:rPr dirty="0" err="1"/>
              <a:t>Italija</a:t>
            </a:r>
            <a:r>
              <a:rPr dirty="0"/>
              <a:t>, Japan, </a:t>
            </a:r>
            <a:r>
              <a:rPr dirty="0" err="1"/>
              <a:t>Južna</a:t>
            </a:r>
            <a:r>
              <a:rPr dirty="0"/>
              <a:t> </a:t>
            </a:r>
            <a:r>
              <a:rPr dirty="0" err="1"/>
              <a:t>Koreja</a:t>
            </a:r>
            <a:r>
              <a:rPr dirty="0"/>
              <a:t>, </a:t>
            </a:r>
            <a:r>
              <a:rPr dirty="0" err="1"/>
              <a:t>Kanada</a:t>
            </a:r>
            <a:r>
              <a:rPr dirty="0"/>
              <a:t>, </a:t>
            </a:r>
            <a:r>
              <a:rPr dirty="0" err="1"/>
              <a:t>Katar</a:t>
            </a:r>
            <a:r>
              <a:rPr dirty="0"/>
              <a:t>, </a:t>
            </a:r>
            <a:r>
              <a:rPr dirty="0" err="1"/>
              <a:t>Kazahstan</a:t>
            </a:r>
            <a:r>
              <a:rPr dirty="0"/>
              <a:t>, </a:t>
            </a:r>
            <a:r>
              <a:rPr dirty="0" err="1"/>
              <a:t>Kuvajt</a:t>
            </a:r>
            <a:r>
              <a:rPr dirty="0"/>
              <a:t>, </a:t>
            </a:r>
            <a:r>
              <a:rPr dirty="0" err="1"/>
              <a:t>Litva</a:t>
            </a:r>
            <a:r>
              <a:rPr dirty="0"/>
              <a:t>, </a:t>
            </a:r>
            <a:r>
              <a:rPr dirty="0" err="1"/>
              <a:t>Mađarska</a:t>
            </a:r>
            <a:r>
              <a:rPr dirty="0"/>
              <a:t>, </a:t>
            </a:r>
            <a:r>
              <a:rPr dirty="0" err="1"/>
              <a:t>Maroko</a:t>
            </a:r>
            <a:r>
              <a:rPr dirty="0"/>
              <a:t>, </a:t>
            </a:r>
            <a:r>
              <a:rPr dirty="0" err="1"/>
              <a:t>Nizozemska</a:t>
            </a:r>
            <a:r>
              <a:rPr dirty="0"/>
              <a:t>, </a:t>
            </a:r>
            <a:r>
              <a:rPr dirty="0" err="1"/>
              <a:t>Norveška</a:t>
            </a:r>
            <a:r>
              <a:rPr dirty="0"/>
              <a:t> (5. </a:t>
            </a:r>
            <a:r>
              <a:rPr dirty="0" err="1"/>
              <a:t>i</a:t>
            </a:r>
            <a:r>
              <a:rPr dirty="0"/>
              <a:t> 9. </a:t>
            </a:r>
            <a:r>
              <a:rPr dirty="0" err="1"/>
              <a:t>razred</a:t>
            </a:r>
            <a:r>
              <a:rPr dirty="0"/>
              <a:t>), Novi </a:t>
            </a:r>
            <a:r>
              <a:rPr dirty="0" err="1"/>
              <a:t>Zeland</a:t>
            </a:r>
            <a:r>
              <a:rPr dirty="0"/>
              <a:t>, </a:t>
            </a:r>
            <a:r>
              <a:rPr dirty="0" err="1"/>
              <a:t>Njemačka</a:t>
            </a:r>
            <a:r>
              <a:rPr dirty="0"/>
              <a:t>, Oman, </a:t>
            </a:r>
            <a:r>
              <a:rPr dirty="0" err="1"/>
              <a:t>Poljska</a:t>
            </a:r>
            <a:r>
              <a:rPr dirty="0"/>
              <a:t>, Portugal, </a:t>
            </a:r>
            <a:r>
              <a:rPr dirty="0" err="1"/>
              <a:t>Rusija</a:t>
            </a:r>
            <a:r>
              <a:rPr dirty="0"/>
              <a:t>, </a:t>
            </a:r>
            <a:r>
              <a:rPr dirty="0" err="1"/>
              <a:t>Saudijska</a:t>
            </a:r>
            <a:r>
              <a:rPr dirty="0"/>
              <a:t> </a:t>
            </a:r>
            <a:r>
              <a:rPr dirty="0" err="1"/>
              <a:t>Arabija</a:t>
            </a:r>
            <a:r>
              <a:rPr dirty="0"/>
              <a:t>, </a:t>
            </a:r>
            <a:r>
              <a:rPr dirty="0" err="1"/>
              <a:t>Singapur</a:t>
            </a:r>
            <a:r>
              <a:rPr dirty="0"/>
              <a:t>, </a:t>
            </a:r>
            <a:r>
              <a:rPr dirty="0" err="1"/>
              <a:t>Sjedinjene</a:t>
            </a:r>
            <a:r>
              <a:rPr dirty="0"/>
              <a:t> </a:t>
            </a:r>
            <a:r>
              <a:rPr dirty="0" err="1"/>
              <a:t>Američke</a:t>
            </a:r>
            <a:r>
              <a:rPr dirty="0"/>
              <a:t> </a:t>
            </a:r>
            <a:r>
              <a:rPr dirty="0" err="1"/>
              <a:t>Države</a:t>
            </a:r>
            <a:r>
              <a:rPr dirty="0"/>
              <a:t>, </a:t>
            </a:r>
            <a:r>
              <a:rPr dirty="0" err="1"/>
              <a:t>Sjeverna</a:t>
            </a:r>
            <a:r>
              <a:rPr dirty="0"/>
              <a:t> </a:t>
            </a:r>
            <a:r>
              <a:rPr dirty="0" err="1"/>
              <a:t>Irska</a:t>
            </a:r>
            <a:r>
              <a:rPr dirty="0"/>
              <a:t>, </a:t>
            </a:r>
            <a:r>
              <a:rPr dirty="0" err="1"/>
              <a:t>Slovačka</a:t>
            </a:r>
            <a:r>
              <a:rPr dirty="0"/>
              <a:t>, </a:t>
            </a:r>
            <a:r>
              <a:rPr dirty="0" err="1"/>
              <a:t>Slovenija</a:t>
            </a:r>
            <a:r>
              <a:rPr dirty="0"/>
              <a:t>, </a:t>
            </a:r>
            <a:r>
              <a:rPr dirty="0" err="1"/>
              <a:t>Srbija</a:t>
            </a:r>
            <a:r>
              <a:rPr dirty="0"/>
              <a:t>, </a:t>
            </a:r>
            <a:r>
              <a:rPr dirty="0" err="1"/>
              <a:t>Španjolska</a:t>
            </a:r>
            <a:r>
              <a:rPr dirty="0"/>
              <a:t>, </a:t>
            </a:r>
            <a:r>
              <a:rPr dirty="0" err="1"/>
              <a:t>Švedska</a:t>
            </a:r>
            <a:r>
              <a:rPr dirty="0"/>
              <a:t>, </a:t>
            </a:r>
            <a:r>
              <a:rPr dirty="0" err="1"/>
              <a:t>Tajvan</a:t>
            </a:r>
            <a:r>
              <a:rPr dirty="0"/>
              <a:t>, </a:t>
            </a:r>
            <a:r>
              <a:rPr dirty="0" err="1"/>
              <a:t>Turska</a:t>
            </a:r>
            <a:r>
              <a:rPr dirty="0"/>
              <a:t>, </a:t>
            </a:r>
            <a:r>
              <a:rPr dirty="0" err="1"/>
              <a:t>Ujedinjeni</a:t>
            </a:r>
            <a:r>
              <a:rPr dirty="0"/>
              <a:t> </a:t>
            </a:r>
            <a:r>
              <a:rPr dirty="0" err="1"/>
              <a:t>Arapski</a:t>
            </a:r>
            <a:r>
              <a:rPr dirty="0"/>
              <a:t> Emirati</a:t>
            </a:r>
          </a:p>
          <a:p>
            <a:pPr>
              <a:defRPr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U </a:t>
            </a:r>
            <a:r>
              <a:rPr dirty="0" err="1"/>
              <a:t>istraživanje</a:t>
            </a:r>
            <a:r>
              <a:rPr dirty="0"/>
              <a:t> je </a:t>
            </a:r>
            <a:r>
              <a:rPr dirty="0" err="1"/>
              <a:t>bilo</a:t>
            </a:r>
            <a:r>
              <a:rPr dirty="0"/>
              <a:t> </a:t>
            </a:r>
            <a:r>
              <a:rPr dirty="0" err="1"/>
              <a:t>uključeno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b="1" dirty="0" err="1"/>
              <a:t>sedam</a:t>
            </a:r>
            <a:r>
              <a:rPr b="1" dirty="0"/>
              <a:t> </a:t>
            </a:r>
            <a:r>
              <a:rPr b="1" dirty="0" err="1"/>
              <a:t>referentnih</a:t>
            </a:r>
            <a:r>
              <a:rPr b="1" dirty="0"/>
              <a:t> </a:t>
            </a:r>
            <a:r>
              <a:rPr dirty="0" err="1"/>
              <a:t>sudionica</a:t>
            </a:r>
            <a:r>
              <a:rPr dirty="0"/>
              <a:t>:</a:t>
            </a:r>
          </a:p>
          <a:p>
            <a:pPr>
              <a:defRPr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Buenos Aires, Argentina; Ontario, </a:t>
            </a:r>
            <a:r>
              <a:rPr dirty="0" err="1"/>
              <a:t>Kanada</a:t>
            </a:r>
            <a:r>
              <a:rPr dirty="0"/>
              <a:t>; Quebec, </a:t>
            </a:r>
            <a:r>
              <a:rPr dirty="0" err="1"/>
              <a:t>Kanada</a:t>
            </a:r>
            <a:r>
              <a:rPr dirty="0"/>
              <a:t>; </a:t>
            </a:r>
            <a:r>
              <a:rPr dirty="0" err="1"/>
              <a:t>Norveška</a:t>
            </a:r>
            <a:r>
              <a:rPr dirty="0"/>
              <a:t>; Abu Dhabi, UAE; Dubai, UAE; Florida, SAD.</a:t>
            </a:r>
          </a:p>
        </p:txBody>
      </p:sp>
      <p:sp>
        <p:nvSpPr>
          <p:cNvPr id="88" name="Države sudionice u istraživanju…"/>
          <p:cNvSpPr/>
          <p:nvPr/>
        </p:nvSpPr>
        <p:spPr>
          <a:xfrm>
            <a:off x="2362200" y="252411"/>
            <a:ext cx="8991600" cy="114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600" b="1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Države sudionice u istraživanju </a:t>
            </a:r>
          </a:p>
          <a:p>
            <a:pPr>
              <a:defRPr sz="3600" b="1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TIMSS 2015. PRIRODOSLOVLJE</a:t>
            </a:r>
          </a:p>
        </p:txBody>
      </p:sp>
      <p:pic>
        <p:nvPicPr>
          <p:cNvPr id="89" name="C:\Users\jbculej\AppData\Local\Microsoft\Windows\Temporary Internet Files\Content.IE5\EM66OSNP\MC900431620[1].png" descr="C:\Users\jbculej\AppData\Local\Microsoft\Windows\Temporary Internet Files\Content.IE5\EM66OSNP\MC900431620[1]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624392" y="2852936"/>
            <a:ext cx="2378079" cy="2378075"/>
          </a:xfrm>
          <a:prstGeom prst="rect">
            <a:avLst/>
          </a:prstGeom>
          <a:ln w="12700">
            <a:miter lim="400000"/>
          </a:ln>
        </p:spPr>
      </p:pic>
      <p:pic>
        <p:nvPicPr>
          <p:cNvPr id="90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191132" y="3316486"/>
            <a:ext cx="1463675" cy="132238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3341995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pic>
        <p:nvPicPr>
          <p:cNvPr id="141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968500" y="1627184"/>
            <a:ext cx="3494088" cy="3200404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50%"/>
          <p:cNvSpPr/>
          <p:nvPr/>
        </p:nvSpPr>
        <p:spPr>
          <a:xfrm>
            <a:off x="1971674" y="3049584"/>
            <a:ext cx="764115" cy="497837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50%</a:t>
            </a:r>
          </a:p>
        </p:txBody>
      </p:sp>
      <p:sp>
        <p:nvSpPr>
          <p:cNvPr id="143" name="35%"/>
          <p:cNvSpPr/>
          <p:nvPr/>
        </p:nvSpPr>
        <p:spPr>
          <a:xfrm>
            <a:off x="1971674" y="3986212"/>
            <a:ext cx="764115" cy="497837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35%</a:t>
            </a:r>
          </a:p>
        </p:txBody>
      </p:sp>
      <p:sp>
        <p:nvSpPr>
          <p:cNvPr id="144" name="20%"/>
          <p:cNvSpPr/>
          <p:nvPr/>
        </p:nvSpPr>
        <p:spPr>
          <a:xfrm>
            <a:off x="5788023" y="3059109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20%</a:t>
            </a:r>
          </a:p>
        </p:txBody>
      </p:sp>
      <p:sp>
        <p:nvSpPr>
          <p:cNvPr id="145" name="30%"/>
          <p:cNvSpPr/>
          <p:nvPr/>
        </p:nvSpPr>
        <p:spPr>
          <a:xfrm>
            <a:off x="5788023" y="4076698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30%</a:t>
            </a:r>
          </a:p>
        </p:txBody>
      </p:sp>
      <p:sp>
        <p:nvSpPr>
          <p:cNvPr id="146" name="Zaobljen pravokutnik"/>
          <p:cNvSpPr/>
          <p:nvPr/>
        </p:nvSpPr>
        <p:spPr>
          <a:xfrm>
            <a:off x="1992309" y="4797425"/>
            <a:ext cx="790579" cy="782638"/>
          </a:xfrm>
          <a:prstGeom prst="roundRect">
            <a:avLst>
              <a:gd name="adj" fmla="val 16671"/>
            </a:avLst>
          </a:prstGeom>
          <a:solidFill>
            <a:srgbClr val="008080"/>
          </a:solidFill>
          <a:ln w="254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grpSp>
        <p:nvGrpSpPr>
          <p:cNvPr id="151" name="Grupa"/>
          <p:cNvGrpSpPr/>
          <p:nvPr/>
        </p:nvGrpSpPr>
        <p:grpSpPr>
          <a:xfrm>
            <a:off x="2827332" y="4781550"/>
            <a:ext cx="2652724" cy="879475"/>
            <a:chOff x="0" y="0"/>
            <a:chExt cx="2652722" cy="879475"/>
          </a:xfrm>
        </p:grpSpPr>
        <p:sp>
          <p:nvSpPr>
            <p:cNvPr id="147" name="Zaobljen pravokutnik"/>
            <p:cNvSpPr/>
            <p:nvPr/>
          </p:nvSpPr>
          <p:spPr>
            <a:xfrm>
              <a:off x="-1" y="0"/>
              <a:ext cx="2652723" cy="879475"/>
            </a:xfrm>
            <a:prstGeom prst="roundRect">
              <a:avLst>
                <a:gd name="adj" fmla="val 16671"/>
              </a:avLst>
            </a:pr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grpSp>
          <p:nvGrpSpPr>
            <p:cNvPr id="150" name="Grupa"/>
            <p:cNvGrpSpPr/>
            <p:nvPr/>
          </p:nvGrpSpPr>
          <p:grpSpPr>
            <a:xfrm>
              <a:off x="39686" y="58734"/>
              <a:ext cx="2573351" cy="793756"/>
              <a:chOff x="-1" y="-1"/>
              <a:chExt cx="2573350" cy="793754"/>
            </a:xfrm>
          </p:grpSpPr>
          <p:sp>
            <p:nvSpPr>
              <p:cNvPr id="148" name="Pravokutnik"/>
              <p:cNvSpPr/>
              <p:nvPr/>
            </p:nvSpPr>
            <p:spPr>
              <a:xfrm>
                <a:off x="-2" y="-2"/>
                <a:ext cx="2573352" cy="793756"/>
              </a:xfrm>
              <a:prstGeom prst="rect">
                <a:avLst/>
              </a:prstGeom>
              <a:solidFill>
                <a:srgbClr val="0080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755650">
                  <a:lnSpc>
                    <a:spcPct val="90000"/>
                  </a:lnSpc>
                  <a:spcBef>
                    <a:spcPts val="700"/>
                  </a:spcBef>
                  <a:defRPr b="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149" name="ZNANOSTI O ZEMLJI"/>
              <p:cNvSpPr/>
              <p:nvPr/>
            </p:nvSpPr>
            <p:spPr>
              <a:xfrm>
                <a:off x="-2" y="146360"/>
                <a:ext cx="2573352" cy="5010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120904" tIns="120904" rIns="120904" bIns="120904" numCol="1" anchor="ctr">
                <a:spAutoFit/>
              </a:bodyPr>
              <a:lstStyle>
                <a:lvl1pPr algn="ctr" defTabSz="755650">
                  <a:lnSpc>
                    <a:spcPct val="90000"/>
                  </a:lnSpc>
                  <a:spcBef>
                    <a:spcPts val="700"/>
                  </a:spcBef>
                  <a:defRPr b="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r>
                  <a:t>ZNANOSTI O ZEMLJI</a:t>
                </a:r>
              </a:p>
            </p:txBody>
          </p:sp>
        </p:grpSp>
      </p:grpSp>
      <p:sp>
        <p:nvSpPr>
          <p:cNvPr id="152" name="15%"/>
          <p:cNvSpPr/>
          <p:nvPr/>
        </p:nvSpPr>
        <p:spPr>
          <a:xfrm>
            <a:off x="1992309" y="4941887"/>
            <a:ext cx="764116" cy="497837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15%</a:t>
            </a:r>
          </a:p>
        </p:txBody>
      </p:sp>
      <p:pic>
        <p:nvPicPr>
          <p:cNvPr id="153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827835" y="1657350"/>
            <a:ext cx="3486154" cy="31956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image.png" descr="image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680325" y="4767262"/>
            <a:ext cx="2676525" cy="908054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20%"/>
          <p:cNvSpPr/>
          <p:nvPr/>
        </p:nvSpPr>
        <p:spPr>
          <a:xfrm>
            <a:off x="6856410" y="4941887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20%</a:t>
            </a:r>
          </a:p>
        </p:txBody>
      </p:sp>
      <p:sp>
        <p:nvSpPr>
          <p:cNvPr id="156" name="Zaobljen pravokutnik"/>
          <p:cNvSpPr/>
          <p:nvPr/>
        </p:nvSpPr>
        <p:spPr>
          <a:xfrm>
            <a:off x="6816725" y="4797425"/>
            <a:ext cx="850900" cy="836613"/>
          </a:xfrm>
          <a:prstGeom prst="roundRect">
            <a:avLst>
              <a:gd name="adj" fmla="val 16671"/>
            </a:avLst>
          </a:prstGeom>
          <a:solidFill>
            <a:srgbClr val="008080"/>
          </a:solidFill>
          <a:ln w="254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157" name="40%"/>
          <p:cNvSpPr/>
          <p:nvPr/>
        </p:nvSpPr>
        <p:spPr>
          <a:xfrm>
            <a:off x="6869110" y="3068634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40%</a:t>
            </a:r>
          </a:p>
        </p:txBody>
      </p:sp>
      <p:sp>
        <p:nvSpPr>
          <p:cNvPr id="158" name="40%"/>
          <p:cNvSpPr/>
          <p:nvPr/>
        </p:nvSpPr>
        <p:spPr>
          <a:xfrm>
            <a:off x="6888160" y="4057648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40%</a:t>
            </a:r>
          </a:p>
        </p:txBody>
      </p:sp>
      <p:sp>
        <p:nvSpPr>
          <p:cNvPr id="159" name="20%"/>
          <p:cNvSpPr/>
          <p:nvPr/>
        </p:nvSpPr>
        <p:spPr>
          <a:xfrm>
            <a:off x="6888160" y="4921248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20%</a:t>
            </a:r>
          </a:p>
        </p:txBody>
      </p:sp>
      <p:pic>
        <p:nvPicPr>
          <p:cNvPr id="160" name="image.png" descr="image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609850" y="36512"/>
            <a:ext cx="7021515" cy="177959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103402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sp>
        <p:nvSpPr>
          <p:cNvPr id="93" name="Republika Hrvatska prema postignutom rezultatu iz prirodoslovlja nalazi se na 18. mjestu od 47 država.…"/>
          <p:cNvSpPr/>
          <p:nvPr/>
        </p:nvSpPr>
        <p:spPr>
          <a:xfrm>
            <a:off x="1096962" y="2205034"/>
            <a:ext cx="9258301" cy="36281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140000"/>
              </a:lnSpc>
              <a:spcBef>
                <a:spcPts val="600"/>
              </a:spcBef>
              <a:defRPr sz="2600" b="1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Republika</a:t>
            </a:r>
            <a:r>
              <a:rPr dirty="0"/>
              <a:t> </a:t>
            </a:r>
            <a:r>
              <a:rPr dirty="0" err="1"/>
              <a:t>Hrvatska</a:t>
            </a:r>
            <a:r>
              <a:rPr dirty="0"/>
              <a:t> </a:t>
            </a:r>
            <a:r>
              <a:rPr dirty="0" err="1"/>
              <a:t>prema</a:t>
            </a:r>
            <a:r>
              <a:rPr dirty="0"/>
              <a:t> </a:t>
            </a:r>
            <a:r>
              <a:rPr dirty="0" err="1"/>
              <a:t>postignutom</a:t>
            </a:r>
            <a:r>
              <a:rPr dirty="0"/>
              <a:t> </a:t>
            </a:r>
            <a:r>
              <a:rPr dirty="0" err="1"/>
              <a:t>rezultatu</a:t>
            </a:r>
            <a:r>
              <a:rPr dirty="0"/>
              <a:t> </a:t>
            </a:r>
            <a:r>
              <a:rPr dirty="0" err="1"/>
              <a:t>iz</a:t>
            </a:r>
            <a:r>
              <a:rPr dirty="0"/>
              <a:t> </a:t>
            </a:r>
            <a:r>
              <a:rPr dirty="0" err="1"/>
              <a:t>prirodoslovlja</a:t>
            </a:r>
            <a:r>
              <a:rPr dirty="0"/>
              <a:t> </a:t>
            </a:r>
            <a:r>
              <a:rPr dirty="0" err="1"/>
              <a:t>nalazi</a:t>
            </a:r>
            <a:r>
              <a:rPr dirty="0"/>
              <a:t> se </a:t>
            </a:r>
            <a:r>
              <a:rPr dirty="0" err="1"/>
              <a:t>na</a:t>
            </a:r>
            <a:r>
              <a:rPr dirty="0"/>
              <a:t> </a:t>
            </a:r>
            <a:r>
              <a:rPr u="sng" dirty="0"/>
              <a:t>18. </a:t>
            </a:r>
            <a:r>
              <a:rPr u="sng" dirty="0" err="1"/>
              <a:t>mjestu</a:t>
            </a:r>
            <a:r>
              <a:rPr dirty="0"/>
              <a:t> od 47 </a:t>
            </a:r>
            <a:r>
              <a:rPr dirty="0" err="1"/>
              <a:t>država</a:t>
            </a:r>
            <a:r>
              <a:rPr dirty="0"/>
              <a:t>.</a:t>
            </a:r>
          </a:p>
          <a:p>
            <a:pPr algn="just">
              <a:lnSpc>
                <a:spcPct val="140000"/>
              </a:lnSpc>
              <a:spcBef>
                <a:spcPts val="700"/>
              </a:spcBef>
              <a:defRPr sz="10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lnSpc>
                <a:spcPct val="140000"/>
              </a:lnSpc>
              <a:spcBef>
                <a:spcPts val="500"/>
              </a:spcBef>
              <a:defRPr sz="23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Broj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bodova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koje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su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postigli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učenici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iz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Hrvatske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iznosi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b="1" dirty="0">
                <a:solidFill>
                  <a:srgbClr val="008080"/>
                </a:solidFill>
              </a:rPr>
              <a:t>533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što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je </a:t>
            </a:r>
            <a:r>
              <a:rPr dirty="0">
                <a:solidFill>
                  <a:srgbClr val="008080"/>
                </a:solidFill>
              </a:rPr>
              <a:t>33 </a:t>
            </a:r>
            <a:r>
              <a:rPr dirty="0" err="1">
                <a:solidFill>
                  <a:srgbClr val="008080"/>
                </a:solidFill>
              </a:rPr>
              <a:t>boda</a:t>
            </a:r>
            <a:r>
              <a:rPr dirty="0">
                <a:solidFill>
                  <a:srgbClr val="008080"/>
                </a:solidFill>
              </a:rPr>
              <a:t> </a:t>
            </a:r>
            <a:r>
              <a:rPr dirty="0" err="1">
                <a:solidFill>
                  <a:srgbClr val="008080"/>
                </a:solidFill>
              </a:rPr>
              <a:t>više</a:t>
            </a:r>
            <a:r>
              <a:rPr dirty="0">
                <a:solidFill>
                  <a:srgbClr val="008080"/>
                </a:solidFill>
              </a:rPr>
              <a:t> od </a:t>
            </a:r>
            <a:r>
              <a:rPr dirty="0" err="1">
                <a:solidFill>
                  <a:srgbClr val="008080"/>
                </a:solidFill>
              </a:rPr>
              <a:t>središnje</a:t>
            </a:r>
            <a:r>
              <a:rPr dirty="0">
                <a:solidFill>
                  <a:srgbClr val="008080"/>
                </a:solidFill>
              </a:rPr>
              <a:t> </a:t>
            </a:r>
            <a:r>
              <a:rPr dirty="0" err="1">
                <a:solidFill>
                  <a:srgbClr val="008080"/>
                </a:solidFill>
              </a:rPr>
              <a:t>točke</a:t>
            </a:r>
            <a:r>
              <a:rPr dirty="0">
                <a:solidFill>
                  <a:srgbClr val="008080"/>
                </a:solidFill>
              </a:rPr>
              <a:t> TIMSS-</a:t>
            </a:r>
            <a:r>
              <a:rPr dirty="0" err="1">
                <a:solidFill>
                  <a:srgbClr val="008080"/>
                </a:solidFill>
              </a:rPr>
              <a:t>ove</a:t>
            </a:r>
            <a:r>
              <a:rPr dirty="0">
                <a:solidFill>
                  <a:srgbClr val="008080"/>
                </a:solidFill>
              </a:rPr>
              <a:t> </a:t>
            </a:r>
            <a:r>
              <a:rPr dirty="0" err="1">
                <a:solidFill>
                  <a:srgbClr val="008080"/>
                </a:solidFill>
              </a:rPr>
              <a:t>ljestvice</a:t>
            </a:r>
            <a:r>
              <a:rPr dirty="0">
                <a:solidFill>
                  <a:srgbClr val="008080"/>
                </a:solidFill>
              </a:rPr>
              <a:t> 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(500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bodova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).</a:t>
            </a:r>
          </a:p>
          <a:p>
            <a:pPr>
              <a:lnSpc>
                <a:spcPct val="140000"/>
              </a:lnSpc>
              <a:spcBef>
                <a:spcPts val="500"/>
              </a:spcBef>
              <a:defRPr sz="23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Prema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postignutom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rezultatu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iz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prirodoslovlja</a:t>
            </a:r>
            <a:r>
              <a:rPr dirty="0"/>
              <a:t>, </a:t>
            </a:r>
            <a:r>
              <a:rPr b="1" dirty="0" err="1">
                <a:solidFill>
                  <a:srgbClr val="008080"/>
                </a:solidFill>
              </a:rPr>
              <a:t>Hrvatska</a:t>
            </a:r>
            <a:r>
              <a:rPr b="1" dirty="0">
                <a:solidFill>
                  <a:srgbClr val="008080"/>
                </a:solidFill>
              </a:rPr>
              <a:t> je </a:t>
            </a:r>
            <a:r>
              <a:rPr b="1" dirty="0" err="1">
                <a:solidFill>
                  <a:srgbClr val="008080"/>
                </a:solidFill>
              </a:rPr>
              <a:t>statistički</a:t>
            </a:r>
            <a:r>
              <a:rPr b="1" dirty="0">
                <a:solidFill>
                  <a:srgbClr val="008080"/>
                </a:solidFill>
              </a:rPr>
              <a:t> </a:t>
            </a:r>
            <a:r>
              <a:rPr b="1" dirty="0" err="1">
                <a:solidFill>
                  <a:srgbClr val="008080"/>
                </a:solidFill>
              </a:rPr>
              <a:t>značajno</a:t>
            </a:r>
            <a:r>
              <a:rPr b="1" dirty="0">
                <a:solidFill>
                  <a:srgbClr val="008080"/>
                </a:solidFill>
              </a:rPr>
              <a:t> </a:t>
            </a:r>
            <a:r>
              <a:rPr b="1" dirty="0" err="1">
                <a:solidFill>
                  <a:srgbClr val="008080"/>
                </a:solidFill>
              </a:rPr>
              <a:t>bolja</a:t>
            </a:r>
            <a:r>
              <a:rPr b="1" dirty="0">
                <a:solidFill>
                  <a:srgbClr val="008080"/>
                </a:solidFill>
              </a:rPr>
              <a:t> od </a:t>
            </a:r>
            <a:r>
              <a:rPr b="1" dirty="0" err="1">
                <a:solidFill>
                  <a:srgbClr val="008080"/>
                </a:solidFill>
              </a:rPr>
              <a:t>međunarodnog</a:t>
            </a:r>
            <a:r>
              <a:rPr b="1" dirty="0">
                <a:solidFill>
                  <a:srgbClr val="008080"/>
                </a:solidFill>
              </a:rPr>
              <a:t> </a:t>
            </a:r>
            <a:r>
              <a:rPr b="1" dirty="0" err="1">
                <a:solidFill>
                  <a:srgbClr val="008080"/>
                </a:solidFill>
              </a:rPr>
              <a:t>prosjeka</a:t>
            </a:r>
            <a:r>
              <a:rPr dirty="0">
                <a:solidFill>
                  <a:srgbClr val="008080"/>
                </a:solidFill>
              </a:rPr>
              <a:t>.</a:t>
            </a:r>
          </a:p>
        </p:txBody>
      </p:sp>
      <p:pic>
        <p:nvPicPr>
          <p:cNvPr id="94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584450" y="85725"/>
            <a:ext cx="7023100" cy="19621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180864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aspodjela rezultata iz prirodoslovlja"/>
          <p:cNvSpPr/>
          <p:nvPr/>
        </p:nvSpPr>
        <p:spPr>
          <a:xfrm>
            <a:off x="498475" y="1096961"/>
            <a:ext cx="3184525" cy="1789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Raspodjela rezultata iz prirodoslovlja</a:t>
            </a:r>
          </a:p>
        </p:txBody>
      </p:sp>
      <p:graphicFrame>
        <p:nvGraphicFramePr>
          <p:cNvPr id="97" name="Tablica"/>
          <p:cNvGraphicFramePr/>
          <p:nvPr/>
        </p:nvGraphicFramePr>
        <p:xfrm>
          <a:off x="4254500" y="0"/>
          <a:ext cx="3930649" cy="678402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36787"/>
                <a:gridCol w="654050"/>
                <a:gridCol w="723900"/>
                <a:gridCol w="315912"/>
              </a:tblGrid>
              <a:tr h="3968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solidFill>
                            <a:srgbClr val="FFFFFF"/>
                          </a:solidFill>
                          <a:latin typeface="Myriad Pro Semibold"/>
                          <a:ea typeface="Myriad Pro Semibold"/>
                          <a:cs typeface="Myriad Pro Semibold"/>
                          <a:sym typeface="Myriad Pro Semibold"/>
                        </a:rPr>
                        <a:t>Država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36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solidFill>
                            <a:srgbClr val="FFFFFF"/>
                          </a:solidFill>
                          <a:latin typeface="Myriad Pro Semibold Cond"/>
                          <a:ea typeface="Myriad Pro Semibold Cond"/>
                          <a:cs typeface="Myriad Pro Semibold Cond"/>
                          <a:sym typeface="Myriad Pro Semibold Cond"/>
                        </a:rPr>
                        <a:t>Prosječni rezultat na ljestvici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3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Singapur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590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(3,7)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Južna Koreja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589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(2,0)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Japan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569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(1,8)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Rusija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567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(3,2)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Hong Kong*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557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(2,9)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Tajvan*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555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(1,8)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Finska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554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Kazahstan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550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(4,4)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Poljska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SAD*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546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Slovenija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543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Mađarska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542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(3,3)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Švedska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Norveška 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Engleska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536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Bugarska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536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(5,9)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Češka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534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Hrvatska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533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Irska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Njemačka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Litva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Danska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Kanada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525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Srbija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525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(3,7)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Australija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524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(2,9)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25876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Slovačka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Sjeverna Irska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Španjolska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Nizozemska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Italija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516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Belgija (fl.)*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512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Portugal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Novi Zeland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506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solidFill>
                            <a:srgbClr val="FFFFFF"/>
                          </a:solidFill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središnja točka TIMSS-ove ljestvice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36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36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3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360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Francuska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487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Turska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EE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483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(3,3)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3D9D7"/>
                    </a:solidFill>
                  </a:tcPr>
                </a:tc>
              </a:tr>
            </a:tbl>
          </a:graphicData>
        </a:graphic>
      </p:graphicFrame>
      <p:pic>
        <p:nvPicPr>
          <p:cNvPr id="98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894760" y="4303712"/>
            <a:ext cx="2562229" cy="2298704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Oblik"/>
          <p:cNvSpPr/>
          <p:nvPr/>
        </p:nvSpPr>
        <p:spPr>
          <a:xfrm rot="10800000">
            <a:off x="3613148" y="3448048"/>
            <a:ext cx="496891" cy="2752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651"/>
                </a:moveTo>
                <a:lnTo>
                  <a:pt x="5400" y="19651"/>
                </a:lnTo>
                <a:lnTo>
                  <a:pt x="5400" y="0"/>
                </a:lnTo>
                <a:lnTo>
                  <a:pt x="16200" y="0"/>
                </a:lnTo>
                <a:lnTo>
                  <a:pt x="16200" y="19651"/>
                </a:lnTo>
                <a:lnTo>
                  <a:pt x="21600" y="19651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21596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pic>
        <p:nvPicPr>
          <p:cNvPr id="100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6512" y="3449637"/>
            <a:ext cx="3535363" cy="914404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Pravokutnik"/>
          <p:cNvSpPr/>
          <p:nvPr/>
        </p:nvSpPr>
        <p:spPr>
          <a:xfrm>
            <a:off x="4254500" y="6078537"/>
            <a:ext cx="3930650" cy="347666"/>
          </a:xfrm>
          <a:prstGeom prst="rect">
            <a:avLst/>
          </a:prstGeom>
          <a:ln w="25400">
            <a:solidFill>
              <a:srgbClr val="95373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102" name="nastavak tablice:…"/>
          <p:cNvSpPr/>
          <p:nvPr/>
        </p:nvSpPr>
        <p:spPr>
          <a:xfrm>
            <a:off x="8639174" y="3217859"/>
            <a:ext cx="3824133" cy="89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t>nastavak tablice:</a:t>
            </a:r>
          </a:p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t>popis zemalja ispod središnje točke</a:t>
            </a:r>
          </a:p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t>TIMSS-ove ljestvice</a:t>
            </a:r>
          </a:p>
        </p:txBody>
      </p:sp>
    </p:spTree>
    <p:extLst>
      <p:ext uri="{BB962C8B-B14F-4D97-AF65-F5344CB8AC3E}">
        <p14:creationId xmlns:p14="http://schemas.microsoft.com/office/powerpoint/2010/main" xmlns="" val="8111197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EUROPA"/>
          <p:cNvSpPr/>
          <p:nvPr/>
        </p:nvSpPr>
        <p:spPr>
          <a:xfrm>
            <a:off x="8805860" y="1049337"/>
            <a:ext cx="4038604" cy="609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3600" b="1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EUROPA</a:t>
            </a:r>
          </a:p>
        </p:txBody>
      </p:sp>
      <p:sp>
        <p:nvSpPr>
          <p:cNvPr id="108" name="Hrvatska je usporediva s:…"/>
          <p:cNvSpPr/>
          <p:nvPr/>
        </p:nvSpPr>
        <p:spPr>
          <a:xfrm>
            <a:off x="319087" y="2189159"/>
            <a:ext cx="3783013" cy="26943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2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Hrvatska je usporediva s:</a:t>
            </a:r>
          </a:p>
          <a:p>
            <a:pPr>
              <a:defRPr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buSzPct val="100000"/>
              <a:buFont typeface="Arial"/>
              <a:buChar char="•"/>
              <a:defRPr sz="32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Engleskom</a:t>
            </a:r>
          </a:p>
          <a:p>
            <a:pPr>
              <a:buSzPct val="100000"/>
              <a:buFont typeface="Arial"/>
              <a:buChar char="•"/>
              <a:defRPr sz="32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Bugarskom</a:t>
            </a:r>
          </a:p>
          <a:p>
            <a:pPr>
              <a:buSzPct val="100000"/>
              <a:buFont typeface="Arial"/>
              <a:buChar char="•"/>
              <a:defRPr sz="32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Češkom.</a:t>
            </a:r>
          </a:p>
        </p:txBody>
      </p:sp>
      <p:pic>
        <p:nvPicPr>
          <p:cNvPr id="109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838325" y="769937"/>
            <a:ext cx="1533525" cy="1019176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10" name="Tablica"/>
          <p:cNvGraphicFramePr/>
          <p:nvPr/>
        </p:nvGraphicFramePr>
        <p:xfrm>
          <a:off x="4235450" y="34925"/>
          <a:ext cx="5314949" cy="67135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284537"/>
                <a:gridCol w="1344612"/>
                <a:gridCol w="685800"/>
              </a:tblGrid>
              <a:tr h="25082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</a:rPr>
                        <a:t>Država</a:t>
                      </a:r>
                    </a:p>
                  </a:txBody>
                  <a:tcPr marL="45719" marR="45719" marT="45719" marB="45719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</a:rPr>
                        <a:t>Rezultat</a:t>
                      </a:r>
                    </a:p>
                  </a:txBody>
                  <a:tcPr marL="45719" marR="45719" marT="45719" marB="45719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</a:rPr>
                        <a:t>SD</a:t>
                      </a:r>
                    </a:p>
                  </a:txBody>
                  <a:tcPr marL="45719" marR="45719" marT="45719" marB="45719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Finska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554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Poljska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547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Slovenija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543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Mađarska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542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(3,3)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Švedska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540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(3,6)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Engleska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536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Bugarska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536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(5,9)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Češka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534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Hrvatska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533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Irska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529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Njemačka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528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Litva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528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Danska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527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Slovačka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520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Sjeverna Irska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520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Španjolska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518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Nizozemska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517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Italija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516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Belgija (fl.)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512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Portugal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508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 b="1">
                          <a:solidFill>
                            <a:srgbClr val="FFFFFF"/>
                          </a:solidFill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središnja točka TIMSS-ove ljestvice</a:t>
                      </a:r>
                    </a:p>
                  </a:txBody>
                  <a:tcPr marL="0" marR="0" marT="0" marB="0" anchor="ctr" horzOverflow="overflow">
                    <a:solidFill>
                      <a:srgbClr val="21596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4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500</a:t>
                      </a:r>
                    </a:p>
                  </a:txBody>
                  <a:tcPr marL="0" marR="0" marT="0" marB="0" anchor="ctr" horzOverflow="overflow">
                    <a:solidFill>
                      <a:srgbClr val="21596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4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solidFill>
                      <a:srgbClr val="215968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Francuska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487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solidFill>
                      <a:srgbClr val="E9F1F5"/>
                    </a:solidFill>
                  </a:tcPr>
                </a:tc>
              </a:tr>
              <a:tr h="2809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Cipar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481 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solidFill>
                      <a:srgbClr val="D0E3EA"/>
                    </a:solidFill>
                  </a:tcPr>
                </a:tc>
              </a:tr>
            </a:tbl>
          </a:graphicData>
        </a:graphic>
      </p:graphicFrame>
      <p:pic>
        <p:nvPicPr>
          <p:cNvPr id="111" name="Slikovni rezultat za RH grb" descr="Slikovni rezultat za RH grb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19085" y="844550"/>
            <a:ext cx="712791" cy="9445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599448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Kretanja u postignutim rezultatima iz prirodoslovlja"/>
          <p:cNvSpPr/>
          <p:nvPr/>
        </p:nvSpPr>
        <p:spPr>
          <a:xfrm>
            <a:off x="387350" y="1173161"/>
            <a:ext cx="3498850" cy="23608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Kretanja u postignutim rezultatima iz prirodoslovlja</a:t>
            </a:r>
          </a:p>
        </p:txBody>
      </p:sp>
      <p:pic>
        <p:nvPicPr>
          <p:cNvPr id="114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593260" y="4298950"/>
            <a:ext cx="2341566" cy="22955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865562" y="1103312"/>
            <a:ext cx="2828929" cy="28479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image.png" descr="image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121525" y="2457450"/>
            <a:ext cx="2471741" cy="2597150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U istraživanju TIMSS 2015. hrvatski…"/>
          <p:cNvSpPr/>
          <p:nvPr/>
        </p:nvSpPr>
        <p:spPr>
          <a:xfrm>
            <a:off x="1582732" y="4316412"/>
            <a:ext cx="4606931" cy="1243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2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 istraživanju TIMSS 2015. hrvatski </a:t>
            </a:r>
          </a:p>
          <a:p>
            <a:pPr algn="ctr">
              <a:lnSpc>
                <a:spcPct val="150000"/>
              </a:lnSpc>
              <a:defRPr sz="2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učenici uspješniji su za 17 bodova </a:t>
            </a:r>
          </a:p>
          <a:p>
            <a:pPr algn="ctr">
              <a:lnSpc>
                <a:spcPct val="150000"/>
              </a:lnSpc>
              <a:defRPr sz="2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 odnosu na istraživanje TIMSS 2011.</a:t>
            </a:r>
          </a:p>
        </p:txBody>
      </p:sp>
      <p:sp>
        <p:nvSpPr>
          <p:cNvPr id="118" name="Oval"/>
          <p:cNvSpPr/>
          <p:nvPr/>
        </p:nvSpPr>
        <p:spPr>
          <a:xfrm rot="19458373">
            <a:off x="5497512" y="2290759"/>
            <a:ext cx="1400181" cy="703269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119" name="Pravokutnik"/>
          <p:cNvSpPr/>
          <p:nvPr/>
        </p:nvSpPr>
        <p:spPr>
          <a:xfrm>
            <a:off x="4303712" y="1103312"/>
            <a:ext cx="828679" cy="357191"/>
          </a:xfrm>
          <a:prstGeom prst="rect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227346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79500" y="987425"/>
            <a:ext cx="9717090" cy="49006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kst"/>
          <p:cNvSpPr/>
          <p:nvPr/>
        </p:nvSpPr>
        <p:spPr>
          <a:xfrm>
            <a:off x="1523999" y="-113493"/>
            <a:ext cx="209993" cy="2269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sp>
        <p:nvSpPr>
          <p:cNvPr id="85" name="DRŽAVE SUDIONICE – ČETVRTI RAZRED OSNOVNE ŠKOLE…"/>
          <p:cNvSpPr/>
          <p:nvPr/>
        </p:nvSpPr>
        <p:spPr>
          <a:xfrm>
            <a:off x="906462" y="1836736"/>
            <a:ext cx="9264651" cy="3817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DRŽAVE SUDIONICE – ČETVRTI RAZRED OSNOVNE ŠKOLE</a:t>
            </a:r>
          </a:p>
          <a:p>
            <a:pPr>
              <a:defRPr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Australija</a:t>
            </a:r>
            <a:r>
              <a:rPr dirty="0"/>
              <a:t>, Bahrein, </a:t>
            </a:r>
            <a:r>
              <a:rPr dirty="0" err="1"/>
              <a:t>Belgija</a:t>
            </a:r>
            <a:r>
              <a:rPr dirty="0"/>
              <a:t> (fl.), </a:t>
            </a:r>
            <a:r>
              <a:rPr dirty="0" err="1"/>
              <a:t>Bugarska</a:t>
            </a:r>
            <a:r>
              <a:rPr dirty="0"/>
              <a:t>, </a:t>
            </a:r>
            <a:r>
              <a:rPr dirty="0" err="1"/>
              <a:t>Cipar</a:t>
            </a:r>
            <a:r>
              <a:rPr dirty="0"/>
              <a:t>, </a:t>
            </a:r>
            <a:r>
              <a:rPr dirty="0" err="1"/>
              <a:t>Češka</a:t>
            </a:r>
            <a:r>
              <a:rPr dirty="0"/>
              <a:t>, </a:t>
            </a:r>
            <a:r>
              <a:rPr dirty="0" err="1"/>
              <a:t>Čile</a:t>
            </a:r>
            <a:r>
              <a:rPr dirty="0"/>
              <a:t>, </a:t>
            </a:r>
            <a:r>
              <a:rPr dirty="0" err="1"/>
              <a:t>Danska</a:t>
            </a:r>
            <a:r>
              <a:rPr dirty="0"/>
              <a:t>, </a:t>
            </a:r>
            <a:r>
              <a:rPr dirty="0" err="1"/>
              <a:t>Engleska</a:t>
            </a:r>
            <a:r>
              <a:rPr dirty="0"/>
              <a:t>, </a:t>
            </a:r>
            <a:r>
              <a:rPr dirty="0" err="1"/>
              <a:t>Finska</a:t>
            </a:r>
            <a:r>
              <a:rPr dirty="0"/>
              <a:t>, </a:t>
            </a:r>
            <a:r>
              <a:rPr dirty="0" err="1"/>
              <a:t>Francuska</a:t>
            </a:r>
            <a:r>
              <a:rPr dirty="0"/>
              <a:t>, </a:t>
            </a:r>
            <a:r>
              <a:rPr dirty="0" err="1"/>
              <a:t>Gruzija</a:t>
            </a:r>
            <a:r>
              <a:rPr dirty="0"/>
              <a:t>, Hong Kong, </a:t>
            </a:r>
            <a:r>
              <a:rPr b="1" dirty="0" err="1"/>
              <a:t>Hrvatska</a:t>
            </a:r>
            <a:r>
              <a:rPr dirty="0"/>
              <a:t>, </a:t>
            </a:r>
            <a:r>
              <a:rPr dirty="0" err="1"/>
              <a:t>Indonezija</a:t>
            </a:r>
            <a:r>
              <a:rPr dirty="0"/>
              <a:t>, Iran, </a:t>
            </a:r>
            <a:r>
              <a:rPr dirty="0" err="1"/>
              <a:t>Irska</a:t>
            </a:r>
            <a:r>
              <a:rPr dirty="0"/>
              <a:t>, </a:t>
            </a:r>
            <a:r>
              <a:rPr dirty="0" err="1"/>
              <a:t>Italija</a:t>
            </a:r>
            <a:r>
              <a:rPr dirty="0"/>
              <a:t>, Japan, Jordan, </a:t>
            </a:r>
            <a:r>
              <a:rPr dirty="0" err="1"/>
              <a:t>Južna</a:t>
            </a:r>
            <a:r>
              <a:rPr dirty="0"/>
              <a:t> </a:t>
            </a:r>
            <a:r>
              <a:rPr dirty="0" err="1"/>
              <a:t>Afrika</a:t>
            </a:r>
            <a:r>
              <a:rPr dirty="0"/>
              <a:t> (5. </a:t>
            </a:r>
            <a:r>
              <a:rPr dirty="0" err="1"/>
              <a:t>i</a:t>
            </a:r>
            <a:r>
              <a:rPr dirty="0"/>
              <a:t> 9. </a:t>
            </a:r>
            <a:r>
              <a:rPr dirty="0" err="1"/>
              <a:t>razred</a:t>
            </a:r>
            <a:r>
              <a:rPr dirty="0"/>
              <a:t>), </a:t>
            </a:r>
            <a:r>
              <a:rPr dirty="0" err="1"/>
              <a:t>Južna</a:t>
            </a:r>
            <a:r>
              <a:rPr dirty="0"/>
              <a:t> </a:t>
            </a:r>
            <a:r>
              <a:rPr dirty="0" err="1"/>
              <a:t>Koreja</a:t>
            </a:r>
            <a:r>
              <a:rPr dirty="0"/>
              <a:t>, </a:t>
            </a:r>
            <a:r>
              <a:rPr dirty="0" err="1"/>
              <a:t>Kanada</a:t>
            </a:r>
            <a:r>
              <a:rPr dirty="0"/>
              <a:t>, </a:t>
            </a:r>
            <a:r>
              <a:rPr dirty="0" err="1"/>
              <a:t>Katar</a:t>
            </a:r>
            <a:r>
              <a:rPr dirty="0"/>
              <a:t>, </a:t>
            </a:r>
            <a:r>
              <a:rPr dirty="0" err="1"/>
              <a:t>Kazahstan</a:t>
            </a:r>
            <a:r>
              <a:rPr dirty="0"/>
              <a:t>, </a:t>
            </a:r>
            <a:r>
              <a:rPr dirty="0" err="1"/>
              <a:t>Kuvajt</a:t>
            </a:r>
            <a:r>
              <a:rPr dirty="0"/>
              <a:t>, </a:t>
            </a:r>
            <a:r>
              <a:rPr dirty="0" err="1"/>
              <a:t>Litva</a:t>
            </a:r>
            <a:r>
              <a:rPr dirty="0"/>
              <a:t>, </a:t>
            </a:r>
            <a:r>
              <a:rPr dirty="0" err="1"/>
              <a:t>Mađarska</a:t>
            </a:r>
            <a:r>
              <a:rPr dirty="0"/>
              <a:t>, </a:t>
            </a:r>
            <a:r>
              <a:rPr dirty="0" err="1"/>
              <a:t>Maroko</a:t>
            </a:r>
            <a:r>
              <a:rPr dirty="0"/>
              <a:t>, </a:t>
            </a:r>
            <a:r>
              <a:rPr dirty="0" err="1"/>
              <a:t>Nizozemska</a:t>
            </a:r>
            <a:r>
              <a:rPr dirty="0"/>
              <a:t>, </a:t>
            </a:r>
            <a:r>
              <a:rPr dirty="0" err="1"/>
              <a:t>Norveška</a:t>
            </a:r>
            <a:r>
              <a:rPr dirty="0"/>
              <a:t> (5. </a:t>
            </a:r>
            <a:r>
              <a:rPr dirty="0" err="1"/>
              <a:t>i</a:t>
            </a:r>
            <a:r>
              <a:rPr dirty="0"/>
              <a:t> 9. </a:t>
            </a:r>
            <a:r>
              <a:rPr dirty="0" err="1"/>
              <a:t>razred</a:t>
            </a:r>
            <a:r>
              <a:rPr dirty="0"/>
              <a:t>), Novi </a:t>
            </a:r>
            <a:r>
              <a:rPr dirty="0" err="1"/>
              <a:t>Zeland</a:t>
            </a:r>
            <a:r>
              <a:rPr dirty="0"/>
              <a:t>, </a:t>
            </a:r>
            <a:r>
              <a:rPr dirty="0" err="1"/>
              <a:t>Njemačka</a:t>
            </a:r>
            <a:r>
              <a:rPr dirty="0"/>
              <a:t>, Oman, </a:t>
            </a:r>
            <a:r>
              <a:rPr dirty="0" err="1"/>
              <a:t>Poljska</a:t>
            </a:r>
            <a:r>
              <a:rPr dirty="0"/>
              <a:t>, Portugal, </a:t>
            </a:r>
            <a:r>
              <a:rPr dirty="0" err="1"/>
              <a:t>Rusija</a:t>
            </a:r>
            <a:r>
              <a:rPr dirty="0"/>
              <a:t>, </a:t>
            </a:r>
            <a:r>
              <a:rPr dirty="0" err="1"/>
              <a:t>Saudijska</a:t>
            </a:r>
            <a:r>
              <a:rPr dirty="0"/>
              <a:t> </a:t>
            </a:r>
            <a:r>
              <a:rPr dirty="0" err="1"/>
              <a:t>Arabija</a:t>
            </a:r>
            <a:r>
              <a:rPr dirty="0"/>
              <a:t>, </a:t>
            </a:r>
            <a:r>
              <a:rPr dirty="0" err="1"/>
              <a:t>Singapur</a:t>
            </a:r>
            <a:r>
              <a:rPr dirty="0"/>
              <a:t>, </a:t>
            </a:r>
            <a:r>
              <a:rPr dirty="0" err="1"/>
              <a:t>Sjedinjene</a:t>
            </a:r>
            <a:r>
              <a:rPr dirty="0"/>
              <a:t> </a:t>
            </a:r>
            <a:r>
              <a:rPr dirty="0" err="1"/>
              <a:t>Američke</a:t>
            </a:r>
            <a:r>
              <a:rPr dirty="0"/>
              <a:t> </a:t>
            </a:r>
            <a:r>
              <a:rPr dirty="0" err="1"/>
              <a:t>Države</a:t>
            </a:r>
            <a:r>
              <a:rPr dirty="0"/>
              <a:t>, </a:t>
            </a:r>
            <a:r>
              <a:rPr dirty="0" err="1"/>
              <a:t>Sjeverna</a:t>
            </a:r>
            <a:r>
              <a:rPr dirty="0"/>
              <a:t> </a:t>
            </a:r>
            <a:r>
              <a:rPr dirty="0" err="1"/>
              <a:t>Irska</a:t>
            </a:r>
            <a:r>
              <a:rPr dirty="0"/>
              <a:t>, </a:t>
            </a:r>
            <a:r>
              <a:rPr dirty="0" err="1"/>
              <a:t>Slovačka</a:t>
            </a:r>
            <a:r>
              <a:rPr dirty="0"/>
              <a:t>, </a:t>
            </a:r>
            <a:r>
              <a:rPr dirty="0" err="1"/>
              <a:t>Slovenija</a:t>
            </a:r>
            <a:r>
              <a:rPr dirty="0"/>
              <a:t>, </a:t>
            </a:r>
            <a:r>
              <a:rPr dirty="0" err="1"/>
              <a:t>Srbija</a:t>
            </a:r>
            <a:r>
              <a:rPr dirty="0"/>
              <a:t>, </a:t>
            </a:r>
            <a:r>
              <a:rPr dirty="0" err="1"/>
              <a:t>Španjolska</a:t>
            </a:r>
            <a:r>
              <a:rPr dirty="0"/>
              <a:t>, </a:t>
            </a:r>
            <a:r>
              <a:rPr dirty="0" err="1"/>
              <a:t>Švedska</a:t>
            </a:r>
            <a:r>
              <a:rPr dirty="0"/>
              <a:t>, </a:t>
            </a:r>
            <a:r>
              <a:rPr dirty="0" err="1"/>
              <a:t>Tajvan</a:t>
            </a:r>
            <a:r>
              <a:rPr dirty="0"/>
              <a:t>, </a:t>
            </a:r>
            <a:r>
              <a:rPr dirty="0" err="1"/>
              <a:t>Turska</a:t>
            </a:r>
            <a:r>
              <a:rPr dirty="0"/>
              <a:t>, </a:t>
            </a:r>
            <a:r>
              <a:rPr dirty="0" err="1"/>
              <a:t>Ujedinjeni</a:t>
            </a:r>
            <a:r>
              <a:rPr dirty="0"/>
              <a:t> </a:t>
            </a:r>
            <a:r>
              <a:rPr dirty="0" err="1"/>
              <a:t>Arapski</a:t>
            </a:r>
            <a:r>
              <a:rPr dirty="0"/>
              <a:t> Emirati</a:t>
            </a:r>
          </a:p>
          <a:p>
            <a:pPr>
              <a:defRPr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U </a:t>
            </a:r>
            <a:r>
              <a:rPr dirty="0" err="1"/>
              <a:t>istraživanje</a:t>
            </a:r>
            <a:r>
              <a:rPr dirty="0"/>
              <a:t> je </a:t>
            </a:r>
            <a:r>
              <a:rPr dirty="0" err="1"/>
              <a:t>bilo</a:t>
            </a:r>
            <a:r>
              <a:rPr dirty="0"/>
              <a:t> </a:t>
            </a:r>
            <a:r>
              <a:rPr dirty="0" err="1"/>
              <a:t>uključeno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b="1" dirty="0" err="1"/>
              <a:t>sedam</a:t>
            </a:r>
            <a:r>
              <a:rPr b="1" dirty="0"/>
              <a:t> </a:t>
            </a:r>
            <a:r>
              <a:rPr b="1" dirty="0" err="1"/>
              <a:t>referentnih</a:t>
            </a:r>
            <a:r>
              <a:rPr b="1" dirty="0"/>
              <a:t> </a:t>
            </a:r>
            <a:r>
              <a:rPr dirty="0" err="1"/>
              <a:t>sudionica</a:t>
            </a:r>
            <a:r>
              <a:rPr dirty="0"/>
              <a:t>:</a:t>
            </a:r>
          </a:p>
          <a:p>
            <a:pPr>
              <a:defRPr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Buenos Aires, Argentina; Ontario, </a:t>
            </a:r>
            <a:r>
              <a:rPr dirty="0" err="1"/>
              <a:t>Kanada</a:t>
            </a:r>
            <a:r>
              <a:rPr dirty="0"/>
              <a:t>; Quebec, </a:t>
            </a:r>
            <a:r>
              <a:rPr dirty="0" err="1"/>
              <a:t>Kanada</a:t>
            </a:r>
            <a:r>
              <a:rPr dirty="0"/>
              <a:t>; </a:t>
            </a:r>
            <a:r>
              <a:rPr dirty="0" err="1"/>
              <a:t>Norveška</a:t>
            </a:r>
            <a:r>
              <a:rPr dirty="0"/>
              <a:t>; Abu Dhabi, UAE; Dubai, UAE; Florida, SAD.</a:t>
            </a:r>
          </a:p>
        </p:txBody>
      </p:sp>
      <p:sp>
        <p:nvSpPr>
          <p:cNvPr id="86" name="Države sudionice u istraživanju…"/>
          <p:cNvSpPr/>
          <p:nvPr/>
        </p:nvSpPr>
        <p:spPr>
          <a:xfrm>
            <a:off x="2362200" y="252411"/>
            <a:ext cx="8991600" cy="11432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6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Države sudionice u istraživanju </a:t>
            </a:r>
          </a:p>
          <a:p>
            <a:pPr>
              <a:defRPr sz="36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TIMSS 2015. MATEMATIKA</a:t>
            </a:r>
          </a:p>
        </p:txBody>
      </p:sp>
      <p:pic>
        <p:nvPicPr>
          <p:cNvPr id="87" name="C:\Users\jbculej\AppData\Local\Microsoft\Windows\Temporary Internet Files\Content.IE5\EM66OSNP\MC900431620[1].png" descr="C:\Users\jbculej\AppData\Local\Microsoft\Windows\Temporary Internet Files\Content.IE5\EM66OSNP\MC900431620[1]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465518" y="3224212"/>
            <a:ext cx="2378077" cy="23780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8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032257" y="3687762"/>
            <a:ext cx="1463675" cy="132238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184675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sp>
        <p:nvSpPr>
          <p:cNvPr id="252" name="Republika Hrvatska prema postignutom rezultatu iz matematike nalazi se na 32. mjestu od 49 država.…"/>
          <p:cNvSpPr/>
          <p:nvPr/>
        </p:nvSpPr>
        <p:spPr>
          <a:xfrm>
            <a:off x="1096959" y="2205035"/>
            <a:ext cx="9745669" cy="2404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40000"/>
              </a:lnSpc>
              <a:spcBef>
                <a:spcPts val="600"/>
              </a:spcBef>
              <a:defRPr sz="26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Republika Hrvatska prema postignutom rezultatu iz matematike nalazi se na </a:t>
            </a:r>
            <a:r>
              <a:rPr u="sng"/>
              <a:t>32. mjestu</a:t>
            </a:r>
            <a:r>
              <a:t> od 49 država.</a:t>
            </a:r>
          </a:p>
          <a:p>
            <a:pPr>
              <a:lnSpc>
                <a:spcPct val="140000"/>
              </a:lnSpc>
              <a:spcBef>
                <a:spcPts val="700"/>
              </a:spcBef>
              <a:defRPr sz="10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lnSpc>
                <a:spcPct val="140000"/>
              </a:lnSpc>
              <a:spcBef>
                <a:spcPts val="500"/>
              </a:spcBef>
              <a:defRPr sz="23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Broj bodova koje su postigli učenici iz Hrvatske iznosi </a:t>
            </a:r>
            <a:r>
              <a:rPr b="1"/>
              <a:t>502</a:t>
            </a:r>
            <a:r>
              <a:t>,</a:t>
            </a:r>
          </a:p>
          <a:p>
            <a:pPr>
              <a:lnSpc>
                <a:spcPct val="140000"/>
              </a:lnSpc>
              <a:spcBef>
                <a:spcPts val="500"/>
              </a:spcBef>
              <a:defRPr sz="23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što je 2 boda više od središnje točke TIMSS-ove ljestvice (500 bodova).</a:t>
            </a:r>
          </a:p>
        </p:txBody>
      </p:sp>
      <p:pic>
        <p:nvPicPr>
          <p:cNvPr id="253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584450" y="85725"/>
            <a:ext cx="7023100" cy="19621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Raspodjela rezultata iz matematike"/>
          <p:cNvSpPr/>
          <p:nvPr/>
        </p:nvSpPr>
        <p:spPr>
          <a:xfrm>
            <a:off x="284162" y="1425574"/>
            <a:ext cx="3184526" cy="1789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Raspodjela rezultata iz matematike</a:t>
            </a:r>
          </a:p>
        </p:txBody>
      </p:sp>
      <p:graphicFrame>
        <p:nvGraphicFramePr>
          <p:cNvPr id="256" name="Tablica"/>
          <p:cNvGraphicFramePr/>
          <p:nvPr/>
        </p:nvGraphicFramePr>
        <p:xfrm>
          <a:off x="3711575" y="61909"/>
          <a:ext cx="4405311" cy="642683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640012"/>
                <a:gridCol w="865187"/>
                <a:gridCol w="582612"/>
                <a:gridCol w="317500"/>
              </a:tblGrid>
              <a:tr h="24606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solidFill>
                            <a:srgbClr val="FFFFFF"/>
                          </a:solidFill>
                          <a:latin typeface="Myriad Pro Semibold"/>
                          <a:ea typeface="Myriad Pro Semibold"/>
                          <a:cs typeface="Myriad Pro Semibold"/>
                          <a:sym typeface="Myriad Pro Semibold"/>
                        </a:rPr>
                        <a:t>Država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67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solidFill>
                            <a:srgbClr val="FFFFFF"/>
                          </a:solidFill>
                          <a:latin typeface="Myriad Pro Semibold Cond"/>
                          <a:ea typeface="Myriad Pro Semibold Cond"/>
                          <a:cs typeface="Myriad Pro Semibold Cond"/>
                          <a:sym typeface="Myriad Pro Semibold Cond"/>
                        </a:rPr>
                        <a:t>prosječni rezultat na ljestvici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6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Singapur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618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(3,8)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Hong Kong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615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(2,9)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Južna Koreja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608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Tajvan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597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(1,9)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Japan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593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(2,0)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Sjeverna Irska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570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(2,9)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Rusija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564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Norveška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Irska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Engleska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546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(2,8)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Belgija (fl.)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546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Kazahstan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544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(4,5)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Portugal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541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SAD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Danska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Litva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535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Finska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535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(2,0)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Poljska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535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Nizozemska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(1,7)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Mađarska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(3,2)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Češka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Bugarska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524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(5,3)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Cipar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523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Njemačka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522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(2,0)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Slovenija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(1,9)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Švedska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(2,8)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Srbija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(3,5)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Australija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(3,1)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Kanada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511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Italija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Španjolska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505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h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Hrvatska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502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(1,8)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solidFill>
                            <a:srgbClr val="FF0000"/>
                          </a:solidFill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24606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središnja točka TIMSS-ove ljestvice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67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500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67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67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00667F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Slovačka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498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 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Novi Zeland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491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Francuska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488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(2,9)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7" name="Tablica"/>
          <p:cNvGraphicFramePr/>
          <p:nvPr/>
        </p:nvGraphicFramePr>
        <p:xfrm>
          <a:off x="8601075" y="4256087"/>
          <a:ext cx="3173412" cy="235267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373187"/>
                <a:gridCol w="1260475"/>
                <a:gridCol w="438150"/>
                <a:gridCol w="101600"/>
              </a:tblGrid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Turska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483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(3,1)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66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Gruzija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463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Kina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459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UAE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452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66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Bahrein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451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(1,6)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Katar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439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66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Iran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431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(3,2)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Oman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425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Indonezija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397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(3,7)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66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Jordan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388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(3,1)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Saudijska Arabija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383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(4,1)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Maroko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377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(3,4)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  <a:tr h="1666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Južna Afrika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376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(3,5)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Kuvajt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D2E8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353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FFFFFF"/>
                      </a:solidFill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1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(4,6)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>
                          <a:latin typeface="ISC Frutiger PIRLS"/>
                          <a:ea typeface="ISC Frutiger PIRLS"/>
                          <a:cs typeface="ISC Frutiger PIRLS"/>
                          <a:sym typeface="ISC Frutiger PIRLS"/>
                        </a:rPr>
                        <a:t>i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FFFFFF"/>
                      </a:solidFill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A1D1E1"/>
                    </a:solidFill>
                  </a:tcPr>
                </a:tc>
              </a:tr>
            </a:tbl>
          </a:graphicData>
        </a:graphic>
      </p:graphicFrame>
      <p:sp>
        <p:nvSpPr>
          <p:cNvPr id="258" name="Oblik"/>
          <p:cNvSpPr/>
          <p:nvPr/>
        </p:nvSpPr>
        <p:spPr>
          <a:xfrm rot="16200000">
            <a:off x="1940715" y="4618830"/>
            <a:ext cx="495305" cy="2078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026"/>
                </a:moveTo>
                <a:lnTo>
                  <a:pt x="5400" y="19026"/>
                </a:lnTo>
                <a:lnTo>
                  <a:pt x="5400" y="0"/>
                </a:lnTo>
                <a:lnTo>
                  <a:pt x="16200" y="0"/>
                </a:lnTo>
                <a:lnTo>
                  <a:pt x="16200" y="19026"/>
                </a:lnTo>
                <a:lnTo>
                  <a:pt x="21600" y="19026"/>
                </a:lnTo>
                <a:lnTo>
                  <a:pt x="10800" y="21600"/>
                </a:lnTo>
                <a:close/>
              </a:path>
            </a:pathLst>
          </a:custGeom>
          <a:solidFill>
            <a:srgbClr val="1F497D"/>
          </a:solidFill>
          <a:ln w="25400">
            <a:solidFill>
              <a:srgbClr val="1F497D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1F497D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pic>
        <p:nvPicPr>
          <p:cNvPr id="259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512" y="3449637"/>
            <a:ext cx="3535363" cy="914404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nastavak tablice:…"/>
          <p:cNvSpPr/>
          <p:nvPr/>
        </p:nvSpPr>
        <p:spPr>
          <a:xfrm>
            <a:off x="8601074" y="3094034"/>
            <a:ext cx="3824133" cy="891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t>nastavak tablice:</a:t>
            </a:r>
          </a:p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t>popis zemalja ispod središnje točke</a:t>
            </a:r>
          </a:p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r>
              <a:t>TIMSS-ove ljestvice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335087" y="895350"/>
            <a:ext cx="9131301" cy="49196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265359" y="0"/>
            <a:ext cx="7345368" cy="680720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Oval"/>
          <p:cNvSpPr/>
          <p:nvPr/>
        </p:nvSpPr>
        <p:spPr>
          <a:xfrm>
            <a:off x="4781550" y="5200648"/>
            <a:ext cx="1062038" cy="331793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EUROPA"/>
          <p:cNvSpPr/>
          <p:nvPr/>
        </p:nvSpPr>
        <p:spPr>
          <a:xfrm>
            <a:off x="8807450" y="2187574"/>
            <a:ext cx="4038600" cy="609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36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EUROPA</a:t>
            </a:r>
          </a:p>
        </p:txBody>
      </p:sp>
      <p:sp>
        <p:nvSpPr>
          <p:cNvPr id="266" name="Hrvatska je usporediva sa Slovačkom."/>
          <p:cNvSpPr/>
          <p:nvPr/>
        </p:nvSpPr>
        <p:spPr>
          <a:xfrm>
            <a:off x="376237" y="2403474"/>
            <a:ext cx="3783013" cy="892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Hrvatska je usporediva sa Slovačkom.</a:t>
            </a:r>
          </a:p>
        </p:txBody>
      </p:sp>
      <p:pic>
        <p:nvPicPr>
          <p:cNvPr id="267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059985" y="1050925"/>
            <a:ext cx="1533529" cy="10207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Slikovni rezultat za RH grb" descr="Slikovni rezultat za RH grb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209675" y="1150937"/>
            <a:ext cx="838200" cy="1108076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69" name="Tablica"/>
          <p:cNvGraphicFramePr/>
          <p:nvPr/>
        </p:nvGraphicFramePr>
        <p:xfrm>
          <a:off x="4310062" y="28575"/>
          <a:ext cx="5314949" cy="677229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284537"/>
                <a:gridCol w="1344612"/>
                <a:gridCol w="685800"/>
              </a:tblGrid>
              <a:tr h="3492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600" b="1">
                          <a:solidFill>
                            <a:srgbClr val="FFFFFF"/>
                          </a:solidFill>
                        </a:rPr>
                        <a:t>Država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Rezultat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SD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Sjeverna Irska 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570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(2,9)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3659" indent="-93659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Irska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547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Engleska</a:t>
                      </a:r>
                    </a:p>
                  </a:txBody>
                  <a:tcPr marL="45733" marR="45733" marT="45733" marB="45733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546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(2,8)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Belgija (fl.)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546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Portugal</a:t>
                      </a:r>
                    </a:p>
                  </a:txBody>
                  <a:tcPr marL="45733" marR="45733" marT="45733" marB="45733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541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Danska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539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Litva</a:t>
                      </a:r>
                    </a:p>
                  </a:txBody>
                  <a:tcPr marL="45733" marR="45733" marT="45733" marB="45733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535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Finska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535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(2,0)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Poljska</a:t>
                      </a:r>
                    </a:p>
                  </a:txBody>
                  <a:tcPr marL="45733" marR="45733" marT="45733" marB="45733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535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Nizozemska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530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(1,7)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Mađarska</a:t>
                      </a:r>
                    </a:p>
                  </a:txBody>
                  <a:tcPr marL="45733" marR="45733" marT="45733" marB="45733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529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(3,2)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Češka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528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Bugarska</a:t>
                      </a:r>
                    </a:p>
                  </a:txBody>
                  <a:tcPr marL="45733" marR="45733" marT="45733" marB="45733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524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(5,3)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Cipar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532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Njemačka</a:t>
                      </a:r>
                    </a:p>
                  </a:txBody>
                  <a:tcPr marL="45733" marR="45733" marT="45733" marB="45733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522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(2,0)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Slovenija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520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(1,9)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Švedska</a:t>
                      </a:r>
                    </a:p>
                  </a:txBody>
                  <a:tcPr marL="45733" marR="45733" marT="45733" marB="45733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519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(2,8)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Italija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507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90512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Španjolska</a:t>
                      </a:r>
                    </a:p>
                  </a:txBody>
                  <a:tcPr marL="45733" marR="45733" marT="45733" marB="45733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505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92075" indent="-92075" algn="l"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Hrvatska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400" b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502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(1,8)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b="1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središnja točka TIMSS-ove ljestvice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500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Slovačka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498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Francuska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488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(2,9)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308100" y="890587"/>
            <a:ext cx="9575800" cy="5040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Kretanja u postignutim rezultatima iz matematike"/>
          <p:cNvSpPr/>
          <p:nvPr/>
        </p:nvSpPr>
        <p:spPr>
          <a:xfrm>
            <a:off x="654050" y="1458911"/>
            <a:ext cx="3498850" cy="23608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4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Kretanja u postignutim rezultatima iz matematike</a:t>
            </a:r>
          </a:p>
        </p:txBody>
      </p:sp>
      <p:pic>
        <p:nvPicPr>
          <p:cNvPr id="274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831385" y="4249737"/>
            <a:ext cx="2155829" cy="22288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5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602535" y="2636834"/>
            <a:ext cx="2181229" cy="21780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age.pdf" descr="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200525" y="660400"/>
            <a:ext cx="3068641" cy="3248025"/>
          </a:xfrm>
          <a:prstGeom prst="rect">
            <a:avLst/>
          </a:prstGeom>
          <a:ln w="12700">
            <a:miter lim="400000"/>
          </a:ln>
        </p:spPr>
      </p:pic>
      <p:sp>
        <p:nvSpPr>
          <p:cNvPr id="277" name="Pravokutnik"/>
          <p:cNvSpPr/>
          <p:nvPr/>
        </p:nvSpPr>
        <p:spPr>
          <a:xfrm>
            <a:off x="4610100" y="685800"/>
            <a:ext cx="1019175" cy="333375"/>
          </a:xfrm>
          <a:prstGeom prst="rect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78" name="Oval"/>
          <p:cNvSpPr/>
          <p:nvPr/>
        </p:nvSpPr>
        <p:spPr>
          <a:xfrm rot="19458373">
            <a:off x="6129337" y="2206622"/>
            <a:ext cx="1400181" cy="703269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79" name="U istraživanju TIMSS 2015. hrvatski učenici…"/>
          <p:cNvSpPr/>
          <p:nvPr/>
        </p:nvSpPr>
        <p:spPr>
          <a:xfrm>
            <a:off x="1751427" y="4267198"/>
            <a:ext cx="5369677" cy="12432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2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 istraživanju TIMSS 2015. hrvatski učenici</a:t>
            </a:r>
          </a:p>
          <a:p>
            <a:pPr algn="ctr">
              <a:lnSpc>
                <a:spcPct val="150000"/>
              </a:lnSpc>
              <a:defRPr sz="2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uspješniji su za 12 bodova </a:t>
            </a:r>
          </a:p>
          <a:p>
            <a:pPr algn="ctr">
              <a:lnSpc>
                <a:spcPct val="150000"/>
              </a:lnSpc>
              <a:defRPr sz="20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 odnosu na istraživanje TIMSS 2011.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rosječni rezultati iz matematike    s obzirom na spol"/>
          <p:cNvSpPr/>
          <p:nvPr/>
        </p:nvSpPr>
        <p:spPr>
          <a:xfrm>
            <a:off x="1992312" y="730248"/>
            <a:ext cx="7921626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400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solidFill>
                  <a:schemeClr val="accent1">
                    <a:lumMod val="75000"/>
                  </a:schemeClr>
                </a:solidFill>
              </a:rPr>
              <a:t>Prosječni</a:t>
            </a:r>
            <a:r>
              <a:rPr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75000"/>
                  </a:schemeClr>
                </a:solidFill>
              </a:rPr>
              <a:t>rezultati</a:t>
            </a:r>
            <a:r>
              <a:rPr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75000"/>
                  </a:schemeClr>
                </a:solidFill>
              </a:rPr>
              <a:t>iz</a:t>
            </a:r>
            <a:r>
              <a:rPr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75000"/>
                  </a:schemeClr>
                </a:solidFill>
              </a:rPr>
              <a:t>matematike</a:t>
            </a:r>
            <a:r>
              <a:rPr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dirty="0">
                <a:solidFill>
                  <a:schemeClr val="accent1">
                    <a:lumMod val="75000"/>
                  </a:schemeClr>
                </a:solidFill>
              </a:rPr>
            </a:br>
            <a:r>
              <a:rPr dirty="0">
                <a:solidFill>
                  <a:schemeClr val="accent1">
                    <a:lumMod val="75000"/>
                  </a:schemeClr>
                </a:solidFill>
              </a:rPr>
              <a:t>   s </a:t>
            </a:r>
            <a:r>
              <a:rPr dirty="0" err="1">
                <a:solidFill>
                  <a:schemeClr val="accent1">
                    <a:lumMod val="75000"/>
                  </a:schemeClr>
                </a:solidFill>
              </a:rPr>
              <a:t>obzirom</a:t>
            </a:r>
            <a:r>
              <a:rPr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75000"/>
                  </a:schemeClr>
                </a:solidFill>
              </a:rPr>
              <a:t>na</a:t>
            </a:r>
            <a:r>
              <a:rPr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75000"/>
                  </a:schemeClr>
                </a:solidFill>
              </a:rPr>
              <a:t>spol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82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478084" y="1571625"/>
            <a:ext cx="3189291" cy="4784725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821485" y="2243134"/>
            <a:ext cx="3208341" cy="42957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EU prosječni rezultati iz matematike s obzirom na spol"/>
          <p:cNvSpPr>
            <a:spLocks noGrp="1"/>
          </p:cNvSpPr>
          <p:nvPr>
            <p:ph type="title" idx="4294967295"/>
          </p:nvPr>
        </p:nvSpPr>
        <p:spPr>
          <a:xfrm>
            <a:off x="219075" y="1177925"/>
            <a:ext cx="4111625" cy="21177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 sz="2800"/>
            </a:pPr>
            <a:r>
              <a:t>EU</a:t>
            </a:r>
            <a:br/>
            <a:r>
              <a:t>prosječni rezultati iz </a:t>
            </a:r>
            <a:r>
              <a:rPr b="1"/>
              <a:t>matematike</a:t>
            </a:r>
            <a:r>
              <a:t> s obzirom na spol</a:t>
            </a:r>
            <a:br/>
            <a:endParaRPr/>
          </a:p>
        </p:txBody>
      </p:sp>
      <p:graphicFrame>
        <p:nvGraphicFramePr>
          <p:cNvPr id="286" name="Tablica"/>
          <p:cNvGraphicFramePr/>
          <p:nvPr/>
        </p:nvGraphicFramePr>
        <p:xfrm>
          <a:off x="4252912" y="96834"/>
          <a:ext cx="6165848" cy="65405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608262"/>
                <a:gridCol w="1443037"/>
                <a:gridCol w="631825"/>
                <a:gridCol w="947737"/>
                <a:gridCol w="534987"/>
              </a:tblGrid>
              <a:tr h="25082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Država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Djevojčice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SD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Dječaci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SD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Finska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540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531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Bugarska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527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(5,7)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522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(5,1)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Litva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537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(2,8)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534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(3,1)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Švedska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519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(3,2)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518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(3,2)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Poljska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534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536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Sjeverna Irska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569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(3,8)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571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(3,1)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Njemačka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520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523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Irska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545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549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(2,9)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Slovenija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518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522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Belgija (fl.)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543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549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Mađarska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526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(3,4)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532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(3,8)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Francuska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485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(3,2)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491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(3,2)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Danska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536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(3,1)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542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(3,0)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Engleska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543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(3,0)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549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(3,3)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Cipar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520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(2,9)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526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(3,1)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Češka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525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(3,0)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532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Nizozemska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526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(1,8)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534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(2,2)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Portugal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536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(2,4)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547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(2,5)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Slovačka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493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(3,0)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504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(2,6)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Španjolska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499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511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Hrvatska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496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(2,1)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508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>
                          <a:solidFill>
                            <a:srgbClr val="FF0000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(2,3)</a:t>
                      </a:r>
                    </a:p>
                  </a:txBody>
                  <a:tcPr marL="0" marR="0" marT="0" marB="0" anchor="ctr" horzOverflow="overflow">
                    <a:solidFill>
                      <a:srgbClr val="D0D8E8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Myriad Pro"/>
                          <a:ea typeface="Myriad Pro"/>
                          <a:cs typeface="Myriad Pro"/>
                          <a:sym typeface="Myriad Pro"/>
                        </a:rPr>
                        <a:t>Italija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497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(2,7)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517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(3,0)</a:t>
                      </a:r>
                    </a:p>
                  </a:txBody>
                  <a:tcPr marL="0" marR="0" marT="0" marB="0" anchor="ctr" horzOverflow="overflow">
                    <a:solidFill>
                      <a:srgbClr val="E9EDF4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1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Međunarodni prosjek</a:t>
                      </a:r>
                    </a:p>
                  </a:txBody>
                  <a:tcPr marL="45722" marR="45722" marT="45722" marB="45722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505</a:t>
                      </a:r>
                    </a:p>
                  </a:txBody>
                  <a:tcPr marL="0" marR="0" marT="0" marB="0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(0,5)</a:t>
                      </a:r>
                    </a:p>
                  </a:txBody>
                  <a:tcPr marL="0" marR="0" marT="0" marB="0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505</a:t>
                      </a:r>
                    </a:p>
                  </a:txBody>
                  <a:tcPr marL="0" marR="0" marT="0" marB="0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>
                          <a:solidFill>
                            <a:srgbClr val="FFFFFF"/>
                          </a:solidFill>
                          <a:latin typeface="Myriad Pro Cond"/>
                          <a:ea typeface="Myriad Pro Cond"/>
                          <a:cs typeface="Myriad Pro Cond"/>
                          <a:sym typeface="Myriad Pro Cond"/>
                        </a:rPr>
                        <a:t>(0,5)</a:t>
                      </a:r>
                    </a:p>
                  </a:txBody>
                  <a:tcPr marL="0" marR="0" marT="0" marB="0" anchor="ctr" horzOverflow="overflow"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87" name="Dječaci (508) su uspješniji od djevojčica (496) za…"/>
          <p:cNvSpPr/>
          <p:nvPr/>
        </p:nvSpPr>
        <p:spPr>
          <a:xfrm>
            <a:off x="384175" y="3435350"/>
            <a:ext cx="3783013" cy="1829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8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Dječaci</a:t>
            </a:r>
            <a:r>
              <a:rPr b="0"/>
              <a:t> (</a:t>
            </a:r>
            <a:r>
              <a:rPr b="0">
                <a:solidFill>
                  <a:srgbClr val="FF0000"/>
                </a:solidFill>
              </a:rPr>
              <a:t>508</a:t>
            </a:r>
            <a:r>
              <a:rPr b="0"/>
              <a:t>) su </a:t>
            </a:r>
            <a:r>
              <a:t>uspješniji</a:t>
            </a:r>
            <a:r>
              <a:rPr b="0"/>
              <a:t> od djevojčica (</a:t>
            </a:r>
            <a:r>
              <a:rPr b="0">
                <a:solidFill>
                  <a:srgbClr val="FF0000"/>
                </a:solidFill>
              </a:rPr>
              <a:t>496</a:t>
            </a:r>
            <a:r>
              <a:rPr b="0"/>
              <a:t>) za</a:t>
            </a:r>
          </a:p>
          <a:p>
            <a:pPr algn="ctr">
              <a:defRPr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12 bodova</a:t>
            </a:r>
            <a:r>
              <a:rPr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88" name="Slikovni rezultat za RH grb" descr="Slikovni rezultat za RH grb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4175" y="3295650"/>
            <a:ext cx="568325" cy="7524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562225" y="425450"/>
            <a:ext cx="990600" cy="660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Kretanja u postignutim rezultatima iz matematike prema spolu"/>
          <p:cNvSpPr>
            <a:spLocks noGrp="1"/>
          </p:cNvSpPr>
          <p:nvPr>
            <p:ph type="title" idx="4294967295"/>
          </p:nvPr>
        </p:nvSpPr>
        <p:spPr>
          <a:xfrm>
            <a:off x="344487" y="1257300"/>
            <a:ext cx="4456113" cy="23622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Kretanja u postignutim rezultatima iz matematike prema spolu</a:t>
            </a:r>
          </a:p>
        </p:txBody>
      </p:sp>
      <p:pic>
        <p:nvPicPr>
          <p:cNvPr id="292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73612" y="631825"/>
            <a:ext cx="3165479" cy="427355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MSS 2015. - dječaci su uspješniji za 12 bodova od djevojčica.…"/>
          <p:cNvSpPr/>
          <p:nvPr/>
        </p:nvSpPr>
        <p:spPr>
          <a:xfrm>
            <a:off x="584200" y="5137148"/>
            <a:ext cx="8226425" cy="809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50000"/>
              </a:lnSpc>
              <a:defRPr sz="2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TIMSS 2015. - </a:t>
            </a:r>
            <a:r>
              <a:rPr>
                <a:solidFill>
                  <a:srgbClr val="FF0000"/>
                </a:solidFill>
              </a:rPr>
              <a:t>dječaci su uspješniji za 12 bodova od djevojčica</a:t>
            </a:r>
            <a:r>
              <a:t>.</a:t>
            </a:r>
          </a:p>
          <a:p>
            <a:pPr>
              <a:lnSpc>
                <a:spcPct val="150000"/>
              </a:lnSpc>
              <a:defRPr sz="2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TIMSS 2011. – dječaci su bili uspješniji za 11 bodova od djevojčica</a:t>
            </a:r>
            <a:r>
              <a:rPr sz="1800" b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.</a:t>
            </a:r>
          </a:p>
        </p:txBody>
      </p:sp>
      <p:pic>
        <p:nvPicPr>
          <p:cNvPr id="294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9269410" y="3094034"/>
            <a:ext cx="2222504" cy="2994029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Pravokutnik"/>
          <p:cNvSpPr/>
          <p:nvPr/>
        </p:nvSpPr>
        <p:spPr>
          <a:xfrm>
            <a:off x="6877050" y="981075"/>
            <a:ext cx="971550" cy="371475"/>
          </a:xfrm>
          <a:prstGeom prst="rect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sp>
        <p:nvSpPr>
          <p:cNvPr id="299" name="50%"/>
          <p:cNvSpPr/>
          <p:nvPr/>
        </p:nvSpPr>
        <p:spPr>
          <a:xfrm>
            <a:off x="1971674" y="3049584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50%</a:t>
            </a:r>
          </a:p>
        </p:txBody>
      </p:sp>
      <p:sp>
        <p:nvSpPr>
          <p:cNvPr id="300" name="35%"/>
          <p:cNvSpPr/>
          <p:nvPr/>
        </p:nvSpPr>
        <p:spPr>
          <a:xfrm>
            <a:off x="1971674" y="3986212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35%</a:t>
            </a:r>
          </a:p>
        </p:txBody>
      </p:sp>
      <p:sp>
        <p:nvSpPr>
          <p:cNvPr id="301" name="20%"/>
          <p:cNvSpPr/>
          <p:nvPr/>
        </p:nvSpPr>
        <p:spPr>
          <a:xfrm>
            <a:off x="5788023" y="3059109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rPr dirty="0"/>
              <a:t>20%</a:t>
            </a:r>
          </a:p>
        </p:txBody>
      </p:sp>
      <p:sp>
        <p:nvSpPr>
          <p:cNvPr id="302" name="30%"/>
          <p:cNvSpPr/>
          <p:nvPr/>
        </p:nvSpPr>
        <p:spPr>
          <a:xfrm>
            <a:off x="5788023" y="4076698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rPr dirty="0"/>
              <a:t>30%</a:t>
            </a:r>
          </a:p>
        </p:txBody>
      </p:sp>
      <p:sp>
        <p:nvSpPr>
          <p:cNvPr id="304" name="Zaobljen pravokutnik"/>
          <p:cNvSpPr/>
          <p:nvPr/>
        </p:nvSpPr>
        <p:spPr>
          <a:xfrm>
            <a:off x="1992309" y="4797425"/>
            <a:ext cx="790579" cy="782638"/>
          </a:xfrm>
          <a:prstGeom prst="roundRect">
            <a:avLst>
              <a:gd name="adj" fmla="val 16671"/>
            </a:avLst>
          </a:prstGeom>
          <a:solidFill>
            <a:srgbClr val="17375E"/>
          </a:solidFill>
          <a:ln w="254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grpSp>
        <p:nvGrpSpPr>
          <p:cNvPr id="307" name="Grupa"/>
          <p:cNvGrpSpPr/>
          <p:nvPr/>
        </p:nvGrpSpPr>
        <p:grpSpPr>
          <a:xfrm>
            <a:off x="2827332" y="4781550"/>
            <a:ext cx="2652724" cy="879475"/>
            <a:chOff x="0" y="0"/>
            <a:chExt cx="2652722" cy="879475"/>
          </a:xfrm>
        </p:grpSpPr>
        <p:sp>
          <p:nvSpPr>
            <p:cNvPr id="305" name="Zaobljen pravokutnik"/>
            <p:cNvSpPr/>
            <p:nvPr/>
          </p:nvSpPr>
          <p:spPr>
            <a:xfrm>
              <a:off x="-1" y="0"/>
              <a:ext cx="2652723" cy="879475"/>
            </a:xfrm>
            <a:prstGeom prst="roundRect">
              <a:avLst>
                <a:gd name="adj" fmla="val 16671"/>
              </a:avLst>
            </a:pr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306" name="PRIKAZ PODATAKA"/>
            <p:cNvSpPr/>
            <p:nvPr/>
          </p:nvSpPr>
          <p:spPr>
            <a:xfrm>
              <a:off x="39688" y="201355"/>
              <a:ext cx="2573348" cy="5085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120904" tIns="120904" rIns="120904" bIns="120904" numCol="1" anchor="ctr">
              <a:spAutoFit/>
            </a:bodyPr>
            <a:lstStyle>
              <a:lvl1pPr algn="ctr" defTabSz="755650">
                <a:lnSpc>
                  <a:spcPct val="90000"/>
                </a:lnSpc>
                <a:spcBef>
                  <a:spcPts val="700"/>
                </a:spcBef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/>
                <a:t>PRIKAZ PODATAKA</a:t>
              </a:r>
            </a:p>
          </p:txBody>
        </p:sp>
      </p:grpSp>
      <p:sp>
        <p:nvSpPr>
          <p:cNvPr id="308" name="15%"/>
          <p:cNvSpPr/>
          <p:nvPr/>
        </p:nvSpPr>
        <p:spPr>
          <a:xfrm>
            <a:off x="1992309" y="4941887"/>
            <a:ext cx="764116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15%</a:t>
            </a:r>
          </a:p>
        </p:txBody>
      </p:sp>
      <p:pic>
        <p:nvPicPr>
          <p:cNvPr id="309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805985" y="1627184"/>
            <a:ext cx="3492504" cy="320040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12" name="Grupa"/>
          <p:cNvGrpSpPr/>
          <p:nvPr/>
        </p:nvGrpSpPr>
        <p:grpSpPr>
          <a:xfrm>
            <a:off x="7691432" y="4781550"/>
            <a:ext cx="2652723" cy="879475"/>
            <a:chOff x="0" y="0"/>
            <a:chExt cx="2652721" cy="879475"/>
          </a:xfrm>
        </p:grpSpPr>
        <p:sp>
          <p:nvSpPr>
            <p:cNvPr id="310" name="Zaobljen pravokutnik"/>
            <p:cNvSpPr/>
            <p:nvPr/>
          </p:nvSpPr>
          <p:spPr>
            <a:xfrm>
              <a:off x="-1" y="0"/>
              <a:ext cx="2652723" cy="879475"/>
            </a:xfrm>
            <a:prstGeom prst="roundRect">
              <a:avLst>
                <a:gd name="adj" fmla="val 16671"/>
              </a:avLst>
            </a:pr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311" name="ZAKLJUČIVANJE"/>
            <p:cNvSpPr/>
            <p:nvPr/>
          </p:nvSpPr>
          <p:spPr>
            <a:xfrm>
              <a:off x="39688" y="201355"/>
              <a:ext cx="2573347" cy="5085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120904" tIns="120904" rIns="120904" bIns="120904" numCol="1" anchor="ctr">
              <a:spAutoFit/>
            </a:bodyPr>
            <a:lstStyle>
              <a:lvl1pPr algn="ctr" defTabSz="755650">
                <a:lnSpc>
                  <a:spcPct val="90000"/>
                </a:lnSpc>
                <a:spcBef>
                  <a:spcPts val="700"/>
                </a:spcBef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dirty="0"/>
                <a:t>ZAKLJUČIVANJE</a:t>
              </a:r>
            </a:p>
          </p:txBody>
        </p:sp>
      </p:grpSp>
      <p:sp>
        <p:nvSpPr>
          <p:cNvPr id="313" name="20%"/>
          <p:cNvSpPr/>
          <p:nvPr/>
        </p:nvSpPr>
        <p:spPr>
          <a:xfrm>
            <a:off x="6856410" y="4941887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20%</a:t>
            </a:r>
          </a:p>
        </p:txBody>
      </p:sp>
      <p:sp>
        <p:nvSpPr>
          <p:cNvPr id="314" name="Zaobljen pravokutnik"/>
          <p:cNvSpPr/>
          <p:nvPr/>
        </p:nvSpPr>
        <p:spPr>
          <a:xfrm>
            <a:off x="6816725" y="4797425"/>
            <a:ext cx="850900" cy="836613"/>
          </a:xfrm>
          <a:prstGeom prst="roundRect">
            <a:avLst>
              <a:gd name="adj" fmla="val 16671"/>
            </a:avLst>
          </a:prstGeom>
          <a:solidFill>
            <a:srgbClr val="17375E"/>
          </a:solidFill>
          <a:ln w="254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15" name="40%"/>
          <p:cNvSpPr/>
          <p:nvPr/>
        </p:nvSpPr>
        <p:spPr>
          <a:xfrm>
            <a:off x="6869110" y="3068634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rPr dirty="0"/>
              <a:t>40%</a:t>
            </a:r>
          </a:p>
        </p:txBody>
      </p:sp>
      <p:sp>
        <p:nvSpPr>
          <p:cNvPr id="316" name="40%"/>
          <p:cNvSpPr/>
          <p:nvPr/>
        </p:nvSpPr>
        <p:spPr>
          <a:xfrm>
            <a:off x="6888160" y="4057648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40%</a:t>
            </a:r>
          </a:p>
        </p:txBody>
      </p:sp>
      <p:sp>
        <p:nvSpPr>
          <p:cNvPr id="317" name="20%"/>
          <p:cNvSpPr/>
          <p:nvPr/>
        </p:nvSpPr>
        <p:spPr>
          <a:xfrm>
            <a:off x="6888160" y="4921248"/>
            <a:ext cx="764115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20%</a:t>
            </a:r>
          </a:p>
        </p:txBody>
      </p:sp>
      <p:pic>
        <p:nvPicPr>
          <p:cNvPr id="298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968500" y="1509825"/>
            <a:ext cx="3494088" cy="3200404"/>
          </a:xfrm>
          <a:prstGeom prst="rect">
            <a:avLst/>
          </a:prstGeom>
          <a:ln w="12700">
            <a:miter lim="400000"/>
          </a:ln>
        </p:spPr>
      </p:pic>
      <p:pic>
        <p:nvPicPr>
          <p:cNvPr id="318" name="image.png" descr="image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609850" y="36512"/>
            <a:ext cx="7021515" cy="140811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" name="Grupa"/>
          <p:cNvGrpSpPr/>
          <p:nvPr/>
        </p:nvGrpSpPr>
        <p:grpSpPr>
          <a:xfrm>
            <a:off x="2799459" y="3721155"/>
            <a:ext cx="2663129" cy="936104"/>
            <a:chOff x="-1" y="0"/>
            <a:chExt cx="2652723" cy="907410"/>
          </a:xfrm>
        </p:grpSpPr>
        <p:sp>
          <p:nvSpPr>
            <p:cNvPr id="25" name="Zaobljen pravokutnik"/>
            <p:cNvSpPr/>
            <p:nvPr/>
          </p:nvSpPr>
          <p:spPr>
            <a:xfrm>
              <a:off x="-1" y="0"/>
              <a:ext cx="2652723" cy="879475"/>
            </a:xfrm>
            <a:prstGeom prst="roundRect">
              <a:avLst>
                <a:gd name="adj" fmla="val 16671"/>
              </a:avLst>
            </a:prstGeom>
            <a:solidFill>
              <a:schemeClr val="accent1"/>
            </a:solidFill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26" name="PRIKAZ PODATAKA"/>
            <p:cNvSpPr/>
            <p:nvPr/>
          </p:nvSpPr>
          <p:spPr>
            <a:xfrm>
              <a:off x="39688" y="3811"/>
              <a:ext cx="2573348" cy="9035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120904" tIns="120904" rIns="120904" bIns="120904" numCol="1" anchor="ctr">
              <a:spAutoFit/>
            </a:bodyPr>
            <a:lstStyle>
              <a:lvl1pPr algn="ctr" defTabSz="755650">
                <a:lnSpc>
                  <a:spcPct val="90000"/>
                </a:lnSpc>
                <a:spcBef>
                  <a:spcPts val="700"/>
                </a:spcBef>
                <a:defRPr b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Calibri"/>
                </a:defRPr>
              </a:lvl1pPr>
            </a:lstStyle>
            <a:p>
              <a:r>
                <a:rPr lang="hr-HR" dirty="0" smtClean="0"/>
                <a:t>GEOMETRIJSKO OBLICI I MJERENJE</a:t>
              </a:r>
              <a:endParaRPr dirty="0"/>
            </a:p>
          </p:txBody>
        </p:sp>
      </p:grpSp>
      <p:sp>
        <p:nvSpPr>
          <p:cNvPr id="28" name="40%"/>
          <p:cNvSpPr/>
          <p:nvPr/>
        </p:nvSpPr>
        <p:spPr>
          <a:xfrm>
            <a:off x="1992309" y="2972115"/>
            <a:ext cx="719104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rPr lang="hr-HR" dirty="0" smtClean="0"/>
              <a:t>5</a:t>
            </a:r>
            <a:r>
              <a:rPr dirty="0" smtClean="0"/>
              <a:t>0</a:t>
            </a:r>
            <a:r>
              <a:rPr dirty="0"/>
              <a:t>%</a:t>
            </a:r>
          </a:p>
        </p:txBody>
      </p:sp>
      <p:sp>
        <p:nvSpPr>
          <p:cNvPr id="29" name="40%"/>
          <p:cNvSpPr/>
          <p:nvPr/>
        </p:nvSpPr>
        <p:spPr>
          <a:xfrm>
            <a:off x="2009566" y="3925879"/>
            <a:ext cx="719104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rPr lang="hr-HR" dirty="0" smtClean="0"/>
              <a:t>35</a:t>
            </a:r>
            <a:r>
              <a:rPr dirty="0" smtClean="0"/>
              <a:t>%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Rezultati iz matematike  s obzirom na  sadržajne domene"/>
          <p:cNvSpPr>
            <a:spLocks noGrp="1"/>
          </p:cNvSpPr>
          <p:nvPr>
            <p:ph type="title" idx="4294967295"/>
          </p:nvPr>
        </p:nvSpPr>
        <p:spPr>
          <a:xfrm>
            <a:off x="263352" y="1052736"/>
            <a:ext cx="11233248" cy="4320480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576072">
              <a:lnSpc>
                <a:spcPct val="150000"/>
              </a:lnSpc>
              <a:defRPr sz="3000" b="1">
                <a:solidFill>
                  <a:srgbClr val="1F497D"/>
                </a:solidFill>
              </a:defRPr>
            </a:pPr>
            <a:r>
              <a:rPr dirty="0" err="1"/>
              <a:t>Rezultati</a:t>
            </a:r>
            <a:r>
              <a:rPr dirty="0"/>
              <a:t> </a:t>
            </a:r>
            <a:r>
              <a:rPr dirty="0" err="1"/>
              <a:t>iz</a:t>
            </a:r>
            <a:r>
              <a:rPr dirty="0"/>
              <a:t> </a:t>
            </a:r>
            <a:r>
              <a:rPr dirty="0" err="1"/>
              <a:t>matematike</a:t>
            </a:r>
            <a:r>
              <a:rPr dirty="0"/>
              <a:t> </a:t>
            </a:r>
            <a:r>
              <a:rPr dirty="0" smtClean="0"/>
              <a:t>s </a:t>
            </a:r>
            <a:r>
              <a:rPr dirty="0" err="1"/>
              <a:t>obzirom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br>
              <a:rPr dirty="0"/>
            </a:br>
            <a:r>
              <a:rPr dirty="0" err="1"/>
              <a:t>sadržajne</a:t>
            </a:r>
            <a:r>
              <a:rPr dirty="0"/>
              <a:t> </a:t>
            </a:r>
            <a:r>
              <a:rPr dirty="0" err="1"/>
              <a:t>domene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Rezultati s obzirom na  sadržajne domene u matematici"/>
          <p:cNvSpPr>
            <a:spLocks noGrp="1"/>
          </p:cNvSpPr>
          <p:nvPr>
            <p:ph type="title" idx="4294967295"/>
          </p:nvPr>
        </p:nvSpPr>
        <p:spPr>
          <a:xfrm>
            <a:off x="623887" y="430210"/>
            <a:ext cx="10972801" cy="114300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841247">
              <a:defRPr sz="3600"/>
            </a:pPr>
            <a:r>
              <a:t>Rezultati s obzirom na </a:t>
            </a:r>
            <a:br/>
            <a:r>
              <a:rPr b="1"/>
              <a:t>sadržajne domene </a:t>
            </a:r>
            <a:r>
              <a:t>u matematici</a:t>
            </a:r>
          </a:p>
        </p:txBody>
      </p:sp>
      <p:pic>
        <p:nvPicPr>
          <p:cNvPr id="323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30275" y="2119309"/>
            <a:ext cx="10925175" cy="216535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4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90587" y="4200525"/>
            <a:ext cx="10925176" cy="347665"/>
          </a:xfrm>
          <a:prstGeom prst="rect">
            <a:avLst/>
          </a:prstGeom>
          <a:ln w="12700">
            <a:miter lim="400000"/>
          </a:ln>
        </p:spPr>
      </p:pic>
      <p:sp>
        <p:nvSpPr>
          <p:cNvPr id="325" name="Pravokutnik"/>
          <p:cNvSpPr/>
          <p:nvPr/>
        </p:nvSpPr>
        <p:spPr>
          <a:xfrm>
            <a:off x="6727824" y="2035174"/>
            <a:ext cx="2573342" cy="250984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26" name="Učenici u Hrvatskoj bili su najuspješniji u domeni geometrijskih oblika i mjerenja, u kojoj su bili statistički značajno bolji od međunarodnog prosjeka, dok su u domeni brojeva bili statistički značajno lošiji od međunarodnog prosjeka."/>
          <p:cNvSpPr/>
          <p:nvPr/>
        </p:nvSpPr>
        <p:spPr>
          <a:xfrm>
            <a:off x="890584" y="4891087"/>
            <a:ext cx="11006144" cy="1443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23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Učenici u Hrvatskoj bili su </a:t>
            </a:r>
            <a:r>
              <a:rPr u="sng"/>
              <a:t>najuspješniji u domeni</a:t>
            </a:r>
            <a:r>
              <a:t> </a:t>
            </a:r>
            <a:r>
              <a:rPr b="1"/>
              <a:t>geometrijskih oblika i mjerenja</a:t>
            </a:r>
            <a:r>
              <a:t>, u kojoj su bili </a:t>
            </a:r>
            <a:r>
              <a:rPr b="1"/>
              <a:t>statistički značajno bolji </a:t>
            </a:r>
            <a:r>
              <a:t>od međunarodnog prosjeka, dok su u domeni </a:t>
            </a:r>
            <a:r>
              <a:rPr b="1"/>
              <a:t>brojeva </a:t>
            </a:r>
            <a:r>
              <a:t>bili </a:t>
            </a:r>
            <a:r>
              <a:rPr b="1"/>
              <a:t>statistički značajno lošiji </a:t>
            </a:r>
            <a:r>
              <a:t>od međunarodnog prosjeka.</a:t>
            </a:r>
          </a:p>
        </p:txBody>
      </p:sp>
      <p:sp>
        <p:nvSpPr>
          <p:cNvPr id="327" name="Oblik"/>
          <p:cNvSpPr/>
          <p:nvPr/>
        </p:nvSpPr>
        <p:spPr>
          <a:xfrm rot="10800000">
            <a:off x="8934450" y="4197348"/>
            <a:ext cx="234951" cy="290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866"/>
                </a:moveTo>
                <a:lnTo>
                  <a:pt x="5400" y="12866"/>
                </a:lnTo>
                <a:lnTo>
                  <a:pt x="5400" y="0"/>
                </a:lnTo>
                <a:lnTo>
                  <a:pt x="16200" y="0"/>
                </a:lnTo>
                <a:lnTo>
                  <a:pt x="16200" y="12866"/>
                </a:lnTo>
                <a:lnTo>
                  <a:pt x="21600" y="12866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21596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28" name="Oblik"/>
          <p:cNvSpPr/>
          <p:nvPr/>
        </p:nvSpPr>
        <p:spPr>
          <a:xfrm rot="10800000" flipV="1">
            <a:off x="6353174" y="4227512"/>
            <a:ext cx="188914" cy="23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916"/>
                </a:moveTo>
                <a:lnTo>
                  <a:pt x="5400" y="12916"/>
                </a:lnTo>
                <a:lnTo>
                  <a:pt x="5400" y="0"/>
                </a:lnTo>
                <a:lnTo>
                  <a:pt x="16200" y="0"/>
                </a:lnTo>
                <a:lnTo>
                  <a:pt x="16200" y="12916"/>
                </a:lnTo>
                <a:lnTo>
                  <a:pt x="21600" y="12916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21596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29" name="Pravokutnik"/>
          <p:cNvSpPr/>
          <p:nvPr/>
        </p:nvSpPr>
        <p:spPr>
          <a:xfrm>
            <a:off x="4154487" y="2035174"/>
            <a:ext cx="2573341" cy="250984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sp>
        <p:nvSpPr>
          <p:cNvPr id="55" name="Nositelj istraživanja u Republici Hrvatskoj:…"/>
          <p:cNvSpPr/>
          <p:nvPr/>
        </p:nvSpPr>
        <p:spPr>
          <a:xfrm>
            <a:off x="2225674" y="1538286"/>
            <a:ext cx="7758115" cy="46280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07950" algn="ctr">
              <a:spcBef>
                <a:spcPts val="600"/>
              </a:spcBef>
              <a:defRPr sz="2800" b="1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Nositelj istraživanja u Republici Hrvatskoj:</a:t>
            </a:r>
          </a:p>
          <a:p>
            <a:pPr indent="107950" algn="ctr">
              <a:spcBef>
                <a:spcPts val="700"/>
              </a:spcBef>
              <a:defRPr sz="3200" b="1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Nacionalni centar za vanjsko vrednovanje obrazovanja</a:t>
            </a:r>
          </a:p>
          <a:p>
            <a:pPr indent="107950" algn="ctr">
              <a:spcBef>
                <a:spcPts val="700"/>
              </a:spcBef>
              <a:defRPr sz="28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indent="107950" algn="ctr">
              <a:spcBef>
                <a:spcPts val="600"/>
              </a:spcBef>
              <a:defRPr sz="28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Međunarodno udruženje za vrednovanje obrazovnih postignuća</a:t>
            </a:r>
          </a:p>
          <a:p>
            <a:pPr indent="107950" algn="ctr">
              <a:spcBef>
                <a:spcPts val="700"/>
              </a:spcBef>
              <a:defRPr sz="1600" i="1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indent="107950" algn="ctr">
              <a:spcBef>
                <a:spcPts val="400"/>
              </a:spcBef>
              <a:defRPr sz="2000" i="1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International Association for the Evaluation of Educational Achievement</a:t>
            </a:r>
          </a:p>
          <a:p>
            <a:pPr indent="107950" algn="ctr">
              <a:spcBef>
                <a:spcPts val="500"/>
              </a:spcBef>
              <a:defRPr sz="24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Organizacija proistekla iz UNESCO-ova instituta za znanost (1958.)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fill="hold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Rezultati iz matematike  s obzirom na  kognitivne domene"/>
          <p:cNvSpPr>
            <a:spLocks noGrp="1"/>
          </p:cNvSpPr>
          <p:nvPr>
            <p:ph type="title" idx="4294967295"/>
          </p:nvPr>
        </p:nvSpPr>
        <p:spPr>
          <a:xfrm>
            <a:off x="914400" y="1816100"/>
            <a:ext cx="10363200" cy="2327275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576072">
              <a:lnSpc>
                <a:spcPct val="150000"/>
              </a:lnSpc>
              <a:defRPr sz="3000" b="1">
                <a:solidFill>
                  <a:srgbClr val="1F497D"/>
                </a:solidFill>
              </a:defRPr>
            </a:pPr>
            <a:r>
              <a:rPr dirty="0" err="1"/>
              <a:t>Rezultati</a:t>
            </a:r>
            <a:r>
              <a:rPr dirty="0"/>
              <a:t> </a:t>
            </a:r>
            <a:r>
              <a:rPr dirty="0" err="1"/>
              <a:t>iz</a:t>
            </a:r>
            <a:r>
              <a:rPr dirty="0"/>
              <a:t> </a:t>
            </a:r>
            <a:r>
              <a:rPr dirty="0" err="1"/>
              <a:t>matematike</a:t>
            </a:r>
            <a:r>
              <a:rPr dirty="0"/>
              <a:t> </a:t>
            </a:r>
            <a:r>
              <a:rPr dirty="0" smtClean="0"/>
              <a:t>s </a:t>
            </a:r>
            <a:r>
              <a:rPr dirty="0" err="1"/>
              <a:t>obzirom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br>
              <a:rPr dirty="0"/>
            </a:br>
            <a:r>
              <a:rPr dirty="0" err="1"/>
              <a:t>kognitivne</a:t>
            </a:r>
            <a:r>
              <a:rPr dirty="0"/>
              <a:t> </a:t>
            </a:r>
            <a:r>
              <a:rPr dirty="0" err="1"/>
              <a:t>domene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7050" y="4843462"/>
            <a:ext cx="11069640" cy="282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334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27050" y="3111500"/>
            <a:ext cx="11155365" cy="1706566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Rezultati s obzirom na kognitivne…"/>
          <p:cNvSpPr/>
          <p:nvPr/>
        </p:nvSpPr>
        <p:spPr>
          <a:xfrm>
            <a:off x="2370937" y="114299"/>
            <a:ext cx="7294544" cy="11432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defRPr sz="36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Rezultati s obzirom na </a:t>
            </a:r>
            <a:r>
              <a:rPr b="1"/>
              <a:t>kognitivne</a:t>
            </a:r>
          </a:p>
          <a:p>
            <a:pPr algn="ctr">
              <a:defRPr sz="36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domene </a:t>
            </a:r>
            <a:r>
              <a:rPr b="0"/>
              <a:t>u matematici</a:t>
            </a:r>
          </a:p>
        </p:txBody>
      </p:sp>
      <p:sp>
        <p:nvSpPr>
          <p:cNvPr id="336" name="ČINJENIČNO ZNANJE  502…"/>
          <p:cNvSpPr/>
          <p:nvPr/>
        </p:nvSpPr>
        <p:spPr>
          <a:xfrm>
            <a:off x="1150934" y="1314449"/>
            <a:ext cx="9482144" cy="1563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20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ČINJENIČNO ZNANJE 	502</a:t>
            </a:r>
          </a:p>
          <a:p>
            <a:pPr>
              <a:defRPr sz="220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(pamćenje, reprodukcija)  </a:t>
            </a:r>
          </a:p>
          <a:p>
            <a:pPr>
              <a:lnSpc>
                <a:spcPct val="150000"/>
              </a:lnSpc>
              <a:defRPr sz="22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PRIMJENA</a:t>
            </a:r>
            <a:r>
              <a:rPr b="0">
                <a:solidFill>
                  <a:srgbClr val="17375E"/>
                </a:solidFill>
              </a:rPr>
              <a:t> 			</a:t>
            </a:r>
            <a:r>
              <a:t>499 – stat. značajno lošiji rezultat</a:t>
            </a:r>
          </a:p>
          <a:p>
            <a:pPr>
              <a:lnSpc>
                <a:spcPct val="150000"/>
              </a:lnSpc>
              <a:defRPr sz="22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ZAKLJUČIVANJE		507 – stat. značajno bolji rezultat</a:t>
            </a:r>
          </a:p>
        </p:txBody>
      </p:sp>
      <p:sp>
        <p:nvSpPr>
          <p:cNvPr id="337" name="Oval"/>
          <p:cNvSpPr/>
          <p:nvPr/>
        </p:nvSpPr>
        <p:spPr>
          <a:xfrm>
            <a:off x="9675810" y="3086100"/>
            <a:ext cx="1454157" cy="412750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8" name="Oval"/>
          <p:cNvSpPr/>
          <p:nvPr/>
        </p:nvSpPr>
        <p:spPr>
          <a:xfrm>
            <a:off x="9178925" y="4824412"/>
            <a:ext cx="496888" cy="320681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9" name="Učenici u Hrvatskoj bili su statistički značajno uspješniji od međunarodnog prosjeka u kognitivnoj domeni zaključivanja, no statistički značajno lošiji u kognitivnoj domeni primjene."/>
          <p:cNvSpPr/>
          <p:nvPr/>
        </p:nvSpPr>
        <p:spPr>
          <a:xfrm>
            <a:off x="612775" y="5707062"/>
            <a:ext cx="10810875" cy="10728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Učenici u Hrvatskoj bili su statistički značajno uspješniji od međunarodnog prosjeka u </a:t>
            </a:r>
            <a:r>
              <a:rPr b="1"/>
              <a:t>kognitivnoj domeni </a:t>
            </a:r>
            <a:r>
              <a:rPr b="1">
                <a:solidFill>
                  <a:srgbClr val="FF0000"/>
                </a:solidFill>
              </a:rPr>
              <a:t>zaključivanja</a:t>
            </a:r>
            <a:r>
              <a:t>, no statistički značajno lošiji u </a:t>
            </a:r>
            <a:r>
              <a:rPr b="1"/>
              <a:t>kognitivnoj domeni </a:t>
            </a:r>
            <a:r>
              <a:rPr b="1">
                <a:solidFill>
                  <a:srgbClr val="FF0000"/>
                </a:solidFill>
              </a:rPr>
              <a:t>primjene</a:t>
            </a:r>
            <a:r>
              <a:t>.</a:t>
            </a:r>
          </a:p>
        </p:txBody>
      </p:sp>
      <p:sp>
        <p:nvSpPr>
          <p:cNvPr id="340" name="Oblik"/>
          <p:cNvSpPr/>
          <p:nvPr/>
        </p:nvSpPr>
        <p:spPr>
          <a:xfrm rot="10800000" flipV="1">
            <a:off x="8664574" y="4891087"/>
            <a:ext cx="188914" cy="23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916"/>
                </a:moveTo>
                <a:lnTo>
                  <a:pt x="5400" y="12916"/>
                </a:lnTo>
                <a:lnTo>
                  <a:pt x="5400" y="0"/>
                </a:lnTo>
                <a:lnTo>
                  <a:pt x="16200" y="0"/>
                </a:lnTo>
                <a:lnTo>
                  <a:pt x="16200" y="12916"/>
                </a:lnTo>
                <a:lnTo>
                  <a:pt x="21600" y="12916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21596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41" name="Oblik"/>
          <p:cNvSpPr/>
          <p:nvPr/>
        </p:nvSpPr>
        <p:spPr>
          <a:xfrm rot="10800000">
            <a:off x="11295060" y="4830762"/>
            <a:ext cx="257179" cy="269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308"/>
                </a:moveTo>
                <a:lnTo>
                  <a:pt x="5400" y="11308"/>
                </a:lnTo>
                <a:lnTo>
                  <a:pt x="5400" y="0"/>
                </a:lnTo>
                <a:lnTo>
                  <a:pt x="16200" y="0"/>
                </a:lnTo>
                <a:lnTo>
                  <a:pt x="16200" y="11308"/>
                </a:lnTo>
                <a:lnTo>
                  <a:pt x="21600" y="11308"/>
                </a:lnTo>
                <a:lnTo>
                  <a:pt x="10800" y="21600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21596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42" name="Oval"/>
          <p:cNvSpPr/>
          <p:nvPr/>
        </p:nvSpPr>
        <p:spPr>
          <a:xfrm>
            <a:off x="6496050" y="4784725"/>
            <a:ext cx="496888" cy="320676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43" name="Oval"/>
          <p:cNvSpPr/>
          <p:nvPr/>
        </p:nvSpPr>
        <p:spPr>
          <a:xfrm>
            <a:off x="7142160" y="3101975"/>
            <a:ext cx="1522419" cy="412750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Rezultati iz matematike  s obzirom na  međunarodne razine postignuća"/>
          <p:cNvSpPr>
            <a:spLocks noGrp="1"/>
          </p:cNvSpPr>
          <p:nvPr>
            <p:ph type="title" idx="4294967295"/>
          </p:nvPr>
        </p:nvSpPr>
        <p:spPr>
          <a:xfrm>
            <a:off x="914400" y="1844825"/>
            <a:ext cx="10363200" cy="2917676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438911">
              <a:lnSpc>
                <a:spcPct val="150000"/>
              </a:lnSpc>
              <a:defRPr sz="2100" b="1">
                <a:solidFill>
                  <a:srgbClr val="1F497D"/>
                </a:solidFill>
              </a:defRPr>
            </a:pPr>
            <a:r>
              <a:rPr sz="3600" dirty="0" err="1">
                <a:solidFill>
                  <a:schemeClr val="accent1">
                    <a:lumMod val="75000"/>
                  </a:schemeClr>
                </a:solidFill>
              </a:rPr>
              <a:t>Rezultati</a:t>
            </a:r>
            <a:r>
              <a:rPr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600" dirty="0" err="1">
                <a:solidFill>
                  <a:schemeClr val="accent1">
                    <a:lumMod val="75000"/>
                  </a:schemeClr>
                </a:solidFill>
              </a:rPr>
              <a:t>iz</a:t>
            </a:r>
            <a:r>
              <a:rPr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600" dirty="0" err="1">
                <a:solidFill>
                  <a:schemeClr val="accent1">
                    <a:lumMod val="75000"/>
                  </a:schemeClr>
                </a:solidFill>
              </a:rPr>
              <a:t>matematike</a:t>
            </a:r>
            <a:r>
              <a:rPr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600" dirty="0" smtClean="0">
                <a:solidFill>
                  <a:schemeClr val="accent1">
                    <a:lumMod val="75000"/>
                  </a:schemeClr>
                </a:solidFill>
              </a:rPr>
              <a:t>s </a:t>
            </a:r>
            <a:r>
              <a:rPr sz="3600" dirty="0" err="1">
                <a:solidFill>
                  <a:schemeClr val="accent1">
                    <a:lumMod val="75000"/>
                  </a:schemeClr>
                </a:solidFill>
              </a:rPr>
              <a:t>obzirom</a:t>
            </a:r>
            <a:r>
              <a:rPr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600" dirty="0" err="1">
                <a:solidFill>
                  <a:schemeClr val="accent1">
                    <a:lumMod val="75000"/>
                  </a:schemeClr>
                </a:solidFill>
              </a:rPr>
              <a:t>na</a:t>
            </a:r>
            <a:r>
              <a:rPr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sz="3600" dirty="0" err="1">
                <a:solidFill>
                  <a:schemeClr val="accent1">
                    <a:lumMod val="75000"/>
                  </a:schemeClr>
                </a:solidFill>
              </a:rPr>
              <a:t>međunarodne</a:t>
            </a:r>
            <a:r>
              <a:rPr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600" dirty="0" err="1">
                <a:solidFill>
                  <a:schemeClr val="accent1">
                    <a:lumMod val="75000"/>
                  </a:schemeClr>
                </a:solidFill>
              </a:rPr>
              <a:t>razine</a:t>
            </a:r>
            <a:r>
              <a:rPr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3600" dirty="0" err="1">
                <a:solidFill>
                  <a:schemeClr val="accent1">
                    <a:lumMod val="75000"/>
                  </a:schemeClr>
                </a:solidFill>
              </a:rPr>
              <a:t>postignuća</a:t>
            </a:r>
            <a:r>
              <a:rPr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dirty="0">
                <a:solidFill>
                  <a:srgbClr val="376092"/>
                </a:solidFill>
              </a:rPr>
              <a:t/>
            </a:r>
            <a:br>
              <a:rPr dirty="0">
                <a:solidFill>
                  <a:srgbClr val="376092"/>
                </a:solidFill>
              </a:rPr>
            </a:br>
            <a:endParaRPr dirty="0">
              <a:solidFill>
                <a:srgbClr val="37609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Rezultati iz matematike s obzirom    na međunarodne razine postignuća"/>
          <p:cNvSpPr>
            <a:spLocks noGrp="1"/>
          </p:cNvSpPr>
          <p:nvPr>
            <p:ph type="title" idx="4294967295"/>
          </p:nvPr>
        </p:nvSpPr>
        <p:spPr>
          <a:xfrm>
            <a:off x="2074860" y="266700"/>
            <a:ext cx="7777166" cy="1223963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t>Rezultati iz matematike s obzirom    na međunarodne razine postignuća</a:t>
            </a:r>
          </a:p>
        </p:txBody>
      </p:sp>
      <p:sp>
        <p:nvSpPr>
          <p:cNvPr id="348" name="četiri razine postignuća:…"/>
          <p:cNvSpPr>
            <a:spLocks noGrp="1"/>
          </p:cNvSpPr>
          <p:nvPr>
            <p:ph type="body" idx="4294967295"/>
          </p:nvPr>
        </p:nvSpPr>
        <p:spPr>
          <a:xfrm>
            <a:off x="1000125" y="1844675"/>
            <a:ext cx="10239375" cy="446405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SzTx/>
              <a:buNone/>
              <a:defRPr sz="1800"/>
            </a:pPr>
            <a:r>
              <a:rPr lang="hr-HR" sz="1800" dirty="0" smtClean="0"/>
              <a:t>     </a:t>
            </a:r>
            <a:r>
              <a:rPr lang="hr-HR" sz="3200" b="1" dirty="0" smtClean="0"/>
              <a:t>Četiri razine postignuća: </a:t>
            </a:r>
            <a:endParaRPr lang="hr-HR" b="1" dirty="0" smtClean="0"/>
          </a:p>
          <a:p>
            <a:pPr algn="just">
              <a:lnSpc>
                <a:spcPct val="150000"/>
              </a:lnSpc>
              <a:buSzTx/>
              <a:buNone/>
              <a:defRPr sz="1000"/>
            </a:pPr>
            <a:endParaRPr b="1" dirty="0"/>
          </a:p>
          <a:p>
            <a:pPr algn="just">
              <a:lnSpc>
                <a:spcPct val="150000"/>
              </a:lnSpc>
              <a:spcBef>
                <a:spcPts val="600"/>
              </a:spcBef>
              <a:buChar char="✓"/>
              <a:defRPr sz="2800" b="1"/>
            </a:pPr>
            <a:r>
              <a:rPr dirty="0"/>
              <a:t>625 – </a:t>
            </a:r>
            <a:r>
              <a:rPr dirty="0" err="1"/>
              <a:t>napredna</a:t>
            </a:r>
            <a:r>
              <a:rPr dirty="0"/>
              <a:t> </a:t>
            </a:r>
            <a:r>
              <a:rPr b="0" dirty="0" err="1"/>
              <a:t>međunarodna</a:t>
            </a:r>
            <a:r>
              <a:rPr b="0" dirty="0"/>
              <a:t> </a:t>
            </a:r>
            <a:r>
              <a:rPr b="0" dirty="0" err="1"/>
              <a:t>razina</a:t>
            </a:r>
            <a:r>
              <a:rPr b="0" dirty="0"/>
              <a:t> </a:t>
            </a:r>
            <a:r>
              <a:rPr b="0" dirty="0" err="1"/>
              <a:t>postignuća</a:t>
            </a:r>
            <a:endParaRPr b="0" dirty="0"/>
          </a:p>
          <a:p>
            <a:pPr algn="just">
              <a:lnSpc>
                <a:spcPct val="150000"/>
              </a:lnSpc>
              <a:spcBef>
                <a:spcPts val="600"/>
              </a:spcBef>
              <a:buChar char="✓"/>
              <a:defRPr sz="2800" b="1"/>
            </a:pPr>
            <a:r>
              <a:rPr dirty="0"/>
              <a:t>550 – </a:t>
            </a:r>
            <a:r>
              <a:rPr dirty="0" err="1"/>
              <a:t>viša</a:t>
            </a:r>
            <a:r>
              <a:rPr dirty="0"/>
              <a:t> </a:t>
            </a:r>
            <a:r>
              <a:rPr b="0" dirty="0" err="1"/>
              <a:t>međunarodna</a:t>
            </a:r>
            <a:r>
              <a:rPr b="0" dirty="0"/>
              <a:t> </a:t>
            </a:r>
            <a:r>
              <a:rPr b="0" dirty="0" err="1"/>
              <a:t>razina</a:t>
            </a:r>
            <a:r>
              <a:rPr b="0" dirty="0"/>
              <a:t> </a:t>
            </a:r>
            <a:r>
              <a:rPr b="0" dirty="0" err="1"/>
              <a:t>postignuća</a:t>
            </a:r>
            <a:endParaRPr b="0" dirty="0"/>
          </a:p>
          <a:p>
            <a:pPr algn="just">
              <a:lnSpc>
                <a:spcPct val="150000"/>
              </a:lnSpc>
              <a:spcBef>
                <a:spcPts val="600"/>
              </a:spcBef>
              <a:buChar char="✓"/>
              <a:defRPr sz="2800" b="1"/>
            </a:pPr>
            <a:r>
              <a:rPr dirty="0"/>
              <a:t>475 – </a:t>
            </a:r>
            <a:r>
              <a:rPr dirty="0" err="1"/>
              <a:t>srednja</a:t>
            </a:r>
            <a:r>
              <a:rPr dirty="0"/>
              <a:t> </a:t>
            </a:r>
            <a:r>
              <a:rPr b="0" dirty="0" err="1"/>
              <a:t>međunarodna</a:t>
            </a:r>
            <a:r>
              <a:rPr b="0" dirty="0"/>
              <a:t> </a:t>
            </a:r>
            <a:r>
              <a:rPr b="0" dirty="0" err="1"/>
              <a:t>razina</a:t>
            </a:r>
            <a:r>
              <a:rPr b="0" dirty="0"/>
              <a:t> </a:t>
            </a:r>
            <a:r>
              <a:rPr b="0" dirty="0" err="1"/>
              <a:t>postignuća</a:t>
            </a:r>
            <a:endParaRPr b="0" dirty="0"/>
          </a:p>
          <a:p>
            <a:pPr algn="just">
              <a:spcBef>
                <a:spcPts val="600"/>
              </a:spcBef>
              <a:buChar char="✓"/>
              <a:defRPr sz="2800" b="1"/>
            </a:pPr>
            <a:r>
              <a:rPr dirty="0"/>
              <a:t>400 – </a:t>
            </a:r>
            <a:r>
              <a:rPr dirty="0" err="1"/>
              <a:t>osnovna</a:t>
            </a:r>
            <a:r>
              <a:rPr dirty="0"/>
              <a:t> </a:t>
            </a:r>
            <a:r>
              <a:rPr b="0" dirty="0" err="1"/>
              <a:t>međunarodna</a:t>
            </a:r>
            <a:r>
              <a:rPr b="0" dirty="0"/>
              <a:t> </a:t>
            </a:r>
            <a:r>
              <a:rPr b="0" dirty="0" err="1"/>
              <a:t>razina</a:t>
            </a:r>
            <a:r>
              <a:rPr b="0" dirty="0"/>
              <a:t> </a:t>
            </a:r>
            <a:r>
              <a:rPr b="0" dirty="0" err="1"/>
              <a:t>postignuća</a:t>
            </a:r>
            <a:endParaRPr b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2787" y="4170362"/>
            <a:ext cx="11487151" cy="277816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358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04850" y="2838450"/>
            <a:ext cx="11372850" cy="1193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9" name="image.pdf" descr="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04850" y="4676775"/>
            <a:ext cx="11296650" cy="280990"/>
          </a:xfrm>
          <a:prstGeom prst="rect">
            <a:avLst/>
          </a:prstGeom>
          <a:ln w="12700">
            <a:miter lim="400000"/>
          </a:ln>
        </p:spPr>
      </p:pic>
      <p:sp>
        <p:nvSpPr>
          <p:cNvPr id="360" name="međunarodni medijan                                                                                                            6         36            75              93"/>
          <p:cNvSpPr/>
          <p:nvPr/>
        </p:nvSpPr>
        <p:spPr>
          <a:xfrm>
            <a:off x="434974" y="5564187"/>
            <a:ext cx="11571290" cy="624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međunarodni medijan                                                                                                  	         6	        36	           75	             93</a:t>
            </a:r>
          </a:p>
        </p:txBody>
      </p:sp>
      <p:sp>
        <p:nvSpPr>
          <p:cNvPr id="361" name="Rezultati s obzirom na međunarodne razine postignuća iz matematike"/>
          <p:cNvSpPr/>
          <p:nvPr/>
        </p:nvSpPr>
        <p:spPr>
          <a:xfrm>
            <a:off x="98425" y="879474"/>
            <a:ext cx="11839575" cy="1017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Rezultati s obzirom na </a:t>
            </a:r>
            <a:r>
              <a:rPr b="1"/>
              <a:t>međunarodne razine </a:t>
            </a:r>
            <a:r>
              <a:t>postignuća iz matematike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Rezultati s obzirom na međunarodne razine postignuća iz matematike"/>
          <p:cNvSpPr>
            <a:spLocks noGrp="1"/>
          </p:cNvSpPr>
          <p:nvPr>
            <p:ph type="title" idx="4294967295"/>
          </p:nvPr>
        </p:nvSpPr>
        <p:spPr>
          <a:xfrm>
            <a:off x="238125" y="1446209"/>
            <a:ext cx="3514725" cy="4048132"/>
          </a:xfrm>
          <a:prstGeom prst="rect">
            <a:avLst/>
          </a:prstGeom>
        </p:spPr>
        <p:txBody>
          <a:bodyPr/>
          <a:lstStyle/>
          <a:p>
            <a:pPr algn="l">
              <a:defRPr sz="3600"/>
            </a:pPr>
            <a:r>
              <a:t>Rezultati s obzirom na </a:t>
            </a:r>
            <a:r>
              <a:rPr b="1"/>
              <a:t>međunarodne razine </a:t>
            </a:r>
            <a:r>
              <a:t>postignuća iz matematike</a:t>
            </a:r>
          </a:p>
        </p:txBody>
      </p:sp>
      <p:sp>
        <p:nvSpPr>
          <p:cNvPr id="351" name="Pravokutnik"/>
          <p:cNvSpPr/>
          <p:nvPr/>
        </p:nvSpPr>
        <p:spPr>
          <a:xfrm>
            <a:off x="4816475" y="4819650"/>
            <a:ext cx="7123113" cy="161925"/>
          </a:xfrm>
          <a:prstGeom prst="rect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grpSp>
        <p:nvGrpSpPr>
          <p:cNvPr id="354" name="Grupa"/>
          <p:cNvGrpSpPr/>
          <p:nvPr/>
        </p:nvGrpSpPr>
        <p:grpSpPr>
          <a:xfrm>
            <a:off x="4816475" y="44450"/>
            <a:ext cx="7123118" cy="6994525"/>
            <a:chOff x="0" y="0"/>
            <a:chExt cx="7123117" cy="6994525"/>
          </a:xfrm>
        </p:grpSpPr>
        <p:sp>
          <p:nvSpPr>
            <p:cNvPr id="352" name="Pravokutnik"/>
            <p:cNvSpPr/>
            <p:nvPr/>
          </p:nvSpPr>
          <p:spPr>
            <a:xfrm>
              <a:off x="0" y="0"/>
              <a:ext cx="7123118" cy="699452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pic>
          <p:nvPicPr>
            <p:cNvPr id="353" name="image.tif" descr="image.tif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0"/>
              <a:ext cx="7123118" cy="69945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55" name="Pravokutnik"/>
          <p:cNvSpPr/>
          <p:nvPr/>
        </p:nvSpPr>
        <p:spPr>
          <a:xfrm>
            <a:off x="4684710" y="4819650"/>
            <a:ext cx="7367591" cy="161925"/>
          </a:xfrm>
          <a:prstGeom prst="rect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Postotak učenika koji su postigli određenu međunarodnu razinu u matematici prema godinama provedbe ispitivanja"/>
          <p:cNvSpPr>
            <a:spLocks noGrp="1"/>
          </p:cNvSpPr>
          <p:nvPr>
            <p:ph type="title" idx="4294967295"/>
          </p:nvPr>
        </p:nvSpPr>
        <p:spPr>
          <a:xfrm>
            <a:off x="555624" y="227009"/>
            <a:ext cx="11063290" cy="1603381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Postotak učenika koji su postigli određenu međunarodnu razinu u matematici prema godinama provedbe ispitivanja</a:t>
            </a:r>
          </a:p>
        </p:txBody>
      </p:sp>
      <p:pic>
        <p:nvPicPr>
          <p:cNvPr id="364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93775" y="2006600"/>
            <a:ext cx="9610725" cy="1444625"/>
          </a:xfrm>
          <a:prstGeom prst="rect">
            <a:avLst/>
          </a:prstGeom>
          <a:ln w="12700">
            <a:miter lim="400000"/>
          </a:ln>
        </p:spPr>
      </p:pic>
      <p:pic>
        <p:nvPicPr>
          <p:cNvPr id="365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993775" y="3513137"/>
            <a:ext cx="9610725" cy="2651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66" name="image.pdf" descr="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993775" y="4129087"/>
            <a:ext cx="9610725" cy="1443041"/>
          </a:xfrm>
          <a:prstGeom prst="rect">
            <a:avLst/>
          </a:prstGeom>
          <a:ln w="12700">
            <a:miter lim="400000"/>
          </a:ln>
        </p:spPr>
      </p:pic>
      <p:pic>
        <p:nvPicPr>
          <p:cNvPr id="367" name="image.pdf" descr="image.pdf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993775" y="5778500"/>
            <a:ext cx="9610725" cy="265115"/>
          </a:xfrm>
          <a:prstGeom prst="rect">
            <a:avLst/>
          </a:prstGeom>
          <a:ln w="12700">
            <a:miter lim="400000"/>
          </a:ln>
        </p:spPr>
      </p:pic>
      <p:sp>
        <p:nvSpPr>
          <p:cNvPr id="368" name="Pravokutnik"/>
          <p:cNvSpPr/>
          <p:nvPr/>
        </p:nvSpPr>
        <p:spPr>
          <a:xfrm>
            <a:off x="4162425" y="3513137"/>
            <a:ext cx="122238" cy="19685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69" name="Pravokutnik"/>
          <p:cNvSpPr/>
          <p:nvPr/>
        </p:nvSpPr>
        <p:spPr>
          <a:xfrm>
            <a:off x="8059735" y="3494087"/>
            <a:ext cx="122240" cy="19685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70" name="Pravokutnik"/>
          <p:cNvSpPr/>
          <p:nvPr/>
        </p:nvSpPr>
        <p:spPr>
          <a:xfrm>
            <a:off x="8059735" y="5794375"/>
            <a:ext cx="122240" cy="19685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71" name="Pravokutnik"/>
          <p:cNvSpPr/>
          <p:nvPr/>
        </p:nvSpPr>
        <p:spPr>
          <a:xfrm>
            <a:off x="4162425" y="5803900"/>
            <a:ext cx="122238" cy="19685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72" name="Oval"/>
          <p:cNvSpPr/>
          <p:nvPr/>
        </p:nvSpPr>
        <p:spPr>
          <a:xfrm>
            <a:off x="6923085" y="3495673"/>
            <a:ext cx="417519" cy="265119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73" name="Oval"/>
          <p:cNvSpPr/>
          <p:nvPr/>
        </p:nvSpPr>
        <p:spPr>
          <a:xfrm>
            <a:off x="6923085" y="5756273"/>
            <a:ext cx="417519" cy="265119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74" name="Oval"/>
          <p:cNvSpPr/>
          <p:nvPr/>
        </p:nvSpPr>
        <p:spPr>
          <a:xfrm>
            <a:off x="3052759" y="3468687"/>
            <a:ext cx="417520" cy="265119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75" name="Oval"/>
          <p:cNvSpPr/>
          <p:nvPr/>
        </p:nvSpPr>
        <p:spPr>
          <a:xfrm>
            <a:off x="3025774" y="5770562"/>
            <a:ext cx="417517" cy="263531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USKLAĐENOST NASTAVNOGA PLANA I PROGRAMA S TIMSS-ovim  OKVIROM ZA ISPITIVANJE"/>
          <p:cNvSpPr>
            <a:spLocks noGrp="1"/>
          </p:cNvSpPr>
          <p:nvPr>
            <p:ph type="title" idx="4294967295"/>
          </p:nvPr>
        </p:nvSpPr>
        <p:spPr>
          <a:xfrm>
            <a:off x="335360" y="2060848"/>
            <a:ext cx="10363201" cy="1857378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530351">
              <a:lnSpc>
                <a:spcPct val="150000"/>
              </a:lnSpc>
              <a:defRPr sz="2500"/>
            </a:pPr>
            <a:r>
              <a:rPr lang="pl-PL" sz="3600" b="1" dirty="0" smtClean="0">
                <a:solidFill>
                  <a:schemeClr val="accent1">
                    <a:lumMod val="75000"/>
                  </a:schemeClr>
                </a:solidFill>
              </a:rPr>
              <a:t>Usklađenost nastavnoga plana i programa </a:t>
            </a:r>
            <a:br>
              <a:rPr lang="pl-PL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pl-PL" sz="3600" b="1" dirty="0" smtClean="0">
                <a:solidFill>
                  <a:schemeClr val="accent1">
                    <a:lumMod val="75000"/>
                  </a:schemeClr>
                </a:solidFill>
              </a:rPr>
              <a:t>s </a:t>
            </a:r>
            <a:r>
              <a:rPr sz="3600" b="1" dirty="0" smtClean="0">
                <a:solidFill>
                  <a:schemeClr val="accent1">
                    <a:lumMod val="75000"/>
                  </a:schemeClr>
                </a:solidFill>
              </a:rPr>
              <a:t>TIMSS-</a:t>
            </a:r>
            <a:r>
              <a:rPr sz="3600" b="1" dirty="0" err="1" smtClean="0">
                <a:solidFill>
                  <a:schemeClr val="accent1">
                    <a:lumMod val="75000"/>
                  </a:schemeClr>
                </a:solidFill>
              </a:rPr>
              <a:t>ovim</a:t>
            </a:r>
            <a:r>
              <a:rPr sz="36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sz="3600" b="1" dirty="0" smtClean="0">
                <a:solidFill>
                  <a:schemeClr val="accent1">
                    <a:lumMod val="75000"/>
                  </a:schemeClr>
                </a:solidFill>
              </a:rPr>
              <a:t>okvirom za ispitivanje</a:t>
            </a:r>
            <a:endParaRPr lang="hr-HR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ostotak učenika koji na nastavi obrađuju tematske cjeline istraživanja TIMSS matematika"/>
          <p:cNvSpPr/>
          <p:nvPr/>
        </p:nvSpPr>
        <p:spPr>
          <a:xfrm>
            <a:off x="539747" y="657223"/>
            <a:ext cx="11329993" cy="1017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32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Postotak učenika koji na nastavi obrađuju tematske cjeline istraživanja TIMSS matematika</a:t>
            </a:r>
          </a:p>
        </p:txBody>
      </p:sp>
      <p:graphicFrame>
        <p:nvGraphicFramePr>
          <p:cNvPr id="380" name="Tablica"/>
          <p:cNvGraphicFramePr/>
          <p:nvPr/>
        </p:nvGraphicFramePr>
        <p:xfrm>
          <a:off x="444500" y="2322509"/>
          <a:ext cx="11172824" cy="165735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420937"/>
                <a:gridCol w="2047875"/>
                <a:gridCol w="2235200"/>
                <a:gridCol w="2233612"/>
                <a:gridCol w="2235200"/>
              </a:tblGrid>
              <a:tr h="914400">
                <a:tc>
                  <a:txBody>
                    <a:bodyPr/>
                    <a:lstStyle/>
                    <a:p>
                      <a:pPr algn="l">
                        <a:defRPr sz="1800"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defRPr>
                      </a:pPr>
                      <a:endParaRPr/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UKUPNO SVE TEMATSKE CJELINE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BROJEVI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GEOMETRIJSKI OBLICI I MJERENJE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PRIKAZ PODATAKA</a:t>
                      </a:r>
                    </a:p>
                  </a:txBody>
                  <a:tcPr marL="45722" marR="45722" marT="45722" marB="45722" horzOverflow="overflow">
                    <a:lnB w="38100">
                      <a:solidFill>
                        <a:srgbClr val="FFFFFF"/>
                      </a:solidFill>
                    </a:lnB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>
                          <a:latin typeface="+mn-lt"/>
                          <a:ea typeface="+mn-ea"/>
                          <a:cs typeface="+mn-cs"/>
                          <a:sym typeface="Helvetica"/>
                        </a:rPr>
                        <a:t>Hrvatska</a:t>
                      </a:r>
                    </a:p>
                  </a:txBody>
                  <a:tcPr marL="45733" marR="45733" marT="45733" marB="45733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60</a:t>
                      </a:r>
                    </a:p>
                  </a:txBody>
                  <a:tcPr marL="45733" marR="45733" marT="45733" marB="45733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solidFill>
                            <a:srgbClr val="254061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61</a:t>
                      </a:r>
                    </a:p>
                  </a:txBody>
                  <a:tcPr marL="45733" marR="45733" marT="45733" marB="45733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solidFill>
                            <a:srgbClr val="254061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67</a:t>
                      </a:r>
                    </a:p>
                  </a:txBody>
                  <a:tcPr marL="45733" marR="45733" marT="45733" marB="45733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>
                          <a:solidFill>
                            <a:srgbClr val="254061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30</a:t>
                      </a:r>
                    </a:p>
                  </a:txBody>
                  <a:tcPr marL="45733" marR="45733" marT="45733" marB="45733" horzOverflow="overflow">
                    <a:lnT w="38100">
                      <a:solidFill>
                        <a:srgbClr val="FFFFFF"/>
                      </a:solidFill>
                    </a:lnT>
                    <a:solidFill>
                      <a:srgbClr val="D0D8E8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i="1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Međunarodni prosjek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 i="1">
                          <a:latin typeface="+mn-lt"/>
                          <a:ea typeface="+mn-ea"/>
                          <a:cs typeface="+mn-cs"/>
                          <a:sym typeface="Helvetica"/>
                        </a:rPr>
                        <a:t>76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 i="1">
                          <a:solidFill>
                            <a:srgbClr val="254061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83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 i="1">
                          <a:solidFill>
                            <a:srgbClr val="254061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68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b="1" i="1">
                          <a:solidFill>
                            <a:srgbClr val="254061"/>
                          </a:solidFill>
                          <a:latin typeface="+mn-lt"/>
                          <a:ea typeface="+mn-ea"/>
                          <a:cs typeface="+mn-cs"/>
                          <a:sym typeface="Helvetica"/>
                        </a:rPr>
                        <a:t>78</a:t>
                      </a:r>
                    </a:p>
                  </a:txBody>
                  <a:tcPr marL="45733" marR="45733" marT="45733" marB="45733" horzOverflow="overflow"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381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286125" y="3292475"/>
            <a:ext cx="298450" cy="3222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82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9613900" y="3279775"/>
            <a:ext cx="347665" cy="3349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83" name="image.png" descr="image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607300" y="3279775"/>
            <a:ext cx="188913" cy="31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4" name="image.png" descr="image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5297487" y="3292475"/>
            <a:ext cx="292104" cy="304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Prirodoslovlje…"/>
          <p:cNvSpPr>
            <a:spLocks noGrp="1"/>
          </p:cNvSpPr>
          <p:nvPr>
            <p:ph type="body" sz="half" idx="4294967295"/>
          </p:nvPr>
        </p:nvSpPr>
        <p:spPr>
          <a:xfrm>
            <a:off x="6383337" y="1365250"/>
            <a:ext cx="5384804" cy="5121275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600"/>
              </a:spcBef>
              <a:buSzTx/>
              <a:buNone/>
              <a:defRPr sz="2800" b="1">
                <a:solidFill>
                  <a:srgbClr val="008080"/>
                </a:solidFill>
              </a:defRPr>
            </a:pPr>
            <a:r>
              <a:t>Prirodoslovlje</a:t>
            </a:r>
          </a:p>
          <a:p>
            <a:pPr marL="0" indent="0">
              <a:spcBef>
                <a:spcPts val="600"/>
              </a:spcBef>
              <a:buChar char="•"/>
              <a:defRPr sz="2800">
                <a:solidFill>
                  <a:srgbClr val="008080"/>
                </a:solidFill>
              </a:defRPr>
            </a:pPr>
            <a:r>
              <a:t>Singapur</a:t>
            </a:r>
          </a:p>
          <a:p>
            <a:pPr marL="0" indent="0">
              <a:spcBef>
                <a:spcPts val="600"/>
              </a:spcBef>
              <a:buChar char="•"/>
              <a:defRPr sz="2800">
                <a:solidFill>
                  <a:srgbClr val="008080"/>
                </a:solidFill>
              </a:defRPr>
            </a:pPr>
            <a:r>
              <a:t>Južna Koreja</a:t>
            </a:r>
          </a:p>
          <a:p>
            <a:pPr marL="0" indent="0">
              <a:spcBef>
                <a:spcPts val="600"/>
              </a:spcBef>
              <a:buChar char="•"/>
              <a:defRPr sz="2800">
                <a:solidFill>
                  <a:srgbClr val="008080"/>
                </a:solidFill>
              </a:defRPr>
            </a:pPr>
            <a:r>
              <a:t>Japan</a:t>
            </a:r>
          </a:p>
          <a:p>
            <a:pPr marL="0" indent="0">
              <a:spcBef>
                <a:spcPts val="600"/>
              </a:spcBef>
              <a:buChar char="•"/>
              <a:defRPr sz="2800">
                <a:solidFill>
                  <a:srgbClr val="008080"/>
                </a:solidFill>
              </a:defRPr>
            </a:pPr>
            <a:r>
              <a:t>Rusija</a:t>
            </a:r>
          </a:p>
          <a:p>
            <a:pPr marL="0" indent="0">
              <a:spcBef>
                <a:spcPts val="600"/>
              </a:spcBef>
              <a:buChar char="•"/>
              <a:defRPr sz="2800">
                <a:solidFill>
                  <a:srgbClr val="008080"/>
                </a:solidFill>
              </a:defRPr>
            </a:pPr>
            <a:r>
              <a:t>Hong Kong</a:t>
            </a:r>
          </a:p>
          <a:p>
            <a:pPr marL="0" indent="0">
              <a:spcBef>
                <a:spcPts val="600"/>
              </a:spcBef>
              <a:buSzTx/>
              <a:buNone/>
              <a:defRPr sz="2800">
                <a:solidFill>
                  <a:srgbClr val="008080"/>
                </a:solidFill>
              </a:defRPr>
            </a:pPr>
            <a:r>
              <a:t>...</a:t>
            </a:r>
          </a:p>
          <a:p>
            <a:pPr marL="0" indent="0">
              <a:spcBef>
                <a:spcPts val="600"/>
              </a:spcBef>
              <a:buChar char="•"/>
              <a:defRPr sz="2800" b="1">
                <a:solidFill>
                  <a:srgbClr val="008080"/>
                </a:solidFill>
              </a:defRPr>
            </a:pPr>
            <a:r>
              <a:t>18. Hrvatska</a:t>
            </a:r>
          </a:p>
          <a:p>
            <a:pPr marL="0" indent="0">
              <a:spcBef>
                <a:spcPts val="600"/>
              </a:spcBef>
              <a:buSzTx/>
              <a:buNone/>
              <a:defRPr sz="2800">
                <a:solidFill>
                  <a:srgbClr val="008080"/>
                </a:solidFill>
              </a:defRPr>
            </a:pPr>
            <a:r>
              <a:t>...</a:t>
            </a:r>
          </a:p>
          <a:p>
            <a:pPr marL="0" indent="0">
              <a:spcBef>
                <a:spcPts val="600"/>
              </a:spcBef>
              <a:buChar char="•"/>
              <a:defRPr sz="2800">
                <a:solidFill>
                  <a:srgbClr val="008080"/>
                </a:solidFill>
              </a:defRPr>
            </a:pPr>
            <a:r>
              <a:t>47. Kuvajt</a:t>
            </a:r>
          </a:p>
        </p:txBody>
      </p:sp>
      <p:sp>
        <p:nvSpPr>
          <p:cNvPr id="452" name="Matematika…"/>
          <p:cNvSpPr/>
          <p:nvPr/>
        </p:nvSpPr>
        <p:spPr>
          <a:xfrm>
            <a:off x="484184" y="1365250"/>
            <a:ext cx="5384807" cy="4911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normAutofit lnSpcReduction="10000"/>
          </a:bodyPr>
          <a:lstStyle/>
          <a:p>
            <a:pPr>
              <a:spcBef>
                <a:spcPts val="600"/>
              </a:spcBef>
              <a:defRPr sz="28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Matematika</a:t>
            </a:r>
          </a:p>
          <a:p>
            <a:pPr>
              <a:spcBef>
                <a:spcPts val="600"/>
              </a:spcBef>
              <a:buSzPct val="100000"/>
              <a:buFont typeface="Arial"/>
              <a:buChar char="•"/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Singapur</a:t>
            </a:r>
          </a:p>
          <a:p>
            <a:pPr>
              <a:spcBef>
                <a:spcPts val="600"/>
              </a:spcBef>
              <a:buSzPct val="100000"/>
              <a:buFont typeface="Arial"/>
              <a:buChar char="•"/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Hong Kong</a:t>
            </a:r>
          </a:p>
          <a:p>
            <a:pPr>
              <a:spcBef>
                <a:spcPts val="600"/>
              </a:spcBef>
              <a:buSzPct val="100000"/>
              <a:buFont typeface="Arial"/>
              <a:buChar char="•"/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Južna Koreja</a:t>
            </a:r>
          </a:p>
          <a:p>
            <a:pPr>
              <a:spcBef>
                <a:spcPts val="600"/>
              </a:spcBef>
              <a:buSzPct val="100000"/>
              <a:buFont typeface="Arial"/>
              <a:buChar char="•"/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Tajvan</a:t>
            </a:r>
          </a:p>
          <a:p>
            <a:pPr>
              <a:spcBef>
                <a:spcPts val="600"/>
              </a:spcBef>
              <a:buSzPct val="100000"/>
              <a:buFont typeface="Arial"/>
              <a:buChar char="•"/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Japan</a:t>
            </a:r>
          </a:p>
          <a:p>
            <a:pPr>
              <a:spcBef>
                <a:spcPts val="600"/>
              </a:spcBef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...</a:t>
            </a:r>
          </a:p>
          <a:p>
            <a:pPr>
              <a:spcBef>
                <a:spcPts val="600"/>
              </a:spcBef>
              <a:buSzPct val="100000"/>
              <a:buFont typeface="Arial"/>
              <a:buChar char="•"/>
              <a:defRPr sz="2800" b="1" u="sng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32. Hrvatska</a:t>
            </a:r>
          </a:p>
          <a:p>
            <a:pPr>
              <a:spcBef>
                <a:spcPts val="600"/>
              </a:spcBef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...</a:t>
            </a:r>
          </a:p>
          <a:p>
            <a:pPr>
              <a:spcBef>
                <a:spcPts val="600"/>
              </a:spcBef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49. Kuvajt</a:t>
            </a:r>
          </a:p>
        </p:txBody>
      </p:sp>
      <p:pic>
        <p:nvPicPr>
          <p:cNvPr id="453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059237" y="182562"/>
            <a:ext cx="5707063" cy="1408113"/>
          </a:xfrm>
          <a:prstGeom prst="rect">
            <a:avLst/>
          </a:prstGeom>
          <a:ln w="12700">
            <a:miter lim="400000"/>
          </a:ln>
        </p:spPr>
      </p:pic>
      <p:pic>
        <p:nvPicPr>
          <p:cNvPr id="454" name="C:\Users\jbculej\AppData\Local\Microsoft\Windows\Temporary Internet Files\Content.IE5\EM66OSNP\MC900431620[1].png" descr="C:\Users\jbculej\AppData\Local\Microsoft\Windows\Temporary Internet Files\Content.IE5\EM66OSNP\MC900431620[1]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274884" y="0"/>
            <a:ext cx="1803404" cy="18034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30881856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pic>
        <p:nvPicPr>
          <p:cNvPr id="58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401884" y="207960"/>
            <a:ext cx="7016755" cy="1528766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Istraživanje TIMSS temelji se na…"/>
          <p:cNvSpPr/>
          <p:nvPr/>
        </p:nvSpPr>
        <p:spPr>
          <a:xfrm>
            <a:off x="1184274" y="2303460"/>
            <a:ext cx="9780590" cy="26426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32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Istraživanje TIMSS temelji se na </a:t>
            </a:r>
          </a:p>
          <a:p>
            <a:pPr algn="ctr">
              <a:lnSpc>
                <a:spcPct val="150000"/>
              </a:lnSpc>
              <a:defRPr sz="3200" b="1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kurikulumu </a:t>
            </a:r>
            <a:r>
              <a:rPr b="0"/>
              <a:t>matematike i prirodoslovlja </a:t>
            </a:r>
          </a:p>
          <a:p>
            <a:pPr algn="ctr">
              <a:lnSpc>
                <a:spcPct val="150000"/>
              </a:lnSpc>
              <a:defRPr sz="32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te na </a:t>
            </a:r>
            <a:r>
              <a:rPr b="1"/>
              <a:t>načinu poučavanja </a:t>
            </a:r>
          </a:p>
          <a:p>
            <a:pPr algn="ctr">
              <a:lnSpc>
                <a:spcPct val="150000"/>
              </a:lnSpc>
              <a:defRPr sz="32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matematičkih i prirodoslovnih sadržaja.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06437" y="884237"/>
            <a:ext cx="10590215" cy="4900613"/>
          </a:xfrm>
          <a:prstGeom prst="rect">
            <a:avLst/>
          </a:prstGeom>
          <a:ln w="12700">
            <a:miter lim="400000"/>
          </a:ln>
        </p:spPr>
      </p:pic>
      <p:sp>
        <p:nvSpPr>
          <p:cNvPr id="387" name="povezanost s rezultatima iz MATEMATIKE"/>
          <p:cNvSpPr/>
          <p:nvPr/>
        </p:nvSpPr>
        <p:spPr>
          <a:xfrm>
            <a:off x="2655884" y="5965823"/>
            <a:ext cx="6972530" cy="497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800" b="1">
                <a:solidFill>
                  <a:srgbClr val="00206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povezanost s rezultatima iz MATEMATIKE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Socioekonomski pokazatelji i  postignuti rezultati iz matematike"/>
          <p:cNvSpPr>
            <a:spLocks noGrp="1"/>
          </p:cNvSpPr>
          <p:nvPr>
            <p:ph type="title" idx="4294967295"/>
          </p:nvPr>
        </p:nvSpPr>
        <p:spPr>
          <a:xfrm>
            <a:off x="911424" y="2060848"/>
            <a:ext cx="9886951" cy="367189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557783">
              <a:lnSpc>
                <a:spcPct val="150000"/>
              </a:lnSpc>
              <a:defRPr sz="2600" b="1"/>
            </a:pPr>
            <a:r>
              <a:rPr sz="4400" dirty="0" err="1"/>
              <a:t>Socioekonomski</a:t>
            </a:r>
            <a:r>
              <a:rPr sz="4400" dirty="0"/>
              <a:t> </a:t>
            </a:r>
            <a:r>
              <a:rPr sz="4400" dirty="0" err="1"/>
              <a:t>pokazatelji</a:t>
            </a:r>
            <a:r>
              <a:rPr sz="4400" dirty="0"/>
              <a:t> </a:t>
            </a:r>
            <a:r>
              <a:rPr sz="4400" dirty="0" err="1"/>
              <a:t>i</a:t>
            </a:r>
            <a:r>
              <a:rPr sz="4400" dirty="0"/>
              <a:t> </a:t>
            </a:r>
            <a:br>
              <a:rPr sz="4400" dirty="0"/>
            </a:br>
            <a:r>
              <a:rPr sz="4400" dirty="0" err="1"/>
              <a:t>postignuti</a:t>
            </a:r>
            <a:r>
              <a:rPr sz="4400" dirty="0"/>
              <a:t> </a:t>
            </a:r>
            <a:r>
              <a:rPr sz="4400" dirty="0" err="1"/>
              <a:t>rezultati</a:t>
            </a:r>
            <a:r>
              <a:rPr sz="4400" dirty="0"/>
              <a:t> </a:t>
            </a:r>
            <a:r>
              <a:rPr sz="4400" dirty="0" err="1"/>
              <a:t>iz</a:t>
            </a:r>
            <a:r>
              <a:rPr sz="4400" dirty="0"/>
              <a:t> </a:t>
            </a:r>
            <a:r>
              <a:rPr sz="4400" dirty="0" err="1"/>
              <a:t>matematike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endParaRPr dirty="0"/>
          </a:p>
        </p:txBody>
      </p:sp>
      <p:sp>
        <p:nvSpPr>
          <p:cNvPr id="3" name="ODGOVORI RAVNATELJA"/>
          <p:cNvSpPr/>
          <p:nvPr/>
        </p:nvSpPr>
        <p:spPr>
          <a:xfrm>
            <a:off x="6864755" y="4149725"/>
            <a:ext cx="3612523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ODGOVORI </a:t>
            </a:r>
            <a:r>
              <a:rPr dirty="0" smtClean="0"/>
              <a:t>R</a:t>
            </a:r>
            <a:r>
              <a:rPr lang="hr-HR" dirty="0" smtClean="0"/>
              <a:t>ODITELJA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88 % obitelji – raspolaže srednjim brojem sredstava – 501 bod"/>
          <p:cNvSpPr>
            <a:spLocks noGrp="1"/>
          </p:cNvSpPr>
          <p:nvPr>
            <p:ph type="body" sz="quarter" idx="4294967295"/>
          </p:nvPr>
        </p:nvSpPr>
        <p:spPr>
          <a:xfrm>
            <a:off x="541337" y="1403350"/>
            <a:ext cx="10972801" cy="116363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500"/>
              </a:spcBef>
              <a:buChar char="•"/>
              <a:defRPr sz="2400" b="1"/>
            </a:pPr>
            <a:r>
              <a:t>88</a:t>
            </a:r>
            <a:r>
              <a:rPr b="0"/>
              <a:t> % obitelji – raspolaže </a:t>
            </a:r>
            <a:r>
              <a:t>srednjim brojem </a:t>
            </a:r>
            <a:r>
              <a:rPr b="0"/>
              <a:t>sredstava – </a:t>
            </a:r>
            <a:r>
              <a:t>501</a:t>
            </a:r>
            <a:r>
              <a:rPr b="0"/>
              <a:t> bod</a:t>
            </a:r>
          </a:p>
        </p:txBody>
      </p:sp>
      <p:sp>
        <p:nvSpPr>
          <p:cNvPr id="392" name="Srednji broj sredstava - odnosi se na:…"/>
          <p:cNvSpPr/>
          <p:nvPr/>
        </p:nvSpPr>
        <p:spPr>
          <a:xfrm>
            <a:off x="541334" y="2259009"/>
            <a:ext cx="4572007" cy="1689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lnSpc>
                <a:spcPct val="200000"/>
              </a:lnSpc>
              <a:spcBef>
                <a:spcPts val="400"/>
              </a:spcBef>
              <a:defRPr sz="2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Srednji broj sredstava </a:t>
            </a:r>
            <a:r>
              <a:rPr sz="1600">
                <a:solidFill>
                  <a:srgbClr val="000000"/>
                </a:solidFill>
              </a:rPr>
              <a:t>- </a:t>
            </a:r>
            <a:r>
              <a:rPr sz="1600" b="0">
                <a:solidFill>
                  <a:srgbClr val="000000"/>
                </a:solidFill>
              </a:rPr>
              <a:t>odnosi se na:</a:t>
            </a:r>
            <a:endParaRPr sz="1600"/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od 26 do 100 knjiga </a:t>
            </a:r>
            <a:r>
              <a:rPr>
                <a:solidFill>
                  <a:srgbClr val="000000"/>
                </a:solidFill>
              </a:rPr>
              <a:t>(11 - 25 knjiga za djecu)</a:t>
            </a:r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t>jedno pomagalo za učenje (računalo ili tablet)</a:t>
            </a:r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t>najmanje se jedan roditelj stručno usavršavao nakon srednje škole</a:t>
            </a:r>
          </a:p>
        </p:txBody>
      </p:sp>
      <p:sp>
        <p:nvSpPr>
          <p:cNvPr id="393" name="Dostupnost sredstava za učenje"/>
          <p:cNvSpPr/>
          <p:nvPr/>
        </p:nvSpPr>
        <p:spPr>
          <a:xfrm>
            <a:off x="107950" y="506412"/>
            <a:ext cx="11839575" cy="54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32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Dostupnost sredstava za učenje</a:t>
            </a:r>
          </a:p>
        </p:txBody>
      </p:sp>
      <p:sp>
        <p:nvSpPr>
          <p:cNvPr id="394" name="Veliki broj sredstava – 9 % učenika, koji postižu 547 bodova…"/>
          <p:cNvSpPr/>
          <p:nvPr/>
        </p:nvSpPr>
        <p:spPr>
          <a:xfrm>
            <a:off x="6757985" y="1984374"/>
            <a:ext cx="5006979" cy="2002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spcBef>
                <a:spcPts val="400"/>
              </a:spcBef>
              <a:defRPr sz="2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Veliki broj sredstava – 9 % učenika, koji postižu 547 bodova</a:t>
            </a:r>
            <a:endParaRPr sz="1600"/>
          </a:p>
          <a:p>
            <a:pPr>
              <a:spcBef>
                <a:spcPts val="3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- </a:t>
            </a:r>
            <a:r>
              <a:rPr b="0"/>
              <a:t>odnosi se na:</a:t>
            </a:r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više od 100 knjiga </a:t>
            </a:r>
            <a:r>
              <a:rPr>
                <a:solidFill>
                  <a:srgbClr val="000000"/>
                </a:solidFill>
              </a:rPr>
              <a:t>(više 25 knjiga za djecu)</a:t>
            </a:r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t>dva pomagala za učenje (računalo, tablet)</a:t>
            </a:r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t>najmanje jedan roditelj završio je sveučilišni studij</a:t>
            </a:r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t>barem je jedan roditelj visokokvalificiran</a:t>
            </a:r>
          </a:p>
        </p:txBody>
      </p:sp>
      <p:sp>
        <p:nvSpPr>
          <p:cNvPr id="395" name="Malen broj sredstava – 3 % učenika, koji postižu 430 bodova…"/>
          <p:cNvSpPr/>
          <p:nvPr/>
        </p:nvSpPr>
        <p:spPr>
          <a:xfrm>
            <a:off x="4919662" y="4376737"/>
            <a:ext cx="4711704" cy="19643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spcBef>
                <a:spcPts val="400"/>
              </a:spcBef>
              <a:defRPr sz="2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Malen broj sredstava – 3 % učenika, koji postižu 430 bodova</a:t>
            </a:r>
          </a:p>
          <a:p>
            <a:pPr>
              <a:spcBef>
                <a:spcPts val="3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- </a:t>
            </a:r>
            <a:r>
              <a:rPr b="0"/>
              <a:t>odnosi se na:</a:t>
            </a:r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do 25 knjiga </a:t>
            </a:r>
            <a:r>
              <a:rPr>
                <a:solidFill>
                  <a:srgbClr val="000000"/>
                </a:solidFill>
              </a:rPr>
              <a:t>(do 10 knjiga za djecu)</a:t>
            </a:r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t>niti jedno pomagalo za učenje</a:t>
            </a:r>
          </a:p>
          <a:p>
            <a:pPr>
              <a:spcBef>
                <a:spcPts val="300"/>
              </a:spcBef>
              <a:buSzPct val="100000"/>
              <a:buFont typeface="Arial"/>
              <a:buChar char="•"/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t>niti jedan roditelj nema veće obrazovanje od srednjoškolskog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35 % škola pohađaju učenici koji većinom dolaze iz obitelji boljega imovinskog stanja; učenici iz takvih škola postižu 508 bodova…"/>
          <p:cNvSpPr>
            <a:spLocks noGrp="1"/>
          </p:cNvSpPr>
          <p:nvPr>
            <p:ph type="body" idx="4294967295"/>
          </p:nvPr>
        </p:nvSpPr>
        <p:spPr>
          <a:xfrm>
            <a:off x="533400" y="1992311"/>
            <a:ext cx="10972800" cy="4525964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  <a:buChar char="•"/>
              <a:defRPr sz="2800" b="1"/>
            </a:pPr>
            <a:r>
              <a:t>35</a:t>
            </a:r>
            <a:r>
              <a:rPr b="0"/>
              <a:t> % škola pohađaju učenici koji većinom dolaze iz obitelji boljega imovinskog stanja; učenici iz takvih škola postižu </a:t>
            </a:r>
            <a:r>
              <a:t>508</a:t>
            </a:r>
            <a:r>
              <a:rPr b="0"/>
              <a:t> bodova</a:t>
            </a:r>
          </a:p>
          <a:p>
            <a:pPr>
              <a:buChar char="•"/>
              <a:defRPr sz="1400"/>
            </a:pPr>
            <a:endParaRPr b="0"/>
          </a:p>
          <a:p>
            <a:pPr>
              <a:spcBef>
                <a:spcPts val="600"/>
              </a:spcBef>
              <a:buChar char="•"/>
              <a:defRPr sz="2800" b="1"/>
            </a:pPr>
            <a:r>
              <a:t>46 %</a:t>
            </a:r>
            <a:r>
              <a:rPr b="0"/>
              <a:t> škola pohađaju učenici koji u podjednakom broju dolaze iz obitelji boljega i lošijega imovinskog stanja; učenici iz takvih škola postižu </a:t>
            </a:r>
            <a:r>
              <a:t>505</a:t>
            </a:r>
            <a:r>
              <a:rPr b="0"/>
              <a:t> bodova</a:t>
            </a:r>
          </a:p>
          <a:p>
            <a:pPr>
              <a:buChar char="•"/>
              <a:defRPr sz="1400"/>
            </a:pPr>
            <a:endParaRPr b="0"/>
          </a:p>
          <a:p>
            <a:pPr>
              <a:spcBef>
                <a:spcPts val="600"/>
              </a:spcBef>
              <a:buChar char="•"/>
              <a:defRPr sz="2800" b="1"/>
            </a:pPr>
            <a:r>
              <a:t>18</a:t>
            </a:r>
            <a:r>
              <a:rPr b="0"/>
              <a:t> % škola pohađaju učenici koji većinom dolaze iz obitelji lošijega imovinskog stanja postižu; učenici iz takvih škola postižu </a:t>
            </a:r>
            <a:r>
              <a:t>485</a:t>
            </a:r>
            <a:r>
              <a:rPr b="0"/>
              <a:t> bodova</a:t>
            </a:r>
          </a:p>
        </p:txBody>
      </p:sp>
      <p:sp>
        <p:nvSpPr>
          <p:cNvPr id="245" name="Sastav škole prema imovinskome stanju učenika"/>
          <p:cNvSpPr/>
          <p:nvPr/>
        </p:nvSpPr>
        <p:spPr>
          <a:xfrm>
            <a:off x="685800" y="749300"/>
            <a:ext cx="10820400" cy="609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36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Sastav škole prema imovinskome stanju učenika</a:t>
            </a:r>
          </a:p>
        </p:txBody>
      </p:sp>
    </p:spTree>
    <p:extLst>
      <p:ext uri="{BB962C8B-B14F-4D97-AF65-F5344CB8AC3E}">
        <p14:creationId xmlns:p14="http://schemas.microsoft.com/office/powerpoint/2010/main" xmlns="" val="8606040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tav roditelja prema učenju  matematike i prirodoslovlja"/>
          <p:cNvSpPr>
            <a:spLocks noGrp="1"/>
          </p:cNvSpPr>
          <p:nvPr>
            <p:ph type="title" idx="4294967295"/>
          </p:nvPr>
        </p:nvSpPr>
        <p:spPr>
          <a:xfrm>
            <a:off x="609600" y="274637"/>
            <a:ext cx="10972800" cy="114300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841247">
              <a:defRPr sz="3600" b="1"/>
            </a:pPr>
            <a:r>
              <a:t>Stav roditelja prema učenju </a:t>
            </a:r>
            <a:br/>
            <a:r>
              <a:t>matematike i prirodoslovlja</a:t>
            </a:r>
          </a:p>
        </p:txBody>
      </p:sp>
      <p:pic>
        <p:nvPicPr>
          <p:cNvPr id="400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92175" y="2344734"/>
            <a:ext cx="10407650" cy="26463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853855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Utječe li nedostatak materijalnih sredstava u školi na učenje?"/>
          <p:cNvSpPr/>
          <p:nvPr/>
        </p:nvSpPr>
        <p:spPr>
          <a:xfrm>
            <a:off x="849312" y="1011237"/>
            <a:ext cx="10388601" cy="1651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50000"/>
              </a:lnSpc>
              <a:defRPr sz="4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 err="1"/>
              <a:t>Utječe</a:t>
            </a:r>
            <a:r>
              <a:rPr dirty="0"/>
              <a:t> li </a:t>
            </a:r>
            <a:r>
              <a:rPr dirty="0" err="1"/>
              <a:t>nedostatak</a:t>
            </a:r>
            <a:r>
              <a:rPr dirty="0"/>
              <a:t> </a:t>
            </a:r>
            <a:r>
              <a:rPr dirty="0" err="1"/>
              <a:t>materijalnih</a:t>
            </a:r>
            <a:r>
              <a:rPr dirty="0"/>
              <a:t> </a:t>
            </a:r>
            <a:r>
              <a:rPr dirty="0" err="1"/>
              <a:t>sredstava</a:t>
            </a:r>
            <a:r>
              <a:rPr dirty="0"/>
              <a:t> u </a:t>
            </a:r>
            <a:r>
              <a:rPr dirty="0" err="1"/>
              <a:t>školi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učenje</a:t>
            </a:r>
            <a:r>
              <a:rPr dirty="0"/>
              <a:t>?</a:t>
            </a:r>
          </a:p>
        </p:txBody>
      </p:sp>
      <p:sp>
        <p:nvSpPr>
          <p:cNvPr id="248" name="ODGOVORI RAVNATELJA"/>
          <p:cNvSpPr/>
          <p:nvPr/>
        </p:nvSpPr>
        <p:spPr>
          <a:xfrm>
            <a:off x="6857999" y="3487737"/>
            <a:ext cx="3869193" cy="437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dirty="0"/>
              <a:t>ODGOVORI RAVNATELJA</a:t>
            </a:r>
          </a:p>
        </p:txBody>
      </p:sp>
    </p:spTree>
    <p:extLst>
      <p:ext uri="{BB962C8B-B14F-4D97-AF65-F5344CB8AC3E}">
        <p14:creationId xmlns:p14="http://schemas.microsoft.com/office/powerpoint/2010/main" xmlns="" val="2349885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Većina ravnatelja – 78 % – smatra da nedostatak sredstava u školi utječe na učenje, a njihovi učenici postižu 502 boda.…"/>
          <p:cNvSpPr>
            <a:spLocks noGrp="1"/>
          </p:cNvSpPr>
          <p:nvPr>
            <p:ph type="body" idx="4294967295"/>
          </p:nvPr>
        </p:nvSpPr>
        <p:spPr>
          <a:xfrm>
            <a:off x="687387" y="2320925"/>
            <a:ext cx="10972801" cy="376713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04672">
              <a:spcBef>
                <a:spcPts val="600"/>
              </a:spcBef>
              <a:buSzTx/>
              <a:buNone/>
              <a:defRPr sz="2800"/>
            </a:pPr>
            <a:r>
              <a:t>Većina ravnatelja – 78 % – smatra da nedostatak sredstava u školi </a:t>
            </a:r>
            <a:r>
              <a:rPr b="1"/>
              <a:t>utječe</a:t>
            </a:r>
            <a:r>
              <a:t> na učenje, a njihovi učenici postižu </a:t>
            </a:r>
            <a:r>
              <a:rPr b="1"/>
              <a:t>502</a:t>
            </a:r>
            <a:r>
              <a:t> boda.</a:t>
            </a:r>
          </a:p>
          <a:p>
            <a:pPr marL="0" indent="0" defTabSz="804672">
              <a:spcBef>
                <a:spcPts val="600"/>
              </a:spcBef>
              <a:buSzTx/>
              <a:buNone/>
              <a:defRPr sz="2800"/>
            </a:pPr>
            <a:endParaRPr/>
          </a:p>
          <a:p>
            <a:pPr marL="0" indent="0" defTabSz="804672">
              <a:spcBef>
                <a:spcPts val="600"/>
              </a:spcBef>
              <a:buSzTx/>
              <a:buNone/>
              <a:defRPr sz="2800"/>
            </a:pPr>
            <a:r>
              <a:t>Znatno manji broj ravnatelja – 22 % – smatra da nedostatak sredstava u školi </a:t>
            </a:r>
            <a:r>
              <a:rPr b="1"/>
              <a:t>ne utječe </a:t>
            </a:r>
            <a:r>
              <a:t>na učenje, a njihovi učenici postižu </a:t>
            </a:r>
            <a:r>
              <a:rPr b="1"/>
              <a:t>505</a:t>
            </a:r>
            <a:r>
              <a:t> bodova.</a:t>
            </a:r>
          </a:p>
          <a:p>
            <a:pPr marL="0" indent="0" defTabSz="804672">
              <a:spcBef>
                <a:spcPts val="600"/>
              </a:spcBef>
              <a:buSzTx/>
              <a:buNone/>
              <a:defRPr sz="2800"/>
            </a:pPr>
            <a:endParaRPr/>
          </a:p>
          <a:p>
            <a:pPr marL="0" indent="0" defTabSz="804672">
              <a:spcBef>
                <a:spcPts val="600"/>
              </a:spcBef>
              <a:buSzTx/>
              <a:buNone/>
              <a:defRPr sz="2800"/>
            </a:pPr>
            <a:r>
              <a:t> </a:t>
            </a:r>
          </a:p>
        </p:txBody>
      </p:sp>
      <p:sp>
        <p:nvSpPr>
          <p:cNvPr id="251" name="Utječe li nedostatak materijalnih sredstava…"/>
          <p:cNvSpPr/>
          <p:nvPr/>
        </p:nvSpPr>
        <p:spPr>
          <a:xfrm>
            <a:off x="444500" y="382586"/>
            <a:ext cx="11303000" cy="14025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36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Utječe li nedostatak materijalnih sredstava </a:t>
            </a:r>
          </a:p>
          <a:p>
            <a:pPr algn="ctr">
              <a:lnSpc>
                <a:spcPct val="150000"/>
              </a:lnSpc>
              <a:defRPr sz="36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 školi na učenje?</a:t>
            </a:r>
          </a:p>
        </p:txBody>
      </p:sp>
    </p:spTree>
    <p:extLst>
      <p:ext uri="{BB962C8B-B14F-4D97-AF65-F5344CB8AC3E}">
        <p14:creationId xmlns:p14="http://schemas.microsoft.com/office/powerpoint/2010/main" xmlns="" val="8898603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Disciplina i sigurnost u školi"/>
          <p:cNvSpPr/>
          <p:nvPr/>
        </p:nvSpPr>
        <p:spPr>
          <a:xfrm>
            <a:off x="2209800" y="708023"/>
            <a:ext cx="7772400" cy="708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4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Disciplina i sigurnost u školi</a:t>
            </a:r>
          </a:p>
        </p:txBody>
      </p:sp>
      <p:pic>
        <p:nvPicPr>
          <p:cNvPr id="403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067050" y="2503484"/>
            <a:ext cx="6915150" cy="3200404"/>
          </a:xfrm>
          <a:prstGeom prst="rect">
            <a:avLst/>
          </a:prstGeom>
          <a:ln w="12700">
            <a:miter lim="400000"/>
          </a:ln>
        </p:spPr>
      </p:pic>
      <p:sp>
        <p:nvSpPr>
          <p:cNvPr id="404" name="ODGOVORI UČITELJA"/>
          <p:cNvSpPr/>
          <p:nvPr/>
        </p:nvSpPr>
        <p:spPr>
          <a:xfrm>
            <a:off x="6230937" y="2041524"/>
            <a:ext cx="3355585" cy="4370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ODGOVORI UČITELJA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Polovina učitelja 50 % smatra da su njihove škole sigurne i nemaju većih problema s disciplinom – njihovi učenici postižu 503 boda.…"/>
          <p:cNvSpPr/>
          <p:nvPr/>
        </p:nvSpPr>
        <p:spPr>
          <a:xfrm>
            <a:off x="539750" y="2114548"/>
            <a:ext cx="10972800" cy="4662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spcBef>
                <a:spcPts val="700"/>
              </a:spcBef>
              <a:defRPr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Polovina učitelja </a:t>
            </a:r>
            <a:r>
              <a:rPr b="1"/>
              <a:t>50 % </a:t>
            </a:r>
            <a:r>
              <a:t>smatra da su njihove</a:t>
            </a:r>
            <a:r>
              <a:rPr b="1"/>
              <a:t> škole sigurne </a:t>
            </a:r>
            <a:r>
              <a:t>i nemaju većih problema s disciplinom – njihovi učenici postižu </a:t>
            </a:r>
            <a:r>
              <a:rPr b="1"/>
              <a:t>503</a:t>
            </a:r>
            <a:r>
              <a:t> boda.</a:t>
            </a:r>
          </a:p>
          <a:p>
            <a:pPr>
              <a:spcBef>
                <a:spcPts val="700"/>
              </a:spcBef>
              <a:defRPr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spcBef>
                <a:spcPts val="700"/>
              </a:spcBef>
              <a:defRPr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Polovina učitelja </a:t>
            </a:r>
            <a:r>
              <a:rPr b="1"/>
              <a:t>48 %</a:t>
            </a:r>
            <a:r>
              <a:t> smatra da su naše </a:t>
            </a:r>
            <a:r>
              <a:rPr b="1"/>
              <a:t>škole vrlo sigurne</a:t>
            </a:r>
            <a:r>
              <a:t> i nemaju većih problema s disciplinom – njihovi učenici postižu </a:t>
            </a:r>
            <a:r>
              <a:rPr b="1"/>
              <a:t>501</a:t>
            </a:r>
            <a:r>
              <a:t> bod.</a:t>
            </a:r>
          </a:p>
          <a:p>
            <a:pPr>
              <a:spcBef>
                <a:spcPts val="700"/>
              </a:spcBef>
              <a:defRPr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spcBef>
                <a:spcPts val="700"/>
              </a:spcBef>
              <a:defRPr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</a:p>
        </p:txBody>
      </p:sp>
      <p:sp>
        <p:nvSpPr>
          <p:cNvPr id="407" name="Disciplina i sigurnost u školi"/>
          <p:cNvSpPr/>
          <p:nvPr/>
        </p:nvSpPr>
        <p:spPr>
          <a:xfrm>
            <a:off x="2139950" y="481012"/>
            <a:ext cx="7772400" cy="708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4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Disciplina i sigurnost u školi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Jesu li učitelji zadovoljni svojim poslom?"/>
          <p:cNvSpPr/>
          <p:nvPr/>
        </p:nvSpPr>
        <p:spPr>
          <a:xfrm>
            <a:off x="1323975" y="1217611"/>
            <a:ext cx="9248775" cy="2349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32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algn="ctr">
              <a:lnSpc>
                <a:spcPct val="150000"/>
              </a:lnSpc>
              <a:defRPr sz="4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Jesu li učitelji zadovoljni</a:t>
            </a:r>
            <a:br/>
            <a:r>
              <a:t>svojim poslom?</a:t>
            </a:r>
          </a:p>
        </p:txBody>
      </p:sp>
    </p:spTree>
    <p:extLst>
      <p:ext uri="{BB962C8B-B14F-4D97-AF65-F5344CB8AC3E}">
        <p14:creationId xmlns:p14="http://schemas.microsoft.com/office/powerpoint/2010/main" xmlns="" val="2523696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pic>
        <p:nvPicPr>
          <p:cNvPr id="62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401884" y="207960"/>
            <a:ext cx="7016755" cy="1401766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Rezultati istraživanja TIMSS izražavaju se kao…"/>
          <p:cNvSpPr/>
          <p:nvPr/>
        </p:nvSpPr>
        <p:spPr>
          <a:xfrm>
            <a:off x="1184274" y="2303459"/>
            <a:ext cx="9780590" cy="2901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50000"/>
              </a:lnSpc>
              <a:defRPr sz="28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Rezultati istraživanja TIMSS izražavaju se kao </a:t>
            </a:r>
          </a:p>
          <a:p>
            <a:pPr algn="ctr">
              <a:lnSpc>
                <a:spcPct val="150000"/>
              </a:lnSpc>
              <a:defRPr sz="2800" b="1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nacionalni prosjek</a:t>
            </a:r>
            <a:r>
              <a:rPr b="0"/>
              <a:t> postignuća učenika.</a:t>
            </a:r>
          </a:p>
          <a:p>
            <a:pPr algn="ctr">
              <a:lnSpc>
                <a:spcPct val="150000"/>
              </a:lnSpc>
              <a:defRPr sz="28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endParaRPr b="0"/>
          </a:p>
          <a:p>
            <a:pPr algn="ctr">
              <a:lnSpc>
                <a:spcPct val="150000"/>
              </a:lnSpc>
              <a:defRPr sz="28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Rezultati se koriste za </a:t>
            </a:r>
            <a:r>
              <a:rPr b="1"/>
              <a:t>unaprjeđenje</a:t>
            </a:r>
            <a:r>
              <a:t> </a:t>
            </a:r>
          </a:p>
          <a:p>
            <a:pPr algn="ctr">
              <a:lnSpc>
                <a:spcPct val="150000"/>
              </a:lnSpc>
              <a:defRPr sz="28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odgojno-obrazovnog procesa.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Učitelji u Hrvatskoj nalaze se u prvoj trećini (11/49) na međunarodnoj ljestvici zadovoljstva poslom – 64 % ispitanih učitelja u Hrvatskoj vrlo je zadovoljno učiteljskim poslom."/>
          <p:cNvSpPr>
            <a:spLocks noGrp="1"/>
          </p:cNvSpPr>
          <p:nvPr>
            <p:ph type="title" idx="4294967295"/>
          </p:nvPr>
        </p:nvSpPr>
        <p:spPr>
          <a:xfrm>
            <a:off x="784224" y="1412875"/>
            <a:ext cx="10885490" cy="3133725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lnSpc>
                <a:spcPct val="150000"/>
              </a:lnSpc>
              <a:spcBef>
                <a:spcPts val="700"/>
              </a:spcBef>
              <a:defRPr sz="3000"/>
            </a:pPr>
            <a:r>
              <a:t>Učitelji u </a:t>
            </a:r>
            <a:r>
              <a:rPr b="1"/>
              <a:t>Hrvatskoj</a:t>
            </a:r>
            <a:r>
              <a:t> nalaze se u prvoj trećini (11/49) na međunarodnoj ljestvici zadovoljstva poslom – </a:t>
            </a:r>
            <a:r>
              <a:rPr b="1"/>
              <a:t>64 % </a:t>
            </a:r>
            <a:r>
              <a:t>ispitanih učitelja u Hrvatskoj </a:t>
            </a:r>
            <a:r>
              <a:rPr b="1"/>
              <a:t>vrlo </a:t>
            </a:r>
            <a:r>
              <a:t>je </a:t>
            </a:r>
            <a:r>
              <a:rPr b="1"/>
              <a:t>zadovoljno </a:t>
            </a:r>
            <a:r>
              <a:t>učiteljskim poslom. </a:t>
            </a:r>
          </a:p>
        </p:txBody>
      </p:sp>
      <p:sp>
        <p:nvSpPr>
          <p:cNvPr id="423" name="Zadovoljstvo učitelja poslom"/>
          <p:cNvSpPr/>
          <p:nvPr/>
        </p:nvSpPr>
        <p:spPr>
          <a:xfrm>
            <a:off x="1700212" y="623887"/>
            <a:ext cx="8496301" cy="121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40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Zadovoljstvo učitelja poslom</a:t>
            </a:r>
            <a:br/>
            <a:endParaRPr/>
          </a:p>
        </p:txBody>
      </p:sp>
      <p:pic>
        <p:nvPicPr>
          <p:cNvPr id="424" name="C:\Users\jbculej\AppData\Local\Microsoft\Windows\Temporary Internet Files\Content.IE5\Z4908KER\MC900441322[1].png" descr="C:\Users\jbculej\AppData\Local\Microsoft\Windows\Temporary Internet Files\Content.IE5\Z4908KER\MC900441322[1]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88962" y="4416425"/>
            <a:ext cx="2517776" cy="2519366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35 % ispitanih učitelja zadovoljno je učiteljskim poslom.…"/>
          <p:cNvSpPr/>
          <p:nvPr/>
        </p:nvSpPr>
        <p:spPr>
          <a:xfrm>
            <a:off x="3040062" y="5093181"/>
            <a:ext cx="9239251" cy="1135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/>
          <a:p>
            <a:pPr marL="342900" indent="-342900" algn="ctr">
              <a:lnSpc>
                <a:spcPct val="150000"/>
              </a:lnSpc>
              <a:spcBef>
                <a:spcPts val="600"/>
              </a:spcBef>
              <a:defRPr sz="26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35 % </a:t>
            </a:r>
            <a:r>
              <a:rPr b="0"/>
              <a:t>ispitanih učitelja </a:t>
            </a:r>
            <a:r>
              <a:t>zadovoljno je </a:t>
            </a:r>
            <a:r>
              <a:rPr b="0"/>
              <a:t>učiteljskim poslom.</a:t>
            </a:r>
          </a:p>
          <a:p>
            <a:pPr marL="342900" indent="-342900" algn="ctr">
              <a:lnSpc>
                <a:spcPct val="150000"/>
              </a:lnSpc>
              <a:spcBef>
                <a:spcPts val="600"/>
              </a:spcBef>
              <a:defRPr sz="26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1 % </a:t>
            </a:r>
            <a:r>
              <a:rPr b="0"/>
              <a:t>ispitanih učitelja </a:t>
            </a:r>
            <a:r>
              <a:t>nezadovoljno je </a:t>
            </a:r>
            <a:r>
              <a:rPr b="0"/>
              <a:t>učiteljskim poslom. </a:t>
            </a:r>
          </a:p>
        </p:txBody>
      </p:sp>
    </p:spTree>
    <p:extLst>
      <p:ext uri="{BB962C8B-B14F-4D97-AF65-F5344CB8AC3E}">
        <p14:creationId xmlns:p14="http://schemas.microsoft.com/office/powerpoint/2010/main" xmlns="" val="1478313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Utječe li nedostatak materijalnih sredstava u školi na učenje?"/>
          <p:cNvSpPr/>
          <p:nvPr/>
        </p:nvSpPr>
        <p:spPr>
          <a:xfrm>
            <a:off x="849312" y="1011237"/>
            <a:ext cx="10388601" cy="982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50000"/>
              </a:lnSpc>
              <a:defRPr sz="4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sp>
        <p:nvSpPr>
          <p:cNvPr id="248" name="ODGOVORI RAVNATELJA"/>
          <p:cNvSpPr/>
          <p:nvPr/>
        </p:nvSpPr>
        <p:spPr>
          <a:xfrm>
            <a:off x="3071664" y="2661253"/>
            <a:ext cx="6336704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4000" dirty="0"/>
              <a:t>ODGOVORI </a:t>
            </a:r>
            <a:r>
              <a:rPr lang="hr-HR" sz="4000" dirty="0" smtClean="0"/>
              <a:t>UČENIKA</a:t>
            </a:r>
            <a:endParaRPr sz="4000" dirty="0"/>
          </a:p>
        </p:txBody>
      </p:sp>
    </p:spTree>
    <p:extLst>
      <p:ext uri="{BB962C8B-B14F-4D97-AF65-F5344CB8AC3E}">
        <p14:creationId xmlns:p14="http://schemas.microsoft.com/office/powerpoint/2010/main" xmlns="" val="748813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Nasilje među  učenicima u školi"/>
          <p:cNvSpPr/>
          <p:nvPr/>
        </p:nvSpPr>
        <p:spPr>
          <a:xfrm>
            <a:off x="1331911" y="-90490"/>
            <a:ext cx="9526590" cy="18130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3200" b="1">
                <a:solidFill>
                  <a:srgbClr val="376092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algn="ctr">
              <a:defRPr sz="4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Nasilje među </a:t>
            </a:r>
            <a:br/>
            <a:r>
              <a:t>učenicima u školi</a:t>
            </a:r>
          </a:p>
        </p:txBody>
      </p:sp>
      <p:pic>
        <p:nvPicPr>
          <p:cNvPr id="410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822825" y="4584700"/>
            <a:ext cx="2544766" cy="1954216"/>
          </a:xfrm>
          <a:prstGeom prst="rect">
            <a:avLst/>
          </a:prstGeom>
          <a:ln>
            <a:solidFill>
              <a:srgbClr val="66FFFF"/>
            </a:solidFill>
          </a:ln>
        </p:spPr>
      </p:pic>
      <p:pic>
        <p:nvPicPr>
          <p:cNvPr id="411" name="image.png" descr="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957262" y="2635250"/>
            <a:ext cx="10277476" cy="1096963"/>
          </a:xfrm>
          <a:prstGeom prst="rect">
            <a:avLst/>
          </a:prstGeom>
          <a:ln w="12700">
            <a:miter lim="400000"/>
          </a:ln>
        </p:spPr>
      </p:pic>
      <p:pic>
        <p:nvPicPr>
          <p:cNvPr id="412" name="image.pdf" descr="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957262" y="3679825"/>
            <a:ext cx="10277476" cy="29369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3" name="image.pdf" descr="image.pdf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957262" y="3919537"/>
            <a:ext cx="9142415" cy="311154"/>
          </a:xfrm>
          <a:prstGeom prst="rect">
            <a:avLst/>
          </a:prstGeom>
          <a:ln w="12700">
            <a:miter lim="400000"/>
          </a:ln>
        </p:spPr>
      </p:pic>
      <p:sp>
        <p:nvSpPr>
          <p:cNvPr id="414" name="Oval"/>
          <p:cNvSpPr/>
          <p:nvPr/>
        </p:nvSpPr>
        <p:spPr>
          <a:xfrm flipV="1">
            <a:off x="3281362" y="3679820"/>
            <a:ext cx="493719" cy="239719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415" name="Oval"/>
          <p:cNvSpPr/>
          <p:nvPr/>
        </p:nvSpPr>
        <p:spPr>
          <a:xfrm>
            <a:off x="3640137" y="2570159"/>
            <a:ext cx="1571631" cy="563570"/>
          </a:xfrm>
          <a:prstGeom prst="ellipse">
            <a:avLst/>
          </a:prstGeom>
          <a:ln w="25400">
            <a:solidFill>
              <a:srgbClr val="FF000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o pitanju niske razine nasilja među učenicima u školi Hrvatska je u samom svjetskom vrhu – 4. je od 49 država, s većinom učenika – 73 % – koji su izjavili da gotovo nikad nisu doživjeli nasilničko ponašanje u školi. Ti su učenici u prosjeku postigli 507 bodova.…"/>
          <p:cNvSpPr/>
          <p:nvPr/>
        </p:nvSpPr>
        <p:spPr>
          <a:xfrm>
            <a:off x="779462" y="1404937"/>
            <a:ext cx="10972801" cy="4361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spcBef>
                <a:spcPts val="700"/>
              </a:spcBef>
              <a:defRPr sz="32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Po pitanju niske razine nasilja među učenicima u školi Hrvatska je u samom svjetskom vrhu – 4. je od 49 država, s većinom učenika – </a:t>
            </a:r>
            <a:r>
              <a:rPr b="1"/>
              <a:t>73 %</a:t>
            </a:r>
            <a:r>
              <a:t> – koji su izjavili da </a:t>
            </a:r>
            <a:r>
              <a:rPr b="1"/>
              <a:t>gotovo nikad </a:t>
            </a:r>
            <a:r>
              <a:t>nisu doživjeli nasilničko ponašanje u školi. Ti su učenici u prosjeku postigli </a:t>
            </a:r>
            <a:r>
              <a:rPr b="1"/>
              <a:t>507 </a:t>
            </a:r>
            <a:r>
              <a:t>bodova.</a:t>
            </a:r>
            <a:endParaRPr sz="1600"/>
          </a:p>
          <a:p>
            <a:pPr>
              <a:spcBef>
                <a:spcPts val="500"/>
              </a:spcBef>
              <a:defRPr sz="23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Manji broj učenika – </a:t>
            </a:r>
            <a:r>
              <a:rPr b="1"/>
              <a:t>19 %</a:t>
            </a:r>
            <a:r>
              <a:t> – izjavio je da su </a:t>
            </a:r>
            <a:r>
              <a:rPr b="1"/>
              <a:t>jednom mjesečno</a:t>
            </a:r>
            <a:r>
              <a:t> doživjeli nasilničko ponašanje u školi; oni su postigli </a:t>
            </a:r>
            <a:r>
              <a:rPr b="1"/>
              <a:t>493</a:t>
            </a:r>
            <a:r>
              <a:t> boda.</a:t>
            </a:r>
          </a:p>
          <a:p>
            <a:pPr>
              <a:spcBef>
                <a:spcPts val="700"/>
              </a:spcBef>
              <a:defRPr sz="23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spcBef>
                <a:spcPts val="500"/>
              </a:spcBef>
              <a:defRPr sz="23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Malen broj učenika – </a:t>
            </a:r>
            <a:r>
              <a:rPr b="1"/>
              <a:t>8 %</a:t>
            </a:r>
            <a:r>
              <a:t> – izjavio je da su </a:t>
            </a:r>
            <a:r>
              <a:rPr b="1"/>
              <a:t>jednom tjedno </a:t>
            </a:r>
            <a:r>
              <a:t>doživjeli nasilničko ponašanje u školi; oni su postigli </a:t>
            </a:r>
            <a:r>
              <a:rPr b="1"/>
              <a:t>485</a:t>
            </a:r>
            <a:r>
              <a:t> bodova.</a:t>
            </a:r>
          </a:p>
        </p:txBody>
      </p:sp>
      <p:sp>
        <p:nvSpPr>
          <p:cNvPr id="418" name="Nasilje među učenicima u školi"/>
          <p:cNvSpPr/>
          <p:nvPr/>
        </p:nvSpPr>
        <p:spPr>
          <a:xfrm>
            <a:off x="1393824" y="-26988"/>
            <a:ext cx="9526590" cy="965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400" b="1">
                <a:solidFill>
                  <a:srgbClr val="376092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algn="ctr">
              <a:lnSpc>
                <a:spcPct val="150000"/>
              </a:lnSpc>
              <a:defRPr sz="36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Nasilje među učenicima u školi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Odnos učenika prema učenju matematike"/>
          <p:cNvSpPr/>
          <p:nvPr/>
        </p:nvSpPr>
        <p:spPr>
          <a:xfrm>
            <a:off x="3000373" y="333372"/>
            <a:ext cx="6119818" cy="12178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40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Odnos učenika prema učenju matematike</a:t>
            </a:r>
          </a:p>
        </p:txBody>
      </p:sp>
      <p:sp>
        <p:nvSpPr>
          <p:cNvPr id="440" name="Hrvatski učenici nalaze se pri dnu međunarodne ljestvice stava prema učenju matematike, na 45. od 49 mjesta:…"/>
          <p:cNvSpPr/>
          <p:nvPr/>
        </p:nvSpPr>
        <p:spPr>
          <a:xfrm>
            <a:off x="971550" y="3841748"/>
            <a:ext cx="9601200" cy="24622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2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Hrvatski</a:t>
            </a:r>
            <a:r>
              <a:rPr dirty="0"/>
              <a:t> </a:t>
            </a:r>
            <a:r>
              <a:rPr dirty="0" err="1"/>
              <a:t>učenici</a:t>
            </a:r>
            <a:r>
              <a:rPr dirty="0"/>
              <a:t> </a:t>
            </a:r>
            <a:r>
              <a:rPr dirty="0" err="1"/>
              <a:t>nalaze</a:t>
            </a:r>
            <a:r>
              <a:rPr dirty="0"/>
              <a:t> se </a:t>
            </a:r>
            <a:r>
              <a:rPr dirty="0" err="1"/>
              <a:t>pri</a:t>
            </a:r>
            <a:r>
              <a:rPr dirty="0"/>
              <a:t> </a:t>
            </a:r>
            <a:r>
              <a:rPr dirty="0" err="1"/>
              <a:t>dnu</a:t>
            </a:r>
            <a:r>
              <a:rPr dirty="0"/>
              <a:t> </a:t>
            </a:r>
            <a:r>
              <a:rPr dirty="0" err="1"/>
              <a:t>međunarodne</a:t>
            </a:r>
            <a:r>
              <a:rPr dirty="0"/>
              <a:t> </a:t>
            </a:r>
            <a:r>
              <a:rPr dirty="0" err="1"/>
              <a:t>ljestvice</a:t>
            </a:r>
            <a:r>
              <a:rPr dirty="0"/>
              <a:t> </a:t>
            </a:r>
            <a:r>
              <a:rPr dirty="0" err="1"/>
              <a:t>stava</a:t>
            </a:r>
            <a:r>
              <a:rPr dirty="0"/>
              <a:t> </a:t>
            </a:r>
            <a:r>
              <a:rPr dirty="0" err="1"/>
              <a:t>prema</a:t>
            </a:r>
            <a:r>
              <a:rPr dirty="0"/>
              <a:t> </a:t>
            </a:r>
            <a:r>
              <a:rPr dirty="0" err="1"/>
              <a:t>učenju</a:t>
            </a:r>
            <a:r>
              <a:rPr dirty="0"/>
              <a:t> </a:t>
            </a:r>
            <a:r>
              <a:rPr dirty="0" err="1"/>
              <a:t>matematike</a:t>
            </a:r>
            <a:r>
              <a:rPr dirty="0"/>
              <a:t>, </a:t>
            </a:r>
            <a:r>
              <a:rPr dirty="0" err="1"/>
              <a:t>na</a:t>
            </a:r>
            <a:r>
              <a:rPr dirty="0"/>
              <a:t> </a:t>
            </a:r>
            <a:r>
              <a:rPr b="1" dirty="0"/>
              <a:t>45. od 49 </a:t>
            </a:r>
            <a:r>
              <a:rPr dirty="0" err="1"/>
              <a:t>mjesta</a:t>
            </a:r>
            <a:r>
              <a:rPr dirty="0"/>
              <a:t>: </a:t>
            </a:r>
          </a:p>
          <a:p>
            <a:pPr>
              <a:buSzPct val="100000"/>
              <a:buFont typeface="Arial"/>
              <a:buChar char="•"/>
              <a:defRPr sz="22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Matematiku</a:t>
            </a:r>
            <a:r>
              <a:rPr dirty="0"/>
              <a:t> </a:t>
            </a:r>
            <a:r>
              <a:rPr b="1" dirty="0" err="1"/>
              <a:t>jako</a:t>
            </a:r>
            <a:r>
              <a:rPr dirty="0"/>
              <a:t> </a:t>
            </a:r>
            <a:r>
              <a:rPr b="1" dirty="0" err="1"/>
              <a:t>voli</a:t>
            </a:r>
            <a:r>
              <a:rPr dirty="0"/>
              <a:t> </a:t>
            </a:r>
            <a:r>
              <a:rPr dirty="0" err="1"/>
              <a:t>učiti</a:t>
            </a:r>
            <a:r>
              <a:rPr dirty="0"/>
              <a:t> </a:t>
            </a:r>
            <a:r>
              <a:rPr dirty="0" err="1"/>
              <a:t>samo</a:t>
            </a:r>
            <a:r>
              <a:rPr dirty="0"/>
              <a:t> </a:t>
            </a:r>
            <a:r>
              <a:rPr b="1" dirty="0"/>
              <a:t>29 </a:t>
            </a:r>
            <a:r>
              <a:rPr dirty="0"/>
              <a:t>% </a:t>
            </a:r>
            <a:r>
              <a:rPr dirty="0" err="1"/>
              <a:t>učenika</a:t>
            </a:r>
            <a:r>
              <a:rPr dirty="0"/>
              <a:t> – </a:t>
            </a:r>
            <a:r>
              <a:rPr dirty="0" err="1"/>
              <a:t>prosječan</a:t>
            </a:r>
            <a:r>
              <a:rPr dirty="0"/>
              <a:t> </a:t>
            </a:r>
            <a:r>
              <a:rPr dirty="0" err="1"/>
              <a:t>rezultat</a:t>
            </a:r>
            <a:r>
              <a:rPr dirty="0"/>
              <a:t> od </a:t>
            </a:r>
            <a:r>
              <a:rPr b="1" dirty="0" smtClean="0"/>
              <a:t>5</a:t>
            </a:r>
            <a:r>
              <a:rPr lang="hr-HR" b="1" dirty="0" smtClean="0"/>
              <a:t>15</a:t>
            </a:r>
            <a:r>
              <a:rPr b="1" dirty="0" smtClean="0"/>
              <a:t> </a:t>
            </a:r>
            <a:r>
              <a:rPr dirty="0" err="1"/>
              <a:t>bodova</a:t>
            </a:r>
            <a:endParaRPr dirty="0"/>
          </a:p>
          <a:p>
            <a:pPr>
              <a:buSzPct val="100000"/>
              <a:buFont typeface="Arial"/>
              <a:buChar char="•"/>
              <a:defRPr sz="22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Matematiku</a:t>
            </a:r>
            <a:r>
              <a:rPr dirty="0"/>
              <a:t> </a:t>
            </a:r>
            <a:r>
              <a:rPr b="1" dirty="0" err="1"/>
              <a:t>donekle</a:t>
            </a:r>
            <a:r>
              <a:rPr dirty="0"/>
              <a:t> </a:t>
            </a:r>
            <a:r>
              <a:rPr b="1" dirty="0" err="1"/>
              <a:t>voli</a:t>
            </a:r>
            <a:r>
              <a:rPr dirty="0"/>
              <a:t> </a:t>
            </a:r>
            <a:r>
              <a:rPr dirty="0" err="1"/>
              <a:t>učiti</a:t>
            </a:r>
            <a:r>
              <a:rPr dirty="0"/>
              <a:t> </a:t>
            </a:r>
            <a:r>
              <a:rPr b="1" dirty="0"/>
              <a:t>41 </a:t>
            </a:r>
            <a:r>
              <a:rPr dirty="0"/>
              <a:t>% </a:t>
            </a:r>
            <a:r>
              <a:rPr dirty="0" err="1"/>
              <a:t>učenika</a:t>
            </a:r>
            <a:r>
              <a:rPr dirty="0"/>
              <a:t> – </a:t>
            </a:r>
            <a:r>
              <a:rPr dirty="0" err="1"/>
              <a:t>prosječan</a:t>
            </a:r>
            <a:r>
              <a:rPr dirty="0"/>
              <a:t> </a:t>
            </a:r>
            <a:r>
              <a:rPr dirty="0" err="1"/>
              <a:t>rezultat</a:t>
            </a:r>
            <a:r>
              <a:rPr dirty="0"/>
              <a:t> od </a:t>
            </a:r>
            <a:r>
              <a:rPr b="1" dirty="0" smtClean="0"/>
              <a:t>5</a:t>
            </a:r>
            <a:r>
              <a:rPr lang="hr-HR" b="1" dirty="0" smtClean="0"/>
              <a:t>00</a:t>
            </a:r>
            <a:r>
              <a:rPr b="1" dirty="0" smtClean="0"/>
              <a:t> </a:t>
            </a:r>
            <a:r>
              <a:rPr dirty="0" err="1"/>
              <a:t>bodova</a:t>
            </a:r>
            <a:r>
              <a:rPr dirty="0"/>
              <a:t>.</a:t>
            </a:r>
          </a:p>
          <a:p>
            <a:pPr>
              <a:buSzPct val="100000"/>
              <a:buFont typeface="Arial"/>
              <a:buChar char="•"/>
              <a:defRPr sz="22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Matematiku</a:t>
            </a:r>
            <a:r>
              <a:rPr dirty="0"/>
              <a:t> </a:t>
            </a:r>
            <a:r>
              <a:rPr b="1" dirty="0"/>
              <a:t>ne</a:t>
            </a:r>
            <a:r>
              <a:rPr dirty="0"/>
              <a:t> </a:t>
            </a:r>
            <a:r>
              <a:rPr b="1" dirty="0" err="1"/>
              <a:t>voli</a:t>
            </a:r>
            <a:r>
              <a:rPr dirty="0"/>
              <a:t> </a:t>
            </a:r>
            <a:r>
              <a:rPr dirty="0" err="1"/>
              <a:t>učiti</a:t>
            </a:r>
            <a:r>
              <a:rPr dirty="0"/>
              <a:t> </a:t>
            </a:r>
            <a:r>
              <a:rPr b="1" dirty="0"/>
              <a:t>29 %</a:t>
            </a:r>
            <a:r>
              <a:rPr dirty="0"/>
              <a:t> </a:t>
            </a:r>
            <a:r>
              <a:rPr dirty="0" err="1"/>
              <a:t>učenika</a:t>
            </a:r>
            <a:r>
              <a:rPr dirty="0"/>
              <a:t> – </a:t>
            </a:r>
            <a:r>
              <a:rPr dirty="0" err="1"/>
              <a:t>prosječan</a:t>
            </a:r>
            <a:r>
              <a:rPr dirty="0"/>
              <a:t> </a:t>
            </a:r>
            <a:r>
              <a:rPr dirty="0" err="1"/>
              <a:t>rezultat</a:t>
            </a:r>
            <a:r>
              <a:rPr dirty="0"/>
              <a:t> od </a:t>
            </a:r>
            <a:r>
              <a:rPr lang="hr-HR" b="1" dirty="0" smtClean="0"/>
              <a:t>494</a:t>
            </a:r>
            <a:r>
              <a:rPr b="1" dirty="0" smtClean="0"/>
              <a:t> </a:t>
            </a:r>
            <a:r>
              <a:rPr dirty="0" err="1"/>
              <a:t>boda</a:t>
            </a:r>
            <a:r>
              <a:rPr dirty="0"/>
              <a:t>.</a:t>
            </a:r>
          </a:p>
        </p:txBody>
      </p:sp>
      <p:pic>
        <p:nvPicPr>
          <p:cNvPr id="441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60400" y="3022600"/>
            <a:ext cx="10618790" cy="266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2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60400" y="1701800"/>
            <a:ext cx="10618790" cy="129857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3" name="image.pdf" descr="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60400" y="3286125"/>
            <a:ext cx="10618790" cy="2667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266058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amouvjerenost učenika u matematici"/>
          <p:cNvSpPr/>
          <p:nvPr/>
        </p:nvSpPr>
        <p:spPr>
          <a:xfrm>
            <a:off x="2019300" y="809623"/>
            <a:ext cx="7842250" cy="121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40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Samouvjerenost učenika u matematici</a:t>
            </a:r>
          </a:p>
        </p:txBody>
      </p:sp>
      <p:sp>
        <p:nvSpPr>
          <p:cNvPr id="446" name="Samouvjerenost hrvatskih učenika u matematici odgovara međunarodnom prosjeku: 33 % učenika je vrlo samouvjereno i postiže 538 bodova, 49 % je samouvjereno i postiže 497 bodova, a 18 % učenika nije samouvjereno i oni postižu 455 bodova."/>
          <p:cNvSpPr/>
          <p:nvPr/>
        </p:nvSpPr>
        <p:spPr>
          <a:xfrm>
            <a:off x="852486" y="4337048"/>
            <a:ext cx="9923465" cy="15038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4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Samouvjerenost hrvatskih učenika u matematici odgovara međunarodnom prosjeku: </a:t>
            </a:r>
            <a:r>
              <a:rPr b="1"/>
              <a:t>33 % </a:t>
            </a:r>
            <a:r>
              <a:t>učenika je </a:t>
            </a:r>
            <a:r>
              <a:rPr b="1"/>
              <a:t>vrlo samouvjereno</a:t>
            </a:r>
            <a:r>
              <a:t> i postiže 538 bodova, </a:t>
            </a:r>
            <a:r>
              <a:rPr b="1"/>
              <a:t>49 % </a:t>
            </a:r>
            <a:r>
              <a:t>je </a:t>
            </a:r>
            <a:r>
              <a:rPr b="1"/>
              <a:t>samouvjereno</a:t>
            </a:r>
            <a:r>
              <a:t> i postiže 497 bodova, a </a:t>
            </a:r>
            <a:r>
              <a:rPr b="1"/>
              <a:t>18 % </a:t>
            </a:r>
            <a:r>
              <a:t>učenika </a:t>
            </a:r>
            <a:r>
              <a:rPr b="1"/>
              <a:t>nije samouvjereno </a:t>
            </a:r>
            <a:r>
              <a:t>i oni postižu 455 bodova.</a:t>
            </a:r>
          </a:p>
        </p:txBody>
      </p:sp>
      <p:pic>
        <p:nvPicPr>
          <p:cNvPr id="447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52487" y="2133600"/>
            <a:ext cx="9923465" cy="1033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448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52487" y="3225800"/>
            <a:ext cx="9923465" cy="2476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9" name="image.pdf" descr="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852487" y="3540125"/>
            <a:ext cx="9923465" cy="2476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1309960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DGOVORI RAVNATELJA"/>
          <p:cNvSpPr>
            <a:spLocks noGrp="1"/>
          </p:cNvSpPr>
          <p:nvPr>
            <p:ph type="body" idx="1"/>
          </p:nvPr>
        </p:nvSpPr>
        <p:spPr>
          <a:xfrm>
            <a:off x="551384" y="2564904"/>
            <a:ext cx="10972800" cy="646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24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0" indent="0" algn="ctr">
              <a:buNone/>
            </a:pP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PREDŠKOLSKO OBRAZOVANJE</a:t>
            </a:r>
            <a:endParaRPr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56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ohađanje predškolskih ustanova"/>
          <p:cNvSpPr>
            <a:spLocks noGrp="1"/>
          </p:cNvSpPr>
          <p:nvPr>
            <p:ph type="title" idx="4294967295"/>
          </p:nvPr>
        </p:nvSpPr>
        <p:spPr>
          <a:xfrm>
            <a:off x="609600" y="274637"/>
            <a:ext cx="10972800" cy="11430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1F497D"/>
                </a:solidFill>
              </a:defRPr>
            </a:lvl1pPr>
          </a:lstStyle>
          <a:p>
            <a:r>
              <a:t>Pohađanje predškolskih ustanova</a:t>
            </a:r>
          </a:p>
        </p:txBody>
      </p:sp>
      <p:sp>
        <p:nvSpPr>
          <p:cNvPr id="428" name="Učenici koji su pohađali predškolske ustanove:…"/>
          <p:cNvSpPr/>
          <p:nvPr/>
        </p:nvSpPr>
        <p:spPr>
          <a:xfrm>
            <a:off x="1201737" y="3957637"/>
            <a:ext cx="9718676" cy="20634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2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Učenici koji su pohađali predškolske ustanove:</a:t>
            </a:r>
          </a:p>
          <a:p>
            <a:pPr>
              <a:buSzPct val="100000"/>
              <a:buFont typeface="Arial"/>
              <a:buChar char="•"/>
              <a:defRPr sz="22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tri ili više godina (58 %) </a:t>
            </a:r>
            <a:r>
              <a:rPr b="0"/>
              <a:t>postigli su prosječan rezultat od </a:t>
            </a:r>
            <a:r>
              <a:t>514 </a:t>
            </a:r>
            <a:r>
              <a:rPr b="0"/>
              <a:t>bodova</a:t>
            </a:r>
          </a:p>
          <a:p>
            <a:pPr>
              <a:buSzPct val="100000"/>
              <a:buFont typeface="Arial"/>
              <a:buChar char="•"/>
              <a:defRPr sz="22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dvije godine (10 %) </a:t>
            </a:r>
            <a:r>
              <a:rPr b="0"/>
              <a:t>postigli su prosječan rezultat od </a:t>
            </a:r>
            <a:r>
              <a:t>491 </a:t>
            </a:r>
            <a:r>
              <a:rPr b="0"/>
              <a:t>boda</a:t>
            </a:r>
          </a:p>
          <a:p>
            <a:pPr>
              <a:buSzPct val="100000"/>
              <a:buFont typeface="Arial"/>
              <a:buChar char="•"/>
              <a:defRPr sz="22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godinu dana ili kraće (12 %) </a:t>
            </a:r>
            <a:r>
              <a:rPr b="0"/>
              <a:t>postigli su prosječan rezultat od </a:t>
            </a:r>
            <a:r>
              <a:t>487 </a:t>
            </a:r>
            <a:r>
              <a:rPr b="0"/>
              <a:t>bodova</a:t>
            </a:r>
          </a:p>
          <a:p>
            <a:pPr>
              <a:buSzPct val="100000"/>
              <a:buFont typeface="Arial"/>
              <a:buChar char="•"/>
              <a:defRPr sz="22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nisu pohađali </a:t>
            </a:r>
            <a:r>
              <a:rPr b="0"/>
              <a:t>predškolske ustanove </a:t>
            </a:r>
            <a:r>
              <a:t>(20 %) </a:t>
            </a:r>
            <a:r>
              <a:rPr b="0"/>
              <a:t>postigli su prosječan rezultat od </a:t>
            </a:r>
            <a:r>
              <a:t>486 </a:t>
            </a:r>
            <a:r>
              <a:rPr b="0"/>
              <a:t>bodova</a:t>
            </a:r>
          </a:p>
        </p:txBody>
      </p:sp>
      <p:pic>
        <p:nvPicPr>
          <p:cNvPr id="429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58862" y="2900359"/>
            <a:ext cx="10004426" cy="209554"/>
          </a:xfrm>
          <a:prstGeom prst="rect">
            <a:avLst/>
          </a:prstGeom>
          <a:ln w="12700">
            <a:miter lim="400000"/>
          </a:ln>
        </p:spPr>
      </p:pic>
      <p:pic>
        <p:nvPicPr>
          <p:cNvPr id="430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058862" y="1277937"/>
            <a:ext cx="10004426" cy="1652591"/>
          </a:xfrm>
          <a:prstGeom prst="rect">
            <a:avLst/>
          </a:prstGeom>
          <a:ln w="12700">
            <a:miter lim="400000"/>
          </a:ln>
        </p:spPr>
      </p:pic>
      <p:pic>
        <p:nvPicPr>
          <p:cNvPr id="431" name="image.pdf" descr="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058862" y="3109909"/>
            <a:ext cx="10004426" cy="3921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Uspješnost u aktivnostima opće i brojevne pismenosti na početku osnovne škole"/>
          <p:cNvSpPr>
            <a:spLocks noGrp="1"/>
          </p:cNvSpPr>
          <p:nvPr>
            <p:ph type="title" idx="4294967295"/>
          </p:nvPr>
        </p:nvSpPr>
        <p:spPr>
          <a:xfrm>
            <a:off x="1920875" y="369886"/>
            <a:ext cx="8626475" cy="1619253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896111">
              <a:defRPr sz="3500" b="1">
                <a:solidFill>
                  <a:srgbClr val="1F497D"/>
                </a:solidFill>
              </a:defRPr>
            </a:lvl1pPr>
          </a:lstStyle>
          <a:p>
            <a:r>
              <a:t>Uspješnost u aktivnostima opće i brojevne pismenosti na početku osnovne škole</a:t>
            </a:r>
          </a:p>
        </p:txBody>
      </p:sp>
      <p:sp>
        <p:nvSpPr>
          <p:cNvPr id="285" name="Pravokutnik"/>
          <p:cNvSpPr/>
          <p:nvPr/>
        </p:nvSpPr>
        <p:spPr>
          <a:xfrm>
            <a:off x="5218112" y="6416675"/>
            <a:ext cx="4983165" cy="44132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286" name="image.pdf" descr="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4025" y="2292350"/>
            <a:ext cx="10799764" cy="9382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87" name="image.pdf" descr="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54025" y="3354387"/>
            <a:ext cx="10799764" cy="3190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88" name="image.pdf" descr="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54025" y="3798887"/>
            <a:ext cx="9378950" cy="312739"/>
          </a:xfrm>
          <a:prstGeom prst="rect">
            <a:avLst/>
          </a:prstGeom>
          <a:ln w="12700">
            <a:miter lim="400000"/>
          </a:ln>
        </p:spPr>
      </p:pic>
      <p:sp>
        <p:nvSpPr>
          <p:cNvPr id="289" name="Prema navodima njihovih roditelja, učenici u Hrvatskoj na početku osnovne škole bili su uspješniji od međunarodnog prosjeka u aktivnostima rane i brojevne pismenosti i zauzimaju 9. (od 49) mjesto:…"/>
          <p:cNvSpPr/>
          <p:nvPr/>
        </p:nvSpPr>
        <p:spPr>
          <a:xfrm>
            <a:off x="1006475" y="4427537"/>
            <a:ext cx="9391650" cy="17332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2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Prema navodima njihovih roditelja, učenici u Hrvatskoj na početku osnovne škole bili su uspješniji od međunarodnog prosjeka u aktivnostima rane i brojevne pismenosti i zauzimaju 9. (od 49) mjesto: </a:t>
            </a:r>
          </a:p>
          <a:p>
            <a:pPr>
              <a:defRPr sz="2200" b="1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28 %</a:t>
            </a:r>
            <a:r>
              <a:rPr b="0"/>
              <a:t> učenika bilo je </a:t>
            </a:r>
            <a:r>
              <a:t>vrlo uspješno, 58 % </a:t>
            </a:r>
            <a:r>
              <a:rPr b="0"/>
              <a:t>učenika bilo je </a:t>
            </a:r>
            <a:r>
              <a:t>umjereno</a:t>
            </a:r>
            <a:r>
              <a:rPr b="0"/>
              <a:t> </a:t>
            </a:r>
            <a:r>
              <a:t>uspješno</a:t>
            </a:r>
            <a:r>
              <a:rPr b="0"/>
              <a:t>, a tek </a:t>
            </a:r>
            <a:r>
              <a:t>15</a:t>
            </a:r>
            <a:r>
              <a:rPr b="0"/>
              <a:t> </a:t>
            </a:r>
            <a:r>
              <a:t>% manje uspješno</a:t>
            </a:r>
            <a:r>
              <a:rPr b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74322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/>
          <p:cNvSpPr txBox="1">
            <a:spLocks/>
          </p:cNvSpPr>
          <p:nvPr/>
        </p:nvSpPr>
        <p:spPr>
          <a:xfrm>
            <a:off x="1415480" y="692696"/>
            <a:ext cx="10363200" cy="14700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r>
              <a:rPr lang="vi-VN" b="1" dirty="0" smtClean="0"/>
              <a:t>Priručnik za unapređenje nastave </a:t>
            </a:r>
            <a:br>
              <a:rPr lang="vi-VN" b="1" dirty="0" smtClean="0"/>
            </a:br>
            <a:endParaRPr lang="hr-HR" dirty="0"/>
          </a:p>
        </p:txBody>
      </p:sp>
      <p:sp>
        <p:nvSpPr>
          <p:cNvPr id="5" name="Rezervirano mjesto teksta 2"/>
          <p:cNvSpPr txBox="1">
            <a:spLocks/>
          </p:cNvSpPr>
          <p:nvPr/>
        </p:nvSpPr>
        <p:spPr>
          <a:xfrm>
            <a:off x="335360" y="1772816"/>
            <a:ext cx="11737304" cy="4824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normAutofit lnSpcReduction="10000"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2235200" marR="0" indent="-4064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0" marR="0" indent="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0" marR="0" indent="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0" marR="0" indent="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0" marR="0" indent="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 u="none" strike="noStrike" cap="none" spc="0" baseline="0">
                <a:ln>
                  <a:noFill/>
                </a:ln>
                <a:solidFill>
                  <a:srgbClr val="00206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hangingPunct="1"/>
            <a:r>
              <a:rPr lang="hr-HR" b="1" dirty="0" smtClean="0">
                <a:solidFill>
                  <a:schemeClr val="accent1">
                    <a:lumMod val="50000"/>
                  </a:schemeClr>
                </a:solidFill>
              </a:rPr>
              <a:t>Nakon provedene sekundarne kvalitativne analize zadatka TIMSS 2015.</a:t>
            </a:r>
          </a:p>
          <a:p>
            <a:pPr hangingPunct="1"/>
            <a:endParaRPr lang="hr-HR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hangingPunct="1">
              <a:lnSpc>
                <a:spcPct val="107000"/>
              </a:lnSpc>
              <a:defRPr sz="32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vi-VN" sz="2800" b="1" dirty="0" smtClean="0"/>
              <a:t>Sadržaj priručnika</a:t>
            </a:r>
            <a:r>
              <a:rPr lang="hr-HR" sz="2800" b="1" dirty="0" smtClean="0"/>
              <a:t>:</a:t>
            </a:r>
            <a:endParaRPr lang="vi-VN" sz="2000" b="1" dirty="0" smtClean="0"/>
          </a:p>
          <a:p>
            <a:pPr marL="457200" indent="-457200" hangingPunct="1">
              <a:lnSpc>
                <a:spcPct val="150000"/>
              </a:lnSpc>
              <a:buFont typeface="Arial"/>
              <a:buChar char="➢"/>
              <a:defRPr sz="220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vi-VN" sz="2800" dirty="0" smtClean="0">
                <a:solidFill>
                  <a:srgbClr val="25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TIMSS okvir istraživanja </a:t>
            </a:r>
          </a:p>
          <a:p>
            <a:pPr marL="457200" indent="-457200" hangingPunct="1">
              <a:lnSpc>
                <a:spcPct val="150000"/>
              </a:lnSpc>
              <a:buFont typeface="Arial"/>
              <a:buChar char="➢"/>
              <a:defRPr sz="220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vi-VN" sz="2800" dirty="0" smtClean="0">
                <a:solidFill>
                  <a:srgbClr val="25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analiza zadataka istraživanja TIMSS 2015. za četvrte razrede</a:t>
            </a:r>
          </a:p>
          <a:p>
            <a:pPr marL="457200" indent="-457200" hangingPunct="1">
              <a:lnSpc>
                <a:spcPct val="150000"/>
              </a:lnSpc>
              <a:buFont typeface="Arial"/>
              <a:buChar char="➢"/>
              <a:defRPr sz="220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vi-VN" sz="2800" dirty="0" smtClean="0">
                <a:solidFill>
                  <a:srgbClr val="25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preporuke za unapređenje nastave</a:t>
            </a:r>
          </a:p>
          <a:p>
            <a:pPr marL="457200" indent="-457200" hangingPunct="1">
              <a:lnSpc>
                <a:spcPct val="150000"/>
              </a:lnSpc>
              <a:buFont typeface="Arial"/>
              <a:buChar char="➢"/>
              <a:defRPr sz="2200">
                <a:solidFill>
                  <a:srgbClr val="25406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vi-VN" sz="2800" dirty="0" smtClean="0">
                <a:solidFill>
                  <a:srgbClr val="25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preporuke za unapređenje kurikuluma</a:t>
            </a:r>
          </a:p>
          <a:p>
            <a:pPr hangingPunct="1"/>
            <a:endParaRPr lang="hr-H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29580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sp>
        <p:nvSpPr>
          <p:cNvPr id="66" name="TIMSS 2015. šesti je po redu ciklus istraživanja koji se, počevši od 1995. godine, provodi svake četiri godine."/>
          <p:cNvSpPr/>
          <p:nvPr/>
        </p:nvSpPr>
        <p:spPr>
          <a:xfrm>
            <a:off x="461961" y="1460499"/>
            <a:ext cx="11460165" cy="892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8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TIMSS 2015. </a:t>
            </a:r>
            <a:r>
              <a:rPr b="1"/>
              <a:t>šesti</a:t>
            </a:r>
            <a:r>
              <a:t> je po redu ciklus istraživanja koji se, počevši od 1995. godine, provodi svake četiri godine.</a:t>
            </a:r>
          </a:p>
        </p:txBody>
      </p:sp>
      <p:pic>
        <p:nvPicPr>
          <p:cNvPr id="67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609850" y="12700"/>
            <a:ext cx="7021515" cy="1408113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20 godina"/>
          <p:cNvSpPr/>
          <p:nvPr/>
        </p:nvSpPr>
        <p:spPr>
          <a:xfrm>
            <a:off x="5738812" y="4183062"/>
            <a:ext cx="5744028" cy="1448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9600" b="1">
                <a:solidFill>
                  <a:srgbClr val="FF0000"/>
                </a:solidFill>
                <a:effectLst>
                  <a:outerShdw blurRad="12700" dist="63500" dir="2700000" rotWithShape="0">
                    <a:srgbClr val="DDDDDD"/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20</a:t>
            </a:r>
            <a:r>
              <a:rPr sz="8800">
                <a:solidFill>
                  <a:srgbClr val="1F497D"/>
                </a:solidFill>
              </a:rPr>
              <a:t> </a:t>
            </a:r>
            <a:r>
              <a:rPr sz="8800">
                <a:solidFill>
                  <a:srgbClr val="008080"/>
                </a:solidFill>
              </a:rPr>
              <a:t>godina</a:t>
            </a:r>
            <a:r>
              <a:rPr sz="8800">
                <a:solidFill>
                  <a:srgbClr val="1F497D"/>
                </a:solidFill>
              </a:rPr>
              <a:t> </a:t>
            </a:r>
          </a:p>
        </p:txBody>
      </p:sp>
      <p:sp>
        <p:nvSpPr>
          <p:cNvPr id="69" name="HRVATSKA…"/>
          <p:cNvSpPr/>
          <p:nvPr/>
        </p:nvSpPr>
        <p:spPr>
          <a:xfrm>
            <a:off x="1331909" y="3808412"/>
            <a:ext cx="4406906" cy="2427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200" b="1">
                <a:solidFill>
                  <a:srgbClr val="FF0000"/>
                </a:solidFill>
                <a:effectLst>
                  <a:outerShdw blurRad="12700" dist="25400" dir="2700000" rotWithShape="0">
                    <a:srgbClr val="DDDDDD"/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HRVATSKA </a:t>
            </a:r>
          </a:p>
          <a:p>
            <a:pPr>
              <a:defRPr sz="3200" b="1">
                <a:solidFill>
                  <a:srgbClr val="FF0000"/>
                </a:solidFill>
                <a:effectLst>
                  <a:outerShdw blurRad="12700" dist="25400" dir="2700000" rotWithShape="0">
                    <a:srgbClr val="DDDDDD"/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II. ciklus </a:t>
            </a:r>
          </a:p>
          <a:p>
            <a:pPr>
              <a:defRPr sz="3200">
                <a:solidFill>
                  <a:srgbClr val="1F497D"/>
                </a:solidFill>
                <a:effectLst>
                  <a:outerShdw blurRad="12700" dist="25400" dir="2700000" rotWithShape="0">
                    <a:srgbClr val="DDDDDD"/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sz="3200">
                <a:solidFill>
                  <a:srgbClr val="008080"/>
                </a:solidFill>
                <a:effectLst>
                  <a:outerShdw blurRad="12700" dist="25400" dir="2700000" rotWithShape="0">
                    <a:srgbClr val="DDDDDD"/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TIMSS 2011.</a:t>
            </a:r>
          </a:p>
          <a:p>
            <a:pPr>
              <a:defRPr sz="3200">
                <a:solidFill>
                  <a:srgbClr val="008080"/>
                </a:solidFill>
                <a:effectLst>
                  <a:outerShdw blurRad="12700" dist="25400" dir="2700000" rotWithShape="0">
                    <a:srgbClr val="DDDDDD"/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t>TIMSS 2015.</a:t>
            </a:r>
          </a:p>
        </p:txBody>
      </p:sp>
      <p:sp>
        <p:nvSpPr>
          <p:cNvPr id="70" name="1995. 1999 . 2003. 2007. 2011. 2015."/>
          <p:cNvSpPr/>
          <p:nvPr/>
        </p:nvSpPr>
        <p:spPr>
          <a:xfrm>
            <a:off x="374648" y="2987674"/>
            <a:ext cx="10728329" cy="54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3200" b="1">
                <a:solidFill>
                  <a:srgbClr val="FF0000"/>
                </a:solidFill>
                <a:effectLst>
                  <a:outerShdw blurRad="12700" dist="25400" dir="2700000" rotWithShape="0">
                    <a:srgbClr val="DDDDDD"/>
                  </a:outerShdw>
                </a:effectLst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1995.	1999	.	2003.	2007.	2011.	2015.</a:t>
            </a:r>
          </a:p>
        </p:txBody>
      </p:sp>
      <p:sp>
        <p:nvSpPr>
          <p:cNvPr id="71" name="Oval"/>
          <p:cNvSpPr/>
          <p:nvPr/>
        </p:nvSpPr>
        <p:spPr>
          <a:xfrm>
            <a:off x="9524999" y="2878134"/>
            <a:ext cx="1508131" cy="804869"/>
          </a:xfrm>
          <a:prstGeom prst="ellipse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72" name="Oval"/>
          <p:cNvSpPr/>
          <p:nvPr/>
        </p:nvSpPr>
        <p:spPr>
          <a:xfrm>
            <a:off x="7683499" y="2878134"/>
            <a:ext cx="1508131" cy="804869"/>
          </a:xfrm>
          <a:prstGeom prst="ellipse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le 1"/>
          <p:cNvSpPr>
            <a:spLocks noGrp="1"/>
          </p:cNvSpPr>
          <p:nvPr>
            <p:ph type="title"/>
          </p:nvPr>
        </p:nvSpPr>
        <p:spPr>
          <a:xfrm>
            <a:off x="479376" y="491888"/>
            <a:ext cx="10972800" cy="114300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612648">
              <a:defRPr sz="2900" b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/>
            </a:r>
            <a:br>
              <a:rPr dirty="0"/>
            </a:br>
            <a:r>
              <a:rPr lang="hr-HR" dirty="0" smtClean="0"/>
              <a:t>Stručne radne skupine za izradu sekundarne kvalitativne analize zadataka za istraživanje </a:t>
            </a:r>
            <a:r>
              <a:rPr lang="hr-HR" dirty="0"/>
              <a:t>TIMSS </a:t>
            </a:r>
            <a:r>
              <a:rPr lang="hr-HR" dirty="0" smtClean="0"/>
              <a:t>2015. </a:t>
            </a:r>
            <a:r>
              <a:rPr sz="2100" b="0" dirty="0"/>
              <a:t/>
            </a:r>
            <a:br>
              <a:rPr sz="2100" b="0" dirty="0"/>
            </a:br>
            <a:endParaRPr sz="2100" b="0" dirty="0"/>
          </a:p>
        </p:txBody>
      </p:sp>
      <p:sp>
        <p:nvSpPr>
          <p:cNvPr id="122" name="Content Placeholder 4"/>
          <p:cNvSpPr>
            <a:spLocks noGrp="1"/>
          </p:cNvSpPr>
          <p:nvPr>
            <p:ph type="body" sz="half" idx="1"/>
          </p:nvPr>
        </p:nvSpPr>
        <p:spPr>
          <a:xfrm>
            <a:off x="527381" y="1628799"/>
            <a:ext cx="5384804" cy="468052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SzTx/>
              <a:buNone/>
              <a:defRPr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hr-HR" dirty="0" smtClean="0"/>
              <a:t>   </a:t>
            </a:r>
            <a:r>
              <a:rPr dirty="0" err="1" smtClean="0"/>
              <a:t>Matematika</a:t>
            </a:r>
            <a:endParaRPr dirty="0"/>
          </a:p>
          <a:p>
            <a:pPr>
              <a:spcBef>
                <a:spcPts val="400"/>
              </a:spcBef>
              <a:buFont typeface="Arial" panose="020B0604020202020204" pitchFamily="34" charset="0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Goranka</a:t>
            </a:r>
            <a:r>
              <a:rPr dirty="0"/>
              <a:t> </a:t>
            </a:r>
            <a:r>
              <a:rPr dirty="0" err="1"/>
              <a:t>Adamović</a:t>
            </a:r>
            <a:r>
              <a:rPr dirty="0"/>
              <a:t>, OŠ </a:t>
            </a:r>
            <a:r>
              <a:rPr dirty="0" err="1"/>
              <a:t>Matka</a:t>
            </a:r>
            <a:r>
              <a:rPr dirty="0"/>
              <a:t> </a:t>
            </a:r>
            <a:r>
              <a:rPr dirty="0" err="1"/>
              <a:t>Laginje</a:t>
            </a:r>
            <a:r>
              <a:rPr dirty="0"/>
              <a:t>, Zagreb	</a:t>
            </a:r>
          </a:p>
          <a:p>
            <a:pPr>
              <a:spcBef>
                <a:spcPts val="400"/>
              </a:spcBef>
              <a:buFont typeface="Arial" panose="020B0604020202020204" pitchFamily="34" charset="0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Ivana </a:t>
            </a:r>
            <a:r>
              <a:rPr dirty="0" err="1"/>
              <a:t>Gugić</a:t>
            </a:r>
            <a:r>
              <a:rPr dirty="0"/>
              <a:t>, OŠ </a:t>
            </a:r>
            <a:r>
              <a:rPr dirty="0" err="1"/>
              <a:t>Gornje</a:t>
            </a:r>
            <a:r>
              <a:rPr dirty="0"/>
              <a:t> </a:t>
            </a:r>
            <a:r>
              <a:rPr dirty="0" err="1"/>
              <a:t>Vrapče</a:t>
            </a:r>
            <a:r>
              <a:rPr dirty="0"/>
              <a:t>, Zagreb	</a:t>
            </a:r>
          </a:p>
          <a:p>
            <a:pPr>
              <a:spcBef>
                <a:spcPts val="400"/>
              </a:spcBef>
              <a:buFont typeface="Arial" panose="020B0604020202020204" pitchFamily="34" charset="0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Vanja</a:t>
            </a:r>
            <a:r>
              <a:rPr dirty="0"/>
              <a:t> </a:t>
            </a:r>
            <a:r>
              <a:rPr dirty="0" err="1"/>
              <a:t>Kani</a:t>
            </a:r>
            <a:r>
              <a:rPr dirty="0"/>
              <a:t>, OŠ </a:t>
            </a:r>
            <a:r>
              <a:rPr dirty="0" err="1"/>
              <a:t>Matka</a:t>
            </a:r>
            <a:r>
              <a:rPr dirty="0"/>
              <a:t> </a:t>
            </a:r>
            <a:r>
              <a:rPr dirty="0" err="1"/>
              <a:t>Laginje</a:t>
            </a:r>
            <a:r>
              <a:rPr dirty="0"/>
              <a:t>, Zagreb	</a:t>
            </a:r>
          </a:p>
          <a:p>
            <a:pPr>
              <a:spcBef>
                <a:spcPts val="400"/>
              </a:spcBef>
              <a:buFont typeface="Arial" panose="020B0604020202020204" pitchFamily="34" charset="0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Zvjezdana</a:t>
            </a:r>
            <a:r>
              <a:rPr dirty="0"/>
              <a:t> </a:t>
            </a:r>
            <a:r>
              <a:rPr dirty="0" err="1"/>
              <a:t>Martinec</a:t>
            </a:r>
            <a:r>
              <a:rPr dirty="0"/>
              <a:t>, OŠ </a:t>
            </a:r>
            <a:r>
              <a:rPr dirty="0" err="1"/>
              <a:t>Popovača</a:t>
            </a:r>
            <a:r>
              <a:rPr dirty="0"/>
              <a:t>, </a:t>
            </a:r>
            <a:r>
              <a:rPr dirty="0" err="1"/>
              <a:t>Popovača</a:t>
            </a:r>
            <a:r>
              <a:rPr dirty="0"/>
              <a:t>	</a:t>
            </a:r>
          </a:p>
          <a:p>
            <a:pPr>
              <a:spcBef>
                <a:spcPts val="400"/>
              </a:spcBef>
              <a:buFont typeface="Arial" panose="020B0604020202020204" pitchFamily="34" charset="0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Josipa</a:t>
            </a:r>
            <a:r>
              <a:rPr dirty="0"/>
              <a:t> </a:t>
            </a:r>
            <a:r>
              <a:rPr dirty="0" err="1"/>
              <a:t>Pavlić</a:t>
            </a:r>
            <a:r>
              <a:rPr dirty="0"/>
              <a:t>, </a:t>
            </a:r>
            <a:r>
              <a:rPr dirty="0" err="1"/>
              <a:t>Gimnazija</a:t>
            </a:r>
            <a:r>
              <a:rPr dirty="0"/>
              <a:t> </a:t>
            </a:r>
            <a:r>
              <a:rPr dirty="0" err="1"/>
              <a:t>Sesvete</a:t>
            </a:r>
            <a:r>
              <a:rPr dirty="0"/>
              <a:t>, </a:t>
            </a:r>
            <a:r>
              <a:rPr dirty="0" err="1"/>
              <a:t>Sesvete</a:t>
            </a:r>
            <a:r>
              <a:rPr dirty="0"/>
              <a:t>	</a:t>
            </a:r>
          </a:p>
          <a:p>
            <a:pPr>
              <a:spcBef>
                <a:spcPts val="400"/>
              </a:spcBef>
              <a:buFont typeface="Arial" panose="020B0604020202020204" pitchFamily="34" charset="0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Jasminka </a:t>
            </a:r>
            <a:r>
              <a:rPr dirty="0" err="1"/>
              <a:t>Viher</a:t>
            </a:r>
            <a:r>
              <a:rPr dirty="0"/>
              <a:t>, OŠ </a:t>
            </a:r>
            <a:r>
              <a:rPr dirty="0" err="1"/>
              <a:t>Kajzerica</a:t>
            </a:r>
            <a:r>
              <a:rPr dirty="0"/>
              <a:t>, Zagreb	</a:t>
            </a:r>
          </a:p>
        </p:txBody>
      </p:sp>
      <p:sp>
        <p:nvSpPr>
          <p:cNvPr id="123" name="Content Placeholder 5"/>
          <p:cNvSpPr/>
          <p:nvPr/>
        </p:nvSpPr>
        <p:spPr>
          <a:xfrm>
            <a:off x="6217180" y="1628799"/>
            <a:ext cx="5384803" cy="4680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defRPr sz="28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hr-HR" dirty="0" smtClean="0"/>
              <a:t>   </a:t>
            </a:r>
            <a:r>
              <a:rPr dirty="0" err="1" smtClean="0"/>
              <a:t>Prirodoslovlje</a:t>
            </a:r>
            <a:endParaRPr dirty="0"/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Vlado</a:t>
            </a:r>
            <a:r>
              <a:rPr dirty="0"/>
              <a:t> </a:t>
            </a:r>
            <a:r>
              <a:rPr dirty="0" err="1"/>
              <a:t>Halusek</a:t>
            </a:r>
            <a:r>
              <a:rPr dirty="0"/>
              <a:t>, OŠ </a:t>
            </a:r>
            <a:r>
              <a:rPr dirty="0" err="1"/>
              <a:t>Kloštar</a:t>
            </a:r>
            <a:r>
              <a:rPr dirty="0"/>
              <a:t> </a:t>
            </a:r>
            <a:r>
              <a:rPr dirty="0" err="1"/>
              <a:t>Podravski</a:t>
            </a:r>
            <a:r>
              <a:rPr dirty="0"/>
              <a:t>, </a:t>
            </a:r>
            <a:r>
              <a:rPr dirty="0" err="1"/>
              <a:t>Kloštar</a:t>
            </a:r>
            <a:r>
              <a:rPr dirty="0"/>
              <a:t> </a:t>
            </a:r>
            <a:r>
              <a:rPr dirty="0" err="1"/>
              <a:t>Podravski</a:t>
            </a:r>
            <a:r>
              <a:rPr dirty="0"/>
              <a:t>	</a:t>
            </a:r>
            <a:endParaRPr sz="2800" dirty="0"/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Anamarija</a:t>
            </a:r>
            <a:r>
              <a:rPr dirty="0"/>
              <a:t> </a:t>
            </a:r>
            <a:r>
              <a:rPr dirty="0" err="1"/>
              <a:t>Končić</a:t>
            </a:r>
            <a:r>
              <a:rPr dirty="0"/>
              <a:t>, OŠ </a:t>
            </a:r>
            <a:r>
              <a:rPr dirty="0" err="1"/>
              <a:t>Matka</a:t>
            </a:r>
            <a:r>
              <a:rPr dirty="0"/>
              <a:t> </a:t>
            </a:r>
            <a:r>
              <a:rPr dirty="0" err="1"/>
              <a:t>Laginje</a:t>
            </a:r>
            <a:r>
              <a:rPr dirty="0"/>
              <a:t>, Zagreb	</a:t>
            </a:r>
            <a:endParaRPr sz="2800" dirty="0"/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Snježana</a:t>
            </a:r>
            <a:r>
              <a:rPr dirty="0"/>
              <a:t> </a:t>
            </a:r>
            <a:r>
              <a:rPr dirty="0" err="1"/>
              <a:t>Prusec</a:t>
            </a:r>
            <a:r>
              <a:rPr dirty="0"/>
              <a:t> </a:t>
            </a:r>
            <a:r>
              <a:rPr dirty="0" err="1"/>
              <a:t>Kovačić</a:t>
            </a:r>
            <a:r>
              <a:rPr dirty="0"/>
              <a:t>, OŠ </a:t>
            </a:r>
            <a:r>
              <a:rPr dirty="0" err="1"/>
              <a:t>Vugrovec</a:t>
            </a:r>
            <a:r>
              <a:rPr dirty="0"/>
              <a:t>, </a:t>
            </a:r>
            <a:r>
              <a:rPr dirty="0" err="1"/>
              <a:t>Kašina</a:t>
            </a:r>
            <a:r>
              <a:rPr dirty="0"/>
              <a:t>	</a:t>
            </a:r>
            <a:endParaRPr sz="2800" dirty="0"/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Anita </a:t>
            </a:r>
            <a:r>
              <a:rPr dirty="0" err="1"/>
              <a:t>Rafaj-Kostelić</a:t>
            </a:r>
            <a:r>
              <a:rPr dirty="0"/>
              <a:t>, OŠ </a:t>
            </a:r>
            <a:r>
              <a:rPr dirty="0" err="1"/>
              <a:t>Turnić</a:t>
            </a:r>
            <a:r>
              <a:rPr dirty="0"/>
              <a:t>, Rijeka	</a:t>
            </a:r>
            <a:endParaRPr sz="2800" dirty="0"/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Melita</a:t>
            </a:r>
            <a:r>
              <a:rPr dirty="0"/>
              <a:t> </a:t>
            </a:r>
            <a:r>
              <a:rPr dirty="0" err="1"/>
              <a:t>Sambolek</a:t>
            </a:r>
            <a:r>
              <a:rPr dirty="0"/>
              <a:t>, </a:t>
            </a:r>
            <a:r>
              <a:rPr dirty="0" err="1"/>
              <a:t>Gimnazija</a:t>
            </a:r>
            <a:r>
              <a:rPr dirty="0"/>
              <a:t> </a:t>
            </a:r>
            <a:r>
              <a:rPr dirty="0" err="1"/>
              <a:t>Josipa</a:t>
            </a:r>
            <a:r>
              <a:rPr dirty="0"/>
              <a:t> </a:t>
            </a:r>
            <a:r>
              <a:rPr dirty="0" err="1"/>
              <a:t>Slavenskog</a:t>
            </a:r>
            <a:r>
              <a:rPr dirty="0"/>
              <a:t>, </a:t>
            </a:r>
            <a:r>
              <a:rPr dirty="0" err="1"/>
              <a:t>Čakovec</a:t>
            </a:r>
            <a:r>
              <a:rPr dirty="0"/>
              <a:t>	</a:t>
            </a:r>
            <a:endParaRPr sz="2800" dirty="0"/>
          </a:p>
          <a:p>
            <a:pPr marL="342900" indent="-342900">
              <a:spcBef>
                <a:spcPts val="400"/>
              </a:spcBef>
              <a:buSzPct val="100000"/>
              <a:buFont typeface="Arial"/>
              <a:buChar char="•"/>
              <a:defRPr sz="200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Dragan </a:t>
            </a:r>
            <a:r>
              <a:rPr dirty="0" err="1"/>
              <a:t>Siluković</a:t>
            </a:r>
            <a:r>
              <a:rPr dirty="0"/>
              <a:t>, </a:t>
            </a:r>
            <a:r>
              <a:rPr dirty="0" err="1"/>
              <a:t>Gimnazija</a:t>
            </a:r>
            <a:r>
              <a:rPr dirty="0"/>
              <a:t>, </a:t>
            </a:r>
            <a:r>
              <a:rPr dirty="0" err="1"/>
              <a:t>Požega</a:t>
            </a:r>
            <a:r>
              <a:rPr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202140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07368" y="404664"/>
            <a:ext cx="10972800" cy="54726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hr-HR" dirty="0" smtClean="0"/>
          </a:p>
          <a:p>
            <a:pPr marL="0" indent="0" algn="ctr">
              <a:buNone/>
            </a:pPr>
            <a:endParaRPr lang="hr-HR" dirty="0" smtClean="0"/>
          </a:p>
          <a:p>
            <a:pPr marL="0" indent="0" algn="ctr">
              <a:buNone/>
            </a:pPr>
            <a:r>
              <a:rPr lang="hr-HR" sz="4000" b="1" dirty="0" smtClean="0">
                <a:solidFill>
                  <a:schemeClr val="accent1">
                    <a:lumMod val="75000"/>
                  </a:schemeClr>
                </a:solidFill>
              </a:rPr>
              <a:t>HVALA NA PAŽNJI!</a:t>
            </a:r>
            <a:endParaRPr lang="hr-HR" sz="40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hr-HR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hr-HR" sz="2400" b="1" dirty="0" smtClean="0">
                <a:solidFill>
                  <a:schemeClr val="accent1">
                    <a:lumMod val="75000"/>
                  </a:schemeClr>
                </a:solidFill>
              </a:rPr>
              <a:t>Za Državni skup učitelja i nastavnika Matematike  u Sv. Martinu na Muri 26.- 28. 6. 2017. prikaz pripremile: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chemeClr val="accent1">
                    <a:lumMod val="75000"/>
                  </a:schemeClr>
                </a:solidFill>
              </a:rPr>
              <a:t>Goranka Adamović, prof. matematike, učiteljica savjetnica</a:t>
            </a:r>
          </a:p>
          <a:p>
            <a:pPr marL="0" indent="0">
              <a:buNone/>
            </a:pPr>
            <a:r>
              <a:rPr lang="hr-HR" sz="2400" dirty="0" smtClean="0">
                <a:solidFill>
                  <a:schemeClr val="accent1">
                    <a:lumMod val="75000"/>
                  </a:schemeClr>
                </a:solidFill>
              </a:rPr>
              <a:t>Vanja Kani, učiteljica RN, savjetnica</a:t>
            </a:r>
          </a:p>
          <a:p>
            <a:pPr marL="0" indent="0">
              <a:buNone/>
            </a:pPr>
            <a:endParaRPr lang="hr-HR" sz="240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hr-HR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hr-HR" sz="2400" dirty="0">
                <a:latin typeface="Arial" panose="020B0604020202020204" pitchFamily="34" charset="0"/>
                <a:cs typeface="Arial" panose="020B0604020202020204" pitchFamily="34" charset="0"/>
              </a:rPr>
              <a:t>NCVVO © Sva prava pridržana.</a:t>
            </a:r>
            <a:endParaRPr lang="hr-H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56933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pic>
        <p:nvPicPr>
          <p:cNvPr id="75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401884" y="207960"/>
            <a:ext cx="7016755" cy="1401766"/>
          </a:xfrm>
          <a:prstGeom prst="rect">
            <a:avLst/>
          </a:prstGeom>
          <a:ln w="12700">
            <a:miter lim="400000"/>
          </a:ln>
        </p:spPr>
      </p:pic>
      <p:sp>
        <p:nvSpPr>
          <p:cNvPr id="76" name="Ispiti znanja:…"/>
          <p:cNvSpPr/>
          <p:nvPr/>
        </p:nvSpPr>
        <p:spPr>
          <a:xfrm>
            <a:off x="889000" y="1406523"/>
            <a:ext cx="9779000" cy="4664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50000"/>
              </a:lnSpc>
              <a:defRPr sz="2400" b="1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Ispiti znanja</a:t>
            </a:r>
            <a:r>
              <a:rPr b="0"/>
              <a:t>:</a:t>
            </a:r>
          </a:p>
          <a:p>
            <a:pPr>
              <a:lnSpc>
                <a:spcPct val="150000"/>
              </a:lnSpc>
              <a:buSzPct val="100000"/>
              <a:buFont typeface="Arial"/>
              <a:buChar char="•"/>
              <a:defRPr sz="24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13 ispitnih knjižica – </a:t>
            </a:r>
            <a:r>
              <a:rPr b="1"/>
              <a:t>matematika</a:t>
            </a:r>
          </a:p>
          <a:p>
            <a:pPr>
              <a:lnSpc>
                <a:spcPct val="150000"/>
              </a:lnSpc>
              <a:buSzPct val="100000"/>
              <a:buFont typeface="Arial"/>
              <a:buChar char="•"/>
              <a:defRPr sz="24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13 ispitnih knjižica – </a:t>
            </a:r>
            <a:r>
              <a:rPr b="1"/>
              <a:t>prirodoslovlje</a:t>
            </a:r>
          </a:p>
          <a:p>
            <a:pPr>
              <a:lnSpc>
                <a:spcPct val="150000"/>
              </a:lnSpc>
              <a:defRPr sz="24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lnSpc>
                <a:spcPct val="150000"/>
              </a:lnSpc>
              <a:defRPr sz="2400" b="1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Upitnici</a:t>
            </a:r>
            <a:r>
              <a:rPr b="0"/>
              <a:t> za prikupljanje podataka:</a:t>
            </a:r>
          </a:p>
          <a:p>
            <a:pPr>
              <a:lnSpc>
                <a:spcPct val="150000"/>
              </a:lnSpc>
              <a:buSzPct val="100000"/>
              <a:buFont typeface="Arial"/>
              <a:buChar char="•"/>
              <a:defRPr sz="24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za roditelje </a:t>
            </a:r>
          </a:p>
          <a:p>
            <a:pPr>
              <a:lnSpc>
                <a:spcPct val="150000"/>
              </a:lnSpc>
              <a:buSzPct val="100000"/>
              <a:buFont typeface="Arial"/>
              <a:buChar char="•"/>
              <a:defRPr sz="24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za učenike </a:t>
            </a:r>
          </a:p>
          <a:p>
            <a:pPr>
              <a:lnSpc>
                <a:spcPct val="150000"/>
              </a:lnSpc>
              <a:buSzPct val="100000"/>
              <a:buFont typeface="Arial"/>
              <a:buChar char="•"/>
              <a:defRPr sz="24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za učitelje</a:t>
            </a:r>
          </a:p>
          <a:p>
            <a:pPr>
              <a:lnSpc>
                <a:spcPct val="150000"/>
              </a:lnSpc>
              <a:buSzPct val="100000"/>
              <a:buFont typeface="Arial"/>
              <a:buChar char="•"/>
              <a:defRPr sz="24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za ravnatelje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sp>
        <p:nvSpPr>
          <p:cNvPr id="79" name="Glavno istraživanje od ožujka do lipnja 2015.…"/>
          <p:cNvSpPr/>
          <p:nvPr/>
        </p:nvSpPr>
        <p:spPr>
          <a:xfrm>
            <a:off x="1219199" y="1754184"/>
            <a:ext cx="9920290" cy="4616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Glavno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istraživanje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od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ožujka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do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lipnja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2015.</a:t>
            </a: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2800" b="1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˃ 600 000 </a:t>
            </a:r>
            <a:r>
              <a:rPr b="0" dirty="0" err="1">
                <a:solidFill>
                  <a:schemeClr val="accent1">
                    <a:lumMod val="50000"/>
                  </a:schemeClr>
                </a:solidFill>
              </a:rPr>
              <a:t>učenika</a:t>
            </a:r>
            <a:r>
              <a:rPr b="0" dirty="0">
                <a:solidFill>
                  <a:schemeClr val="accent1">
                    <a:lumMod val="50000"/>
                  </a:schemeClr>
                </a:solidFill>
              </a:rPr>
              <a:t> u </a:t>
            </a:r>
            <a:r>
              <a:rPr b="0" dirty="0" err="1">
                <a:solidFill>
                  <a:schemeClr val="accent1">
                    <a:lumMod val="50000"/>
                  </a:schemeClr>
                </a:solidFill>
              </a:rPr>
              <a:t>dobi</a:t>
            </a:r>
            <a:r>
              <a:rPr b="0" dirty="0">
                <a:solidFill>
                  <a:schemeClr val="accent1">
                    <a:lumMod val="50000"/>
                  </a:schemeClr>
                </a:solidFill>
              </a:rPr>
              <a:t> od 9 do 11 </a:t>
            </a:r>
            <a:r>
              <a:rPr b="0" dirty="0" err="1">
                <a:solidFill>
                  <a:schemeClr val="accent1">
                    <a:lumMod val="50000"/>
                  </a:schemeClr>
                </a:solidFill>
              </a:rPr>
              <a:t>godina</a:t>
            </a:r>
            <a:endParaRPr b="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chemeClr val="accent1">
                    <a:lumMod val="50000"/>
                  </a:schemeClr>
                </a:solidFill>
              </a:rPr>
              <a:t>4.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8.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razredi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OŠ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4.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razred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SŠ</a:t>
            </a: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2800">
                <a:latin typeface="Arial"/>
                <a:ea typeface="Arial"/>
                <a:cs typeface="Arial"/>
                <a:sym typeface="Arial"/>
              </a:defRPr>
            </a:pPr>
            <a:r>
              <a:rPr dirty="0">
                <a:solidFill>
                  <a:schemeClr val="accent1">
                    <a:lumMod val="50000"/>
                  </a:schemeClr>
                </a:solidFill>
              </a:rPr>
              <a:t>U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Hrvatskoj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b="1" dirty="0">
                <a:solidFill>
                  <a:srgbClr val="008080"/>
                </a:solidFill>
              </a:rPr>
              <a:t>4000</a:t>
            </a:r>
            <a:r>
              <a:rPr b="1" dirty="0">
                <a:solidFill>
                  <a:srgbClr val="1F497D"/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učenika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b="1" dirty="0">
                <a:solidFill>
                  <a:schemeClr val="accent1">
                    <a:lumMod val="50000"/>
                  </a:schemeClr>
                </a:solidFill>
              </a:rPr>
              <a:t>4.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razreda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OŠ</a:t>
            </a: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2800" b="1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163</a:t>
            </a:r>
            <a:r>
              <a:rPr b="0" dirty="0">
                <a:solidFill>
                  <a:srgbClr val="3333FF"/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osnovne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škole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2800" b="1">
                <a:latin typeface="Arial"/>
                <a:ea typeface="Arial"/>
                <a:cs typeface="Arial"/>
                <a:sym typeface="Arial"/>
              </a:defRPr>
            </a:pP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nacionalne</a:t>
            </a:r>
            <a:r>
              <a:rPr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manjine</a:t>
            </a:r>
            <a:r>
              <a:rPr b="0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b="0" dirty="0" err="1">
                <a:solidFill>
                  <a:schemeClr val="accent1">
                    <a:lumMod val="50000"/>
                  </a:schemeClr>
                </a:solidFill>
              </a:rPr>
              <a:t>talijanska</a:t>
            </a:r>
            <a:r>
              <a:rPr b="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b="0" dirty="0" err="1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b="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b="0" dirty="0" err="1">
                <a:solidFill>
                  <a:schemeClr val="accent1">
                    <a:lumMod val="50000"/>
                  </a:schemeClr>
                </a:solidFill>
              </a:rPr>
              <a:t>srpska</a:t>
            </a:r>
            <a:endParaRPr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0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571750" y="207960"/>
            <a:ext cx="7023100" cy="17732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MEĐUNARODNO ISTRAŽIVANJE TRENDOVA U ZNANJU MATEMATIKE I PRIRODOSLOVLJA (Trends in International Mathematics and Science Study)"/>
          <p:cNvSpPr>
            <a:spLocks noGrp="1"/>
          </p:cNvSpPr>
          <p:nvPr>
            <p:ph type="title" idx="4294967295"/>
          </p:nvPr>
        </p:nvSpPr>
        <p:spPr>
          <a:xfrm>
            <a:off x="2181225" y="4487862"/>
            <a:ext cx="7772400" cy="1825628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749808">
              <a:lnSpc>
                <a:spcPct val="150000"/>
              </a:lnSpc>
              <a:defRPr sz="1600" b="1">
                <a:solidFill>
                  <a:srgbClr val="008080"/>
                </a:solidFill>
              </a:defRPr>
            </a:pPr>
            <a:r>
              <a:t>MEĐUNARODNO ISTRAŽIVANJE TRENDOVA U ZNANJU MATEMATIKE I PRIRODOSLOVLJA</a:t>
            </a:r>
            <a:br/>
            <a:r>
              <a:rPr i="1"/>
              <a:t>(Trends in International Mathematics and Science Study)</a:t>
            </a:r>
            <a:br>
              <a:rPr i="1"/>
            </a:br>
            <a:r>
              <a:rPr i="1"/>
              <a:t/>
            </a:r>
            <a:br>
              <a:rPr i="1"/>
            </a:br>
            <a:endParaRPr i="1"/>
          </a:p>
        </p:txBody>
      </p:sp>
      <p:sp>
        <p:nvSpPr>
          <p:cNvPr id="83" name="Tekst"/>
          <p:cNvSpPr/>
          <p:nvPr/>
        </p:nvSpPr>
        <p:spPr>
          <a:xfrm>
            <a:off x="1523999" y="-113494"/>
            <a:ext cx="209991" cy="226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anchor="ctr">
            <a:spAutoFit/>
          </a:bodyPr>
          <a:lstStyle>
            <a:lvl1pPr>
              <a:defRPr sz="1000">
                <a:solidFill>
                  <a:srgbClr val="0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</a:t>
            </a:r>
          </a:p>
        </p:txBody>
      </p:sp>
      <p:pic>
        <p:nvPicPr>
          <p:cNvPr id="84" name="image.png" descr="image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96962" y="371475"/>
            <a:ext cx="9802815" cy="33782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xmlns="" val="2590681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NCVVO.PLAVO">
  <a:themeElements>
    <a:clrScheme name="1_NCVVO.PLAV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1_NCVVO.PLAVO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1_NCVVO.PLAV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NCVVO.PLAVO">
  <a:themeElements>
    <a:clrScheme name="1_NCVVO.PLAV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1_NCVVO.PLAVO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1_NCVVO.PLAV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2973</Words>
  <Application>Microsoft Office PowerPoint</Application>
  <PresentationFormat>Prilagođeno</PresentationFormat>
  <Paragraphs>915</Paragraphs>
  <Slides>61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61</vt:i4>
      </vt:variant>
    </vt:vector>
  </HeadingPairs>
  <TitlesOfParts>
    <vt:vector size="62" baseType="lpstr">
      <vt:lpstr>1_NCVVO.PLAVO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MEĐUNARODNO ISTRAŽIVANJE TRENDOVA U ZNANJU MATEMATIKE I PRIRODOSLOVLJA (Trends in International Mathematics and Science Study)  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EU prosječni rezultati iz matematike s obzirom na spol </vt:lpstr>
      <vt:lpstr>Kretanja u postignutim rezultatima iz matematike prema spolu</vt:lpstr>
      <vt:lpstr>Slajd 27</vt:lpstr>
      <vt:lpstr>Rezultati iz matematike s obzirom na  sadržajne domene</vt:lpstr>
      <vt:lpstr>Rezultati s obzirom na  sadržajne domene u matematici</vt:lpstr>
      <vt:lpstr>Rezultati iz matematike s obzirom na  kognitivne domene</vt:lpstr>
      <vt:lpstr>Slajd 31</vt:lpstr>
      <vt:lpstr>Rezultati iz matematike s obzirom na  međunarodne razine postignuća  </vt:lpstr>
      <vt:lpstr>Rezultati iz matematike s obzirom    na međunarodne razine postignuća</vt:lpstr>
      <vt:lpstr>Slajd 34</vt:lpstr>
      <vt:lpstr>Rezultati s obzirom na međunarodne razine postignuća iz matematike</vt:lpstr>
      <vt:lpstr>Postotak učenika koji su postigli određenu međunarodnu razinu u matematici prema godinama provedbe ispitivanja</vt:lpstr>
      <vt:lpstr>Usklađenost nastavnoga plana i programa  s TIMSS-ovim okvirom za ispitivanje</vt:lpstr>
      <vt:lpstr>Slajd 38</vt:lpstr>
      <vt:lpstr>Slajd 39</vt:lpstr>
      <vt:lpstr>Slajd 40</vt:lpstr>
      <vt:lpstr>Socioekonomski pokazatelji i  postignuti rezultati iz matematike   </vt:lpstr>
      <vt:lpstr>Slajd 42</vt:lpstr>
      <vt:lpstr>Slajd 43</vt:lpstr>
      <vt:lpstr>Stav roditelja prema učenju  matematike i prirodoslovlja</vt:lpstr>
      <vt:lpstr>Slajd 45</vt:lpstr>
      <vt:lpstr>Slajd 46</vt:lpstr>
      <vt:lpstr>Slajd 47</vt:lpstr>
      <vt:lpstr>Slajd 48</vt:lpstr>
      <vt:lpstr>Slajd 49</vt:lpstr>
      <vt:lpstr>Učitelji u Hrvatskoj nalaze se u prvoj trećini (11/49) na međunarodnoj ljestvici zadovoljstva poslom – 64 % ispitanih učitelja u Hrvatskoj vrlo je zadovoljno učiteljskim poslom. </vt:lpstr>
      <vt:lpstr>Slajd 51</vt:lpstr>
      <vt:lpstr>Slajd 52</vt:lpstr>
      <vt:lpstr>Slajd 53</vt:lpstr>
      <vt:lpstr>Slajd 54</vt:lpstr>
      <vt:lpstr>Slajd 55</vt:lpstr>
      <vt:lpstr>Slajd 56</vt:lpstr>
      <vt:lpstr>Pohađanje predškolskih ustanova</vt:lpstr>
      <vt:lpstr>Uspješnost u aktivnostima opće i brojevne pismenosti na početku osnovne škole</vt:lpstr>
      <vt:lpstr>Slajd 59</vt:lpstr>
      <vt:lpstr> Stručne radne skupine za izradu sekundarne kvalitativne analize zadataka za istraživanje TIMSS 2015.  </vt:lpstr>
      <vt:lpstr>Slajd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prezentacija</dc:title>
  <dc:creator>Admin</dc:creator>
  <cp:lastModifiedBy>nlesar</cp:lastModifiedBy>
  <cp:revision>38</cp:revision>
  <dcterms:modified xsi:type="dcterms:W3CDTF">2017-07-11T07:49:32Z</dcterms:modified>
</cp:coreProperties>
</file>