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>
            <a:extLst>
              <a:ext uri="{FF2B5EF4-FFF2-40B4-BE49-F238E27FC236}">
                <a16:creationId xmlns:a16="http://schemas.microsoft.com/office/drawing/2014/main" xmlns="" id="{A1E621D4-94FC-4E80-AE09-166DCBC0E52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19A5224C-BC0A-4A0F-9E8D-89CA7D64B13C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7BB58DB-E876-421B-8752-DA193F164D4D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4" name="Rezervirano mjesto slike slajda 3">
            <a:extLst>
              <a:ext uri="{FF2B5EF4-FFF2-40B4-BE49-F238E27FC236}">
                <a16:creationId xmlns:a16="http://schemas.microsoft.com/office/drawing/2014/main" xmlns="" id="{21C892DC-FE1A-4491-96EF-718C662A63B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Rezervirano mjesto bilježaka 4">
            <a:extLst>
              <a:ext uri="{FF2B5EF4-FFF2-40B4-BE49-F238E27FC236}">
                <a16:creationId xmlns:a16="http://schemas.microsoft.com/office/drawing/2014/main" xmlns="" id="{E1D591BB-A60A-471D-82CC-25057F1626F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0AACCC2C-0DA0-41BF-8574-497123E65BF5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4DC3DCC9-D3EA-417D-9E89-780F69FBE4D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829E9A3-7971-4A17-A054-619F0D91110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47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hr-H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hr-H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hr-H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hr-H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hr-H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>
            <a:extLst>
              <a:ext uri="{FF2B5EF4-FFF2-40B4-BE49-F238E27FC236}">
                <a16:creationId xmlns:a16="http://schemas.microsoft.com/office/drawing/2014/main" xmlns="" id="{4B4CBE64-CA1B-4C7E-8475-B7443A9162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>
            <a:extLst>
              <a:ext uri="{FF2B5EF4-FFF2-40B4-BE49-F238E27FC236}">
                <a16:creationId xmlns:a16="http://schemas.microsoft.com/office/drawing/2014/main" xmlns="" id="{FF5652CF-A591-491C-8E21-56B672C2071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9741D537-36EB-48A5-984B-04FC49F99CC7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21DCDE-403A-4ABE-AD2C-EBF167A33319}" type="slidenum">
              <a:t>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657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C3CC88EF-23D0-487F-993F-D2907C614F29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xmlns="" id="{57BC8004-346C-41C5-B783-524B11BC79DF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C0BC5DCF-0767-410F-9179-D5CB32BCBE62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>
              <a:defRPr sz="8000">
                <a:solidFill>
                  <a:srgbClr val="262626"/>
                </a:solidFill>
              </a:defRPr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6EE0F430-80C3-4F08-8B23-82C40811BA3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00050" y="4455624"/>
            <a:ext cx="10058400" cy="1143000"/>
          </a:xfrm>
        </p:spPr>
        <p:txBody>
          <a:bodyPr lIns="91440" rIns="91440"/>
          <a:lstStyle>
            <a:lvl1pPr marL="0" indent="0">
              <a:buNone/>
              <a:defRPr sz="2400" cap="all" spc="200">
                <a:solidFill>
                  <a:srgbClr val="637052"/>
                </a:solidFill>
                <a:latin typeface="Calibri Light"/>
              </a:defRPr>
            </a:lvl1pPr>
          </a:lstStyle>
          <a:p>
            <a:pPr lvl="0"/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FB4D38DF-9216-44F3-95C1-E70144A2E18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7C257E-5555-42A7-8E0C-4D14C2B66D00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CFD70B79-A72D-4900-916C-075E632DE1B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FB14B5B7-E761-4E09-AEEB-39A8D851CE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A58410-39C3-4130-A029-D1C97F9DA485}" type="slidenum"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405F7289-65CD-4BB2-9977-9239A7B4FCA1}"/>
              </a:ext>
            </a:extLst>
          </p:cNvPr>
          <p:cNvCxnSpPr/>
          <p:nvPr/>
        </p:nvCxnSpPr>
        <p:spPr>
          <a:xfrm>
            <a:off x="1207657" y="4343400"/>
            <a:ext cx="987552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45940278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2462D7-7B99-4897-BB9B-FA96FC7CAB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9E80E89-2E33-4362-BD5F-8922DE21CF74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AE6B36-9BA0-483D-AA70-FC0F0797C37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FFA664B-4D80-4798-A126-CF261EB83E38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7453FF6-0DD4-4AC6-86B2-91BED0CECC2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CBE34E-CF13-4FE9-8B28-57AB4CF5F68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F7BA41-C333-4161-B7D9-88AC6EBC35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4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58D6DC5C-C49B-4A49-AE9B-1E8F3182033F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xmlns="" id="{1E423C08-F354-425D-998F-B2D2E562B3EC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xmlns="" id="{37DCCDA0-8E3E-4516-B5AA-50B1A8EB78B0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414780"/>
            <a:ext cx="2628899" cy="575741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Vertical Text Placeholder 2">
            <a:extLst>
              <a:ext uri="{FF2B5EF4-FFF2-40B4-BE49-F238E27FC236}">
                <a16:creationId xmlns:a16="http://schemas.microsoft.com/office/drawing/2014/main" xmlns="" id="{8F7F9C48-6CFE-4105-AD82-2DFB7684821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414780"/>
            <a:ext cx="7734296" cy="5757419"/>
          </a:xfrm>
        </p:spPr>
        <p:txBody>
          <a:bodyPr vert="eaVert" lIns="45720" tIns="0" rIns="4572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6D0D9B99-12F7-4563-8EC9-86E22591428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82CFBB-0A4C-491C-B139-27133E7F475B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E7026110-A581-4873-AD27-F2449A80C29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6E049ED3-939A-4924-AF10-78E72DD4C9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2EAA32-0EAC-4203-8AB7-B4141ED3B60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7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3D3372-FC33-460F-9336-1D3B8294446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1E2C96D-93A5-43E3-9984-7E842B921562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0C6C4E-9294-411D-BB8E-139CDD9A055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FFA726-194E-4C47-9378-C85383623AF2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835E9A-0A3B-4A53-BD27-C8D70FD0080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5C88E93-C8C5-4C74-B116-2393F61D4A6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D5A944-B397-4C9B-B455-41AC9B5FE23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6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sekcij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E15E4703-D8EE-4C42-BC65-246E7CF623C1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xmlns="" id="{F33D488D-E034-4D1B-8741-7A8E838949E7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FAB8E796-32B9-4A43-8DC4-B46AB8A951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>
              <a:defRPr sz="8000">
                <a:solidFill>
                  <a:srgbClr val="262626"/>
                </a:solidFill>
              </a:defRPr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B407F9A8-4338-4760-9B6F-9CD3DB31C8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/>
          <a:lstStyle>
            <a:lvl1pPr marL="0" indent="0">
              <a:buNone/>
              <a:defRPr sz="2400" cap="all" spc="200">
                <a:solidFill>
                  <a:srgbClr val="637052"/>
                </a:solidFill>
                <a:latin typeface="Calibri Light"/>
              </a:defRPr>
            </a:lvl1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6172D4D8-77CA-4F6C-BF01-4AB02883DAC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8CF67A-B395-4619-BBAE-D206E6E0E89E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882DDB35-9CA2-4627-BEBE-8558AD9C278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D440113-ADDC-4B3A-BE07-5D35EA58E37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5FE6AD-0FF1-4554-BCA4-8F0EDDCFCACC}" type="slidenum"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3748BE44-1B40-4872-A1C3-4BCBDD1F6EBB}"/>
              </a:ext>
            </a:extLst>
          </p:cNvPr>
          <p:cNvCxnSpPr/>
          <p:nvPr/>
        </p:nvCxnSpPr>
        <p:spPr>
          <a:xfrm>
            <a:off x="1207657" y="4343400"/>
            <a:ext cx="987552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163803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xmlns="" id="{AD2CF465-3A46-4B58-9B97-F46AA48D04D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E02A48-1209-422A-96C6-8DA802E7FD0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97280" y="1845734"/>
            <a:ext cx="4937760" cy="40233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F764E64-18F5-4353-9E1B-E137AA7F349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217920" y="1845734"/>
            <a:ext cx="4937760" cy="402336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2680473-A503-46B1-BC5D-A3C0850AFB5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544342-F151-489C-97F5-00919A6FA2BE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F9FC4E4-9076-4AB4-AF81-7C41F6083AF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BCCCF26-49D5-44D4-9FB1-3B1CEFB901B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A6B4B1-8DD5-4096-8DAF-0F65020F99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7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9">
            <a:extLst>
              <a:ext uri="{FF2B5EF4-FFF2-40B4-BE49-F238E27FC236}">
                <a16:creationId xmlns:a16="http://schemas.microsoft.com/office/drawing/2014/main" xmlns="" id="{6B24D3C6-4BC2-4408-9DED-6C07AB3CB6F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01B0F6F-2067-4F78-BD43-6C2CB54F38B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1846054"/>
            <a:ext cx="4937760" cy="736284"/>
          </a:xfrm>
        </p:spPr>
        <p:txBody>
          <a:bodyPr lIns="91440" rIns="91440" anchor="ctr"/>
          <a:lstStyle>
            <a:lvl1pPr marL="0" indent="0">
              <a:buNone/>
              <a:defRPr cap="all">
                <a:solidFill>
                  <a:srgbClr val="637052"/>
                </a:solidFill>
              </a:defRPr>
            </a:lvl1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0FCF080-1060-43A7-BC37-F9971F2CD63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1097280" y="2582329"/>
            <a:ext cx="4937760" cy="337819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1C76AB7-0643-4D62-A991-30A9B34F81FA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217920" y="1846054"/>
            <a:ext cx="4937760" cy="736284"/>
          </a:xfrm>
        </p:spPr>
        <p:txBody>
          <a:bodyPr lIns="91440" rIns="91440" anchor="ctr"/>
          <a:lstStyle>
            <a:lvl1pPr marL="0" indent="0">
              <a:buNone/>
              <a:defRPr cap="all">
                <a:solidFill>
                  <a:srgbClr val="637052"/>
                </a:solidFill>
              </a:defRPr>
            </a:lvl1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1EB75BE-70DE-41F2-BC40-13EFCABF147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217920" y="2582329"/>
            <a:ext cx="4937760" cy="337819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BB0E97F-D52A-4BFC-B8A6-29DFD12007A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4F88FA9-29A8-43D1-8925-8E339C863B09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D2E656C-31AB-409D-9045-4872027D0D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9948774-7E37-4770-A747-EBA09E1E127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0A5ED5D-18E4-454D-BE3E-6F1D71E82FB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3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ABC64F-433F-40CB-82EE-DBB6C957AFB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999C97B-F059-4E4D-B1A9-44B1CFB77D6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0D54679-0AA9-42A2-AB4F-8D06872C1F75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85EC1AD-94B5-4FC8-BCDD-6E657360900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30667A2-6CC2-4F02-AA2B-02CC6120913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38E7CD-5447-4B35-A13B-447633441AF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012642B8-F1B9-4DBC-AB70-BBFD92854E94}"/>
              </a:ext>
            </a:extLst>
          </p:cNvPr>
          <p:cNvSpPr/>
          <p:nvPr/>
        </p:nvSpPr>
        <p:spPr>
          <a:xfrm>
            <a:off x="3172" y="6400800"/>
            <a:ext cx="12188823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F4A153DC-ACCC-4E7A-8964-99297677DC18}"/>
              </a:ext>
            </a:extLst>
          </p:cNvPr>
          <p:cNvSpPr/>
          <p:nvPr/>
        </p:nvSpPr>
        <p:spPr>
          <a:xfrm>
            <a:off x="18" y="633431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xmlns="" id="{85838D86-CB9B-4C85-B0F4-C4A7E95867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69D098-8856-47DD-ABAE-05185132D003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xmlns="" id="{39C4556C-5041-4A4F-BEEF-460724D7430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xmlns="" id="{0CF4A5E6-B0BF-488A-8D60-F892ED0B282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B63239-31DD-429E-9905-E6866BC8C0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410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xmlns="" id="{8BC725C0-4B9B-478B-B3BE-79CE2EDED7D7}"/>
              </a:ext>
            </a:extLst>
          </p:cNvPr>
          <p:cNvSpPr/>
          <p:nvPr/>
        </p:nvSpPr>
        <p:spPr>
          <a:xfrm>
            <a:off x="18" y="0"/>
            <a:ext cx="4050792" cy="68580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xmlns="" id="{BC187CF0-E396-4313-A8A6-7BCD101F34E9}"/>
              </a:ext>
            </a:extLst>
          </p:cNvPr>
          <p:cNvSpPr/>
          <p:nvPr/>
        </p:nvSpPr>
        <p:spPr>
          <a:xfrm>
            <a:off x="4040075" y="0"/>
            <a:ext cx="64008" cy="6858000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641B9072-F9EB-4AFE-B319-5F5FA06958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594360"/>
            <a:ext cx="3200400" cy="2286000"/>
          </a:xfrm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32F6EAA5-FC56-49F0-961D-0270DC1197F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C5C1E5A4-430C-43D6-8D21-856CE3BB260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19"/>
          </a:xfrm>
        </p:spPr>
        <p:txBody>
          <a:bodyPr lIns="91440" rIns="91440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xmlns="" id="{9B2B80D3-CA9A-4632-8030-0C630B59518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65511" y="6459787"/>
            <a:ext cx="2618512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8CD3BD24-3225-44F7-BD7B-43172E2FC061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xmlns="" id="{F155176D-6C40-4B3A-9C89-A6D2FC8E3AE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800600" y="6459787"/>
            <a:ext cx="4648196" cy="365129"/>
          </a:xfrm>
        </p:spPr>
        <p:txBody>
          <a:bodyPr anchorCtr="0"/>
          <a:lstStyle>
            <a:lvl1pPr algn="l">
              <a:defRPr>
                <a:solidFill>
                  <a:srgbClr val="637052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xmlns="" id="{8C1772F2-07A2-4ACD-9613-BAAFC24BDFE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637052"/>
                </a:solidFill>
              </a:defRPr>
            </a:lvl1pPr>
          </a:lstStyle>
          <a:p>
            <a:pPr lvl="0"/>
            <a:fld id="{4D6CBFD4-0843-45AC-BF43-6F8F623731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4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xmlns="" id="{EF7A75DE-6A79-4748-B92D-AB09EA8D1CBC}"/>
              </a:ext>
            </a:extLst>
          </p:cNvPr>
          <p:cNvSpPr/>
          <p:nvPr/>
        </p:nvSpPr>
        <p:spPr>
          <a:xfrm>
            <a:off x="0" y="4953003"/>
            <a:ext cx="12188823" cy="1904996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xmlns="" id="{70BD0F71-24E9-4281-A876-3E2EA56A5234}"/>
              </a:ext>
            </a:extLst>
          </p:cNvPr>
          <p:cNvSpPr/>
          <p:nvPr/>
        </p:nvSpPr>
        <p:spPr>
          <a:xfrm>
            <a:off x="18" y="4915073"/>
            <a:ext cx="12188823" cy="64008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5DC659A-DC9F-459B-B2ED-F85863DEA3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9687936A-5AA8-4439-8C5C-1A5D1FFF834E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18" y="0"/>
            <a:ext cx="12191987" cy="4915073"/>
          </a:xfrm>
          <a:blipFill>
            <a:blip r:embed="rId2"/>
            <a:stretch>
              <a:fillRect/>
            </a:stretch>
          </a:blipFill>
        </p:spPr>
        <p:txBody>
          <a:bodyPr lIns="457200" tIns="457200"/>
          <a:lstStyle>
            <a:lvl1pPr marL="0" indent="0">
              <a:buNone/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hr-HR"/>
              <a:t>Kliknite ikonu da biste dodali  sliku</a:t>
            </a:r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1BCDFBAF-2120-4D29-88BA-6F26D7DA089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xmlns="" id="{BC13352C-19DE-4833-95DE-7CC97217E16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8E69B3-46B2-4D45-8842-F746F8B4B4CA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xmlns="" id="{85536A5A-BF39-4FE0-8797-4E201DC010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xmlns="" id="{73FC08B7-D46F-4901-8F8E-5643241AEF8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F0C860-7B5E-4750-BEA8-73D7D01B11E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id="{2E2523BD-EFFE-46C8-8C23-D66128DF2D2B}"/>
              </a:ext>
            </a:extLst>
          </p:cNvPr>
          <p:cNvSpPr/>
          <p:nvPr/>
        </p:nvSpPr>
        <p:spPr>
          <a:xfrm>
            <a:off x="0" y="6400800"/>
            <a:ext cx="12191996" cy="457200"/>
          </a:xfrm>
          <a:prstGeom prst="rect">
            <a:avLst/>
          </a:prstGeom>
          <a:solidFill>
            <a:srgbClr val="BD582C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xmlns="" id="{44385864-C995-41C8-849F-8C57AF6A53C1}"/>
              </a:ext>
            </a:extLst>
          </p:cNvPr>
          <p:cNvSpPr/>
          <p:nvPr/>
        </p:nvSpPr>
        <p:spPr>
          <a:xfrm>
            <a:off x="0" y="6334313"/>
            <a:ext cx="12191996" cy="66001"/>
          </a:xfrm>
          <a:prstGeom prst="rect">
            <a:avLst/>
          </a:prstGeom>
          <a:solidFill>
            <a:srgbClr val="E48312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xmlns="" id="{5CD72961-F20B-4BDF-BF16-82B707B227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97280" y="286600"/>
            <a:ext cx="10058400" cy="1450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</a:bodyPr>
          <a:lstStyle/>
          <a:p>
            <a:pPr lvl="0"/>
            <a:r>
              <a:rPr lang="hr-HR"/>
              <a:t>Uredite stil naslova matrice</a:t>
            </a:r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F73CB53E-5197-491C-B01B-572BE1B05D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0" bIns="45720" anchor="t" anchorCtr="0" compatLnSpc="1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60304DF3-42A3-4406-BA7E-FD7784386AF1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1097280" y="6459787"/>
            <a:ext cx="2472272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fld id="{CD2F4E03-18CF-4669-AA4C-E3EF757EF863}" type="datetime1">
              <a:rPr lang="en-US"/>
              <a:pPr lvl="0"/>
              <a:t>1/16/2019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2C8C3A00-17D1-4050-A5E6-5AD385A13020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686184" y="6459787"/>
            <a:ext cx="4822801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9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828874E7-92EC-4CF6-958F-3A4D81E042FF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900455" y="6459787"/>
            <a:ext cx="131202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5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fld id="{4EDF596D-D7BA-4ACD-B8EE-6269731B1E16}" type="slidenum">
              <a:t>‹#›</a:t>
            </a:fld>
            <a:endParaRPr lang="en-US"/>
          </a:p>
        </p:txBody>
      </p:sp>
      <p:cxnSp>
        <p:nvCxnSpPr>
          <p:cNvPr id="9" name="Straight Connector 9">
            <a:extLst>
              <a:ext uri="{FF2B5EF4-FFF2-40B4-BE49-F238E27FC236}">
                <a16:creationId xmlns:a16="http://schemas.microsoft.com/office/drawing/2014/main" xmlns="" id="{35E2A8CA-9695-48C7-8661-DF69DCB1ADDB}"/>
              </a:ext>
            </a:extLst>
          </p:cNvPr>
          <p:cNvCxnSpPr/>
          <p:nvPr/>
        </p:nvCxnSpPr>
        <p:spPr>
          <a:xfrm>
            <a:off x="1193529" y="1737844"/>
            <a:ext cx="9966960" cy="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prstDash val="solid"/>
            <a:miter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85000"/>
        </a:lnSpc>
        <a:spcBef>
          <a:spcPts val="0"/>
        </a:spcBef>
        <a:spcAft>
          <a:spcPts val="0"/>
        </a:spcAft>
        <a:buNone/>
        <a:tabLst/>
        <a:defRPr lang="hr-HR" sz="4800" b="0" i="0" u="none" strike="noStrike" kern="1200" cap="none" spc="-50" baseline="0">
          <a:solidFill>
            <a:srgbClr val="404040"/>
          </a:solidFill>
          <a:uFillTx/>
          <a:latin typeface="Calibri Light"/>
        </a:defRPr>
      </a:lvl1pPr>
    </p:titleStyle>
    <p:bodyStyle>
      <a:lvl1pPr marL="91440" marR="0" lvl="0" indent="-91440" algn="l" defTabSz="914400" rtl="0" fontAlgn="auto" hangingPunct="1">
        <a:lnSpc>
          <a:spcPct val="90000"/>
        </a:lnSpc>
        <a:spcBef>
          <a:spcPts val="1200"/>
        </a:spcBef>
        <a:spcAft>
          <a:spcPts val="200"/>
        </a:spcAft>
        <a:buClr>
          <a:srgbClr val="E48312"/>
        </a:buClr>
        <a:buSzPct val="100000"/>
        <a:buFont typeface="Calibri" pitchFamily="34"/>
        <a:buChar char=" "/>
        <a:tabLst/>
        <a:defRPr lang="hr-HR" sz="2000" b="0" i="0" u="none" strike="noStrike" kern="1200" cap="none" spc="0" baseline="0">
          <a:solidFill>
            <a:srgbClr val="404040"/>
          </a:solidFill>
          <a:uFillTx/>
          <a:latin typeface="Calibri"/>
        </a:defRPr>
      </a:lvl1pPr>
      <a:lvl2pPr marL="384048" marR="0" lvl="1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hr-HR" sz="1800" b="0" i="0" u="none" strike="noStrike" kern="1200" cap="none" spc="0" baseline="0">
          <a:solidFill>
            <a:srgbClr val="404040"/>
          </a:solidFill>
          <a:uFillTx/>
          <a:latin typeface="Calibri"/>
        </a:defRPr>
      </a:lvl2pPr>
      <a:lvl3pPr marL="566928" marR="0" lvl="2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hr-HR" sz="1400" b="0" i="0" u="none" strike="noStrike" kern="1200" cap="none" spc="0" baseline="0">
          <a:solidFill>
            <a:srgbClr val="404040"/>
          </a:solidFill>
          <a:uFillTx/>
          <a:latin typeface="Calibri"/>
        </a:defRPr>
      </a:lvl3pPr>
      <a:lvl4pPr marL="749808" marR="0" lvl="3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hr-HR" sz="1400" b="0" i="0" u="none" strike="noStrike" kern="1200" cap="none" spc="0" baseline="0">
          <a:solidFill>
            <a:srgbClr val="404040"/>
          </a:solidFill>
          <a:uFillTx/>
          <a:latin typeface="Calibri"/>
        </a:defRPr>
      </a:lvl4pPr>
      <a:lvl5pPr marL="932688" marR="0" lvl="4" indent="-182880" algn="l" defTabSz="914400" rtl="0" fontAlgn="auto" hangingPunct="1">
        <a:lnSpc>
          <a:spcPct val="90000"/>
        </a:lnSpc>
        <a:spcBef>
          <a:spcPts val="200"/>
        </a:spcBef>
        <a:spcAft>
          <a:spcPts val="400"/>
        </a:spcAft>
        <a:buClr>
          <a:srgbClr val="E48312"/>
        </a:buClr>
        <a:buSzPct val="100000"/>
        <a:buFont typeface="Calibri" pitchFamily="34"/>
        <a:buChar char="◦"/>
        <a:tabLst/>
        <a:defRPr lang="hr-HR" sz="1400" b="0" i="0" u="none" strike="noStrike" kern="1200" cap="none" spc="0" baseline="0">
          <a:solidFill>
            <a:srgbClr val="40404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E3ECC4F-892D-4FD7-A098-974317F1ED7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745671"/>
            <a:ext cx="9144000" cy="2576943"/>
          </a:xfrm>
        </p:spPr>
        <p:txBody>
          <a:bodyPr/>
          <a:lstStyle/>
          <a:p>
            <a:pPr lvl="0"/>
            <a:r>
              <a:rPr lang="hr-HR" sz="4000"/>
              <a:t>TEHNIČKA ŠKOLA SISAK</a:t>
            </a:r>
            <a:r>
              <a:rPr lang="hr-HR" sz="5900"/>
              <a:t/>
            </a:r>
            <a:br>
              <a:rPr lang="hr-HR" sz="5900"/>
            </a:br>
            <a:r>
              <a:rPr lang="hr-HR" sz="5900" b="1"/>
              <a:t>REGIONALNI CENTAR KOMPETENCIJA</a:t>
            </a:r>
            <a:br>
              <a:rPr lang="hr-HR" sz="5900" b="1"/>
            </a:br>
            <a:r>
              <a:rPr lang="hr-HR" sz="2600"/>
              <a:t>sektor elektrotehnika i računalstvo</a:t>
            </a:r>
            <a:endParaRPr lang="en-US" sz="260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2152CB6B-498A-4C9D-9228-0744E3F846A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57448"/>
            <a:ext cx="9144000" cy="964280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hr-HR" sz="2000"/>
              <a:t>Državni stručni skup ravnatelja srednjih strukovnih škola RH</a:t>
            </a:r>
          </a:p>
          <a:p>
            <a:pPr lvl="0">
              <a:lnSpc>
                <a:spcPct val="80000"/>
              </a:lnSpc>
            </a:pPr>
            <a:r>
              <a:rPr lang="hr-HR" sz="2000"/>
              <a:t>Zadar 15. – 16. siječnja 2019.</a:t>
            </a:r>
            <a:endParaRPr lang="en-US" sz="2000"/>
          </a:p>
        </p:txBody>
      </p:sp>
      <p:pic>
        <p:nvPicPr>
          <p:cNvPr id="4" name="Slika 4">
            <a:extLst>
              <a:ext uri="{FF2B5EF4-FFF2-40B4-BE49-F238E27FC236}">
                <a16:creationId xmlns:a16="http://schemas.microsoft.com/office/drawing/2014/main" xmlns="" id="{DDCC6AEA-8054-4B36-8BF9-4A1B1E59D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57" y="357448"/>
            <a:ext cx="1136873" cy="138822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Slika 5">
            <a:extLst>
              <a:ext uri="{FF2B5EF4-FFF2-40B4-BE49-F238E27FC236}">
                <a16:creationId xmlns:a16="http://schemas.microsoft.com/office/drawing/2014/main" xmlns="" id="{0EDD2BD4-45A0-42A7-B680-354194C60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F33F0CCB-1190-41E3-927C-0337B52C0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3">
            <a:extLst>
              <a:ext uri="{FF2B5EF4-FFF2-40B4-BE49-F238E27FC236}">
                <a16:creationId xmlns:a16="http://schemas.microsoft.com/office/drawing/2014/main" xmlns="" id="{2CCB977C-DDD5-486B-A321-6DA22013F5EB}"/>
              </a:ext>
            </a:extLst>
          </p:cNvPr>
          <p:cNvSpPr txBox="1"/>
          <p:nvPr/>
        </p:nvSpPr>
        <p:spPr>
          <a:xfrm>
            <a:off x="1177235" y="760287"/>
            <a:ext cx="10356348" cy="42473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Za uvođenje predviđeno je opremanje 9 novih praktikuma: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osnove elektrotehnike i mjerenja u elektrotehnici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elektroniku i automatizaciju – Siemens praktikum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robotiku + fleksibilni proizvodni sustav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OIE + solarna centrala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Apple room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Microsoft room + audio – video centar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radioničke vježbe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svemirsku tehnologiju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Praktikum za električna i solarna vozila + punionica za električna vozila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Kod planiranja – prostorna ograničenja – Tehnička škola Sisak nema mogućnosti urediti dodatne prostore – nismo vlasnici prostora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Rješenje – izgradnja Regionalnog centra kompetencija u prostoru vojarne u Lađarskoj ulici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3">
            <a:extLst>
              <a:ext uri="{FF2B5EF4-FFF2-40B4-BE49-F238E27FC236}">
                <a16:creationId xmlns:a16="http://schemas.microsoft.com/office/drawing/2014/main" xmlns="" id="{687EB694-E827-4442-BA95-4C878106D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Slika 8">
            <a:extLst>
              <a:ext uri="{FF2B5EF4-FFF2-40B4-BE49-F238E27FC236}">
                <a16:creationId xmlns:a16="http://schemas.microsoft.com/office/drawing/2014/main" xmlns="" id="{884C1603-EEC5-43C5-A0B5-541D508D7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044" y="343110"/>
            <a:ext cx="5799115" cy="443462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Slika 9">
            <a:extLst>
              <a:ext uri="{FF2B5EF4-FFF2-40B4-BE49-F238E27FC236}">
                <a16:creationId xmlns:a16="http://schemas.microsoft.com/office/drawing/2014/main" xmlns="" id="{F854B9DB-20FB-4DE1-9253-CD23915D5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5131" y="1638943"/>
            <a:ext cx="3676646" cy="255270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9A505C25-7D94-48D0-8D91-87C753314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57" y="1157282"/>
            <a:ext cx="9591671" cy="454342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D5965CFF-57A0-46F6-8237-A57D966AC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410" y="1119189"/>
            <a:ext cx="9401174" cy="4619621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6F122574-5D53-4771-AEF0-5974E8633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582" y="1166810"/>
            <a:ext cx="9648821" cy="452437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65E55035-DB6A-493C-A840-A63E0CE53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0" y="1595435"/>
            <a:ext cx="6772275" cy="366712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F179C888-7CEB-40E1-9FBE-3E081AAC7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4">
            <a:off x="4146250" y="-1783195"/>
            <a:ext cx="4325386" cy="998770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3">
            <a:extLst>
              <a:ext uri="{FF2B5EF4-FFF2-40B4-BE49-F238E27FC236}">
                <a16:creationId xmlns:a16="http://schemas.microsoft.com/office/drawing/2014/main" xmlns="" id="{FDF131E3-61EC-494E-83C3-85C81FDF7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xmlns="" id="{EF38153E-BA5D-40EA-936D-E38758CADA91}"/>
              </a:ext>
            </a:extLst>
          </p:cNvPr>
          <p:cNvSpPr txBox="1"/>
          <p:nvPr/>
        </p:nvSpPr>
        <p:spPr>
          <a:xfrm>
            <a:off x="1116619" y="791303"/>
            <a:ext cx="9988064" cy="23083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Do sada: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Napravljen idejni projekt – trenutno se radi glavni projekt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Izrađuje se novi kurikulum – tehničar za video igre – radi za SIMORA razvojna agencija u suradnji sa školom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Sljedeći koraci: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Sastanci sa partnerima koji su sklopili ugovore sa školom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Odabir potrebne opreme za opremanje praktikuma i ostalih prostora RCK</a:t>
            </a:r>
            <a:endParaRPr lang="hr-HR" sz="1800" b="0" i="0" u="none" strike="noStrike" kern="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3">
            <a:extLst>
              <a:ext uri="{FF2B5EF4-FFF2-40B4-BE49-F238E27FC236}">
                <a16:creationId xmlns:a16="http://schemas.microsoft.com/office/drawing/2014/main" xmlns="" id="{F5E2CDA4-676A-4396-B36C-68F926053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xmlns="" id="{63C36E8D-A5E8-4A62-B63E-4B6F5EE7C3D5}"/>
              </a:ext>
            </a:extLst>
          </p:cNvPr>
          <p:cNvSpPr txBox="1"/>
          <p:nvPr/>
        </p:nvSpPr>
        <p:spPr>
          <a:xfrm>
            <a:off x="852851" y="580296"/>
            <a:ext cx="10533183" cy="36933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Zaključci – radionica elektrotehnika i računalstvo</a:t>
            </a: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 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Održivost centara – na koji način osigurati održivost centra nakon završetka projekta od pet godina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Smještajni  kapaciteti  - svi centri iskazuju potrebu za smještajnim kapacitetima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Zakonska regulativa rada centara – poglavito u smislu položaja na tržištu rada – ostvarivanje prihoda centara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Zapošljavanje osoba  potrebnih za rad centra (kuhari konobari, sobarice, spremačice......)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Uvođenje novih zanimanja – zamjena jednog zanimanja drugim ili povećanje broja razreda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Plaćanje ljudi koji rade na projektu – od kada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A6EADFA3-8902-42E3-AC69-F5FE2DF1C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xmlns="" id="{996A3D01-16BA-4500-B32B-7200991A9ADC}"/>
              </a:ext>
            </a:extLst>
          </p:cNvPr>
          <p:cNvSpPr txBox="1"/>
          <p:nvPr/>
        </p:nvSpPr>
        <p:spPr>
          <a:xfrm>
            <a:off x="816047" y="1041611"/>
            <a:ext cx="10064279" cy="461665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Sisak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Samostalno djeluje od 1992. godine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Ostvarivanje odgojno obrazovnih programa iz područja:</a:t>
            </a:r>
          </a:p>
          <a:p>
            <a:pPr marL="1200150" marR="0" lvl="2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Strojarstva - strojarski računalni tehničar</a:t>
            </a:r>
          </a:p>
          <a:p>
            <a:pPr marL="1200150" marR="0" lvl="2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Elektrotehnike i računalstva – tehničar za električne strojeve s primijenjenim  računalstvom</a:t>
            </a:r>
          </a:p>
          <a:p>
            <a:pPr marL="3943349" marR="0" lvl="8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tehničar za elektroniku</a:t>
            </a:r>
          </a:p>
          <a:p>
            <a:pPr marL="3943349" marR="0" lvl="8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tehničar za računalstvo</a:t>
            </a:r>
          </a:p>
          <a:p>
            <a:pPr marL="1200150" marR="0" lvl="2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Geologije, rudarstva, naftne i kemijske tehnologije – ekološki tehničar</a:t>
            </a:r>
          </a:p>
          <a:p>
            <a:pPr marL="1200150" marR="0" lvl="2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Izvođenje programa osposobljavanja i usavršavanja  - Obrazovanje odraslih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Obavljanje poslova posredovanja za povremeni rad redovnih učenika – Učenički servis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458 učenika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66 zaposlenika – 47 nastavnika, 5 suradnika u nastavi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75EB6F92-0B40-4B16-A81C-967A7BCCC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xmlns="" id="{979C78F9-128A-40CE-83B6-BBDBDBC633D6}"/>
              </a:ext>
            </a:extLst>
          </p:cNvPr>
          <p:cNvSpPr txBox="1"/>
          <p:nvPr/>
        </p:nvSpPr>
        <p:spPr>
          <a:xfrm>
            <a:off x="816047" y="1041611"/>
            <a:ext cx="10064279" cy="54476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Sisak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Centar za nove tehnologije – počeo sa radom 2004./2005.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e-dnevnik od 20012./2913.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Sudjelovanje u projektu e-škole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Sudjelovanje na brojnim izložbama inovacija – Kastav, Arca Bakar – zlatne i srebrne medalje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Povelja za mobilnost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Regionalni centar kompetencija – sektor elektrotehnika i računalstvo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NAGRADE: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ZLATNA KUNA  - nagrada Hrvatske gospodarske komore za poticanje inovativnosti u nastavi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ZLATNA VIKTORIJA – nagrada Turističke zajednice Grada Sisak za promicanje obnovljivih izvora energije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GODIŠNJA NAGRADA SISAČKO – MOSLAVAČKE ŽUPANIJE – za iznimna postignuća u proteklom jednogodišnjem razdoblju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xmlns="" id="{8F495010-38AB-49B5-A7EF-5428B5B45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3">
            <a:extLst>
              <a:ext uri="{FF2B5EF4-FFF2-40B4-BE49-F238E27FC236}">
                <a16:creationId xmlns:a16="http://schemas.microsoft.com/office/drawing/2014/main" xmlns="" id="{2C50E420-DC06-429C-8EFF-9DC41158999B}"/>
              </a:ext>
            </a:extLst>
          </p:cNvPr>
          <p:cNvSpPr txBox="1"/>
          <p:nvPr/>
        </p:nvSpPr>
        <p:spPr>
          <a:xfrm>
            <a:off x="816047" y="1041611"/>
            <a:ext cx="10064279" cy="433965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Sisak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PROJETI – do sada 28 projekata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Od toga nositelji u 17 projekata a partneri u 11 projektat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Ukupna sredstva povučena iz EU fondova – 1.177.662,40 Eura i 1.567.004,10 kuna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EU fodovi – CARDS 2003, IPA ESF, ERASMUS+, Fond za zaštitu okoliša i energetsku učinkovitost, sponzori, županija Sisačko - moslavačka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2">
            <a:extLst>
              <a:ext uri="{FF2B5EF4-FFF2-40B4-BE49-F238E27FC236}">
                <a16:creationId xmlns:a16="http://schemas.microsoft.com/office/drawing/2014/main" xmlns="" id="{61206CF9-26F6-47BF-BD5F-08C78358E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3">
            <a:extLst>
              <a:ext uri="{FF2B5EF4-FFF2-40B4-BE49-F238E27FC236}">
                <a16:creationId xmlns:a16="http://schemas.microsoft.com/office/drawing/2014/main" xmlns="" id="{2BA562F6-1DAD-40D1-9AF5-7DB88DF39F0A}"/>
              </a:ext>
            </a:extLst>
          </p:cNvPr>
          <p:cNvSpPr txBox="1"/>
          <p:nvPr/>
        </p:nvSpPr>
        <p:spPr>
          <a:xfrm>
            <a:off x="791111" y="565080"/>
            <a:ext cx="10808418" cy="489364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Sisak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UTRKA SOLARNIH AUTOMOBILA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Do sada održano 6 utrka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6. utrci sudjelovale 22 školske ekipe: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Industrijsko-obrtnička škola Slavonski Brod, Srednja strukovna škola Velika Gorica, Elektrotehnička i prometna škola Osijek, Strukovna škola Vice Vlatkovića Zadar, Tehnička škola Kutina, Tehnička škola Sisak,  Elektroindustrijska i obrtnička škola  Rijeka, Srednja škola Novska, Srednja škola Slunj, Strukovna škola Gospić, Elektrotehnička i ekonomska škola Nova Gradiška, Obrtnička i tehnička škola Ogulin, Srednja škola Otočac, Obrtnička i tehnička škola Dudbr</a:t>
            </a: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vnik, Šolski center Krško-Sevnica iz Slovenije, Srednja strukovna škola Posušje iz BiH te Fakultet elektrotehnike, računarstva i informacijskih tehnologija Osijek</a:t>
            </a: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F21C8BA1-6CDB-4E41-9C90-F0E1B89723F0}"/>
              </a:ext>
            </a:extLst>
          </p:cNvPr>
          <p:cNvSpPr txBox="1"/>
          <p:nvPr/>
        </p:nvSpPr>
        <p:spPr>
          <a:xfrm>
            <a:off x="1058235" y="698647"/>
            <a:ext cx="10325523" cy="39703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Republika Hrvatska, Slovenija, Bosna i Hercegovina, Francuska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dosadašnjim utrkama sudjelovalo je ukupno najmanje 130 mentora i 350 učenika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zadnjih pet utrka potrošeno je 1.567.004,10 kuna – sredstva koja je osigurala Tehnička škola Sisak zajedno sa sponzorima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7. utrci sudjelovat će najmanje 25 srednjih strukovnih škola iz RH i dvije iz inozemstva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Utrka se sastoji od – izložbe električnih automobila i prezentacijske vožnje solarnih automobila</a:t>
            </a:r>
          </a:p>
          <a:p>
            <a:pPr marL="2114549" marR="0" lvl="4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konferencije o solarnim i električnim automobilima</a:t>
            </a:r>
          </a:p>
          <a:p>
            <a:pPr marL="2114549" marR="0" lvl="4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utrke solarnih automobila ulicama Grada Siska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" name="Slika 3">
            <a:extLst>
              <a:ext uri="{FF2B5EF4-FFF2-40B4-BE49-F238E27FC236}">
                <a16:creationId xmlns:a16="http://schemas.microsoft.com/office/drawing/2014/main" xmlns="" id="{FC00CB70-12CE-487F-85E6-96C9DE670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xmlns="" id="{7F809FC6-C25D-4432-BE30-6ED455252000}"/>
              </a:ext>
            </a:extLst>
          </p:cNvPr>
          <p:cNvSpPr/>
          <p:nvPr/>
        </p:nvSpPr>
        <p:spPr>
          <a:xfrm>
            <a:off x="893853" y="712317"/>
            <a:ext cx="10027575" cy="160043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SISAK</a:t>
            </a: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/>
            </a:r>
            <a:b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hr-HR" sz="4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REGIONALNI CENTAR KOMPETENCIJA</a:t>
            </a:r>
            <a:r>
              <a:rPr lang="hr-H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/>
            </a:r>
            <a:br>
              <a:rPr lang="hr-H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sektor elektrotehnika i računalstvo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xmlns="" id="{239CACE9-D23F-47D8-84D8-C8E79AA7BE7D}"/>
              </a:ext>
            </a:extLst>
          </p:cNvPr>
          <p:cNvSpPr txBox="1"/>
          <p:nvPr/>
        </p:nvSpPr>
        <p:spPr>
          <a:xfrm>
            <a:off x="1037688" y="2685355"/>
            <a:ext cx="10171419" cy="23083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Popunjavanje upitnika MZO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Nakon ocjenjivanja – treće mjesto u sektoru elektrotehnike i računalstva 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Sisačko – moslavačka županija kandidira Tehničku školu Sisak za Regionalni centar kompetencija u sektoru elektrotehnika i računalstvo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MZO donosi Odluku o imenovanju Regionalih centara kompetencija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E953BFC4-0962-4512-AE03-179457376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548" y="5120511"/>
            <a:ext cx="4799722" cy="118212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2">
            <a:extLst>
              <a:ext uri="{FF2B5EF4-FFF2-40B4-BE49-F238E27FC236}">
                <a16:creationId xmlns:a16="http://schemas.microsoft.com/office/drawing/2014/main" xmlns="" id="{140CA73C-61DE-4C37-9A93-4CE39CCCCF35}"/>
              </a:ext>
            </a:extLst>
          </p:cNvPr>
          <p:cNvSpPr txBox="1"/>
          <p:nvPr/>
        </p:nvSpPr>
        <p:spPr>
          <a:xfrm>
            <a:off x="904122" y="698647"/>
            <a:ext cx="7346024" cy="56323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Ugovori o suradnji sklopljeni su sa: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ELEKTROTEHNIČKA I EKONOMSKA ŠKOLA NOVA GRADIŠKA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ELEKTROTEHNIČKA I PROMETNA ŠKOLA OSIJEK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ELEKTROTEHNIČKA ŠKOLA – SPLIT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INDUSTRIJSKO-OBRTNIČKA ŠKOLA SISAK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INDUSTRIJSKO-OBRTNIČKA ŠKOLA SLAVONSKI BROD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OBRTNIČKA I TEHNIČKA ŠKOLA DUBROVNIK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SREDNJA ŠKOLA GLINA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STRUKOVNA ŠKOLA VICE VLATKOVIĆA ZADAR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KUTINA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TEHNIČKA ŠKOLA SLAVONSKI BROD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 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SVEUČILIŠTE JOSIPA JURJA STROSSMAYERA U OSIJEKU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SVEUČILIŠTE JOSIPA JURJA STROSSMAYERA U OSIJEKU,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STROJARSKI FAKULTET U SLAVONSKOM BRODU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SVEUČILIŠTE U ZAGREBU METALURŠKI FAKULTET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HRVATSKA GOSPODARSKA KOMORA – ŽUPANIJSKA KOMORA SISAK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ekstniOkvir 3">
            <a:extLst>
              <a:ext uri="{FF2B5EF4-FFF2-40B4-BE49-F238E27FC236}">
                <a16:creationId xmlns:a16="http://schemas.microsoft.com/office/drawing/2014/main" xmlns="" id="{917D509A-7F27-49E4-96DC-F23C39A6AC12}"/>
              </a:ext>
            </a:extLst>
          </p:cNvPr>
          <p:cNvSpPr txBox="1"/>
          <p:nvPr/>
        </p:nvSpPr>
        <p:spPr>
          <a:xfrm>
            <a:off x="7243282" y="1114141"/>
            <a:ext cx="3965825" cy="480131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ABS SISAK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ADRIATIC AEROSPACE ASSOCIATION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APPLIED CERAMICS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ATRONIX STUDIOS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HIDRAULIKA KUTINA D.D. 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HIPP CROATIA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LIPOVICA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MMM-VUKELIĆ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OPTIPLAST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PETROKEMIJA D.D.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RWE ENERGIJA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SELK D.D.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SIEMENS D.D.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SI-MO-RA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SUNCECO INC.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SUPER DIGITAL D.O.O.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2">
            <a:extLst>
              <a:ext uri="{FF2B5EF4-FFF2-40B4-BE49-F238E27FC236}">
                <a16:creationId xmlns:a16="http://schemas.microsoft.com/office/drawing/2014/main" xmlns="" id="{E3A08632-2B66-4F4F-8316-899CEA5BB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7167" y="5289319"/>
            <a:ext cx="4114315" cy="101331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kstniOkvir 3">
            <a:extLst>
              <a:ext uri="{FF2B5EF4-FFF2-40B4-BE49-F238E27FC236}">
                <a16:creationId xmlns:a16="http://schemas.microsoft.com/office/drawing/2014/main" xmlns="" id="{83D5F51A-8A5D-4B61-ACEC-0E03ECF01103}"/>
              </a:ext>
            </a:extLst>
          </p:cNvPr>
          <p:cNvSpPr txBox="1"/>
          <p:nvPr/>
        </p:nvSpPr>
        <p:spPr>
          <a:xfrm>
            <a:off x="1181523" y="842482"/>
            <a:ext cx="10356348" cy="56323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Namjena RCK je stvoriti konkurentnu radnu snagu u SMŽ i RH okrenuta novim tehnologijama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koje sa sobom donosi „industrija 4.0”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Robotika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Automatizacija proizvodnje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3D tehnologija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IKT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Električna i solarna vozila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Obnovljivi izvori energije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Svemirske tehnologije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Obrazovanje: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učenika Tehničke škole Sisak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ostalih škola s kojima Tehnička škola ima potpisan ugovor o suradnji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Zaposlenika u poduzećima s kojima škola ima potpisan ugovor o suradnji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Mentora u poduzećima koji će voditi praktičnu nastavu učenika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Nezaposlenih osoba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Ostalih škola iz RH i inozemstva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hr-H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Odraslih polaznika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hr-H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2619</TotalTime>
  <Words>830</Words>
  <Application>Microsoft Office PowerPoint</Application>
  <PresentationFormat>Široki zaslon</PresentationFormat>
  <Paragraphs>163</Paragraphs>
  <Slides>18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Retrospektiva</vt:lpstr>
      <vt:lpstr>TEHNIČKA ŠKOLA SISAK REGIONALNI CENTAR KOMPETENCIJA sektor elektrotehnika i računalstvo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TEHNIČKA ŠKOLA SISAK REGIONALNI CENTAR KOMPETENCIJA sektor elektrotehnika i računalstvo</dc:title>
  <dc:creator>Davor Malović</dc:creator>
  <cp:lastModifiedBy>Čedomir Ružić</cp:lastModifiedBy>
  <cp:revision>23</cp:revision>
  <dcterms:created xsi:type="dcterms:W3CDTF">2019-01-11T20:07:26Z</dcterms:created>
  <dcterms:modified xsi:type="dcterms:W3CDTF">2019-01-16T10:38:13Z</dcterms:modified>
</cp:coreProperties>
</file>