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556" r:id="rId2"/>
    <p:sldId id="560" r:id="rId3"/>
    <p:sldId id="592" r:id="rId4"/>
    <p:sldId id="580" r:id="rId5"/>
    <p:sldId id="593" r:id="rId6"/>
    <p:sldId id="594" r:id="rId7"/>
    <p:sldId id="586" r:id="rId8"/>
    <p:sldId id="596" r:id="rId9"/>
    <p:sldId id="604" r:id="rId10"/>
    <p:sldId id="607" r:id="rId11"/>
    <p:sldId id="606" r:id="rId12"/>
    <p:sldId id="597" r:id="rId13"/>
    <p:sldId id="599" r:id="rId14"/>
    <p:sldId id="598" r:id="rId15"/>
    <p:sldId id="600" r:id="rId16"/>
    <p:sldId id="602" r:id="rId17"/>
    <p:sldId id="605" r:id="rId18"/>
    <p:sldId id="569" r:id="rId19"/>
  </p:sldIdLst>
  <p:sldSz cx="12188825" cy="6858000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Presentation" id="{F52B206D-DCD8-7244-B8EF-E7B4DC37A055}">
          <p14:sldIdLst>
            <p14:sldId id="556"/>
            <p14:sldId id="560"/>
            <p14:sldId id="592"/>
            <p14:sldId id="580"/>
            <p14:sldId id="593"/>
            <p14:sldId id="594"/>
            <p14:sldId id="586"/>
            <p14:sldId id="596"/>
            <p14:sldId id="604"/>
            <p14:sldId id="607"/>
            <p14:sldId id="606"/>
            <p14:sldId id="597"/>
            <p14:sldId id="599"/>
            <p14:sldId id="598"/>
            <p14:sldId id="600"/>
            <p14:sldId id="602"/>
            <p14:sldId id="605"/>
            <p14:sldId id="569"/>
          </p14:sldIdLst>
        </p14:section>
        <p14:section name="Resources" id="{CD8381D1-5F0A-C446-B84F-524D84F3A30F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744">
          <p15:clr>
            <a:srgbClr val="A4A3A4"/>
          </p15:clr>
        </p15:guide>
        <p15:guide id="3" orient="horz" pos="960">
          <p15:clr>
            <a:srgbClr val="A4A3A4"/>
          </p15:clr>
        </p15:guide>
        <p15:guide id="4" orient="horz" pos="1248">
          <p15:clr>
            <a:srgbClr val="A4A3A4"/>
          </p15:clr>
        </p15:guide>
        <p15:guide id="5" pos="3839">
          <p15:clr>
            <a:srgbClr val="A4A3A4"/>
          </p15:clr>
        </p15:guide>
        <p15:guide id="6" pos="7343">
          <p15:clr>
            <a:srgbClr val="A4A3A4"/>
          </p15:clr>
        </p15:guide>
        <p15:guide id="7" pos="335">
          <p15:clr>
            <a:srgbClr val="A4A3A4"/>
          </p15:clr>
        </p15:guide>
        <p15:guide id="8" pos="453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493728"/>
    <a:srgbClr val="D8E1E6"/>
    <a:srgbClr val="58595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D27102A9-8310-4765-A935-A1911B00CA5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9" autoAdjust="0"/>
    <p:restoredTop sz="85812" autoAdjust="0"/>
  </p:normalViewPr>
  <p:slideViewPr>
    <p:cSldViewPr snapToGrid="0">
      <p:cViewPr varScale="1">
        <p:scale>
          <a:sx n="58" d="100"/>
          <a:sy n="58" d="100"/>
        </p:scale>
        <p:origin x="-1020" y="-90"/>
      </p:cViewPr>
      <p:guideLst>
        <p:guide orient="horz" pos="2160"/>
        <p:guide orient="horz" pos="3744"/>
        <p:guide orient="horz" pos="960"/>
        <p:guide orient="horz" pos="1248"/>
        <p:guide pos="3839"/>
        <p:guide pos="7343"/>
        <p:guide pos="335"/>
        <p:guide pos="4534"/>
      </p:guideLst>
    </p:cSldViewPr>
  </p:slideViewPr>
  <p:outlineViewPr>
    <p:cViewPr>
      <p:scale>
        <a:sx n="33" d="100"/>
        <a:sy n="33" d="100"/>
      </p:scale>
      <p:origin x="0" y="1974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21AA6-70BE-4FDE-A8DC-DB381A688FD8}" type="datetimeFigureOut">
              <a:rPr lang="en-US"/>
              <a:pPr/>
              <a:t>5/7/2019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E47EA-D299-42CE-88BF-4E1035596DA5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19668118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381000"/>
            <a:ext cx="4572000" cy="257309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3124200"/>
            <a:ext cx="6096000" cy="5334000"/>
          </a:xfrm>
          <a:prstGeom prst="rect">
            <a:avLst/>
          </a:prstGeom>
        </p:spPr>
        <p:txBody>
          <a:bodyPr vert="horz" lIns="0" tIns="0" rIns="0" bIns="91440" rtlCol="0">
            <a:normAutofit/>
          </a:bodyPr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1000" y="8610600"/>
            <a:ext cx="4648200" cy="227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15000" y="8610600"/>
            <a:ext cx="762000" cy="2270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2D9AE-7182-4680-8F79-479C4181FF08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9731149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Bef>
        <a:spcPts val="600"/>
      </a:spcBef>
      <a:defRPr sz="1100" kern="1200">
        <a:solidFill>
          <a:srgbClr val="000000"/>
        </a:solidFill>
        <a:latin typeface="+mn-lt"/>
        <a:ea typeface="+mn-ea"/>
        <a:cs typeface="+mn-cs"/>
      </a:defRPr>
    </a:lvl1pPr>
    <a:lvl2pPr marL="228600" indent="-114300" algn="l" defTabSz="914400" rtl="0" eaLnBrk="1" latinLnBrk="0" hangingPunct="1">
      <a:spcBef>
        <a:spcPts val="600"/>
      </a:spcBef>
      <a:buFont typeface="Arial" panose="020B0604020202020204" pitchFamily="34" charset="0"/>
      <a:buChar char="•"/>
      <a:defRPr sz="1050" kern="1200">
        <a:solidFill>
          <a:srgbClr val="000000"/>
        </a:solidFill>
        <a:latin typeface="+mn-lt"/>
        <a:ea typeface="+mn-ea"/>
        <a:cs typeface="+mn-cs"/>
      </a:defRPr>
    </a:lvl2pPr>
    <a:lvl3pPr marL="400050" indent="-114300" algn="l" defTabSz="914400" rtl="0" eaLnBrk="1" latinLnBrk="0" hangingPunct="1">
      <a:spcBef>
        <a:spcPts val="600"/>
      </a:spcBef>
      <a:buFont typeface="Arial" panose="020B0604020202020204" pitchFamily="34" charset="0"/>
      <a:buChar char="–"/>
      <a:defRPr sz="900" kern="1200">
        <a:solidFill>
          <a:srgbClr val="000000"/>
        </a:solidFill>
        <a:latin typeface="+mn-lt"/>
        <a:ea typeface="+mn-ea"/>
        <a:cs typeface="+mn-cs"/>
      </a:defRPr>
    </a:lvl3pPr>
    <a:lvl4pPr marL="571500" indent="-114300" algn="l" defTabSz="914400" rtl="0" eaLnBrk="1" latinLnBrk="0" hangingPunct="1">
      <a:spcBef>
        <a:spcPts val="600"/>
      </a:spcBef>
      <a:buFont typeface="Arial" panose="020B0604020202020204" pitchFamily="34" charset="0"/>
      <a:buChar char="•"/>
      <a:defRPr sz="900" kern="1200">
        <a:solidFill>
          <a:srgbClr val="000000"/>
        </a:solidFill>
        <a:latin typeface="+mn-lt"/>
        <a:ea typeface="+mn-ea"/>
        <a:cs typeface="+mn-cs"/>
      </a:defRPr>
    </a:lvl4pPr>
    <a:lvl5pPr marL="742950" indent="-114300" algn="l" defTabSz="914400" rtl="0" eaLnBrk="1" latinLnBrk="0" hangingPunct="1">
      <a:spcBef>
        <a:spcPts val="600"/>
      </a:spcBef>
      <a:buFont typeface="Arial" panose="020B0604020202020204" pitchFamily="34" charset="0"/>
      <a:buChar char="–"/>
      <a:defRPr sz="800" kern="1200">
        <a:solidFill>
          <a:srgbClr val="000000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77999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927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9272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9272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9272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9272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9272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762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9272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0882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98030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3389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762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7628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762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927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927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381000"/>
            <a:ext cx="4572000" cy="25733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2D9AE-7182-4680-8F79-479C4181FF0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927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-Orange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 descr="Full slide 4-color photo can be inserted here">
            <a:extLst>
              <a:ext uri="{FF2B5EF4-FFF2-40B4-BE49-F238E27FC236}">
                <a16:creationId xmlns="" xmlns:a16="http://schemas.microsoft.com/office/drawing/2014/main" id="{2876CA9D-CF8C-AE48-AE57-7F1052D19154}"/>
              </a:ext>
            </a:extLst>
          </p:cNvPr>
          <p:cNvSpPr/>
          <p:nvPr userDrawn="1"/>
        </p:nvSpPr>
        <p:spPr bwMode="hidden">
          <a:xfrm>
            <a:off x="0" y="3880306"/>
            <a:ext cx="12188825" cy="2977694"/>
          </a:xfrm>
          <a:prstGeom prst="rect">
            <a:avLst/>
          </a:prstGeom>
          <a:gradFill>
            <a:gsLst>
              <a:gs pos="60000">
                <a:srgbClr val="493728">
                  <a:alpha val="0"/>
                </a:srgbClr>
              </a:gs>
              <a:gs pos="100000">
                <a:srgbClr val="493728">
                  <a:alpha val="2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Rectangle 14" descr="Full slide 4-color photo can be inserted here">
            <a:extLst>
              <a:ext uri="{FF2B5EF4-FFF2-40B4-BE49-F238E27FC236}">
                <a16:creationId xmlns="" xmlns:a16="http://schemas.microsoft.com/office/drawing/2014/main" id="{913A6932-195B-E04C-9F17-98774AB52B4D}"/>
              </a:ext>
            </a:extLst>
          </p:cNvPr>
          <p:cNvSpPr/>
          <p:nvPr userDrawn="1"/>
        </p:nvSpPr>
        <p:spPr bwMode="hidden">
          <a:xfrm>
            <a:off x="0" y="451"/>
            <a:ext cx="12188825" cy="6858000"/>
          </a:xfrm>
          <a:prstGeom prst="rect">
            <a:avLst/>
          </a:prstGeom>
          <a:gradFill>
            <a:gsLst>
              <a:gs pos="0">
                <a:srgbClr val="493728">
                  <a:alpha val="0"/>
                </a:srgbClr>
              </a:gs>
              <a:gs pos="100000">
                <a:srgbClr val="493728">
                  <a:alpha val="30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D0A247FB-16F8-4D43-9803-22E55BD125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88824" cy="6856213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D0ACFD-6507-314C-9990-ECD0B900DFB9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Confidential – Oracle Internal/Restricted/Highly Restricted</a:t>
            </a:r>
            <a:endParaRPr/>
          </a:p>
        </p:txBody>
      </p:sp>
      <p:pic>
        <p:nvPicPr>
          <p:cNvPr id="8" name="Red Badge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1814" y="739775"/>
            <a:ext cx="68580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1814" y="3429451"/>
            <a:ext cx="6858000" cy="251414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presenter’s name, title, division/business unit/organization and date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31762" y="2286000"/>
            <a:ext cx="6858000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subtitle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chemeClr val="tx1"/>
                </a:solidFill>
              </a:rPr>
              <a:t>Copyright © </a:t>
            </a:r>
            <a:r>
              <a:rPr lang="is-IS" sz="850" dirty="0">
                <a:solidFill>
                  <a:schemeClr val="tx1"/>
                </a:solidFill>
              </a:rPr>
              <a:t>2018</a:t>
            </a:r>
            <a:r>
              <a:rPr lang="en-US" sz="850" dirty="0">
                <a:solidFill>
                  <a:schemeClr val="tx1"/>
                </a:solidFill>
              </a:rPr>
              <a:t>, Oracle and/or its affiliates. All rights reserved.  |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669" y="282575"/>
            <a:ext cx="2009671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0644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with Picture-Orange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 descr="Full slide 4-color photo can be inserted here">
            <a:extLst>
              <a:ext uri="{FF2B5EF4-FFF2-40B4-BE49-F238E27FC236}">
                <a16:creationId xmlns="" xmlns:a16="http://schemas.microsoft.com/office/drawing/2014/main" id="{EDCE5F9E-DAE6-7740-B769-0364955FDF45}"/>
              </a:ext>
            </a:extLst>
          </p:cNvPr>
          <p:cNvSpPr/>
          <p:nvPr userDrawn="1"/>
        </p:nvSpPr>
        <p:spPr bwMode="hidden">
          <a:xfrm>
            <a:off x="0" y="451"/>
            <a:ext cx="12188825" cy="6858000"/>
          </a:xfrm>
          <a:prstGeom prst="rect">
            <a:avLst/>
          </a:prstGeom>
          <a:gradFill>
            <a:gsLst>
              <a:gs pos="0">
                <a:srgbClr val="493728">
                  <a:alpha val="0"/>
                </a:srgbClr>
              </a:gs>
              <a:gs pos="100000">
                <a:srgbClr val="493728">
                  <a:alpha val="30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Graphic Overlay">
            <a:extLst>
              <a:ext uri="{FF2B5EF4-FFF2-40B4-BE49-F238E27FC236}">
                <a16:creationId xmlns="" xmlns:a16="http://schemas.microsoft.com/office/drawing/2014/main" id="{26F1F8C7-D1DD-164F-93DA-BB67E63A20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  <a:noFill/>
        </p:spPr>
      </p:pic>
      <p:sp>
        <p:nvSpPr>
          <p:cNvPr id="19" name="Frame">
            <a:extLst>
              <a:ext uri="{FF2B5EF4-FFF2-40B4-BE49-F238E27FC236}">
                <a16:creationId xmlns="" xmlns:a16="http://schemas.microsoft.com/office/drawing/2014/main" id="{67911D10-897A-3C46-9308-4518F63552A2}"/>
              </a:ext>
            </a:extLst>
          </p:cNvPr>
          <p:cNvSpPr>
            <a:spLocks noChangeAspect="1"/>
          </p:cNvSpPr>
          <p:nvPr userDrawn="1"/>
        </p:nvSpPr>
        <p:spPr bwMode="gray">
          <a:xfrm>
            <a:off x="-3175" y="0"/>
            <a:ext cx="12192000" cy="6858000"/>
          </a:xfrm>
          <a:custGeom>
            <a:avLst/>
            <a:gdLst>
              <a:gd name="connsiteX0" fmla="*/ 193548 w 12192000"/>
              <a:gd name="connsiteY0" fmla="*/ 195560 h 6858000"/>
              <a:gd name="connsiteX1" fmla="*/ 193548 w 12192000"/>
              <a:gd name="connsiteY1" fmla="*/ 6404336 h 6858000"/>
              <a:gd name="connsiteX2" fmla="*/ 11998452 w 12192000"/>
              <a:gd name="connsiteY2" fmla="*/ 6404336 h 6858000"/>
              <a:gd name="connsiteX3" fmla="*/ 11998452 w 12192000"/>
              <a:gd name="connsiteY3" fmla="*/ 19556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93548" y="195560"/>
                </a:moveTo>
                <a:lnTo>
                  <a:pt x="193548" y="6404336"/>
                </a:lnTo>
                <a:lnTo>
                  <a:pt x="11998452" y="6404336"/>
                </a:lnTo>
                <a:lnTo>
                  <a:pt x="11998452" y="19556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8E1E6"/>
          </a:solidFill>
          <a:ln w="15875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813" y="2600324"/>
            <a:ext cx="4844859" cy="1371600"/>
          </a:xfrm>
        </p:spPr>
        <p:txBody>
          <a:bodyPr anchor="b"/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813" y="4038598"/>
            <a:ext cx="4844859" cy="91440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</a:lstStyle>
          <a:p>
            <a:fld id="{51E0D0DE-9C33-AE4C-B56A-C60264CA88B3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</a:lstStyle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</a:lstStyle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pic>
        <p:nvPicPr>
          <p:cNvPr id="16" name="Red Badge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rgbClr val="58595B"/>
                </a:solidFill>
              </a:rPr>
              <a:t>Copyright © </a:t>
            </a:r>
            <a:r>
              <a:rPr lang="is-IS" sz="850" dirty="0">
                <a:solidFill>
                  <a:srgbClr val="58595B"/>
                </a:solidFill>
              </a:rPr>
              <a:t>2018</a:t>
            </a:r>
            <a:r>
              <a:rPr lang="en-US" sz="850" dirty="0">
                <a:solidFill>
                  <a:srgbClr val="58595B"/>
                </a:solidFill>
              </a:rPr>
              <a:t>, Oracle and/or its affiliates. All rights reserved.  |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358" y="282575"/>
            <a:ext cx="2010138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72616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with Picture-Red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 descr="Full slide 4-color photo can be inserted here">
            <a:extLst>
              <a:ext uri="{FF2B5EF4-FFF2-40B4-BE49-F238E27FC236}">
                <a16:creationId xmlns="" xmlns:a16="http://schemas.microsoft.com/office/drawing/2014/main" id="{85577B74-A7E9-F540-AE8C-66C151D05320}"/>
              </a:ext>
            </a:extLst>
          </p:cNvPr>
          <p:cNvSpPr/>
          <p:nvPr userDrawn="1"/>
        </p:nvSpPr>
        <p:spPr bwMode="hidden">
          <a:xfrm>
            <a:off x="0" y="451"/>
            <a:ext cx="12188825" cy="6858000"/>
          </a:xfrm>
          <a:prstGeom prst="rect">
            <a:avLst/>
          </a:prstGeom>
          <a:gradFill>
            <a:gsLst>
              <a:gs pos="0">
                <a:srgbClr val="493728">
                  <a:alpha val="0"/>
                </a:srgbClr>
              </a:gs>
              <a:gs pos="100000">
                <a:srgbClr val="493728">
                  <a:alpha val="30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Graphic Overlay">
            <a:extLst>
              <a:ext uri="{FF2B5EF4-FFF2-40B4-BE49-F238E27FC236}">
                <a16:creationId xmlns="" xmlns:a16="http://schemas.microsoft.com/office/drawing/2014/main" id="{D5323968-EFB7-3543-A4C9-9A3F261BFD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  <a:noFill/>
        </p:spPr>
      </p:pic>
      <p:sp>
        <p:nvSpPr>
          <p:cNvPr id="19" name="Frame">
            <a:extLst>
              <a:ext uri="{FF2B5EF4-FFF2-40B4-BE49-F238E27FC236}">
                <a16:creationId xmlns="" xmlns:a16="http://schemas.microsoft.com/office/drawing/2014/main" id="{67911D10-897A-3C46-9308-4518F63552A2}"/>
              </a:ext>
            </a:extLst>
          </p:cNvPr>
          <p:cNvSpPr>
            <a:spLocks noChangeAspect="1"/>
          </p:cNvSpPr>
          <p:nvPr userDrawn="1"/>
        </p:nvSpPr>
        <p:spPr bwMode="gray">
          <a:xfrm>
            <a:off x="-3175" y="0"/>
            <a:ext cx="12192000" cy="6858000"/>
          </a:xfrm>
          <a:custGeom>
            <a:avLst/>
            <a:gdLst>
              <a:gd name="connsiteX0" fmla="*/ 193548 w 12192000"/>
              <a:gd name="connsiteY0" fmla="*/ 195560 h 6858000"/>
              <a:gd name="connsiteX1" fmla="*/ 193548 w 12192000"/>
              <a:gd name="connsiteY1" fmla="*/ 6404336 h 6858000"/>
              <a:gd name="connsiteX2" fmla="*/ 11998452 w 12192000"/>
              <a:gd name="connsiteY2" fmla="*/ 6404336 h 6858000"/>
              <a:gd name="connsiteX3" fmla="*/ 11998452 w 12192000"/>
              <a:gd name="connsiteY3" fmla="*/ 19556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93548" y="195560"/>
                </a:moveTo>
                <a:lnTo>
                  <a:pt x="193548" y="6404336"/>
                </a:lnTo>
                <a:lnTo>
                  <a:pt x="11998452" y="6404336"/>
                </a:lnTo>
                <a:lnTo>
                  <a:pt x="11998452" y="19556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8E1E6"/>
          </a:solidFill>
          <a:ln w="15875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813" y="2600324"/>
            <a:ext cx="4844859" cy="1371600"/>
          </a:xfrm>
        </p:spPr>
        <p:txBody>
          <a:bodyPr anchor="b"/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813" y="4038598"/>
            <a:ext cx="4844859" cy="91440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</a:lstStyle>
          <a:p>
            <a:fld id="{51E0D0DE-9C33-AE4C-B56A-C60264CA88B3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</a:lstStyle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</a:lstStyle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pic>
        <p:nvPicPr>
          <p:cNvPr id="16" name="Red Badge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rgbClr val="58595B"/>
                </a:solidFill>
              </a:rPr>
              <a:t>Copyright © </a:t>
            </a:r>
            <a:r>
              <a:rPr lang="is-IS" sz="850" dirty="0">
                <a:solidFill>
                  <a:srgbClr val="58595B"/>
                </a:solidFill>
              </a:rPr>
              <a:t>2018</a:t>
            </a:r>
            <a:r>
              <a:rPr lang="en-US" sz="850" dirty="0">
                <a:solidFill>
                  <a:srgbClr val="58595B"/>
                </a:solidFill>
              </a:rPr>
              <a:t>, Oracle and/or its affiliates. All rights reserved.  |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358" y="282575"/>
            <a:ext cx="2010138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14175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with Picture-Blue-Red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 descr="Full slide 4-color photo can be inserted here">
            <a:extLst>
              <a:ext uri="{FF2B5EF4-FFF2-40B4-BE49-F238E27FC236}">
                <a16:creationId xmlns="" xmlns:a16="http://schemas.microsoft.com/office/drawing/2014/main" id="{0278B46A-F6CF-214E-80E8-488A55000DA9}"/>
              </a:ext>
            </a:extLst>
          </p:cNvPr>
          <p:cNvSpPr/>
          <p:nvPr userDrawn="1"/>
        </p:nvSpPr>
        <p:spPr bwMode="hidden">
          <a:xfrm>
            <a:off x="0" y="451"/>
            <a:ext cx="12188825" cy="6858000"/>
          </a:xfrm>
          <a:prstGeom prst="rect">
            <a:avLst/>
          </a:prstGeom>
          <a:gradFill>
            <a:gsLst>
              <a:gs pos="0">
                <a:srgbClr val="493728">
                  <a:alpha val="0"/>
                </a:srgbClr>
              </a:gs>
              <a:gs pos="100000">
                <a:srgbClr val="493728">
                  <a:alpha val="30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20" name="Graphic Overlay">
            <a:extLst>
              <a:ext uri="{FF2B5EF4-FFF2-40B4-BE49-F238E27FC236}">
                <a16:creationId xmlns="" xmlns:a16="http://schemas.microsoft.com/office/drawing/2014/main" id="{2F63DD03-8D66-1A47-99C9-AE3604BE40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88824" cy="6856213"/>
          </a:xfrm>
          <a:prstGeom prst="rect">
            <a:avLst/>
          </a:prstGeom>
          <a:noFill/>
        </p:spPr>
      </p:pic>
      <p:sp>
        <p:nvSpPr>
          <p:cNvPr id="19" name="Frame">
            <a:extLst>
              <a:ext uri="{FF2B5EF4-FFF2-40B4-BE49-F238E27FC236}">
                <a16:creationId xmlns="" xmlns:a16="http://schemas.microsoft.com/office/drawing/2014/main" id="{67911D10-897A-3C46-9308-4518F63552A2}"/>
              </a:ext>
            </a:extLst>
          </p:cNvPr>
          <p:cNvSpPr>
            <a:spLocks noChangeAspect="1"/>
          </p:cNvSpPr>
          <p:nvPr userDrawn="1"/>
        </p:nvSpPr>
        <p:spPr bwMode="gray">
          <a:xfrm>
            <a:off x="-3175" y="0"/>
            <a:ext cx="12192000" cy="6858000"/>
          </a:xfrm>
          <a:custGeom>
            <a:avLst/>
            <a:gdLst>
              <a:gd name="connsiteX0" fmla="*/ 193548 w 12192000"/>
              <a:gd name="connsiteY0" fmla="*/ 195560 h 6858000"/>
              <a:gd name="connsiteX1" fmla="*/ 193548 w 12192000"/>
              <a:gd name="connsiteY1" fmla="*/ 6404336 h 6858000"/>
              <a:gd name="connsiteX2" fmla="*/ 11998452 w 12192000"/>
              <a:gd name="connsiteY2" fmla="*/ 6404336 h 6858000"/>
              <a:gd name="connsiteX3" fmla="*/ 11998452 w 12192000"/>
              <a:gd name="connsiteY3" fmla="*/ 19556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93548" y="195560"/>
                </a:moveTo>
                <a:lnTo>
                  <a:pt x="193548" y="6404336"/>
                </a:lnTo>
                <a:lnTo>
                  <a:pt x="11998452" y="6404336"/>
                </a:lnTo>
                <a:lnTo>
                  <a:pt x="11998452" y="19556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8E1E6"/>
          </a:solidFill>
          <a:ln w="15875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813" y="2600324"/>
            <a:ext cx="4844859" cy="1371600"/>
          </a:xfrm>
        </p:spPr>
        <p:txBody>
          <a:bodyPr anchor="b"/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813" y="4038598"/>
            <a:ext cx="4844859" cy="91440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</a:lstStyle>
          <a:p>
            <a:fld id="{51E0D0DE-9C33-AE4C-B56A-C60264CA88B3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</a:lstStyle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</a:lstStyle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pic>
        <p:nvPicPr>
          <p:cNvPr id="16" name="Red Badge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rgbClr val="58595B"/>
                </a:solidFill>
              </a:rPr>
              <a:t>Copyright © </a:t>
            </a:r>
            <a:r>
              <a:rPr lang="is-IS" sz="850" dirty="0">
                <a:solidFill>
                  <a:srgbClr val="58595B"/>
                </a:solidFill>
              </a:rPr>
              <a:t>2018</a:t>
            </a:r>
            <a:r>
              <a:rPr lang="en-US" sz="850" dirty="0">
                <a:solidFill>
                  <a:srgbClr val="58595B"/>
                </a:solidFill>
              </a:rPr>
              <a:t>, Oracle and/or its affiliates. All rights reserved.  |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358" y="282575"/>
            <a:ext cx="2010138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03725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-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6E5E-23A4-9444-B17A-CD33DE0331B4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96163"/>
            <a:ext cx="1997964" cy="2103120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845578" y="1784931"/>
            <a:ext cx="11126522" cy="396240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17157741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-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6E5E-23A4-9444-B17A-CD33DE0331B4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01168"/>
            <a:ext cx="1997964" cy="2103120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845578" y="1784931"/>
            <a:ext cx="11126522" cy="396240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890125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-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6E5E-23A4-9444-B17A-CD33DE0331B4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4" y="201168"/>
            <a:ext cx="1997964" cy="210312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845578" y="1784931"/>
            <a:ext cx="11126522" cy="396240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="" xmlns:p14="http://schemas.microsoft.com/office/powerpoint/2010/main" val="7264445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gram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F7A-0F9B-2447-A185-0A11C5AF2013}" type="datetime1">
              <a:rPr/>
              <a:pPr/>
              <a:t>22.4.2019.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96163"/>
            <a:ext cx="1997964" cy="2103120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4294967295"/>
          </p:nvPr>
        </p:nvSpPr>
        <p:spPr>
          <a:xfrm>
            <a:off x="1828800" y="1795262"/>
            <a:ext cx="11126522" cy="3962400"/>
          </a:xfrm>
        </p:spPr>
        <p:txBody>
          <a:bodyPr>
            <a:noAutofit/>
          </a:bodyPr>
          <a:lstStyle/>
          <a:p>
            <a:r>
              <a:rPr lang="en-US" dirty="0" smtClean="0"/>
              <a:t>First-level bulleted text is Calibri 28 pt</a:t>
            </a:r>
          </a:p>
          <a:p>
            <a:pPr lvl="1"/>
            <a:r>
              <a:rPr lang="en-US" dirty="0" smtClean="0"/>
              <a:t>Second-level text (press tab key) is 24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2"/>
            <a:r>
              <a:rPr lang="en-US" dirty="0"/>
              <a:t>Third-level text (press tab key) is 20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Fourth-level text (press tab key) is 18 </a:t>
            </a:r>
            <a:r>
              <a:rPr lang="en-US" dirty="0" err="1" smtClean="0"/>
              <a:t>pt</a:t>
            </a:r>
            <a:endParaRPr lang="en-US" dirty="0" smtClean="0"/>
          </a:p>
          <a:p>
            <a:r>
              <a:rPr lang="en-US" dirty="0" smtClean="0"/>
              <a:t>Calibri is the only font used in the template</a:t>
            </a:r>
          </a:p>
          <a:p>
            <a:r>
              <a:rPr lang="en-US" dirty="0" smtClean="0"/>
              <a:t>All bulleted text is sentence case (capitalize first letter of first word)</a:t>
            </a:r>
          </a:p>
          <a:p>
            <a:r>
              <a:rPr lang="en-US" dirty="0" smtClean="0"/>
              <a:t>Use </a:t>
            </a:r>
            <a:r>
              <a:rPr lang="en-US" b="1" dirty="0" smtClean="0"/>
              <a:t>bold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1"/>
                </a:solidFill>
              </a:rPr>
              <a:t>red</a:t>
            </a:r>
            <a:r>
              <a:rPr lang="en-US" dirty="0" smtClean="0"/>
              <a:t>, or </a:t>
            </a:r>
            <a:r>
              <a:rPr lang="en-US" b="1" dirty="0" smtClean="0">
                <a:solidFill>
                  <a:schemeClr val="accent1"/>
                </a:solidFill>
              </a:rPr>
              <a:t>both</a:t>
            </a:r>
            <a:r>
              <a:rPr lang="en-US" dirty="0" smtClean="0"/>
              <a:t> to highlight ONLY KEY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120203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gram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F7A-0F9B-2447-A185-0A11C5AF2013}" type="datetime1">
              <a:rPr/>
              <a:pPr/>
              <a:t>22.4.2019.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01168"/>
            <a:ext cx="1997964" cy="210312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1828800" y="1795262"/>
            <a:ext cx="11126522" cy="3962400"/>
          </a:xfrm>
        </p:spPr>
        <p:txBody>
          <a:bodyPr>
            <a:noAutofit/>
          </a:bodyPr>
          <a:lstStyle/>
          <a:p>
            <a:r>
              <a:rPr lang="en-US" dirty="0" smtClean="0"/>
              <a:t>First-level bulleted text is Calibri 28 pt</a:t>
            </a:r>
          </a:p>
          <a:p>
            <a:pPr lvl="1"/>
            <a:r>
              <a:rPr lang="en-US" dirty="0" smtClean="0"/>
              <a:t>Second-level text (press tab key) is 24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2"/>
            <a:r>
              <a:rPr lang="en-US" dirty="0"/>
              <a:t>Third-level text (press tab key) is 20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Fourth-level text (press tab key) is 18 </a:t>
            </a:r>
            <a:r>
              <a:rPr lang="en-US" dirty="0" err="1" smtClean="0"/>
              <a:t>pt</a:t>
            </a:r>
            <a:endParaRPr lang="en-US" dirty="0" smtClean="0"/>
          </a:p>
          <a:p>
            <a:r>
              <a:rPr lang="en-US" dirty="0" smtClean="0"/>
              <a:t>Calibri is the only font used in the template</a:t>
            </a:r>
          </a:p>
          <a:p>
            <a:r>
              <a:rPr lang="en-US" dirty="0" smtClean="0"/>
              <a:t>All bulleted text is sentence case (capitalize first letter of first word)</a:t>
            </a:r>
          </a:p>
          <a:p>
            <a:r>
              <a:rPr lang="en-US" dirty="0" smtClean="0"/>
              <a:t>Use </a:t>
            </a:r>
            <a:r>
              <a:rPr lang="en-US" b="1" dirty="0" smtClean="0"/>
              <a:t>bold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1"/>
                </a:solidFill>
              </a:rPr>
              <a:t>red</a:t>
            </a:r>
            <a:r>
              <a:rPr lang="en-US" dirty="0" smtClean="0"/>
              <a:t>, or </a:t>
            </a:r>
            <a:r>
              <a:rPr lang="en-US" b="1" dirty="0" smtClean="0">
                <a:solidFill>
                  <a:schemeClr val="accent1"/>
                </a:solidFill>
              </a:rPr>
              <a:t>both</a:t>
            </a:r>
            <a:r>
              <a:rPr lang="en-US" dirty="0" smtClean="0"/>
              <a:t> to highlight ONLY KEY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196924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rogram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F7A-0F9B-2447-A185-0A11C5AF2013}" type="datetime1">
              <a:rPr/>
              <a:pPr/>
              <a:t>22.4.2019.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1828800" y="1795262"/>
            <a:ext cx="11126522" cy="3962400"/>
          </a:xfrm>
        </p:spPr>
        <p:txBody>
          <a:bodyPr>
            <a:noAutofit/>
          </a:bodyPr>
          <a:lstStyle/>
          <a:p>
            <a:r>
              <a:rPr lang="en-US" dirty="0" smtClean="0"/>
              <a:t>First-level bulleted text is Calibri 28 pt</a:t>
            </a:r>
          </a:p>
          <a:p>
            <a:pPr lvl="1"/>
            <a:r>
              <a:rPr lang="en-US" dirty="0" smtClean="0"/>
              <a:t>Second-level text (press tab key) is 24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2"/>
            <a:r>
              <a:rPr lang="en-US" dirty="0"/>
              <a:t>Third-level text (press tab key) is 20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Fourth-level text (press tab key) is 18 </a:t>
            </a:r>
            <a:r>
              <a:rPr lang="en-US" dirty="0" err="1" smtClean="0"/>
              <a:t>pt</a:t>
            </a:r>
            <a:endParaRPr lang="en-US" dirty="0" smtClean="0"/>
          </a:p>
          <a:p>
            <a:r>
              <a:rPr lang="en-US" dirty="0" smtClean="0"/>
              <a:t>Calibri is the only font used in the template</a:t>
            </a:r>
          </a:p>
          <a:p>
            <a:r>
              <a:rPr lang="en-US" dirty="0" smtClean="0"/>
              <a:t>All bulleted text is sentence case (capitalize first letter of first word)</a:t>
            </a:r>
          </a:p>
          <a:p>
            <a:r>
              <a:rPr lang="en-US" dirty="0" smtClean="0"/>
              <a:t>Use </a:t>
            </a:r>
            <a:r>
              <a:rPr lang="en-US" b="1" dirty="0" smtClean="0"/>
              <a:t>bold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1"/>
                </a:solidFill>
              </a:rPr>
              <a:t>red</a:t>
            </a:r>
            <a:r>
              <a:rPr lang="en-US" dirty="0" smtClean="0"/>
              <a:t>, or </a:t>
            </a:r>
            <a:r>
              <a:rPr lang="en-US" b="1" dirty="0" smtClean="0">
                <a:solidFill>
                  <a:schemeClr val="accent1"/>
                </a:solidFill>
              </a:rPr>
              <a:t>both</a:t>
            </a:r>
            <a:r>
              <a:rPr lang="en-US" dirty="0" smtClean="0"/>
              <a:t> to highlight ONLY KEY text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4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654494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B8501-70E9-CC4D-8542-9ED4CC505A7E}" type="datetime1">
              <a:rPr/>
              <a:pPr/>
              <a:t>22.4.2019.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853006" y="1667765"/>
            <a:ext cx="11125199" cy="343299"/>
          </a:xfrm>
        </p:spPr>
        <p:txBody>
          <a:bodyPr>
            <a:noAutofit/>
          </a:bodyPr>
          <a:lstStyle>
            <a:lvl1pPr marL="1588" indent="0">
              <a:spcBef>
                <a:spcPts val="0"/>
              </a:spcBef>
              <a:buFontTx/>
              <a:buNone/>
              <a:defRPr sz="2400" b="1" baseline="0"/>
            </a:lvl1pPr>
            <a:lvl2pPr marL="1588" indent="0">
              <a:buFontTx/>
              <a:buNone/>
              <a:defRPr sz="2400"/>
            </a:lvl2pPr>
            <a:lvl3pPr marL="1588" indent="0">
              <a:buFontTx/>
              <a:buNone/>
              <a:defRPr sz="2400"/>
            </a:lvl3pPr>
            <a:lvl4pPr marL="1588" indent="0">
              <a:buFontTx/>
              <a:buNone/>
              <a:defRPr sz="2400"/>
            </a:lvl4pPr>
            <a:lvl5pPr marL="1588" indent="0">
              <a:buFontTx/>
              <a:buNone/>
              <a:defRPr sz="2400"/>
            </a:lvl5pPr>
            <a:lvl6pPr marL="1588" indent="0">
              <a:buFontTx/>
              <a:buNone/>
              <a:defRPr sz="2400"/>
            </a:lvl6pPr>
            <a:lvl7pPr marL="1588" indent="0">
              <a:buFontTx/>
              <a:buNone/>
              <a:defRPr sz="2400"/>
            </a:lvl7pPr>
            <a:lvl8pPr marL="1588" indent="0">
              <a:buFontTx/>
              <a:buNone/>
              <a:defRPr sz="2400"/>
            </a:lvl8pPr>
            <a:lvl9pPr marL="1588" indent="0">
              <a:buFontTx/>
              <a:buNone/>
              <a:defRPr sz="2400"/>
            </a:lvl9pPr>
          </a:lstStyle>
          <a:p>
            <a:pPr lvl="0"/>
            <a:r>
              <a:rPr dirty="0"/>
              <a:t>Click to add 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96163"/>
            <a:ext cx="1997964" cy="210312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1827478" y="2149749"/>
            <a:ext cx="11126522" cy="3962400"/>
          </a:xfrm>
        </p:spPr>
        <p:txBody>
          <a:bodyPr>
            <a:noAutofit/>
          </a:bodyPr>
          <a:lstStyle/>
          <a:p>
            <a:r>
              <a:rPr lang="en-US" dirty="0" smtClean="0"/>
              <a:t>First-level bulleted text is Calibri 28 pt</a:t>
            </a:r>
          </a:p>
          <a:p>
            <a:pPr lvl="1"/>
            <a:r>
              <a:rPr lang="en-US" dirty="0" smtClean="0"/>
              <a:t>Second-level text (press tab key) is 24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2"/>
            <a:r>
              <a:rPr lang="en-US" dirty="0"/>
              <a:t>Third-level text (press tab key) is 20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Fourth-level text (press tab key) is 18 </a:t>
            </a:r>
            <a:r>
              <a:rPr lang="en-US" dirty="0" err="1" smtClean="0"/>
              <a:t>pt</a:t>
            </a:r>
            <a:endParaRPr lang="en-US" dirty="0" smtClean="0"/>
          </a:p>
          <a:p>
            <a:r>
              <a:rPr lang="en-US" dirty="0" smtClean="0"/>
              <a:t>Calibri is the only font used in the template</a:t>
            </a:r>
          </a:p>
          <a:p>
            <a:r>
              <a:rPr lang="en-US" dirty="0" smtClean="0"/>
              <a:t>All bulleted text is sentence case (capitalize first letter of first word)</a:t>
            </a:r>
          </a:p>
          <a:p>
            <a:r>
              <a:rPr lang="en-US" dirty="0" smtClean="0"/>
              <a:t>Use </a:t>
            </a:r>
            <a:r>
              <a:rPr lang="en-US" b="1" dirty="0" smtClean="0"/>
              <a:t>bold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1"/>
                </a:solidFill>
              </a:rPr>
              <a:t>red</a:t>
            </a:r>
            <a:r>
              <a:rPr lang="en-US" dirty="0" smtClean="0"/>
              <a:t>, or </a:t>
            </a:r>
            <a:r>
              <a:rPr lang="en-US" b="1" dirty="0" smtClean="0">
                <a:solidFill>
                  <a:schemeClr val="accent1"/>
                </a:solidFill>
              </a:rPr>
              <a:t>both</a:t>
            </a:r>
            <a:r>
              <a:rPr lang="en-US" dirty="0" smtClean="0"/>
              <a:t> to highlight ONLY KEY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345649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-Red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 descr="Full slide 4-color photo can be inserted here">
            <a:extLst>
              <a:ext uri="{FF2B5EF4-FFF2-40B4-BE49-F238E27FC236}">
                <a16:creationId xmlns="" xmlns:a16="http://schemas.microsoft.com/office/drawing/2014/main" id="{5A88E96E-0C74-C84B-8D5B-6357304A8AEA}"/>
              </a:ext>
            </a:extLst>
          </p:cNvPr>
          <p:cNvSpPr/>
          <p:nvPr userDrawn="1"/>
        </p:nvSpPr>
        <p:spPr bwMode="hidden">
          <a:xfrm>
            <a:off x="0" y="3880306"/>
            <a:ext cx="12188825" cy="2977694"/>
          </a:xfrm>
          <a:prstGeom prst="rect">
            <a:avLst/>
          </a:prstGeom>
          <a:gradFill>
            <a:gsLst>
              <a:gs pos="60000">
                <a:srgbClr val="493728">
                  <a:alpha val="0"/>
                </a:srgbClr>
              </a:gs>
              <a:gs pos="100000">
                <a:srgbClr val="493728">
                  <a:alpha val="2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6" name="Rectangle 15" descr="Full slide 4-color photo can be inserted here">
            <a:extLst>
              <a:ext uri="{FF2B5EF4-FFF2-40B4-BE49-F238E27FC236}">
                <a16:creationId xmlns="" xmlns:a16="http://schemas.microsoft.com/office/drawing/2014/main" id="{311A5198-E104-1C4B-8229-4CF3E31F493D}"/>
              </a:ext>
            </a:extLst>
          </p:cNvPr>
          <p:cNvSpPr/>
          <p:nvPr userDrawn="1"/>
        </p:nvSpPr>
        <p:spPr bwMode="hidden">
          <a:xfrm>
            <a:off x="0" y="451"/>
            <a:ext cx="12188825" cy="6858000"/>
          </a:xfrm>
          <a:prstGeom prst="rect">
            <a:avLst/>
          </a:prstGeom>
          <a:gradFill>
            <a:gsLst>
              <a:gs pos="0">
                <a:srgbClr val="493728">
                  <a:alpha val="0"/>
                </a:srgbClr>
              </a:gs>
              <a:gs pos="100000">
                <a:srgbClr val="493728">
                  <a:alpha val="30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12203804-5B7A-DF47-8586-907F3BBE8F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88824" cy="6856213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D0ACFD-6507-314C-9990-ECD0B900DFB9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Confidential – Oracle Internal/Restricted/Highly Restricted</a:t>
            </a:r>
            <a:endParaRPr/>
          </a:p>
        </p:txBody>
      </p:sp>
      <p:pic>
        <p:nvPicPr>
          <p:cNvPr id="8" name="Red Badge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1814" y="739775"/>
            <a:ext cx="68580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1814" y="3429451"/>
            <a:ext cx="6858000" cy="251414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presenter’s name, title, division/business unit/organization and date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31762" y="2286000"/>
            <a:ext cx="6858000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subtitle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chemeClr val="tx1"/>
                </a:solidFill>
              </a:rPr>
              <a:t>Copyright © </a:t>
            </a:r>
            <a:r>
              <a:rPr lang="is-IS" sz="850" dirty="0">
                <a:solidFill>
                  <a:schemeClr val="tx1"/>
                </a:solidFill>
              </a:rPr>
              <a:t>2018</a:t>
            </a:r>
            <a:r>
              <a:rPr lang="en-US" sz="850" dirty="0">
                <a:solidFill>
                  <a:schemeClr val="tx1"/>
                </a:solidFill>
              </a:rPr>
              <a:t>, Oracle and/or its affiliates. All rights reserved.  |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669" y="282575"/>
            <a:ext cx="2009671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34582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B8501-70E9-CC4D-8542-9ED4CC505A7E}" type="datetime1">
              <a:rPr/>
              <a:pPr/>
              <a:t>22.4.2019.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853006" y="1667765"/>
            <a:ext cx="11125199" cy="343299"/>
          </a:xfrm>
        </p:spPr>
        <p:txBody>
          <a:bodyPr>
            <a:noAutofit/>
          </a:bodyPr>
          <a:lstStyle>
            <a:lvl1pPr marL="1588" indent="0">
              <a:spcBef>
                <a:spcPts val="0"/>
              </a:spcBef>
              <a:buFontTx/>
              <a:buNone/>
              <a:defRPr sz="2400" b="1" baseline="0"/>
            </a:lvl1pPr>
            <a:lvl2pPr marL="1588" indent="0">
              <a:buFontTx/>
              <a:buNone/>
              <a:defRPr sz="2400"/>
            </a:lvl2pPr>
            <a:lvl3pPr marL="1588" indent="0">
              <a:buFontTx/>
              <a:buNone/>
              <a:defRPr sz="2400"/>
            </a:lvl3pPr>
            <a:lvl4pPr marL="1588" indent="0">
              <a:buFontTx/>
              <a:buNone/>
              <a:defRPr sz="2400"/>
            </a:lvl4pPr>
            <a:lvl5pPr marL="1588" indent="0">
              <a:buFontTx/>
              <a:buNone/>
              <a:defRPr sz="2400"/>
            </a:lvl5pPr>
            <a:lvl6pPr marL="1588" indent="0">
              <a:buFontTx/>
              <a:buNone/>
              <a:defRPr sz="2400"/>
            </a:lvl6pPr>
            <a:lvl7pPr marL="1588" indent="0">
              <a:buFontTx/>
              <a:buNone/>
              <a:defRPr sz="2400"/>
            </a:lvl7pPr>
            <a:lvl8pPr marL="1588" indent="0">
              <a:buFontTx/>
              <a:buNone/>
              <a:defRPr sz="2400"/>
            </a:lvl8pPr>
            <a:lvl9pPr marL="1588" indent="0">
              <a:buFontTx/>
              <a:buNone/>
              <a:defRPr sz="2400"/>
            </a:lvl9pPr>
          </a:lstStyle>
          <a:p>
            <a:pPr lvl="0"/>
            <a:r>
              <a:rPr dirty="0"/>
              <a:t>Click to add 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01168"/>
            <a:ext cx="1997964" cy="210312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1827478" y="2149749"/>
            <a:ext cx="11126522" cy="3962400"/>
          </a:xfrm>
        </p:spPr>
        <p:txBody>
          <a:bodyPr>
            <a:noAutofit/>
          </a:bodyPr>
          <a:lstStyle/>
          <a:p>
            <a:r>
              <a:rPr lang="en-US" dirty="0" smtClean="0"/>
              <a:t>First-level bulleted text is Calibri 28 pt</a:t>
            </a:r>
          </a:p>
          <a:p>
            <a:pPr lvl="1"/>
            <a:r>
              <a:rPr lang="en-US" dirty="0" smtClean="0"/>
              <a:t>Second-level text (press tab key) is 24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2"/>
            <a:r>
              <a:rPr lang="en-US" dirty="0"/>
              <a:t>Third-level text (press tab key) is 20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Fourth-level text (press tab key) is 18 </a:t>
            </a:r>
            <a:r>
              <a:rPr lang="en-US" dirty="0" err="1" smtClean="0"/>
              <a:t>pt</a:t>
            </a:r>
            <a:endParaRPr lang="en-US" dirty="0" smtClean="0"/>
          </a:p>
          <a:p>
            <a:r>
              <a:rPr lang="en-US" dirty="0" smtClean="0"/>
              <a:t>Calibri is the only font used in the template</a:t>
            </a:r>
          </a:p>
          <a:p>
            <a:r>
              <a:rPr lang="en-US" dirty="0" smtClean="0"/>
              <a:t>All bulleted text is sentence case (capitalize first letter of first word)</a:t>
            </a:r>
          </a:p>
          <a:p>
            <a:r>
              <a:rPr lang="en-US" dirty="0" smtClean="0"/>
              <a:t>Use </a:t>
            </a:r>
            <a:r>
              <a:rPr lang="en-US" b="1" dirty="0" smtClean="0"/>
              <a:t>bold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1"/>
                </a:solidFill>
              </a:rPr>
              <a:t>red</a:t>
            </a:r>
            <a:r>
              <a:rPr lang="en-US" dirty="0" smtClean="0"/>
              <a:t>, or </a:t>
            </a:r>
            <a:r>
              <a:rPr lang="en-US" b="1" dirty="0" smtClean="0">
                <a:solidFill>
                  <a:schemeClr val="accent1"/>
                </a:solidFill>
              </a:rPr>
              <a:t>both</a:t>
            </a:r>
            <a:r>
              <a:rPr lang="en-US" dirty="0" smtClean="0"/>
              <a:t> to highlight ONLY KEY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54852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B8501-70E9-CC4D-8542-9ED4CC505A7E}" type="datetime1">
              <a:rPr/>
              <a:pPr/>
              <a:t>22.4.2019.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853006" y="1667765"/>
            <a:ext cx="11125199" cy="343299"/>
          </a:xfrm>
        </p:spPr>
        <p:txBody>
          <a:bodyPr>
            <a:noAutofit/>
          </a:bodyPr>
          <a:lstStyle>
            <a:lvl1pPr marL="1588" indent="0">
              <a:spcBef>
                <a:spcPts val="0"/>
              </a:spcBef>
              <a:buFontTx/>
              <a:buNone/>
              <a:defRPr sz="2400" b="1" baseline="0"/>
            </a:lvl1pPr>
            <a:lvl2pPr marL="1588" indent="0">
              <a:buFontTx/>
              <a:buNone/>
              <a:defRPr sz="2400"/>
            </a:lvl2pPr>
            <a:lvl3pPr marL="1588" indent="0">
              <a:buFontTx/>
              <a:buNone/>
              <a:defRPr sz="2400"/>
            </a:lvl3pPr>
            <a:lvl4pPr marL="1588" indent="0">
              <a:buFontTx/>
              <a:buNone/>
              <a:defRPr sz="2400"/>
            </a:lvl4pPr>
            <a:lvl5pPr marL="1588" indent="0">
              <a:buFontTx/>
              <a:buNone/>
              <a:defRPr sz="2400"/>
            </a:lvl5pPr>
            <a:lvl6pPr marL="1588" indent="0">
              <a:buFontTx/>
              <a:buNone/>
              <a:defRPr sz="2400"/>
            </a:lvl6pPr>
            <a:lvl7pPr marL="1588" indent="0">
              <a:buFontTx/>
              <a:buNone/>
              <a:defRPr sz="2400"/>
            </a:lvl7pPr>
            <a:lvl8pPr marL="1588" indent="0">
              <a:buFontTx/>
              <a:buNone/>
              <a:defRPr sz="2400"/>
            </a:lvl8pPr>
            <a:lvl9pPr marL="1588" indent="0">
              <a:buFontTx/>
              <a:buNone/>
              <a:defRPr sz="2400"/>
            </a:lvl9pPr>
          </a:lstStyle>
          <a:p>
            <a:pPr lvl="0"/>
            <a:r>
              <a:rPr dirty="0"/>
              <a:t>Click to add subtitle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1827478" y="2149749"/>
            <a:ext cx="11126522" cy="3962400"/>
          </a:xfrm>
        </p:spPr>
        <p:txBody>
          <a:bodyPr>
            <a:noAutofit/>
          </a:bodyPr>
          <a:lstStyle/>
          <a:p>
            <a:r>
              <a:rPr lang="en-US" dirty="0" smtClean="0"/>
              <a:t>First-level bulleted text is Calibri 28 pt</a:t>
            </a:r>
          </a:p>
          <a:p>
            <a:pPr lvl="1"/>
            <a:r>
              <a:rPr lang="en-US" dirty="0" smtClean="0"/>
              <a:t>Second-level text (press tab key) is 24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2"/>
            <a:r>
              <a:rPr lang="en-US" dirty="0"/>
              <a:t>Third-level text (press tab key) is 20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Fourth-level text (press tab key) is 18 </a:t>
            </a:r>
            <a:r>
              <a:rPr lang="en-US" dirty="0" err="1" smtClean="0"/>
              <a:t>pt</a:t>
            </a:r>
            <a:endParaRPr lang="en-US" dirty="0" smtClean="0"/>
          </a:p>
          <a:p>
            <a:r>
              <a:rPr lang="en-US" dirty="0" smtClean="0"/>
              <a:t>Calibri is the only font used in the template</a:t>
            </a:r>
          </a:p>
          <a:p>
            <a:r>
              <a:rPr lang="en-US" dirty="0" smtClean="0"/>
              <a:t>All bulleted text is sentence case (capitalize first letter of first word)</a:t>
            </a:r>
          </a:p>
          <a:p>
            <a:r>
              <a:rPr lang="en-US" dirty="0" smtClean="0"/>
              <a:t>Use </a:t>
            </a:r>
            <a:r>
              <a:rPr lang="en-US" b="1" dirty="0" smtClean="0"/>
              <a:t>bold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1"/>
                </a:solidFill>
              </a:rPr>
              <a:t>red</a:t>
            </a:r>
            <a:r>
              <a:rPr lang="en-US" dirty="0" smtClean="0"/>
              <a:t>, or </a:t>
            </a:r>
            <a:r>
              <a:rPr lang="en-US" b="1" dirty="0" smtClean="0">
                <a:solidFill>
                  <a:schemeClr val="accent1"/>
                </a:solidFill>
              </a:rPr>
              <a:t>both</a:t>
            </a:r>
            <a:r>
              <a:rPr lang="en-US" dirty="0" smtClean="0"/>
              <a:t> to highlight ONLY KEY text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4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56394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 bwMode="ltGray">
          <a:xfrm flipH="1">
            <a:off x="6092890" y="2102510"/>
            <a:ext cx="1523" cy="3850421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3" y="2158495"/>
            <a:ext cx="5410199" cy="3794436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4" y="2158495"/>
            <a:ext cx="5410198" cy="3794436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D958-25E6-7548-A7E8-1221B6B7A346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96163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51371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 bwMode="ltGray">
          <a:xfrm flipH="1">
            <a:off x="6092890" y="2102510"/>
            <a:ext cx="1523" cy="3850421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3" y="2158495"/>
            <a:ext cx="5410199" cy="3794436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4" y="2158495"/>
            <a:ext cx="5410198" cy="3794436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D958-25E6-7548-A7E8-1221B6B7A346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493864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 bwMode="ltGray">
          <a:xfrm flipH="1">
            <a:off x="6092890" y="2102510"/>
            <a:ext cx="1523" cy="3850421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3" y="2158495"/>
            <a:ext cx="5410199" cy="3794436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4" y="2158495"/>
            <a:ext cx="5410198" cy="3794436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D958-25E6-7548-A7E8-1221B6B7A346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4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508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 bwMode="ltGray">
          <a:xfrm flipH="1">
            <a:off x="4182130" y="2111844"/>
            <a:ext cx="7282" cy="3859748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ltGray">
          <a:xfrm flipH="1">
            <a:off x="7977673" y="2111844"/>
            <a:ext cx="21739" cy="3859748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4" y="2121176"/>
            <a:ext cx="3474720" cy="3850416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7052" y="2121176"/>
            <a:ext cx="3474720" cy="3850416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F68AE-DA18-F245-A173-FB37D0213783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8182292" y="2121176"/>
            <a:ext cx="3474720" cy="3850416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96163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50961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 bwMode="ltGray">
          <a:xfrm flipH="1">
            <a:off x="4182130" y="2111844"/>
            <a:ext cx="7282" cy="3859748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ltGray">
          <a:xfrm flipH="1">
            <a:off x="7977673" y="2111844"/>
            <a:ext cx="21739" cy="3859748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4" y="2121176"/>
            <a:ext cx="3474720" cy="3850416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7052" y="2121176"/>
            <a:ext cx="3474720" cy="3850416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F68AE-DA18-F245-A173-FB37D0213783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8182292" y="2121176"/>
            <a:ext cx="3474720" cy="3850416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310136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 bwMode="ltGray">
          <a:xfrm flipH="1">
            <a:off x="4182130" y="2111844"/>
            <a:ext cx="7282" cy="3859748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ltGray">
          <a:xfrm flipH="1">
            <a:off x="7977673" y="2111844"/>
            <a:ext cx="21739" cy="3859748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1814" y="2121176"/>
            <a:ext cx="3474720" cy="3850416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7052" y="2121176"/>
            <a:ext cx="3474720" cy="3850416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F68AE-DA18-F245-A173-FB37D0213783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8182292" y="2121176"/>
            <a:ext cx="3474720" cy="3850416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4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431592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047" y="2046530"/>
            <a:ext cx="5410199" cy="213359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2048" y="2046530"/>
            <a:ext cx="5410198" cy="213359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E513-43D9-144E-B72A-1AE28C440259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877047" y="4332530"/>
            <a:ext cx="5410199" cy="177902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6592048" y="4332530"/>
            <a:ext cx="5410198" cy="177902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96163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020168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047" y="2046530"/>
            <a:ext cx="5410199" cy="213359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2048" y="2046530"/>
            <a:ext cx="5410198" cy="213359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E513-43D9-144E-B72A-1AE28C440259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877047" y="4332530"/>
            <a:ext cx="5410199" cy="177902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6592048" y="4332530"/>
            <a:ext cx="5410198" cy="177902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63973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-Blue-Red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 descr="Full slide 4-color photo can be inserted here">
            <a:extLst>
              <a:ext uri="{FF2B5EF4-FFF2-40B4-BE49-F238E27FC236}">
                <a16:creationId xmlns="" xmlns:a16="http://schemas.microsoft.com/office/drawing/2014/main" id="{F2EBAFB6-6EA9-B34B-A8B7-E715E2F73753}"/>
              </a:ext>
            </a:extLst>
          </p:cNvPr>
          <p:cNvSpPr/>
          <p:nvPr userDrawn="1"/>
        </p:nvSpPr>
        <p:spPr bwMode="hidden">
          <a:xfrm>
            <a:off x="0" y="3880306"/>
            <a:ext cx="12188825" cy="2977694"/>
          </a:xfrm>
          <a:prstGeom prst="rect">
            <a:avLst/>
          </a:prstGeom>
          <a:gradFill>
            <a:gsLst>
              <a:gs pos="60000">
                <a:srgbClr val="493728">
                  <a:alpha val="0"/>
                </a:srgbClr>
              </a:gs>
              <a:gs pos="100000">
                <a:srgbClr val="493728">
                  <a:alpha val="2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6" name="Rectangle 15" descr="Full slide 4-color photo can be inserted here">
            <a:extLst>
              <a:ext uri="{FF2B5EF4-FFF2-40B4-BE49-F238E27FC236}">
                <a16:creationId xmlns="" xmlns:a16="http://schemas.microsoft.com/office/drawing/2014/main" id="{BA8DA807-90D8-0D41-ADF4-458ACCEF6389}"/>
              </a:ext>
            </a:extLst>
          </p:cNvPr>
          <p:cNvSpPr/>
          <p:nvPr userDrawn="1"/>
        </p:nvSpPr>
        <p:spPr bwMode="hidden">
          <a:xfrm>
            <a:off x="0" y="451"/>
            <a:ext cx="12188825" cy="6858000"/>
          </a:xfrm>
          <a:prstGeom prst="rect">
            <a:avLst/>
          </a:prstGeom>
          <a:gradFill>
            <a:gsLst>
              <a:gs pos="0">
                <a:srgbClr val="493728">
                  <a:alpha val="0"/>
                </a:srgbClr>
              </a:gs>
              <a:gs pos="100000">
                <a:srgbClr val="493728">
                  <a:alpha val="30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6EF1F7C0-4AFE-354B-86AF-4BF3A31487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88824" cy="6856213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D0ACFD-6507-314C-9990-ECD0B900DFB9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Confidential – Oracle Internal/Restricted/Highly Restricted</a:t>
            </a:r>
            <a:endParaRPr/>
          </a:p>
        </p:txBody>
      </p:sp>
      <p:pic>
        <p:nvPicPr>
          <p:cNvPr id="8" name="Red Badge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1814" y="739775"/>
            <a:ext cx="68580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1814" y="3429451"/>
            <a:ext cx="6858000" cy="251414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presenter’s name, title, division/business unit/organization and date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31762" y="2286000"/>
            <a:ext cx="6858000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subtitle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chemeClr val="tx1"/>
                </a:solidFill>
              </a:rPr>
              <a:t>Copyright © </a:t>
            </a:r>
            <a:r>
              <a:rPr lang="is-IS" sz="850" dirty="0">
                <a:solidFill>
                  <a:schemeClr val="tx1"/>
                </a:solidFill>
              </a:rPr>
              <a:t>2018</a:t>
            </a:r>
            <a:r>
              <a:rPr lang="en-US" sz="850" dirty="0">
                <a:solidFill>
                  <a:schemeClr val="tx1"/>
                </a:solidFill>
              </a:rPr>
              <a:t>, Oracle and/or its affiliates. All rights reserved.  |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669" y="282575"/>
            <a:ext cx="2009671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97354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7047" y="2046530"/>
            <a:ext cx="5410199" cy="213359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2048" y="2046530"/>
            <a:ext cx="5410198" cy="2133599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E513-43D9-144E-B72A-1AE28C440259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877047" y="4332530"/>
            <a:ext cx="5410199" cy="177902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6592048" y="4332530"/>
            <a:ext cx="5410198" cy="1779021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4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34972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adrant for Info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4A2A0-E7F7-1242-AE6E-3E509688259F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2429529" y="1724660"/>
            <a:ext cx="3505201" cy="2011680"/>
          </a:xfrm>
        </p:spPr>
        <p:txBody>
          <a:bodyPr anchor="ctr">
            <a:noAutofit/>
          </a:bodyPr>
          <a:lstStyle>
            <a:lvl1pPr marL="0" indent="0">
              <a:spcBef>
                <a:spcPts val="1200"/>
              </a:spcBef>
              <a:buFont typeface="Arial" panose="020B0604020202020204" pitchFamily="34" charset="0"/>
              <a:buNone/>
              <a:defRPr sz="2400"/>
            </a:lvl1pPr>
            <a:lvl2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2pPr>
            <a:lvl3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3pPr>
            <a:lvl4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4pPr>
            <a:lvl5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5pPr>
            <a:lvl6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6pPr>
            <a:lvl7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7pPr>
            <a:lvl8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8pPr>
            <a:lvl9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6253284" y="1724660"/>
            <a:ext cx="3505201" cy="2011680"/>
          </a:xfrm>
        </p:spPr>
        <p:txBody>
          <a:bodyPr anchor="ctr">
            <a:noAutofit/>
          </a:bodyPr>
          <a:lstStyle>
            <a:lvl1pPr marL="0" indent="0">
              <a:spcBef>
                <a:spcPts val="1200"/>
              </a:spcBef>
              <a:buFont typeface="Arial" panose="020B0604020202020204" pitchFamily="34" charset="0"/>
              <a:buNone/>
              <a:defRPr sz="2400"/>
            </a:lvl1pPr>
            <a:lvl2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2pPr>
            <a:lvl3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3pPr>
            <a:lvl4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4pPr>
            <a:lvl5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5pPr>
            <a:lvl6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6pPr>
            <a:lvl7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7pPr>
            <a:lvl8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8pPr>
            <a:lvl9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2436811" y="3931920"/>
            <a:ext cx="3505201" cy="2011680"/>
          </a:xfrm>
        </p:spPr>
        <p:txBody>
          <a:bodyPr anchor="ctr">
            <a:noAutofit/>
          </a:bodyPr>
          <a:lstStyle>
            <a:lvl1pPr marL="0" indent="0">
              <a:spcBef>
                <a:spcPts val="1200"/>
              </a:spcBef>
              <a:buFont typeface="Arial" panose="020B0604020202020204" pitchFamily="34" charset="0"/>
              <a:buNone/>
              <a:defRPr sz="2400"/>
            </a:lvl1pPr>
            <a:lvl2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2pPr>
            <a:lvl3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3pPr>
            <a:lvl4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4pPr>
            <a:lvl5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5pPr>
            <a:lvl6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6pPr>
            <a:lvl7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7pPr>
            <a:lvl8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8pPr>
            <a:lvl9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6253283" y="3931920"/>
            <a:ext cx="3505201" cy="2011680"/>
          </a:xfrm>
        </p:spPr>
        <p:txBody>
          <a:bodyPr anchor="ctr">
            <a:noAutofit/>
          </a:bodyPr>
          <a:lstStyle>
            <a:lvl1pPr marL="0" indent="0">
              <a:spcBef>
                <a:spcPts val="1200"/>
              </a:spcBef>
              <a:buFont typeface="Arial" panose="020B0604020202020204" pitchFamily="34" charset="0"/>
              <a:buNone/>
              <a:defRPr sz="2400"/>
            </a:lvl1pPr>
            <a:lvl2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2pPr>
            <a:lvl3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3pPr>
            <a:lvl4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4pPr>
            <a:lvl5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5pPr>
            <a:lvl6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6pPr>
            <a:lvl7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7pPr>
            <a:lvl8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8pPr>
            <a:lvl9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28202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Quadrant for Info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4A2A0-E7F7-1242-AE6E-3E509688259F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2429529" y="1724660"/>
            <a:ext cx="3505201" cy="2011680"/>
          </a:xfrm>
        </p:spPr>
        <p:txBody>
          <a:bodyPr anchor="ctr">
            <a:noAutofit/>
          </a:bodyPr>
          <a:lstStyle>
            <a:lvl1pPr marL="0" indent="0">
              <a:spcBef>
                <a:spcPts val="1200"/>
              </a:spcBef>
              <a:buFont typeface="Arial" panose="020B0604020202020204" pitchFamily="34" charset="0"/>
              <a:buNone/>
              <a:defRPr sz="2400"/>
            </a:lvl1pPr>
            <a:lvl2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2pPr>
            <a:lvl3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3pPr>
            <a:lvl4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4pPr>
            <a:lvl5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5pPr>
            <a:lvl6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6pPr>
            <a:lvl7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7pPr>
            <a:lvl8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8pPr>
            <a:lvl9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6253284" y="1724660"/>
            <a:ext cx="3505201" cy="2011680"/>
          </a:xfrm>
        </p:spPr>
        <p:txBody>
          <a:bodyPr anchor="ctr">
            <a:noAutofit/>
          </a:bodyPr>
          <a:lstStyle>
            <a:lvl1pPr marL="0" indent="0">
              <a:spcBef>
                <a:spcPts val="1200"/>
              </a:spcBef>
              <a:buFont typeface="Arial" panose="020B0604020202020204" pitchFamily="34" charset="0"/>
              <a:buNone/>
              <a:defRPr sz="2400"/>
            </a:lvl1pPr>
            <a:lvl2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2pPr>
            <a:lvl3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3pPr>
            <a:lvl4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4pPr>
            <a:lvl5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5pPr>
            <a:lvl6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6pPr>
            <a:lvl7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7pPr>
            <a:lvl8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8pPr>
            <a:lvl9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2436811" y="3931920"/>
            <a:ext cx="3505201" cy="2011680"/>
          </a:xfrm>
        </p:spPr>
        <p:txBody>
          <a:bodyPr anchor="ctr">
            <a:noAutofit/>
          </a:bodyPr>
          <a:lstStyle>
            <a:lvl1pPr marL="0" indent="0">
              <a:spcBef>
                <a:spcPts val="1200"/>
              </a:spcBef>
              <a:buFont typeface="Arial" panose="020B0604020202020204" pitchFamily="34" charset="0"/>
              <a:buNone/>
              <a:defRPr sz="2400"/>
            </a:lvl1pPr>
            <a:lvl2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2pPr>
            <a:lvl3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3pPr>
            <a:lvl4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4pPr>
            <a:lvl5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5pPr>
            <a:lvl6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6pPr>
            <a:lvl7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7pPr>
            <a:lvl8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8pPr>
            <a:lvl9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6253283" y="3931920"/>
            <a:ext cx="3505201" cy="2011680"/>
          </a:xfrm>
        </p:spPr>
        <p:txBody>
          <a:bodyPr anchor="ctr">
            <a:noAutofit/>
          </a:bodyPr>
          <a:lstStyle>
            <a:lvl1pPr marL="0" indent="0">
              <a:spcBef>
                <a:spcPts val="1200"/>
              </a:spcBef>
              <a:buFont typeface="Arial" panose="020B0604020202020204" pitchFamily="34" charset="0"/>
              <a:buNone/>
              <a:defRPr sz="2400"/>
            </a:lvl1pPr>
            <a:lvl2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2pPr>
            <a:lvl3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3pPr>
            <a:lvl4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4pPr>
            <a:lvl5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5pPr>
            <a:lvl6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6pPr>
            <a:lvl7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7pPr>
            <a:lvl8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8pPr>
            <a:lvl9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4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771148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821094" y="2217105"/>
            <a:ext cx="5943600" cy="3651851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08812" y="2217105"/>
            <a:ext cx="4648201" cy="3651852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5E45-EF96-B94C-9256-70C444D22324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79200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821094" y="2217105"/>
            <a:ext cx="5943600" cy="3651851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08812" y="2217105"/>
            <a:ext cx="4648201" cy="3651852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5E45-EF96-B94C-9256-70C444D22324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4" y="201168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05265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96163"/>
            <a:ext cx="1997964" cy="21031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ltGray">
          <a:xfrm>
            <a:off x="6092890" y="1856658"/>
            <a:ext cx="1523" cy="4236222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1813" y="1850186"/>
            <a:ext cx="5413248" cy="3297813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812" y="5254680"/>
            <a:ext cx="5410200" cy="83820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C7D1-0055-5B49-B52A-0AAA925946EB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 bwMode="gray">
          <a:xfrm>
            <a:off x="6246812" y="1856658"/>
            <a:ext cx="5413248" cy="3291342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4"/>
          </p:nvPr>
        </p:nvSpPr>
        <p:spPr>
          <a:xfrm>
            <a:off x="6246811" y="5254680"/>
            <a:ext cx="5410200" cy="82887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853640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01168"/>
            <a:ext cx="1997964" cy="21031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ltGray">
          <a:xfrm>
            <a:off x="6092890" y="1856658"/>
            <a:ext cx="1523" cy="4236222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1813" y="1850186"/>
            <a:ext cx="5413248" cy="3297813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812" y="5254680"/>
            <a:ext cx="5410200" cy="83820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C7D1-0055-5B49-B52A-0AAA925946EB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 bwMode="gray">
          <a:xfrm>
            <a:off x="6246812" y="1856658"/>
            <a:ext cx="5413248" cy="3291342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4"/>
          </p:nvPr>
        </p:nvSpPr>
        <p:spPr>
          <a:xfrm>
            <a:off x="6246811" y="5254680"/>
            <a:ext cx="5410200" cy="82887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32581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4" y="201168"/>
            <a:ext cx="1997964" cy="21031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 bwMode="ltGray">
          <a:xfrm>
            <a:off x="6092890" y="1856658"/>
            <a:ext cx="1523" cy="4236222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1813" y="1850186"/>
            <a:ext cx="5413248" cy="3297813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812" y="5254680"/>
            <a:ext cx="5410200" cy="83820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CC7D1-0055-5B49-B52A-0AAA925946EB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 bwMode="gray">
          <a:xfrm>
            <a:off x="6246812" y="1856658"/>
            <a:ext cx="5413248" cy="3291342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4"/>
          </p:nvPr>
        </p:nvSpPr>
        <p:spPr>
          <a:xfrm>
            <a:off x="6246811" y="5254680"/>
            <a:ext cx="5410200" cy="82887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50144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96163"/>
            <a:ext cx="1997964" cy="21031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ltGray">
          <a:xfrm>
            <a:off x="4210123" y="1921977"/>
            <a:ext cx="7282" cy="4254874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ltGray">
          <a:xfrm flipH="1">
            <a:off x="8027405" y="1915505"/>
            <a:ext cx="6253" cy="4261346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59805" y="1921977"/>
            <a:ext cx="3474720" cy="2864622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804" y="4915995"/>
            <a:ext cx="3474720" cy="124220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9952-AE77-1344-9FE5-B03BA44151BF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 bwMode="gray">
          <a:xfrm>
            <a:off x="4385044" y="1915505"/>
            <a:ext cx="3474720" cy="2871093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4"/>
          </p:nvPr>
        </p:nvSpPr>
        <p:spPr>
          <a:xfrm>
            <a:off x="4385044" y="4915995"/>
            <a:ext cx="3474720" cy="124220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 bwMode="gray">
          <a:xfrm>
            <a:off x="8210284" y="1915505"/>
            <a:ext cx="3474720" cy="2871094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6"/>
          </p:nvPr>
        </p:nvSpPr>
        <p:spPr>
          <a:xfrm>
            <a:off x="8210284" y="4915995"/>
            <a:ext cx="3474720" cy="124220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194694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201168"/>
            <a:ext cx="1997964" cy="21031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ltGray">
          <a:xfrm>
            <a:off x="4210123" y="1921977"/>
            <a:ext cx="7282" cy="4254874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ltGray">
          <a:xfrm flipH="1">
            <a:off x="8027405" y="1915505"/>
            <a:ext cx="6253" cy="4261346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59805" y="1921977"/>
            <a:ext cx="3474720" cy="2864622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804" y="4915995"/>
            <a:ext cx="3474720" cy="124220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9952-AE77-1344-9FE5-B03BA44151BF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 bwMode="gray">
          <a:xfrm>
            <a:off x="4385044" y="1915505"/>
            <a:ext cx="3474720" cy="2871093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4"/>
          </p:nvPr>
        </p:nvSpPr>
        <p:spPr>
          <a:xfrm>
            <a:off x="4385044" y="4915995"/>
            <a:ext cx="3474720" cy="124220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 bwMode="gray">
          <a:xfrm>
            <a:off x="8210284" y="1915505"/>
            <a:ext cx="3474720" cy="2871094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6"/>
          </p:nvPr>
        </p:nvSpPr>
        <p:spPr>
          <a:xfrm>
            <a:off x="8210284" y="4915995"/>
            <a:ext cx="3474720" cy="124220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9577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 and 2 Logos-Orange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 descr="Full slide 4-color photo can be inserted here">
            <a:extLst>
              <a:ext uri="{FF2B5EF4-FFF2-40B4-BE49-F238E27FC236}">
                <a16:creationId xmlns="" xmlns:a16="http://schemas.microsoft.com/office/drawing/2014/main" id="{2CBE8F8B-6C6D-3741-AD70-B12146E98BB4}"/>
              </a:ext>
            </a:extLst>
          </p:cNvPr>
          <p:cNvSpPr/>
          <p:nvPr userDrawn="1"/>
        </p:nvSpPr>
        <p:spPr bwMode="hidden">
          <a:xfrm>
            <a:off x="0" y="3880306"/>
            <a:ext cx="12188825" cy="2977694"/>
          </a:xfrm>
          <a:prstGeom prst="rect">
            <a:avLst/>
          </a:prstGeom>
          <a:gradFill>
            <a:gsLst>
              <a:gs pos="60000">
                <a:srgbClr val="493728">
                  <a:alpha val="0"/>
                </a:srgbClr>
              </a:gs>
              <a:gs pos="100000">
                <a:srgbClr val="493728">
                  <a:alpha val="2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 descr="Full slide 4-color photo can be inserted here">
            <a:extLst>
              <a:ext uri="{FF2B5EF4-FFF2-40B4-BE49-F238E27FC236}">
                <a16:creationId xmlns="" xmlns:a16="http://schemas.microsoft.com/office/drawing/2014/main" id="{471826E2-8DC6-894A-B9B2-548EDA3AC156}"/>
              </a:ext>
            </a:extLst>
          </p:cNvPr>
          <p:cNvSpPr/>
          <p:nvPr userDrawn="1"/>
        </p:nvSpPr>
        <p:spPr bwMode="hidden">
          <a:xfrm>
            <a:off x="0" y="451"/>
            <a:ext cx="12188825" cy="6858000"/>
          </a:xfrm>
          <a:prstGeom prst="rect">
            <a:avLst/>
          </a:prstGeom>
          <a:gradFill>
            <a:gsLst>
              <a:gs pos="0">
                <a:srgbClr val="493728">
                  <a:alpha val="0"/>
                </a:srgbClr>
              </a:gs>
              <a:gs pos="100000">
                <a:srgbClr val="493728">
                  <a:alpha val="30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9" name="Graphic Overlay">
            <a:extLst>
              <a:ext uri="{FF2B5EF4-FFF2-40B4-BE49-F238E27FC236}">
                <a16:creationId xmlns="" xmlns:a16="http://schemas.microsoft.com/office/drawing/2014/main" id="{0DD9A242-AF8E-CC4B-A1CC-648A5C172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88823" cy="6856212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844C2CA-4CC1-B64E-8C89-D38D0AF5E902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Confidential – Oracle Internal/Restricted/Highly Restricted</a:t>
            </a:r>
            <a:endParaRPr/>
          </a:p>
        </p:txBody>
      </p:sp>
      <p:pic>
        <p:nvPicPr>
          <p:cNvPr id="8" name="Picture 7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1814" y="739775"/>
            <a:ext cx="68580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1814" y="3429451"/>
            <a:ext cx="6858000" cy="251414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presenter’s name, title, division/business unit/organization and date</a:t>
            </a:r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31762" y="2286000"/>
            <a:ext cx="6858000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subtitle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chemeClr val="tx1"/>
                </a:solidFill>
              </a:rPr>
              <a:t>Copyright © </a:t>
            </a:r>
            <a:r>
              <a:rPr lang="is-IS" sz="850" dirty="0">
                <a:solidFill>
                  <a:schemeClr val="tx1"/>
                </a:solidFill>
              </a:rPr>
              <a:t>2018</a:t>
            </a:r>
            <a:r>
              <a:rPr lang="en-US" sz="850" dirty="0">
                <a:solidFill>
                  <a:schemeClr val="tx1"/>
                </a:solidFill>
              </a:rPr>
              <a:t>, Oracle and/or its affiliates. All rights reserved.  |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455" y="282575"/>
            <a:ext cx="2010138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51135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54" y="201168"/>
            <a:ext cx="1997964" cy="21031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ltGray">
          <a:xfrm>
            <a:off x="4210123" y="1921977"/>
            <a:ext cx="7282" cy="4254874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ltGray">
          <a:xfrm flipH="1">
            <a:off x="8027405" y="1915505"/>
            <a:ext cx="6253" cy="4261346"/>
          </a:xfrm>
          <a:prstGeom prst="line">
            <a:avLst/>
          </a:prstGeom>
          <a:ln w="19050">
            <a:solidFill>
              <a:schemeClr val="bg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59805" y="1921977"/>
            <a:ext cx="3474720" cy="2864622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804" y="4915995"/>
            <a:ext cx="3474720" cy="124220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09952-AE77-1344-9FE5-B03BA44151BF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 bwMode="gray">
          <a:xfrm>
            <a:off x="4385044" y="1915505"/>
            <a:ext cx="3474720" cy="2871093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4"/>
          </p:nvPr>
        </p:nvSpPr>
        <p:spPr>
          <a:xfrm>
            <a:off x="4385044" y="4915995"/>
            <a:ext cx="3474720" cy="124220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 bwMode="gray">
          <a:xfrm>
            <a:off x="8210284" y="1915505"/>
            <a:ext cx="3474720" cy="2871094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6"/>
          </p:nvPr>
        </p:nvSpPr>
        <p:spPr>
          <a:xfrm>
            <a:off x="8210284" y="4915995"/>
            <a:ext cx="3474720" cy="1242204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332115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821094" y="2217105"/>
            <a:ext cx="5943600" cy="3651851"/>
          </a:xfrm>
          <a:solidFill>
            <a:schemeClr val="bg2"/>
          </a:solidFill>
        </p:spPr>
        <p:txBody>
          <a:bodyPr tIns="182880">
            <a:no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08812" y="2217105"/>
            <a:ext cx="4648201" cy="3651852"/>
          </a:xfrm>
        </p:spPr>
        <p:txBody>
          <a:bodyPr>
            <a:no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F5E45-EF96-B94C-9256-70C444D22324}" type="datetime1">
              <a:rPr/>
              <a:pPr/>
              <a:t>22.4.2019.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0" y="640080"/>
            <a:ext cx="11125200" cy="889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485" y="348478"/>
            <a:ext cx="2009671" cy="914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96163"/>
            <a:ext cx="1997964" cy="2103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813418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 and 2 Logos-Red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 descr="Full slide 4-color photo can be inserted here">
            <a:extLst>
              <a:ext uri="{FF2B5EF4-FFF2-40B4-BE49-F238E27FC236}">
                <a16:creationId xmlns="" xmlns:a16="http://schemas.microsoft.com/office/drawing/2014/main" id="{FB2F7213-83E1-3645-9470-7B82161FCB3C}"/>
              </a:ext>
            </a:extLst>
          </p:cNvPr>
          <p:cNvSpPr/>
          <p:nvPr userDrawn="1"/>
        </p:nvSpPr>
        <p:spPr bwMode="hidden">
          <a:xfrm>
            <a:off x="0" y="3880306"/>
            <a:ext cx="12188825" cy="2977694"/>
          </a:xfrm>
          <a:prstGeom prst="rect">
            <a:avLst/>
          </a:prstGeom>
          <a:gradFill>
            <a:gsLst>
              <a:gs pos="60000">
                <a:srgbClr val="493728">
                  <a:alpha val="0"/>
                </a:srgbClr>
              </a:gs>
              <a:gs pos="100000">
                <a:srgbClr val="493728">
                  <a:alpha val="2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9" name="Rectangle 18" descr="Full slide 4-color photo can be inserted here">
            <a:extLst>
              <a:ext uri="{FF2B5EF4-FFF2-40B4-BE49-F238E27FC236}">
                <a16:creationId xmlns="" xmlns:a16="http://schemas.microsoft.com/office/drawing/2014/main" id="{C3BF493D-6AE5-674B-9024-3155517D679A}"/>
              </a:ext>
            </a:extLst>
          </p:cNvPr>
          <p:cNvSpPr/>
          <p:nvPr userDrawn="1"/>
        </p:nvSpPr>
        <p:spPr bwMode="hidden">
          <a:xfrm>
            <a:off x="0" y="451"/>
            <a:ext cx="12188825" cy="6858000"/>
          </a:xfrm>
          <a:prstGeom prst="rect">
            <a:avLst/>
          </a:prstGeom>
          <a:gradFill>
            <a:gsLst>
              <a:gs pos="0">
                <a:srgbClr val="493728">
                  <a:alpha val="0"/>
                </a:srgbClr>
              </a:gs>
              <a:gs pos="100000">
                <a:srgbClr val="493728">
                  <a:alpha val="30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20" name="Graphic Overlay">
            <a:extLst>
              <a:ext uri="{FF2B5EF4-FFF2-40B4-BE49-F238E27FC236}">
                <a16:creationId xmlns="" xmlns:a16="http://schemas.microsoft.com/office/drawing/2014/main" id="{57EF62E8-CCD5-9547-94B0-B3DCD79079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844C2CA-4CC1-B64E-8C89-D38D0AF5E902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Confidential – Oracle Internal/Restricted/Highly Restricted</a:t>
            </a:r>
            <a:endParaRPr/>
          </a:p>
        </p:txBody>
      </p:sp>
      <p:pic>
        <p:nvPicPr>
          <p:cNvPr id="8" name="Picture 7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1814" y="739775"/>
            <a:ext cx="68580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1814" y="3429451"/>
            <a:ext cx="6858000" cy="251414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presenter’s name, title, division/business unit/organization and date</a:t>
            </a:r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31762" y="2286000"/>
            <a:ext cx="6858000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subtitle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chemeClr val="tx1"/>
                </a:solidFill>
              </a:rPr>
              <a:t>Copyright © </a:t>
            </a:r>
            <a:r>
              <a:rPr lang="is-IS" sz="850" dirty="0">
                <a:solidFill>
                  <a:schemeClr val="tx1"/>
                </a:solidFill>
              </a:rPr>
              <a:t>2018</a:t>
            </a:r>
            <a:r>
              <a:rPr lang="en-US" sz="850" dirty="0">
                <a:solidFill>
                  <a:schemeClr val="tx1"/>
                </a:solidFill>
              </a:rPr>
              <a:t>, Oracle and/or its affiliates. All rights reserved.  |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455" y="282575"/>
            <a:ext cx="2010138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25546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 and Logo-Blue-Red"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 descr="Full slide 4-color photo can be inserted here">
            <a:extLst>
              <a:ext uri="{FF2B5EF4-FFF2-40B4-BE49-F238E27FC236}">
                <a16:creationId xmlns="" xmlns:a16="http://schemas.microsoft.com/office/drawing/2014/main" id="{C5D42930-51C8-3F47-9907-AA4744919A8B}"/>
              </a:ext>
            </a:extLst>
          </p:cNvPr>
          <p:cNvSpPr/>
          <p:nvPr userDrawn="1"/>
        </p:nvSpPr>
        <p:spPr bwMode="hidden">
          <a:xfrm>
            <a:off x="0" y="3880306"/>
            <a:ext cx="12188825" cy="2977694"/>
          </a:xfrm>
          <a:prstGeom prst="rect">
            <a:avLst/>
          </a:prstGeom>
          <a:gradFill>
            <a:gsLst>
              <a:gs pos="60000">
                <a:srgbClr val="493728">
                  <a:alpha val="0"/>
                </a:srgbClr>
              </a:gs>
              <a:gs pos="100000">
                <a:srgbClr val="493728">
                  <a:alpha val="2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 descr="Full slide 4-color photo can be inserted here">
            <a:extLst>
              <a:ext uri="{FF2B5EF4-FFF2-40B4-BE49-F238E27FC236}">
                <a16:creationId xmlns="" xmlns:a16="http://schemas.microsoft.com/office/drawing/2014/main" id="{7C245A78-698A-AD45-A85B-6581742043C6}"/>
              </a:ext>
            </a:extLst>
          </p:cNvPr>
          <p:cNvSpPr/>
          <p:nvPr userDrawn="1"/>
        </p:nvSpPr>
        <p:spPr bwMode="hidden">
          <a:xfrm>
            <a:off x="0" y="451"/>
            <a:ext cx="12188825" cy="6858000"/>
          </a:xfrm>
          <a:prstGeom prst="rect">
            <a:avLst/>
          </a:prstGeom>
          <a:gradFill>
            <a:gsLst>
              <a:gs pos="0">
                <a:srgbClr val="493728">
                  <a:alpha val="0"/>
                </a:srgbClr>
              </a:gs>
              <a:gs pos="100000">
                <a:srgbClr val="493728">
                  <a:alpha val="30000"/>
                </a:srgb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5" name="Graphic Overlay">
            <a:extLst>
              <a:ext uri="{FF2B5EF4-FFF2-40B4-BE49-F238E27FC236}">
                <a16:creationId xmlns="" xmlns:a16="http://schemas.microsoft.com/office/drawing/2014/main" id="{F36747EF-EC46-B740-B6FE-E1157D0DFB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88823" cy="6856213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C51EAA63-D034-42AE-91FA-B13B9518C7BE}" type="slidenum">
              <a:rPr/>
              <a:pPr/>
              <a:t>‹#›</a:t>
            </a:fld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658D52-D206-8E4F-B0CE-B99B4090DF44}" type="datetime1">
              <a:rPr lang="en-US" smtClean="0"/>
              <a:pPr/>
              <a:t>5/7/2019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Confidential – Oracle Internal/Restricted/Highly Restricted</a:t>
            </a:r>
            <a:endParaRPr/>
          </a:p>
        </p:txBody>
      </p:sp>
      <p:pic>
        <p:nvPicPr>
          <p:cNvPr id="8" name="Red Badge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1814" y="739775"/>
            <a:ext cx="68580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1814" y="3429451"/>
            <a:ext cx="6858000" cy="2514149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0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presenter’s name, title, division/business unit/organization and date</a:t>
            </a:r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31762" y="2286000"/>
            <a:ext cx="6858000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/>
            </a:lvl1pPr>
            <a:lvl2pPr marL="0" indent="0">
              <a:spcBef>
                <a:spcPts val="0"/>
              </a:spcBef>
              <a:buNone/>
              <a:defRPr sz="2400"/>
            </a:lvl2pPr>
            <a:lvl3pPr marL="0" indent="0">
              <a:spcBef>
                <a:spcPts val="0"/>
              </a:spcBef>
              <a:buNone/>
              <a:defRPr sz="2400"/>
            </a:lvl3pPr>
            <a:lvl4pPr marL="0" indent="0">
              <a:spcBef>
                <a:spcPts val="0"/>
              </a:spcBef>
              <a:buNone/>
              <a:defRPr sz="2400"/>
            </a:lvl4pPr>
            <a:lvl5pPr marL="0" indent="0">
              <a:spcBef>
                <a:spcPts val="0"/>
              </a:spcBef>
              <a:buNone/>
              <a:defRPr sz="2400"/>
            </a:lvl5pPr>
            <a:lvl6pPr marL="0" indent="0">
              <a:spcBef>
                <a:spcPts val="0"/>
              </a:spcBef>
              <a:buNone/>
              <a:defRPr sz="2400"/>
            </a:lvl6pPr>
            <a:lvl7pPr marL="0" indent="0">
              <a:spcBef>
                <a:spcPts val="0"/>
              </a:spcBef>
              <a:buNone/>
              <a:defRPr sz="2400"/>
            </a:lvl7pPr>
            <a:lvl8pPr marL="0" indent="0">
              <a:spcBef>
                <a:spcPts val="0"/>
              </a:spcBef>
              <a:buNone/>
              <a:defRPr sz="2400"/>
            </a:lvl8pPr>
            <a:lvl9pPr marL="0" indent="0">
              <a:spcBef>
                <a:spcPts val="0"/>
              </a:spcBef>
              <a:buNone/>
              <a:defRPr sz="2400"/>
            </a:lvl9pPr>
          </a:lstStyle>
          <a:p>
            <a:pPr lvl="0"/>
            <a:r>
              <a:t>Click to add subtitle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chemeClr val="tx1"/>
                </a:solidFill>
              </a:rPr>
              <a:t>Copyright © </a:t>
            </a:r>
            <a:r>
              <a:rPr lang="is-IS" sz="850" dirty="0">
                <a:solidFill>
                  <a:schemeClr val="tx1"/>
                </a:solidFill>
              </a:rPr>
              <a:t>2018</a:t>
            </a:r>
            <a:r>
              <a:rPr lang="en-US" sz="850" dirty="0">
                <a:solidFill>
                  <a:schemeClr val="tx1"/>
                </a:solidFill>
              </a:rPr>
              <a:t>, Oracle and/or its affiliates. All rights reserved.  |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455" y="282575"/>
            <a:ext cx="2010138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818963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aphic-Only Title Slide-Orange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1813" y="739775"/>
            <a:ext cx="11125199" cy="1470025"/>
          </a:xfrm>
        </p:spPr>
        <p:txBody>
          <a:bodyPr/>
          <a:lstStyle>
            <a:lvl1pPr>
              <a:lnSpc>
                <a:spcPct val="80000"/>
              </a:lnSpc>
              <a:defRPr sz="48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1763" y="2286000"/>
            <a:ext cx="11126648" cy="9144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31813" y="3429451"/>
            <a:ext cx="11125199" cy="2514149"/>
          </a:xfrm>
        </p:spPr>
        <p:txBody>
          <a:bodyPr>
            <a:noAutofit/>
          </a:bodyPr>
          <a:lstStyle>
            <a:lvl1pPr marL="1588" indent="0">
              <a:spcBef>
                <a:spcPts val="0"/>
              </a:spcBef>
              <a:buFontTx/>
              <a:buNone/>
              <a:defRPr sz="2400" baseline="0"/>
            </a:lvl1pPr>
            <a:lvl2pPr marL="1588" indent="0">
              <a:buFontTx/>
              <a:buNone/>
              <a:defRPr sz="2400"/>
            </a:lvl2pPr>
            <a:lvl3pPr marL="1588" indent="0">
              <a:buFontTx/>
              <a:buNone/>
              <a:defRPr sz="2400"/>
            </a:lvl3pPr>
            <a:lvl4pPr marL="1588" indent="0">
              <a:buFontTx/>
              <a:buNone/>
              <a:defRPr sz="2400"/>
            </a:lvl4pPr>
            <a:lvl5pPr marL="1588" indent="0">
              <a:buFontTx/>
              <a:buNone/>
              <a:defRPr sz="2400"/>
            </a:lvl5pPr>
            <a:lvl6pPr marL="1588" indent="0">
              <a:buFontTx/>
              <a:buNone/>
              <a:defRPr sz="2400"/>
            </a:lvl6pPr>
            <a:lvl7pPr marL="1588" indent="0">
              <a:buFontTx/>
              <a:buNone/>
              <a:defRPr sz="2400"/>
            </a:lvl7pPr>
            <a:lvl8pPr marL="1588" indent="0">
              <a:buFontTx/>
              <a:buNone/>
              <a:defRPr sz="2400"/>
            </a:lvl8pPr>
            <a:lvl9pPr marL="1588" indent="0">
              <a:buFontTx/>
              <a:buNone/>
              <a:defRPr sz="2400"/>
            </a:lvl9pPr>
          </a:lstStyle>
          <a:p>
            <a:pPr lvl="0"/>
            <a:r>
              <a:t>Click to add presenter’s name, title, division/business unit/organization and date</a:t>
            </a:r>
          </a:p>
        </p:txBody>
      </p:sp>
      <p:pic>
        <p:nvPicPr>
          <p:cNvPr id="9" name="Picture 8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chemeClr val="tx1"/>
                </a:solidFill>
              </a:rPr>
              <a:t>Copyright © </a:t>
            </a:r>
            <a:r>
              <a:rPr lang="is-IS" sz="850" dirty="0">
                <a:solidFill>
                  <a:schemeClr val="tx1"/>
                </a:solidFill>
              </a:rPr>
              <a:t>2018</a:t>
            </a:r>
            <a:r>
              <a:rPr lang="en-US" sz="850" dirty="0">
                <a:solidFill>
                  <a:schemeClr val="tx1"/>
                </a:solidFill>
              </a:rPr>
              <a:t>, Oracle and/or its affiliates. All rights reserved.  |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216BD8E-2040-9546-89A0-4C920938EB0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7CF2F7-4B11-6F4C-A34F-F2880C1C025D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0381274A-F6B2-7547-8BB8-F59793F36C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DA1432D-3CBE-7F4C-B946-426368D0DE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358" y="282575"/>
            <a:ext cx="2010138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513145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aphic-Only Title Slide-Red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1813" y="739775"/>
            <a:ext cx="11125199" cy="1470025"/>
          </a:xfrm>
        </p:spPr>
        <p:txBody>
          <a:bodyPr/>
          <a:lstStyle>
            <a:lvl1pPr>
              <a:lnSpc>
                <a:spcPct val="80000"/>
              </a:lnSpc>
              <a:defRPr sz="48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1763" y="2286000"/>
            <a:ext cx="11126648" cy="9144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31813" y="3429451"/>
            <a:ext cx="11125199" cy="2514149"/>
          </a:xfrm>
        </p:spPr>
        <p:txBody>
          <a:bodyPr>
            <a:noAutofit/>
          </a:bodyPr>
          <a:lstStyle>
            <a:lvl1pPr marL="1588" indent="0">
              <a:spcBef>
                <a:spcPts val="0"/>
              </a:spcBef>
              <a:buFontTx/>
              <a:buNone/>
              <a:defRPr sz="2400" baseline="0"/>
            </a:lvl1pPr>
            <a:lvl2pPr marL="1588" indent="0">
              <a:buFontTx/>
              <a:buNone/>
              <a:defRPr sz="2400"/>
            </a:lvl2pPr>
            <a:lvl3pPr marL="1588" indent="0">
              <a:buFontTx/>
              <a:buNone/>
              <a:defRPr sz="2400"/>
            </a:lvl3pPr>
            <a:lvl4pPr marL="1588" indent="0">
              <a:buFontTx/>
              <a:buNone/>
              <a:defRPr sz="2400"/>
            </a:lvl4pPr>
            <a:lvl5pPr marL="1588" indent="0">
              <a:buFontTx/>
              <a:buNone/>
              <a:defRPr sz="2400"/>
            </a:lvl5pPr>
            <a:lvl6pPr marL="1588" indent="0">
              <a:buFontTx/>
              <a:buNone/>
              <a:defRPr sz="2400"/>
            </a:lvl6pPr>
            <a:lvl7pPr marL="1588" indent="0">
              <a:buFontTx/>
              <a:buNone/>
              <a:defRPr sz="2400"/>
            </a:lvl7pPr>
            <a:lvl8pPr marL="1588" indent="0">
              <a:buFontTx/>
              <a:buNone/>
              <a:defRPr sz="2400"/>
            </a:lvl8pPr>
            <a:lvl9pPr marL="1588" indent="0">
              <a:buFontTx/>
              <a:buNone/>
              <a:defRPr sz="2400"/>
            </a:lvl9pPr>
          </a:lstStyle>
          <a:p>
            <a:pPr lvl="0"/>
            <a:r>
              <a:t>Click to add presenter’s name, title, division/business unit/organization and date</a:t>
            </a:r>
          </a:p>
        </p:txBody>
      </p:sp>
      <p:pic>
        <p:nvPicPr>
          <p:cNvPr id="9" name="Picture 8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chemeClr val="tx1"/>
                </a:solidFill>
              </a:rPr>
              <a:t>Copyright © </a:t>
            </a:r>
            <a:r>
              <a:rPr lang="is-IS" sz="850" dirty="0">
                <a:solidFill>
                  <a:schemeClr val="tx1"/>
                </a:solidFill>
              </a:rPr>
              <a:t>2018</a:t>
            </a:r>
            <a:r>
              <a:rPr lang="en-US" sz="850" dirty="0">
                <a:solidFill>
                  <a:schemeClr val="tx1"/>
                </a:solidFill>
              </a:rPr>
              <a:t>, Oracle and/or its affiliates. All rights reserved.  |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216BD8E-2040-9546-89A0-4C920938EB0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2450E3-005D-7540-A91B-F9F743A83829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0381274A-F6B2-7547-8BB8-F59793F36C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DA1432D-3CBE-7F4C-B946-426368D0DE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358" y="282575"/>
            <a:ext cx="2010138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46533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aphic-Only Title Slide-Blue Red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1813" y="739775"/>
            <a:ext cx="11125199" cy="1470025"/>
          </a:xfrm>
        </p:spPr>
        <p:txBody>
          <a:bodyPr/>
          <a:lstStyle>
            <a:lvl1pPr>
              <a:lnSpc>
                <a:spcPct val="80000"/>
              </a:lnSpc>
              <a:defRPr sz="4800"/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1763" y="2286000"/>
            <a:ext cx="11126648" cy="9144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400"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31813" y="3429451"/>
            <a:ext cx="11125199" cy="2514149"/>
          </a:xfrm>
        </p:spPr>
        <p:txBody>
          <a:bodyPr>
            <a:noAutofit/>
          </a:bodyPr>
          <a:lstStyle>
            <a:lvl1pPr marL="1588" indent="0">
              <a:spcBef>
                <a:spcPts val="0"/>
              </a:spcBef>
              <a:buFontTx/>
              <a:buNone/>
              <a:defRPr sz="2400" baseline="0"/>
            </a:lvl1pPr>
            <a:lvl2pPr marL="1588" indent="0">
              <a:buFontTx/>
              <a:buNone/>
              <a:defRPr sz="2400"/>
            </a:lvl2pPr>
            <a:lvl3pPr marL="1588" indent="0">
              <a:buFontTx/>
              <a:buNone/>
              <a:defRPr sz="2400"/>
            </a:lvl3pPr>
            <a:lvl4pPr marL="1588" indent="0">
              <a:buFontTx/>
              <a:buNone/>
              <a:defRPr sz="2400"/>
            </a:lvl4pPr>
            <a:lvl5pPr marL="1588" indent="0">
              <a:buFontTx/>
              <a:buNone/>
              <a:defRPr sz="2400"/>
            </a:lvl5pPr>
            <a:lvl6pPr marL="1588" indent="0">
              <a:buFontTx/>
              <a:buNone/>
              <a:defRPr sz="2400"/>
            </a:lvl6pPr>
            <a:lvl7pPr marL="1588" indent="0">
              <a:buFontTx/>
              <a:buNone/>
              <a:defRPr sz="2400"/>
            </a:lvl7pPr>
            <a:lvl8pPr marL="1588" indent="0">
              <a:buFontTx/>
              <a:buNone/>
              <a:defRPr sz="2400"/>
            </a:lvl8pPr>
            <a:lvl9pPr marL="1588" indent="0">
              <a:buFontTx/>
              <a:buNone/>
              <a:defRPr sz="2400"/>
            </a:lvl9pPr>
          </a:lstStyle>
          <a:p>
            <a:pPr lvl="0"/>
            <a:r>
              <a:t>Click to add presenter’s name, title, division/business unit/organization and date</a:t>
            </a:r>
          </a:p>
        </p:txBody>
      </p:sp>
      <p:pic>
        <p:nvPicPr>
          <p:cNvPr id="9" name="Picture 8" descr="Oracle logo in white on red staging backgroun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chemeClr val="tx1"/>
                </a:solidFill>
              </a:rPr>
              <a:t>Copyright © </a:t>
            </a:r>
            <a:r>
              <a:rPr lang="is-IS" sz="850" dirty="0">
                <a:solidFill>
                  <a:schemeClr val="tx1"/>
                </a:solidFill>
              </a:rPr>
              <a:t>2018</a:t>
            </a:r>
            <a:r>
              <a:rPr lang="en-US" sz="850" dirty="0">
                <a:solidFill>
                  <a:schemeClr val="tx1"/>
                </a:solidFill>
              </a:rPr>
              <a:t>, Oracle and/or its affiliates. All rights reserved.  |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216BD8E-2040-9546-89A0-4C920938EB0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CB95A9-A844-E042-942E-5B223FB2492E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0381274A-F6B2-7547-8BB8-F59793F36C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Confidential – Oracle Internal/Restricted/Highly Restricted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1DA1432D-3CBE-7F4C-B946-426368D0DE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358" y="282575"/>
            <a:ext cx="2010138" cy="9144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9815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ame">
            <a:extLst>
              <a:ext uri="{FF2B5EF4-FFF2-40B4-BE49-F238E27FC236}">
                <a16:creationId xmlns="" xmlns:a16="http://schemas.microsoft.com/office/drawing/2014/main" id="{A6647DA0-01A9-8C48-9A39-14AD5B96E31F}"/>
              </a:ext>
            </a:extLst>
          </p:cNvPr>
          <p:cNvSpPr>
            <a:spLocks noChangeAspect="1"/>
          </p:cNvSpPr>
          <p:nvPr userDrawn="1"/>
        </p:nvSpPr>
        <p:spPr bwMode="gray">
          <a:xfrm>
            <a:off x="-3175" y="0"/>
            <a:ext cx="12192000" cy="6858000"/>
          </a:xfrm>
          <a:custGeom>
            <a:avLst/>
            <a:gdLst>
              <a:gd name="connsiteX0" fmla="*/ 193548 w 12192000"/>
              <a:gd name="connsiteY0" fmla="*/ 195560 h 6858000"/>
              <a:gd name="connsiteX1" fmla="*/ 193548 w 12192000"/>
              <a:gd name="connsiteY1" fmla="*/ 6404336 h 6858000"/>
              <a:gd name="connsiteX2" fmla="*/ 11998452 w 12192000"/>
              <a:gd name="connsiteY2" fmla="*/ 6404336 h 6858000"/>
              <a:gd name="connsiteX3" fmla="*/ 11998452 w 12192000"/>
              <a:gd name="connsiteY3" fmla="*/ 19556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93548" y="195560"/>
                </a:moveTo>
                <a:lnTo>
                  <a:pt x="193548" y="6404336"/>
                </a:lnTo>
                <a:lnTo>
                  <a:pt x="11998452" y="6404336"/>
                </a:lnTo>
                <a:lnTo>
                  <a:pt x="11998452" y="19556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8E1E6"/>
          </a:solidFill>
          <a:ln w="15875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812" y="406400"/>
            <a:ext cx="11125200" cy="889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151" y="1524001"/>
            <a:ext cx="11126522" cy="441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82130" y="6556248"/>
            <a:ext cx="1226398" cy="18288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BC71110D-B69D-4049-AEC5-F02E7FD2DC06}" type="datetime1">
              <a:rPr lang="en-US" smtClean="0"/>
              <a:pPr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21422" y="6556248"/>
            <a:ext cx="2702495" cy="18288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Confidential – Oracle Internal/Restricted/Highly Restricted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24205" y="6556248"/>
            <a:ext cx="333467" cy="18288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C51EAA63-D034-42AE-91FA-B13B9518C7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76672" y="6556248"/>
            <a:ext cx="320040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algn="r"/>
            <a:r>
              <a:rPr lang="en-US" sz="850" dirty="0">
                <a:solidFill>
                  <a:schemeClr val="tx1"/>
                </a:solidFill>
              </a:rPr>
              <a:t>Copyright © </a:t>
            </a:r>
            <a:r>
              <a:rPr lang="is-IS" sz="850" dirty="0">
                <a:solidFill>
                  <a:schemeClr val="tx1"/>
                </a:solidFill>
              </a:rPr>
              <a:t>2018</a:t>
            </a:r>
            <a:r>
              <a:rPr lang="en-US" sz="850" dirty="0">
                <a:solidFill>
                  <a:schemeClr val="tx1"/>
                </a:solidFill>
              </a:rPr>
              <a:t>, Oracle and/or its affiliates. All rights reserved.  |</a:t>
            </a:r>
          </a:p>
        </p:txBody>
      </p:sp>
      <p:pic>
        <p:nvPicPr>
          <p:cNvPr id="16" name="Red Badge" descr="Oracle logo in white on red staging background"/>
          <p:cNvPicPr>
            <a:picLocks noChangeAspect="1"/>
          </p:cNvPicPr>
          <p:nvPr/>
        </p:nvPicPr>
        <p:blipFill>
          <a:blip r:embed="rId4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2" y="6263640"/>
            <a:ext cx="1625138" cy="5943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062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18" r:id="rId4"/>
    <p:sldLayoutId id="2147483719" r:id="rId5"/>
    <p:sldLayoutId id="2147483710" r:id="rId6"/>
    <p:sldLayoutId id="2147483721" r:id="rId7"/>
    <p:sldLayoutId id="2147483699" r:id="rId8"/>
    <p:sldLayoutId id="2147483700" r:id="rId9"/>
    <p:sldLayoutId id="2147483711" r:id="rId10"/>
    <p:sldLayoutId id="2147483712" r:id="rId11"/>
    <p:sldLayoutId id="2147483713" r:id="rId12"/>
    <p:sldLayoutId id="2147483735" r:id="rId13"/>
    <p:sldLayoutId id="2147483746" r:id="rId14"/>
    <p:sldLayoutId id="2147483745" r:id="rId15"/>
    <p:sldLayoutId id="2147483726" r:id="rId16"/>
    <p:sldLayoutId id="2147483747" r:id="rId17"/>
    <p:sldLayoutId id="2147483765" r:id="rId18"/>
    <p:sldLayoutId id="2147483749" r:id="rId19"/>
    <p:sldLayoutId id="2147483750" r:id="rId20"/>
    <p:sldLayoutId id="2147483766" r:id="rId21"/>
    <p:sldLayoutId id="2147483767" r:id="rId22"/>
    <p:sldLayoutId id="2147483751" r:id="rId23"/>
    <p:sldLayoutId id="2147483752" r:id="rId24"/>
    <p:sldLayoutId id="2147483753" r:id="rId25"/>
    <p:sldLayoutId id="2147483754" r:id="rId26"/>
    <p:sldLayoutId id="2147483768" r:id="rId27"/>
    <p:sldLayoutId id="2147483769" r:id="rId28"/>
    <p:sldLayoutId id="2147483756" r:id="rId29"/>
    <p:sldLayoutId id="2147483755" r:id="rId30"/>
    <p:sldLayoutId id="2147483757" r:id="rId31"/>
    <p:sldLayoutId id="2147483758" r:id="rId32"/>
    <p:sldLayoutId id="2147483759" r:id="rId33"/>
    <p:sldLayoutId id="2147483760" r:id="rId34"/>
    <p:sldLayoutId id="2147483762" r:id="rId35"/>
    <p:sldLayoutId id="2147483761" r:id="rId36"/>
    <p:sldLayoutId id="2147483770" r:id="rId37"/>
    <p:sldLayoutId id="2147483764" r:id="rId38"/>
    <p:sldLayoutId id="2147483763" r:id="rId39"/>
    <p:sldLayoutId id="2147483771" r:id="rId40"/>
    <p:sldLayoutId id="2147483772" r:id="rId4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tx1">
            <a:lumMod val="60000"/>
            <a:lumOff val="40000"/>
          </a:schemeClr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>
            <a:lumMod val="60000"/>
            <a:lumOff val="40000"/>
          </a:schemeClr>
        </a:buClr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0000"/>
            <a:lumOff val="40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3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learningcontent.oracle.com/content/public/oracle_acad/WIB/index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ice.org/get-alice/alice-3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arko.jurekovic@oracle.co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hyperlink" Target="http://www.oracle.com/corporate/community/index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Relationship Id="rId4" Type="http://schemas.openxmlformats.org/officeDocument/2006/relationships/hyperlink" Target="mailto:frane.urem@vus.hr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>
                <a:latin typeface="Calibri Light" panose="020F0302020204030204" pitchFamily="34" charset="0"/>
                <a:cs typeface="Calibri Light" panose="020F0302020204030204" pitchFamily="34" charset="0"/>
              </a:rPr>
              <a:t>Jačanje temeljnih učiteljskih kompetencija </a:t>
            </a:r>
            <a:r>
              <a:rPr lang="hr-HR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objektno </a:t>
            </a:r>
            <a:r>
              <a:rPr lang="hr-HR" dirty="0">
                <a:latin typeface="Calibri Light" panose="020F0302020204030204" pitchFamily="34" charset="0"/>
                <a:cs typeface="Calibri Light" panose="020F0302020204030204" pitchFamily="34" charset="0"/>
              </a:rPr>
              <a:t>orijentiranog programiranja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Stručni skup Info@Edu VIII – Agencija za odgoj i obrazovanje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hr-HR" dirty="0"/>
              <a:t>dr.sc. Frane </a:t>
            </a:r>
            <a:r>
              <a:rPr lang="hr-HR" dirty="0" smtClean="0"/>
              <a:t>Urem prof.v.š. </a:t>
            </a:r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hr-HR" dirty="0" smtClean="0"/>
              <a:t>23/04/2019.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A613683-A962-E942-ACA3-D0D73257CD6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58161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239668" y="2065296"/>
            <a:ext cx="5580857" cy="3651852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b="1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44980" y="668020"/>
            <a:ext cx="11125200" cy="889000"/>
          </a:xfrm>
        </p:spPr>
        <p:txBody>
          <a:bodyPr/>
          <a:lstStyle/>
          <a:p>
            <a:r>
              <a:rPr lang="hr-HR" dirty="0" smtClean="0"/>
              <a:t>Oracle Academy – planirane dodatne </a:t>
            </a:r>
            <a:br>
              <a:rPr lang="hr-HR" dirty="0" smtClean="0"/>
            </a:br>
            <a:r>
              <a:rPr lang="hr-HR" dirty="0" smtClean="0"/>
              <a:t>potpore nastavnicima</a:t>
            </a:r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6038850" y="1743666"/>
            <a:ext cx="5781675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57174" y="2109382"/>
            <a:ext cx="11335385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Pomoć i partnerstvo obrazovnim ustanovama kod razvoja i prijave projekata iz Erasmus+ programa (ove godine smo prijavili dva projekta)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Razvoj nastavnih materijala na hrvatskom jeziku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Pomoć nastavničkim udrugama u prijavi </a:t>
            </a:r>
            <a:r>
              <a:rPr lang="hr-HR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ESF </a:t>
            </a:r>
            <a:r>
              <a:rPr lang="hr-HR" sz="2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projekata</a:t>
            </a:r>
            <a:endParaRPr lang="hr-HR"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8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b="1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433397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239668" y="2065296"/>
            <a:ext cx="5580857" cy="3651852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b="1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72945" y="678180"/>
            <a:ext cx="9390380" cy="889000"/>
          </a:xfrm>
        </p:spPr>
        <p:txBody>
          <a:bodyPr/>
          <a:lstStyle/>
          <a:p>
            <a:r>
              <a:rPr lang="hr-HR" dirty="0" smtClean="0"/>
              <a:t>Oracle Academy – plan školovanja za RH </a:t>
            </a:r>
            <a:br>
              <a:rPr lang="hr-HR" dirty="0" smtClean="0"/>
            </a:br>
            <a:r>
              <a:rPr lang="hr-HR" dirty="0" smtClean="0"/>
              <a:t>lipanj 2019- lipanj 2020</a:t>
            </a:r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6038850" y="1743666"/>
            <a:ext cx="5781675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57175" y="1753782"/>
            <a:ext cx="11106150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b="1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58193108"/>
              </p:ext>
            </p:extLst>
          </p:nvPr>
        </p:nvGraphicFramePr>
        <p:xfrm>
          <a:off x="1376044" y="1845222"/>
          <a:ext cx="9987281" cy="4293187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1535766"/>
                <a:gridCol w="5411977"/>
                <a:gridCol w="3039538"/>
              </a:tblGrid>
              <a:tr h="1065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</a:rPr>
                        <a:t>Country</a:t>
                      </a:r>
                      <a:endParaRPr lang="hr-HR" sz="1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55833" marR="5583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</a:rPr>
                        <a:t>Naziv</a:t>
                      </a:r>
                      <a:r>
                        <a:rPr lang="hr-HR" sz="1800" baseline="0" dirty="0" smtClean="0">
                          <a:effectLst/>
                        </a:rPr>
                        <a:t> školovanja</a:t>
                      </a:r>
                      <a:endParaRPr lang="hr-HR" sz="1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55833" marR="5583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effectLst/>
                        </a:rPr>
                        <a:t>Vrsta treninga</a:t>
                      </a:r>
                      <a:endParaRPr lang="hr-HR" sz="18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55833" marR="55833" marT="0" marB="0" anchor="ctr"/>
                </a:tc>
              </a:tr>
              <a:tr h="548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Croatia</a:t>
                      </a:r>
                      <a:endParaRPr lang="hr-HR" sz="1800" dirty="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DB design and Programming with SQL</a:t>
                      </a:r>
                      <a:endParaRPr lang="hr-HR" sz="1800" dirty="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Virtual</a:t>
                      </a:r>
                      <a:endParaRPr lang="hr-HR" sz="1800" dirty="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</a:tr>
              <a:tr h="426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400" b="1" dirty="0"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Croatia</a:t>
                      </a:r>
                      <a:endParaRPr lang="hr-HR" sz="2400" b="1" dirty="0"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400" b="1" dirty="0"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Java Fundamentals</a:t>
                      </a:r>
                      <a:endParaRPr lang="hr-HR" sz="2400" b="1" dirty="0"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400" b="1" dirty="0"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Virtual+ In-Class</a:t>
                      </a:r>
                      <a:endParaRPr lang="hr-HR" sz="2400" b="1" dirty="0"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</a:tr>
              <a:tr h="426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Croatia</a:t>
                      </a:r>
                      <a:endParaRPr lang="hr-HR" sz="180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DB Foundations</a:t>
                      </a:r>
                      <a:endParaRPr lang="hr-HR" sz="1800" dirty="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Virtual+ In-Class</a:t>
                      </a:r>
                      <a:endParaRPr lang="hr-HR" sz="1800" dirty="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</a:tr>
              <a:tr h="426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Croatia</a:t>
                      </a:r>
                      <a:endParaRPr lang="hr-HR" sz="180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Java Programming</a:t>
                      </a:r>
                      <a:endParaRPr lang="hr-HR" sz="180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Virtual</a:t>
                      </a:r>
                      <a:endParaRPr lang="hr-HR" sz="1800" dirty="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</a:tr>
              <a:tr h="426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Croatia</a:t>
                      </a:r>
                      <a:endParaRPr lang="hr-HR" sz="180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Java Foundations</a:t>
                      </a:r>
                      <a:endParaRPr lang="hr-HR" sz="180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Virtual</a:t>
                      </a:r>
                      <a:endParaRPr lang="hr-HR" sz="1800" dirty="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</a:tr>
              <a:tr h="4261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400" b="1" dirty="0"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Croatia</a:t>
                      </a:r>
                      <a:endParaRPr lang="hr-HR" sz="2400" b="1" dirty="0"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400" b="1" dirty="0"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Java Fundamentals</a:t>
                      </a:r>
                      <a:endParaRPr lang="hr-HR" sz="2400" b="1" dirty="0"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2400" b="1" dirty="0">
                          <a:solidFill>
                            <a:srgbClr val="FF0000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Virtual+ In-Class</a:t>
                      </a:r>
                      <a:endParaRPr lang="hr-HR" sz="2400" b="1" dirty="0"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</a:tr>
              <a:tr h="5486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Croatia</a:t>
                      </a:r>
                      <a:endParaRPr lang="hr-HR" sz="180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DB design and Programming with SQL</a:t>
                      </a:r>
                      <a:endParaRPr lang="hr-HR" sz="180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Virtual</a:t>
                      </a:r>
                      <a:endParaRPr lang="hr-HR" sz="1800" dirty="0">
                        <a:effectLst/>
                        <a:latin typeface="Calibri Light" panose="020F0302020204030204" pitchFamily="34" charset="0"/>
                        <a:ea typeface="Calibri"/>
                        <a:cs typeface="Calibri Light" panose="020F0302020204030204" pitchFamily="34" charset="0"/>
                      </a:endParaRPr>
                    </a:p>
                  </a:txBody>
                  <a:tcPr marL="55833" marR="55833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029080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90574" y="1752600"/>
            <a:ext cx="5457826" cy="3973482"/>
          </a:xfrm>
        </p:spPr>
        <p:txBody>
          <a:bodyPr/>
          <a:lstStyle/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Sadrži radionice u trajanju od 8-16 sati: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Getting Started with Java Using Alice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Creating Java Programs with Greenfoot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Programming the Finch Robot in Greenfoot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Programming the Finch Robot in Java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Solve It With SQL</a:t>
            </a:r>
          </a:p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Osim nastavnih materijala, sadrži i detaljne ishode učenja, nastavne pripreme, primjere, zadatke i sl.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Oracle Academy Workshop in Box</a:t>
            </a:r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6437314" y="1610459"/>
            <a:ext cx="5410198" cy="4430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Dostupno na: </a:t>
            </a:r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http://</a:t>
            </a:r>
            <a:r>
              <a:rPr lang="vi-VN" sz="2400" dirty="0" smtClean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ilearningcontent.oracle.com/content/public/oracle_acad/WIB/index.html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vi-VN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Osim nastavnih materijala, sadrži i detaljne ishode učenja, nastavne pripreme, primjere, zadatke i sl.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915" y="3791353"/>
            <a:ext cx="4661695" cy="251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513102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448426" y="2217105"/>
            <a:ext cx="5208588" cy="3651852"/>
          </a:xfrm>
        </p:spPr>
        <p:txBody>
          <a:bodyPr/>
          <a:lstStyle/>
          <a:p>
            <a:pPr algn="just"/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Objektno</a:t>
            </a:r>
            <a:r>
              <a:rPr lang="en-US" dirty="0"/>
              <a:t> </a:t>
            </a:r>
            <a:r>
              <a:rPr lang="en-US" dirty="0" err="1"/>
              <a:t>orijentirano</a:t>
            </a:r>
            <a:r>
              <a:rPr lang="en-US" dirty="0"/>
              <a:t> </a:t>
            </a:r>
            <a:r>
              <a:rPr lang="en-US" dirty="0" err="1"/>
              <a:t>programiranje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1094" y="2217105"/>
            <a:ext cx="4948908" cy="3040695"/>
          </a:xfrm>
        </p:spPr>
      </p:pic>
      <p:sp>
        <p:nvSpPr>
          <p:cNvPr id="10" name="Text Placeholder 2"/>
          <p:cNvSpPr txBox="1">
            <a:spLocks/>
          </p:cNvSpPr>
          <p:nvPr/>
        </p:nvSpPr>
        <p:spPr>
          <a:xfrm>
            <a:off x="5886450" y="1743666"/>
            <a:ext cx="5781675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Alan Kay 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– legendarni američki računalni znanstvenik, poznat po svom ranom radu na objektno orijentiranom programiranju i dizajnu korisničkog sučelja:</a:t>
            </a:r>
          </a:p>
          <a:p>
            <a:pPr algn="just"/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„Ja sam izmislio naziv objektno orijentirano (programiranje) i mogu vam reći da tada nisam mislio na C++”</a:t>
            </a:r>
          </a:p>
          <a:p>
            <a:pPr algn="just"/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„Žao mi je što sam upotrijebio naziv objekt jer se ljudi zbog toga usredotoče na sadržaj, a ne na ideju.”</a:t>
            </a:r>
          </a:p>
          <a:p>
            <a:pPr algn="just"/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839021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90574" y="1752600"/>
            <a:ext cx="5457826" cy="3973482"/>
          </a:xfrm>
        </p:spPr>
        <p:txBody>
          <a:bodyPr/>
          <a:lstStyle/>
          <a:p>
            <a:pPr algn="just"/>
            <a:r>
              <a:rPr lang="en-US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Sveučilište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Carnegie Mellon</a:t>
            </a:r>
          </a:p>
          <a:p>
            <a:pPr algn="just"/>
            <a:r>
              <a:rPr lang="hr-H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Idejni tvorac Alice platforme:</a:t>
            </a:r>
          </a:p>
          <a:p>
            <a:pPr algn="just"/>
            <a:r>
              <a:rPr lang="hr-H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hr-H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rof.  </a:t>
            </a:r>
            <a:r>
              <a:rPr 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Randy </a:t>
            </a:r>
            <a:r>
              <a:rPr lang="en-US" sz="2400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Pausch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hr-H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algn="just"/>
            <a:r>
              <a:rPr lang="hr-H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1960</a:t>
            </a:r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. – 2007</a:t>
            </a:r>
            <a:r>
              <a:rPr lang="en-US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r>
              <a:rPr lang="hr-H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„</a:t>
            </a:r>
            <a:r>
              <a:rPr lang="en-US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The Last Lecture: </a:t>
            </a:r>
          </a:p>
          <a:p>
            <a:pPr algn="just"/>
            <a:r>
              <a:rPr lang="en-US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    Really Achieving Your Childhood Dreams"</a:t>
            </a:r>
          </a:p>
          <a:p>
            <a:pPr algn="just"/>
            <a:endParaRPr lang="en-US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Alice 3</a:t>
            </a:r>
            <a:endParaRPr lang="en-US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6437314" y="1610459"/>
            <a:ext cx="5410198" cy="4430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vi-VN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753" y="1667673"/>
            <a:ext cx="1438656" cy="2157984"/>
          </a:xfrm>
          <a:prstGeom prst="rect">
            <a:avLst/>
          </a:prstGeom>
        </p:spPr>
      </p:pic>
      <p:sp>
        <p:nvSpPr>
          <p:cNvPr id="10" name="Text Placeholder 2"/>
          <p:cNvSpPr txBox="1">
            <a:spLocks/>
          </p:cNvSpPr>
          <p:nvPr/>
        </p:nvSpPr>
        <p:spPr>
          <a:xfrm>
            <a:off x="6524624" y="1667673"/>
            <a:ext cx="5457826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endParaRPr lang="en-US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6210299" y="1743666"/>
            <a:ext cx="5457826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</a:t>
            </a:r>
            <a:r>
              <a:rPr lang="en-US" sz="24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opis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želja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iz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djetinjstva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(4 god):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biti </a:t>
            </a: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u bestežinskom stanju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biti igrač američkog nogometa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napisati članak u enciklopediji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biti kapetan Kirk iz Zvjezdanih staza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osvojiti puno plišanih igračaka u luna parku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biti Disney animator</a:t>
            </a:r>
          </a:p>
          <a:p>
            <a:pPr algn="just"/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864942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448426" y="2217105"/>
            <a:ext cx="5208588" cy="3651852"/>
          </a:xfrm>
        </p:spPr>
        <p:txBody>
          <a:bodyPr/>
          <a:lstStyle/>
          <a:p>
            <a:pPr algn="just"/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Alice 3</a:t>
            </a:r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5886450" y="1743666"/>
            <a:ext cx="5781675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Uloga programera je nalik ulozi redatelja filma ili video-igre </a:t>
            </a:r>
          </a:p>
          <a:p>
            <a:pPr algn="just"/>
            <a:r>
              <a:rPr lang="hr-H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Temeljni pojmovi 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(klasa, objekt, metoda, svojstva) – </a:t>
            </a:r>
            <a:r>
              <a:rPr lang="hr-H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usvajaju se </a:t>
            </a:r>
            <a:r>
              <a:rPr lang="hr-H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intuitivno</a:t>
            </a:r>
          </a:p>
          <a:p>
            <a:pPr algn="just"/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Dostupno na:</a:t>
            </a:r>
          </a:p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https://www.alice.org/get-alice/alice-3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algn="just"/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6407" y="2205297"/>
            <a:ext cx="5309181" cy="3262053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774" y="609164"/>
            <a:ext cx="2046287" cy="9719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995227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04951" y="630555"/>
            <a:ext cx="8029574" cy="889000"/>
          </a:xfrm>
        </p:spPr>
        <p:txBody>
          <a:bodyPr/>
          <a:lstStyle/>
          <a:p>
            <a:r>
              <a:rPr lang="pl-PL" dirty="0" smtClean="0"/>
              <a:t>Greenfoot</a:t>
            </a:r>
            <a:endParaRPr lang="en-US" dirty="0"/>
          </a:p>
        </p:txBody>
      </p:sp>
      <p:sp>
        <p:nvSpPr>
          <p:cNvPr id="10" name="Content Placeholder 6"/>
          <p:cNvSpPr>
            <a:spLocks noGrp="1"/>
          </p:cNvSpPr>
          <p:nvPr>
            <p:ph sz="half" idx="4294967295"/>
          </p:nvPr>
        </p:nvSpPr>
        <p:spPr>
          <a:xfrm>
            <a:off x="514229" y="1707713"/>
            <a:ext cx="5410199" cy="4279849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2 D razvojna okolina </a:t>
            </a:r>
          </a:p>
          <a:p>
            <a:pPr algn="just"/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Razvijen na </a:t>
            </a:r>
            <a:r>
              <a:rPr lang="vi-VN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King’s College London </a:t>
            </a:r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(uz podršku tvrtke Oracle)</a:t>
            </a:r>
          </a:p>
          <a:p>
            <a:pPr algn="just"/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Služi za savladavanje naprednih koncepata objektno orijentiranog dizajna </a:t>
            </a:r>
          </a:p>
          <a:p>
            <a:pPr algn="just"/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Namijenjen starijim učenicima – srednja škola (</a:t>
            </a:r>
            <a:r>
              <a:rPr lang="vi-VN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Ujedinjeno Kraljevstvo - od 7. razreda osnovne škole</a:t>
            </a:r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6246814" y="1705709"/>
            <a:ext cx="5410198" cy="4430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Dvije superklase – </a:t>
            </a: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World, Actor</a:t>
            </a:r>
          </a:p>
          <a:p>
            <a:pPr algn="just"/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World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– pozadina u kojoj se izvršava scenarij </a:t>
            </a:r>
          </a:p>
          <a:p>
            <a:pPr algn="just"/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Actor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– sadrži podklase koje definiraju objekte potrebne za izvršavanje definiranog scenarija</a:t>
            </a:r>
          </a:p>
          <a:p>
            <a:pPr algn="just"/>
            <a:r>
              <a:rPr lang="hr-H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Zvuči jednostavno </a:t>
            </a:r>
            <a:r>
              <a:rPr lang="hr-H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?!</a:t>
            </a:r>
            <a:endParaRPr lang="hr-HR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125" y="4067175"/>
            <a:ext cx="1219200" cy="122464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3" y="466725"/>
            <a:ext cx="1576387" cy="15763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3100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239668" y="1753782"/>
            <a:ext cx="5580857" cy="3963366"/>
          </a:xfrm>
        </p:spPr>
        <p:txBody>
          <a:bodyPr/>
          <a:lstStyle/>
          <a:p>
            <a:pPr algn="just"/>
            <a:r>
              <a:rPr lang="hr-H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Odgovori:</a:t>
            </a:r>
            <a:endParaRPr lang="vi-VN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Nakon što se učlanite u OA program.</a:t>
            </a:r>
            <a:endParaRPr lang="vi-VN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Postoje za Alice i dostupni su na zahtjev članovima OA programa.</a:t>
            </a:r>
            <a:endParaRPr lang="vi-VN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Putem poveznice: academy.oracle.com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Da – 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darko.jurekovic@oracle.com</a:t>
            </a:r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Da, u potpunosti je besplatan</a:t>
            </a:r>
            <a:endParaRPr lang="vi-VN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57300" y="678180"/>
            <a:ext cx="11125200" cy="889000"/>
          </a:xfrm>
        </p:spPr>
        <p:txBody>
          <a:bodyPr/>
          <a:lstStyle/>
          <a:p>
            <a:r>
              <a:rPr lang="hr-HR" dirty="0" smtClean="0"/>
              <a:t>Oracle Academy – najčešća pitanja i odgovori</a:t>
            </a:r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6038850" y="1743666"/>
            <a:ext cx="5781675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57175" y="1753782"/>
            <a:ext cx="5781675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hr-H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Pitanja:</a:t>
            </a:r>
            <a:endParaRPr lang="vi-VN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Kada se mogu stručno usavršavati </a:t>
            </a:r>
            <a:r>
              <a:rPr lang="vi-VN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vi-VN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Postoje li nastavni materijali na hrvatskom jeziku 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Na koji način se nastavnici mogu učlaniti u OA program </a:t>
            </a:r>
            <a:r>
              <a:rPr lang="vi-VN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Mogu li dobiti dodatnu pomoć i informacije u vezi OA programa ?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vi-VN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Da </a:t>
            </a:r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li je OA besplatan ? </a:t>
            </a:r>
          </a:p>
          <a:p>
            <a:pPr algn="just"/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147232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uk-UA" smtClean="0"/>
              <a:pPr/>
              <a:t>18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50476" y="2055395"/>
            <a:ext cx="6858000" cy="1470025"/>
          </a:xfrm>
        </p:spPr>
        <p:txBody>
          <a:bodyPr/>
          <a:lstStyle/>
          <a:p>
            <a:r>
              <a:rPr lang="hr-HR" dirty="0" smtClean="0"/>
              <a:t>Hvala na pažnji !</a:t>
            </a:r>
            <a:endParaRPr lang="en-US" dirty="0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31812" y="4072696"/>
            <a:ext cx="5257800" cy="62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877" tIns="60939" rIns="121877" bIns="60939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rgbClr val="FF0000"/>
              </a:buClr>
            </a:pPr>
            <a:r>
              <a:rPr lang="en-GB" sz="3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academy.oracle.com </a:t>
            </a:r>
            <a:endParaRPr lang="en-GB" sz="3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4"/>
            </a:endParaRPr>
          </a:p>
        </p:txBody>
      </p:sp>
      <p:pic>
        <p:nvPicPr>
          <p:cNvPr id="11" name="Picture 10" descr="ic-Facebook-rgb-wht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43" y="4784113"/>
            <a:ext cx="548640" cy="5486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ic-Instagram-wht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74" y="4784113"/>
            <a:ext cx="548640" cy="5486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 descr="ic-Twitter-wht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12" y="4784113"/>
            <a:ext cx="548640" cy="5486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605" y="4784113"/>
            <a:ext cx="548640" cy="5486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2884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Sadržaj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795931" y="1981199"/>
            <a:ext cx="8861082" cy="3962401"/>
          </a:xfrm>
        </p:spPr>
        <p:txBody>
          <a:bodyPr/>
          <a:lstStyle/>
          <a:p>
            <a:r>
              <a:rPr lang="hr-HR" dirty="0" smtClean="0"/>
              <a:t>Uvod</a:t>
            </a:r>
            <a:endParaRPr lang="en-US" dirty="0" smtClean="0"/>
          </a:p>
          <a:p>
            <a:r>
              <a:rPr lang="hr-H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Reformski okvir nastave informatike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hr-H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Računalno razmišljanje i programiranje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hr-H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Alice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r>
              <a:rPr lang="hr-H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Greenfoot</a:t>
            </a:r>
          </a:p>
          <a:p>
            <a:r>
              <a:rPr lang="hr-HR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Oracle Academy program i nastavničke kompetencije</a:t>
            </a:r>
            <a:endParaRPr lang="en-US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Pentagon 15"/>
          <p:cNvSpPr/>
          <p:nvPr/>
        </p:nvSpPr>
        <p:spPr>
          <a:xfrm>
            <a:off x="2186329" y="1981200"/>
            <a:ext cx="457200" cy="320040"/>
          </a:xfrm>
          <a:prstGeom prst="homePlate">
            <a:avLst/>
          </a:prstGeom>
          <a:solidFill>
            <a:schemeClr val="tx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7" name="Pentagon 16"/>
          <p:cNvSpPr/>
          <p:nvPr/>
        </p:nvSpPr>
        <p:spPr>
          <a:xfrm>
            <a:off x="2186329" y="2677477"/>
            <a:ext cx="457200" cy="320040"/>
          </a:xfrm>
          <a:prstGeom prst="homePlate">
            <a:avLst/>
          </a:prstGeom>
          <a:solidFill>
            <a:schemeClr val="bg2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8" name="Pentagon 17"/>
          <p:cNvSpPr/>
          <p:nvPr/>
        </p:nvSpPr>
        <p:spPr>
          <a:xfrm>
            <a:off x="2186329" y="3373754"/>
            <a:ext cx="457200" cy="320040"/>
          </a:xfrm>
          <a:prstGeom prst="homePlate">
            <a:avLst/>
          </a:prstGeom>
          <a:solidFill>
            <a:schemeClr val="bg2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9" name="Pentagon 18"/>
          <p:cNvSpPr/>
          <p:nvPr/>
        </p:nvSpPr>
        <p:spPr>
          <a:xfrm>
            <a:off x="2186329" y="4070031"/>
            <a:ext cx="457200" cy="320040"/>
          </a:xfrm>
          <a:prstGeom prst="homePlate">
            <a:avLst/>
          </a:prstGeom>
          <a:solidFill>
            <a:schemeClr val="bg2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0" name="Pentagon 19"/>
          <p:cNvSpPr/>
          <p:nvPr/>
        </p:nvSpPr>
        <p:spPr>
          <a:xfrm>
            <a:off x="2186329" y="4766310"/>
            <a:ext cx="457200" cy="320040"/>
          </a:xfrm>
          <a:prstGeom prst="homePlate">
            <a:avLst/>
          </a:prstGeom>
          <a:solidFill>
            <a:schemeClr val="bg2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01043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0028" y="2047814"/>
            <a:ext cx="3079997" cy="1892404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826977" y="1213338"/>
            <a:ext cx="6981092" cy="5073161"/>
          </a:xfrm>
        </p:spPr>
        <p:txBody>
          <a:bodyPr/>
          <a:lstStyle/>
          <a:p>
            <a:pPr algn="just"/>
            <a:r>
              <a:rPr lang="hr-HR" dirty="0">
                <a:latin typeface="Calibri Light" panose="020F0302020204030204" pitchFamily="34" charset="0"/>
                <a:cs typeface="Calibri Light" panose="020F0302020204030204" pitchFamily="34" charset="0"/>
              </a:rPr>
              <a:t>obrazovanje  - </a:t>
            </a:r>
            <a:r>
              <a:rPr lang="hr-H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FER Zagreb </a:t>
            </a:r>
            <a:r>
              <a:rPr lang="hr-HR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hr-HR" dirty="0">
                <a:latin typeface="Calibri Light" panose="020F0302020204030204" pitchFamily="34" charset="0"/>
                <a:cs typeface="Calibri Light" panose="020F0302020204030204" pitchFamily="34" charset="0"/>
              </a:rPr>
              <a:t>dr.sc., dipl.ing.el</a:t>
            </a:r>
            <a:r>
              <a:rPr lang="hr-HR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.)</a:t>
            </a:r>
            <a:endParaRPr lang="hr-HR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hr-HR" dirty="0">
                <a:latin typeface="Calibri Light" panose="020F0302020204030204" pitchFamily="34" charset="0"/>
                <a:cs typeface="Calibri Light" panose="020F0302020204030204" pitchFamily="34" charset="0"/>
              </a:rPr>
              <a:t>dugodišnje iskustvo rada u realnom sektoru na softverskim projektima kao razvojni inženjer i voditelj projekata </a:t>
            </a:r>
          </a:p>
          <a:p>
            <a:pPr algn="just"/>
            <a:r>
              <a:rPr lang="hr-H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Veleučilište u Šibeniku </a:t>
            </a:r>
            <a:r>
              <a:rPr lang="hr-HR" dirty="0">
                <a:latin typeface="Calibri Light" panose="020F0302020204030204" pitchFamily="34" charset="0"/>
                <a:cs typeface="Calibri Light" panose="020F0302020204030204" pitchFamily="34" charset="0"/>
              </a:rPr>
              <a:t>– prodekan za poslovanje, profesor na kolegijima vezanim uz softversko inženjerstvo i objektno orijentirano programiranje, Erasmus koordinator, voditelj Erasmus KA1 i KA2 projekata, </a:t>
            </a:r>
            <a:r>
              <a:rPr lang="hr-HR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isporuka projekata </a:t>
            </a:r>
            <a:r>
              <a:rPr lang="hr-HR" dirty="0">
                <a:latin typeface="Calibri Light" panose="020F0302020204030204" pitchFamily="34" charset="0"/>
                <a:cs typeface="Calibri Light" panose="020F0302020204030204" pitchFamily="34" charset="0"/>
              </a:rPr>
              <a:t>za gospodarstvo, koordinator ESF projekta Studentski dom Palacin</a:t>
            </a:r>
          </a:p>
          <a:p>
            <a:pPr algn="just"/>
            <a:r>
              <a:rPr lang="hr-HR" dirty="0">
                <a:latin typeface="Calibri Light" panose="020F0302020204030204" pitchFamily="34" charset="0"/>
                <a:cs typeface="Calibri Light" panose="020F0302020204030204" pitchFamily="34" charset="0"/>
              </a:rPr>
              <a:t>vanjski suradnik - predavač na Sveučilištu u Zadru</a:t>
            </a:r>
          </a:p>
          <a:p>
            <a:pPr algn="just"/>
            <a:r>
              <a:rPr lang="hr-H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Oracle</a:t>
            </a:r>
            <a:r>
              <a:rPr lang="hr-HR" dirty="0">
                <a:latin typeface="Calibri Light" panose="020F0302020204030204" pitchFamily="34" charset="0"/>
                <a:cs typeface="Calibri Light" panose="020F0302020204030204" pitchFamily="34" charset="0"/>
              </a:rPr>
              <a:t> – Oracle Academy instruktor</a:t>
            </a:r>
          </a:p>
          <a:p>
            <a:pPr algn="just"/>
            <a:r>
              <a:rPr lang="hr-HR" dirty="0">
                <a:latin typeface="Calibri Light" panose="020F0302020204030204" pitchFamily="34" charset="0"/>
                <a:cs typeface="Calibri Light" panose="020F0302020204030204" pitchFamily="34" charset="0"/>
              </a:rPr>
              <a:t>AZVO - član Matičnog povjerenstva za područje tehničkih znanosti Vijeća veleučilišta i visokih škola Republike Hrvatske</a:t>
            </a:r>
          </a:p>
          <a:p>
            <a:pPr algn="just"/>
            <a:r>
              <a:rPr lang="hr-HR" dirty="0">
                <a:latin typeface="Calibri Light" panose="020F0302020204030204" pitchFamily="34" charset="0"/>
                <a:cs typeface="Calibri Light" panose="020F0302020204030204" pitchFamily="34" charset="0"/>
              </a:rPr>
              <a:t>član IEEE </a:t>
            </a:r>
            <a:r>
              <a:rPr lang="hr-HR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udruge</a:t>
            </a:r>
          </a:p>
          <a:p>
            <a:pPr algn="just"/>
            <a:r>
              <a:rPr lang="hr-HR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Kontakt: </a:t>
            </a:r>
            <a:r>
              <a:rPr lang="hr-HR" dirty="0" smtClean="0">
                <a:latin typeface="Calibri Light" panose="020F0302020204030204" pitchFamily="34" charset="0"/>
                <a:cs typeface="Calibri Light" panose="020F0302020204030204" pitchFamily="34" charset="0"/>
                <a:hlinkClick r:id="rId4"/>
              </a:rPr>
              <a:t>frane.urem@vus.hr</a:t>
            </a:r>
            <a:r>
              <a:rPr lang="hr-HR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hr-HR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 predavaču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762995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0" y="640080"/>
            <a:ext cx="6594231" cy="889000"/>
          </a:xfrm>
        </p:spPr>
        <p:txBody>
          <a:bodyPr/>
          <a:lstStyle/>
          <a:p>
            <a:r>
              <a:rPr lang="en-US" dirty="0" err="1"/>
              <a:t>Uvod</a:t>
            </a:r>
            <a:endParaRPr lang="en-US" dirty="0"/>
          </a:p>
        </p:txBody>
      </p:sp>
      <p:sp>
        <p:nvSpPr>
          <p:cNvPr id="10" name="Content Placeholder 6"/>
          <p:cNvSpPr>
            <a:spLocks noGrp="1"/>
          </p:cNvSpPr>
          <p:nvPr>
            <p:ph sz="half" idx="4294967295"/>
          </p:nvPr>
        </p:nvSpPr>
        <p:spPr>
          <a:xfrm>
            <a:off x="514229" y="1707713"/>
            <a:ext cx="5410199" cy="4279849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Promjene 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globalne ekonomije u 21 . stoljeću - nedostatak kvalificirane radne snage u STEM područjima</a:t>
            </a:r>
          </a:p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Jedan od razloga – neusklađenost obrazovnih sustava sa tržištem rada </a:t>
            </a:r>
          </a:p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Veći problem – iako su kvalifikacije iz područja informacijskih i komunikacijskih tehnologija vrlo tražene i dobro plaćene - </a:t>
            </a:r>
            <a:r>
              <a:rPr lang="hr-HR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učenici nisu zainteresirani !</a:t>
            </a:r>
          </a:p>
          <a:p>
            <a:endParaRPr lang="en-US" sz="2400" dirty="0"/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6246814" y="1705709"/>
            <a:ext cx="5410198" cy="4430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Royal Society Report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(2011.) – „</a:t>
            </a:r>
            <a:r>
              <a:rPr lang="en-US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Shut down or restart ? 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” -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ukazuje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na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dodatne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probleme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u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nastavi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informatike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u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Ujedinjenom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Kraljevstvu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:</a:t>
            </a:r>
          </a:p>
          <a:p>
            <a:pPr lvl="1"/>
            <a:r>
              <a:rPr lang="hr-HR" b="1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en-US" b="1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shodi</a:t>
            </a:r>
            <a:r>
              <a:rPr lang="en-US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učenja</a:t>
            </a: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–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samo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za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korištenje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postojeće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tehnologije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hr-HR" b="1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en-US" b="1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astavničke</a:t>
            </a:r>
            <a:r>
              <a:rPr lang="en-US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kompetencije</a:t>
            </a: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–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nema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stručnog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usavršavanja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/>
            <a:r>
              <a:rPr lang="hr-HR" b="1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n-US" b="1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oši</a:t>
            </a:r>
            <a:r>
              <a:rPr lang="en-US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materijalni</a:t>
            </a: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b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resursi</a:t>
            </a:r>
            <a:r>
              <a:rPr lang="en-US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u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školama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za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izvedbu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nastave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informatike</a:t>
            </a:r>
            <a:endParaRPr lang="en-US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28293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28800" y="640080"/>
            <a:ext cx="6594231" cy="889000"/>
          </a:xfrm>
        </p:spPr>
        <p:txBody>
          <a:bodyPr/>
          <a:lstStyle/>
          <a:p>
            <a:r>
              <a:rPr lang="hr-HR" dirty="0" smtClean="0"/>
              <a:t>Reformski okvir</a:t>
            </a:r>
            <a:endParaRPr lang="en-US" dirty="0"/>
          </a:p>
        </p:txBody>
      </p:sp>
      <p:sp>
        <p:nvSpPr>
          <p:cNvPr id="10" name="Content Placeholder 6"/>
          <p:cNvSpPr>
            <a:spLocks noGrp="1"/>
          </p:cNvSpPr>
          <p:nvPr>
            <p:ph sz="half" idx="4294967295"/>
          </p:nvPr>
        </p:nvSpPr>
        <p:spPr>
          <a:xfrm>
            <a:off x="514229" y="1707713"/>
            <a:ext cx="5410199" cy="4279849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Odluka o donošenju kurikuluma za nastavni predmet Informatike za osnovne škole i gimnazije u Republici Hrvatskoj</a:t>
            </a:r>
          </a:p>
          <a:p>
            <a:pPr algn="just"/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Definirane 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domene i odgojno-obrazovni ishodi</a:t>
            </a:r>
          </a:p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Uz informacijsku pismenost, potrebno je ostvariti ishode iz drugih domena!</a:t>
            </a:r>
          </a:p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Npr. računalno razmišljanje (engl. </a:t>
            </a:r>
            <a:r>
              <a:rPr lang="hr-HR" sz="2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computational  thinking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) i programiranje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6246814" y="1705709"/>
            <a:ext cx="5410198" cy="4430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Kako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poučavati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početnike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u programiranju 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sz="24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npr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niži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razredi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osnovne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škole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), a da 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to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(njima)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bude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zabavno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?</a:t>
            </a:r>
          </a:p>
          <a:p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Kako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se 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pri tome </a:t>
            </a:r>
            <a:r>
              <a:rPr lang="en-US" sz="24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povezivati</a:t>
            </a:r>
            <a:r>
              <a:rPr lang="en-US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na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druga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područja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(ne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samo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STEM –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umjetnost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dizajn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) ?</a:t>
            </a:r>
          </a:p>
          <a:p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Kako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objasniti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prilično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apstraktne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pojmove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npr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iz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objektno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orijentiranog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pristupa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programiranju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) ?</a:t>
            </a:r>
          </a:p>
          <a:p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Postoji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li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udžbenik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u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kojem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sve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to </a:t>
            </a:r>
            <a:r>
              <a:rPr lang="en-US" sz="2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piše</a:t>
            </a:r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?</a:t>
            </a:r>
          </a:p>
        </p:txBody>
      </p:sp>
    </p:spTree>
    <p:extLst>
      <p:ext uri="{BB962C8B-B14F-4D97-AF65-F5344CB8AC3E}">
        <p14:creationId xmlns="" xmlns:p14="http://schemas.microsoft.com/office/powerpoint/2010/main" val="16933373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04951" y="630555"/>
            <a:ext cx="8029574" cy="889000"/>
          </a:xfrm>
        </p:spPr>
        <p:txBody>
          <a:bodyPr/>
          <a:lstStyle/>
          <a:p>
            <a:r>
              <a:rPr lang="pl-PL" dirty="0"/>
              <a:t>Računalno razmišljanje i programiranje </a:t>
            </a:r>
            <a:r>
              <a:rPr lang="pl-PL" dirty="0" smtClean="0"/>
              <a:t>– izvannastavni programi</a:t>
            </a:r>
            <a:endParaRPr lang="en-US" dirty="0"/>
          </a:p>
        </p:txBody>
      </p:sp>
      <p:sp>
        <p:nvSpPr>
          <p:cNvPr id="10" name="Content Placeholder 6"/>
          <p:cNvSpPr>
            <a:spLocks noGrp="1"/>
          </p:cNvSpPr>
          <p:nvPr>
            <p:ph sz="half" idx="4294967295"/>
          </p:nvPr>
        </p:nvSpPr>
        <p:spPr>
          <a:xfrm>
            <a:off x="514229" y="1707713"/>
            <a:ext cx="5410199" cy="4279849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Postoji niz razvojnih okolina za programiranje koje su prilagođene početnicima</a:t>
            </a:r>
          </a:p>
          <a:p>
            <a:pPr algn="just"/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U stvarnom životu programiranjem se ne rješavaju matematički problemi</a:t>
            </a:r>
          </a:p>
          <a:p>
            <a:pPr algn="just"/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Programiranje traži kreativnost i sposobnost rješavanja problema</a:t>
            </a:r>
          </a:p>
          <a:p>
            <a:pPr algn="just"/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Odgojno-obrazovni ishod ima veću važnost od sadržaja !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6246814" y="1705709"/>
            <a:ext cx="5410198" cy="44303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Početna namjera – popularizacija računarstva, motiviranje djece da u ranoj dobi počnu programirati</a:t>
            </a:r>
          </a:p>
          <a:p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U međuvremenu su stvorena vrlo vrijedne platforme 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za učenje </a:t>
            </a:r>
            <a:r>
              <a:rPr lang="vi-VN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(hardver </a:t>
            </a:r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i softver) koje se mogu koristiti i u redovnoj nastavi</a:t>
            </a:r>
          </a:p>
          <a:p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Neke od njih su već prisutne u našim školama, npr. BBC micro:bit, Arduino, Scratch …</a:t>
            </a:r>
          </a:p>
        </p:txBody>
      </p:sp>
    </p:spTree>
    <p:extLst>
      <p:ext uri="{BB962C8B-B14F-4D97-AF65-F5344CB8AC3E}">
        <p14:creationId xmlns="" xmlns:p14="http://schemas.microsoft.com/office/powerpoint/2010/main" val="34918224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4844" y="2198056"/>
            <a:ext cx="5274906" cy="3240994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86475" y="2217105"/>
            <a:ext cx="5570539" cy="3651852"/>
          </a:xfrm>
        </p:spPr>
        <p:txBody>
          <a:bodyPr/>
          <a:lstStyle/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Kada ste se odlučili za današnju karijeru ?</a:t>
            </a:r>
          </a:p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Da li ste to 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napravili dok ste bili dijete 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?</a:t>
            </a:r>
          </a:p>
          <a:p>
            <a:pPr algn="just"/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Moja motivacija iz 1986. godine 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–</a:t>
            </a:r>
          </a:p>
          <a:p>
            <a:pPr algn="just"/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- (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14 godina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) – danas se to zove </a:t>
            </a:r>
            <a:r>
              <a:rPr lang="hr-HR" sz="2400" i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igrifikacija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Izvannastavne</a:t>
            </a:r>
            <a:r>
              <a:rPr lang="en-US" dirty="0"/>
              <a:t> </a:t>
            </a:r>
            <a:r>
              <a:rPr lang="en-US" dirty="0" err="1"/>
              <a:t>radionice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projekti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865032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90574" y="2074230"/>
            <a:ext cx="5457826" cy="3651852"/>
          </a:xfrm>
        </p:spPr>
        <p:txBody>
          <a:bodyPr/>
          <a:lstStyle/>
          <a:p>
            <a:pPr algn="just"/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Kao 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dijete 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sam razvijao </a:t>
            </a:r>
            <a:r>
              <a:rPr lang="hr-HR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računalno razmišljanje (a da nisam toga bio svjestan) </a:t>
            </a: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….</a:t>
            </a:r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Kad bolje razmislim …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350" y="2562224"/>
            <a:ext cx="2809875" cy="29248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13072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239668" y="2065296"/>
            <a:ext cx="5580857" cy="3651852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b="1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Public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57300" y="678180"/>
            <a:ext cx="11125200" cy="889000"/>
          </a:xfrm>
        </p:spPr>
        <p:txBody>
          <a:bodyPr/>
          <a:lstStyle/>
          <a:p>
            <a:r>
              <a:rPr lang="hr-HR" dirty="0" smtClean="0"/>
              <a:t>Oracle Academy – razvoj nastavničkih kompetencija</a:t>
            </a:r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6038850" y="1743666"/>
            <a:ext cx="5781675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57175" y="1753782"/>
            <a:ext cx="11106150" cy="39734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vi-VN" sz="24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Nastavničke kompetencije su vrlo </a:t>
            </a:r>
            <a:r>
              <a:rPr lang="vi-VN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bitne</a:t>
            </a:r>
            <a:r>
              <a:rPr lang="hr-H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 !</a:t>
            </a:r>
            <a:endParaRPr lang="vi-VN" sz="2400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vi-VN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Brza </a:t>
            </a:r>
            <a:r>
              <a:rPr lang="vi-VN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krivulja </a:t>
            </a:r>
            <a:r>
              <a:rPr lang="vi-VN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učenja</a:t>
            </a:r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2017., 2018., 2019. – gotovo 200 nastavnika iz RH uključeno u edukacije iz programiranja i baza podataka</a:t>
            </a:r>
            <a:endParaRPr lang="vi-VN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b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Budućnost OA programa u RH : Razvoj kompetencija nastavnika </a:t>
            </a:r>
            <a:r>
              <a:rPr lang="vi-VN" sz="2400" b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prema </a:t>
            </a:r>
            <a:r>
              <a:rPr lang="vi-VN" sz="24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ishodima učenja koje njegovi učenici </a:t>
            </a:r>
            <a:r>
              <a:rPr lang="vi-VN" sz="2400" b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trebaju</a:t>
            </a:r>
            <a:r>
              <a:rPr lang="hr-HR" sz="2400" b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vi-VN" sz="2400" b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Prikladna </a:t>
            </a:r>
            <a:r>
              <a:rPr lang="vi-VN" sz="24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edukacija </a:t>
            </a:r>
            <a:r>
              <a:rPr lang="hr-HR" sz="2400" b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nastavnika - </a:t>
            </a:r>
            <a:r>
              <a:rPr lang="vi-VN" sz="2400" b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Alice</a:t>
            </a:r>
            <a:r>
              <a:rPr lang="vi-VN" sz="24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vi-VN" sz="2400" b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Greenfoot</a:t>
            </a:r>
            <a:r>
              <a:rPr lang="hr-HR" sz="2400" b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vi-VN" sz="2400" b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– </a:t>
            </a:r>
            <a:r>
              <a:rPr lang="vi-VN" sz="2400" b="1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Java </a:t>
            </a:r>
            <a:r>
              <a:rPr lang="vi-VN" sz="2400" b="1" dirty="0" smtClean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Fundamentals</a:t>
            </a:r>
            <a:endParaRPr lang="hr-HR" sz="2400" b="1" dirty="0" smtClean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hr-HR" sz="24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Edukacije za nastavnike su besplatne – kombinacija rada u učionici i webinara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hr-HR" sz="2400" b="1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endParaRPr lang="hr-HR" sz="24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828529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M&amp;A Communications PPT Module">
  <a:themeElements>
    <a:clrScheme name="Oracle Brand Presentation Color Palette 1">
      <a:dk1>
        <a:srgbClr val="58595B"/>
      </a:dk1>
      <a:lt1>
        <a:srgbClr val="FFFFFF"/>
      </a:lt1>
      <a:dk2>
        <a:srgbClr val="374A58"/>
      </a:dk2>
      <a:lt2>
        <a:srgbClr val="C8D9DE"/>
      </a:lt2>
      <a:accent1>
        <a:srgbClr val="F80000"/>
      </a:accent1>
      <a:accent2>
        <a:srgbClr val="8EADBF"/>
      </a:accent2>
      <a:accent3>
        <a:srgbClr val="FF8D14"/>
      </a:accent3>
      <a:accent4>
        <a:srgbClr val="007395"/>
      </a:accent4>
      <a:accent5>
        <a:srgbClr val="A52641"/>
      </a:accent5>
      <a:accent6>
        <a:srgbClr val="3A913F"/>
      </a:accent6>
      <a:hlink>
        <a:srgbClr val="007395"/>
      </a:hlink>
      <a:folHlink>
        <a:srgbClr val="00739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2"/>
        </a:solidFill>
        <a:ln w="15875">
          <a:solidFill>
            <a:schemeClr val="accent2"/>
          </a:solidFill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defRPr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racle_Master_16x9_2018.potx" id="{E74E53F1-F83F-7943-A331-BF8C16158E36}" vid="{BA1A1CF3-0DBF-6546-B291-D1E5185D08AB}"/>
    </a:ext>
  </a:extLst>
</a:theme>
</file>

<file path=ppt/theme/theme2.xml><?xml version="1.0" encoding="utf-8"?>
<a:theme xmlns:a="http://schemas.openxmlformats.org/drawingml/2006/main" name="Office Theme">
  <a:themeElements>
    <a:clrScheme name="Oracle">
      <a:dk1>
        <a:srgbClr val="58595B"/>
      </a:dk1>
      <a:lt1>
        <a:srgbClr val="FFFFFF"/>
      </a:lt1>
      <a:dk2>
        <a:srgbClr val="374A58"/>
      </a:dk2>
      <a:lt2>
        <a:srgbClr val="C8D9DE"/>
      </a:lt2>
      <a:accent1>
        <a:srgbClr val="F80000"/>
      </a:accent1>
      <a:accent2>
        <a:srgbClr val="8EADBF"/>
      </a:accent2>
      <a:accent3>
        <a:srgbClr val="FF8D14"/>
      </a:accent3>
      <a:accent4>
        <a:srgbClr val="007395"/>
      </a:accent4>
      <a:accent5>
        <a:srgbClr val="A52641"/>
      </a:accent5>
      <a:accent6>
        <a:srgbClr val="3A913F"/>
      </a:accent6>
      <a:hlink>
        <a:srgbClr val="1F4F82"/>
      </a:hlink>
      <a:folHlink>
        <a:srgbClr val="8A8C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racle">
      <a:dk1>
        <a:srgbClr val="58595B"/>
      </a:dk1>
      <a:lt1>
        <a:srgbClr val="FFFFFF"/>
      </a:lt1>
      <a:dk2>
        <a:srgbClr val="374A58"/>
      </a:dk2>
      <a:lt2>
        <a:srgbClr val="C8D9DE"/>
      </a:lt2>
      <a:accent1>
        <a:srgbClr val="F80000"/>
      </a:accent1>
      <a:accent2>
        <a:srgbClr val="8EADBF"/>
      </a:accent2>
      <a:accent3>
        <a:srgbClr val="FF8D14"/>
      </a:accent3>
      <a:accent4>
        <a:srgbClr val="007395"/>
      </a:accent4>
      <a:accent5>
        <a:srgbClr val="A52641"/>
      </a:accent5>
      <a:accent6>
        <a:srgbClr val="3A913F"/>
      </a:accent6>
      <a:hlink>
        <a:srgbClr val="1F4F82"/>
      </a:hlink>
      <a:folHlink>
        <a:srgbClr val="8A8C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Oracle_Master_16x9_2018</Template>
  <TotalTime>4694</TotalTime>
  <Words>1157</Words>
  <Application>Microsoft Office PowerPoint</Application>
  <PresentationFormat>Custom</PresentationFormat>
  <Paragraphs>227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M&amp;A Communications PPT Module</vt:lpstr>
      <vt:lpstr>Jačanje temeljnih učiteljskih kompetencija objektno orijentiranog programiranja</vt:lpstr>
      <vt:lpstr>Sadržaj</vt:lpstr>
      <vt:lpstr>O predavaču</vt:lpstr>
      <vt:lpstr>Uvod</vt:lpstr>
      <vt:lpstr>Reformski okvir</vt:lpstr>
      <vt:lpstr>Računalno razmišljanje i programiranje – izvannastavni programi</vt:lpstr>
      <vt:lpstr>Izvannastavne radionice i projekti</vt:lpstr>
      <vt:lpstr>Kad bolje razmislim …</vt:lpstr>
      <vt:lpstr>Oracle Academy – razvoj nastavničkih kompetencija</vt:lpstr>
      <vt:lpstr>Oracle Academy – planirane dodatne  potpore nastavnicima</vt:lpstr>
      <vt:lpstr>Oracle Academy – plan školovanja za RH  lipanj 2019- lipanj 2020</vt:lpstr>
      <vt:lpstr>Oracle Academy Workshop in Box</vt:lpstr>
      <vt:lpstr>Objektno orijentirano programiranje</vt:lpstr>
      <vt:lpstr>Alice 3</vt:lpstr>
      <vt:lpstr>Alice 3</vt:lpstr>
      <vt:lpstr>Greenfoot</vt:lpstr>
      <vt:lpstr>Oracle Academy – najčešća pitanja i odgovori</vt:lpstr>
      <vt:lpstr>Hvala na pažnji !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Themed Module</dc:title>
  <dc:creator>rdinansc</dc:creator>
  <cp:lastModifiedBy>acapkovic</cp:lastModifiedBy>
  <cp:revision>133</cp:revision>
  <cp:lastPrinted>2018-08-02T23:30:36Z</cp:lastPrinted>
  <dcterms:created xsi:type="dcterms:W3CDTF">2018-07-31T01:00:02Z</dcterms:created>
  <dcterms:modified xsi:type="dcterms:W3CDTF">2019-05-07T08:52:37Z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4753136</vt:lpwstr>
  </property>
  <property fmtid="{D5CDD505-2E9C-101B-9397-08002B2CF9AE}" pid="3" name="NXPowerLiteSettings">
    <vt:lpwstr>F98007B004F000</vt:lpwstr>
  </property>
  <property fmtid="{D5CDD505-2E9C-101B-9397-08002B2CF9AE}" pid="4" name="NXPowerLiteVersion">
    <vt:lpwstr>D6.2.10</vt:lpwstr>
  </property>
</Properties>
</file>