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8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</p:sldIdLst>
  <p:sldSz cy="5143500" cx="9144000"/>
  <p:notesSz cx="6858000" cy="9144000"/>
  <p:embeddedFontLst>
    <p:embeddedFont>
      <p:font typeface="Roboto Slab"/>
      <p:regular r:id="rId62"/>
      <p:bold r:id="rId63"/>
    </p:embeddedFont>
    <p:embeddedFont>
      <p:font typeface="Roboto"/>
      <p:regular r:id="rId64"/>
      <p:bold r:id="rId65"/>
      <p:italic r:id="rId66"/>
      <p:boldItalic r:id="rId67"/>
    </p:embeddedFont>
    <p:embeddedFont>
      <p:font typeface="Helvetica Neue"/>
      <p:regular r:id="rId68"/>
      <p:bold r:id="rId69"/>
      <p:italic r:id="rId70"/>
      <p:boldItalic r:id="rId71"/>
    </p:embeddedFont>
    <p:embeddedFont>
      <p:font typeface="Source Sans Pro"/>
      <p:regular r:id="rId72"/>
      <p:bold r:id="rId73"/>
      <p:italic r:id="rId74"/>
      <p:boldItalic r:id="rId7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73" Type="http://schemas.openxmlformats.org/officeDocument/2006/relationships/font" Target="fonts/SourceSansPro-bold.fntdata"/><Relationship Id="rId72" Type="http://schemas.openxmlformats.org/officeDocument/2006/relationships/font" Target="fonts/SourceSansPro-regular.fntdata"/><Relationship Id="rId31" Type="http://schemas.openxmlformats.org/officeDocument/2006/relationships/slide" Target="slides/slide26.xml"/><Relationship Id="rId75" Type="http://schemas.openxmlformats.org/officeDocument/2006/relationships/font" Target="fonts/SourceSansPro-boldItalic.fntdata"/><Relationship Id="rId30" Type="http://schemas.openxmlformats.org/officeDocument/2006/relationships/slide" Target="slides/slide25.xml"/><Relationship Id="rId74" Type="http://schemas.openxmlformats.org/officeDocument/2006/relationships/font" Target="fonts/SourceSansPro-italic.fntdata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71" Type="http://schemas.openxmlformats.org/officeDocument/2006/relationships/font" Target="fonts/HelveticaNeue-boldItalic.fntdata"/><Relationship Id="rId70" Type="http://schemas.openxmlformats.org/officeDocument/2006/relationships/font" Target="fonts/HelveticaNeue-italic.fntdata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62" Type="http://schemas.openxmlformats.org/officeDocument/2006/relationships/font" Target="fonts/RobotoSlab-regular.fntdata"/><Relationship Id="rId61" Type="http://schemas.openxmlformats.org/officeDocument/2006/relationships/slide" Target="slides/slide56.xml"/><Relationship Id="rId20" Type="http://schemas.openxmlformats.org/officeDocument/2006/relationships/slide" Target="slides/slide15.xml"/><Relationship Id="rId64" Type="http://schemas.openxmlformats.org/officeDocument/2006/relationships/font" Target="fonts/Roboto-regular.fntdata"/><Relationship Id="rId63" Type="http://schemas.openxmlformats.org/officeDocument/2006/relationships/font" Target="fonts/RobotoSlab-bold.fntdata"/><Relationship Id="rId22" Type="http://schemas.openxmlformats.org/officeDocument/2006/relationships/slide" Target="slides/slide17.xml"/><Relationship Id="rId66" Type="http://schemas.openxmlformats.org/officeDocument/2006/relationships/font" Target="fonts/Roboto-italic.fntdata"/><Relationship Id="rId21" Type="http://schemas.openxmlformats.org/officeDocument/2006/relationships/slide" Target="slides/slide16.xml"/><Relationship Id="rId65" Type="http://schemas.openxmlformats.org/officeDocument/2006/relationships/font" Target="fonts/Roboto-bold.fntdata"/><Relationship Id="rId24" Type="http://schemas.openxmlformats.org/officeDocument/2006/relationships/slide" Target="slides/slide19.xml"/><Relationship Id="rId68" Type="http://schemas.openxmlformats.org/officeDocument/2006/relationships/font" Target="fonts/HelveticaNeue-regular.fntdata"/><Relationship Id="rId23" Type="http://schemas.openxmlformats.org/officeDocument/2006/relationships/slide" Target="slides/slide18.xml"/><Relationship Id="rId67" Type="http://schemas.openxmlformats.org/officeDocument/2006/relationships/font" Target="fonts/Roboto-boldItalic.fntdata"/><Relationship Id="rId60" Type="http://schemas.openxmlformats.org/officeDocument/2006/relationships/slide" Target="slides/slide55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69" Type="http://schemas.openxmlformats.org/officeDocument/2006/relationships/font" Target="fonts/HelveticaNeue-bold.fntdata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11" Type="http://schemas.openxmlformats.org/officeDocument/2006/relationships/slide" Target="slides/slide6.xml"/><Relationship Id="rId55" Type="http://schemas.openxmlformats.org/officeDocument/2006/relationships/slide" Target="slides/slide50.xml"/><Relationship Id="rId10" Type="http://schemas.openxmlformats.org/officeDocument/2006/relationships/slide" Target="slides/slide5.xml"/><Relationship Id="rId54" Type="http://schemas.openxmlformats.org/officeDocument/2006/relationships/slide" Target="slides/slide49.xml"/><Relationship Id="rId13" Type="http://schemas.openxmlformats.org/officeDocument/2006/relationships/slide" Target="slides/slide8.xml"/><Relationship Id="rId57" Type="http://schemas.openxmlformats.org/officeDocument/2006/relationships/slide" Target="slides/slide52.xml"/><Relationship Id="rId12" Type="http://schemas.openxmlformats.org/officeDocument/2006/relationships/slide" Target="slides/slide7.xml"/><Relationship Id="rId56" Type="http://schemas.openxmlformats.org/officeDocument/2006/relationships/slide" Target="slides/slide51.xml"/><Relationship Id="rId15" Type="http://schemas.openxmlformats.org/officeDocument/2006/relationships/slide" Target="slides/slide10.xml"/><Relationship Id="rId59" Type="http://schemas.openxmlformats.org/officeDocument/2006/relationships/slide" Target="slides/slide54.xml"/><Relationship Id="rId14" Type="http://schemas.openxmlformats.org/officeDocument/2006/relationships/slide" Target="slides/slide9.xml"/><Relationship Id="rId58" Type="http://schemas.openxmlformats.org/officeDocument/2006/relationships/slide" Target="slides/slide5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" name="Google Shape;6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61" name="Google Shape;161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7" name="Google Shape;167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3" name="Google Shape;183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5" name="Google Shape;195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2" name="Google Shape;202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9" name="Google Shape;209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5" name="Google Shape;215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1" name="Google Shape;221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9" name="Google Shape;239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47" name="Google Shape;247;p1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" name="Google Shape;6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53" name="Google Shape;253;p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59" name="Google Shape;259;p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65" name="Google Shape;265;p2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71" name="Google Shape;271;p2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77" name="Google Shape;277;p2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83" name="Google Shape;283;p2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2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0" name="Google Shape;290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2" name="Google Shape;302;p27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2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7" name="Google Shape;307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2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3" name="Google Shape;313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3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3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9" name="Google Shape;319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3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5" name="Google Shape;325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3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2" name="Google Shape;332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7" name="Google Shape;337;p33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3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2" name="Google Shape;342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3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8" name="Google Shape;348;p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3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5" name="Google Shape;355;p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3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3" name="Google Shape;363;p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3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1" name="Google Shape;371;p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3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9" name="Google Shape;379;p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4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4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6" name="Google Shape;386;p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4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4" name="Google Shape;394;p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4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3" name="Google Shape;403;p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3" name="Google Shape;413;p43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4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8" name="Google Shape;418;p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4" name="Google Shape;424;p45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9" name="Google Shape;429;p46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4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4" name="Google Shape;434;p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4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1" name="Google Shape;441;p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4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7" name="Google Shape;447;p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5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5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3" name="Google Shape;453;p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5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9" name="Google Shape;459;p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5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4" name="Google Shape;464;p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5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0" name="Google Shape;470;p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5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6" name="Google Shape;476;p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0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p5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2" name="Google Shape;482;p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8" name="Google Shape;488;p56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9" name="Google Shape;89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8" name="Google Shape;138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4" name="Google Shape;144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9" name="Google Shape;14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1524800" y="672606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1" name="Google Shape;11;p2"/>
          <p:cNvSpPr/>
          <p:nvPr/>
        </p:nvSpPr>
        <p:spPr>
          <a:xfrm rot="10800000">
            <a:off x="6537563" y="33429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cxnSp>
        <p:nvCxnSpPr>
          <p:cNvPr id="12" name="Google Shape;12;p2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11"/>
          <p:cNvSpPr txBox="1"/>
          <p:nvPr>
            <p:ph hasCustomPrompt="1" type="title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1"/>
          <p:cNvSpPr txBox="1"/>
          <p:nvPr>
            <p:ph idx="1" type="body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" name="Google Shape;18;p3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Google Shape;21;p4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2" name="Google Shape;22;p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Google Shape;26;p5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7" name="Google Shape;27;p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Google Shape;35;p7"/>
          <p:cNvCxnSpPr/>
          <p:nvPr/>
        </p:nvCxnSpPr>
        <p:spPr>
          <a:xfrm>
            <a:off x="489218" y="1412277"/>
            <a:ext cx="3315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6" name="Google Shape;36;p7"/>
          <p:cNvSpPr txBox="1"/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7" name="Google Shape;37;p7"/>
          <p:cNvSpPr txBox="1"/>
          <p:nvPr>
            <p:ph idx="1" type="body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8" name="Google Shape;3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1" name="Google Shape;41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4" name="Google Shape;44;p9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5" name="Google Shape;45;p9"/>
          <p:cNvSpPr txBox="1"/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46" name="Google Shape;46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8" name="Google Shape;4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/>
          <p:nvPr>
            <p:ph idx="1" type="body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/>
        </p:txBody>
      </p:sp>
      <p:sp>
        <p:nvSpPr>
          <p:cNvPr id="51" name="Google Shape;51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rina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b="0" i="0" sz="30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b="0" i="0" sz="30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b="0" i="0" sz="30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b="0" i="0" sz="30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b="0" i="0" sz="30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b="0" i="0" sz="30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b="0" i="0" sz="30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b="0" i="0" sz="30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b="0" i="0" sz="30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b="0" i="0" sz="18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 b="0" i="0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 b="0" i="0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hyperlink" Target="https://hr.wikipedia.org/wiki/Genij" TargetMode="External"/><Relationship Id="rId4" Type="http://schemas.openxmlformats.org/officeDocument/2006/relationships/hyperlink" Target="https://hr.wikipedia.org/w/index.php?title=Mentalni_poreme%C4%87aj&amp;action=edit&amp;redlink=1" TargetMode="External"/><Relationship Id="rId5" Type="http://schemas.openxmlformats.org/officeDocument/2006/relationships/hyperlink" Target="https://hr.wikipedia.org/wiki/Humor" TargetMode="Externa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hyperlink" Target="https://kreativna.org/author/nela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4.jp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7.jp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9.jp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20.jpg"/><Relationship Id="rId4" Type="http://schemas.openxmlformats.org/officeDocument/2006/relationships/image" Target="../media/image15.jp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19.jpg"/><Relationship Id="rId4" Type="http://schemas.openxmlformats.org/officeDocument/2006/relationships/image" Target="../media/image5.jp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6.jpg"/><Relationship Id="rId4" Type="http://schemas.openxmlformats.org/officeDocument/2006/relationships/image" Target="../media/image17.jp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13.jpg"/><Relationship Id="rId4" Type="http://schemas.openxmlformats.org/officeDocument/2006/relationships/image" Target="../media/image8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4.jpg"/><Relationship Id="rId4" Type="http://schemas.openxmlformats.org/officeDocument/2006/relationships/image" Target="../media/image16.jp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1.jpg"/><Relationship Id="rId4" Type="http://schemas.openxmlformats.org/officeDocument/2006/relationships/image" Target="../media/image2.jpg"/><Relationship Id="rId5" Type="http://schemas.openxmlformats.org/officeDocument/2006/relationships/image" Target="../media/image3.jp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12.jpg"/><Relationship Id="rId4" Type="http://schemas.openxmlformats.org/officeDocument/2006/relationships/image" Target="../media/image11.jpg"/><Relationship Id="rId5" Type="http://schemas.openxmlformats.org/officeDocument/2006/relationships/image" Target="../media/image10.jpg"/><Relationship Id="rId6" Type="http://schemas.openxmlformats.org/officeDocument/2006/relationships/image" Target="../media/image22.jp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21.jp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8.xml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9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8.jp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0.xml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1.xml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2.xml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3.xml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4.xml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5.xml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6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/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/>
              <a:t>KREATIVNOST</a:t>
            </a:r>
            <a:endParaRPr/>
          </a:p>
        </p:txBody>
      </p:sp>
      <p:sp>
        <p:nvSpPr>
          <p:cNvPr id="64" name="Google Shape;64;p13"/>
          <p:cNvSpPr txBox="1"/>
          <p:nvPr>
            <p:ph idx="1" type="subTitle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2"/>
          <p:cNvSpPr txBox="1"/>
          <p:nvPr>
            <p:ph idx="1" type="body"/>
          </p:nvPr>
        </p:nvSpPr>
        <p:spPr>
          <a:xfrm>
            <a:off x="-162450" y="880834"/>
            <a:ext cx="8520600" cy="364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u početku nerazdvojni pojmovi</a:t>
            </a:r>
            <a:endParaRPr sz="2400"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Govor je početno širi pojam od jezika:</a:t>
            </a:r>
            <a:endParaRPr sz="2400"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 govor se sastoji od tekstualno (verbalnog) i izvantekstualnog</a:t>
            </a:r>
            <a:endParaRPr sz="2400"/>
          </a:p>
          <a:p>
            <a:pPr indent="0" lvl="0" marL="76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2400"/>
              <a:t>      (neverbalnog) sloja</a:t>
            </a:r>
            <a:endParaRPr sz="2400"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 nastao kao prvotna jezična komunikacija</a:t>
            </a:r>
            <a:endParaRPr sz="2400"/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400"/>
          </a:p>
        </p:txBody>
      </p:sp>
      <p:sp>
        <p:nvSpPr>
          <p:cNvPr id="164" name="Google Shape;164;p22"/>
          <p:cNvSpPr/>
          <p:nvPr/>
        </p:nvSpPr>
        <p:spPr>
          <a:xfrm>
            <a:off x="1125150" y="0"/>
            <a:ext cx="7233000" cy="9789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GOVOR I  JEZIK</a:t>
            </a:r>
            <a:endParaRPr b="1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3"/>
          <p:cNvSpPr/>
          <p:nvPr/>
        </p:nvSpPr>
        <p:spPr>
          <a:xfrm>
            <a:off x="1344325" y="160725"/>
            <a:ext cx="7028400" cy="935100"/>
          </a:xfrm>
          <a:prstGeom prst="ellipse">
            <a:avLst/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en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VRSTE GOVORA</a:t>
            </a:r>
            <a:endParaRPr b="1" i="0" sz="3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23"/>
          <p:cNvSpPr/>
          <p:nvPr/>
        </p:nvSpPr>
        <p:spPr>
          <a:xfrm>
            <a:off x="-292225" y="569825"/>
            <a:ext cx="3126900" cy="10083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1143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Govor kao sporazumijevanje</a:t>
            </a:r>
            <a:endParaRPr b="1" i="0" sz="1800" u="none" cap="none" strike="noStrike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1" name="Google Shape;171;p23"/>
          <p:cNvSpPr/>
          <p:nvPr/>
        </p:nvSpPr>
        <p:spPr>
          <a:xfrm>
            <a:off x="3118050" y="1022850"/>
            <a:ext cx="2907900" cy="8037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1143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Govor tijela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23"/>
          <p:cNvSpPr/>
          <p:nvPr/>
        </p:nvSpPr>
        <p:spPr>
          <a:xfrm>
            <a:off x="219200" y="1899600"/>
            <a:ext cx="3039300" cy="9351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1143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Motivirajući govor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23"/>
          <p:cNvSpPr/>
          <p:nvPr/>
        </p:nvSpPr>
        <p:spPr>
          <a:xfrm>
            <a:off x="6166375" y="569825"/>
            <a:ext cx="2542500" cy="10083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1143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Govor znakovima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23"/>
          <p:cNvSpPr/>
          <p:nvPr/>
        </p:nvSpPr>
        <p:spPr>
          <a:xfrm>
            <a:off x="3857500" y="1760763"/>
            <a:ext cx="2718000" cy="9351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1143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Govor mržnje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23"/>
          <p:cNvSpPr/>
          <p:nvPr/>
        </p:nvSpPr>
        <p:spPr>
          <a:xfrm>
            <a:off x="6908400" y="1695025"/>
            <a:ext cx="2235600" cy="10083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1143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Javni govor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p23"/>
          <p:cNvSpPr/>
          <p:nvPr/>
        </p:nvSpPr>
        <p:spPr>
          <a:xfrm>
            <a:off x="657550" y="4047575"/>
            <a:ext cx="3273000" cy="9351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1143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Govor gluhonijemih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23"/>
          <p:cNvSpPr/>
          <p:nvPr/>
        </p:nvSpPr>
        <p:spPr>
          <a:xfrm>
            <a:off x="3857500" y="2703325"/>
            <a:ext cx="2425500" cy="10812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1143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Govor slijepih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23"/>
          <p:cNvSpPr/>
          <p:nvPr/>
        </p:nvSpPr>
        <p:spPr>
          <a:xfrm>
            <a:off x="6575500" y="2820150"/>
            <a:ext cx="2235600" cy="11397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1143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Govor znakovima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p23"/>
          <p:cNvSpPr/>
          <p:nvPr/>
        </p:nvSpPr>
        <p:spPr>
          <a:xfrm>
            <a:off x="4135275" y="3784525"/>
            <a:ext cx="2849400" cy="1139700"/>
          </a:xfrm>
          <a:prstGeom prst="ellipse">
            <a:avLst/>
          </a:prstGeom>
          <a:solidFill>
            <a:srgbClr val="FF00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rPr b="0" i="0" lang="en" sz="9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….</a:t>
            </a:r>
            <a:endParaRPr b="0" i="0" sz="9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t/>
            </a:r>
            <a:endParaRPr b="0" i="0" sz="9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23"/>
          <p:cNvSpPr/>
          <p:nvPr/>
        </p:nvSpPr>
        <p:spPr>
          <a:xfrm>
            <a:off x="613725" y="3185475"/>
            <a:ext cx="2849400" cy="6867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Govor odjeće</a:t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4"/>
          <p:cNvSpPr/>
          <p:nvPr/>
        </p:nvSpPr>
        <p:spPr>
          <a:xfrm>
            <a:off x="0" y="2571750"/>
            <a:ext cx="3273000" cy="11250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1" i="0" lang="en" sz="18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korištenja apstraktnih pojmova </a:t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p24"/>
          <p:cNvSpPr/>
          <p:nvPr/>
        </p:nvSpPr>
        <p:spPr>
          <a:xfrm>
            <a:off x="-271350" y="3755350"/>
            <a:ext cx="3632100" cy="13881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1" i="0" lang="en" sz="18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"inteligencija ono što se mjeri testovima inteligencije".</a:t>
            </a:r>
            <a:endParaRPr b="1" i="0" sz="18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24"/>
          <p:cNvSpPr/>
          <p:nvPr/>
        </p:nvSpPr>
        <p:spPr>
          <a:xfrm>
            <a:off x="2935500" y="3520450"/>
            <a:ext cx="3273000" cy="11250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1" i="0" lang="en" sz="18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snalaženje u novoj okolini </a:t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24"/>
          <p:cNvSpPr/>
          <p:nvPr/>
        </p:nvSpPr>
        <p:spPr>
          <a:xfrm>
            <a:off x="4870075" y="2395438"/>
            <a:ext cx="3273000" cy="11250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1" i="0" lang="en" sz="18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razumijevanja</a:t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24"/>
          <p:cNvSpPr/>
          <p:nvPr/>
        </p:nvSpPr>
        <p:spPr>
          <a:xfrm>
            <a:off x="5811550" y="4131150"/>
            <a:ext cx="3273000" cy="11250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1" i="0" lang="en" sz="18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snalaženja u novim i nepoznatim situacijama, </a:t>
            </a:r>
            <a:endParaRPr b="1" i="0" sz="18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0" name="Google Shape;190;p24"/>
          <p:cNvSpPr/>
          <p:nvPr/>
        </p:nvSpPr>
        <p:spPr>
          <a:xfrm>
            <a:off x="6022400" y="659725"/>
            <a:ext cx="3273000" cy="11250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1" i="0" lang="en" sz="18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sposobnosti za učenje iz iskustva,</a:t>
            </a:r>
            <a:endParaRPr b="1" i="0" sz="18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1" name="Google Shape;191;p24"/>
          <p:cNvSpPr/>
          <p:nvPr/>
        </p:nvSpPr>
        <p:spPr>
          <a:xfrm>
            <a:off x="169175" y="1125000"/>
            <a:ext cx="3273000" cy="11250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1" i="0" lang="en" sz="18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 prilagodbe na nove situacije,</a:t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24"/>
          <p:cNvSpPr/>
          <p:nvPr/>
        </p:nvSpPr>
        <p:spPr>
          <a:xfrm>
            <a:off x="169175" y="73050"/>
            <a:ext cx="6435600" cy="1139700"/>
          </a:xfrm>
          <a:prstGeom prst="rect">
            <a:avLst/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Inteligencija je</a:t>
            </a:r>
            <a:endParaRPr b="1" i="0" sz="24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 mentalna karakteristika koja se sastoji od </a:t>
            </a:r>
            <a:endParaRPr b="1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5"/>
          <p:cNvSpPr/>
          <p:nvPr/>
        </p:nvSpPr>
        <p:spPr>
          <a:xfrm>
            <a:off x="-58450" y="1285950"/>
            <a:ext cx="3054000" cy="3433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1" i="0" lang="en" sz="18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 sveukupna natprosječna sposobnost za rješavanje pojedinih problema kojom se služi  određena osoba.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p25"/>
          <p:cNvSpPr/>
          <p:nvPr/>
        </p:nvSpPr>
        <p:spPr>
          <a:xfrm>
            <a:off x="2578050" y="1329750"/>
            <a:ext cx="6218400" cy="33462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U odnosu na druge, nadarena osoba brže, lakše i bolje riješava pojedine složene probleme što je čini iznadprosječnom.</a:t>
            </a:r>
            <a:endParaRPr b="1" i="0" sz="24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9" name="Google Shape;199;p25"/>
          <p:cNvSpPr/>
          <p:nvPr/>
        </p:nvSpPr>
        <p:spPr>
          <a:xfrm>
            <a:off x="774450" y="321475"/>
            <a:ext cx="5713500" cy="789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1" i="0" lang="en" sz="30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Nadarenost </a:t>
            </a:r>
            <a:endParaRPr b="1" i="0" sz="30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6"/>
          <p:cNvSpPr/>
          <p:nvPr/>
        </p:nvSpPr>
        <p:spPr>
          <a:xfrm>
            <a:off x="1358925" y="511425"/>
            <a:ext cx="5844900" cy="1154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419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Roboto"/>
              <a:buChar char="●"/>
            </a:pPr>
            <a:r>
              <a:rPr b="1" i="0" lang="en" sz="30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Talent </a:t>
            </a:r>
            <a:endParaRPr b="1" i="0" sz="3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26"/>
          <p:cNvSpPr/>
          <p:nvPr/>
        </p:nvSpPr>
        <p:spPr>
          <a:xfrm>
            <a:off x="642950" y="2045700"/>
            <a:ext cx="4807500" cy="3097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Roboto"/>
              <a:buChar char="●"/>
            </a:pPr>
            <a:r>
              <a:rPr b="1" i="0" lang="en" sz="24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 nadprosječno razvijena specifična sposobnost koja omogućava brzo i lako stjecanje određene vještine</a:t>
            </a:r>
            <a:endParaRPr b="1" i="0" sz="24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6" name="Google Shape;206;p26"/>
          <p:cNvSpPr/>
          <p:nvPr/>
        </p:nvSpPr>
        <p:spPr>
          <a:xfrm>
            <a:off x="4661300" y="2776325"/>
            <a:ext cx="4482900" cy="1402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●"/>
            </a:pPr>
            <a:r>
              <a:rPr b="1" i="0" lang="en" sz="18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visoka postignuća uspjeha na određenom polju.</a:t>
            </a:r>
            <a:endParaRPr b="1" i="0" sz="18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7"/>
          <p:cNvSpPr txBox="1"/>
          <p:nvPr>
            <p:ph type="title"/>
          </p:nvPr>
        </p:nvSpPr>
        <p:spPr>
          <a:xfrm>
            <a:off x="253250" y="4392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 sz="4000">
                <a:solidFill>
                  <a:srgbClr val="FFC000"/>
                </a:solidFill>
              </a:rPr>
              <a:t>DEFINICIJA KREATIVNOSTI</a:t>
            </a:r>
            <a:endParaRPr b="1" sz="4000">
              <a:solidFill>
                <a:srgbClr val="FFC000"/>
              </a:solidFill>
            </a:endParaRPr>
          </a:p>
        </p:txBody>
      </p:sp>
      <p:sp>
        <p:nvSpPr>
          <p:cNvPr id="212" name="Google Shape;212;p27"/>
          <p:cNvSpPr txBox="1"/>
          <p:nvPr>
            <p:ph idx="1" type="body"/>
          </p:nvPr>
        </p:nvSpPr>
        <p:spPr>
          <a:xfrm>
            <a:off x="387900" y="1499155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FFFF00"/>
                </a:solidFill>
              </a:rPr>
              <a:t>Kreativnost</a:t>
            </a:r>
            <a:r>
              <a:rPr lang="en" sz="3200">
                <a:solidFill>
                  <a:srgbClr val="FFFF00"/>
                </a:solidFill>
              </a:rPr>
              <a:t> je mentalni proces koji uključuju stvaranje novih ideja, pojmova, ili rješenja problema, ili novih poveznica između postojećih ideja ili pojmova.</a:t>
            </a:r>
            <a:endParaRPr sz="3200">
              <a:solidFill>
                <a:srgbClr val="FFFF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8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>
                <a:solidFill>
                  <a:srgbClr val="FFC000"/>
                </a:solidFill>
              </a:rPr>
              <a:t>DEFINICIJA KREATIVNOSTI</a:t>
            </a:r>
            <a:br>
              <a:rPr lang="en">
                <a:solidFill>
                  <a:srgbClr val="FFC000"/>
                </a:solidFill>
              </a:rPr>
            </a:br>
            <a:endParaRPr>
              <a:solidFill>
                <a:srgbClr val="FFC000"/>
              </a:solidFill>
            </a:endParaRPr>
          </a:p>
        </p:txBody>
      </p:sp>
      <p:sp>
        <p:nvSpPr>
          <p:cNvPr id="218" name="Google Shape;218;p28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>
                <a:solidFill>
                  <a:srgbClr val="FFFF00"/>
                </a:solidFill>
              </a:rPr>
              <a:t>Znanstveni pogled-- proizvodi kreativnih misli (ponekad zvanih divergentnim mislima) sadrže originalnost i primjerenost. Alternativno i svakodnevno mišljenje pojma kreativnosti jest jednostavno – stvaranje nečeg novog.</a:t>
            </a:r>
            <a:endParaRPr sz="3200">
              <a:solidFill>
                <a:srgbClr val="FFFF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9"/>
          <p:cNvSpPr/>
          <p:nvPr/>
        </p:nvSpPr>
        <p:spPr>
          <a:xfrm>
            <a:off x="657550" y="789050"/>
            <a:ext cx="2045700" cy="8184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400" u="none" cap="none" strike="noStrike">
                <a:solidFill>
                  <a:srgbClr val="00131E"/>
                </a:solidFill>
                <a:latin typeface="Roboto"/>
                <a:ea typeface="Roboto"/>
                <a:cs typeface="Roboto"/>
                <a:sym typeface="Roboto"/>
              </a:rPr>
              <a:t>Bihevioralna psihologija</a:t>
            </a:r>
            <a:endParaRPr b="1" i="0" sz="1400" u="none" cap="none" strike="noStrike">
              <a:solidFill>
                <a:srgbClr val="00131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29"/>
          <p:cNvSpPr/>
          <p:nvPr/>
        </p:nvSpPr>
        <p:spPr>
          <a:xfrm>
            <a:off x="3083175" y="964400"/>
            <a:ext cx="2659500" cy="8913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800" u="none" cap="none" strike="noStrike">
                <a:solidFill>
                  <a:srgbClr val="00131E"/>
                </a:solidFill>
                <a:latin typeface="Roboto"/>
                <a:ea typeface="Roboto"/>
                <a:cs typeface="Roboto"/>
                <a:sym typeface="Roboto"/>
              </a:rPr>
              <a:t>Socijalna psihologija</a:t>
            </a:r>
            <a:endParaRPr b="1" i="0" sz="1400" u="none" cap="none" strike="noStrike">
              <a:solidFill>
                <a:srgbClr val="00131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29"/>
          <p:cNvSpPr/>
          <p:nvPr/>
        </p:nvSpPr>
        <p:spPr>
          <a:xfrm>
            <a:off x="716000" y="2016475"/>
            <a:ext cx="2250300" cy="8184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8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Kognitivne znanosti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Google Shape;226;p29"/>
          <p:cNvSpPr/>
          <p:nvPr/>
        </p:nvSpPr>
        <p:spPr>
          <a:xfrm>
            <a:off x="2966300" y="2446500"/>
            <a:ext cx="2250300" cy="8184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8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Umjetna inteligencija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p29"/>
          <p:cNvSpPr/>
          <p:nvPr/>
        </p:nvSpPr>
        <p:spPr>
          <a:xfrm>
            <a:off x="6062025" y="889275"/>
            <a:ext cx="2250300" cy="8184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Psihometrija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p29"/>
          <p:cNvSpPr/>
          <p:nvPr/>
        </p:nvSpPr>
        <p:spPr>
          <a:xfrm>
            <a:off x="5903400" y="2446500"/>
            <a:ext cx="2250300" cy="8184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8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Filozofija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p29"/>
          <p:cNvSpPr/>
          <p:nvPr/>
        </p:nvSpPr>
        <p:spPr>
          <a:xfrm>
            <a:off x="3811725" y="3855700"/>
            <a:ext cx="2250300" cy="8184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8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Poslovnost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29"/>
          <p:cNvSpPr/>
          <p:nvPr/>
        </p:nvSpPr>
        <p:spPr>
          <a:xfrm>
            <a:off x="6554725" y="3924500"/>
            <a:ext cx="2250300" cy="8184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8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Svakodnevnu kreativnost 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29"/>
          <p:cNvSpPr/>
          <p:nvPr/>
        </p:nvSpPr>
        <p:spPr>
          <a:xfrm>
            <a:off x="2118875" y="4325100"/>
            <a:ext cx="2250300" cy="8184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8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Izmimnu kreativnost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29"/>
          <p:cNvSpPr/>
          <p:nvPr/>
        </p:nvSpPr>
        <p:spPr>
          <a:xfrm>
            <a:off x="4369175" y="3106100"/>
            <a:ext cx="2250300" cy="8184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8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Ekonomija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29"/>
          <p:cNvSpPr/>
          <p:nvPr/>
        </p:nvSpPr>
        <p:spPr>
          <a:xfrm>
            <a:off x="2308725" y="3492325"/>
            <a:ext cx="2104200" cy="7599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Umjetna kreativnost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p29"/>
          <p:cNvSpPr/>
          <p:nvPr/>
        </p:nvSpPr>
        <p:spPr>
          <a:xfrm>
            <a:off x="175325" y="73050"/>
            <a:ext cx="8840400" cy="628200"/>
          </a:xfrm>
          <a:prstGeom prst="rect">
            <a:avLst/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24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KREATIVNOST-jednostavni fenomen??? - vrlo složena. </a:t>
            </a:r>
            <a:endParaRPr b="1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Google Shape;235;p29"/>
          <p:cNvSpPr/>
          <p:nvPr/>
        </p:nvSpPr>
        <p:spPr>
          <a:xfrm>
            <a:off x="175325" y="3264900"/>
            <a:ext cx="2017369" cy="896553"/>
          </a:xfrm>
          <a:prstGeom prst="ellipse">
            <a:avLst/>
          </a:prstGeom>
          <a:solidFill>
            <a:schemeClr val="accent6"/>
          </a:solidFill>
          <a:ln cap="flat" cmpd="sng" w="2540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00131E"/>
                </a:solidFill>
                <a:latin typeface="Arial"/>
                <a:ea typeface="Arial"/>
                <a:cs typeface="Arial"/>
                <a:sym typeface="Arial"/>
              </a:rPr>
              <a:t>Gospodarstvo</a:t>
            </a:r>
            <a:endParaRPr b="1" i="0" sz="1400" u="none" cap="none" strike="noStrike">
              <a:solidFill>
                <a:srgbClr val="00131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Google Shape;236;p29"/>
          <p:cNvSpPr/>
          <p:nvPr/>
        </p:nvSpPr>
        <p:spPr>
          <a:xfrm>
            <a:off x="6335486" y="1855700"/>
            <a:ext cx="2276669" cy="878169"/>
          </a:xfrm>
          <a:prstGeom prst="ellipse">
            <a:avLst/>
          </a:prstGeom>
          <a:solidFill>
            <a:schemeClr val="accent6"/>
          </a:solidFill>
          <a:ln cap="flat" cmpd="sng" w="25400">
            <a:solidFill>
              <a:srgbClr val="0156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Psihologija</a:t>
            </a:r>
            <a:endParaRPr b="1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30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KREATIVNOST JE POVEZANA  </a:t>
            </a:r>
            <a:endParaRPr/>
          </a:p>
        </p:txBody>
      </p:sp>
      <p:sp>
        <p:nvSpPr>
          <p:cNvPr id="242" name="Google Shape;242;p30"/>
          <p:cNvSpPr/>
          <p:nvPr/>
        </p:nvSpPr>
        <p:spPr>
          <a:xfrm>
            <a:off x="482200" y="1670850"/>
            <a:ext cx="3054000" cy="13443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600"/>
              </a:spcBef>
              <a:spcAft>
                <a:spcPts val="160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en" sz="3000" u="none" cap="none" strike="noStrike">
                <a:solidFill>
                  <a:schemeClr val="hlink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3"/>
              </a:rPr>
              <a:t>genijima</a:t>
            </a:r>
            <a:endParaRPr b="1" i="0" sz="3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p30"/>
          <p:cNvSpPr/>
          <p:nvPr/>
        </p:nvSpPr>
        <p:spPr>
          <a:xfrm>
            <a:off x="4667550" y="1350600"/>
            <a:ext cx="3054000" cy="13443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b="1" i="0" lang="en" sz="2400" u="none" cap="none" strike="noStrike">
                <a:solidFill>
                  <a:schemeClr val="hlink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4"/>
              </a:rPr>
              <a:t>mentalnim poremećajima</a:t>
            </a:r>
            <a:r>
              <a:rPr b="1" i="0" lang="en" sz="24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endParaRPr b="1" i="0" sz="2400" u="none" cap="none" strike="noStrik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30"/>
          <p:cNvSpPr/>
          <p:nvPr/>
        </p:nvSpPr>
        <p:spPr>
          <a:xfrm>
            <a:off x="2292050" y="3414875"/>
            <a:ext cx="3054000" cy="13443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600"/>
              </a:spcBef>
              <a:spcAft>
                <a:spcPts val="160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en" sz="3000" u="none" cap="none" strike="noStrike">
                <a:solidFill>
                  <a:schemeClr val="hlink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5"/>
              </a:rPr>
              <a:t>humorom</a:t>
            </a:r>
            <a:r>
              <a:rPr b="1" i="0" lang="en" sz="3000" u="none" cap="none" strike="noStrik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.</a:t>
            </a:r>
            <a:endParaRPr b="1" i="0" sz="3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3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i="1" lang="en" sz="3200">
                <a:solidFill>
                  <a:srgbClr val="FFFF00"/>
                </a:solidFill>
                <a:latin typeface="Georgia"/>
                <a:ea typeface="Georgia"/>
                <a:cs typeface="Georgia"/>
                <a:sym typeface="Georgia"/>
              </a:rPr>
              <a:t>MITOVI O KREATIVNOSTI</a:t>
            </a:r>
            <a:br>
              <a:rPr lang="en">
                <a:solidFill>
                  <a:srgbClr val="FFFF00"/>
                </a:solidFill>
              </a:rPr>
            </a:br>
            <a:endParaRPr/>
          </a:p>
        </p:txBody>
      </p:sp>
      <p:sp>
        <p:nvSpPr>
          <p:cNvPr id="250" name="Google Shape;250;p31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900"/>
              </a:spcBef>
              <a:spcAft>
                <a:spcPts val="0"/>
              </a:spcAft>
              <a:buClr>
                <a:srgbClr val="000000"/>
              </a:buClr>
              <a:buSzPts val="1500"/>
              <a:buNone/>
            </a:pPr>
            <a:r>
              <a:rPr lang="en" sz="4000">
                <a:solidFill>
                  <a:srgbClr val="FFFF00"/>
                </a:solidFill>
              </a:rPr>
              <a:t>by </a:t>
            </a:r>
            <a:r>
              <a:rPr lang="en" sz="4000" u="sng">
                <a:solidFill>
                  <a:schemeClr val="hlink"/>
                </a:solidFill>
                <a:hlinkClick r:id="rId3"/>
              </a:rPr>
              <a:t>Nela Dunato</a:t>
            </a:r>
            <a:endParaRPr sz="4800">
              <a:solidFill>
                <a:srgbClr val="FFFF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1500"/>
              <a:buNone/>
            </a:pPr>
            <a:r>
              <a:rPr lang="en" sz="3600">
                <a:solidFill>
                  <a:srgbClr val="FFFF00"/>
                </a:solidFill>
              </a:rPr>
              <a:t>Mnogo ljudi sebe smatra nekreativnima.</a:t>
            </a:r>
            <a:endParaRPr sz="360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/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/>
              <a:t>PONEKAD ZABORAVIMO KOLIKO SMO SRETNI!!!!!</a:t>
            </a:r>
            <a:endParaRPr/>
          </a:p>
        </p:txBody>
      </p:sp>
      <p:sp>
        <p:nvSpPr>
          <p:cNvPr id="70" name="Google Shape;70;p14"/>
          <p:cNvSpPr txBox="1"/>
          <p:nvPr>
            <p:ph idx="1" type="subTitle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2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i="1" lang="en" sz="3200">
                <a:solidFill>
                  <a:srgbClr val="FFFF00"/>
                </a:solidFill>
                <a:latin typeface="Georgia"/>
                <a:ea typeface="Georgia"/>
                <a:cs typeface="Georgia"/>
                <a:sym typeface="Georgia"/>
              </a:rPr>
              <a:t>Neki ljudi jednostavno nisu kreativni</a:t>
            </a:r>
            <a:endParaRPr/>
          </a:p>
        </p:txBody>
      </p:sp>
      <p:sp>
        <p:nvSpPr>
          <p:cNvPr id="256" name="Google Shape;256;p32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210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</a:pPr>
            <a:r>
              <a:t/>
            </a:r>
            <a:endParaRPr>
              <a:solidFill>
                <a:srgbClr val="FFFF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500"/>
              <a:buNone/>
            </a:pPr>
            <a:r>
              <a:rPr lang="en" sz="2400">
                <a:solidFill>
                  <a:srgbClr val="B7FFF7"/>
                </a:solidFill>
              </a:rPr>
              <a:t>Svi ljudi su kreativni. – potrebno je samo imati pravu motivaciju.</a:t>
            </a:r>
            <a:endParaRPr sz="3200">
              <a:solidFill>
                <a:srgbClr val="B7FFF7"/>
              </a:solidFill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</a:pPr>
            <a:r>
              <a:t/>
            </a:r>
            <a:endParaRPr>
              <a:solidFill>
                <a:srgbClr val="FFFF00"/>
              </a:solidFill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</a:pPr>
            <a:r>
              <a:t/>
            </a:r>
            <a:endParaRPr>
              <a:solidFill>
                <a:srgbClr val="595959"/>
              </a:solidFill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3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i="1" lang="en" sz="3200">
                <a:solidFill>
                  <a:srgbClr val="FFFF00"/>
                </a:solidFill>
                <a:latin typeface="Georgia"/>
                <a:ea typeface="Georgia"/>
                <a:cs typeface="Georgia"/>
                <a:sym typeface="Georgia"/>
              </a:rPr>
              <a:t>Za mene je kasno</a:t>
            </a:r>
            <a:endParaRPr/>
          </a:p>
        </p:txBody>
      </p:sp>
      <p:sp>
        <p:nvSpPr>
          <p:cNvPr id="262" name="Google Shape;262;p33"/>
          <p:cNvSpPr txBox="1"/>
          <p:nvPr>
            <p:ph idx="1" type="body"/>
          </p:nvPr>
        </p:nvSpPr>
        <p:spPr>
          <a:xfrm>
            <a:off x="489405" y="1571080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500"/>
              <a:buNone/>
            </a:pPr>
            <a:r>
              <a:rPr lang="en" sz="2800">
                <a:solidFill>
                  <a:srgbClr val="B7FFF7"/>
                </a:solidFill>
              </a:rPr>
              <a:t>Nikad nije kasno.. Samo zato što možda nećemo biti najbolji, ne znači da se ne isplati truditi</a:t>
            </a:r>
            <a:r>
              <a:rPr lang="en" sz="3200">
                <a:solidFill>
                  <a:srgbClr val="FFFF00"/>
                </a:solidFill>
              </a:rPr>
              <a:t>.</a:t>
            </a:r>
            <a:endParaRPr sz="4000">
              <a:solidFill>
                <a:srgbClr val="FFFF00"/>
              </a:solidFill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3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i="1" lang="en" sz="3200">
                <a:solidFill>
                  <a:srgbClr val="FFFF00"/>
                </a:solidFill>
                <a:latin typeface="Georgia"/>
                <a:ea typeface="Georgia"/>
                <a:cs typeface="Georgia"/>
                <a:sym typeface="Georgia"/>
              </a:rPr>
              <a:t>Desno-mozgi ljudi su kreativniji</a:t>
            </a:r>
            <a:endParaRPr/>
          </a:p>
        </p:txBody>
      </p:sp>
      <p:sp>
        <p:nvSpPr>
          <p:cNvPr id="268" name="Google Shape;268;p34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210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</a:pPr>
            <a:r>
              <a:rPr b="1" lang="en">
                <a:solidFill>
                  <a:srgbClr val="B7FFF7"/>
                </a:solidFill>
              </a:rPr>
              <a:t>Kreativnost se često povezuje sa desnom moždanom polutkom.(INSPIRACIJA, INTUICIJA,)</a:t>
            </a:r>
            <a:endParaRPr b="1">
              <a:solidFill>
                <a:srgbClr val="B7FFF7"/>
              </a:solidFill>
            </a:endParaRPr>
          </a:p>
          <a:p>
            <a:pPr indent="0" lvl="0" marL="0" rtl="0" algn="l">
              <a:lnSpc>
                <a:spcPct val="120000"/>
              </a:lnSpc>
              <a:spcBef>
                <a:spcPts val="210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</a:pPr>
            <a:r>
              <a:rPr b="1" lang="en">
                <a:solidFill>
                  <a:srgbClr val="B7FFF7"/>
                </a:solidFill>
              </a:rPr>
              <a:t>-Lijeva moždana polutka (JEZIK I KOMUNIKACIJU, RAČUNANJE, LOGIČKE OPERACIJE, LINEARNO RAZMIŠLJANJE).</a:t>
            </a:r>
            <a:endParaRPr b="1">
              <a:solidFill>
                <a:srgbClr val="B7FFF7"/>
              </a:solidFill>
            </a:endParaRPr>
          </a:p>
          <a:p>
            <a:pPr indent="0" lvl="0" marL="0" rtl="0" algn="l">
              <a:lnSpc>
                <a:spcPct val="120000"/>
              </a:lnSpc>
              <a:spcBef>
                <a:spcPts val="2100"/>
              </a:spcBef>
              <a:spcAft>
                <a:spcPts val="0"/>
              </a:spcAft>
              <a:buClr>
                <a:srgbClr val="000000"/>
              </a:buClr>
              <a:buSzPts val="2100"/>
              <a:buNone/>
            </a:pPr>
            <a:r>
              <a:rPr b="1" lang="en" sz="2800">
                <a:solidFill>
                  <a:srgbClr val="FF0000"/>
                </a:solidFill>
              </a:rPr>
              <a:t>NIJE USPJEŠNO ZNANSTVENO DOKAZANA </a:t>
            </a:r>
            <a:endParaRPr b="1" sz="28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3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i="1" lang="en" sz="3200">
                <a:solidFill>
                  <a:srgbClr val="FFFF00"/>
                </a:solidFill>
                <a:latin typeface="Georgia"/>
                <a:ea typeface="Georgia"/>
                <a:cs typeface="Georgia"/>
                <a:sym typeface="Georgia"/>
              </a:rPr>
              <a:t>Nema smisla baviti se kreativnim vještinama ako od njih neću zarađivati</a:t>
            </a:r>
            <a:br>
              <a:rPr b="1" lang="en">
                <a:solidFill>
                  <a:srgbClr val="FFFF00"/>
                </a:solidFill>
              </a:rPr>
            </a:br>
            <a:endParaRPr/>
          </a:p>
        </p:txBody>
      </p:sp>
      <p:sp>
        <p:nvSpPr>
          <p:cNvPr id="274" name="Google Shape;274;p35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rgbClr val="000000"/>
              </a:buClr>
              <a:buSzPts val="1500"/>
              <a:buNone/>
            </a:pPr>
            <a:r>
              <a:t/>
            </a:r>
            <a:endParaRPr b="1" sz="1500">
              <a:solidFill>
                <a:srgbClr val="FFFF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rgbClr val="000000"/>
              </a:buClr>
              <a:buSzPts val="1500"/>
              <a:buNone/>
            </a:pPr>
            <a:r>
              <a:rPr b="1" lang="en" sz="2000">
                <a:solidFill>
                  <a:srgbClr val="B7FFF7"/>
                </a:solidFill>
              </a:rPr>
              <a:t>U današnjoj kulturi vrednuje se rad koji je vezan uz zaradu, ali aktivnosti koji nisu povezane sa zaradom smatraju se manje vrijednima.</a:t>
            </a:r>
            <a:endParaRPr b="1" sz="2000">
              <a:solidFill>
                <a:srgbClr val="B7FFF7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rgbClr val="000000"/>
              </a:buClr>
              <a:buSzPts val="1500"/>
              <a:buNone/>
            </a:pPr>
            <a:r>
              <a:t/>
            </a:r>
            <a:endParaRPr sz="2000">
              <a:solidFill>
                <a:srgbClr val="B7FFF7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3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i="1" lang="en" sz="3200">
                <a:solidFill>
                  <a:srgbClr val="FFFF00"/>
                </a:solidFill>
                <a:latin typeface="Georgia"/>
                <a:ea typeface="Georgia"/>
                <a:cs typeface="Georgia"/>
                <a:sym typeface="Georgia"/>
              </a:rPr>
              <a:t>Kreativni ljudi su neuredni i neorganizirani</a:t>
            </a:r>
            <a:br>
              <a:rPr lang="en">
                <a:solidFill>
                  <a:srgbClr val="FFFF00"/>
                </a:solidFill>
              </a:rPr>
            </a:br>
            <a:endParaRPr/>
          </a:p>
        </p:txBody>
      </p:sp>
      <p:sp>
        <p:nvSpPr>
          <p:cNvPr id="280" name="Google Shape;280;p36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500"/>
              <a:buNone/>
            </a:pPr>
            <a:r>
              <a:t/>
            </a:r>
            <a:endParaRPr b="1" sz="1500">
              <a:solidFill>
                <a:srgbClr val="FFFF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500"/>
              <a:buNone/>
            </a:pPr>
            <a:r>
              <a:t/>
            </a:r>
            <a:endParaRPr b="1" sz="1500">
              <a:solidFill>
                <a:srgbClr val="FFFF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500"/>
              <a:buNone/>
            </a:pPr>
            <a:r>
              <a:rPr b="1" lang="en" sz="1500">
                <a:solidFill>
                  <a:srgbClr val="B7FFF7"/>
                </a:solidFill>
              </a:rPr>
              <a:t>Kreativnost se često povezuje s “bojanjem izvan linija” i kršenjem pravila. Ovo je zapravo podvrsta mita “neki ljudi nisu kreativni”.</a:t>
            </a:r>
            <a:endParaRPr b="1">
              <a:solidFill>
                <a:srgbClr val="B7FFF7"/>
              </a:solidFill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</a:pPr>
            <a:r>
              <a:t/>
            </a:r>
            <a:endParaRPr b="1">
              <a:solidFill>
                <a:srgbClr val="B7FFF7"/>
              </a:solidFill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</a:pPr>
            <a:r>
              <a:t/>
            </a:r>
            <a:endParaRPr>
              <a:solidFill>
                <a:srgbClr val="B7FFF7"/>
              </a:solidFill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37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>
                <a:solidFill>
                  <a:schemeClr val="accent6"/>
                </a:solidFill>
              </a:rPr>
              <a:t>Za kreativnost je potrebno puno vremena</a:t>
            </a:r>
            <a:br>
              <a:rPr lang="en"/>
            </a:br>
            <a:endParaRPr/>
          </a:p>
        </p:txBody>
      </p:sp>
      <p:sp>
        <p:nvSpPr>
          <p:cNvPr id="286" name="Google Shape;286;p37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14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 sz="2400">
                <a:solidFill>
                  <a:schemeClr val="accent6"/>
                </a:solidFill>
              </a:rPr>
              <a:t>(kojeg ja nemam)</a:t>
            </a:r>
            <a:endParaRPr b="1" sz="2400">
              <a:solidFill>
                <a:schemeClr val="accent6"/>
              </a:solidFill>
            </a:endParaRPr>
          </a:p>
        </p:txBody>
      </p:sp>
      <p:pic>
        <p:nvPicPr>
          <p:cNvPr descr="C:\Users\Zrinka\AppData\Local\Microsoft\Windows\Temporary Internet Files\Content.IE5\VAR3WGM4\icontexto-emoticons-452-300x223[1].jpg" id="287" name="Google Shape;287;p37"/>
          <p:cNvPicPr preferRelativeResize="0"/>
          <p:nvPr/>
        </p:nvPicPr>
        <p:blipFill rotWithShape="1">
          <a:blip r:embed="rId3">
            <a:alphaModFix/>
          </a:blip>
          <a:srcRect b="23917" l="18652" r="57510" t="40940"/>
          <a:stretch/>
        </p:blipFill>
        <p:spPr>
          <a:xfrm>
            <a:off x="3676260" y="2379306"/>
            <a:ext cx="1770951" cy="19407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38"/>
          <p:cNvSpPr/>
          <p:nvPr/>
        </p:nvSpPr>
        <p:spPr>
          <a:xfrm>
            <a:off x="511425" y="121298"/>
            <a:ext cx="7919700" cy="1187627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en" sz="3000" u="none" cap="none" strike="noStrike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LOŠI UČENICI  KOJI SU KASNIJE MIJENJALI SVIJET</a:t>
            </a:r>
            <a:endParaRPr b="1" i="0" sz="3000" u="none" cap="none" strike="noStrike">
              <a:solidFill>
                <a:srgbClr val="FF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p38"/>
          <p:cNvSpPr/>
          <p:nvPr/>
        </p:nvSpPr>
        <p:spPr>
          <a:xfrm>
            <a:off x="379925" y="1308925"/>
            <a:ext cx="3010200" cy="11982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en" sz="3000" u="none" cap="none" strike="noStrike">
                <a:solidFill>
                  <a:schemeClr val="accen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Albert Einstein</a:t>
            </a:r>
            <a:endParaRPr b="0" i="0" sz="30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p38"/>
          <p:cNvSpPr/>
          <p:nvPr/>
        </p:nvSpPr>
        <p:spPr>
          <a:xfrm>
            <a:off x="379925" y="2571750"/>
            <a:ext cx="3221100" cy="11982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en" sz="3000" u="none" cap="none" strike="noStrike">
                <a:solidFill>
                  <a:schemeClr val="accen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Salvador Dali</a:t>
            </a:r>
            <a:endParaRPr b="0" i="0" sz="30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p38"/>
          <p:cNvSpPr/>
          <p:nvPr/>
        </p:nvSpPr>
        <p:spPr>
          <a:xfrm>
            <a:off x="379925" y="3865074"/>
            <a:ext cx="3010200" cy="11982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accen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Stephen Hawking</a:t>
            </a:r>
            <a:endParaRPr b="0" i="0" sz="24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p38"/>
          <p:cNvSpPr/>
          <p:nvPr/>
        </p:nvSpPr>
        <p:spPr>
          <a:xfrm>
            <a:off x="3248150" y="3575825"/>
            <a:ext cx="3010200" cy="11982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accen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Đorđe Balašević</a:t>
            </a:r>
            <a:endParaRPr b="0" i="0" sz="24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Google Shape;297;p38"/>
          <p:cNvSpPr/>
          <p:nvPr/>
        </p:nvSpPr>
        <p:spPr>
          <a:xfrm>
            <a:off x="3390125" y="1972650"/>
            <a:ext cx="3010200" cy="11982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accen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John Lennon</a:t>
            </a:r>
            <a:endParaRPr b="0" i="0" sz="24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Google Shape;298;p38"/>
          <p:cNvSpPr/>
          <p:nvPr/>
        </p:nvSpPr>
        <p:spPr>
          <a:xfrm>
            <a:off x="6022375" y="2939225"/>
            <a:ext cx="3010200" cy="11982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accen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Antun Gustav Matoš</a:t>
            </a:r>
            <a:endParaRPr b="0" i="0" sz="24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p38"/>
          <p:cNvSpPr/>
          <p:nvPr/>
        </p:nvSpPr>
        <p:spPr>
          <a:xfrm>
            <a:off x="5809500" y="1308925"/>
            <a:ext cx="3010200" cy="11982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accen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Winston Churchill</a:t>
            </a:r>
            <a:endParaRPr b="1" i="0" sz="24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39"/>
          <p:cNvSpPr txBox="1"/>
          <p:nvPr>
            <p:ph type="title"/>
          </p:nvPr>
        </p:nvSpPr>
        <p:spPr>
          <a:xfrm>
            <a:off x="201288" y="3322523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sz="4400"/>
              <a:t>PRAKTIČNI DIO </a:t>
            </a:r>
            <a:br>
              <a:rPr lang="en" sz="4400"/>
            </a:br>
            <a:br>
              <a:rPr lang="en" sz="4400"/>
            </a:br>
            <a:br>
              <a:rPr lang="en" sz="4400"/>
            </a:br>
            <a:r>
              <a:rPr lang="en" sz="4400"/>
              <a:t> ISPOROBAJMO SVOJE MOGUĆNOSTI</a:t>
            </a:r>
            <a:endParaRPr sz="44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40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">
                <a:solidFill>
                  <a:schemeClr val="accent6"/>
                </a:solidFill>
              </a:rPr>
              <a:t>IZRAČUNAJTE</a:t>
            </a:r>
            <a:endParaRPr b="1">
              <a:solidFill>
                <a:schemeClr val="accent6"/>
              </a:solidFill>
            </a:endParaRPr>
          </a:p>
        </p:txBody>
      </p:sp>
      <p:sp>
        <p:nvSpPr>
          <p:cNvPr id="310" name="Google Shape;310;p40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„MATEMATIČKI GOVOR,”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"/>
              <a:t>„MATEMATIČKI JEZIK”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"/>
              <a:t>„MATEMATIČKA GRAMATIKA”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"/>
              <a:t> „MATEMATIČKA KREATIVNOST”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" sz="3600">
                <a:solidFill>
                  <a:srgbClr val="FF0000"/>
                </a:solidFill>
              </a:rPr>
              <a:t>Nagrada čokolada…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4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>
                <a:solidFill>
                  <a:schemeClr val="accent6"/>
                </a:solidFill>
              </a:rPr>
              <a:t>RIJEŠENJE</a:t>
            </a:r>
            <a:endParaRPr>
              <a:solidFill>
                <a:schemeClr val="accent6"/>
              </a:solidFill>
            </a:endParaRPr>
          </a:p>
        </p:txBody>
      </p:sp>
      <p:sp>
        <p:nvSpPr>
          <p:cNvPr id="316" name="Google Shape;316;p41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" sz="6000"/>
              <a:t>=1</a:t>
            </a:r>
            <a:endParaRPr sz="6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 txBox="1"/>
          <p:nvPr>
            <p:ph type="title"/>
          </p:nvPr>
        </p:nvSpPr>
        <p:spPr>
          <a:xfrm>
            <a:off x="396774" y="3061905"/>
            <a:ext cx="8222100" cy="907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"/>
              <a:t>DRUGI razlog što ste sretni je što sam prezentaciju od 150      SLAJDOVA MAKSIMALNO SKRATILA ☺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42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MATEMATIČKA NELOGIKA </a:t>
            </a:r>
            <a:endParaRPr/>
          </a:p>
        </p:txBody>
      </p:sp>
      <p:sp>
        <p:nvSpPr>
          <p:cNvPr id="322" name="Google Shape;322;p42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3600"/>
              <a:t>poluživ</a:t>
            </a:r>
            <a:endParaRPr sz="3600"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rPr lang="en" sz="3600"/>
              <a:t> polumrtav</a:t>
            </a:r>
            <a:endParaRPr sz="36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43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t/>
            </a:r>
            <a:endParaRPr/>
          </a:p>
        </p:txBody>
      </p:sp>
      <p:sp>
        <p:nvSpPr>
          <p:cNvPr id="328" name="Google Shape;328;p43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 sz="2800">
                <a:solidFill>
                  <a:srgbClr val="FFFF00"/>
                </a:solidFill>
              </a:rPr>
              <a:t>Zadatak iz fizike koji nam profesor nikad nije otkrio</a:t>
            </a:r>
            <a:endParaRPr b="1" sz="2800">
              <a:solidFill>
                <a:srgbClr val="FFFF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</p:txBody>
      </p:sp>
      <p:pic>
        <p:nvPicPr>
          <p:cNvPr descr="C:\Users\Zrinka\AppData\Local\Microsoft\Windows\Temporary Internet Files\Content.IE5\33E52JG9\smajli_plez[1].jpg" id="329" name="Google Shape;329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70279" y="2437915"/>
            <a:ext cx="3006790" cy="1849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4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3600">
                <a:solidFill>
                  <a:srgbClr val="FFFF00"/>
                </a:solidFill>
              </a:rPr>
              <a:t>KAKO BAROMETROM IZMJERITI VISINU ZGRADE????</a:t>
            </a:r>
            <a:br>
              <a:rPr lang="en" sz="3600">
                <a:solidFill>
                  <a:srgbClr val="FFFF00"/>
                </a:solidFill>
              </a:rPr>
            </a:br>
            <a:br>
              <a:rPr lang="en" sz="3600">
                <a:solidFill>
                  <a:srgbClr val="FFFF00"/>
                </a:solidFill>
              </a:rPr>
            </a:br>
            <a:br>
              <a:rPr lang="en" sz="3600">
                <a:solidFill>
                  <a:srgbClr val="FFFF00"/>
                </a:solidFill>
              </a:rPr>
            </a:br>
            <a:r>
              <a:rPr lang="en" sz="3600">
                <a:solidFill>
                  <a:srgbClr val="FFFF00"/>
                </a:solidFill>
              </a:rPr>
              <a:t>Tražimo kreativne odgovore</a:t>
            </a:r>
            <a:br>
              <a:rPr lang="en" sz="3600">
                <a:solidFill>
                  <a:srgbClr val="FFFF00"/>
                </a:solidFill>
              </a:rPr>
            </a:br>
            <a:endParaRPr sz="360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45"/>
          <p:cNvSpPr txBox="1"/>
          <p:nvPr>
            <p:ph idx="1" type="body"/>
          </p:nvPr>
        </p:nvSpPr>
        <p:spPr>
          <a:xfrm>
            <a:off x="387900" y="130629"/>
            <a:ext cx="8368200" cy="443809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2100"/>
              <a:t>Duljinom barometra izmjeriti koliko puta stane u duljinu zgrade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2100"/>
              <a:t>Tlak zraka u podnožju zgrade je veći od tlaka zraka na vrhu zgrade(formula iz fizike)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2100"/>
              <a:t>Postaviti barometar uspravno na suncu i izmjeriti mu sjenu , i izmjeriti sjenu zgrade(slični trokuti-matematika)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2100"/>
              <a:t>Baciti barometar  i mjeriti vrijeme i iz formula slobodnog pada dobiti visinu zgrade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2100"/>
              <a:t>Proučiti dubinu traga barometra u odnosu na tvrdoću podloge na kojnu je pao(samo procjena visine )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2100"/>
              <a:t>Objesiti barometar za konopac spustiti ga do dna i izmjeriti konopac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2100"/>
              <a:t>BAROMETAR(Ploča)</a:t>
            </a:r>
            <a:endParaRPr sz="210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4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SKICIRATI -----kuću  ( minuta)</a:t>
            </a:r>
            <a:br>
              <a:rPr lang="en"/>
            </a:br>
            <a:br>
              <a:rPr lang="en"/>
            </a:br>
            <a:br>
              <a:rPr lang="en"/>
            </a:br>
            <a:br>
              <a:rPr lang="en"/>
            </a:br>
            <a:r>
              <a:rPr lang="en"/>
              <a:t>Ne gledamo likovnost ni talente</a:t>
            </a:r>
            <a:br>
              <a:rPr lang="en"/>
            </a:br>
            <a:endParaRPr/>
          </a:p>
        </p:txBody>
      </p:sp>
      <p:sp>
        <p:nvSpPr>
          <p:cNvPr id="345" name="Google Shape;345;p46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47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USPOREDIMO NAŠE CRTEŽE</a:t>
            </a:r>
            <a:br>
              <a:rPr lang="en"/>
            </a:br>
            <a:endParaRPr/>
          </a:p>
        </p:txBody>
      </p:sp>
      <p:sp>
        <p:nvSpPr>
          <p:cNvPr id="351" name="Google Shape;351;p47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"/>
              <a:t>Ja već znam rezultate u većini</a:t>
            </a:r>
            <a:endParaRPr/>
          </a:p>
        </p:txBody>
      </p:sp>
      <p:pic>
        <p:nvPicPr>
          <p:cNvPr descr="C:\Users\Zrinka\AppData\Local\Microsoft\Windows\Temporary Internet Files\Content.IE5\240WKWX0\rec_godine_header[1].jpg" id="352" name="Google Shape;352;p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571749"/>
            <a:ext cx="9144000" cy="23853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48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Je li to ovakva kuća?</a:t>
            </a:r>
            <a:endParaRPr/>
          </a:p>
        </p:txBody>
      </p:sp>
      <p:sp>
        <p:nvSpPr>
          <p:cNvPr id="358" name="Google Shape;358;p48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pic>
        <p:nvPicPr>
          <p:cNvPr id="359" name="Google Shape;359;p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18653" y="1694149"/>
            <a:ext cx="3048547" cy="2560609"/>
          </a:xfrm>
          <a:prstGeom prst="rect">
            <a:avLst/>
          </a:prstGeom>
          <a:noFill/>
          <a:ln>
            <a:noFill/>
          </a:ln>
        </p:spPr>
      </p:pic>
      <p:pic>
        <p:nvPicPr>
          <p:cNvPr id="360" name="Google Shape;360;p4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37178" y="1772816"/>
            <a:ext cx="3577622" cy="22263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49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Je li to ovakva kuća?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t/>
            </a:r>
            <a:endParaRPr/>
          </a:p>
        </p:txBody>
      </p:sp>
      <p:sp>
        <p:nvSpPr>
          <p:cNvPr id="366" name="Google Shape;366;p49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pic>
        <p:nvPicPr>
          <p:cNvPr id="367" name="Google Shape;367;p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800" y="673900"/>
            <a:ext cx="4659900" cy="3494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8" name="Google Shape;368;p4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174929" y="1590016"/>
            <a:ext cx="2278605" cy="28140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50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Je li to ovakva kuća?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t/>
            </a:r>
            <a:endParaRPr/>
          </a:p>
        </p:txBody>
      </p:sp>
      <p:sp>
        <p:nvSpPr>
          <p:cNvPr id="374" name="Google Shape;374;p50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pic>
        <p:nvPicPr>
          <p:cNvPr id="375" name="Google Shape;375;p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94800" y="685025"/>
            <a:ext cx="4984041" cy="3177848"/>
          </a:xfrm>
          <a:prstGeom prst="rect">
            <a:avLst/>
          </a:prstGeom>
          <a:noFill/>
          <a:ln>
            <a:noFill/>
          </a:ln>
        </p:spPr>
      </p:pic>
      <p:pic>
        <p:nvPicPr>
          <p:cNvPr id="376" name="Google Shape;376;p5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094514" y="1279613"/>
            <a:ext cx="3268336" cy="24526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5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Je li to ovakva kuća?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t/>
            </a:r>
            <a:endParaRPr/>
          </a:p>
        </p:txBody>
      </p:sp>
      <p:pic>
        <p:nvPicPr>
          <p:cNvPr id="382" name="Google Shape;382;p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" y="1048724"/>
            <a:ext cx="3890865" cy="2888793"/>
          </a:xfrm>
          <a:prstGeom prst="rect">
            <a:avLst/>
          </a:prstGeom>
          <a:noFill/>
          <a:ln>
            <a:noFill/>
          </a:ln>
        </p:spPr>
      </p:pic>
      <p:pic>
        <p:nvPicPr>
          <p:cNvPr id="383" name="Google Shape;383;p5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674638" y="1559549"/>
            <a:ext cx="3212188" cy="27885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/>
          <p:nvPr/>
        </p:nvSpPr>
        <p:spPr>
          <a:xfrm>
            <a:off x="251925" y="750913"/>
            <a:ext cx="8369700" cy="5047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4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LITERATURA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4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Velimir Srića---Upravljanje kreativnošću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4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Cudina Obradovic, M. - Nadarenost</a:t>
            </a:r>
            <a:endParaRPr b="0" i="0" sz="1400" u="none" cap="none" strike="noStrik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chemeClr val="accent6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Bojan Ciric---Poslovna Inteligencija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400" u="none" cap="none" strike="noStrike">
              <a:solidFill>
                <a:schemeClr val="accent6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chemeClr val="accent6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Erick Erickson  --Psihosocijalni razvoj čovjeka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400" u="none" cap="none" strike="noStrike">
              <a:solidFill>
                <a:schemeClr val="accent6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52"/>
          <p:cNvSpPr txBox="1"/>
          <p:nvPr>
            <p:ph type="title"/>
          </p:nvPr>
        </p:nvSpPr>
        <p:spPr>
          <a:xfrm>
            <a:off x="387900" y="448694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Je li to ovakva kuća?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t/>
            </a:r>
            <a:endParaRPr/>
          </a:p>
        </p:txBody>
      </p:sp>
      <p:sp>
        <p:nvSpPr>
          <p:cNvPr id="389" name="Google Shape;389;p52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pic>
        <p:nvPicPr>
          <p:cNvPr id="390" name="Google Shape;390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0056" y="958656"/>
            <a:ext cx="3226200" cy="322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1" name="Google Shape;391;p5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94900" y="1722225"/>
            <a:ext cx="4561200" cy="2541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53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Je li to ovakva kuća?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t/>
            </a:r>
            <a:endParaRPr/>
          </a:p>
        </p:txBody>
      </p:sp>
      <p:sp>
        <p:nvSpPr>
          <p:cNvPr id="397" name="Google Shape;397;p53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pic>
        <p:nvPicPr>
          <p:cNvPr id="398" name="Google Shape;398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60643"/>
            <a:ext cx="3238500" cy="1919308"/>
          </a:xfrm>
          <a:prstGeom prst="rect">
            <a:avLst/>
          </a:prstGeom>
          <a:noFill/>
          <a:ln>
            <a:noFill/>
          </a:ln>
        </p:spPr>
      </p:pic>
      <p:pic>
        <p:nvPicPr>
          <p:cNvPr id="399" name="Google Shape;399;p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47233" y="673733"/>
            <a:ext cx="3434150" cy="3434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0" name="Google Shape;400;p5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32200" y="2311297"/>
            <a:ext cx="4562400" cy="2738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5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Je li to ovakva kuća?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t/>
            </a:r>
            <a:endParaRPr/>
          </a:p>
        </p:txBody>
      </p:sp>
      <p:sp>
        <p:nvSpPr>
          <p:cNvPr id="406" name="Google Shape;406;p54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pic>
        <p:nvPicPr>
          <p:cNvPr id="407" name="Google Shape;407;p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1788" y="1036599"/>
            <a:ext cx="2790825" cy="180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8" name="Google Shape;408;p5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83849" y="354563"/>
            <a:ext cx="3412875" cy="2431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" name="Google Shape;409;p5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17512" y="2929813"/>
            <a:ext cx="2974774" cy="1982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410" name="Google Shape;410;p5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991878" y="2509935"/>
            <a:ext cx="3914535" cy="22338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55"/>
          <p:cNvSpPr txBox="1"/>
          <p:nvPr>
            <p:ph type="title"/>
          </p:nvPr>
        </p:nvSpPr>
        <p:spPr>
          <a:xfrm>
            <a:off x="378570" y="1531046"/>
            <a:ext cx="8368200" cy="74562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sz="5400">
                <a:solidFill>
                  <a:schemeClr val="accent6"/>
                </a:solidFill>
              </a:rPr>
              <a:t>TREBA LI VAM KOMENTAR???</a:t>
            </a:r>
            <a:endParaRPr sz="540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56"/>
          <p:cNvSpPr txBox="1"/>
          <p:nvPr>
            <p:ph type="title"/>
          </p:nvPr>
        </p:nvSpPr>
        <p:spPr>
          <a:xfrm>
            <a:off x="397231" y="821919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MOLIM NEKOG JEZIČARA KOJI ĆE MI POMOĆI U SLIJEDEĆEM PRIMJERU</a:t>
            </a:r>
            <a:br>
              <a:rPr lang="en"/>
            </a:br>
            <a:endParaRPr/>
          </a:p>
        </p:txBody>
      </p:sp>
      <p:sp>
        <p:nvSpPr>
          <p:cNvPr id="421" name="Google Shape;421;p56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Uzmite jedan od papira A3 i slušajte opis koji vam govori kolegica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"/>
              <a:t>Crtajte sve što vam kaže(5 MINUTA  MAKSIMALNO)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rPr lang="en" sz="3200">
                <a:solidFill>
                  <a:srgbClr val="FF0000"/>
                </a:solidFill>
              </a:rPr>
              <a:t>Ponavljam ne tražimo remek djela tako da se svi mogu uključiti</a:t>
            </a:r>
            <a:endParaRPr sz="32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57"/>
          <p:cNvSpPr txBox="1"/>
          <p:nvPr>
            <p:ph type="title"/>
          </p:nvPr>
        </p:nvSpPr>
        <p:spPr>
          <a:xfrm>
            <a:off x="322586" y="1624352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sz="5400"/>
              <a:t>USPOREDITE RADOVE</a:t>
            </a:r>
            <a:endParaRPr sz="540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58"/>
          <p:cNvSpPr txBox="1"/>
          <p:nvPr>
            <p:ph type="title"/>
          </p:nvPr>
        </p:nvSpPr>
        <p:spPr>
          <a:xfrm>
            <a:off x="387900" y="1782971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sz="4800"/>
              <a:t>TREBA LI VAM KOMENTAR???</a:t>
            </a:r>
            <a:endParaRPr sz="480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59"/>
          <p:cNvSpPr txBox="1"/>
          <p:nvPr>
            <p:ph type="title"/>
          </p:nvPr>
        </p:nvSpPr>
        <p:spPr>
          <a:xfrm>
            <a:off x="397231" y="150114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Ovo je original!!!</a:t>
            </a:r>
            <a:endParaRPr/>
          </a:p>
        </p:txBody>
      </p:sp>
      <p:sp>
        <p:nvSpPr>
          <p:cNvPr id="437" name="Google Shape;437;p59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pic>
        <p:nvPicPr>
          <p:cNvPr id="438" name="Google Shape;438;p59"/>
          <p:cNvPicPr preferRelativeResize="0"/>
          <p:nvPr/>
        </p:nvPicPr>
        <p:blipFill rotWithShape="1">
          <a:blip r:embed="rId3">
            <a:alphaModFix/>
          </a:blip>
          <a:srcRect b="0" l="0" r="7790" t="12494"/>
          <a:stretch/>
        </p:blipFill>
        <p:spPr>
          <a:xfrm>
            <a:off x="886406" y="727788"/>
            <a:ext cx="7542011" cy="48281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60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t/>
            </a:r>
            <a:endParaRPr/>
          </a:p>
        </p:txBody>
      </p:sp>
      <p:sp>
        <p:nvSpPr>
          <p:cNvPr id="444" name="Google Shape;444;p60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2800"/>
              <a:t>MOLIM DOBROVOLJCA ,,NE BOLI ---ZABAVNO JE</a:t>
            </a:r>
            <a:endParaRPr sz="2800"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p6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b="1" lang="en">
                <a:solidFill>
                  <a:schemeClr val="accent6"/>
                </a:solidFill>
              </a:rPr>
              <a:t>Pogoditi zavezanih očiju što drži u rukama</a:t>
            </a:r>
            <a:br>
              <a:rPr b="1" lang="en">
                <a:solidFill>
                  <a:schemeClr val="accent6"/>
                </a:solidFill>
              </a:rPr>
            </a:br>
            <a:endParaRPr b="1">
              <a:solidFill>
                <a:schemeClr val="accent6"/>
              </a:solidFill>
            </a:endParaRPr>
          </a:p>
        </p:txBody>
      </p:sp>
      <p:sp>
        <p:nvSpPr>
          <p:cNvPr id="450" name="Google Shape;450;p61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rPr b="1" lang="en" sz="4000">
                <a:solidFill>
                  <a:srgbClr val="FF0000"/>
                </a:solidFill>
              </a:rPr>
              <a:t>ŽIVOT SLIJEPIH OSOBA NA NEKOLIKO TRENUTAKA</a:t>
            </a:r>
            <a:endParaRPr b="1" sz="40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7"/>
          <p:cNvSpPr txBox="1"/>
          <p:nvPr>
            <p:ph type="title"/>
          </p:nvPr>
        </p:nvSpPr>
        <p:spPr>
          <a:xfrm>
            <a:off x="378113" y="94770"/>
            <a:ext cx="8222100" cy="907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"/>
              <a:t>GENIJALAC</a:t>
            </a:r>
            <a:endParaRPr/>
          </a:p>
        </p:txBody>
      </p:sp>
      <p:pic>
        <p:nvPicPr>
          <p:cNvPr descr="C:\Users\Zrinka\Downloads\KREATIVNOST\3-genijalac.jpg" id="86" name="Google Shape;86;p17"/>
          <p:cNvPicPr preferRelativeResize="0"/>
          <p:nvPr/>
        </p:nvPicPr>
        <p:blipFill rotWithShape="1">
          <a:blip r:embed="rId3">
            <a:alphaModFix/>
          </a:blip>
          <a:srcRect b="15828" l="25783" r="35305" t="13242"/>
          <a:stretch/>
        </p:blipFill>
        <p:spPr>
          <a:xfrm>
            <a:off x="2929812" y="1054359"/>
            <a:ext cx="2668555" cy="36482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62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Pogodi što ti sugovornik govori bez riječi</a:t>
            </a:r>
            <a:endParaRPr/>
          </a:p>
        </p:txBody>
      </p:sp>
      <p:sp>
        <p:nvSpPr>
          <p:cNvPr id="456" name="Google Shape;456;p62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Obećao mi je </a:t>
            </a:r>
            <a:r>
              <a:rPr lang="en" sz="3200"/>
              <a:t>Vjekoslav Filipović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"/>
              <a:t>  Tko  prvi shvati  poruku  i provede je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rPr b="1" lang="en" sz="3200">
                <a:solidFill>
                  <a:srgbClr val="FF0000"/>
                </a:solidFill>
              </a:rPr>
              <a:t>NAGRADA</a:t>
            </a:r>
            <a:endParaRPr b="1" sz="32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63"/>
          <p:cNvSpPr txBox="1"/>
          <p:nvPr>
            <p:ph type="title"/>
          </p:nvPr>
        </p:nvSpPr>
        <p:spPr>
          <a:xfrm>
            <a:off x="387900" y="2153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84615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b="1" lang="en" sz="36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Harry Chapin – Flowers Are Red</a:t>
            </a:r>
            <a:endParaRPr b="1" sz="3600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84615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b="1" lang="en" sz="36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tekst pjesme</a:t>
            </a:r>
            <a:endParaRPr b="1" sz="360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6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MOLBA</a:t>
            </a:r>
            <a:endParaRPr/>
          </a:p>
        </p:txBody>
      </p:sp>
      <p:sp>
        <p:nvSpPr>
          <p:cNvPr id="467" name="Google Shape;467;p64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" sz="4000"/>
              <a:t>NEMOJTE   DJECU RUŠITI IZ CRTANJA IZ SLIKANJA</a:t>
            </a:r>
            <a:endParaRPr sz="400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6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sp>
        <p:nvSpPr>
          <p:cNvPr id="473" name="Google Shape;473;p65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" sz="8800"/>
              <a:t>ZAŠTO???</a:t>
            </a:r>
            <a:endParaRPr sz="880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77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p6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sp>
        <p:nvSpPr>
          <p:cNvPr id="479" name="Google Shape;479;p66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Uvijek se sjetim da je </a:t>
            </a:r>
            <a:r>
              <a:rPr lang="en" sz="3600"/>
              <a:t>HITLER</a:t>
            </a:r>
            <a:r>
              <a:rPr lang="en"/>
              <a:t> ostao na Akademiji ne bi se razvile mnoge zasrašujuće misli, struje i smrti …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rPr lang="en" sz="2800">
                <a:solidFill>
                  <a:srgbClr val="FF0000"/>
                </a:solidFill>
              </a:rPr>
              <a:t>Pustite djecu neka uživaju u svojim talentima, kreativnosti , istraživanjima….. Bolje je od alkohola, droge, tučnjava , bolesti</a:t>
            </a:r>
            <a:endParaRPr sz="28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p67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sp>
        <p:nvSpPr>
          <p:cNvPr id="485" name="Google Shape;485;p67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Ispričavam se uopće se neću truditi kreativno završiti ovo tzv.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"/>
              <a:t> predavanje </a:t>
            </a:r>
            <a:endParaRPr/>
          </a:p>
          <a:p>
            <a:pPr indent="0" lvl="0" marL="0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rPr lang="en" sz="4000">
                <a:solidFill>
                  <a:schemeClr val="accent6"/>
                </a:solidFill>
              </a:rPr>
              <a:t>želim da vam ostane otvorena misao</a:t>
            </a:r>
            <a:endParaRPr sz="400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68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t/>
            </a:r>
            <a:endParaRPr/>
          </a:p>
        </p:txBody>
      </p:sp>
      <p:sp>
        <p:nvSpPr>
          <p:cNvPr id="491" name="Google Shape;491;p68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6600">
                <a:solidFill>
                  <a:schemeClr val="accent6"/>
                </a:solidFill>
              </a:rPr>
              <a:t>………………..</a:t>
            </a:r>
            <a:endParaRPr sz="660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/>
          <p:nvPr/>
        </p:nvSpPr>
        <p:spPr>
          <a:xfrm>
            <a:off x="2411025" y="1548900"/>
            <a:ext cx="1402800" cy="1402800"/>
          </a:xfrm>
          <a:prstGeom prst="ellipse">
            <a:avLst/>
          </a:prstGeom>
          <a:solidFill>
            <a:srgbClr val="FFFF00"/>
          </a:solidFill>
          <a:ln cap="flat" cmpd="sng" w="2857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JEZIK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8"/>
          <p:cNvSpPr/>
          <p:nvPr/>
        </p:nvSpPr>
        <p:spPr>
          <a:xfrm>
            <a:off x="920575" y="2849375"/>
            <a:ext cx="43800" cy="43800"/>
          </a:xfrm>
          <a:prstGeom prst="ellipse">
            <a:avLst/>
          </a:prstGeom>
          <a:solidFill>
            <a:schemeClr val="lt2"/>
          </a:solidFill>
          <a:ln cap="flat" cmpd="sng" w="2857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8"/>
          <p:cNvSpPr/>
          <p:nvPr/>
        </p:nvSpPr>
        <p:spPr>
          <a:xfrm>
            <a:off x="993625" y="2644800"/>
            <a:ext cx="1402800" cy="1329600"/>
          </a:xfrm>
          <a:prstGeom prst="ellipse">
            <a:avLst/>
          </a:prstGeom>
          <a:solidFill>
            <a:srgbClr val="FFFF00"/>
          </a:solidFill>
          <a:ln cap="flat" cmpd="sng" w="2857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GOVOR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18"/>
          <p:cNvSpPr/>
          <p:nvPr/>
        </p:nvSpPr>
        <p:spPr>
          <a:xfrm>
            <a:off x="4982547" y="2118725"/>
            <a:ext cx="2360791" cy="1505100"/>
          </a:xfrm>
          <a:prstGeom prst="ellipse">
            <a:avLst/>
          </a:prstGeom>
          <a:solidFill>
            <a:srgbClr val="FFFF00"/>
          </a:solidFill>
          <a:ln cap="flat" cmpd="sng" w="2857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SPORAZUMIJEVANJE</a:t>
            </a:r>
            <a:endParaRPr b="1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8"/>
          <p:cNvSpPr/>
          <p:nvPr/>
        </p:nvSpPr>
        <p:spPr>
          <a:xfrm>
            <a:off x="3965841" y="715875"/>
            <a:ext cx="2191484" cy="1169100"/>
          </a:xfrm>
          <a:prstGeom prst="ellipse">
            <a:avLst/>
          </a:prstGeom>
          <a:solidFill>
            <a:srgbClr val="FFFF00"/>
          </a:solidFill>
          <a:ln cap="flat" cmpd="sng" w="2857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INTELIGENCIJA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8"/>
          <p:cNvSpPr/>
          <p:nvPr/>
        </p:nvSpPr>
        <p:spPr>
          <a:xfrm>
            <a:off x="3316975" y="3565375"/>
            <a:ext cx="1914300" cy="1081200"/>
          </a:xfrm>
          <a:prstGeom prst="ellipse">
            <a:avLst/>
          </a:prstGeom>
          <a:solidFill>
            <a:srgbClr val="FFFF00"/>
          </a:solidFill>
          <a:ln cap="flat" cmpd="sng" w="2857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ZNANJE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8"/>
          <p:cNvSpPr/>
          <p:nvPr/>
        </p:nvSpPr>
        <p:spPr>
          <a:xfrm>
            <a:off x="376175" y="521900"/>
            <a:ext cx="1475700" cy="1037400"/>
          </a:xfrm>
          <a:prstGeom prst="ellipse">
            <a:avLst/>
          </a:prstGeom>
          <a:solidFill>
            <a:srgbClr val="FFFF00"/>
          </a:solidFill>
          <a:ln cap="flat" cmpd="sng" w="2857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UČENJE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8"/>
          <p:cNvSpPr/>
          <p:nvPr/>
        </p:nvSpPr>
        <p:spPr>
          <a:xfrm>
            <a:off x="6400150" y="759825"/>
            <a:ext cx="2279400" cy="1329600"/>
          </a:xfrm>
          <a:prstGeom prst="ellipse">
            <a:avLst/>
          </a:prstGeom>
          <a:solidFill>
            <a:srgbClr val="FFFF00"/>
          </a:solidFill>
          <a:ln cap="flat" cmpd="sng" w="2857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EKSPERIMENT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18"/>
          <p:cNvSpPr/>
          <p:nvPr/>
        </p:nvSpPr>
        <p:spPr>
          <a:xfrm>
            <a:off x="7101525" y="3331575"/>
            <a:ext cx="1651200" cy="1329600"/>
          </a:xfrm>
          <a:prstGeom prst="ellipse">
            <a:avLst/>
          </a:prstGeom>
          <a:solidFill>
            <a:srgbClr val="FFFF00"/>
          </a:solidFill>
          <a:ln cap="flat" cmpd="sng" w="2857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USPJEH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18"/>
          <p:cNvSpPr/>
          <p:nvPr/>
        </p:nvSpPr>
        <p:spPr>
          <a:xfrm>
            <a:off x="167951" y="1884975"/>
            <a:ext cx="2126374" cy="856500"/>
          </a:xfrm>
          <a:prstGeom prst="ellipse">
            <a:avLst/>
          </a:prstGeom>
          <a:solidFill>
            <a:srgbClr val="FFFF00"/>
          </a:solidFill>
          <a:ln cap="flat" cmpd="sng" w="2857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ISTRAŽIVANJE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18"/>
          <p:cNvSpPr/>
          <p:nvPr/>
        </p:nvSpPr>
        <p:spPr>
          <a:xfrm>
            <a:off x="496825" y="4062200"/>
            <a:ext cx="2279400" cy="1037400"/>
          </a:xfrm>
          <a:prstGeom prst="ellipse">
            <a:avLst/>
          </a:prstGeom>
          <a:solidFill>
            <a:srgbClr val="FFFF00"/>
          </a:solidFill>
          <a:ln cap="flat" cmpd="sng" w="2857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GENIJALNOST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18"/>
          <p:cNvSpPr/>
          <p:nvPr/>
        </p:nvSpPr>
        <p:spPr>
          <a:xfrm>
            <a:off x="3331250" y="2425625"/>
            <a:ext cx="2031300" cy="1169100"/>
          </a:xfrm>
          <a:prstGeom prst="ellipse">
            <a:avLst/>
          </a:prstGeom>
          <a:solidFill>
            <a:srgbClr val="FFFF00"/>
          </a:solidFill>
          <a:ln cap="flat" cmpd="sng" w="2857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POREMEĆAJI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18"/>
          <p:cNvSpPr/>
          <p:nvPr/>
        </p:nvSpPr>
        <p:spPr>
          <a:xfrm>
            <a:off x="6984650" y="2411025"/>
            <a:ext cx="2135700" cy="856500"/>
          </a:xfrm>
          <a:prstGeom prst="ellipse">
            <a:avLst/>
          </a:prstGeom>
          <a:solidFill>
            <a:srgbClr val="FFFF00"/>
          </a:solidFill>
          <a:ln cap="flat" cmpd="sng" w="2857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VALORIZACIJA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18"/>
          <p:cNvSpPr/>
          <p:nvPr/>
        </p:nvSpPr>
        <p:spPr>
          <a:xfrm>
            <a:off x="1899750" y="350700"/>
            <a:ext cx="2135700" cy="1169100"/>
          </a:xfrm>
          <a:prstGeom prst="ellipse">
            <a:avLst/>
          </a:prstGeom>
          <a:solidFill>
            <a:srgbClr val="FFFF00"/>
          </a:solidFill>
          <a:ln cap="flat" cmpd="sng" w="2857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KREATIVNOST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5" name="Google Shape;105;p18"/>
          <p:cNvCxnSpPr>
            <a:stCxn id="97" idx="4"/>
            <a:endCxn id="100" idx="7"/>
          </p:cNvCxnSpPr>
          <p:nvPr/>
        </p:nvCxnSpPr>
        <p:spPr>
          <a:xfrm>
            <a:off x="1114025" y="1559300"/>
            <a:ext cx="868800" cy="451200"/>
          </a:xfrm>
          <a:prstGeom prst="straightConnector1">
            <a:avLst/>
          </a:prstGeom>
          <a:noFill/>
          <a:ln cap="flat" cmpd="sng" w="2857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6" name="Google Shape;106;p18"/>
          <p:cNvCxnSpPr>
            <a:stCxn id="100" idx="6"/>
            <a:endCxn id="91" idx="2"/>
          </p:cNvCxnSpPr>
          <p:nvPr/>
        </p:nvCxnSpPr>
        <p:spPr>
          <a:xfrm flipH="1" rot="10800000">
            <a:off x="2294325" y="2250225"/>
            <a:ext cx="116700" cy="63000"/>
          </a:xfrm>
          <a:prstGeom prst="straightConnector1">
            <a:avLst/>
          </a:prstGeom>
          <a:noFill/>
          <a:ln cap="flat" cmpd="sng" w="2857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7" name="Google Shape;107;p18"/>
          <p:cNvCxnSpPr>
            <a:stCxn id="104" idx="5"/>
          </p:cNvCxnSpPr>
          <p:nvPr/>
        </p:nvCxnSpPr>
        <p:spPr>
          <a:xfrm>
            <a:off x="3722684" y="1348589"/>
            <a:ext cx="667500" cy="1139100"/>
          </a:xfrm>
          <a:prstGeom prst="straightConnector1">
            <a:avLst/>
          </a:prstGeom>
          <a:noFill/>
          <a:ln cap="flat" cmpd="sng" w="2857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8" name="Google Shape;108;p18"/>
          <p:cNvCxnSpPr>
            <a:stCxn id="104" idx="3"/>
            <a:endCxn id="100" idx="7"/>
          </p:cNvCxnSpPr>
          <p:nvPr/>
        </p:nvCxnSpPr>
        <p:spPr>
          <a:xfrm flipH="1">
            <a:off x="1983016" y="1348589"/>
            <a:ext cx="229500" cy="661800"/>
          </a:xfrm>
          <a:prstGeom prst="straightConnector1">
            <a:avLst/>
          </a:prstGeom>
          <a:noFill/>
          <a:ln cap="flat" cmpd="sng" w="2857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9" name="Google Shape;109;p18"/>
          <p:cNvCxnSpPr>
            <a:stCxn id="104" idx="7"/>
            <a:endCxn id="95" idx="1"/>
          </p:cNvCxnSpPr>
          <p:nvPr/>
        </p:nvCxnSpPr>
        <p:spPr>
          <a:xfrm>
            <a:off x="3722684" y="521911"/>
            <a:ext cx="564000" cy="365100"/>
          </a:xfrm>
          <a:prstGeom prst="straightConnector1">
            <a:avLst/>
          </a:prstGeom>
          <a:noFill/>
          <a:ln cap="flat" cmpd="sng" w="2857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0" name="Google Shape;110;p18"/>
          <p:cNvCxnSpPr>
            <a:endCxn id="94" idx="1"/>
          </p:cNvCxnSpPr>
          <p:nvPr/>
        </p:nvCxnSpPr>
        <p:spPr>
          <a:xfrm>
            <a:off x="5135677" y="1850742"/>
            <a:ext cx="192600" cy="488400"/>
          </a:xfrm>
          <a:prstGeom prst="straightConnector1">
            <a:avLst/>
          </a:prstGeom>
          <a:noFill/>
          <a:ln cap="flat" cmpd="sng" w="2857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1" name="Google Shape;111;p18"/>
          <p:cNvCxnSpPr>
            <a:stCxn id="95" idx="6"/>
            <a:endCxn id="98" idx="2"/>
          </p:cNvCxnSpPr>
          <p:nvPr/>
        </p:nvCxnSpPr>
        <p:spPr>
          <a:xfrm>
            <a:off x="6157325" y="1300425"/>
            <a:ext cx="242700" cy="124200"/>
          </a:xfrm>
          <a:prstGeom prst="straightConnector1">
            <a:avLst/>
          </a:prstGeom>
          <a:noFill/>
          <a:ln cap="flat" cmpd="sng" w="2857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2" name="Google Shape;112;p18"/>
          <p:cNvCxnSpPr>
            <a:stCxn id="98" idx="3"/>
            <a:endCxn id="94" idx="7"/>
          </p:cNvCxnSpPr>
          <p:nvPr/>
        </p:nvCxnSpPr>
        <p:spPr>
          <a:xfrm>
            <a:off x="6733960" y="1894710"/>
            <a:ext cx="263700" cy="444300"/>
          </a:xfrm>
          <a:prstGeom prst="straightConnector1">
            <a:avLst/>
          </a:prstGeom>
          <a:noFill/>
          <a:ln cap="flat" cmpd="sng" w="2857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3" name="Google Shape;113;p18"/>
          <p:cNvCxnSpPr>
            <a:stCxn id="91" idx="5"/>
            <a:endCxn id="102" idx="2"/>
          </p:cNvCxnSpPr>
          <p:nvPr/>
        </p:nvCxnSpPr>
        <p:spPr>
          <a:xfrm flipH="1">
            <a:off x="3331190" y="2746265"/>
            <a:ext cx="277200" cy="264000"/>
          </a:xfrm>
          <a:prstGeom prst="straightConnector1">
            <a:avLst/>
          </a:prstGeom>
          <a:noFill/>
          <a:ln cap="flat" cmpd="sng" w="2857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4" name="Google Shape;114;p18"/>
          <p:cNvCxnSpPr>
            <a:stCxn id="91" idx="4"/>
            <a:endCxn id="93" idx="6"/>
          </p:cNvCxnSpPr>
          <p:nvPr/>
        </p:nvCxnSpPr>
        <p:spPr>
          <a:xfrm flipH="1">
            <a:off x="2396325" y="2951700"/>
            <a:ext cx="716100" cy="357900"/>
          </a:xfrm>
          <a:prstGeom prst="straightConnector1">
            <a:avLst/>
          </a:prstGeom>
          <a:noFill/>
          <a:ln cap="flat" cmpd="sng" w="2857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5" name="Google Shape;115;p18"/>
          <p:cNvCxnSpPr>
            <a:stCxn id="101" idx="6"/>
            <a:endCxn id="102" idx="2"/>
          </p:cNvCxnSpPr>
          <p:nvPr/>
        </p:nvCxnSpPr>
        <p:spPr>
          <a:xfrm flipH="1" rot="10800000">
            <a:off x="2776225" y="3010100"/>
            <a:ext cx="555000" cy="1570800"/>
          </a:xfrm>
          <a:prstGeom prst="straightConnector1">
            <a:avLst/>
          </a:prstGeom>
          <a:noFill/>
          <a:ln cap="flat" cmpd="sng" w="2857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6" name="Google Shape;116;p18"/>
          <p:cNvCxnSpPr>
            <a:stCxn id="96" idx="1"/>
          </p:cNvCxnSpPr>
          <p:nvPr/>
        </p:nvCxnSpPr>
        <p:spPr>
          <a:xfrm rot="10800000">
            <a:off x="3352818" y="2920313"/>
            <a:ext cx="244500" cy="803400"/>
          </a:xfrm>
          <a:prstGeom prst="straightConnector1">
            <a:avLst/>
          </a:prstGeom>
          <a:noFill/>
          <a:ln cap="flat" cmpd="sng" w="2857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7" name="Google Shape;117;p18"/>
          <p:cNvCxnSpPr>
            <a:stCxn id="93" idx="6"/>
            <a:endCxn id="96" idx="1"/>
          </p:cNvCxnSpPr>
          <p:nvPr/>
        </p:nvCxnSpPr>
        <p:spPr>
          <a:xfrm>
            <a:off x="2396425" y="3309600"/>
            <a:ext cx="1200900" cy="414000"/>
          </a:xfrm>
          <a:prstGeom prst="straightConnector1">
            <a:avLst/>
          </a:prstGeom>
          <a:noFill/>
          <a:ln cap="flat" cmpd="sng" w="2857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8" name="Google Shape;118;p18"/>
          <p:cNvCxnSpPr>
            <a:stCxn id="95" idx="3"/>
            <a:endCxn id="96" idx="1"/>
          </p:cNvCxnSpPr>
          <p:nvPr/>
        </p:nvCxnSpPr>
        <p:spPr>
          <a:xfrm flipH="1">
            <a:off x="3597376" y="1713764"/>
            <a:ext cx="689400" cy="2010000"/>
          </a:xfrm>
          <a:prstGeom prst="straightConnector1">
            <a:avLst/>
          </a:prstGeom>
          <a:noFill/>
          <a:ln cap="flat" cmpd="sng" w="2857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9" name="Google Shape;119;p18"/>
          <p:cNvCxnSpPr>
            <a:stCxn id="94" idx="1"/>
            <a:endCxn id="91" idx="6"/>
          </p:cNvCxnSpPr>
          <p:nvPr/>
        </p:nvCxnSpPr>
        <p:spPr>
          <a:xfrm rot="10800000">
            <a:off x="3813877" y="2250342"/>
            <a:ext cx="1514400" cy="88800"/>
          </a:xfrm>
          <a:prstGeom prst="straightConnector1">
            <a:avLst/>
          </a:prstGeom>
          <a:noFill/>
          <a:ln cap="flat" cmpd="sng" w="2857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0" name="Google Shape;120;p18"/>
          <p:cNvCxnSpPr>
            <a:endCxn id="99" idx="1"/>
          </p:cNvCxnSpPr>
          <p:nvPr/>
        </p:nvCxnSpPr>
        <p:spPr>
          <a:xfrm flipH="1">
            <a:off x="7343338" y="3268890"/>
            <a:ext cx="107400" cy="257400"/>
          </a:xfrm>
          <a:prstGeom prst="straightConnector1">
            <a:avLst/>
          </a:prstGeom>
          <a:noFill/>
          <a:ln cap="flat" cmpd="sng" w="2857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1" name="Google Shape;121;p18"/>
          <p:cNvCxnSpPr>
            <a:stCxn id="96" idx="6"/>
            <a:endCxn id="99" idx="2"/>
          </p:cNvCxnSpPr>
          <p:nvPr/>
        </p:nvCxnSpPr>
        <p:spPr>
          <a:xfrm flipH="1" rot="10800000">
            <a:off x="5231275" y="3996475"/>
            <a:ext cx="1870200" cy="109500"/>
          </a:xfrm>
          <a:prstGeom prst="straightConnector1">
            <a:avLst/>
          </a:prstGeom>
          <a:noFill/>
          <a:ln cap="flat" cmpd="sng" w="2857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2" name="Google Shape;122;p18"/>
          <p:cNvCxnSpPr>
            <a:stCxn id="94" idx="4"/>
            <a:endCxn id="96" idx="6"/>
          </p:cNvCxnSpPr>
          <p:nvPr/>
        </p:nvCxnSpPr>
        <p:spPr>
          <a:xfrm flipH="1">
            <a:off x="5231142" y="3623825"/>
            <a:ext cx="931800" cy="482100"/>
          </a:xfrm>
          <a:prstGeom prst="straightConnector1">
            <a:avLst/>
          </a:prstGeom>
          <a:noFill/>
          <a:ln cap="flat" cmpd="sng" w="2857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3" name="Google Shape;123;p18"/>
          <p:cNvCxnSpPr>
            <a:stCxn id="99" idx="2"/>
            <a:endCxn id="94" idx="5"/>
          </p:cNvCxnSpPr>
          <p:nvPr/>
        </p:nvCxnSpPr>
        <p:spPr>
          <a:xfrm rot="10800000">
            <a:off x="6997725" y="3403275"/>
            <a:ext cx="103800" cy="593100"/>
          </a:xfrm>
          <a:prstGeom prst="straightConnector1">
            <a:avLst/>
          </a:prstGeom>
          <a:noFill/>
          <a:ln cap="flat" cmpd="sng" w="2857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4" name="Google Shape;124;p18"/>
          <p:cNvCxnSpPr>
            <a:endCxn id="103" idx="0"/>
          </p:cNvCxnSpPr>
          <p:nvPr/>
        </p:nvCxnSpPr>
        <p:spPr>
          <a:xfrm>
            <a:off x="8010800" y="2030925"/>
            <a:ext cx="41700" cy="380100"/>
          </a:xfrm>
          <a:prstGeom prst="straightConnector1">
            <a:avLst/>
          </a:prstGeom>
          <a:noFill/>
          <a:ln cap="flat" cmpd="sng" w="2857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5" name="Google Shape;125;p18"/>
          <p:cNvCxnSpPr>
            <a:stCxn id="98" idx="2"/>
            <a:endCxn id="101" idx="7"/>
          </p:cNvCxnSpPr>
          <p:nvPr/>
        </p:nvCxnSpPr>
        <p:spPr>
          <a:xfrm flipH="1">
            <a:off x="2442550" y="1424625"/>
            <a:ext cx="3957600" cy="2789400"/>
          </a:xfrm>
          <a:prstGeom prst="straightConnector1">
            <a:avLst/>
          </a:prstGeom>
          <a:noFill/>
          <a:ln cap="flat" cmpd="sng" w="2857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6" name="Google Shape;126;p18"/>
          <p:cNvCxnSpPr>
            <a:endCxn id="99" idx="1"/>
          </p:cNvCxnSpPr>
          <p:nvPr/>
        </p:nvCxnSpPr>
        <p:spPr>
          <a:xfrm>
            <a:off x="7102438" y="2067090"/>
            <a:ext cx="240900" cy="1459200"/>
          </a:xfrm>
          <a:prstGeom prst="straightConnector1">
            <a:avLst/>
          </a:prstGeom>
          <a:noFill/>
          <a:ln cap="flat" cmpd="sng" w="2857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7" name="Google Shape;127;p18"/>
          <p:cNvCxnSpPr>
            <a:stCxn id="97" idx="5"/>
          </p:cNvCxnSpPr>
          <p:nvPr/>
        </p:nvCxnSpPr>
        <p:spPr>
          <a:xfrm>
            <a:off x="1635764" y="1407376"/>
            <a:ext cx="4944300" cy="2301000"/>
          </a:xfrm>
          <a:prstGeom prst="straightConnector1">
            <a:avLst/>
          </a:prstGeom>
          <a:noFill/>
          <a:ln cap="flat" cmpd="sng" w="2857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8" name="Google Shape;128;p18"/>
          <p:cNvCxnSpPr>
            <a:stCxn id="95" idx="5"/>
            <a:endCxn id="99" idx="1"/>
          </p:cNvCxnSpPr>
          <p:nvPr/>
        </p:nvCxnSpPr>
        <p:spPr>
          <a:xfrm>
            <a:off x="5836390" y="1713764"/>
            <a:ext cx="1506900" cy="1812600"/>
          </a:xfrm>
          <a:prstGeom prst="straightConnector1">
            <a:avLst/>
          </a:prstGeom>
          <a:noFill/>
          <a:ln cap="flat" cmpd="sng" w="2857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9" name="Google Shape;129;p18"/>
          <p:cNvCxnSpPr>
            <a:stCxn id="104" idx="5"/>
            <a:endCxn id="91" idx="7"/>
          </p:cNvCxnSpPr>
          <p:nvPr/>
        </p:nvCxnSpPr>
        <p:spPr>
          <a:xfrm flipH="1">
            <a:off x="3608384" y="1348589"/>
            <a:ext cx="114300" cy="405600"/>
          </a:xfrm>
          <a:prstGeom prst="straightConnector1">
            <a:avLst/>
          </a:prstGeom>
          <a:noFill/>
          <a:ln cap="flat" cmpd="sng" w="2857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30" name="Google Shape;130;p18"/>
          <p:cNvCxnSpPr>
            <a:stCxn id="95" idx="3"/>
            <a:endCxn id="100" idx="7"/>
          </p:cNvCxnSpPr>
          <p:nvPr/>
        </p:nvCxnSpPr>
        <p:spPr>
          <a:xfrm flipH="1">
            <a:off x="1982776" y="1713764"/>
            <a:ext cx="2304000" cy="296700"/>
          </a:xfrm>
          <a:prstGeom prst="straightConnector1">
            <a:avLst/>
          </a:prstGeom>
          <a:noFill/>
          <a:ln cap="flat" cmpd="sng" w="2857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31" name="Google Shape;131;p18"/>
          <p:cNvCxnSpPr>
            <a:stCxn id="101" idx="6"/>
            <a:endCxn id="96" idx="3"/>
          </p:cNvCxnSpPr>
          <p:nvPr/>
        </p:nvCxnSpPr>
        <p:spPr>
          <a:xfrm flipH="1" rot="10800000">
            <a:off x="2776225" y="4488200"/>
            <a:ext cx="821100" cy="92700"/>
          </a:xfrm>
          <a:prstGeom prst="straightConnector1">
            <a:avLst/>
          </a:prstGeom>
          <a:noFill/>
          <a:ln cap="flat" cmpd="sng" w="2857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32" name="Google Shape;132;p18"/>
          <p:cNvCxnSpPr>
            <a:stCxn id="101" idx="6"/>
            <a:endCxn id="102" idx="3"/>
          </p:cNvCxnSpPr>
          <p:nvPr/>
        </p:nvCxnSpPr>
        <p:spPr>
          <a:xfrm flipH="1" rot="10800000">
            <a:off x="2776225" y="3423500"/>
            <a:ext cx="852600" cy="1157400"/>
          </a:xfrm>
          <a:prstGeom prst="straightConnector1">
            <a:avLst/>
          </a:prstGeom>
          <a:noFill/>
          <a:ln cap="flat" cmpd="sng" w="2857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33" name="Google Shape;133;p18"/>
          <p:cNvCxnSpPr>
            <a:stCxn id="94" idx="1"/>
            <a:endCxn id="104" idx="5"/>
          </p:cNvCxnSpPr>
          <p:nvPr/>
        </p:nvCxnSpPr>
        <p:spPr>
          <a:xfrm rot="10800000">
            <a:off x="3722677" y="1348542"/>
            <a:ext cx="1605600" cy="990600"/>
          </a:xfrm>
          <a:prstGeom prst="straightConnector1">
            <a:avLst/>
          </a:prstGeom>
          <a:noFill/>
          <a:ln cap="flat" cmpd="sng" w="2857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34" name="Google Shape;134;p18"/>
          <p:cNvCxnSpPr>
            <a:stCxn id="103" idx="2"/>
            <a:endCxn id="94" idx="6"/>
          </p:cNvCxnSpPr>
          <p:nvPr/>
        </p:nvCxnSpPr>
        <p:spPr>
          <a:xfrm>
            <a:off x="6984650" y="2839275"/>
            <a:ext cx="358800" cy="32100"/>
          </a:xfrm>
          <a:prstGeom prst="straightConnector1">
            <a:avLst/>
          </a:prstGeom>
          <a:noFill/>
          <a:ln cap="flat" cmpd="sng" w="2857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35" name="Google Shape;135;p18"/>
          <p:cNvCxnSpPr>
            <a:stCxn id="97" idx="4"/>
            <a:endCxn id="93" idx="7"/>
          </p:cNvCxnSpPr>
          <p:nvPr/>
        </p:nvCxnSpPr>
        <p:spPr>
          <a:xfrm>
            <a:off x="1114025" y="1559300"/>
            <a:ext cx="1077000" cy="1280100"/>
          </a:xfrm>
          <a:prstGeom prst="straightConnector1">
            <a:avLst/>
          </a:prstGeom>
          <a:noFill/>
          <a:ln cap="flat" cmpd="sng" w="2857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9"/>
          <p:cNvSpPr txBox="1"/>
          <p:nvPr>
            <p:ph type="title"/>
          </p:nvPr>
        </p:nvSpPr>
        <p:spPr>
          <a:xfrm>
            <a:off x="672225" y="-168250"/>
            <a:ext cx="8520600" cy="90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" sz="4800">
                <a:solidFill>
                  <a:schemeClr val="accent6"/>
                </a:solidFill>
              </a:rPr>
              <a:t>Govor</a:t>
            </a:r>
            <a:endParaRPr>
              <a:solidFill>
                <a:schemeClr val="accent6"/>
              </a:solidFill>
            </a:endParaRPr>
          </a:p>
        </p:txBody>
      </p:sp>
      <p:sp>
        <p:nvSpPr>
          <p:cNvPr id="141" name="Google Shape;141;p19"/>
          <p:cNvSpPr txBox="1"/>
          <p:nvPr>
            <p:ph idx="1" type="body"/>
          </p:nvPr>
        </p:nvSpPr>
        <p:spPr>
          <a:xfrm>
            <a:off x="311700" y="1033500"/>
            <a:ext cx="8520600" cy="38358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b="1" lang="en" sz="3000">
                <a:solidFill>
                  <a:srgbClr val="222222"/>
                </a:solidFill>
              </a:rPr>
              <a:t>Govor</a:t>
            </a:r>
            <a:r>
              <a:rPr lang="en" sz="3000">
                <a:solidFill>
                  <a:srgbClr val="222222"/>
                </a:solidFill>
              </a:rPr>
              <a:t> je optimalna zvučna čovječja komunikacija</a:t>
            </a:r>
            <a:r>
              <a:rPr lang="en" sz="3000">
                <a:solidFill>
                  <a:srgbClr val="000000"/>
                </a:solidFill>
              </a:rPr>
              <a:t> </a:t>
            </a:r>
            <a:r>
              <a:rPr lang="en" sz="3000">
                <a:solidFill>
                  <a:srgbClr val="00131E"/>
                </a:solidFill>
              </a:rPr>
              <a:t>oblikovana ritmom rečenica, riječi i slogova. </a:t>
            </a:r>
            <a:r>
              <a:rPr lang="en" sz="3000">
                <a:solidFill>
                  <a:srgbClr val="000000"/>
                </a:solidFill>
              </a:rPr>
              <a:t>Temeljna je važnost govora  glas i tekst, što su dvije raznorodne, istovremene i međusobno usklađene komunikacije.</a:t>
            </a:r>
            <a:endParaRPr sz="30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0"/>
          <p:cNvSpPr txBox="1"/>
          <p:nvPr>
            <p:ph idx="1" type="body"/>
          </p:nvPr>
        </p:nvSpPr>
        <p:spPr>
          <a:xfrm>
            <a:off x="311700" y="87675"/>
            <a:ext cx="8520600" cy="448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b="1" lang="en" sz="2000"/>
              <a:t>Govor je komunikacija.</a:t>
            </a:r>
            <a:endParaRPr b="1" sz="2000"/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 sz="2000"/>
              <a:t> Komunikacijski proces je povratna sprega koja uključuje slanje i primanje obavijesti.</a:t>
            </a:r>
            <a:endParaRPr b="1" sz="2000"/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b="1" lang="en" sz="2800">
                <a:solidFill>
                  <a:srgbClr val="FF0000"/>
                </a:solidFill>
              </a:rPr>
              <a:t>Elementi komunikacijskog procesa:</a:t>
            </a:r>
            <a:endParaRPr b="1" sz="2800">
              <a:solidFill>
                <a:srgbClr val="FF0000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b="1" lang="en" sz="2000"/>
              <a:t>izvor (oblikuje obavijesti ili informacije)</a:t>
            </a:r>
            <a:endParaRPr b="1" sz="2000"/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 sz="2000"/>
              <a:t>kodirnik (uznakovljuje obavijest u poruku)</a:t>
            </a:r>
            <a:endParaRPr b="1" sz="2000"/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 sz="2000"/>
              <a:t> odašiljač (pretvara poruku u signal)</a:t>
            </a:r>
            <a:endParaRPr b="1" sz="2000"/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b="1" lang="en" sz="2000"/>
              <a:t>kanal (njima putuje signal, koji je podložan buci )</a:t>
            </a:r>
            <a:endParaRPr b="1" sz="2000"/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b="1" lang="en" sz="2000"/>
              <a:t>primač (signal pretvara u poruku)</a:t>
            </a:r>
            <a:endParaRPr b="1" sz="2000"/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b="1" lang="en" sz="2000"/>
              <a:t> dekodirnik (poruku pretvara u obavijest)</a:t>
            </a:r>
            <a:endParaRPr b="1" sz="2000"/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b="1" lang="en" sz="2000"/>
              <a:t>primatelj</a:t>
            </a:r>
            <a:endParaRPr b="1" sz="20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1"/>
          <p:cNvSpPr/>
          <p:nvPr/>
        </p:nvSpPr>
        <p:spPr>
          <a:xfrm>
            <a:off x="2279500" y="365300"/>
            <a:ext cx="5961900" cy="642900"/>
          </a:xfrm>
          <a:prstGeom prst="ellipse">
            <a:avLst/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ZASEBNOST GOVORA</a:t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1"/>
          <p:cNvSpPr/>
          <p:nvPr/>
        </p:nvSpPr>
        <p:spPr>
          <a:xfrm>
            <a:off x="409150" y="1212825"/>
            <a:ext cx="1768200" cy="8184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MIŠLJENJE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21"/>
          <p:cNvSpPr/>
          <p:nvPr/>
        </p:nvSpPr>
        <p:spPr>
          <a:xfrm>
            <a:off x="2864000" y="1534275"/>
            <a:ext cx="2133300" cy="6867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GOVOR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21"/>
          <p:cNvSpPr/>
          <p:nvPr/>
        </p:nvSpPr>
        <p:spPr>
          <a:xfrm>
            <a:off x="5713375" y="1534275"/>
            <a:ext cx="2644800" cy="9498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1143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8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SPOZNAJA I GOVOR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21"/>
          <p:cNvSpPr/>
          <p:nvPr/>
        </p:nvSpPr>
        <p:spPr>
          <a:xfrm>
            <a:off x="540650" y="2864000"/>
            <a:ext cx="2235900" cy="9498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AFEKTIVNOST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21"/>
          <p:cNvSpPr/>
          <p:nvPr/>
        </p:nvSpPr>
        <p:spPr>
          <a:xfrm>
            <a:off x="3696900" y="2907825"/>
            <a:ext cx="2995500" cy="8913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KOMUNIKACIJA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21"/>
          <p:cNvSpPr/>
          <p:nvPr/>
        </p:nvSpPr>
        <p:spPr>
          <a:xfrm>
            <a:off x="2498700" y="3506925"/>
            <a:ext cx="2073300" cy="8622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ZNAČENJE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21"/>
          <p:cNvSpPr/>
          <p:nvPr/>
        </p:nvSpPr>
        <p:spPr>
          <a:xfrm>
            <a:off x="920575" y="4369125"/>
            <a:ext cx="8223300" cy="642900"/>
          </a:xfrm>
          <a:prstGeom prst="rect">
            <a:avLst/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" sz="22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Bez govora čovjek je oštećen, ali ne kulturno manje vrijedan</a:t>
            </a:r>
            <a:endParaRPr b="1" i="0" sz="2200" u="none" cap="none" strike="noStrike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