
<file path=[Content_Types].xml><?xml version="1.0" encoding="utf-8"?>
<Types xmlns="http://schemas.openxmlformats.org/package/2006/content-types"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556" r:id="rId2"/>
    <p:sldId id="560" r:id="rId3"/>
    <p:sldId id="592" r:id="rId4"/>
    <p:sldId id="598" r:id="rId5"/>
    <p:sldId id="600" r:id="rId6"/>
    <p:sldId id="605" r:id="rId7"/>
    <p:sldId id="606" r:id="rId8"/>
    <p:sldId id="607" r:id="rId9"/>
    <p:sldId id="609" r:id="rId10"/>
    <p:sldId id="608" r:id="rId11"/>
    <p:sldId id="604" r:id="rId12"/>
    <p:sldId id="610" r:id="rId13"/>
    <p:sldId id="611" r:id="rId14"/>
    <p:sldId id="612" r:id="rId15"/>
    <p:sldId id="613" r:id="rId16"/>
    <p:sldId id="614" r:id="rId17"/>
    <p:sldId id="602" r:id="rId18"/>
    <p:sldId id="615" r:id="rId19"/>
    <p:sldId id="616" r:id="rId20"/>
    <p:sldId id="617" r:id="rId21"/>
    <p:sldId id="618" r:id="rId22"/>
    <p:sldId id="619" r:id="rId23"/>
    <p:sldId id="603" r:id="rId24"/>
    <p:sldId id="569" r:id="rId25"/>
  </p:sldIdLst>
  <p:sldSz cx="12188825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Presentation" id="{F52B206D-DCD8-7244-B8EF-E7B4DC37A055}">
          <p14:sldIdLst>
            <p14:sldId id="556"/>
            <p14:sldId id="560"/>
            <p14:sldId id="592"/>
            <p14:sldId id="598"/>
            <p14:sldId id="600"/>
            <p14:sldId id="605"/>
            <p14:sldId id="606"/>
            <p14:sldId id="607"/>
            <p14:sldId id="609"/>
            <p14:sldId id="608"/>
            <p14:sldId id="604"/>
            <p14:sldId id="610"/>
            <p14:sldId id="611"/>
            <p14:sldId id="612"/>
            <p14:sldId id="613"/>
            <p14:sldId id="614"/>
            <p14:sldId id="602"/>
            <p14:sldId id="615"/>
            <p14:sldId id="616"/>
            <p14:sldId id="617"/>
            <p14:sldId id="618"/>
            <p14:sldId id="619"/>
            <p14:sldId id="603"/>
            <p14:sldId id="569"/>
          </p14:sldIdLst>
        </p14:section>
        <p14:section name="Resources" id="{CD8381D1-5F0A-C446-B84F-524D84F3A30F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3744">
          <p15:clr>
            <a:srgbClr val="A4A3A4"/>
          </p15:clr>
        </p15:guide>
        <p15:guide id="3" orient="horz" pos="960">
          <p15:clr>
            <a:srgbClr val="A4A3A4"/>
          </p15:clr>
        </p15:guide>
        <p15:guide id="4" orient="horz" pos="1248">
          <p15:clr>
            <a:srgbClr val="A4A3A4"/>
          </p15:clr>
        </p15:guide>
        <p15:guide id="5" pos="3839">
          <p15:clr>
            <a:srgbClr val="A4A3A4"/>
          </p15:clr>
        </p15:guide>
        <p15:guide id="6" pos="7343">
          <p15:clr>
            <a:srgbClr val="A4A3A4"/>
          </p15:clr>
        </p15:guide>
        <p15:guide id="7" pos="335">
          <p15:clr>
            <a:srgbClr val="A4A3A4"/>
          </p15:clr>
        </p15:guide>
        <p15:guide id="8" pos="453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93728"/>
    <a:srgbClr val="FFFFFF"/>
    <a:srgbClr val="D8E1E6"/>
    <a:srgbClr val="58595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27102A9-8310-4765-A935-A1911B00CA5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9" autoAdjust="0"/>
    <p:restoredTop sz="85812" autoAdjust="0"/>
  </p:normalViewPr>
  <p:slideViewPr>
    <p:cSldViewPr snapToGrid="0">
      <p:cViewPr varScale="1">
        <p:scale>
          <a:sx n="58" d="100"/>
          <a:sy n="58" d="100"/>
        </p:scale>
        <p:origin x="-1020" y="-90"/>
      </p:cViewPr>
      <p:guideLst>
        <p:guide orient="horz" pos="2160"/>
        <p:guide orient="horz" pos="3744"/>
        <p:guide orient="horz" pos="960"/>
        <p:guide orient="horz" pos="1248"/>
        <p:guide pos="3839"/>
        <p:guide pos="7343"/>
        <p:guide pos="335"/>
        <p:guide pos="4534"/>
      </p:guideLst>
    </p:cSldViewPr>
  </p:slideViewPr>
  <p:outlineViewPr>
    <p:cViewPr>
      <p:scale>
        <a:sx n="33" d="100"/>
        <a:sy n="33" d="100"/>
      </p:scale>
      <p:origin x="0" y="197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21AA6-70BE-4FDE-A8DC-DB381A688FD8}" type="datetimeFigureOut">
              <a:rPr lang="en-US"/>
              <a:pPr/>
              <a:t>5/7/2019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E47EA-D299-42CE-88BF-4E1035596DA5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96681185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381000"/>
            <a:ext cx="4572000" cy="257309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3124200"/>
            <a:ext cx="6096000" cy="5334000"/>
          </a:xfrm>
          <a:prstGeom prst="rect">
            <a:avLst/>
          </a:prstGeom>
        </p:spPr>
        <p:txBody>
          <a:bodyPr vert="horz" lIns="0" tIns="0" rIns="0" bIns="91440" rtlCol="0">
            <a:normAutofit/>
          </a:bodyPr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1000" y="8610600"/>
            <a:ext cx="4648200" cy="227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715000" y="8610600"/>
            <a:ext cx="762000" cy="2270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2D9AE-7182-4680-8F79-479C4181FF08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97311490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Bef>
        <a:spcPts val="600"/>
      </a:spcBef>
      <a:defRPr sz="1100" kern="1200">
        <a:solidFill>
          <a:srgbClr val="000000"/>
        </a:solidFill>
        <a:latin typeface="+mn-lt"/>
        <a:ea typeface="+mn-ea"/>
        <a:cs typeface="+mn-cs"/>
      </a:defRPr>
    </a:lvl1pPr>
    <a:lvl2pPr marL="228600" indent="-114300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1050" kern="1200">
        <a:solidFill>
          <a:srgbClr val="000000"/>
        </a:solidFill>
        <a:latin typeface="+mn-lt"/>
        <a:ea typeface="+mn-ea"/>
        <a:cs typeface="+mn-cs"/>
      </a:defRPr>
    </a:lvl2pPr>
    <a:lvl3pPr marL="400050" indent="-114300" algn="l" defTabSz="914400" rtl="0" eaLnBrk="1" latinLnBrk="0" hangingPunct="1">
      <a:spcBef>
        <a:spcPts val="600"/>
      </a:spcBef>
      <a:buFont typeface="Arial" panose="020B0604020202020204" pitchFamily="34" charset="0"/>
      <a:buChar char="–"/>
      <a:defRPr sz="900" kern="1200">
        <a:solidFill>
          <a:srgbClr val="000000"/>
        </a:solidFill>
        <a:latin typeface="+mn-lt"/>
        <a:ea typeface="+mn-ea"/>
        <a:cs typeface="+mn-cs"/>
      </a:defRPr>
    </a:lvl3pPr>
    <a:lvl4pPr marL="571500" indent="-114300" algn="l" defTabSz="914400" rtl="0" eaLnBrk="1" latinLnBrk="0" hangingPunct="1">
      <a:spcBef>
        <a:spcPts val="600"/>
      </a:spcBef>
      <a:buFont typeface="Arial" panose="020B0604020202020204" pitchFamily="34" charset="0"/>
      <a:buChar char="•"/>
      <a:defRPr sz="900" kern="1200">
        <a:solidFill>
          <a:srgbClr val="000000"/>
        </a:solidFill>
        <a:latin typeface="+mn-lt"/>
        <a:ea typeface="+mn-ea"/>
        <a:cs typeface="+mn-cs"/>
      </a:defRPr>
    </a:lvl4pPr>
    <a:lvl5pPr marL="742950" indent="-114300" algn="l" defTabSz="914400" rtl="0" eaLnBrk="1" latinLnBrk="0" hangingPunct="1">
      <a:spcBef>
        <a:spcPts val="600"/>
      </a:spcBef>
      <a:buFont typeface="Arial" panose="020B0604020202020204" pitchFamily="34" charset="0"/>
      <a:buChar char="–"/>
      <a:defRPr sz="800" kern="1200">
        <a:solidFill>
          <a:srgbClr val="000000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779996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80300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6927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0882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389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6927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6927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381000"/>
            <a:ext cx="4572000" cy="2573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9762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-Orange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 descr="Full slide 4-color photo can be inserted here">
            <a:extLst>
              <a:ext uri="{FF2B5EF4-FFF2-40B4-BE49-F238E27FC236}">
                <a16:creationId xmlns:a16="http://schemas.microsoft.com/office/drawing/2014/main" xmlns="" id="{2876CA9D-CF8C-AE48-AE57-7F1052D19154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 descr="Full slide 4-color photo can be inserted here">
            <a:extLst>
              <a:ext uri="{FF2B5EF4-FFF2-40B4-BE49-F238E27FC236}">
                <a16:creationId xmlns:a16="http://schemas.microsoft.com/office/drawing/2014/main" xmlns="" id="{913A6932-195B-E04C-9F17-98774AB52B4D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0A247FB-16F8-4D43-9803-22E55BD125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4" cy="685621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AD0ACFD-6507-314C-9990-ECD0B900DFB9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2669" y="282575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0644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ith Picture-Orange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Full slide 4-color photo can be inserted here">
            <a:extLst>
              <a:ext uri="{FF2B5EF4-FFF2-40B4-BE49-F238E27FC236}">
                <a16:creationId xmlns:a16="http://schemas.microsoft.com/office/drawing/2014/main" xmlns="" id="{EDCE5F9E-DAE6-7740-B769-0364955FDF45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Graphic Overlay">
            <a:extLst>
              <a:ext uri="{FF2B5EF4-FFF2-40B4-BE49-F238E27FC236}">
                <a16:creationId xmlns:a16="http://schemas.microsoft.com/office/drawing/2014/main" xmlns="" id="{26F1F8C7-D1DD-164F-93DA-BB67E63A20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3" cy="6856213"/>
          </a:xfrm>
          <a:prstGeom prst="rect">
            <a:avLst/>
          </a:prstGeom>
          <a:noFill/>
        </p:spPr>
      </p:pic>
      <p:sp>
        <p:nvSpPr>
          <p:cNvPr id="19" name="Frame">
            <a:extLst>
              <a:ext uri="{FF2B5EF4-FFF2-40B4-BE49-F238E27FC236}">
                <a16:creationId xmlns:a16="http://schemas.microsoft.com/office/drawing/2014/main" xmlns="" id="{67911D10-897A-3C46-9308-4518F63552A2}"/>
              </a:ext>
            </a:extLst>
          </p:cNvPr>
          <p:cNvSpPr>
            <a:spLocks noChangeAspect="1"/>
          </p:cNvSpPr>
          <p:nvPr userDrawn="1"/>
        </p:nvSpPr>
        <p:spPr bwMode="gray">
          <a:xfrm>
            <a:off x="-3175" y="0"/>
            <a:ext cx="12192000" cy="6858000"/>
          </a:xfrm>
          <a:custGeom>
            <a:avLst/>
            <a:gdLst>
              <a:gd name="connsiteX0" fmla="*/ 193548 w 12192000"/>
              <a:gd name="connsiteY0" fmla="*/ 195560 h 6858000"/>
              <a:gd name="connsiteX1" fmla="*/ 193548 w 12192000"/>
              <a:gd name="connsiteY1" fmla="*/ 6404336 h 6858000"/>
              <a:gd name="connsiteX2" fmla="*/ 11998452 w 12192000"/>
              <a:gd name="connsiteY2" fmla="*/ 6404336 h 6858000"/>
              <a:gd name="connsiteX3" fmla="*/ 11998452 w 12192000"/>
              <a:gd name="connsiteY3" fmla="*/ 19556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3548" y="195560"/>
                </a:moveTo>
                <a:lnTo>
                  <a:pt x="193548" y="6404336"/>
                </a:lnTo>
                <a:lnTo>
                  <a:pt x="11998452" y="6404336"/>
                </a:lnTo>
                <a:lnTo>
                  <a:pt x="11998452" y="19556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E1E6"/>
          </a:solidFill>
          <a:ln w="158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13" y="2600324"/>
            <a:ext cx="4844859" cy="1371600"/>
          </a:xfrm>
        </p:spPr>
        <p:txBody>
          <a:bodyPr anchor="b"/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813" y="4038598"/>
            <a:ext cx="4844859" cy="91440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51E0D0DE-9C33-AE4C-B56A-C60264CA88B3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16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rgbClr val="58595B"/>
                </a:solidFill>
              </a:rPr>
              <a:t>Copyright © </a:t>
            </a:r>
            <a:r>
              <a:rPr lang="is-IS" sz="850" dirty="0">
                <a:solidFill>
                  <a:srgbClr val="58595B"/>
                </a:solidFill>
              </a:rPr>
              <a:t>2018</a:t>
            </a:r>
            <a:r>
              <a:rPr lang="en-US" sz="850" dirty="0">
                <a:solidFill>
                  <a:srgbClr val="58595B"/>
                </a:solidFill>
              </a:rPr>
              <a:t>, Oracle and/or its affiliates. All rights reserved.  |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26169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ith Picture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 descr="Full slide 4-color photo can be inserted here">
            <a:extLst>
              <a:ext uri="{FF2B5EF4-FFF2-40B4-BE49-F238E27FC236}">
                <a16:creationId xmlns:a16="http://schemas.microsoft.com/office/drawing/2014/main" xmlns="" id="{85577B74-A7E9-F540-AE8C-66C151D05320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Graphic Overlay">
            <a:extLst>
              <a:ext uri="{FF2B5EF4-FFF2-40B4-BE49-F238E27FC236}">
                <a16:creationId xmlns:a16="http://schemas.microsoft.com/office/drawing/2014/main" xmlns="" id="{D5323968-EFB7-3543-A4C9-9A3F261BFD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3" cy="6856213"/>
          </a:xfrm>
          <a:prstGeom prst="rect">
            <a:avLst/>
          </a:prstGeom>
          <a:noFill/>
        </p:spPr>
      </p:pic>
      <p:sp>
        <p:nvSpPr>
          <p:cNvPr id="19" name="Frame">
            <a:extLst>
              <a:ext uri="{FF2B5EF4-FFF2-40B4-BE49-F238E27FC236}">
                <a16:creationId xmlns:a16="http://schemas.microsoft.com/office/drawing/2014/main" xmlns="" id="{67911D10-897A-3C46-9308-4518F63552A2}"/>
              </a:ext>
            </a:extLst>
          </p:cNvPr>
          <p:cNvSpPr>
            <a:spLocks noChangeAspect="1"/>
          </p:cNvSpPr>
          <p:nvPr userDrawn="1"/>
        </p:nvSpPr>
        <p:spPr bwMode="gray">
          <a:xfrm>
            <a:off x="-3175" y="0"/>
            <a:ext cx="12192000" cy="6858000"/>
          </a:xfrm>
          <a:custGeom>
            <a:avLst/>
            <a:gdLst>
              <a:gd name="connsiteX0" fmla="*/ 193548 w 12192000"/>
              <a:gd name="connsiteY0" fmla="*/ 195560 h 6858000"/>
              <a:gd name="connsiteX1" fmla="*/ 193548 w 12192000"/>
              <a:gd name="connsiteY1" fmla="*/ 6404336 h 6858000"/>
              <a:gd name="connsiteX2" fmla="*/ 11998452 w 12192000"/>
              <a:gd name="connsiteY2" fmla="*/ 6404336 h 6858000"/>
              <a:gd name="connsiteX3" fmla="*/ 11998452 w 12192000"/>
              <a:gd name="connsiteY3" fmla="*/ 19556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3548" y="195560"/>
                </a:moveTo>
                <a:lnTo>
                  <a:pt x="193548" y="6404336"/>
                </a:lnTo>
                <a:lnTo>
                  <a:pt x="11998452" y="6404336"/>
                </a:lnTo>
                <a:lnTo>
                  <a:pt x="11998452" y="19556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E1E6"/>
          </a:solidFill>
          <a:ln w="158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13" y="2600324"/>
            <a:ext cx="4844859" cy="1371600"/>
          </a:xfrm>
        </p:spPr>
        <p:txBody>
          <a:bodyPr anchor="b"/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813" y="4038598"/>
            <a:ext cx="4844859" cy="91440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51E0D0DE-9C33-AE4C-B56A-C60264CA88B3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16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rgbClr val="58595B"/>
                </a:solidFill>
              </a:rPr>
              <a:t>Copyright © </a:t>
            </a:r>
            <a:r>
              <a:rPr lang="is-IS" sz="850" dirty="0">
                <a:solidFill>
                  <a:srgbClr val="58595B"/>
                </a:solidFill>
              </a:rPr>
              <a:t>2018</a:t>
            </a:r>
            <a:r>
              <a:rPr lang="en-US" sz="850" dirty="0">
                <a:solidFill>
                  <a:srgbClr val="58595B"/>
                </a:solidFill>
              </a:rPr>
              <a:t>, Oracle and/or its affiliates. All rights reserved.  |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14175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ith Picture-Blue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 descr="Full slide 4-color photo can be inserted here">
            <a:extLst>
              <a:ext uri="{FF2B5EF4-FFF2-40B4-BE49-F238E27FC236}">
                <a16:creationId xmlns:a16="http://schemas.microsoft.com/office/drawing/2014/main" xmlns="" id="{0278B46A-F6CF-214E-80E8-488A55000DA9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Graphic Overlay">
            <a:extLst>
              <a:ext uri="{FF2B5EF4-FFF2-40B4-BE49-F238E27FC236}">
                <a16:creationId xmlns:a16="http://schemas.microsoft.com/office/drawing/2014/main" xmlns="" id="{2F63DD03-8D66-1A47-99C9-AE3604BE40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4" cy="6856213"/>
          </a:xfrm>
          <a:prstGeom prst="rect">
            <a:avLst/>
          </a:prstGeom>
          <a:noFill/>
        </p:spPr>
      </p:pic>
      <p:sp>
        <p:nvSpPr>
          <p:cNvPr id="19" name="Frame">
            <a:extLst>
              <a:ext uri="{FF2B5EF4-FFF2-40B4-BE49-F238E27FC236}">
                <a16:creationId xmlns:a16="http://schemas.microsoft.com/office/drawing/2014/main" xmlns="" id="{67911D10-897A-3C46-9308-4518F63552A2}"/>
              </a:ext>
            </a:extLst>
          </p:cNvPr>
          <p:cNvSpPr>
            <a:spLocks noChangeAspect="1"/>
          </p:cNvSpPr>
          <p:nvPr userDrawn="1"/>
        </p:nvSpPr>
        <p:spPr bwMode="gray">
          <a:xfrm>
            <a:off x="-3175" y="0"/>
            <a:ext cx="12192000" cy="6858000"/>
          </a:xfrm>
          <a:custGeom>
            <a:avLst/>
            <a:gdLst>
              <a:gd name="connsiteX0" fmla="*/ 193548 w 12192000"/>
              <a:gd name="connsiteY0" fmla="*/ 195560 h 6858000"/>
              <a:gd name="connsiteX1" fmla="*/ 193548 w 12192000"/>
              <a:gd name="connsiteY1" fmla="*/ 6404336 h 6858000"/>
              <a:gd name="connsiteX2" fmla="*/ 11998452 w 12192000"/>
              <a:gd name="connsiteY2" fmla="*/ 6404336 h 6858000"/>
              <a:gd name="connsiteX3" fmla="*/ 11998452 w 12192000"/>
              <a:gd name="connsiteY3" fmla="*/ 19556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3548" y="195560"/>
                </a:moveTo>
                <a:lnTo>
                  <a:pt x="193548" y="6404336"/>
                </a:lnTo>
                <a:lnTo>
                  <a:pt x="11998452" y="6404336"/>
                </a:lnTo>
                <a:lnTo>
                  <a:pt x="11998452" y="19556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E1E6"/>
          </a:solidFill>
          <a:ln w="158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1813" y="2600324"/>
            <a:ext cx="4844859" cy="1371600"/>
          </a:xfrm>
        </p:spPr>
        <p:txBody>
          <a:bodyPr anchor="b"/>
          <a:lstStyle>
            <a:lvl1pPr algn="l">
              <a:lnSpc>
                <a:spcPct val="80000"/>
              </a:lnSpc>
              <a:defRPr sz="4800" b="0" cap="none" baseline="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813" y="4038598"/>
            <a:ext cx="4844859" cy="91440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51E0D0DE-9C33-AE4C-B56A-C60264CA88B3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5F5F5F"/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16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rgbClr val="58595B"/>
                </a:solidFill>
              </a:rPr>
              <a:t>Copyright © </a:t>
            </a:r>
            <a:r>
              <a:rPr lang="is-IS" sz="850" dirty="0">
                <a:solidFill>
                  <a:srgbClr val="58595B"/>
                </a:solidFill>
              </a:rPr>
              <a:t>2018</a:t>
            </a:r>
            <a:r>
              <a:rPr lang="en-US" sz="850" dirty="0">
                <a:solidFill>
                  <a:srgbClr val="58595B"/>
                </a:solidFill>
              </a:rPr>
              <a:t>, Oracle and/or its affiliates. All rights reserved.  |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03725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6E5E-23A4-9444-B17A-CD33DE0331B4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845578" y="1784931"/>
            <a:ext cx="11126522" cy="396240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1715774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6E5E-23A4-9444-B17A-CD33DE0331B4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1845578" y="1784931"/>
            <a:ext cx="11126522" cy="396240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890125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F6E5E-23A4-9444-B17A-CD33DE0331B4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1845578" y="1784931"/>
            <a:ext cx="11126522" cy="3962400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726444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ogram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6F7A-0F9B-2447-A185-0A11C5AF2013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  <p:sp>
        <p:nvSpPr>
          <p:cNvPr id="12" name="Content Placeholder 2"/>
          <p:cNvSpPr>
            <a:spLocks noGrp="1"/>
          </p:cNvSpPr>
          <p:nvPr>
            <p:ph idx="4294967295"/>
          </p:nvPr>
        </p:nvSpPr>
        <p:spPr>
          <a:xfrm>
            <a:off x="1828800" y="1795262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1202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gram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6F7A-0F9B-2447-A185-0A11C5AF2013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1828800" y="1795262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9692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rogram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B6F7A-0F9B-2447-A185-0A11C5AF2013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1828800" y="1795262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65449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8501-70E9-CC4D-8542-9ED4CC505A7E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53006" y="1667765"/>
            <a:ext cx="11125199" cy="34329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="1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1827478" y="2149749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4564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descr="Full slide 4-color photo can be inserted here">
            <a:extLst>
              <a:ext uri="{FF2B5EF4-FFF2-40B4-BE49-F238E27FC236}">
                <a16:creationId xmlns:a16="http://schemas.microsoft.com/office/drawing/2014/main" xmlns="" id="{5A88E96E-0C74-C84B-8D5B-6357304A8AEA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 descr="Full slide 4-color photo can be inserted here">
            <a:extLst>
              <a:ext uri="{FF2B5EF4-FFF2-40B4-BE49-F238E27FC236}">
                <a16:creationId xmlns:a16="http://schemas.microsoft.com/office/drawing/2014/main" xmlns="" id="{311A5198-E104-1C4B-8229-4CF3E31F493D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2203804-5B7A-DF47-8586-907F3BBE8F4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4" cy="685621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AD0ACFD-6507-314C-9990-ECD0B900DFB9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2669" y="282575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34582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8501-70E9-CC4D-8542-9ED4CC505A7E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53006" y="1667765"/>
            <a:ext cx="11125199" cy="34329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="1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1827478" y="2149749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485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B8501-70E9-CC4D-8542-9ED4CC505A7E}" type="datetime1">
              <a:rPr/>
              <a:pPr/>
              <a:t>20.4.2019.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7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53006" y="1667765"/>
            <a:ext cx="11125199" cy="34329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="1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4294967295"/>
          </p:nvPr>
        </p:nvSpPr>
        <p:spPr>
          <a:xfrm>
            <a:off x="1827478" y="2149749"/>
            <a:ext cx="11126522" cy="3962400"/>
          </a:xfrm>
        </p:spPr>
        <p:txBody>
          <a:bodyPr>
            <a:noAutofit/>
          </a:bodyPr>
          <a:lstStyle/>
          <a:p>
            <a:r>
              <a:rPr lang="en-US" dirty="0" smtClean="0"/>
              <a:t>First-level bulleted text is Calibri 28 pt</a:t>
            </a:r>
          </a:p>
          <a:p>
            <a:pPr lvl="1"/>
            <a:r>
              <a:rPr lang="en-US" dirty="0" smtClean="0"/>
              <a:t>Second-level text (press tab key) is 24 </a:t>
            </a:r>
            <a:r>
              <a:rPr lang="en-US" dirty="0" err="1" smtClean="0"/>
              <a:t>pt</a:t>
            </a:r>
            <a:endParaRPr lang="en-US" dirty="0" smtClean="0"/>
          </a:p>
          <a:p>
            <a:pPr lvl="2"/>
            <a:r>
              <a:rPr lang="en-US" dirty="0"/>
              <a:t>Third-level text (press tab key) is 20 </a:t>
            </a:r>
            <a:r>
              <a:rPr lang="en-US" dirty="0" err="1"/>
              <a:t>pt</a:t>
            </a:r>
            <a:endParaRPr lang="en-US" dirty="0"/>
          </a:p>
          <a:p>
            <a:pPr lvl="3"/>
            <a:r>
              <a:rPr lang="en-US" dirty="0"/>
              <a:t>Fourth-level text (press tab key) is 18 </a:t>
            </a:r>
            <a:r>
              <a:rPr lang="en-US" dirty="0" err="1" smtClean="0"/>
              <a:t>pt</a:t>
            </a:r>
            <a:endParaRPr lang="en-US" dirty="0" smtClean="0"/>
          </a:p>
          <a:p>
            <a:r>
              <a:rPr lang="en-US" dirty="0" smtClean="0"/>
              <a:t>Calibri is the only font used in the template</a:t>
            </a:r>
          </a:p>
          <a:p>
            <a:r>
              <a:rPr lang="en-US" dirty="0" smtClean="0"/>
              <a:t>All bulleted text is sentence case (capitalize first letter of first word)</a:t>
            </a:r>
          </a:p>
          <a:p>
            <a:r>
              <a:rPr lang="en-US" dirty="0" smtClean="0"/>
              <a:t>Use </a:t>
            </a:r>
            <a:r>
              <a:rPr lang="en-US" b="1" dirty="0" smtClean="0"/>
              <a:t>bold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red</a:t>
            </a:r>
            <a:r>
              <a:rPr lang="en-US" dirty="0" smtClean="0"/>
              <a:t>, or </a:t>
            </a:r>
            <a:r>
              <a:rPr lang="en-US" b="1" dirty="0" smtClean="0">
                <a:solidFill>
                  <a:schemeClr val="accent1"/>
                </a:solidFill>
              </a:rPr>
              <a:t>both</a:t>
            </a:r>
            <a:r>
              <a:rPr lang="en-US" dirty="0" smtClean="0"/>
              <a:t> to highlight ONLY KEY text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639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6092890" y="2102510"/>
            <a:ext cx="1523" cy="3850421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3" y="2158495"/>
            <a:ext cx="5410199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2158495"/>
            <a:ext cx="5410198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1D958-25E6-7548-A7E8-1221B6B7A346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137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6092890" y="2102510"/>
            <a:ext cx="1523" cy="3850421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3" y="2158495"/>
            <a:ext cx="5410199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2158495"/>
            <a:ext cx="5410198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1D958-25E6-7548-A7E8-1221B6B7A346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938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6092890" y="2102510"/>
            <a:ext cx="1523" cy="3850421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3" y="2158495"/>
            <a:ext cx="5410199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4" y="2158495"/>
            <a:ext cx="5410198" cy="3794436"/>
          </a:xfrm>
        </p:spPr>
        <p:txBody>
          <a:bodyPr>
            <a:no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1D958-25E6-7548-A7E8-1221B6B7A346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508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4182130" y="2111844"/>
            <a:ext cx="7282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ltGray">
          <a:xfrm flipH="1">
            <a:off x="7977673" y="2111844"/>
            <a:ext cx="21739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4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705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8AE-DA18-F245-A173-FB37D0213783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8229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8509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4182130" y="2111844"/>
            <a:ext cx="7282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ltGray">
          <a:xfrm flipH="1">
            <a:off x="7977673" y="2111844"/>
            <a:ext cx="21739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4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705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8AE-DA18-F245-A173-FB37D0213783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8229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1013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 bwMode="ltGray">
          <a:xfrm flipH="1">
            <a:off x="4182130" y="2111844"/>
            <a:ext cx="7282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 bwMode="ltGray">
          <a:xfrm flipH="1">
            <a:off x="7977673" y="2111844"/>
            <a:ext cx="21739" cy="3859748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1814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705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F68AE-DA18-F245-A173-FB37D0213783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3"/>
          <p:cNvSpPr>
            <a:spLocks noGrp="1"/>
          </p:cNvSpPr>
          <p:nvPr>
            <p:ph sz="half" idx="13"/>
          </p:nvPr>
        </p:nvSpPr>
        <p:spPr>
          <a:xfrm>
            <a:off x="8182292" y="2121176"/>
            <a:ext cx="3474720" cy="3850416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315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047" y="2046530"/>
            <a:ext cx="5410199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2048" y="2046530"/>
            <a:ext cx="5410198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7E513-43D9-144E-B72A-1AE28C440259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877047" y="4332530"/>
            <a:ext cx="5410199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6592048" y="4332530"/>
            <a:ext cx="5410198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2016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047" y="2046530"/>
            <a:ext cx="5410199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2048" y="2046530"/>
            <a:ext cx="5410198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7E513-43D9-144E-B72A-1AE28C440259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877047" y="4332530"/>
            <a:ext cx="5410199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6592048" y="4332530"/>
            <a:ext cx="5410198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8639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-Blue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 descr="Full slide 4-color photo can be inserted here">
            <a:extLst>
              <a:ext uri="{FF2B5EF4-FFF2-40B4-BE49-F238E27FC236}">
                <a16:creationId xmlns:a16="http://schemas.microsoft.com/office/drawing/2014/main" xmlns="" id="{F2EBAFB6-6EA9-B34B-A8B7-E715E2F73753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 descr="Full slide 4-color photo can be inserted here">
            <a:extLst>
              <a:ext uri="{FF2B5EF4-FFF2-40B4-BE49-F238E27FC236}">
                <a16:creationId xmlns:a16="http://schemas.microsoft.com/office/drawing/2014/main" xmlns="" id="{BA8DA807-90D8-0D41-ADF4-458ACCEF6389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6EF1F7C0-4AFE-354B-86AF-4BF3A31487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4" cy="685621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AD0ACFD-6507-314C-9990-ECD0B900DFB9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72669" y="282575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9735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7047" y="2046530"/>
            <a:ext cx="5410199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92048" y="2046530"/>
            <a:ext cx="5410198" cy="2133599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27E513-43D9-144E-B72A-1AE28C440259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877047" y="4332530"/>
            <a:ext cx="5410199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9" name="Content Placeholder 3"/>
          <p:cNvSpPr>
            <a:spLocks noGrp="1"/>
          </p:cNvSpPr>
          <p:nvPr>
            <p:ph sz="half" idx="14"/>
          </p:nvPr>
        </p:nvSpPr>
        <p:spPr>
          <a:xfrm>
            <a:off x="6592048" y="4332530"/>
            <a:ext cx="5410198" cy="1779021"/>
          </a:xfrm>
        </p:spPr>
        <p:txBody>
          <a:bodyPr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497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Quadrant for 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A2A0-E7F7-1242-AE6E-3E509688259F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2429529" y="172466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253284" y="172466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2436811" y="393192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253283" y="393192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282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Quadrant for Info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4A2A0-E7F7-1242-AE6E-3E509688259F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2429529" y="172466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6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6253284" y="172466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7"/>
          </p:nvPr>
        </p:nvSpPr>
        <p:spPr>
          <a:xfrm>
            <a:off x="2436811" y="393192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253283" y="3931920"/>
            <a:ext cx="3505201" cy="2011680"/>
          </a:xfrm>
        </p:spPr>
        <p:txBody>
          <a:bodyPr anchor="ctr">
            <a:noAutofit/>
          </a:bodyPr>
          <a:lstStyle>
            <a:lvl1pPr marL="0" indent="0">
              <a:spcBef>
                <a:spcPts val="1200"/>
              </a:spcBef>
              <a:buFont typeface="Arial" panose="020B0604020202020204" pitchFamily="34" charset="0"/>
              <a:buNone/>
              <a:defRPr sz="2400"/>
            </a:lvl1pPr>
            <a:lvl2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2pPr>
            <a:lvl3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3pPr>
            <a:lvl4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4pPr>
            <a:lvl5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5pPr>
            <a:lvl6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6pPr>
            <a:lvl7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7pPr>
            <a:lvl8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8pPr>
            <a:lvl9pPr marL="171450" indent="-171450">
              <a:spcBef>
                <a:spcPts val="12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7114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821094" y="2217105"/>
            <a:ext cx="5943600" cy="3651851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08812" y="2217105"/>
            <a:ext cx="4648201" cy="365185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5E45-EF96-B94C-9256-70C444D22324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7920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821094" y="2217105"/>
            <a:ext cx="5943600" cy="3651851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08812" y="2217105"/>
            <a:ext cx="4648201" cy="365185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5E45-EF96-B94C-9256-70C444D22324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0526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 bwMode="ltGray">
          <a:xfrm>
            <a:off x="6092890" y="1856658"/>
            <a:ext cx="1523" cy="4236222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1813" y="1850186"/>
            <a:ext cx="5413248" cy="329781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812" y="5254680"/>
            <a:ext cx="5410200" cy="8382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CC7D1-0055-5B49-B52A-0AAA925946EB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6246812" y="1856658"/>
            <a:ext cx="5413248" cy="329134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6246811" y="5254680"/>
            <a:ext cx="5410200" cy="82887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5364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 bwMode="ltGray">
          <a:xfrm>
            <a:off x="6092890" y="1856658"/>
            <a:ext cx="1523" cy="4236222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1813" y="1850186"/>
            <a:ext cx="5413248" cy="329781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812" y="5254680"/>
            <a:ext cx="5410200" cy="8382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CC7D1-0055-5B49-B52A-0AAA925946EB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6246812" y="1856658"/>
            <a:ext cx="5413248" cy="329134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6246811" y="5254680"/>
            <a:ext cx="5410200" cy="82887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32581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 bwMode="ltGray">
          <a:xfrm>
            <a:off x="6092890" y="1856658"/>
            <a:ext cx="1523" cy="4236222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1813" y="1850186"/>
            <a:ext cx="5413248" cy="329781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1812" y="5254680"/>
            <a:ext cx="5410200" cy="83820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CC7D1-0055-5B49-B52A-0AAA925946EB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6246812" y="1856658"/>
            <a:ext cx="5413248" cy="329134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6246811" y="5254680"/>
            <a:ext cx="5410200" cy="82887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014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ltGray">
          <a:xfrm>
            <a:off x="4210123" y="1921977"/>
            <a:ext cx="7282" cy="4254874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ltGray">
          <a:xfrm flipH="1">
            <a:off x="8027405" y="1915505"/>
            <a:ext cx="6253" cy="4261346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59805" y="1921977"/>
            <a:ext cx="3474720" cy="286462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80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9952-AE77-1344-9FE5-B03BA44151BF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4385044" y="1915505"/>
            <a:ext cx="3474720" cy="287109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438504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 bwMode="gray">
          <a:xfrm>
            <a:off x="8210284" y="1915505"/>
            <a:ext cx="3474720" cy="2871094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6"/>
          </p:nvPr>
        </p:nvSpPr>
        <p:spPr>
          <a:xfrm>
            <a:off x="821028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946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201168"/>
            <a:ext cx="1997964" cy="210312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ltGray">
          <a:xfrm>
            <a:off x="4210123" y="1921977"/>
            <a:ext cx="7282" cy="4254874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ltGray">
          <a:xfrm flipH="1">
            <a:off x="8027405" y="1915505"/>
            <a:ext cx="6253" cy="4261346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59805" y="1921977"/>
            <a:ext cx="3474720" cy="286462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80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9952-AE77-1344-9FE5-B03BA44151BF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4385044" y="1915505"/>
            <a:ext cx="3474720" cy="287109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438504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 bwMode="gray">
          <a:xfrm>
            <a:off x="8210284" y="1915505"/>
            <a:ext cx="3474720" cy="2871094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6"/>
          </p:nvPr>
        </p:nvSpPr>
        <p:spPr>
          <a:xfrm>
            <a:off x="821028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95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and 2 Logos-Orange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 descr="Full slide 4-color photo can be inserted here">
            <a:extLst>
              <a:ext uri="{FF2B5EF4-FFF2-40B4-BE49-F238E27FC236}">
                <a16:creationId xmlns:a16="http://schemas.microsoft.com/office/drawing/2014/main" xmlns="" id="{2CBE8F8B-6C6D-3741-AD70-B12146E98BB4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 descr="Full slide 4-color photo can be inserted here">
            <a:extLst>
              <a:ext uri="{FF2B5EF4-FFF2-40B4-BE49-F238E27FC236}">
                <a16:creationId xmlns:a16="http://schemas.microsoft.com/office/drawing/2014/main" xmlns="" id="{471826E2-8DC6-894A-B9B2-548EDA3AC156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9" name="Graphic Overlay">
            <a:extLst>
              <a:ext uri="{FF2B5EF4-FFF2-40B4-BE49-F238E27FC236}">
                <a16:creationId xmlns:a16="http://schemas.microsoft.com/office/drawing/2014/main" xmlns="" id="{0DD9A242-AF8E-CC4B-A1CC-648A5C172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3" cy="6856212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844C2CA-4CC1-B64E-8C89-D38D0AF5E902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Picture 7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9455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51135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254" y="201168"/>
            <a:ext cx="1997964" cy="2103120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 bwMode="ltGray">
          <a:xfrm>
            <a:off x="4210123" y="1921977"/>
            <a:ext cx="7282" cy="4254874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 bwMode="ltGray">
          <a:xfrm flipH="1">
            <a:off x="8027405" y="1915505"/>
            <a:ext cx="6253" cy="4261346"/>
          </a:xfrm>
          <a:prstGeom prst="line">
            <a:avLst/>
          </a:prstGeom>
          <a:ln w="19050">
            <a:solidFill>
              <a:schemeClr val="bg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59805" y="1921977"/>
            <a:ext cx="3474720" cy="2864622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980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09952-AE77-1344-9FE5-B03BA44151BF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 bwMode="gray">
          <a:xfrm>
            <a:off x="4385044" y="1915505"/>
            <a:ext cx="3474720" cy="2871093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4"/>
          </p:nvPr>
        </p:nvSpPr>
        <p:spPr>
          <a:xfrm>
            <a:off x="438504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5"/>
          </p:nvPr>
        </p:nvSpPr>
        <p:spPr bwMode="gray">
          <a:xfrm>
            <a:off x="8210284" y="1915505"/>
            <a:ext cx="3474720" cy="2871094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6"/>
          </p:nvPr>
        </p:nvSpPr>
        <p:spPr>
          <a:xfrm>
            <a:off x="8210284" y="4915995"/>
            <a:ext cx="3474720" cy="1242204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3211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821094" y="2217105"/>
            <a:ext cx="5943600" cy="3651851"/>
          </a:xfrm>
          <a:solidFill>
            <a:schemeClr val="bg2"/>
          </a:solidFill>
        </p:spPr>
        <p:txBody>
          <a:bodyPr tIns="182880">
            <a:no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08812" y="2217105"/>
            <a:ext cx="4648201" cy="365185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F5E45-EF96-B94C-9256-70C444D22324}" type="datetime1">
              <a:rPr/>
              <a:pPr/>
              <a:t>20.4.2019.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28800" y="640080"/>
            <a:ext cx="11125200" cy="889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58485" y="348478"/>
            <a:ext cx="2009671" cy="914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" y="196163"/>
            <a:ext cx="1997964" cy="21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134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and 2 Logos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 descr="Full slide 4-color photo can be inserted here">
            <a:extLst>
              <a:ext uri="{FF2B5EF4-FFF2-40B4-BE49-F238E27FC236}">
                <a16:creationId xmlns:a16="http://schemas.microsoft.com/office/drawing/2014/main" xmlns="" id="{FB2F7213-83E1-3645-9470-7B82161FCB3C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 descr="Full slide 4-color photo can be inserted here">
            <a:extLst>
              <a:ext uri="{FF2B5EF4-FFF2-40B4-BE49-F238E27FC236}">
                <a16:creationId xmlns:a16="http://schemas.microsoft.com/office/drawing/2014/main" xmlns="" id="{C3BF493D-6AE5-674B-9024-3155517D679A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20" name="Graphic Overlay">
            <a:extLst>
              <a:ext uri="{FF2B5EF4-FFF2-40B4-BE49-F238E27FC236}">
                <a16:creationId xmlns:a16="http://schemas.microsoft.com/office/drawing/2014/main" xmlns="" id="{57EF62E8-CCD5-9547-94B0-B3DCD79079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3" cy="685621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844C2CA-4CC1-B64E-8C89-D38D0AF5E902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Picture 7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9455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5546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Picture and Logo-Blue-Red"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 descr="Full slide 4-color photo can be inserted here">
            <a:extLst>
              <a:ext uri="{FF2B5EF4-FFF2-40B4-BE49-F238E27FC236}">
                <a16:creationId xmlns:a16="http://schemas.microsoft.com/office/drawing/2014/main" xmlns="" id="{C5D42930-51C8-3F47-9907-AA4744919A8B}"/>
              </a:ext>
            </a:extLst>
          </p:cNvPr>
          <p:cNvSpPr/>
          <p:nvPr userDrawn="1"/>
        </p:nvSpPr>
        <p:spPr bwMode="hidden">
          <a:xfrm>
            <a:off x="0" y="3880306"/>
            <a:ext cx="12188825" cy="2977694"/>
          </a:xfrm>
          <a:prstGeom prst="rect">
            <a:avLst/>
          </a:prstGeom>
          <a:gradFill>
            <a:gsLst>
              <a:gs pos="60000">
                <a:srgbClr val="493728">
                  <a:alpha val="0"/>
                </a:srgbClr>
              </a:gs>
              <a:gs pos="100000">
                <a:srgbClr val="493728">
                  <a:alpha val="2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 descr="Full slide 4-color photo can be inserted here">
            <a:extLst>
              <a:ext uri="{FF2B5EF4-FFF2-40B4-BE49-F238E27FC236}">
                <a16:creationId xmlns:a16="http://schemas.microsoft.com/office/drawing/2014/main" xmlns="" id="{7C245A78-698A-AD45-A85B-6581742043C6}"/>
              </a:ext>
            </a:extLst>
          </p:cNvPr>
          <p:cNvSpPr/>
          <p:nvPr userDrawn="1"/>
        </p:nvSpPr>
        <p:spPr bwMode="hidden">
          <a:xfrm>
            <a:off x="0" y="451"/>
            <a:ext cx="12188825" cy="6858000"/>
          </a:xfrm>
          <a:prstGeom prst="rect">
            <a:avLst/>
          </a:prstGeom>
          <a:gradFill>
            <a:gsLst>
              <a:gs pos="0">
                <a:srgbClr val="493728">
                  <a:alpha val="0"/>
                </a:srgbClr>
              </a:gs>
              <a:gs pos="100000">
                <a:srgbClr val="493728">
                  <a:alpha val="30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5" name="Graphic Overlay">
            <a:extLst>
              <a:ext uri="{FF2B5EF4-FFF2-40B4-BE49-F238E27FC236}">
                <a16:creationId xmlns:a16="http://schemas.microsoft.com/office/drawing/2014/main" xmlns="" id="{F36747EF-EC46-B740-B6FE-E1157D0DFB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93"/>
            <a:ext cx="12188823" cy="6856213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C51EAA63-D034-42AE-91FA-B13B9518C7BE}" type="slidenum">
              <a:rPr/>
              <a:p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E658D52-D206-8E4F-B0CE-B99B4090DF44}" type="datetime1">
              <a:rPr lang="en-US" smtClean="0"/>
              <a:pPr/>
              <a:t>5/7/2019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/>
          </a:p>
        </p:txBody>
      </p:sp>
      <p:pic>
        <p:nvPicPr>
          <p:cNvPr id="8" name="Red Badge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31814" y="739775"/>
            <a:ext cx="6858000" cy="1470025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531814" y="3429451"/>
            <a:ext cx="6858000" cy="2514149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0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531762" y="2286000"/>
            <a:ext cx="6858000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 b="1"/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t>Click to add subtitle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39455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8963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Graphic-Only Title Slide-Orang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3" y="739775"/>
            <a:ext cx="11125199" cy="1470025"/>
          </a:xfrm>
        </p:spPr>
        <p:txBody>
          <a:bodyPr/>
          <a:lstStyle>
            <a:lvl1pPr>
              <a:lnSpc>
                <a:spcPct val="80000"/>
              </a:lnSpc>
              <a:defRPr sz="48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763" y="2286000"/>
            <a:ext cx="11126648" cy="9144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1813" y="3429451"/>
            <a:ext cx="11125199" cy="251414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pic>
        <p:nvPicPr>
          <p:cNvPr id="9" name="Picture 8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216BD8E-2040-9546-89A0-4C920938EB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7CF2F7-4B11-6F4C-A34F-F2880C1C025D}" type="datetime1">
              <a:rPr lang="en-US" smtClean="0"/>
              <a:pPr/>
              <a:t>5/7/2019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0381274A-F6B2-7547-8BB8-F59793F36C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1DA1432D-3CBE-7F4C-B946-426368D0DEE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13145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Graphic-Only Title Slide-Red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3" y="739775"/>
            <a:ext cx="11125199" cy="1470025"/>
          </a:xfrm>
        </p:spPr>
        <p:txBody>
          <a:bodyPr/>
          <a:lstStyle>
            <a:lvl1pPr>
              <a:lnSpc>
                <a:spcPct val="80000"/>
              </a:lnSpc>
              <a:defRPr sz="48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763" y="2286000"/>
            <a:ext cx="11126648" cy="9144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1813" y="3429451"/>
            <a:ext cx="11125199" cy="251414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pic>
        <p:nvPicPr>
          <p:cNvPr id="9" name="Picture 8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216BD8E-2040-9546-89A0-4C920938EB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E2450E3-005D-7540-A91B-F9F743A83829}" type="datetime1">
              <a:rPr lang="en-US" smtClean="0"/>
              <a:pPr/>
              <a:t>5/7/2019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0381274A-F6B2-7547-8BB8-F59793F36C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1DA1432D-3CBE-7F4C-B946-426368D0DEE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465336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Graphic-Only Title Slide-Blue Red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1813" y="739775"/>
            <a:ext cx="11125199" cy="1470025"/>
          </a:xfrm>
        </p:spPr>
        <p:txBody>
          <a:bodyPr/>
          <a:lstStyle>
            <a:lvl1pPr>
              <a:lnSpc>
                <a:spcPct val="8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1763" y="2286000"/>
            <a:ext cx="11126648" cy="9144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24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1813" y="3429451"/>
            <a:ext cx="11125199" cy="2514149"/>
          </a:xfrm>
        </p:spPr>
        <p:txBody>
          <a:bodyPr>
            <a:noAutofit/>
          </a:bodyPr>
          <a:lstStyle>
            <a:lvl1pPr marL="1588" indent="0">
              <a:spcBef>
                <a:spcPts val="0"/>
              </a:spcBef>
              <a:buFontTx/>
              <a:buNone/>
              <a:defRPr sz="2400" baseline="0"/>
            </a:lvl1pPr>
            <a:lvl2pPr marL="1588" indent="0">
              <a:buFontTx/>
              <a:buNone/>
              <a:defRPr sz="2400"/>
            </a:lvl2pPr>
            <a:lvl3pPr marL="1588" indent="0">
              <a:buFontTx/>
              <a:buNone/>
              <a:defRPr sz="2400"/>
            </a:lvl3pPr>
            <a:lvl4pPr marL="1588" indent="0">
              <a:buFontTx/>
              <a:buNone/>
              <a:defRPr sz="2400"/>
            </a:lvl4pPr>
            <a:lvl5pPr marL="1588" indent="0">
              <a:buFontTx/>
              <a:buNone/>
              <a:defRPr sz="2400"/>
            </a:lvl5pPr>
            <a:lvl6pPr marL="1588" indent="0">
              <a:buFontTx/>
              <a:buNone/>
              <a:defRPr sz="2400"/>
            </a:lvl6pPr>
            <a:lvl7pPr marL="1588" indent="0">
              <a:buFontTx/>
              <a:buNone/>
              <a:defRPr sz="2400"/>
            </a:lvl7pPr>
            <a:lvl8pPr marL="1588" indent="0">
              <a:buFontTx/>
              <a:buNone/>
              <a:defRPr sz="2400"/>
            </a:lvl8pPr>
            <a:lvl9pPr marL="1588" indent="0">
              <a:buFontTx/>
              <a:buNone/>
              <a:defRPr sz="2400"/>
            </a:lvl9pPr>
          </a:lstStyle>
          <a:p>
            <a:pPr lvl="0"/>
            <a:r>
              <a:t>Click to add presenter’s name, title, division/business unit/organization and date</a:t>
            </a:r>
          </a:p>
        </p:txBody>
      </p:sp>
      <p:pic>
        <p:nvPicPr>
          <p:cNvPr id="9" name="Picture 8" descr="Oracle logo in white on red staging background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216BD8E-2040-9546-89A0-4C920938EB0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0CB95A9-A844-E042-942E-5B223FB2492E}" type="datetime1">
              <a:rPr lang="en-US" smtClean="0"/>
              <a:pPr/>
              <a:t>5/7/2019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0381274A-F6B2-7547-8BB8-F59793F36CD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Confidential – Oracle Internal/Restricted/Highly Restricted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1DA1432D-3CBE-7F4C-B946-426368D0DEE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5358" y="282575"/>
            <a:ext cx="2010138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98156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ame">
            <a:extLst>
              <a:ext uri="{FF2B5EF4-FFF2-40B4-BE49-F238E27FC236}">
                <a16:creationId xmlns:a16="http://schemas.microsoft.com/office/drawing/2014/main" xmlns="" id="{A6647DA0-01A9-8C48-9A39-14AD5B96E31F}"/>
              </a:ext>
            </a:extLst>
          </p:cNvPr>
          <p:cNvSpPr>
            <a:spLocks noChangeAspect="1"/>
          </p:cNvSpPr>
          <p:nvPr userDrawn="1"/>
        </p:nvSpPr>
        <p:spPr bwMode="gray">
          <a:xfrm>
            <a:off x="-3175" y="0"/>
            <a:ext cx="12192000" cy="6858000"/>
          </a:xfrm>
          <a:custGeom>
            <a:avLst/>
            <a:gdLst>
              <a:gd name="connsiteX0" fmla="*/ 193548 w 12192000"/>
              <a:gd name="connsiteY0" fmla="*/ 195560 h 6858000"/>
              <a:gd name="connsiteX1" fmla="*/ 193548 w 12192000"/>
              <a:gd name="connsiteY1" fmla="*/ 6404336 h 6858000"/>
              <a:gd name="connsiteX2" fmla="*/ 11998452 w 12192000"/>
              <a:gd name="connsiteY2" fmla="*/ 6404336 h 6858000"/>
              <a:gd name="connsiteX3" fmla="*/ 11998452 w 12192000"/>
              <a:gd name="connsiteY3" fmla="*/ 195560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93548" y="195560"/>
                </a:moveTo>
                <a:lnTo>
                  <a:pt x="193548" y="6404336"/>
                </a:lnTo>
                <a:lnTo>
                  <a:pt x="11998452" y="6404336"/>
                </a:lnTo>
                <a:lnTo>
                  <a:pt x="11998452" y="19556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8E1E6"/>
          </a:solidFill>
          <a:ln w="15875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1812" y="406400"/>
            <a:ext cx="11125200" cy="8890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151" y="1524001"/>
            <a:ext cx="11126522" cy="4419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82130" y="6556248"/>
            <a:ext cx="1226398" cy="18288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algn="r">
              <a:defRPr sz="850">
                <a:solidFill>
                  <a:schemeClr val="tx1"/>
                </a:solidFill>
              </a:defRPr>
            </a:lvl1pPr>
          </a:lstStyle>
          <a:p>
            <a:fld id="{BC71110D-B69D-4049-AEC5-F02E7FD2DC06}" type="datetime1">
              <a:rPr lang="en-US" smtClean="0"/>
              <a:pPr/>
              <a:t>5/7/2019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621422" y="6556248"/>
            <a:ext cx="2702495" cy="18288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algn="l">
              <a:defRPr sz="850">
                <a:solidFill>
                  <a:schemeClr val="tx1"/>
                </a:solidFill>
              </a:defRPr>
            </a:lvl1pPr>
          </a:lstStyle>
          <a:p>
            <a:r>
              <a:rPr lang="en-US"/>
              <a:t>Confidential – Oracle Internal/Restricted/Highly Restricted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24205" y="6556248"/>
            <a:ext cx="333467" cy="18288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>
            <a:lvl1pPr algn="r">
              <a:defRPr sz="850">
                <a:solidFill>
                  <a:schemeClr val="tx1"/>
                </a:solidFill>
              </a:defRPr>
            </a:lvl1pPr>
          </a:lstStyle>
          <a:p>
            <a:fld id="{C51EAA63-D034-42AE-91FA-B13B9518C7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376672" y="6556248"/>
            <a:ext cx="3200400" cy="18288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0">
            <a:noAutofit/>
          </a:bodyPr>
          <a:lstStyle/>
          <a:p>
            <a:pPr algn="r"/>
            <a:r>
              <a:rPr lang="en-US" sz="850" dirty="0">
                <a:solidFill>
                  <a:schemeClr val="tx1"/>
                </a:solidFill>
              </a:rPr>
              <a:t>Copyright © </a:t>
            </a:r>
            <a:r>
              <a:rPr lang="is-IS" sz="850" dirty="0">
                <a:solidFill>
                  <a:schemeClr val="tx1"/>
                </a:solidFill>
              </a:rPr>
              <a:t>2018</a:t>
            </a:r>
            <a:r>
              <a:rPr lang="en-US" sz="850" dirty="0">
                <a:solidFill>
                  <a:schemeClr val="tx1"/>
                </a:solidFill>
              </a:rPr>
              <a:t>, Oracle and/or its affiliates. All rights reserved.  |</a:t>
            </a:r>
          </a:p>
        </p:txBody>
      </p:sp>
      <p:pic>
        <p:nvPicPr>
          <p:cNvPr id="16" name="Red Badge" descr="Oracle logo in white on red staging background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" y="6263640"/>
            <a:ext cx="1625138" cy="59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9306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18" r:id="rId4"/>
    <p:sldLayoutId id="2147483719" r:id="rId5"/>
    <p:sldLayoutId id="2147483710" r:id="rId6"/>
    <p:sldLayoutId id="2147483721" r:id="rId7"/>
    <p:sldLayoutId id="2147483699" r:id="rId8"/>
    <p:sldLayoutId id="2147483700" r:id="rId9"/>
    <p:sldLayoutId id="2147483711" r:id="rId10"/>
    <p:sldLayoutId id="2147483712" r:id="rId11"/>
    <p:sldLayoutId id="2147483713" r:id="rId12"/>
    <p:sldLayoutId id="2147483735" r:id="rId13"/>
    <p:sldLayoutId id="2147483746" r:id="rId14"/>
    <p:sldLayoutId id="2147483745" r:id="rId15"/>
    <p:sldLayoutId id="2147483726" r:id="rId16"/>
    <p:sldLayoutId id="2147483747" r:id="rId17"/>
    <p:sldLayoutId id="2147483765" r:id="rId18"/>
    <p:sldLayoutId id="2147483749" r:id="rId19"/>
    <p:sldLayoutId id="2147483750" r:id="rId20"/>
    <p:sldLayoutId id="2147483766" r:id="rId21"/>
    <p:sldLayoutId id="2147483767" r:id="rId22"/>
    <p:sldLayoutId id="2147483751" r:id="rId23"/>
    <p:sldLayoutId id="2147483752" r:id="rId24"/>
    <p:sldLayoutId id="2147483753" r:id="rId25"/>
    <p:sldLayoutId id="2147483754" r:id="rId26"/>
    <p:sldLayoutId id="2147483768" r:id="rId27"/>
    <p:sldLayoutId id="2147483769" r:id="rId28"/>
    <p:sldLayoutId id="2147483756" r:id="rId29"/>
    <p:sldLayoutId id="2147483755" r:id="rId30"/>
    <p:sldLayoutId id="2147483757" r:id="rId31"/>
    <p:sldLayoutId id="2147483758" r:id="rId32"/>
    <p:sldLayoutId id="2147483759" r:id="rId33"/>
    <p:sldLayoutId id="2147483760" r:id="rId34"/>
    <p:sldLayoutId id="2147483762" r:id="rId35"/>
    <p:sldLayoutId id="2147483761" r:id="rId36"/>
    <p:sldLayoutId id="2147483770" r:id="rId37"/>
    <p:sldLayoutId id="2147483764" r:id="rId38"/>
    <p:sldLayoutId id="2147483763" r:id="rId39"/>
    <p:sldLayoutId id="2147483771" r:id="rId40"/>
    <p:sldLayoutId id="2147483772" r:id="rId4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173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3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1.jpe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hyperlink" Target="http://www.oracle.com/corporate/community/index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4" Type="http://schemas.openxmlformats.org/officeDocument/2006/relationships/hyperlink" Target="mailto:frane.urem@vus.h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ice.org/get-alice/alice-3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Radionica Alice &amp; Greenfoot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r-HR" dirty="0" smtClean="0"/>
              <a:t>Stručni skup </a:t>
            </a:r>
            <a:r>
              <a:rPr lang="hr-HR" i="1" dirty="0"/>
              <a:t>Info@Edu </a:t>
            </a:r>
            <a:r>
              <a:rPr lang="hr-HR" i="1" dirty="0" smtClean="0"/>
              <a:t>VIII – </a:t>
            </a:r>
            <a:r>
              <a:rPr lang="hr-HR" b="0" dirty="0" smtClean="0"/>
              <a:t>Agencija za odgoj i obrazovanje</a:t>
            </a:r>
            <a:endParaRPr lang="en-US" b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hr-HR" dirty="0"/>
              <a:t>dr.sc. Frane </a:t>
            </a:r>
            <a:r>
              <a:rPr lang="hr-HR" dirty="0" smtClean="0"/>
              <a:t>Urem prof.v.š. </a:t>
            </a:r>
            <a:endParaRPr lang="en-US" dirty="0"/>
          </a:p>
          <a:p>
            <a:r>
              <a:rPr lang="hr-HR" dirty="0"/>
              <a:t>Veleučilište u Šibeniku</a:t>
            </a:r>
            <a:r>
              <a:rPr lang="en-US" dirty="0"/>
              <a:t/>
            </a:r>
            <a:br>
              <a:rPr lang="en-US" dirty="0"/>
            </a:br>
            <a:r>
              <a:rPr lang="hr-HR" dirty="0" smtClean="0"/>
              <a:t>23/04/2019.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DA613683-A962-E942-ACA3-D0D73257CD6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5816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588645"/>
          </a:xfrm>
        </p:spPr>
        <p:txBody>
          <a:bodyPr/>
          <a:lstStyle/>
          <a:p>
            <a:r>
              <a:rPr lang="pl-PL" dirty="0" smtClean="0"/>
              <a:t>Alice 3 galerija objekata</a:t>
            </a:r>
            <a:endParaRPr lang="en-US" i="1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6522" y="1390749"/>
            <a:ext cx="6615638" cy="4367516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Galerija sadrži skup trodimenzionalnih objekata koje je moguće dodati na scenu</a:t>
            </a:r>
          </a:p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Objekti su podijeljeni u posebne grupe (engl. </a:t>
            </a:r>
            <a:r>
              <a:rPr lang="it-IT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tab</a:t>
            </a:r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Objekte je moguće pretraživati po nazivu (kartica </a:t>
            </a:r>
            <a:r>
              <a:rPr lang="it-IT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Search  Gallery</a:t>
            </a:r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89308" y="139074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" name="object 4"/>
          <p:cNvSpPr/>
          <p:nvPr/>
        </p:nvSpPr>
        <p:spPr>
          <a:xfrm>
            <a:off x="2342860" y="3713480"/>
            <a:ext cx="8172739" cy="18948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64508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588645"/>
          </a:xfrm>
        </p:spPr>
        <p:txBody>
          <a:bodyPr/>
          <a:lstStyle/>
          <a:p>
            <a:r>
              <a:rPr lang="pl-PL" dirty="0" smtClean="0"/>
              <a:t>Alice 3 dodavanje objekta na scenu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Novi objekt na scenu se dodaje odabirom iz galerije objekata (iz uređivača scene), proširivanjem određene kategorije (class) i odvlačenjem odabranog lijevom tipkom miša 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58281" y="170570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Nakon postavljanja objekta na scenu pojavljuje se dijalog u kojem je moguće zadati ime objekta i potvrditi ga s naredbom OK. Ime objekta ne smije sadržavati razmake.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7" name="object 4"/>
          <p:cNvSpPr/>
          <p:nvPr/>
        </p:nvSpPr>
        <p:spPr>
          <a:xfrm>
            <a:off x="1594001" y="3122733"/>
            <a:ext cx="4717174" cy="31017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3566160" y="4673600"/>
            <a:ext cx="762000" cy="11430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Callout 18"/>
          <p:cNvSpPr/>
          <p:nvPr/>
        </p:nvSpPr>
        <p:spPr>
          <a:xfrm>
            <a:off x="5471160" y="4673600"/>
            <a:ext cx="1680030" cy="930214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i="1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Galerija objekata</a:t>
            </a:r>
            <a:endParaRPr lang="hr-HR" i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0" name="object 4"/>
          <p:cNvSpPr/>
          <p:nvPr/>
        </p:nvSpPr>
        <p:spPr>
          <a:xfrm>
            <a:off x="7325360" y="3495798"/>
            <a:ext cx="4465320" cy="26403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sr-Latn-R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091123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76070" y="630555"/>
            <a:ext cx="8268969" cy="761365"/>
          </a:xfrm>
        </p:spPr>
        <p:txBody>
          <a:bodyPr/>
          <a:lstStyle/>
          <a:p>
            <a:r>
              <a:rPr lang="pl-PL" dirty="0" smtClean="0"/>
              <a:t>Alice 3 uređivač programskog koda</a:t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i="1" dirty="0" smtClean="0"/>
              <a:t>Code editor</a:t>
            </a:r>
            <a:r>
              <a:rPr lang="pl-PL" dirty="0" smtClean="0"/>
              <a:t>)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Code editor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pogled omogućava programiranje objekata na sceni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Za prikaz 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Code editor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pogleda, aktivirajte gumb 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Edit Code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iz 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Scene editor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pogleda 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58281" y="170570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Code editor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pogled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sadrži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Methods panel 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karticama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Procedures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Functions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. 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1922614" y="3175000"/>
            <a:ext cx="3873169" cy="30409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/>
          <p:cNvSpPr/>
          <p:nvPr/>
        </p:nvSpPr>
        <p:spPr>
          <a:xfrm>
            <a:off x="6918960" y="3037840"/>
            <a:ext cx="4343400" cy="28956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4191695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65910" y="498475"/>
            <a:ext cx="8268969" cy="761365"/>
          </a:xfrm>
        </p:spPr>
        <p:txBody>
          <a:bodyPr/>
          <a:lstStyle/>
          <a:p>
            <a:r>
              <a:rPr lang="pl-PL" dirty="0" smtClean="0"/>
              <a:t>Alice 3 zadavanje parametara naredbi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Metode objekta  (procedure i funkcije) ponekad očekuju ulazne parametre. Moguće ih je podesiti na samoj naredbi uporabom padajućih izbornika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350000" y="1492349"/>
            <a:ext cx="5618479" cy="46239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 pomičemo prema njegovom trenutnom položaju i orijentaciji (npr. ako je objekt okrenut leđima, naredba za pomicanje naprijed će ga udaljiti od promatrača)</a:t>
            </a:r>
          </a:p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 se može pomicati u šest smjerova: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Lijevo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Up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Dolje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Down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Naprijed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Forward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Natrag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Backward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Desno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Right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Lijevo (</a:t>
            </a:r>
            <a:r>
              <a:rPr lang="it-IT" sz="20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Left</a:t>
            </a:r>
            <a:r>
              <a:rPr lang="it-IT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6" name="object 6"/>
          <p:cNvSpPr/>
          <p:nvPr/>
        </p:nvSpPr>
        <p:spPr>
          <a:xfrm>
            <a:off x="1696721" y="3267086"/>
            <a:ext cx="4155438" cy="284923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03135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639738" y="6556329"/>
            <a:ext cx="2702495" cy="182880"/>
          </a:xfrm>
        </p:spPr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2536675" y="5652490"/>
            <a:ext cx="333467" cy="182880"/>
          </a:xfrm>
        </p:spPr>
        <p:txBody>
          <a:bodyPr/>
          <a:lstStyle/>
          <a:p>
            <a:fld id="{C51EAA63-D034-42AE-91FA-B13B9518C7B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65910" y="498475"/>
            <a:ext cx="8268969" cy="761365"/>
          </a:xfrm>
        </p:spPr>
        <p:txBody>
          <a:bodyPr/>
          <a:lstStyle/>
          <a:p>
            <a:r>
              <a:rPr lang="pl-PL" dirty="0" smtClean="0"/>
              <a:t>Rješavanje problema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Planiranje i razvoj kompliciranih animacija je vrlo složen proces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Kako bi se takav posao pojednostavnio moguće je: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Analizirati postavljeni zadatak i uočiti sve probleme koji se moraju </a:t>
            </a:r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savladati</a:t>
            </a:r>
            <a:endParaRPr lang="vi-VN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350000" y="1492349"/>
            <a:ext cx="5618479" cy="46239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Može se reći kako je razvoj animacije usporediv s procesom rješavanja </a:t>
            </a:r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problema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Podijeliti razvoj u niz manjih koraka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Takav pristup (metodologija) se obično naziva funkcijska dekompozicija</a:t>
            </a:r>
          </a:p>
          <a:p>
            <a:pPr algn="just"/>
            <a:endParaRPr lang="vi-VN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object 5"/>
          <p:cNvSpPr/>
          <p:nvPr/>
        </p:nvSpPr>
        <p:spPr>
          <a:xfrm>
            <a:off x="3495659" y="4314290"/>
            <a:ext cx="6957745" cy="7509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6"/>
          <p:cNvSpPr txBox="1"/>
          <p:nvPr/>
        </p:nvSpPr>
        <p:spPr>
          <a:xfrm>
            <a:off x="3873103" y="4339016"/>
            <a:ext cx="89281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dirty="0" smtClean="0">
                <a:solidFill>
                  <a:srgbClr val="FFFFFF"/>
                </a:solidFill>
                <a:latin typeface="Arial"/>
                <a:cs typeface="Arial"/>
              </a:rPr>
              <a:t>Uočavanje problema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3" name="object 7"/>
          <p:cNvSpPr txBox="1"/>
          <p:nvPr/>
        </p:nvSpPr>
        <p:spPr>
          <a:xfrm>
            <a:off x="5550799" y="4362804"/>
            <a:ext cx="822960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Razvoj rješenja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4" name="object 8"/>
          <p:cNvSpPr txBox="1"/>
          <p:nvPr/>
        </p:nvSpPr>
        <p:spPr>
          <a:xfrm>
            <a:off x="7226894" y="4362804"/>
            <a:ext cx="114871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Provedba rješenja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5" name="object 9"/>
          <p:cNvSpPr txBox="1"/>
          <p:nvPr/>
        </p:nvSpPr>
        <p:spPr>
          <a:xfrm>
            <a:off x="8902989" y="4361445"/>
            <a:ext cx="128460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4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lang="hr-HR" sz="1400" spc="-40" dirty="0" smtClean="0">
                <a:solidFill>
                  <a:srgbClr val="FFFFFF"/>
                </a:solidFill>
                <a:latin typeface="Arial"/>
                <a:cs typeface="Arial"/>
              </a:rPr>
              <a:t>Provjera i ocjena rješenja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7" name="object 10"/>
          <p:cNvSpPr/>
          <p:nvPr/>
        </p:nvSpPr>
        <p:spPr>
          <a:xfrm>
            <a:off x="3495658" y="5418981"/>
            <a:ext cx="6957745" cy="72985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1"/>
          <p:cNvSpPr txBox="1"/>
          <p:nvPr/>
        </p:nvSpPr>
        <p:spPr>
          <a:xfrm>
            <a:off x="3873103" y="5450534"/>
            <a:ext cx="83502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Definicija scenarija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19" name="object 12"/>
          <p:cNvSpPr txBox="1"/>
          <p:nvPr/>
        </p:nvSpPr>
        <p:spPr>
          <a:xfrm>
            <a:off x="5549199" y="5434335"/>
            <a:ext cx="89598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2: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Razvoj scenarija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0" name="object 13"/>
          <p:cNvSpPr txBox="1"/>
          <p:nvPr/>
        </p:nvSpPr>
        <p:spPr>
          <a:xfrm>
            <a:off x="7225293" y="5450534"/>
            <a:ext cx="1150315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Programiranje animacije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14"/>
          <p:cNvSpPr txBox="1"/>
          <p:nvPr/>
        </p:nvSpPr>
        <p:spPr>
          <a:xfrm>
            <a:off x="8901388" y="5450534"/>
            <a:ext cx="1089598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hr-HR"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Korak </a:t>
            </a:r>
            <a:r>
              <a:rPr sz="1400" b="1" spc="-5" dirty="0" smtClean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400" b="1" spc="-5" dirty="0">
                <a:solidFill>
                  <a:srgbClr val="FFFFFF"/>
                </a:solidFill>
                <a:latin typeface="Arial"/>
                <a:cs typeface="Arial"/>
              </a:rPr>
              <a:t>:  </a:t>
            </a:r>
            <a:r>
              <a:rPr lang="hr-HR" sz="1400" spc="-5" dirty="0" smtClean="0">
                <a:solidFill>
                  <a:srgbClr val="FFFFFF"/>
                </a:solidFill>
                <a:latin typeface="Arial"/>
                <a:cs typeface="Arial"/>
              </a:rPr>
              <a:t>Pokretanje animacije</a:t>
            </a:r>
            <a:endParaRPr sz="1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88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639738" y="6556329"/>
            <a:ext cx="2702495" cy="182880"/>
          </a:xfrm>
        </p:spPr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2536675" y="5652490"/>
            <a:ext cx="333467" cy="182880"/>
          </a:xfrm>
        </p:spPr>
        <p:txBody>
          <a:bodyPr/>
          <a:lstStyle/>
          <a:p>
            <a:fld id="{C51EAA63-D034-42AE-91FA-B13B9518C7B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65910" y="498475"/>
            <a:ext cx="8268969" cy="761365"/>
          </a:xfrm>
        </p:spPr>
        <p:txBody>
          <a:bodyPr/>
          <a:lstStyle/>
          <a:p>
            <a:r>
              <a:rPr lang="pl-PL" dirty="0" smtClean="0"/>
              <a:t>Definicija i razvoj scenarija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 razvoju softvera je posebno bitan proces razvoja scenarija - ili priče - koja mu daje svrhu, npr. 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Priča koja predstavlja problem i rješenje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Pouka za podučavanje pojma matematike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Postupak za simulaciju ili demonstraciju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Igra za zabavu ili trening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350000" y="1492349"/>
            <a:ext cx="5618479" cy="46239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Identificiraju se specifikacije dizajna za scenarij animacije, npr. kako se objekti pojavljuju, kreću, govore, komuniciraju itd.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Za planiranje Alice 3 animacije koriste se dvije vrste scenarija :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Vizualni: niz ilustriranih slika koje predstavljaju glavne prizore animacije</a:t>
            </a:r>
          </a:p>
          <a:p>
            <a:pPr lvl="1" algn="just"/>
            <a:r>
              <a:rPr lang="vi-VN" dirty="0">
                <a:latin typeface="Calibri Light" panose="020F0302020204030204" pitchFamily="34" charset="0"/>
                <a:cs typeface="Calibri Light" panose="020F0302020204030204" pitchFamily="34" charset="0"/>
              </a:rPr>
              <a:t>Tekstualni: Detaljan, naručeni popis radnji koje svaki objekt obavlja u svakoj sceni animacije</a:t>
            </a:r>
          </a:p>
          <a:p>
            <a:pPr algn="just"/>
            <a:endParaRPr lang="vi-VN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315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639738" y="6556329"/>
            <a:ext cx="2702495" cy="182880"/>
          </a:xfrm>
        </p:spPr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2536675" y="5652490"/>
            <a:ext cx="333467" cy="182880"/>
          </a:xfrm>
        </p:spPr>
        <p:txBody>
          <a:bodyPr/>
          <a:lstStyle/>
          <a:p>
            <a:fld id="{C51EAA63-D034-42AE-91FA-B13B9518C7B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626870" y="730984"/>
            <a:ext cx="8268969" cy="761365"/>
          </a:xfrm>
        </p:spPr>
        <p:txBody>
          <a:bodyPr/>
          <a:lstStyle/>
          <a:p>
            <a:r>
              <a:rPr lang="pl-PL" dirty="0" smtClean="0"/>
              <a:t>Programiranje, pokretanje i provjera animacije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Nakon završetka tekstualnog scenarija može se programirati animacija u Alice 3 razvojnoj okolini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Prilikom programiranja, provjerava se scenarij u dijelu dizajna objekata i prati redoslijed aktivnosti koje pojedini objekti moraju obavljati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350000" y="1492349"/>
            <a:ext cx="5618479" cy="46239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Kada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nešto u računalnom programu ne funkcionira kako je predviđeno, uzrok je programska </a:t>
            </a:r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pogreška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Uklanjanje pogrešaka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je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proces pronalaženja i uklanjanja takvih pogrešaka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Provjerom animacije prema prihvaćenom tekstualnom scenariju pronalaze se moguće pogreške u programiranju </a:t>
            </a:r>
          </a:p>
          <a:p>
            <a:pPr algn="just"/>
            <a:endParaRPr lang="vi-VN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658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2 D razvojna okolina 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Razvijen na 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King’s College London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(uz podršku tvrtke Oracle)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Služi za savladavanje naprednih koncepata objektno orijentiranog dizajna </a:t>
            </a:r>
          </a:p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Namijenjen starijim učenicima – srednja škola (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Ujedinjeno Kraljevstvo - od 7. razreda osnovne škole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70570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Dvije superklase – </a:t>
            </a: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World, Actor</a:t>
            </a:r>
          </a:p>
          <a:p>
            <a:pPr algn="just"/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World</a:t>
            </a:r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pozadina u kojoj se izvršava scenarij </a:t>
            </a:r>
          </a:p>
          <a:p>
            <a:pPr algn="just"/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Actor</a:t>
            </a:r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– sadrži podklase koje definiraju objekte potrebne za izvršavanje definiranog scenarija</a:t>
            </a:r>
          </a:p>
          <a:p>
            <a:pPr algn="just"/>
            <a:r>
              <a:rPr lang="hr-H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Zvuči jednostavno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?!</a:t>
            </a:r>
            <a:endParaRPr lang="hr-H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82125" y="4067175"/>
            <a:ext cx="1219200" cy="122464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613" y="466725"/>
            <a:ext cx="1576387" cy="157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3100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 – razvojna okolina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4069" y="1961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Svaki projekt je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scenarij 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(engl.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Scenario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vi-VN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87842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Novi scenarij –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Scenario – New Java Scenario </a:t>
            </a:r>
            <a:endParaRPr lang="hr-HR" sz="2400" b="1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16" y="2328408"/>
            <a:ext cx="5504498" cy="378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3975" y="3338295"/>
            <a:ext cx="50958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1004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 – razvojna okolina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4069" y="1696721"/>
            <a:ext cx="5410199" cy="454484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Unutar superklasa World i Actor, realiziraju se podklase koje s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implementiraju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algn="just"/>
            <a:endParaRPr lang="hr-H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Desna tipka miša, </a:t>
            </a: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New subclass </a:t>
            </a:r>
          </a:p>
          <a:p>
            <a:pPr algn="just"/>
            <a:endParaRPr lang="vi-VN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706880"/>
            <a:ext cx="5410198" cy="46019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Nasljeđivanje prototipa uz zadavanje imena (npr. iz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animals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– nova klasa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Pcela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hr-HR" sz="2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480" y="2742346"/>
            <a:ext cx="5289756" cy="168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5768" y="4477485"/>
            <a:ext cx="1823446" cy="1831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1796" y="3149599"/>
            <a:ext cx="5050642" cy="2823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45859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Sadržaj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795931" y="1889760"/>
            <a:ext cx="8861082" cy="4053840"/>
          </a:xfrm>
        </p:spPr>
        <p:txBody>
          <a:bodyPr/>
          <a:lstStyle/>
          <a:p>
            <a:r>
              <a:rPr lang="hr-HR" sz="4000" dirty="0" smtClean="0"/>
              <a:t>Uvod</a:t>
            </a:r>
            <a:endParaRPr lang="en-US" sz="4000" dirty="0" smtClean="0"/>
          </a:p>
          <a:p>
            <a:r>
              <a:rPr lang="hr-HR" sz="4000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Alice 3 </a:t>
            </a:r>
          </a:p>
          <a:p>
            <a:r>
              <a:rPr lang="hr-HR" sz="4000" dirty="0" smtClean="0">
                <a:solidFill>
                  <a:schemeClr val="tx1">
                    <a:lumMod val="40000"/>
                    <a:lumOff val="60000"/>
                  </a:schemeClr>
                </a:solidFill>
              </a:rPr>
              <a:t>Greenfoot</a:t>
            </a:r>
            <a:endParaRPr lang="en-US" sz="4000" dirty="0" smtClean="0">
              <a:solidFill>
                <a:schemeClr val="tx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Pentagon 15"/>
          <p:cNvSpPr/>
          <p:nvPr/>
        </p:nvSpPr>
        <p:spPr>
          <a:xfrm>
            <a:off x="2186329" y="1981200"/>
            <a:ext cx="457200" cy="320040"/>
          </a:xfrm>
          <a:prstGeom prst="homePlate">
            <a:avLst/>
          </a:prstGeom>
          <a:solidFill>
            <a:schemeClr val="tx1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b="1" dirty="0" smtClean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Pentagon 16"/>
          <p:cNvSpPr/>
          <p:nvPr/>
        </p:nvSpPr>
        <p:spPr>
          <a:xfrm>
            <a:off x="2186329" y="2677477"/>
            <a:ext cx="457200" cy="320040"/>
          </a:xfrm>
          <a:prstGeom prst="homePlate">
            <a:avLst/>
          </a:prstGeom>
          <a:solidFill>
            <a:schemeClr val="bg2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8" name="Pentagon 17"/>
          <p:cNvSpPr/>
          <p:nvPr/>
        </p:nvSpPr>
        <p:spPr>
          <a:xfrm>
            <a:off x="2186329" y="3373754"/>
            <a:ext cx="457200" cy="320040"/>
          </a:xfrm>
          <a:prstGeom prst="homePlate">
            <a:avLst/>
          </a:prstGeom>
          <a:solidFill>
            <a:schemeClr val="bg2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" name="Pentagon 18"/>
          <p:cNvSpPr/>
          <p:nvPr/>
        </p:nvSpPr>
        <p:spPr>
          <a:xfrm>
            <a:off x="2186329" y="4070031"/>
            <a:ext cx="457200" cy="320040"/>
          </a:xfrm>
          <a:prstGeom prst="homePlate">
            <a:avLst/>
          </a:prstGeom>
          <a:solidFill>
            <a:schemeClr val="bg2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0" name="Pentagon 19"/>
          <p:cNvSpPr/>
          <p:nvPr/>
        </p:nvSpPr>
        <p:spPr>
          <a:xfrm>
            <a:off x="2186329" y="4766310"/>
            <a:ext cx="457200" cy="320040"/>
          </a:xfrm>
          <a:prstGeom prst="homePlate">
            <a:avLst/>
          </a:prstGeom>
          <a:solidFill>
            <a:schemeClr val="bg2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1600" b="1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20104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 – instanca klase (objekt)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4069" y="1696721"/>
            <a:ext cx="5410199" cy="454484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 postojećem projektu se po potrebi iz podklasa realiziraju njihove instance (objekti)</a:t>
            </a:r>
          </a:p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Desna </a:t>
            </a:r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tipka miša,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new Ime Objekta ()</a:t>
            </a:r>
          </a:p>
          <a:p>
            <a:pPr algn="just"/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Npr. new Pcela () </a:t>
            </a:r>
            <a:endParaRPr lang="hr-HR" sz="2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vi-VN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706880"/>
            <a:ext cx="5410198" cy="46019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Instancirani objekt može izvršiti sve metode iz klase koja g definira</a:t>
            </a:r>
          </a:p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Uređivanje programskog koda klase – desna tipka miša –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Open editor</a:t>
            </a:r>
            <a:endParaRPr lang="hr-HR" sz="2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250" y="4163794"/>
            <a:ext cx="10763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9760" y="3252510"/>
            <a:ext cx="4471670" cy="320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1259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 – Code Editor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4069" y="1696721"/>
            <a:ext cx="5410199" cy="454484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Nasljeđivanje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</a:p>
          <a:p>
            <a:pPr algn="just"/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class </a:t>
            </a:r>
            <a:r>
              <a:rPr lang="en-US" sz="2000" b="1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Pcela</a:t>
            </a:r>
            <a:r>
              <a:rPr lang="en-US" sz="20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extends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smtClean="0">
                <a:solidFill>
                  <a:schemeClr val="accent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Actor</a:t>
            </a:r>
            <a:endParaRPr lang="hr-HR" sz="2000" b="1" dirty="0" smtClean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 algn="just">
              <a:buNone/>
            </a:pPr>
            <a:endParaRPr lang="hr-HR" sz="2000" b="1" dirty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just"/>
            <a:r>
              <a:rPr lang="hr-HR" sz="2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Klasa </a:t>
            </a:r>
            <a:r>
              <a:rPr lang="hr-HR" sz="20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Pcela</a:t>
            </a:r>
            <a:r>
              <a:rPr lang="hr-HR" sz="20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je naša implementacija klase koja nasljeđuje klasu </a:t>
            </a:r>
            <a:r>
              <a:rPr lang="hr-HR" sz="20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Actor </a:t>
            </a:r>
          </a:p>
          <a:p>
            <a:pPr algn="just"/>
            <a:r>
              <a:rPr lang="hr-HR" sz="2000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Ključna metoda -  </a:t>
            </a:r>
            <a:r>
              <a:rPr lang="hr-HR" sz="2000" i="1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act()</a:t>
            </a:r>
          </a:p>
          <a:p>
            <a:pPr algn="just"/>
            <a:r>
              <a:rPr lang="hr-HR" sz="2000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Definira ponašanje objekta kada se pokrene </a:t>
            </a:r>
            <a:r>
              <a:rPr lang="hr-HR" sz="2000" i="1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Act</a:t>
            </a:r>
            <a:r>
              <a:rPr lang="hr-HR" sz="2000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ili </a:t>
            </a:r>
            <a:r>
              <a:rPr lang="hr-HR" sz="2000" i="1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Run</a:t>
            </a:r>
            <a:r>
              <a:rPr lang="hr-HR" sz="2000" dirty="0" smtClean="0">
                <a:solidFill>
                  <a:srgbClr val="493728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u razvojnoj okolini</a:t>
            </a:r>
          </a:p>
          <a:p>
            <a:pPr marL="0" indent="0" algn="just">
              <a:buNone/>
            </a:pPr>
            <a:endParaRPr lang="en-US" sz="2000" b="1" dirty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706880"/>
            <a:ext cx="5410198" cy="46019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Nakon izmjena programskog koda klase, potrebno je pokrenuti prevođenje (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Compile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hr-HR" sz="2400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b="1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2" name="Rectangular Callout 1"/>
          <p:cNvSpPr/>
          <p:nvPr/>
        </p:nvSpPr>
        <p:spPr bwMode="gray">
          <a:xfrm>
            <a:off x="4175760" y="1996440"/>
            <a:ext cx="1727200" cy="365760"/>
          </a:xfrm>
          <a:prstGeom prst="wedgeRectCallout">
            <a:avLst>
              <a:gd name="adj1" fmla="val -21421"/>
              <a:gd name="adj2" fmla="val 104167"/>
            </a:avLst>
          </a:prstGeom>
          <a:noFill/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hr-HR" dirty="0" smtClean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79040" y="2265680"/>
            <a:ext cx="1066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hr-HR" dirty="0" smtClean="0">
                <a:solidFill>
                  <a:srgbClr val="493728"/>
                </a:solidFill>
              </a:rPr>
              <a:t>klasa</a:t>
            </a:r>
          </a:p>
        </p:txBody>
      </p:sp>
      <p:sp>
        <p:nvSpPr>
          <p:cNvPr id="11" name="Rectangular Callout 10"/>
          <p:cNvSpPr/>
          <p:nvPr/>
        </p:nvSpPr>
        <p:spPr bwMode="gray">
          <a:xfrm>
            <a:off x="2377440" y="2179320"/>
            <a:ext cx="1727200" cy="365760"/>
          </a:xfrm>
          <a:prstGeom prst="wedgeRectCallout">
            <a:avLst>
              <a:gd name="adj1" fmla="val -21421"/>
              <a:gd name="adj2" fmla="val 104167"/>
            </a:avLst>
          </a:prstGeom>
          <a:noFill/>
          <a:ln w="15875">
            <a:solidFill>
              <a:schemeClr val="accent2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</a:pPr>
            <a:endParaRPr lang="hr-HR" dirty="0" smtClean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18000" y="2026920"/>
            <a:ext cx="1066800" cy="25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ct val="90000"/>
              </a:lnSpc>
            </a:pPr>
            <a:r>
              <a:rPr lang="hr-HR" dirty="0" smtClean="0">
                <a:solidFill>
                  <a:srgbClr val="493728"/>
                </a:solidFill>
              </a:rPr>
              <a:t>superklasa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9052" y="5340668"/>
            <a:ext cx="19335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1358" y="2545080"/>
            <a:ext cx="3278779" cy="362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5420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504951" y="630555"/>
            <a:ext cx="8029574" cy="889000"/>
          </a:xfrm>
        </p:spPr>
        <p:txBody>
          <a:bodyPr/>
          <a:lstStyle/>
          <a:p>
            <a:r>
              <a:rPr lang="pl-PL" dirty="0" smtClean="0"/>
              <a:t>Greenfoot API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4069" y="1696721"/>
            <a:ext cx="5410199" cy="4544842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Dokumentacija Greenfoot klasa – odabrati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Help / Greenfoot Class Documentation</a:t>
            </a:r>
          </a:p>
          <a:p>
            <a:pPr algn="just"/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 algn="just">
              <a:buNone/>
            </a:pPr>
            <a:endParaRPr lang="en-US" sz="2000" b="1" dirty="0">
              <a:solidFill>
                <a:schemeClr val="accent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246814" y="1706880"/>
            <a:ext cx="5410198" cy="46019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Primjeri korisnih metoda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Greenfoot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klase:</a:t>
            </a:r>
          </a:p>
          <a:p>
            <a:pPr lvl="1" algn="just"/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getRandomNumber</a:t>
            </a:r>
          </a:p>
          <a:p>
            <a:pPr lvl="1" algn="just"/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isKeyDown</a:t>
            </a:r>
          </a:p>
          <a:p>
            <a:pPr lvl="1" algn="just"/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ask</a:t>
            </a:r>
            <a:endParaRPr lang="hr-HR" i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Proučiti bitne metode superklasa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Actor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i </a:t>
            </a: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World</a:t>
            </a:r>
          </a:p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Npr. za Actor: </a:t>
            </a:r>
          </a:p>
          <a:p>
            <a:pPr lvl="1" algn="just"/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ove</a:t>
            </a:r>
          </a:p>
          <a:p>
            <a:pPr lvl="1" algn="just"/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t</a:t>
            </a:r>
            <a:r>
              <a:rPr lang="hr-HR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urn</a:t>
            </a:r>
          </a:p>
          <a:p>
            <a:pPr lvl="1" algn="just"/>
            <a:r>
              <a:rPr lang="hr-HR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isAtEdge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858" y="3237865"/>
            <a:ext cx="39433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14926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6448426" y="2217105"/>
            <a:ext cx="5208588" cy="3651852"/>
          </a:xfr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hr-H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Greenfoot</a:t>
            </a:r>
            <a:endParaRPr lang="en-US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5886450" y="1743666"/>
            <a:ext cx="5781675" cy="39734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Primjer Greenfoot scenarija: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 „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Pauk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” ima ugrađene metode za kretanje gore, dolje, lijevo, desno koje se aktiviraju preko tipkovnice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Objekt „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Muha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” – stoji na pozadini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 slučaju sudara objekata – objekt „</a:t>
            </a:r>
            <a:r>
              <a:rPr lang="vi-VN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Muha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” nestaje </a:t>
            </a:r>
          </a:p>
          <a:p>
            <a:pPr algn="just"/>
            <a:endParaRPr lang="hr-H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1" b="4941"/>
          <a:stretch>
            <a:fillRect/>
          </a:stretch>
        </p:blipFill>
        <p:spPr>
          <a:xfrm>
            <a:off x="144819" y="1743666"/>
            <a:ext cx="5627404" cy="3457575"/>
          </a:xfrm>
        </p:spPr>
      </p:pic>
    </p:spTree>
    <p:extLst>
      <p:ext uri="{BB962C8B-B14F-4D97-AF65-F5344CB8AC3E}">
        <p14:creationId xmlns:p14="http://schemas.microsoft.com/office/powerpoint/2010/main" xmlns="" val="1337101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uk-UA" smtClean="0"/>
              <a:pPr/>
              <a:t>24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550476" y="2055395"/>
            <a:ext cx="6858000" cy="1470025"/>
          </a:xfrm>
        </p:spPr>
        <p:txBody>
          <a:bodyPr/>
          <a:lstStyle/>
          <a:p>
            <a:r>
              <a:rPr lang="hr-HR" dirty="0" smtClean="0"/>
              <a:t>Hvala na pažnji !</a:t>
            </a:r>
            <a:endParaRPr lang="en-US" dirty="0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31812" y="4072696"/>
            <a:ext cx="5257800" cy="62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877" tIns="60939" rIns="121877" bIns="60939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Clr>
                <a:srgbClr val="FF0000"/>
              </a:buClr>
            </a:pPr>
            <a:r>
              <a:rPr lang="en-GB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academy.oracle.com </a:t>
            </a:r>
            <a:endParaRPr lang="en-GB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r:id="rId4"/>
            </a:endParaRPr>
          </a:p>
        </p:txBody>
      </p:sp>
      <p:pic>
        <p:nvPicPr>
          <p:cNvPr id="11" name="Picture 10" descr="ic-Facebook-rgb-wht.pn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2743" y="4784113"/>
            <a:ext cx="548640" cy="548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ic-Instagram-wht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3674" y="4784113"/>
            <a:ext cx="548640" cy="548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5" descr="ic-Twitter-wht.pn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812" y="4784113"/>
            <a:ext cx="548640" cy="548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4605" y="4784113"/>
            <a:ext cx="548640" cy="5486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2288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30028" y="2047814"/>
            <a:ext cx="3079997" cy="1892404"/>
          </a:xfrm>
        </p:spPr>
      </p:pic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4826977" y="1213338"/>
            <a:ext cx="6981092" cy="5073161"/>
          </a:xfrm>
        </p:spPr>
        <p:txBody>
          <a:bodyPr/>
          <a:lstStyle/>
          <a:p>
            <a:pPr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obrazovanje  - </a:t>
            </a:r>
            <a:r>
              <a:rPr lang="hr-H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FER Zagreb 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dr.sc., dipl.ing.el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.)</a:t>
            </a:r>
            <a:endParaRPr lang="hr-H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dugodišnje iskustvo rada u realnom sektoru na softverskim projektima kao razvojni inženjer i voditelj projekata </a:t>
            </a:r>
          </a:p>
          <a:p>
            <a:pPr algn="just"/>
            <a:r>
              <a:rPr lang="hr-H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Veleučilište u Šibeniku </a:t>
            </a:r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– prodekan za poslovanje, profesor na kolegijima vezanim uz softversko inženjerstvo i objektno orijentirano programiranje, Erasmus koordinator, voditelj Erasmus KA1 i KA2 projekata, 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isporuka projekata </a:t>
            </a:r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za gospodarstvo, koordinator ESF projekta Studentski dom Palacin</a:t>
            </a:r>
          </a:p>
          <a:p>
            <a:pPr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vanjski suradnik - predavač na Sveučilištu u Zadru</a:t>
            </a:r>
          </a:p>
          <a:p>
            <a:pPr algn="just"/>
            <a:r>
              <a:rPr lang="hr-HR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Oracle</a:t>
            </a:r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 – Oracle Academy instruktor</a:t>
            </a:r>
          </a:p>
          <a:p>
            <a:pPr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AZVO - član Matičnog povjerenstva za područje tehničkih znanosti Vijeća veleučilišta i visokih škola Republike Hrvatske</a:t>
            </a:r>
          </a:p>
          <a:p>
            <a:pPr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član IEEE 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udruge</a:t>
            </a:r>
          </a:p>
          <a:p>
            <a:pPr algn="just"/>
            <a:r>
              <a:rPr lang="hr-HR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Kontakt: 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  <a:hlinkClick r:id="rId4"/>
              </a:rPr>
              <a:t>frane.urem@vus.hr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hr-HR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O predavaču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7629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790574" y="1752600"/>
            <a:ext cx="5457826" cy="3973482"/>
          </a:xfrm>
        </p:spPr>
        <p:txBody>
          <a:bodyPr/>
          <a:lstStyle/>
          <a:p>
            <a:pPr algn="just"/>
            <a:r>
              <a:rPr lang="en-US" sz="24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Sveučilište</a:t>
            </a:r>
            <a: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Carnegie Mellon</a:t>
            </a:r>
          </a:p>
          <a:p>
            <a:pPr algn="just"/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Idejni tvorac Alice platforme:</a:t>
            </a:r>
          </a:p>
          <a:p>
            <a:pPr algn="just"/>
            <a:r>
              <a:rPr lang="hr-H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rof.  </a:t>
            </a:r>
            <a:r>
              <a:rPr lang="en-US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Randy </a:t>
            </a:r>
            <a:r>
              <a:rPr lang="en-US" sz="24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Pausch</a:t>
            </a:r>
            <a: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algn="just"/>
            <a:r>
              <a:rPr lang="hr-H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1960</a:t>
            </a:r>
            <a: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. – 2007</a:t>
            </a:r>
            <a:r>
              <a:rPr lang="en-US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  <a:endParaRPr 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en-US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„</a:t>
            </a:r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The Last Lecture: </a:t>
            </a:r>
          </a:p>
          <a:p>
            <a:pPr algn="just"/>
            <a:r>
              <a:rPr lang="en-US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    Really Achieving Your Childhood Dreams"</a:t>
            </a:r>
          </a:p>
          <a:p>
            <a:pPr algn="just"/>
            <a:endParaRPr lang="en-US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Alice 3</a:t>
            </a:r>
            <a:endParaRPr lang="en-US" dirty="0"/>
          </a:p>
        </p:txBody>
      </p:sp>
      <p:sp>
        <p:nvSpPr>
          <p:cNvPr id="7" name="Content Placeholder 7"/>
          <p:cNvSpPr txBox="1">
            <a:spLocks/>
          </p:cNvSpPr>
          <p:nvPr/>
        </p:nvSpPr>
        <p:spPr>
          <a:xfrm>
            <a:off x="6437314" y="161045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0753" y="1667673"/>
            <a:ext cx="1438656" cy="2157984"/>
          </a:xfrm>
          <a:prstGeom prst="rect">
            <a:avLst/>
          </a:prstGeom>
        </p:spPr>
      </p:pic>
      <p:sp>
        <p:nvSpPr>
          <p:cNvPr id="10" name="Text Placeholder 2"/>
          <p:cNvSpPr txBox="1">
            <a:spLocks/>
          </p:cNvSpPr>
          <p:nvPr/>
        </p:nvSpPr>
        <p:spPr>
          <a:xfrm>
            <a:off x="6524624" y="1667673"/>
            <a:ext cx="5457826" cy="39734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6210299" y="1743666"/>
            <a:ext cx="5457826" cy="39734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</a:t>
            </a:r>
            <a:r>
              <a:rPr lang="en-US" sz="2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opis</a:t>
            </a:r>
            <a:r>
              <a:rPr lang="en-US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želja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iz</a:t>
            </a:r>
            <a:r>
              <a:rPr lang="en-US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dirty="0" err="1" smtClean="0">
                <a:latin typeface="Calibri Light" panose="020F0302020204030204" pitchFamily="34" charset="0"/>
                <a:cs typeface="Calibri Light" panose="020F0302020204030204" pitchFamily="34" charset="0"/>
              </a:rPr>
              <a:t>djetinjstva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 (4 god):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biti </a:t>
            </a: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u bestežinskom stanju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biti igrač američkog nogometa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napisati članak u enciklopediji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biti kapetan Kirk iz Zvjezdanih staza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osvojiti puno plišanih igračaka u luna parku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hr-HR" sz="2400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biti Disney animator</a:t>
            </a:r>
          </a:p>
          <a:p>
            <a:pPr algn="just"/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86494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6448426" y="2217105"/>
            <a:ext cx="5208588" cy="3651852"/>
          </a:xfrm>
        </p:spPr>
        <p:txBody>
          <a:bodyPr/>
          <a:lstStyle/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hr-H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Alice 3</a:t>
            </a:r>
            <a:endParaRPr lang="en-US" dirty="0"/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5886450" y="1743666"/>
            <a:ext cx="5781675" cy="39734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Uloga programera je nalik ulozi redatelja filma ili video-igre </a:t>
            </a:r>
          </a:p>
          <a:p>
            <a:pPr algn="just"/>
            <a:r>
              <a:rPr lang="hr-H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Temeljni pojmovi </a:t>
            </a:r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(klasa, objekt, metoda, svojstva) – </a:t>
            </a:r>
            <a:r>
              <a:rPr lang="hr-HR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usvajaju se </a:t>
            </a:r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intuitivno</a:t>
            </a:r>
          </a:p>
          <a:p>
            <a:pPr algn="just"/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Dostupno na:</a:t>
            </a:r>
          </a:p>
          <a:p>
            <a:pPr algn="just"/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  <a:hlinkClick r:id="rId3"/>
              </a:rPr>
              <a:t>https://www.alice.org/get-alice/alice-3</a:t>
            </a:r>
            <a:r>
              <a:rPr lang="hr-HR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algn="just"/>
            <a:endParaRPr lang="hr-HR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92" b="8492"/>
          <a:stretch>
            <a:fillRect/>
          </a:stretch>
        </p:blipFill>
        <p:spPr>
          <a:xfrm>
            <a:off x="376407" y="2205297"/>
            <a:ext cx="5309181" cy="3262053"/>
          </a:xfr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3774" y="609164"/>
            <a:ext cx="2046287" cy="97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9522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889000"/>
          </a:xfrm>
        </p:spPr>
        <p:txBody>
          <a:bodyPr/>
          <a:lstStyle/>
          <a:p>
            <a:r>
              <a:rPr lang="pl-PL" dirty="0" smtClean="0"/>
              <a:t>Alice 3 otvaranje novog projekta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marL="754380" indent="-457200">
              <a:spcBef>
                <a:spcPts val="910"/>
              </a:spcBef>
              <a:buClr>
                <a:srgbClr val="A1A1A1"/>
              </a:buClr>
              <a:tabLst>
                <a:tab pos="525780" algn="l"/>
              </a:tabLst>
            </a:pPr>
            <a:r>
              <a:rPr lang="hr-HR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Pokrenite</a:t>
            </a:r>
            <a:r>
              <a:rPr lang="en-US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 Alice 3</a:t>
            </a:r>
          </a:p>
          <a:p>
            <a:pPr marL="754380" indent="-457200">
              <a:spcBef>
                <a:spcPts val="910"/>
              </a:spcBef>
              <a:buClr>
                <a:srgbClr val="A1A1A1"/>
              </a:buClr>
              <a:tabLst>
                <a:tab pos="525780" algn="l"/>
              </a:tabLst>
            </a:pPr>
            <a:r>
              <a:rPr lang="hr-HR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U početnom dijalogu (</a:t>
            </a:r>
            <a:r>
              <a:rPr lang="hr-HR" sz="2400" i="1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Welcome dialog box</a:t>
            </a:r>
            <a:r>
              <a:rPr lang="hr-HR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) odaberite karticu </a:t>
            </a:r>
            <a:r>
              <a:rPr lang="hr-HR" sz="2400" i="1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Blank States</a:t>
            </a:r>
            <a:endParaRPr lang="en-US" sz="2400" i="1" spc="-35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754380" indent="-457200">
              <a:spcBef>
                <a:spcPts val="910"/>
              </a:spcBef>
              <a:buClr>
                <a:srgbClr val="A1A1A1"/>
              </a:buClr>
              <a:tabLst>
                <a:tab pos="525780" algn="l"/>
              </a:tabLst>
            </a:pPr>
            <a:r>
              <a:rPr lang="hr-HR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Odaberite željeni predložak</a:t>
            </a:r>
            <a:r>
              <a:rPr lang="en-US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hr-HR" sz="2400" spc="-35" dirty="0">
                <a:latin typeface="Calibri Light" panose="020F0302020204030204" pitchFamily="34" charset="0"/>
                <a:cs typeface="Calibri Light" panose="020F0302020204030204" pitchFamily="34" charset="0"/>
              </a:rPr>
              <a:t>i potvrdite s OK</a:t>
            </a:r>
            <a:endParaRPr lang="en-US" sz="2400" spc="-35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58281" y="170570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Prijelaz između različitih pogleda je moguć odabirom gumba </a:t>
            </a:r>
            <a:r>
              <a:rPr lang="vi-VN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Edit Code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(iz uređivača scene) ili </a:t>
            </a:r>
            <a:r>
              <a:rPr lang="vi-VN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Setup Scene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(iz uređivača programskog koda).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2005260" y="3385199"/>
            <a:ext cx="4254360" cy="288298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4"/>
          <p:cNvSpPr/>
          <p:nvPr/>
        </p:nvSpPr>
        <p:spPr>
          <a:xfrm>
            <a:off x="6596381" y="3251200"/>
            <a:ext cx="2590800" cy="18491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/>
          <p:cNvSpPr/>
          <p:nvPr/>
        </p:nvSpPr>
        <p:spPr>
          <a:xfrm>
            <a:off x="9344025" y="3639354"/>
            <a:ext cx="2743200" cy="249675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36188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889000"/>
          </a:xfrm>
        </p:spPr>
        <p:txBody>
          <a:bodyPr/>
          <a:lstStyle/>
          <a:p>
            <a:r>
              <a:rPr lang="pl-PL" dirty="0" smtClean="0"/>
              <a:t>Alice 3 scena</a:t>
            </a:r>
            <a:endParaRPr lang="en-US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14229" y="1707713"/>
            <a:ext cx="5410199" cy="4279849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Scena je mjesto na kojem se odvija zamišljena radnja i na kojoj različiti likovi (objekti) tu radnju ostvaruju. </a:t>
            </a:r>
            <a:endParaRPr lang="en-US" sz="2400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58281" y="170570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Vidljiva su tri osnovna dijela</a:t>
            </a:r>
            <a:r>
              <a:rPr lang="it-IT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 algn="just"/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prostor radnje npr. soba, šuma, pustinja …</a:t>
            </a:r>
          </a:p>
          <a:p>
            <a:pPr lvl="1" algn="just"/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nepokretni objekti</a:t>
            </a:r>
          </a:p>
          <a:p>
            <a:pPr lvl="1" algn="just"/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pokretni objekti koji ostvaruju zadanu radnju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object 3"/>
          <p:cNvSpPr/>
          <p:nvPr/>
        </p:nvSpPr>
        <p:spPr>
          <a:xfrm>
            <a:off x="822960" y="2804152"/>
            <a:ext cx="5938520" cy="333195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val Callout 16"/>
          <p:cNvSpPr/>
          <p:nvPr/>
        </p:nvSpPr>
        <p:spPr>
          <a:xfrm>
            <a:off x="924560" y="2899147"/>
            <a:ext cx="1687080" cy="1185303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Soba je prostor u kojem se odvija radnja</a:t>
            </a:r>
            <a:endParaRPr lang="hr-HR" sz="14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8" name="Oval Callout 17"/>
          <p:cNvSpPr/>
          <p:nvPr/>
        </p:nvSpPr>
        <p:spPr>
          <a:xfrm>
            <a:off x="2707120" y="2831288"/>
            <a:ext cx="1687080" cy="820778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Djevojčica je pokretni objekt</a:t>
            </a:r>
            <a:endParaRPr lang="hr-HR" sz="14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9" name="Oval Callout 18"/>
          <p:cNvSpPr/>
          <p:nvPr/>
        </p:nvSpPr>
        <p:spPr>
          <a:xfrm>
            <a:off x="5006917" y="2899147"/>
            <a:ext cx="1754563" cy="869620"/>
          </a:xfrm>
          <a:prstGeom prst="wedgeEllipse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 smtClean="0">
                <a:solidFill>
                  <a:schemeClr val="tx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Polica i lampa su nepokretni objekti</a:t>
            </a:r>
            <a:endParaRPr lang="hr-HR" sz="14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886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588645"/>
          </a:xfrm>
        </p:spPr>
        <p:txBody>
          <a:bodyPr/>
          <a:lstStyle/>
          <a:p>
            <a:r>
              <a:rPr lang="pl-PL" dirty="0" smtClean="0"/>
              <a:t>Alice 3 uređivač scene (</a:t>
            </a:r>
            <a:r>
              <a:rPr lang="pl-PL" i="1" dirty="0" smtClean="0"/>
              <a:t>Scene editor)</a:t>
            </a:r>
            <a:endParaRPr lang="en-US" i="1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6522" y="1390749"/>
            <a:ext cx="5731718" cy="4367516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Scene 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e</a:t>
            </a:r>
            <a:r>
              <a:rPr lang="it-IT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ditor </a:t>
            </a:r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se sastoji od:</a:t>
            </a:r>
          </a:p>
          <a:p>
            <a:pPr lvl="1" algn="just"/>
            <a:r>
              <a:rPr lang="hr-HR" dirty="0">
                <a:latin typeface="Calibri Light" panose="020F0302020204030204" pitchFamily="34" charset="0"/>
                <a:cs typeface="Calibri Light" panose="020F0302020204030204" pitchFamily="34" charset="0"/>
              </a:rPr>
              <a:t>d</a:t>
            </a:r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ijela </a:t>
            </a:r>
            <a:r>
              <a:rPr lang="it-IT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za </a:t>
            </a:r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podešavanje scene (</a:t>
            </a:r>
            <a:r>
              <a:rPr lang="it-IT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Scene Setup</a:t>
            </a:r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)</a:t>
            </a:r>
          </a:p>
          <a:p>
            <a:pPr lvl="1" algn="just"/>
            <a:r>
              <a:rPr lang="hr-HR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g</a:t>
            </a:r>
            <a:r>
              <a:rPr lang="it-IT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alerija </a:t>
            </a:r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objekata (</a:t>
            </a:r>
            <a:r>
              <a:rPr lang="it-IT" i="1" dirty="0">
                <a:latin typeface="Calibri Light" panose="020F0302020204030204" pitchFamily="34" charset="0"/>
                <a:cs typeface="Calibri Light" panose="020F0302020204030204" pitchFamily="34" charset="0"/>
              </a:rPr>
              <a:t>Gallery</a:t>
            </a:r>
            <a:r>
              <a:rPr lang="it-IT" dirty="0">
                <a:latin typeface="Calibri Light" panose="020F0302020204030204" pitchFamily="34" charset="0"/>
                <a:cs typeface="Calibri Light" panose="020F0302020204030204" pitchFamily="34" charset="0"/>
              </a:rPr>
              <a:t> )</a:t>
            </a: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89308" y="139074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" name="object 4"/>
          <p:cNvSpPr/>
          <p:nvPr/>
        </p:nvSpPr>
        <p:spPr>
          <a:xfrm>
            <a:off x="2685809" y="3108960"/>
            <a:ext cx="6577571" cy="31929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5"/>
          <p:cNvSpPr/>
          <p:nvPr/>
        </p:nvSpPr>
        <p:spPr>
          <a:xfrm>
            <a:off x="2627936" y="2903375"/>
            <a:ext cx="6577571" cy="2141065"/>
          </a:xfrm>
          <a:custGeom>
            <a:avLst/>
            <a:gdLst/>
            <a:ahLst/>
            <a:cxnLst/>
            <a:rect l="l" t="t" r="r" b="b"/>
            <a:pathLst>
              <a:path w="5123180" h="1720214">
                <a:moveTo>
                  <a:pt x="0" y="0"/>
                </a:moveTo>
                <a:lnTo>
                  <a:pt x="5122684" y="0"/>
                </a:lnTo>
                <a:lnTo>
                  <a:pt x="5122684" y="1719668"/>
                </a:lnTo>
                <a:lnTo>
                  <a:pt x="0" y="1719668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7"/>
          <p:cNvSpPr/>
          <p:nvPr/>
        </p:nvSpPr>
        <p:spPr>
          <a:xfrm>
            <a:off x="2666563" y="5242529"/>
            <a:ext cx="6538945" cy="1013492"/>
          </a:xfrm>
          <a:custGeom>
            <a:avLst/>
            <a:gdLst/>
            <a:ahLst/>
            <a:cxnLst/>
            <a:rect l="l" t="t" r="r" b="b"/>
            <a:pathLst>
              <a:path w="5123180" h="1059179">
                <a:moveTo>
                  <a:pt x="0" y="0"/>
                </a:moveTo>
                <a:lnTo>
                  <a:pt x="5122684" y="0"/>
                </a:lnTo>
                <a:lnTo>
                  <a:pt x="5122684" y="1058849"/>
                </a:lnTo>
                <a:lnTo>
                  <a:pt x="0" y="1058849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6"/>
          <p:cNvSpPr/>
          <p:nvPr/>
        </p:nvSpPr>
        <p:spPr>
          <a:xfrm>
            <a:off x="6497320" y="1732280"/>
            <a:ext cx="762000" cy="325120"/>
          </a:xfrm>
          <a:custGeom>
            <a:avLst/>
            <a:gdLst/>
            <a:ahLst/>
            <a:cxnLst/>
            <a:rect l="l" t="t" r="r" b="b"/>
            <a:pathLst>
              <a:path w="557529" h="172719">
                <a:moveTo>
                  <a:pt x="0" y="0"/>
                </a:moveTo>
                <a:lnTo>
                  <a:pt x="556907" y="0"/>
                </a:lnTo>
                <a:lnTo>
                  <a:pt x="556907" y="172110"/>
                </a:lnTo>
                <a:lnTo>
                  <a:pt x="0" y="17211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8"/>
          <p:cNvSpPr/>
          <p:nvPr/>
        </p:nvSpPr>
        <p:spPr>
          <a:xfrm>
            <a:off x="6400800" y="2282254"/>
            <a:ext cx="914400" cy="308546"/>
          </a:xfrm>
          <a:custGeom>
            <a:avLst/>
            <a:gdLst/>
            <a:ahLst/>
            <a:cxnLst/>
            <a:rect l="l" t="t" r="r" b="b"/>
            <a:pathLst>
              <a:path w="557529" h="172719">
                <a:moveTo>
                  <a:pt x="0" y="0"/>
                </a:moveTo>
                <a:lnTo>
                  <a:pt x="556907" y="0"/>
                </a:lnTo>
                <a:lnTo>
                  <a:pt x="556907" y="172110"/>
                </a:lnTo>
                <a:lnTo>
                  <a:pt x="0" y="172110"/>
                </a:lnTo>
                <a:lnTo>
                  <a:pt x="0" y="0"/>
                </a:lnTo>
                <a:close/>
              </a:path>
            </a:pathLst>
          </a:custGeom>
          <a:ln w="38100">
            <a:solidFill>
              <a:srgbClr val="00B05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2187336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dirty="0" smtClean="0"/>
              <a:t>Public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EAA63-D034-42AE-91FA-B13B9518C7B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494791" y="508635"/>
            <a:ext cx="8029574" cy="588645"/>
          </a:xfrm>
        </p:spPr>
        <p:txBody>
          <a:bodyPr/>
          <a:lstStyle/>
          <a:p>
            <a:r>
              <a:rPr lang="pl-PL" dirty="0" smtClean="0"/>
              <a:t>Alice 3 klase</a:t>
            </a:r>
            <a:endParaRPr lang="en-US" i="1" dirty="0"/>
          </a:p>
        </p:txBody>
      </p:sp>
      <p:sp>
        <p:nvSpPr>
          <p:cNvPr id="10" name="Content Placeholder 6"/>
          <p:cNvSpPr>
            <a:spLocks noGrp="1"/>
          </p:cNvSpPr>
          <p:nvPr>
            <p:ph sz="half" idx="4294967295"/>
          </p:nvPr>
        </p:nvSpPr>
        <p:spPr>
          <a:xfrm>
            <a:off x="506522" y="1390749"/>
            <a:ext cx="8109158" cy="4367516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Klasa je predložak koji opisuje objekt. Svi objekti sadrže svojstva klase. 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it-IT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Može </a:t>
            </a:r>
            <a:r>
              <a:rPr lang="it-IT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se reći da klasa daje upute Alice 3 razvojnoj okolini kako će se objekt pojaviti unutar scene i što sve može raditi</a:t>
            </a:r>
            <a:r>
              <a:rPr lang="it-IT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.</a:t>
            </a:r>
            <a:endParaRPr lang="hr-HR" sz="2400" dirty="0" smtClean="0"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just"/>
            <a:r>
              <a:rPr lang="hr-HR" sz="2400" b="1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Primjer</a:t>
            </a:r>
            <a:r>
              <a:rPr lang="hr-HR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: </a:t>
            </a:r>
            <a:r>
              <a:rPr lang="vi-VN" sz="240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Klasa </a:t>
            </a:r>
            <a:r>
              <a:rPr lang="vi-VN" sz="2400" dirty="0">
                <a:latin typeface="Calibri Light" panose="020F0302020204030204" pitchFamily="34" charset="0"/>
                <a:cs typeface="Calibri Light" panose="020F0302020204030204" pitchFamily="34" charset="0"/>
              </a:rPr>
              <a:t>Alice je podklasa Biped (dvonošci) klase. Na slici su vidljive dvije verzije Alice klase.  Svaka od njih nasljeđuje svojstva Biped (dvonošci) klase (npr. hodanje na dvije noge), a stala svojstva se mogu razlikovati (npr. odjeća, boja kose …)</a:t>
            </a:r>
          </a:p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6589308" y="1390749"/>
            <a:ext cx="5410198" cy="443039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0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173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459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it-IT" sz="2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object 4"/>
          <p:cNvSpPr/>
          <p:nvPr/>
        </p:nvSpPr>
        <p:spPr>
          <a:xfrm>
            <a:off x="3090545" y="4381842"/>
            <a:ext cx="7458075" cy="17294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028738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M&amp;A Communications PPT Module">
  <a:themeElements>
    <a:clrScheme name="Oracle Brand Presentation Color Palette 1">
      <a:dk1>
        <a:srgbClr val="58595B"/>
      </a:dk1>
      <a:lt1>
        <a:srgbClr val="FFFFFF"/>
      </a:lt1>
      <a:dk2>
        <a:srgbClr val="374A58"/>
      </a:dk2>
      <a:lt2>
        <a:srgbClr val="C8D9DE"/>
      </a:lt2>
      <a:accent1>
        <a:srgbClr val="F80000"/>
      </a:accent1>
      <a:accent2>
        <a:srgbClr val="8EADBF"/>
      </a:accent2>
      <a:accent3>
        <a:srgbClr val="FF8D14"/>
      </a:accent3>
      <a:accent4>
        <a:srgbClr val="007395"/>
      </a:accent4>
      <a:accent5>
        <a:srgbClr val="A52641"/>
      </a:accent5>
      <a:accent6>
        <a:srgbClr val="3A913F"/>
      </a:accent6>
      <a:hlink>
        <a:srgbClr val="007395"/>
      </a:hlink>
      <a:folHlink>
        <a:srgbClr val="00739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2"/>
        </a:solidFill>
        <a:ln w="15875">
          <a:solidFill>
            <a:schemeClr val="accent2"/>
          </a:solidFill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2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racle_Master_16x9_2018.potx" id="{E74E53F1-F83F-7943-A331-BF8C16158E36}" vid="{BA1A1CF3-0DBF-6546-B291-D1E5185D08AB}"/>
    </a:ext>
  </a:extLst>
</a:theme>
</file>

<file path=ppt/theme/theme2.xml><?xml version="1.0" encoding="utf-8"?>
<a:theme xmlns:a="http://schemas.openxmlformats.org/drawingml/2006/main" name="Office Theme">
  <a:themeElements>
    <a:clrScheme name="Oracle">
      <a:dk1>
        <a:srgbClr val="58595B"/>
      </a:dk1>
      <a:lt1>
        <a:srgbClr val="FFFFFF"/>
      </a:lt1>
      <a:dk2>
        <a:srgbClr val="374A58"/>
      </a:dk2>
      <a:lt2>
        <a:srgbClr val="C8D9DE"/>
      </a:lt2>
      <a:accent1>
        <a:srgbClr val="F80000"/>
      </a:accent1>
      <a:accent2>
        <a:srgbClr val="8EADBF"/>
      </a:accent2>
      <a:accent3>
        <a:srgbClr val="FF8D14"/>
      </a:accent3>
      <a:accent4>
        <a:srgbClr val="007395"/>
      </a:accent4>
      <a:accent5>
        <a:srgbClr val="A52641"/>
      </a:accent5>
      <a:accent6>
        <a:srgbClr val="3A913F"/>
      </a:accent6>
      <a:hlink>
        <a:srgbClr val="1F4F82"/>
      </a:hlink>
      <a:folHlink>
        <a:srgbClr val="8A8C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racle">
      <a:dk1>
        <a:srgbClr val="58595B"/>
      </a:dk1>
      <a:lt1>
        <a:srgbClr val="FFFFFF"/>
      </a:lt1>
      <a:dk2>
        <a:srgbClr val="374A58"/>
      </a:dk2>
      <a:lt2>
        <a:srgbClr val="C8D9DE"/>
      </a:lt2>
      <a:accent1>
        <a:srgbClr val="F80000"/>
      </a:accent1>
      <a:accent2>
        <a:srgbClr val="8EADBF"/>
      </a:accent2>
      <a:accent3>
        <a:srgbClr val="FF8D14"/>
      </a:accent3>
      <a:accent4>
        <a:srgbClr val="007395"/>
      </a:accent4>
      <a:accent5>
        <a:srgbClr val="A52641"/>
      </a:accent5>
      <a:accent6>
        <a:srgbClr val="3A913F"/>
      </a:accent6>
      <a:hlink>
        <a:srgbClr val="1F4F82"/>
      </a:hlink>
      <a:folHlink>
        <a:srgbClr val="8A8C8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Oracle_Master_16x9_2018</Template>
  <TotalTime>4868</TotalTime>
  <Words>1379</Words>
  <Application>Microsoft Office PowerPoint</Application>
  <PresentationFormat>Custom</PresentationFormat>
  <Paragraphs>250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M&amp;A Communications PPT Module</vt:lpstr>
      <vt:lpstr>Radionica Alice &amp; Greenfoot</vt:lpstr>
      <vt:lpstr>Sadržaj</vt:lpstr>
      <vt:lpstr>O predavaču</vt:lpstr>
      <vt:lpstr>Alice 3</vt:lpstr>
      <vt:lpstr>Alice 3</vt:lpstr>
      <vt:lpstr>Alice 3 otvaranje novog projekta</vt:lpstr>
      <vt:lpstr>Alice 3 scena</vt:lpstr>
      <vt:lpstr>Alice 3 uređivač scene (Scene editor)</vt:lpstr>
      <vt:lpstr>Alice 3 klase</vt:lpstr>
      <vt:lpstr>Alice 3 galerija objekata</vt:lpstr>
      <vt:lpstr>Alice 3 dodavanje objekta na scenu</vt:lpstr>
      <vt:lpstr>Alice 3 uređivač programskog koda (Code editor)</vt:lpstr>
      <vt:lpstr>Alice 3 zadavanje parametara naredbi</vt:lpstr>
      <vt:lpstr>Rješavanje problema</vt:lpstr>
      <vt:lpstr>Definicija i razvoj scenarija</vt:lpstr>
      <vt:lpstr>Programiranje, pokretanje i provjera animacije</vt:lpstr>
      <vt:lpstr>Greenfoot</vt:lpstr>
      <vt:lpstr>Greenfoot – razvojna okolina</vt:lpstr>
      <vt:lpstr>Greenfoot – razvojna okolina</vt:lpstr>
      <vt:lpstr>Greenfoot – instanca klase (objekt)</vt:lpstr>
      <vt:lpstr>Greenfoot – Code Editor</vt:lpstr>
      <vt:lpstr>Greenfoot API</vt:lpstr>
      <vt:lpstr>Greenfoot</vt:lpstr>
      <vt:lpstr>Hvala na pažnji !</vt:lpstr>
    </vt:vector>
  </TitlesOfParts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Themed Module</dc:title>
  <dc:creator>rdinansc</dc:creator>
  <cp:lastModifiedBy>acapkovic</cp:lastModifiedBy>
  <cp:revision>144</cp:revision>
  <cp:lastPrinted>2018-08-02T23:30:36Z</cp:lastPrinted>
  <dcterms:created xsi:type="dcterms:W3CDTF">2018-07-31T01:00:02Z</dcterms:created>
  <dcterms:modified xsi:type="dcterms:W3CDTF">2019-05-07T08:51:28Z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4753136</vt:lpwstr>
  </property>
  <property fmtid="{D5CDD505-2E9C-101B-9397-08002B2CF9AE}" pid="3" name="NXPowerLiteSettings">
    <vt:lpwstr>F98007B004F000</vt:lpwstr>
  </property>
  <property fmtid="{D5CDD505-2E9C-101B-9397-08002B2CF9AE}" pid="4" name="NXPowerLiteVersion">
    <vt:lpwstr>D6.2.10</vt:lpwstr>
  </property>
</Properties>
</file>