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36"/>
  </p:notesMasterIdLst>
  <p:handoutMasterIdLst>
    <p:handoutMasterId r:id="rId37"/>
  </p:handoutMasterIdLst>
  <p:sldIdLst>
    <p:sldId id="304" r:id="rId2"/>
    <p:sldId id="315" r:id="rId3"/>
    <p:sldId id="325" r:id="rId4"/>
    <p:sldId id="349" r:id="rId5"/>
    <p:sldId id="305" r:id="rId6"/>
    <p:sldId id="351" r:id="rId7"/>
    <p:sldId id="329" r:id="rId8"/>
    <p:sldId id="330" r:id="rId9"/>
    <p:sldId id="333" r:id="rId10"/>
    <p:sldId id="334" r:id="rId11"/>
    <p:sldId id="335" r:id="rId12"/>
    <p:sldId id="336" r:id="rId13"/>
    <p:sldId id="338" r:id="rId14"/>
    <p:sldId id="339" r:id="rId15"/>
    <p:sldId id="340" r:id="rId16"/>
    <p:sldId id="341" r:id="rId17"/>
    <p:sldId id="303" r:id="rId18"/>
    <p:sldId id="290" r:id="rId19"/>
    <p:sldId id="288" r:id="rId20"/>
    <p:sldId id="342" r:id="rId21"/>
    <p:sldId id="291" r:id="rId22"/>
    <p:sldId id="294" r:id="rId23"/>
    <p:sldId id="308" r:id="rId24"/>
    <p:sldId id="295" r:id="rId25"/>
    <p:sldId id="296" r:id="rId26"/>
    <p:sldId id="297" r:id="rId27"/>
    <p:sldId id="298" r:id="rId28"/>
    <p:sldId id="309" r:id="rId29"/>
    <p:sldId id="310" r:id="rId30"/>
    <p:sldId id="347" r:id="rId31"/>
    <p:sldId id="346" r:id="rId32"/>
    <p:sldId id="345" r:id="rId33"/>
    <p:sldId id="344" r:id="rId34"/>
    <p:sldId id="324" r:id="rId35"/>
  </p:sldIdLst>
  <p:sldSz cx="9144000" cy="6858000" type="screen4x3"/>
  <p:notesSz cx="6858000" cy="91440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C0C0C0"/>
    <a:srgbClr val="3333FF"/>
    <a:srgbClr val="0000FF"/>
    <a:srgbClr val="0066FF"/>
    <a:srgbClr val="CC3300"/>
    <a:srgbClr val="9900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142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76D3B-1780-4029-B9F2-14C57AFCC93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F4F10CC-14B7-4E7E-9BBB-7EAEC400C20C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ln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hr-HR" sz="1600" b="1" dirty="0" smtClean="0">
              <a:solidFill>
                <a:srgbClr val="00206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rPr>
            <a:t>Donesena je Mreža regionalnih centara kompetentnosti u strukovnom obrazovanju </a:t>
          </a:r>
          <a:endParaRPr lang="en-GB" sz="1600" b="1" dirty="0">
            <a:solidFill>
              <a:srgbClr val="002060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78A3C678-39B6-4A5C-BCF1-B9489D070540}" type="parTrans" cxnId="{CB844047-0B7A-4A49-844F-8F17348924F7}">
      <dgm:prSet/>
      <dgm:spPr/>
      <dgm:t>
        <a:bodyPr/>
        <a:lstStyle/>
        <a:p>
          <a:endParaRPr lang="en-GB" b="1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94F34CE-11ED-4DAB-ACC0-1C4A853DA00A}" type="sibTrans" cxnId="{CB844047-0B7A-4A49-844F-8F17348924F7}">
      <dgm:prSet/>
      <dgm:spPr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en-GB" b="1">
            <a:solidFill>
              <a:sysClr val="window" lastClr="FFFFFF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9B8E90C-F02B-46FE-83FD-6C27D3A84212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hr-HR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Imenovano je 25 ustanova za strukovno obrazovanje regionalnim centrima kompetentnosti </a:t>
          </a:r>
          <a:endParaRPr lang="en-US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B584D-DCB5-40AF-8388-5187606C3C1D}" type="parTrans" cxnId="{C0765D2B-5ADD-495A-977A-3676D7C6AC8E}">
      <dgm:prSet/>
      <dgm:spPr/>
      <dgm:t>
        <a:bodyPr/>
        <a:lstStyle/>
        <a:p>
          <a:endParaRPr lang="en-US"/>
        </a:p>
      </dgm:t>
    </dgm:pt>
    <dgm:pt modelId="{DEC927B8-2627-474F-8426-237D6CE60BAF}" type="sibTrans" cxnId="{C0765D2B-5ADD-495A-977A-3676D7C6AC8E}">
      <dgm:prSet/>
      <dgm:spPr>
        <a:solidFill>
          <a:schemeClr val="accent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en-US"/>
        </a:p>
      </dgm:t>
    </dgm:pt>
    <dgm:pt modelId="{C3E6A215-3448-4AC7-9825-8B9B776278A5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hr-HR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Odluka o imenovanju regionalnih centara predstavlja osnovu za provedbu natječaja sredstvima strukturnih fondova EU </a:t>
          </a:r>
          <a:endParaRPr lang="en-US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4CC5A0-C210-4266-94C6-D2556280A42E}" type="parTrans" cxnId="{8A76FD6A-C18E-45C8-B079-C2E4E989CCE4}">
      <dgm:prSet/>
      <dgm:spPr/>
      <dgm:t>
        <a:bodyPr/>
        <a:lstStyle/>
        <a:p>
          <a:endParaRPr lang="en-US"/>
        </a:p>
      </dgm:t>
    </dgm:pt>
    <dgm:pt modelId="{517C32AF-4A7B-4750-9F90-8BA33284CAE4}" type="sibTrans" cxnId="{8A76FD6A-C18E-45C8-B079-C2E4E989CCE4}">
      <dgm:prSet/>
      <dgm:spPr/>
      <dgm:t>
        <a:bodyPr/>
        <a:lstStyle/>
        <a:p>
          <a:endParaRPr lang="en-US"/>
        </a:p>
      </dgm:t>
    </dgm:pt>
    <dgm:pt modelId="{3748C8F8-63C4-4D0B-AF51-817F5D707BF2}" type="pres">
      <dgm:prSet presAssocID="{7E976D3B-1780-4029-B9F2-14C57AFCC93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B21A982-B31C-4971-B1C5-9A17D4EBC176}" type="pres">
      <dgm:prSet presAssocID="{2F4F10CC-14B7-4E7E-9BBB-7EAEC400C20C}" presName="node" presStyleLbl="node1" presStyleIdx="0" presStyleCnt="3" custScaleX="121361" custScaleY="94188" custLinFactNeighborX="10760">
        <dgm:presLayoutVars>
          <dgm:bulletEnabled val="1"/>
        </dgm:presLayoutVars>
      </dgm:prSet>
      <dgm:spPr>
        <a:xfrm>
          <a:off x="4539" y="343343"/>
          <a:ext cx="1407169" cy="1866013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CA83B5C8-CE14-4025-B2F6-3FFA1A3D537E}" type="pres">
      <dgm:prSet presAssocID="{994F34CE-11ED-4DAB-ACC0-1C4A853DA00A}" presName="sibTrans" presStyleLbl="sibTrans2D1" presStyleIdx="0" presStyleCnt="2" custLinFactNeighborX="482"/>
      <dgm:spPr>
        <a:xfrm>
          <a:off x="1552426" y="1101860"/>
          <a:ext cx="298320" cy="34897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GB"/>
        </a:p>
      </dgm:t>
    </dgm:pt>
    <dgm:pt modelId="{50C8ABCB-3F5E-4E17-9297-03F7C658896C}" type="pres">
      <dgm:prSet presAssocID="{994F34CE-11ED-4DAB-ACC0-1C4A853DA00A}" presName="connectorText" presStyleLbl="sibTrans2D1" presStyleIdx="0" presStyleCnt="2"/>
      <dgm:spPr/>
      <dgm:t>
        <a:bodyPr/>
        <a:lstStyle/>
        <a:p>
          <a:endParaRPr lang="en-GB"/>
        </a:p>
      </dgm:t>
    </dgm:pt>
    <dgm:pt modelId="{8770B3C4-BEF5-4910-BD2D-3FA1C29DDD08}" type="pres">
      <dgm:prSet presAssocID="{39B8E90C-F02B-46FE-83FD-6C27D3A8421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D60D1-840D-43FA-8D8A-529057148037}" type="pres">
      <dgm:prSet presAssocID="{DEC927B8-2627-474F-8426-237D6CE60BAF}" presName="sibTrans" presStyleLbl="sibTrans2D1" presStyleIdx="1" presStyleCnt="2"/>
      <dgm:spPr/>
      <dgm:t>
        <a:bodyPr/>
        <a:lstStyle/>
        <a:p>
          <a:endParaRPr lang="en-US"/>
        </a:p>
      </dgm:t>
    </dgm:pt>
    <dgm:pt modelId="{20F2E6E8-EB9E-4E6A-B361-27FF07109767}" type="pres">
      <dgm:prSet presAssocID="{DEC927B8-2627-474F-8426-237D6CE60BAF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01CE20C9-512F-4E51-8DCB-102FFCA4C39E}" type="pres">
      <dgm:prSet presAssocID="{C3E6A215-3448-4AC7-9825-8B9B776278A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76FD6A-C18E-45C8-B079-C2E4E989CCE4}" srcId="{7E976D3B-1780-4029-B9F2-14C57AFCC936}" destId="{C3E6A215-3448-4AC7-9825-8B9B776278A5}" srcOrd="2" destOrd="0" parTransId="{944CC5A0-C210-4266-94C6-D2556280A42E}" sibTransId="{517C32AF-4A7B-4750-9F90-8BA33284CAE4}"/>
    <dgm:cxn modelId="{A7867E1A-FE35-4832-9892-D6FD9803B5D5}" type="presOf" srcId="{994F34CE-11ED-4DAB-ACC0-1C4A853DA00A}" destId="{50C8ABCB-3F5E-4E17-9297-03F7C658896C}" srcOrd="1" destOrd="0" presId="urn:microsoft.com/office/officeart/2005/8/layout/process1"/>
    <dgm:cxn modelId="{CB844047-0B7A-4A49-844F-8F17348924F7}" srcId="{7E976D3B-1780-4029-B9F2-14C57AFCC936}" destId="{2F4F10CC-14B7-4E7E-9BBB-7EAEC400C20C}" srcOrd="0" destOrd="0" parTransId="{78A3C678-39B6-4A5C-BCF1-B9489D070540}" sibTransId="{994F34CE-11ED-4DAB-ACC0-1C4A853DA00A}"/>
    <dgm:cxn modelId="{AD1EC1F8-F7F7-4938-B049-5FB8D1D76D1D}" type="presOf" srcId="{2F4F10CC-14B7-4E7E-9BBB-7EAEC400C20C}" destId="{3B21A982-B31C-4971-B1C5-9A17D4EBC176}" srcOrd="0" destOrd="0" presId="urn:microsoft.com/office/officeart/2005/8/layout/process1"/>
    <dgm:cxn modelId="{946678D9-657B-4B8F-B6E7-BF8153D49392}" type="presOf" srcId="{C3E6A215-3448-4AC7-9825-8B9B776278A5}" destId="{01CE20C9-512F-4E51-8DCB-102FFCA4C39E}" srcOrd="0" destOrd="0" presId="urn:microsoft.com/office/officeart/2005/8/layout/process1"/>
    <dgm:cxn modelId="{44FD0DB7-612C-4550-99A8-7006B30F71B1}" type="presOf" srcId="{39B8E90C-F02B-46FE-83FD-6C27D3A84212}" destId="{8770B3C4-BEF5-4910-BD2D-3FA1C29DDD08}" srcOrd="0" destOrd="0" presId="urn:microsoft.com/office/officeart/2005/8/layout/process1"/>
    <dgm:cxn modelId="{A3320AC9-C0E5-4E3F-9A64-D7BA4944C437}" type="presOf" srcId="{994F34CE-11ED-4DAB-ACC0-1C4A853DA00A}" destId="{CA83B5C8-CE14-4025-B2F6-3FFA1A3D537E}" srcOrd="0" destOrd="0" presId="urn:microsoft.com/office/officeart/2005/8/layout/process1"/>
    <dgm:cxn modelId="{C4BA872A-741D-4CAD-929B-644D19C0C844}" type="presOf" srcId="{7E976D3B-1780-4029-B9F2-14C57AFCC936}" destId="{3748C8F8-63C4-4D0B-AF51-817F5D707BF2}" srcOrd="0" destOrd="0" presId="urn:microsoft.com/office/officeart/2005/8/layout/process1"/>
    <dgm:cxn modelId="{9426C5A3-6B7F-4156-B2A8-E3202AD8F22C}" type="presOf" srcId="{DEC927B8-2627-474F-8426-237D6CE60BAF}" destId="{27FD60D1-840D-43FA-8D8A-529057148037}" srcOrd="0" destOrd="0" presId="urn:microsoft.com/office/officeart/2005/8/layout/process1"/>
    <dgm:cxn modelId="{9AEC14E8-5D8B-4CEF-AF44-2AB96E3A7C8C}" type="presOf" srcId="{DEC927B8-2627-474F-8426-237D6CE60BAF}" destId="{20F2E6E8-EB9E-4E6A-B361-27FF07109767}" srcOrd="1" destOrd="0" presId="urn:microsoft.com/office/officeart/2005/8/layout/process1"/>
    <dgm:cxn modelId="{C0765D2B-5ADD-495A-977A-3676D7C6AC8E}" srcId="{7E976D3B-1780-4029-B9F2-14C57AFCC936}" destId="{39B8E90C-F02B-46FE-83FD-6C27D3A84212}" srcOrd="1" destOrd="0" parTransId="{58AB584D-DCB5-40AF-8388-5187606C3C1D}" sibTransId="{DEC927B8-2627-474F-8426-237D6CE60BAF}"/>
    <dgm:cxn modelId="{FA853C63-F507-48CE-A329-8D28C77DD497}" type="presParOf" srcId="{3748C8F8-63C4-4D0B-AF51-817F5D707BF2}" destId="{3B21A982-B31C-4971-B1C5-9A17D4EBC176}" srcOrd="0" destOrd="0" presId="urn:microsoft.com/office/officeart/2005/8/layout/process1"/>
    <dgm:cxn modelId="{18B1C9D4-0316-4DA3-B9EA-9578A280E931}" type="presParOf" srcId="{3748C8F8-63C4-4D0B-AF51-817F5D707BF2}" destId="{CA83B5C8-CE14-4025-B2F6-3FFA1A3D537E}" srcOrd="1" destOrd="0" presId="urn:microsoft.com/office/officeart/2005/8/layout/process1"/>
    <dgm:cxn modelId="{5920C36E-6F6A-43A0-B73A-AF9A08AF5D2A}" type="presParOf" srcId="{CA83B5C8-CE14-4025-B2F6-3FFA1A3D537E}" destId="{50C8ABCB-3F5E-4E17-9297-03F7C658896C}" srcOrd="0" destOrd="0" presId="urn:microsoft.com/office/officeart/2005/8/layout/process1"/>
    <dgm:cxn modelId="{1693D691-A259-4B16-AFCB-8EA7D0D5C460}" type="presParOf" srcId="{3748C8F8-63C4-4D0B-AF51-817F5D707BF2}" destId="{8770B3C4-BEF5-4910-BD2D-3FA1C29DDD08}" srcOrd="2" destOrd="0" presId="urn:microsoft.com/office/officeart/2005/8/layout/process1"/>
    <dgm:cxn modelId="{0C086C83-4F43-41CC-8670-203966931EC1}" type="presParOf" srcId="{3748C8F8-63C4-4D0B-AF51-817F5D707BF2}" destId="{27FD60D1-840D-43FA-8D8A-529057148037}" srcOrd="3" destOrd="0" presId="urn:microsoft.com/office/officeart/2005/8/layout/process1"/>
    <dgm:cxn modelId="{7B2A08B8-8D1E-43A6-9852-06B972E5E626}" type="presParOf" srcId="{27FD60D1-840D-43FA-8D8A-529057148037}" destId="{20F2E6E8-EB9E-4E6A-B361-27FF07109767}" srcOrd="0" destOrd="0" presId="urn:microsoft.com/office/officeart/2005/8/layout/process1"/>
    <dgm:cxn modelId="{42C054E5-62C7-479E-AE5E-8B628680FCF3}" type="presParOf" srcId="{3748C8F8-63C4-4D0B-AF51-817F5D707BF2}" destId="{01CE20C9-512F-4E51-8DCB-102FFCA4C39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F682AC-F7F0-4117-81A0-DD286123B380}" type="doc">
      <dgm:prSet loTypeId="urn:microsoft.com/office/officeart/2005/8/layout/vList6" loCatId="process" qsTypeId="urn:microsoft.com/office/officeart/2009/2/quickstyle/3d8" qsCatId="3D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59470467-FB17-42A6-8508-4D76B1887AEB}">
      <dgm:prSet phldrT="[Tekst]" custT="1"/>
      <dgm:spPr/>
      <dgm:t>
        <a:bodyPr/>
        <a:lstStyle/>
        <a:p>
          <a:r>
            <a:rPr lang="hr-HR" sz="20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ESF sredstva</a:t>
          </a:r>
        </a:p>
        <a:p>
          <a:r>
            <a:rPr lang="hr-HR" sz="20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(EU i nacionalna sredstva u DP-u)</a:t>
          </a:r>
          <a:endParaRPr lang="hr-HR" sz="2000" dirty="0"/>
        </a:p>
      </dgm:t>
    </dgm:pt>
    <dgm:pt modelId="{CC8B14BA-C34B-4C91-87DF-5CF0DD04AC33}" type="parTrans" cxnId="{EBBD6DAF-F759-4D07-95C8-3FF99128FD30}">
      <dgm:prSet/>
      <dgm:spPr/>
      <dgm:t>
        <a:bodyPr/>
        <a:lstStyle/>
        <a:p>
          <a:endParaRPr lang="hr-HR" sz="1800"/>
        </a:p>
      </dgm:t>
    </dgm:pt>
    <dgm:pt modelId="{B22FB135-AD7E-49FD-95E8-0514B570AA77}" type="sibTrans" cxnId="{EBBD6DAF-F759-4D07-95C8-3FF99128FD30}">
      <dgm:prSet/>
      <dgm:spPr/>
      <dgm:t>
        <a:bodyPr/>
        <a:lstStyle/>
        <a:p>
          <a:endParaRPr lang="hr-HR" sz="1800"/>
        </a:p>
      </dgm:t>
    </dgm:pt>
    <dgm:pt modelId="{CE1C541C-EEC2-4F38-959E-49EB9B13984F}">
      <dgm:prSet phldrT="[Tekst]" custT="1"/>
      <dgm:spPr/>
      <dgm:t>
        <a:bodyPr anchor="ctr"/>
        <a:lstStyle/>
        <a:p>
          <a:r>
            <a:rPr lang="hr-HR" sz="24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700 </a:t>
          </a:r>
          <a:r>
            <a:rPr lang="hr-HR" sz="2400" dirty="0" err="1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mil</a:t>
          </a:r>
          <a:r>
            <a:rPr lang="hr-HR" sz="24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. kn</a:t>
          </a:r>
          <a:endParaRPr lang="hr-HR" sz="2400" dirty="0"/>
        </a:p>
      </dgm:t>
    </dgm:pt>
    <dgm:pt modelId="{9B6929C5-9401-432E-960B-5259D6CE6B49}" type="parTrans" cxnId="{76109905-1472-40EC-A65E-F36BD139C1CE}">
      <dgm:prSet/>
      <dgm:spPr/>
      <dgm:t>
        <a:bodyPr/>
        <a:lstStyle/>
        <a:p>
          <a:endParaRPr lang="hr-HR" sz="1800"/>
        </a:p>
      </dgm:t>
    </dgm:pt>
    <dgm:pt modelId="{F46E61C1-309A-4BF4-AED7-EC4528E0247F}" type="sibTrans" cxnId="{76109905-1472-40EC-A65E-F36BD139C1CE}">
      <dgm:prSet/>
      <dgm:spPr/>
      <dgm:t>
        <a:bodyPr/>
        <a:lstStyle/>
        <a:p>
          <a:endParaRPr lang="hr-HR" sz="1800"/>
        </a:p>
      </dgm:t>
    </dgm:pt>
    <dgm:pt modelId="{A6051615-10D1-4532-88FD-804E1CC771C1}">
      <dgm:prSet phldrT="[Tekst]" custT="1"/>
      <dgm:spPr/>
      <dgm:t>
        <a:bodyPr/>
        <a:lstStyle/>
        <a:p>
          <a:r>
            <a:rPr lang="hr-HR" sz="20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EFRR sredstva</a:t>
          </a:r>
        </a:p>
        <a:p>
          <a:r>
            <a:rPr lang="hr-HR" sz="20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(EU i nacionalna sredstva u DP-u)</a:t>
          </a:r>
          <a:endParaRPr lang="hr-HR" sz="2000" dirty="0"/>
        </a:p>
      </dgm:t>
    </dgm:pt>
    <dgm:pt modelId="{349E8489-6842-430F-B31E-23A5185F3223}" type="parTrans" cxnId="{E3B9B5F9-5749-4EC2-BD04-117AEC9D21A6}">
      <dgm:prSet/>
      <dgm:spPr/>
      <dgm:t>
        <a:bodyPr/>
        <a:lstStyle/>
        <a:p>
          <a:endParaRPr lang="hr-HR" sz="1800"/>
        </a:p>
      </dgm:t>
    </dgm:pt>
    <dgm:pt modelId="{2C6EF2D6-F26D-4EA8-8F2C-3E35D2A14696}" type="sibTrans" cxnId="{E3B9B5F9-5749-4EC2-BD04-117AEC9D21A6}">
      <dgm:prSet/>
      <dgm:spPr/>
      <dgm:t>
        <a:bodyPr/>
        <a:lstStyle/>
        <a:p>
          <a:endParaRPr lang="hr-HR" sz="1800"/>
        </a:p>
      </dgm:t>
    </dgm:pt>
    <dgm:pt modelId="{57969032-3EC2-4226-9146-BAE33996756C}">
      <dgm:prSet phldrT="[Tekst]" custT="1"/>
      <dgm:spPr/>
      <dgm:t>
        <a:bodyPr anchor="ctr"/>
        <a:lstStyle/>
        <a:p>
          <a:r>
            <a:rPr lang="hr-HR" sz="24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oko 563 </a:t>
          </a:r>
          <a:r>
            <a:rPr lang="hr-HR" sz="2400" dirty="0" err="1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mil</a:t>
          </a:r>
          <a:r>
            <a:rPr lang="hr-HR" sz="24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. kn</a:t>
          </a:r>
          <a:endParaRPr lang="hr-HR" sz="2400" dirty="0"/>
        </a:p>
      </dgm:t>
    </dgm:pt>
    <dgm:pt modelId="{39FED2D9-E7FA-434C-9B50-32667472557E}" type="parTrans" cxnId="{9B349440-11D6-494C-B368-6A456CB81776}">
      <dgm:prSet/>
      <dgm:spPr/>
      <dgm:t>
        <a:bodyPr/>
        <a:lstStyle/>
        <a:p>
          <a:endParaRPr lang="hr-HR" sz="1800"/>
        </a:p>
      </dgm:t>
    </dgm:pt>
    <dgm:pt modelId="{5E6C2688-C5CE-49FE-8931-D75A03711463}" type="sibTrans" cxnId="{9B349440-11D6-494C-B368-6A456CB81776}">
      <dgm:prSet/>
      <dgm:spPr/>
      <dgm:t>
        <a:bodyPr/>
        <a:lstStyle/>
        <a:p>
          <a:endParaRPr lang="hr-HR" sz="1800"/>
        </a:p>
      </dgm:t>
    </dgm:pt>
    <dgm:pt modelId="{93CED9FD-FA2C-4A5A-835C-C8CDAAC1B31A}" type="pres">
      <dgm:prSet presAssocID="{2DF682AC-F7F0-4117-81A0-DD286123B38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hr-HR"/>
        </a:p>
      </dgm:t>
    </dgm:pt>
    <dgm:pt modelId="{2F98CB80-59FA-4E27-9AD5-844219E6B68B}" type="pres">
      <dgm:prSet presAssocID="{59470467-FB17-42A6-8508-4D76B1887AEB}" presName="linNode" presStyleCnt="0"/>
      <dgm:spPr/>
      <dgm:t>
        <a:bodyPr/>
        <a:lstStyle/>
        <a:p>
          <a:endParaRPr lang="en-GB"/>
        </a:p>
      </dgm:t>
    </dgm:pt>
    <dgm:pt modelId="{230221C1-E82A-4D7E-9F1C-E999EF7220CF}" type="pres">
      <dgm:prSet presAssocID="{59470467-FB17-42A6-8508-4D76B1887AEB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FC0FC22-01AD-4643-8659-72F7757B12E0}" type="pres">
      <dgm:prSet presAssocID="{59470467-FB17-42A6-8508-4D76B1887AEB}" presName="childShp" presStyleLbl="bgAccFollowNode1" presStyleIdx="0" presStyleCnt="2" custScaleY="38071" custLinFactNeighborX="-6998" custLinFactNeighborY="-2218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1CC2A85-81D6-4F35-A6D3-041C0A120C0C}" type="pres">
      <dgm:prSet presAssocID="{B22FB135-AD7E-49FD-95E8-0514B570AA77}" presName="spacing" presStyleCnt="0"/>
      <dgm:spPr/>
      <dgm:t>
        <a:bodyPr/>
        <a:lstStyle/>
        <a:p>
          <a:endParaRPr lang="en-GB"/>
        </a:p>
      </dgm:t>
    </dgm:pt>
    <dgm:pt modelId="{CB5653F6-36A8-495C-873E-373617D1C9F9}" type="pres">
      <dgm:prSet presAssocID="{A6051615-10D1-4532-88FD-804E1CC771C1}" presName="linNode" presStyleCnt="0"/>
      <dgm:spPr/>
      <dgm:t>
        <a:bodyPr/>
        <a:lstStyle/>
        <a:p>
          <a:endParaRPr lang="en-GB"/>
        </a:p>
      </dgm:t>
    </dgm:pt>
    <dgm:pt modelId="{40749093-4096-4270-BEBC-C00A9FDDD27B}" type="pres">
      <dgm:prSet presAssocID="{A6051615-10D1-4532-88FD-804E1CC771C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32DB854-8F70-4BFC-8415-1663CA3D1EAC}" type="pres">
      <dgm:prSet presAssocID="{A6051615-10D1-4532-88FD-804E1CC771C1}" presName="childShp" presStyleLbl="bgAccFollowNode1" presStyleIdx="1" presStyleCnt="2" custScaleY="41120" custLinFactNeighborX="-2460" custLinFactNeighborY="-2291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F745DA39-08D1-4758-BE57-817DCB71B575}" type="presOf" srcId="{CE1C541C-EEC2-4F38-959E-49EB9B13984F}" destId="{8FC0FC22-01AD-4643-8659-72F7757B12E0}" srcOrd="0" destOrd="0" presId="urn:microsoft.com/office/officeart/2005/8/layout/vList6"/>
    <dgm:cxn modelId="{EBBD6DAF-F759-4D07-95C8-3FF99128FD30}" srcId="{2DF682AC-F7F0-4117-81A0-DD286123B380}" destId="{59470467-FB17-42A6-8508-4D76B1887AEB}" srcOrd="0" destOrd="0" parTransId="{CC8B14BA-C34B-4C91-87DF-5CF0DD04AC33}" sibTransId="{B22FB135-AD7E-49FD-95E8-0514B570AA77}"/>
    <dgm:cxn modelId="{E3B9B5F9-5749-4EC2-BD04-117AEC9D21A6}" srcId="{2DF682AC-F7F0-4117-81A0-DD286123B380}" destId="{A6051615-10D1-4532-88FD-804E1CC771C1}" srcOrd="1" destOrd="0" parTransId="{349E8489-6842-430F-B31E-23A5185F3223}" sibTransId="{2C6EF2D6-F26D-4EA8-8F2C-3E35D2A14696}"/>
    <dgm:cxn modelId="{9B349440-11D6-494C-B368-6A456CB81776}" srcId="{A6051615-10D1-4532-88FD-804E1CC771C1}" destId="{57969032-3EC2-4226-9146-BAE33996756C}" srcOrd="0" destOrd="0" parTransId="{39FED2D9-E7FA-434C-9B50-32667472557E}" sibTransId="{5E6C2688-C5CE-49FE-8931-D75A03711463}"/>
    <dgm:cxn modelId="{7623D1E6-BCFB-4D50-BE85-D0B1F5607093}" type="presOf" srcId="{2DF682AC-F7F0-4117-81A0-DD286123B380}" destId="{93CED9FD-FA2C-4A5A-835C-C8CDAAC1B31A}" srcOrd="0" destOrd="0" presId="urn:microsoft.com/office/officeart/2005/8/layout/vList6"/>
    <dgm:cxn modelId="{04D54E84-5BC3-4BA3-B508-371BAE3F45B5}" type="presOf" srcId="{59470467-FB17-42A6-8508-4D76B1887AEB}" destId="{230221C1-E82A-4D7E-9F1C-E999EF7220CF}" srcOrd="0" destOrd="0" presId="urn:microsoft.com/office/officeart/2005/8/layout/vList6"/>
    <dgm:cxn modelId="{F0B8816C-D778-49BF-9454-D96F61B6C0E7}" type="presOf" srcId="{A6051615-10D1-4532-88FD-804E1CC771C1}" destId="{40749093-4096-4270-BEBC-C00A9FDDD27B}" srcOrd="0" destOrd="0" presId="urn:microsoft.com/office/officeart/2005/8/layout/vList6"/>
    <dgm:cxn modelId="{DBEFE731-C41C-48A2-B0C6-16B159711DA9}" type="presOf" srcId="{57969032-3EC2-4226-9146-BAE33996756C}" destId="{532DB854-8F70-4BFC-8415-1663CA3D1EAC}" srcOrd="0" destOrd="0" presId="urn:microsoft.com/office/officeart/2005/8/layout/vList6"/>
    <dgm:cxn modelId="{76109905-1472-40EC-A65E-F36BD139C1CE}" srcId="{59470467-FB17-42A6-8508-4D76B1887AEB}" destId="{CE1C541C-EEC2-4F38-959E-49EB9B13984F}" srcOrd="0" destOrd="0" parTransId="{9B6929C5-9401-432E-960B-5259D6CE6B49}" sibTransId="{F46E61C1-309A-4BF4-AED7-EC4528E0247F}"/>
    <dgm:cxn modelId="{4A5280EB-901A-4B72-950C-E19544EA9E97}" type="presParOf" srcId="{93CED9FD-FA2C-4A5A-835C-C8CDAAC1B31A}" destId="{2F98CB80-59FA-4E27-9AD5-844219E6B68B}" srcOrd="0" destOrd="0" presId="urn:microsoft.com/office/officeart/2005/8/layout/vList6"/>
    <dgm:cxn modelId="{03481A20-0931-4E9B-B4FC-B6473B2D379D}" type="presParOf" srcId="{2F98CB80-59FA-4E27-9AD5-844219E6B68B}" destId="{230221C1-E82A-4D7E-9F1C-E999EF7220CF}" srcOrd="0" destOrd="0" presId="urn:microsoft.com/office/officeart/2005/8/layout/vList6"/>
    <dgm:cxn modelId="{FD1F23A7-A6F4-4325-8631-B285CC9257E0}" type="presParOf" srcId="{2F98CB80-59FA-4E27-9AD5-844219E6B68B}" destId="{8FC0FC22-01AD-4643-8659-72F7757B12E0}" srcOrd="1" destOrd="0" presId="urn:microsoft.com/office/officeart/2005/8/layout/vList6"/>
    <dgm:cxn modelId="{16367DF8-ED79-439D-83DC-6EADC2029A47}" type="presParOf" srcId="{93CED9FD-FA2C-4A5A-835C-C8CDAAC1B31A}" destId="{41CC2A85-81D6-4F35-A6D3-041C0A120C0C}" srcOrd="1" destOrd="0" presId="urn:microsoft.com/office/officeart/2005/8/layout/vList6"/>
    <dgm:cxn modelId="{6EDF488D-12DC-4B54-840A-5E6AD71E45C9}" type="presParOf" srcId="{93CED9FD-FA2C-4A5A-835C-C8CDAAC1B31A}" destId="{CB5653F6-36A8-495C-873E-373617D1C9F9}" srcOrd="2" destOrd="0" presId="urn:microsoft.com/office/officeart/2005/8/layout/vList6"/>
    <dgm:cxn modelId="{90C56625-FAD7-456E-B328-1DCB3A036F4E}" type="presParOf" srcId="{CB5653F6-36A8-495C-873E-373617D1C9F9}" destId="{40749093-4096-4270-BEBC-C00A9FDDD27B}" srcOrd="0" destOrd="0" presId="urn:microsoft.com/office/officeart/2005/8/layout/vList6"/>
    <dgm:cxn modelId="{CC180E93-339F-4A50-AF02-E4B6445B7D2A}" type="presParOf" srcId="{CB5653F6-36A8-495C-873E-373617D1C9F9}" destId="{532DB854-8F70-4BFC-8415-1663CA3D1EA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91B40F-8CB9-40DB-B393-E1135D17D6A1}" type="doc">
      <dgm:prSet loTypeId="urn:microsoft.com/office/officeart/2005/8/layout/arrow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DDB62319-217A-4204-856B-23F049989991}">
      <dgm:prSet phldrT="[Tekst]"/>
      <dgm:spPr/>
      <dgm:t>
        <a:bodyPr/>
        <a:lstStyle/>
        <a:p>
          <a:r>
            <a:rPr lang="hr-HR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maks.- 30 mil. kn </a:t>
          </a:r>
          <a:endParaRPr lang="hr-HR" dirty="0"/>
        </a:p>
      </dgm:t>
    </dgm:pt>
    <dgm:pt modelId="{4DD9179A-7866-41DB-9BA1-5BE7288D9CE5}" type="parTrans" cxnId="{AD68CC09-82CB-4BCF-87E7-1813EB40F42C}">
      <dgm:prSet/>
      <dgm:spPr/>
      <dgm:t>
        <a:bodyPr/>
        <a:lstStyle/>
        <a:p>
          <a:endParaRPr lang="hr-HR"/>
        </a:p>
      </dgm:t>
    </dgm:pt>
    <dgm:pt modelId="{89F82FCB-8BB8-4D14-897E-E034FCE8804D}" type="sibTrans" cxnId="{AD68CC09-82CB-4BCF-87E7-1813EB40F42C}">
      <dgm:prSet/>
      <dgm:spPr/>
      <dgm:t>
        <a:bodyPr/>
        <a:lstStyle/>
        <a:p>
          <a:endParaRPr lang="hr-HR"/>
        </a:p>
      </dgm:t>
    </dgm:pt>
    <dgm:pt modelId="{5B466502-DB8B-4209-808B-35F9F91CBEBA}">
      <dgm:prSet phldrT="[Tekst]"/>
      <dgm:spPr/>
      <dgm:t>
        <a:bodyPr/>
        <a:lstStyle/>
        <a:p>
          <a:r>
            <a:rPr lang="hr-HR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min.- 3 mil. kn </a:t>
          </a:r>
          <a:endParaRPr lang="hr-HR" dirty="0"/>
        </a:p>
      </dgm:t>
    </dgm:pt>
    <dgm:pt modelId="{5508F11A-9906-4CBA-BB37-8BE4347C27BD}" type="parTrans" cxnId="{0B5B1456-7616-4D7E-B937-8D4786542AF3}">
      <dgm:prSet/>
      <dgm:spPr/>
      <dgm:t>
        <a:bodyPr/>
        <a:lstStyle/>
        <a:p>
          <a:endParaRPr lang="hr-HR"/>
        </a:p>
      </dgm:t>
    </dgm:pt>
    <dgm:pt modelId="{0BE83521-1985-40CE-AC81-13F55D0BF916}" type="sibTrans" cxnId="{0B5B1456-7616-4D7E-B937-8D4786542AF3}">
      <dgm:prSet/>
      <dgm:spPr/>
      <dgm:t>
        <a:bodyPr/>
        <a:lstStyle/>
        <a:p>
          <a:endParaRPr lang="hr-HR"/>
        </a:p>
      </dgm:t>
    </dgm:pt>
    <dgm:pt modelId="{6D2642E6-5E53-4AE9-9FB8-B5527C2C1B41}">
      <dgm:prSet/>
      <dgm:spPr/>
      <dgm:t>
        <a:bodyPr/>
        <a:lstStyle/>
        <a:p>
          <a:endParaRPr lang="hr-HR"/>
        </a:p>
      </dgm:t>
    </dgm:pt>
    <dgm:pt modelId="{FEB07A37-D8B9-46BD-971E-8AF9111A7FB4}" type="parTrans" cxnId="{DC5ED8D2-2242-4120-A62F-A6A94208BA36}">
      <dgm:prSet/>
      <dgm:spPr/>
      <dgm:t>
        <a:bodyPr/>
        <a:lstStyle/>
        <a:p>
          <a:endParaRPr lang="hr-HR"/>
        </a:p>
      </dgm:t>
    </dgm:pt>
    <dgm:pt modelId="{F92789DD-82FC-4D34-8A0D-09800076D1C1}" type="sibTrans" cxnId="{DC5ED8D2-2242-4120-A62F-A6A94208BA36}">
      <dgm:prSet/>
      <dgm:spPr/>
      <dgm:t>
        <a:bodyPr/>
        <a:lstStyle/>
        <a:p>
          <a:endParaRPr lang="hr-HR"/>
        </a:p>
      </dgm:t>
    </dgm:pt>
    <dgm:pt modelId="{D1234E5B-EF49-47E4-81AD-44DB43EDA2FA}" type="pres">
      <dgm:prSet presAssocID="{E191B40F-8CB9-40DB-B393-E1135D17D6A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79325EA5-D981-4420-91B8-7C45AD06995C}" type="pres">
      <dgm:prSet presAssocID="{E191B40F-8CB9-40DB-B393-E1135D17D6A1}" presName="divider" presStyleLbl="fgShp" presStyleIdx="0" presStyleCnt="1"/>
      <dgm:spPr/>
      <dgm:t>
        <a:bodyPr/>
        <a:lstStyle/>
        <a:p>
          <a:endParaRPr lang="en-GB"/>
        </a:p>
      </dgm:t>
    </dgm:pt>
    <dgm:pt modelId="{6757F435-3D05-4064-9346-F2EB2A8EFAF1}" type="pres">
      <dgm:prSet presAssocID="{DDB62319-217A-4204-856B-23F049989991}" presName="downArrow" presStyleLbl="node1" presStyleIdx="0" presStyleCnt="2"/>
      <dgm:spPr/>
      <dgm:t>
        <a:bodyPr/>
        <a:lstStyle/>
        <a:p>
          <a:endParaRPr lang="en-GB"/>
        </a:p>
      </dgm:t>
    </dgm:pt>
    <dgm:pt modelId="{B1E310A1-7FAB-47DA-B544-A38E3336FC63}" type="pres">
      <dgm:prSet presAssocID="{DDB62319-217A-4204-856B-23F049989991}" presName="downArrowText" presStyleLbl="revTx" presStyleIdx="0" presStyleCnt="2" custScaleX="121799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98A46D1-08C0-4F4D-B3A8-277FAC066859}" type="pres">
      <dgm:prSet presAssocID="{5B466502-DB8B-4209-808B-35F9F91CBEBA}" presName="upArrow" presStyleLbl="node1" presStyleIdx="1" presStyleCnt="2"/>
      <dgm:spPr/>
      <dgm:t>
        <a:bodyPr/>
        <a:lstStyle/>
        <a:p>
          <a:endParaRPr lang="en-GB"/>
        </a:p>
      </dgm:t>
    </dgm:pt>
    <dgm:pt modelId="{8FAE8438-D956-42BD-BB7D-AD1891EDC01A}" type="pres">
      <dgm:prSet presAssocID="{5B466502-DB8B-4209-808B-35F9F91CBEBA}" presName="upArrowText" presStyleLbl="revTx" presStyleIdx="1" presStyleCnt="2" custScaleX="12997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B1580C99-3DC5-4530-A088-0A751EAE55BD}" type="presOf" srcId="{E191B40F-8CB9-40DB-B393-E1135D17D6A1}" destId="{D1234E5B-EF49-47E4-81AD-44DB43EDA2FA}" srcOrd="0" destOrd="0" presId="urn:microsoft.com/office/officeart/2005/8/layout/arrow3"/>
    <dgm:cxn modelId="{127ADE92-D65A-4414-A613-E72F803D010D}" type="presOf" srcId="{5B466502-DB8B-4209-808B-35F9F91CBEBA}" destId="{8FAE8438-D956-42BD-BB7D-AD1891EDC01A}" srcOrd="0" destOrd="0" presId="urn:microsoft.com/office/officeart/2005/8/layout/arrow3"/>
    <dgm:cxn modelId="{AD68CC09-82CB-4BCF-87E7-1813EB40F42C}" srcId="{E191B40F-8CB9-40DB-B393-E1135D17D6A1}" destId="{DDB62319-217A-4204-856B-23F049989991}" srcOrd="0" destOrd="0" parTransId="{4DD9179A-7866-41DB-9BA1-5BE7288D9CE5}" sibTransId="{89F82FCB-8BB8-4D14-897E-E034FCE8804D}"/>
    <dgm:cxn modelId="{0B5B1456-7616-4D7E-B937-8D4786542AF3}" srcId="{E191B40F-8CB9-40DB-B393-E1135D17D6A1}" destId="{5B466502-DB8B-4209-808B-35F9F91CBEBA}" srcOrd="1" destOrd="0" parTransId="{5508F11A-9906-4CBA-BB37-8BE4347C27BD}" sibTransId="{0BE83521-1985-40CE-AC81-13F55D0BF916}"/>
    <dgm:cxn modelId="{DC5ED8D2-2242-4120-A62F-A6A94208BA36}" srcId="{E191B40F-8CB9-40DB-B393-E1135D17D6A1}" destId="{6D2642E6-5E53-4AE9-9FB8-B5527C2C1B41}" srcOrd="2" destOrd="0" parTransId="{FEB07A37-D8B9-46BD-971E-8AF9111A7FB4}" sibTransId="{F92789DD-82FC-4D34-8A0D-09800076D1C1}"/>
    <dgm:cxn modelId="{5644FCD3-D49B-44B5-9F86-9E9CDE721EAB}" type="presOf" srcId="{DDB62319-217A-4204-856B-23F049989991}" destId="{B1E310A1-7FAB-47DA-B544-A38E3336FC63}" srcOrd="0" destOrd="0" presId="urn:microsoft.com/office/officeart/2005/8/layout/arrow3"/>
    <dgm:cxn modelId="{21E5E7C4-2E84-427A-ABDE-FBCA8E663FD0}" type="presParOf" srcId="{D1234E5B-EF49-47E4-81AD-44DB43EDA2FA}" destId="{79325EA5-D981-4420-91B8-7C45AD06995C}" srcOrd="0" destOrd="0" presId="urn:microsoft.com/office/officeart/2005/8/layout/arrow3"/>
    <dgm:cxn modelId="{61F30F27-1FAE-422B-AE44-C2414E128783}" type="presParOf" srcId="{D1234E5B-EF49-47E4-81AD-44DB43EDA2FA}" destId="{6757F435-3D05-4064-9346-F2EB2A8EFAF1}" srcOrd="1" destOrd="0" presId="urn:microsoft.com/office/officeart/2005/8/layout/arrow3"/>
    <dgm:cxn modelId="{B0D1690B-EAE1-4FF4-92D6-F6043C777397}" type="presParOf" srcId="{D1234E5B-EF49-47E4-81AD-44DB43EDA2FA}" destId="{B1E310A1-7FAB-47DA-B544-A38E3336FC63}" srcOrd="2" destOrd="0" presId="urn:microsoft.com/office/officeart/2005/8/layout/arrow3"/>
    <dgm:cxn modelId="{F28A008F-B416-4E28-A8BC-7F9E1DCB1CE0}" type="presParOf" srcId="{D1234E5B-EF49-47E4-81AD-44DB43EDA2FA}" destId="{A98A46D1-08C0-4F4D-B3A8-277FAC066859}" srcOrd="3" destOrd="0" presId="urn:microsoft.com/office/officeart/2005/8/layout/arrow3"/>
    <dgm:cxn modelId="{C458F553-1079-41B9-9074-7E61542AC521}" type="presParOf" srcId="{D1234E5B-EF49-47E4-81AD-44DB43EDA2FA}" destId="{8FAE8438-D956-42BD-BB7D-AD1891EDC01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91B40F-8CB9-40DB-B393-E1135D17D6A1}" type="doc">
      <dgm:prSet loTypeId="urn:microsoft.com/office/officeart/2005/8/layout/arrow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r-HR"/>
        </a:p>
      </dgm:t>
    </dgm:pt>
    <dgm:pt modelId="{DDB62319-217A-4204-856B-23F049989991}">
      <dgm:prSet phldrT="[Tekst]"/>
      <dgm:spPr/>
      <dgm:t>
        <a:bodyPr/>
        <a:lstStyle/>
        <a:p>
          <a:r>
            <a:rPr lang="hr-HR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maks.- 50 mil. kn </a:t>
          </a:r>
          <a:endParaRPr lang="hr-HR" dirty="0"/>
        </a:p>
      </dgm:t>
    </dgm:pt>
    <dgm:pt modelId="{4DD9179A-7866-41DB-9BA1-5BE7288D9CE5}" type="parTrans" cxnId="{AD68CC09-82CB-4BCF-87E7-1813EB40F42C}">
      <dgm:prSet/>
      <dgm:spPr/>
      <dgm:t>
        <a:bodyPr/>
        <a:lstStyle/>
        <a:p>
          <a:endParaRPr lang="hr-HR"/>
        </a:p>
      </dgm:t>
    </dgm:pt>
    <dgm:pt modelId="{89F82FCB-8BB8-4D14-897E-E034FCE8804D}" type="sibTrans" cxnId="{AD68CC09-82CB-4BCF-87E7-1813EB40F42C}">
      <dgm:prSet/>
      <dgm:spPr/>
      <dgm:t>
        <a:bodyPr/>
        <a:lstStyle/>
        <a:p>
          <a:endParaRPr lang="hr-HR"/>
        </a:p>
      </dgm:t>
    </dgm:pt>
    <dgm:pt modelId="{5B466502-DB8B-4209-808B-35F9F91CBEBA}">
      <dgm:prSet phldrT="[Tekst]"/>
      <dgm:spPr/>
      <dgm:t>
        <a:bodyPr/>
        <a:lstStyle/>
        <a:p>
          <a:r>
            <a:rPr lang="hr-HR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min.- 3 mil. kn </a:t>
          </a:r>
          <a:endParaRPr lang="hr-HR" dirty="0"/>
        </a:p>
      </dgm:t>
    </dgm:pt>
    <dgm:pt modelId="{5508F11A-9906-4CBA-BB37-8BE4347C27BD}" type="parTrans" cxnId="{0B5B1456-7616-4D7E-B937-8D4786542AF3}">
      <dgm:prSet/>
      <dgm:spPr/>
      <dgm:t>
        <a:bodyPr/>
        <a:lstStyle/>
        <a:p>
          <a:endParaRPr lang="hr-HR"/>
        </a:p>
      </dgm:t>
    </dgm:pt>
    <dgm:pt modelId="{0BE83521-1985-40CE-AC81-13F55D0BF916}" type="sibTrans" cxnId="{0B5B1456-7616-4D7E-B937-8D4786542AF3}">
      <dgm:prSet/>
      <dgm:spPr/>
      <dgm:t>
        <a:bodyPr/>
        <a:lstStyle/>
        <a:p>
          <a:endParaRPr lang="hr-HR"/>
        </a:p>
      </dgm:t>
    </dgm:pt>
    <dgm:pt modelId="{D1234E5B-EF49-47E4-81AD-44DB43EDA2FA}" type="pres">
      <dgm:prSet presAssocID="{E191B40F-8CB9-40DB-B393-E1135D17D6A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79325EA5-D981-4420-91B8-7C45AD06995C}" type="pres">
      <dgm:prSet presAssocID="{E191B40F-8CB9-40DB-B393-E1135D17D6A1}" presName="divider" presStyleLbl="fgShp" presStyleIdx="0" presStyleCnt="1"/>
      <dgm:spPr/>
      <dgm:t>
        <a:bodyPr/>
        <a:lstStyle/>
        <a:p>
          <a:endParaRPr lang="en-GB"/>
        </a:p>
      </dgm:t>
    </dgm:pt>
    <dgm:pt modelId="{6757F435-3D05-4064-9346-F2EB2A8EFAF1}" type="pres">
      <dgm:prSet presAssocID="{DDB62319-217A-4204-856B-23F049989991}" presName="downArrow" presStyleLbl="node1" presStyleIdx="0" presStyleCnt="2"/>
      <dgm:spPr/>
      <dgm:t>
        <a:bodyPr/>
        <a:lstStyle/>
        <a:p>
          <a:endParaRPr lang="en-GB"/>
        </a:p>
      </dgm:t>
    </dgm:pt>
    <dgm:pt modelId="{B1E310A1-7FAB-47DA-B544-A38E3336FC63}" type="pres">
      <dgm:prSet presAssocID="{DDB62319-217A-4204-856B-23F049989991}" presName="downArrowText" presStyleLbl="revTx" presStyleIdx="0" presStyleCnt="2" custScaleX="149618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98A46D1-08C0-4F4D-B3A8-277FAC066859}" type="pres">
      <dgm:prSet presAssocID="{5B466502-DB8B-4209-808B-35F9F91CBEBA}" presName="upArrow" presStyleLbl="node1" presStyleIdx="1" presStyleCnt="2"/>
      <dgm:spPr/>
      <dgm:t>
        <a:bodyPr/>
        <a:lstStyle/>
        <a:p>
          <a:endParaRPr lang="en-GB"/>
        </a:p>
      </dgm:t>
    </dgm:pt>
    <dgm:pt modelId="{8FAE8438-D956-42BD-BB7D-AD1891EDC01A}" type="pres">
      <dgm:prSet presAssocID="{5B466502-DB8B-4209-808B-35F9F91CBEBA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EC3983E1-689B-49CF-A721-8270D9EBB32A}" type="presOf" srcId="{DDB62319-217A-4204-856B-23F049989991}" destId="{B1E310A1-7FAB-47DA-B544-A38E3336FC63}" srcOrd="0" destOrd="0" presId="urn:microsoft.com/office/officeart/2005/8/layout/arrow3"/>
    <dgm:cxn modelId="{430B26BB-E65F-48C0-AC97-69527976441C}" type="presOf" srcId="{E191B40F-8CB9-40DB-B393-E1135D17D6A1}" destId="{D1234E5B-EF49-47E4-81AD-44DB43EDA2FA}" srcOrd="0" destOrd="0" presId="urn:microsoft.com/office/officeart/2005/8/layout/arrow3"/>
    <dgm:cxn modelId="{AD68CC09-82CB-4BCF-87E7-1813EB40F42C}" srcId="{E191B40F-8CB9-40DB-B393-E1135D17D6A1}" destId="{DDB62319-217A-4204-856B-23F049989991}" srcOrd="0" destOrd="0" parTransId="{4DD9179A-7866-41DB-9BA1-5BE7288D9CE5}" sibTransId="{89F82FCB-8BB8-4D14-897E-E034FCE8804D}"/>
    <dgm:cxn modelId="{0B5B1456-7616-4D7E-B937-8D4786542AF3}" srcId="{E191B40F-8CB9-40DB-B393-E1135D17D6A1}" destId="{5B466502-DB8B-4209-808B-35F9F91CBEBA}" srcOrd="1" destOrd="0" parTransId="{5508F11A-9906-4CBA-BB37-8BE4347C27BD}" sibTransId="{0BE83521-1985-40CE-AC81-13F55D0BF916}"/>
    <dgm:cxn modelId="{99584476-05BB-41F5-9602-7D7CD657C351}" type="presOf" srcId="{5B466502-DB8B-4209-808B-35F9F91CBEBA}" destId="{8FAE8438-D956-42BD-BB7D-AD1891EDC01A}" srcOrd="0" destOrd="0" presId="urn:microsoft.com/office/officeart/2005/8/layout/arrow3"/>
    <dgm:cxn modelId="{08F986DE-1AC5-431C-B7AA-C3681BA9F7A4}" type="presParOf" srcId="{D1234E5B-EF49-47E4-81AD-44DB43EDA2FA}" destId="{79325EA5-D981-4420-91B8-7C45AD06995C}" srcOrd="0" destOrd="0" presId="urn:microsoft.com/office/officeart/2005/8/layout/arrow3"/>
    <dgm:cxn modelId="{0754D67B-2995-47A9-BE2E-8167B88A0D33}" type="presParOf" srcId="{D1234E5B-EF49-47E4-81AD-44DB43EDA2FA}" destId="{6757F435-3D05-4064-9346-F2EB2A8EFAF1}" srcOrd="1" destOrd="0" presId="urn:microsoft.com/office/officeart/2005/8/layout/arrow3"/>
    <dgm:cxn modelId="{78F48C3F-825E-4AC3-A446-30217C7D5795}" type="presParOf" srcId="{D1234E5B-EF49-47E4-81AD-44DB43EDA2FA}" destId="{B1E310A1-7FAB-47DA-B544-A38E3336FC63}" srcOrd="2" destOrd="0" presId="urn:microsoft.com/office/officeart/2005/8/layout/arrow3"/>
    <dgm:cxn modelId="{B0B2752D-D180-4499-9973-A0424ECDE38C}" type="presParOf" srcId="{D1234E5B-EF49-47E4-81AD-44DB43EDA2FA}" destId="{A98A46D1-08C0-4F4D-B3A8-277FAC066859}" srcOrd="3" destOrd="0" presId="urn:microsoft.com/office/officeart/2005/8/layout/arrow3"/>
    <dgm:cxn modelId="{34940EFC-9419-4160-B62C-B30DA49CA8E3}" type="presParOf" srcId="{D1234E5B-EF49-47E4-81AD-44DB43EDA2FA}" destId="{8FAE8438-D956-42BD-BB7D-AD1891EDC01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6C24B57-E79D-4D62-BC7E-AAF22C3804BE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C20DF3-A6D7-49C5-9860-560AEAA7AF41}">
      <dgm:prSet phldrT="[Text]" custT="1"/>
      <dgm:spPr/>
      <dgm:t>
        <a:bodyPr/>
        <a:lstStyle/>
        <a:p>
          <a:r>
            <a:rPr lang="hr-HR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Izrađen je profil sektora Osobne, usluge zaštite i druge usluge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CB407-83D6-42A0-8A66-BF1FE34E5AE8}" type="parTrans" cxnId="{DE739683-2B82-49DC-B2D9-2ACCD203B32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D10AFE-E634-40D3-9202-5FFA23C1FA3F}" type="sibTrans" cxnId="{DE739683-2B82-49DC-B2D9-2ACCD203B32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75B13C-1D97-48A3-844A-B4E7331E605D}">
      <dgm:prSet phldrT="[Text]" custT="1"/>
      <dgm:spPr/>
      <dgm:t>
        <a:bodyPr/>
        <a:lstStyle/>
        <a:p>
          <a:r>
            <a:rPr lang="hr-HR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Provedeno je stručno usavršavanje nastavnika i mentora kod poslodavaca za zanimanja kozmetičar, dimnjačar i staklar (ASOO)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CAE9C0-8694-4C3D-BEA1-316289D2FE81}" type="parTrans" cxnId="{8FDACA71-2BC6-49B3-BF69-3C1234F0EBD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17D4FC-7A40-4013-B1C4-8B5C7FFA3C9F}" type="sibTrans" cxnId="{8FDACA71-2BC6-49B3-BF69-3C1234F0EBD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E6D4CF-CF40-4D93-B5E4-5322A288114D}">
      <dgm:prSet phldrT="[Text]" custT="1"/>
      <dgm:spPr/>
      <dgm:t>
        <a:bodyPr/>
        <a:lstStyle/>
        <a:p>
          <a:r>
            <a:rPr lang="hr-HR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Razvijeno je 6 strukovnih kurikuluma za zanimanja kozmetičar, dimnjačar, staklar, frizer, </a:t>
          </a:r>
          <a:r>
            <a:rPr lang="hr-HR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intermedijski</a:t>
          </a:r>
          <a:r>
            <a:rPr lang="hr-HR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fotograf i soboslikar ličilac dekorater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F80231-E916-4959-9379-E9839FF5709B}" type="parTrans" cxnId="{3072B573-7CF1-48ED-A1AB-D624F494839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396F3C-AA82-4FDD-8D17-3E398BEDD3F7}" type="sibTrans" cxnId="{3072B573-7CF1-48ED-A1AB-D624F494839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6CBB2D-ACB6-4663-A6C7-4324523E2AAB}" type="pres">
      <dgm:prSet presAssocID="{36C24B57-E79D-4D62-BC7E-AAF22C3804B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ADBB539-DD30-4E49-8B23-41B813E49311}" type="pres">
      <dgm:prSet presAssocID="{C4C20DF3-A6D7-49C5-9860-560AEAA7AF41}" presName="Accent1" presStyleCnt="0"/>
      <dgm:spPr/>
    </dgm:pt>
    <dgm:pt modelId="{D2DFBC84-71CE-4D69-8EA6-A69838B82F9D}" type="pres">
      <dgm:prSet presAssocID="{C4C20DF3-A6D7-49C5-9860-560AEAA7AF41}" presName="Accent" presStyleLbl="node1" presStyleIdx="0" presStyleCnt="3" custScaleX="315283" custScaleY="85885" custLinFactNeighborX="14717" custLinFactNeighborY="-14072"/>
      <dgm:spPr>
        <a:solidFill>
          <a:srgbClr val="003399"/>
        </a:solidFill>
      </dgm:spPr>
      <dgm:t>
        <a:bodyPr/>
        <a:lstStyle/>
        <a:p>
          <a:endParaRPr lang="en-GB"/>
        </a:p>
      </dgm:t>
    </dgm:pt>
    <dgm:pt modelId="{3C7E3B3F-4F7B-4B23-A177-F652492E7A82}" type="pres">
      <dgm:prSet presAssocID="{C4C20DF3-A6D7-49C5-9860-560AEAA7AF41}" presName="Parent1" presStyleLbl="revTx" presStyleIdx="0" presStyleCnt="3" custScaleX="405899" custScaleY="187631" custLinFactNeighborY="-185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E9FC09-1935-47E3-A956-673962E38EA9}" type="pres">
      <dgm:prSet presAssocID="{3175B13C-1D97-48A3-844A-B4E7331E605D}" presName="Accent2" presStyleCnt="0"/>
      <dgm:spPr/>
    </dgm:pt>
    <dgm:pt modelId="{7BF31775-B6BE-4DFA-9167-520F4FC4A49B}" type="pres">
      <dgm:prSet presAssocID="{3175B13C-1D97-48A3-844A-B4E7331E605D}" presName="Accent" presStyleLbl="node1" presStyleIdx="1" presStyleCnt="3" custScaleX="280768" custLinFactNeighborX="-2643" custLinFactNeighborY="-3083"/>
      <dgm:spPr>
        <a:solidFill>
          <a:srgbClr val="003399"/>
        </a:solidFill>
      </dgm:spPr>
      <dgm:t>
        <a:bodyPr/>
        <a:lstStyle/>
        <a:p>
          <a:endParaRPr lang="en-GB"/>
        </a:p>
      </dgm:t>
    </dgm:pt>
    <dgm:pt modelId="{6631A0FE-ED65-40D6-9BBB-9488BF63FF56}" type="pres">
      <dgm:prSet presAssocID="{3175B13C-1D97-48A3-844A-B4E7331E605D}" presName="Parent2" presStyleLbl="revTx" presStyleIdx="1" presStyleCnt="3" custScaleX="391738" custScaleY="235993" custLinFactNeighborX="8674" custLinFactNeighborY="-185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67F9F-BE33-4BA9-BD7F-F6C9C598D092}" type="pres">
      <dgm:prSet presAssocID="{83E6D4CF-CF40-4D93-B5E4-5322A288114D}" presName="Accent3" presStyleCnt="0"/>
      <dgm:spPr/>
    </dgm:pt>
    <dgm:pt modelId="{FA5E9938-F9DA-4AB2-AF58-3C917CC8DB1D}" type="pres">
      <dgm:prSet presAssocID="{83E6D4CF-CF40-4D93-B5E4-5322A288114D}" presName="Accent" presStyleLbl="node1" presStyleIdx="2" presStyleCnt="3" custScaleX="336638"/>
      <dgm:spPr>
        <a:solidFill>
          <a:srgbClr val="003399"/>
        </a:solidFill>
      </dgm:spPr>
      <dgm:t>
        <a:bodyPr/>
        <a:lstStyle/>
        <a:p>
          <a:endParaRPr lang="en-GB"/>
        </a:p>
      </dgm:t>
    </dgm:pt>
    <dgm:pt modelId="{FF39B6EF-9B44-42F8-92B7-357902EF5B61}" type="pres">
      <dgm:prSet presAssocID="{83E6D4CF-CF40-4D93-B5E4-5322A288114D}" presName="Parent3" presStyleLbl="revTx" presStyleIdx="2" presStyleCnt="3" custScaleX="407484" custScaleY="156798" custLinFactNeighborX="-1029" custLinFactNeighborY="144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72B573-7CF1-48ED-A1AB-D624F4948391}" srcId="{36C24B57-E79D-4D62-BC7E-AAF22C3804BE}" destId="{83E6D4CF-CF40-4D93-B5E4-5322A288114D}" srcOrd="2" destOrd="0" parTransId="{6CF80231-E916-4959-9379-E9839FF5709B}" sibTransId="{39396F3C-AA82-4FDD-8D17-3E398BEDD3F7}"/>
    <dgm:cxn modelId="{27C8544C-C8A6-428D-BE89-36E69CDFFCC6}" type="presOf" srcId="{83E6D4CF-CF40-4D93-B5E4-5322A288114D}" destId="{FF39B6EF-9B44-42F8-92B7-357902EF5B61}" srcOrd="0" destOrd="0" presId="urn:microsoft.com/office/officeart/2009/layout/CircleArrowProcess"/>
    <dgm:cxn modelId="{175F9F79-4E3E-47FE-AEA3-46DC30098206}" type="presOf" srcId="{36C24B57-E79D-4D62-BC7E-AAF22C3804BE}" destId="{C56CBB2D-ACB6-4663-A6C7-4324523E2AAB}" srcOrd="0" destOrd="0" presId="urn:microsoft.com/office/officeart/2009/layout/CircleArrowProcess"/>
    <dgm:cxn modelId="{8FDACA71-2BC6-49B3-BF69-3C1234F0EBD2}" srcId="{36C24B57-E79D-4D62-BC7E-AAF22C3804BE}" destId="{3175B13C-1D97-48A3-844A-B4E7331E605D}" srcOrd="1" destOrd="0" parTransId="{77CAE9C0-8694-4C3D-BEA1-316289D2FE81}" sibTransId="{5A17D4FC-7A40-4013-B1C4-8B5C7FFA3C9F}"/>
    <dgm:cxn modelId="{2BCDD728-BBCD-4F38-9733-C2781098D851}" type="presOf" srcId="{3175B13C-1D97-48A3-844A-B4E7331E605D}" destId="{6631A0FE-ED65-40D6-9BBB-9488BF63FF56}" srcOrd="0" destOrd="0" presId="urn:microsoft.com/office/officeart/2009/layout/CircleArrowProcess"/>
    <dgm:cxn modelId="{E88556AC-3EF0-4F68-89AC-03A89819D1A2}" type="presOf" srcId="{C4C20DF3-A6D7-49C5-9860-560AEAA7AF41}" destId="{3C7E3B3F-4F7B-4B23-A177-F652492E7A82}" srcOrd="0" destOrd="0" presId="urn:microsoft.com/office/officeart/2009/layout/CircleArrowProcess"/>
    <dgm:cxn modelId="{DE739683-2B82-49DC-B2D9-2ACCD203B322}" srcId="{36C24B57-E79D-4D62-BC7E-AAF22C3804BE}" destId="{C4C20DF3-A6D7-49C5-9860-560AEAA7AF41}" srcOrd="0" destOrd="0" parTransId="{138CB407-83D6-42A0-8A66-BF1FE34E5AE8}" sibTransId="{64D10AFE-E634-40D3-9202-5FFA23C1FA3F}"/>
    <dgm:cxn modelId="{4BAC0953-26E0-477C-8653-DF64D29DB884}" type="presParOf" srcId="{C56CBB2D-ACB6-4663-A6C7-4324523E2AAB}" destId="{9ADBB539-DD30-4E49-8B23-41B813E49311}" srcOrd="0" destOrd="0" presId="urn:microsoft.com/office/officeart/2009/layout/CircleArrowProcess"/>
    <dgm:cxn modelId="{1279150E-7BCA-44CC-853F-DB07307D2247}" type="presParOf" srcId="{9ADBB539-DD30-4E49-8B23-41B813E49311}" destId="{D2DFBC84-71CE-4D69-8EA6-A69838B82F9D}" srcOrd="0" destOrd="0" presId="urn:microsoft.com/office/officeart/2009/layout/CircleArrowProcess"/>
    <dgm:cxn modelId="{A20FF210-0299-4B81-918C-2EF970E577F0}" type="presParOf" srcId="{C56CBB2D-ACB6-4663-A6C7-4324523E2AAB}" destId="{3C7E3B3F-4F7B-4B23-A177-F652492E7A82}" srcOrd="1" destOrd="0" presId="urn:microsoft.com/office/officeart/2009/layout/CircleArrowProcess"/>
    <dgm:cxn modelId="{A43D4313-CDAE-4B56-B62E-DB0DC6507D22}" type="presParOf" srcId="{C56CBB2D-ACB6-4663-A6C7-4324523E2AAB}" destId="{2AE9FC09-1935-47E3-A956-673962E38EA9}" srcOrd="2" destOrd="0" presId="urn:microsoft.com/office/officeart/2009/layout/CircleArrowProcess"/>
    <dgm:cxn modelId="{DC87E756-380C-413B-BD09-4EF514273497}" type="presParOf" srcId="{2AE9FC09-1935-47E3-A956-673962E38EA9}" destId="{7BF31775-B6BE-4DFA-9167-520F4FC4A49B}" srcOrd="0" destOrd="0" presId="urn:microsoft.com/office/officeart/2009/layout/CircleArrowProcess"/>
    <dgm:cxn modelId="{F428E477-D6A3-4164-A635-8F52A41BE7F4}" type="presParOf" srcId="{C56CBB2D-ACB6-4663-A6C7-4324523E2AAB}" destId="{6631A0FE-ED65-40D6-9BBB-9488BF63FF56}" srcOrd="3" destOrd="0" presId="urn:microsoft.com/office/officeart/2009/layout/CircleArrowProcess"/>
    <dgm:cxn modelId="{3B332D4D-DCDF-49E8-833C-EAC7ECA255A2}" type="presParOf" srcId="{C56CBB2D-ACB6-4663-A6C7-4324523E2AAB}" destId="{95267F9F-BE33-4BA9-BD7F-F6C9C598D092}" srcOrd="4" destOrd="0" presId="urn:microsoft.com/office/officeart/2009/layout/CircleArrowProcess"/>
    <dgm:cxn modelId="{F94A6AAE-EB4F-4AD5-AF3B-7873AE0B68B4}" type="presParOf" srcId="{95267F9F-BE33-4BA9-BD7F-F6C9C598D092}" destId="{FA5E9938-F9DA-4AB2-AF58-3C917CC8DB1D}" srcOrd="0" destOrd="0" presId="urn:microsoft.com/office/officeart/2009/layout/CircleArrowProcess"/>
    <dgm:cxn modelId="{9F35C160-2FB0-4DBD-AFD4-3FD04C580B6F}" type="presParOf" srcId="{C56CBB2D-ACB6-4663-A6C7-4324523E2AAB}" destId="{FF39B6EF-9B44-42F8-92B7-357902EF5B61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6C24B57-E79D-4D62-BC7E-AAF22C3804BE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C20DF3-A6D7-49C5-9860-560AEAA7AF41}">
      <dgm:prSet phldrT="[Text]" custT="1"/>
      <dgm:spPr/>
      <dgm:t>
        <a:bodyPr/>
        <a:lstStyle/>
        <a:p>
          <a:r>
            <a:rPr lang="hr-HR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Eksperimentalna provedba strukovnih kurikuluma planirana je u školskim godinama 2018./2019. i 2019./2020.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CB407-83D6-42A0-8A66-BF1FE34E5AE8}" type="parTrans" cxnId="{DE739683-2B82-49DC-B2D9-2ACCD203B32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D10AFE-E634-40D3-9202-5FFA23C1FA3F}" type="sibTrans" cxnId="{DE739683-2B82-49DC-B2D9-2ACCD203B32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75B13C-1D97-48A3-844A-B4E7331E605D}">
      <dgm:prSet phldrT="[Text]" custT="1"/>
      <dgm:spPr/>
      <dgm:t>
        <a:bodyPr/>
        <a:lstStyle/>
        <a:p>
          <a:r>
            <a:rPr lang="hr-HR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Švicarski federalni institut za strukovno obrazovanje provest će edukacije nastavnika i mentora kod poslodavaca te će dati komentare na razvijene kurikulume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CAE9C0-8694-4C3D-BEA1-316289D2FE81}" type="parTrans" cxnId="{8FDACA71-2BC6-49B3-BF69-3C1234F0EBD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17D4FC-7A40-4013-B1C4-8B5C7FFA3C9F}" type="sibTrans" cxnId="{8FDACA71-2BC6-49B3-BF69-3C1234F0EBD2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E6D4CF-CF40-4D93-B5E4-5322A288114D}">
      <dgm:prSet phldrT="[Text]" custT="1"/>
      <dgm:spPr/>
      <dgm:t>
        <a:bodyPr/>
        <a:lstStyle/>
        <a:p>
          <a:r>
            <a:rPr lang="hr-HR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Opremit će se strukovne škole u skladu s potrebama razvijenih kurikuluma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F80231-E916-4959-9379-E9839FF5709B}" type="parTrans" cxnId="{3072B573-7CF1-48ED-A1AB-D624F494839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396F3C-AA82-4FDD-8D17-3E398BEDD3F7}" type="sibTrans" cxnId="{3072B573-7CF1-48ED-A1AB-D624F494839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6CBB2D-ACB6-4663-A6C7-4324523E2AAB}" type="pres">
      <dgm:prSet presAssocID="{36C24B57-E79D-4D62-BC7E-AAF22C3804B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ADBB539-DD30-4E49-8B23-41B813E49311}" type="pres">
      <dgm:prSet presAssocID="{C4C20DF3-A6D7-49C5-9860-560AEAA7AF41}" presName="Accent1" presStyleCnt="0"/>
      <dgm:spPr/>
    </dgm:pt>
    <dgm:pt modelId="{D2DFBC84-71CE-4D69-8EA6-A69838B82F9D}" type="pres">
      <dgm:prSet presAssocID="{C4C20DF3-A6D7-49C5-9860-560AEAA7AF41}" presName="Accent" presStyleLbl="node1" presStyleIdx="0" presStyleCnt="3" custScaleX="315283" custScaleY="109617" custLinFactNeighborX="8513" custLinFactNeighborY="-17440"/>
      <dgm:spPr>
        <a:solidFill>
          <a:srgbClr val="003399"/>
        </a:solidFill>
      </dgm:spPr>
      <dgm:t>
        <a:bodyPr/>
        <a:lstStyle/>
        <a:p>
          <a:endParaRPr lang="en-GB"/>
        </a:p>
      </dgm:t>
    </dgm:pt>
    <dgm:pt modelId="{3C7E3B3F-4F7B-4B23-A177-F652492E7A82}" type="pres">
      <dgm:prSet presAssocID="{C4C20DF3-A6D7-49C5-9860-560AEAA7AF41}" presName="Parent1" presStyleLbl="revTx" presStyleIdx="0" presStyleCnt="3" custScaleX="405899" custScaleY="187631" custLinFactNeighborX="4596" custLinFactNeighborY="-575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E9FC09-1935-47E3-A956-673962E38EA9}" type="pres">
      <dgm:prSet presAssocID="{3175B13C-1D97-48A3-844A-B4E7331E605D}" presName="Accent2" presStyleCnt="0"/>
      <dgm:spPr/>
    </dgm:pt>
    <dgm:pt modelId="{7BF31775-B6BE-4DFA-9167-520F4FC4A49B}" type="pres">
      <dgm:prSet presAssocID="{3175B13C-1D97-48A3-844A-B4E7331E605D}" presName="Accent" presStyleLbl="node1" presStyleIdx="1" presStyleCnt="3" custScaleX="280768" custLinFactNeighborX="-7236" custLinFactNeighborY="-1702"/>
      <dgm:spPr>
        <a:solidFill>
          <a:srgbClr val="003399"/>
        </a:solidFill>
      </dgm:spPr>
      <dgm:t>
        <a:bodyPr/>
        <a:lstStyle/>
        <a:p>
          <a:endParaRPr lang="en-GB"/>
        </a:p>
      </dgm:t>
    </dgm:pt>
    <dgm:pt modelId="{6631A0FE-ED65-40D6-9BBB-9488BF63FF56}" type="pres">
      <dgm:prSet presAssocID="{3175B13C-1D97-48A3-844A-B4E7331E605D}" presName="Parent2" presStyleLbl="revTx" presStyleIdx="1" presStyleCnt="3" custScaleX="488249" custScaleY="235993" custLinFactNeighborX="60061" custLinFactNeighborY="-473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67F9F-BE33-4BA9-BD7F-F6C9C598D092}" type="pres">
      <dgm:prSet presAssocID="{83E6D4CF-CF40-4D93-B5E4-5322A288114D}" presName="Accent3" presStyleCnt="0"/>
      <dgm:spPr/>
    </dgm:pt>
    <dgm:pt modelId="{FA5E9938-F9DA-4AB2-AF58-3C917CC8DB1D}" type="pres">
      <dgm:prSet presAssocID="{83E6D4CF-CF40-4D93-B5E4-5322A288114D}" presName="Accent" presStyleLbl="node1" presStyleIdx="2" presStyleCnt="3" custScaleX="336638"/>
      <dgm:spPr>
        <a:solidFill>
          <a:srgbClr val="003399"/>
        </a:solidFill>
      </dgm:spPr>
      <dgm:t>
        <a:bodyPr/>
        <a:lstStyle/>
        <a:p>
          <a:endParaRPr lang="en-GB"/>
        </a:p>
      </dgm:t>
    </dgm:pt>
    <dgm:pt modelId="{FF39B6EF-9B44-42F8-92B7-357902EF5B61}" type="pres">
      <dgm:prSet presAssocID="{83E6D4CF-CF40-4D93-B5E4-5322A288114D}" presName="Parent3" presStyleLbl="revTx" presStyleIdx="2" presStyleCnt="3" custScaleX="407484" custScaleY="156798" custLinFactNeighborX="-1029" custLinFactNeighborY="144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61F629-A627-4B43-90C7-E51DE796124C}" type="presOf" srcId="{83E6D4CF-CF40-4D93-B5E4-5322A288114D}" destId="{FF39B6EF-9B44-42F8-92B7-357902EF5B61}" srcOrd="0" destOrd="0" presId="urn:microsoft.com/office/officeart/2009/layout/CircleArrowProcess"/>
    <dgm:cxn modelId="{3072B573-7CF1-48ED-A1AB-D624F4948391}" srcId="{36C24B57-E79D-4D62-BC7E-AAF22C3804BE}" destId="{83E6D4CF-CF40-4D93-B5E4-5322A288114D}" srcOrd="2" destOrd="0" parTransId="{6CF80231-E916-4959-9379-E9839FF5709B}" sibTransId="{39396F3C-AA82-4FDD-8D17-3E398BEDD3F7}"/>
    <dgm:cxn modelId="{0D281406-FF00-4A08-96CD-CB173910005B}" type="presOf" srcId="{C4C20DF3-A6D7-49C5-9860-560AEAA7AF41}" destId="{3C7E3B3F-4F7B-4B23-A177-F652492E7A82}" srcOrd="0" destOrd="0" presId="urn:microsoft.com/office/officeart/2009/layout/CircleArrowProcess"/>
    <dgm:cxn modelId="{8FDACA71-2BC6-49B3-BF69-3C1234F0EBD2}" srcId="{36C24B57-E79D-4D62-BC7E-AAF22C3804BE}" destId="{3175B13C-1D97-48A3-844A-B4E7331E605D}" srcOrd="1" destOrd="0" parTransId="{77CAE9C0-8694-4C3D-BEA1-316289D2FE81}" sibTransId="{5A17D4FC-7A40-4013-B1C4-8B5C7FFA3C9F}"/>
    <dgm:cxn modelId="{8762D87E-0E7D-4C41-A259-0D08BC3C0706}" type="presOf" srcId="{3175B13C-1D97-48A3-844A-B4E7331E605D}" destId="{6631A0FE-ED65-40D6-9BBB-9488BF63FF56}" srcOrd="0" destOrd="0" presId="urn:microsoft.com/office/officeart/2009/layout/CircleArrowProcess"/>
    <dgm:cxn modelId="{ED37A7A6-0946-4575-ABD7-10F1A5772C04}" type="presOf" srcId="{36C24B57-E79D-4D62-BC7E-AAF22C3804BE}" destId="{C56CBB2D-ACB6-4663-A6C7-4324523E2AAB}" srcOrd="0" destOrd="0" presId="urn:microsoft.com/office/officeart/2009/layout/CircleArrowProcess"/>
    <dgm:cxn modelId="{DE739683-2B82-49DC-B2D9-2ACCD203B322}" srcId="{36C24B57-E79D-4D62-BC7E-AAF22C3804BE}" destId="{C4C20DF3-A6D7-49C5-9860-560AEAA7AF41}" srcOrd="0" destOrd="0" parTransId="{138CB407-83D6-42A0-8A66-BF1FE34E5AE8}" sibTransId="{64D10AFE-E634-40D3-9202-5FFA23C1FA3F}"/>
    <dgm:cxn modelId="{398CE378-C598-4830-A8BC-FB8B5FA6EAAA}" type="presParOf" srcId="{C56CBB2D-ACB6-4663-A6C7-4324523E2AAB}" destId="{9ADBB539-DD30-4E49-8B23-41B813E49311}" srcOrd="0" destOrd="0" presId="urn:microsoft.com/office/officeart/2009/layout/CircleArrowProcess"/>
    <dgm:cxn modelId="{B80D869A-CFA3-4616-9DBB-EF378BBD09B6}" type="presParOf" srcId="{9ADBB539-DD30-4E49-8B23-41B813E49311}" destId="{D2DFBC84-71CE-4D69-8EA6-A69838B82F9D}" srcOrd="0" destOrd="0" presId="urn:microsoft.com/office/officeart/2009/layout/CircleArrowProcess"/>
    <dgm:cxn modelId="{7D09D9BA-BAE7-4EBA-81B4-C3A033A826A0}" type="presParOf" srcId="{C56CBB2D-ACB6-4663-A6C7-4324523E2AAB}" destId="{3C7E3B3F-4F7B-4B23-A177-F652492E7A82}" srcOrd="1" destOrd="0" presId="urn:microsoft.com/office/officeart/2009/layout/CircleArrowProcess"/>
    <dgm:cxn modelId="{D15F74D3-6B55-4FCB-8F01-1C18967D10DD}" type="presParOf" srcId="{C56CBB2D-ACB6-4663-A6C7-4324523E2AAB}" destId="{2AE9FC09-1935-47E3-A956-673962E38EA9}" srcOrd="2" destOrd="0" presId="urn:microsoft.com/office/officeart/2009/layout/CircleArrowProcess"/>
    <dgm:cxn modelId="{7FA9F52C-35F4-4E15-BD14-AC8C03052463}" type="presParOf" srcId="{2AE9FC09-1935-47E3-A956-673962E38EA9}" destId="{7BF31775-B6BE-4DFA-9167-520F4FC4A49B}" srcOrd="0" destOrd="0" presId="urn:microsoft.com/office/officeart/2009/layout/CircleArrowProcess"/>
    <dgm:cxn modelId="{EE94E714-2DD3-4EB4-88CC-6018F4026380}" type="presParOf" srcId="{C56CBB2D-ACB6-4663-A6C7-4324523E2AAB}" destId="{6631A0FE-ED65-40D6-9BBB-9488BF63FF56}" srcOrd="3" destOrd="0" presId="urn:microsoft.com/office/officeart/2009/layout/CircleArrowProcess"/>
    <dgm:cxn modelId="{95591146-3B33-4743-9F7C-3A6AB8E661EC}" type="presParOf" srcId="{C56CBB2D-ACB6-4663-A6C7-4324523E2AAB}" destId="{95267F9F-BE33-4BA9-BD7F-F6C9C598D092}" srcOrd="4" destOrd="0" presId="urn:microsoft.com/office/officeart/2009/layout/CircleArrowProcess"/>
    <dgm:cxn modelId="{ECDB5DB5-969B-4C40-B16B-DE4D22D47368}" type="presParOf" srcId="{95267F9F-BE33-4BA9-BD7F-F6C9C598D092}" destId="{FA5E9938-F9DA-4AB2-AF58-3C917CC8DB1D}" srcOrd="0" destOrd="0" presId="urn:microsoft.com/office/officeart/2009/layout/CircleArrowProcess"/>
    <dgm:cxn modelId="{45D4088D-7558-4275-8D4C-59194E780118}" type="presParOf" srcId="{C56CBB2D-ACB6-4663-A6C7-4324523E2AAB}" destId="{FF39B6EF-9B44-42F8-92B7-357902EF5B61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6E5B5DD-F6F6-4AD9-878E-B0C0B6E8A62E}" type="doc">
      <dgm:prSet loTypeId="urn:microsoft.com/office/officeart/2005/8/layout/chevron2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20859755-03AC-4598-9F86-B568F58D56B5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Promocija cjeloživotnog učenja</a:t>
          </a:r>
        </a:p>
      </dgm:t>
    </dgm:pt>
    <dgm:pt modelId="{ABAFB601-CACA-4DB3-9A5A-9300D61257B9}" type="parTrans" cxnId="{4838CE19-67AB-462B-BD13-9784AE8D879E}">
      <dgm:prSet/>
      <dgm:spPr/>
      <dgm:t>
        <a:bodyPr/>
        <a:lstStyle/>
        <a:p>
          <a:endParaRPr lang="hr-HR" noProof="0" dirty="0"/>
        </a:p>
      </dgm:t>
    </dgm:pt>
    <dgm:pt modelId="{9E48C10E-54F4-4C33-8925-3FD5303F71EF}" type="sibTrans" cxnId="{4838CE19-67AB-462B-BD13-9784AE8D879E}">
      <dgm:prSet/>
      <dgm:spPr/>
      <dgm:t>
        <a:bodyPr/>
        <a:lstStyle/>
        <a:p>
          <a:endParaRPr lang="hr-HR" noProof="0" dirty="0"/>
        </a:p>
      </dgm:t>
    </dgm:pt>
    <dgm:pt modelId="{4C52CA57-6A0A-43AB-B142-59AADE3B74E0}">
      <dgm:prSet phldrT="[Text]"/>
      <dgm:spPr/>
      <dgm:t>
        <a:bodyPr/>
        <a:lstStyle/>
        <a:p>
          <a:r>
            <a:rPr lang="en-GB" noProof="0" dirty="0" smtClean="0"/>
            <a:t>2.</a:t>
          </a:r>
          <a:endParaRPr lang="hr-HR" noProof="0" dirty="0"/>
        </a:p>
      </dgm:t>
    </dgm:pt>
    <dgm:pt modelId="{3FE9E350-04D9-44AC-80D9-EEBBAAFF021F}" type="parTrans" cxnId="{D9FF7102-9124-4EE8-81DB-ADECBF656EC3}">
      <dgm:prSet/>
      <dgm:spPr/>
      <dgm:t>
        <a:bodyPr/>
        <a:lstStyle/>
        <a:p>
          <a:endParaRPr lang="hr-HR" noProof="0" dirty="0"/>
        </a:p>
      </dgm:t>
    </dgm:pt>
    <dgm:pt modelId="{AD624253-2346-45D6-A11C-71F5CA9DF729}" type="sibTrans" cxnId="{D9FF7102-9124-4EE8-81DB-ADECBF656EC3}">
      <dgm:prSet/>
      <dgm:spPr/>
      <dgm:t>
        <a:bodyPr/>
        <a:lstStyle/>
        <a:p>
          <a:endParaRPr lang="hr-HR" noProof="0" dirty="0"/>
        </a:p>
      </dgm:t>
    </dgm:pt>
    <dgm:pt modelId="{5DED3065-5BE2-4D99-8C0B-62312BF2B96F}">
      <dgm:prSet phldrT="[Text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Modernizacija sustava stručnog usavršavanja nastavnika strukovnih predmeta</a:t>
          </a:r>
        </a:p>
      </dgm:t>
    </dgm:pt>
    <dgm:pt modelId="{80D969F3-6E65-46EE-A8B7-A9FAB94FD8D9}" type="parTrans" cxnId="{A91AFAFB-3AED-47D8-857A-56CAF785E2D2}">
      <dgm:prSet/>
      <dgm:spPr/>
      <dgm:t>
        <a:bodyPr/>
        <a:lstStyle/>
        <a:p>
          <a:endParaRPr lang="hr-HR" noProof="0" dirty="0"/>
        </a:p>
      </dgm:t>
    </dgm:pt>
    <dgm:pt modelId="{7CBBCBD4-9435-4B66-B3D6-88507FA44FEA}" type="sibTrans" cxnId="{A91AFAFB-3AED-47D8-857A-56CAF785E2D2}">
      <dgm:prSet/>
      <dgm:spPr/>
      <dgm:t>
        <a:bodyPr/>
        <a:lstStyle/>
        <a:p>
          <a:endParaRPr lang="hr-HR" noProof="0" dirty="0"/>
        </a:p>
      </dgm:t>
    </dgm:pt>
    <dgm:pt modelId="{FE515342-902D-4C9B-AC20-41DFE196D30B}">
      <dgm:prSet phldrT="[Text]"/>
      <dgm:spPr/>
      <dgm:t>
        <a:bodyPr/>
        <a:lstStyle/>
        <a:p>
          <a:r>
            <a:rPr lang="en-GB" noProof="0" dirty="0" smtClean="0"/>
            <a:t>3.</a:t>
          </a:r>
          <a:endParaRPr lang="hr-HR" noProof="0" dirty="0"/>
        </a:p>
      </dgm:t>
    </dgm:pt>
    <dgm:pt modelId="{2D8E2190-3DE7-4CE8-A5D4-3A09F316792D}" type="parTrans" cxnId="{884AA910-1C26-42F7-B497-4351BCFB29BE}">
      <dgm:prSet/>
      <dgm:spPr/>
      <dgm:t>
        <a:bodyPr/>
        <a:lstStyle/>
        <a:p>
          <a:endParaRPr lang="hr-HR" noProof="0" dirty="0"/>
        </a:p>
      </dgm:t>
    </dgm:pt>
    <dgm:pt modelId="{DD4A247D-9C48-4168-B3B1-CB16D1F5F591}" type="sibTrans" cxnId="{884AA910-1C26-42F7-B497-4351BCFB29BE}">
      <dgm:prSet/>
      <dgm:spPr/>
      <dgm:t>
        <a:bodyPr/>
        <a:lstStyle/>
        <a:p>
          <a:endParaRPr lang="hr-HR" noProof="0" dirty="0"/>
        </a:p>
      </dgm:t>
    </dgm:pt>
    <dgm:pt modelId="{73CDB642-F9E4-4997-8CCD-F714838F8746}">
      <dgm:prSet phldrT="[Text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Promocija učeničkih kompetencija i strukovnog obrazovanja kroz strukovna natjecanja i smotre</a:t>
          </a:r>
        </a:p>
      </dgm:t>
    </dgm:pt>
    <dgm:pt modelId="{17F8168B-F932-443B-BBAD-CB485110A264}" type="parTrans" cxnId="{4738A0B9-6B60-408F-8628-677BDAAA1611}">
      <dgm:prSet/>
      <dgm:spPr/>
      <dgm:t>
        <a:bodyPr/>
        <a:lstStyle/>
        <a:p>
          <a:endParaRPr lang="hr-HR" noProof="0" dirty="0"/>
        </a:p>
      </dgm:t>
    </dgm:pt>
    <dgm:pt modelId="{89E5B2BC-48DB-47E4-816D-6ACBC74E8B24}" type="sibTrans" cxnId="{4738A0B9-6B60-408F-8628-677BDAAA1611}">
      <dgm:prSet/>
      <dgm:spPr/>
      <dgm:t>
        <a:bodyPr/>
        <a:lstStyle/>
        <a:p>
          <a:endParaRPr lang="hr-HR" noProof="0" dirty="0"/>
        </a:p>
      </dgm:t>
    </dgm:pt>
    <dgm:pt modelId="{CE457E69-FF3B-45CC-8510-2B3DE8494162}">
      <dgm:prSet/>
      <dgm:spPr/>
      <dgm:t>
        <a:bodyPr/>
        <a:lstStyle/>
        <a:p>
          <a:r>
            <a:rPr lang="en-GB" noProof="0" dirty="0" smtClean="0"/>
            <a:t>4.</a:t>
          </a:r>
          <a:endParaRPr lang="hr-HR" noProof="0" dirty="0"/>
        </a:p>
      </dgm:t>
    </dgm:pt>
    <dgm:pt modelId="{5B820A21-BDF9-4E15-A360-3BC53E86E549}" type="parTrans" cxnId="{1F40AB34-E49D-4094-BF93-36EB96BC4FF7}">
      <dgm:prSet/>
      <dgm:spPr/>
      <dgm:t>
        <a:bodyPr/>
        <a:lstStyle/>
        <a:p>
          <a:endParaRPr lang="hr-HR" noProof="0" dirty="0"/>
        </a:p>
      </dgm:t>
    </dgm:pt>
    <dgm:pt modelId="{4DBC537C-99B7-449E-BBA1-8437A9E57F0F}" type="sibTrans" cxnId="{1F40AB34-E49D-4094-BF93-36EB96BC4FF7}">
      <dgm:prSet/>
      <dgm:spPr/>
      <dgm:t>
        <a:bodyPr/>
        <a:lstStyle/>
        <a:p>
          <a:endParaRPr lang="hr-HR" noProof="0" dirty="0"/>
        </a:p>
      </dgm:t>
    </dgm:pt>
    <dgm:pt modelId="{23E0BF2E-6A24-4BD1-8199-E85A9953315C}">
      <dgm:prSet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Modernizacija sustava strukovnog obrazovanja i osposobljavanja</a:t>
          </a:r>
        </a:p>
        <a:p>
          <a:pPr marL="285750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r-HR" noProof="0" dirty="0"/>
        </a:p>
      </dgm:t>
    </dgm:pt>
    <dgm:pt modelId="{53B05BE4-F9A0-4F9A-9574-24A915C26BE2}" type="parTrans" cxnId="{5A9C59C8-1EF8-48D6-A386-21BB30ACA2FA}">
      <dgm:prSet/>
      <dgm:spPr/>
      <dgm:t>
        <a:bodyPr/>
        <a:lstStyle/>
        <a:p>
          <a:endParaRPr lang="hr-HR" noProof="0" dirty="0"/>
        </a:p>
      </dgm:t>
    </dgm:pt>
    <dgm:pt modelId="{C149AAF4-55A6-4B60-8E8B-F131C61584EB}" type="sibTrans" cxnId="{5A9C59C8-1EF8-48D6-A386-21BB30ACA2FA}">
      <dgm:prSet/>
      <dgm:spPr/>
      <dgm:t>
        <a:bodyPr/>
        <a:lstStyle/>
        <a:p>
          <a:endParaRPr lang="hr-HR" noProof="0" dirty="0"/>
        </a:p>
      </dgm:t>
    </dgm:pt>
    <dgm:pt modelId="{E977DFE2-18FF-41C7-A6D2-4A62236C424F}">
      <dgm:prSet phldrT="[Text]"/>
      <dgm:spPr/>
      <dgm:t>
        <a:bodyPr/>
        <a:lstStyle/>
        <a:p>
          <a:r>
            <a:rPr lang="en-GB" noProof="0" dirty="0" smtClean="0"/>
            <a:t>1.</a:t>
          </a:r>
          <a:endParaRPr lang="hr-HR" noProof="0" dirty="0"/>
        </a:p>
      </dgm:t>
    </dgm:pt>
    <dgm:pt modelId="{4BC406AF-2300-4AA9-80A0-E3220C0BBEEC}" type="sibTrans" cxnId="{B4A26762-8924-42BD-BDB9-7817B7067893}">
      <dgm:prSet/>
      <dgm:spPr/>
      <dgm:t>
        <a:bodyPr/>
        <a:lstStyle/>
        <a:p>
          <a:endParaRPr lang="hr-HR" noProof="0" dirty="0"/>
        </a:p>
      </dgm:t>
    </dgm:pt>
    <dgm:pt modelId="{BD97D9CF-1E12-4321-812B-19E3B417DAEE}" type="parTrans" cxnId="{B4A26762-8924-42BD-BDB9-7817B7067893}">
      <dgm:prSet/>
      <dgm:spPr/>
      <dgm:t>
        <a:bodyPr/>
        <a:lstStyle/>
        <a:p>
          <a:endParaRPr lang="hr-HR" noProof="0" dirty="0"/>
        </a:p>
      </dgm:t>
    </dgm:pt>
    <dgm:pt modelId="{5AF375F6-5328-4000-8EA7-57470AAA8047}" type="pres">
      <dgm:prSet presAssocID="{B6E5B5DD-F6F6-4AD9-878E-B0C0B6E8A6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79A355D-80EF-46F1-B5F0-6646291C96E7}" type="pres">
      <dgm:prSet presAssocID="{E977DFE2-18FF-41C7-A6D2-4A62236C424F}" presName="composite" presStyleCnt="0"/>
      <dgm:spPr/>
    </dgm:pt>
    <dgm:pt modelId="{C6E3FB5C-172D-4420-AB8F-A1E0977EED36}" type="pres">
      <dgm:prSet presAssocID="{E977DFE2-18FF-41C7-A6D2-4A62236C424F}" presName="parentText" presStyleLbl="alignNode1" presStyleIdx="0" presStyleCnt="4" custScaleX="9963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0EE850-903C-4EF2-9499-554AF825507A}" type="pres">
      <dgm:prSet presAssocID="{E977DFE2-18FF-41C7-A6D2-4A62236C424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745289A-C1AF-47C4-9CEA-B9CCADFAE734}" type="pres">
      <dgm:prSet presAssocID="{4BC406AF-2300-4AA9-80A0-E3220C0BBEEC}" presName="sp" presStyleCnt="0"/>
      <dgm:spPr/>
    </dgm:pt>
    <dgm:pt modelId="{F4FFEBBF-B599-4B02-9CF8-67C6E3D2A173}" type="pres">
      <dgm:prSet presAssocID="{4C52CA57-6A0A-43AB-B142-59AADE3B74E0}" presName="composite" presStyleCnt="0"/>
      <dgm:spPr/>
    </dgm:pt>
    <dgm:pt modelId="{412F8CAA-12B7-4911-9BD8-B7788465851C}" type="pres">
      <dgm:prSet presAssocID="{4C52CA57-6A0A-43AB-B142-59AADE3B74E0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2561B8-F8E5-4CC9-A4A4-F76F4CBD66CC}" type="pres">
      <dgm:prSet presAssocID="{4C52CA57-6A0A-43AB-B142-59AADE3B74E0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02D4C1-7EBD-4593-ACEB-EBDE9B7B0A99}" type="pres">
      <dgm:prSet presAssocID="{AD624253-2346-45D6-A11C-71F5CA9DF729}" presName="sp" presStyleCnt="0"/>
      <dgm:spPr/>
    </dgm:pt>
    <dgm:pt modelId="{80B272F9-F107-4B53-B2C2-5C4EFB046EA2}" type="pres">
      <dgm:prSet presAssocID="{FE515342-902D-4C9B-AC20-41DFE196D30B}" presName="composite" presStyleCnt="0"/>
      <dgm:spPr/>
    </dgm:pt>
    <dgm:pt modelId="{3348107F-9134-446C-9876-DA02265FCE97}" type="pres">
      <dgm:prSet presAssocID="{FE515342-902D-4C9B-AC20-41DFE196D30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A5D5CD6-E63E-4C36-95DA-9E0E63ADEB30}" type="pres">
      <dgm:prSet presAssocID="{FE515342-902D-4C9B-AC20-41DFE196D30B}" presName="descendantText" presStyleLbl="alignAcc1" presStyleIdx="2" presStyleCnt="4" custScaleY="1432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B0B9BD-C693-4FE8-A054-1B5680FE18A8}" type="pres">
      <dgm:prSet presAssocID="{DD4A247D-9C48-4168-B3B1-CB16D1F5F591}" presName="sp" presStyleCnt="0"/>
      <dgm:spPr/>
    </dgm:pt>
    <dgm:pt modelId="{EEC11D4F-38EB-4115-B860-4A5A3A8E0B07}" type="pres">
      <dgm:prSet presAssocID="{CE457E69-FF3B-45CC-8510-2B3DE8494162}" presName="composite" presStyleCnt="0"/>
      <dgm:spPr/>
    </dgm:pt>
    <dgm:pt modelId="{C8FC7366-AA6E-4BAC-85CB-A34C57A67973}" type="pres">
      <dgm:prSet presAssocID="{CE457E69-FF3B-45CC-8510-2B3DE849416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C3F383-6080-4E80-BCFE-1C17FE20E76C}" type="pres">
      <dgm:prSet presAssocID="{CE457E69-FF3B-45CC-8510-2B3DE849416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4A26762-8924-42BD-BDB9-7817B7067893}" srcId="{B6E5B5DD-F6F6-4AD9-878E-B0C0B6E8A62E}" destId="{E977DFE2-18FF-41C7-A6D2-4A62236C424F}" srcOrd="0" destOrd="0" parTransId="{BD97D9CF-1E12-4321-812B-19E3B417DAEE}" sibTransId="{4BC406AF-2300-4AA9-80A0-E3220C0BBEEC}"/>
    <dgm:cxn modelId="{884AA910-1C26-42F7-B497-4351BCFB29BE}" srcId="{B6E5B5DD-F6F6-4AD9-878E-B0C0B6E8A62E}" destId="{FE515342-902D-4C9B-AC20-41DFE196D30B}" srcOrd="2" destOrd="0" parTransId="{2D8E2190-3DE7-4CE8-A5D4-3A09F316792D}" sibTransId="{DD4A247D-9C48-4168-B3B1-CB16D1F5F591}"/>
    <dgm:cxn modelId="{3B020CBF-3E5C-44B3-953D-3FF378D54917}" type="presOf" srcId="{B6E5B5DD-F6F6-4AD9-878E-B0C0B6E8A62E}" destId="{5AF375F6-5328-4000-8EA7-57470AAA8047}" srcOrd="0" destOrd="0" presId="urn:microsoft.com/office/officeart/2005/8/layout/chevron2"/>
    <dgm:cxn modelId="{95A6ADE9-032B-4BAE-AAFB-3092522DED81}" type="presOf" srcId="{FE515342-902D-4C9B-AC20-41DFE196D30B}" destId="{3348107F-9134-446C-9876-DA02265FCE97}" srcOrd="0" destOrd="0" presId="urn:microsoft.com/office/officeart/2005/8/layout/chevron2"/>
    <dgm:cxn modelId="{D9FF7102-9124-4EE8-81DB-ADECBF656EC3}" srcId="{B6E5B5DD-F6F6-4AD9-878E-B0C0B6E8A62E}" destId="{4C52CA57-6A0A-43AB-B142-59AADE3B74E0}" srcOrd="1" destOrd="0" parTransId="{3FE9E350-04D9-44AC-80D9-EEBBAAFF021F}" sibTransId="{AD624253-2346-45D6-A11C-71F5CA9DF729}"/>
    <dgm:cxn modelId="{A91AFAFB-3AED-47D8-857A-56CAF785E2D2}" srcId="{4C52CA57-6A0A-43AB-B142-59AADE3B74E0}" destId="{5DED3065-5BE2-4D99-8C0B-62312BF2B96F}" srcOrd="0" destOrd="0" parTransId="{80D969F3-6E65-46EE-A8B7-A9FAB94FD8D9}" sibTransId="{7CBBCBD4-9435-4B66-B3D6-88507FA44FEA}"/>
    <dgm:cxn modelId="{5A9C59C8-1EF8-48D6-A386-21BB30ACA2FA}" srcId="{CE457E69-FF3B-45CC-8510-2B3DE8494162}" destId="{23E0BF2E-6A24-4BD1-8199-E85A9953315C}" srcOrd="0" destOrd="0" parTransId="{53B05BE4-F9A0-4F9A-9574-24A915C26BE2}" sibTransId="{C149AAF4-55A6-4B60-8E8B-F131C61584EB}"/>
    <dgm:cxn modelId="{F5218C3A-9095-49B6-B309-BEDBEF969A82}" type="presOf" srcId="{E977DFE2-18FF-41C7-A6D2-4A62236C424F}" destId="{C6E3FB5C-172D-4420-AB8F-A1E0977EED36}" srcOrd="0" destOrd="0" presId="urn:microsoft.com/office/officeart/2005/8/layout/chevron2"/>
    <dgm:cxn modelId="{2F049D86-CC54-459B-9A8F-3169DC894FDA}" type="presOf" srcId="{CE457E69-FF3B-45CC-8510-2B3DE8494162}" destId="{C8FC7366-AA6E-4BAC-85CB-A34C57A67973}" srcOrd="0" destOrd="0" presId="urn:microsoft.com/office/officeart/2005/8/layout/chevron2"/>
    <dgm:cxn modelId="{1F40AB34-E49D-4094-BF93-36EB96BC4FF7}" srcId="{B6E5B5DD-F6F6-4AD9-878E-B0C0B6E8A62E}" destId="{CE457E69-FF3B-45CC-8510-2B3DE8494162}" srcOrd="3" destOrd="0" parTransId="{5B820A21-BDF9-4E15-A360-3BC53E86E549}" sibTransId="{4DBC537C-99B7-449E-BBA1-8437A9E57F0F}"/>
    <dgm:cxn modelId="{6BC3507E-1152-48FF-939C-20C25A38F5DC}" type="presOf" srcId="{73CDB642-F9E4-4997-8CCD-F714838F8746}" destId="{BA5D5CD6-E63E-4C36-95DA-9E0E63ADEB30}" srcOrd="0" destOrd="0" presId="urn:microsoft.com/office/officeart/2005/8/layout/chevron2"/>
    <dgm:cxn modelId="{32E5034A-45D2-46D5-B933-63FA2F72DFBC}" type="presOf" srcId="{20859755-03AC-4598-9F86-B568F58D56B5}" destId="{D30EE850-903C-4EF2-9499-554AF825507A}" srcOrd="0" destOrd="0" presId="urn:microsoft.com/office/officeart/2005/8/layout/chevron2"/>
    <dgm:cxn modelId="{BF3F010E-3299-41CB-A8E8-DF28F4C1C126}" type="presOf" srcId="{23E0BF2E-6A24-4BD1-8199-E85A9953315C}" destId="{EAC3F383-6080-4E80-BCFE-1C17FE20E76C}" srcOrd="0" destOrd="0" presId="urn:microsoft.com/office/officeart/2005/8/layout/chevron2"/>
    <dgm:cxn modelId="{364C15C6-4826-440D-A670-8AA4E4EF7DB5}" type="presOf" srcId="{4C52CA57-6A0A-43AB-B142-59AADE3B74E0}" destId="{412F8CAA-12B7-4911-9BD8-B7788465851C}" srcOrd="0" destOrd="0" presId="urn:microsoft.com/office/officeart/2005/8/layout/chevron2"/>
    <dgm:cxn modelId="{5B74F93C-FD53-4501-8589-A77C55A474D0}" type="presOf" srcId="{5DED3065-5BE2-4D99-8C0B-62312BF2B96F}" destId="{7B2561B8-F8E5-4CC9-A4A4-F76F4CBD66CC}" srcOrd="0" destOrd="0" presId="urn:microsoft.com/office/officeart/2005/8/layout/chevron2"/>
    <dgm:cxn modelId="{4838CE19-67AB-462B-BD13-9784AE8D879E}" srcId="{E977DFE2-18FF-41C7-A6D2-4A62236C424F}" destId="{20859755-03AC-4598-9F86-B568F58D56B5}" srcOrd="0" destOrd="0" parTransId="{ABAFB601-CACA-4DB3-9A5A-9300D61257B9}" sibTransId="{9E48C10E-54F4-4C33-8925-3FD5303F71EF}"/>
    <dgm:cxn modelId="{4738A0B9-6B60-408F-8628-677BDAAA1611}" srcId="{FE515342-902D-4C9B-AC20-41DFE196D30B}" destId="{73CDB642-F9E4-4997-8CCD-F714838F8746}" srcOrd="0" destOrd="0" parTransId="{17F8168B-F932-443B-BBAD-CB485110A264}" sibTransId="{89E5B2BC-48DB-47E4-816D-6ACBC74E8B24}"/>
    <dgm:cxn modelId="{5C3B5204-4DF2-4AE2-9680-4305D1A64680}" type="presParOf" srcId="{5AF375F6-5328-4000-8EA7-57470AAA8047}" destId="{379A355D-80EF-46F1-B5F0-6646291C96E7}" srcOrd="0" destOrd="0" presId="urn:microsoft.com/office/officeart/2005/8/layout/chevron2"/>
    <dgm:cxn modelId="{8CAFED7C-1ED1-4324-9DF0-7D00AA07E220}" type="presParOf" srcId="{379A355D-80EF-46F1-B5F0-6646291C96E7}" destId="{C6E3FB5C-172D-4420-AB8F-A1E0977EED36}" srcOrd="0" destOrd="0" presId="urn:microsoft.com/office/officeart/2005/8/layout/chevron2"/>
    <dgm:cxn modelId="{24EE70A4-E484-466B-B0D8-A62127109B0A}" type="presParOf" srcId="{379A355D-80EF-46F1-B5F0-6646291C96E7}" destId="{D30EE850-903C-4EF2-9499-554AF825507A}" srcOrd="1" destOrd="0" presId="urn:microsoft.com/office/officeart/2005/8/layout/chevron2"/>
    <dgm:cxn modelId="{0A3F4E34-D1F6-47C1-BA63-A5FA9EA22BCE}" type="presParOf" srcId="{5AF375F6-5328-4000-8EA7-57470AAA8047}" destId="{6745289A-C1AF-47C4-9CEA-B9CCADFAE734}" srcOrd="1" destOrd="0" presId="urn:microsoft.com/office/officeart/2005/8/layout/chevron2"/>
    <dgm:cxn modelId="{6327743F-F441-4343-B93E-850AC41FDB9E}" type="presParOf" srcId="{5AF375F6-5328-4000-8EA7-57470AAA8047}" destId="{F4FFEBBF-B599-4B02-9CF8-67C6E3D2A173}" srcOrd="2" destOrd="0" presId="urn:microsoft.com/office/officeart/2005/8/layout/chevron2"/>
    <dgm:cxn modelId="{6FC83C6A-47B7-435D-B0EF-2BF13F724F36}" type="presParOf" srcId="{F4FFEBBF-B599-4B02-9CF8-67C6E3D2A173}" destId="{412F8CAA-12B7-4911-9BD8-B7788465851C}" srcOrd="0" destOrd="0" presId="urn:microsoft.com/office/officeart/2005/8/layout/chevron2"/>
    <dgm:cxn modelId="{D56D82C8-69A2-43ED-8CCB-795C09BC76AC}" type="presParOf" srcId="{F4FFEBBF-B599-4B02-9CF8-67C6E3D2A173}" destId="{7B2561B8-F8E5-4CC9-A4A4-F76F4CBD66CC}" srcOrd="1" destOrd="0" presId="urn:microsoft.com/office/officeart/2005/8/layout/chevron2"/>
    <dgm:cxn modelId="{5087642C-D92F-49DE-A6F1-8701396E5293}" type="presParOf" srcId="{5AF375F6-5328-4000-8EA7-57470AAA8047}" destId="{6802D4C1-7EBD-4593-ACEB-EBDE9B7B0A99}" srcOrd="3" destOrd="0" presId="urn:microsoft.com/office/officeart/2005/8/layout/chevron2"/>
    <dgm:cxn modelId="{AC7D1389-8393-490E-A19D-321EA429FC4F}" type="presParOf" srcId="{5AF375F6-5328-4000-8EA7-57470AAA8047}" destId="{80B272F9-F107-4B53-B2C2-5C4EFB046EA2}" srcOrd="4" destOrd="0" presId="urn:microsoft.com/office/officeart/2005/8/layout/chevron2"/>
    <dgm:cxn modelId="{417EC3CA-8E06-4C55-AEF6-1E55A10A45C9}" type="presParOf" srcId="{80B272F9-F107-4B53-B2C2-5C4EFB046EA2}" destId="{3348107F-9134-446C-9876-DA02265FCE97}" srcOrd="0" destOrd="0" presId="urn:microsoft.com/office/officeart/2005/8/layout/chevron2"/>
    <dgm:cxn modelId="{FC5D1753-D716-4D61-A04E-F1398FA229A0}" type="presParOf" srcId="{80B272F9-F107-4B53-B2C2-5C4EFB046EA2}" destId="{BA5D5CD6-E63E-4C36-95DA-9E0E63ADEB30}" srcOrd="1" destOrd="0" presId="urn:microsoft.com/office/officeart/2005/8/layout/chevron2"/>
    <dgm:cxn modelId="{65EE2ECE-1BCB-4315-BDDB-70E29BDF0868}" type="presParOf" srcId="{5AF375F6-5328-4000-8EA7-57470AAA8047}" destId="{5DB0B9BD-C693-4FE8-A054-1B5680FE18A8}" srcOrd="5" destOrd="0" presId="urn:microsoft.com/office/officeart/2005/8/layout/chevron2"/>
    <dgm:cxn modelId="{C3D6A115-245C-40DB-B5CE-2548EA437A39}" type="presParOf" srcId="{5AF375F6-5328-4000-8EA7-57470AAA8047}" destId="{EEC11D4F-38EB-4115-B860-4A5A3A8E0B07}" srcOrd="6" destOrd="0" presId="urn:microsoft.com/office/officeart/2005/8/layout/chevron2"/>
    <dgm:cxn modelId="{F95BACAF-FCCF-4C7D-875F-1B8ECC7D1356}" type="presParOf" srcId="{EEC11D4F-38EB-4115-B860-4A5A3A8E0B07}" destId="{C8FC7366-AA6E-4BAC-85CB-A34C57A67973}" srcOrd="0" destOrd="0" presId="urn:microsoft.com/office/officeart/2005/8/layout/chevron2"/>
    <dgm:cxn modelId="{9BBFB7F0-7593-4749-9BF7-D560CC81C594}" type="presParOf" srcId="{EEC11D4F-38EB-4115-B860-4A5A3A8E0B07}" destId="{EAC3F383-6080-4E80-BCFE-1C17FE20E7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1A982-B31C-4971-B1C5-9A17D4EBC176}">
      <dsp:nvSpPr>
        <dsp:cNvPr id="0" name=""/>
        <dsp:cNvSpPr/>
      </dsp:nvSpPr>
      <dsp:spPr>
        <a:xfrm>
          <a:off x="97182" y="478139"/>
          <a:ext cx="2675753" cy="15964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rPr>
            <a:t>Donesena je Mreža regionalnih centara kompetentnosti u strukovnom obrazovanju </a:t>
          </a:r>
          <a:endParaRPr lang="en-GB" sz="1600" b="1" kern="1200" dirty="0">
            <a:solidFill>
              <a:srgbClr val="002060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143940" y="524897"/>
        <a:ext cx="2582237" cy="1502905"/>
      </dsp:txXfrm>
    </dsp:sp>
    <dsp:sp modelId="{CA83B5C8-CE14-4025-B2F6-3FFA1A3D537E}">
      <dsp:nvSpPr>
        <dsp:cNvPr id="0" name=""/>
        <dsp:cNvSpPr/>
      </dsp:nvSpPr>
      <dsp:spPr>
        <a:xfrm>
          <a:off x="2971702" y="1002956"/>
          <a:ext cx="417121" cy="5467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300" b="1" kern="1200">
            <a:solidFill>
              <a:sysClr val="window" lastClr="FFFFFF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971702" y="1112313"/>
        <a:ext cx="291985" cy="328073"/>
      </dsp:txXfrm>
    </dsp:sp>
    <dsp:sp modelId="{8770B3C4-BEF5-4910-BD2D-3FA1C29DDD08}">
      <dsp:nvSpPr>
        <dsp:cNvPr id="0" name=""/>
        <dsp:cNvSpPr/>
      </dsp:nvSpPr>
      <dsp:spPr>
        <a:xfrm>
          <a:off x="3559957" y="428884"/>
          <a:ext cx="2204788" cy="16949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Imenovano je 25 ustanova za strukovno obrazovanje regionalnim centrima kompetentnosti </a:t>
          </a:r>
          <a:endParaRPr lang="en-US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09600" y="478527"/>
        <a:ext cx="2105502" cy="1595645"/>
      </dsp:txXfrm>
    </dsp:sp>
    <dsp:sp modelId="{27FD60D1-840D-43FA-8D8A-529057148037}">
      <dsp:nvSpPr>
        <dsp:cNvPr id="0" name=""/>
        <dsp:cNvSpPr/>
      </dsp:nvSpPr>
      <dsp:spPr>
        <a:xfrm>
          <a:off x="5985225" y="1002956"/>
          <a:ext cx="467415" cy="5467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985225" y="1112313"/>
        <a:ext cx="327191" cy="328073"/>
      </dsp:txXfrm>
    </dsp:sp>
    <dsp:sp modelId="{01CE20C9-512F-4E51-8DCB-102FFCA4C39E}">
      <dsp:nvSpPr>
        <dsp:cNvPr id="0" name=""/>
        <dsp:cNvSpPr/>
      </dsp:nvSpPr>
      <dsp:spPr>
        <a:xfrm>
          <a:off x="6646661" y="428884"/>
          <a:ext cx="2204788" cy="16949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Odluka o imenovanju regionalnih centara predstavlja osnovu za provedbu natječaja sredstvima strukturnih fondova EU </a:t>
          </a:r>
          <a:endParaRPr lang="en-US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96304" y="478527"/>
        <a:ext cx="2105502" cy="15956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0FC22-01AD-4643-8659-72F7757B12E0}">
      <dsp:nvSpPr>
        <dsp:cNvPr id="0" name=""/>
        <dsp:cNvSpPr/>
      </dsp:nvSpPr>
      <dsp:spPr>
        <a:xfrm>
          <a:off x="2436325" y="665656"/>
          <a:ext cx="3929472" cy="88079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24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700 </a:t>
          </a:r>
          <a:r>
            <a:rPr lang="hr-HR" sz="2400" kern="1200" dirty="0" err="1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mil</a:t>
          </a:r>
          <a:r>
            <a:rPr lang="hr-HR" sz="24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. kn</a:t>
          </a:r>
          <a:endParaRPr lang="hr-HR" sz="2400" kern="1200" dirty="0"/>
        </a:p>
      </dsp:txBody>
      <dsp:txXfrm>
        <a:off x="2436325" y="775755"/>
        <a:ext cx="3599176" cy="660592"/>
      </dsp:txXfrm>
    </dsp:sp>
    <dsp:sp modelId="{230221C1-E82A-4D7E-9F1C-E999EF7220CF}">
      <dsp:nvSpPr>
        <dsp:cNvPr id="0" name=""/>
        <dsp:cNvSpPr/>
      </dsp:nvSpPr>
      <dsp:spPr>
        <a:xfrm>
          <a:off x="0" y="593"/>
          <a:ext cx="2619648" cy="23135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ESF sredstva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(EU i nacionalna sredstva u DP-u)</a:t>
          </a:r>
          <a:endParaRPr lang="hr-HR" sz="2000" kern="1200" dirty="0"/>
        </a:p>
      </dsp:txBody>
      <dsp:txXfrm>
        <a:off x="112938" y="113531"/>
        <a:ext cx="2393772" cy="2087669"/>
      </dsp:txXfrm>
    </dsp:sp>
    <dsp:sp modelId="{532DB854-8F70-4BFC-8415-1663CA3D1EAC}">
      <dsp:nvSpPr>
        <dsp:cNvPr id="0" name=""/>
        <dsp:cNvSpPr/>
      </dsp:nvSpPr>
      <dsp:spPr>
        <a:xfrm>
          <a:off x="2555205" y="3173598"/>
          <a:ext cx="3929472" cy="95133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3245083"/>
            <a:satOff val="-23015"/>
            <a:lumOff val="-1309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24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oko 563 </a:t>
          </a:r>
          <a:r>
            <a:rPr lang="hr-HR" sz="2400" kern="1200" dirty="0" err="1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mil</a:t>
          </a:r>
          <a:r>
            <a:rPr lang="hr-HR" sz="24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. kn</a:t>
          </a:r>
          <a:endParaRPr lang="hr-HR" sz="2400" kern="1200" dirty="0"/>
        </a:p>
      </dsp:txBody>
      <dsp:txXfrm>
        <a:off x="2555205" y="3292514"/>
        <a:ext cx="3572723" cy="713498"/>
      </dsp:txXfrm>
    </dsp:sp>
    <dsp:sp modelId="{40749093-4096-4270-BEBC-C00A9FDDD27B}">
      <dsp:nvSpPr>
        <dsp:cNvPr id="0" name=""/>
        <dsp:cNvSpPr/>
      </dsp:nvSpPr>
      <dsp:spPr>
        <a:xfrm>
          <a:off x="0" y="2545493"/>
          <a:ext cx="2619648" cy="2313545"/>
        </a:xfrm>
        <a:prstGeom prst="roundRect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EFRR sredstva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(EU i nacionalna sredstva u DP-u)</a:t>
          </a:r>
          <a:endParaRPr lang="hr-HR" sz="2000" kern="1200" dirty="0"/>
        </a:p>
      </dsp:txBody>
      <dsp:txXfrm>
        <a:off x="112938" y="2658431"/>
        <a:ext cx="2393772" cy="20876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25EA5-D981-4420-91B8-7C45AD06995C}">
      <dsp:nvSpPr>
        <dsp:cNvPr id="0" name=""/>
        <dsp:cNvSpPr/>
      </dsp:nvSpPr>
      <dsp:spPr>
        <a:xfrm rot="21300000">
          <a:off x="9091" y="778274"/>
          <a:ext cx="2944488" cy="337188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7F435-3D05-4064-9346-F2EB2A8EFAF1}">
      <dsp:nvSpPr>
        <dsp:cNvPr id="0" name=""/>
        <dsp:cNvSpPr/>
      </dsp:nvSpPr>
      <dsp:spPr>
        <a:xfrm>
          <a:off x="355520" y="94686"/>
          <a:ext cx="888801" cy="757495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E310A1-7FAB-47DA-B544-A38E3336FC63}">
      <dsp:nvSpPr>
        <dsp:cNvPr id="0" name=""/>
        <dsp:cNvSpPr/>
      </dsp:nvSpPr>
      <dsp:spPr>
        <a:xfrm>
          <a:off x="1466882" y="0"/>
          <a:ext cx="1154721" cy="79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maks.- 30 mil. kn </a:t>
          </a:r>
          <a:endParaRPr lang="hr-HR" sz="1400" kern="1200" dirty="0"/>
        </a:p>
      </dsp:txBody>
      <dsp:txXfrm>
        <a:off x="1466882" y="0"/>
        <a:ext cx="1154721" cy="795369"/>
      </dsp:txXfrm>
    </dsp:sp>
    <dsp:sp modelId="{A98A46D1-08C0-4F4D-B3A8-277FAC066859}">
      <dsp:nvSpPr>
        <dsp:cNvPr id="0" name=""/>
        <dsp:cNvSpPr/>
      </dsp:nvSpPr>
      <dsp:spPr>
        <a:xfrm>
          <a:off x="1718349" y="1041555"/>
          <a:ext cx="888801" cy="757495"/>
        </a:xfrm>
        <a:prstGeom prst="upArrow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E8438-D956-42BD-BB7D-AD1891EDC01A}">
      <dsp:nvSpPr>
        <dsp:cNvPr id="0" name=""/>
        <dsp:cNvSpPr/>
      </dsp:nvSpPr>
      <dsp:spPr>
        <a:xfrm>
          <a:off x="302315" y="1098368"/>
          <a:ext cx="1232225" cy="79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min.- 3 mil. kn </a:t>
          </a:r>
          <a:endParaRPr lang="hr-HR" sz="1400" kern="1200" dirty="0"/>
        </a:p>
      </dsp:txBody>
      <dsp:txXfrm>
        <a:off x="302315" y="1098368"/>
        <a:ext cx="1232225" cy="7953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25EA5-D981-4420-91B8-7C45AD06995C}">
      <dsp:nvSpPr>
        <dsp:cNvPr id="0" name=""/>
        <dsp:cNvSpPr/>
      </dsp:nvSpPr>
      <dsp:spPr>
        <a:xfrm rot="21300000">
          <a:off x="8559" y="788144"/>
          <a:ext cx="2772119" cy="317449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7F435-3D05-4064-9346-F2EB2A8EFAF1}">
      <dsp:nvSpPr>
        <dsp:cNvPr id="0" name=""/>
        <dsp:cNvSpPr/>
      </dsp:nvSpPr>
      <dsp:spPr>
        <a:xfrm>
          <a:off x="334708" y="94686"/>
          <a:ext cx="836771" cy="757495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E310A1-7FAB-47DA-B544-A38E3336FC63}">
      <dsp:nvSpPr>
        <dsp:cNvPr id="0" name=""/>
        <dsp:cNvSpPr/>
      </dsp:nvSpPr>
      <dsp:spPr>
        <a:xfrm>
          <a:off x="1256861" y="0"/>
          <a:ext cx="1335424" cy="79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maks.- 50 mil. kn </a:t>
          </a:r>
          <a:endParaRPr lang="hr-HR" sz="1400" kern="1200" dirty="0"/>
        </a:p>
      </dsp:txBody>
      <dsp:txXfrm>
        <a:off x="1256861" y="0"/>
        <a:ext cx="1335424" cy="795369"/>
      </dsp:txXfrm>
    </dsp:sp>
    <dsp:sp modelId="{A98A46D1-08C0-4F4D-B3A8-277FAC066859}">
      <dsp:nvSpPr>
        <dsp:cNvPr id="0" name=""/>
        <dsp:cNvSpPr/>
      </dsp:nvSpPr>
      <dsp:spPr>
        <a:xfrm>
          <a:off x="1617758" y="1041555"/>
          <a:ext cx="836771" cy="757495"/>
        </a:xfrm>
        <a:prstGeom prst="upArrow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E8438-D956-42BD-BB7D-AD1891EDC01A}">
      <dsp:nvSpPr>
        <dsp:cNvPr id="0" name=""/>
        <dsp:cNvSpPr/>
      </dsp:nvSpPr>
      <dsp:spPr>
        <a:xfrm>
          <a:off x="418385" y="1098368"/>
          <a:ext cx="892556" cy="79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min.- 3 mil. kn </a:t>
          </a:r>
          <a:endParaRPr lang="hr-HR" sz="1400" kern="1200" dirty="0"/>
        </a:p>
      </dsp:txBody>
      <dsp:txXfrm>
        <a:off x="418385" y="1098368"/>
        <a:ext cx="892556" cy="7953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FBC84-71CE-4D69-8EA6-A69838B82F9D}">
      <dsp:nvSpPr>
        <dsp:cNvPr id="0" name=""/>
        <dsp:cNvSpPr/>
      </dsp:nvSpPr>
      <dsp:spPr>
        <a:xfrm>
          <a:off x="998647" y="-231110"/>
          <a:ext cx="6910017" cy="188261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E3B3F-4F7B-4B23-A177-F652492E7A82}">
      <dsp:nvSpPr>
        <dsp:cNvPr id="0" name=""/>
        <dsp:cNvSpPr/>
      </dsp:nvSpPr>
      <dsp:spPr>
        <a:xfrm>
          <a:off x="1656957" y="334510"/>
          <a:ext cx="4943356" cy="1142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Izrađen je profil sektora Osobne, usluge zaštite i druge usluge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6957" y="334510"/>
        <a:ext cx="4943356" cy="1142285"/>
      </dsp:txXfrm>
    </dsp:sp>
    <dsp:sp modelId="{7BF31775-B6BE-4DFA-9167-520F4FC4A49B}">
      <dsp:nvSpPr>
        <dsp:cNvPr id="0" name=""/>
        <dsp:cNvSpPr/>
      </dsp:nvSpPr>
      <dsp:spPr>
        <a:xfrm>
          <a:off x="387667" y="1114547"/>
          <a:ext cx="6153556" cy="219202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1A0FE-ED65-40D6-9BBB-9488BF63FF56}">
      <dsp:nvSpPr>
        <dsp:cNvPr id="0" name=""/>
        <dsp:cNvSpPr/>
      </dsp:nvSpPr>
      <dsp:spPr>
        <a:xfrm>
          <a:off x="1242564" y="1454061"/>
          <a:ext cx="4770892" cy="1436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Provedeno je stručno usavršavanje nastavnika i mentora kod poslodavaca za zanimanja kozmetičar, dimnjačar i staklar (ASOO)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42564" y="1454061"/>
        <a:ext cx="4770892" cy="1436709"/>
      </dsp:txXfrm>
    </dsp:sp>
    <dsp:sp modelId="{FA5E9938-F9DA-4AB2-AF58-3C917CC8DB1D}">
      <dsp:nvSpPr>
        <dsp:cNvPr id="0" name=""/>
        <dsp:cNvSpPr/>
      </dsp:nvSpPr>
      <dsp:spPr>
        <a:xfrm>
          <a:off x="963306" y="2592324"/>
          <a:ext cx="6338889" cy="188375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39B6EF-9B44-42F8-92B7-357902EF5B61}">
      <dsp:nvSpPr>
        <dsp:cNvPr id="0" name=""/>
        <dsp:cNvSpPr/>
      </dsp:nvSpPr>
      <dsp:spPr>
        <a:xfrm>
          <a:off x="1637654" y="3164208"/>
          <a:ext cx="4962659" cy="954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Razvijeno je 6 strukovnih kurikuluma za zanimanja kozmetičar, dimnjačar, staklar, frizer, </a:t>
          </a:r>
          <a:r>
            <a:rPr lang="hr-HR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intermedijski</a:t>
          </a:r>
          <a:r>
            <a:rPr lang="hr-HR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fotograf i soboslikar ličilac dekorater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37654" y="3164208"/>
        <a:ext cx="4962659" cy="9545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FBC84-71CE-4D69-8EA6-A69838B82F9D}">
      <dsp:nvSpPr>
        <dsp:cNvPr id="0" name=""/>
        <dsp:cNvSpPr/>
      </dsp:nvSpPr>
      <dsp:spPr>
        <a:xfrm>
          <a:off x="581580" y="-473767"/>
          <a:ext cx="7526019" cy="261703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E3B3F-4F7B-4B23-A177-F652492E7A82}">
      <dsp:nvSpPr>
        <dsp:cNvPr id="0" name=""/>
        <dsp:cNvSpPr/>
      </dsp:nvSpPr>
      <dsp:spPr>
        <a:xfrm>
          <a:off x="1507634" y="246897"/>
          <a:ext cx="5384037" cy="1244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Eksperimentalna provedba strukovnih kurikuluma planirana je u školskim godinama 2018./2019. i 2019./2020.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07634" y="246897"/>
        <a:ext cx="5384037" cy="1244115"/>
      </dsp:txXfrm>
    </dsp:sp>
    <dsp:sp modelId="{7BF31775-B6BE-4DFA-9167-520F4FC4A49B}">
      <dsp:nvSpPr>
        <dsp:cNvPr id="0" name=""/>
        <dsp:cNvSpPr/>
      </dsp:nvSpPr>
      <dsp:spPr>
        <a:xfrm>
          <a:off x="-45409" y="1388521"/>
          <a:ext cx="6702122" cy="238743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1A0FE-ED65-40D6-9BBB-9488BF63FF56}">
      <dsp:nvSpPr>
        <dsp:cNvPr id="0" name=""/>
        <dsp:cNvSpPr/>
      </dsp:nvSpPr>
      <dsp:spPr>
        <a:xfrm>
          <a:off x="1036873" y="1816775"/>
          <a:ext cx="6476367" cy="15647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Švicarski federalni institut za strukovno obrazovanje provest će edukacije nastavnika i mentora kod poslodavaca te će dati komentare na razvijene kurikulume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6873" y="1816775"/>
        <a:ext cx="6476367" cy="1564787"/>
      </dsp:txXfrm>
    </dsp:sp>
    <dsp:sp modelId="{FA5E9938-F9DA-4AB2-AF58-3C917CC8DB1D}">
      <dsp:nvSpPr>
        <dsp:cNvPr id="0" name=""/>
        <dsp:cNvSpPr/>
      </dsp:nvSpPr>
      <dsp:spPr>
        <a:xfrm>
          <a:off x="691183" y="2965066"/>
          <a:ext cx="6903977" cy="205168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39B6EF-9B44-42F8-92B7-357902EF5B61}">
      <dsp:nvSpPr>
        <dsp:cNvPr id="0" name=""/>
        <dsp:cNvSpPr/>
      </dsp:nvSpPr>
      <dsp:spPr>
        <a:xfrm>
          <a:off x="1425647" y="3587931"/>
          <a:ext cx="5405061" cy="1039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Opremit će se strukovne škole u skladu s potrebama razvijenih kurikuluma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25647" y="3587931"/>
        <a:ext cx="5405061" cy="10396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E3FB5C-172D-4420-AB8F-A1E0977EED36}">
      <dsp:nvSpPr>
        <dsp:cNvPr id="0" name=""/>
        <dsp:cNvSpPr/>
      </dsp:nvSpPr>
      <dsp:spPr>
        <a:xfrm rot="5400000">
          <a:off x="-165508" y="177766"/>
          <a:ext cx="1078445" cy="74742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1.</a:t>
          </a:r>
          <a:endParaRPr lang="hr-HR" sz="2200" kern="1200" noProof="0" dirty="0"/>
        </a:p>
      </dsp:txBody>
      <dsp:txXfrm rot="-5400000">
        <a:off x="1" y="385971"/>
        <a:ext cx="747428" cy="331017"/>
      </dsp:txXfrm>
    </dsp:sp>
    <dsp:sp modelId="{D30EE850-903C-4EF2-9499-554AF825507A}">
      <dsp:nvSpPr>
        <dsp:cNvPr id="0" name=""/>
        <dsp:cNvSpPr/>
      </dsp:nvSpPr>
      <dsp:spPr>
        <a:xfrm rot="5400000">
          <a:off x="2925696" y="-2164644"/>
          <a:ext cx="703050" cy="50568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r-HR" sz="2000" kern="12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Promocija cjeloživotnog učenja</a:t>
          </a:r>
        </a:p>
      </dsp:txBody>
      <dsp:txXfrm rot="-5400000">
        <a:off x="748794" y="46578"/>
        <a:ext cx="5022535" cy="634410"/>
      </dsp:txXfrm>
    </dsp:sp>
    <dsp:sp modelId="{412F8CAA-12B7-4911-9BD8-B7788465851C}">
      <dsp:nvSpPr>
        <dsp:cNvPr id="0" name=""/>
        <dsp:cNvSpPr/>
      </dsp:nvSpPr>
      <dsp:spPr>
        <a:xfrm rot="5400000">
          <a:off x="-164143" y="1112696"/>
          <a:ext cx="1078445" cy="750158"/>
        </a:xfrm>
        <a:prstGeom prst="chevron">
          <a:avLst/>
        </a:prstGeom>
        <a:solidFill>
          <a:schemeClr val="accent5">
            <a:hueOff val="1085675"/>
            <a:satOff val="3732"/>
            <a:lumOff val="-1790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2.</a:t>
          </a:r>
          <a:endParaRPr lang="hr-HR" sz="2200" kern="1200" noProof="0" dirty="0"/>
        </a:p>
      </dsp:txBody>
      <dsp:txXfrm rot="-5400000">
        <a:off x="1" y="1323631"/>
        <a:ext cx="750158" cy="328287"/>
      </dsp:txXfrm>
    </dsp:sp>
    <dsp:sp modelId="{7B2561B8-F8E5-4CC9-A4A4-F76F4CBD66CC}">
      <dsp:nvSpPr>
        <dsp:cNvPr id="0" name=""/>
        <dsp:cNvSpPr/>
      </dsp:nvSpPr>
      <dsp:spPr>
        <a:xfrm rot="5400000">
          <a:off x="2927061" y="-1228349"/>
          <a:ext cx="703050" cy="50568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r-HR" sz="2000" kern="12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Modernizacija sustava stručnog usavršavanja nastavnika strukovnih predmeta</a:t>
          </a:r>
        </a:p>
      </dsp:txBody>
      <dsp:txXfrm rot="-5400000">
        <a:off x="750159" y="982873"/>
        <a:ext cx="5022535" cy="634410"/>
      </dsp:txXfrm>
    </dsp:sp>
    <dsp:sp modelId="{3348107F-9134-446C-9876-DA02265FCE97}">
      <dsp:nvSpPr>
        <dsp:cNvPr id="0" name=""/>
        <dsp:cNvSpPr/>
      </dsp:nvSpPr>
      <dsp:spPr>
        <a:xfrm rot="5400000">
          <a:off x="-164143" y="2201145"/>
          <a:ext cx="1078445" cy="750158"/>
        </a:xfrm>
        <a:prstGeom prst="chevron">
          <a:avLst/>
        </a:prstGeom>
        <a:solidFill>
          <a:schemeClr val="accent5">
            <a:hueOff val="2171351"/>
            <a:satOff val="7464"/>
            <a:lumOff val="-3581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3.</a:t>
          </a:r>
          <a:endParaRPr lang="hr-HR" sz="2200" kern="1200" noProof="0" dirty="0"/>
        </a:p>
      </dsp:txBody>
      <dsp:txXfrm rot="-5400000">
        <a:off x="1" y="2412080"/>
        <a:ext cx="750158" cy="328287"/>
      </dsp:txXfrm>
    </dsp:sp>
    <dsp:sp modelId="{BA5D5CD6-E63E-4C36-95DA-9E0E63ADEB30}">
      <dsp:nvSpPr>
        <dsp:cNvPr id="0" name=""/>
        <dsp:cNvSpPr/>
      </dsp:nvSpPr>
      <dsp:spPr>
        <a:xfrm rot="5400000">
          <a:off x="2774907" y="-139900"/>
          <a:ext cx="1007358" cy="50568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r-HR" sz="2000" kern="12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Promocija učeničkih kompetencija i strukovnog obrazovanja kroz strukovna natjecanja i smotre</a:t>
          </a:r>
        </a:p>
      </dsp:txBody>
      <dsp:txXfrm rot="-5400000">
        <a:off x="750159" y="1934023"/>
        <a:ext cx="5007680" cy="909008"/>
      </dsp:txXfrm>
    </dsp:sp>
    <dsp:sp modelId="{C8FC7366-AA6E-4BAC-85CB-A34C57A67973}">
      <dsp:nvSpPr>
        <dsp:cNvPr id="0" name=""/>
        <dsp:cNvSpPr/>
      </dsp:nvSpPr>
      <dsp:spPr>
        <a:xfrm rot="5400000">
          <a:off x="-164143" y="3137439"/>
          <a:ext cx="1078445" cy="750158"/>
        </a:xfrm>
        <a:prstGeom prst="chevron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4.</a:t>
          </a:r>
          <a:endParaRPr lang="hr-HR" sz="2200" kern="1200" noProof="0" dirty="0"/>
        </a:p>
      </dsp:txBody>
      <dsp:txXfrm rot="-5400000">
        <a:off x="1" y="3348374"/>
        <a:ext cx="750158" cy="328287"/>
      </dsp:txXfrm>
    </dsp:sp>
    <dsp:sp modelId="{EAC3F383-6080-4E80-BCFE-1C17FE20E76C}">
      <dsp:nvSpPr>
        <dsp:cNvPr id="0" name=""/>
        <dsp:cNvSpPr/>
      </dsp:nvSpPr>
      <dsp:spPr>
        <a:xfrm rot="5400000">
          <a:off x="2927061" y="796393"/>
          <a:ext cx="703050" cy="50568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r-HR" sz="2000" kern="1200" noProof="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Modernizacija sustava strukovnog obrazovanja i osposobljavanja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r-HR" kern="1200" noProof="0" dirty="0"/>
        </a:p>
      </dsp:txBody>
      <dsp:txXfrm rot="-5400000">
        <a:off x="750159" y="3007615"/>
        <a:ext cx="5022535" cy="634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97E4C88-5017-4B78-989A-A5FA9AB8F6B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71859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A9B0BD0-D4B2-4699-929C-C3941F9BDA3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1394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6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38041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7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17551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8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50131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ABDE94-C954-4FD4-8BA1-D71FA73D7CE4}" type="slidenum">
              <a:rPr lang="hr-HR" altLang="en-US"/>
              <a:pPr eaLnBrk="1" hangingPunct="1"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r-Latn-R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627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10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56607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11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7445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12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39051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ABDE94-C954-4FD4-8BA1-D71FA73D7CE4}" type="slidenum">
              <a:rPr lang="hr-HR" altLang="en-US"/>
              <a:pPr eaLnBrk="1" hangingPunct="1"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r-Latn-R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56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14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44005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15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89296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buFont typeface="Arial" panose="020B0604020202020204" pitchFamily="34" charset="0"/>
              <a:buNone/>
            </a:pPr>
            <a:endParaRPr lang="hr-HR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B0BD0-D4B2-4699-929C-C3941F9BDA32}" type="slidenum">
              <a:rPr lang="hr-HR" altLang="sr-Latn-RS" smtClean="0"/>
              <a:pPr/>
              <a:t>16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06682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0A100B-0A20-47F9-976D-BB18D913BBE7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8287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1C637-B37B-46A9-A5A3-428CB0EC33C3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41731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34EF2A-5AFA-4301-B8F9-E8A0483698C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8544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A0F73-5C57-4317-9EE3-EA46B1708A6B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2055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E49B24-4729-4070-B746-07AA621006D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3834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55A97-B306-4FB4-B221-D8B8DF63EECC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70207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45729D-C2A5-4312-B847-42273B99D14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5832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0C17E-4212-4A7F-A5C8-413B08E4B96A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2965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CC376A-F809-49A8-B4A9-3154C5AC2D30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2801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63367-6150-4FFB-A32F-F45DFA056CF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92718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B36085-6E6B-41CA-92C5-3B0FD3E0153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19783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3DDA8-AA67-40F2-978A-129FB3D9DB54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1392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64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51800" y="6457950"/>
            <a:ext cx="6350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accent2"/>
                </a:solidFill>
                <a:latin typeface="Book Antiqua" panose="02040602050305030304" pitchFamily="18" charset="0"/>
              </a:defRPr>
            </a:lvl1pPr>
          </a:lstStyle>
          <a:p>
            <a:fld id="{9D8269F9-3A4C-4C46-A2B6-A0AA1450EF4F}" type="slidenum">
              <a:rPr lang="hr-HR" altLang="sr-Latn-RS"/>
              <a:pPr/>
              <a:t>‹#›</a:t>
            </a:fld>
            <a:endParaRPr lang="hr-HR" altLang="sr-Latn-RS"/>
          </a:p>
        </p:txBody>
      </p:sp>
      <p:pic>
        <p:nvPicPr>
          <p:cNvPr id="1027" name="Picture 1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zakon.hr/z/383/Zakon-o-strukovnom-obrazovanj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zo.hr/hr/nacionalni-kurikulum-za-strukovno-obrazovanje" TargetMode="External"/><Relationship Id="rId5" Type="http://schemas.openxmlformats.org/officeDocument/2006/relationships/hyperlink" Target="https://mzo.hr/hr/objava-prijedloga-eksperimentalnoga-programa-dualno-obrazovanje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w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.wm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9.png"/><Relationship Id="rId7" Type="http://schemas.openxmlformats.org/officeDocument/2006/relationships/diagramData" Target="../diagrams/data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diagramDrawing" Target="../diagrams/drawing7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10.png"/><Relationship Id="rId9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hr-HR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NOVOSTI U STRUKOVNOM OBRAZOVANJU</a:t>
            </a:r>
            <a:endParaRPr lang="en-GB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40679"/>
            <a:ext cx="6400800" cy="1949569"/>
          </a:xfrm>
        </p:spPr>
        <p:txBody>
          <a:bodyPr anchor="ctr"/>
          <a:lstStyle/>
          <a:p>
            <a:r>
              <a:rPr lang="hr-HR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Primošten, 10. travnja 2019.</a:t>
            </a:r>
          </a:p>
          <a:p>
            <a:endParaRPr lang="hr-HR" sz="24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400" i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pomoćnik ministrice Vlado Prskalo</a:t>
            </a:r>
            <a:endParaRPr lang="hr-HR" sz="2400" i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0A100B-0A20-47F9-976D-BB18D913BBE7}" type="slidenum">
              <a:rPr lang="hr-HR" altLang="sr-Latn-RS" smtClean="0"/>
              <a:pPr/>
              <a:t>1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3227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</a:t>
            </a:fld>
            <a:endParaRPr lang="hr-HR" altLang="sr-Latn-R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24941"/>
            <a:ext cx="8229600" cy="4996534"/>
          </a:xfrm>
        </p:spPr>
        <p:txBody>
          <a:bodyPr anchor="ctr">
            <a:normAutofit/>
          </a:bodyPr>
          <a:lstStyle/>
          <a:p>
            <a:pPr algn="just"/>
            <a:r>
              <a:rPr lang="pl-PL" sz="22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donesen je </a:t>
            </a:r>
            <a:r>
              <a:rPr lang="pl-PL" sz="2200" b="1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Zakon </a:t>
            </a:r>
            <a:r>
              <a:rPr lang="pl-PL" sz="2200" b="1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 izmjenama i dopunama Zakona o strukovnom </a:t>
            </a:r>
            <a:r>
              <a:rPr lang="pl-PL" sz="2200" b="1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obrazovanju (ožujak 2018.)</a:t>
            </a:r>
          </a:p>
          <a:p>
            <a:pPr algn="just"/>
            <a:endParaRPr lang="hr-HR" sz="2200" b="1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2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donesena </a:t>
            </a:r>
            <a:r>
              <a:rPr lang="hr-HR" sz="2200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je </a:t>
            </a:r>
            <a:r>
              <a:rPr lang="hr-HR" sz="2200" b="1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Mreža regionalnih centara kompetentnosti u strukovnom obrazovanju (svibanj 2018.) </a:t>
            </a:r>
            <a:endParaRPr lang="hr-HR" sz="2200" b="1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hr-HR" sz="2200" b="1" dirty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200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izrađen je </a:t>
            </a:r>
            <a:r>
              <a:rPr lang="hr-HR" sz="2200" b="1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Model hrvatskoga dualnog obrazovanja i Eksperimentalni program „Dualno obrazovanje” (lipanj 2018</a:t>
            </a:r>
            <a:r>
              <a:rPr lang="hr-HR" sz="2200" b="1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.)</a:t>
            </a:r>
          </a:p>
          <a:p>
            <a:pPr algn="just"/>
            <a:endParaRPr lang="hr-HR" sz="2200" b="1" dirty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2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donesen je </a:t>
            </a:r>
            <a:r>
              <a:rPr lang="hr-HR" sz="2200" b="1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Nacionalni kurikulum za strukovno obrazovanje (srpanj 2018.)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hr-HR" sz="2000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hr-HR" sz="1300" dirty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061048"/>
            <a:ext cx="8229600" cy="541639"/>
          </a:xfrm>
        </p:spPr>
        <p:txBody>
          <a:bodyPr anchor="ctr"/>
          <a:lstStyle/>
          <a:p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Provedene aktivnosti u strukovnom obrazovanju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066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</a:t>
            </a:fld>
            <a:endParaRPr lang="hr-HR" altLang="sr-Latn-R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24941"/>
            <a:ext cx="8229600" cy="4996534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hr-HR" sz="2000" b="1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Uspostavljen je sustav podrške provedbi reforme u inicijalnom strukovnom obrazovanju korištenjem sredstava EU </a:t>
            </a:r>
            <a:r>
              <a:rPr lang="hr-HR" sz="2000" b="1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fondova za:</a:t>
            </a:r>
          </a:p>
          <a:p>
            <a:pPr marL="0" indent="0" algn="just">
              <a:buNone/>
            </a:pPr>
            <a:endParaRPr lang="hr-HR" sz="2000" b="1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daljnji </a:t>
            </a:r>
            <a:r>
              <a:rPr lang="hr-HR" sz="2000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razvoj sustava stručnog usavršavanja </a:t>
            </a:r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djelatnika </a:t>
            </a:r>
          </a:p>
          <a:p>
            <a:pPr algn="just"/>
            <a:endParaRPr lang="hr-HR" sz="2000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modernizaciju </a:t>
            </a:r>
            <a:r>
              <a:rPr lang="hr-HR" sz="2000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modela nacionalnih strukovnih učeničkih </a:t>
            </a:r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natjecanja</a:t>
            </a:r>
            <a:r>
              <a:rPr lang="hr-HR" sz="2000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hr-HR" sz="2000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hr-HR" sz="2000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razvoj novih strukovnih kurikuluma u svim </a:t>
            </a:r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sektorima</a:t>
            </a:r>
          </a:p>
          <a:p>
            <a:pPr algn="just"/>
            <a:endParaRPr lang="hr-HR" sz="2000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dodatni </a:t>
            </a:r>
            <a:r>
              <a:rPr lang="hr-HR" sz="2000" dirty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natječaj za strukovne škole koje nisu obuhvaćene financiranjem u okviru uspostave regionalnih centara </a:t>
            </a:r>
            <a:r>
              <a:rPr lang="hr-HR" sz="2000" dirty="0" smtClean="0">
                <a:solidFill>
                  <a:srgbClr val="1D538B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kompetentnosti</a:t>
            </a:r>
            <a:endParaRPr lang="hr-HR" sz="2000" dirty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r-HR" sz="2000" dirty="0" smtClean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hr-HR" sz="1300" dirty="0">
              <a:solidFill>
                <a:srgbClr val="1D538B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061048"/>
            <a:ext cx="8229600" cy="541639"/>
          </a:xfrm>
        </p:spPr>
        <p:txBody>
          <a:bodyPr anchor="ctr"/>
          <a:lstStyle/>
          <a:p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Provedene aktivnosti u strukovnom obrazovanju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5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4</a:t>
            </a:fld>
            <a:endParaRPr lang="hr-HR" altLang="sr-Latn-RS"/>
          </a:p>
        </p:txBody>
      </p:sp>
      <p:sp>
        <p:nvSpPr>
          <p:cNvPr id="9" name="Pravokutni oblačić 5"/>
          <p:cNvSpPr/>
          <p:nvPr/>
        </p:nvSpPr>
        <p:spPr>
          <a:xfrm>
            <a:off x="5039879" y="536383"/>
            <a:ext cx="3209272" cy="2110760"/>
          </a:xfrm>
          <a:prstGeom prst="wedgeRectCallout">
            <a:avLst>
              <a:gd name="adj1" fmla="val -62166"/>
              <a:gd name="adj2" fmla="val 159571"/>
            </a:avLst>
          </a:prstGeom>
          <a:solidFill>
            <a:schemeClr val="accent3">
              <a:lumMod val="95000"/>
            </a:schemeClr>
          </a:solidFill>
          <a:ln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REGIONALNI CENTRI KOMPETEN</a:t>
            </a:r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TNOSTI</a:t>
            </a:r>
            <a:endParaRPr lang="hr-HR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Elipsasti oblačić 4"/>
          <p:cNvSpPr/>
          <p:nvPr/>
        </p:nvSpPr>
        <p:spPr>
          <a:xfrm>
            <a:off x="5347321" y="2954312"/>
            <a:ext cx="3650651" cy="3148149"/>
          </a:xfrm>
          <a:prstGeom prst="wedgeEllipseCallout">
            <a:avLst>
              <a:gd name="adj1" fmla="val -66881"/>
              <a:gd name="adj2" fmla="val 52281"/>
            </a:avLst>
          </a:prstGeom>
          <a:solidFill>
            <a:schemeClr val="accent3">
              <a:lumMod val="9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PROJEKT “MODERNIZACIJA PROGRAMA STRUKOVNOG OBRAZVOANJA I OSPOSOBLJAVANJA”</a:t>
            </a:r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MZO</a:t>
            </a:r>
            <a:endParaRPr lang="hr-HR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Elipsasti oblačić 6"/>
          <p:cNvSpPr/>
          <p:nvPr/>
        </p:nvSpPr>
        <p:spPr>
          <a:xfrm>
            <a:off x="1015109" y="248841"/>
            <a:ext cx="3554823" cy="2398302"/>
          </a:xfrm>
          <a:prstGeom prst="wedgeEllipseCallout">
            <a:avLst>
              <a:gd name="adj1" fmla="val 34530"/>
              <a:gd name="adj2" fmla="val 111669"/>
            </a:avLst>
          </a:prstGeom>
          <a:solidFill>
            <a:schemeClr val="accent3">
              <a:lumMod val="9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MODEL DUALNOG OBRAZOVANJA</a:t>
            </a:r>
            <a:endParaRPr lang="hr-HR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Pravokutni oblačić 5"/>
          <p:cNvSpPr/>
          <p:nvPr/>
        </p:nvSpPr>
        <p:spPr>
          <a:xfrm>
            <a:off x="0" y="2921264"/>
            <a:ext cx="3209272" cy="1594752"/>
          </a:xfrm>
          <a:prstGeom prst="wedgeRectCallout">
            <a:avLst>
              <a:gd name="adj1" fmla="val 74651"/>
              <a:gd name="adj2" fmla="val 56583"/>
            </a:avLst>
          </a:prstGeom>
          <a:solidFill>
            <a:schemeClr val="accent3">
              <a:lumMod val="95000"/>
            </a:schemeClr>
          </a:solidFill>
          <a:ln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PROJEKTI ASOO</a:t>
            </a:r>
            <a:endParaRPr lang="hr-HR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avokutni oblačić 5"/>
          <p:cNvSpPr/>
          <p:nvPr/>
        </p:nvSpPr>
        <p:spPr>
          <a:xfrm>
            <a:off x="0" y="4678529"/>
            <a:ext cx="3209272" cy="1594752"/>
          </a:xfrm>
          <a:prstGeom prst="wedgeRectCallout">
            <a:avLst>
              <a:gd name="adj1" fmla="val 74651"/>
              <a:gd name="adj2" fmla="val 56583"/>
            </a:avLst>
          </a:prstGeom>
          <a:solidFill>
            <a:schemeClr val="accent3">
              <a:lumMod val="95000"/>
            </a:schemeClr>
          </a:solidFill>
          <a:ln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PROJEKT</a:t>
            </a:r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„PROMOCIJA STRUKOVNOG OBRAZOVANJA” </a:t>
            </a:r>
            <a:r>
              <a:rPr lang="hr-HR" sz="160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MZO</a:t>
            </a:r>
            <a:endParaRPr lang="hr-HR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87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6903"/>
            <a:ext cx="8229600" cy="1143000"/>
          </a:xfrm>
        </p:spPr>
        <p:txBody>
          <a:bodyPr anchor="ctr"/>
          <a:lstStyle/>
          <a:p>
            <a:r>
              <a:rPr lang="hr-HR" dirty="0" smtClean="0">
                <a:solidFill>
                  <a:srgbClr val="C00000"/>
                </a:solidFill>
              </a:rPr>
              <a:t>1. </a:t>
            </a:r>
            <a:r>
              <a:rPr lang="en-GB" dirty="0" smtClean="0">
                <a:solidFill>
                  <a:srgbClr val="C00000"/>
                </a:solidFill>
              </a:rPr>
              <a:t>MODEL DUALNOG OBRAZOVANJA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5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7716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6</a:t>
            </a:fld>
            <a:endParaRPr lang="hr-HR" altLang="sr-Latn-RS"/>
          </a:p>
        </p:txBody>
      </p:sp>
      <p:sp>
        <p:nvSpPr>
          <p:cNvPr id="5" name="CustomShape 2"/>
          <p:cNvSpPr/>
          <p:nvPr/>
        </p:nvSpPr>
        <p:spPr>
          <a:xfrm>
            <a:off x="3501665" y="2857319"/>
            <a:ext cx="3287880" cy="8252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>
              <a:lnSpc>
                <a:spcPct val="100000"/>
              </a:lnSpc>
              <a:spcBef>
                <a:spcPts val="561"/>
              </a:spcBef>
            </a:pPr>
            <a:r>
              <a:rPr lang="hr-HR" b="0" strike="noStrike" spc="-1" dirty="0">
                <a:solidFill>
                  <a:srgbClr val="162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Nacionalni kurikulum za strukovno obrazovanje</a:t>
            </a:r>
            <a:endParaRPr lang="hr-HR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lika 6"/>
          <p:cNvPicPr/>
          <p:nvPr/>
        </p:nvPicPr>
        <p:blipFill>
          <a:blip r:embed="rId3"/>
          <a:stretch/>
        </p:blipFill>
        <p:spPr>
          <a:xfrm>
            <a:off x="6841285" y="3059610"/>
            <a:ext cx="1483206" cy="2391763"/>
          </a:xfrm>
          <a:prstGeom prst="rect">
            <a:avLst/>
          </a:prstGeom>
          <a:ln>
            <a:noFill/>
          </a:ln>
        </p:spPr>
      </p:pic>
      <p:pic>
        <p:nvPicPr>
          <p:cNvPr id="7" name="Slika 7"/>
          <p:cNvPicPr/>
          <p:nvPr/>
        </p:nvPicPr>
        <p:blipFill>
          <a:blip r:embed="rId4"/>
          <a:srcRect l="11246" r="11379"/>
          <a:stretch/>
        </p:blipFill>
        <p:spPr>
          <a:xfrm>
            <a:off x="3595564" y="4507869"/>
            <a:ext cx="1485394" cy="2213605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 contourW="12700">
            <a:bevelB prst="angle"/>
            <a:contourClr>
              <a:schemeClr val="tx1"/>
            </a:contourClr>
          </a:sp3d>
        </p:spPr>
      </p:pic>
      <p:sp>
        <p:nvSpPr>
          <p:cNvPr id="8" name="CustomShape 3"/>
          <p:cNvSpPr/>
          <p:nvPr/>
        </p:nvSpPr>
        <p:spPr>
          <a:xfrm>
            <a:off x="493255" y="5024346"/>
            <a:ext cx="2942177" cy="6963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561"/>
              </a:spcBef>
            </a:pPr>
            <a:r>
              <a:rPr lang="hr-HR" b="0" strike="noStrike" spc="-1" dirty="0">
                <a:solidFill>
                  <a:srgbClr val="1622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Model hrvatskoga dualnog obrazovanja</a:t>
            </a:r>
            <a:endParaRPr lang="hr-HR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452908" y="5720740"/>
            <a:ext cx="3022869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hr-HR" sz="1400" b="0" u="sng" strike="noStrike" spc="-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hlinkClick r:id="rId5"/>
              </a:rPr>
              <a:t>https://mzo.hr/hr/objava-prijedloga-eksperimentalnoga-programa-dualno-obrazovanje</a:t>
            </a:r>
            <a:r>
              <a:rPr lang="hr-HR" sz="1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hr-HR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stomShape 5"/>
          <p:cNvSpPr/>
          <p:nvPr/>
        </p:nvSpPr>
        <p:spPr>
          <a:xfrm>
            <a:off x="3202559" y="3566474"/>
            <a:ext cx="3629571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hr-HR" sz="1400" b="0" u="sng" strike="noStrike" spc="-1" dirty="0">
                <a:solidFill>
                  <a:schemeClr val="accent1">
                    <a:lumMod val="25000"/>
                  </a:schemeClr>
                </a:solidFill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hlinkClick r:id="rId6"/>
              </a:rPr>
              <a:t>https://mzo.hr/hr/nacionalni-kurikulum-za-strukovno-obrazovanje</a:t>
            </a:r>
            <a:r>
              <a:rPr lang="hr-HR" sz="1400" b="0" strike="noStrike" spc="-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hr-HR" sz="1400" b="0" strike="noStrike" spc="-1" dirty="0">
              <a:solidFill>
                <a:schemeClr val="accent1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stomShape 2"/>
          <p:cNvSpPr/>
          <p:nvPr/>
        </p:nvSpPr>
        <p:spPr>
          <a:xfrm>
            <a:off x="232662" y="954925"/>
            <a:ext cx="2969897" cy="107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lang="hr-HR" sz="2400" b="1" strike="noStrike" spc="-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Podloga za provedbu dualnog obrazovanja</a:t>
            </a:r>
            <a:endParaRPr lang="hr-HR" sz="2400" b="1" strike="noStrike" spc="-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stomShape 3"/>
          <p:cNvSpPr/>
          <p:nvPr/>
        </p:nvSpPr>
        <p:spPr>
          <a:xfrm>
            <a:off x="4472279" y="892131"/>
            <a:ext cx="3897021" cy="9739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561"/>
              </a:spcBef>
            </a:pPr>
            <a:r>
              <a:rPr lang="hr-HR" b="0" strike="noStrike" spc="-1" dirty="0" smtClean="0">
                <a:solidFill>
                  <a:srgbClr val="1622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Zako</a:t>
            </a:r>
            <a:r>
              <a:rPr lang="hr-HR" spc="-1" dirty="0" smtClean="0">
                <a:solidFill>
                  <a:srgbClr val="1622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n o izmjenama </a:t>
            </a:r>
            <a:r>
              <a:rPr lang="en-GB" spc="-1" dirty="0" smtClean="0">
                <a:solidFill>
                  <a:srgbClr val="1622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i</a:t>
            </a:r>
            <a:r>
              <a:rPr lang="hr-HR" spc="-1" dirty="0" smtClean="0">
                <a:solidFill>
                  <a:srgbClr val="1622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dopunama Zakona o strukovnom obrazovanju</a:t>
            </a:r>
            <a:endParaRPr lang="en-GB" spc="-1" dirty="0" smtClean="0">
              <a:solidFill>
                <a:srgbClr val="1622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ts val="561"/>
              </a:spcBef>
            </a:pPr>
            <a:r>
              <a:rPr lang="nn-NO" spc="-1" dirty="0">
                <a:solidFill>
                  <a:srgbClr val="162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NN 30/09, 24/10, 22/13, 25/18</a:t>
            </a:r>
            <a:endParaRPr lang="hr-HR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stomShape 5"/>
          <p:cNvSpPr/>
          <p:nvPr/>
        </p:nvSpPr>
        <p:spPr>
          <a:xfrm>
            <a:off x="4739729" y="1864486"/>
            <a:ext cx="3629571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hr-HR" sz="1400" u="sng" spc="-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hlinkClick r:id="rId7"/>
              </a:rPr>
              <a:t>https://</a:t>
            </a:r>
            <a:r>
              <a:rPr lang="hr-HR" sz="1400" u="sng" spc="-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hlinkClick r:id="rId7"/>
              </a:rPr>
              <a:t>www.zakon.hr/z/383/Zakon-o-strukovnom-obrazovanju</a:t>
            </a:r>
            <a:endParaRPr lang="hr-HR" sz="1400" b="0" strike="noStrike" spc="-1" dirty="0">
              <a:solidFill>
                <a:schemeClr val="accent1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3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7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776287"/>
            <a:ext cx="8540750" cy="594518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None/>
              <a:defRPr/>
            </a:pPr>
            <a:endParaRPr lang="sr-Latn-RS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None/>
              <a:defRPr/>
            </a:pPr>
            <a:r>
              <a:rPr lang="sr-Latn-R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Karakteristike dualnog obrazovanja</a:t>
            </a:r>
          </a:p>
          <a:p>
            <a:pPr marL="0" indent="0" eaLnBrk="1" hangingPunct="1">
              <a:buNone/>
              <a:defRPr/>
            </a:pPr>
            <a:endParaRPr lang="sr-Latn-RS" sz="1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hr-HR" sz="2000" b="1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hr-HR" sz="2000" b="1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None/>
              <a:defRPr/>
            </a:pPr>
            <a:endParaRPr lang="hr-HR" sz="2000" dirty="0" smtClean="0">
              <a:solidFill>
                <a:srgbClr val="0032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None/>
              <a:defRPr/>
            </a:pPr>
            <a:endParaRPr lang="hr-HR" sz="2000" dirty="0">
              <a:solidFill>
                <a:srgbClr val="0032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defRPr/>
            </a:pPr>
            <a:endParaRPr lang="sr-Latn-RS" sz="1600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sr-Latn-RS" sz="2000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57200" y="1855366"/>
            <a:ext cx="2879741" cy="21552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kombinira </a:t>
            </a:r>
            <a:r>
              <a:rPr lang="sr-Latn-R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učenje </a:t>
            </a:r>
            <a:r>
              <a:rPr lang="sr-Latn-R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 ustanovi za strukovno obrazovanje i u gospodarskom </a:t>
            </a:r>
            <a:r>
              <a:rPr lang="sr-Latn-R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subjektu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35776" y="2147439"/>
            <a:ext cx="2879741" cy="21552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sv-SE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aglasak je stavljen na </a:t>
            </a:r>
            <a:r>
              <a:rPr lang="sv-SE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visokokvalitetnu suradnju </a:t>
            </a:r>
            <a:r>
              <a:rPr lang="sv-SE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između obrazovanja i svijeta </a:t>
            </a:r>
            <a:r>
              <a:rPr lang="sv-SE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rada</a:t>
            </a:r>
            <a:endParaRPr lang="hr-HR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897070" y="4434457"/>
            <a:ext cx="2879741" cy="21552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defRPr/>
            </a:pPr>
            <a:r>
              <a:rPr lang="hr-H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socijalizacija učenika </a:t>
            </a:r>
            <a:r>
              <a:rPr lang="hr-HR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 stvarnom radnom okruženju</a:t>
            </a:r>
          </a:p>
        </p:txBody>
      </p:sp>
      <p:sp>
        <p:nvSpPr>
          <p:cNvPr id="8" name="Oval 7"/>
          <p:cNvSpPr/>
          <p:nvPr/>
        </p:nvSpPr>
        <p:spPr>
          <a:xfrm>
            <a:off x="5439580" y="4010621"/>
            <a:ext cx="3247219" cy="2579091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defRPr/>
            </a:pPr>
            <a:r>
              <a:rPr lang="hr-H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učenici uče u simuliranim i stvarnim uvjetima </a:t>
            </a:r>
            <a:r>
              <a:rPr lang="hr-HR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poslovnih procesa u stvarnom radnom okruženju</a:t>
            </a:r>
            <a:endParaRPr lang="hr-HR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273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8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776287"/>
            <a:ext cx="8540750" cy="594518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None/>
              <a:defRPr/>
            </a:pPr>
            <a:endParaRPr lang="sr-Latn-RS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None/>
              <a:defRPr/>
            </a:pPr>
            <a:r>
              <a:rPr lang="sr-Latn-R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Partnerstvo i suradnja između obrazovanja i gospodarstva</a:t>
            </a:r>
          </a:p>
          <a:p>
            <a:pPr marL="0" indent="0" eaLnBrk="1" hangingPunct="1">
              <a:buNone/>
              <a:defRPr/>
            </a:pPr>
            <a:endParaRPr lang="sr-Latn-RS" sz="1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hr-HR" sz="2000" b="1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hr-HR" sz="2000" b="1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None/>
              <a:defRPr/>
            </a:pPr>
            <a:endParaRPr lang="hr-HR" sz="2000" dirty="0" smtClean="0">
              <a:solidFill>
                <a:srgbClr val="0032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None/>
              <a:defRPr/>
            </a:pPr>
            <a:endParaRPr lang="hr-HR" sz="2000" dirty="0">
              <a:solidFill>
                <a:srgbClr val="0032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defRPr/>
            </a:pPr>
            <a:endParaRPr lang="sr-Latn-RS" sz="1600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sr-Latn-RS" sz="2000" dirty="0" smtClean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57200" y="1855366"/>
            <a:ext cx="2879741" cy="21552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zajednički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planirati </a:t>
            </a:r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izvoditi učenje temeljeno na radu</a:t>
            </a:r>
          </a:p>
        </p:txBody>
      </p:sp>
      <p:sp>
        <p:nvSpPr>
          <p:cNvPr id="6" name="Oval 5"/>
          <p:cNvSpPr/>
          <p:nvPr/>
        </p:nvSpPr>
        <p:spPr>
          <a:xfrm>
            <a:off x="3999710" y="1593625"/>
            <a:ext cx="2879741" cy="21552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jedan drugome pomoći u </a:t>
            </a:r>
            <a:r>
              <a:rPr lang="hr-H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edukaciji i usavršavanju nastavnika </a:t>
            </a:r>
            <a:r>
              <a:rPr lang="hr-H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mentora</a:t>
            </a:r>
            <a:endParaRPr lang="hr-H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897070" y="4434457"/>
            <a:ext cx="2879741" cy="21552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defRPr/>
            </a:pPr>
            <a:r>
              <a:rPr lang="hr-HR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jedan drugome pomoći u </a:t>
            </a:r>
            <a:r>
              <a:rPr lang="hr-H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razmjeni novih tehnologija i potrebnog znanja </a:t>
            </a:r>
          </a:p>
        </p:txBody>
      </p:sp>
      <p:sp>
        <p:nvSpPr>
          <p:cNvPr id="8" name="Oval 7"/>
          <p:cNvSpPr/>
          <p:nvPr/>
        </p:nvSpPr>
        <p:spPr>
          <a:xfrm>
            <a:off x="5439581" y="3748880"/>
            <a:ext cx="3558369" cy="284083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defRPr/>
            </a:pPr>
            <a:r>
              <a:rPr lang="hr-H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hr-H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ajednički će pratiti vrednovati i ocjenjivati učenike te  </a:t>
            </a:r>
            <a:r>
              <a:rPr lang="hr-H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provoditi ispite </a:t>
            </a:r>
            <a:r>
              <a:rPr lang="hr-HR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(ispit provjere znanja i vještina te završni rad)</a:t>
            </a:r>
            <a:endParaRPr lang="hr-HR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853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B7C8B681-565B-4287-961E-C5ED3ECD5003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9</a:t>
            </a:fld>
            <a:endParaRPr lang="hr-HR" altLang="en-US" dirty="0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54146" y="2676965"/>
            <a:ext cx="8340725" cy="10262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Provedene aktivnosti</a:t>
            </a:r>
            <a:endParaRPr lang="sr-Latn-RS" alt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3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10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776287"/>
            <a:ext cx="8540750" cy="594518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sr-Latn-RS" sz="24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419948" y="1027277"/>
            <a:ext cx="2879741" cy="21552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izrađeni strukovni </a:t>
            </a:r>
            <a:r>
              <a:rPr lang="hr-HR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kurikulumi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prodavač, staklar, dimnjačar i kozmetičar</a:t>
            </a:r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28248" y="1376567"/>
            <a:ext cx="2980147" cy="2333973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šk. god. 2018./2019. započela eksperimentalna provedba strukovnih kurikuluma</a:t>
            </a:r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708395" y="4039737"/>
            <a:ext cx="2750456" cy="2042194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pisano 159 učenika:</a:t>
            </a:r>
          </a:p>
          <a:p>
            <a:pPr algn="ctr"/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dimnjačara</a:t>
            </a:r>
          </a:p>
          <a:p>
            <a:pPr algn="ctr"/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staklar</a:t>
            </a:r>
          </a:p>
          <a:p>
            <a:pPr algn="ctr"/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kozmetičara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82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11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776287"/>
            <a:ext cx="8540750" cy="594518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sr-Latn-RS" sz="24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642758" y="1249286"/>
            <a:ext cx="2897436" cy="222783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sastanaka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dionicima (poslodavcima i ravnateljima škola) uključenim provedbu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023860" y="1786597"/>
            <a:ext cx="3021590" cy="2322986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radionica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stručno usavršavanje nastavnika i mentora kod poslodavaca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177576" y="3870393"/>
            <a:ext cx="3449501" cy="2771351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Sastanci s partnerima na projektu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(HGK, HOK, HUP, ASOO, ministarstva, AHK, veleposlanstva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02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12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53558" y="1091821"/>
            <a:ext cx="2897436" cy="222783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zrađeni su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nacrti ugovora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kojima će se regulirati dualno obrazovanje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2265400" y="3319658"/>
            <a:ext cx="3101320" cy="250863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hr-H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zrađeni su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strukovni </a:t>
            </a:r>
            <a:r>
              <a:rPr lang="hr-H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kurikulumi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frizer i soboslikar ličilac dekorater 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66720" y="1192071"/>
            <a:ext cx="2862880" cy="242504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provedeni su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motivacijski razgovori </a:t>
            </a:r>
          </a:p>
          <a:p>
            <a:pPr algn="ctr"/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učenik – poslodavac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80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B7C8B681-565B-4287-961E-C5ED3ECD5003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13</a:t>
            </a:fld>
            <a:endParaRPr lang="hr-HR" altLang="en-US" dirty="0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54146" y="2676965"/>
            <a:ext cx="8340725" cy="10262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Aktivnosti koje slijede</a:t>
            </a:r>
            <a:endParaRPr lang="sr-Latn-RS" alt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14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893298" y="1378234"/>
            <a:ext cx="3341077" cy="258885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raćenje i evaluacija provedbe strukovnih kurikuluma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prema modelu dualnog obrazovanja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099105" y="1469639"/>
            <a:ext cx="3587695" cy="248741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 na unapređenju strukovnih kurikuluma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prema modelu dualnog obrazovanja</a:t>
            </a:r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138150" y="4103617"/>
            <a:ext cx="2897436" cy="222783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romocija strukovnih kurikuluma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prema modelu dualnog obrazovanja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96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15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023860" y="3651435"/>
            <a:ext cx="3021590" cy="2322986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izmjena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Pravilnika o izradbi i obrani završnoga rada</a:t>
            </a:r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0807" y="1549224"/>
            <a:ext cx="3449501" cy="2771351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zmjena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Pravilnika o načinu organiziranja i izvođenju nastave u</a:t>
            </a:r>
          </a:p>
          <a:p>
            <a:pPr algn="ctr"/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strukovnim školama</a:t>
            </a:r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F955621-ED75-413A-97C3-F3C9E50319C5}" type="slidenum">
              <a:rPr lang="hr-HR" altLang="en-US">
                <a:solidFill>
                  <a:schemeClr val="accent2"/>
                </a:solidFill>
                <a:latin typeface="Book Antiqua" panose="02040602050305030304" pitchFamily="18" charset="0"/>
              </a:rPr>
              <a:pPr eaLnBrk="1" hangingPunct="1"/>
              <a:t>16</a:t>
            </a:fld>
            <a:endParaRPr lang="hr-HR" altLang="en-US">
              <a:solidFill>
                <a:schemeClr val="accent2"/>
              </a:solidFill>
              <a:latin typeface="Book Antiqua" panose="02040602050305030304" pitchFamily="18" charset="0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8045450" y="379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sr-Latn-RS" altLang="en-US" sz="2000">
              <a:solidFill>
                <a:srgbClr val="EAEAEA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068172" y="3327041"/>
            <a:ext cx="3449501" cy="2771351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aljnje uključivanje </a:t>
            </a:r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svih zainteresiranih poslodavaca 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dualno obrazovanje vezanih uz nove kvalifikacije</a:t>
            </a:r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956921" y="776288"/>
            <a:ext cx="3332740" cy="226201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ksperimentalna provedba strukovnih kurikuluma u šk. god. 2019./2020.</a:t>
            </a:r>
            <a:endParaRPr lang="hr-H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68359" y="3870555"/>
            <a:ext cx="2897436" cy="222783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hr-H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premanje škola</a:t>
            </a:r>
            <a:endParaRPr lang="hr-HR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25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211" y="2957454"/>
            <a:ext cx="8229600" cy="1493776"/>
          </a:xfrm>
        </p:spPr>
        <p:txBody>
          <a:bodyPr anchor="ctr"/>
          <a:lstStyle/>
          <a:p>
            <a:r>
              <a:rPr lang="hr-HR" dirty="0" smtClean="0">
                <a:solidFill>
                  <a:srgbClr val="C00000"/>
                </a:solidFill>
              </a:rPr>
              <a:t>2. </a:t>
            </a:r>
            <a:r>
              <a:rPr lang="en-GB" dirty="0" smtClean="0">
                <a:solidFill>
                  <a:srgbClr val="C00000"/>
                </a:solidFill>
              </a:rPr>
              <a:t>REGIONALNI CENTRI KOMPETE</a:t>
            </a:r>
            <a:r>
              <a:rPr lang="hr-HR" dirty="0" smtClean="0">
                <a:solidFill>
                  <a:srgbClr val="C00000"/>
                </a:solidFill>
              </a:rPr>
              <a:t>NTNOSTI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17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3430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11981"/>
            <a:ext cx="8229600" cy="977582"/>
          </a:xfrm>
        </p:spPr>
        <p:txBody>
          <a:bodyPr>
            <a:normAutofit/>
          </a:bodyPr>
          <a:lstStyle/>
          <a:p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Pregled provedenih koraka u postupku uspostave regionalnih centara kompetentnosti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57200" y="6309320"/>
            <a:ext cx="2133600" cy="365125"/>
          </a:xfrm>
        </p:spPr>
        <p:txBody>
          <a:bodyPr/>
          <a:lstStyle/>
          <a:p>
            <a:fld id="{4C51C637-B37B-46A9-A5A3-428CB0EC33C3}" type="slidenum">
              <a:rPr lang="hr-HR" altLang="sr-Latn-RS" smtClean="0"/>
              <a:pPr/>
              <a:t>18</a:t>
            </a:fld>
            <a:endParaRPr lang="hr-HR" altLang="sr-Latn-RS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795451376"/>
              </p:ext>
            </p:extLst>
          </p:nvPr>
        </p:nvGraphicFramePr>
        <p:xfrm>
          <a:off x="130838" y="2996952"/>
          <a:ext cx="8853739" cy="255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492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79780"/>
            <a:ext cx="8229600" cy="906650"/>
          </a:xfrm>
        </p:spPr>
        <p:txBody>
          <a:bodyPr>
            <a:noAutofit/>
          </a:bodyPr>
          <a:lstStyle/>
          <a:p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Područja ulaganja u regionalne centre kompetentnosti – sredstva strukturnih fondova</a:t>
            </a:r>
            <a:endParaRPr lang="hr-HR" sz="2800" b="1" dirty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497540"/>
            <a:ext cx="8229600" cy="4360460"/>
          </a:xfrm>
          <a:ln>
            <a:solidFill>
              <a:srgbClr val="0033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 marL="0" lvl="0" indent="0" eaLnBrk="0" fontAlgn="base" hangingPunct="0">
              <a:spcAft>
                <a:spcPct val="0"/>
              </a:spcAft>
              <a:buNone/>
            </a:pPr>
            <a:endParaRPr lang="hr-HR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</a:pPr>
            <a:r>
              <a:rPr lang="hr-HR" sz="2000" b="1" dirty="0" smtClean="0">
                <a:solidFill>
                  <a:srgbClr val="00339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Natječaj Europskog fonda za regionalni razvoj – </a:t>
            </a:r>
            <a:r>
              <a:rPr lang="hr-HR" sz="2000" b="1" u="sng" dirty="0" smtClean="0">
                <a:solidFill>
                  <a:srgbClr val="00339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u tijeku, rok za dostavu prijava 30.09.2019.</a:t>
            </a:r>
          </a:p>
          <a:p>
            <a:pPr marL="0" lvl="0" indent="0" eaLnBrk="0" fontAlgn="base" hangingPunct="0">
              <a:spcAft>
                <a:spcPct val="0"/>
              </a:spcAft>
              <a:buNone/>
            </a:pPr>
            <a:endParaRPr lang="hr-HR" sz="1600" b="1" u="sng" dirty="0" smtClean="0">
              <a:solidFill>
                <a:srgbClr val="003399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b="1" kern="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rekonstrukcija, obnova </a:t>
            </a:r>
            <a:r>
              <a:rPr lang="hr-HR" sz="2000" b="1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 </a:t>
            </a:r>
            <a:r>
              <a:rPr lang="hr-HR" sz="2000" b="1" kern="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adaptacija </a:t>
            </a:r>
            <a:r>
              <a:rPr lang="hr-HR" sz="2000" b="1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već uspostavljenih centara</a:t>
            </a:r>
            <a:r>
              <a:rPr lang="hr-HR" sz="2000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kompetentnosti te </a:t>
            </a:r>
            <a:r>
              <a:rPr lang="hr-HR" sz="2000" b="1" kern="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nabava </a:t>
            </a:r>
            <a:r>
              <a:rPr lang="hr-HR" sz="2000" b="1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specijalizirane opreme</a:t>
            </a:r>
            <a:r>
              <a:rPr lang="hr-HR" sz="2000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hr-HR" sz="2000" b="1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za te ustanove </a:t>
            </a:r>
            <a:r>
              <a:rPr lang="hr-HR" sz="2000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(radionice, laboratoriji, moderne tehnologije, razvoj sektorski relevantnih alata, strojeva, IKT oprema, specijalizirana didaktička oprema i druga pomagala, obnova i uređenje prostorija, zajedničkih objekata koje dijele strukovne škole i tvrtke/lokalne </a:t>
            </a:r>
            <a:r>
              <a:rPr lang="hr-HR" sz="2000" kern="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zajednice)</a:t>
            </a:r>
          </a:p>
          <a:p>
            <a:pPr marL="0" lvl="0" indent="0" eaLnBrk="0" fontAlgn="base" hangingPunct="0">
              <a:spcAft>
                <a:spcPct val="0"/>
              </a:spcAft>
              <a:buNone/>
            </a:pPr>
            <a:endParaRPr lang="hr-HR" sz="2000" b="1" kern="0" dirty="0">
              <a:solidFill>
                <a:schemeClr val="accent2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r-HR" sz="1700" dirty="0" smtClean="0">
              <a:solidFill>
                <a:schemeClr val="accent2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17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79780"/>
            <a:ext cx="8229600" cy="906650"/>
          </a:xfrm>
        </p:spPr>
        <p:txBody>
          <a:bodyPr>
            <a:noAutofit/>
          </a:bodyPr>
          <a:lstStyle/>
          <a:p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Područja ulaganja u regionalne centre kompetentnosti – sredstva strukturnih fondova</a:t>
            </a:r>
            <a:endParaRPr lang="hr-HR" sz="2800" b="1" dirty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402006"/>
            <a:ext cx="8229600" cy="4455994"/>
          </a:xfrm>
          <a:ln>
            <a:solidFill>
              <a:srgbClr val="0033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 marL="0" lvl="0" indent="0" eaLnBrk="0" fontAlgn="base" hangingPunct="0">
              <a:spcAft>
                <a:spcPct val="0"/>
              </a:spcAft>
              <a:buNone/>
            </a:pPr>
            <a:endParaRPr lang="hr-HR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</a:pPr>
            <a:endParaRPr lang="hr-HR" sz="1600" b="1" kern="0" dirty="0">
              <a:solidFill>
                <a:schemeClr val="accent2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</a:pPr>
            <a:r>
              <a:rPr lang="hr-HR" sz="2200" b="1" kern="0" dirty="0" smtClean="0">
                <a:solidFill>
                  <a:srgbClr val="00339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Natječaji Europskog socijalnog fonda – </a:t>
            </a:r>
            <a:r>
              <a:rPr lang="hr-HR" sz="2200" b="1" u="sng" kern="0" dirty="0" smtClean="0">
                <a:solidFill>
                  <a:srgbClr val="00339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u pripremi, objava u travnju 2019. </a:t>
            </a:r>
          </a:p>
          <a:p>
            <a:pPr marL="0" lvl="0" indent="0" algn="just" eaLnBrk="0" fontAlgn="base" hangingPunct="0">
              <a:spcAft>
                <a:spcPct val="0"/>
              </a:spcAft>
              <a:buNone/>
            </a:pPr>
            <a:endParaRPr lang="hr-HR" sz="1600" b="1" dirty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b="1" kern="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ulaganje u </a:t>
            </a:r>
            <a:r>
              <a:rPr lang="hr-HR" sz="2000" b="1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takozvane „</a:t>
            </a:r>
            <a:r>
              <a:rPr lang="hr-HR" sz="2000" b="1" kern="0" dirty="0" err="1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soft</a:t>
            </a:r>
            <a:r>
              <a:rPr lang="hr-HR" sz="2000" b="1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aktivnosti</a:t>
            </a:r>
            <a:r>
              <a:rPr lang="hr-HR" sz="2000" kern="0" dirty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“ usmjerene na smanjenje nedostatnog angažmana poslodavaca, umrežavanje s dionicima, učenje kroz rad, profesionalno usmjeravanje, aktivnosti izrade i provedbe različitih programa za različite kategorije korisnika, aktivnosti stručnog usavršavanja </a:t>
            </a:r>
            <a:r>
              <a:rPr lang="hr-HR" sz="2000" kern="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nastavnika, uspostava suradnje sa sličnim centrima na međunarodnoj razini    </a:t>
            </a:r>
            <a:endParaRPr lang="en-GB" sz="2000" kern="0" dirty="0">
              <a:solidFill>
                <a:schemeClr val="accent2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1700" dirty="0" smtClean="0">
              <a:solidFill>
                <a:schemeClr val="accent2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17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68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64076"/>
            <a:ext cx="8229600" cy="508918"/>
          </a:xfrm>
        </p:spPr>
        <p:txBody>
          <a:bodyPr>
            <a:noAutofit/>
          </a:bodyPr>
          <a:lstStyle/>
          <a:p>
            <a:r>
              <a:rPr lang="hr-HR" sz="2800" b="1" dirty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Raspoloživa sredstva za </a:t>
            </a:r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regionalne centre kompetentnosti </a:t>
            </a:r>
            <a:endParaRPr lang="hr-HR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Rezervirano mjesto sadržaja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0636526"/>
              </p:ext>
            </p:extLst>
          </p:nvPr>
        </p:nvGraphicFramePr>
        <p:xfrm>
          <a:off x="4078" y="1718218"/>
          <a:ext cx="6549121" cy="4859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Rezervirano mjesto sadržaja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59950613"/>
              </p:ext>
            </p:extLst>
          </p:nvPr>
        </p:nvGraphicFramePr>
        <p:xfrm>
          <a:off x="5131107" y="4318988"/>
          <a:ext cx="2962672" cy="189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Rezervirano mjesto broja slajd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4382D9CB-CEC8-4157-96EE-7366F432B6C8}" type="slidenum">
              <a:rPr lang="hr-HR" altLang="sr-Latn-RS" smtClean="0"/>
              <a:pPr/>
              <a:t>21</a:t>
            </a:fld>
            <a:endParaRPr lang="hr-HR" altLang="sr-Latn-RS"/>
          </a:p>
        </p:txBody>
      </p:sp>
      <p:graphicFrame>
        <p:nvGraphicFramePr>
          <p:cNvPr id="8" name="Rezervirano mjesto sadržaja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9112948"/>
              </p:ext>
            </p:extLst>
          </p:nvPr>
        </p:nvGraphicFramePr>
        <p:xfrm>
          <a:off x="5158580" y="2254297"/>
          <a:ext cx="2789238" cy="189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0846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7329"/>
            <a:ext cx="8229600" cy="791388"/>
          </a:xfrm>
        </p:spPr>
        <p:txBody>
          <a:bodyPr anchor="ctr"/>
          <a:lstStyle/>
          <a:p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Dodatna podrška koju osigurava MZO u procesu uspostave RCK</a:t>
            </a:r>
            <a:endParaRPr lang="en-GB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1882"/>
            <a:ext cx="8229600" cy="4469594"/>
          </a:xfrm>
        </p:spPr>
        <p:txBody>
          <a:bodyPr anchor="ctr"/>
          <a:lstStyle/>
          <a:p>
            <a:pPr algn="just"/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operativni koordinacijski sastanci s imenovanim RCK na razini sektora/pod(sektora)</a:t>
            </a:r>
          </a:p>
          <a:p>
            <a:pPr marL="0" indent="0" algn="just">
              <a:buNone/>
            </a:pPr>
            <a:endParaRPr lang="hr-HR" sz="20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procjena razine 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spremnosti 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RCK za 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podnošenje projektnih prijava na oba 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natječaja</a:t>
            </a:r>
          </a:p>
          <a:p>
            <a:pPr algn="just"/>
            <a:endParaRPr lang="hr-HR" sz="20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pravovremeno upravljanje rizicima u postupku</a:t>
            </a:r>
          </a:p>
          <a:p>
            <a:pPr algn="just"/>
            <a:endParaRPr lang="hr-HR" sz="20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osiguravanje dodatnih informacija RCK od 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strane tijela u sustavu (MZO i druga tijela) koje su potrebne su za pripremu projektnih 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prijava</a:t>
            </a:r>
          </a:p>
          <a:p>
            <a:pPr algn="just"/>
            <a:endParaRPr lang="hr-HR" sz="20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ovi 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sastanci omogućuju i razmjenu pristupa dobre prakse između 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RCK</a:t>
            </a:r>
            <a:endParaRPr lang="en-GB" sz="20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5800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90214"/>
            <a:ext cx="8229600" cy="2751826"/>
          </a:xfrm>
        </p:spPr>
        <p:txBody>
          <a:bodyPr anchor="ctr"/>
          <a:lstStyle/>
          <a:p>
            <a:r>
              <a:rPr lang="hr-HR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PROJEKT “MODERNIZACIJA PROGRAMA STRUKOVNOG OBRAZOVANJ</a:t>
            </a:r>
            <a:r>
              <a:rPr lang="en-GB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OSPOSOBLJAVANJA”</a:t>
            </a:r>
            <a:endParaRPr lang="hr-HR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23</a:t>
            </a:fld>
            <a:endParaRPr lang="hr-HR" altLang="sr-Latn-R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900" y="206204"/>
            <a:ext cx="811900" cy="5920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6880746" y="798209"/>
            <a:ext cx="2399731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Zrnic Rg"/>
                <a:ea typeface="Calibri" panose="020F0502020204030204" pitchFamily="34" charset="0"/>
                <a:cs typeface="Times New Roman" panose="02020603050405020304" pitchFamily="18" charset="0"/>
              </a:rPr>
              <a:t>Swiss-Croatian Cooperation Programme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641010"/>
            <a:ext cx="8229600" cy="941777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hr-HR" sz="2800" kern="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Suradnja RH i Švicarske konfederacije</a:t>
            </a:r>
          </a:p>
        </p:txBody>
      </p:sp>
    </p:spTree>
    <p:extLst>
      <p:ext uri="{BB962C8B-B14F-4D97-AF65-F5344CB8AC3E}">
        <p14:creationId xmlns:p14="http://schemas.microsoft.com/office/powerpoint/2010/main" val="14804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51C637-B37B-46A9-A5A3-428CB0EC33C3}" type="slidenum">
              <a:rPr kumimoji="0" lang="hr-HR" altLang="sr-Latn-R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hr-HR" altLang="sr-Latn-R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900" y="206204"/>
            <a:ext cx="811900" cy="59200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6880746" y="798209"/>
            <a:ext cx="2399731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Zrnic Rg"/>
                <a:ea typeface="Calibri" panose="020F0502020204030204" pitchFamily="34" charset="0"/>
                <a:cs typeface="Times New Roman" panose="02020603050405020304" pitchFamily="18" charset="0"/>
              </a:rPr>
              <a:t>Swiss-Croatian Cooperation Programme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8958" y="1887069"/>
            <a:ext cx="8177842" cy="4831855"/>
            <a:chOff x="508958" y="1674182"/>
            <a:chExt cx="8177842" cy="4831855"/>
          </a:xfrm>
        </p:grpSpPr>
        <p:sp>
          <p:nvSpPr>
            <p:cNvPr id="9" name="Rounded Rectangle 8"/>
            <p:cNvSpPr/>
            <p:nvPr/>
          </p:nvSpPr>
          <p:spPr>
            <a:xfrm>
              <a:off x="793830" y="5253514"/>
              <a:ext cx="2318712" cy="1252523"/>
            </a:xfrm>
            <a:prstGeom prst="roundRect">
              <a:avLst/>
            </a:prstGeom>
            <a:solidFill>
              <a:srgbClr val="00339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Modernizacija strukovnih kurikuluma</a:t>
              </a:r>
              <a:endParaRPr kumimoji="0" lang="hr-H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445139" y="5253514"/>
              <a:ext cx="2217113" cy="1244751"/>
            </a:xfrm>
            <a:prstGeom prst="roundRect">
              <a:avLst/>
            </a:prstGeom>
            <a:solidFill>
              <a:srgbClr val="00339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Jačanje modela učenja </a:t>
              </a:r>
              <a:r>
                <a:rPr lang="hr-HR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na</a:t>
              </a:r>
              <a:r>
                <a:rPr kumimoji="0" lang="hr-HR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radnom mjestu</a:t>
              </a:r>
              <a:endParaRPr kumimoji="0" lang="hr-H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994849" y="5253514"/>
              <a:ext cx="2359355" cy="1244751"/>
            </a:xfrm>
            <a:prstGeom prst="roundRect">
              <a:avLst/>
            </a:prstGeom>
            <a:solidFill>
              <a:srgbClr val="00339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Unapređenje sustava profesionalnog razvoja nastavnika i mentora</a:t>
              </a:r>
              <a:endParaRPr kumimoji="0" lang="hr-H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08958" y="2858400"/>
              <a:ext cx="8177842" cy="1617215"/>
            </a:xfrm>
            <a:prstGeom prst="roundRect">
              <a:avLst/>
            </a:prstGeom>
            <a:solidFill>
              <a:srgbClr val="003399"/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Cilj projekta: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Modernizirati </a:t>
              </a:r>
              <a:r>
                <a:rPr kumimoji="0" lang="hr-H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strukovne programe obrazovanja u obrazovnom sektoru </a:t>
              </a:r>
              <a:r>
                <a:rPr kumimoji="0" lang="hr-HR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Osobne, usluge zaštite i druge usluge</a:t>
              </a:r>
              <a:r>
                <a:rPr kumimoji="0" lang="hr-H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i omogućiti učenicima stjecanje strukovnih vještina i kompetencija koje će odgovarati potrebama tržišta rada i </a:t>
              </a:r>
              <a:r>
                <a:rPr kumimoji="0" lang="hr-HR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doprinijeti </a:t>
              </a:r>
              <a:r>
                <a:rPr kumimoji="0" lang="hr-H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njihovoj zapošljivosti</a:t>
              </a:r>
            </a:p>
          </p:txBody>
        </p:sp>
        <p:sp>
          <p:nvSpPr>
            <p:cNvPr id="29" name="Up-Down Arrow 28"/>
            <p:cNvSpPr/>
            <p:nvPr/>
          </p:nvSpPr>
          <p:spPr>
            <a:xfrm>
              <a:off x="1674194" y="4638903"/>
              <a:ext cx="484632" cy="614611"/>
            </a:xfrm>
            <a:prstGeom prst="upDownArrow">
              <a:avLst/>
            </a:prstGeom>
            <a:solidFill>
              <a:srgbClr val="C0C0C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Up-Down Arrow 29"/>
            <p:cNvSpPr/>
            <p:nvPr/>
          </p:nvSpPr>
          <p:spPr>
            <a:xfrm>
              <a:off x="4355563" y="4618582"/>
              <a:ext cx="484632" cy="634932"/>
            </a:xfrm>
            <a:prstGeom prst="upDownArrow">
              <a:avLst/>
            </a:prstGeom>
            <a:solidFill>
              <a:srgbClr val="C0C0C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Up-Down Arrow 30"/>
            <p:cNvSpPr/>
            <p:nvPr/>
          </p:nvSpPr>
          <p:spPr>
            <a:xfrm>
              <a:off x="6901201" y="4586355"/>
              <a:ext cx="484632" cy="657221"/>
            </a:xfrm>
            <a:prstGeom prst="upDownArrow">
              <a:avLst/>
            </a:prstGeom>
            <a:solidFill>
              <a:srgbClr val="C0C0C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1242931" y="1674182"/>
              <a:ext cx="6837680" cy="1111998"/>
            </a:xfrm>
            <a:prstGeom prst="roundRect">
              <a:avLst/>
            </a:prstGeom>
            <a:solidFill>
              <a:srgbClr val="00339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Vrijednost projekta: </a:t>
              </a:r>
            </a:p>
            <a:p>
              <a:pPr algn="ctr"/>
              <a:r>
                <a:rPr lang="hr-HR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2,35 milijuna CHF (85% švicarska strana, 15% nacionalni doprinos)</a:t>
              </a:r>
              <a:endParaRPr lang="hr-H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842147" y="798209"/>
            <a:ext cx="62957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800" b="1" dirty="0">
                <a:solidFill>
                  <a:srgbClr val="C0504D"/>
                </a:solidFill>
                <a:latin typeface="Times New Roman" panose="02020603050405020304" pitchFamily="18" charset="0"/>
                <a:ea typeface="+mj-ea"/>
                <a:cs typeface="Times New Roman" pitchFamily="18" charset="0"/>
              </a:rPr>
              <a:t>Modernizacija</a:t>
            </a:r>
            <a:r>
              <a:rPr lang="hr-HR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800" b="1" dirty="0">
                <a:solidFill>
                  <a:srgbClr val="C0504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programa</a:t>
            </a:r>
            <a:r>
              <a:rPr lang="hr-HR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800" b="1" dirty="0">
                <a:solidFill>
                  <a:srgbClr val="C0504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strukovnog</a:t>
            </a:r>
            <a:r>
              <a:rPr lang="hr-HR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800" b="1" dirty="0">
                <a:solidFill>
                  <a:srgbClr val="C0504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obrazovanja</a:t>
            </a:r>
            <a:r>
              <a:rPr lang="hr-HR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sz="2800" b="1" dirty="0">
                <a:solidFill>
                  <a:srgbClr val="C0504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osposobljavanja</a:t>
            </a:r>
            <a:r>
              <a:rPr lang="hr-HR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062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51C637-B37B-46A9-A5A3-428CB0EC33C3}" type="slidenum">
              <a:rPr lang="hr-HR" altLang="sr-Latn-RS" smtClean="0"/>
              <a:pPr/>
              <a:t>25</a:t>
            </a:fld>
            <a:endParaRPr lang="hr-HR" altLang="sr-Latn-RS"/>
          </a:p>
        </p:txBody>
      </p:sp>
      <p:sp>
        <p:nvSpPr>
          <p:cNvPr id="5" name="Rectangle 4"/>
          <p:cNvSpPr/>
          <p:nvPr/>
        </p:nvSpPr>
        <p:spPr>
          <a:xfrm>
            <a:off x="299172" y="1009036"/>
            <a:ext cx="59254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b="1" dirty="0" smtClean="0">
                <a:solidFill>
                  <a:srgbClr val="C0504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Aktivnosti </a:t>
            </a:r>
            <a:r>
              <a:rPr lang="hr-HR" sz="2800" b="1" dirty="0">
                <a:solidFill>
                  <a:srgbClr val="C0504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 rezultati projekta:</a:t>
            </a:r>
            <a:endParaRPr lang="hr-HR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97261641"/>
              </p:ext>
            </p:extLst>
          </p:nvPr>
        </p:nvGraphicFramePr>
        <p:xfrm>
          <a:off x="361665" y="1802920"/>
          <a:ext cx="8031707" cy="455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900" y="206204"/>
            <a:ext cx="811900" cy="5920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6880746" y="798209"/>
            <a:ext cx="2399731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323E4F"/>
                </a:solidFill>
                <a:latin typeface="Zrnic Rg"/>
                <a:ea typeface="Calibri" panose="020F0502020204030204" pitchFamily="34" charset="0"/>
                <a:cs typeface="Times New Roman" panose="02020603050405020304" pitchFamily="18" charset="0"/>
              </a:rPr>
              <a:t>Swiss-Croatian Cooperation Programme</a:t>
            </a:r>
            <a:endParaRPr lang="hr-HR" sz="1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88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51C637-B37B-46A9-A5A3-428CB0EC33C3}" type="slidenum">
              <a:rPr lang="hr-HR" altLang="sr-Latn-RS" smtClean="0"/>
              <a:pPr/>
              <a:t>26</a:t>
            </a:fld>
            <a:endParaRPr lang="hr-HR" altLang="sr-Latn-R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04438228"/>
              </p:ext>
            </p:extLst>
          </p:nvPr>
        </p:nvGraphicFramePr>
        <p:xfrm>
          <a:off x="361665" y="1397000"/>
          <a:ext cx="8031707" cy="4959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900" y="206204"/>
            <a:ext cx="811900" cy="5920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6880746" y="798209"/>
            <a:ext cx="2399731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323E4F"/>
                </a:solidFill>
                <a:latin typeface="Zrnic Rg"/>
                <a:ea typeface="Calibri" panose="020F0502020204030204" pitchFamily="34" charset="0"/>
                <a:cs typeface="Times New Roman" panose="02020603050405020304" pitchFamily="18" charset="0"/>
              </a:rPr>
              <a:t>Swiss-Croatian Cooperation Programme</a:t>
            </a:r>
            <a:endParaRPr lang="hr-HR" sz="1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22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280" y="715991"/>
            <a:ext cx="6254962" cy="434227"/>
          </a:xfrm>
        </p:spPr>
        <p:txBody>
          <a:bodyPr anchor="ctr">
            <a:noAutofit/>
          </a:bodyPr>
          <a:lstStyle/>
          <a:p>
            <a:r>
              <a:rPr lang="hr-HR" sz="28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Troškovi</a:t>
            </a:r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800" b="1" dirty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projektnih</a:t>
            </a:r>
            <a:r>
              <a:rPr lang="hr-HR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800" b="1" dirty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aktivnosti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51C637-B37B-46A9-A5A3-428CB0EC33C3}" type="slidenum">
              <a:rPr kumimoji="0" lang="hr-HR" altLang="sr-Latn-R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hr-HR" altLang="sr-Latn-R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138271"/>
              </p:ext>
            </p:extLst>
          </p:nvPr>
        </p:nvGraphicFramePr>
        <p:xfrm>
          <a:off x="457200" y="1420124"/>
          <a:ext cx="8117840" cy="48959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0664">
                  <a:extLst>
                    <a:ext uri="{9D8B030D-6E8A-4147-A177-3AD203B41FA5}">
                      <a16:colId xmlns:a16="http://schemas.microsoft.com/office/drawing/2014/main" xmlns="" val="3014939489"/>
                    </a:ext>
                  </a:extLst>
                </a:gridCol>
                <a:gridCol w="5262538">
                  <a:extLst>
                    <a:ext uri="{9D8B030D-6E8A-4147-A177-3AD203B41FA5}">
                      <a16:colId xmlns:a16="http://schemas.microsoft.com/office/drawing/2014/main" xmlns="" val="3453234363"/>
                    </a:ext>
                  </a:extLst>
                </a:gridCol>
                <a:gridCol w="1854638">
                  <a:extLst>
                    <a:ext uri="{9D8B030D-6E8A-4147-A177-3AD203B41FA5}">
                      <a16:colId xmlns:a16="http://schemas.microsoft.com/office/drawing/2014/main" xmlns="" val="483610198"/>
                    </a:ext>
                  </a:extLst>
                </a:gridCol>
              </a:tblGrid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Aktivnost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Planirana aktivnost i rezultat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Proračun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4553493"/>
                  </a:ext>
                </a:extLst>
              </a:tr>
              <a:tr h="451809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Analiza tržišta rada i Profil sektora za obrtništvo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248.177,61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6054493"/>
                  </a:ext>
                </a:extLst>
              </a:tr>
              <a:tr h="558638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Razvoj standarda zanimanja, standarda kvalifikacija i strukovnih kurikuluma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6.334.516,78</a:t>
                      </a:r>
                      <a:r>
                        <a:rPr lang="hr-HR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12220715"/>
                  </a:ext>
                </a:extLst>
              </a:tr>
              <a:tr h="558638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Eksperimentalna provedba kurikuluma u odabranim školama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1.032.352,80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47073075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Sastanci i koordinacija ključnih dionika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457.710,82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79376063"/>
                  </a:ext>
                </a:extLst>
              </a:tr>
              <a:tr h="558638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Razvoj nastavih materijala (priručnika) za nastavnike i mentore učenika kod poslodavaca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880.941,06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32931631"/>
                  </a:ext>
                </a:extLst>
              </a:tr>
              <a:tr h="558638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Radionice za stručno usavršavanje nastavnika i mentora učenika kod poslodavaca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1.382.251,58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23489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Opremanje odabranih strukovnih škola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3.785.293,60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39462525"/>
                  </a:ext>
                </a:extLst>
              </a:tr>
              <a:tr h="558638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Analiza prednosti i nedostataka za uključivanje poslodavaca u učenje temeljeno na radu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68.823,52 HRK</a:t>
                      </a:r>
                    </a:p>
                    <a:p>
                      <a:pPr algn="ctr"/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4277542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Sastanci i koordinacija ključnih dionika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469.066,70 HRK</a:t>
                      </a:r>
                      <a:endParaRPr lang="hr-H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10460931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202" y="254775"/>
            <a:ext cx="810838" cy="5913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064" y="846138"/>
            <a:ext cx="2395936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8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9212"/>
            <a:ext cx="8229600" cy="1143000"/>
          </a:xfrm>
        </p:spPr>
        <p:txBody>
          <a:bodyPr anchor="ctr"/>
          <a:lstStyle/>
          <a:p>
            <a:r>
              <a:rPr lang="hr-HR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GB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PROJEKTI ASOO</a:t>
            </a:r>
            <a:endParaRPr lang="en-GB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28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4071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17" y="930955"/>
            <a:ext cx="3916392" cy="735072"/>
          </a:xfrm>
        </p:spPr>
        <p:txBody>
          <a:bodyPr anchor="ctr"/>
          <a:lstStyle/>
          <a:p>
            <a:r>
              <a:rPr lang="en-GB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PROJEKTI  - ASOO</a:t>
            </a:r>
            <a:endParaRPr lang="en-GB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29</a:t>
            </a:fld>
            <a:endParaRPr lang="hr-HR" altLang="sr-Latn-RS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24659" t="9406" r="61165" b="79297"/>
          <a:stretch/>
        </p:blipFill>
        <p:spPr bwMode="auto">
          <a:xfrm>
            <a:off x="6478929" y="976761"/>
            <a:ext cx="2202283" cy="8045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2"/>
          <a:srcRect l="54954" t="48206" r="37838" b="37831"/>
          <a:stretch/>
        </p:blipFill>
        <p:spPr bwMode="auto">
          <a:xfrm>
            <a:off x="741896" y="930955"/>
            <a:ext cx="845365" cy="8961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Content Placeholder 5"/>
          <p:cNvPicPr>
            <a:picLocks/>
          </p:cNvPicPr>
          <p:nvPr/>
        </p:nvPicPr>
        <p:blipFill rotWithShape="1">
          <a:blip r:embed="rId3"/>
          <a:srcRect l="37499" t="52487" r="49300" b="36410"/>
          <a:stretch/>
        </p:blipFill>
        <p:spPr bwMode="auto">
          <a:xfrm>
            <a:off x="6809280" y="3033867"/>
            <a:ext cx="1811548" cy="11441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4"/>
          <a:srcRect l="37785" t="58883" r="51953" b="30768"/>
          <a:stretch/>
        </p:blipFill>
        <p:spPr bwMode="auto">
          <a:xfrm>
            <a:off x="6809280" y="1969716"/>
            <a:ext cx="1811548" cy="12581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Content Placeholder 7"/>
          <p:cNvPicPr>
            <a:picLocks/>
          </p:cNvPicPr>
          <p:nvPr/>
        </p:nvPicPr>
        <p:blipFill rotWithShape="1">
          <a:blip r:embed="rId5"/>
          <a:srcRect l="37929" t="55685" r="51843" b="32837"/>
          <a:stretch/>
        </p:blipFill>
        <p:spPr bwMode="auto">
          <a:xfrm>
            <a:off x="7029254" y="4087903"/>
            <a:ext cx="1420319" cy="8200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Content Placeholder 5"/>
          <p:cNvPicPr>
            <a:picLocks/>
          </p:cNvPicPr>
          <p:nvPr/>
        </p:nvPicPr>
        <p:blipFill rotWithShape="1">
          <a:blip r:embed="rId6"/>
          <a:srcRect l="37895" t="37813" r="49941" b="40546"/>
          <a:stretch/>
        </p:blipFill>
        <p:spPr bwMode="auto">
          <a:xfrm>
            <a:off x="7029254" y="5010053"/>
            <a:ext cx="1371600" cy="12594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73174586"/>
              </p:ext>
            </p:extLst>
          </p:nvPr>
        </p:nvGraphicFramePr>
        <p:xfrm>
          <a:off x="662797" y="2225615"/>
          <a:ext cx="580701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5634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30</a:t>
            </a:fld>
            <a:endParaRPr lang="hr-HR" altLang="sr-Latn-R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rgbClr val="C0C0C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marL="0" indent="0" algn="just">
              <a:buNone/>
            </a:pPr>
            <a:r>
              <a:rPr lang="hr-HR" sz="28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"</a:t>
            </a:r>
            <a:r>
              <a:rPr lang="hr-HR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Promocija cjeloživotnog učenja</a:t>
            </a:r>
            <a:r>
              <a:rPr lang="hr-HR" sz="28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algn="just"/>
            <a:r>
              <a:rPr lang="en-GB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orisnik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ASOO</a:t>
            </a:r>
            <a:endParaRPr lang="hr-HR" sz="20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znos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11.506.369,61 kn</a:t>
            </a:r>
          </a:p>
          <a:p>
            <a:pPr algn="just"/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tatus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 provedbi</a:t>
            </a:r>
          </a:p>
          <a:p>
            <a:pPr algn="just"/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atum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potpisa ugovora: 27.12.2016.</a:t>
            </a:r>
          </a:p>
          <a:p>
            <a:pPr algn="just"/>
            <a:r>
              <a:rPr lang="en-GB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rajanje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36 mjeseci (od 1.1.2016. do 31.12.2018.) **, produženo trajanje do 30.06.2019.</a:t>
            </a:r>
          </a:p>
          <a:p>
            <a:pPr marL="0" indent="0" algn="just">
              <a:buNone/>
            </a:pPr>
            <a:endParaRPr lang="hr-HR" sz="20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Cilj: osvijestiti važnost cjeloživotnog učenja i povećati sudjelovanje/uključenost odraslih u procese cjeloživotnog učenja, kako bi se jačala konkurentnost odraslih na nacionalnoj i lokalnoj razini.</a:t>
            </a:r>
            <a:endParaRPr lang="hr-HR" sz="20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87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31</a:t>
            </a:fld>
            <a:endParaRPr lang="hr-HR" altLang="sr-Latn-R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87652"/>
            <a:ext cx="8229600" cy="5533823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marL="0" indent="0" algn="just">
              <a:buNone/>
            </a:pPr>
            <a:r>
              <a:rPr lang="hr-HR" sz="28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"</a:t>
            </a:r>
            <a:r>
              <a:rPr lang="hr-HR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Modernizacija sustava stručnog usavršavanja nastavnika strukovnih predmeta</a:t>
            </a:r>
            <a:r>
              <a:rPr lang="hr-HR" sz="28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af-ZA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korisnik</a:t>
            </a: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af-ZA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ASOO</a:t>
            </a:r>
            <a:endParaRPr lang="en-GB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af-ZA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znos</a:t>
            </a: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11.828.218,80 kn</a:t>
            </a:r>
            <a:endParaRPr lang="en-GB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af-ZA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tatus</a:t>
            </a: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 provedbi</a:t>
            </a:r>
            <a:endParaRPr lang="en-GB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af-ZA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atum </a:t>
            </a: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potpisa ugovora: 12.2.2018.</a:t>
            </a:r>
            <a:endParaRPr lang="en-GB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af-ZA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rajanje</a:t>
            </a:r>
            <a:r>
              <a:rPr lang="af-ZA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32 mjeseca (od 1.5.2017. do 1.1.2020</a:t>
            </a:r>
            <a:r>
              <a:rPr lang="af-ZA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hr-HR" sz="24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4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Cilj: omogućiti razvoj inovativnog, otvorenog i fleksibilnog sustava stručnog usavršavanja strukovnih nastavnika utemeljenog na istraženim potrebama, relevantnim sadržajima, modernim metodama izvođenja, suvremenim IT alatima i rješenjima, sa širokom mrežom stručnjaka.</a:t>
            </a:r>
            <a:endParaRPr lang="hr-HR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0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32</a:t>
            </a:fld>
            <a:endParaRPr lang="hr-HR" altLang="sr-Latn-R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62470"/>
            <a:ext cx="8229600" cy="5201424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marL="0" indent="0" algn="just">
              <a:buNone/>
            </a:pPr>
            <a:r>
              <a:rPr lang="hr-HR" sz="28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"</a:t>
            </a:r>
            <a:r>
              <a:rPr lang="hr-HR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Promocija učeničkih kompetencija i strukovnog obrazovanja kroz strukovna natjecanja i smotre</a:t>
            </a:r>
            <a:r>
              <a:rPr lang="hr-HR" sz="28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orisnik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ASOO</a:t>
            </a:r>
            <a:endParaRPr lang="hr-HR" sz="20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znos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40.919.843,34 kn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tatus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 provedbi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atum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potpisa ugovora: 12.2.2018.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rajanje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60 mjeseci (od 1.1.2017. do 1.1.2022.)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sz="20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Cilj: promocija važnosti učeničkih kompetencija i strukovnih zanimanja kroz unapređenje postojećeg sustava strukovnih natjecanja i jačanje kompetencija djelatnika škola i učenika kroz sudjelovanje u moderniziranom sustavu natjecanja i smotri na nacionalnoj i međunarodnoj razini.</a:t>
            </a:r>
            <a:endParaRPr lang="hr-HR" sz="20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11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33</a:t>
            </a:fld>
            <a:endParaRPr lang="hr-HR" altLang="sr-Latn-R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42979"/>
            <a:ext cx="8229600" cy="4585871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hr-HR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"</a:t>
            </a:r>
            <a:r>
              <a:rPr lang="hr-HR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Modernizacija sustava strukovnog obrazovanja i osposobljavanja</a:t>
            </a:r>
            <a:r>
              <a:rPr lang="hr-HR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orisnik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ASOO</a:t>
            </a:r>
            <a:endParaRPr lang="hr-HR" sz="20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znos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232.848.999,94 kn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tatus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 provedbi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atum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potpisa ugovora: 18.1.2019.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rajanje</a:t>
            </a:r>
            <a:r>
              <a:rPr lang="hr-HR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62 mjeseca (2. 11.2017. – 2. 12. 2022.)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sz="2000" dirty="0" smtClean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Cilj: modernizirati strukovno obrazovanje u RH i razviti nove strukovne kurikulume s jakom poveznicom s potrebama tržišta rada kroz izrađene standarde zanimanja i standarde kvalifikacija sukladno HKO-u, a koji će se temeljiti na </a:t>
            </a:r>
            <a:r>
              <a:rPr lang="hr-HR" sz="2000" dirty="0" err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kurikularnom</a:t>
            </a:r>
            <a:r>
              <a:rPr lang="hr-HR" sz="20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pristupu i ishodima učenja. </a:t>
            </a:r>
          </a:p>
        </p:txBody>
      </p:sp>
    </p:spTree>
    <p:extLst>
      <p:ext uri="{BB962C8B-B14F-4D97-AF65-F5344CB8AC3E}">
        <p14:creationId xmlns:p14="http://schemas.microsoft.com/office/powerpoint/2010/main" val="36732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979714"/>
            <a:ext cx="8138160" cy="843870"/>
          </a:xfrm>
        </p:spPr>
        <p:txBody>
          <a:bodyPr/>
          <a:lstStyle/>
          <a:p>
            <a:r>
              <a:rPr lang="hr-HR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OPREMANJE STRUKOVNIH ŠKOLA</a:t>
            </a:r>
            <a:endParaRPr lang="hr-H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55371"/>
            <a:ext cx="8229600" cy="3970792"/>
          </a:xfrm>
        </p:spPr>
        <p:txBody>
          <a:bodyPr/>
          <a:lstStyle/>
          <a:p>
            <a:pPr marL="0" indent="0" algn="just">
              <a:buNone/>
            </a:pPr>
            <a:r>
              <a:rPr lang="hr-HR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hr-HR" sz="2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prosincu 2018. godine </a:t>
            </a:r>
            <a:r>
              <a:rPr lang="hr-HR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donesene su odluke kojima se u cilju poboljšanja uvjeta rada srednjih strukovnih škola u području prirodoslovlja </a:t>
            </a:r>
            <a:r>
              <a:rPr lang="hr-HR" sz="2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(biologija, kemija i fizika) </a:t>
            </a:r>
            <a:r>
              <a:rPr lang="hr-HR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dodjeljuju namjenska sredstva za sufinanciranje nabave kabinetske i  didaktičke opreme u ukupnome iznosu od </a:t>
            </a:r>
            <a:r>
              <a:rPr lang="hr-HR" sz="2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9.771.825,47 kuna.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34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2105910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1934</TotalTime>
  <Words>1606</Words>
  <Application>Microsoft Office PowerPoint</Application>
  <PresentationFormat>On-screen Show (4:3)</PresentationFormat>
  <Paragraphs>260</Paragraphs>
  <Slides>34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Book Antiqua</vt:lpstr>
      <vt:lpstr>Calibri</vt:lpstr>
      <vt:lpstr>Cambria</vt:lpstr>
      <vt:lpstr>DejaVu Sans</vt:lpstr>
      <vt:lpstr>Tahoma</vt:lpstr>
      <vt:lpstr>Times New Roman</vt:lpstr>
      <vt:lpstr>Verdana</vt:lpstr>
      <vt:lpstr>Wingdings</vt:lpstr>
      <vt:lpstr>Zrnic Rg</vt:lpstr>
      <vt:lpstr>Default Design</vt:lpstr>
      <vt:lpstr>NOVOSTI U STRUKOVNOM OBRAZOVANJU</vt:lpstr>
      <vt:lpstr>Provedene aktivnosti u strukovnom obrazovanju</vt:lpstr>
      <vt:lpstr>Provedene aktivnosti u strukovnom obrazovanju</vt:lpstr>
      <vt:lpstr>PowerPoint Presentation</vt:lpstr>
      <vt:lpstr>1. MODEL DUALNOG OBRAZOVANJA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REGIONALNI CENTRI KOMPETENTNOSTI</vt:lpstr>
      <vt:lpstr>Pregled provedenih koraka u postupku uspostave regionalnih centara kompetentnosti</vt:lpstr>
      <vt:lpstr>Područja ulaganja u regionalne centre kompetentnosti – sredstva strukturnih fondova</vt:lpstr>
      <vt:lpstr>Područja ulaganja u regionalne centre kompetentnosti – sredstva strukturnih fondova</vt:lpstr>
      <vt:lpstr>Raspoloživa sredstva za regionalne centre kompetentnosti </vt:lpstr>
      <vt:lpstr>Dodatna podrška koju osigurava MZO u procesu uspostave RCK</vt:lpstr>
      <vt:lpstr>3. PROJEKT “MODERNIZACIJA PROGRAMA STRUKOVNOG OBRAZOVANJA I OSPOSOBLJAVANJA”</vt:lpstr>
      <vt:lpstr>PowerPoint Presentation</vt:lpstr>
      <vt:lpstr>PowerPoint Presentation</vt:lpstr>
      <vt:lpstr>PowerPoint Presentation</vt:lpstr>
      <vt:lpstr>Troškovi projektnih aktivnosti</vt:lpstr>
      <vt:lpstr>4. PROJEKTI ASOO</vt:lpstr>
      <vt:lpstr>PROJEKTI  - ASOO</vt:lpstr>
      <vt:lpstr>PowerPoint Presentation</vt:lpstr>
      <vt:lpstr>PowerPoint Presentation</vt:lpstr>
      <vt:lpstr>PowerPoint Presentation</vt:lpstr>
      <vt:lpstr>PowerPoint Presentation</vt:lpstr>
      <vt:lpstr>OPREMANJE STRUKOVNIH ŠKOLA</vt:lpstr>
    </vt:vector>
  </TitlesOfParts>
  <Company>MZT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azurirano 17-1-2018</dc:creator>
  <cp:lastModifiedBy>Vlado Prskalo</cp:lastModifiedBy>
  <cp:revision>148</cp:revision>
  <dcterms:created xsi:type="dcterms:W3CDTF">2004-06-15T07:55:20Z</dcterms:created>
  <dcterms:modified xsi:type="dcterms:W3CDTF">2019-04-09T11:39:40Z</dcterms:modified>
</cp:coreProperties>
</file>