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57" r:id="rId4"/>
    <p:sldId id="258" r:id="rId5"/>
    <p:sldId id="259" r:id="rId6"/>
    <p:sldId id="260" r:id="rId7"/>
    <p:sldId id="261" r:id="rId8"/>
    <p:sldId id="262" r:id="rId9"/>
    <p:sldId id="263" r:id="rId10"/>
    <p:sldId id="264" r:id="rId11"/>
    <p:sldId id="270" r:id="rId12"/>
    <p:sldId id="271" r:id="rId13"/>
    <p:sldId id="272" r:id="rId14"/>
    <p:sldId id="277" r:id="rId15"/>
    <p:sldId id="273" r:id="rId16"/>
    <p:sldId id="274" r:id="rId17"/>
    <p:sldId id="275" r:id="rId18"/>
    <p:sldId id="276" r:id="rId19"/>
    <p:sldId id="278" r:id="rId20"/>
    <p:sldId id="279" r:id="rId21"/>
    <p:sldId id="280" r:id="rId22"/>
    <p:sldId id="281" r:id="rId23"/>
    <p:sldId id="282" r:id="rId24"/>
    <p:sldId id="283" r:id="rId25"/>
    <p:sldId id="284" r:id="rId26"/>
    <p:sldId id="285" r:id="rId27"/>
    <p:sldId id="286" r:id="rId28"/>
    <p:sldId id="287" r:id="rId2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7774859"/>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1195544129"/>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945333474"/>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67DA55-EBEC-4AF0-8385-CB47BE6DC2D5}" type="datetimeFigureOut">
              <a:rPr lang="hr-HR" smtClean="0"/>
              <a:pPr/>
              <a:t>8.4.2019.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4223800905"/>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67DA55-EBEC-4AF0-8385-CB47BE6DC2D5}" type="datetimeFigureOut">
              <a:rPr lang="hr-HR" smtClean="0"/>
              <a:pPr/>
              <a:t>8.4.2019.</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1898652567"/>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B67DA55-EBEC-4AF0-8385-CB47BE6DC2D5}" type="datetimeFigureOut">
              <a:rPr lang="hr-HR" smtClean="0"/>
              <a:pPr/>
              <a:t>8.4.2019.</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2923153282"/>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7DA55-EBEC-4AF0-8385-CB47BE6DC2D5}" type="datetimeFigureOut">
              <a:rPr lang="hr-HR" smtClean="0"/>
              <a:pPr/>
              <a:t>8.4.2019.</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239824181"/>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7DA55-EBEC-4AF0-8385-CB47BE6DC2D5}" type="datetimeFigureOut">
              <a:rPr lang="hr-HR" smtClean="0"/>
              <a:pPr/>
              <a:t>8.4.2019.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3445128920"/>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7DA55-EBEC-4AF0-8385-CB47BE6DC2D5}" type="datetimeFigureOut">
              <a:rPr lang="hr-HR" smtClean="0"/>
              <a:pPr/>
              <a:t>8.4.2019.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666372741"/>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AB67DA55-EBEC-4AF0-8385-CB47BE6DC2D5}" type="datetimeFigureOut">
              <a:rPr lang="hr-HR" smtClean="0"/>
              <a:pPr/>
              <a:t>8.4.2019.</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2445781461"/>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348168556"/>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661805582"/>
      </p:ext>
    </p:extLst>
  </p:cSld>
  <p:clrMapOvr>
    <a:masterClrMapping/>
  </p:clrMapOvr>
  <p:transition>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285124234"/>
      </p:ext>
    </p:extLst>
  </p:cSld>
  <p:clrMapOvr>
    <a:masterClrMapping/>
  </p:clrMapOvr>
  <p:transition>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07988580"/>
      </p:ext>
    </p:extLst>
  </p:cSld>
  <p:clrMapOvr>
    <a:masterClrMapping/>
  </p:clrMapOvr>
  <p:transition>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887884746"/>
      </p:ext>
    </p:extLst>
  </p:cSld>
  <p:clrMapOvr>
    <a:masterClrMapping/>
  </p:clrMapOvr>
  <p:transition>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564595109"/>
      </p:ext>
    </p:extLst>
  </p:cSld>
  <p:clrMapOvr>
    <a:masterClrMapping/>
  </p:clrMapOvr>
  <p:transition>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67DA55-EBEC-4AF0-8385-CB47BE6DC2D5}" type="datetimeFigureOut">
              <a:rPr lang="hr-HR" smtClean="0"/>
              <a:pPr/>
              <a:t>8.4.2019.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1EA5C72-6F21-4E8A-A804-E949E3134A14}" type="slidenum">
              <a:rPr lang="hr-HR" smtClean="0"/>
              <a:pPr/>
              <a:t>‹#›</a:t>
            </a:fld>
            <a:endParaRPr lang="hr-HR"/>
          </a:p>
        </p:txBody>
      </p:sp>
    </p:spTree>
    <p:extLst>
      <p:ext uri="{BB962C8B-B14F-4D97-AF65-F5344CB8AC3E}">
        <p14:creationId xmlns:p14="http://schemas.microsoft.com/office/powerpoint/2010/main" val="3666684453"/>
      </p:ext>
    </p:extLst>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B67DA55-EBEC-4AF0-8385-CB47BE6DC2D5}" type="datetimeFigureOut">
              <a:rPr lang="hr-HR" smtClean="0"/>
              <a:pPr/>
              <a:t>8.4.2019.</a:t>
            </a:fld>
            <a:endParaRPr lang="hr-H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r-H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1EA5C72-6F21-4E8A-A804-E949E3134A14}" type="slidenum">
              <a:rPr lang="hr-HR" smtClean="0"/>
              <a:pPr/>
              <a:t>‹#›</a:t>
            </a:fld>
            <a:endParaRPr lang="hr-HR"/>
          </a:p>
        </p:txBody>
      </p:sp>
    </p:spTree>
    <p:extLst>
      <p:ext uri="{BB962C8B-B14F-4D97-AF65-F5344CB8AC3E}">
        <p14:creationId xmlns:p14="http://schemas.microsoft.com/office/powerpoint/2010/main" val="32883839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cover/>
  </p:transition>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tus@si.t-com.hr"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F:\mixer-skraceno.mp4" TargetMode="External"/><Relationship Id="rId1" Type="http://schemas.microsoft.com/office/2007/relationships/media" Target="file:///F:\mixer-skraceno.mp4" TargetMode="Externa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5948" y="160338"/>
            <a:ext cx="10482841" cy="1569608"/>
          </a:xfrm>
        </p:spPr>
        <p:txBody>
          <a:bodyPr/>
          <a:lstStyle/>
          <a:p>
            <a:pPr algn="ctr"/>
            <a:r>
              <a:rPr lang="hr-HR" sz="4000" dirty="0" smtClean="0"/>
              <a:t>TURISTIČKO-UGOSTITELJSKA</a:t>
            </a:r>
            <a:r>
              <a:rPr lang="hr-HR" dirty="0" smtClean="0"/>
              <a:t> ŠKOLA ŠIBENIK</a:t>
            </a:r>
            <a:r>
              <a:rPr lang="hr-HR" sz="1400" dirty="0" smtClean="0"/>
              <a:t>  - primošten, travanj 2019. </a:t>
            </a:r>
            <a:r>
              <a:rPr lang="hr-HR" sz="1400" dirty="0" err="1" smtClean="0"/>
              <a:t>uhsr</a:t>
            </a:r>
            <a:endParaRPr lang="hr-HR" dirty="0"/>
          </a:p>
        </p:txBody>
      </p:sp>
      <p:sp>
        <p:nvSpPr>
          <p:cNvPr id="3" name="Subtitle 2"/>
          <p:cNvSpPr>
            <a:spLocks noGrp="1"/>
          </p:cNvSpPr>
          <p:nvPr>
            <p:ph type="subTitle" idx="1"/>
          </p:nvPr>
        </p:nvSpPr>
        <p:spPr>
          <a:xfrm flipH="1">
            <a:off x="1257046" y="4704347"/>
            <a:ext cx="1823037" cy="1071245"/>
          </a:xfrm>
        </p:spPr>
        <p:txBody>
          <a:bodyPr/>
          <a:lstStyle/>
          <a:p>
            <a:endParaRPr lang="hr-H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2912" y="1935892"/>
            <a:ext cx="3955411" cy="2230393"/>
          </a:xfrm>
          <a:prstGeom prst="rect">
            <a:avLst/>
          </a:prstGeom>
        </p:spPr>
      </p:pic>
      <p:pic>
        <p:nvPicPr>
          <p:cNvPr id="5" name="Picture 4"/>
          <p:cNvPicPr>
            <a:picLocks noChangeAspect="1"/>
          </p:cNvPicPr>
          <p:nvPr/>
        </p:nvPicPr>
        <p:blipFill>
          <a:blip r:embed="rId3" cstate="print"/>
          <a:stretch>
            <a:fillRect/>
          </a:stretch>
        </p:blipFill>
        <p:spPr>
          <a:xfrm rot="5400000">
            <a:off x="9323566" y="4048613"/>
            <a:ext cx="1288522" cy="2417677"/>
          </a:xfrm>
          <a:prstGeom prst="rect">
            <a:avLst/>
          </a:prstGeom>
        </p:spPr>
      </p:pic>
      <p:sp>
        <p:nvSpPr>
          <p:cNvPr id="6" name="AutoShape 2" descr="Image result for tuÅ¡ Å¡ibenik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7" name="AutoShape 4" descr="Image result for tuÅ¡ Å¡ibenik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8" name="AutoShape 6" descr="Image result for tuÅ¡ Å¡ibenik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pic>
        <p:nvPicPr>
          <p:cNvPr id="1036" name="Picture 12" descr="Image result for logo turistiÄko ugostiteljska Å¡kola Å¡iben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357" y="4584032"/>
            <a:ext cx="2320878" cy="1371600"/>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14" descr="Image result for Å¡ibenska kapa"/>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pic>
        <p:nvPicPr>
          <p:cNvPr id="12" name="Picture 11"/>
          <p:cNvPicPr>
            <a:picLocks noChangeAspect="1"/>
          </p:cNvPicPr>
          <p:nvPr/>
        </p:nvPicPr>
        <p:blipFill>
          <a:blip r:embed="rId5" cstate="print"/>
          <a:stretch>
            <a:fillRect/>
          </a:stretch>
        </p:blipFill>
        <p:spPr>
          <a:xfrm>
            <a:off x="906014" y="4076797"/>
            <a:ext cx="1010079" cy="668743"/>
          </a:xfrm>
          <a:prstGeom prst="rect">
            <a:avLst/>
          </a:prstGeom>
        </p:spPr>
      </p:pic>
    </p:spTree>
    <p:extLst>
      <p:ext uri="{BB962C8B-B14F-4D97-AF65-F5344CB8AC3E}">
        <p14:creationId xmlns:p14="http://schemas.microsoft.com/office/powerpoint/2010/main" val="3663502242"/>
      </p:ext>
    </p:extLst>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640" y="157655"/>
            <a:ext cx="8534400" cy="1507067"/>
          </a:xfrm>
        </p:spPr>
        <p:txBody>
          <a:bodyPr/>
          <a:lstStyle/>
          <a:p>
            <a:r>
              <a:rPr lang="hr-HR" dirty="0" smtClean="0"/>
              <a:t>INFO</a:t>
            </a:r>
            <a:endParaRPr lang="hr-HR" dirty="0"/>
          </a:p>
        </p:txBody>
      </p:sp>
      <p:sp>
        <p:nvSpPr>
          <p:cNvPr id="3" name="Content Placeholder 2"/>
          <p:cNvSpPr>
            <a:spLocks noGrp="1"/>
          </p:cNvSpPr>
          <p:nvPr>
            <p:ph idx="1"/>
          </p:nvPr>
        </p:nvSpPr>
        <p:spPr>
          <a:xfrm>
            <a:off x="684212" y="1588941"/>
            <a:ext cx="8534400" cy="3615267"/>
          </a:xfrm>
        </p:spPr>
        <p:txBody>
          <a:bodyPr/>
          <a:lstStyle/>
          <a:p>
            <a:r>
              <a:rPr lang="hr-HR" dirty="0" smtClean="0"/>
              <a:t>Adresa: Ante Šupuka 29, 22000 Šibenik</a:t>
            </a:r>
          </a:p>
          <a:p>
            <a:endParaRPr lang="hr-HR" dirty="0" smtClean="0"/>
          </a:p>
          <a:p>
            <a:pPr marL="0" indent="0">
              <a:buNone/>
            </a:pPr>
            <a:endParaRPr lang="hr-HR" dirty="0" smtClean="0"/>
          </a:p>
          <a:p>
            <a:r>
              <a:rPr lang="hr-HR" dirty="0" smtClean="0"/>
              <a:t>Mail: </a:t>
            </a:r>
            <a:r>
              <a:rPr lang="hr-HR" dirty="0" smtClean="0">
                <a:hlinkClick r:id="rId2"/>
              </a:rPr>
              <a:t>tus@si.t-com.hr</a:t>
            </a:r>
            <a:r>
              <a:rPr lang="hr-HR" dirty="0" smtClean="0"/>
              <a:t>, ured@ss-turistickio-ugostiteljska-si.skole.hr</a:t>
            </a:r>
          </a:p>
          <a:p>
            <a:r>
              <a:rPr lang="hr-HR" dirty="0" smtClean="0"/>
              <a:t>Kontakti: tel. 022 336 100; fax 022 310 136</a:t>
            </a:r>
          </a:p>
          <a:p>
            <a:r>
              <a:rPr lang="hr-HR" dirty="0" smtClean="0"/>
              <a:t>Web: ss-turisticko-ugostiteljska-si.skole.hr</a:t>
            </a:r>
          </a:p>
          <a:p>
            <a:r>
              <a:rPr lang="hr-HR" dirty="0" smtClean="0"/>
              <a:t>Kontakt ravnatelja: mob: 098 445 606 mail: senka.dodig@gmail.com</a:t>
            </a:r>
          </a:p>
          <a:p>
            <a:endParaRPr lang="hr-HR" dirty="0"/>
          </a:p>
        </p:txBody>
      </p:sp>
      <p:pic>
        <p:nvPicPr>
          <p:cNvPr id="2050" name="Picture 2" descr="Map of Tourist-catering schoo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3084" y="1906711"/>
            <a:ext cx="2916195" cy="8979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kokteli turistiÄka Å¡kola Å¡iben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7180" y="3280363"/>
            <a:ext cx="3456236" cy="1788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487658"/>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1" dur="500"/>
                                        <p:tgtEl>
                                          <p:spTgt spid="3">
                                            <p:txEl>
                                              <p:pRg st="5" end="5"/>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4" dur="500"/>
                                        <p:tgtEl>
                                          <p:spTgt spid="3">
                                            <p:txEl>
                                              <p:pRg st="6" end="6"/>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randombar(horizontal)">
                                      <p:cBhvr>
                                        <p:cTn id="2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763" y="251663"/>
            <a:ext cx="8534400" cy="1507067"/>
          </a:xfrm>
        </p:spPr>
        <p:txBody>
          <a:bodyPr/>
          <a:lstStyle/>
          <a:p>
            <a:r>
              <a:rPr lang="hr-HR" dirty="0" smtClean="0"/>
              <a:t>Tko smo? </a:t>
            </a:r>
            <a:endParaRPr lang="hr-HR" dirty="0"/>
          </a:p>
        </p:txBody>
      </p:sp>
      <p:sp>
        <p:nvSpPr>
          <p:cNvPr id="3" name="Content Placeholder 2"/>
          <p:cNvSpPr>
            <a:spLocks noGrp="1"/>
          </p:cNvSpPr>
          <p:nvPr>
            <p:ph idx="1"/>
          </p:nvPr>
        </p:nvSpPr>
        <p:spPr/>
        <p:txBody>
          <a:bodyPr/>
          <a:lstStyle/>
          <a:p>
            <a:r>
              <a:rPr lang="hr-HR" dirty="0" smtClean="0"/>
              <a:t>Za sebe volimo misliti da smo škola koja mari za ozračje </a:t>
            </a:r>
          </a:p>
          <a:p>
            <a:r>
              <a:rPr lang="hr-HR" dirty="0" smtClean="0"/>
              <a:t>Zašto? </a:t>
            </a:r>
          </a:p>
          <a:p>
            <a:r>
              <a:rPr lang="hr-HR" dirty="0" smtClean="0"/>
              <a:t>Jer držimo da se time kreira „plodno tlo” za sve ostale aktivnosti – </a:t>
            </a:r>
            <a:r>
              <a:rPr lang="hr-HR" b="1" i="1" dirty="0" smtClean="0"/>
              <a:t>pa je i uspjeh onda dostižniji!!! </a:t>
            </a:r>
            <a:r>
              <a:rPr lang="hr-HR" b="1" i="1" dirty="0" smtClean="0">
                <a:sym typeface="Wingdings" panose="05000000000000000000" pitchFamily="2" charset="2"/>
              </a:rPr>
              <a:t></a:t>
            </a:r>
            <a:endParaRPr lang="hr-HR" dirty="0"/>
          </a:p>
        </p:txBody>
      </p:sp>
      <p:pic>
        <p:nvPicPr>
          <p:cNvPr id="1026" name="Picture 2" descr="Image result for slike radost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5915" y="3523065"/>
            <a:ext cx="3093257" cy="2123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873217"/>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randombar(horizontal)">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639" y="1092491"/>
            <a:ext cx="10276556" cy="1507067"/>
          </a:xfrm>
        </p:spPr>
        <p:txBody>
          <a:bodyPr>
            <a:normAutofit/>
          </a:bodyPr>
          <a:lstStyle/>
          <a:p>
            <a:pPr algn="just"/>
            <a:r>
              <a:rPr lang="hr-HR" sz="2000" dirty="0" smtClean="0"/>
              <a:t>Trudimo se uraditi cijelu vreću zadataka, od usađivanja moralih vrijednosti, socijalnih vještina do stručnih kompetencija, samo onaj $ nekako izmiče – zvuči poznato?!</a:t>
            </a:r>
            <a:endParaRPr lang="hr-HR"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817" y="2540517"/>
            <a:ext cx="3624649" cy="3517556"/>
          </a:xfrm>
          <a:prstGeom prst="rect">
            <a:avLst/>
          </a:prstGeom>
        </p:spPr>
      </p:pic>
    </p:spTree>
    <p:extLst>
      <p:ext uri="{BB962C8B-B14F-4D97-AF65-F5344CB8AC3E}">
        <p14:creationId xmlns:p14="http://schemas.microsoft.com/office/powerpoint/2010/main" val="3514163768"/>
      </p:ext>
    </p:extLst>
  </p:cSld>
  <p:clrMapOvr>
    <a:masterClrMapping/>
  </p:clrMapOvr>
  <p:transition>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49772"/>
            <a:ext cx="8001000" cy="2971801"/>
          </a:xfrm>
        </p:spPr>
        <p:txBody>
          <a:bodyPr/>
          <a:lstStyle/>
          <a:p>
            <a:r>
              <a:rPr lang="hr-HR" dirty="0" smtClean="0"/>
              <a:t>Koje programe upisujemo?</a:t>
            </a:r>
            <a:endParaRPr lang="hr-HR" dirty="0"/>
          </a:p>
        </p:txBody>
      </p:sp>
      <p:sp>
        <p:nvSpPr>
          <p:cNvPr id="3" name="Subtitle 2"/>
          <p:cNvSpPr>
            <a:spLocks noGrp="1"/>
          </p:cNvSpPr>
          <p:nvPr>
            <p:ph type="subTitle" idx="1"/>
          </p:nvPr>
        </p:nvSpPr>
        <p:spPr>
          <a:xfrm>
            <a:off x="747274" y="3349881"/>
            <a:ext cx="6400800" cy="1947333"/>
          </a:xfrm>
        </p:spPr>
        <p:txBody>
          <a:bodyPr/>
          <a:lstStyle/>
          <a:p>
            <a:pPr marL="342900" indent="-342900">
              <a:buFont typeface="Wingdings" panose="05000000000000000000" pitchFamily="2" charset="2"/>
              <a:buChar char="Ø"/>
            </a:pPr>
            <a:r>
              <a:rPr lang="hr-HR" dirty="0" smtClean="0"/>
              <a:t>HOTELIJERSKO-TURISTIČKI TEHNIČAR</a:t>
            </a:r>
          </a:p>
          <a:p>
            <a:pPr marL="342900" indent="-342900">
              <a:buFont typeface="Wingdings" panose="05000000000000000000" pitchFamily="2" charset="2"/>
              <a:buChar char="Ø"/>
            </a:pPr>
            <a:r>
              <a:rPr lang="hr-HR" dirty="0" smtClean="0"/>
              <a:t>KUHAR</a:t>
            </a:r>
          </a:p>
          <a:p>
            <a:pPr marL="342900" indent="-342900">
              <a:buFont typeface="Wingdings" panose="05000000000000000000" pitchFamily="2" charset="2"/>
              <a:buChar char="Ø"/>
            </a:pPr>
            <a:r>
              <a:rPr lang="hr-HR" dirty="0" smtClean="0"/>
              <a:t>KONOBAR</a:t>
            </a:r>
            <a:endParaRPr lang="hr-HR" dirty="0"/>
          </a:p>
        </p:txBody>
      </p:sp>
    </p:spTree>
    <p:extLst>
      <p:ext uri="{BB962C8B-B14F-4D97-AF65-F5344CB8AC3E}">
        <p14:creationId xmlns:p14="http://schemas.microsoft.com/office/powerpoint/2010/main" val="3388577235"/>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3702" y="139261"/>
            <a:ext cx="8001000" cy="2971801"/>
          </a:xfrm>
        </p:spPr>
        <p:txBody>
          <a:bodyPr/>
          <a:lstStyle/>
          <a:p>
            <a:r>
              <a:rPr lang="hr-HR" dirty="0" smtClean="0"/>
              <a:t>KOLIKO NAS IMA?</a:t>
            </a:r>
            <a:endParaRPr lang="hr-HR" dirty="0"/>
          </a:p>
        </p:txBody>
      </p:sp>
      <p:sp>
        <p:nvSpPr>
          <p:cNvPr id="3" name="Subtitle 2"/>
          <p:cNvSpPr>
            <a:spLocks noGrp="1"/>
          </p:cNvSpPr>
          <p:nvPr>
            <p:ph type="subTitle" idx="1"/>
          </p:nvPr>
        </p:nvSpPr>
        <p:spPr>
          <a:xfrm>
            <a:off x="736764" y="3360391"/>
            <a:ext cx="6400800" cy="1947333"/>
          </a:xfrm>
        </p:spPr>
        <p:txBody>
          <a:bodyPr/>
          <a:lstStyle/>
          <a:p>
            <a:pPr marL="342900" indent="-342900">
              <a:buFont typeface="Wingdings" panose="05000000000000000000" pitchFamily="2" charset="2"/>
              <a:buChar char="Ø"/>
            </a:pPr>
            <a:r>
              <a:rPr lang="hr-HR" dirty="0" smtClean="0"/>
              <a:t>UČENIKA 298 ( mali pad za školu, veliki za plaću ravnatelja </a:t>
            </a:r>
            <a:r>
              <a:rPr lang="hr-HR" dirty="0" smtClean="0">
                <a:sym typeface="Wingdings" panose="05000000000000000000" pitchFamily="2" charset="2"/>
              </a:rPr>
              <a:t> )</a:t>
            </a:r>
          </a:p>
          <a:p>
            <a:pPr marL="342900" indent="-342900">
              <a:buFont typeface="Wingdings" panose="05000000000000000000" pitchFamily="2" charset="2"/>
              <a:buChar char="Ø"/>
            </a:pPr>
            <a:r>
              <a:rPr lang="hr-HR" dirty="0" smtClean="0">
                <a:sym typeface="Wingdings" panose="05000000000000000000" pitchFamily="2" charset="2"/>
              </a:rPr>
              <a:t>DJELATNIKA 46 </a:t>
            </a:r>
            <a:endParaRPr lang="hr-HR" dirty="0"/>
          </a:p>
        </p:txBody>
      </p:sp>
    </p:spTree>
    <p:extLst>
      <p:ext uri="{BB962C8B-B14F-4D97-AF65-F5344CB8AC3E}">
        <p14:creationId xmlns:p14="http://schemas.microsoft.com/office/powerpoint/2010/main" val="3397832136"/>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16" y="484044"/>
            <a:ext cx="10058400" cy="4819135"/>
          </a:xfrm>
        </p:spPr>
        <p:txBody>
          <a:bodyPr/>
          <a:lstStyle/>
          <a:p>
            <a:r>
              <a:rPr lang="hr-HR" dirty="0" smtClean="0"/>
              <a:t>  </a:t>
            </a:r>
            <a:r>
              <a:rPr lang="hr-HR" sz="4000" dirty="0" smtClean="0"/>
              <a:t>MALA ILI VELIKA ŠKOLA? </a:t>
            </a:r>
            <a:endParaRPr lang="hr-HR" sz="4000" dirty="0"/>
          </a:p>
        </p:txBody>
      </p:sp>
      <p:sp>
        <p:nvSpPr>
          <p:cNvPr id="3" name="Text Placeholder 2"/>
          <p:cNvSpPr>
            <a:spLocks noGrp="1"/>
          </p:cNvSpPr>
          <p:nvPr>
            <p:ph type="body" idx="1"/>
          </p:nvPr>
        </p:nvSpPr>
        <p:spPr/>
        <p:txBody>
          <a:bodyPr/>
          <a:lstStyle/>
          <a:p>
            <a:r>
              <a:rPr lang="hr-HR" dirty="0" smtClean="0"/>
              <a:t>MNOGI BI SE SLOŽILI DA SMO MALA ŠKOLA, NO, VJERUJEMO DA SMO ŠKOLA SA KARAKTEROM</a:t>
            </a:r>
            <a:r>
              <a:rPr lang="hr-HR" dirty="0"/>
              <a:t> </a:t>
            </a:r>
            <a:r>
              <a:rPr lang="hr-HR" dirty="0" smtClean="0"/>
              <a:t>I DA NAS TO ČINI VELIKOM!</a:t>
            </a:r>
            <a:endParaRPr lang="hr-HR" dirty="0"/>
          </a:p>
        </p:txBody>
      </p:sp>
      <p:sp>
        <p:nvSpPr>
          <p:cNvPr id="4" name="AutoShape 2" descr="Image result for SLIKA MALE Å KOLSKE ZGRAD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pic>
        <p:nvPicPr>
          <p:cNvPr id="3074" name="Picture 2" descr="Image result for MUDRE IZREKE O MALIM LJUDIMA I KARAKTERI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3330" y="1022407"/>
            <a:ext cx="347481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134704"/>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smtClean="0"/>
              <a:t>Rotam sine qua non</a:t>
            </a:r>
            <a:endParaRPr lang="hr-HR" dirty="0"/>
          </a:p>
        </p:txBody>
      </p:sp>
      <p:sp>
        <p:nvSpPr>
          <p:cNvPr id="3" name="Content Placeholder 2"/>
          <p:cNvSpPr>
            <a:spLocks noGrp="1"/>
          </p:cNvSpPr>
          <p:nvPr>
            <p:ph idx="1"/>
          </p:nvPr>
        </p:nvSpPr>
        <p:spPr>
          <a:xfrm>
            <a:off x="601834" y="724931"/>
            <a:ext cx="9242694" cy="2809100"/>
          </a:xfrm>
        </p:spPr>
        <p:txBody>
          <a:bodyPr/>
          <a:lstStyle/>
          <a:p>
            <a:pPr marL="0" indent="0">
              <a:buNone/>
            </a:pPr>
            <a:r>
              <a:rPr lang="hr-HR" sz="2400" b="1" dirty="0" smtClean="0"/>
              <a:t>Misija škole </a:t>
            </a:r>
            <a:r>
              <a:rPr lang="hr-HR" dirty="0" smtClean="0"/>
              <a:t>se ovih dana dodatno razrađuje unutar kolektiva … ali kako nas često zovu prilikom raznih događanja skloni smo vjerovati da smo  kotačić bez kojeg se ne može; neizostavni dijelovi iste cjeline ...</a:t>
            </a:r>
          </a:p>
          <a:p>
            <a:pPr marL="0" indent="0">
              <a:buNone/>
            </a:pPr>
            <a:endParaRPr lang="hr-HR" dirty="0"/>
          </a:p>
          <a:p>
            <a:pPr marL="0" indent="0">
              <a:buNone/>
            </a:pPr>
            <a:endParaRPr lang="hr-HR" dirty="0"/>
          </a:p>
        </p:txBody>
      </p:sp>
      <p:pic>
        <p:nvPicPr>
          <p:cNvPr id="1026" name="Picture 2" descr="Image result for slika satnih zupÄanik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5265" y="2973858"/>
            <a:ext cx="2347784" cy="1351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747347"/>
      </p:ext>
    </p:extLst>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smtClean="0"/>
              <a:t>OK!!</a:t>
            </a:r>
            <a:endParaRPr lang="hr-HR" dirty="0"/>
          </a:p>
        </p:txBody>
      </p:sp>
      <p:sp>
        <p:nvSpPr>
          <p:cNvPr id="3" name="Content Placeholder 2"/>
          <p:cNvSpPr>
            <a:spLocks noGrp="1"/>
          </p:cNvSpPr>
          <p:nvPr>
            <p:ph idx="1"/>
          </p:nvPr>
        </p:nvSpPr>
        <p:spPr>
          <a:xfrm>
            <a:off x="684211" y="685800"/>
            <a:ext cx="10360778" cy="3615267"/>
          </a:xfrm>
        </p:spPr>
        <p:txBody>
          <a:bodyPr>
            <a:normAutofit/>
          </a:bodyPr>
          <a:lstStyle/>
          <a:p>
            <a:r>
              <a:rPr lang="hr-HR" sz="2400" b="1" dirty="0" smtClean="0"/>
              <a:t>Vizija škole </a:t>
            </a:r>
            <a:r>
              <a:rPr lang="hr-HR" dirty="0" smtClean="0"/>
              <a:t>je biti OK!</a:t>
            </a:r>
          </a:p>
          <a:p>
            <a:pPr marL="0" indent="0">
              <a:buNone/>
            </a:pPr>
            <a:r>
              <a:rPr lang="hr-HR" sz="2400" b="1" dirty="0" smtClean="0"/>
              <a:t>O - </a:t>
            </a:r>
            <a:r>
              <a:rPr lang="hr-HR" dirty="0" smtClean="0"/>
              <a:t>odgovorni</a:t>
            </a:r>
          </a:p>
          <a:p>
            <a:pPr marL="0" indent="0">
              <a:buNone/>
            </a:pPr>
            <a:r>
              <a:rPr lang="hr-HR" sz="2400" b="1" dirty="0" smtClean="0"/>
              <a:t>K - </a:t>
            </a:r>
            <a:r>
              <a:rPr lang="hr-HR" dirty="0" smtClean="0"/>
              <a:t>kompetentni</a:t>
            </a:r>
          </a:p>
          <a:p>
            <a:pPr marL="0" indent="0">
              <a:buNone/>
            </a:pPr>
            <a:r>
              <a:rPr lang="hr-HR" dirty="0" smtClean="0"/>
              <a:t>Sve je više učenika sa poteškoćama u našim razredima pa je to prilika da se svi skupa učimo toleranciji, empatiji, prihvaćanju ...   Biti različit je također OK!  Ali i to traži </a:t>
            </a:r>
            <a:r>
              <a:rPr lang="hr-HR" b="1" dirty="0" smtClean="0"/>
              <a:t>O</a:t>
            </a:r>
            <a:r>
              <a:rPr lang="hr-HR" dirty="0" smtClean="0"/>
              <a:t>dgovoran i </a:t>
            </a:r>
            <a:r>
              <a:rPr lang="hr-HR" b="1" dirty="0" smtClean="0"/>
              <a:t>K</a:t>
            </a:r>
            <a:r>
              <a:rPr lang="hr-HR" dirty="0" smtClean="0"/>
              <a:t>ompetentan pristup.</a:t>
            </a:r>
            <a:endParaRPr lang="hr-HR" sz="2400" b="1" dirty="0"/>
          </a:p>
        </p:txBody>
      </p:sp>
      <p:sp>
        <p:nvSpPr>
          <p:cNvPr id="4" name="AutoShape 2" descr="Image result for slike za znak 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pic>
        <p:nvPicPr>
          <p:cNvPr id="5" name="Picture 4"/>
          <p:cNvPicPr>
            <a:picLocks noChangeAspect="1"/>
          </p:cNvPicPr>
          <p:nvPr/>
        </p:nvPicPr>
        <p:blipFill>
          <a:blip r:embed="rId2" cstate="print"/>
          <a:stretch>
            <a:fillRect/>
          </a:stretch>
        </p:blipFill>
        <p:spPr>
          <a:xfrm>
            <a:off x="5034349" y="1062681"/>
            <a:ext cx="1616546" cy="1430751"/>
          </a:xfrm>
          <a:prstGeom prst="rect">
            <a:avLst/>
          </a:prstGeom>
        </p:spPr>
      </p:pic>
    </p:spTree>
    <p:extLst>
      <p:ext uri="{BB962C8B-B14F-4D97-AF65-F5344CB8AC3E}">
        <p14:creationId xmlns:p14="http://schemas.microsoft.com/office/powerpoint/2010/main" val="3386937547"/>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1295" y="362104"/>
            <a:ext cx="8534400" cy="1507067"/>
          </a:xfrm>
        </p:spPr>
        <p:txBody>
          <a:bodyPr/>
          <a:lstStyle/>
          <a:p>
            <a:pPr algn="ctr"/>
            <a:r>
              <a:rPr lang="hr-HR" dirty="0" smtClean="0"/>
              <a:t>Što radimo? </a:t>
            </a:r>
            <a:endParaRPr lang="hr-HR" dirty="0"/>
          </a:p>
        </p:txBody>
      </p:sp>
      <p:pic>
        <p:nvPicPr>
          <p:cNvPr id="2050" name="Picture 2" descr="Image result for slike lijenÄarenj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1295" y="2226237"/>
            <a:ext cx="1758908" cy="17589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slike lijenÄarenj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6902" y="2010727"/>
            <a:ext cx="1589626" cy="17589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slike lijenÄarenj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3569" y="2480632"/>
            <a:ext cx="2273644" cy="169503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slike izleta i ruÄak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8035" y="3698719"/>
            <a:ext cx="2259228" cy="148544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lated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0868" y="4098428"/>
            <a:ext cx="1714898" cy="166405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slike zajedniÄkog ruÄka za stolo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5765" y="4097539"/>
            <a:ext cx="2124150" cy="166494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slike ribljeg ruÄk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37211" y="2406018"/>
            <a:ext cx="2175694" cy="166340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slike nazdravljanj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70133" y="1976926"/>
            <a:ext cx="1985096" cy="1561041"/>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mage result for slike Äitanja novina u ured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45653" y="3529504"/>
            <a:ext cx="2048105" cy="137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870771"/>
      </p:ext>
    </p:extLst>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42171" y="178676"/>
            <a:ext cx="5824872" cy="1507067"/>
          </a:xfrm>
        </p:spPr>
        <p:txBody>
          <a:bodyPr/>
          <a:lstStyle/>
          <a:p>
            <a:r>
              <a:rPr lang="hr-HR" dirty="0" smtClean="0"/>
              <a:t>… a sada ozbiljno …</a:t>
            </a:r>
            <a:endParaRPr lang="hr-HR" dirty="0"/>
          </a:p>
        </p:txBody>
      </p:sp>
      <p:sp>
        <p:nvSpPr>
          <p:cNvPr id="3" name="Rezervirano mjesto sadržaja 2"/>
          <p:cNvSpPr>
            <a:spLocks noGrp="1"/>
          </p:cNvSpPr>
          <p:nvPr>
            <p:ph idx="1"/>
          </p:nvPr>
        </p:nvSpPr>
        <p:spPr>
          <a:xfrm>
            <a:off x="845254" y="1559956"/>
            <a:ext cx="5017167" cy="3314478"/>
          </a:xfrm>
        </p:spPr>
        <p:txBody>
          <a:bodyPr>
            <a:normAutofit fontScale="92500" lnSpcReduction="20000"/>
          </a:bodyPr>
          <a:lstStyle/>
          <a:p>
            <a:pPr>
              <a:buNone/>
            </a:pPr>
            <a:endParaRPr lang="hr-HR" dirty="0" smtClean="0"/>
          </a:p>
          <a:p>
            <a:r>
              <a:rPr lang="hr-HR" dirty="0" smtClean="0"/>
              <a:t>Škola je član AEHT-e od 2006. god. i ZUTŠ-a od osnutka škole</a:t>
            </a:r>
          </a:p>
          <a:p>
            <a:pPr>
              <a:buNone/>
            </a:pPr>
            <a:endParaRPr lang="hr-HR" dirty="0" smtClean="0"/>
          </a:p>
          <a:p>
            <a:r>
              <a:rPr lang="hr-HR" dirty="0" smtClean="0"/>
              <a:t>Prva smo škola u RH koja je uvela GDS </a:t>
            </a:r>
            <a:r>
              <a:rPr lang="hr-HR" dirty="0" err="1" smtClean="0"/>
              <a:t>Amadeus</a:t>
            </a:r>
            <a:endParaRPr lang="hr-HR" dirty="0" smtClean="0"/>
          </a:p>
          <a:p>
            <a:pPr>
              <a:buNone/>
            </a:pPr>
            <a:endParaRPr lang="hr-HR" dirty="0" smtClean="0"/>
          </a:p>
          <a:p>
            <a:r>
              <a:rPr lang="hr-HR" dirty="0" smtClean="0"/>
              <a:t>Prva smo škola, uz Strukovnu školu Vinkovci, koja je predstavljala RH na </a:t>
            </a:r>
            <a:r>
              <a:rPr lang="hr-HR" dirty="0" err="1" smtClean="0"/>
              <a:t>Euroskills</a:t>
            </a:r>
            <a:r>
              <a:rPr lang="hr-HR" dirty="0" smtClean="0"/>
              <a:t> natjecanju u Belgiji 2012.</a:t>
            </a:r>
            <a:endParaRPr lang="hr-HR" dirty="0"/>
          </a:p>
        </p:txBody>
      </p:sp>
      <p:pic>
        <p:nvPicPr>
          <p:cNvPr id="5" name="Slika 4" descr="http://ss-turisticko-ugostiteljska-si.skole.hr/upload/ss-turisticko-ugostiteljska-si/album/122/large_img_75079.jpg"/>
          <p:cNvPicPr/>
          <p:nvPr/>
        </p:nvPicPr>
        <p:blipFill>
          <a:blip r:embed="rId2" cstate="print"/>
          <a:srcRect/>
          <a:stretch>
            <a:fillRect/>
          </a:stretch>
        </p:blipFill>
        <p:spPr bwMode="auto">
          <a:xfrm>
            <a:off x="9131968" y="300789"/>
            <a:ext cx="2466473" cy="2165684"/>
          </a:xfrm>
          <a:prstGeom prst="rect">
            <a:avLst/>
          </a:prstGeom>
          <a:noFill/>
          <a:ln w="9525">
            <a:noFill/>
            <a:miter lim="800000"/>
            <a:headEnd/>
            <a:tailEnd/>
          </a:ln>
        </p:spPr>
      </p:pic>
      <p:pic>
        <p:nvPicPr>
          <p:cNvPr id="6" name="Slika 5" descr="Image result for otvoren gds amadeus u šibenskoj školi"/>
          <p:cNvPicPr/>
          <p:nvPr/>
        </p:nvPicPr>
        <p:blipFill>
          <a:blip r:embed="rId3" cstate="print"/>
          <a:srcRect/>
          <a:stretch>
            <a:fillRect/>
          </a:stretch>
        </p:blipFill>
        <p:spPr bwMode="auto">
          <a:xfrm>
            <a:off x="6015791" y="1696454"/>
            <a:ext cx="3019926" cy="2105526"/>
          </a:xfrm>
          <a:prstGeom prst="rect">
            <a:avLst/>
          </a:prstGeom>
          <a:noFill/>
          <a:ln w="9525">
            <a:noFill/>
            <a:miter lim="800000"/>
            <a:headEnd/>
            <a:tailEnd/>
          </a:ln>
        </p:spPr>
      </p:pic>
      <p:sp>
        <p:nvSpPr>
          <p:cNvPr id="7" name="Pravokutnik 6"/>
          <p:cNvSpPr/>
          <p:nvPr/>
        </p:nvSpPr>
        <p:spPr>
          <a:xfrm>
            <a:off x="6281074" y="4066674"/>
            <a:ext cx="4920917" cy="2308324"/>
          </a:xfrm>
          <a:prstGeom prst="rect">
            <a:avLst/>
          </a:prstGeom>
        </p:spPr>
        <p:txBody>
          <a:bodyPr wrap="square">
            <a:spAutoFit/>
          </a:bodyPr>
          <a:lstStyle/>
          <a:p>
            <a:r>
              <a:rPr lang="hr-HR" b="1" dirty="0" smtClean="0"/>
              <a:t>Sa stranica ASOO: </a:t>
            </a:r>
            <a:r>
              <a:rPr lang="hr-HR" dirty="0" smtClean="0"/>
              <a:t>Naši predstavnici su po prvi put sudjelovali u individualnim disciplinama i to:</a:t>
            </a:r>
            <a:br>
              <a:rPr lang="hr-HR" dirty="0" smtClean="0"/>
            </a:br>
            <a:r>
              <a:rPr lang="hr-HR" dirty="0" smtClean="0"/>
              <a:t>  - </a:t>
            </a:r>
            <a:r>
              <a:rPr lang="hr-HR" b="1" dirty="0" smtClean="0"/>
              <a:t>Frizer</a:t>
            </a:r>
            <a:r>
              <a:rPr lang="hr-HR" dirty="0" smtClean="0"/>
              <a:t>, Kristina Čule, učenica Srednje strukovne škole Vinkovci,</a:t>
            </a:r>
            <a:br>
              <a:rPr lang="hr-HR" dirty="0" smtClean="0"/>
            </a:br>
            <a:r>
              <a:rPr lang="hr-HR" dirty="0" smtClean="0"/>
              <a:t>  - </a:t>
            </a:r>
            <a:r>
              <a:rPr lang="hr-HR" b="1" dirty="0" smtClean="0"/>
              <a:t>Recepcija hotela</a:t>
            </a:r>
            <a:r>
              <a:rPr lang="hr-HR" dirty="0" smtClean="0"/>
              <a:t>, Antonija </a:t>
            </a:r>
            <a:r>
              <a:rPr lang="hr-HR" dirty="0" err="1" smtClean="0"/>
              <a:t>Šeneta</a:t>
            </a:r>
            <a:r>
              <a:rPr lang="hr-HR" dirty="0" smtClean="0"/>
              <a:t>, učenica Turističko-ugostiteljske škole Šibenik.</a:t>
            </a:r>
            <a:endParaRPr lang="hr-HR"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4"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68294" y="283194"/>
            <a:ext cx="8534400" cy="1507067"/>
          </a:xfrm>
        </p:spPr>
        <p:txBody>
          <a:bodyPr/>
          <a:lstStyle/>
          <a:p>
            <a:r>
              <a:rPr lang="hr-HR" dirty="0" smtClean="0"/>
              <a:t>… školske aktivnosti …</a:t>
            </a:r>
            <a:endParaRPr lang="hr-HR" dirty="0"/>
          </a:p>
        </p:txBody>
      </p:sp>
      <p:sp>
        <p:nvSpPr>
          <p:cNvPr id="3" name="Rezervirano mjesto sadržaja 2"/>
          <p:cNvSpPr>
            <a:spLocks noGrp="1"/>
          </p:cNvSpPr>
          <p:nvPr>
            <p:ph idx="1"/>
          </p:nvPr>
        </p:nvSpPr>
        <p:spPr>
          <a:xfrm>
            <a:off x="684211" y="1625923"/>
            <a:ext cx="10252494" cy="3272589"/>
          </a:xfrm>
        </p:spPr>
        <p:txBody>
          <a:bodyPr>
            <a:normAutofit/>
          </a:bodyPr>
          <a:lstStyle/>
          <a:p>
            <a:r>
              <a:rPr lang="hr-HR" dirty="0" smtClean="0"/>
              <a:t>Uz aktivnosti svojstvene većini škola:</a:t>
            </a:r>
          </a:p>
          <a:p>
            <a:pPr>
              <a:buFontTx/>
              <a:buChar char="-"/>
            </a:pPr>
            <a:r>
              <a:rPr lang="hr-HR" dirty="0" smtClean="0"/>
              <a:t>Dani kruha, Valentinovo, Dan škole, Dan otvorenih vrata, Sajam poslova, Dani turizma, Dan planete zemlje, Maskenbal, Maturalni ples, Božićne i Uskršnje proslave, Noć muzeja, Noć knjige, druženje sa književnicima …</a:t>
            </a:r>
          </a:p>
          <a:p>
            <a:pPr>
              <a:buNone/>
            </a:pPr>
            <a:endParaRPr lang="hr-HR" dirty="0" smtClean="0"/>
          </a:p>
          <a:p>
            <a:pPr>
              <a:buFont typeface="Wingdings" pitchFamily="2" charset="2"/>
              <a:buChar char="Ø"/>
            </a:pPr>
            <a:r>
              <a:rPr lang="hr-HR" dirty="0" smtClean="0"/>
              <a:t>IZDVAJAMO:</a:t>
            </a:r>
          </a:p>
          <a:p>
            <a:pPr>
              <a:buFont typeface="Wingdings" pitchFamily="2" charset="2"/>
              <a:buChar char="v"/>
            </a:pPr>
            <a:r>
              <a:rPr lang="hr-HR" dirty="0" smtClean="0">
                <a:latin typeface="Century Gothic" pitchFamily="34" charset="0"/>
              </a:rPr>
              <a:t>školski </a:t>
            </a:r>
            <a:r>
              <a:rPr lang="hr-HR" smtClean="0">
                <a:latin typeface="Century Gothic" pitchFamily="34" charset="0"/>
              </a:rPr>
              <a:t>list TUŠIRANJE</a:t>
            </a:r>
            <a:r>
              <a:rPr lang="vi-VN" smtClean="0"/>
              <a:t> </a:t>
            </a:r>
            <a:r>
              <a:rPr lang="hr-HR" dirty="0" smtClean="0"/>
              <a:t>– pohvale profesionalnih novinara</a:t>
            </a:r>
            <a:endParaRPr lang="vi-VN" dirty="0" smtClean="0"/>
          </a:p>
          <a:p>
            <a:pPr>
              <a:buNone/>
            </a:pPr>
            <a:endParaRPr lang="hr-HR" dirty="0" smtClean="0"/>
          </a:p>
          <a:p>
            <a:pPr>
              <a:buFont typeface="Arial" pitchFamily="34" charset="0"/>
              <a:buChar char="•"/>
            </a:pPr>
            <a:endParaRPr lang="hr-HR"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36764" y="272684"/>
            <a:ext cx="8534400" cy="1507067"/>
          </a:xfrm>
        </p:spPr>
        <p:txBody>
          <a:bodyPr/>
          <a:lstStyle/>
          <a:p>
            <a:r>
              <a:rPr lang="hr-HR" dirty="0" err="1" smtClean="0"/>
              <a:t>...ŠKOLSKE</a:t>
            </a:r>
            <a:r>
              <a:rPr lang="hr-HR" dirty="0" smtClean="0"/>
              <a:t> AKTIVNOSTI …</a:t>
            </a:r>
            <a:endParaRPr lang="hr-HR" dirty="0"/>
          </a:p>
        </p:txBody>
      </p:sp>
      <p:sp>
        <p:nvSpPr>
          <p:cNvPr id="3" name="Rezervirano mjesto sadržaja 2"/>
          <p:cNvSpPr>
            <a:spLocks noGrp="1"/>
          </p:cNvSpPr>
          <p:nvPr>
            <p:ph idx="1"/>
          </p:nvPr>
        </p:nvSpPr>
        <p:spPr>
          <a:xfrm>
            <a:off x="673702" y="1568668"/>
            <a:ext cx="8534400" cy="4018547"/>
          </a:xfrm>
        </p:spPr>
        <p:txBody>
          <a:bodyPr>
            <a:normAutofit/>
          </a:bodyPr>
          <a:lstStyle/>
          <a:p>
            <a:pPr>
              <a:buFont typeface="Wingdings" pitchFamily="2" charset="2"/>
              <a:buChar char="Ø"/>
            </a:pPr>
            <a:r>
              <a:rPr lang="vi-VN" dirty="0" smtClean="0"/>
              <a:t>IZDVAJAMO: </a:t>
            </a:r>
          </a:p>
          <a:p>
            <a:pPr>
              <a:buFont typeface="Wingdings" pitchFamily="2" charset="2"/>
              <a:buChar char="v"/>
            </a:pPr>
            <a:r>
              <a:rPr lang="vi-VN" dirty="0" smtClean="0"/>
              <a:t>humanitarne aktivnosti pod nazivom "TUŠ-ići dobra srca" jer svake godine prikupimo sredstva za neko potrebito dijete i obiđemo starije osobe u nekom od domova ili učenike sa poteškoćama u okviru Centra za odgoj i obrazovanje "Šubićevac" te štićenike Udruge "Kamenčići"</a:t>
            </a:r>
          </a:p>
          <a:p>
            <a:pPr>
              <a:buFont typeface="Wingdings" pitchFamily="2" charset="2"/>
              <a:buChar char="v"/>
            </a:pPr>
            <a:r>
              <a:rPr lang="vi-VN" dirty="0" smtClean="0"/>
              <a:t>nagradni izlet za ponajbolje učenike (ostali neka se misle </a:t>
            </a:r>
            <a:r>
              <a:rPr lang="hr-HR" dirty="0" smtClean="0">
                <a:sym typeface="Wingdings" panose="05000000000000000000" pitchFamily="2" charset="2"/>
              </a:rPr>
              <a:t></a:t>
            </a:r>
            <a:r>
              <a:rPr lang="vi-VN" dirty="0" smtClean="0"/>
              <a:t>)</a:t>
            </a:r>
          </a:p>
          <a:p>
            <a:pPr>
              <a:buFont typeface="Wingdings" pitchFamily="2" charset="2"/>
              <a:buChar char="v"/>
            </a:pPr>
            <a:r>
              <a:rPr lang="vi-VN" dirty="0" smtClean="0"/>
              <a:t>promocija grada i županije: obišli smo sve važnije turističke točke u gradu, šetnicu kanalom sv. Ante, sve tvrđave,  nacionalne parkove, osmislili turističke rute kao teme završnog rada za HTT</a:t>
            </a:r>
            <a:r>
              <a:rPr lang="hr-HR" dirty="0" smtClean="0">
                <a:latin typeface="Century Gothic" pitchFamily="34" charset="0"/>
              </a:rPr>
              <a:t> …</a:t>
            </a:r>
            <a:endParaRPr lang="vi-VN" dirty="0" smtClean="0"/>
          </a:p>
          <a:p>
            <a:pPr>
              <a:buNone/>
            </a:pPr>
            <a:endParaRPr lang="hr-HR"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1" dur="500"/>
                                        <p:tgtEl>
                                          <p:spTgt spid="3">
                                            <p:txEl>
                                              <p:pRg st="2" end="2"/>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hr-HR" dirty="0" smtClean="0"/>
              <a:t>tuš talent </a:t>
            </a:r>
            <a:r>
              <a:rPr lang="hr-HR" dirty="0" err="1" smtClean="0"/>
              <a:t>show</a:t>
            </a:r>
            <a:endParaRPr lang="hr-HR" dirty="0"/>
          </a:p>
        </p:txBody>
      </p:sp>
      <p:pic>
        <p:nvPicPr>
          <p:cNvPr id="4" name="Rezervirano mjesto sadržaja 3" descr="http://ss-turisticko-ugostiteljska-si.skole.hr/upload/ss-turisticko-ugostiteljska-si/album/39/large_img_6927.jpg"/>
          <p:cNvPicPr>
            <a:picLocks noGrp="1"/>
          </p:cNvPicPr>
          <p:nvPr>
            <p:ph idx="1"/>
          </p:nvPr>
        </p:nvPicPr>
        <p:blipFill>
          <a:blip r:embed="rId2" cstate="print"/>
          <a:srcRect/>
          <a:stretch>
            <a:fillRect/>
          </a:stretch>
        </p:blipFill>
        <p:spPr bwMode="auto">
          <a:xfrm>
            <a:off x="1864895" y="637673"/>
            <a:ext cx="7291137" cy="4259179"/>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 A TU JE I MIKSER </a:t>
            </a:r>
            <a:r>
              <a:rPr lang="hr-HR" dirty="0" err="1" smtClean="0"/>
              <a:t>..</a:t>
            </a:r>
            <a:r>
              <a:rPr lang="hr-HR" dirty="0" smtClean="0"/>
              <a:t>.</a:t>
            </a:r>
            <a:endParaRPr lang="hr-HR" dirty="0"/>
          </a:p>
        </p:txBody>
      </p:sp>
      <p:pic>
        <p:nvPicPr>
          <p:cNvPr id="6" name="mixer-skraceno.mp4">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cstate="print"/>
          <a:stretch>
            <a:fillRect/>
          </a:stretch>
        </p:blipFill>
        <p:spPr>
          <a:xfrm>
            <a:off x="2859855" y="678300"/>
            <a:ext cx="5009420" cy="3757065"/>
          </a:xfrm>
          <a:prstGeom prst="rect">
            <a:avLst/>
          </a:prstGeom>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05232" y="168166"/>
            <a:ext cx="8534400" cy="1507067"/>
          </a:xfrm>
        </p:spPr>
        <p:txBody>
          <a:bodyPr/>
          <a:lstStyle/>
          <a:p>
            <a:r>
              <a:rPr lang="hr-HR" dirty="0" smtClean="0"/>
              <a:t>… NATJECANJA …</a:t>
            </a:r>
            <a:endParaRPr lang="hr-HR" dirty="0"/>
          </a:p>
        </p:txBody>
      </p:sp>
      <p:sp>
        <p:nvSpPr>
          <p:cNvPr id="3" name="Rezervirano mjesto sadržaja 2"/>
          <p:cNvSpPr>
            <a:spLocks noGrp="1"/>
          </p:cNvSpPr>
          <p:nvPr>
            <p:ph idx="1"/>
          </p:nvPr>
        </p:nvSpPr>
        <p:spPr>
          <a:xfrm>
            <a:off x="982375" y="2012454"/>
            <a:ext cx="9951704" cy="3874169"/>
          </a:xfrm>
        </p:spPr>
        <p:txBody>
          <a:bodyPr>
            <a:normAutofit fontScale="92500" lnSpcReduction="10000"/>
          </a:bodyPr>
          <a:lstStyle/>
          <a:p>
            <a:r>
              <a:rPr lang="hr-HR" dirty="0" smtClean="0"/>
              <a:t>BRONČANE, SREBRNE I ZLATNE MEDALJE, PLAKETE I PRIZNANJA:</a:t>
            </a:r>
          </a:p>
          <a:p>
            <a:pPr>
              <a:buFont typeface="Wingdings" pitchFamily="2" charset="2"/>
              <a:buChar char="v"/>
            </a:pPr>
            <a:r>
              <a:rPr lang="hr-HR" dirty="0" smtClean="0"/>
              <a:t>regionalno i državno natjecanje </a:t>
            </a:r>
            <a:r>
              <a:rPr lang="hr-HR" dirty="0" err="1" smtClean="0"/>
              <a:t>Gastro</a:t>
            </a:r>
            <a:r>
              <a:rPr lang="hr-HR" dirty="0" smtClean="0"/>
              <a:t> za kuhare, konobare i hotelijere</a:t>
            </a:r>
          </a:p>
          <a:p>
            <a:pPr>
              <a:buFont typeface="Wingdings" pitchFamily="2" charset="2"/>
              <a:buChar char="v"/>
            </a:pPr>
            <a:r>
              <a:rPr lang="hr-HR" dirty="0" smtClean="0"/>
              <a:t>Biser mora – natjecanje za kuhare</a:t>
            </a:r>
          </a:p>
          <a:p>
            <a:pPr>
              <a:buFont typeface="Wingdings" pitchFamily="2" charset="2"/>
              <a:buChar char="v"/>
            </a:pPr>
            <a:r>
              <a:rPr lang="hr-HR" dirty="0" err="1" smtClean="0"/>
              <a:t>Conpasta</a:t>
            </a:r>
            <a:r>
              <a:rPr lang="hr-HR" dirty="0" smtClean="0"/>
              <a:t> – natjecanje iz </a:t>
            </a:r>
            <a:r>
              <a:rPr lang="hr-HR" dirty="0" err="1" smtClean="0"/>
              <a:t>tjesteničarstva</a:t>
            </a:r>
            <a:endParaRPr lang="hr-HR" dirty="0" smtClean="0"/>
          </a:p>
          <a:p>
            <a:pPr>
              <a:buFont typeface="Wingdings" pitchFamily="2" charset="2"/>
              <a:buChar char="v"/>
            </a:pPr>
            <a:r>
              <a:rPr lang="hr-HR" dirty="0" smtClean="0"/>
              <a:t>vjeronaučna olimpijada državna razina</a:t>
            </a:r>
          </a:p>
          <a:p>
            <a:pPr>
              <a:buFont typeface="Wingdings" pitchFamily="2" charset="2"/>
              <a:buChar char="v"/>
            </a:pPr>
            <a:r>
              <a:rPr lang="hr-HR" dirty="0" smtClean="0"/>
              <a:t>sportska natjecanja – prepuna školska vitrina!</a:t>
            </a:r>
          </a:p>
          <a:p>
            <a:pPr>
              <a:buFont typeface="Wingdings" pitchFamily="2" charset="2"/>
              <a:buChar char="v"/>
            </a:pPr>
            <a:r>
              <a:rPr lang="hr-HR" dirty="0" smtClean="0"/>
              <a:t>Bura </a:t>
            </a:r>
            <a:r>
              <a:rPr lang="hr-HR" dirty="0" err="1" smtClean="0"/>
              <a:t>Cup</a:t>
            </a:r>
            <a:r>
              <a:rPr lang="hr-HR" dirty="0" smtClean="0"/>
              <a:t>, </a:t>
            </a:r>
            <a:r>
              <a:rPr lang="hr-HR" dirty="0" err="1" smtClean="0"/>
              <a:t>Bakalarijada</a:t>
            </a:r>
            <a:r>
              <a:rPr lang="hr-HR" dirty="0" smtClean="0"/>
              <a:t>, Medeno srce</a:t>
            </a:r>
          </a:p>
          <a:p>
            <a:pPr>
              <a:buFont typeface="Wingdings" pitchFamily="2" charset="2"/>
              <a:buChar char="v"/>
            </a:pPr>
            <a:r>
              <a:rPr lang="hr-HR" dirty="0" smtClean="0"/>
              <a:t>natjecanja iz stranih jezika na državnoj razini – aktualni prvaci države </a:t>
            </a:r>
            <a:r>
              <a:rPr lang="hr-HR" smtClean="0"/>
              <a:t>iz talijanskog jezika</a:t>
            </a:r>
            <a:endParaRPr lang="hr-HR" dirty="0" smtClean="0"/>
          </a:p>
          <a:p>
            <a:pPr>
              <a:buFont typeface="Wingdings" pitchFamily="2" charset="2"/>
              <a:buChar char="v"/>
            </a:pPr>
            <a:r>
              <a:rPr lang="hr-HR" dirty="0" smtClean="0"/>
              <a:t>međunarodna natjecanja u okviru AEHT-e  (ponosni vlasnici EU zlata i srebra)</a:t>
            </a:r>
          </a:p>
          <a:p>
            <a:pPr>
              <a:buFont typeface="Wingdings" pitchFamily="2" charset="2"/>
              <a:buChar char="v"/>
            </a:pPr>
            <a:endParaRPr lang="hr-HR" dirty="0" smtClean="0"/>
          </a:p>
          <a:p>
            <a:pPr>
              <a:buFont typeface="Wingdings" pitchFamily="2" charset="2"/>
              <a:buChar char="v"/>
            </a:pPr>
            <a:endParaRPr lang="hr-HR" dirty="0" smtClean="0"/>
          </a:p>
          <a:p>
            <a:pPr>
              <a:buFont typeface="Wingdings" pitchFamily="2" charset="2"/>
              <a:buChar char="v"/>
            </a:pPr>
            <a:endParaRPr lang="hr-HR" dirty="0"/>
          </a:p>
        </p:txBody>
      </p:sp>
      <p:pic>
        <p:nvPicPr>
          <p:cNvPr id="4" name="Slika 3" descr="http://ss-turisticko-ugostiteljska-si.skole.hr/upload/ss-turisticko-ugostiteljska-si/album/83/large_img_54424.jpg"/>
          <p:cNvPicPr/>
          <p:nvPr/>
        </p:nvPicPr>
        <p:blipFill>
          <a:blip r:embed="rId2" cstate="print"/>
          <a:srcRect/>
          <a:stretch>
            <a:fillRect/>
          </a:stretch>
        </p:blipFill>
        <p:spPr bwMode="auto">
          <a:xfrm>
            <a:off x="6941944" y="2160846"/>
            <a:ext cx="2093494" cy="1058778"/>
          </a:xfrm>
          <a:prstGeom prst="rect">
            <a:avLst/>
          </a:prstGeom>
          <a:noFill/>
          <a:ln w="9525">
            <a:noFill/>
            <a:miter lim="800000"/>
            <a:headEnd/>
            <a:tailEnd/>
          </a:ln>
        </p:spPr>
      </p:pic>
      <p:pic>
        <p:nvPicPr>
          <p:cNvPr id="5" name="Slika 4" descr="http://ss-turisticko-ugostiteljska-si.skole.hr/upload/ss-turisticko-ugostiteljska-si/album/135/large_img_83655.jpg"/>
          <p:cNvPicPr/>
          <p:nvPr/>
        </p:nvPicPr>
        <p:blipFill>
          <a:blip r:embed="rId3" cstate="print"/>
          <a:srcRect/>
          <a:stretch>
            <a:fillRect/>
          </a:stretch>
        </p:blipFill>
        <p:spPr bwMode="auto">
          <a:xfrm>
            <a:off x="9543945" y="2183386"/>
            <a:ext cx="1973179" cy="1058780"/>
          </a:xfrm>
          <a:prstGeom prst="rect">
            <a:avLst/>
          </a:prstGeom>
          <a:noFill/>
          <a:ln w="9525">
            <a:noFill/>
            <a:miter lim="800000"/>
            <a:headEnd/>
            <a:tailEnd/>
          </a:ln>
        </p:spPr>
      </p:pic>
      <p:pic>
        <p:nvPicPr>
          <p:cNvPr id="6" name="Slika 5" descr="Image result for slike turističko ugostiteljska škola šibenik aeht"/>
          <p:cNvPicPr/>
          <p:nvPr/>
        </p:nvPicPr>
        <p:blipFill>
          <a:blip r:embed="rId4" cstate="print"/>
          <a:srcRect/>
          <a:stretch>
            <a:fillRect/>
          </a:stretch>
        </p:blipFill>
        <p:spPr bwMode="auto">
          <a:xfrm>
            <a:off x="8399143" y="3200892"/>
            <a:ext cx="1850106" cy="1014588"/>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500"/>
                                        <p:tgtEl>
                                          <p:spTgt spid="4"/>
                                        </p:tgtEl>
                                      </p:cBhvr>
                                    </p:animEffect>
                                  </p:childTnLst>
                                </p:cTn>
                              </p:par>
                              <p:par>
                                <p:cTn id="37" presetID="14" presetClass="entr" presetSubtype="1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par>
                                <p:cTn id="40" presetID="14" presetClass="entr" presetSubtype="1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randombar(horizontal)">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15743" y="241152"/>
            <a:ext cx="8534400" cy="1507067"/>
          </a:xfrm>
        </p:spPr>
        <p:txBody>
          <a:bodyPr/>
          <a:lstStyle/>
          <a:p>
            <a:r>
              <a:rPr lang="hr-HR" dirty="0" smtClean="0"/>
              <a:t>… ponosni na…</a:t>
            </a:r>
            <a:endParaRPr lang="hr-HR" dirty="0"/>
          </a:p>
        </p:txBody>
      </p:sp>
      <p:sp>
        <p:nvSpPr>
          <p:cNvPr id="3" name="Rezervirano mjesto sadržaja 2"/>
          <p:cNvSpPr>
            <a:spLocks noGrp="1"/>
          </p:cNvSpPr>
          <p:nvPr>
            <p:ph idx="1"/>
          </p:nvPr>
        </p:nvSpPr>
        <p:spPr>
          <a:xfrm>
            <a:off x="642171" y="1104416"/>
            <a:ext cx="10168272" cy="4535905"/>
          </a:xfrm>
        </p:spPr>
        <p:txBody>
          <a:bodyPr/>
          <a:lstStyle/>
          <a:p>
            <a:pPr>
              <a:buFont typeface="Wingdings" pitchFamily="2" charset="2"/>
              <a:buChar char="v"/>
            </a:pPr>
            <a:r>
              <a:rPr lang="hr-HR" dirty="0" smtClean="0"/>
              <a:t>prvo mjesto u kvizu MOJ ŠIBENIK</a:t>
            </a:r>
          </a:p>
          <a:p>
            <a:pPr>
              <a:buFont typeface="Wingdings" pitchFamily="2" charset="2"/>
              <a:buChar char="v"/>
            </a:pPr>
            <a:endParaRPr lang="hr-HR" dirty="0" smtClean="0"/>
          </a:p>
          <a:p>
            <a:pPr>
              <a:buNone/>
            </a:pPr>
            <a:endParaRPr lang="hr-HR" dirty="0" smtClean="0"/>
          </a:p>
          <a:p>
            <a:pPr>
              <a:buFont typeface="Wingdings" pitchFamily="2" charset="2"/>
              <a:buChar char="v"/>
            </a:pPr>
            <a:r>
              <a:rPr lang="hr-HR" dirty="0" smtClean="0"/>
              <a:t>projekt  ŠIBENSKI ZAVAJON – stara delicija </a:t>
            </a:r>
            <a:r>
              <a:rPr lang="hr-HR" dirty="0" err="1" smtClean="0"/>
              <a:t>brendirana</a:t>
            </a:r>
            <a:r>
              <a:rPr lang="hr-HR" dirty="0" smtClean="0"/>
              <a:t> kao novi gastronomski proizvod i predstavljen u formi drame na jednoj od najljepših pozornica Mediterana – ispred katedrale sv. Jakova</a:t>
            </a:r>
            <a:endParaRPr lang="hr-HR" dirty="0"/>
          </a:p>
        </p:txBody>
      </p:sp>
      <p:pic>
        <p:nvPicPr>
          <p:cNvPr id="4" name="Slika 3" descr="http://ss-turisticko-ugostiteljska-si.skole.hr/upload/ss-turisticko-ugostiteljska-si/images/newsimg/819/20181115_183641.jpg"/>
          <p:cNvPicPr/>
          <p:nvPr/>
        </p:nvPicPr>
        <p:blipFill>
          <a:blip r:embed="rId2" cstate="print"/>
          <a:srcRect/>
          <a:stretch>
            <a:fillRect/>
          </a:stretch>
        </p:blipFill>
        <p:spPr bwMode="auto">
          <a:xfrm>
            <a:off x="6682331" y="1592811"/>
            <a:ext cx="2311068" cy="1372351"/>
          </a:xfrm>
          <a:prstGeom prst="rect">
            <a:avLst/>
          </a:prstGeom>
          <a:noFill/>
          <a:ln w="9525">
            <a:noFill/>
            <a:miter lim="800000"/>
            <a:headEnd/>
            <a:tailEnd/>
          </a:ln>
        </p:spPr>
      </p:pic>
      <p:pic>
        <p:nvPicPr>
          <p:cNvPr id="5" name="Content Placeholder 3" descr="DSC02315.JPG"/>
          <p:cNvPicPr>
            <a:picLocks noChangeAspect="1"/>
          </p:cNvPicPr>
          <p:nvPr/>
        </p:nvPicPr>
        <p:blipFill>
          <a:blip r:embed="rId3" cstate="print"/>
          <a:stretch>
            <a:fillRect/>
          </a:stretch>
        </p:blipFill>
        <p:spPr>
          <a:xfrm>
            <a:off x="6650283" y="4488195"/>
            <a:ext cx="2418346" cy="1344862"/>
          </a:xfrm>
          <a:prstGeom prst="rect">
            <a:avLst/>
          </a:prstGeom>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0130" y="188601"/>
            <a:ext cx="8534400" cy="1507067"/>
          </a:xfrm>
        </p:spPr>
        <p:txBody>
          <a:bodyPr/>
          <a:lstStyle/>
          <a:p>
            <a:r>
              <a:rPr lang="hr-HR" dirty="0" smtClean="0"/>
              <a:t>… ponosni na …</a:t>
            </a:r>
            <a:endParaRPr lang="hr-HR" dirty="0"/>
          </a:p>
        </p:txBody>
      </p:sp>
      <p:sp>
        <p:nvSpPr>
          <p:cNvPr id="3" name="Rezervirano mjesto sadržaja 2"/>
          <p:cNvSpPr>
            <a:spLocks noGrp="1"/>
          </p:cNvSpPr>
          <p:nvPr>
            <p:ph idx="1"/>
          </p:nvPr>
        </p:nvSpPr>
        <p:spPr>
          <a:xfrm>
            <a:off x="694722" y="1474213"/>
            <a:ext cx="4833719" cy="2977471"/>
          </a:xfrm>
        </p:spPr>
        <p:txBody>
          <a:bodyPr>
            <a:normAutofit fontScale="92500" lnSpcReduction="20000"/>
          </a:bodyPr>
          <a:lstStyle/>
          <a:p>
            <a:pPr>
              <a:buNone/>
            </a:pPr>
            <a:endParaRPr lang="hr-HR" dirty="0" smtClean="0"/>
          </a:p>
          <a:p>
            <a:pPr>
              <a:buNone/>
            </a:pPr>
            <a:endParaRPr lang="hr-HR" dirty="0" smtClean="0"/>
          </a:p>
          <a:p>
            <a:pPr>
              <a:buNone/>
            </a:pPr>
            <a:endParaRPr lang="hr-HR" dirty="0" smtClean="0"/>
          </a:p>
          <a:p>
            <a:pPr>
              <a:buNone/>
            </a:pPr>
            <a:endParaRPr lang="hr-HR" dirty="0" smtClean="0"/>
          </a:p>
          <a:p>
            <a:pPr>
              <a:buNone/>
            </a:pPr>
            <a:endParaRPr lang="hr-HR" dirty="0" smtClean="0"/>
          </a:p>
          <a:p>
            <a:pPr>
              <a:buNone/>
            </a:pPr>
            <a:endParaRPr lang="hr-HR" dirty="0" smtClean="0"/>
          </a:p>
          <a:p>
            <a:pPr>
              <a:buFont typeface="Wingdings" pitchFamily="2" charset="2"/>
              <a:buChar char="Ø"/>
            </a:pPr>
            <a:r>
              <a:rPr lang="hr-HR" dirty="0" smtClean="0"/>
              <a:t>Festival kave i čokolade, učenici među profesionalcima </a:t>
            </a:r>
          </a:p>
          <a:p>
            <a:endParaRPr lang="hr-HR" dirty="0"/>
          </a:p>
        </p:txBody>
      </p:sp>
      <p:pic>
        <p:nvPicPr>
          <p:cNvPr id="6" name="Slika 5" descr="http://ss-turisticko-ugostiteljska-si.skole.hr/upload/ss-turisticko-ugostiteljska-si/album/79/large_img_53459.jpg"/>
          <p:cNvPicPr/>
          <p:nvPr/>
        </p:nvPicPr>
        <p:blipFill>
          <a:blip r:embed="rId2" cstate="print"/>
          <a:srcRect/>
          <a:stretch>
            <a:fillRect/>
          </a:stretch>
        </p:blipFill>
        <p:spPr bwMode="auto">
          <a:xfrm>
            <a:off x="5414211" y="1795186"/>
            <a:ext cx="5510463" cy="3570897"/>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7" dur="500"/>
                                        <p:tgtEl>
                                          <p:spTgt spid="3">
                                            <p:txEl>
                                              <p:pRg st="6" end="6"/>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21149" y="168166"/>
            <a:ext cx="8534400" cy="1507067"/>
          </a:xfrm>
        </p:spPr>
        <p:txBody>
          <a:bodyPr/>
          <a:lstStyle/>
          <a:p>
            <a:r>
              <a:rPr lang="hr-HR" dirty="0" smtClean="0"/>
              <a:t>… ponosni na …</a:t>
            </a:r>
            <a:endParaRPr lang="hr-HR" dirty="0"/>
          </a:p>
        </p:txBody>
      </p:sp>
      <p:sp>
        <p:nvSpPr>
          <p:cNvPr id="3" name="Rezervirano mjesto sadržaja 2"/>
          <p:cNvSpPr>
            <a:spLocks noGrp="1"/>
          </p:cNvSpPr>
          <p:nvPr>
            <p:ph idx="1"/>
          </p:nvPr>
        </p:nvSpPr>
        <p:spPr>
          <a:xfrm>
            <a:off x="673700" y="1700048"/>
            <a:ext cx="10541251" cy="4812632"/>
          </a:xfrm>
        </p:spPr>
        <p:txBody>
          <a:bodyPr>
            <a:normAutofit/>
          </a:bodyPr>
          <a:lstStyle/>
          <a:p>
            <a:pPr>
              <a:buFont typeface="Wingdings" pitchFamily="2" charset="2"/>
              <a:buChar char="v"/>
            </a:pPr>
            <a:r>
              <a:rPr lang="hr-HR" dirty="0" smtClean="0"/>
              <a:t>manifestacija OKUSI MEDITERAN – učenici kuhaju sa svjetskim </a:t>
            </a:r>
            <a:r>
              <a:rPr lang="hr-HR" dirty="0" err="1" smtClean="0"/>
              <a:t>chefovima</a:t>
            </a:r>
            <a:endParaRPr lang="hr-HR" dirty="0" smtClean="0"/>
          </a:p>
          <a:p>
            <a:pPr>
              <a:buNone/>
            </a:pPr>
            <a:endParaRPr lang="hr-HR" dirty="0"/>
          </a:p>
        </p:txBody>
      </p:sp>
      <p:pic>
        <p:nvPicPr>
          <p:cNvPr id="4" name="Slika 3" descr="http://ss-turisticko-ugostiteljska-si.skole.hr/upload/ss-turisticko-ugostiteljska-si/album/87/large_img_55880.jpg"/>
          <p:cNvPicPr/>
          <p:nvPr/>
        </p:nvPicPr>
        <p:blipFill>
          <a:blip r:embed="rId2" cstate="print"/>
          <a:srcRect/>
          <a:stretch>
            <a:fillRect/>
          </a:stretch>
        </p:blipFill>
        <p:spPr bwMode="auto">
          <a:xfrm>
            <a:off x="4150478" y="1495789"/>
            <a:ext cx="2935707" cy="2069431"/>
          </a:xfrm>
          <a:prstGeom prst="rect">
            <a:avLst/>
          </a:prstGeom>
          <a:noFill/>
          <a:ln w="9525">
            <a:noFill/>
            <a:miter lim="800000"/>
            <a:headEnd/>
            <a:tailEnd/>
          </a:ln>
        </p:spPr>
      </p:pic>
      <p:pic>
        <p:nvPicPr>
          <p:cNvPr id="5" name="Slika 4" descr="http://ss-turisticko-ugostiteljska-si.skole.hr/upload/ss-turisticko-ugostiteljska-si/album/87/large_img_55875.jpg"/>
          <p:cNvPicPr/>
          <p:nvPr/>
        </p:nvPicPr>
        <p:blipFill>
          <a:blip r:embed="rId3" cstate="print"/>
          <a:srcRect/>
          <a:stretch>
            <a:fillRect/>
          </a:stretch>
        </p:blipFill>
        <p:spPr bwMode="auto">
          <a:xfrm>
            <a:off x="1001664" y="1483756"/>
            <a:ext cx="2743200" cy="2040143"/>
          </a:xfrm>
          <a:prstGeom prst="rect">
            <a:avLst/>
          </a:prstGeom>
          <a:noFill/>
          <a:ln w="9525">
            <a:noFill/>
            <a:miter lim="800000"/>
            <a:headEnd/>
            <a:tailEnd/>
          </a:ln>
        </p:spPr>
      </p:pic>
      <p:pic>
        <p:nvPicPr>
          <p:cNvPr id="6" name="Slika 5" descr="http://ss-turisticko-ugostiteljska-si.skole.hr/upload/ss-turisticko-ugostiteljska-si/album/116/large_img_70533.jpg"/>
          <p:cNvPicPr/>
          <p:nvPr/>
        </p:nvPicPr>
        <p:blipFill>
          <a:blip r:embed="rId4" cstate="print"/>
          <a:srcRect/>
          <a:stretch>
            <a:fillRect/>
          </a:stretch>
        </p:blipFill>
        <p:spPr bwMode="auto">
          <a:xfrm>
            <a:off x="7543939" y="1518331"/>
            <a:ext cx="3308684" cy="2009273"/>
          </a:xfrm>
          <a:prstGeom prst="rect">
            <a:avLst/>
          </a:prstGeom>
          <a:noFill/>
          <a:ln w="9525">
            <a:noFill/>
            <a:miter lim="800000"/>
            <a:headEnd/>
            <a:tailEnd/>
          </a:ln>
        </p:spPr>
      </p:pic>
      <p:pic>
        <p:nvPicPr>
          <p:cNvPr id="7" name="Slika 6" descr="http://ss-turisticko-ugostiteljska-si.skole.hr/upload/ss-turisticko-ugostiteljska-si/album/116/large_img_70535.jpg"/>
          <p:cNvPicPr/>
          <p:nvPr/>
        </p:nvPicPr>
        <p:blipFill>
          <a:blip r:embed="rId5" cstate="print"/>
          <a:srcRect/>
          <a:stretch>
            <a:fillRect/>
          </a:stretch>
        </p:blipFill>
        <p:spPr bwMode="auto">
          <a:xfrm>
            <a:off x="1230401" y="4304539"/>
            <a:ext cx="4223084" cy="2249905"/>
          </a:xfrm>
          <a:prstGeom prst="rect">
            <a:avLst/>
          </a:prstGeom>
          <a:noFill/>
          <a:ln w="9525">
            <a:noFill/>
            <a:miter lim="800000"/>
            <a:headEnd/>
            <a:tailEnd/>
          </a:ln>
        </p:spPr>
      </p:pic>
      <p:pic>
        <p:nvPicPr>
          <p:cNvPr id="8" name="Slika 7" descr="Image result for slike turističko ugostiteljska škola šibenik aeht"/>
          <p:cNvPicPr/>
          <p:nvPr/>
        </p:nvPicPr>
        <p:blipFill>
          <a:blip r:embed="rId6" cstate="print"/>
          <a:srcRect/>
          <a:stretch>
            <a:fillRect/>
          </a:stretch>
        </p:blipFill>
        <p:spPr bwMode="auto">
          <a:xfrm>
            <a:off x="6345067" y="4339113"/>
            <a:ext cx="4116066" cy="2261937"/>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21150" y="230642"/>
            <a:ext cx="8534400" cy="1507067"/>
          </a:xfrm>
        </p:spPr>
        <p:txBody>
          <a:bodyPr/>
          <a:lstStyle/>
          <a:p>
            <a:r>
              <a:rPr lang="hr-HR" dirty="0" smtClean="0"/>
              <a:t>… ponosni na …</a:t>
            </a:r>
            <a:endParaRPr lang="hr-HR" dirty="0"/>
          </a:p>
        </p:txBody>
      </p:sp>
      <p:sp>
        <p:nvSpPr>
          <p:cNvPr id="3" name="Rezervirano mjesto sadržaja 2"/>
          <p:cNvSpPr>
            <a:spLocks noGrp="1"/>
          </p:cNvSpPr>
          <p:nvPr>
            <p:ph idx="1"/>
          </p:nvPr>
        </p:nvSpPr>
        <p:spPr>
          <a:xfrm>
            <a:off x="811542" y="683608"/>
            <a:ext cx="5704556" cy="3615267"/>
          </a:xfrm>
        </p:spPr>
        <p:txBody>
          <a:bodyPr>
            <a:normAutofit/>
          </a:bodyPr>
          <a:lstStyle/>
          <a:p>
            <a:pPr>
              <a:buFont typeface="Wingdings" pitchFamily="2" charset="2"/>
              <a:buChar char="v"/>
            </a:pPr>
            <a:r>
              <a:rPr lang="hr-HR" dirty="0" smtClean="0"/>
              <a:t>MALA GASTRO ŠKOLA – učenici uče vrtićku djecu jednostavnim jelima i koktelima</a:t>
            </a:r>
          </a:p>
          <a:p>
            <a:r>
              <a:rPr lang="vi-VN" b="1" dirty="0" smtClean="0"/>
              <a:t>Dječji catering za Predsjednika </a:t>
            </a:r>
            <a:endParaRPr lang="vi-VN" dirty="0" smtClean="0"/>
          </a:p>
          <a:p>
            <a:endParaRPr lang="hr-HR" dirty="0"/>
          </a:p>
        </p:txBody>
      </p:sp>
      <p:pic>
        <p:nvPicPr>
          <p:cNvPr id="4" name="Slika 3" descr="Image result for slike turističko ugostiteljska škola šibenik aeht"/>
          <p:cNvPicPr/>
          <p:nvPr/>
        </p:nvPicPr>
        <p:blipFill>
          <a:blip r:embed="rId2" cstate="print"/>
          <a:srcRect/>
          <a:stretch>
            <a:fillRect/>
          </a:stretch>
        </p:blipFill>
        <p:spPr bwMode="auto">
          <a:xfrm>
            <a:off x="6706490" y="1869231"/>
            <a:ext cx="5173578" cy="3429002"/>
          </a:xfrm>
          <a:prstGeom prst="rect">
            <a:avLst/>
          </a:prstGeom>
          <a:noFill/>
          <a:ln w="9525">
            <a:noFill/>
            <a:miter lim="800000"/>
            <a:headEnd/>
            <a:tailEnd/>
          </a:ln>
        </p:spPr>
      </p:pic>
      <p:sp>
        <p:nvSpPr>
          <p:cNvPr id="5" name="Rezervirano mjesto sadržaja 2"/>
          <p:cNvSpPr txBox="1">
            <a:spLocks/>
          </p:cNvSpPr>
          <p:nvPr/>
        </p:nvSpPr>
        <p:spPr>
          <a:xfrm>
            <a:off x="1001934" y="2803544"/>
            <a:ext cx="5704556"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vi-VN" sz="1500" dirty="0" smtClean="0"/>
              <a:t>Turističko-ugostiteljska škola iz Šibenika osmislila je dio cateringa namijenjen predsjedniku RH dr. Ivi Josipoviću koji je 19. lipnja posjetio Šibenik kao pokrovitelj jubilarnog 50. Međunarodnog dječjeg festivala.  Neposredno prije svečanosti otvaranja Festivala na terasi hotela Jadran uz prigodni catering hotela, učenici Turističko-ugostiteljske škole i djeca iz dječjeg vrtića „Mendula“ pripremili su predsjedničke kanape sendviče sa lososom i škampima i koktele nazvane po predsjedniku. Ovo je događanje također u okviru projekta MALA GASTRO-ŠKOLA u kojem su učenici Turističko-ugostiteljske škole mentori djeci iz dječjeg vrtića „Mendula“ iz Pirovca</a:t>
            </a:r>
            <a:r>
              <a:rPr lang="hr-HR" sz="1500" dirty="0" smtClean="0"/>
              <a:t>.</a:t>
            </a:r>
            <a:endParaRPr lang="vi-VN" sz="1500" dirty="0" smtClean="0"/>
          </a:p>
          <a:p>
            <a:endParaRPr lang="hr-HR"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5" dur="500"/>
                                        <p:tgtEl>
                                          <p:spTgt spid="5">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73703" y="493401"/>
            <a:ext cx="5247356" cy="1507067"/>
          </a:xfrm>
        </p:spPr>
        <p:txBody>
          <a:bodyPr>
            <a:normAutofit fontScale="90000"/>
          </a:bodyPr>
          <a:lstStyle/>
          <a:p>
            <a:r>
              <a:rPr lang="hr-HR" dirty="0" smtClean="0"/>
              <a:t>učenici tuš-A POSLUŽIVALI NORVEŠKI KRALJEVSKI PAR</a:t>
            </a:r>
            <a:endParaRPr lang="hr-HR" dirty="0"/>
          </a:p>
        </p:txBody>
      </p:sp>
      <p:pic>
        <p:nvPicPr>
          <p:cNvPr id="4" name="Rezervirano mjesto sadržaja 3" descr="Image result for gradska vijećnica za norveški kraljevski par"/>
          <p:cNvPicPr>
            <a:picLocks noGrp="1"/>
          </p:cNvPicPr>
          <p:nvPr>
            <p:ph idx="1"/>
          </p:nvPr>
        </p:nvPicPr>
        <p:blipFill>
          <a:blip r:embed="rId2" cstate="print"/>
          <a:srcRect/>
          <a:stretch>
            <a:fillRect/>
          </a:stretch>
        </p:blipFill>
        <p:spPr bwMode="auto">
          <a:xfrm>
            <a:off x="1381042" y="2717914"/>
            <a:ext cx="2857500" cy="2762250"/>
          </a:xfrm>
          <a:prstGeom prst="rect">
            <a:avLst/>
          </a:prstGeom>
          <a:noFill/>
          <a:ln w="9525">
            <a:noFill/>
            <a:miter lim="800000"/>
            <a:headEnd/>
            <a:tailEnd/>
          </a:ln>
        </p:spPr>
      </p:pic>
      <p:pic>
        <p:nvPicPr>
          <p:cNvPr id="5" name="Slika 4" descr="http://ss-turisticko-ugostiteljska-si.skole.hr/upload/ss-turisticko-ugostiteljska-si/newsattach/120/Zahvalnica_001.jpg"/>
          <p:cNvPicPr/>
          <p:nvPr/>
        </p:nvPicPr>
        <p:blipFill>
          <a:blip r:embed="rId3" cstate="print"/>
          <a:srcRect/>
          <a:stretch>
            <a:fillRect/>
          </a:stretch>
        </p:blipFill>
        <p:spPr bwMode="auto">
          <a:xfrm>
            <a:off x="6178967" y="257176"/>
            <a:ext cx="4791075" cy="6408320"/>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hr-HR" dirty="0" smtClean="0"/>
              <a:t>projekt s perspektivom</a:t>
            </a:r>
            <a:endParaRPr lang="hr-HR" dirty="0"/>
          </a:p>
        </p:txBody>
      </p:sp>
      <p:sp>
        <p:nvSpPr>
          <p:cNvPr id="3" name="Rezervirano mjesto sadržaja 2"/>
          <p:cNvSpPr>
            <a:spLocks noGrp="1"/>
          </p:cNvSpPr>
          <p:nvPr>
            <p:ph idx="1"/>
          </p:nvPr>
        </p:nvSpPr>
        <p:spPr>
          <a:xfrm>
            <a:off x="757989" y="589548"/>
            <a:ext cx="7086600" cy="4415589"/>
          </a:xfrm>
        </p:spPr>
        <p:txBody>
          <a:bodyPr>
            <a:normAutofit/>
          </a:bodyPr>
          <a:lstStyle/>
          <a:p>
            <a:r>
              <a:rPr lang="hr-HR" b="1" dirty="0" smtClean="0"/>
              <a:t>projekt PLAVA RIBA - financiran od strane Ministarstva turizma: </a:t>
            </a:r>
          </a:p>
          <a:p>
            <a:pPr marL="457200" indent="-457200">
              <a:buAutoNum type="arabicPeriod"/>
            </a:pPr>
            <a:r>
              <a:rPr lang="hr-HR" dirty="0" smtClean="0"/>
              <a:t>učenici su smišljali nove recepte od srdele kao zanimljiv dodatak gastronomskoj karti Dalmacije, </a:t>
            </a:r>
            <a:r>
              <a:rPr lang="hr-HR" dirty="0" err="1" smtClean="0"/>
              <a:t>npr</a:t>
            </a:r>
            <a:r>
              <a:rPr lang="hr-HR" dirty="0" smtClean="0"/>
              <a:t> dalmatinski suši, srdela sa marmeladom od smokava i </a:t>
            </a:r>
            <a:r>
              <a:rPr lang="hr-HR" dirty="0" err="1" smtClean="0"/>
              <a:t>sl</a:t>
            </a:r>
            <a:r>
              <a:rPr lang="hr-HR" dirty="0" smtClean="0"/>
              <a:t>. </a:t>
            </a:r>
          </a:p>
          <a:p>
            <a:pPr marL="457200" indent="-457200">
              <a:buAutoNum type="arabicPeriod"/>
            </a:pPr>
            <a:r>
              <a:rPr lang="hr-HR" dirty="0" smtClean="0"/>
              <a:t>nove proizvode za trgovačke lance </a:t>
            </a:r>
            <a:r>
              <a:rPr lang="hr-HR" dirty="0" err="1" smtClean="0"/>
              <a:t>npr</a:t>
            </a:r>
            <a:r>
              <a:rPr lang="hr-HR" dirty="0" smtClean="0"/>
              <a:t>. sušena i vakumirana srdela te srdela marinirana sa mediteranskim biljem</a:t>
            </a:r>
          </a:p>
          <a:p>
            <a:pPr>
              <a:buNone/>
            </a:pPr>
            <a:endParaRPr lang="hr-HR" dirty="0" smtClean="0"/>
          </a:p>
          <a:p>
            <a:pPr>
              <a:buNone/>
            </a:pPr>
            <a:endParaRPr lang="hr-HR" dirty="0" smtClean="0"/>
          </a:p>
          <a:p>
            <a:pPr>
              <a:buNone/>
            </a:pPr>
            <a:endParaRPr lang="hr-HR" dirty="0"/>
          </a:p>
        </p:txBody>
      </p:sp>
      <p:pic>
        <p:nvPicPr>
          <p:cNvPr id="4" name="Slika 3" descr="http://ss-turisticko-ugostiteljska-si.skole.hr/upload/ss-turisticko-ugostiteljska-si/album/93/large_img_59605.jpg"/>
          <p:cNvPicPr/>
          <p:nvPr/>
        </p:nvPicPr>
        <p:blipFill>
          <a:blip r:embed="rId2" cstate="print"/>
          <a:srcRect/>
          <a:stretch>
            <a:fillRect/>
          </a:stretch>
        </p:blipFill>
        <p:spPr bwMode="auto">
          <a:xfrm>
            <a:off x="7363325" y="1720517"/>
            <a:ext cx="2863516" cy="1612231"/>
          </a:xfrm>
          <a:prstGeom prst="rect">
            <a:avLst/>
          </a:prstGeom>
          <a:noFill/>
          <a:ln w="9525">
            <a:noFill/>
            <a:miter lim="800000"/>
            <a:headEnd/>
            <a:tailEnd/>
          </a:ln>
        </p:spPr>
      </p:pic>
      <p:pic>
        <p:nvPicPr>
          <p:cNvPr id="5" name="Slika 4" descr="http://ss-turisticko-ugostiteljska-si.skole.hr/upload/ss-turisticko-ugostiteljska-si/album/93/large_img_59606.jpg"/>
          <p:cNvPicPr/>
          <p:nvPr/>
        </p:nvPicPr>
        <p:blipFill>
          <a:blip r:embed="rId3" cstate="print"/>
          <a:srcRect/>
          <a:stretch>
            <a:fillRect/>
          </a:stretch>
        </p:blipFill>
        <p:spPr bwMode="auto">
          <a:xfrm>
            <a:off x="9360565" y="877080"/>
            <a:ext cx="1744579" cy="1432983"/>
          </a:xfrm>
          <a:prstGeom prst="rect">
            <a:avLst/>
          </a:prstGeom>
          <a:noFill/>
          <a:ln w="9525">
            <a:noFill/>
            <a:miter lim="800000"/>
            <a:headEnd/>
            <a:tailEnd/>
          </a:ln>
        </p:spPr>
      </p:pic>
      <p:pic>
        <p:nvPicPr>
          <p:cNvPr id="6" name="Slika 5" descr="http://ss-turisticko-ugostiteljska-si.skole.hr/upload/ss-turisticko-ugostiteljska-si/album/93/large_img_59604.jpg"/>
          <p:cNvPicPr/>
          <p:nvPr/>
        </p:nvPicPr>
        <p:blipFill>
          <a:blip r:embed="rId4" cstate="print"/>
          <a:srcRect/>
          <a:stretch>
            <a:fillRect/>
          </a:stretch>
        </p:blipFill>
        <p:spPr bwMode="auto">
          <a:xfrm>
            <a:off x="9673389" y="3224465"/>
            <a:ext cx="1660359" cy="1371600"/>
          </a:xfrm>
          <a:prstGeom prst="rect">
            <a:avLst/>
          </a:prstGeom>
          <a:noFill/>
          <a:ln w="9525">
            <a:noFill/>
            <a:miter lim="800000"/>
            <a:headEnd/>
            <a:tailEnd/>
          </a:ln>
        </p:spPr>
      </p:pic>
      <p:pic>
        <p:nvPicPr>
          <p:cNvPr id="8" name="Slika 7" descr="Related image"/>
          <p:cNvPicPr/>
          <p:nvPr/>
        </p:nvPicPr>
        <p:blipFill>
          <a:blip r:embed="rId5" cstate="print"/>
          <a:srcRect/>
          <a:stretch>
            <a:fillRect/>
          </a:stretch>
        </p:blipFill>
        <p:spPr bwMode="auto">
          <a:xfrm>
            <a:off x="7676147" y="3152274"/>
            <a:ext cx="2126582" cy="1612231"/>
          </a:xfrm>
          <a:prstGeom prst="rect">
            <a:avLst/>
          </a:prstGeom>
          <a:noFill/>
          <a:ln w="9525">
            <a:noFill/>
            <a:miter lim="800000"/>
            <a:headEnd/>
            <a:tailEnd/>
          </a:ln>
        </p:spPr>
      </p:pic>
      <p:pic>
        <p:nvPicPr>
          <p:cNvPr id="9" name="Slika 8" descr="Related image"/>
          <p:cNvPicPr/>
          <p:nvPr/>
        </p:nvPicPr>
        <p:blipFill>
          <a:blip r:embed="rId6" cstate="print"/>
          <a:srcRect/>
          <a:stretch>
            <a:fillRect/>
          </a:stretch>
        </p:blipFill>
        <p:spPr bwMode="auto">
          <a:xfrm>
            <a:off x="10034337" y="1600201"/>
            <a:ext cx="1965158" cy="1600200"/>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36763" y="430339"/>
            <a:ext cx="4320925" cy="1507067"/>
          </a:xfrm>
        </p:spPr>
        <p:txBody>
          <a:bodyPr/>
          <a:lstStyle/>
          <a:p>
            <a:r>
              <a:rPr lang="hr-HR" dirty="0" smtClean="0"/>
              <a:t>eu projekti</a:t>
            </a:r>
            <a:endParaRPr lang="hr-HR" dirty="0"/>
          </a:p>
        </p:txBody>
      </p:sp>
      <p:sp>
        <p:nvSpPr>
          <p:cNvPr id="3" name="Rezervirano mjesto sadržaja 2"/>
          <p:cNvSpPr>
            <a:spLocks noGrp="1"/>
          </p:cNvSpPr>
          <p:nvPr>
            <p:ph idx="1"/>
          </p:nvPr>
        </p:nvSpPr>
        <p:spPr>
          <a:xfrm>
            <a:off x="684212" y="1736834"/>
            <a:ext cx="4705935" cy="2935705"/>
          </a:xfrm>
        </p:spPr>
        <p:txBody>
          <a:bodyPr/>
          <a:lstStyle/>
          <a:p>
            <a:r>
              <a:rPr lang="hr-HR" dirty="0" smtClean="0"/>
              <a:t>TURISTIČKO-UGOSTITELJSKA ŠKOLA ŠIBENIK – partner na projektu Poduzetništvo kao </a:t>
            </a:r>
            <a:r>
              <a:rPr lang="hr-HR" dirty="0" err="1" smtClean="0"/>
              <a:t>međupredmetna</a:t>
            </a:r>
            <a:r>
              <a:rPr lang="hr-HR" dirty="0" smtClean="0"/>
              <a:t> tema, Visokoj školi Nikola Šubić Zrinski u suradnji sa Udrugom Inicijativa i MZOS</a:t>
            </a:r>
          </a:p>
          <a:p>
            <a:endParaRPr lang="hr-HR" dirty="0"/>
          </a:p>
        </p:txBody>
      </p:sp>
      <p:pic>
        <p:nvPicPr>
          <p:cNvPr id="4" name="Slika 3" descr="http://ss-turisticko-ugostiteljska-si.skole.hr/upload/ss-turisticko-ugostiteljska-si/album/137/large_img_84781.jpg"/>
          <p:cNvPicPr/>
          <p:nvPr/>
        </p:nvPicPr>
        <p:blipFill>
          <a:blip r:embed="rId2" cstate="print"/>
          <a:srcRect/>
          <a:stretch>
            <a:fillRect/>
          </a:stretch>
        </p:blipFill>
        <p:spPr bwMode="auto">
          <a:xfrm>
            <a:off x="5930048" y="1228600"/>
            <a:ext cx="3254292" cy="2234005"/>
          </a:xfrm>
          <a:prstGeom prst="rect">
            <a:avLst/>
          </a:prstGeom>
          <a:noFill/>
          <a:ln w="9525">
            <a:noFill/>
            <a:miter lim="800000"/>
            <a:headEnd/>
            <a:tailEnd/>
          </a:ln>
        </p:spPr>
      </p:pic>
      <p:pic>
        <p:nvPicPr>
          <p:cNvPr id="5" name="Slika 4" descr="http://ss-turisticko-ugostiteljska-si.skole.hr/upload/ss-turisticko-ugostiteljska-si/album/137/large_img_84791.jpg"/>
          <p:cNvPicPr/>
          <p:nvPr/>
        </p:nvPicPr>
        <p:blipFill>
          <a:blip r:embed="rId3" cstate="print"/>
          <a:srcRect/>
          <a:stretch>
            <a:fillRect/>
          </a:stretch>
        </p:blipFill>
        <p:spPr bwMode="auto">
          <a:xfrm>
            <a:off x="8131827" y="2738221"/>
            <a:ext cx="3236495" cy="2385806"/>
          </a:xfrm>
          <a:prstGeom prst="rect">
            <a:avLst/>
          </a:prstGeom>
          <a:noFill/>
          <a:ln w="9525">
            <a:noFill/>
            <a:miter lim="800000"/>
            <a:headEnd/>
            <a:tailEnd/>
          </a:ln>
        </p:spPr>
      </p:pic>
      <p:pic>
        <p:nvPicPr>
          <p:cNvPr id="6" name="Slika 5" descr="http://ss-turisticko-ugostiteljska-si.skole.hr/upload/ss-turisticko-ugostiteljska-si/album/137/large_img_84785.jpg"/>
          <p:cNvPicPr/>
          <p:nvPr/>
        </p:nvPicPr>
        <p:blipFill>
          <a:blip r:embed="rId4" cstate="print"/>
          <a:srcRect/>
          <a:stretch>
            <a:fillRect/>
          </a:stretch>
        </p:blipFill>
        <p:spPr bwMode="auto">
          <a:xfrm>
            <a:off x="5593492" y="3306625"/>
            <a:ext cx="2865926" cy="2418672"/>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7067" y="314725"/>
            <a:ext cx="8534400" cy="1507067"/>
          </a:xfrm>
        </p:spPr>
        <p:txBody>
          <a:bodyPr/>
          <a:lstStyle/>
          <a:p>
            <a:r>
              <a:rPr lang="hr-HR" dirty="0" smtClean="0"/>
              <a:t>eu projekt – molekularna gastronomija</a:t>
            </a:r>
            <a:endParaRPr lang="hr-HR" dirty="0"/>
          </a:p>
        </p:txBody>
      </p:sp>
      <p:sp>
        <p:nvSpPr>
          <p:cNvPr id="3" name="Rezervirano mjesto sadržaja 2"/>
          <p:cNvSpPr>
            <a:spLocks noGrp="1"/>
          </p:cNvSpPr>
          <p:nvPr>
            <p:ph idx="1"/>
          </p:nvPr>
        </p:nvSpPr>
        <p:spPr>
          <a:xfrm>
            <a:off x="663191" y="2052145"/>
            <a:ext cx="8534400" cy="3615267"/>
          </a:xfrm>
        </p:spPr>
        <p:txBody>
          <a:bodyPr>
            <a:normAutofit lnSpcReduction="10000"/>
          </a:bodyPr>
          <a:lstStyle/>
          <a:p>
            <a:r>
              <a:rPr lang="hr-HR" dirty="0" smtClean="0"/>
              <a:t>MG podrazumijeva promjenu teksture jela promjenom molekularnog sastava</a:t>
            </a:r>
          </a:p>
          <a:p>
            <a:r>
              <a:rPr lang="hr-HR" dirty="0" smtClean="0"/>
              <a:t>projekt je realiziran uz potporu društva HRVATSKO-MAKEDONSKA TANGENTA za skupinu učenika iz </a:t>
            </a:r>
            <a:r>
              <a:rPr lang="hr-HR" dirty="0" err="1" smtClean="0"/>
              <a:t>Gevgelije</a:t>
            </a:r>
            <a:r>
              <a:rPr lang="hr-HR" dirty="0" smtClean="0"/>
              <a:t> </a:t>
            </a:r>
          </a:p>
          <a:p>
            <a:r>
              <a:rPr lang="hr-HR" dirty="0" smtClean="0"/>
              <a:t>trajao je dva tjedna (teorija, vježbe, samostalni rad, kviz, prezentiranje projekta javnosti) </a:t>
            </a:r>
          </a:p>
          <a:p>
            <a:r>
              <a:rPr lang="hr-HR" dirty="0" smtClean="0"/>
              <a:t>makedonski su učenici usvajali tehnike i vještine molekularne gastronomije u praktikumu naše škole</a:t>
            </a:r>
          </a:p>
          <a:p>
            <a:r>
              <a:rPr lang="hr-HR" dirty="0" smtClean="0"/>
              <a:t>projekt je od strane Nacionalne makedonske agencije za mobilnost proglašen najboljim za 2016. godinu</a:t>
            </a:r>
            <a:endParaRPr lang="hr-HR" dirty="0"/>
          </a:p>
        </p:txBody>
      </p:sp>
      <p:pic>
        <p:nvPicPr>
          <p:cNvPr id="4" name="Slika 3" descr="http://ss-turisticko-ugostiteljska-si.skole.hr/upload/ss-turisticko-ugostiteljska-si/album/75/large_img_49796.jpg"/>
          <p:cNvPicPr/>
          <p:nvPr/>
        </p:nvPicPr>
        <p:blipFill>
          <a:blip r:embed="rId2" cstate="print"/>
          <a:srcRect/>
          <a:stretch>
            <a:fillRect/>
          </a:stretch>
        </p:blipFill>
        <p:spPr bwMode="auto">
          <a:xfrm>
            <a:off x="9071811" y="457201"/>
            <a:ext cx="2170426" cy="2695072"/>
          </a:xfrm>
          <a:prstGeom prst="rect">
            <a:avLst/>
          </a:prstGeom>
          <a:noFill/>
          <a:ln w="9525">
            <a:noFill/>
            <a:miter lim="800000"/>
            <a:headEnd/>
            <a:tailEnd/>
          </a:ln>
        </p:spPr>
      </p:pic>
      <p:pic>
        <p:nvPicPr>
          <p:cNvPr id="5" name="Slika 4" descr="http://ss-turisticko-ugostiteljska-si.skole.hr/upload/ss-turisticko-ugostiteljska-si/album/75/large_img_49797.jpg"/>
          <p:cNvPicPr/>
          <p:nvPr/>
        </p:nvPicPr>
        <p:blipFill>
          <a:blip r:embed="rId3" cstate="print"/>
          <a:srcRect/>
          <a:stretch>
            <a:fillRect/>
          </a:stretch>
        </p:blipFill>
        <p:spPr bwMode="auto">
          <a:xfrm>
            <a:off x="8901959" y="4673077"/>
            <a:ext cx="2510129" cy="1719486"/>
          </a:xfrm>
          <a:prstGeom prst="rect">
            <a:avLst/>
          </a:prstGeom>
          <a:noFill/>
          <a:ln w="9525">
            <a:noFill/>
            <a:miter lim="800000"/>
            <a:headEnd/>
            <a:tailEnd/>
          </a:ln>
        </p:spPr>
      </p:pic>
      <p:pic>
        <p:nvPicPr>
          <p:cNvPr id="6" name="Slika 5" descr="Image result for slike molekularne gastronomije tuš šibenik"/>
          <p:cNvPicPr/>
          <p:nvPr/>
        </p:nvPicPr>
        <p:blipFill>
          <a:blip r:embed="rId4" cstate="print"/>
          <a:srcRect/>
          <a:stretch>
            <a:fillRect/>
          </a:stretch>
        </p:blipFill>
        <p:spPr bwMode="auto">
          <a:xfrm>
            <a:off x="8983945" y="2692715"/>
            <a:ext cx="2346158" cy="2334126"/>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79108" y="518326"/>
            <a:ext cx="6835525" cy="1082842"/>
          </a:xfrm>
        </p:spPr>
        <p:txBody>
          <a:bodyPr>
            <a:normAutofit fontScale="90000"/>
          </a:bodyPr>
          <a:lstStyle/>
          <a:p>
            <a:r>
              <a:rPr lang="hr-HR" dirty="0" smtClean="0"/>
              <a:t>… nove molekule, isti okus …</a:t>
            </a:r>
            <a:endParaRPr lang="hr-HR" dirty="0"/>
          </a:p>
        </p:txBody>
      </p:sp>
      <p:pic>
        <p:nvPicPr>
          <p:cNvPr id="4" name="Rezervirano mjesto sadržaja 3" descr="http://ss-turisticko-ugostiteljska-si.skole.hr/upload/ss-turisticko-ugostiteljska-si/album/75/large_img_49789.jpg"/>
          <p:cNvPicPr>
            <a:picLocks noGrp="1"/>
          </p:cNvPicPr>
          <p:nvPr>
            <p:ph idx="1"/>
          </p:nvPr>
        </p:nvPicPr>
        <p:blipFill>
          <a:blip r:embed="rId2" cstate="print"/>
          <a:srcRect/>
          <a:stretch>
            <a:fillRect/>
          </a:stretch>
        </p:blipFill>
        <p:spPr bwMode="auto">
          <a:xfrm>
            <a:off x="830180" y="1715399"/>
            <a:ext cx="2959768" cy="2201777"/>
          </a:xfrm>
          <a:prstGeom prst="rect">
            <a:avLst/>
          </a:prstGeom>
          <a:noFill/>
          <a:ln w="9525">
            <a:noFill/>
            <a:miter lim="800000"/>
            <a:headEnd/>
            <a:tailEnd/>
          </a:ln>
        </p:spPr>
      </p:pic>
      <p:pic>
        <p:nvPicPr>
          <p:cNvPr id="7" name="Slika 6" descr="http://ss-turisticko-ugostiteljska-si.skole.hr/upload/ss-turisticko-ugostiteljska-si/album/75/large_img_49786.jpg"/>
          <p:cNvPicPr/>
          <p:nvPr/>
        </p:nvPicPr>
        <p:blipFill>
          <a:blip r:embed="rId3" cstate="print"/>
          <a:srcRect/>
          <a:stretch>
            <a:fillRect/>
          </a:stretch>
        </p:blipFill>
        <p:spPr bwMode="auto">
          <a:xfrm>
            <a:off x="3674897" y="1655242"/>
            <a:ext cx="3243262" cy="2261936"/>
          </a:xfrm>
          <a:prstGeom prst="rect">
            <a:avLst/>
          </a:prstGeom>
          <a:noFill/>
          <a:ln w="9525">
            <a:noFill/>
            <a:miter lim="800000"/>
            <a:headEnd/>
            <a:tailEnd/>
          </a:ln>
        </p:spPr>
      </p:pic>
      <p:pic>
        <p:nvPicPr>
          <p:cNvPr id="8" name="Slika 7" descr="Image result for slike molekularne gastronomije tuš šibenik"/>
          <p:cNvPicPr/>
          <p:nvPr/>
        </p:nvPicPr>
        <p:blipFill>
          <a:blip r:embed="rId4" cstate="print"/>
          <a:srcRect/>
          <a:stretch>
            <a:fillRect/>
          </a:stretch>
        </p:blipFill>
        <p:spPr bwMode="auto">
          <a:xfrm>
            <a:off x="6906127" y="1607116"/>
            <a:ext cx="4042611" cy="2707104"/>
          </a:xfrm>
          <a:prstGeom prst="rect">
            <a:avLst/>
          </a:prstGeom>
          <a:noFill/>
          <a:ln w="9525">
            <a:noFill/>
            <a:miter lim="800000"/>
            <a:headEnd/>
            <a:tailEnd/>
          </a:ln>
        </p:spPr>
      </p:pic>
      <p:pic>
        <p:nvPicPr>
          <p:cNvPr id="9" name="Slika 8" descr="http://www.sibenik.in/upload/novosti/2015/10/2015-10-14/49261/img1602.JPG"/>
          <p:cNvPicPr/>
          <p:nvPr/>
        </p:nvPicPr>
        <p:blipFill>
          <a:blip r:embed="rId5" cstate="print"/>
          <a:srcRect/>
          <a:stretch>
            <a:fillRect/>
          </a:stretch>
        </p:blipFill>
        <p:spPr bwMode="auto">
          <a:xfrm>
            <a:off x="661738" y="3255441"/>
            <a:ext cx="3320717" cy="2767262"/>
          </a:xfrm>
          <a:prstGeom prst="rect">
            <a:avLst/>
          </a:prstGeom>
          <a:noFill/>
          <a:ln w="9525">
            <a:noFill/>
            <a:miter lim="800000"/>
            <a:headEnd/>
            <a:tailEnd/>
          </a:ln>
        </p:spPr>
      </p:pic>
      <p:pic>
        <p:nvPicPr>
          <p:cNvPr id="10" name="Slika 9" descr="http://www.sibenik.in/upload/novosti/2015/10/2015-10-14/49261/img1621.JPG"/>
          <p:cNvPicPr/>
          <p:nvPr/>
        </p:nvPicPr>
        <p:blipFill>
          <a:blip r:embed="rId6" cstate="print"/>
          <a:srcRect/>
          <a:stretch>
            <a:fillRect/>
          </a:stretch>
        </p:blipFill>
        <p:spPr bwMode="auto">
          <a:xfrm>
            <a:off x="3789946" y="3700609"/>
            <a:ext cx="3681666" cy="2141621"/>
          </a:xfrm>
          <a:prstGeom prst="rect">
            <a:avLst/>
          </a:prstGeom>
          <a:noFill/>
          <a:ln w="9525">
            <a:noFill/>
            <a:miter lim="800000"/>
            <a:headEnd/>
            <a:tailEnd/>
          </a:ln>
        </p:spPr>
      </p:pic>
      <p:pic>
        <p:nvPicPr>
          <p:cNvPr id="11" name="Slika 10" descr="Image result for slike molekularne gastronomije tuš šibenik"/>
          <p:cNvPicPr/>
          <p:nvPr/>
        </p:nvPicPr>
        <p:blipFill>
          <a:blip r:embed="rId7" cstate="print"/>
          <a:srcRect/>
          <a:stretch>
            <a:fillRect/>
          </a:stretch>
        </p:blipFill>
        <p:spPr bwMode="auto">
          <a:xfrm>
            <a:off x="7062536" y="4270796"/>
            <a:ext cx="3380875" cy="2124887"/>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76726" y="136049"/>
            <a:ext cx="8534400" cy="1507067"/>
          </a:xfrm>
        </p:spPr>
        <p:txBody>
          <a:bodyPr/>
          <a:lstStyle/>
          <a:p>
            <a:pPr algn="ctr"/>
            <a:r>
              <a:rPr lang="hr-HR" dirty="0" smtClean="0"/>
              <a:t>projekti u najavi</a:t>
            </a:r>
            <a:endParaRPr lang="hr-HR" dirty="0"/>
          </a:p>
        </p:txBody>
      </p:sp>
      <p:sp>
        <p:nvSpPr>
          <p:cNvPr id="3" name="Rezervirano mjesto sadržaja 2"/>
          <p:cNvSpPr>
            <a:spLocks noGrp="1"/>
          </p:cNvSpPr>
          <p:nvPr>
            <p:ph idx="1"/>
          </p:nvPr>
        </p:nvSpPr>
        <p:spPr>
          <a:xfrm>
            <a:off x="684212" y="685800"/>
            <a:ext cx="8628230" cy="3934326"/>
          </a:xfrm>
        </p:spPr>
        <p:txBody>
          <a:bodyPr/>
          <a:lstStyle/>
          <a:p>
            <a:pPr>
              <a:buFont typeface="Wingdings" pitchFamily="2" charset="2"/>
              <a:buChar char="v"/>
            </a:pPr>
            <a:r>
              <a:rPr lang="hr-HR" dirty="0" smtClean="0"/>
              <a:t>trenutno smo u projektu </a:t>
            </a:r>
            <a:r>
              <a:rPr lang="hr-HR" b="1" dirty="0" smtClean="0"/>
              <a:t>KULINARSKI VREMEPLOV</a:t>
            </a:r>
            <a:r>
              <a:rPr lang="hr-HR" dirty="0" smtClean="0"/>
              <a:t>: od antike do danas; partner Muzej grada Šibenika</a:t>
            </a:r>
          </a:p>
          <a:p>
            <a:pPr>
              <a:buFont typeface="Wingdings" pitchFamily="2" charset="2"/>
              <a:buChar char="v"/>
            </a:pPr>
            <a:r>
              <a:rPr lang="hr-HR" dirty="0" smtClean="0"/>
              <a:t>uskoro počinje projekt u suradnji sa LAGUR-om GALEB i Oceanografskim Institutom iz Splita: </a:t>
            </a:r>
            <a:r>
              <a:rPr lang="hr-HR" b="1" dirty="0" smtClean="0"/>
              <a:t>Jesti zdravo, a sa dna hranidbenog lanca</a:t>
            </a:r>
            <a:endParaRPr lang="hr-HR" b="1" dirty="0"/>
          </a:p>
        </p:txBody>
      </p:sp>
      <p:pic>
        <p:nvPicPr>
          <p:cNvPr id="4" name="Slika 3" descr="Image result for riba na tanjuru slike"/>
          <p:cNvPicPr/>
          <p:nvPr/>
        </p:nvPicPr>
        <p:blipFill>
          <a:blip r:embed="rId2" cstate="print"/>
          <a:srcRect/>
          <a:stretch>
            <a:fillRect/>
          </a:stretch>
        </p:blipFill>
        <p:spPr bwMode="auto">
          <a:xfrm>
            <a:off x="3741820" y="3443652"/>
            <a:ext cx="2177716" cy="1503948"/>
          </a:xfrm>
          <a:prstGeom prst="rect">
            <a:avLst/>
          </a:prstGeom>
          <a:noFill/>
          <a:ln w="9525">
            <a:noFill/>
            <a:miter lim="800000"/>
            <a:headEnd/>
            <a:tailEnd/>
          </a:ln>
        </p:spPr>
      </p:pic>
      <p:pic>
        <p:nvPicPr>
          <p:cNvPr id="6" name="Slika 5" descr="Image result for slika kozice"/>
          <p:cNvPicPr/>
          <p:nvPr/>
        </p:nvPicPr>
        <p:blipFill>
          <a:blip r:embed="rId3" cstate="print"/>
          <a:srcRect/>
          <a:stretch>
            <a:fillRect/>
          </a:stretch>
        </p:blipFill>
        <p:spPr bwMode="auto">
          <a:xfrm>
            <a:off x="5730186" y="3799856"/>
            <a:ext cx="2399799" cy="1431758"/>
          </a:xfrm>
          <a:prstGeom prst="rect">
            <a:avLst/>
          </a:prstGeom>
          <a:noFill/>
          <a:ln w="9525">
            <a:noFill/>
            <a:miter lim="800000"/>
            <a:headEnd/>
            <a:tailEnd/>
          </a:ln>
        </p:spPr>
      </p:pic>
      <p:pic>
        <p:nvPicPr>
          <p:cNvPr id="7" name="Slika 6" descr="Image result for riba luc"/>
          <p:cNvPicPr/>
          <p:nvPr/>
        </p:nvPicPr>
        <p:blipFill>
          <a:blip r:embed="rId4" cstate="print"/>
          <a:srcRect/>
          <a:stretch>
            <a:fillRect/>
          </a:stretch>
        </p:blipFill>
        <p:spPr bwMode="auto">
          <a:xfrm>
            <a:off x="7490232" y="4507999"/>
            <a:ext cx="2461963" cy="1323756"/>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10640" y="230642"/>
            <a:ext cx="8534400" cy="1507067"/>
          </a:xfrm>
        </p:spPr>
        <p:txBody>
          <a:bodyPr/>
          <a:lstStyle/>
          <a:p>
            <a:pPr algn="ctr"/>
            <a:r>
              <a:rPr lang="hr-HR" dirty="0" smtClean="0"/>
              <a:t>... </a:t>
            </a:r>
            <a:r>
              <a:rPr lang="hr-HR" smtClean="0"/>
              <a:t>prava </a:t>
            </a:r>
            <a:r>
              <a:rPr lang="hr-HR" dirty="0" smtClean="0"/>
              <a:t>kruna </a:t>
            </a:r>
            <a:r>
              <a:rPr lang="hr-HR" smtClean="0"/>
              <a:t>našeg </a:t>
            </a:r>
            <a:r>
              <a:rPr lang="hr-HR" smtClean="0"/>
              <a:t>rada – vidjeti ih u svijetu rada </a:t>
            </a:r>
            <a:r>
              <a:rPr lang="hr-HR" dirty="0" smtClean="0"/>
              <a:t>… </a:t>
            </a:r>
            <a:endParaRPr lang="hr-HR" dirty="0"/>
          </a:p>
        </p:txBody>
      </p:sp>
      <p:sp>
        <p:nvSpPr>
          <p:cNvPr id="3" name="Rezervirano mjesto sadržaja 2"/>
          <p:cNvSpPr>
            <a:spLocks noGrp="1"/>
          </p:cNvSpPr>
          <p:nvPr>
            <p:ph idx="1"/>
          </p:nvPr>
        </p:nvSpPr>
        <p:spPr>
          <a:xfrm>
            <a:off x="841157" y="1502910"/>
            <a:ext cx="10132177" cy="3615267"/>
          </a:xfrm>
        </p:spPr>
        <p:txBody>
          <a:bodyPr/>
          <a:lstStyle/>
          <a:p>
            <a:pPr marL="0" indent="0">
              <a:buNone/>
            </a:pPr>
            <a:endParaRPr lang="hr-HR" dirty="0" smtClean="0"/>
          </a:p>
          <a:p>
            <a:r>
              <a:rPr lang="hr-HR" b="1" dirty="0" smtClean="0"/>
              <a:t>Petar Vunić i Tomislav Bilić </a:t>
            </a:r>
            <a:r>
              <a:rPr lang="hr-HR" dirty="0" smtClean="0"/>
              <a:t>– rade u konobi Boba,koja je predložena za Michelin zvijezdicu; vlasnik je također bivši učenik Turističko-ugostiteljske škole Šibenik</a:t>
            </a:r>
          </a:p>
          <a:p>
            <a:r>
              <a:rPr lang="hr-HR" b="1" dirty="0"/>
              <a:t>Grgo Bačelić i Jakov Ujaković</a:t>
            </a:r>
            <a:r>
              <a:rPr lang="hr-HR" dirty="0"/>
              <a:t>– rade u konobi Pelegrini, nakon što je tri godine zaredom nosio laskavu titulu najboljeg restorana, odnedavno nosi i </a:t>
            </a:r>
            <a:r>
              <a:rPr lang="hr-HR" dirty="0" err="1"/>
              <a:t>Michelin</a:t>
            </a:r>
            <a:r>
              <a:rPr lang="hr-HR" dirty="0"/>
              <a:t> </a:t>
            </a:r>
            <a:r>
              <a:rPr lang="hr-HR" dirty="0" err="1" smtClean="0"/>
              <a:t>zvijezdicu</a:t>
            </a:r>
            <a:endParaRPr lang="hr-HR" dirty="0" smtClean="0"/>
          </a:p>
          <a:p>
            <a:pPr>
              <a:buFont typeface="Wingdings" pitchFamily="2" charset="2"/>
              <a:buChar char="v"/>
            </a:pPr>
            <a:r>
              <a:rPr lang="hr-HR" i="1" dirty="0" smtClean="0"/>
              <a:t>CHEF'S STAGE 2019.</a:t>
            </a:r>
            <a:endParaRPr lang="hr-HR" i="1" dirty="0"/>
          </a:p>
          <a:p>
            <a:endParaRPr lang="hr-HR" dirty="0" smtClean="0"/>
          </a:p>
          <a:p>
            <a:endParaRPr lang="hr-HR" b="1" dirty="0"/>
          </a:p>
        </p:txBody>
      </p:sp>
      <p:pic>
        <p:nvPicPr>
          <p:cNvPr id="4" name="Slika 3" descr="http://ss-turisticko-ugostiteljska-si.skole.hr/upload/ss-turisticko-ugostiteljska-si/images/newsimg/840/GRGO_BACELIC.jpg"/>
          <p:cNvPicPr/>
          <p:nvPr/>
        </p:nvPicPr>
        <p:blipFill>
          <a:blip r:embed="rId2" cstate="print"/>
          <a:srcRect/>
          <a:stretch>
            <a:fillRect/>
          </a:stretch>
        </p:blipFill>
        <p:spPr bwMode="auto">
          <a:xfrm>
            <a:off x="4644189" y="3717758"/>
            <a:ext cx="5077327" cy="2610853"/>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0910" y="475735"/>
            <a:ext cx="8492402" cy="2971801"/>
          </a:xfrm>
        </p:spPr>
        <p:txBody>
          <a:bodyPr/>
          <a:lstStyle/>
          <a:p>
            <a:r>
              <a:rPr lang="hr-HR" dirty="0" smtClean="0"/>
              <a:t>Hvala na pozornosti!!! </a:t>
            </a:r>
            <a:r>
              <a:rPr lang="hr-HR" dirty="0" smtClean="0">
                <a:sym typeface="Wingdings" panose="05000000000000000000" pitchFamily="2" charset="2"/>
              </a:rPr>
              <a:t></a:t>
            </a:r>
            <a:br>
              <a:rPr lang="hr-HR" dirty="0" smtClean="0">
                <a:sym typeface="Wingdings" panose="05000000000000000000" pitchFamily="2" charset="2"/>
              </a:rPr>
            </a:br>
            <a:endParaRPr lang="hr-HR" dirty="0"/>
          </a:p>
        </p:txBody>
      </p:sp>
      <p:sp>
        <p:nvSpPr>
          <p:cNvPr id="3" name="Subtitle 2"/>
          <p:cNvSpPr>
            <a:spLocks noGrp="1"/>
          </p:cNvSpPr>
          <p:nvPr>
            <p:ph type="subTitle" idx="1"/>
          </p:nvPr>
        </p:nvSpPr>
        <p:spPr>
          <a:xfrm>
            <a:off x="2401802" y="3674077"/>
            <a:ext cx="6400800" cy="1947333"/>
          </a:xfrm>
        </p:spPr>
        <p:txBody>
          <a:bodyPr/>
          <a:lstStyle/>
          <a:p>
            <a:pPr algn="ctr"/>
            <a:r>
              <a:rPr lang="hr-HR" dirty="0" smtClean="0"/>
              <a:t>„Kad zapustiš rad, iščeznut će ti vještine”</a:t>
            </a:r>
          </a:p>
          <a:p>
            <a:pPr algn="ctr"/>
            <a:r>
              <a:rPr lang="hr-HR" dirty="0" smtClean="0"/>
              <a:t>- kineska poslovica-</a:t>
            </a:r>
            <a:endParaRPr lang="hr-HR" dirty="0"/>
          </a:p>
        </p:txBody>
      </p:sp>
      <p:sp>
        <p:nvSpPr>
          <p:cNvPr id="4" name="Title 1"/>
          <p:cNvSpPr txBox="1">
            <a:spLocks/>
          </p:cNvSpPr>
          <p:nvPr/>
        </p:nvSpPr>
        <p:spPr>
          <a:xfrm>
            <a:off x="3715737" y="249194"/>
            <a:ext cx="8001000" cy="2971801"/>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r-HR" dirty="0" smtClean="0">
                <a:sym typeface="Wingdings" panose="05000000000000000000" pitchFamily="2" charset="2"/>
              </a:rPr>
              <a:t/>
            </a:r>
            <a:br>
              <a:rPr lang="hr-HR" dirty="0" smtClean="0">
                <a:sym typeface="Wingdings" panose="05000000000000000000" pitchFamily="2" charset="2"/>
              </a:rPr>
            </a:br>
            <a:r>
              <a:rPr lang="hr-HR" sz="1400" dirty="0" smtClean="0">
                <a:sym typeface="Wingdings" panose="05000000000000000000" pitchFamily="2" charset="2"/>
              </a:rPr>
              <a:t>ravnateljica: senka Dodig, dipl. oec. </a:t>
            </a:r>
            <a:endParaRPr lang="hr-HR" sz="1400" dirty="0"/>
          </a:p>
        </p:txBody>
      </p:sp>
    </p:spTree>
    <p:extLst>
      <p:ext uri="{BB962C8B-B14F-4D97-AF65-F5344CB8AC3E}">
        <p14:creationId xmlns:p14="http://schemas.microsoft.com/office/powerpoint/2010/main" val="3064529325"/>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1003</TotalTime>
  <Words>995</Words>
  <Application>Microsoft Office PowerPoint</Application>
  <PresentationFormat>Widescreen</PresentationFormat>
  <Paragraphs>109</Paragraphs>
  <Slides>28</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Century Gothic</vt:lpstr>
      <vt:lpstr>Tahoma</vt:lpstr>
      <vt:lpstr>Wingdings</vt:lpstr>
      <vt:lpstr>Wingdings 3</vt:lpstr>
      <vt:lpstr>Slice</vt:lpstr>
      <vt:lpstr>TURISTIČKO-UGOSTITELJSKA ŠKOLA ŠIBENIK  - primošten, travanj 2019. uhsr</vt:lpstr>
      <vt:lpstr>INFO</vt:lpstr>
      <vt:lpstr>Tko smo? </vt:lpstr>
      <vt:lpstr>Trudimo se uraditi cijelu vreću zadataka, od usađivanja moralih vrijednosti, socijalnih vještina do stručnih kompetencija, samo onaj $ nekako izmiče – zvuči poznato?!</vt:lpstr>
      <vt:lpstr>Koje programe upisujemo?</vt:lpstr>
      <vt:lpstr>KOLIKO NAS IMA?</vt:lpstr>
      <vt:lpstr>  MALA ILI VELIKA ŠKOLA? </vt:lpstr>
      <vt:lpstr>Rotam sine qua non</vt:lpstr>
      <vt:lpstr>OK!!</vt:lpstr>
      <vt:lpstr>Što radimo? </vt:lpstr>
      <vt:lpstr>… a sada ozbiljno …</vt:lpstr>
      <vt:lpstr>… školske aktivnosti …</vt:lpstr>
      <vt:lpstr>...ŠKOLSKE AKTIVNOSTI …</vt:lpstr>
      <vt:lpstr>tuš talent show</vt:lpstr>
      <vt:lpstr>… A TU JE I MIKSER ...</vt:lpstr>
      <vt:lpstr>… NATJECANJA …</vt:lpstr>
      <vt:lpstr>… ponosni na…</vt:lpstr>
      <vt:lpstr>… ponosni na …</vt:lpstr>
      <vt:lpstr>… ponosni na …</vt:lpstr>
      <vt:lpstr>… ponosni na …</vt:lpstr>
      <vt:lpstr>učenici tuš-A POSLUŽIVALI NORVEŠKI KRALJEVSKI PAR</vt:lpstr>
      <vt:lpstr>projekt s perspektivom</vt:lpstr>
      <vt:lpstr>eu projekti</vt:lpstr>
      <vt:lpstr>eu projekt – molekularna gastronomija</vt:lpstr>
      <vt:lpstr>… nove molekule, isti okus …</vt:lpstr>
      <vt:lpstr>projekti u najavi</vt:lpstr>
      <vt:lpstr>... prava kruna našeg rada – vidjeti ih u svijetu rada … </vt:lpstr>
      <vt:lpstr>Hvala na pozornosti!!! 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TURISTIČKO-UGOSTITELJSKA ŠKOLA ŠIBENIK</dc:title>
  <dc:creator>Senka Dodig</dc:creator>
  <cp:lastModifiedBy>Senka Dodig</cp:lastModifiedBy>
  <cp:revision>164</cp:revision>
  <dcterms:created xsi:type="dcterms:W3CDTF">2019-04-02T09:57:26Z</dcterms:created>
  <dcterms:modified xsi:type="dcterms:W3CDTF">2019-04-08T15:03:30Z</dcterms:modified>
</cp:coreProperties>
</file>