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9" autoAdjust="0"/>
    <p:restoredTop sz="94660"/>
  </p:normalViewPr>
  <p:slideViewPr>
    <p:cSldViewPr snapToGrid="0">
      <p:cViewPr varScale="1">
        <p:scale>
          <a:sx n="49" d="100"/>
          <a:sy n="49" d="100"/>
        </p:scale>
        <p:origin x="5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71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99211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5101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4927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082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7439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7068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1398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6001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69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712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32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005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6331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396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419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157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0BA9BA3-F09E-4818-9170-80F6779DE4CD}" type="datetimeFigureOut">
              <a:rPr lang="hr-HR" smtClean="0"/>
              <a:t>11.2.2019.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FE52C-2F2A-47B4-A436-66C7F0AAF47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3036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6000" dirty="0" smtClean="0"/>
              <a:t>Upotreba umjetničkog djela u nastavnoj obradi etičkog pristupa životinjama</a:t>
            </a:r>
            <a:endParaRPr lang="hr-HR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636483"/>
          </a:xfrm>
        </p:spPr>
        <p:txBody>
          <a:bodyPr>
            <a:normAutofit/>
          </a:bodyPr>
          <a:lstStyle/>
          <a:p>
            <a:pPr algn="r"/>
            <a:r>
              <a:rPr lang="hr-HR" dirty="0" smtClean="0"/>
              <a:t>Josip Guć</a:t>
            </a:r>
          </a:p>
          <a:p>
            <a:pPr algn="r"/>
            <a:r>
              <a:rPr lang="hr-HR" dirty="0" smtClean="0"/>
              <a:t>Centar za integrativnu bioetiku</a:t>
            </a:r>
            <a:endParaRPr lang="hr-HR" dirty="0"/>
          </a:p>
          <a:p>
            <a:pPr algn="r"/>
            <a:r>
              <a:rPr lang="hr-HR" dirty="0" smtClean="0"/>
              <a:t>Filozofski fakultet sveučilišta u splitu</a:t>
            </a:r>
          </a:p>
          <a:p>
            <a:pPr algn="r"/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61113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Životinja-stroj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93858" y="1853248"/>
            <a:ext cx="5780816" cy="44030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dirty="0" smtClean="0"/>
              <a:t>»... </a:t>
            </a:r>
            <a:r>
              <a:rPr lang="hr-HR" sz="2000" dirty="0"/>
              <a:t>čemu žaliti životinju? Ono što vam izgleda kao cviljenje nije ništa drugo do škripa kotačića u mehanizmu.« (Malebranche</a:t>
            </a:r>
            <a:r>
              <a:rPr lang="hr-HR" sz="2000" dirty="0" smtClean="0"/>
              <a:t>)</a:t>
            </a:r>
          </a:p>
          <a:p>
            <a:pPr marL="0" indent="0" algn="just">
              <a:buNone/>
            </a:pPr>
            <a:endParaRPr lang="hr-HR" sz="2000" dirty="0"/>
          </a:p>
          <a:p>
            <a:pPr marL="0" indent="0" algn="just">
              <a:buNone/>
            </a:pPr>
            <a:r>
              <a:rPr lang="hr-HR" sz="2000" dirty="0" smtClean="0"/>
              <a:t>»... </a:t>
            </a:r>
            <a:r>
              <a:rPr lang="hr-HR" sz="2000" dirty="0"/>
              <a:t>grubijani uhvate tog psa, koji nevjerojatno nadmašuje čovjeka u prijateljstvu, prikuju ga za stol i isjeku živog radi toga da ti pokažu njegovu utrobu. I ti otkrivaš u njemu iste organe koje sam imaš. Odgovori mi sada, strojaru, je li priroda dala toj životinji sve opruge osjeta zato da ne bi osjećala?« (Voltaire</a:t>
            </a:r>
            <a:r>
              <a:rPr lang="hr-HR" sz="2000" dirty="0" smtClean="0"/>
              <a:t>)</a:t>
            </a:r>
            <a:endParaRPr lang="hr-HR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82584" y="2633064"/>
            <a:ext cx="4395788" cy="304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7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Bioetička rehabilitacija tjelesnosti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983979" cy="4195763"/>
          </a:xfrm>
        </p:spPr>
        <p:txBody>
          <a:bodyPr>
            <a:normAutofit/>
          </a:bodyPr>
          <a:lstStyle/>
          <a:p>
            <a:r>
              <a:rPr lang="hr-HR" sz="2000" dirty="0" smtClean="0"/>
              <a:t>Svestrano čovjekovo samoostvarivanje</a:t>
            </a:r>
          </a:p>
          <a:p>
            <a:r>
              <a:rPr lang="hr-HR" sz="2000" dirty="0" smtClean="0"/>
              <a:t>Tijelo kao tamnica duše</a:t>
            </a:r>
          </a:p>
          <a:p>
            <a:r>
              <a:rPr lang="hr-HR" sz="2000" dirty="0" smtClean="0"/>
              <a:t>Ranjivost – otkrivanje tjelesnog u ugrozi</a:t>
            </a:r>
          </a:p>
          <a:p>
            <a:endParaRPr lang="hr-HR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66893" y="1754049"/>
            <a:ext cx="2926193" cy="404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4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Kiklop ljudožder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074" y="2060575"/>
            <a:ext cx="6348549" cy="41957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r-HR" sz="2000" dirty="0" smtClean="0"/>
              <a:t>»Deset </a:t>
            </a:r>
            <a:r>
              <a:rPr lang="hr-HR" sz="2000" dirty="0"/>
              <a:t>prstiju mesnatih, kobasičastih. Melkior upravo zarezao svoju kobasicu, ali je pomiluje, odustane od klanja zbog tih Kurtovih prstiju na stolu. I ponovno se javi ideja o ljudožderima, o tijelu upropastitelju koje može izazvati apetit u drugom tijelu i poslužiti mu kao jelo</a:t>
            </a:r>
            <a:r>
              <a:rPr lang="hr-HR" sz="2000" dirty="0" smtClean="0"/>
              <a:t>.«</a:t>
            </a:r>
          </a:p>
          <a:p>
            <a:pPr algn="just"/>
            <a:endParaRPr lang="hr-HR" sz="2000" dirty="0"/>
          </a:p>
          <a:p>
            <a:pPr algn="just"/>
            <a:r>
              <a:rPr lang="hr-HR" sz="2000" i="1" dirty="0" smtClean="0"/>
              <a:t>čovjetina</a:t>
            </a:r>
            <a:r>
              <a:rPr lang="hr-HR" sz="2000" dirty="0" smtClean="0"/>
              <a:t> – jezična manipulacija</a:t>
            </a:r>
          </a:p>
          <a:p>
            <a:pPr algn="just"/>
            <a:endParaRPr lang="hr-HR" sz="2000" dirty="0"/>
          </a:p>
          <a:p>
            <a:pPr marL="0" indent="0" algn="just">
              <a:buNone/>
            </a:pPr>
            <a:r>
              <a:rPr lang="hr-HR" sz="2000" dirty="0" smtClean="0"/>
              <a:t>»Jeste </a:t>
            </a:r>
            <a:r>
              <a:rPr lang="hr-HR" sz="2000" dirty="0"/>
              <a:t>li vi, gospodine, mrzili sva goveda od kojih ste jeli svoje beefsteake? – upita ga liječnik. – Kakvu ste to zlobu nosili u svome srcu prema onim mnogobrojnim životinjama čija su tijela prošla kroz vaše tijelo? Sjetite se samo onih malih pilića što su pijukali za svojom mamom... pa to su bila djeca!«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57211" y="2055813"/>
            <a:ext cx="3429414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Reakcija na strah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897" y="2060575"/>
            <a:ext cx="5199017" cy="4195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dirty="0" smtClean="0"/>
              <a:t>»Bojim </a:t>
            </a:r>
            <a:r>
              <a:rPr lang="hr-HR" sz="2000" dirty="0"/>
              <a:t>se </a:t>
            </a:r>
            <a:r>
              <a:rPr lang="hr-HR" sz="2000" i="1" dirty="0"/>
              <a:t>onoga sutra</a:t>
            </a:r>
            <a:r>
              <a:rPr lang="hr-HR" sz="2000" dirty="0"/>
              <a:t>, koje stvarno može otpočeti sutra, i u tome nema nikakve retorike. Bojim se naprosto za sebe, za svoj jadni život kao i svaki mrav kad predosjeća oluju, i kod toga ne misli ni na kakve tamo 'duhovne vrijednosti'. Svejedno mi je što će biti sa slikama, s knjigama, s umjetničkim kamenjem. Bojim se naprosto kao kokoš za svoju nezaštićenu glavu koja je za mene u času straha najveća kulturna vrednota, jer ona jedina misli što će biti sa mnom.«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69521" y="2184072"/>
            <a:ext cx="4395788" cy="357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Pitanja: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Kako ljudi obično reagiraju pred nadolazeću smrt?</a:t>
            </a:r>
          </a:p>
          <a:p>
            <a:r>
              <a:rPr lang="hr-HR" dirty="0" smtClean="0"/>
              <a:t>Može li čovjek drugačije postupiti?</a:t>
            </a:r>
          </a:p>
          <a:p>
            <a:r>
              <a:rPr lang="hr-HR" dirty="0" smtClean="0"/>
              <a:t>Što čovjek ima, a životinja nema ususret smrti?</a:t>
            </a:r>
          </a:p>
          <a:p>
            <a:r>
              <a:rPr lang="hr-HR" dirty="0" smtClean="0"/>
              <a:t>Idu li te razlike na korist ili na štetu čovjeku/životinji?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Svodi li se cijelo »životinjsko pitanje« na patnju/bol?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9279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Trumanov šou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49086" y="1959429"/>
            <a:ext cx="5408023" cy="4296909"/>
          </a:xfrm>
        </p:spPr>
        <p:txBody>
          <a:bodyPr>
            <a:normAutofit lnSpcReduction="10000"/>
          </a:bodyPr>
          <a:lstStyle/>
          <a:p>
            <a:r>
              <a:rPr lang="hr-HR" sz="2000" dirty="0" smtClean="0"/>
              <a:t>Peter Weir, 1998.</a:t>
            </a:r>
          </a:p>
          <a:p>
            <a:endParaRPr lang="hr-HR" sz="2000" dirty="0"/>
          </a:p>
          <a:p>
            <a:r>
              <a:rPr lang="hr-HR" sz="2000" dirty="0" smtClean="0"/>
              <a:t>zadovoljene životne potrebe</a:t>
            </a:r>
          </a:p>
          <a:p>
            <a:pPr marL="0" indent="0">
              <a:buNone/>
            </a:pPr>
            <a:endParaRPr lang="hr-HR" sz="2000" dirty="0" smtClean="0"/>
          </a:p>
          <a:p>
            <a:pPr marL="0" indent="0" algn="just">
              <a:buNone/>
            </a:pPr>
            <a:r>
              <a:rPr lang="hr-HR" sz="2000" dirty="0" smtClean="0"/>
              <a:t>»</a:t>
            </a:r>
            <a:r>
              <a:rPr lang="hr-HR" sz="2000" dirty="0"/>
              <a:t>Radi tako da čovječanstvo kako u tvojoj osobi, tako i u osobi svakoga drugoga svagda ujedno uzimaš kao svrhu, a nikada samo kao sredstvo</a:t>
            </a:r>
            <a:r>
              <a:rPr lang="hr-HR" sz="2000" dirty="0" smtClean="0"/>
              <a:t>.« (Kant)</a:t>
            </a:r>
          </a:p>
          <a:p>
            <a:endParaRPr lang="hr-HR" sz="2000" dirty="0"/>
          </a:p>
          <a:p>
            <a:r>
              <a:rPr lang="hr-HR" sz="2000" dirty="0" smtClean="0"/>
              <a:t>instrumentaliziran bez da to zna </a:t>
            </a:r>
          </a:p>
          <a:p>
            <a:r>
              <a:rPr lang="hr-HR" sz="2000" dirty="0" smtClean="0"/>
              <a:t>sposoban osvijestiti instrumentalizaciju</a:t>
            </a:r>
            <a:endParaRPr lang="hr-HR" sz="2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51956" y="2737577"/>
            <a:ext cx="4395788" cy="283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8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Stado.org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0432" y="2117443"/>
            <a:ext cx="4395787" cy="329824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2060" y="2056092"/>
            <a:ext cx="5566500" cy="4200245"/>
          </a:xfrm>
        </p:spPr>
        <p:txBody>
          <a:bodyPr>
            <a:normAutofit/>
          </a:bodyPr>
          <a:lstStyle/>
          <a:p>
            <a:r>
              <a:rPr lang="hr-HR" sz="2000" dirty="0" smtClean="0"/>
              <a:t>Siniša Labrović, 2005.</a:t>
            </a:r>
          </a:p>
          <a:p>
            <a:endParaRPr lang="hr-HR" sz="2000" dirty="0"/>
          </a:p>
          <a:p>
            <a:r>
              <a:rPr lang="hr-HR" sz="2000" dirty="0" smtClean="0"/>
              <a:t>ovce instrumentalizirane bez da to znaju</a:t>
            </a:r>
          </a:p>
          <a:p>
            <a:r>
              <a:rPr lang="hr-HR" sz="2000" dirty="0" smtClean="0"/>
              <a:t>nesposobne osvijestiti instrumentalizaciju</a:t>
            </a:r>
          </a:p>
          <a:p>
            <a:r>
              <a:rPr lang="hr-HR" sz="2000" dirty="0" smtClean="0"/>
              <a:t>zadovoljene su im životne potrebe</a:t>
            </a:r>
          </a:p>
          <a:p>
            <a:endParaRPr lang="hr-HR" sz="2000" dirty="0"/>
          </a:p>
          <a:p>
            <a:r>
              <a:rPr lang="hr-HR" sz="2000" dirty="0" smtClean="0"/>
              <a:t>mentalno prikraćeni ljudi</a:t>
            </a:r>
          </a:p>
          <a:p>
            <a:endParaRPr lang="hr-HR" sz="2000" dirty="0"/>
          </a:p>
          <a:p>
            <a:endParaRPr lang="hr-HR" sz="2000" dirty="0" smtClean="0"/>
          </a:p>
        </p:txBody>
      </p:sp>
    </p:spTree>
    <p:extLst>
      <p:ext uri="{BB962C8B-B14F-4D97-AF65-F5344CB8AC3E}">
        <p14:creationId xmlns:p14="http://schemas.microsoft.com/office/powerpoint/2010/main" val="429131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8762" y="1750423"/>
            <a:ext cx="9148329" cy="430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Inherentna / relativna vrijednost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702437" cy="4195481"/>
          </a:xfrm>
        </p:spPr>
        <p:txBody>
          <a:bodyPr/>
          <a:lstStyle/>
          <a:p>
            <a:r>
              <a:rPr lang="hr-HR" dirty="0" smtClean="0"/>
              <a:t>Njutanji / David</a:t>
            </a:r>
          </a:p>
          <a:p>
            <a:r>
              <a:rPr lang="hr-HR" dirty="0"/>
              <a:t>Što razlikuje umjetničko djelo i 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živo </a:t>
            </a:r>
            <a:r>
              <a:rPr lang="hr-HR" dirty="0"/>
              <a:t>biće u pogledu vrijednosti?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Mjesto umjetnosti</a:t>
            </a:r>
          </a:p>
          <a:p>
            <a:r>
              <a:rPr lang="hr-HR" dirty="0" smtClean="0"/>
              <a:t>Granice umjetnosti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362" y="1947933"/>
            <a:ext cx="2283491" cy="440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4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Sukobi interesa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46112" y="2534194"/>
            <a:ext cx="4853540" cy="3722144"/>
          </a:xfrm>
        </p:spPr>
        <p:txBody>
          <a:bodyPr>
            <a:normAutofit/>
          </a:bodyPr>
          <a:lstStyle/>
          <a:p>
            <a:r>
              <a:rPr lang="hr-HR" sz="2000" dirty="0" smtClean="0"/>
              <a:t>Uništiti jednu inherentnu vrijednost ili drugu?</a:t>
            </a:r>
          </a:p>
          <a:p>
            <a:r>
              <a:rPr lang="hr-HR" sz="2000" dirty="0" smtClean="0"/>
              <a:t>Hijerarhija</a:t>
            </a:r>
          </a:p>
          <a:p>
            <a:r>
              <a:rPr lang="hr-HR" sz="2000" dirty="0" smtClean="0"/>
              <a:t>prosječan čovjek vs. mentalno prikraćen čovjek</a:t>
            </a:r>
          </a:p>
          <a:p>
            <a:r>
              <a:rPr lang="hr-HR" sz="2000" dirty="0" smtClean="0"/>
              <a:t>izbjegavanje sukoba</a:t>
            </a:r>
          </a:p>
          <a:p>
            <a:endParaRPr lang="hr-HR" sz="20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54675" y="2534194"/>
            <a:ext cx="6098728" cy="253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8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ZAŠTO?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560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Integrativna bioetika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doba interdisciplinarnosti</a:t>
            </a:r>
          </a:p>
          <a:p>
            <a:r>
              <a:rPr lang="hr-HR" dirty="0" smtClean="0"/>
              <a:t>ideja bioetike</a:t>
            </a:r>
          </a:p>
          <a:p>
            <a:pPr lvl="1"/>
            <a:r>
              <a:rPr lang="hr-HR" dirty="0" smtClean="0"/>
              <a:t>Seattle</a:t>
            </a:r>
          </a:p>
          <a:p>
            <a:pPr lvl="1"/>
            <a:r>
              <a:rPr lang="hr-HR" dirty="0" smtClean="0"/>
              <a:t>Van Rensselaer Potter</a:t>
            </a:r>
          </a:p>
          <a:p>
            <a:pPr lvl="1"/>
            <a:r>
              <a:rPr lang="hr-HR" dirty="0" smtClean="0"/>
              <a:t>Fritz Jahr</a:t>
            </a:r>
          </a:p>
          <a:p>
            <a:r>
              <a:rPr lang="hr-HR" dirty="0" smtClean="0"/>
              <a:t>IB – korak dalje</a:t>
            </a:r>
          </a:p>
          <a:p>
            <a:pPr lvl="1"/>
            <a:r>
              <a:rPr lang="hr-HR" dirty="0" smtClean="0"/>
              <a:t>pluriperspektivnost</a:t>
            </a:r>
          </a:p>
          <a:p>
            <a:pPr lvl="1"/>
            <a:r>
              <a:rPr lang="hr-HR" dirty="0" smtClean="0"/>
              <a:t>smjena paradigmi</a:t>
            </a:r>
          </a:p>
          <a:p>
            <a:pPr lvl="2"/>
            <a:r>
              <a:rPr lang="hr-HR" dirty="0" smtClean="0"/>
              <a:t>znanje kao moć</a:t>
            </a:r>
          </a:p>
          <a:p>
            <a:pPr lvl="2"/>
            <a:r>
              <a:rPr lang="hr-HR" dirty="0" smtClean="0"/>
              <a:t>znanje kao odgovornost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116" y="2318656"/>
            <a:ext cx="2626723" cy="35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ŠTO?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449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03313" y="807720"/>
            <a:ext cx="4396338" cy="576262"/>
          </a:xfrm>
        </p:spPr>
        <p:txBody>
          <a:bodyPr/>
          <a:lstStyle/>
          <a:p>
            <a:r>
              <a:rPr lang="hr-HR" dirty="0" smtClean="0"/>
              <a:t>KNJIŽEVNOST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03312" y="1645920"/>
            <a:ext cx="4396339" cy="4610418"/>
          </a:xfrm>
        </p:spPr>
        <p:txBody>
          <a:bodyPr/>
          <a:lstStyle/>
          <a:p>
            <a:r>
              <a:rPr lang="hr-HR" sz="2000" dirty="0" smtClean="0"/>
              <a:t>Jean-Dominique </a:t>
            </a:r>
            <a:r>
              <a:rPr lang="hr-HR" sz="2000" dirty="0"/>
              <a:t>Bauby, </a:t>
            </a:r>
            <a:r>
              <a:rPr lang="hr-HR" sz="2000" i="1" dirty="0"/>
              <a:t>Skafander i </a:t>
            </a:r>
            <a:r>
              <a:rPr lang="hr-HR" sz="2000" i="1" dirty="0" smtClean="0"/>
              <a:t>leptir</a:t>
            </a:r>
            <a:endParaRPr lang="hr-HR" sz="2000" dirty="0" smtClean="0"/>
          </a:p>
          <a:p>
            <a:r>
              <a:rPr lang="hr-HR" sz="2000" dirty="0"/>
              <a:t>Franz Kafka, </a:t>
            </a:r>
            <a:r>
              <a:rPr lang="hr-HR" sz="2000" i="1" dirty="0" smtClean="0"/>
              <a:t>Preobražaj</a:t>
            </a:r>
          </a:p>
          <a:p>
            <a:r>
              <a:rPr lang="hr-HR" sz="2000" dirty="0" smtClean="0"/>
              <a:t>Aldous Huxley, </a:t>
            </a:r>
            <a:r>
              <a:rPr lang="hr-HR" sz="2000" i="1" dirty="0" smtClean="0"/>
              <a:t>Vrli novi svijet</a:t>
            </a:r>
            <a:endParaRPr lang="hr-HR" sz="2000" dirty="0" smtClean="0"/>
          </a:p>
          <a:p>
            <a:r>
              <a:rPr lang="hr-HR" sz="2000" dirty="0" smtClean="0"/>
              <a:t>Ernest Hemingway, </a:t>
            </a:r>
            <a:r>
              <a:rPr lang="hr-HR" sz="2000" i="1" dirty="0" smtClean="0"/>
              <a:t>Starac i more</a:t>
            </a:r>
          </a:p>
          <a:p>
            <a:r>
              <a:rPr lang="hr-HR" sz="2000" dirty="0"/>
              <a:t>J. M. Coetzee, </a:t>
            </a:r>
            <a:r>
              <a:rPr lang="hr-HR" sz="2000" i="1" dirty="0"/>
              <a:t>Život </a:t>
            </a:r>
            <a:r>
              <a:rPr lang="hr-HR" sz="2000" i="1" dirty="0" smtClean="0"/>
              <a:t>životinja</a:t>
            </a:r>
          </a:p>
          <a:p>
            <a:r>
              <a:rPr lang="hr-HR" sz="2000" dirty="0" smtClean="0"/>
              <a:t>Romain Gary, </a:t>
            </a:r>
            <a:r>
              <a:rPr lang="hr-HR" sz="2000" i="1" dirty="0" smtClean="0"/>
              <a:t>Korijeni </a:t>
            </a:r>
            <a:r>
              <a:rPr lang="hr-HR" sz="2000" i="1" dirty="0" smtClean="0"/>
              <a:t>neba</a:t>
            </a:r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807718"/>
            <a:ext cx="4396339" cy="576262"/>
          </a:xfrm>
        </p:spPr>
        <p:txBody>
          <a:bodyPr/>
          <a:lstStyle/>
          <a:p>
            <a:r>
              <a:rPr lang="hr-HR" dirty="0" smtClean="0"/>
              <a:t>FILM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1645920"/>
            <a:ext cx="4396339" cy="4610418"/>
          </a:xfrm>
        </p:spPr>
        <p:txBody>
          <a:bodyPr>
            <a:normAutofit/>
          </a:bodyPr>
          <a:lstStyle/>
          <a:p>
            <a:r>
              <a:rPr lang="hr-HR" sz="2000" dirty="0" smtClean="0"/>
              <a:t>Stanley Kubrick, </a:t>
            </a:r>
            <a:r>
              <a:rPr lang="hr-HR" sz="2000" i="1" dirty="0" smtClean="0"/>
              <a:t>Dr. Strangelove</a:t>
            </a:r>
            <a:endParaRPr lang="hr-HR" sz="2000" dirty="0" smtClean="0"/>
          </a:p>
          <a:p>
            <a:r>
              <a:rPr lang="hr-HR" sz="2000" dirty="0" smtClean="0"/>
              <a:t>Ingmar Bergman,</a:t>
            </a:r>
            <a:r>
              <a:rPr lang="hr-HR" sz="2000" i="1" dirty="0" smtClean="0"/>
              <a:t> Sedmi pečat</a:t>
            </a:r>
          </a:p>
          <a:p>
            <a:r>
              <a:rPr lang="hr-HR" sz="2000" dirty="0" smtClean="0"/>
              <a:t>Andrew Niccol, </a:t>
            </a:r>
            <a:r>
              <a:rPr lang="hr-HR" sz="2000" i="1" dirty="0" smtClean="0"/>
              <a:t>Gattaca</a:t>
            </a:r>
            <a:endParaRPr lang="hr-HR" sz="2000" dirty="0" smtClean="0"/>
          </a:p>
          <a:p>
            <a:r>
              <a:rPr lang="hr-HR" sz="2000" dirty="0" smtClean="0"/>
              <a:t>Ridley Scott, </a:t>
            </a:r>
            <a:r>
              <a:rPr lang="hr-HR" sz="2000" i="1" dirty="0" smtClean="0"/>
              <a:t>Blade Runner</a:t>
            </a:r>
            <a:endParaRPr lang="hr-HR" sz="2000" dirty="0" smtClean="0"/>
          </a:p>
          <a:p>
            <a:r>
              <a:rPr lang="hr-HR" sz="2000" dirty="0"/>
              <a:t>Kip Andersen, Keegan Kuhn, </a:t>
            </a:r>
            <a:r>
              <a:rPr lang="hr-HR" sz="2000" i="1" dirty="0"/>
              <a:t>Cowspiracy</a:t>
            </a:r>
          </a:p>
          <a:p>
            <a:r>
              <a:rPr lang="hr-HR" sz="2000" dirty="0" smtClean="0"/>
              <a:t>Chris </a:t>
            </a:r>
            <a:r>
              <a:rPr lang="hr-HR" sz="2000" dirty="0" smtClean="0"/>
              <a:t>Delforce,</a:t>
            </a:r>
            <a:r>
              <a:rPr lang="hr-HR" sz="2000" i="1" dirty="0" smtClean="0"/>
              <a:t> </a:t>
            </a:r>
            <a:r>
              <a:rPr lang="hr-HR" sz="2000" i="1" dirty="0" smtClean="0"/>
              <a:t>Dominion</a:t>
            </a:r>
            <a:endParaRPr lang="hr-HR" sz="2000" dirty="0" smtClean="0"/>
          </a:p>
        </p:txBody>
      </p:sp>
    </p:spTree>
    <p:extLst>
      <p:ext uri="{BB962C8B-B14F-4D97-AF65-F5344CB8AC3E}">
        <p14:creationId xmlns:p14="http://schemas.microsoft.com/office/powerpoint/2010/main" val="60579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KAKO?</a:t>
            </a:r>
            <a:endParaRPr lang="hr-H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698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Kiklop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/>
              <a:t>smrt</a:t>
            </a:r>
          </a:p>
          <a:p>
            <a:r>
              <a:rPr lang="hr-HR" sz="2000" dirty="0" smtClean="0"/>
              <a:t>strah</a:t>
            </a:r>
          </a:p>
          <a:p>
            <a:r>
              <a:rPr lang="hr-HR" sz="2000" dirty="0" smtClean="0"/>
              <a:t>tjelesnost</a:t>
            </a:r>
          </a:p>
          <a:p>
            <a:r>
              <a:rPr lang="hr-HR" sz="2000" dirty="0" smtClean="0"/>
              <a:t>ranjivost</a:t>
            </a:r>
          </a:p>
          <a:p>
            <a:r>
              <a:rPr lang="hr-HR" sz="2000" dirty="0" smtClean="0"/>
              <a:t>tehnologija</a:t>
            </a:r>
            <a:endParaRPr lang="hr-HR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57863" y="1084849"/>
            <a:ext cx="3208651" cy="483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48194" y="156754"/>
            <a:ext cx="7132320" cy="64530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1700" dirty="0" smtClean="0"/>
              <a:t>»... </a:t>
            </a:r>
            <a:r>
              <a:rPr lang="hr-HR" sz="1700" dirty="0"/>
              <a:t>kad bi se za spas Davida od uništenja, pretpostavimo takav slučaj, tražio život jednog jedinog, eto tu ovog našeg </a:t>
            </a:r>
            <a:r>
              <a:rPr lang="hr-HR" sz="1700" i="1" dirty="0"/>
              <a:t>Nutanjeg</a:t>
            </a:r>
            <a:r>
              <a:rPr lang="hr-HR" sz="1700" dirty="0"/>
              <a:t>, da li biste vi odobrili da se dade taj život? </a:t>
            </a:r>
            <a:r>
              <a:rPr lang="hr-HR" sz="1700" dirty="0" smtClean="0"/>
              <a:t>(...) </a:t>
            </a:r>
          </a:p>
          <a:p>
            <a:pPr marL="0" indent="0" algn="just">
              <a:buNone/>
            </a:pPr>
            <a:r>
              <a:rPr lang="hr-HR" sz="1700" dirty="0" smtClean="0"/>
              <a:t>Kad </a:t>
            </a:r>
            <a:r>
              <a:rPr lang="hr-HR" sz="1700" dirty="0"/>
              <a:t>bismo im (prolaznicima – op. J.G.) pokazali našega jadnog kolportera kako šmrće na tom uglu i rekli im: sad ćemo ga zgrabiti odjednom: hajde, umri za Davida! (Kojeg Davida? Ja ga ne poznajem!) cijelo bi 'humano' čovječanstvo ustalo najodlučnije protiv same ideje o </a:t>
            </a:r>
            <a:r>
              <a:rPr lang="hr-HR" sz="1700" i="1" dirty="0"/>
              <a:t>takvoj</a:t>
            </a:r>
            <a:r>
              <a:rPr lang="hr-HR" sz="1700" dirty="0"/>
              <a:t> cijeni spašavanja 'kamenog čovjeka'. Odjednom cijelo čovječanstvo postaje 'ne-kulturno'. Zaboravlja jedinstvenu, nenadoknadivu vrijednost Michelangelove skulpture i baca se svom silinom neobuzdanog čovjekoljublja na čovječuljka-kolportera. Uzdiže ga do izvanredne 'ljudske' vrijednosti koje dakako ni sam </a:t>
            </a:r>
            <a:r>
              <a:rPr lang="hr-HR" sz="1700" i="1" dirty="0"/>
              <a:t>Njutanji</a:t>
            </a:r>
            <a:r>
              <a:rPr lang="hr-HR" sz="1700" dirty="0"/>
              <a:t> pravo ne shvaća. On postaje izuzetnim, čak legendarnim licem (mnogi su </a:t>
            </a:r>
            <a:r>
              <a:rPr lang="hr-HR" sz="1700" i="1" dirty="0"/>
              <a:t>Njutanji</a:t>
            </a:r>
            <a:r>
              <a:rPr lang="hr-HR" sz="1700" dirty="0"/>
              <a:t> na taj način ušli u legende), nekom vrstom mučenika i heroja. A zašto sve to? Samo zato što </a:t>
            </a:r>
            <a:r>
              <a:rPr lang="hr-HR" sz="1700" i="1" dirty="0"/>
              <a:t>Njutanji</a:t>
            </a:r>
            <a:r>
              <a:rPr lang="hr-HR" sz="1700" dirty="0"/>
              <a:t> ima epidermu koja osjeća bol, a David je neosjetljiv kamen. Neka dakle živi epiderma, a smrt 'kamenu'!</a:t>
            </a:r>
          </a:p>
          <a:p>
            <a:pPr marL="0" indent="0" algn="just">
              <a:buNone/>
            </a:pPr>
            <a:r>
              <a:rPr lang="hr-HR" sz="1700" dirty="0"/>
              <a:t>To je zaključak u korist epiderme i uopće, u korist osjetljivo-živog, glupog i besmislenog, 'bezvrijednog', ružnog tkiva jedne nakaze koja je usput pokupila i nekoliko atributa koji se po površnim konvenkcijama pridaju i čovjeku. I David je sinteza atributa koji su prema nešto opreznijim konvencijama od kamena napravili 'čovjeka'«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48563" y="2220317"/>
            <a:ext cx="4395787" cy="32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Pitanja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Zbog čega Njutanji zavrijeđuje biti spašen?</a:t>
            </a:r>
          </a:p>
          <a:p>
            <a:r>
              <a:rPr lang="hr-HR" dirty="0" smtClean="0"/>
              <a:t>Koje su specifične ljudske osobine? Ima li ih od Njutanjeg?</a:t>
            </a:r>
          </a:p>
          <a:p>
            <a:r>
              <a:rPr lang="hr-HR" dirty="0" smtClean="0"/>
              <a:t>Što »zaključak</a:t>
            </a:r>
            <a:r>
              <a:rPr lang="hr-HR" dirty="0"/>
              <a:t>«</a:t>
            </a:r>
            <a:r>
              <a:rPr lang="hr-HR" dirty="0" smtClean="0"/>
              <a:t> u ime epiderme govori o čovjeku?</a:t>
            </a:r>
          </a:p>
          <a:p>
            <a:r>
              <a:rPr lang="hr-HR" dirty="0" smtClean="0"/>
              <a:t>Kako dolazimo do moralne relevantnosti drugog živog bića? </a:t>
            </a:r>
          </a:p>
          <a:p>
            <a:r>
              <a:rPr lang="hr-HR" dirty="0" smtClean="0"/>
              <a:t>Što ometa uviđanje moralne relevantnosti ne-ljudskog živog bića?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0370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561</TotalTime>
  <Words>891</Words>
  <Application>Microsoft Office PowerPoint</Application>
  <PresentationFormat>Widescreen</PresentationFormat>
  <Paragraphs>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Ion</vt:lpstr>
      <vt:lpstr>Upotreba umjetničkog djela u nastavnoj obradi etičkog pristupa životinjama</vt:lpstr>
      <vt:lpstr>ZAŠTO?</vt:lpstr>
      <vt:lpstr>Integrativna bioetika</vt:lpstr>
      <vt:lpstr>ŠTO?</vt:lpstr>
      <vt:lpstr>PowerPoint Presentation</vt:lpstr>
      <vt:lpstr>KAKO?</vt:lpstr>
      <vt:lpstr>Kiklop</vt:lpstr>
      <vt:lpstr>PowerPoint Presentation</vt:lpstr>
      <vt:lpstr>Pitanja</vt:lpstr>
      <vt:lpstr>Životinja-stroj</vt:lpstr>
      <vt:lpstr>Bioetička rehabilitacija tjelesnosti</vt:lpstr>
      <vt:lpstr>Kiklop ljudožder</vt:lpstr>
      <vt:lpstr>Reakcija na strah</vt:lpstr>
      <vt:lpstr>Pitanja:</vt:lpstr>
      <vt:lpstr>Trumanov šou</vt:lpstr>
      <vt:lpstr>Stado.org</vt:lpstr>
      <vt:lpstr>PowerPoint Presentation</vt:lpstr>
      <vt:lpstr>Inherentna / relativna vrijednost</vt:lpstr>
      <vt:lpstr>Sukobi interesa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Upotreba umjetničkog djela u nastavnoj obradi etičkog pristupa životinjama</dc:title>
  <dc:creator>Josip</dc:creator>
  <cp:lastModifiedBy>Josip</cp:lastModifiedBy>
  <cp:revision>20</cp:revision>
  <dcterms:created xsi:type="dcterms:W3CDTF">2019-02-11T08:57:43Z</dcterms:created>
  <dcterms:modified xsi:type="dcterms:W3CDTF">2019-02-11T21:29:48Z</dcterms:modified>
</cp:coreProperties>
</file>