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9" r:id="rId2"/>
  </p:sldMasterIdLst>
  <p:sldIdLst>
    <p:sldId id="276" r:id="rId3"/>
    <p:sldId id="318" r:id="rId4"/>
    <p:sldId id="284" r:id="rId5"/>
    <p:sldId id="285" r:id="rId6"/>
    <p:sldId id="287" r:id="rId7"/>
    <p:sldId id="286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13" r:id="rId16"/>
    <p:sldId id="267" r:id="rId17"/>
    <p:sldId id="259" r:id="rId18"/>
    <p:sldId id="260" r:id="rId19"/>
    <p:sldId id="261" r:id="rId20"/>
    <p:sldId id="262" r:id="rId21"/>
    <p:sldId id="263" r:id="rId22"/>
    <p:sldId id="264" r:id="rId23"/>
    <p:sldId id="314" r:id="rId24"/>
    <p:sldId id="315" r:id="rId25"/>
    <p:sldId id="316" r:id="rId26"/>
    <p:sldId id="317" r:id="rId27"/>
    <p:sldId id="289" r:id="rId28"/>
    <p:sldId id="288" r:id="rId29"/>
    <p:sldId id="290" r:id="rId30"/>
    <p:sldId id="291" r:id="rId31"/>
    <p:sldId id="293" r:id="rId32"/>
    <p:sldId id="294" r:id="rId33"/>
    <p:sldId id="295" r:id="rId34"/>
    <p:sldId id="297" r:id="rId35"/>
    <p:sldId id="320" r:id="rId36"/>
    <p:sldId id="321" r:id="rId37"/>
    <p:sldId id="322" r:id="rId38"/>
    <p:sldId id="323" r:id="rId39"/>
    <p:sldId id="324" r:id="rId40"/>
    <p:sldId id="325" r:id="rId41"/>
    <p:sldId id="326" r:id="rId42"/>
    <p:sldId id="327" r:id="rId43"/>
    <p:sldId id="328" r:id="rId44"/>
    <p:sldId id="329" r:id="rId45"/>
    <p:sldId id="330" r:id="rId46"/>
    <p:sldId id="331" r:id="rId47"/>
    <p:sldId id="332" r:id="rId48"/>
    <p:sldId id="333" r:id="rId4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914400"/>
            <a:fld id="{7FE849CA-6678-4A1B-92ED-D5952BB72F83}" type="datetimeFigureOut">
              <a:rPr lang="en-US" smtClean="0">
                <a:solidFill>
                  <a:srgbClr val="ECE9C6"/>
                </a:solidFill>
              </a:rPr>
              <a:pPr defTabSz="914400"/>
              <a:t>2/15/2019</a:t>
            </a:fld>
            <a:endParaRPr lang="en-US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914400"/>
            <a:endParaRPr lang="en-US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defTabSz="914400"/>
            <a:fld id="{D592D61A-8850-410A-BC56-0A3AECA5990E}" type="slidenum">
              <a:rPr lang="en-US" smtClean="0">
                <a:solidFill>
                  <a:srgbClr val="ECE9C6"/>
                </a:solidFill>
              </a:rPr>
              <a:pPr defTabSz="914400"/>
              <a:t>‹#›</a:t>
            </a:fld>
            <a:endParaRPr lang="en-US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592135" y="2887530"/>
            <a:ext cx="9038813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uLnTx/>
                  <a:uFillTx/>
                  <a:latin typeface="Wingdings" pitchFamily="2" charset="2"/>
                  <a:ea typeface="+mn-ea"/>
                  <a:cs typeface="+mn-cs"/>
                </a:rPr>
                <a:t></a:t>
              </a:r>
              <a:endParaRPr kumimoji="0" lang="en-US" sz="5400" b="0" i="0" u="none" strike="noStrike" kern="1200" cap="none" spc="0" normalizeH="0" baseline="0" noProof="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uLnTx/>
                <a:uFillTx/>
                <a:latin typeface="Wingdings" pitchFamily="2" charset="2"/>
                <a:ea typeface="+mn-ea"/>
                <a:cs typeface="+mn-cs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7788" y="1387737"/>
            <a:ext cx="9036424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767862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542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FE849CA-6678-4A1B-92ED-D5952BB72F83}" type="datetimeFigureOut">
              <a:rPr lang="en-US" smtClean="0">
                <a:solidFill>
                  <a:srgbClr val="895D1D"/>
                </a:solidFill>
              </a:rPr>
              <a:pPr defTabSz="914400"/>
              <a:t>2/15/2019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592D61A-8850-410A-BC56-0A3AECA5990E}" type="slidenum">
              <a:rPr lang="en-US" smtClean="0">
                <a:solidFill>
                  <a:srgbClr val="895D1D"/>
                </a:solidFill>
              </a:rPr>
              <a:pPr defTabSz="914400"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5D1D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Wingdings" pitchFamily="2" charset="2"/>
                  <a:ea typeface="+mn-ea"/>
                  <a:cs typeface="+mn-cs"/>
                </a:rPr>
                <a:t>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895D1D">
                    <a:lumMod val="60000"/>
                    <a:lumOff val="40000"/>
                  </a:srgbClr>
                </a:solidFill>
                <a:effectLst/>
                <a:uLnTx/>
                <a:uFillTx/>
                <a:latin typeface="Wingdings" pitchFamily="2" charset="2"/>
                <a:ea typeface="+mn-ea"/>
                <a:cs typeface="+mn-cs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53979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563446" y="2887579"/>
            <a:ext cx="9038813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5D1D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Wingdings" pitchFamily="2" charset="2"/>
                  <a:ea typeface="+mn-ea"/>
                  <a:cs typeface="+mn-cs"/>
                </a:rPr>
                <a:t>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895D1D">
                    <a:lumMod val="60000"/>
                    <a:lumOff val="40000"/>
                  </a:srgbClr>
                </a:solidFill>
                <a:effectLst/>
                <a:uLnTx/>
                <a:uFillTx/>
                <a:latin typeface="Wingdings" pitchFamily="2" charset="2"/>
                <a:ea typeface="+mn-ea"/>
                <a:cs typeface="+mn-cs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54" y="1204857"/>
            <a:ext cx="10339617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1" y="3767317"/>
            <a:ext cx="10312996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FE849CA-6678-4A1B-92ED-D5952BB72F83}" type="datetimeFigureOut">
              <a:rPr lang="en-US" smtClean="0">
                <a:solidFill>
                  <a:srgbClr val="895D1D"/>
                </a:solidFill>
              </a:rPr>
              <a:pPr defTabSz="914400"/>
              <a:t>2/15/2019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592D61A-8850-410A-BC56-0A3AECA5990E}" type="slidenum">
              <a:rPr lang="en-US" smtClean="0">
                <a:solidFill>
                  <a:srgbClr val="895D1D"/>
                </a:solidFill>
              </a:rPr>
              <a:pPr defTabSz="914400"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68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FE849CA-6678-4A1B-92ED-D5952BB72F83}" type="datetimeFigureOut">
              <a:rPr lang="en-US" smtClean="0">
                <a:solidFill>
                  <a:srgbClr val="895D1D"/>
                </a:solidFill>
              </a:rPr>
              <a:pPr defTabSz="914400"/>
              <a:t>2/15/2019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592D61A-8850-410A-BC56-0A3AECA5990E}" type="slidenum">
              <a:rPr lang="en-US" smtClean="0">
                <a:solidFill>
                  <a:srgbClr val="895D1D"/>
                </a:solidFill>
              </a:rPr>
              <a:pPr defTabSz="914400"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5D1D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Wingdings" pitchFamily="2" charset="2"/>
                  <a:ea typeface="+mn-ea"/>
                  <a:cs typeface="+mn-cs"/>
                </a:rPr>
                <a:t>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895D1D">
                    <a:lumMod val="60000"/>
                    <a:lumOff val="40000"/>
                  </a:srgbClr>
                </a:solidFill>
                <a:effectLst/>
                <a:uLnTx/>
                <a:uFillTx/>
                <a:latin typeface="Wingdings" pitchFamily="2" charset="2"/>
                <a:ea typeface="+mn-ea"/>
                <a:cs typeface="+mn-cs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240280"/>
            <a:ext cx="5071872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6193535" y="2240280"/>
            <a:ext cx="5071872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8586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2080" y="2240280"/>
            <a:ext cx="458992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7984" y="2947595"/>
            <a:ext cx="5071872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9741" y="2240280"/>
            <a:ext cx="4596384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944368"/>
            <a:ext cx="50663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FE849CA-6678-4A1B-92ED-D5952BB72F83}" type="datetimeFigureOut">
              <a:rPr lang="en-US" smtClean="0">
                <a:solidFill>
                  <a:srgbClr val="895D1D"/>
                </a:solidFill>
              </a:rPr>
              <a:pPr defTabSz="914400"/>
              <a:t>2/15/2019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592D61A-8850-410A-BC56-0A3AECA5990E}" type="slidenum">
              <a:rPr lang="en-US" smtClean="0">
                <a:solidFill>
                  <a:srgbClr val="895D1D"/>
                </a:solidFill>
              </a:rPr>
              <a:pPr defTabSz="914400"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5D1D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Wingdings" pitchFamily="2" charset="2"/>
                  <a:ea typeface="+mn-ea"/>
                  <a:cs typeface="+mn-cs"/>
                </a:rPr>
                <a:t>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895D1D">
                    <a:lumMod val="60000"/>
                    <a:lumOff val="40000"/>
                  </a:srgbClr>
                </a:solidFill>
                <a:effectLst/>
                <a:uLnTx/>
                <a:uFillTx/>
                <a:latin typeface="Wingdings" pitchFamily="2" charset="2"/>
                <a:ea typeface="+mn-ea"/>
                <a:cs typeface="+mn-cs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7319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FE849CA-6678-4A1B-92ED-D5952BB72F83}" type="datetimeFigureOut">
              <a:rPr lang="en-US" smtClean="0">
                <a:solidFill>
                  <a:srgbClr val="895D1D"/>
                </a:solidFill>
              </a:rPr>
              <a:pPr defTabSz="914400"/>
              <a:t>2/15/2019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592D61A-8850-410A-BC56-0A3AECA5990E}" type="slidenum">
              <a:rPr lang="en-US" smtClean="0">
                <a:solidFill>
                  <a:srgbClr val="895D1D"/>
                </a:solidFill>
              </a:rPr>
              <a:pPr defTabSz="914400"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5D1D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Wingdings" pitchFamily="2" charset="2"/>
                  <a:ea typeface="+mn-ea"/>
                  <a:cs typeface="+mn-cs"/>
                </a:rPr>
                <a:t>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895D1D">
                    <a:lumMod val="60000"/>
                    <a:lumOff val="40000"/>
                  </a:srgbClr>
                </a:solidFill>
                <a:effectLst/>
                <a:uLnTx/>
                <a:uFillTx/>
                <a:latin typeface="Wingdings" pitchFamily="2" charset="2"/>
                <a:ea typeface="+mn-ea"/>
                <a:cs typeface="+mn-cs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080365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FE849CA-6678-4A1B-92ED-D5952BB72F83}" type="datetimeFigureOut">
              <a:rPr lang="en-US" smtClean="0">
                <a:solidFill>
                  <a:srgbClr val="895D1D"/>
                </a:solidFill>
              </a:rPr>
              <a:pPr defTabSz="914400"/>
              <a:t>2/15/2019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592D61A-8850-410A-BC56-0A3AECA5990E}" type="slidenum">
              <a:rPr lang="en-US" smtClean="0">
                <a:solidFill>
                  <a:srgbClr val="895D1D"/>
                </a:solidFill>
              </a:rPr>
              <a:pPr defTabSz="914400"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0649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2773" y="1678196"/>
            <a:ext cx="4563311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2669" y="559399"/>
            <a:ext cx="5488889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2773" y="3603813"/>
            <a:ext cx="4548967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FE849CA-6678-4A1B-92ED-D5952BB72F83}" type="datetimeFigureOut">
              <a:rPr lang="en-US" smtClean="0">
                <a:solidFill>
                  <a:srgbClr val="895D1D"/>
                </a:solidFill>
              </a:rPr>
              <a:pPr defTabSz="914400"/>
              <a:t>2/15/2019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592D61A-8850-410A-BC56-0A3AECA5990E}" type="slidenum">
              <a:rPr lang="en-US" smtClean="0">
                <a:solidFill>
                  <a:srgbClr val="895D1D"/>
                </a:solidFill>
              </a:rPr>
              <a:pPr defTabSz="914400"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5292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642" y="4668819"/>
            <a:ext cx="10356028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911723" y="666965"/>
            <a:ext cx="6362875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986" y="5324306"/>
            <a:ext cx="10341685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FE849CA-6678-4A1B-92ED-D5952BB72F83}" type="datetimeFigureOut">
              <a:rPr lang="en-US" smtClean="0">
                <a:solidFill>
                  <a:srgbClr val="895D1D"/>
                </a:solidFill>
              </a:rPr>
              <a:pPr defTabSz="914400"/>
              <a:t>2/15/2019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592D61A-8850-410A-BC56-0A3AECA5990E}" type="slidenum">
              <a:rPr lang="en-US" smtClean="0">
                <a:solidFill>
                  <a:srgbClr val="895D1D"/>
                </a:solidFill>
              </a:rPr>
              <a:pPr defTabSz="914400"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945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FE849CA-6678-4A1B-92ED-D5952BB72F83}" type="datetimeFigureOut">
              <a:rPr lang="en-US" smtClean="0">
                <a:solidFill>
                  <a:srgbClr val="895D1D"/>
                </a:solidFill>
              </a:rPr>
              <a:pPr defTabSz="914400"/>
              <a:t>2/15/2019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592D61A-8850-410A-BC56-0A3AECA5990E}" type="slidenum">
              <a:rPr lang="en-US" smtClean="0">
                <a:solidFill>
                  <a:srgbClr val="895D1D"/>
                </a:solidFill>
              </a:rPr>
              <a:pPr defTabSz="914400"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63446" y="1392217"/>
            <a:ext cx="9038813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6578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5D1D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Wingdings" pitchFamily="2" charset="2"/>
                  <a:ea typeface="+mn-ea"/>
                  <a:cs typeface="+mn-cs"/>
                </a:rPr>
                <a:t>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895D1D">
                    <a:lumMod val="60000"/>
                    <a:lumOff val="40000"/>
                  </a:srgbClr>
                </a:solidFill>
                <a:effectLst/>
                <a:uLnTx/>
                <a:uFillTx/>
                <a:latin typeface="Wingdings" pitchFamily="2" charset="2"/>
                <a:ea typeface="+mn-ea"/>
                <a:cs typeface="+mn-cs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140661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22081" y="559399"/>
            <a:ext cx="2237591" cy="556676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7985" y="849855"/>
            <a:ext cx="7343889" cy="502382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400"/>
            <a:fld id="{7FE849CA-6678-4A1B-92ED-D5952BB72F83}" type="datetimeFigureOut">
              <a:rPr lang="en-US" smtClean="0">
                <a:solidFill>
                  <a:srgbClr val="895D1D"/>
                </a:solidFill>
              </a:rPr>
              <a:pPr defTabSz="914400"/>
              <a:t>2/15/2019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400"/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400"/>
            <a:fld id="{D592D61A-8850-410A-BC56-0A3AECA5990E}" type="slidenum">
              <a:rPr lang="en-US" smtClean="0">
                <a:solidFill>
                  <a:srgbClr val="895D1D"/>
                </a:solidFill>
              </a:rPr>
              <a:pPr defTabSz="914400"/>
              <a:t>‹#›</a:t>
            </a:fld>
            <a:endParaRPr lang="en-US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6125426" y="2880824"/>
            <a:ext cx="5480154" cy="923330"/>
            <a:chOff x="1815339" y="1496875"/>
            <a:chExt cx="5480154" cy="692497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496875"/>
              <a:ext cx="877163" cy="6924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895D1D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Wingdings" pitchFamily="2" charset="2"/>
                  <a:ea typeface="+mn-ea"/>
                  <a:cs typeface="+mn-cs"/>
                </a:rPr>
                <a:t>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895D1D">
                    <a:lumMod val="60000"/>
                    <a:lumOff val="40000"/>
                  </a:srgbClr>
                </a:solidFill>
                <a:effectLst/>
                <a:uLnTx/>
                <a:uFillTx/>
                <a:latin typeface="Wingdings" pitchFamily="2" charset="2"/>
                <a:ea typeface="+mn-ea"/>
                <a:cs typeface="+mn-cs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613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ook Antiqua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7987" y="570156"/>
            <a:ext cx="10341684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0" y="2248348"/>
            <a:ext cx="10327340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504" y="616144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defTabSz="914400"/>
            <a:fld id="{7FE849CA-6678-4A1B-92ED-D5952BB72F83}" type="datetimeFigureOut">
              <a:rPr lang="en-US" smtClean="0">
                <a:solidFill>
                  <a:srgbClr val="895D1D"/>
                </a:solidFill>
              </a:rPr>
              <a:pPr defTabSz="914400"/>
              <a:t>2/15/2019</a:t>
            </a:fld>
            <a:endParaRPr lang="en-US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16144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defTabSz="914400"/>
            <a:endParaRPr lang="en-US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52352" y="616144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defTabSz="914400"/>
            <a:fld id="{D592D61A-8850-410A-BC56-0A3AECA5990E}" type="slidenum">
              <a:rPr lang="en-US" smtClean="0">
                <a:solidFill>
                  <a:srgbClr val="895D1D"/>
                </a:solidFill>
              </a:rPr>
              <a:pPr defTabSz="914400"/>
              <a:t>‹#›</a:t>
            </a:fld>
            <a:endParaRPr lang="en-US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099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microsoft.com/office/2007/relationships/hdphoto" Target="../media/hdphoto1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7283" y="1877561"/>
            <a:ext cx="8689976" cy="2509213"/>
          </a:xfrm>
        </p:spPr>
        <p:txBody>
          <a:bodyPr>
            <a:normAutofit fontScale="90000"/>
          </a:bodyPr>
          <a:lstStyle/>
          <a:p>
            <a:pPr fontAlgn="t"/>
            <a:r>
              <a:rPr lang="hr-HR" dirty="0" smtClean="0"/>
              <a:t>Upotreba </a:t>
            </a:r>
            <a:r>
              <a:rPr lang="hr-HR" dirty="0"/>
              <a:t>strategija kritičkog mišljenja u </a:t>
            </a:r>
            <a:br>
              <a:rPr lang="hr-HR" dirty="0"/>
            </a:br>
            <a:r>
              <a:rPr lang="hr-HR" dirty="0"/>
              <a:t>filozofskom i etičkom </a:t>
            </a:r>
            <a:r>
              <a:rPr lang="hr-HR" dirty="0" smtClean="0"/>
              <a:t>obrazovanju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455" y="5788856"/>
            <a:ext cx="8689976" cy="1069144"/>
          </a:xfrm>
        </p:spPr>
        <p:txBody>
          <a:bodyPr>
            <a:normAutofit/>
          </a:bodyPr>
          <a:lstStyle/>
          <a:p>
            <a:r>
              <a:rPr lang="hr-HR" dirty="0"/>
              <a:t>Izazovi suvremene </a:t>
            </a:r>
            <a:r>
              <a:rPr lang="hr-HR" dirty="0" smtClean="0"/>
              <a:t>nastave, Državni </a:t>
            </a:r>
            <a:r>
              <a:rPr lang="hr-HR" dirty="0"/>
              <a:t>skup iz filozofije i etike</a:t>
            </a:r>
          </a:p>
          <a:p>
            <a:r>
              <a:rPr lang="hr-HR" dirty="0"/>
              <a:t>15.veljače 2019</a:t>
            </a:r>
          </a:p>
        </p:txBody>
      </p:sp>
    </p:spTree>
    <p:extLst>
      <p:ext uri="{BB962C8B-B14F-4D97-AF65-F5344CB8AC3E}">
        <p14:creationId xmlns:p14="http://schemas.microsoft.com/office/powerpoint/2010/main" val="312546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La Sere Erickson, Peters,</a:t>
            </a:r>
            <a:br>
              <a:rPr lang="hr-HR" dirty="0"/>
            </a:br>
            <a:r>
              <a:rPr lang="hr-HR" dirty="0"/>
              <a:t>Weltner Strommer (2006.)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hr-HR" dirty="0"/>
              <a:t>»Razmišljanje: primjenom naučenog. Ovaj cilj je na još </a:t>
            </a:r>
            <a:r>
              <a:rPr lang="hr-HR" dirty="0" smtClean="0"/>
              <a:t>višem nivou </a:t>
            </a:r>
            <a:r>
              <a:rPr lang="hr-HR" dirty="0"/>
              <a:t>apstrakcije, jer student mora naučiti kako ‘</a:t>
            </a:r>
            <a:r>
              <a:rPr lang="hr-HR" dirty="0" smtClean="0"/>
              <a:t>iskoristiti </a:t>
            </a:r>
            <a:r>
              <a:rPr lang="pl-PL" dirty="0" smtClean="0"/>
              <a:t>ono </a:t>
            </a:r>
            <a:r>
              <a:rPr lang="pl-PL" dirty="0"/>
              <a:t>što je naučio za rješavanje problema, </a:t>
            </a:r>
            <a:r>
              <a:rPr lang="pl-PL" dirty="0" smtClean="0"/>
              <a:t>objasniti </a:t>
            </a:r>
            <a:r>
              <a:rPr lang="hr-HR" dirty="0" smtClean="0"/>
              <a:t>uzrok </a:t>
            </a:r>
            <a:r>
              <a:rPr lang="hr-HR" dirty="0"/>
              <a:t>i učinak, izvući zaključak, izraditi prijedlog, kritiku</a:t>
            </a:r>
            <a:r>
              <a:rPr lang="hr-HR" dirty="0" smtClean="0"/>
              <a:t>, argument</a:t>
            </a:r>
            <a:r>
              <a:rPr lang="hr-HR" dirty="0"/>
              <a:t>, te mnoštvo drugih stvari’.«</a:t>
            </a:r>
          </a:p>
        </p:txBody>
      </p:sp>
      <p:pic>
        <p:nvPicPr>
          <p:cNvPr id="4098" name="Picture 2" descr="Slikovni rezultat za teaching philosophy clipar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ECECE"/>
              </a:clrFrom>
              <a:clrTo>
                <a:srgbClr val="CECEC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752" y="4079144"/>
            <a:ext cx="3946162" cy="268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33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La Sere Erickson, Peters,</a:t>
            </a:r>
            <a:br>
              <a:rPr lang="hr-HR" dirty="0"/>
            </a:br>
            <a:r>
              <a:rPr lang="hr-HR" dirty="0"/>
              <a:t>Weltner Strommer </a:t>
            </a:r>
            <a:r>
              <a:rPr lang="hr-HR" dirty="0" smtClean="0"/>
              <a:t>(2006.)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hr-HR" dirty="0"/>
              <a:t>Učiti kako učiti. Većina naših učenika na samom </a:t>
            </a:r>
            <a:r>
              <a:rPr lang="hr-HR" dirty="0" smtClean="0"/>
              <a:t>početku vjerojatno </a:t>
            </a:r>
            <a:r>
              <a:rPr lang="hr-HR" dirty="0"/>
              <a:t>neće znati kako učiti filozofiju. </a:t>
            </a:r>
            <a:r>
              <a:rPr lang="hr-HR" dirty="0" smtClean="0"/>
              <a:t>Radi toga </a:t>
            </a:r>
            <a:r>
              <a:rPr lang="hr-HR" dirty="0"/>
              <a:t>je našim učenicima potrebno pokušati </a:t>
            </a:r>
            <a:r>
              <a:rPr lang="hr-HR" dirty="0" smtClean="0"/>
              <a:t>pojasniti kako </a:t>
            </a:r>
            <a:r>
              <a:rPr lang="hr-HR" dirty="0"/>
              <a:t>čitati izvorni filozofski tekst, kako pisati </a:t>
            </a:r>
            <a:r>
              <a:rPr lang="hr-HR" dirty="0" smtClean="0"/>
              <a:t>filozofske članke</a:t>
            </a:r>
            <a:r>
              <a:rPr lang="hr-HR" dirty="0"/>
              <a:t>, </a:t>
            </a:r>
            <a:r>
              <a:rPr lang="hr-HR" dirty="0" smtClean="0"/>
              <a:t>kako konkretno </a:t>
            </a:r>
            <a:r>
              <a:rPr lang="hr-HR" dirty="0"/>
              <a:t>kritizirati određeni stav </a:t>
            </a:r>
            <a:r>
              <a:rPr lang="hr-HR" dirty="0" smtClean="0"/>
              <a:t>ili argumente</a:t>
            </a:r>
            <a:r>
              <a:rPr lang="hr-HR" dirty="0"/>
              <a:t>, kako kvalitetno napisati filozofski esej, itd.«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1172" y="4068722"/>
            <a:ext cx="2825387" cy="254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24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618517"/>
            <a:ext cx="2808514" cy="5743094"/>
          </a:xfrm>
        </p:spPr>
        <p:txBody>
          <a:bodyPr>
            <a:normAutofit/>
          </a:bodyPr>
          <a:lstStyle/>
          <a:p>
            <a:r>
              <a:rPr lang="hr-HR" sz="2800" dirty="0"/>
              <a:t>Immerwahrov tabelarni prikaz integracije nastavnih ciljeva u</a:t>
            </a:r>
            <a:br>
              <a:rPr lang="hr-HR" sz="2800" dirty="0"/>
            </a:br>
            <a:r>
              <a:rPr lang="hr-HR" sz="2800" dirty="0"/>
              <a:t>nastavnom </a:t>
            </a:r>
            <a:r>
              <a:rPr lang="hr-HR" sz="2800" dirty="0" smtClean="0"/>
              <a:t>programu</a:t>
            </a:r>
            <a:endParaRPr lang="hr-HR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2709"/>
          <a:stretch/>
        </p:blipFill>
        <p:spPr>
          <a:xfrm>
            <a:off x="2808514" y="1"/>
            <a:ext cx="6713337" cy="690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4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953590"/>
            <a:ext cx="10363826" cy="3422467"/>
          </a:xfrm>
        </p:spPr>
        <p:txBody>
          <a:bodyPr>
            <a:normAutofit/>
          </a:bodyPr>
          <a:lstStyle/>
          <a:p>
            <a:r>
              <a:rPr lang="hr-HR" dirty="0"/>
              <a:t>»Filozofija u praksi je dijaloška praksa. Pod dijalogom ne smatramo</a:t>
            </a:r>
            <a:r>
              <a:rPr lang="hr-HR" dirty="0" smtClean="0"/>
              <a:t>samo </a:t>
            </a:r>
            <a:r>
              <a:rPr lang="hr-HR" dirty="0"/>
              <a:t>ono gdje se radi o filozofskom istraživanju (inquiry), već je </a:t>
            </a:r>
            <a:r>
              <a:rPr lang="hr-HR" dirty="0" smtClean="0"/>
              <a:t>to najprirodniji </a:t>
            </a:r>
            <a:r>
              <a:rPr lang="hr-HR" dirty="0"/>
              <a:t>način izražavanja, ali dijelom i nužan. Otvoreni </a:t>
            </a:r>
            <a:r>
              <a:rPr lang="hr-HR" dirty="0" smtClean="0"/>
              <a:t>karakter dijaloga </a:t>
            </a:r>
            <a:r>
              <a:rPr lang="hr-HR" dirty="0"/>
              <a:t>pruža mogućnost za samokorekcije sudionika u dijalogu</a:t>
            </a:r>
            <a:r>
              <a:rPr lang="hr-HR" dirty="0" smtClean="0"/>
              <a:t>…« (</a:t>
            </a:r>
            <a:r>
              <a:rPr lang="hr-HR" dirty="0"/>
              <a:t>Vansieleghem, Kennedy 2011: 145</a:t>
            </a:r>
            <a:r>
              <a:rPr lang="hr-HR" dirty="0" smtClean="0"/>
              <a:t>)</a:t>
            </a:r>
          </a:p>
          <a:p>
            <a:r>
              <a:rPr lang="hr-HR" dirty="0"/>
              <a:t>ono što se naziva »filozofijom u praksi« spadaju: </a:t>
            </a:r>
            <a:r>
              <a:rPr lang="hr-HR" i="1" dirty="0" smtClean="0"/>
              <a:t>filozofsko savjetovanje</a:t>
            </a:r>
            <a:r>
              <a:rPr lang="hr-HR" dirty="0"/>
              <a:t>, </a:t>
            </a:r>
            <a:r>
              <a:rPr lang="hr-HR" dirty="0" smtClean="0"/>
              <a:t>S</a:t>
            </a:r>
            <a:r>
              <a:rPr lang="hr-HR" i="1" dirty="0" smtClean="0"/>
              <a:t>okratovski </a:t>
            </a:r>
            <a:r>
              <a:rPr lang="hr-HR" i="1" dirty="0"/>
              <a:t>dijalog</a:t>
            </a:r>
            <a:r>
              <a:rPr lang="hr-HR" dirty="0"/>
              <a:t>, </a:t>
            </a:r>
            <a:r>
              <a:rPr lang="hr-HR" i="1" dirty="0"/>
              <a:t>filozofija u </a:t>
            </a:r>
            <a:r>
              <a:rPr lang="hr-HR" i="1" dirty="0" smtClean="0"/>
              <a:t>tvrtkama </a:t>
            </a:r>
            <a:r>
              <a:rPr lang="hr-HR" dirty="0" smtClean="0"/>
              <a:t>te </a:t>
            </a:r>
            <a:r>
              <a:rPr lang="hr-HR" i="1" dirty="0"/>
              <a:t>filozofija s djecom</a:t>
            </a:r>
            <a:r>
              <a:rPr lang="hr-HR" dirty="0"/>
              <a:t>. </a:t>
            </a:r>
            <a:endParaRPr lang="hr-HR" dirty="0" smtClean="0"/>
          </a:p>
          <a:p>
            <a:r>
              <a:rPr lang="hr-HR" dirty="0" smtClean="0"/>
              <a:t>Uz </a:t>
            </a:r>
            <a:r>
              <a:rPr lang="hr-HR" dirty="0"/>
              <a:t>filozofsko savjetovanje, Filozofija </a:t>
            </a:r>
            <a:r>
              <a:rPr lang="hr-HR" dirty="0" smtClean="0"/>
              <a:t>s </a:t>
            </a:r>
            <a:r>
              <a:rPr lang="pl-PL" dirty="0" smtClean="0"/>
              <a:t>djecom </a:t>
            </a:r>
            <a:r>
              <a:rPr lang="pl-PL" dirty="0"/>
              <a:t>je najrazrađenija i najraširenija podvrsta filozofije </a:t>
            </a:r>
            <a:r>
              <a:rPr lang="pl-PL" dirty="0" smtClean="0"/>
              <a:t>u </a:t>
            </a:r>
            <a:r>
              <a:rPr lang="hr-HR" dirty="0" smtClean="0"/>
              <a:t>praksi</a:t>
            </a:r>
            <a:r>
              <a:rPr lang="hr-HR" dirty="0"/>
              <a:t>.</a:t>
            </a:r>
          </a:p>
        </p:txBody>
      </p:sp>
      <p:pic>
        <p:nvPicPr>
          <p:cNvPr id="1026" name="Picture 2" descr="Image may contain: 7 people, crow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290" y="3873557"/>
            <a:ext cx="4690745" cy="2640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942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Filozofija s djecom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2024743"/>
            <a:ext cx="12070080" cy="4833257"/>
          </a:xfrm>
        </p:spPr>
        <p:txBody>
          <a:bodyPr>
            <a:normAutofit/>
          </a:bodyPr>
          <a:lstStyle/>
          <a:p>
            <a:r>
              <a:rPr lang="hr-HR" dirty="0"/>
              <a:t>Kako tvrde Lipman, Sharp i Oscanyan u uvodu knjige </a:t>
            </a:r>
            <a:r>
              <a:rPr lang="hr-HR" dirty="0" smtClean="0"/>
              <a:t>Filozofija u </a:t>
            </a:r>
            <a:r>
              <a:rPr lang="hr-HR" dirty="0"/>
              <a:t>učionici (1980.), još su stari Grci shvaćali ono </a:t>
            </a:r>
            <a:r>
              <a:rPr lang="hr-HR" dirty="0" smtClean="0"/>
              <a:t>što danas </a:t>
            </a:r>
            <a:r>
              <a:rPr lang="hr-HR" dirty="0"/>
              <a:t>počinju shvaćati učitelji, a to je da proces </a:t>
            </a:r>
            <a:r>
              <a:rPr lang="hr-HR" dirty="0" smtClean="0"/>
              <a:t>mišljenja kulminira </a:t>
            </a:r>
            <a:r>
              <a:rPr lang="hr-HR" dirty="0"/>
              <a:t>u filozofiji, ali i da je filozofija najfiniji </a:t>
            </a:r>
            <a:r>
              <a:rPr lang="hr-HR" dirty="0" smtClean="0"/>
              <a:t>instrument koji </a:t>
            </a:r>
            <a:r>
              <a:rPr lang="hr-HR" dirty="0"/>
              <a:t>usavršava proces mišljenja. Cilj filozofije za djecu </a:t>
            </a:r>
            <a:r>
              <a:rPr lang="hr-HR" dirty="0" smtClean="0"/>
              <a:t>jest usavršiti</a:t>
            </a:r>
            <a:r>
              <a:rPr lang="hr-HR" dirty="0"/>
              <a:t>, odnosno uvježbati djecu za kreativno i kritičko mišljenje</a:t>
            </a:r>
            <a:r>
              <a:rPr lang="hr-HR" dirty="0" smtClean="0"/>
              <a:t>. </a:t>
            </a:r>
          </a:p>
          <a:p>
            <a:r>
              <a:rPr lang="hr-HR" dirty="0" smtClean="0"/>
              <a:t>Sredinom </a:t>
            </a:r>
            <a:r>
              <a:rPr lang="hr-HR" dirty="0"/>
              <a:t>prošloga stoljeća razvila se rasprava jesu </a:t>
            </a:r>
            <a:r>
              <a:rPr lang="hr-HR" dirty="0" smtClean="0"/>
              <a:t>li djeca </a:t>
            </a:r>
            <a:r>
              <a:rPr lang="hr-HR" dirty="0"/>
              <a:t>u stanju filozofirati. Zastupnicima filozofije za djecu </a:t>
            </a:r>
            <a:r>
              <a:rPr lang="hr-HR" dirty="0" smtClean="0"/>
              <a:t>ova je </a:t>
            </a:r>
            <a:r>
              <a:rPr lang="hr-HR" dirty="0"/>
              <a:t>rasprava sporedna, ukoliko »filozofiranje« </a:t>
            </a:r>
            <a:r>
              <a:rPr lang="hr-HR" dirty="0" smtClean="0"/>
              <a:t>podrazuMijeva poznavanje </a:t>
            </a:r>
            <a:r>
              <a:rPr lang="hr-HR" dirty="0"/>
              <a:t>povijesti filozofije, učenja pojedinih filozofa i </a:t>
            </a:r>
            <a:r>
              <a:rPr lang="hr-HR" dirty="0" smtClean="0"/>
              <a:t>rasprava o </a:t>
            </a:r>
            <a:r>
              <a:rPr lang="hr-HR" dirty="0"/>
              <a:t>pojedinim filozofskim problemima. Naime, </a:t>
            </a:r>
            <a:r>
              <a:rPr lang="hr-HR" dirty="0" smtClean="0"/>
              <a:t>program filozofije </a:t>
            </a:r>
            <a:r>
              <a:rPr lang="hr-HR" dirty="0"/>
              <a:t>za djecu ne uči djecu povijest filozofije niti s </a:t>
            </a:r>
            <a:r>
              <a:rPr lang="hr-HR" dirty="0" smtClean="0"/>
              <a:t>njima ulazi </a:t>
            </a:r>
            <a:r>
              <a:rPr lang="hr-HR" dirty="0"/>
              <a:t>u polemike oko »akademske filozofije«. U </a:t>
            </a:r>
            <a:r>
              <a:rPr lang="hr-HR" dirty="0" smtClean="0"/>
              <a:t>radionicama filozofije </a:t>
            </a:r>
            <a:r>
              <a:rPr lang="hr-HR" dirty="0"/>
              <a:t>s djecom svi su problemi »spušteni« na dječju razinu.</a:t>
            </a:r>
          </a:p>
          <a:p>
            <a:r>
              <a:rPr lang="hr-HR" dirty="0"/>
              <a:t>S djecom se raspravlja o temama koje su njima poznate </a:t>
            </a:r>
            <a:r>
              <a:rPr lang="hr-HR" dirty="0" smtClean="0"/>
              <a:t>i prihvatljive</a:t>
            </a:r>
            <a:r>
              <a:rPr lang="hr-H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996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963607" y="283503"/>
            <a:ext cx="11485295" cy="82850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Arial Narrow" pitchFamily="34" charset="0"/>
              </a:rPr>
              <a:t>UNESCO-</a:t>
            </a:r>
            <a:r>
              <a:rPr lang="en-US" dirty="0" err="1" smtClean="0">
                <a:latin typeface="Arial Narrow" pitchFamily="34" charset="0"/>
              </a:rPr>
              <a:t>ovo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err="1" smtClean="0">
                <a:latin typeface="Arial Narrow" pitchFamily="34" charset="0"/>
              </a:rPr>
              <a:t>izdanje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i="1" dirty="0" err="1" smtClean="0">
                <a:latin typeface="Arial Narrow" pitchFamily="34" charset="0"/>
              </a:rPr>
              <a:t>Filozofija</a:t>
            </a:r>
            <a:r>
              <a:rPr lang="en-US" i="1" dirty="0" smtClean="0">
                <a:latin typeface="Arial Narrow" pitchFamily="34" charset="0"/>
              </a:rPr>
              <a:t> – </a:t>
            </a:r>
            <a:r>
              <a:rPr lang="en-US" i="1" dirty="0" err="1" smtClean="0">
                <a:latin typeface="Arial Narrow" pitchFamily="34" charset="0"/>
              </a:rPr>
              <a:t>škola</a:t>
            </a:r>
            <a:r>
              <a:rPr lang="hr-HR" i="1" dirty="0" smtClean="0">
                <a:latin typeface="Arial Narrow" pitchFamily="34" charset="0"/>
              </a:rPr>
              <a:t> </a:t>
            </a:r>
            <a:r>
              <a:rPr lang="en-US" i="1" dirty="0" err="1" smtClean="0">
                <a:latin typeface="Arial Narrow" pitchFamily="34" charset="0"/>
              </a:rPr>
              <a:t>slobode</a:t>
            </a:r>
            <a:r>
              <a:rPr lang="en-US" i="1" dirty="0" smtClean="0">
                <a:latin typeface="Arial Narrow" pitchFamily="34" charset="0"/>
              </a:rPr>
              <a:t> </a:t>
            </a:r>
            <a:r>
              <a:rPr lang="en-US" dirty="0" err="1" smtClean="0">
                <a:latin typeface="Arial Narrow" pitchFamily="34" charset="0"/>
              </a:rPr>
              <a:t>kroz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err="1" smtClean="0">
                <a:latin typeface="Arial Narrow" pitchFamily="34" charset="0"/>
              </a:rPr>
              <a:t>ovu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err="1" smtClean="0">
                <a:latin typeface="Arial Narrow" pitchFamily="34" charset="0"/>
              </a:rPr>
              <a:t>tablicu</a:t>
            </a:r>
            <a:r>
              <a:rPr lang="hr-HR" dirty="0" smtClean="0">
                <a:latin typeface="Arial Narrow" pitchFamily="34" charset="0"/>
              </a:rPr>
              <a:t> </a:t>
            </a:r>
            <a:r>
              <a:rPr lang="en-US" dirty="0" err="1" smtClean="0">
                <a:latin typeface="Arial Narrow" pitchFamily="34" charset="0"/>
              </a:rPr>
              <a:t>zorno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err="1" smtClean="0">
                <a:latin typeface="Arial Narrow" pitchFamily="34" charset="0"/>
              </a:rPr>
              <a:t>prikazuje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err="1" smtClean="0">
                <a:latin typeface="Arial Narrow" pitchFamily="34" charset="0"/>
              </a:rPr>
              <a:t>što</a:t>
            </a:r>
            <a:r>
              <a:rPr lang="en-US" dirty="0" smtClean="0">
                <a:latin typeface="Arial Narrow" pitchFamily="34" charset="0"/>
              </a:rPr>
              <a:t> se to </a:t>
            </a:r>
            <a:r>
              <a:rPr lang="en-US" dirty="0" err="1" smtClean="0">
                <a:latin typeface="Arial Narrow" pitchFamily="34" charset="0"/>
              </a:rPr>
              <a:t>radi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err="1" smtClean="0">
                <a:latin typeface="Arial Narrow" pitchFamily="34" charset="0"/>
              </a:rPr>
              <a:t>i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err="1" smtClean="0">
                <a:latin typeface="Arial Narrow" pitchFamily="34" charset="0"/>
              </a:rPr>
              <a:t>očekuje</a:t>
            </a:r>
            <a:r>
              <a:rPr lang="hr-HR" dirty="0" smtClean="0">
                <a:latin typeface="Arial Narrow" pitchFamily="34" charset="0"/>
              </a:rPr>
              <a:t> </a:t>
            </a:r>
            <a:r>
              <a:rPr lang="en-US" dirty="0" smtClean="0">
                <a:latin typeface="Arial Narrow" pitchFamily="34" charset="0"/>
              </a:rPr>
              <a:t>u </a:t>
            </a:r>
            <a:r>
              <a:rPr lang="en-US" dirty="0" err="1" smtClean="0">
                <a:latin typeface="Arial Narrow" pitchFamily="34" charset="0"/>
              </a:rPr>
              <a:t>filozofiji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err="1" smtClean="0">
                <a:latin typeface="Arial Narrow" pitchFamily="34" charset="0"/>
              </a:rPr>
              <a:t>za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 err="1" smtClean="0">
                <a:latin typeface="Arial Narrow" pitchFamily="34" charset="0"/>
              </a:rPr>
              <a:t>djecu</a:t>
            </a:r>
            <a:r>
              <a:rPr lang="en-US" dirty="0" smtClean="0">
                <a:latin typeface="Arial Narrow" pitchFamily="34" charset="0"/>
              </a:rPr>
              <a:t>:</a:t>
            </a:r>
            <a:endParaRPr lang="hr-HR" dirty="0" smtClean="0">
              <a:latin typeface="Arial Narrow" pitchFamily="34" charset="0"/>
            </a:endParaRPr>
          </a:p>
          <a:p>
            <a:endParaRPr lang="hr-HR" dirty="0" smtClean="0">
              <a:latin typeface="Arial Narrow" pitchFamily="34" charset="0"/>
            </a:endParaRPr>
          </a:p>
          <a:p>
            <a:endParaRPr lang="en-US" dirty="0">
              <a:latin typeface="Arial Narrow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3"/>
          <a:stretch/>
        </p:blipFill>
        <p:spPr bwMode="auto">
          <a:xfrm>
            <a:off x="1900024" y="1112005"/>
            <a:ext cx="8850707" cy="5436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153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1</a:t>
            </a:r>
            <a:r>
              <a:rPr lang="en-US" sz="1800" dirty="0">
                <a:latin typeface="Arial Narrow" pitchFamily="34" charset="0"/>
              </a:rPr>
              <a:t>) </a:t>
            </a:r>
            <a:r>
              <a:rPr lang="en-US" dirty="0">
                <a:latin typeface="Arial Narrow" pitchFamily="34" charset="0"/>
              </a:rPr>
              <a:t>»</a:t>
            </a:r>
            <a:r>
              <a:rPr lang="hr-HR" dirty="0">
                <a:latin typeface="Arial Narrow" pitchFamily="34" charset="0"/>
              </a:rPr>
              <a:t> Razvoj vlastitog </a:t>
            </a:r>
            <a:r>
              <a:rPr lang="hr-HR" dirty="0" smtClean="0">
                <a:latin typeface="Arial Narrow" pitchFamily="34" charset="0"/>
              </a:rPr>
              <a:t>mišljenja</a:t>
            </a:r>
          </a:p>
          <a:p>
            <a:pPr marL="0" indent="0" algn="just">
              <a:buNone/>
            </a:pPr>
            <a:endParaRPr lang="hr-HR" dirty="0">
              <a:latin typeface="Arial Narrow" pitchFamily="34" charset="0"/>
            </a:endParaRPr>
          </a:p>
          <a:p>
            <a:pPr marL="0" indent="0" algn="just">
              <a:buNone/>
            </a:pPr>
            <a:r>
              <a:rPr lang="hr-HR" dirty="0" smtClean="0">
                <a:latin typeface="Arial Narrow" pitchFamily="34" charset="0"/>
              </a:rPr>
              <a:t> </a:t>
            </a:r>
            <a:r>
              <a:rPr lang="hr-HR" dirty="0">
                <a:latin typeface="Arial Narrow" pitchFamily="34" charset="0"/>
              </a:rPr>
              <a:t>– Budući da materija egzistencijalnih, etičkih i estetičkih pitanja, pretpostavlja promišljanja za sebe, refleksivni proces koji formulira probleme, potrebna je konceptualizacija i racionalna argumentacija. Započinjanje učenja ovoga što je ranije moguće garantira buđenje prosvjećenja refleksije ljudskih uvjeta kod djece.«</a:t>
            </a:r>
            <a:r>
              <a:rPr lang="en-US" sz="1600" dirty="0">
                <a:latin typeface="Arial Narrow" pitchFamily="34" charset="0"/>
              </a:rPr>
              <a:t>(</a:t>
            </a:r>
            <a:r>
              <a:rPr lang="en-US" sz="1600" dirty="0" err="1">
                <a:latin typeface="Arial Narrow" pitchFamily="34" charset="0"/>
              </a:rPr>
              <a:t>Tozzi</a:t>
            </a:r>
            <a:r>
              <a:rPr lang="en-US" sz="1600" dirty="0">
                <a:latin typeface="Arial Narrow" pitchFamily="34" charset="0"/>
              </a:rPr>
              <a:t> 2009: 14)</a:t>
            </a:r>
            <a:endParaRPr lang="en-US" sz="2000" dirty="0">
              <a:latin typeface="Arial Narrow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Michel </a:t>
            </a:r>
            <a:r>
              <a:rPr lang="en-US" dirty="0" err="1" smtClean="0"/>
              <a:t>Tozzi</a:t>
            </a:r>
            <a:r>
              <a:rPr lang="hr-HR" dirty="0"/>
              <a:t> </a:t>
            </a:r>
            <a:r>
              <a:rPr lang="hr-HR" dirty="0" smtClean="0"/>
              <a:t>– ciljevi filozofije s djecom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8731" y="4666292"/>
            <a:ext cx="1781877" cy="2191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47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rial Narrow" pitchFamily="34" charset="0"/>
              </a:rPr>
              <a:t>2) »</a:t>
            </a:r>
            <a:r>
              <a:rPr lang="en-US" dirty="0" err="1">
                <a:latin typeface="Arial Narrow" pitchFamily="34" charset="0"/>
              </a:rPr>
              <a:t>Obrazovanje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za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kritičko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građanstvo</a:t>
            </a:r>
            <a:r>
              <a:rPr lang="en-US" dirty="0">
                <a:latin typeface="Arial Narrow" pitchFamily="34" charset="0"/>
              </a:rPr>
              <a:t> – </a:t>
            </a:r>
            <a:r>
              <a:rPr lang="en-US" dirty="0" err="1">
                <a:latin typeface="Arial Narrow" pitchFamily="34" charset="0"/>
              </a:rPr>
              <a:t>Učenje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za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mišljenje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razvija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slobodu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prosudbe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kod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budućih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građana</a:t>
            </a:r>
            <a:r>
              <a:rPr lang="en-US" dirty="0">
                <a:latin typeface="Arial Narrow" pitchFamily="34" charset="0"/>
              </a:rPr>
              <a:t>, </a:t>
            </a:r>
            <a:r>
              <a:rPr lang="en-US" dirty="0" err="1">
                <a:latin typeface="Arial Narrow" pitchFamily="34" charset="0"/>
              </a:rPr>
              <a:t>štiteći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ih</a:t>
            </a:r>
            <a:r>
              <a:rPr lang="en-US" dirty="0">
                <a:latin typeface="Arial Narrow" pitchFamily="34" charset="0"/>
              </a:rPr>
              <a:t> od </a:t>
            </a:r>
            <a:r>
              <a:rPr lang="en-US" dirty="0" err="1">
                <a:latin typeface="Arial Narrow" pitchFamily="34" charset="0"/>
              </a:rPr>
              <a:t>ideološkeindoktrinacije</a:t>
            </a:r>
            <a:r>
              <a:rPr lang="en-US" dirty="0">
                <a:latin typeface="Arial Narrow" pitchFamily="34" charset="0"/>
              </a:rPr>
              <a:t> i </a:t>
            </a:r>
            <a:r>
              <a:rPr lang="en-US" dirty="0" err="1">
                <a:latin typeface="Arial Narrow" pitchFamily="34" charset="0"/>
              </a:rPr>
              <a:t>uvjerljiva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oglašavanja</a:t>
            </a:r>
            <a:r>
              <a:rPr lang="en-US" dirty="0">
                <a:latin typeface="Arial Narrow" pitchFamily="34" charset="0"/>
              </a:rPr>
              <a:t>. </a:t>
            </a:r>
            <a:r>
              <a:rPr lang="en-US" dirty="0" err="1">
                <a:latin typeface="Arial Narrow" pitchFamily="34" charset="0"/>
              </a:rPr>
              <a:t>Učenjem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filozofiranja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kroz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debatiranje</a:t>
            </a:r>
            <a:r>
              <a:rPr lang="en-US" dirty="0">
                <a:latin typeface="Arial Narrow" pitchFamily="34" charset="0"/>
              </a:rPr>
              <a:t> o </a:t>
            </a:r>
            <a:r>
              <a:rPr lang="en-US" dirty="0" err="1">
                <a:latin typeface="Arial Narrow" pitchFamily="34" charset="0"/>
              </a:rPr>
              <a:t>idejama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potiče</a:t>
            </a:r>
            <a:r>
              <a:rPr lang="en-US" dirty="0">
                <a:latin typeface="Arial Narrow" pitchFamily="34" charset="0"/>
              </a:rPr>
              <a:t> se </a:t>
            </a:r>
            <a:r>
              <a:rPr lang="en-US" dirty="0" err="1">
                <a:latin typeface="Arial Narrow" pitchFamily="34" charset="0"/>
              </a:rPr>
              <a:t>razumno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suočavanje</a:t>
            </a:r>
            <a:r>
              <a:rPr lang="en-US" dirty="0">
                <a:latin typeface="Arial Narrow" pitchFamily="34" charset="0"/>
              </a:rPr>
              <a:t> s </a:t>
            </a:r>
            <a:r>
              <a:rPr lang="en-US" dirty="0" err="1">
                <a:latin typeface="Arial Narrow" pitchFamily="34" charset="0"/>
              </a:rPr>
              <a:t>drugima</a:t>
            </a:r>
            <a:r>
              <a:rPr lang="en-US" dirty="0">
                <a:latin typeface="Arial Narrow" pitchFamily="34" charset="0"/>
              </a:rPr>
              <a:t>, s </a:t>
            </a:r>
            <a:r>
              <a:rPr lang="en-US" dirty="0" err="1">
                <a:latin typeface="Arial Narrow" pitchFamily="34" charset="0"/>
              </a:rPr>
              <a:t>ciljem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dosizanja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istina</a:t>
            </a:r>
            <a:r>
              <a:rPr lang="en-US" dirty="0">
                <a:latin typeface="Arial Narrow" pitchFamily="34" charset="0"/>
              </a:rPr>
              <a:t>, </a:t>
            </a:r>
            <a:r>
              <a:rPr lang="en-US" dirty="0" err="1">
                <a:latin typeface="Arial Narrow" pitchFamily="34" charset="0"/>
              </a:rPr>
              <a:t>što</a:t>
            </a:r>
            <a:r>
              <a:rPr lang="en-US" dirty="0">
                <a:latin typeface="Arial Narrow" pitchFamily="34" charset="0"/>
              </a:rPr>
              <a:t> jest </a:t>
            </a:r>
            <a:r>
              <a:rPr lang="en-US" dirty="0" err="1">
                <a:latin typeface="Arial Narrow" pitchFamily="34" charset="0"/>
              </a:rPr>
              <a:t>etički</a:t>
            </a:r>
            <a:r>
              <a:rPr lang="en-US" dirty="0">
                <a:latin typeface="Arial Narrow" pitchFamily="34" charset="0"/>
              </a:rPr>
              <a:t> i </a:t>
            </a:r>
            <a:r>
              <a:rPr lang="en-US" dirty="0" err="1">
                <a:latin typeface="Arial Narrow" pitchFamily="34" charset="0"/>
              </a:rPr>
              <a:t>intelektualni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zahtjev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za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istinsku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demokratsku</a:t>
            </a:r>
            <a:r>
              <a:rPr lang="en-US" dirty="0">
                <a:latin typeface="Arial Narrow" pitchFamily="34" charset="0"/>
              </a:rPr>
              <a:t> </a:t>
            </a:r>
            <a:r>
              <a:rPr lang="en-US" dirty="0" err="1">
                <a:latin typeface="Arial Narrow" pitchFamily="34" charset="0"/>
              </a:rPr>
              <a:t>raspravu</a:t>
            </a:r>
            <a:r>
              <a:rPr lang="en-US" dirty="0">
                <a:latin typeface="Arial Narrow" pitchFamily="34" charset="0"/>
              </a:rPr>
              <a:t>.« (</a:t>
            </a:r>
            <a:r>
              <a:rPr lang="en-US" dirty="0" err="1">
                <a:latin typeface="Arial Narrow" pitchFamily="34" charset="0"/>
              </a:rPr>
              <a:t>Tozzi</a:t>
            </a:r>
            <a:r>
              <a:rPr lang="en-US" dirty="0">
                <a:latin typeface="Arial Narrow" pitchFamily="34" charset="0"/>
              </a:rPr>
              <a:t> 2009: 14)</a:t>
            </a: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 Narrow" pitchFamily="34" charset="0"/>
              </a:rPr>
              <a:t>Michel </a:t>
            </a:r>
            <a:r>
              <a:rPr lang="en-US" dirty="0" err="1" smtClean="0">
                <a:latin typeface="Arial Narrow" pitchFamily="34" charset="0"/>
              </a:rPr>
              <a:t>Tozzi</a:t>
            </a:r>
            <a:r>
              <a:rPr lang="hr-HR" dirty="0">
                <a:latin typeface="Arial Narrow" pitchFamily="34" charset="0"/>
              </a:rPr>
              <a:t> </a:t>
            </a:r>
            <a:r>
              <a:rPr lang="hr-HR" dirty="0" smtClean="0">
                <a:latin typeface="Arial Narrow" pitchFamily="34" charset="0"/>
              </a:rPr>
              <a:t>– ciljevi filozofije s djecom</a:t>
            </a:r>
            <a:endParaRPr lang="en-US" dirty="0">
              <a:latin typeface="Arial Narrow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824" y="4581128"/>
            <a:ext cx="2699792" cy="24048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275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006" y="2263160"/>
            <a:ext cx="10933611" cy="221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000" dirty="0"/>
              <a:t>3</a:t>
            </a:r>
            <a:r>
              <a:rPr lang="hr-HR" sz="2000" dirty="0">
                <a:latin typeface="Arial Narrow" pitchFamily="34" charset="0"/>
              </a:rPr>
              <a:t>) »Pomoć razvoju djeteta – Učiti kako postići refleksiju važno je za izgradnju osobnosti kod djece i adolescenata. To  im je prilika za iskustvo razmišljajućih bića, koje jača njihovo samopoštovanje i pomaže im da rastu u čovječnosti, i to doživljavanjem neslaganja u raspravi u mirnom suživotu. To, pak, podiže prag tolerancije i poštovanja prema drugima i sprečava nasilje.« (</a:t>
            </a:r>
            <a:r>
              <a:rPr lang="hr-HR" sz="2000" dirty="0" err="1">
                <a:latin typeface="Arial Narrow" pitchFamily="34" charset="0"/>
              </a:rPr>
              <a:t>Tozzi</a:t>
            </a:r>
            <a:r>
              <a:rPr lang="hr-HR" sz="2000" dirty="0">
                <a:latin typeface="Arial Narrow" pitchFamily="34" charset="0"/>
              </a:rPr>
              <a:t> 2009: 14)</a:t>
            </a:r>
            <a:endParaRPr lang="en-US" sz="2000" dirty="0">
              <a:latin typeface="Arial Narrow" pitchFamily="34" charset="0"/>
            </a:endParaRP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 Narrow" pitchFamily="34" charset="0"/>
              </a:rPr>
              <a:t>Michel </a:t>
            </a:r>
            <a:r>
              <a:rPr lang="en-US" sz="4000" dirty="0" err="1">
                <a:latin typeface="Arial Narrow" pitchFamily="34" charset="0"/>
              </a:rPr>
              <a:t>Tozzi</a:t>
            </a:r>
            <a:r>
              <a:rPr lang="hr-HR" sz="4000" dirty="0">
                <a:latin typeface="Arial Narrow" pitchFamily="34" charset="0"/>
              </a:rPr>
              <a:t> – ciljevi filozofije s djecom</a:t>
            </a:r>
            <a:endParaRPr lang="en-US" sz="4000" dirty="0">
              <a:latin typeface="Arial Narrow" pitchFamily="34" charset="0"/>
            </a:endParaRPr>
          </a:p>
        </p:txBody>
      </p:sp>
      <p:pic>
        <p:nvPicPr>
          <p:cNvPr id="5122" name="Picture 2" descr="Slikovni rezultat za Michel Tozz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760" y="3573017"/>
            <a:ext cx="4132684" cy="30995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47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r-HR" dirty="0">
                <a:latin typeface="Arial Narrow" pitchFamily="34" charset="0"/>
              </a:rPr>
              <a:t>4) »Uvježbavanje jezika i govora, općenito komunikacije – Verbaliziranjem vlastitih promišljanja, kod djece se razvijaju kognitivne i </a:t>
            </a:r>
            <a:r>
              <a:rPr lang="hr-HR" dirty="0" err="1">
                <a:latin typeface="Arial Narrow" pitchFamily="34" charset="0"/>
              </a:rPr>
              <a:t>socio</a:t>
            </a:r>
            <a:r>
              <a:rPr lang="hr-HR" dirty="0">
                <a:latin typeface="Arial Narrow" pitchFamily="34" charset="0"/>
              </a:rPr>
              <a:t>-lingvističke sposobnosti. Radeći na razvoju svoje misli, djeca rade na potrebi za preciznostima u jeziku.« (</a:t>
            </a:r>
            <a:r>
              <a:rPr lang="hr-HR" dirty="0" err="1">
                <a:latin typeface="Arial Narrow" pitchFamily="34" charset="0"/>
              </a:rPr>
              <a:t>Tozzi</a:t>
            </a:r>
            <a:r>
              <a:rPr lang="hr-HR" dirty="0">
                <a:latin typeface="Arial Narrow" pitchFamily="34" charset="0"/>
              </a:rPr>
              <a:t> 2009: 14)</a:t>
            </a:r>
            <a:endParaRPr lang="en-US" dirty="0">
              <a:latin typeface="Arial Narrow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Michel </a:t>
            </a:r>
            <a:r>
              <a:rPr lang="en-US" dirty="0" err="1" smtClean="0"/>
              <a:t>Tozzi</a:t>
            </a:r>
            <a:r>
              <a:rPr lang="hr-HR" dirty="0"/>
              <a:t> </a:t>
            </a:r>
            <a:r>
              <a:rPr lang="hr-HR" dirty="0" smtClean="0"/>
              <a:t>– ciljevi filozofije s djecom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913" y="3822864"/>
            <a:ext cx="2057719" cy="3035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816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SADRŽAJ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hr-HR" dirty="0" smtClean="0"/>
              <a:t>Nastava filozofije – novi kurikulum i neka promišljanja</a:t>
            </a:r>
          </a:p>
          <a:p>
            <a:r>
              <a:rPr lang="hr-HR" dirty="0" smtClean="0"/>
              <a:t>Filozofija za djecu </a:t>
            </a:r>
          </a:p>
          <a:p>
            <a:r>
              <a:rPr lang="hr-HR" dirty="0" smtClean="0"/>
              <a:t>Nastava Etike – Novi kurikulum </a:t>
            </a:r>
          </a:p>
          <a:p>
            <a:r>
              <a:rPr lang="hr-HR" dirty="0" smtClean="0"/>
              <a:t>Primjer prakse – Nastavva ETIKE na MALTI </a:t>
            </a:r>
          </a:p>
          <a:p>
            <a:r>
              <a:rPr lang="hr-HR" dirty="0" smtClean="0"/>
              <a:t>Igra Pojmova i Zajednica filozofskih istraživača </a:t>
            </a:r>
            <a:endParaRPr lang="hr-HR" dirty="0"/>
          </a:p>
        </p:txBody>
      </p:sp>
      <p:pic>
        <p:nvPicPr>
          <p:cNvPr id="1026" name="Picture 2" descr="Slikovni rezultat za teaching philosophy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467" y="2869809"/>
            <a:ext cx="3891120" cy="2921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02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/>
              <a:t>5) »Konceptualizacija filozofiranja – Prakticiranje refleksije s djecom zahtijeva redefiniranje filozofiranja za  konceptualizacije njegova početka, prirode i uvjeta.«. (</a:t>
            </a:r>
            <a:r>
              <a:rPr lang="hr-HR" dirty="0" err="1"/>
              <a:t>Tozzi</a:t>
            </a:r>
            <a:r>
              <a:rPr lang="hr-HR" dirty="0"/>
              <a:t> 2009: 14)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Michel </a:t>
            </a:r>
            <a:r>
              <a:rPr lang="en-US" dirty="0" err="1" smtClean="0"/>
              <a:t>Tozzi</a:t>
            </a:r>
            <a:r>
              <a:rPr lang="hr-HR" dirty="0"/>
              <a:t> </a:t>
            </a:r>
            <a:r>
              <a:rPr lang="hr-HR" dirty="0" smtClean="0"/>
              <a:t>– ciljevi filozofije s djecom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928" y="3938457"/>
            <a:ext cx="1977404" cy="2919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489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4386" y="2030338"/>
            <a:ext cx="6218300" cy="4525963"/>
          </a:xfrm>
        </p:spPr>
        <p:txBody>
          <a:bodyPr>
            <a:normAutofit/>
          </a:bodyPr>
          <a:lstStyle/>
          <a:p>
            <a:pPr algn="just"/>
            <a:r>
              <a:rPr lang="hr-HR" dirty="0">
                <a:latin typeface="Arial Narrow" pitchFamily="34" charset="0"/>
              </a:rPr>
              <a:t>6) »Razvijanje teorija učenja filozofije prilagođene za djecu i mlade – Teorije o učenju filozofije dovode se u pitanje. Pojedinac ne može učiti djecu filozofiji u velikim predavaonicama, uz pomoć glasovitih djela i pisanjem eseja. Ali pojedinac može teoretizirati o njihovu učenju kako bi učenici reflektirali o njihovu odnosu prema svijetu i drugima…« </a:t>
            </a:r>
            <a:endParaRPr lang="hr-HR" sz="1800" dirty="0">
              <a:latin typeface="Arial Narrow" pitchFamily="34" charset="0"/>
            </a:endParaRPr>
          </a:p>
          <a:p>
            <a:pPr marL="0" indent="0" algn="just">
              <a:buNone/>
            </a:pPr>
            <a:r>
              <a:rPr lang="hr-HR" sz="1800" dirty="0" smtClean="0">
                <a:latin typeface="Arial Narrow" pitchFamily="34" charset="0"/>
              </a:rPr>
              <a:t>			(</a:t>
            </a:r>
            <a:r>
              <a:rPr lang="hr-HR" sz="1800" dirty="0">
                <a:latin typeface="Arial Narrow" pitchFamily="34" charset="0"/>
              </a:rPr>
              <a:t>Tozzi 2009: 14)</a:t>
            </a:r>
            <a:endParaRPr lang="en-US" sz="1800" dirty="0">
              <a:latin typeface="Arial Narrow" pitchFamily="34" charset="0"/>
            </a:endParaRPr>
          </a:p>
          <a:p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 Narrow" pitchFamily="34" charset="0"/>
              </a:rPr>
              <a:t>Michel </a:t>
            </a:r>
            <a:r>
              <a:rPr lang="en-US" sz="3600" dirty="0" err="1">
                <a:latin typeface="Arial Narrow" pitchFamily="34" charset="0"/>
              </a:rPr>
              <a:t>Tozzi</a:t>
            </a:r>
            <a:r>
              <a:rPr lang="hr-HR" sz="3600" dirty="0">
                <a:latin typeface="Arial Narrow" pitchFamily="34" charset="0"/>
              </a:rPr>
              <a:t> – ciljevi filozofije s djecom</a:t>
            </a:r>
            <a:endParaRPr lang="en-US" sz="3600" dirty="0">
              <a:latin typeface="Arial Narrow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105" y="1916833"/>
            <a:ext cx="3209925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809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32330" y="2248348"/>
            <a:ext cx="10327340" cy="4465961"/>
          </a:xfrm>
        </p:spPr>
        <p:txBody>
          <a:bodyPr>
            <a:normAutofit lnSpcReduction="10000"/>
          </a:bodyPr>
          <a:lstStyle/>
          <a:p>
            <a:r>
              <a:rPr lang="hr-HR" dirty="0" smtClean="0"/>
              <a:t>Budući da </a:t>
            </a:r>
            <a:r>
              <a:rPr lang="hr-HR" dirty="0"/>
              <a:t>je filozofija s djecom zasnovana upravo na izazivanju potrebe </a:t>
            </a:r>
            <a:r>
              <a:rPr lang="hr-HR" dirty="0" smtClean="0"/>
              <a:t>koja se </a:t>
            </a:r>
            <a:r>
              <a:rPr lang="hr-HR" dirty="0"/>
              <a:t>naziva stimulus, učenici pokazuju visoki stupanj motiviranosti </a:t>
            </a:r>
            <a:r>
              <a:rPr lang="hr-HR" dirty="0" smtClean="0"/>
              <a:t>na radionicama </a:t>
            </a:r>
            <a:r>
              <a:rPr lang="hr-HR" dirty="0"/>
              <a:t>provedenima prema ovoj </a:t>
            </a:r>
            <a:r>
              <a:rPr lang="hr-HR" dirty="0" smtClean="0"/>
              <a:t>metodi.</a:t>
            </a:r>
          </a:p>
          <a:p>
            <a:endParaRPr lang="hr-HR" dirty="0" smtClean="0"/>
          </a:p>
          <a:p>
            <a:r>
              <a:rPr lang="hr-HR" dirty="0" smtClean="0"/>
              <a:t>Stimulus </a:t>
            </a:r>
            <a:r>
              <a:rPr lang="hr-HR" dirty="0"/>
              <a:t>može biti bilo što: priča, slika, film, glazba</a:t>
            </a:r>
            <a:r>
              <a:rPr lang="hr-HR" dirty="0" smtClean="0"/>
              <a:t>, ispad </a:t>
            </a:r>
            <a:r>
              <a:rPr lang="hr-HR" dirty="0"/>
              <a:t>učenika. Važno je da stimulus bude dovoljno snažan da </a:t>
            </a:r>
            <a:r>
              <a:rPr lang="hr-HR" dirty="0" smtClean="0"/>
              <a:t>izazove kod </a:t>
            </a:r>
            <a:r>
              <a:rPr lang="hr-HR" dirty="0"/>
              <a:t>učenika potrebu da misle</a:t>
            </a:r>
            <a:r>
              <a:rPr lang="hr-HR" dirty="0" smtClean="0"/>
              <a:t>.</a:t>
            </a:r>
          </a:p>
          <a:p>
            <a:endParaRPr lang="hr-HR" dirty="0"/>
          </a:p>
          <a:p>
            <a:r>
              <a:rPr lang="hr-HR" dirty="0" smtClean="0"/>
              <a:t>Stimulus </a:t>
            </a:r>
            <a:r>
              <a:rPr lang="hr-HR" dirty="0"/>
              <a:t>je podvrgavanje </a:t>
            </a:r>
            <a:r>
              <a:rPr lang="hr-HR" dirty="0" smtClean="0"/>
              <a:t>učenika nastavnikovu </a:t>
            </a:r>
            <a:r>
              <a:rPr lang="hr-HR" dirty="0"/>
              <a:t>algoritmiziranom djelovanju </a:t>
            </a:r>
            <a:r>
              <a:rPr lang="hr-HR" dirty="0" smtClean="0"/>
              <a:t>didaktički oblikovanim </a:t>
            </a:r>
            <a:r>
              <a:rPr lang="hr-HR" dirty="0"/>
              <a:t>i međusobno izoliranim </a:t>
            </a:r>
            <a:r>
              <a:rPr lang="hr-HR" dirty="0" smtClean="0"/>
              <a:t>sadržajima odabranima </a:t>
            </a:r>
            <a:r>
              <a:rPr lang="hr-HR" dirty="0"/>
              <a:t>iz brojnih znanstvenih </a:t>
            </a:r>
            <a:r>
              <a:rPr lang="hr-HR" dirty="0" smtClean="0"/>
              <a:t>disciplina </a:t>
            </a:r>
            <a:r>
              <a:rPr lang="pl-PL" dirty="0" smtClean="0"/>
              <a:t>koji </a:t>
            </a:r>
            <a:r>
              <a:rPr lang="pl-PL" dirty="0"/>
              <a:t>bi “mentalnim treniranjem” kod učenika </a:t>
            </a:r>
            <a:r>
              <a:rPr lang="pl-PL" dirty="0" smtClean="0"/>
              <a:t>polučili </a:t>
            </a:r>
            <a:r>
              <a:rPr lang="hr-HR" dirty="0" smtClean="0"/>
              <a:t>reaktivnim </a:t>
            </a:r>
            <a:r>
              <a:rPr lang="hr-HR" dirty="0"/>
              <a:t>učenjem</a:t>
            </a:r>
            <a:r>
              <a:rPr lang="hr-HR" dirty="0" smtClean="0"/>
              <a:t>.</a:t>
            </a:r>
          </a:p>
          <a:p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Stimulus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4881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Skandalon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0" y="2214694"/>
            <a:ext cx="12192000" cy="4643306"/>
          </a:xfrm>
        </p:spPr>
        <p:txBody>
          <a:bodyPr>
            <a:normAutofit/>
          </a:bodyPr>
          <a:lstStyle/>
          <a:p>
            <a:r>
              <a:rPr lang="hr-HR" dirty="0" smtClean="0"/>
              <a:t>dovodimo </a:t>
            </a:r>
            <a:r>
              <a:rPr lang="hr-HR" dirty="0"/>
              <a:t>u pitanje ono neupitno, nedvojbeno, samorazumljivo i uvriježeno </a:t>
            </a:r>
            <a:endParaRPr lang="hr-HR" dirty="0" smtClean="0"/>
          </a:p>
          <a:p>
            <a:r>
              <a:rPr lang="hr-HR" dirty="0" smtClean="0"/>
              <a:t>Riječ </a:t>
            </a:r>
            <a:r>
              <a:rPr lang="hr-HR" dirty="0"/>
              <a:t>je o postupku u kojem se određena mišljenja, stavovi i uvjerenja stavljaju pod upitnik, dakle, ono što je naizgled neupitno dovodi se u pitanje, zatim se nastoje poljuljati uvriježena, a često i neutemeljena stajališta, dovesti u pitanje ili staviti pod sumnju nečija stajališta, pozicije, argumentaciju i sl</a:t>
            </a:r>
            <a:r>
              <a:rPr lang="hr-HR" dirty="0" smtClean="0"/>
              <a:t>. </a:t>
            </a:r>
          </a:p>
          <a:p>
            <a:r>
              <a:rPr lang="hr-HR" dirty="0"/>
              <a:t>Skandalon iskonski znači ‘sablazan’, a i zamka. O tome je i riječ, o svojevrsnoj </a:t>
            </a:r>
            <a:r>
              <a:rPr lang="hr-HR" dirty="0" smtClean="0"/>
              <a:t>sablazni </a:t>
            </a:r>
            <a:r>
              <a:rPr lang="hr-HR" dirty="0"/>
              <a:t>i o smišljenoj zamci. Sablažnjivost skandalona sadržana je u otkriću da se ispod mirnih voda ustajale svakidašnjice kriju bitna pitanja postojanja koja nam se otkrivaju čim posumnjamo u to da su vode čijom površinom plovimo doista mirne. Svrha je skandalona da ‘sablazni’ i tako dovede u pitanje, ili barem poljulja uvjerenje u čvrstoću temelja na kojima počiva slika svijeta i tako potakne na provjeru.</a:t>
            </a:r>
            <a:endParaRPr lang="hr-HR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2669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Problematiziranje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287383" y="1881052"/>
            <a:ext cx="11599817" cy="4715692"/>
          </a:xfrm>
        </p:spPr>
        <p:txBody>
          <a:bodyPr>
            <a:normAutofit/>
          </a:bodyPr>
          <a:lstStyle/>
          <a:p>
            <a:r>
              <a:rPr lang="hr-HR" dirty="0" smtClean="0"/>
              <a:t>Kako bi učenike zainteresirali za </a:t>
            </a:r>
            <a:r>
              <a:rPr lang="hr-HR" dirty="0"/>
              <a:t>novu nastavnu jedinicu (ili temu) postavljajući pred njih neki filozofski problem, a osobito ako se taj problem tiče njihovog načina i doživljaja svijeta i života. Problem treba biti aktualan i poticajan</a:t>
            </a:r>
            <a:r>
              <a:rPr lang="hr-HR" dirty="0" smtClean="0"/>
              <a:t>.</a:t>
            </a:r>
          </a:p>
          <a:p>
            <a:endParaRPr lang="hr-HR" dirty="0" smtClean="0"/>
          </a:p>
          <a:p>
            <a:r>
              <a:rPr lang="hr-HR" dirty="0"/>
              <a:t>Problematiziranje je u direktnoj vezi s problemskim pristupom u strukturiranju nastave </a:t>
            </a:r>
            <a:r>
              <a:rPr lang="hr-HR" dirty="0" smtClean="0"/>
              <a:t>Filozofije. </a:t>
            </a:r>
            <a:r>
              <a:rPr lang="hr-HR" dirty="0"/>
              <a:t>Ključni je dio uočavanje problema, nakon čega se izlažu argumenti i protuargumenti, a zatim slijedi formuliranje konačnog zaključka ili rješenja</a:t>
            </a:r>
            <a:r>
              <a:rPr lang="hr-HR" dirty="0" smtClean="0"/>
              <a:t>.</a:t>
            </a:r>
          </a:p>
          <a:p>
            <a:endParaRPr lang="hr-HR" dirty="0" smtClean="0"/>
          </a:p>
          <a:p>
            <a:r>
              <a:rPr lang="hr-HR" dirty="0"/>
              <a:t>problematiziranju kao postupku uvođenja u nastavu Filozofije vrlo često koristimo se </a:t>
            </a:r>
            <a:r>
              <a:rPr lang="hr-HR" i="1" dirty="0"/>
              <a:t>analizom teksta </a:t>
            </a:r>
            <a:r>
              <a:rPr lang="hr-HR" dirty="0"/>
              <a:t>ili </a:t>
            </a:r>
            <a:r>
              <a:rPr lang="hr-HR" i="1" dirty="0"/>
              <a:t>analizom slučaja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1620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Aktualizacjia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913774" y="2367092"/>
            <a:ext cx="10607666" cy="4281902"/>
          </a:xfrm>
        </p:spPr>
        <p:txBody>
          <a:bodyPr>
            <a:normAutofit lnSpcReduction="10000"/>
          </a:bodyPr>
          <a:lstStyle/>
          <a:p>
            <a:r>
              <a:rPr lang="hr-HR" dirty="0"/>
              <a:t>Aktualizacija je postupak uvođenja u nastavu Filozofije u kojem se pokazuje razumijevanje danog filozofskog stajališta ili stava na način da se pokaže što bi tom stajalištu bilo nalik (blisko) u sadašnjem </a:t>
            </a:r>
            <a:r>
              <a:rPr lang="hr-HR" dirty="0" smtClean="0"/>
              <a:t>trenutku.</a:t>
            </a:r>
            <a:endParaRPr lang="hr-HR" dirty="0"/>
          </a:p>
          <a:p>
            <a:r>
              <a:rPr lang="hr-HR" i="1" dirty="0"/>
              <a:t>„Ono što otežava prepoznavanje vlastita pitanja u filozofskoj formulaciji odgovora može proizlaziti iz različitosti povijesnih uvjeta u kojima ista riječ označuje posve različit razmještaj duhovnih odnosa</a:t>
            </a:r>
            <a:r>
              <a:rPr lang="hr-HR" i="1" dirty="0" smtClean="0"/>
              <a:t>.“</a:t>
            </a:r>
          </a:p>
          <a:p>
            <a:r>
              <a:rPr lang="it-IT" dirty="0"/>
              <a:t>Postupak aktualizacije možemo provesti pomoću teme, pitanja i problema</a:t>
            </a:r>
            <a:r>
              <a:rPr lang="it-IT" dirty="0" smtClean="0"/>
              <a:t>.</a:t>
            </a:r>
            <a:endParaRPr lang="hr-HR" dirty="0" smtClean="0"/>
          </a:p>
          <a:p>
            <a:r>
              <a:rPr lang="hr-HR" dirty="0"/>
              <a:t>Glavne značajke aktualizacije su:</a:t>
            </a:r>
          </a:p>
          <a:p>
            <a:pPr lvl="1"/>
            <a:r>
              <a:rPr lang="hr-HR" dirty="0"/>
              <a:t>povezivanje filozofskog stajališta sa stvarnim događajem</a:t>
            </a:r>
          </a:p>
          <a:p>
            <a:pPr lvl="1"/>
            <a:r>
              <a:rPr lang="hr-HR" dirty="0"/>
              <a:t>primjenjivanje određenog mišljenja u rješavanju nekog konkretnog problema.</a:t>
            </a:r>
          </a:p>
          <a:p>
            <a:endParaRPr lang="hr-HR" i="1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0064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i="1" dirty="0"/>
              <a:t>Vrijednosti i načela učenja i poučavanja Etike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hr-HR" i="1" dirty="0"/>
              <a:t>Vrijednosti i načela učenja i poučavanja </a:t>
            </a:r>
            <a:r>
              <a:rPr lang="hr-HR" i="1" dirty="0" smtClean="0"/>
              <a:t>Etike</a:t>
            </a:r>
          </a:p>
          <a:p>
            <a:r>
              <a:rPr lang="hr-HR" dirty="0" smtClean="0"/>
              <a:t>primjena </a:t>
            </a:r>
            <a:r>
              <a:rPr lang="hr-HR" dirty="0"/>
              <a:t>pristupa i strategija koje potiču učenika </a:t>
            </a:r>
            <a:r>
              <a:rPr lang="hr-HR" b="1" dirty="0"/>
              <a:t>na iskazivanje vlastitoga mišljenja, </a:t>
            </a:r>
            <a:r>
              <a:rPr lang="hr-HR" dirty="0"/>
              <a:t>na </a:t>
            </a:r>
            <a:r>
              <a:rPr lang="hr-HR" b="1" dirty="0"/>
              <a:t>kritičko promišljanje </a:t>
            </a:r>
            <a:r>
              <a:rPr lang="hr-HR" dirty="0"/>
              <a:t>i povezivanje ishoda učenja s njegovim životnim iskustvima, interesima, očekivanjima i znanjem, uz poticanje složenih oblika mišljenja i primjene naučenoga, te cjelovitost i povezanost iskustva učenja i </a:t>
            </a:r>
            <a:r>
              <a:rPr lang="hr-HR" dirty="0" smtClean="0"/>
              <a:t>razvoja.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7879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A. SVRHA I OPIS PREDMETA ETIKA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t-BR" i="1" dirty="0"/>
              <a:t>Doprinos Etike ostvarenju ciljeva odgoja i </a:t>
            </a:r>
            <a:r>
              <a:rPr lang="pt-BR" i="1" dirty="0" smtClean="0"/>
              <a:t>obrazovanja</a:t>
            </a:r>
            <a:endParaRPr lang="hr-HR" i="1" dirty="0" smtClean="0"/>
          </a:p>
          <a:p>
            <a:r>
              <a:rPr lang="hr-HR" dirty="0" smtClean="0"/>
              <a:t>DOStojanstva</a:t>
            </a:r>
            <a:r>
              <a:rPr lang="hr-HR" dirty="0"/>
              <a:t>, solidarnosti, odgovornosti i jednakopravnosti kao temeljnih civilizacijskih vrijednosti koje učeniku omogućuju razumijevanje i </a:t>
            </a:r>
            <a:r>
              <a:rPr lang="hr-HR" b="1" dirty="0"/>
              <a:t>kritičko promišljanje u donošenju odluka. </a:t>
            </a:r>
          </a:p>
        </p:txBody>
      </p:sp>
    </p:spTree>
    <p:extLst>
      <p:ext uri="{BB962C8B-B14F-4D97-AF65-F5344CB8AC3E}">
        <p14:creationId xmlns:p14="http://schemas.microsoft.com/office/powerpoint/2010/main" val="240721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B. ODGOJNO-OBRAZOVNI CILJEVI UČENJA I POUČAVANJA ETIKE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hr-HR" b="1" dirty="0" smtClean="0"/>
              <a:t>Razvoj </a:t>
            </a:r>
            <a:r>
              <a:rPr lang="hr-HR" b="1" dirty="0"/>
              <a:t>vještina argumentacije </a:t>
            </a:r>
            <a:r>
              <a:rPr lang="hr-HR" dirty="0"/>
              <a:t>(logički utemeljeni moralni i etički sudovi), prezentacije (organizacija, iznošenje i obrana stajališta) i komunikacije (aktivno slušanje, razumijevanje, kritičko prihvaćanje i opovrgavanje) kao ključnih pretpostavki </a:t>
            </a:r>
            <a:r>
              <a:rPr lang="hr-HR" b="1" dirty="0"/>
              <a:t>kritičkoga mišljenja</a:t>
            </a:r>
            <a:r>
              <a:rPr lang="hr-HR" dirty="0"/>
              <a:t>, naglašavajući pritom prihvaćanje i poštovanje drugih osoba i različitoga mišljenja.</a:t>
            </a:r>
          </a:p>
        </p:txBody>
      </p:sp>
    </p:spTree>
    <p:extLst>
      <p:ext uri="{BB962C8B-B14F-4D97-AF65-F5344CB8AC3E}">
        <p14:creationId xmlns:p14="http://schemas.microsoft.com/office/powerpoint/2010/main" val="261625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C. STRUKTURA – DOMENE KURIKULUMA ETIKE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6077869" cy="4202520"/>
          </a:xfrm>
        </p:spPr>
        <p:txBody>
          <a:bodyPr>
            <a:normAutofit/>
          </a:bodyPr>
          <a:lstStyle/>
          <a:p>
            <a:r>
              <a:rPr lang="pl-PL" b="1" dirty="0"/>
              <a:t>Domena A – </a:t>
            </a:r>
            <a:r>
              <a:rPr lang="pl-PL" dirty="0"/>
              <a:t>Moralno i etičko promišljanje</a:t>
            </a:r>
            <a:endParaRPr lang="hr-HR" dirty="0" smtClean="0"/>
          </a:p>
          <a:p>
            <a:r>
              <a:rPr lang="hr-HR" dirty="0" smtClean="0"/>
              <a:t>Učenje </a:t>
            </a:r>
            <a:r>
              <a:rPr lang="hr-HR" dirty="0"/>
              <a:t>i poučavanje u ovoj domeni usredotočeno je na približavanje etičkih problema i pristupa iskustvima učenika, naglašavanje važnosti i uloge filozofskih stajališta u rješavanju etičkih problema u različitim povijesnim razdobljima te doprinos filozofa u osmišljavanju metodologija kritičkoga mišljenja, što učeniku stvara osnove za samostalno misaono istraživanje.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10622" y="1575324"/>
            <a:ext cx="4446135" cy="499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01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KURIKULUM NASTAVNOG PREDMETA </a:t>
            </a:r>
            <a:br>
              <a:rPr lang="hr-HR" dirty="0" smtClean="0"/>
            </a:br>
            <a:r>
              <a:rPr lang="hr-HR" dirty="0" smtClean="0"/>
              <a:t>FILOZOFIJA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2367091"/>
            <a:ext cx="11277600" cy="4624551"/>
          </a:xfrm>
        </p:spPr>
        <p:txBody>
          <a:bodyPr>
            <a:normAutofit/>
          </a:bodyPr>
          <a:lstStyle/>
          <a:p>
            <a:r>
              <a:rPr lang="hr-HR" dirty="0"/>
              <a:t>A.3. Vrijednosti i načela učenja i </a:t>
            </a:r>
            <a:r>
              <a:rPr lang="hr-HR" dirty="0" smtClean="0"/>
              <a:t>poučavanja</a:t>
            </a:r>
          </a:p>
          <a:p>
            <a:pPr lvl="1" fontAlgn="base"/>
            <a:r>
              <a:rPr lang="hr-HR" dirty="0" smtClean="0"/>
              <a:t>Filozofsko </a:t>
            </a:r>
            <a:r>
              <a:rPr lang="hr-HR" dirty="0"/>
              <a:t>mišljenje nastaje u dijalogu pa je učiteljeva uloga pomoći učeniku problematizirati razmatrane stavove, pretpostavke i njihove implikacije, pomoći mu sagledati ih u različitim kontekstima, aktualizirati ih i na taj način otvoriti diskusiju u kojoj je učitelj moderator i sudionik. To je dijalog između učenika, između učenika i učitelja te dijalog s filozofima putem odabranih filozofskih tekstova.</a:t>
            </a:r>
          </a:p>
          <a:p>
            <a:pPr lvl="1" fontAlgn="base"/>
            <a:r>
              <a:rPr lang="hr-HR" dirty="0"/>
              <a:t>Tako strukturirano učenje i poučavanje, u negativnom smislu, pokazuje nedosljednost, nekonzistentnost ili promašenost učenikovih osvrta. U pozitivnom smislu, ona razvija </a:t>
            </a:r>
            <a:r>
              <a:rPr lang="hr-HR" b="1" dirty="0"/>
              <a:t>kritičko i kreativno mišljenje</a:t>
            </a:r>
            <a:r>
              <a:rPr lang="hr-HR" dirty="0"/>
              <a:t>, toleranciju i </a:t>
            </a:r>
            <a:r>
              <a:rPr lang="hr-HR" b="1" dirty="0"/>
              <a:t>brižno mišljenje</a:t>
            </a:r>
            <a:r>
              <a:rPr lang="hr-HR" dirty="0"/>
              <a:t>. Učenje i poučavanje mora biti oslobođeno učiteljevih ideoloških, religijskih ili filozofskih opredjeljenja.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29336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1464" y="0"/>
            <a:ext cx="7643192" cy="620688"/>
          </a:xfrm>
        </p:spPr>
        <p:txBody>
          <a:bodyPr>
            <a:normAutofit/>
          </a:bodyPr>
          <a:lstStyle/>
          <a:p>
            <a:r>
              <a:rPr lang="hr-HR" b="1" dirty="0" smtClean="0"/>
              <a:t>Malta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295799" y="764704"/>
            <a:ext cx="7718009" cy="5976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dirty="0"/>
              <a:t>PROGRAM ETIKE predstavljen je u NACIONALNOM KURIKULUMU 2012. godine. </a:t>
            </a:r>
            <a:endParaRPr lang="hr-HR" dirty="0" smtClean="0"/>
          </a:p>
          <a:p>
            <a:pPr marL="0" indent="0">
              <a:buNone/>
            </a:pPr>
            <a:r>
              <a:rPr lang="hr-HR" dirty="0" smtClean="0"/>
              <a:t>Nastavni </a:t>
            </a:r>
            <a:r>
              <a:rPr lang="hr-HR" dirty="0"/>
              <a:t>program ETIKE mogu birati učenici koji ne žele pohađati na nastavni predmet vjeronauk. </a:t>
            </a:r>
            <a:endParaRPr lang="hr-HR" dirty="0" smtClean="0"/>
          </a:p>
          <a:p>
            <a:pPr marL="0" indent="0">
              <a:buNone/>
            </a:pPr>
            <a:r>
              <a:rPr lang="hr-HR" dirty="0" smtClean="0"/>
              <a:t>U </a:t>
            </a:r>
            <a:r>
              <a:rPr lang="hr-HR" dirty="0"/>
              <a:t>malteškim školama etiku pohađa 411 učenik. </a:t>
            </a:r>
            <a:endParaRPr lang="hr-HR" dirty="0" smtClean="0"/>
          </a:p>
          <a:p>
            <a:pPr marL="0" indent="0">
              <a:buNone/>
            </a:pPr>
            <a:r>
              <a:rPr lang="hr-HR" dirty="0" smtClean="0"/>
              <a:t>Četiri </a:t>
            </a:r>
            <a:r>
              <a:rPr lang="hr-HR" dirty="0"/>
              <a:t>su različita cilja koja se navode u korist pohađanja etike</a:t>
            </a:r>
            <a:r>
              <a:rPr lang="hr-HR" dirty="0" smtClean="0"/>
              <a:t>:</a:t>
            </a:r>
          </a:p>
          <a:p>
            <a:pPr marL="0" indent="0">
              <a:buNone/>
            </a:pPr>
            <a:r>
              <a:rPr lang="hr-HR" dirty="0"/>
              <a:t>	</a:t>
            </a:r>
            <a:r>
              <a:rPr lang="hr-HR" dirty="0" smtClean="0"/>
              <a:t>1.Razumijevanje </a:t>
            </a:r>
            <a:r>
              <a:rPr lang="hr-HR" dirty="0"/>
              <a:t>prirode moralnog jezika</a:t>
            </a:r>
            <a:r>
              <a:rPr lang="hr-HR" dirty="0" smtClean="0"/>
              <a:t>.</a:t>
            </a:r>
          </a:p>
          <a:p>
            <a:pPr marL="0" indent="0">
              <a:buNone/>
            </a:pPr>
            <a:r>
              <a:rPr lang="hr-HR" dirty="0"/>
              <a:t>	</a:t>
            </a:r>
            <a:r>
              <a:rPr lang="hr-HR" dirty="0" smtClean="0"/>
              <a:t>2</a:t>
            </a:r>
            <a:r>
              <a:rPr lang="hr-HR" dirty="0"/>
              <a:t>. Sposobnost donošenja reflektivnog moralnog </a:t>
            </a:r>
            <a:r>
              <a:rPr lang="hr-HR" dirty="0" smtClean="0"/>
              <a:t>	suda.</a:t>
            </a:r>
          </a:p>
          <a:p>
            <a:pPr marL="0" indent="0">
              <a:buNone/>
            </a:pPr>
            <a:r>
              <a:rPr lang="hr-HR" dirty="0"/>
              <a:t>	</a:t>
            </a:r>
            <a:r>
              <a:rPr lang="hr-HR" dirty="0" smtClean="0"/>
              <a:t>3.Živjeti </a:t>
            </a:r>
            <a:r>
              <a:rPr lang="hr-HR" dirty="0"/>
              <a:t>etički životni stil, odnosno živjeti na način </a:t>
            </a:r>
            <a:r>
              <a:rPr lang="hr-HR" dirty="0" smtClean="0"/>
              <a:t>	koji </a:t>
            </a:r>
            <a:r>
              <a:rPr lang="hr-HR" dirty="0"/>
              <a:t>korespondira s promišljenim moralnim </a:t>
            </a:r>
            <a:r>
              <a:rPr lang="hr-HR" dirty="0" smtClean="0"/>
              <a:t>	vrijednostima </a:t>
            </a:r>
            <a:r>
              <a:rPr lang="hr-HR" dirty="0"/>
              <a:t>pojedinca. </a:t>
            </a:r>
          </a:p>
        </p:txBody>
      </p:sp>
      <p:pic>
        <p:nvPicPr>
          <p:cNvPr id="7170" name="Picture 2" descr="Slikovni rezultat za malta mediterrane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34" y="1658329"/>
            <a:ext cx="3833750" cy="329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51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802160" y="0"/>
            <a:ext cx="8237190" cy="70567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u="sng" dirty="0" smtClean="0"/>
              <a:t>Učenici će kroz ovaj predmet steći vještine:</a:t>
            </a:r>
            <a:r>
              <a:rPr lang="en-US" u="sng" dirty="0" smtClean="0"/>
              <a:t> </a:t>
            </a:r>
            <a:endParaRPr lang="hr-HR" u="sng" dirty="0" smtClean="0"/>
          </a:p>
          <a:p>
            <a:r>
              <a:rPr lang="hr-HR" dirty="0" smtClean="0"/>
              <a:t> argumentiranog raspravljanja s drugima; </a:t>
            </a:r>
            <a:endParaRPr lang="hr-HR" dirty="0"/>
          </a:p>
          <a:p>
            <a:r>
              <a:rPr lang="en-US" dirty="0" smtClean="0"/>
              <a:t> </a:t>
            </a:r>
            <a:r>
              <a:rPr lang="hr-HR" dirty="0" smtClean="0"/>
              <a:t>argumentirati u korist vlastitih stavova i mišljenja pazeći da poštuju razlike</a:t>
            </a:r>
            <a:r>
              <a:rPr lang="en-US" dirty="0" smtClean="0"/>
              <a:t>; </a:t>
            </a:r>
            <a:endParaRPr lang="en-US" dirty="0"/>
          </a:p>
          <a:p>
            <a:r>
              <a:rPr lang="hr-HR" dirty="0" smtClean="0"/>
              <a:t>Poštivati integritet onih koji promišljaju drugaČije</a:t>
            </a:r>
            <a:endParaRPr lang="hr-HR" dirty="0"/>
          </a:p>
          <a:p>
            <a:endParaRPr lang="hr-HR" u="sng" dirty="0" smtClean="0"/>
          </a:p>
          <a:p>
            <a:pPr marL="0" indent="0">
              <a:buNone/>
            </a:pPr>
            <a:r>
              <a:rPr lang="hr-HR" u="sng" dirty="0" smtClean="0"/>
              <a:t>Vrlo je važno da se u samom razredu: </a:t>
            </a:r>
            <a:endParaRPr lang="hr-HR" u="sng" dirty="0"/>
          </a:p>
          <a:p>
            <a:r>
              <a:rPr lang="hr-HR" sz="2400" dirty="0" smtClean="0"/>
              <a:t>Stvori  etička zajednica istraživača u kojoj će se moći naučiti vrijednosti koje su iskušane u stvarnosti.</a:t>
            </a:r>
          </a:p>
          <a:p>
            <a:r>
              <a:rPr lang="hr-HR" sz="2400" dirty="0" smtClean="0"/>
              <a:t>Stvori zajednica demokratskih istrživača u kojoj će učenici moči slobodno i bez straha izražavati svoje mišljenje. </a:t>
            </a:r>
            <a:endParaRPr lang="en-US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3690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7219612" y="498983"/>
            <a:ext cx="4229438" cy="5146651"/>
          </a:xfrm>
        </p:spPr>
        <p:txBody>
          <a:bodyPr>
            <a:normAutofit lnSpcReduction="10000"/>
          </a:bodyPr>
          <a:lstStyle/>
          <a:p>
            <a:r>
              <a:rPr lang="hr-HR" dirty="0"/>
              <a:t>Ukratko, u programu nastavnog predmeta etika razvijat će se etički senzibilitet koji se temelji na praktičnoj mudrosti koja ptiće brigu za sebe i brigu za druge. </a:t>
            </a:r>
            <a:endParaRPr lang="hr-HR" dirty="0" smtClean="0"/>
          </a:p>
          <a:p>
            <a:r>
              <a:rPr lang="hr-HR" dirty="0" smtClean="0"/>
              <a:t>Učenici </a:t>
            </a:r>
            <a:r>
              <a:rPr lang="hr-HR" dirty="0"/>
              <a:t>će, kroz praktičnu mudrost biti usmjerni na brigu za kvalitetu svog vlastitog života i života drugih. ETIKA SKRBI za sebe uključuje i ESTETIČKU brigu za sebe, učeći biti brižan za svoj i tuđi izgled i okus.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 rot="19222610">
            <a:off x="-1167721" y="1890831"/>
            <a:ext cx="7643192" cy="620688"/>
          </a:xfrm>
        </p:spPr>
        <p:txBody>
          <a:bodyPr>
            <a:normAutofit fontScale="90000"/>
          </a:bodyPr>
          <a:lstStyle/>
          <a:p>
            <a:r>
              <a:rPr lang="hr-HR" b="1" dirty="0" smtClean="0"/>
              <a:t>U nekontroverzni program uključeni su ovi pojmovi:</a:t>
            </a:r>
            <a:endParaRPr lang="hr-HR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389821">
            <a:off x="-58329" y="2473694"/>
            <a:ext cx="7336269" cy="2248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69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6317" y="230977"/>
            <a:ext cx="10364451" cy="1596177"/>
          </a:xfrm>
        </p:spPr>
        <p:txBody>
          <a:bodyPr/>
          <a:lstStyle/>
          <a:p>
            <a:r>
              <a:rPr lang="hr-HR" dirty="0" smtClean="0"/>
              <a:t>C</a:t>
            </a:r>
            <a:r>
              <a:rPr lang="en-US" dirty="0" err="1" smtClean="0"/>
              <a:t>ommunity</a:t>
            </a:r>
            <a:r>
              <a:rPr lang="en-US" dirty="0" smtClean="0"/>
              <a:t> </a:t>
            </a:r>
            <a:r>
              <a:rPr lang="en-US" dirty="0"/>
              <a:t>of </a:t>
            </a:r>
            <a:r>
              <a:rPr lang="hr-HR" dirty="0" smtClean="0"/>
              <a:t>I</a:t>
            </a:r>
            <a:r>
              <a:rPr lang="en-US" dirty="0" err="1" smtClean="0"/>
              <a:t>nquiry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13775" y="1600200"/>
            <a:ext cx="9754225" cy="5257800"/>
          </a:xfrm>
        </p:spPr>
        <p:txBody>
          <a:bodyPr>
            <a:normAutofit/>
          </a:bodyPr>
          <a:lstStyle/>
          <a:p>
            <a:r>
              <a:rPr lang="hr-HR" dirty="0"/>
              <a:t>Cjelokupni program etike podučava se kroz brojne resurse i metode koje nudi filozofija. </a:t>
            </a:r>
            <a:r>
              <a:rPr lang="hr-HR" dirty="0" smtClean="0"/>
              <a:t>Posebno </a:t>
            </a:r>
            <a:r>
              <a:rPr lang="hr-HR" dirty="0"/>
              <a:t>se  oslanja se na znatan posao koji je posljednjih desetljeća učinjen u programima filozofije s djecom. Središnje mjesto u tim programima predstavlja "zajednice istraživanja„. Najvažnija odgovornost nastavnika etike jest uspostava </a:t>
            </a:r>
            <a:r>
              <a:rPr lang="hr-HR"/>
              <a:t>zajednice </a:t>
            </a:r>
            <a:r>
              <a:rPr lang="hr-HR" smtClean="0"/>
              <a:t>istraživaČa </a:t>
            </a:r>
            <a:r>
              <a:rPr lang="hr-HR"/>
              <a:t>od </a:t>
            </a:r>
            <a:r>
              <a:rPr lang="hr-HR" smtClean="0"/>
              <a:t>prvi </a:t>
            </a:r>
            <a:r>
              <a:rPr lang="hr-HR" dirty="0"/>
              <a:t>godine učenja etike. Istraživačka zajednica je zajednica koja cijeni diskusiju, dijalog, debatu, razmjenu ideja i pogleda u društvenom okruženju koje je slobodno i sigurno i gdje sudionici osjećaju da se oni i njihova stajališta poštuju; stoga je to zajednica prijatelja</a:t>
            </a:r>
            <a:r>
              <a:rPr lang="hr-HR" dirty="0" smtClean="0"/>
              <a:t>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413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152400" y="1219200"/>
            <a:ext cx="11097491" cy="5638800"/>
          </a:xfrm>
        </p:spPr>
        <p:txBody>
          <a:bodyPr>
            <a:normAutofit lnSpcReduction="10000"/>
          </a:bodyPr>
          <a:lstStyle/>
          <a:p>
            <a:r>
              <a:rPr lang="hr-HR" b="1" dirty="0"/>
              <a:t>ETHOS</a:t>
            </a:r>
            <a:r>
              <a:rPr lang="hr-HR" dirty="0"/>
              <a:t>: Ethical Education Primary and Pre-Primary Schools for a </a:t>
            </a:r>
            <a:r>
              <a:rPr lang="hr-HR" dirty="0" smtClean="0"/>
              <a:t>Sustainable  and </a:t>
            </a:r>
            <a:r>
              <a:rPr lang="hr-HR" dirty="0"/>
              <a:t>Dialogic future, </a:t>
            </a:r>
            <a:r>
              <a:rPr lang="hr-HR" dirty="0" smtClean="0"/>
              <a:t>(Commenius, 2012-2014, 6 EU countries + Bosna and Herzegovina) </a:t>
            </a:r>
          </a:p>
          <a:p>
            <a:r>
              <a:rPr lang="hr-HR" b="1" dirty="0" smtClean="0"/>
              <a:t>LITTLE</a:t>
            </a:r>
            <a:r>
              <a:rPr lang="hr-HR" dirty="0" smtClean="0"/>
              <a:t> - Learning </a:t>
            </a:r>
            <a:r>
              <a:rPr lang="hr-HR" dirty="0"/>
              <a:t>Together To Live Together: Teachers Leading Ethial Education </a:t>
            </a:r>
            <a:r>
              <a:rPr lang="hr-HR" dirty="0" smtClean="0"/>
              <a:t>For An </a:t>
            </a:r>
            <a:r>
              <a:rPr lang="hr-HR" dirty="0"/>
              <a:t>Inclusive Society (LITTLE), </a:t>
            </a:r>
            <a:r>
              <a:rPr lang="hr-HR" dirty="0" smtClean="0"/>
              <a:t>(Erasmus Plus KA2, 2016-2019, </a:t>
            </a:r>
            <a:r>
              <a:rPr lang="hr-HR" dirty="0"/>
              <a:t>4 EU countries</a:t>
            </a:r>
            <a:r>
              <a:rPr lang="hr-HR" dirty="0" smtClean="0"/>
              <a:t>)</a:t>
            </a:r>
            <a:endParaRPr lang="hr-HR" dirty="0"/>
          </a:p>
          <a:p>
            <a:r>
              <a:rPr lang="hr-HR" b="1" dirty="0" smtClean="0"/>
              <a:t>ETHIKA</a:t>
            </a:r>
            <a:r>
              <a:rPr lang="hr-HR" dirty="0" smtClean="0"/>
              <a:t> - Ethics </a:t>
            </a:r>
            <a:r>
              <a:rPr lang="hr-HR" dirty="0"/>
              <a:t>and values education in schools and kindergartens</a:t>
            </a:r>
            <a:r>
              <a:rPr lang="hr-HR" dirty="0" smtClean="0"/>
              <a:t>, (</a:t>
            </a:r>
            <a:r>
              <a:rPr lang="hr-HR" dirty="0"/>
              <a:t>Erasmus </a:t>
            </a:r>
            <a:r>
              <a:rPr lang="hr-HR" dirty="0" smtClean="0"/>
              <a:t>Plus KA2, 2014-2017, 6 </a:t>
            </a:r>
            <a:r>
              <a:rPr lang="hr-HR" dirty="0"/>
              <a:t>EU countries</a:t>
            </a:r>
            <a:r>
              <a:rPr lang="hr-HR" dirty="0" smtClean="0"/>
              <a:t>). </a:t>
            </a:r>
            <a:endParaRPr lang="hr-HR" dirty="0"/>
          </a:p>
          <a:p>
            <a:r>
              <a:rPr lang="hr-HR" b="1" dirty="0" smtClean="0"/>
              <a:t>AVAL</a:t>
            </a:r>
            <a:r>
              <a:rPr lang="hr-HR" dirty="0" smtClean="0"/>
              <a:t>- </a:t>
            </a:r>
            <a:r>
              <a:rPr lang="hr-HR" dirty="0"/>
              <a:t>Added Value Learning for Preschool Teachers &amp; </a:t>
            </a:r>
            <a:r>
              <a:rPr lang="hr-HR" dirty="0" smtClean="0"/>
              <a:t>Pedagogical Coordinators (Erasmus </a:t>
            </a:r>
            <a:r>
              <a:rPr lang="hr-HR" dirty="0"/>
              <a:t>Plus KA2, </a:t>
            </a:r>
            <a:r>
              <a:rPr lang="hr-HR" dirty="0" smtClean="0"/>
              <a:t>2017-2019</a:t>
            </a:r>
            <a:r>
              <a:rPr lang="hr-HR" dirty="0"/>
              <a:t>, </a:t>
            </a:r>
            <a:r>
              <a:rPr lang="hr-HR" dirty="0" smtClean="0"/>
              <a:t>10 </a:t>
            </a:r>
            <a:r>
              <a:rPr lang="hr-HR" dirty="0"/>
              <a:t>EU </a:t>
            </a:r>
            <a:r>
              <a:rPr lang="hr-HR" dirty="0" smtClean="0"/>
              <a:t>countries)</a:t>
            </a:r>
            <a:endParaRPr lang="hr-HR" dirty="0"/>
          </a:p>
          <a:p>
            <a:r>
              <a:rPr lang="hr-HR" b="1" dirty="0" smtClean="0"/>
              <a:t>Integrating </a:t>
            </a:r>
            <a:r>
              <a:rPr lang="hr-HR" b="1" dirty="0"/>
              <a:t>Ethics of Sport in Secondary School </a:t>
            </a:r>
            <a:r>
              <a:rPr lang="hr-HR" b="1" dirty="0" smtClean="0"/>
              <a:t>Curriculum </a:t>
            </a:r>
            <a:r>
              <a:rPr lang="hr-HR" dirty="0" smtClean="0"/>
              <a:t>(Erasmus </a:t>
            </a:r>
            <a:r>
              <a:rPr lang="hr-HR" dirty="0"/>
              <a:t>Plus</a:t>
            </a:r>
            <a:r>
              <a:rPr lang="hr-HR" dirty="0" smtClean="0"/>
              <a:t>,  2017-2019. 4 EU </a:t>
            </a:r>
            <a:r>
              <a:rPr lang="hr-HR" dirty="0"/>
              <a:t>countries</a:t>
            </a:r>
            <a:r>
              <a:rPr lang="hr-HR" dirty="0" smtClean="0"/>
              <a:t> zemlje)</a:t>
            </a:r>
            <a:endParaRPr lang="hr-HR" dirty="0"/>
          </a:p>
          <a:p>
            <a:r>
              <a:rPr lang="hr-HR" b="1" dirty="0">
                <a:ln w="22225">
                  <a:solidFill>
                    <a:schemeClr val="accent2"/>
                  </a:solidFill>
                  <a:prstDash val="solid"/>
                </a:ln>
              </a:rPr>
              <a:t>COMET - A Community of Ethics Teachers in </a:t>
            </a:r>
            <a:r>
              <a:rPr lang="hr-HR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Europe (</a:t>
            </a:r>
            <a:r>
              <a:rPr lang="hr-HR" b="1" dirty="0">
                <a:ln w="22225">
                  <a:solidFill>
                    <a:schemeClr val="accent2"/>
                  </a:solidFill>
                  <a:prstDash val="solid"/>
                </a:ln>
              </a:rPr>
              <a:t>Erasmus Plus KA2, </a:t>
            </a:r>
            <a:r>
              <a:rPr lang="hr-HR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2017-2020, 5 </a:t>
            </a:r>
            <a:r>
              <a:rPr lang="hr-HR" b="1" dirty="0">
                <a:ln w="22225">
                  <a:solidFill>
                    <a:schemeClr val="accent2"/>
                  </a:solidFill>
                  <a:prstDash val="solid"/>
                </a:ln>
              </a:rPr>
              <a:t>EU </a:t>
            </a:r>
            <a:r>
              <a:rPr lang="hr-HR" b="1" dirty="0" smtClean="0">
                <a:ln w="22225">
                  <a:solidFill>
                    <a:schemeClr val="accent2"/>
                  </a:solidFill>
                  <a:prstDash val="solid"/>
                </a:ln>
              </a:rPr>
              <a:t>countries)</a:t>
            </a:r>
          </a:p>
          <a:p>
            <a:r>
              <a:rPr lang="en-US" b="1" dirty="0"/>
              <a:t>BEAGLE</a:t>
            </a:r>
            <a:r>
              <a:rPr lang="en-US" dirty="0"/>
              <a:t> - Bioethical Education and Attitude Guidance for Living </a:t>
            </a:r>
            <a:r>
              <a:rPr lang="en-US" dirty="0" smtClean="0"/>
              <a:t>Environment</a:t>
            </a:r>
            <a:r>
              <a:rPr lang="hr-HR" dirty="0" smtClean="0"/>
              <a:t> (</a:t>
            </a:r>
            <a:r>
              <a:rPr lang="fr-FR" dirty="0"/>
              <a:t>Erasmus Plus KA2, </a:t>
            </a:r>
            <a:r>
              <a:rPr lang="fr-FR" dirty="0" smtClean="0"/>
              <a:t>201</a:t>
            </a:r>
            <a:r>
              <a:rPr lang="hr-HR" dirty="0" smtClean="0"/>
              <a:t>8</a:t>
            </a:r>
            <a:r>
              <a:rPr lang="fr-FR" dirty="0" smtClean="0"/>
              <a:t>-2020</a:t>
            </a:r>
            <a:r>
              <a:rPr lang="fr-FR" dirty="0"/>
              <a:t>, </a:t>
            </a:r>
            <a:r>
              <a:rPr lang="hr-HR" dirty="0" smtClean="0"/>
              <a:t>4</a:t>
            </a:r>
            <a:r>
              <a:rPr lang="fr-FR" dirty="0" smtClean="0"/>
              <a:t> </a:t>
            </a:r>
            <a:r>
              <a:rPr lang="fr-FR" dirty="0"/>
              <a:t>EU </a:t>
            </a:r>
            <a:r>
              <a:rPr lang="fr-FR" dirty="0" smtClean="0"/>
              <a:t>countries</a:t>
            </a:r>
            <a:r>
              <a:rPr lang="hr-HR" dirty="0" smtClean="0"/>
              <a:t>)</a:t>
            </a:r>
            <a:endParaRPr lang="en-US" dirty="0"/>
          </a:p>
          <a:p>
            <a:pPr marL="0" indent="0">
              <a:buNone/>
            </a:pPr>
            <a:endParaRPr lang="hr-H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0"/>
            <a:ext cx="10972800" cy="1252728"/>
          </a:xfrm>
        </p:spPr>
        <p:txBody>
          <a:bodyPr/>
          <a:lstStyle/>
          <a:p>
            <a:pPr algn="l"/>
            <a:r>
              <a:rPr lang="hr-HR" dirty="0" smtClean="0"/>
              <a:t> EU projects</a:t>
            </a:r>
            <a:endParaRPr lang="hr-HR" dirty="0"/>
          </a:p>
        </p:txBody>
      </p:sp>
      <p:pic>
        <p:nvPicPr>
          <p:cNvPr id="1027" name="Picture 3" descr="https://www.stepseurope.it/wp-content/uploads/Logo-Aval-e15190393507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9949" y="3487530"/>
            <a:ext cx="1349828" cy="87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Petit Philosophy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342" y="-126112"/>
            <a:ext cx="8953500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07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b="1" dirty="0"/>
              <a:t>ETHIKA – Etičko obrazovanje i učenje o vrijednostima u školama i vrtićima</a:t>
            </a:r>
            <a:endParaRPr lang="hr-HR" dirty="0"/>
          </a:p>
        </p:txBody>
      </p:sp>
      <p:sp>
        <p:nvSpPr>
          <p:cNvPr id="5" name="AutoShape 4" descr="Image result for sinkronizirano plivanje"/>
          <p:cNvSpPr>
            <a:spLocks noGrp="1" noChangeAspect="1" noChangeArrowheads="1"/>
          </p:cNvSpPr>
          <p:nvPr>
            <p:ph idx="4294967295"/>
          </p:nvPr>
        </p:nvSpPr>
        <p:spPr bwMode="auto">
          <a:xfrm>
            <a:off x="51119" y="2142067"/>
            <a:ext cx="11973250" cy="4715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r>
              <a:rPr lang="hr-HR" b="1" u="sng" dirty="0"/>
              <a:t>Nositelj projekta:</a:t>
            </a:r>
            <a:endParaRPr lang="hr-HR" dirty="0"/>
          </a:p>
          <a:p>
            <a:r>
              <a:rPr lang="hr-HR" dirty="0"/>
              <a:t>Teološka fakulteta (Sveučilište u Ljubljani, Slovenija)</a:t>
            </a:r>
          </a:p>
          <a:p>
            <a:pPr marL="0" indent="0">
              <a:buNone/>
            </a:pPr>
            <a:endParaRPr lang="hr-HR" dirty="0"/>
          </a:p>
          <a:p>
            <a:r>
              <a:rPr lang="hr-HR" b="1" u="sng" dirty="0"/>
              <a:t>Partneri:</a:t>
            </a:r>
            <a:endParaRPr lang="hr-HR" dirty="0"/>
          </a:p>
          <a:p>
            <a:r>
              <a:rPr lang="hr-HR" dirty="0"/>
              <a:t>Osnovna škola Valentina Vodnika (Slovenija)</a:t>
            </a:r>
          </a:p>
          <a:p>
            <a:r>
              <a:rPr lang="hr-HR" dirty="0"/>
              <a:t>Osnovna škola Šmartno Pri Litiji (Slovenija)</a:t>
            </a:r>
          </a:p>
          <a:p>
            <a:r>
              <a:rPr lang="hr-HR" dirty="0"/>
              <a:t>Kirchlich-Pädagogische Hochschule Graz (KPH, Austrija)</a:t>
            </a:r>
          </a:p>
          <a:p>
            <a:r>
              <a:rPr lang="hr-HR" dirty="0"/>
              <a:t>STePS (Italija)</a:t>
            </a:r>
          </a:p>
          <a:p>
            <a:r>
              <a:rPr lang="hr-HR" dirty="0"/>
              <a:t>Rambla Abogados &amp; Asesores (Španjolska)</a:t>
            </a:r>
          </a:p>
          <a:p>
            <a:r>
              <a:rPr lang="hr-HR" dirty="0"/>
              <a:t>Udruga „Mala filozofija“ (Hrvatska)</a:t>
            </a:r>
          </a:p>
          <a:p>
            <a:r>
              <a:rPr lang="hr-HR" dirty="0"/>
              <a:t>Bundesverband Ethike. V (Njemačka)</a:t>
            </a:r>
          </a:p>
          <a:p>
            <a:r>
              <a:rPr lang="hr-HR" dirty="0"/>
              <a:t>FAU Erlangen Nurnberg – ILI (Njemačka)</a:t>
            </a:r>
          </a:p>
          <a:p>
            <a:endParaRPr lang="hr-HR" dirty="0"/>
          </a:p>
        </p:txBody>
      </p:sp>
      <p:pic>
        <p:nvPicPr>
          <p:cNvPr id="3080" name="Picture 8" descr="ethika_sli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378" y="2791665"/>
            <a:ext cx="5272473" cy="3044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60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 descr="broccoli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1432" y="-185093"/>
            <a:ext cx="2193307" cy="245322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202506"/>
            <a:ext cx="9772650" cy="5048251"/>
          </a:xfrm>
        </p:spPr>
        <p:txBody>
          <a:bodyPr>
            <a:noAutofit/>
          </a:bodyPr>
          <a:lstStyle/>
          <a:p>
            <a:r>
              <a:rPr lang="hr-H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ETHIKA </a:t>
            </a:r>
            <a:endParaRPr lang="en-GB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User Needs Analysis :</a:t>
            </a:r>
          </a:p>
          <a:p>
            <a:pPr lvl="1"/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then 400 teachers from Spain, Italy, Croatia, Germany,  Austria and Slovenia choose important ethical topics: </a:t>
            </a:r>
          </a:p>
          <a:p>
            <a:pPr lvl="2"/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conflict resolution</a:t>
            </a:r>
          </a:p>
          <a:p>
            <a:pPr lvl="2"/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self-confidence</a:t>
            </a:r>
          </a:p>
          <a:p>
            <a:pPr lvl="2"/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justice</a:t>
            </a:r>
          </a:p>
          <a:p>
            <a:pPr lvl="2"/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responsibility</a:t>
            </a:r>
          </a:p>
          <a:p>
            <a:pPr lvl="2"/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respect</a:t>
            </a:r>
          </a:p>
          <a:p>
            <a:pPr lvl="2"/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ethical action</a:t>
            </a:r>
          </a:p>
          <a:p>
            <a:pPr lvl="1"/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topic for different age groups: 3-5, 5-7, 7-9, 9-11, 11-14 </a:t>
            </a:r>
          </a:p>
          <a:p>
            <a:endParaRPr lang="en-GB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Ethika - An Erasmus+ projec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252525"/>
              </a:clrFrom>
              <a:clrTo>
                <a:srgbClr val="252525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633" y="4573315"/>
            <a:ext cx="5298831" cy="152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Slika 1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31672" y="152400"/>
            <a:ext cx="2926977" cy="1050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7288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044" cy="1904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4592" t="20090" r="16107" b="6778"/>
          <a:stretch/>
        </p:blipFill>
        <p:spPr>
          <a:xfrm>
            <a:off x="375282" y="9520"/>
            <a:ext cx="11485791" cy="681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76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1"/>
          <p:cNvSpPr txBox="1">
            <a:spLocks/>
          </p:cNvSpPr>
          <p:nvPr/>
        </p:nvSpPr>
        <p:spPr>
          <a:xfrm>
            <a:off x="457200" y="274638"/>
            <a:ext cx="902970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 GAMES  FOR DEVELOPING CRITICAL THINKING </a:t>
            </a:r>
          </a:p>
        </p:txBody>
      </p:sp>
      <p:sp>
        <p:nvSpPr>
          <p:cNvPr id="5" name="Rezervirano mjesto sadržaja 2"/>
          <p:cNvSpPr>
            <a:spLocks noGrp="1"/>
          </p:cNvSpPr>
          <p:nvPr>
            <p:ph sz="quarter" idx="4294967295"/>
          </p:nvPr>
        </p:nvSpPr>
        <p:spPr>
          <a:xfrm>
            <a:off x="609600" y="1600200"/>
            <a:ext cx="8534400" cy="4853136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Thinking stories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Educational games 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Game of compromise 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Thinking poems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Creative games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PPT Cartoons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Moral Dilemma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Association / Concept games 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Defining 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24063" t="17484" r="45000" b="5880"/>
          <a:stretch/>
        </p:blipFill>
        <p:spPr>
          <a:xfrm>
            <a:off x="8420100" y="846138"/>
            <a:ext cx="3771900" cy="52531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2337" y="2258039"/>
            <a:ext cx="3436035" cy="2429384"/>
          </a:xfrm>
          <a:prstGeom prst="rect">
            <a:avLst/>
          </a:prstGeom>
        </p:spPr>
      </p:pic>
      <p:pic>
        <p:nvPicPr>
          <p:cNvPr id="6" name="Slika 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08611" y="5631830"/>
            <a:ext cx="2926977" cy="10501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8930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98" y="47199"/>
            <a:ext cx="10131425" cy="1456267"/>
          </a:xfrm>
        </p:spPr>
        <p:txBody>
          <a:bodyPr>
            <a:noAutofit/>
          </a:bodyPr>
          <a:lstStyle/>
          <a:p>
            <a:r>
              <a:rPr lang="en-GB" sz="2800" dirty="0"/>
              <a:t>‘'Learn Together to Live Together - Teachers leading Ethical Education for an inclusive society (LITTLE)</a:t>
            </a:r>
            <a:r>
              <a:rPr lang="hr-HR" sz="2800" dirty="0"/>
              <a:t>”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4098" y="2241415"/>
            <a:ext cx="8229600" cy="337561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2400" b="1" u="sng" dirty="0" err="1"/>
              <a:t>Nositelj</a:t>
            </a:r>
            <a:r>
              <a:rPr lang="en-GB" sz="2400" b="1" u="sng" dirty="0"/>
              <a:t> </a:t>
            </a:r>
            <a:r>
              <a:rPr lang="en-GB" sz="2400" b="1" u="sng" dirty="0" err="1"/>
              <a:t>projekta</a:t>
            </a:r>
            <a:r>
              <a:rPr lang="en-GB" sz="2400" b="1" u="sng" dirty="0"/>
              <a:t>:</a:t>
            </a:r>
            <a:endParaRPr lang="en-GB" sz="2400" dirty="0"/>
          </a:p>
          <a:p>
            <a:r>
              <a:rPr lang="hr-HR" sz="2400" dirty="0" err="1"/>
              <a:t>Educate</a:t>
            </a:r>
            <a:r>
              <a:rPr lang="hr-HR" sz="2400" dirty="0"/>
              <a:t> </a:t>
            </a:r>
            <a:r>
              <a:rPr lang="hr-HR" sz="2400" dirty="0" err="1"/>
              <a:t>Together</a:t>
            </a:r>
            <a:r>
              <a:rPr lang="hr-HR" sz="2400" dirty="0"/>
              <a:t> </a:t>
            </a:r>
            <a:r>
              <a:rPr lang="en-GB" sz="2400" dirty="0"/>
              <a:t>(</a:t>
            </a:r>
            <a:r>
              <a:rPr lang="hr-HR" sz="2400" dirty="0"/>
              <a:t>Irska</a:t>
            </a:r>
            <a:r>
              <a:rPr lang="en-GB" sz="2400" dirty="0"/>
              <a:t>)</a:t>
            </a:r>
          </a:p>
          <a:p>
            <a:pPr marL="0" indent="0">
              <a:buNone/>
            </a:pPr>
            <a:endParaRPr lang="hr-HR" sz="2400" b="1" u="sng" dirty="0" smtClean="0"/>
          </a:p>
          <a:p>
            <a:pPr marL="0" indent="0">
              <a:buNone/>
            </a:pPr>
            <a:r>
              <a:rPr lang="en-GB" sz="2400" b="1" u="sng" dirty="0" err="1" smtClean="0"/>
              <a:t>Partneri</a:t>
            </a:r>
            <a:r>
              <a:rPr lang="en-GB" sz="2400" b="1" u="sng" dirty="0"/>
              <a:t>:</a:t>
            </a:r>
            <a:endParaRPr lang="en-GB" sz="2400" dirty="0"/>
          </a:p>
          <a:p>
            <a:r>
              <a:rPr lang="en-GB" sz="2400" dirty="0"/>
              <a:t>University of </a:t>
            </a:r>
            <a:r>
              <a:rPr lang="en-GB" sz="2400" dirty="0" smtClean="0"/>
              <a:t>L</a:t>
            </a:r>
            <a:r>
              <a:rPr lang="hr-HR" sz="2400" dirty="0" smtClean="0"/>
              <a:t>j</a:t>
            </a:r>
            <a:r>
              <a:rPr lang="en-GB" sz="2400" dirty="0" err="1" smtClean="0"/>
              <a:t>ubljana</a:t>
            </a:r>
            <a:r>
              <a:rPr lang="en-GB" sz="2400" dirty="0" smtClean="0"/>
              <a:t> </a:t>
            </a:r>
            <a:r>
              <a:rPr lang="en-GB" sz="2400" dirty="0"/>
              <a:t>(Slovenia)</a:t>
            </a:r>
            <a:endParaRPr lang="hr-HR" sz="2400" dirty="0"/>
          </a:p>
          <a:p>
            <a:r>
              <a:rPr lang="en-GB" sz="2400" dirty="0"/>
              <a:t>Association Petit Philosophy (Croatia)</a:t>
            </a:r>
            <a:endParaRPr lang="hr-HR" sz="2400" dirty="0"/>
          </a:p>
          <a:p>
            <a:r>
              <a:rPr lang="en-GB" sz="2400" dirty="0" err="1"/>
              <a:t>StePs</a:t>
            </a:r>
            <a:r>
              <a:rPr lang="en-GB" sz="2400" dirty="0"/>
              <a:t> (Italy)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6" t="4005" r="8917" b="67850"/>
          <a:stretch/>
        </p:blipFill>
        <p:spPr>
          <a:xfrm>
            <a:off x="5080593" y="1702182"/>
            <a:ext cx="5567401" cy="25730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Slikovni rezultat za erasmus plus 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3954" y="5815744"/>
            <a:ext cx="3434040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64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B. ODGOJNO-OBRAZOVNI CILJEVI UČENJA I POUČAVANJA</a:t>
            </a:r>
            <a:br>
              <a:rPr lang="hr-HR" dirty="0"/>
            </a:b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703385" y="2367092"/>
            <a:ext cx="10574215" cy="3893031"/>
          </a:xfrm>
        </p:spPr>
        <p:txBody>
          <a:bodyPr>
            <a:normAutofit fontScale="92500"/>
          </a:bodyPr>
          <a:lstStyle/>
          <a:p>
            <a:pPr fontAlgn="base"/>
            <a:r>
              <a:rPr lang="hr-HR" dirty="0" smtClean="0"/>
              <a:t>1</a:t>
            </a:r>
            <a:r>
              <a:rPr lang="hr-HR" dirty="0"/>
              <a:t>. </a:t>
            </a:r>
            <a:r>
              <a:rPr lang="hr-HR" b="1" dirty="0"/>
              <a:t>Poticanje i razvijanje sposobnosti kritičkog </a:t>
            </a:r>
            <a:r>
              <a:rPr lang="hr-HR" dirty="0"/>
              <a:t>i </a:t>
            </a:r>
            <a:r>
              <a:rPr lang="hr-HR" b="1" dirty="0"/>
              <a:t>sistemskog mišljenja i refleksivne prakse (</a:t>
            </a:r>
            <a:r>
              <a:rPr lang="hr-HR" dirty="0"/>
              <a:t>uključujući sposobnost kritičkog čitanja i slušanja, tj. analize, interpretacije, kontekstualizacije i komparacije filozofskih i drugih tekstova).</a:t>
            </a:r>
          </a:p>
          <a:p>
            <a:pPr fontAlgn="base"/>
            <a:r>
              <a:rPr lang="hr-HR" dirty="0"/>
              <a:t>2. Razvijanje sposobnosti snalaženja među različitim filozofskim pojmovima, stavovima, teorijama i autorima, uključujući sposobnost njihova uspoređivanja.</a:t>
            </a:r>
          </a:p>
          <a:p>
            <a:pPr fontAlgn="base"/>
            <a:r>
              <a:rPr lang="hr-HR" dirty="0"/>
              <a:t>3. </a:t>
            </a:r>
            <a:r>
              <a:rPr lang="hr-HR" b="1" dirty="0"/>
              <a:t>Razvijanje argumentacijskih vještina </a:t>
            </a:r>
            <a:r>
              <a:rPr lang="hr-HR" dirty="0"/>
              <a:t>(logičkih, hermeneutičkih i retoričkih), ali i prezentacijskih (jasnoća, jezgrovitost, uvjerljivost) te dijaloških sposobnosti, odnosno sposobnosti slušanja, razumijevanja te </a:t>
            </a:r>
            <a:r>
              <a:rPr lang="hr-HR" b="1" dirty="0"/>
              <a:t>kritičkog prihvaćanja i opovrgavanja tuđih stavova</a:t>
            </a:r>
            <a:r>
              <a:rPr lang="hr-HR" dirty="0"/>
              <a:t>, uključujući načelno priznavanje drugog i drugačijeg (tolerancija).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64744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099" y="47199"/>
            <a:ext cx="5685031" cy="1456267"/>
          </a:xfrm>
        </p:spPr>
        <p:txBody>
          <a:bodyPr>
            <a:noAutofit/>
          </a:bodyPr>
          <a:lstStyle/>
          <a:p>
            <a:r>
              <a:rPr lang="en-GB" sz="2800" dirty="0"/>
              <a:t>‘'Learn Together to Live Together - Teachers leading Ethical Education for an inclusive society (LITTLE)</a:t>
            </a:r>
            <a:r>
              <a:rPr lang="hr-HR" sz="2800" dirty="0"/>
              <a:t>”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4098" y="2241415"/>
            <a:ext cx="5187490" cy="3375613"/>
          </a:xfrm>
        </p:spPr>
        <p:txBody>
          <a:bodyPr>
            <a:normAutofit fontScale="85000" lnSpcReduction="10000"/>
          </a:bodyPr>
          <a:lstStyle/>
          <a:p>
            <a:r>
              <a:rPr lang="hr-HR" b="1" u="sng"/>
              <a:t>Krajnji korisnici:</a:t>
            </a:r>
            <a:endParaRPr lang="hr-HR"/>
          </a:p>
          <a:p>
            <a:r>
              <a:rPr lang="hr-HR" dirty="0"/>
              <a:t>– učitelji, edukatori</a:t>
            </a:r>
          </a:p>
          <a:p>
            <a:r>
              <a:rPr lang="hr-HR" dirty="0"/>
              <a:t>– ravnatelji osnovnih škola</a:t>
            </a:r>
          </a:p>
          <a:p>
            <a:r>
              <a:rPr lang="hr-HR" dirty="0"/>
              <a:t>– učenici</a:t>
            </a:r>
          </a:p>
          <a:p>
            <a:r>
              <a:rPr lang="hr-HR" dirty="0"/>
              <a:t>– donositelji odluka na polju obrazovanja</a:t>
            </a:r>
          </a:p>
          <a:p>
            <a:r>
              <a:rPr lang="hr-HR" dirty="0"/>
              <a:t>– stručnjaci na polju etičkog obrazovanja</a:t>
            </a:r>
          </a:p>
          <a:p>
            <a:r>
              <a:rPr lang="hr-HR" dirty="0"/>
              <a:t>– nevladine organizacije koje djeluju na području obrazovanja</a:t>
            </a:r>
          </a:p>
          <a:p>
            <a:pPr marL="0" indent="0">
              <a:buNone/>
            </a:pPr>
            <a:endParaRPr lang="en-GB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6" t="4005" r="8917" b="67850"/>
          <a:stretch/>
        </p:blipFill>
        <p:spPr>
          <a:xfrm>
            <a:off x="3185220" y="1935862"/>
            <a:ext cx="2785936" cy="12875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Slikovni rezultat za erasmus plus K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142" y="5493015"/>
            <a:ext cx="3434040" cy="980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6133182" y="287434"/>
            <a:ext cx="6528155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r-HR" dirty="0">
                <a:latin typeface="Droid Sans"/>
              </a:rPr>
              <a:t>Projekt LITTLE ima za cilj: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>
                <a:latin typeface="Droid Sans"/>
              </a:rPr>
              <a:t>Poboljšati inovacije i internacionalizaciju između sektora etičkog obrazovanja.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>
                <a:latin typeface="Droid Sans"/>
              </a:rPr>
              <a:t>Ojačati profesionalni razvoj učitelja i edukatora na polju etičkog obrazovanja.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>
                <a:latin typeface="Droid Sans"/>
              </a:rPr>
              <a:t>Podići samopouzdanje kod učitelja kako bi sami razvili obrazovne materijale i primijenili etičko obrazovanje u predmetima koje podučavaju.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>
                <a:latin typeface="Droid Sans"/>
              </a:rPr>
              <a:t>Poboljšati komunikaciju između učitelja kako bi razmjenjivali ideje i primjere dobre prakse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>
                <a:latin typeface="Droid Sans"/>
              </a:rPr>
              <a:t>Potaknuti učitelje da više surađuju sa svojim učenicima i zajednički stvaraju sadržaj za etičko obrazovanje.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>
                <a:latin typeface="Droid Sans"/>
              </a:rPr>
              <a:t>Unaprijediti vještine učitelja u vođenju kritičkog mišljenja u razredu (uključujući artikulaciju, argumentaciju, racionalizaciju).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>
                <a:latin typeface="Droid Sans"/>
              </a:rPr>
              <a:t>Učiteljima iz Europe omogućiti i poboljšati profesionalno usavršavanja na području metodologije etičkog obrazovanja.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>
                <a:latin typeface="Droid Sans"/>
              </a:rPr>
              <a:t>Poticati razumijevanje učitelja za različitu metodologiju koja podupire razvoj kritičkog mišljenja i interkulturalnosti kod učenika.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hr-HR" dirty="0">
                <a:latin typeface="Droid Sans"/>
              </a:rPr>
              <a:t>Podići svijest kod donositelja odluka o važnosti i ulozi etičkog obrazovanja u obrazovnom sustavu.</a:t>
            </a:r>
            <a:endParaRPr lang="hr-HR" b="0" i="0" dirty="0">
              <a:effectLst/>
              <a:latin typeface="Droid Sans"/>
            </a:endParaRPr>
          </a:p>
        </p:txBody>
      </p:sp>
    </p:spTree>
    <p:extLst>
      <p:ext uri="{BB962C8B-B14F-4D97-AF65-F5344CB8AC3E}">
        <p14:creationId xmlns:p14="http://schemas.microsoft.com/office/powerpoint/2010/main" val="265580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ADDED VALUE LEARNING FOR PRESCHOOL TEACHERS &amp; PEDAGOGICAL COORDINATORS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2065867"/>
            <a:ext cx="10463349" cy="488357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hr-HR" b="1" dirty="0"/>
              <a:t>Primarni ciljevi projekta:</a:t>
            </a:r>
            <a:endParaRPr lang="hr-HR" dirty="0"/>
          </a:p>
          <a:p>
            <a:r>
              <a:rPr lang="hr-HR" dirty="0"/>
              <a:t>Implementacija transnacionalnog kurikuluma u partnerskim zemljama</a:t>
            </a:r>
          </a:p>
          <a:p>
            <a:r>
              <a:rPr lang="hr-HR" dirty="0"/>
              <a:t>Razvoj otvorenih edukativnih materijala</a:t>
            </a:r>
          </a:p>
          <a:p>
            <a:r>
              <a:rPr lang="hr-HR" dirty="0"/>
              <a:t>Stvaranje inovativne prakse u predškolskom i osnovnoškolskom obrazovanju</a:t>
            </a:r>
          </a:p>
          <a:p>
            <a:r>
              <a:rPr lang="hr-HR" dirty="0"/>
              <a:t>Stvaranje </a:t>
            </a:r>
            <a:r>
              <a:rPr lang="hr-HR" i="1" dirty="0"/>
              <a:t>Online</a:t>
            </a:r>
            <a:r>
              <a:rPr lang="hr-HR" dirty="0"/>
              <a:t> centra za etičko obrazovanje, učenje o vrijednostima i kritičko mišljenje</a:t>
            </a:r>
          </a:p>
          <a:p>
            <a:pPr marL="0" indent="0">
              <a:buNone/>
            </a:pPr>
            <a:endParaRPr lang="hr-HR" b="1" dirty="0" smtClean="0"/>
          </a:p>
          <a:p>
            <a:pPr marL="0" indent="0">
              <a:buNone/>
            </a:pPr>
            <a:r>
              <a:rPr lang="hr-HR" b="1" dirty="0" smtClean="0"/>
              <a:t>Glavne </a:t>
            </a:r>
            <a:r>
              <a:rPr lang="hr-HR" b="1" dirty="0"/>
              <a:t>aktivnosti projekta:</a:t>
            </a:r>
            <a:endParaRPr lang="hr-HR" dirty="0"/>
          </a:p>
          <a:p>
            <a:r>
              <a:rPr lang="hr-HR" dirty="0"/>
              <a:t>Analiza stanja stvari na temu učenja o vrijednostima za predškolske odgajatelje i osnovnoškolske učitelje</a:t>
            </a:r>
          </a:p>
          <a:p>
            <a:r>
              <a:rPr lang="hr-HR" dirty="0"/>
              <a:t>Razvoj materijala za učenje</a:t>
            </a:r>
          </a:p>
          <a:p>
            <a:r>
              <a:rPr lang="hr-HR" dirty="0"/>
              <a:t>Projektiranje i razvoj tehnološke infrastrukture i </a:t>
            </a:r>
            <a:r>
              <a:rPr lang="hr-HR" i="1" dirty="0"/>
              <a:t>Online</a:t>
            </a:r>
            <a:r>
              <a:rPr lang="hr-HR" dirty="0"/>
              <a:t> </a:t>
            </a:r>
            <a:r>
              <a:rPr lang="hr-HR" dirty="0" smtClean="0"/>
              <a:t>sredine</a:t>
            </a:r>
          </a:p>
          <a:p>
            <a:r>
              <a:rPr lang="hr-HR" dirty="0"/>
              <a:t>Priručnik za implementaciju učenja o vrijednostima u predškolsko i osnovnoškolsko obrazovanje</a:t>
            </a:r>
            <a:r>
              <a:rPr lang="hr-HR" dirty="0" smtClean="0"/>
              <a:t>.</a:t>
            </a:r>
            <a:endParaRPr lang="hr-HR" dirty="0"/>
          </a:p>
          <a:p>
            <a:endParaRPr lang="hr-HR" dirty="0"/>
          </a:p>
        </p:txBody>
      </p:sp>
      <p:pic>
        <p:nvPicPr>
          <p:cNvPr id="4" name="Picture 3" descr="https://www.stepseurope.it/wp-content/uploads/Logo-Aval-e151903935071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947" y="1913459"/>
            <a:ext cx="2513162" cy="162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Slika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98741" y="6185647"/>
            <a:ext cx="2005035" cy="5704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386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ADDED VALUE LEARNING FOR PRESCHOOL TEACHERS &amp; PEDAGOGICAL COORDINATORS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" y="2065867"/>
            <a:ext cx="6548718" cy="488357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r-HR" b="1" dirty="0" smtClean="0"/>
              <a:t>Krajnji </a:t>
            </a:r>
            <a:r>
              <a:rPr lang="hr-HR" b="1" dirty="0"/>
              <a:t>korisnici:</a:t>
            </a:r>
            <a:endParaRPr lang="hr-HR" dirty="0"/>
          </a:p>
          <a:p>
            <a:r>
              <a:rPr lang="hr-HR" dirty="0"/>
              <a:t>odgajatelji i učitelji</a:t>
            </a:r>
          </a:p>
          <a:p>
            <a:r>
              <a:rPr lang="hr-HR" dirty="0"/>
              <a:t>pedagozi</a:t>
            </a:r>
          </a:p>
          <a:p>
            <a:r>
              <a:rPr lang="hr-HR" dirty="0"/>
              <a:t>studenti Učiteljskih fakulteta</a:t>
            </a:r>
          </a:p>
          <a:p>
            <a:r>
              <a:rPr lang="hr-HR" dirty="0"/>
              <a:t>škole, vrtići i druge obrazovne institucije (muzeji, knjižnice…)</a:t>
            </a:r>
          </a:p>
          <a:p>
            <a:r>
              <a:rPr lang="hr-HR" dirty="0"/>
              <a:t>stručnjaci u obrazovanju</a:t>
            </a:r>
          </a:p>
          <a:p>
            <a:r>
              <a:rPr lang="hr-HR" dirty="0"/>
              <a:t>donositelji odluka na razini EU i nacionalnoj razini</a:t>
            </a:r>
          </a:p>
          <a:p>
            <a:r>
              <a:rPr lang="hr-HR" b="1" dirty="0"/>
              <a:t>Nositelj projekta:</a:t>
            </a:r>
            <a:endParaRPr lang="hr-HR" dirty="0"/>
          </a:p>
          <a:p>
            <a:r>
              <a:rPr lang="hr-HR" dirty="0"/>
              <a:t>Asociación Mundial de Educadores Infantiles (AMEI-WAECE) – Španjolska</a:t>
            </a:r>
          </a:p>
        </p:txBody>
      </p:sp>
      <p:pic>
        <p:nvPicPr>
          <p:cNvPr id="4" name="Picture 3" descr="https://www.stepseurope.it/wp-content/uploads/Logo-Aval-e15190393507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306" y="2363759"/>
            <a:ext cx="2016034" cy="130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6683191" y="1914982"/>
            <a:ext cx="5109880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3464" indent="-283464">
              <a:spcAft>
                <a:spcPts val="10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</a:pPr>
            <a:r>
              <a:rPr lang="hr-HR" sz="1400" b="1" dirty="0">
                <a:latin typeface="Calibri" panose="020F0502020204030204" pitchFamily="34" charset="0"/>
              </a:rPr>
              <a:t>Partneri:</a:t>
            </a:r>
            <a:endParaRPr lang="hr-HR" sz="1400" dirty="0"/>
          </a:p>
          <a:p>
            <a:pPr marL="283464" indent="-283464">
              <a:spcAft>
                <a:spcPts val="1000"/>
              </a:spcAft>
            </a:pPr>
            <a:r>
              <a:rPr lang="hr-HR" sz="1600" dirty="0">
                <a:latin typeface="Calibri" panose="020F0502020204030204" pitchFamily="34" charset="0"/>
              </a:rPr>
              <a:t>Innovation Training Center, S.L. – Španjolska</a:t>
            </a:r>
            <a:endParaRPr lang="hr-HR" sz="1600" dirty="0"/>
          </a:p>
          <a:p>
            <a:pPr marL="283464" indent="-283464">
              <a:spcAft>
                <a:spcPts val="1000"/>
              </a:spcAft>
            </a:pPr>
            <a:r>
              <a:rPr lang="hr-HR" sz="1600" dirty="0">
                <a:latin typeface="Calibri" panose="020F0502020204030204" pitchFamily="34" charset="0"/>
              </a:rPr>
              <a:t>Friedrich-Alexander-Universitaet Erlangen Nuernberg – Njemačka</a:t>
            </a:r>
            <a:endParaRPr lang="hr-HR" sz="1600" dirty="0"/>
          </a:p>
          <a:p>
            <a:pPr marL="283464" indent="-283464">
              <a:spcAft>
                <a:spcPts val="1000"/>
              </a:spcAft>
            </a:pPr>
            <a:r>
              <a:rPr lang="hr-HR" sz="1600" dirty="0">
                <a:latin typeface="Calibri" panose="020F0502020204030204" pitchFamily="34" charset="0"/>
              </a:rPr>
              <a:t>STEPS srl – Italija</a:t>
            </a:r>
            <a:endParaRPr lang="hr-HR" sz="1600" dirty="0"/>
          </a:p>
          <a:p>
            <a:pPr marL="283464" indent="-283464">
              <a:spcAft>
                <a:spcPts val="1000"/>
              </a:spcAft>
            </a:pPr>
            <a:r>
              <a:rPr lang="hr-HR" sz="1600" dirty="0">
                <a:latin typeface="Calibri" panose="020F0502020204030204" pitchFamily="34" charset="0"/>
              </a:rPr>
              <a:t>Budapesti Muszaki es Gazdasagtudomanyi Egyetem – Mađarska</a:t>
            </a:r>
            <a:endParaRPr lang="hr-HR" sz="1600" dirty="0"/>
          </a:p>
          <a:p>
            <a:pPr marL="283464" indent="-283464">
              <a:spcAft>
                <a:spcPts val="1000"/>
              </a:spcAft>
            </a:pPr>
            <a:r>
              <a:rPr lang="hr-HR" sz="1600" dirty="0">
                <a:latin typeface="Calibri" panose="020F0502020204030204" pitchFamily="34" charset="0"/>
              </a:rPr>
              <a:t>Udruga za poticanje neformalnog obrazovanja, kritičkog mišljenja i filozofije u praksi Mala filozofija – Hrvatska</a:t>
            </a:r>
            <a:endParaRPr lang="hr-HR" sz="1600" dirty="0"/>
          </a:p>
          <a:p>
            <a:pPr marL="283464" indent="-283464">
              <a:spcAft>
                <a:spcPts val="1000"/>
              </a:spcAft>
            </a:pPr>
            <a:r>
              <a:rPr lang="hr-HR" sz="1600" dirty="0">
                <a:latin typeface="Calibri" panose="020F0502020204030204" pitchFamily="34" charset="0"/>
              </a:rPr>
              <a:t>Centre for advancement of research and development in educational technology LTD-CARDET – Cipar</a:t>
            </a:r>
            <a:endParaRPr lang="hr-HR" sz="1600" dirty="0"/>
          </a:p>
          <a:p>
            <a:pPr marL="283464" indent="-283464">
              <a:spcAft>
                <a:spcPts val="1000"/>
              </a:spcAft>
            </a:pPr>
            <a:r>
              <a:rPr lang="hr-HR" sz="1600" dirty="0">
                <a:latin typeface="Calibri" panose="020F0502020204030204" pitchFamily="34" charset="0"/>
              </a:rPr>
              <a:t>Militos Symvouleutiki A.E. – Grčka</a:t>
            </a:r>
            <a:endParaRPr lang="hr-HR" sz="1600" dirty="0"/>
          </a:p>
          <a:p>
            <a:pPr marL="283464" indent="-283464">
              <a:spcAft>
                <a:spcPts val="1000"/>
              </a:spcAft>
            </a:pPr>
            <a:r>
              <a:rPr lang="hr-HR" sz="1600" dirty="0">
                <a:latin typeface="Calibri" panose="020F0502020204030204" pitchFamily="34" charset="0"/>
              </a:rPr>
              <a:t>Univerza v Ljubljani – Slovenija</a:t>
            </a:r>
            <a:endParaRPr lang="hr-HR" sz="1600" dirty="0"/>
          </a:p>
          <a:p>
            <a:pPr marL="283464" indent="-283464">
              <a:spcAft>
                <a:spcPts val="1000"/>
              </a:spcAft>
            </a:pPr>
            <a:r>
              <a:rPr lang="hr-HR" sz="1600" dirty="0">
                <a:latin typeface="Calibri" panose="020F0502020204030204" pitchFamily="34" charset="0"/>
              </a:rPr>
              <a:t>Fundatia Centrul Educational Spektrum – Rumunjska</a:t>
            </a:r>
            <a:endParaRPr lang="hr-HR" sz="1600" dirty="0">
              <a:effectLst/>
            </a:endParaRPr>
          </a:p>
        </p:txBody>
      </p:sp>
      <p:pic>
        <p:nvPicPr>
          <p:cNvPr id="8" name="Slika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92871" y="152400"/>
            <a:ext cx="1865778" cy="6678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4970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INTEGRATING ETHICS OF SPORT IN SECONDARY SCHOOL CURRICULUM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5801" y="2142067"/>
            <a:ext cx="9036423" cy="4030133"/>
          </a:xfrm>
        </p:spPr>
        <p:txBody>
          <a:bodyPr>
            <a:normAutofit fontScale="77500" lnSpcReduction="20000"/>
          </a:bodyPr>
          <a:lstStyle/>
          <a:p>
            <a:r>
              <a:rPr lang="hr-HR" b="1" dirty="0"/>
              <a:t>Primarni ciljevi projekta:</a:t>
            </a:r>
            <a:endParaRPr lang="hr-HR" dirty="0"/>
          </a:p>
          <a:p>
            <a:r>
              <a:rPr lang="hr-HR" dirty="0"/>
              <a:t>poboljšati etičko obrazovanje na razini srednjih škola kroz širu integraciju etike sporta u školske kurikulume sa naglaskom na međukurikularni pristup</a:t>
            </a:r>
          </a:p>
          <a:p>
            <a:r>
              <a:rPr lang="hr-HR" dirty="0"/>
              <a:t>unaprijediti kompetencije nastavnika srednjih škola koje su potrebne za učinkovitu i održivu implementaciju etike sporta na srednjoškolskoj </a:t>
            </a:r>
            <a:r>
              <a:rPr lang="hr-HR" dirty="0" smtClean="0"/>
              <a:t>razini</a:t>
            </a:r>
          </a:p>
          <a:p>
            <a:pPr marL="0" indent="0">
              <a:buNone/>
            </a:pPr>
            <a:endParaRPr lang="hr-HR" dirty="0"/>
          </a:p>
          <a:p>
            <a:r>
              <a:rPr lang="hr-HR" b="1" dirty="0"/>
              <a:t>Glavne aktivnosti projekta:</a:t>
            </a:r>
            <a:endParaRPr lang="hr-HR" dirty="0"/>
          </a:p>
          <a:p>
            <a:r>
              <a:rPr lang="hr-HR" dirty="0"/>
              <a:t>Okvir kurikuluma „Etika sporta“</a:t>
            </a:r>
          </a:p>
          <a:p>
            <a:r>
              <a:rPr lang="hr-HR" dirty="0"/>
              <a:t>Metodološke smjernice – alat za učenje etike sporta unutar kurikuluma srednjih škola</a:t>
            </a:r>
          </a:p>
          <a:p>
            <a:r>
              <a:rPr lang="hr-HR" dirty="0"/>
              <a:t>Tematska platforma na internetu (otvoreni obrazovni resursi) za obrazovnu odredbu etike u sportu</a:t>
            </a:r>
          </a:p>
          <a:p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1516" y="1856398"/>
            <a:ext cx="2371725" cy="1924050"/>
          </a:xfrm>
          <a:prstGeom prst="rect">
            <a:avLst/>
          </a:prstGeom>
        </p:spPr>
      </p:pic>
      <p:pic>
        <p:nvPicPr>
          <p:cNvPr id="6" name="Slika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61877" y="5838264"/>
            <a:ext cx="1865778" cy="6678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2015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INTEGRATING ETHICS OF SPORT IN SECONDARY SCHOOL CURRICULUM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85801" y="2142067"/>
            <a:ext cx="5943599" cy="364913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r-HR" b="1" dirty="0"/>
              <a:t>Krajnji korisnici:</a:t>
            </a:r>
            <a:endParaRPr lang="hr-HR" dirty="0"/>
          </a:p>
          <a:p>
            <a:r>
              <a:rPr lang="hr-HR" dirty="0"/>
              <a:t>nastavnici srednjih škola</a:t>
            </a:r>
          </a:p>
          <a:p>
            <a:r>
              <a:rPr lang="hr-HR" dirty="0"/>
              <a:t>stručnjaci na području etičkog obrazovanja</a:t>
            </a:r>
          </a:p>
          <a:p>
            <a:r>
              <a:rPr lang="hr-HR" dirty="0"/>
              <a:t>donositelji odluka iz područja obrazovanja</a:t>
            </a:r>
          </a:p>
          <a:p>
            <a:r>
              <a:rPr lang="hr-HR" dirty="0"/>
              <a:t>udruge koje se bave etičkim obrazovanjem, sportom…</a:t>
            </a:r>
          </a:p>
          <a:p>
            <a:r>
              <a:rPr lang="hr-HR" dirty="0"/>
              <a:t>sportski klubovi</a:t>
            </a:r>
          </a:p>
          <a:p>
            <a:endParaRPr lang="hr-HR" dirty="0"/>
          </a:p>
        </p:txBody>
      </p:sp>
      <p:sp>
        <p:nvSpPr>
          <p:cNvPr id="4" name="Rectangle 3"/>
          <p:cNvSpPr/>
          <p:nvPr/>
        </p:nvSpPr>
        <p:spPr>
          <a:xfrm>
            <a:off x="6530788" y="2311151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b="1" dirty="0"/>
              <a:t>Nositelj projekta:</a:t>
            </a:r>
            <a:endParaRPr lang="hr-HR" dirty="0"/>
          </a:p>
          <a:p>
            <a:r>
              <a:rPr lang="hr-HR" dirty="0"/>
              <a:t>Elektrostrojarska škola Varaždin – Hrvatska</a:t>
            </a:r>
          </a:p>
          <a:p>
            <a:r>
              <a:rPr lang="hr-HR" b="1" dirty="0"/>
              <a:t>Partneri:</a:t>
            </a:r>
            <a:endParaRPr lang="hr-HR" dirty="0"/>
          </a:p>
          <a:p>
            <a:r>
              <a:rPr lang="hr-HR" dirty="0"/>
              <a:t>Friedrich-Woehler-Gymnasium – Njemačka</a:t>
            </a:r>
          </a:p>
          <a:p>
            <a:r>
              <a:rPr lang="hr-HR" dirty="0"/>
              <a:t>Istituto Istruzione Superiore Ancel Keys – Italija</a:t>
            </a:r>
          </a:p>
          <a:p>
            <a:r>
              <a:rPr lang="hr-HR" dirty="0"/>
              <a:t>Udruga za poticanje neformalnog obrazovanja, kritickog misljenja i filozofije u praksi</a:t>
            </a:r>
          </a:p>
          <a:p>
            <a:r>
              <a:rPr lang="hr-HR" dirty="0"/>
              <a:t>Mala filozofija – Hrvatska</a:t>
            </a:r>
          </a:p>
          <a:p>
            <a:r>
              <a:rPr lang="hr-HR" dirty="0"/>
              <a:t>Univerza v Ljubljani – Slovenija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413" y="5065558"/>
            <a:ext cx="2619375" cy="1743075"/>
          </a:xfrm>
          <a:prstGeom prst="rect">
            <a:avLst/>
          </a:prstGeom>
        </p:spPr>
      </p:pic>
      <p:pic>
        <p:nvPicPr>
          <p:cNvPr id="7" name="Slika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92871" y="152400"/>
            <a:ext cx="1865778" cy="6678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3249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community of Ethics teachers in Europe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hr-HR" dirty="0" smtClean="0"/>
          </a:p>
          <a:p>
            <a:endParaRPr lang="hr-HR" dirty="0"/>
          </a:p>
          <a:p>
            <a:endParaRPr lang="hr-HR" dirty="0" smtClean="0"/>
          </a:p>
          <a:p>
            <a:endParaRPr lang="hr-HR" dirty="0"/>
          </a:p>
          <a:p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0111" y="2102153"/>
            <a:ext cx="2181225" cy="20955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82880" y="2136339"/>
            <a:ext cx="89611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r-HR" sz="2800" dirty="0"/>
          </a:p>
          <a:p>
            <a:r>
              <a:rPr lang="hr-HR" sz="2800" dirty="0" smtClean="0"/>
              <a:t>- ST</a:t>
            </a:r>
            <a:r>
              <a:rPr lang="nl-NL" sz="2800" dirty="0"/>
              <a:t>Stichting Openbaar Onderwijs Zwolle en Regio</a:t>
            </a:r>
            <a:r>
              <a:rPr lang="hr-HR" sz="2800" dirty="0"/>
              <a:t> (Nizozemska)</a:t>
            </a:r>
          </a:p>
          <a:p>
            <a:r>
              <a:rPr lang="hr-HR" sz="2800" dirty="0" smtClean="0"/>
              <a:t>- Gymnasium </a:t>
            </a:r>
            <a:r>
              <a:rPr lang="hr-HR" sz="2800" dirty="0"/>
              <a:t>Weilheim (Njemačka)</a:t>
            </a:r>
          </a:p>
          <a:p>
            <a:r>
              <a:rPr lang="hr-HR" sz="2800" dirty="0" smtClean="0"/>
              <a:t>- Univerzita </a:t>
            </a:r>
            <a:r>
              <a:rPr lang="hr-HR" sz="2800" dirty="0"/>
              <a:t>Mateja Bela v Banskej Bystrici (Slovačka)</a:t>
            </a:r>
          </a:p>
          <a:p>
            <a:r>
              <a:rPr lang="hr-HR" sz="2800" dirty="0" smtClean="0"/>
              <a:t>- Udruga </a:t>
            </a:r>
            <a:r>
              <a:rPr lang="hr-HR" sz="2800" dirty="0"/>
              <a:t>za poticanje neformalnog obrazovanja, kritickog misljenja i filozofije u </a:t>
            </a:r>
          </a:p>
          <a:p>
            <a:r>
              <a:rPr lang="hr-HR" sz="2800" dirty="0"/>
              <a:t>praksi Mala filozofija</a:t>
            </a:r>
          </a:p>
          <a:p>
            <a:r>
              <a:rPr lang="hr-HR" sz="2800" dirty="0" smtClean="0"/>
              <a:t>- Zofijini </a:t>
            </a:r>
            <a:r>
              <a:rPr lang="hr-HR" sz="2800" dirty="0"/>
              <a:t>ljubimci - drustvo za razvoj humanistike</a:t>
            </a:r>
          </a:p>
          <a:p>
            <a:r>
              <a:rPr lang="hr-HR" sz="2800" dirty="0" smtClean="0"/>
              <a:t>- KATHOLIEKE </a:t>
            </a:r>
            <a:r>
              <a:rPr lang="hr-HR" sz="2800" dirty="0"/>
              <a:t>UNIVERSITEIT BRABANT (Nizozemska)</a:t>
            </a:r>
          </a:p>
        </p:txBody>
      </p:sp>
    </p:spTree>
    <p:extLst>
      <p:ext uri="{BB962C8B-B14F-4D97-AF65-F5344CB8AC3E}">
        <p14:creationId xmlns:p14="http://schemas.microsoft.com/office/powerpoint/2010/main" val="284453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BEAGLE</a:t>
            </a:r>
            <a:r>
              <a:rPr lang="hr-HR" b="1" dirty="0" smtClean="0"/>
              <a:t> - </a:t>
            </a:r>
            <a:r>
              <a:rPr lang="en-US" b="1" dirty="0" smtClean="0"/>
              <a:t>Bioethical </a:t>
            </a:r>
            <a:r>
              <a:rPr lang="en-US" b="1" dirty="0"/>
              <a:t>Education and Attitude Guidance for Living Environment</a:t>
            </a:r>
            <a:r>
              <a:rPr lang="hr-HR" dirty="0"/>
              <a:t/>
            </a:r>
            <a:br>
              <a:rPr lang="hr-HR" dirty="0"/>
            </a:b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marL="0" indent="0">
              <a:buNone/>
            </a:pPr>
            <a:endParaRPr lang="hr-HR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3919" y="1433574"/>
            <a:ext cx="4321269" cy="43212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Slika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71848" y="5928875"/>
            <a:ext cx="1865778" cy="6678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642423" y="2061524"/>
            <a:ext cx="571617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smtClean="0"/>
              <a:t>Leading </a:t>
            </a:r>
            <a:r>
              <a:rPr lang="hr-HR" sz="2400" dirty="0"/>
              <a:t>organization: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400" dirty="0"/>
              <a:t>Udruga “Mala filozofija” (Zadar, Croatia)</a:t>
            </a:r>
          </a:p>
          <a:p>
            <a:endParaRPr lang="hr-HR" sz="2400" dirty="0"/>
          </a:p>
          <a:p>
            <a:r>
              <a:rPr lang="hr-HR" sz="2400" dirty="0"/>
              <a:t>Partner organization from: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400" dirty="0"/>
              <a:t>Teološka fakulteta, Sveučilište u Ljubljani, (Slovenia)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400" dirty="0"/>
              <a:t>STePS (Bologna, Italy)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400" dirty="0"/>
              <a:t>Internet Now! (Athens, Greece)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400" dirty="0"/>
              <a:t>University of Split</a:t>
            </a:r>
          </a:p>
          <a:p>
            <a:endParaRPr lang="hr-HR" sz="2400" dirty="0"/>
          </a:p>
        </p:txBody>
      </p:sp>
    </p:spTree>
    <p:extLst>
      <p:ext uri="{BB962C8B-B14F-4D97-AF65-F5344CB8AC3E}">
        <p14:creationId xmlns:p14="http://schemas.microsoft.com/office/powerpoint/2010/main" val="129999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7283" y="1877561"/>
            <a:ext cx="8689976" cy="2509213"/>
          </a:xfrm>
        </p:spPr>
        <p:txBody>
          <a:bodyPr>
            <a:normAutofit fontScale="90000"/>
          </a:bodyPr>
          <a:lstStyle/>
          <a:p>
            <a:pPr fontAlgn="t"/>
            <a:r>
              <a:rPr lang="hr-HR" dirty="0" smtClean="0"/>
              <a:t>Upotreba </a:t>
            </a:r>
            <a:r>
              <a:rPr lang="hr-HR" dirty="0"/>
              <a:t>strategija kritičkog mišljenja u </a:t>
            </a:r>
            <a:br>
              <a:rPr lang="hr-HR" dirty="0"/>
            </a:br>
            <a:r>
              <a:rPr lang="hr-HR" dirty="0"/>
              <a:t>filozofskom i etičkom </a:t>
            </a:r>
            <a:r>
              <a:rPr lang="hr-HR" dirty="0" smtClean="0"/>
              <a:t>obrazovanju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455" y="5788856"/>
            <a:ext cx="8689976" cy="1069144"/>
          </a:xfrm>
        </p:spPr>
        <p:txBody>
          <a:bodyPr>
            <a:normAutofit/>
          </a:bodyPr>
          <a:lstStyle/>
          <a:p>
            <a:r>
              <a:rPr lang="hr-HR" dirty="0"/>
              <a:t>Izazovi suvremene </a:t>
            </a:r>
            <a:r>
              <a:rPr lang="hr-HR" dirty="0" smtClean="0"/>
              <a:t>nastave, Državni </a:t>
            </a:r>
            <a:r>
              <a:rPr lang="hr-HR" dirty="0"/>
              <a:t>skup iz filozofije i etike</a:t>
            </a:r>
          </a:p>
          <a:p>
            <a:r>
              <a:rPr lang="hr-HR" dirty="0"/>
              <a:t>15.veljače 2019</a:t>
            </a:r>
          </a:p>
        </p:txBody>
      </p:sp>
    </p:spTree>
    <p:extLst>
      <p:ext uri="{BB962C8B-B14F-4D97-AF65-F5344CB8AC3E}">
        <p14:creationId xmlns:p14="http://schemas.microsoft.com/office/powerpoint/2010/main" val="392872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hr-HR" dirty="0"/>
              <a:t>F. UČENJE I POUČAVANJE PREDMETA</a:t>
            </a:r>
            <a:br>
              <a:rPr lang="hr-HR" dirty="0"/>
            </a:br>
            <a:r>
              <a:rPr lang="hr-HR" i="1" dirty="0"/>
              <a:t>F.1. Iskustva </a:t>
            </a:r>
            <a:r>
              <a:rPr lang="hr-HR" i="1" dirty="0" smtClean="0"/>
              <a:t>učenja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450166" y="2367092"/>
            <a:ext cx="10827434" cy="4329130"/>
          </a:xfrm>
        </p:spPr>
        <p:txBody>
          <a:bodyPr>
            <a:normAutofit/>
          </a:bodyPr>
          <a:lstStyle/>
          <a:p>
            <a:r>
              <a:rPr lang="hr-HR" dirty="0"/>
              <a:t>Kao drugo, uz stjecanje znanja o filozofiji, učenje i poučavanje filozofije treba voditi usvajanju i razvijanju filozofskih vještina – poticati i njegovati sposobnost </a:t>
            </a:r>
            <a:r>
              <a:rPr lang="hr-HR" b="1" dirty="0"/>
              <a:t>filozofiranja ili kritičkog promišljanja svojstvenog filozofiji. </a:t>
            </a:r>
            <a:r>
              <a:rPr lang="hr-HR" dirty="0"/>
              <a:t>To se postiže samostalnom i zajedničkom analizom i interpretacijom filozofskih i drugih tekstova te nepristranom prezentacijom tuđih stavova i argumentiranom prezentacijom vlastitih stavova, a osobito dijalogom koji treba biti središnji moment učenja i poučavanja filozofije. Iskustvom čitanja tekstova i susretanjem s različitim stavovima učenik treba naučiti artikulirati vlastite stavove ne samo u usmenom obliku nego i stvaranjem vlastitih tekstova (eseja), čime razvija vještine akademske pismenosti.</a:t>
            </a:r>
          </a:p>
        </p:txBody>
      </p:sp>
    </p:spTree>
    <p:extLst>
      <p:ext uri="{BB962C8B-B14F-4D97-AF65-F5344CB8AC3E}">
        <p14:creationId xmlns:p14="http://schemas.microsoft.com/office/powerpoint/2010/main" val="33152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G. VREDNOVANJE USVOJENOSTI ODGOJNO-OBRAZOVNIH ISHODA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hr-HR" dirty="0"/>
              <a:t>Učenje i poučavanje Filozofije razvija samostalnost i odgovornost. Vrednovanje kao učenje daje uvid učeniku u proces (samo)vrednovanja koje se zasniva na promišljenoj i argumentiranoj kritici i samokritici što rezultira uspješnom prilagodbom osobnih pristupa učenju i preuzimanju veće odgovornosti za učenje.</a:t>
            </a:r>
          </a:p>
        </p:txBody>
      </p:sp>
    </p:spTree>
    <p:extLst>
      <p:ext uri="{BB962C8B-B14F-4D97-AF65-F5344CB8AC3E}">
        <p14:creationId xmlns:p14="http://schemas.microsoft.com/office/powerpoint/2010/main" val="324682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John Andrews 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69817" y="1737360"/>
            <a:ext cx="11834949" cy="5120640"/>
          </a:xfrm>
        </p:spPr>
        <p:txBody>
          <a:bodyPr>
            <a:normAutofit/>
          </a:bodyPr>
          <a:lstStyle/>
          <a:p>
            <a:r>
              <a:rPr lang="hr-HR" dirty="0" smtClean="0"/>
              <a:t>pet </a:t>
            </a:r>
            <a:r>
              <a:rPr lang="hr-HR" dirty="0"/>
              <a:t>pitanja koja bi nastavnici trebali </a:t>
            </a:r>
            <a:r>
              <a:rPr lang="hr-HR" dirty="0" smtClean="0"/>
              <a:t>postaviti pri </a:t>
            </a:r>
            <a:r>
              <a:rPr lang="hr-HR" dirty="0"/>
              <a:t>pripremanju svog predmeta, odnosno nastavnog </a:t>
            </a:r>
            <a:r>
              <a:rPr lang="hr-HR" dirty="0" smtClean="0"/>
              <a:t>sata:.</a:t>
            </a:r>
            <a:endParaRPr lang="hr-HR" dirty="0"/>
          </a:p>
          <a:p>
            <a:pPr lvl="1"/>
            <a:r>
              <a:rPr lang="hr-HR" dirty="0" smtClean="0"/>
              <a:t>»Kako </a:t>
            </a:r>
            <a:r>
              <a:rPr lang="hr-HR" dirty="0"/>
              <a:t>možemo našu nastavnu jedinicu kreirati na način da </a:t>
            </a:r>
            <a:r>
              <a:rPr lang="hr-HR" dirty="0" smtClean="0"/>
              <a:t>bude intelektualno izazovna  </a:t>
            </a:r>
            <a:r>
              <a:rPr lang="hr-HR" dirty="0"/>
              <a:t>učenicima?</a:t>
            </a:r>
          </a:p>
          <a:p>
            <a:pPr lvl="1"/>
            <a:r>
              <a:rPr lang="hr-HR" dirty="0" smtClean="0"/>
              <a:t>Kako </a:t>
            </a:r>
            <a:r>
              <a:rPr lang="hr-HR" dirty="0"/>
              <a:t>ćete znati je li se učenicima svidjela lekcija i je li u </a:t>
            </a:r>
            <a:r>
              <a:rPr lang="hr-HR" dirty="0" smtClean="0"/>
              <a:t>njima potaknula </a:t>
            </a:r>
            <a:r>
              <a:rPr lang="hr-HR" dirty="0"/>
              <a:t>nekakve promjene?</a:t>
            </a:r>
          </a:p>
          <a:p>
            <a:pPr lvl="1"/>
            <a:r>
              <a:rPr lang="hr-HR" dirty="0" smtClean="0"/>
              <a:t>Što </a:t>
            </a:r>
            <a:r>
              <a:rPr lang="hr-HR" dirty="0"/>
              <a:t>će u učenicima potaknuti te promjene?</a:t>
            </a:r>
          </a:p>
          <a:p>
            <a:pPr lvl="1"/>
            <a:r>
              <a:rPr lang="hr-HR" dirty="0" smtClean="0"/>
              <a:t>Koja </a:t>
            </a:r>
            <a:r>
              <a:rPr lang="hr-HR" dirty="0"/>
              <a:t>aktivnost u razredu najbolje potiče takve promjene?</a:t>
            </a:r>
          </a:p>
          <a:p>
            <a:pPr lvl="1"/>
            <a:r>
              <a:rPr lang="hr-HR" dirty="0" smtClean="0"/>
              <a:t>Koji </a:t>
            </a:r>
            <a:r>
              <a:rPr lang="hr-HR" dirty="0"/>
              <a:t>su najvažniji ciljevi za učenike?« (Andrews 1990: 73)</a:t>
            </a:r>
          </a:p>
        </p:txBody>
      </p:sp>
      <p:pic>
        <p:nvPicPr>
          <p:cNvPr id="1026" name="Picture 2" descr="Slikovni rezultat za teaching philosophy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235" y="3839708"/>
            <a:ext cx="2708992" cy="289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77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La Sere Erickson, Peters,</a:t>
            </a:r>
            <a:br>
              <a:rPr lang="hr-HR" dirty="0"/>
            </a:br>
            <a:r>
              <a:rPr lang="hr-HR" dirty="0"/>
              <a:t>Weltner Strommer (2006.)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hr-HR" dirty="0" smtClean="0"/>
              <a:t>»Upoznavanje </a:t>
            </a:r>
            <a:r>
              <a:rPr lang="hr-HR" dirty="0"/>
              <a:t>i memoriranje osnovnih podataka. </a:t>
            </a:r>
            <a:r>
              <a:rPr lang="hr-HR" dirty="0" smtClean="0"/>
              <a:t>Ukoliko </a:t>
            </a:r>
            <a:r>
              <a:rPr lang="it-IT" dirty="0" smtClean="0"/>
              <a:t>smatramo </a:t>
            </a:r>
            <a:r>
              <a:rPr lang="it-IT" dirty="0"/>
              <a:t>da naši učenici moraju biti upoznati </a:t>
            </a:r>
            <a:r>
              <a:rPr lang="it-IT" dirty="0" smtClean="0"/>
              <a:t>s</a:t>
            </a:r>
            <a:r>
              <a:rPr lang="hr-HR" dirty="0" smtClean="0"/>
              <a:t> temeljnim </a:t>
            </a:r>
            <a:r>
              <a:rPr lang="hr-HR" dirty="0"/>
              <a:t>filozofskim učenjima, trebali bismo ih </a:t>
            </a:r>
            <a:r>
              <a:rPr lang="hr-HR" dirty="0" smtClean="0"/>
              <a:t>podučavati </a:t>
            </a:r>
            <a:r>
              <a:rPr lang="pt-BR" dirty="0" smtClean="0"/>
              <a:t>o </a:t>
            </a:r>
            <a:r>
              <a:rPr lang="pt-BR" dirty="0"/>
              <a:t>velikim filozofima i njihovim </a:t>
            </a:r>
            <a:r>
              <a:rPr lang="pt-BR" dirty="0" smtClean="0"/>
              <a:t>temeljnim</a:t>
            </a:r>
            <a:r>
              <a:rPr lang="hr-HR" dirty="0" smtClean="0"/>
              <a:t> učenjima</a:t>
            </a:r>
            <a:r>
              <a:rPr lang="hr-HR" dirty="0"/>
              <a:t>, trebali bismo ih upoznavati s temeljnim </a:t>
            </a:r>
            <a:r>
              <a:rPr lang="hr-HR" dirty="0" smtClean="0"/>
              <a:t>pojmovima </a:t>
            </a:r>
            <a:r>
              <a:rPr lang="pl-PL" dirty="0" smtClean="0"/>
              <a:t>i </a:t>
            </a:r>
            <a:r>
              <a:rPr lang="pl-PL" dirty="0"/>
              <a:t>argumentima do kojih učenici mogu doći </a:t>
            </a:r>
            <a:r>
              <a:rPr lang="pl-PL" dirty="0" smtClean="0"/>
              <a:t>či</a:t>
            </a:r>
            <a:r>
              <a:rPr lang="pl-PL" dirty="0"/>
              <a:t>tanjem originalnih filozofskih tekstova. Dobro je o </a:t>
            </a:r>
            <a:r>
              <a:rPr lang="pl-PL" dirty="0" smtClean="0"/>
              <a:t>tim P</a:t>
            </a:r>
            <a:r>
              <a:rPr lang="hr-HR" dirty="0" smtClean="0"/>
              <a:t>ojmovima i argumentima </a:t>
            </a:r>
            <a:r>
              <a:rPr lang="hr-HR" dirty="0"/>
              <a:t>raspraviti s učenicima </a:t>
            </a:r>
            <a:r>
              <a:rPr lang="hr-HR" dirty="0" smtClean="0"/>
              <a:t>tako da </a:t>
            </a:r>
            <a:r>
              <a:rPr lang="hr-HR" dirty="0"/>
              <a:t>im se osvijesti važnost tih argumenata i pojmova</a:t>
            </a:r>
            <a:r>
              <a:rPr lang="hr-HR" dirty="0" smtClean="0"/>
              <a:t>.«</a:t>
            </a:r>
            <a:endParaRPr lang="hr-H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257" y="5172073"/>
            <a:ext cx="4955994" cy="166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La Sere Erickson, Peters,</a:t>
            </a:r>
            <a:br>
              <a:rPr lang="hr-HR" dirty="0"/>
            </a:br>
            <a:r>
              <a:rPr lang="hr-HR" dirty="0"/>
              <a:t>Weltner Strommer (2006.)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pl-PL" dirty="0"/>
              <a:t>»Razumijevanje i sposobnost prepoznavanja. Za </a:t>
            </a:r>
            <a:r>
              <a:rPr lang="pl-PL" dirty="0" smtClean="0"/>
              <a:t>razumijevanje </a:t>
            </a:r>
            <a:r>
              <a:rPr lang="hr-HR" dirty="0" smtClean="0"/>
              <a:t>i </a:t>
            </a:r>
            <a:r>
              <a:rPr lang="hr-HR" dirty="0"/>
              <a:t>prepoznavanje temeljnih pojmova, činjenica </a:t>
            </a:r>
            <a:r>
              <a:rPr lang="hr-HR" dirty="0" smtClean="0"/>
              <a:t>i teorija </a:t>
            </a:r>
            <a:r>
              <a:rPr lang="hr-HR" dirty="0"/>
              <a:t>potrebno je više naprednih vještina. Ovo je </a:t>
            </a:r>
            <a:r>
              <a:rPr lang="hr-HR" dirty="0" smtClean="0"/>
              <a:t>često </a:t>
            </a:r>
            <a:r>
              <a:rPr lang="pl-PL" dirty="0" smtClean="0"/>
              <a:t>potrebno </a:t>
            </a:r>
            <a:r>
              <a:rPr lang="pl-PL" dirty="0"/>
              <a:t>i korisno za razrednu raspravu, pisanje eseja </a:t>
            </a:r>
            <a:r>
              <a:rPr lang="pl-PL" dirty="0" smtClean="0"/>
              <a:t>i </a:t>
            </a:r>
            <a:r>
              <a:rPr lang="hr-HR" dirty="0" smtClean="0"/>
              <a:t>ciljano </a:t>
            </a:r>
            <a:r>
              <a:rPr lang="hr-HR" dirty="0"/>
              <a:t>odgovaranje na pitanja.«</a:t>
            </a:r>
          </a:p>
        </p:txBody>
      </p:sp>
      <p:pic>
        <p:nvPicPr>
          <p:cNvPr id="3074" name="Picture 2" descr="Slikovni rezultat za teaching philosophy clipart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DEDED"/>
              </a:clrFrom>
              <a:clrTo>
                <a:srgbClr val="EDED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244" y="3929289"/>
            <a:ext cx="80010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622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Hardcover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TM04033925[[fn=Droplet]]</Template>
  <TotalTime>457</TotalTime>
  <Words>3332</Words>
  <Application>Microsoft Office PowerPoint</Application>
  <PresentationFormat>Widescreen</PresentationFormat>
  <Paragraphs>263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57" baseType="lpstr">
      <vt:lpstr>Arial</vt:lpstr>
      <vt:lpstr>Arial Narrow</vt:lpstr>
      <vt:lpstr>Book Antiqua</vt:lpstr>
      <vt:lpstr>Calibri</vt:lpstr>
      <vt:lpstr>Droid Sans</vt:lpstr>
      <vt:lpstr>Times New Roman</vt:lpstr>
      <vt:lpstr>Tw Cen MT</vt:lpstr>
      <vt:lpstr>Wingdings</vt:lpstr>
      <vt:lpstr>Droplet</vt:lpstr>
      <vt:lpstr>Hardcover</vt:lpstr>
      <vt:lpstr>Upotreba strategija kritičkog mišljenja u  filozofskom i etičkom obrazovanju</vt:lpstr>
      <vt:lpstr>SADRŽAJ</vt:lpstr>
      <vt:lpstr>KURIKULUM NASTAVNOG PREDMETA  FILOZOFIJA</vt:lpstr>
      <vt:lpstr>B. ODGOJNO-OBRAZOVNI CILJEVI UČENJA I POUČAVANJA </vt:lpstr>
      <vt:lpstr>F. UČENJE I POUČAVANJE PREDMETA F.1. Iskustva učenja</vt:lpstr>
      <vt:lpstr>G. VREDNOVANJE USVOJENOSTI ODGOJNO-OBRAZOVNIH ISHODA</vt:lpstr>
      <vt:lpstr>John Andrews </vt:lpstr>
      <vt:lpstr>La Sere Erickson, Peters, Weltner Strommer (2006.)</vt:lpstr>
      <vt:lpstr>La Sere Erickson, Peters, Weltner Strommer (2006.)</vt:lpstr>
      <vt:lpstr>La Sere Erickson, Peters, Weltner Strommer (2006.)</vt:lpstr>
      <vt:lpstr>La Sere Erickson, Peters, Weltner Strommer (2006.)</vt:lpstr>
      <vt:lpstr>Immerwahrov tabelarni prikaz integracije nastavnih ciljeva u nastavnom programu</vt:lpstr>
      <vt:lpstr>PowerPoint Presentation</vt:lpstr>
      <vt:lpstr>Filozofija s djecom</vt:lpstr>
      <vt:lpstr>PowerPoint Presentation</vt:lpstr>
      <vt:lpstr>Michel Tozzi – ciljevi filozofije s djecom</vt:lpstr>
      <vt:lpstr>Michel Tozzi – ciljevi filozofije s djecom</vt:lpstr>
      <vt:lpstr>Michel Tozzi – ciljevi filozofije s djecom</vt:lpstr>
      <vt:lpstr>Michel Tozzi – ciljevi filozofije s djecom</vt:lpstr>
      <vt:lpstr>Michel Tozzi – ciljevi filozofije s djecom</vt:lpstr>
      <vt:lpstr>Michel Tozzi – ciljevi filozofije s djecom</vt:lpstr>
      <vt:lpstr>Stimulus</vt:lpstr>
      <vt:lpstr>Skandalon</vt:lpstr>
      <vt:lpstr>Problematiziranje</vt:lpstr>
      <vt:lpstr>Aktualizacjia</vt:lpstr>
      <vt:lpstr>Vrijednosti i načela učenja i poučavanja Etike</vt:lpstr>
      <vt:lpstr>A. SVRHA I OPIS PREDMETA ETIKA</vt:lpstr>
      <vt:lpstr>B. ODGOJNO-OBRAZOVNI CILJEVI UČENJA I POUČAVANJA ETIKE</vt:lpstr>
      <vt:lpstr>C. STRUKTURA – DOMENE KURIKULUMA ETIKE</vt:lpstr>
      <vt:lpstr>Malta</vt:lpstr>
      <vt:lpstr>PowerPoint Presentation</vt:lpstr>
      <vt:lpstr>U nekontroverzni program uključeni su ovi pojmovi:</vt:lpstr>
      <vt:lpstr>Community of Inquiry</vt:lpstr>
      <vt:lpstr> EU projects</vt:lpstr>
      <vt:lpstr>ETHIKA – Etičko obrazovanje i učenje o vrijednostima u školama i vrtićima</vt:lpstr>
      <vt:lpstr>PowerPoint Presentation</vt:lpstr>
      <vt:lpstr>PowerPoint Presentation</vt:lpstr>
      <vt:lpstr>PowerPoint Presentation</vt:lpstr>
      <vt:lpstr>‘'Learn Together to Live Together - Teachers leading Ethical Education for an inclusive society (LITTLE)”</vt:lpstr>
      <vt:lpstr>‘'Learn Together to Live Together - Teachers leading Ethical Education for an inclusive society (LITTLE)”</vt:lpstr>
      <vt:lpstr>ADDED VALUE LEARNING FOR PRESCHOOL TEACHERS &amp; PEDAGOGICAL COORDINATORS</vt:lpstr>
      <vt:lpstr>ADDED VALUE LEARNING FOR PRESCHOOL TEACHERS &amp; PEDAGOGICAL COORDINATORS</vt:lpstr>
      <vt:lpstr>INTEGRATING ETHICS OF SPORT IN SECONDARY SCHOOL CURRICULUM</vt:lpstr>
      <vt:lpstr>INTEGRATING ETHICS OF SPORT IN SECONDARY SCHOOL CURRICULUM</vt:lpstr>
      <vt:lpstr>A community of Ethics teachers in Europe</vt:lpstr>
      <vt:lpstr>BEAGLE - Bioethical Education and Attitude Guidance for Living Environment </vt:lpstr>
      <vt:lpstr>Upotreba strategija kritičkog mišljenja u  filozofskom i etičkom obrazovanju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Bruno</dc:creator>
  <cp:lastModifiedBy>korisnik</cp:lastModifiedBy>
  <cp:revision>27</cp:revision>
  <dcterms:created xsi:type="dcterms:W3CDTF">2019-01-28T18:11:50Z</dcterms:created>
  <dcterms:modified xsi:type="dcterms:W3CDTF">2019-02-15T11:22:53Z</dcterms:modified>
</cp:coreProperties>
</file>