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5" r:id="rId3"/>
    <p:sldId id="257" r:id="rId4"/>
    <p:sldId id="259" r:id="rId5"/>
    <p:sldId id="266" r:id="rId6"/>
    <p:sldId id="267" r:id="rId7"/>
    <p:sldId id="268" r:id="rId8"/>
    <p:sldId id="269" r:id="rId9"/>
    <p:sldId id="260" r:id="rId10"/>
    <p:sldId id="270" r:id="rId11"/>
    <p:sldId id="271" r:id="rId12"/>
    <p:sldId id="272" r:id="rId13"/>
    <p:sldId id="273" r:id="rId14"/>
    <p:sldId id="264" r:id="rId15"/>
    <p:sldId id="261" r:id="rId16"/>
    <p:sldId id="263" r:id="rId17"/>
  </p:sldIdLst>
  <p:sldSz cx="12192000" cy="6858000"/>
  <p:notesSz cx="6858000" cy="9144000"/>
  <p:defaultTextStyle>
    <a:defPPr>
      <a:defRPr lang="sr-Latn-R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80" d="100"/>
          <a:sy n="80" d="100"/>
        </p:scale>
        <p:origin x="102" y="7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D1409F-DDED-48C0-B8A6-6B07582C48E8}" type="datetimeFigureOut">
              <a:rPr lang="hr-HR" smtClean="0"/>
              <a:t>15.2.2019.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EF063-ABC7-4C96-8E2C-B46ABE11A7F2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4279558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D1409F-DDED-48C0-B8A6-6B07582C48E8}" type="datetimeFigureOut">
              <a:rPr lang="hr-HR" smtClean="0"/>
              <a:t>15.2.2019.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EF063-ABC7-4C96-8E2C-B46ABE11A7F2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3800292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D1409F-DDED-48C0-B8A6-6B07582C48E8}" type="datetimeFigureOut">
              <a:rPr lang="hr-HR" smtClean="0"/>
              <a:t>15.2.2019.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EF063-ABC7-4C96-8E2C-B46ABE11A7F2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1639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D1409F-DDED-48C0-B8A6-6B07582C48E8}" type="datetimeFigureOut">
              <a:rPr lang="hr-HR" smtClean="0"/>
              <a:t>15.2.2019.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EF063-ABC7-4C96-8E2C-B46ABE11A7F2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9141576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D1409F-DDED-48C0-B8A6-6B07582C48E8}" type="datetimeFigureOut">
              <a:rPr lang="hr-HR" smtClean="0"/>
              <a:t>15.2.2019.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EF063-ABC7-4C96-8E2C-B46ABE11A7F2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85314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D1409F-DDED-48C0-B8A6-6B07582C48E8}" type="datetimeFigureOut">
              <a:rPr lang="hr-HR" smtClean="0"/>
              <a:t>15.2.2019.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EF063-ABC7-4C96-8E2C-B46ABE11A7F2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6652685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D1409F-DDED-48C0-B8A6-6B07582C48E8}" type="datetimeFigureOut">
              <a:rPr lang="hr-HR" smtClean="0"/>
              <a:t>15.2.2019.</a:t>
            </a:fld>
            <a:endParaRPr lang="hr-H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EF063-ABC7-4C96-8E2C-B46ABE11A7F2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488839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D1409F-DDED-48C0-B8A6-6B07582C48E8}" type="datetimeFigureOut">
              <a:rPr lang="hr-HR" smtClean="0"/>
              <a:t>15.2.2019.</a:t>
            </a:fld>
            <a:endParaRPr lang="hr-H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EF063-ABC7-4C96-8E2C-B46ABE11A7F2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7810980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D1409F-DDED-48C0-B8A6-6B07582C48E8}" type="datetimeFigureOut">
              <a:rPr lang="hr-HR" smtClean="0"/>
              <a:t>15.2.2019.</a:t>
            </a:fld>
            <a:endParaRPr lang="hr-H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EF063-ABC7-4C96-8E2C-B46ABE11A7F2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0177742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D1409F-DDED-48C0-B8A6-6B07582C48E8}" type="datetimeFigureOut">
              <a:rPr lang="hr-HR" smtClean="0"/>
              <a:t>15.2.2019.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EF063-ABC7-4C96-8E2C-B46ABE11A7F2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7485083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r-H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D1409F-DDED-48C0-B8A6-6B07582C48E8}" type="datetimeFigureOut">
              <a:rPr lang="hr-HR" smtClean="0"/>
              <a:t>15.2.2019.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EF063-ABC7-4C96-8E2C-B46ABE11A7F2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6829019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D1409F-DDED-48C0-B8A6-6B07582C48E8}" type="datetimeFigureOut">
              <a:rPr lang="hr-HR" smtClean="0"/>
              <a:t>15.2.2019.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5EF063-ABC7-4C96-8E2C-B46ABE11A7F2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9802640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r-Latn-R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2"/>
            <a:ext cx="9127524" cy="2625853"/>
          </a:xfrm>
        </p:spPr>
        <p:txBody>
          <a:bodyPr>
            <a:normAutofit/>
          </a:bodyPr>
          <a:lstStyle/>
          <a:p>
            <a:r>
              <a:rPr lang="hr-HR" sz="4000" b="1" dirty="0" smtClean="0"/>
              <a:t>Medijska pismenost u društveno-humanističkom kontekstu; EU projekt</a:t>
            </a:r>
            <a:br>
              <a:rPr lang="hr-HR" sz="4000" b="1" dirty="0" smtClean="0"/>
            </a:br>
            <a:r>
              <a:rPr lang="hr-HR" sz="4000" b="1" dirty="0" smtClean="0"/>
              <a:t/>
            </a:r>
            <a:br>
              <a:rPr lang="hr-HR" sz="4000" b="1" dirty="0" smtClean="0"/>
            </a:br>
            <a:r>
              <a:rPr lang="hr-HR" sz="4000" b="1" dirty="0" smtClean="0"/>
              <a:t>                                     </a:t>
            </a:r>
            <a:r>
              <a:rPr lang="hr-HR" sz="1600" b="1" dirty="0" smtClean="0"/>
              <a:t>Državni skup za profesore filozofije i etike</a:t>
            </a:r>
            <a:br>
              <a:rPr lang="hr-HR" sz="1600" b="1" dirty="0" smtClean="0"/>
            </a:br>
            <a:r>
              <a:rPr lang="hr-HR" sz="1600" b="1" dirty="0" smtClean="0"/>
              <a:t>                                                                                                                                     Zagreb, 15.2.2019.g.</a:t>
            </a:r>
            <a:endParaRPr lang="hr-HR" sz="1600" b="1" i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204519" y="4590579"/>
            <a:ext cx="9144000" cy="1655762"/>
          </a:xfrm>
        </p:spPr>
        <p:txBody>
          <a:bodyPr/>
          <a:lstStyle/>
          <a:p>
            <a:r>
              <a:rPr lang="hr-HR" dirty="0" smtClean="0"/>
              <a:t>Tomo Matičević, prof. savjetnik</a:t>
            </a:r>
          </a:p>
          <a:p>
            <a:r>
              <a:rPr lang="hr-HR" sz="1800" dirty="0" smtClean="0"/>
              <a:t>Škola za dizajn, grafiku i održivu gradnju Split /</a:t>
            </a:r>
          </a:p>
          <a:p>
            <a:r>
              <a:rPr lang="hr-HR" sz="1800" dirty="0" smtClean="0"/>
              <a:t>Ekonomsko-birotehnička škola Split</a:t>
            </a:r>
            <a:endParaRPr lang="hr-HR" sz="1800" dirty="0"/>
          </a:p>
        </p:txBody>
      </p:sp>
    </p:spTree>
    <p:extLst>
      <p:ext uri="{BB962C8B-B14F-4D97-AF65-F5344CB8AC3E}">
        <p14:creationId xmlns:p14="http://schemas.microsoft.com/office/powerpoint/2010/main" val="1406764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                 MEDIJSKA PISMENOST</a:t>
            </a:r>
            <a:endParaRPr lang="hr-H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hr-HR" sz="2400" dirty="0"/>
              <a:t>Početak: UNESCO u sedamdesetim godinama prošloga stoljeća upozorava na potrebu obrazovanja za medije i uključivanje medijskog odgoja u obrazovne sustave.</a:t>
            </a:r>
          </a:p>
          <a:p>
            <a:r>
              <a:rPr lang="hr-HR" sz="2400" dirty="0"/>
              <a:t>Rezultat: Deklaracija o medijskom odgoju 1982. (Declaration of Media Education) </a:t>
            </a:r>
          </a:p>
          <a:p>
            <a:endParaRPr lang="hr-HR" sz="2400" dirty="0"/>
          </a:p>
          <a:p>
            <a:pPr marL="0" indent="0">
              <a:buNone/>
            </a:pPr>
            <a:r>
              <a:rPr lang="hr-HR" sz="2400" dirty="0"/>
              <a:t>Pojam medijska pismenost – definiran 1992. kao „sposobnost pristupa, analize, vrednovanja i odašiljanja poruka posredstvom/putem medija</a:t>
            </a:r>
            <a:r>
              <a:rPr lang="hr-HR" sz="2400" dirty="0" smtClean="0"/>
              <a:t>”(P. Aufderheide), nadopunjena 1997. „da medijski pismena osoba može dekodirati, analizirati i ocijeniti proizvode tiskanih i elektronskih medija.” (P. Aufderheide)</a:t>
            </a:r>
          </a:p>
          <a:p>
            <a:pPr marL="0" indent="0">
              <a:buNone/>
            </a:pPr>
            <a:r>
              <a:rPr lang="hr-HR" sz="2400" dirty="0" smtClean="0"/>
              <a:t>Medijski pismena osoba može dekodirati,procijeniti, analizirati i proizvoditi poruke i u tiskanim i u elektroničkim medijima te biti kritički neovisna u odnosu na medije.</a:t>
            </a:r>
          </a:p>
          <a:p>
            <a:pPr marL="0" indent="0">
              <a:buNone/>
            </a:pPr>
            <a:r>
              <a:rPr lang="hr-HR" sz="2400" dirty="0"/>
              <a:t>D</a:t>
            </a:r>
            <a:r>
              <a:rPr lang="hr-HR" sz="2400" dirty="0" smtClean="0"/>
              <a:t>efinicija </a:t>
            </a:r>
            <a:r>
              <a:rPr lang="hr-HR" sz="2400" dirty="0"/>
              <a:t>utemeljena na pretpostavci da su mediji pozitivni </a:t>
            </a:r>
            <a:r>
              <a:rPr lang="hr-HR" sz="2400" dirty="0" smtClean="0"/>
              <a:t>izvori informacija </a:t>
            </a:r>
            <a:r>
              <a:rPr lang="hr-HR" sz="2400" dirty="0"/>
              <a:t>za koje treba usvojiti različita znanja i </a:t>
            </a:r>
            <a:r>
              <a:rPr lang="hr-HR" sz="2400" dirty="0" smtClean="0"/>
              <a:t>vještine.</a:t>
            </a:r>
            <a:endParaRPr lang="hr-HR" sz="2400" dirty="0"/>
          </a:p>
          <a:p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175221675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Srodni pojmovi :</a:t>
            </a:r>
            <a:endParaRPr lang="hr-H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r-HR" dirty="0" smtClean="0"/>
              <a:t>Medijsko obrazovanje i medijska pedagogija</a:t>
            </a:r>
          </a:p>
          <a:p>
            <a:r>
              <a:rPr lang="hr-HR" dirty="0" smtClean="0"/>
              <a:t>Medijske kompetencije i medijski odgoj (njemačka pedagoška tradicija)-znanje o medijima, vrednovanje medija i postupanje s medijima</a:t>
            </a:r>
          </a:p>
          <a:p>
            <a:r>
              <a:rPr lang="hr-HR" dirty="0" smtClean="0"/>
              <a:t>Audiovizualni odgoj, obrazovanje o masovnim medijima</a:t>
            </a:r>
          </a:p>
          <a:p>
            <a:r>
              <a:rPr lang="hr-HR" dirty="0" smtClean="0"/>
              <a:t>Filozofija medija :</a:t>
            </a:r>
          </a:p>
          <a:p>
            <a:r>
              <a:rPr lang="hr-HR" dirty="0" smtClean="0"/>
              <a:t>- frankfurtska škola – Adorno, Horkheimer, Marcuse, Habermas</a:t>
            </a:r>
          </a:p>
          <a:p>
            <a:r>
              <a:rPr lang="hr-HR" dirty="0" smtClean="0"/>
              <a:t>- Jean Baudrillard – Simulacija i zbilja, Roland Barthes, Umberto Eco</a:t>
            </a:r>
          </a:p>
          <a:p>
            <a:r>
              <a:rPr lang="hr-HR" dirty="0" smtClean="0"/>
              <a:t>M. Mcluhan-”Razumijevanje medija”, N. Chomsky, N. Klain</a:t>
            </a:r>
          </a:p>
          <a:p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151356672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UN Alliance of Civilization</a:t>
            </a:r>
            <a:endParaRPr lang="hr-H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r-HR" dirty="0"/>
              <a:t>UN Alliance of Civilization , studeni 2018. New York</a:t>
            </a:r>
          </a:p>
          <a:p>
            <a:pPr lvl="0"/>
            <a:r>
              <a:rPr lang="hr-HR" dirty="0"/>
              <a:t>u fokusu je imala 4 teme : mladi, obrazovanje, migracije i mediji</a:t>
            </a:r>
          </a:p>
          <a:p>
            <a:pPr lvl="0"/>
            <a:r>
              <a:rPr lang="hr-HR" dirty="0"/>
              <a:t>tradicionalni i novi mediji oblikuju percepciju, stavove i narative, mogu povezivati kulturne različitosti i  razvijati pozitivan pristup</a:t>
            </a:r>
          </a:p>
          <a:p>
            <a:pPr lvl="0"/>
            <a:r>
              <a:rPr lang="hr-HR" dirty="0"/>
              <a:t>mediji i migracije : neprihvatljivost govora mržnje</a:t>
            </a:r>
          </a:p>
          <a:p>
            <a:pPr lvl="0"/>
            <a:r>
              <a:rPr lang="hr-HR" dirty="0"/>
              <a:t>video festival mladih – teme : migracije, različitost, socijalna inkluzija, prevencija ksenofobije</a:t>
            </a:r>
          </a:p>
          <a:p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256575617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Razlozi uvođenja medijske pismenosti :</a:t>
            </a:r>
            <a:endParaRPr lang="hr-H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hr-HR" dirty="0"/>
              <a:t>Potreba za medijskom pismenošću :</a:t>
            </a:r>
          </a:p>
          <a:p>
            <a:pPr lvl="0"/>
            <a:r>
              <a:rPr lang="hr-HR" dirty="0"/>
              <a:t>građansko osposobljavanje za demokratsko društvo-aktivno građanstvo</a:t>
            </a:r>
          </a:p>
          <a:p>
            <a:pPr lvl="0"/>
            <a:r>
              <a:rPr lang="hr-HR" dirty="0"/>
              <a:t>ekonomski razlozi- komercijalizacija medija/marketinški diktat</a:t>
            </a:r>
          </a:p>
          <a:p>
            <a:pPr lvl="0"/>
            <a:r>
              <a:rPr lang="hr-HR" dirty="0"/>
              <a:t>razvoj kritičkog mišljenja- zagušenost informacijama, medijska etika (sloboda govora i govor mržnje, cenzura, autocenzura), prepoznavanje medijskih manipulacija ( dezinformacije, lažne vijesti, prikriveno oglašavanje...)</a:t>
            </a:r>
          </a:p>
          <a:p>
            <a:pPr lvl="0"/>
            <a:r>
              <a:rPr lang="hr-HR" dirty="0"/>
              <a:t>pojava i razvoj novih medija (internet, društvene mreže, You Tube, komunikacijske platforme, videoigre)</a:t>
            </a:r>
          </a:p>
          <a:p>
            <a:pPr lvl="0"/>
            <a:r>
              <a:rPr lang="hr-HR" dirty="0"/>
              <a:t>otklon od javnog područja i usmjerenost na privatno, prvenstveno zabavu</a:t>
            </a:r>
          </a:p>
          <a:p>
            <a:pPr lvl="0"/>
            <a:r>
              <a:rPr lang="hr-HR" dirty="0"/>
              <a:t>štetno djelovanje medija na mlade (nasilje, </a:t>
            </a:r>
            <a:r>
              <a:rPr lang="hr-HR" dirty="0" smtClean="0"/>
              <a:t>samopoimanje, </a:t>
            </a:r>
            <a:r>
              <a:rPr lang="hr-HR" smtClean="0"/>
              <a:t>gubitak empatije, opadanje sposobnosti koncentracije...)</a:t>
            </a:r>
            <a:endParaRPr lang="hr-HR" dirty="0"/>
          </a:p>
          <a:p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424184224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Mladi i mediji:</a:t>
            </a:r>
            <a:endParaRPr lang="hr-H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r-HR" dirty="0" smtClean="0"/>
              <a:t>Mladi i mediji; mladi u medijima</a:t>
            </a:r>
          </a:p>
          <a:p>
            <a:pPr marL="0" indent="0">
              <a:buNone/>
            </a:pPr>
            <a:r>
              <a:rPr lang="hr-HR" dirty="0" smtClean="0"/>
              <a:t>   - mladi su uglavnom zainteresirani za zabavu, sport i modu</a:t>
            </a:r>
          </a:p>
          <a:p>
            <a:pPr marL="0" indent="0">
              <a:buNone/>
            </a:pPr>
            <a:r>
              <a:rPr lang="hr-HR" dirty="0" smtClean="0"/>
              <a:t>   - „teške” teme poput politike, kulture, znanosti, ekonomije ih znatno manje zanimaju</a:t>
            </a:r>
          </a:p>
          <a:p>
            <a:pPr marL="0" indent="0">
              <a:buNone/>
            </a:pPr>
            <a:r>
              <a:rPr lang="hr-HR" dirty="0" smtClean="0"/>
              <a:t>   -  svojevrstan bijeg u privatnost i nezaineresiranost za teme od javnog interesa</a:t>
            </a:r>
          </a:p>
          <a:p>
            <a:endParaRPr lang="hr-HR" dirty="0"/>
          </a:p>
          <a:p>
            <a:r>
              <a:rPr lang="hr-HR" dirty="0" smtClean="0"/>
              <a:t>Cilj je podići kritičku svijest mladih u pristupu medijskim sadržajima i motivirati ih za sadržaje vezane za javni interes.</a:t>
            </a: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118905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Kritičko mišljenje</a:t>
            </a:r>
            <a:endParaRPr lang="hr-H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hr-HR" dirty="0" smtClean="0"/>
              <a:t>    Poticanje kritičkog mišljenja u obrazovanju :</a:t>
            </a:r>
          </a:p>
          <a:p>
            <a:r>
              <a:rPr lang="hr-HR" dirty="0" smtClean="0"/>
              <a:t> Hrvatska je na 136. mjestu od 140 zemalja</a:t>
            </a:r>
          </a:p>
          <a:p>
            <a:r>
              <a:rPr lang="hr-HR" dirty="0" smtClean="0"/>
              <a:t> kritičko mišljenje kao propitivački pristup stvarima i skup znanja i   vještina koje to omogućuju</a:t>
            </a:r>
          </a:p>
          <a:p>
            <a:r>
              <a:rPr lang="hr-HR" dirty="0" smtClean="0"/>
              <a:t> propituju se ne samo tuđa mišljenja i vjerovanja, nego i vlastita</a:t>
            </a:r>
          </a:p>
          <a:p>
            <a:r>
              <a:rPr lang="hr-HR" dirty="0" smtClean="0"/>
              <a:t> razvijanje kritičkog mišljenja omogućuje i lakše snalaženje u medijskom prostoru prepunom informacija i dezinformacija</a:t>
            </a: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2635056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Korelacija</a:t>
            </a:r>
            <a:endParaRPr lang="hr-H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hr-HR" dirty="0" smtClean="0"/>
              <a:t>   Kako to postići :</a:t>
            </a:r>
          </a:p>
          <a:p>
            <a:r>
              <a:rPr lang="hr-HR" dirty="0" smtClean="0"/>
              <a:t> razvijanjem kritičkog mišljenja kod mladih u pristupu medijima i medijskim sadržajima</a:t>
            </a:r>
          </a:p>
          <a:p>
            <a:r>
              <a:rPr lang="hr-HR" dirty="0" smtClean="0"/>
              <a:t> može nam pomoći filozofska refleksija, etičko propitivanje, logička dosljednost/prevođenje, razvijanje analitičnosti, intelektualna znatiželja</a:t>
            </a:r>
          </a:p>
          <a:p>
            <a:r>
              <a:rPr lang="hr-HR" dirty="0"/>
              <a:t> </a:t>
            </a:r>
            <a:r>
              <a:rPr lang="hr-HR" dirty="0" smtClean="0"/>
              <a:t>predmet Mediji u suvremenom društvu biti će izborni predmet u </a:t>
            </a:r>
            <a:r>
              <a:rPr lang="hr-HR" i="1" dirty="0" smtClean="0"/>
              <a:t>drugome</a:t>
            </a:r>
            <a:r>
              <a:rPr lang="hr-HR" dirty="0" smtClean="0"/>
              <a:t> </a:t>
            </a:r>
            <a:r>
              <a:rPr lang="hr-HR" i="1" dirty="0" smtClean="0"/>
              <a:t>razredu</a:t>
            </a:r>
            <a:r>
              <a:rPr lang="hr-HR" dirty="0" smtClean="0"/>
              <a:t>, </a:t>
            </a:r>
            <a:r>
              <a:rPr lang="hr-HR" i="1" dirty="0" smtClean="0"/>
              <a:t>jedan sat tjedno</a:t>
            </a:r>
            <a:r>
              <a:rPr lang="hr-HR" dirty="0" smtClean="0"/>
              <a:t>, tako da će se učenici do tada moći susresti jedino s etikom od naše, filozofske grupe predmeta </a:t>
            </a:r>
          </a:p>
          <a:p>
            <a:r>
              <a:rPr lang="hr-HR" dirty="0"/>
              <a:t> </a:t>
            </a:r>
            <a:r>
              <a:rPr lang="hr-HR" dirty="0" smtClean="0"/>
              <a:t>mogao bi biti svojevrstan uvod u naše predmete, prvi doticaj učenika s kritičkim mišljenjem</a:t>
            </a:r>
          </a:p>
          <a:p>
            <a:r>
              <a:rPr lang="hr-HR" dirty="0" smtClean="0"/>
              <a:t> novi sati za profesore filozofije i etike</a:t>
            </a: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1190060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Natječaj Europskog socijalnog fonda</a:t>
            </a:r>
            <a:endParaRPr lang="hr-H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r-HR" dirty="0" smtClean="0"/>
              <a:t>Natječaj: </a:t>
            </a:r>
            <a:r>
              <a:rPr lang="hr-HR" b="1" dirty="0" smtClean="0"/>
              <a:t>Unaprijeđenje pismenosti-temelj cjeloživotnog učenja</a:t>
            </a:r>
          </a:p>
          <a:p>
            <a:endParaRPr lang="hr-HR" b="1" dirty="0" smtClean="0"/>
          </a:p>
          <a:p>
            <a:pPr marL="0" indent="0">
              <a:buNone/>
            </a:pPr>
            <a:r>
              <a:rPr lang="hr-HR" dirty="0" smtClean="0"/>
              <a:t>- informacijska, digitalna,čitalačka, medijska, matematička, prirodoslovna, financijska i multikulturalna/interkulturalna pismenost</a:t>
            </a:r>
          </a:p>
          <a:p>
            <a:pPr marL="0" indent="0">
              <a:buNone/>
            </a:pPr>
            <a:endParaRPr lang="hr-HR" dirty="0" smtClean="0"/>
          </a:p>
          <a:p>
            <a:pPr marL="0" indent="0">
              <a:buNone/>
            </a:pPr>
            <a:r>
              <a:rPr lang="hr-HR" dirty="0" smtClean="0"/>
              <a:t>- cilj: razvoj ključnih kompetencija za cjeloživotno učenje</a:t>
            </a:r>
          </a:p>
          <a:p>
            <a:endParaRPr lang="hr-HR" dirty="0"/>
          </a:p>
          <a:p>
            <a:r>
              <a:rPr lang="hr-HR" dirty="0" smtClean="0"/>
              <a:t>Meta Conzalting, konzultantska tvrtka- pisala projekt</a:t>
            </a: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3458646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                             </a:t>
            </a:r>
            <a:r>
              <a:rPr lang="hr-HR" b="1" dirty="0" smtClean="0"/>
              <a:t>Finame pro</a:t>
            </a:r>
            <a:endParaRPr lang="hr-HR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r-HR" dirty="0" smtClean="0"/>
              <a:t>A) Upravljanje osobnim financijama (financijska pismenost)</a:t>
            </a:r>
          </a:p>
          <a:p>
            <a:r>
              <a:rPr lang="hr-HR" dirty="0" smtClean="0"/>
              <a:t>B) Mediji u suvremenome društvu (medijska pismenost)</a:t>
            </a:r>
          </a:p>
          <a:p>
            <a:r>
              <a:rPr lang="hr-HR" dirty="0" smtClean="0"/>
              <a:t>C) Upravljanje projektima i društveno poduzetništvo</a:t>
            </a:r>
          </a:p>
          <a:p>
            <a:endParaRPr lang="hr-HR" dirty="0"/>
          </a:p>
          <a:p>
            <a:r>
              <a:rPr lang="hr-HR" dirty="0" smtClean="0"/>
              <a:t>projekt je sufinancirala Europska unija iz Europskog socijalnog fonda</a:t>
            </a:r>
          </a:p>
          <a:p>
            <a:r>
              <a:rPr lang="hr-HR" dirty="0" smtClean="0"/>
              <a:t>sudjeluju: Ekonomsko-birotehnička škola Split (nositelj projekta),             Škola za dizajn, grafiku i održivu gradnju Split (škola partner),   Ekonomski fakultet u Splitu, CEDRA – cluster za eko-društvene inovacije i razvoj</a:t>
            </a:r>
          </a:p>
          <a:p>
            <a:pPr marL="0" indent="0">
              <a:buNone/>
            </a:pPr>
            <a:endParaRPr lang="hr-HR" dirty="0" smtClean="0"/>
          </a:p>
        </p:txBody>
      </p:sp>
      <p:sp>
        <p:nvSpPr>
          <p:cNvPr id="4" name="Rectangle 3"/>
          <p:cNvSpPr/>
          <p:nvPr/>
        </p:nvSpPr>
        <p:spPr>
          <a:xfrm>
            <a:off x="3048000" y="2413338"/>
            <a:ext cx="609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1269792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Predavanja i stručni posjet</a:t>
            </a:r>
            <a:endParaRPr lang="hr-H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hr-HR" b="1" dirty="0" smtClean="0"/>
              <a:t>Mediji u suvremenom društvu</a:t>
            </a:r>
          </a:p>
          <a:p>
            <a:r>
              <a:rPr lang="hr-HR" dirty="0" smtClean="0"/>
              <a:t>Stručni predavači :</a:t>
            </a:r>
          </a:p>
          <a:p>
            <a:pPr marL="0" indent="0">
              <a:buNone/>
            </a:pPr>
            <a:r>
              <a:rPr lang="hr-HR" dirty="0" smtClean="0"/>
              <a:t> - Željko Valčić, novinar mentor – glavni predavač</a:t>
            </a:r>
          </a:p>
          <a:p>
            <a:pPr marL="0" indent="0">
              <a:buNone/>
            </a:pPr>
            <a:r>
              <a:rPr lang="hr-HR" dirty="0" smtClean="0"/>
              <a:t> - doc. Dr. Sc. Goran Dedić, Ekonomski fakultet u Splitu (katedra za         marketing): Mediji u suvremenom društvu (jedno predavanje)</a:t>
            </a:r>
          </a:p>
          <a:p>
            <a:pPr marL="0" indent="0">
              <a:buNone/>
            </a:pPr>
            <a:r>
              <a:rPr lang="hr-HR" dirty="0" smtClean="0"/>
              <a:t> - Linda Bakotić, fonetičarka: Medijski nastup (teorijski i praktični dio)</a:t>
            </a:r>
          </a:p>
          <a:p>
            <a:pPr marL="0" indent="0">
              <a:buNone/>
            </a:pPr>
            <a:r>
              <a:rPr lang="hr-HR" dirty="0" smtClean="0"/>
              <a:t> - metodičarka </a:t>
            </a:r>
          </a:p>
          <a:p>
            <a:pPr>
              <a:buFontTx/>
              <a:buChar char="-"/>
            </a:pPr>
            <a:r>
              <a:rPr lang="hr-HR" dirty="0" smtClean="0"/>
              <a:t>koordinator projekta Filip Dulčić</a:t>
            </a:r>
          </a:p>
          <a:p>
            <a:pPr marL="0" indent="0">
              <a:buNone/>
            </a:pPr>
            <a:endParaRPr lang="hr-HR" dirty="0" smtClean="0"/>
          </a:p>
          <a:p>
            <a:pPr marL="0" indent="0">
              <a:buNone/>
            </a:pPr>
            <a:r>
              <a:rPr lang="hr-HR" dirty="0" smtClean="0"/>
              <a:t>- posjet institutu JFF za medijsku pedagogiju u Munchenu</a:t>
            </a:r>
          </a:p>
          <a:p>
            <a:endParaRPr lang="hr-HR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39158" y="4973722"/>
            <a:ext cx="1466850" cy="1095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0142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Ciljevi :</a:t>
            </a:r>
            <a:endParaRPr lang="hr-H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AutoNum type="alphaLcParenR"/>
            </a:pPr>
            <a:r>
              <a:rPr lang="hr-HR" dirty="0" smtClean="0"/>
              <a:t>Unapređenje financijske i medijske pismenosti uvođenjem dva fakultativna predmeta</a:t>
            </a:r>
          </a:p>
          <a:p>
            <a:pPr marL="0" indent="0">
              <a:buNone/>
            </a:pPr>
            <a:r>
              <a:rPr lang="hr-HR" dirty="0"/>
              <a:t> </a:t>
            </a:r>
            <a:r>
              <a:rPr lang="hr-HR" dirty="0" smtClean="0"/>
              <a:t>     1) Upravljanje osobnim finacijama (35 sati godišne – 3. razredi)</a:t>
            </a:r>
          </a:p>
          <a:p>
            <a:pPr marL="0" indent="0">
              <a:buNone/>
            </a:pPr>
            <a:r>
              <a:rPr lang="hr-HR" dirty="0"/>
              <a:t> </a:t>
            </a:r>
            <a:r>
              <a:rPr lang="hr-HR" dirty="0" smtClean="0"/>
              <a:t>     2) Mediji u suvremenom društvu (35 sati godišnje – 2. razredi)</a:t>
            </a:r>
          </a:p>
          <a:p>
            <a:pPr marL="514350" indent="-514350">
              <a:buAutoNum type="alphaLcParenR" startAt="2"/>
            </a:pPr>
            <a:r>
              <a:rPr lang="hr-HR" dirty="0" smtClean="0"/>
              <a:t>Izrada priručnika za svaki predmet</a:t>
            </a:r>
          </a:p>
          <a:p>
            <a:pPr marL="514350" indent="-514350">
              <a:buAutoNum type="alphaLcParenR" startAt="2"/>
            </a:pPr>
            <a:r>
              <a:rPr lang="hr-HR" dirty="0" smtClean="0"/>
              <a:t>Razvoj društvenog poduzetništva</a:t>
            </a: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7260226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Ciljevi i ishodi predmeta „Mediji u suvremenom društvu”</a:t>
            </a:r>
            <a:endParaRPr lang="hr-H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AutoNum type="alphaUcParenR"/>
            </a:pPr>
            <a:r>
              <a:rPr lang="hr-HR" dirty="0" smtClean="0"/>
              <a:t>Ciljevi :</a:t>
            </a:r>
          </a:p>
          <a:p>
            <a:pPr>
              <a:buFontTx/>
              <a:buChar char="-"/>
            </a:pPr>
            <a:r>
              <a:rPr lang="hr-HR" dirty="0"/>
              <a:t>d</a:t>
            </a:r>
            <a:r>
              <a:rPr lang="hr-HR" dirty="0" smtClean="0"/>
              <a:t>efiniranje temeljnih medijskih pojmova i uspoređivanje medijskih izvora iz različitih perspektiva (socioloških, etičkih, pravnih...)  te metodologija izrade medijskih sadržaja</a:t>
            </a:r>
          </a:p>
          <a:p>
            <a:pPr marL="514350" indent="-514350">
              <a:buAutoNum type="alphaUcParenR" startAt="2"/>
            </a:pPr>
            <a:r>
              <a:rPr lang="hr-HR" dirty="0" smtClean="0"/>
              <a:t>Ishodi :</a:t>
            </a:r>
          </a:p>
          <a:p>
            <a:pPr>
              <a:buFontTx/>
              <a:buChar char="-"/>
            </a:pPr>
            <a:r>
              <a:rPr lang="hr-HR" dirty="0"/>
              <a:t>r</a:t>
            </a:r>
            <a:r>
              <a:rPr lang="hr-HR" dirty="0" smtClean="0"/>
              <a:t>azlikovati vrste medija</a:t>
            </a:r>
          </a:p>
          <a:p>
            <a:pPr>
              <a:buFontTx/>
              <a:buChar char="-"/>
            </a:pPr>
            <a:r>
              <a:rPr lang="hr-HR" dirty="0"/>
              <a:t>p</a:t>
            </a:r>
            <a:r>
              <a:rPr lang="hr-HR" dirty="0" smtClean="0"/>
              <a:t>repoznati razlike u obradi teme</a:t>
            </a:r>
          </a:p>
          <a:p>
            <a:pPr>
              <a:buFontTx/>
              <a:buChar char="-"/>
            </a:pPr>
            <a:r>
              <a:rPr lang="hr-HR" dirty="0"/>
              <a:t>p</a:t>
            </a:r>
            <a:r>
              <a:rPr lang="hr-HR" dirty="0" smtClean="0"/>
              <a:t>retraživati mrežne izvore i odabrati relevantne izvore informacija za zadanu temu</a:t>
            </a:r>
          </a:p>
          <a:p>
            <a:pPr>
              <a:buFontTx/>
              <a:buChar char="-"/>
            </a:pP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409249457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Ishodi - nastavak</a:t>
            </a:r>
            <a:endParaRPr lang="hr-H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r-HR" dirty="0" smtClean="0"/>
              <a:t>- vrednovati izvor informacija</a:t>
            </a:r>
          </a:p>
          <a:p>
            <a:r>
              <a:rPr lang="hr-HR" dirty="0" smtClean="0"/>
              <a:t>- objasniti načela novinarskog izvještavanja</a:t>
            </a:r>
          </a:p>
          <a:p>
            <a:r>
              <a:rPr lang="hr-HR" dirty="0" smtClean="0"/>
              <a:t>- proizvesti medijsku objavu za unaprijed određenu ciljnu skupinu koristeći načela novinarskog izvještavanja</a:t>
            </a:r>
          </a:p>
          <a:p>
            <a:r>
              <a:rPr lang="hr-HR" dirty="0" smtClean="0"/>
              <a:t>- razlikovati slobodu govora i govor mržnje</a:t>
            </a:r>
          </a:p>
          <a:p>
            <a:r>
              <a:rPr lang="hr-HR" dirty="0" smtClean="0"/>
              <a:t>- prepoznati prikriveno oglašavanje kao dio medijskog sadržaja</a:t>
            </a:r>
          </a:p>
          <a:p>
            <a:r>
              <a:rPr lang="hr-HR" dirty="0" smtClean="0"/>
              <a:t>- objasniti i razlikovati dezinformacije, odnosno lažne vijesti od informacija</a:t>
            </a:r>
          </a:p>
          <a:p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88024515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Elementi ocjenjivanja :</a:t>
            </a:r>
            <a:endParaRPr lang="hr-H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r-HR" dirty="0" smtClean="0"/>
              <a:t>1) Projektne zadaće i prezentacije</a:t>
            </a:r>
          </a:p>
          <a:p>
            <a:r>
              <a:rPr lang="hr-HR" dirty="0" smtClean="0"/>
              <a:t>2) Usvojenost i primjena nastavnih sadržaja</a:t>
            </a:r>
          </a:p>
          <a:p>
            <a:endParaRPr lang="hr-HR" dirty="0"/>
          </a:p>
          <a:p>
            <a:r>
              <a:rPr lang="hr-HR" dirty="0" smtClean="0"/>
              <a:t>Uvjeti za stjecanje kompetencija :</a:t>
            </a:r>
          </a:p>
          <a:p>
            <a:pPr marL="0" indent="0">
              <a:buNone/>
            </a:pPr>
            <a:r>
              <a:rPr lang="hr-HR" dirty="0" smtClean="0"/>
              <a:t>   - profesori društveno-humanističkih predmeta</a:t>
            </a: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114462230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Teme u kurikulu </a:t>
            </a:r>
            <a:r>
              <a:rPr lang="hr-HR" b="1" dirty="0" smtClean="0"/>
              <a:t>Mediji u suvremenom društvu </a:t>
            </a:r>
            <a:endParaRPr lang="hr-H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25000" lnSpcReduction="20000"/>
          </a:bodyPr>
          <a:lstStyle/>
          <a:p>
            <a:r>
              <a:rPr lang="hr-HR" sz="6400" dirty="0" smtClean="0"/>
              <a:t>A) Definicija </a:t>
            </a:r>
            <a:r>
              <a:rPr lang="hr-HR" sz="6400" dirty="0"/>
              <a:t>i vrste medija, medijski žanrovi i forme</a:t>
            </a:r>
          </a:p>
          <a:p>
            <a:r>
              <a:rPr lang="hr-HR" sz="6400" dirty="0"/>
              <a:t>B) Uloga medija u društvu – javni, privatni, neprofitni</a:t>
            </a:r>
          </a:p>
          <a:p>
            <a:r>
              <a:rPr lang="hr-HR" sz="6400" dirty="0"/>
              <a:t>C) Etičnost u medijima</a:t>
            </a:r>
          </a:p>
          <a:p>
            <a:r>
              <a:rPr lang="hr-HR" sz="6400" dirty="0"/>
              <a:t>D) Izrada medijskog sadržaja</a:t>
            </a:r>
          </a:p>
          <a:p>
            <a:r>
              <a:rPr lang="hr-HR" sz="6400" dirty="0"/>
              <a:t>E) Sloboda govora i govor mržnje</a:t>
            </a:r>
          </a:p>
          <a:p>
            <a:r>
              <a:rPr lang="hr-HR" sz="6400" dirty="0"/>
              <a:t>F</a:t>
            </a:r>
            <a:r>
              <a:rPr lang="hr-HR" sz="6400" dirty="0" smtClean="0"/>
              <a:t>) </a:t>
            </a:r>
            <a:r>
              <a:rPr lang="hr-HR" sz="6400" dirty="0"/>
              <a:t>Manipulacije u medijima</a:t>
            </a:r>
          </a:p>
          <a:p>
            <a:r>
              <a:rPr lang="hr-HR" sz="6400" dirty="0"/>
              <a:t>G</a:t>
            </a:r>
            <a:r>
              <a:rPr lang="hr-HR" sz="6400" smtClean="0"/>
              <a:t>) Dezinformacije i lažne </a:t>
            </a:r>
            <a:r>
              <a:rPr lang="hr-HR" sz="6400" dirty="0"/>
              <a:t>vijesti i kako ih prepoznati</a:t>
            </a:r>
          </a:p>
          <a:p>
            <a:r>
              <a:rPr lang="hr-HR" sz="6400" dirty="0"/>
              <a:t>H</a:t>
            </a:r>
            <a:r>
              <a:rPr lang="hr-HR" sz="6400" dirty="0" smtClean="0"/>
              <a:t>) </a:t>
            </a:r>
            <a:r>
              <a:rPr lang="hr-HR" sz="6400" dirty="0"/>
              <a:t>Kontroverze u medijima (stereotipi, nasilje, pornografija, seksizam)</a:t>
            </a:r>
          </a:p>
          <a:p>
            <a:r>
              <a:rPr lang="hr-HR" sz="6400" dirty="0"/>
              <a:t>I</a:t>
            </a:r>
            <a:r>
              <a:rPr lang="hr-HR" sz="6400" dirty="0" smtClean="0"/>
              <a:t>) </a:t>
            </a:r>
            <a:r>
              <a:rPr lang="hr-HR" sz="6400" dirty="0"/>
              <a:t>Mladi u medijima, medijski prikaz mladih</a:t>
            </a:r>
          </a:p>
          <a:p>
            <a:r>
              <a:rPr lang="hr-HR" sz="6400" dirty="0"/>
              <a:t>J</a:t>
            </a:r>
            <a:r>
              <a:rPr lang="hr-HR" sz="6400" dirty="0" smtClean="0"/>
              <a:t>) </a:t>
            </a:r>
            <a:r>
              <a:rPr lang="hr-HR" sz="6400" dirty="0"/>
              <a:t>Medijska ličnost</a:t>
            </a:r>
          </a:p>
          <a:p>
            <a:r>
              <a:rPr lang="hr-HR" sz="6400" dirty="0"/>
              <a:t>K</a:t>
            </a:r>
            <a:r>
              <a:rPr lang="hr-HR" sz="6400" dirty="0" smtClean="0"/>
              <a:t>) </a:t>
            </a:r>
            <a:r>
              <a:rPr lang="hr-HR" sz="6400" dirty="0"/>
              <a:t>Pretraživanje i odabir relevantnih informacija</a:t>
            </a:r>
          </a:p>
          <a:p>
            <a:r>
              <a:rPr lang="hr-HR" sz="6400" dirty="0"/>
              <a:t>L</a:t>
            </a:r>
            <a:r>
              <a:rPr lang="hr-HR" sz="6400" dirty="0" smtClean="0"/>
              <a:t>) </a:t>
            </a:r>
            <a:r>
              <a:rPr lang="hr-HR" sz="6400" dirty="0"/>
              <a:t>Sigurnost na internetu i zaštita osobnih podataka</a:t>
            </a:r>
          </a:p>
          <a:p>
            <a:r>
              <a:rPr lang="hr-HR" sz="6400" dirty="0"/>
              <a:t>M</a:t>
            </a:r>
            <a:r>
              <a:rPr lang="hr-HR" sz="6400" dirty="0" smtClean="0"/>
              <a:t>) </a:t>
            </a:r>
            <a:r>
              <a:rPr lang="hr-HR" sz="6400" dirty="0"/>
              <a:t>Prikriveno oglašavanje</a:t>
            </a:r>
          </a:p>
          <a:p>
            <a:r>
              <a:rPr lang="hr-HR" sz="6400" dirty="0"/>
              <a:t>N</a:t>
            </a:r>
            <a:r>
              <a:rPr lang="hr-HR" sz="6400" dirty="0" smtClean="0"/>
              <a:t>) </a:t>
            </a:r>
            <a:r>
              <a:rPr lang="hr-HR" sz="6400" dirty="0"/>
              <a:t>Medijski nastup</a:t>
            </a:r>
          </a:p>
          <a:p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2441441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13484</TotalTime>
  <Words>1127</Words>
  <Application>Microsoft Office PowerPoint</Application>
  <PresentationFormat>Widescreen</PresentationFormat>
  <Paragraphs>119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0" baseType="lpstr">
      <vt:lpstr>Arial</vt:lpstr>
      <vt:lpstr>Calibri</vt:lpstr>
      <vt:lpstr>Calibri Light</vt:lpstr>
      <vt:lpstr>Office Theme</vt:lpstr>
      <vt:lpstr>Medijska pismenost u društveno-humanističkom kontekstu; EU projekt                                       Državni skup za profesore filozofije i etike                                                                                                                                      Zagreb, 15.2.2019.g.</vt:lpstr>
      <vt:lpstr>Natječaj Europskog socijalnog fonda</vt:lpstr>
      <vt:lpstr>                             Finame pro</vt:lpstr>
      <vt:lpstr>Predavanja i stručni posjet</vt:lpstr>
      <vt:lpstr>Ciljevi :</vt:lpstr>
      <vt:lpstr>Ciljevi i ishodi predmeta „Mediji u suvremenom društvu”</vt:lpstr>
      <vt:lpstr>Ishodi - nastavak</vt:lpstr>
      <vt:lpstr>Elementi ocjenjivanja :</vt:lpstr>
      <vt:lpstr>Teme u kurikulu Mediji u suvremenom društvu </vt:lpstr>
      <vt:lpstr>                 MEDIJSKA PISMENOST</vt:lpstr>
      <vt:lpstr>Srodni pojmovi :</vt:lpstr>
      <vt:lpstr>UN Alliance of Civilization</vt:lpstr>
      <vt:lpstr>Razlozi uvođenja medijske pismenosti :</vt:lpstr>
      <vt:lpstr>Mladi i mediji:</vt:lpstr>
      <vt:lpstr>Kritičko mišljenje</vt:lpstr>
      <vt:lpstr>Korelacija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Doprinos filozofske grupe u izradi kurikula  Mediji u suvremenom društvu</dc:title>
  <dc:creator>TOMO</dc:creator>
  <cp:lastModifiedBy>korisnik</cp:lastModifiedBy>
  <cp:revision>46</cp:revision>
  <dcterms:created xsi:type="dcterms:W3CDTF">2018-11-07T21:28:59Z</dcterms:created>
  <dcterms:modified xsi:type="dcterms:W3CDTF">2019-02-15T14:34:34Z</dcterms:modified>
</cp:coreProperties>
</file>