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9" r:id="rId8"/>
    <p:sldId id="262" r:id="rId9"/>
    <p:sldId id="264" r:id="rId10"/>
    <p:sldId id="265" r:id="rId11"/>
    <p:sldId id="270" r:id="rId12"/>
    <p:sldId id="268" r:id="rId13"/>
    <p:sldId id="267" r:id="rId14"/>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47" d="100"/>
          <a:sy n="47" d="100"/>
        </p:scale>
        <p:origin x="74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slajd">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hr-HR" smtClean="0"/>
              <a:t>Uredite stil naslova matrice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r-HR" smtClean="0"/>
              <a:t>Uredite stil podnaslova matrice</a:t>
            </a:r>
            <a:endParaRPr lang="en-US" dirty="0"/>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286421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 o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hr-HR" smtClean="0"/>
              <a:t>Uredite stil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3669864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s o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r-HR" smtClean="0"/>
              <a:t>Uredite stil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r-HR" smtClean="0"/>
              <a:t>Uredite stilove teksta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94796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s naziv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hr-HR" smtClean="0"/>
              <a:t>Uredite stil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3621594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ica s nazivom citat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r-HR" smtClean="0"/>
              <a:t>Uredite stil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r-HR" smtClean="0"/>
              <a:t>Uredite stilove teksta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585075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ili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hr-HR" smtClean="0"/>
              <a:t>Uredite stil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r-HR" smtClean="0"/>
              <a:t>Uredite stilove teksta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3742190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smtClean="0"/>
              <a:t>Uredite stil naslova matrice</a:t>
            </a:r>
            <a:endParaRPr lang="en-US" dirty="0"/>
          </a:p>
        </p:txBody>
      </p:sp>
      <p:sp>
        <p:nvSpPr>
          <p:cNvPr id="3" name="Vertical Text Placeholder 2"/>
          <p:cNvSpPr>
            <a:spLocks noGrp="1"/>
          </p:cNvSpPr>
          <p:nvPr>
            <p:ph type="body" orient="vert" idx="1"/>
          </p:nvPr>
        </p:nvSpPr>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638517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hr-HR" smtClean="0"/>
              <a:t>Uredite stil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273296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hr-HR" smtClean="0"/>
              <a:t>Uredite stil naslova matrice</a:t>
            </a:r>
            <a:endParaRPr lang="en-US" dirty="0"/>
          </a:p>
        </p:txBody>
      </p:sp>
      <p:sp>
        <p:nvSpPr>
          <p:cNvPr id="3" name="Content Placeholder 2"/>
          <p:cNvSpPr>
            <a:spLocks noGrp="1"/>
          </p:cNvSpPr>
          <p:nvPr>
            <p:ph idx="1"/>
          </p:nvPr>
        </p:nvSpPr>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2738535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hr-HR" smtClean="0"/>
              <a:t>Uredite stil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Date Placeholder 3"/>
          <p:cNvSpPr>
            <a:spLocks noGrp="1"/>
          </p:cNvSpPr>
          <p:nvPr>
            <p:ph type="dt" sz="half" idx="10"/>
          </p:nvPr>
        </p:nvSpPr>
        <p:spPr/>
        <p:txBody>
          <a:bodyPr/>
          <a:lstStyle/>
          <a:p>
            <a:fld id="{110C75C4-C99D-496D-97B5-DAB211EEFD5D}" type="datetimeFigureOut">
              <a:rPr lang="hr-HR" smtClean="0"/>
              <a:t>20.11.2018.</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1608199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smtClean="0"/>
              <a:t>Uredite stil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5" name="Date Placeholder 4"/>
          <p:cNvSpPr>
            <a:spLocks noGrp="1"/>
          </p:cNvSpPr>
          <p:nvPr>
            <p:ph type="dt" sz="half" idx="10"/>
          </p:nvPr>
        </p:nvSpPr>
        <p:spPr/>
        <p:txBody>
          <a:bodyPr/>
          <a:lstStyle/>
          <a:p>
            <a:fld id="{110C75C4-C99D-496D-97B5-DAB211EEFD5D}" type="datetimeFigureOut">
              <a:rPr lang="hr-HR" smtClean="0"/>
              <a:t>20.11.2018.</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258444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r-HR" smtClean="0"/>
              <a:t>Uredite stil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7" name="Date Placeholder 6"/>
          <p:cNvSpPr>
            <a:spLocks noGrp="1"/>
          </p:cNvSpPr>
          <p:nvPr>
            <p:ph type="dt" sz="half" idx="10"/>
          </p:nvPr>
        </p:nvSpPr>
        <p:spPr/>
        <p:txBody>
          <a:bodyPr/>
          <a:lstStyle/>
          <a:p>
            <a:fld id="{110C75C4-C99D-496D-97B5-DAB211EEFD5D}" type="datetimeFigureOut">
              <a:rPr lang="hr-HR" smtClean="0"/>
              <a:t>20.11.2018.</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62426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hr-HR" smtClean="0"/>
              <a:t>Uredite stil naslova matrice</a:t>
            </a:r>
            <a:endParaRPr lang="en-US" dirty="0"/>
          </a:p>
        </p:txBody>
      </p:sp>
      <p:sp>
        <p:nvSpPr>
          <p:cNvPr id="3" name="Date Placeholder 2"/>
          <p:cNvSpPr>
            <a:spLocks noGrp="1"/>
          </p:cNvSpPr>
          <p:nvPr>
            <p:ph type="dt" sz="half" idx="10"/>
          </p:nvPr>
        </p:nvSpPr>
        <p:spPr/>
        <p:txBody>
          <a:bodyPr/>
          <a:lstStyle/>
          <a:p>
            <a:fld id="{110C75C4-C99D-496D-97B5-DAB211EEFD5D}" type="datetimeFigureOut">
              <a:rPr lang="hr-HR" smtClean="0"/>
              <a:t>20.11.2018.</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179977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0C75C4-C99D-496D-97B5-DAB211EEFD5D}" type="datetimeFigureOut">
              <a:rPr lang="hr-HR" smtClean="0"/>
              <a:t>20.11.2018.</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360835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hr-HR" smtClean="0"/>
              <a:t>Uredite stil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r-HR" smtClean="0"/>
              <a:t>Uredite stilove teksta matrice</a:t>
            </a:r>
          </a:p>
        </p:txBody>
      </p:sp>
      <p:sp>
        <p:nvSpPr>
          <p:cNvPr id="5" name="Date Placeholder 4"/>
          <p:cNvSpPr>
            <a:spLocks noGrp="1"/>
          </p:cNvSpPr>
          <p:nvPr>
            <p:ph type="dt" sz="half" idx="10"/>
          </p:nvPr>
        </p:nvSpPr>
        <p:spPr/>
        <p:txBody>
          <a:bodyPr/>
          <a:lstStyle/>
          <a:p>
            <a:fld id="{110C75C4-C99D-496D-97B5-DAB211EEFD5D}" type="datetimeFigureOut">
              <a:rPr lang="hr-HR" smtClean="0"/>
              <a:t>20.11.2018.</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1613399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hr-HR" smtClean="0"/>
              <a:t>Uredite stil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r-HR" smtClean="0"/>
              <a:t>Kliknite ikonu da biste dodali  sliku</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Uredite stilove teksta matrice</a:t>
            </a:r>
          </a:p>
        </p:txBody>
      </p:sp>
      <p:sp>
        <p:nvSpPr>
          <p:cNvPr id="5" name="Date Placeholder 4"/>
          <p:cNvSpPr>
            <a:spLocks noGrp="1"/>
          </p:cNvSpPr>
          <p:nvPr>
            <p:ph type="dt" sz="half" idx="10"/>
          </p:nvPr>
        </p:nvSpPr>
        <p:spPr/>
        <p:txBody>
          <a:bodyPr/>
          <a:lstStyle/>
          <a:p>
            <a:fld id="{110C75C4-C99D-496D-97B5-DAB211EEFD5D}" type="datetimeFigureOut">
              <a:rPr lang="hr-HR" smtClean="0"/>
              <a:t>20.11.2018.</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C21CD36B-82CD-49CC-9CF9-AC317517A6FD}" type="slidenum">
              <a:rPr lang="hr-HR" smtClean="0"/>
              <a:t>‹#›</a:t>
            </a:fld>
            <a:endParaRPr lang="hr-HR"/>
          </a:p>
        </p:txBody>
      </p:sp>
    </p:spTree>
    <p:extLst>
      <p:ext uri="{BB962C8B-B14F-4D97-AF65-F5344CB8AC3E}">
        <p14:creationId xmlns:p14="http://schemas.microsoft.com/office/powerpoint/2010/main" val="1294738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hr-HR" smtClean="0"/>
              <a:t>Uredite stil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10C75C4-C99D-496D-97B5-DAB211EEFD5D}" type="datetimeFigureOut">
              <a:rPr lang="hr-HR" smtClean="0"/>
              <a:t>20.11.2018.</a:t>
            </a:fld>
            <a:endParaRPr lang="hr-H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1CD36B-82CD-49CC-9CF9-AC317517A6FD}" type="slidenum">
              <a:rPr lang="hr-HR" smtClean="0"/>
              <a:t>‹#›</a:t>
            </a:fld>
            <a:endParaRPr lang="hr-HR"/>
          </a:p>
        </p:txBody>
      </p:sp>
    </p:spTree>
    <p:extLst>
      <p:ext uri="{BB962C8B-B14F-4D97-AF65-F5344CB8AC3E}">
        <p14:creationId xmlns:p14="http://schemas.microsoft.com/office/powerpoint/2010/main" val="644289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r>
              <a:rPr lang="hr-HR" dirty="0" smtClean="0"/>
              <a:t>Vrednovanje naučenog</a:t>
            </a:r>
            <a:endParaRPr lang="hr-HR" dirty="0"/>
          </a:p>
        </p:txBody>
      </p:sp>
      <p:sp>
        <p:nvSpPr>
          <p:cNvPr id="3" name="Podnaslov 2"/>
          <p:cNvSpPr>
            <a:spLocks noGrp="1"/>
          </p:cNvSpPr>
          <p:nvPr>
            <p:ph type="subTitle" idx="1"/>
          </p:nvPr>
        </p:nvSpPr>
        <p:spPr/>
        <p:txBody>
          <a:bodyPr/>
          <a:lstStyle/>
          <a:p>
            <a:r>
              <a:rPr lang="hr-HR" dirty="0" smtClean="0"/>
              <a:t>Vršnjačko vrednovanje</a:t>
            </a:r>
            <a:endParaRPr lang="hr-HR" dirty="0"/>
          </a:p>
        </p:txBody>
      </p:sp>
    </p:spTree>
    <p:extLst>
      <p:ext uri="{BB962C8B-B14F-4D97-AF65-F5344CB8AC3E}">
        <p14:creationId xmlns:p14="http://schemas.microsoft.com/office/powerpoint/2010/main" val="81755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833120" y="970618"/>
            <a:ext cx="7640320" cy="5078313"/>
          </a:xfrm>
          <a:prstGeom prst="rect">
            <a:avLst/>
          </a:prstGeom>
        </p:spPr>
        <p:txBody>
          <a:bodyPr wrap="square">
            <a:spAutoFit/>
          </a:bodyPr>
          <a:lstStyle/>
          <a:p>
            <a:r>
              <a:rPr lang="hr-HR" sz="3600" dirty="0" smtClean="0">
                <a:latin typeface="Times New Roman" panose="02020603050405020304" pitchFamily="18" charset="0"/>
                <a:cs typeface="Times New Roman" panose="02020603050405020304" pitchFamily="18" charset="0"/>
              </a:rPr>
              <a:t>Aktivnost</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 interes</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učenika raste kada se vrednuju</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putem</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igre, radionice, radom u</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grupi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ili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istraživačkim</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radom</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u kojem primjenjuju teoriju</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stečeno znanje</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te</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razvijaju	kritičko</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mišljenje. </a:t>
            </a:r>
          </a:p>
          <a:p>
            <a:endParaRPr lang="hr-HR" sz="3600" dirty="0" smtClean="0">
              <a:latin typeface="Times New Roman" panose="02020603050405020304" pitchFamily="18" charset="0"/>
              <a:cs typeface="Times New Roman" panose="02020603050405020304" pitchFamily="18" charset="0"/>
            </a:endParaRPr>
          </a:p>
          <a:p>
            <a:r>
              <a:rPr lang="hr-HR" sz="3600" dirty="0" smtClean="0">
                <a:latin typeface="Times New Roman" panose="02020603050405020304" pitchFamily="18" charset="0"/>
                <a:cs typeface="Times New Roman" panose="02020603050405020304" pitchFamily="18" charset="0"/>
              </a:rPr>
              <a:t>Vršnjačko vrednovanje pruža mogućnost učenicima da razviju kritičnost i samokritičnost.</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2643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77334" y="325120"/>
            <a:ext cx="8596668" cy="1320800"/>
          </a:xfrm>
        </p:spPr>
        <p:txBody>
          <a:bodyPr>
            <a:normAutofit fontScale="90000"/>
          </a:bodyPr>
          <a:lstStyle/>
          <a:p>
            <a:r>
              <a:rPr lang="hr-HR" dirty="0" smtClean="0">
                <a:solidFill>
                  <a:schemeClr val="tx1"/>
                </a:solidFill>
                <a:latin typeface="Times New Roman" panose="02020603050405020304" pitchFamily="18" charset="0"/>
                <a:cs typeface="Times New Roman" panose="02020603050405020304" pitchFamily="18" charset="0"/>
              </a:rPr>
              <a:t>	Učenici zadanu temu obrađuju kroz PPT prezentaciju, plakat, skeč, film ili esej. Nakon toga razmjenjuju radove i ocjenjuju prema priloženim elementima.</a:t>
            </a:r>
            <a:endParaRPr lang="hr-HR"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Rezervirano mjesto sadržaja 5"/>
          <p:cNvGraphicFramePr>
            <a:graphicFrameLocks noGrp="1"/>
          </p:cNvGraphicFramePr>
          <p:nvPr>
            <p:ph idx="1"/>
            <p:extLst>
              <p:ext uri="{D42A27DB-BD31-4B8C-83A1-F6EECF244321}">
                <p14:modId xmlns:p14="http://schemas.microsoft.com/office/powerpoint/2010/main" val="616436158"/>
              </p:ext>
            </p:extLst>
          </p:nvPr>
        </p:nvGraphicFramePr>
        <p:xfrm>
          <a:off x="677690" y="2892108"/>
          <a:ext cx="8596312" cy="2225040"/>
        </p:xfrm>
        <a:graphic>
          <a:graphicData uri="http://schemas.openxmlformats.org/drawingml/2006/table">
            <a:tbl>
              <a:tblPr firstRow="1" bandRow="1">
                <a:tableStyleId>{5C22544A-7EE6-4342-B048-85BDC9FD1C3A}</a:tableStyleId>
              </a:tblPr>
              <a:tblGrid>
                <a:gridCol w="4298156"/>
                <a:gridCol w="4298156"/>
              </a:tblGrid>
              <a:tr h="370840">
                <a:tc>
                  <a:txBody>
                    <a:bodyPr/>
                    <a:lstStyle/>
                    <a:p>
                      <a:r>
                        <a:rPr lang="hr-HR" dirty="0" smtClean="0"/>
                        <a:t>ELEMENTI KOJI SE OCJENJUJU</a:t>
                      </a:r>
                      <a:endParaRPr lang="hr-HR" dirty="0"/>
                    </a:p>
                  </a:txBody>
                  <a:tcPr/>
                </a:tc>
                <a:tc>
                  <a:txBody>
                    <a:bodyPr/>
                    <a:lstStyle/>
                    <a:p>
                      <a:r>
                        <a:rPr lang="hr-HR" dirty="0" smtClean="0"/>
                        <a:t>BODOVI (0</a:t>
                      </a:r>
                      <a:r>
                        <a:rPr lang="hr-HR" baseline="0" dirty="0" smtClean="0"/>
                        <a:t> do 10)</a:t>
                      </a:r>
                      <a:endParaRPr lang="hr-HR" dirty="0"/>
                    </a:p>
                  </a:txBody>
                  <a:tcPr/>
                </a:tc>
              </a:tr>
              <a:tr h="370840">
                <a:tc>
                  <a:txBody>
                    <a:bodyPr/>
                    <a:lstStyle/>
                    <a:p>
                      <a:r>
                        <a:rPr lang="hr-HR" dirty="0" smtClean="0"/>
                        <a:t>Opći dojam</a:t>
                      </a:r>
                      <a:endParaRPr lang="hr-HR" dirty="0"/>
                    </a:p>
                  </a:txBody>
                  <a:tcPr/>
                </a:tc>
                <a:tc>
                  <a:txBody>
                    <a:bodyPr/>
                    <a:lstStyle/>
                    <a:p>
                      <a:endParaRPr lang="hr-HR" dirty="0"/>
                    </a:p>
                  </a:txBody>
                  <a:tcPr/>
                </a:tc>
              </a:tr>
              <a:tr h="370840">
                <a:tc>
                  <a:txBody>
                    <a:bodyPr/>
                    <a:lstStyle/>
                    <a:p>
                      <a:r>
                        <a:rPr lang="hr-HR" dirty="0" smtClean="0"/>
                        <a:t>Prikladnost prikaza podataka</a:t>
                      </a:r>
                      <a:endParaRPr lang="hr-HR" dirty="0"/>
                    </a:p>
                  </a:txBody>
                  <a:tcPr/>
                </a:tc>
                <a:tc>
                  <a:txBody>
                    <a:bodyPr/>
                    <a:lstStyle/>
                    <a:p>
                      <a:endParaRPr lang="hr-HR"/>
                    </a:p>
                  </a:txBody>
                  <a:tcPr/>
                </a:tc>
              </a:tr>
              <a:tr h="370840">
                <a:tc>
                  <a:txBody>
                    <a:bodyPr/>
                    <a:lstStyle/>
                    <a:p>
                      <a:r>
                        <a:rPr lang="hr-HR" dirty="0" smtClean="0"/>
                        <a:t>Stvaralaštvo</a:t>
                      </a:r>
                      <a:endParaRPr lang="hr-HR" dirty="0"/>
                    </a:p>
                  </a:txBody>
                  <a:tcPr/>
                </a:tc>
                <a:tc>
                  <a:txBody>
                    <a:bodyPr/>
                    <a:lstStyle/>
                    <a:p>
                      <a:endParaRPr lang="hr-HR"/>
                    </a:p>
                  </a:txBody>
                  <a:tcPr/>
                </a:tc>
              </a:tr>
              <a:tr h="370840">
                <a:tc>
                  <a:txBody>
                    <a:bodyPr/>
                    <a:lstStyle/>
                    <a:p>
                      <a:r>
                        <a:rPr lang="hr-HR" dirty="0" smtClean="0"/>
                        <a:t>Kvaliteta sadržaja</a:t>
                      </a:r>
                      <a:endParaRPr lang="hr-HR" dirty="0"/>
                    </a:p>
                  </a:txBody>
                  <a:tcPr/>
                </a:tc>
                <a:tc>
                  <a:txBody>
                    <a:bodyPr/>
                    <a:lstStyle/>
                    <a:p>
                      <a:endParaRPr lang="hr-HR"/>
                    </a:p>
                  </a:txBody>
                  <a:tcPr/>
                </a:tc>
              </a:tr>
              <a:tr h="370840">
                <a:tc>
                  <a:txBody>
                    <a:bodyPr/>
                    <a:lstStyle/>
                    <a:p>
                      <a:r>
                        <a:rPr lang="hr-HR" dirty="0" smtClean="0"/>
                        <a:t>Izlaganje učenika</a:t>
                      </a:r>
                      <a:endParaRPr lang="hr-HR" dirty="0"/>
                    </a:p>
                  </a:txBody>
                  <a:tcPr/>
                </a:tc>
                <a:tc>
                  <a:txBody>
                    <a:bodyPr/>
                    <a:lstStyle/>
                    <a:p>
                      <a:endParaRPr lang="hr-HR" dirty="0"/>
                    </a:p>
                  </a:txBody>
                  <a:tcPr/>
                </a:tc>
              </a:tr>
            </a:tbl>
          </a:graphicData>
        </a:graphic>
      </p:graphicFrame>
    </p:spTree>
    <p:extLst>
      <p:ext uri="{BB962C8B-B14F-4D97-AF65-F5344CB8AC3E}">
        <p14:creationId xmlns:p14="http://schemas.microsoft.com/office/powerpoint/2010/main" val="875745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p:cNvPicPr>
            <a:picLocks noChangeAspect="1"/>
          </p:cNvPicPr>
          <p:nvPr/>
        </p:nvPicPr>
        <p:blipFill>
          <a:blip r:embed="rId2"/>
          <a:stretch>
            <a:fillRect/>
          </a:stretch>
        </p:blipFill>
        <p:spPr>
          <a:xfrm>
            <a:off x="288033" y="554447"/>
            <a:ext cx="11903967" cy="5643153"/>
          </a:xfrm>
          <a:prstGeom prst="rect">
            <a:avLst/>
          </a:prstGeom>
        </p:spPr>
      </p:pic>
    </p:spTree>
    <p:extLst>
      <p:ext uri="{BB962C8B-B14F-4D97-AF65-F5344CB8AC3E}">
        <p14:creationId xmlns:p14="http://schemas.microsoft.com/office/powerpoint/2010/main" val="1015089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p:cNvPicPr>
            <a:picLocks noChangeAspect="1"/>
          </p:cNvPicPr>
          <p:nvPr/>
        </p:nvPicPr>
        <p:blipFill>
          <a:blip r:embed="rId2"/>
          <a:stretch>
            <a:fillRect/>
          </a:stretch>
        </p:blipFill>
        <p:spPr>
          <a:xfrm>
            <a:off x="207716" y="1036320"/>
            <a:ext cx="11984284" cy="5100319"/>
          </a:xfrm>
          <a:prstGeom prst="rect">
            <a:avLst/>
          </a:prstGeom>
        </p:spPr>
      </p:pic>
    </p:spTree>
    <p:extLst>
      <p:ext uri="{BB962C8B-B14F-4D97-AF65-F5344CB8AC3E}">
        <p14:creationId xmlns:p14="http://schemas.microsoft.com/office/powerpoint/2010/main" val="1677716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avokutnik 3"/>
          <p:cNvSpPr/>
          <p:nvPr/>
        </p:nvSpPr>
        <p:spPr>
          <a:xfrm>
            <a:off x="995680" y="1877536"/>
            <a:ext cx="7782560" cy="3416320"/>
          </a:xfrm>
          <a:prstGeom prst="rect">
            <a:avLst/>
          </a:prstGeom>
        </p:spPr>
        <p:txBody>
          <a:bodyPr wrap="square">
            <a:spAutoFit/>
          </a:bodyPr>
          <a:lstStyle/>
          <a:p>
            <a:pPr algn="just"/>
            <a:r>
              <a:rPr lang="hr-HR" sz="3600" b="0" i="0" dirty="0" smtClean="0">
                <a:effectLst/>
                <a:latin typeface="Times New Roman" panose="02020603050405020304" pitchFamily="18" charset="0"/>
                <a:cs typeface="Times New Roman" panose="02020603050405020304" pitchFamily="18" charset="0"/>
              </a:rPr>
              <a:t>	Vrednovanje je proces u koji su uključeni  ljudi. Zbog svoje osjetljive naravi mora imati jasno određen cilj i svrhu. Uvijek je osobno i utječe na odnos vrednovatelja i vrednovanoga, u ovom slučaju učitelja/nastavnika i učenika. </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50863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264160" y="1068477"/>
            <a:ext cx="9875520" cy="4524315"/>
          </a:xfrm>
          <a:prstGeom prst="rect">
            <a:avLst/>
          </a:prstGeom>
        </p:spPr>
        <p:txBody>
          <a:bodyPr wrap="square">
            <a:spAutoFit/>
          </a:bodyPr>
          <a:lstStyle/>
          <a:p>
            <a:pPr algn="just"/>
            <a:r>
              <a:rPr lang="hr-HR" sz="3600" dirty="0" smtClean="0">
                <a:latin typeface="Times New Roman" panose="02020603050405020304" pitchFamily="18" charset="0"/>
                <a:cs typeface="Times New Roman" panose="02020603050405020304" pitchFamily="18" charset="0"/>
              </a:rPr>
              <a:t>	Njemački filozof Friedrich Nietzsche rekao je da su naše mane naši najbolji učitelji. Kad učenici imaju jasnu predodžbu što se od njih očekuje, što moraju znati, moći učiniti, koje stavove razviti ili vrijednosti usvojiti, učenje postaje smisleno. Dodatna je prednost kad i učenici preuzmu odgovornost vrednovatelja i  vrednuju vršnjake ili sami sebe. </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7893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487680" y="1288256"/>
            <a:ext cx="9530080" cy="3416320"/>
          </a:xfrm>
          <a:prstGeom prst="rect">
            <a:avLst/>
          </a:prstGeom>
        </p:spPr>
        <p:txBody>
          <a:bodyPr wrap="square">
            <a:spAutoFit/>
          </a:bodyPr>
          <a:lstStyle/>
          <a:p>
            <a:pPr algn="just"/>
            <a:r>
              <a:rPr lang="hr-HR" sz="3600" dirty="0" smtClean="0">
                <a:latin typeface="Times New Roman" panose="02020603050405020304" pitchFamily="18" charset="0"/>
                <a:cs typeface="Times New Roman" panose="02020603050405020304" pitchFamily="18" charset="0"/>
              </a:rPr>
              <a:t>	Učenik će prihvatiti svoj neuspjeh, ako dobije priliku za uspjeh. Stoga povratne informacije o napredovanju u učenju, česte i ciljane, povećavaju povjerenje u poučavanje, razinu učenikova samopouzdanja i vjere u osobne potencijale i objektivnost konačne procjene.</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2585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487680" y="1413927"/>
            <a:ext cx="9631680" cy="4524315"/>
          </a:xfrm>
          <a:prstGeom prst="rect">
            <a:avLst/>
          </a:prstGeom>
        </p:spPr>
        <p:txBody>
          <a:bodyPr wrap="square">
            <a:spAutoFit/>
          </a:bodyPr>
          <a:lstStyle/>
          <a:p>
            <a:r>
              <a:rPr lang="hr-HR" sz="3600" b="0" i="0" dirty="0" smtClean="0">
                <a:effectLst/>
                <a:latin typeface="Times New Roman" panose="02020603050405020304" pitchFamily="18" charset="0"/>
                <a:cs typeface="Times New Roman" panose="02020603050405020304" pitchFamily="18" charset="0"/>
              </a:rPr>
              <a:t>	Vrednovanje će učeniku postati vrijedno ako u njemu prepozna priliku za rad na sebi.</a:t>
            </a:r>
          </a:p>
          <a:p>
            <a:endParaRPr lang="hr-HR" sz="3600" b="0" i="0" dirty="0" smtClean="0">
              <a:effectLst/>
              <a:latin typeface="Times New Roman" panose="02020603050405020304" pitchFamily="18" charset="0"/>
              <a:cs typeface="Times New Roman" panose="02020603050405020304" pitchFamily="18" charset="0"/>
            </a:endParaRPr>
          </a:p>
          <a:p>
            <a:r>
              <a:rPr lang="hr-HR" sz="3600" b="0" i="0" dirty="0" smtClean="0">
                <a:effectLst/>
                <a:latin typeface="Times New Roman" panose="02020603050405020304" pitchFamily="18" charset="0"/>
                <a:cs typeface="Times New Roman" panose="02020603050405020304" pitchFamily="18" charset="0"/>
              </a:rPr>
              <a:t>	Tri preduvjeta za rad na sebi:</a:t>
            </a:r>
          </a:p>
          <a:p>
            <a:r>
              <a:rPr lang="hr-HR" sz="3600" b="0" i="0" dirty="0" smtClean="0">
                <a:effectLst/>
                <a:latin typeface="Times New Roman" panose="02020603050405020304" pitchFamily="18" charset="0"/>
                <a:cs typeface="Times New Roman" panose="02020603050405020304" pitchFamily="18" charset="0"/>
              </a:rPr>
              <a:t>•     prepoznati kakvi smo u stvarnosti</a:t>
            </a:r>
          </a:p>
          <a:p>
            <a:r>
              <a:rPr lang="hr-HR" sz="3600" b="0" i="0" dirty="0" smtClean="0">
                <a:effectLst/>
                <a:latin typeface="Times New Roman" panose="02020603050405020304" pitchFamily="18" charset="0"/>
                <a:cs typeface="Times New Roman" panose="02020603050405020304" pitchFamily="18" charset="0"/>
              </a:rPr>
              <a:t>•     doznati kakvi bismo trebali biti </a:t>
            </a:r>
          </a:p>
          <a:p>
            <a:r>
              <a:rPr lang="hr-HR" sz="3600" b="0" i="0" dirty="0" smtClean="0">
                <a:effectLst/>
                <a:latin typeface="Times New Roman" panose="02020603050405020304" pitchFamily="18" charset="0"/>
                <a:cs typeface="Times New Roman" panose="02020603050405020304" pitchFamily="18" charset="0"/>
              </a:rPr>
              <a:t>•     htjeti to postati.</a:t>
            </a:r>
          </a:p>
          <a:p>
            <a:r>
              <a:rPr lang="hr-HR" dirty="0" smtClean="0"/>
              <a:t/>
            </a:r>
            <a:br>
              <a:rPr lang="hr-HR" dirty="0" smtClean="0"/>
            </a:br>
            <a:endParaRPr lang="hr-HR" dirty="0"/>
          </a:p>
        </p:txBody>
      </p:sp>
    </p:spTree>
    <p:extLst>
      <p:ext uri="{BB962C8B-B14F-4D97-AF65-F5344CB8AC3E}">
        <p14:creationId xmlns:p14="http://schemas.microsoft.com/office/powerpoint/2010/main" val="246834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711200" y="1920300"/>
            <a:ext cx="8778240" cy="2862322"/>
          </a:xfrm>
          <a:prstGeom prst="rect">
            <a:avLst/>
          </a:prstGeom>
        </p:spPr>
        <p:txBody>
          <a:bodyPr wrap="square">
            <a:spAutoFit/>
          </a:bodyPr>
          <a:lstStyle/>
          <a:p>
            <a:pPr algn="just"/>
            <a:r>
              <a:rPr lang="hr-HR" sz="3600" dirty="0" smtClean="0">
                <a:latin typeface="Times New Roman" panose="02020603050405020304" pitchFamily="18" charset="0"/>
                <a:cs typeface="Times New Roman" panose="02020603050405020304" pitchFamily="18" charset="0"/>
              </a:rPr>
              <a:t>	Vrednovanje naučenog jest pristup vrednovanju koji podrazumijeva procjenu razine postignuća učenika nakon određenoga učenja i poučavanja tijekom školske godine ili na njezinu kraju.</a:t>
            </a:r>
            <a:r>
              <a:rPr lang="hr-HR" sz="3600" dirty="0" smtClean="0"/>
              <a:t> </a:t>
            </a:r>
            <a:endParaRPr lang="hr-HR" sz="3600" dirty="0"/>
          </a:p>
        </p:txBody>
      </p:sp>
    </p:spTree>
    <p:extLst>
      <p:ext uri="{BB962C8B-B14F-4D97-AF65-F5344CB8AC3E}">
        <p14:creationId xmlns:p14="http://schemas.microsoft.com/office/powerpoint/2010/main" val="1726348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avokutnik 1"/>
          <p:cNvSpPr/>
          <p:nvPr/>
        </p:nvSpPr>
        <p:spPr>
          <a:xfrm>
            <a:off x="548640" y="1425139"/>
            <a:ext cx="9184640" cy="3416320"/>
          </a:xfrm>
          <a:prstGeom prst="rect">
            <a:avLst/>
          </a:prstGeom>
        </p:spPr>
        <p:txBody>
          <a:bodyPr wrap="square">
            <a:spAutoFit/>
          </a:bodyPr>
          <a:lstStyle/>
          <a:p>
            <a:pPr algn="just"/>
            <a:r>
              <a:rPr lang="hr-HR" sz="3600" dirty="0" smtClean="0">
                <a:latin typeface="Times New Roman" panose="02020603050405020304" pitchFamily="18" charset="0"/>
                <a:cs typeface="Times New Roman" panose="02020603050405020304" pitchFamily="18" charset="0"/>
              </a:rPr>
              <a:t>	Vrednovanje naučenoga podrazumijeva </a:t>
            </a:r>
            <a:r>
              <a:rPr lang="hr-HR" sz="3600" dirty="0" err="1" smtClean="0">
                <a:latin typeface="Times New Roman" panose="02020603050405020304" pitchFamily="18" charset="0"/>
                <a:cs typeface="Times New Roman" panose="02020603050405020304" pitchFamily="18" charset="0"/>
              </a:rPr>
              <a:t>sumativno</a:t>
            </a:r>
            <a:r>
              <a:rPr lang="hr-HR" sz="3600" dirty="0" smtClean="0">
                <a:latin typeface="Times New Roman" panose="02020603050405020304" pitchFamily="18" charset="0"/>
                <a:cs typeface="Times New Roman" panose="02020603050405020304" pitchFamily="18" charset="0"/>
              </a:rPr>
              <a:t> vrednovanje razine usvojenosti znanja i razvijenosti vještina u odnosu na definirane odgojno-obrazovne ishode, njihovu razradu te razine usvojenosti. Provodi se tijekom ili na kraju određenoga planiranog razdoblja. </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7222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avokutnik 2"/>
          <p:cNvSpPr/>
          <p:nvPr/>
        </p:nvSpPr>
        <p:spPr>
          <a:xfrm>
            <a:off x="1971040" y="658336"/>
            <a:ext cx="6868160" cy="4585871"/>
          </a:xfrm>
          <a:prstGeom prst="rect">
            <a:avLst/>
          </a:prstGeom>
        </p:spPr>
        <p:txBody>
          <a:bodyPr wrap="square">
            <a:spAutoFit/>
          </a:bodyPr>
          <a:lstStyle/>
          <a:p>
            <a:r>
              <a:rPr lang="hr-HR" sz="4000" b="1" i="1" dirty="0" smtClean="0">
                <a:latin typeface="Times New Roman" panose="02020603050405020304" pitchFamily="18" charset="0"/>
                <a:cs typeface="Times New Roman" panose="02020603050405020304" pitchFamily="18" charset="0"/>
              </a:rPr>
              <a:t>Načelo dobrog vrednovanja</a:t>
            </a:r>
          </a:p>
          <a:p>
            <a:endParaRPr lang="hr-HR" sz="3600" dirty="0" smtClean="0">
              <a:latin typeface="Times New Roman" panose="02020603050405020304" pitchFamily="18" charset="0"/>
              <a:cs typeface="Times New Roman" panose="02020603050405020304" pitchFamily="18" charset="0"/>
            </a:endParaRPr>
          </a:p>
          <a:p>
            <a:r>
              <a:rPr lang="hr-HR" sz="3600" dirty="0" smtClean="0">
                <a:latin typeface="Times New Roman" panose="02020603050405020304" pitchFamily="18" charset="0"/>
                <a:cs typeface="Times New Roman" panose="02020603050405020304" pitchFamily="18" charset="0"/>
              </a:rPr>
              <a:t>Bez obzira na metode vrednovanja postignuća učenika, načelo dobrog vrednovanja je:</a:t>
            </a:r>
          </a:p>
          <a:p>
            <a:endParaRPr lang="hr-HR" sz="3600" dirty="0" smtClean="0">
              <a:latin typeface="Times New Roman" panose="02020603050405020304" pitchFamily="18" charset="0"/>
              <a:cs typeface="Times New Roman" panose="02020603050405020304" pitchFamily="18" charset="0"/>
            </a:endParaRPr>
          </a:p>
          <a:p>
            <a:pPr algn="ctr"/>
            <a:r>
              <a:rPr lang="hr-HR" sz="3600" dirty="0" smtClean="0">
                <a:solidFill>
                  <a:srgbClr val="FF0000"/>
                </a:solidFill>
                <a:latin typeface="Times New Roman" panose="02020603050405020304" pitchFamily="18" charset="0"/>
                <a:cs typeface="Times New Roman" panose="02020603050405020304" pitchFamily="18" charset="0"/>
              </a:rPr>
              <a:t>vrednovanje započinje određivanjem cilja!</a:t>
            </a:r>
            <a:endParaRPr lang="hr-HR"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2391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avokutnik 2"/>
          <p:cNvSpPr/>
          <p:nvPr/>
        </p:nvSpPr>
        <p:spPr>
          <a:xfrm>
            <a:off x="487680" y="512862"/>
            <a:ext cx="9712960" cy="5078313"/>
          </a:xfrm>
          <a:prstGeom prst="rect">
            <a:avLst/>
          </a:prstGeom>
        </p:spPr>
        <p:txBody>
          <a:bodyPr wrap="square">
            <a:spAutoFit/>
          </a:bodyPr>
          <a:lstStyle/>
          <a:p>
            <a:r>
              <a:rPr lang="hr-HR" dirty="0" smtClean="0"/>
              <a:t>	</a:t>
            </a:r>
            <a:r>
              <a:rPr lang="hr-HR" sz="3600" dirty="0" smtClean="0">
                <a:latin typeface="Times New Roman" panose="02020603050405020304" pitchFamily="18" charset="0"/>
                <a:cs typeface="Times New Roman" panose="02020603050405020304" pitchFamily="18" charset="0"/>
              </a:rPr>
              <a:t>U</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vrednovanje treba uključiti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učenike, koji	bi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kritički trebali razmišljati o određenom problemu, napraviti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strategiju, doći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do rješenja i s obzirom da</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su</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početkom</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školske godine upoznati s ishodima, mogu sami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doći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do zaključka</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jesu li zadovoljili ishode</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ili ne. </a:t>
            </a:r>
          </a:p>
          <a:p>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Time su "natjerani” da slušaju druge, "važu„ njihove	odgovore,</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argumentiraju. Time proces</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postaje</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aktivniji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i</a:t>
            </a:r>
            <a:r>
              <a:rPr lang="hr-HR" sz="3600" dirty="0">
                <a:latin typeface="Times New Roman" panose="02020603050405020304" pitchFamily="18" charset="0"/>
                <a:cs typeface="Times New Roman" panose="02020603050405020304" pitchFamily="18" charset="0"/>
              </a:rPr>
              <a:t> </a:t>
            </a:r>
            <a:r>
              <a:rPr lang="hr-HR" sz="3600" dirty="0" smtClean="0">
                <a:latin typeface="Times New Roman" panose="02020603050405020304" pitchFamily="18" charset="0"/>
                <a:cs typeface="Times New Roman" panose="02020603050405020304" pitchFamily="18" charset="0"/>
              </a:rPr>
              <a:t>pravedniji.</a:t>
            </a:r>
            <a:endParaRPr lang="hr-HR"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6688715"/>
      </p:ext>
    </p:extLst>
  </p:cSld>
  <p:clrMapOvr>
    <a:masterClrMapping/>
  </p:clrMapOvr>
</p:sld>
</file>

<file path=ppt/theme/theme1.xml><?xml version="1.0" encoding="utf-8"?>
<a:theme xmlns:a="http://schemas.openxmlformats.org/drawingml/2006/main" name="Faseta">
  <a:themeElements>
    <a:clrScheme name="Fas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s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74</TotalTime>
  <Words>73</Words>
  <Application>Microsoft Office PowerPoint</Application>
  <PresentationFormat>Široki zaslon</PresentationFormat>
  <Paragraphs>32</Paragraphs>
  <Slides>13</Slides>
  <Notes>0</Notes>
  <HiddenSlides>0</HiddenSlides>
  <MMClips>0</MMClips>
  <ScaleCrop>false</ScaleCrop>
  <HeadingPairs>
    <vt:vector size="6" baseType="variant">
      <vt:variant>
        <vt:lpstr>Korišteni fontovi</vt:lpstr>
      </vt:variant>
      <vt:variant>
        <vt:i4>4</vt:i4>
      </vt:variant>
      <vt:variant>
        <vt:lpstr>Tema</vt:lpstr>
      </vt:variant>
      <vt:variant>
        <vt:i4>1</vt:i4>
      </vt:variant>
      <vt:variant>
        <vt:lpstr>Naslovi slajdova</vt:lpstr>
      </vt:variant>
      <vt:variant>
        <vt:i4>13</vt:i4>
      </vt:variant>
    </vt:vector>
  </HeadingPairs>
  <TitlesOfParts>
    <vt:vector size="18" baseType="lpstr">
      <vt:lpstr>Arial</vt:lpstr>
      <vt:lpstr>Times New Roman</vt:lpstr>
      <vt:lpstr>Trebuchet MS</vt:lpstr>
      <vt:lpstr>Wingdings 3</vt:lpstr>
      <vt:lpstr>Faseta</vt:lpstr>
      <vt:lpstr>Vrednovanje naučenog</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 Učenici zadanu temu obrađuju kroz PPT prezentaciju, plakat, skeč, film ili esej. Nakon toga razmjenjuju radove i ocjenjuju prema priloženim elementima.</vt:lpstr>
      <vt:lpstr>PowerPointova prezentacija</vt:lpstr>
      <vt:lpstr>PowerPointova prezentacija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Vrednovanje naučenog</dc:title>
  <dc:creator>user</dc:creator>
  <cp:lastModifiedBy>user</cp:lastModifiedBy>
  <cp:revision>9</cp:revision>
  <dcterms:created xsi:type="dcterms:W3CDTF">2018-11-20T10:55:07Z</dcterms:created>
  <dcterms:modified xsi:type="dcterms:W3CDTF">2018-11-20T12:10:06Z</dcterms:modified>
</cp:coreProperties>
</file>