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6"/>
  </p:notesMasterIdLst>
  <p:handoutMasterIdLst>
    <p:handoutMasterId r:id="rId17"/>
  </p:handoutMasterIdLst>
  <p:sldIdLst>
    <p:sldId id="297" r:id="rId2"/>
    <p:sldId id="281" r:id="rId3"/>
    <p:sldId id="288" r:id="rId4"/>
    <p:sldId id="301" r:id="rId5"/>
    <p:sldId id="303" r:id="rId6"/>
    <p:sldId id="299" r:id="rId7"/>
    <p:sldId id="300" r:id="rId8"/>
    <p:sldId id="290" r:id="rId9"/>
    <p:sldId id="302" r:id="rId10"/>
    <p:sldId id="305" r:id="rId11"/>
    <p:sldId id="306" r:id="rId12"/>
    <p:sldId id="307" r:id="rId13"/>
    <p:sldId id="308" r:id="rId14"/>
    <p:sldId id="278" r:id="rId15"/>
  </p:sldIdLst>
  <p:sldSz cx="9144000" cy="6858000" type="screen4x3"/>
  <p:notesSz cx="6797675" cy="9926638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778"/>
    <a:srgbClr val="15668F"/>
    <a:srgbClr val="153153"/>
    <a:srgbClr val="1B3F6B"/>
    <a:srgbClr val="0B3449"/>
    <a:srgbClr val="10253F"/>
    <a:srgbClr val="173559"/>
    <a:srgbClr val="115171"/>
    <a:srgbClr val="004070"/>
    <a:srgbClr val="003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906" autoAdjust="0"/>
  </p:normalViewPr>
  <p:slideViewPr>
    <p:cSldViewPr snapToGrid="0">
      <p:cViewPr varScale="1">
        <p:scale>
          <a:sx n="61" d="100"/>
          <a:sy n="61" d="100"/>
        </p:scale>
        <p:origin x="16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1422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F6B3D4-D6BB-4766-A316-AA5C88D4C203}" type="doc">
      <dgm:prSet loTypeId="urn:microsoft.com/office/officeart/2005/8/layout/arrow2" loCatId="process" qsTypeId="urn:microsoft.com/office/officeart/2005/8/quickstyle/3d1" qsCatId="3D" csTypeId="urn:microsoft.com/office/officeart/2005/8/colors/colorful1#1" csCatId="colorful" phldr="1"/>
      <dgm:spPr/>
    </dgm:pt>
    <dgm:pt modelId="{86AFA091-4F32-4FBD-AC6E-BC26602EF5B5}">
      <dgm:prSet phldrT="[Text]" custT="1"/>
      <dgm:spPr/>
      <dgm:t>
        <a:bodyPr/>
        <a:lstStyle/>
        <a:p>
          <a:r>
            <a:rPr lang="hr-HR" sz="2000" b="1" dirty="0" smtClean="0">
              <a:solidFill>
                <a:srgbClr val="003258"/>
              </a:solidFill>
              <a:latin typeface="Times New Roman" pitchFamily="18" charset="0"/>
              <a:cs typeface="Times New Roman" pitchFamily="18" charset="0"/>
            </a:rPr>
            <a:t>1. lipnja 2017.</a:t>
          </a:r>
          <a:endParaRPr lang="hr-HR" sz="2000" b="1" dirty="0">
            <a:solidFill>
              <a:srgbClr val="003258"/>
            </a:solidFill>
            <a:latin typeface="Times New Roman" pitchFamily="18" charset="0"/>
            <a:cs typeface="Times New Roman" pitchFamily="18" charset="0"/>
          </a:endParaRPr>
        </a:p>
      </dgm:t>
    </dgm:pt>
    <dgm:pt modelId="{ABB18610-FA50-45C7-8509-A9B2D83BEFCC}" type="parTrans" cxnId="{7F8CF130-AC63-4CFC-A5B9-8BDDBDC02D46}">
      <dgm:prSet/>
      <dgm:spPr/>
      <dgm:t>
        <a:bodyPr/>
        <a:lstStyle/>
        <a:p>
          <a:endParaRPr lang="hr-HR"/>
        </a:p>
      </dgm:t>
    </dgm:pt>
    <dgm:pt modelId="{A4F13541-8817-4D04-825C-7BB5D62C4935}" type="sibTrans" cxnId="{7F8CF130-AC63-4CFC-A5B9-8BDDBDC02D46}">
      <dgm:prSet/>
      <dgm:spPr/>
      <dgm:t>
        <a:bodyPr/>
        <a:lstStyle/>
        <a:p>
          <a:endParaRPr lang="hr-HR"/>
        </a:p>
      </dgm:t>
    </dgm:pt>
    <dgm:pt modelId="{4C219258-880E-4BEF-AAAE-5E787AFED2C4}">
      <dgm:prSet phldrT="[Text]" custT="1"/>
      <dgm:spPr/>
      <dgm:t>
        <a:bodyPr/>
        <a:lstStyle/>
        <a:p>
          <a:r>
            <a:rPr lang="hr-HR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35 mjeseci</a:t>
          </a:r>
          <a:endParaRPr lang="hr-HR" sz="28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99600B0-F3A0-4AF7-A45F-A4C0FE4B446B}" type="parTrans" cxnId="{850013EC-E6AB-4B4C-949B-3F0BFB89ED53}">
      <dgm:prSet/>
      <dgm:spPr/>
      <dgm:t>
        <a:bodyPr/>
        <a:lstStyle/>
        <a:p>
          <a:endParaRPr lang="hr-HR"/>
        </a:p>
      </dgm:t>
    </dgm:pt>
    <dgm:pt modelId="{BB8087B6-2C0F-429E-BC53-27BC2396A8FB}" type="sibTrans" cxnId="{850013EC-E6AB-4B4C-949B-3F0BFB89ED53}">
      <dgm:prSet/>
      <dgm:spPr/>
      <dgm:t>
        <a:bodyPr/>
        <a:lstStyle/>
        <a:p>
          <a:endParaRPr lang="hr-HR"/>
        </a:p>
      </dgm:t>
    </dgm:pt>
    <dgm:pt modelId="{4128DE5A-DA03-40C1-80BA-BC565937A6A0}">
      <dgm:prSet phldrT="[Text]" custT="1"/>
      <dgm:spPr/>
      <dgm:t>
        <a:bodyPr/>
        <a:lstStyle/>
        <a:p>
          <a:r>
            <a:rPr lang="hr-HR" sz="2000" b="1" dirty="0" smtClean="0">
              <a:solidFill>
                <a:srgbClr val="003258"/>
              </a:solidFill>
              <a:latin typeface="Times New Roman" pitchFamily="18" charset="0"/>
              <a:cs typeface="Times New Roman" pitchFamily="18" charset="0"/>
            </a:rPr>
            <a:t>30. travnja 2020.</a:t>
          </a:r>
          <a:endParaRPr lang="hr-HR" sz="2000" b="1" dirty="0">
            <a:solidFill>
              <a:srgbClr val="003258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0F453E-AC85-472F-9B92-30646AB8B110}" type="parTrans" cxnId="{0161F9F2-0A44-4230-8997-6991A957C55C}">
      <dgm:prSet/>
      <dgm:spPr/>
      <dgm:t>
        <a:bodyPr/>
        <a:lstStyle/>
        <a:p>
          <a:endParaRPr lang="hr-HR"/>
        </a:p>
      </dgm:t>
    </dgm:pt>
    <dgm:pt modelId="{9AA4E7C9-3D62-4263-9EE3-60BD20871512}" type="sibTrans" cxnId="{0161F9F2-0A44-4230-8997-6991A957C55C}">
      <dgm:prSet/>
      <dgm:spPr/>
      <dgm:t>
        <a:bodyPr/>
        <a:lstStyle/>
        <a:p>
          <a:endParaRPr lang="hr-HR"/>
        </a:p>
      </dgm:t>
    </dgm:pt>
    <dgm:pt modelId="{0BE143D7-C885-4E3C-9518-CB26ED34C0C4}" type="pres">
      <dgm:prSet presAssocID="{44F6B3D4-D6BB-4766-A316-AA5C88D4C203}" presName="arrowDiagram" presStyleCnt="0">
        <dgm:presLayoutVars>
          <dgm:chMax val="5"/>
          <dgm:dir/>
          <dgm:resizeHandles val="exact"/>
        </dgm:presLayoutVars>
      </dgm:prSet>
      <dgm:spPr/>
    </dgm:pt>
    <dgm:pt modelId="{06973453-62A2-4C38-9559-00DF5FC1C956}" type="pres">
      <dgm:prSet presAssocID="{44F6B3D4-D6BB-4766-A316-AA5C88D4C203}" presName="arrow" presStyleLbl="bgShp" presStyleIdx="0" presStyleCnt="1"/>
      <dgm:spPr/>
    </dgm:pt>
    <dgm:pt modelId="{166F5B7A-DE7B-4108-932F-C068D4904462}" type="pres">
      <dgm:prSet presAssocID="{44F6B3D4-D6BB-4766-A316-AA5C88D4C203}" presName="arrowDiagram3" presStyleCnt="0"/>
      <dgm:spPr/>
    </dgm:pt>
    <dgm:pt modelId="{1AEE571F-4E56-417E-B722-510429DDC77C}" type="pres">
      <dgm:prSet presAssocID="{86AFA091-4F32-4FBD-AC6E-BC26602EF5B5}" presName="bullet3a" presStyleLbl="node1" presStyleIdx="0" presStyleCnt="3"/>
      <dgm:spPr>
        <a:solidFill>
          <a:srgbClr val="003258"/>
        </a:solidFill>
      </dgm:spPr>
    </dgm:pt>
    <dgm:pt modelId="{D09CD5FD-6D37-4A5F-A21B-0CE0B4B9F17B}" type="pres">
      <dgm:prSet presAssocID="{86AFA091-4F32-4FBD-AC6E-BC26602EF5B5}" presName="textBox3a" presStyleLbl="revTx" presStyleIdx="0" presStyleCnt="3" custScaleX="145765" custLinFactNeighborX="3103" custLinFactNeighborY="1831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0652CA59-0613-4A49-9146-199918595856}" type="pres">
      <dgm:prSet presAssocID="{4C219258-880E-4BEF-AAAE-5E787AFED2C4}" presName="bullet3b" presStyleLbl="node1" presStyleIdx="1" presStyleCnt="3"/>
      <dgm:spPr/>
    </dgm:pt>
    <dgm:pt modelId="{2ABFB402-6F68-48DF-AF17-0874937A4F89}" type="pres">
      <dgm:prSet presAssocID="{4C219258-880E-4BEF-AAAE-5E787AFED2C4}" presName="textBox3b" presStyleLbl="revTx" presStyleIdx="1" presStyleCnt="3" custScaleX="197368" custScaleY="40403" custLinFactNeighborX="31798" custLinFactNeighborY="-1625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A48A1B7-24F4-4BEB-BC28-45D6DB968A3F}" type="pres">
      <dgm:prSet presAssocID="{4128DE5A-DA03-40C1-80BA-BC565937A6A0}" presName="bullet3c" presStyleLbl="node1" presStyleIdx="2" presStyleCnt="3"/>
      <dgm:spPr>
        <a:gradFill rotWithShape="0">
          <a:gsLst>
            <a:gs pos="0">
              <a:srgbClr val="003258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</dgm:pt>
    <dgm:pt modelId="{9BFCAC57-C12E-4378-8014-8AFCBEF90FEC}" type="pres">
      <dgm:prSet presAssocID="{4128DE5A-DA03-40C1-80BA-BC565937A6A0}" presName="textBox3c" presStyleLbl="revTx" presStyleIdx="2" presStyleCnt="3" custScaleX="185746" custScaleY="40023" custLinFactNeighborX="-541" custLinFactNeighborY="-1851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F7BFBA27-5014-49A8-A8B1-CEB4A45D9CE9}" type="presOf" srcId="{4C219258-880E-4BEF-AAAE-5E787AFED2C4}" destId="{2ABFB402-6F68-48DF-AF17-0874937A4F89}" srcOrd="0" destOrd="0" presId="urn:microsoft.com/office/officeart/2005/8/layout/arrow2"/>
    <dgm:cxn modelId="{7F8CF130-AC63-4CFC-A5B9-8BDDBDC02D46}" srcId="{44F6B3D4-D6BB-4766-A316-AA5C88D4C203}" destId="{86AFA091-4F32-4FBD-AC6E-BC26602EF5B5}" srcOrd="0" destOrd="0" parTransId="{ABB18610-FA50-45C7-8509-A9B2D83BEFCC}" sibTransId="{A4F13541-8817-4D04-825C-7BB5D62C4935}"/>
    <dgm:cxn modelId="{850013EC-E6AB-4B4C-949B-3F0BFB89ED53}" srcId="{44F6B3D4-D6BB-4766-A316-AA5C88D4C203}" destId="{4C219258-880E-4BEF-AAAE-5E787AFED2C4}" srcOrd="1" destOrd="0" parTransId="{B99600B0-F3A0-4AF7-A45F-A4C0FE4B446B}" sibTransId="{BB8087B6-2C0F-429E-BC53-27BC2396A8FB}"/>
    <dgm:cxn modelId="{74492EA4-BD2D-4E2C-947C-0C0FA9B53528}" type="presOf" srcId="{86AFA091-4F32-4FBD-AC6E-BC26602EF5B5}" destId="{D09CD5FD-6D37-4A5F-A21B-0CE0B4B9F17B}" srcOrd="0" destOrd="0" presId="urn:microsoft.com/office/officeart/2005/8/layout/arrow2"/>
    <dgm:cxn modelId="{2025CD92-B6A8-4783-8CCB-98374F0B39D6}" type="presOf" srcId="{44F6B3D4-D6BB-4766-A316-AA5C88D4C203}" destId="{0BE143D7-C885-4E3C-9518-CB26ED34C0C4}" srcOrd="0" destOrd="0" presId="urn:microsoft.com/office/officeart/2005/8/layout/arrow2"/>
    <dgm:cxn modelId="{0161F9F2-0A44-4230-8997-6991A957C55C}" srcId="{44F6B3D4-D6BB-4766-A316-AA5C88D4C203}" destId="{4128DE5A-DA03-40C1-80BA-BC565937A6A0}" srcOrd="2" destOrd="0" parTransId="{B20F453E-AC85-472F-9B92-30646AB8B110}" sibTransId="{9AA4E7C9-3D62-4263-9EE3-60BD20871512}"/>
    <dgm:cxn modelId="{AACE28E9-6EEE-4881-9C7D-3E9463CA29E8}" type="presOf" srcId="{4128DE5A-DA03-40C1-80BA-BC565937A6A0}" destId="{9BFCAC57-C12E-4378-8014-8AFCBEF90FEC}" srcOrd="0" destOrd="0" presId="urn:microsoft.com/office/officeart/2005/8/layout/arrow2"/>
    <dgm:cxn modelId="{46CAC64B-F2BA-40B0-BA3B-C61056AB266D}" type="presParOf" srcId="{0BE143D7-C885-4E3C-9518-CB26ED34C0C4}" destId="{06973453-62A2-4C38-9559-00DF5FC1C956}" srcOrd="0" destOrd="0" presId="urn:microsoft.com/office/officeart/2005/8/layout/arrow2"/>
    <dgm:cxn modelId="{D8B9E07F-839B-41D0-A71C-B4C420EA42DB}" type="presParOf" srcId="{0BE143D7-C885-4E3C-9518-CB26ED34C0C4}" destId="{166F5B7A-DE7B-4108-932F-C068D4904462}" srcOrd="1" destOrd="0" presId="urn:microsoft.com/office/officeart/2005/8/layout/arrow2"/>
    <dgm:cxn modelId="{3BDED5ED-2B2C-44DA-ABDF-F2C61A4697A3}" type="presParOf" srcId="{166F5B7A-DE7B-4108-932F-C068D4904462}" destId="{1AEE571F-4E56-417E-B722-510429DDC77C}" srcOrd="0" destOrd="0" presId="urn:microsoft.com/office/officeart/2005/8/layout/arrow2"/>
    <dgm:cxn modelId="{4AAF5251-089A-49AF-826C-F3A12185FA03}" type="presParOf" srcId="{166F5B7A-DE7B-4108-932F-C068D4904462}" destId="{D09CD5FD-6D37-4A5F-A21B-0CE0B4B9F17B}" srcOrd="1" destOrd="0" presId="urn:microsoft.com/office/officeart/2005/8/layout/arrow2"/>
    <dgm:cxn modelId="{6D40B7A3-C587-4770-BE24-B457424A5797}" type="presParOf" srcId="{166F5B7A-DE7B-4108-932F-C068D4904462}" destId="{0652CA59-0613-4A49-9146-199918595856}" srcOrd="2" destOrd="0" presId="urn:microsoft.com/office/officeart/2005/8/layout/arrow2"/>
    <dgm:cxn modelId="{F415AE03-92E3-4D5C-A430-C2C95563959A}" type="presParOf" srcId="{166F5B7A-DE7B-4108-932F-C068D4904462}" destId="{2ABFB402-6F68-48DF-AF17-0874937A4F89}" srcOrd="3" destOrd="0" presId="urn:microsoft.com/office/officeart/2005/8/layout/arrow2"/>
    <dgm:cxn modelId="{660365A2-BD1D-45AD-ABA8-CAA1429BA752}" type="presParOf" srcId="{166F5B7A-DE7B-4108-932F-C068D4904462}" destId="{8A48A1B7-24F4-4BEB-BC28-45D6DB968A3F}" srcOrd="4" destOrd="0" presId="urn:microsoft.com/office/officeart/2005/8/layout/arrow2"/>
    <dgm:cxn modelId="{6193131C-543B-4CB7-8B18-A3C031B88B7D}" type="presParOf" srcId="{166F5B7A-DE7B-4108-932F-C068D4904462}" destId="{9BFCAC57-C12E-4378-8014-8AFCBEF90FEC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73453-62A2-4C38-9559-00DF5FC1C956}">
      <dsp:nvSpPr>
        <dsp:cNvPr id="0" name=""/>
        <dsp:cNvSpPr/>
      </dsp:nvSpPr>
      <dsp:spPr>
        <a:xfrm>
          <a:off x="-27800" y="189497"/>
          <a:ext cx="7042484" cy="4401552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4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4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AEE571F-4E56-417E-B722-510429DDC77C}">
      <dsp:nvSpPr>
        <dsp:cNvPr id="0" name=""/>
        <dsp:cNvSpPr/>
      </dsp:nvSpPr>
      <dsp:spPr>
        <a:xfrm>
          <a:off x="866594" y="3227448"/>
          <a:ext cx="183104" cy="183104"/>
        </a:xfrm>
        <a:prstGeom prst="ellipse">
          <a:avLst/>
        </a:prstGeom>
        <a:solidFill>
          <a:srgbClr val="003258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9CD5FD-6D37-4A5F-A21B-0CE0B4B9F17B}">
      <dsp:nvSpPr>
        <dsp:cNvPr id="0" name=""/>
        <dsp:cNvSpPr/>
      </dsp:nvSpPr>
      <dsp:spPr>
        <a:xfrm>
          <a:off x="633585" y="3508498"/>
          <a:ext cx="2391856" cy="127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23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b="1" kern="1200" dirty="0" smtClean="0">
              <a:solidFill>
                <a:srgbClr val="003258"/>
              </a:solidFill>
              <a:latin typeface="Times New Roman" pitchFamily="18" charset="0"/>
              <a:cs typeface="Times New Roman" pitchFamily="18" charset="0"/>
            </a:rPr>
            <a:t>1. lipnja 2017.</a:t>
          </a:r>
          <a:endParaRPr lang="hr-HR" sz="2000" b="1" kern="1200" dirty="0">
            <a:solidFill>
              <a:srgbClr val="003258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33585" y="3508498"/>
        <a:ext cx="2391856" cy="1272048"/>
      </dsp:txXfrm>
    </dsp:sp>
    <dsp:sp modelId="{0652CA59-0613-4A49-9146-199918595856}">
      <dsp:nvSpPr>
        <dsp:cNvPr id="0" name=""/>
        <dsp:cNvSpPr/>
      </dsp:nvSpPr>
      <dsp:spPr>
        <a:xfrm>
          <a:off x="2482844" y="2031106"/>
          <a:ext cx="330996" cy="3309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FB402-6F68-48DF-AF17-0874937A4F89}">
      <dsp:nvSpPr>
        <dsp:cNvPr id="0" name=""/>
        <dsp:cNvSpPr/>
      </dsp:nvSpPr>
      <dsp:spPr>
        <a:xfrm>
          <a:off x="2362936" y="2520920"/>
          <a:ext cx="3335906" cy="967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388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8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35 mjeseci</a:t>
          </a:r>
          <a:endParaRPr lang="hr-HR" sz="2800" b="1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62936" y="2520920"/>
        <a:ext cx="3335906" cy="967427"/>
      </dsp:txXfrm>
    </dsp:sp>
    <dsp:sp modelId="{8A48A1B7-24F4-4BEB-BC28-45D6DB968A3F}">
      <dsp:nvSpPr>
        <dsp:cNvPr id="0" name=""/>
        <dsp:cNvSpPr/>
      </dsp:nvSpPr>
      <dsp:spPr>
        <a:xfrm>
          <a:off x="4426570" y="1303090"/>
          <a:ext cx="457761" cy="457761"/>
        </a:xfrm>
        <a:prstGeom prst="ellipse">
          <a:avLst/>
        </a:prstGeom>
        <a:gradFill rotWithShape="0">
          <a:gsLst>
            <a:gs pos="0">
              <a:srgbClr val="003258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FCAC57-C12E-4378-8014-8AFCBEF90FEC}">
      <dsp:nvSpPr>
        <dsp:cNvPr id="0" name=""/>
        <dsp:cNvSpPr/>
      </dsp:nvSpPr>
      <dsp:spPr>
        <a:xfrm>
          <a:off x="3921669" y="1882984"/>
          <a:ext cx="3139471" cy="1224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558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b="1" kern="1200" dirty="0" smtClean="0">
              <a:solidFill>
                <a:srgbClr val="003258"/>
              </a:solidFill>
              <a:latin typeface="Times New Roman" pitchFamily="18" charset="0"/>
              <a:cs typeface="Times New Roman" pitchFamily="18" charset="0"/>
            </a:rPr>
            <a:t>30. travnja 2020.</a:t>
          </a:r>
          <a:endParaRPr lang="hr-HR" sz="2000" b="1" kern="1200" dirty="0">
            <a:solidFill>
              <a:srgbClr val="003258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21669" y="1882984"/>
        <a:ext cx="3139471" cy="1224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97E4C88-5017-4B78-989A-A5FA9AB8F6B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71859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A9B0BD0-D4B2-4699-929C-C3941F9BDA3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1394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ABDE94-C954-4FD4-8BA1-D71FA73D7CE4}" type="slidenum">
              <a:rPr lang="hr-HR" altLang="en-US"/>
              <a:pPr eaLnBrk="1" hangingPunct="1"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r-Latn-R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92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200400" lvl="7" indent="0">
              <a:buNone/>
            </a:pP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4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2736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100B-0A20-47F9-976D-BB18D913BBE7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08205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3194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4EF2A-5AFA-4301-B8F9-E8A0483698C6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7819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0F73-5C57-4317-9EE3-EA46B1708A6B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2664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B24-4729-4070-B746-07AA621006D6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7119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5A97-B306-4FB4-B221-D8B8DF63EECC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98737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729D-C2A5-4312-B847-42273B99D148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049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17E-4212-4A7F-A5C8-413B08E4B96A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16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C376A-F809-49A8-B4A9-3154C5AC2D30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02369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63367-6150-4FFB-A32F-F45DFA056CF5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94866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36085-6E6B-41CA-92C5-3B0FD3E01538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13303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3DDA8-AA67-40F2-978A-129FB3D9DB54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1392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BD411-F7E2-4EDD-AB7A-19E689E03293}" type="datetimeFigureOut">
              <a:rPr lang="hr-HR" smtClean="0"/>
              <a:pPr/>
              <a:t>6.4.2019.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269F9-3A4C-4C46-A2B6-A0AA1450EF4F}" type="slidenum">
              <a:rPr lang="hr-HR" altLang="sr-Latn-RS" smtClean="0"/>
              <a:pPr/>
              <a:t>‹#›</a:t>
            </a:fld>
            <a:endParaRPr lang="hr-HR" altLang="sr-Latn-RS"/>
          </a:p>
        </p:txBody>
      </p:sp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840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B7C8B681-565B-4287-961E-C5ED3ECD5003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" y="764478"/>
            <a:ext cx="8340725" cy="37247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/>
            <a:endParaRPr lang="sr-Latn-RS" altLang="en-US" sz="2400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hr-HR" altLang="en-US" b="1" dirty="0" smtClean="0">
                <a:solidFill>
                  <a:srgbClr val="1566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Modernizacija programa strukovnog obrazovanja i osposobljavanja</a:t>
            </a:r>
          </a:p>
          <a:p>
            <a:pPr eaLnBrk="1" hangingPunct="1"/>
            <a:endParaRPr lang="hr-HR" altLang="en-US" sz="2800" b="1" dirty="0" smtClean="0">
              <a:solidFill>
                <a:srgbClr val="1566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hr-HR" altLang="en-US" sz="2800" b="1" dirty="0" smtClean="0">
                <a:solidFill>
                  <a:srgbClr val="1566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Švicarsko-hrvatski program suradnje</a:t>
            </a:r>
          </a:p>
          <a:p>
            <a:pPr eaLnBrk="1" hangingPunct="1"/>
            <a:r>
              <a:rPr lang="hr-HR" altLang="en-US" sz="2000" b="1" dirty="0">
                <a:solidFill>
                  <a:srgbClr val="1566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smanjenju ekonomskih i socijalnih nejednakosti unutar proširene Europske </a:t>
            </a:r>
            <a:r>
              <a:rPr lang="hr-HR" altLang="en-US" sz="2000" b="1" dirty="0" smtClean="0">
                <a:solidFill>
                  <a:srgbClr val="1566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unije</a:t>
            </a:r>
          </a:p>
          <a:p>
            <a:pPr eaLnBrk="1" hangingPunct="1"/>
            <a:endParaRPr lang="hr-HR" altLang="en-US" b="1" dirty="0" smtClean="0">
              <a:solidFill>
                <a:srgbClr val="1566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hr-HR" altLang="en-US" sz="2800" b="1" dirty="0" smtClean="0">
                <a:solidFill>
                  <a:srgbClr val="1566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Primošten</a:t>
            </a:r>
            <a:r>
              <a:rPr lang="hr-HR" altLang="en-US" sz="2800" b="1" dirty="0" smtClean="0">
                <a:solidFill>
                  <a:srgbClr val="1566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10. travnja 2019.</a:t>
            </a:r>
            <a:endParaRPr lang="hr-HR" altLang="en-US" sz="2800" b="1" dirty="0" smtClean="0">
              <a:solidFill>
                <a:srgbClr val="1566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hr-HR" altLang="en-US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364310"/>
            <a:ext cx="4816257" cy="1225402"/>
          </a:xfrm>
          <a:prstGeom prst="rect">
            <a:avLst/>
          </a:prstGeom>
        </p:spPr>
      </p:pic>
      <p:sp>
        <p:nvSpPr>
          <p:cNvPr id="19458" name="AutoShape 2" descr="https://owa.mzo.hr/owa/service.svc/s/GetFileAttachment?id=AAMkADcyNzY0ZDMzLWUxZmYtNGIxYS04MDE1LTQxYWFiMjk2MTFhMABGAAAAAAAF%2FDDHuJ4jSqnMQ%2FdWkl%2B6BwCHKFx6qfmRQbU752Jj2bwwAbWj5A3hAADuw0vYj3IFQKSX3L3K8O2MAAIEtf6IAAABEgAQALpcV2mxMPRNpzDjMgfBd2g%3D&amp;isImagePreview=True&amp;X-OWA-CANARY=bnUXHhWPg0-_DE05yWEgxao2IRI1odQIQugxcJuG7O50XHkpRi3XOtEVq5AZt-UyE3ARu8tNhlI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19460" name="AutoShape 4" descr="https://owa.mzo.hr/owa/service.svc/s/GetFileAttachment?id=AAMkADcyNzY0ZDMzLWUxZmYtNGIxYS04MDE1LTQxYWFiMjk2MTFhMABGAAAAAAAF%2FDDHuJ4jSqnMQ%2FdWkl%2B6BwCHKFx6qfmRQbU752Jj2bwwAbWj5A3hAADuw0vYj3IFQKSX3L3K8O2MAAIEtf6IAAABEgAQALpcV2mxMPRNpzDjMgfBd2g%3D&amp;isImagePreview=True&amp;X-OWA-CANARY=bnUXHhWPg0-_DE05yWEgxao2IRI1odQIQugxcJuG7O50XHkpRi3XOtEVq5AZt-UyE3ARu8tNhlI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19462" name="AutoShape 6" descr="https://owa.mzo.hr/owa/service.svc/s/GetFileAttachment?id=AAMkADcyNzY0ZDMzLWUxZmYtNGIxYS04MDE1LTQxYWFiMjk2MTFhMABGAAAAAAAF%2FDDHuJ4jSqnMQ%2FdWkl%2B6BwCHKFx6qfmRQbU752Jj2bwwAbWj5A3hAADuw0vYj3IFQKSX3L3K8O2MAAIEtf6IAAABEgAQALpcV2mxMPRNpzDjMgfBd2g%3D&amp;isImagePreview=True&amp;X-OWA-CANARY=tuqYrRJXYESUnHTnHn0ucwDVxBM1odQI-tI37fID_ryFgs5XIYaSKdiSTgkEp--O0aGzpjdJlQA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9463" name="Picture 7" descr="C:\Users\oremusi\AppData\Local\Temp\logo slik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4173" y="5403161"/>
            <a:ext cx="2543175" cy="105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342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934720"/>
            <a:ext cx="8260080" cy="5618480"/>
          </a:xfrm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  <a:defRPr/>
            </a:pPr>
            <a:r>
              <a:rPr lang="sr-Latn-RS" sz="24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Okvirni sporazum Švicarskog saveznog vijeća i Vlade Republike Hrvatske</a:t>
            </a:r>
          </a:p>
          <a:p>
            <a:pPr marL="0" indent="0" algn="ctr">
              <a:buFontTx/>
              <a:buNone/>
              <a:defRPr/>
            </a:pPr>
            <a:r>
              <a:rPr lang="sr-Latn-RS" sz="2000" b="1" dirty="0" smtClean="0">
                <a:solidFill>
                  <a:srgbClr val="15668F"/>
                </a:solidFill>
                <a:latin typeface="Times New Roman" pitchFamily="18" charset="0"/>
                <a:cs typeface="Times New Roman" pitchFamily="18" charset="0"/>
              </a:rPr>
              <a:t>potpisan 30. lipnja 2015. godine</a:t>
            </a:r>
          </a:p>
          <a:p>
            <a:pPr marL="0" indent="0">
              <a:buFontTx/>
              <a:buNone/>
              <a:defRPr/>
            </a:pPr>
            <a:endParaRPr lang="sr-Latn-RS" sz="2000" b="1" dirty="0">
              <a:solidFill>
                <a:srgbClr val="1B3F6B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Tx/>
              <a:buNone/>
              <a:defRPr/>
            </a:pPr>
            <a:r>
              <a:rPr lang="sr-Latn-RS" sz="20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Dodatak 1. </a:t>
            </a:r>
            <a:r>
              <a:rPr lang="sr-Latn-RS" sz="2000" b="1" dirty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Okvirnog</a:t>
            </a:r>
            <a:r>
              <a:rPr lang="sr-Latn-RS" sz="20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 sporazuma, linija financiranja 3. Ljudski i društveni razvoj </a:t>
            </a:r>
            <a:endParaRPr lang="sr-Latn-RS" sz="2000" b="1" dirty="0">
              <a:solidFill>
                <a:srgbClr val="C0504D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Tx/>
              <a:buNone/>
              <a:defRPr/>
            </a:pPr>
            <a:endParaRPr lang="sr-Latn-RS" sz="4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r-HR" sz="2000" b="1" dirty="0" smtClean="0">
              <a:solidFill>
                <a:srgbClr val="C0504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hr-HR" sz="24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Projekt Modernizacija programa strukovnog obrazovanja i osposobljavanja</a:t>
            </a:r>
          </a:p>
          <a:p>
            <a:pPr marL="0" indent="0" algn="ctr">
              <a:buNone/>
            </a:pPr>
            <a:r>
              <a:rPr lang="hr-HR" sz="2000" b="1" dirty="0">
                <a:solidFill>
                  <a:srgbClr val="15668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hr-HR" sz="2000" b="1" dirty="0" smtClean="0">
                <a:solidFill>
                  <a:srgbClr val="15668F"/>
                </a:solidFill>
                <a:latin typeface="Times New Roman" pitchFamily="18" charset="0"/>
                <a:cs typeface="Times New Roman" pitchFamily="18" charset="0"/>
              </a:rPr>
              <a:t>otpisan 3. svibnja 2017. godine</a:t>
            </a:r>
          </a:p>
          <a:p>
            <a:pPr marL="0" indent="0" algn="ctr">
              <a:buNone/>
            </a:pPr>
            <a:endParaRPr lang="hr-HR" sz="2000" b="1" dirty="0">
              <a:solidFill>
                <a:srgbClr val="15668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hr-HR" sz="2000" b="1" dirty="0" smtClean="0">
              <a:solidFill>
                <a:srgbClr val="15668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hr-HR" sz="2000" b="1" dirty="0" smtClean="0">
              <a:solidFill>
                <a:srgbClr val="15668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hr-HR" sz="20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Izvršna </a:t>
            </a:r>
            <a:r>
              <a:rPr lang="hr-HR" sz="2000" b="1" dirty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agencija – Ministarstvo znanosti i obrazovanja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</a:t>
            </a:fld>
            <a:endParaRPr lang="hr-HR" altLang="sr-Latn-RS"/>
          </a:p>
        </p:txBody>
      </p:sp>
      <p:sp>
        <p:nvSpPr>
          <p:cNvPr id="5" name="Striped Right Arrow 4"/>
          <p:cNvSpPr/>
          <p:nvPr/>
        </p:nvSpPr>
        <p:spPr>
          <a:xfrm rot="5400000">
            <a:off x="4301130" y="3075399"/>
            <a:ext cx="511260" cy="395572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Striped Right Arrow 5"/>
          <p:cNvSpPr/>
          <p:nvPr/>
        </p:nvSpPr>
        <p:spPr>
          <a:xfrm rot="5400000">
            <a:off x="4301130" y="5076919"/>
            <a:ext cx="511260" cy="395572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668" y="4517373"/>
            <a:ext cx="1849120" cy="12445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10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377699"/>
          </a:xfrm>
        </p:spPr>
        <p:txBody>
          <a:bodyPr>
            <a:normAutofit/>
          </a:bodyPr>
          <a:lstStyle/>
          <a:p>
            <a:pPr algn="l"/>
            <a:r>
              <a:rPr lang="hr-HR" sz="2500" b="1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hr-HR" sz="2500" b="1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hr-HR" sz="3200" b="1" dirty="0" smtClean="0">
                <a:solidFill>
                  <a:srgbClr val="C0504D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Financiranje</a:t>
            </a:r>
            <a:endParaRPr lang="hr-HR" sz="3200" b="1" dirty="0">
              <a:solidFill>
                <a:srgbClr val="C0504D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</a:t>
            </a:fld>
            <a:endParaRPr lang="hr-HR" altLang="sr-Latn-RS"/>
          </a:p>
        </p:txBody>
      </p:sp>
      <p:sp>
        <p:nvSpPr>
          <p:cNvPr id="5" name="Oval 4"/>
          <p:cNvSpPr/>
          <p:nvPr/>
        </p:nvSpPr>
        <p:spPr>
          <a:xfrm>
            <a:off x="3213766" y="1068161"/>
            <a:ext cx="2524411" cy="196230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2,35 milijuna CHF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085346" y="3962400"/>
            <a:ext cx="2557657" cy="2076091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Nacionalni doprinos 350.000 CHF (15%)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 flipH="1">
            <a:off x="1716501" y="3962399"/>
            <a:ext cx="2786487" cy="2076092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Švicarska strana 2 milijuna CHF (85%)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triped Right Arrow 7"/>
          <p:cNvSpPr/>
          <p:nvPr/>
        </p:nvSpPr>
        <p:spPr>
          <a:xfrm rot="8111744">
            <a:off x="2776574" y="3193286"/>
            <a:ext cx="624873" cy="720080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 rot="2813923">
            <a:off x="5509049" y="3128221"/>
            <a:ext cx="624873" cy="720080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8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4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pic>
        <p:nvPicPr>
          <p:cNvPr id="6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0825" y="0"/>
            <a:ext cx="2543175" cy="1057275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6990" y="974558"/>
            <a:ext cx="5334000" cy="1110916"/>
          </a:xfrm>
        </p:spPr>
        <p:txBody>
          <a:bodyPr/>
          <a:lstStyle/>
          <a:p>
            <a:pPr>
              <a:buNone/>
            </a:pPr>
            <a:r>
              <a:rPr lang="hr-HR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Trajanje projekta</a:t>
            </a:r>
          </a:p>
          <a:p>
            <a:pPr>
              <a:buNone/>
            </a:pPr>
            <a:endParaRPr lang="hr-HR" dirty="0" smtClean="0"/>
          </a:p>
        </p:txBody>
      </p:sp>
      <p:graphicFrame>
        <p:nvGraphicFramePr>
          <p:cNvPr id="8" name="Diagram 7"/>
          <p:cNvGraphicFramePr/>
          <p:nvPr>
            <p:extLst/>
          </p:nvPr>
        </p:nvGraphicFramePr>
        <p:xfrm>
          <a:off x="1315452" y="1588169"/>
          <a:ext cx="7042484" cy="4780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5234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5</a:t>
            </a:fld>
            <a:endParaRPr lang="hr-HR" altLang="sr-Latn-RS"/>
          </a:p>
        </p:txBody>
      </p:sp>
      <p:sp>
        <p:nvSpPr>
          <p:cNvPr id="9" name="Rounded Rectangle 8"/>
          <p:cNvSpPr/>
          <p:nvPr/>
        </p:nvSpPr>
        <p:spPr>
          <a:xfrm>
            <a:off x="772160" y="4537710"/>
            <a:ext cx="2387600" cy="181864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Modernizacija strukovnih kurikuluma</a:t>
            </a:r>
            <a:endParaRPr lang="hr-HR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59760" y="4583430"/>
            <a:ext cx="2286000" cy="177292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Jačanje modela učenja na radnom mjestu</a:t>
            </a:r>
            <a:endParaRPr lang="hr-H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45760" y="4560570"/>
            <a:ext cx="2387600" cy="177292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Unapređenje sustava profesionalnog razvoja nastavnika i mentora</a:t>
            </a:r>
            <a:endParaRPr lang="hr-H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72160" y="1036320"/>
            <a:ext cx="6959600" cy="2560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Cilj projekta:</a:t>
            </a:r>
          </a:p>
          <a:p>
            <a:pPr algn="ctr"/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Modernizirati </a:t>
            </a: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strukovne programe obrazovanja u obrazovnom sektoru </a:t>
            </a:r>
            <a:r>
              <a:rPr lang="hr-H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Osobne, usluge zaštite i druge usluge</a:t>
            </a: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 omogućiti učenicima stjecanje strukovnih vještina i kompetencija koje će odgovarati potrebama tržišta rada i </a:t>
            </a:r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doprinijeti </a:t>
            </a: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njihovoj zapošljivosti</a:t>
            </a:r>
          </a:p>
        </p:txBody>
      </p:sp>
      <p:sp>
        <p:nvSpPr>
          <p:cNvPr id="29" name="Up-Down Arrow 28"/>
          <p:cNvSpPr/>
          <p:nvPr/>
        </p:nvSpPr>
        <p:spPr>
          <a:xfrm>
            <a:off x="1965960" y="3704717"/>
            <a:ext cx="484632" cy="75031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Up-Down Arrow 29"/>
          <p:cNvSpPr/>
          <p:nvPr/>
        </p:nvSpPr>
        <p:spPr>
          <a:xfrm>
            <a:off x="4060444" y="3704717"/>
            <a:ext cx="484632" cy="77063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Up-Down Arrow 30"/>
          <p:cNvSpPr/>
          <p:nvPr/>
        </p:nvSpPr>
        <p:spPr>
          <a:xfrm>
            <a:off x="6397244" y="3704717"/>
            <a:ext cx="484632" cy="7929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37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929" y="1388580"/>
            <a:ext cx="8488017" cy="715273"/>
          </a:xfrm>
        </p:spPr>
        <p:txBody>
          <a:bodyPr>
            <a:noAutofit/>
          </a:bodyPr>
          <a:lstStyle/>
          <a:p>
            <a:pPr lvl="0" algn="l"/>
            <a:r>
              <a:rPr lang="hr-H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ishod: </a:t>
            </a:r>
            <a:r>
              <a:rPr lang="hr-HR" sz="2400" b="1" dirty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Strukovni </a:t>
            </a:r>
            <a:r>
              <a:rPr lang="hr-HR" sz="2400" b="1" dirty="0" err="1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kurikulumi</a:t>
            </a:r>
            <a:r>
              <a:rPr lang="hr-HR" sz="2400" b="1" dirty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 odražavaju potrebe tržišta rada</a:t>
            </a:r>
            <a:br>
              <a:rPr lang="hr-HR" sz="2400" b="1" dirty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</a:br>
            <a:endParaRPr lang="hr-HR" sz="2400" dirty="0">
              <a:solidFill>
                <a:srgbClr val="00325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110" y="1959722"/>
            <a:ext cx="7785653" cy="4396628"/>
          </a:xfrm>
        </p:spPr>
        <p:txBody>
          <a:bodyPr>
            <a:noAutofit/>
          </a:bodyPr>
          <a:lstStyle/>
          <a:p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potreba tržišta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</a:p>
          <a:p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izrada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Profila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sektora</a:t>
            </a:r>
          </a:p>
          <a:p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izrada standarda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zanimanja</a:t>
            </a:r>
          </a:p>
          <a:p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izrada standarda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kvalifikacija</a:t>
            </a:r>
          </a:p>
          <a:p>
            <a:pPr marL="0" indent="0">
              <a:buNone/>
            </a:pP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izrada novih strukovnih kurikuluma i njihova eksperimentalna provedba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6</a:t>
            </a:fld>
            <a:endParaRPr lang="hr-HR" altLang="sr-Latn-RS"/>
          </a:p>
        </p:txBody>
      </p:sp>
      <p:pic>
        <p:nvPicPr>
          <p:cNvPr id="5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64113" y="3172826"/>
            <a:ext cx="2543175" cy="105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45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191" y="838482"/>
            <a:ext cx="8368748" cy="1245705"/>
          </a:xfrm>
        </p:spPr>
        <p:txBody>
          <a:bodyPr/>
          <a:lstStyle/>
          <a:p>
            <a:pPr algn="just"/>
            <a:r>
              <a:rPr lang="hr-H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r-H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ishod: </a:t>
            </a:r>
            <a:r>
              <a:rPr lang="hr-HR" sz="2400" b="1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Nastavnici </a:t>
            </a:r>
            <a:r>
              <a:rPr lang="hr-HR" sz="2400" b="1" dirty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hr-HR" sz="2400" b="1" dirty="0" smtClean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mentori kod poslodavca osposobljeni </a:t>
            </a:r>
            <a:r>
              <a:rPr lang="hr-HR" sz="2400" b="1" dirty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su za aktivno sudjelovanje u projektiranju, </a:t>
            </a:r>
            <a:r>
              <a:rPr lang="hr-HR" sz="2400" b="1" dirty="0" smtClean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provedbi i </a:t>
            </a:r>
            <a:r>
              <a:rPr lang="hr-HR" sz="2400" b="1" dirty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kontinuiranom poboljšanju učenja temeljenog na </a:t>
            </a:r>
            <a:r>
              <a:rPr lang="hr-HR" sz="2400" b="1" dirty="0" smtClean="0">
                <a:solidFill>
                  <a:srgbClr val="003258"/>
                </a:solidFill>
                <a:latin typeface="Times New Roman" pitchFamily="18" charset="0"/>
                <a:cs typeface="Times New Roman" pitchFamily="18" charset="0"/>
              </a:rPr>
              <a:t>radu</a:t>
            </a:r>
            <a:endParaRPr lang="hr-HR" dirty="0">
              <a:solidFill>
                <a:srgbClr val="00325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191" y="2084187"/>
            <a:ext cx="8355496" cy="3939554"/>
          </a:xfrm>
        </p:spPr>
        <p:txBody>
          <a:bodyPr>
            <a:noAutofit/>
          </a:bodyPr>
          <a:lstStyle/>
          <a:p>
            <a:pPr algn="just"/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u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čenje temeljeno na radu je potrebno u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većoj mjeri izvoditi </a:t>
            </a:r>
            <a:r>
              <a:rPr lang="hr-HR" sz="2400" dirty="0">
                <a:solidFill>
                  <a:srgbClr val="003258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kod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poslodavca</a:t>
            </a:r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nastavnici </a:t>
            </a:r>
            <a:r>
              <a:rPr lang="hr-HR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strukovnih škola i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mentori </a:t>
            </a:r>
            <a:r>
              <a:rPr lang="hr-HR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 poslodavaca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kroz radionice će steći odgovarajuće vještine za provedbu novih strukovnih </a:t>
            </a:r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kurikuluma</a:t>
            </a:r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dirty="0" err="1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razvit</a:t>
            </a:r>
            <a:r>
              <a:rPr lang="it-IT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err="1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</a:t>
            </a:r>
            <a:r>
              <a:rPr lang="it-IT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it-IT" sz="2400" dirty="0" err="1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nastavni</a:t>
            </a:r>
            <a:r>
              <a:rPr lang="it-IT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err="1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materijali</a:t>
            </a:r>
            <a:r>
              <a:rPr lang="it-IT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sz="2400" dirty="0" err="1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priručnici</a:t>
            </a:r>
            <a:r>
              <a:rPr lang="it-IT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za </a:t>
            </a:r>
            <a:r>
              <a:rPr lang="it-IT" sz="2400" dirty="0" err="1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nastavnike</a:t>
            </a:r>
            <a:r>
              <a:rPr lang="it-IT" sz="2400" dirty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it-IT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mentore</a:t>
            </a:r>
            <a:endParaRPr lang="hr-HR" sz="2400" dirty="0" smtClean="0">
              <a:solidFill>
                <a:srgbClr val="003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400" dirty="0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škole će se opremiti sukladno novim strukovnim </a:t>
            </a:r>
            <a:r>
              <a:rPr lang="hr-HR" sz="2400" dirty="0" err="1" smtClean="0">
                <a:solidFill>
                  <a:srgbClr val="0032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kurikulumima</a:t>
            </a:r>
            <a:endParaRPr lang="hr-HR" sz="2400" dirty="0">
              <a:solidFill>
                <a:srgbClr val="0032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7</a:t>
            </a:fld>
            <a:endParaRPr lang="hr-HR" altLang="sr-Latn-RS"/>
          </a:p>
        </p:txBody>
      </p:sp>
      <p:pic>
        <p:nvPicPr>
          <p:cNvPr id="5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0825" y="0"/>
            <a:ext cx="2543175" cy="105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33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2500" b="1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hr-HR" sz="2500" b="1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hr-HR" sz="3200" b="1" dirty="0" smtClean="0">
                <a:solidFill>
                  <a:srgbClr val="C0504D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Projektni partneri</a:t>
            </a:r>
            <a:endParaRPr lang="hr-HR" sz="3200" b="1" dirty="0">
              <a:solidFill>
                <a:srgbClr val="C0504D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8</a:t>
            </a:fld>
            <a:endParaRPr lang="hr-HR" altLang="sr-Latn-R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hr-HR" sz="3300" b="1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ASOO, AZOO, HGK, HOK </a:t>
            </a:r>
          </a:p>
          <a:p>
            <a:pPr algn="just"/>
            <a:r>
              <a:rPr lang="hr-HR" sz="2800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hr-HR" sz="2800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razvoju i </a:t>
            </a:r>
            <a:r>
              <a:rPr lang="hr-HR" sz="2800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eksperimentalnoj </a:t>
            </a:r>
            <a:r>
              <a:rPr lang="hr-HR" sz="2800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provedbi programa usavršavanja nastavnika i mentora </a:t>
            </a:r>
            <a:r>
              <a:rPr lang="hr-HR" sz="2800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kod </a:t>
            </a:r>
            <a:r>
              <a:rPr lang="hr-HR" sz="2800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poslodavaca</a:t>
            </a:r>
          </a:p>
          <a:p>
            <a:pPr marL="0" lvl="0" indent="0" algn="just">
              <a:buNone/>
            </a:pPr>
            <a:endParaRPr lang="hr-HR" sz="3300" dirty="0">
              <a:solidFill>
                <a:srgbClr val="1E477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hr-HR" sz="3300" b="1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MINGO, HUP </a:t>
            </a:r>
          </a:p>
          <a:p>
            <a:pPr algn="just"/>
            <a:r>
              <a:rPr lang="hr-HR" sz="2600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hr-HR" sz="2600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izgradnji kapaciteta strukovnih škola</a:t>
            </a:r>
          </a:p>
          <a:p>
            <a:pPr marL="0" lvl="0" indent="0" algn="just">
              <a:buNone/>
            </a:pPr>
            <a:endParaRPr lang="hr-HR" sz="3300" dirty="0">
              <a:solidFill>
                <a:srgbClr val="1E477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hr-HR" sz="3300" b="1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MRMS, HZZ </a:t>
            </a:r>
            <a:r>
              <a:rPr lang="hr-HR" sz="3300" b="1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HGK, HOK, </a:t>
            </a:r>
            <a:r>
              <a:rPr lang="hr-HR" sz="3300" b="1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HUP</a:t>
            </a:r>
          </a:p>
          <a:p>
            <a:pPr algn="just"/>
            <a:r>
              <a:rPr lang="hr-HR" sz="2600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hr-HR" sz="2600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izražavanju potreba poslodavaca</a:t>
            </a:r>
            <a:endParaRPr lang="hr-HR" sz="2600" b="1" dirty="0">
              <a:solidFill>
                <a:srgbClr val="1E477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r-HR" dirty="0"/>
          </a:p>
        </p:txBody>
      </p:sp>
      <p:pic>
        <p:nvPicPr>
          <p:cNvPr id="7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0825" y="4655344"/>
            <a:ext cx="2543175" cy="105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72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2500" b="1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hr-HR" sz="2500" b="1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hr-HR" sz="3200" b="1" dirty="0" smtClean="0">
                <a:solidFill>
                  <a:srgbClr val="C0504D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Projektni partneri</a:t>
            </a:r>
            <a:endParaRPr lang="hr-HR" sz="3200" b="1" dirty="0">
              <a:solidFill>
                <a:srgbClr val="C0504D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9</a:t>
            </a:fld>
            <a:endParaRPr lang="hr-HR" altLang="sr-Latn-R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None/>
            </a:pPr>
            <a:endParaRPr lang="hr-HR" sz="3300" b="1" dirty="0" smtClean="0">
              <a:solidFill>
                <a:srgbClr val="1E477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hr-HR" sz="3300" b="1" dirty="0" smtClean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Švicarski </a:t>
            </a:r>
            <a:r>
              <a:rPr lang="hr-HR" sz="3300" b="1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federalni institut za strukovno obrazovanje (SFIVET)</a:t>
            </a:r>
          </a:p>
          <a:p>
            <a:pPr marL="0" lvl="0" indent="0" algn="just">
              <a:buNone/>
            </a:pPr>
            <a:endParaRPr lang="hr-HR" sz="3300" b="1" dirty="0">
              <a:solidFill>
                <a:srgbClr val="1E477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hr-HR" sz="3300" b="1" dirty="0">
                <a:solidFill>
                  <a:srgbClr val="1E4778"/>
                </a:solidFill>
                <a:latin typeface="Times New Roman" pitchFamily="18" charset="0"/>
                <a:cs typeface="Times New Roman" pitchFamily="18" charset="0"/>
              </a:rPr>
              <a:t>Švicarska agencija za razvoj i suradnju (SDC)</a:t>
            </a:r>
          </a:p>
          <a:p>
            <a:endParaRPr lang="hr-HR" dirty="0"/>
          </a:p>
        </p:txBody>
      </p:sp>
      <p:pic>
        <p:nvPicPr>
          <p:cNvPr id="7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4177" y="5251450"/>
            <a:ext cx="2543175" cy="105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09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10</a:t>
            </a:fld>
            <a:endParaRPr lang="hr-HR" altLang="sr-Latn-RS"/>
          </a:p>
        </p:txBody>
      </p:sp>
      <p:pic>
        <p:nvPicPr>
          <p:cNvPr id="7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6783" y="5664200"/>
            <a:ext cx="2543175" cy="1057275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6841" y="1279360"/>
            <a:ext cx="8229600" cy="507699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r-HR" sz="3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Provedene aktivnosti</a:t>
            </a:r>
          </a:p>
          <a:p>
            <a:pPr marL="0" indent="0">
              <a:buNone/>
            </a:pPr>
            <a:endParaRPr lang="hr-HR" sz="28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31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provedena je analiza </a:t>
            </a:r>
            <a:r>
              <a:rPr lang="hr-HR" sz="31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tržišta rada i </a:t>
            </a:r>
            <a:r>
              <a:rPr lang="hr-HR" sz="31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razvijen je Profil </a:t>
            </a:r>
            <a:r>
              <a:rPr lang="hr-HR" sz="31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sektora Osobne, usluge zaštite i druge </a:t>
            </a:r>
            <a:r>
              <a:rPr lang="hr-HR" sz="31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usluge</a:t>
            </a:r>
          </a:p>
          <a:p>
            <a:pPr algn="just"/>
            <a:endParaRPr lang="hr-HR" sz="2800" b="1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31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razvijeni su </a:t>
            </a:r>
            <a:r>
              <a:rPr lang="hr-HR" sz="31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SZ, SK </a:t>
            </a:r>
            <a:r>
              <a:rPr lang="hr-HR" sz="31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sz="31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strukovni </a:t>
            </a:r>
            <a:r>
              <a:rPr lang="hr-HR" sz="3100" b="1" dirty="0" err="1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kurikulumi</a:t>
            </a:r>
            <a:r>
              <a:rPr lang="hr-HR" sz="31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 kvalifikacije</a:t>
            </a:r>
            <a:r>
              <a:rPr lang="hr-HR" sz="31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1"/>
            <a:r>
              <a:rPr lang="hr-HR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dimnjačar, staklar i soboslikar ličilac dekorater (razina 4.1 HKO-a) </a:t>
            </a:r>
          </a:p>
          <a:p>
            <a:pPr lvl="1"/>
            <a:r>
              <a:rPr lang="hr-HR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r-HR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ozmetičar, frizer i </a:t>
            </a:r>
            <a:r>
              <a:rPr lang="hr-HR" dirty="0" err="1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intermedisjki</a:t>
            </a:r>
            <a:r>
              <a:rPr lang="hr-HR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fotograf (razina </a:t>
            </a:r>
            <a:r>
              <a:rPr lang="hr-HR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 </a:t>
            </a:r>
            <a:r>
              <a:rPr lang="hr-HR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HKO-a)</a:t>
            </a:r>
          </a:p>
          <a:p>
            <a:pPr lvl="1" algn="just"/>
            <a:r>
              <a:rPr lang="hr-HR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školskoj godini 2018./2019</a:t>
            </a:r>
            <a:r>
              <a:rPr lang="hr-HR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započela je eksperimentalna </a:t>
            </a:r>
            <a:r>
              <a:rPr lang="hr-HR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provedba strukovnih kurikuluma </a:t>
            </a:r>
            <a:r>
              <a:rPr lang="hr-HR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dimnjačar, staklar i kozmetičar </a:t>
            </a:r>
            <a:endParaRPr lang="hr-HR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r-HR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r-H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r-HR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37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11</a:t>
            </a:fld>
            <a:endParaRPr lang="hr-HR" altLang="sr-Latn-RS"/>
          </a:p>
        </p:txBody>
      </p:sp>
      <p:pic>
        <p:nvPicPr>
          <p:cNvPr id="7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6783" y="5664200"/>
            <a:ext cx="2543175" cy="1057275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r-HR" sz="26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hr-HR" sz="26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držani su </a:t>
            </a:r>
            <a:r>
              <a:rPr lang="hr-HR" sz="26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sastanci </a:t>
            </a:r>
            <a:r>
              <a:rPr lang="hr-HR" sz="26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dionicima </a:t>
            </a:r>
            <a:r>
              <a:rPr lang="hr-HR" sz="26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vezani uz podizanje svijesti o važnosti strukovnog obrazovanja </a:t>
            </a:r>
            <a:endParaRPr lang="hr-HR" sz="26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r-HR" sz="26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6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provedeno je </a:t>
            </a:r>
            <a:r>
              <a:rPr lang="hr-HR" sz="26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stručno usavršavanje nastavnika i mentora </a:t>
            </a:r>
            <a:r>
              <a:rPr lang="hr-HR" sz="26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 poslodavaca </a:t>
            </a:r>
            <a:r>
              <a:rPr lang="hr-HR" sz="26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kvalifikacije </a:t>
            </a:r>
            <a:r>
              <a:rPr lang="hr-HR" sz="26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dimnjačar, kozmetičar i </a:t>
            </a:r>
            <a:r>
              <a:rPr lang="hr-HR" sz="26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staklar (5 radionica)</a:t>
            </a:r>
          </a:p>
          <a:p>
            <a:pPr marL="0" indent="0" algn="just">
              <a:buNone/>
            </a:pPr>
            <a:endParaRPr lang="hr-HR" sz="26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6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r-HR" sz="26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rovedena </a:t>
            </a:r>
            <a:r>
              <a:rPr lang="hr-HR" sz="26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hr-HR" sz="26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hr-HR" sz="26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promocija projekta </a:t>
            </a:r>
            <a:r>
              <a:rPr lang="hr-HR" sz="26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5 događanja</a:t>
            </a:r>
          </a:p>
          <a:p>
            <a:pPr algn="just"/>
            <a:endParaRPr lang="hr-HR" sz="26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629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12</a:t>
            </a:fld>
            <a:endParaRPr lang="hr-HR" altLang="sr-Latn-RS"/>
          </a:p>
        </p:txBody>
      </p:sp>
      <p:pic>
        <p:nvPicPr>
          <p:cNvPr id="7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6783" y="5664200"/>
            <a:ext cx="2543175" cy="1057275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33284"/>
            <a:ext cx="8229600" cy="54230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r-HR" sz="3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Aktivnosti koje slijede</a:t>
            </a:r>
          </a:p>
          <a:p>
            <a:pPr marL="0" indent="0">
              <a:buNone/>
            </a:pPr>
            <a:endParaRPr lang="hr-HR" sz="28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školskoj godini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2019./2020. </a:t>
            </a:r>
            <a:r>
              <a:rPr lang="hr-HR" sz="28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nastavlja se eksperimentalna </a:t>
            </a:r>
            <a:r>
              <a:rPr lang="hr-HR" sz="28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provedba</a:t>
            </a:r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strukovnih kurikuluma dimnjačar, staklar i kozmetičar </a:t>
            </a:r>
            <a:endParaRPr lang="hr-HR" sz="28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r-HR" sz="28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školskoj godini 2019./2020. </a:t>
            </a:r>
            <a:r>
              <a:rPr lang="hr-HR" sz="28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započinje eksperimentalna </a:t>
            </a:r>
            <a:r>
              <a:rPr lang="hr-HR" sz="28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provedba </a:t>
            </a:r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strukovnih kurikuluma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frizer, </a:t>
            </a:r>
            <a:r>
              <a:rPr lang="hr-HR" sz="2800" dirty="0" err="1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intermedijski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fotograf i soboslikar ličilac dekorater</a:t>
            </a:r>
          </a:p>
          <a:p>
            <a:pPr algn="just"/>
            <a:endParaRPr lang="hr-HR" sz="28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raćenje i evaluacija </a:t>
            </a:r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strukovnih kurikuluma u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odabranim školama</a:t>
            </a:r>
          </a:p>
          <a:p>
            <a:pPr algn="just"/>
            <a:endParaRPr lang="hr-HR" sz="28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nastavlja se provedba </a:t>
            </a:r>
            <a:r>
              <a:rPr lang="hr-HR" sz="28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stručnog usavršavanja nastavnika i mentora kod poslodavaca </a:t>
            </a:r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svih 6 kvalifikacija</a:t>
            </a:r>
          </a:p>
          <a:p>
            <a:pPr marL="0" indent="0" algn="just">
              <a:buNone/>
            </a:pPr>
            <a:endParaRPr lang="hr-HR" sz="2800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r-HR" sz="2800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r-HR" sz="3100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r-HR" sz="3100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sz="2800" b="1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hr-HR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r-H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hr-HR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5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13</a:t>
            </a:fld>
            <a:endParaRPr lang="hr-HR" altLang="sr-Latn-RS"/>
          </a:p>
        </p:txBody>
      </p:sp>
      <p:pic>
        <p:nvPicPr>
          <p:cNvPr id="7" name="Picture 1" descr="C:\Users\oremusi\AppData\Local\Temp\logo sli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0825" y="-985"/>
            <a:ext cx="2543175" cy="1057275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56290"/>
            <a:ext cx="8229600" cy="530006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hr-HR" sz="2800" b="1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azvijat će se </a:t>
            </a:r>
            <a:r>
              <a:rPr lang="hr-HR" sz="28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didaktički priručnici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nastavnike i mentore kod poslodavca</a:t>
            </a:r>
          </a:p>
          <a:p>
            <a:pPr algn="just"/>
            <a:endParaRPr lang="hr-HR" sz="2800" b="1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b="1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hr-HR" sz="28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premat će se strukovne škole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koje su u eksperimentu u </a:t>
            </a:r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skladu s potrebama razvijenih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strukovnih kurikuluma </a:t>
            </a:r>
          </a:p>
          <a:p>
            <a:pPr algn="just"/>
            <a:endParaRPr lang="hr-HR" sz="2800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b="1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analizirat će se mehanizmi </a:t>
            </a:r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koji pokreću i ograničavaju poslodavce da se uključe u program učenja temeljenog na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radu</a:t>
            </a:r>
          </a:p>
          <a:p>
            <a:pPr algn="just"/>
            <a:endParaRPr lang="hr-HR" sz="2800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astavit će se promocija </a:t>
            </a:r>
            <a:r>
              <a:rPr lang="hr-HR" sz="2800" dirty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projekta </a:t>
            </a:r>
            <a:r>
              <a:rPr lang="hr-HR" sz="2800" dirty="0" smtClean="0">
                <a:solidFill>
                  <a:srgbClr val="1E47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kontinuirano</a:t>
            </a:r>
          </a:p>
          <a:p>
            <a:pPr marL="0" indent="0" algn="just">
              <a:buNone/>
            </a:pPr>
            <a:endParaRPr lang="hr-HR" sz="2800" b="1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r-HR" sz="3100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r-HR" sz="3100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sz="2800" b="1" dirty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hr-HR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r-H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hr-HR" dirty="0" smtClean="0">
              <a:solidFill>
                <a:srgbClr val="1E47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15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14</a:t>
            </a:fld>
            <a:endParaRPr lang="hr-HR" alt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0" y="4441190"/>
            <a:ext cx="1475950" cy="1915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210" y="1579880"/>
            <a:ext cx="3070860" cy="20472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3982">
            <a:off x="5638027" y="4174237"/>
            <a:ext cx="3037840" cy="202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1" y="1512093"/>
            <a:ext cx="2910418" cy="21828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272">
            <a:off x="1371443" y="4231023"/>
            <a:ext cx="2564358" cy="17945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553">
            <a:off x="3459211" y="2060023"/>
            <a:ext cx="2668755" cy="17783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286">
            <a:off x="3301824" y="3992497"/>
            <a:ext cx="2477937" cy="13938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13987" y="2418658"/>
            <a:ext cx="4912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NA PAŽNJI!</a:t>
            </a:r>
            <a:endParaRPr lang="hr-H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049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2644</TotalTime>
  <Words>569</Words>
  <Application>Microsoft Office PowerPoint</Application>
  <PresentationFormat>On-screen Show (4:3)</PresentationFormat>
  <Paragraphs>121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Book Antiqua</vt:lpstr>
      <vt:lpstr>Calibri</vt:lpstr>
      <vt:lpstr>Tahoma</vt:lpstr>
      <vt:lpstr>Times New Roman</vt:lpstr>
      <vt:lpstr>Office Theme</vt:lpstr>
      <vt:lpstr>PowerPoint Presentation</vt:lpstr>
      <vt:lpstr>PowerPoint Presentation</vt:lpstr>
      <vt:lpstr> Financiranje</vt:lpstr>
      <vt:lpstr>PowerPoint Presentation</vt:lpstr>
      <vt:lpstr>PowerPoint Presentation</vt:lpstr>
      <vt:lpstr>1. ishod: Strukovni kurikulumi odražavaju potrebe tržišta rada </vt:lpstr>
      <vt:lpstr>2. ishod: Nastavnici i mentori kod poslodavca osposobljeni su za aktivno sudjelovanje u projektiranju, provedbi i kontinuiranom poboljšanju učenja temeljenog na radu</vt:lpstr>
      <vt:lpstr> Projektni partneri</vt:lpstr>
      <vt:lpstr> Projektni partneri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MZT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Ivana Fain</dc:creator>
  <cp:lastModifiedBy>hd</cp:lastModifiedBy>
  <cp:revision>256</cp:revision>
  <cp:lastPrinted>2016-12-04T18:17:37Z</cp:lastPrinted>
  <dcterms:created xsi:type="dcterms:W3CDTF">2004-06-15T07:55:20Z</dcterms:created>
  <dcterms:modified xsi:type="dcterms:W3CDTF">2019-04-06T11:24:37Z</dcterms:modified>
</cp:coreProperties>
</file>