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58712-EDF7-454A-ACAF-D6E716247419}" type="datetimeFigureOut">
              <a:rPr lang="hr-HR" smtClean="0"/>
              <a:t>9.1.2019.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9C12AF-B4AE-4834-8F99-1E5BD8F507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961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hr-HR" dirty="0" smtClean="0"/>
              <a:t>s jezičnoga i stručno-metodičkoga gledišta</a:t>
            </a:r>
          </a:p>
          <a:p>
            <a:pPr marL="171450" indent="-171450">
              <a:buFontTx/>
              <a:buChar char="-"/>
            </a:pPr>
            <a:r>
              <a:rPr lang="hr-HR" dirty="0" smtClean="0"/>
              <a:t>stručno-metodičko gledište: pristupnik mora pokazati svoju stručnost na području kemije i njezine primjene u nastavnom procesu 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9C12AF-B4AE-4834-8F99-1E5BD8F50708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93337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9C8-21B2-4BB4-90EA-0EC66F33C665}" type="datetimeFigureOut">
              <a:rPr lang="hr-HR" smtClean="0"/>
              <a:t>9.1.2019.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934-9305-4859-B1BC-A9588D99C06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667247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9C8-21B2-4BB4-90EA-0EC66F33C665}" type="datetimeFigureOut">
              <a:rPr lang="hr-HR" smtClean="0"/>
              <a:t>9.1.2019.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934-9305-4859-B1BC-A9588D99C06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8693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9C8-21B2-4BB4-90EA-0EC66F33C665}" type="datetimeFigureOut">
              <a:rPr lang="hr-HR" smtClean="0"/>
              <a:t>9.1.2019.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934-9305-4859-B1BC-A9588D99C06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014996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9C8-21B2-4BB4-90EA-0EC66F33C665}" type="datetimeFigureOut">
              <a:rPr lang="hr-HR" smtClean="0"/>
              <a:t>9.1.2019.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934-9305-4859-B1BC-A9588D99C06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37988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9C8-21B2-4BB4-90EA-0EC66F33C665}" type="datetimeFigureOut">
              <a:rPr lang="hr-HR" smtClean="0"/>
              <a:t>9.1.2019.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934-9305-4859-B1BC-A9588D99C06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29984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9C8-21B2-4BB4-90EA-0EC66F33C665}" type="datetimeFigureOut">
              <a:rPr lang="hr-HR" smtClean="0"/>
              <a:t>9.1.2019.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934-9305-4859-B1BC-A9588D99C06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71397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9C8-21B2-4BB4-90EA-0EC66F33C665}" type="datetimeFigureOut">
              <a:rPr lang="hr-HR" smtClean="0"/>
              <a:t>9.1.2019.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934-9305-4859-B1BC-A9588D99C06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86261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9C8-21B2-4BB4-90EA-0EC66F33C665}" type="datetimeFigureOut">
              <a:rPr lang="hr-HR" smtClean="0"/>
              <a:t>9.1.2019.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934-9305-4859-B1BC-A9588D99C06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62107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9C8-21B2-4BB4-90EA-0EC66F33C665}" type="datetimeFigureOut">
              <a:rPr lang="hr-HR" smtClean="0"/>
              <a:t>9.1.2019.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934-9305-4859-B1BC-A9588D99C06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89007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9C8-21B2-4BB4-90EA-0EC66F33C665}" type="datetimeFigureOut">
              <a:rPr lang="hr-HR" smtClean="0"/>
              <a:t>9.1.2019.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934-9305-4859-B1BC-A9588D99C06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9579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9C8-21B2-4BB4-90EA-0EC66F33C665}" type="datetimeFigureOut">
              <a:rPr lang="hr-HR" smtClean="0"/>
              <a:t>9.1.2019.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934-9305-4859-B1BC-A9588D99C06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47430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ED9C8-21B2-4BB4-90EA-0EC66F33C665}" type="datetimeFigureOut">
              <a:rPr lang="hr-HR" smtClean="0"/>
              <a:t>9.1.2019.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BD934-9305-4859-B1BC-A9588D99C06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28029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6718" y="263047"/>
            <a:ext cx="10343790" cy="1977645"/>
          </a:xfrm>
        </p:spPr>
        <p:txBody>
          <a:bodyPr>
            <a:normAutofit fontScale="90000"/>
          </a:bodyPr>
          <a:lstStyle/>
          <a:p>
            <a:r>
              <a:rPr lang="hr-HR" sz="8000" b="1" dirty="0" smtClean="0"/>
              <a:t/>
            </a:r>
            <a:br>
              <a:rPr lang="hr-HR" sz="8000" b="1" dirty="0" smtClean="0"/>
            </a:br>
            <a:r>
              <a:rPr lang="hr-HR" sz="8000" b="1" dirty="0"/>
              <a:t/>
            </a:r>
            <a:br>
              <a:rPr lang="hr-HR" sz="8000" b="1" dirty="0"/>
            </a:br>
            <a:r>
              <a:rPr lang="hr-HR" sz="8000" b="1" dirty="0" smtClean="0"/>
              <a:t/>
            </a:r>
            <a:br>
              <a:rPr lang="hr-HR" sz="8000" b="1" dirty="0" smtClean="0"/>
            </a:br>
            <a:r>
              <a:rPr lang="hr-HR" sz="6700" b="1" dirty="0" smtClean="0">
                <a:solidFill>
                  <a:srgbClr val="0000FF"/>
                </a:solidFill>
              </a:rPr>
              <a:t>PISANI RAD </a:t>
            </a:r>
            <a:r>
              <a:rPr lang="hr-HR" b="1" dirty="0" smtClean="0">
                <a:solidFill>
                  <a:srgbClr val="0000FF"/>
                </a:solidFill>
              </a:rPr>
              <a:t>NA STRUČNOME ISPITU IZ NASTAVOG PREDMETA KEMIJA</a:t>
            </a:r>
            <a:endParaRPr lang="hr-HR" b="1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8723" y="3122140"/>
            <a:ext cx="11201203" cy="3466549"/>
          </a:xfrm>
        </p:spPr>
        <p:txBody>
          <a:bodyPr>
            <a:normAutofit fontScale="92500" lnSpcReduction="10000"/>
          </a:bodyPr>
          <a:lstStyle/>
          <a:p>
            <a:pPr algn="l"/>
            <a:endParaRPr lang="hr-HR" dirty="0" smtClean="0"/>
          </a:p>
          <a:p>
            <a:pPr algn="l"/>
            <a:r>
              <a:rPr lang="hr-HR" sz="5400" b="1" i="1" dirty="0" smtClean="0">
                <a:solidFill>
                  <a:srgbClr val="0070C0"/>
                </a:solidFill>
              </a:rPr>
              <a:t>Čovjek se po besjedi pozna.</a:t>
            </a:r>
          </a:p>
          <a:p>
            <a:pPr algn="l"/>
            <a:r>
              <a:rPr lang="hr-HR" b="1" i="1" dirty="0">
                <a:solidFill>
                  <a:srgbClr val="00B0F0"/>
                </a:solidFill>
              </a:rPr>
              <a:t> </a:t>
            </a:r>
            <a:r>
              <a:rPr lang="hr-HR" b="1" i="1" dirty="0" smtClean="0">
                <a:solidFill>
                  <a:srgbClr val="00B0F0"/>
                </a:solidFill>
              </a:rPr>
              <a:t>                          </a:t>
            </a:r>
          </a:p>
          <a:p>
            <a:pPr algn="l"/>
            <a:endParaRPr lang="hr-HR" b="1" i="1" dirty="0">
              <a:solidFill>
                <a:srgbClr val="00B0F0"/>
              </a:solidFill>
            </a:endParaRPr>
          </a:p>
          <a:p>
            <a:pPr algn="l"/>
            <a:endParaRPr lang="hr-HR" b="1" i="1" dirty="0" smtClean="0">
              <a:solidFill>
                <a:srgbClr val="00B0F0"/>
              </a:solidFill>
            </a:endParaRPr>
          </a:p>
          <a:p>
            <a:pPr algn="r"/>
            <a:r>
              <a:rPr lang="hr-HR" sz="3500" b="1" dirty="0" smtClean="0">
                <a:solidFill>
                  <a:srgbClr val="7030A0"/>
                </a:solidFill>
              </a:rPr>
              <a:t>Meri </a:t>
            </a:r>
            <a:r>
              <a:rPr lang="hr-HR" sz="3500" b="1" dirty="0" err="1" smtClean="0">
                <a:solidFill>
                  <a:srgbClr val="7030A0"/>
                </a:solidFill>
              </a:rPr>
              <a:t>Farac</a:t>
            </a:r>
            <a:r>
              <a:rPr lang="hr-HR" sz="3500" b="1" dirty="0" smtClean="0">
                <a:solidFill>
                  <a:srgbClr val="7030A0"/>
                </a:solidFill>
              </a:rPr>
              <a:t> </a:t>
            </a:r>
            <a:r>
              <a:rPr lang="hr-HR" sz="3500" b="1" dirty="0" err="1" smtClean="0">
                <a:solidFill>
                  <a:srgbClr val="7030A0"/>
                </a:solidFill>
              </a:rPr>
              <a:t>Jemrić</a:t>
            </a:r>
            <a:r>
              <a:rPr lang="hr-HR" sz="3500" b="1" dirty="0" smtClean="0">
                <a:solidFill>
                  <a:srgbClr val="7030A0"/>
                </a:solidFill>
              </a:rPr>
              <a:t>, profesor hrvatskoga jezika i književnosti</a:t>
            </a:r>
          </a:p>
          <a:p>
            <a:pPr algn="r"/>
            <a:r>
              <a:rPr lang="hr-HR" sz="3500" b="1" dirty="0" smtClean="0">
                <a:solidFill>
                  <a:srgbClr val="7030A0"/>
                </a:solidFill>
              </a:rPr>
              <a:t>OŠ Rudeš, Zagreb</a:t>
            </a:r>
            <a:endParaRPr lang="hr-HR" sz="3500" b="1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3325" y="2921986"/>
            <a:ext cx="2228850" cy="2047875"/>
          </a:xfrm>
          <a:prstGeom prst="rect">
            <a:avLst/>
          </a:prstGeom>
          <a:solidFill>
            <a:srgbClr val="00B050"/>
          </a:solidFill>
          <a:ln w="1905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65989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6" y="310063"/>
            <a:ext cx="5990710" cy="793808"/>
          </a:xfrm>
        </p:spPr>
        <p:txBody>
          <a:bodyPr>
            <a:normAutofit/>
          </a:bodyPr>
          <a:lstStyle/>
          <a:p>
            <a:r>
              <a:rPr lang="hr-HR" b="1" dirty="0" smtClean="0">
                <a:solidFill>
                  <a:srgbClr val="0000FF"/>
                </a:solidFill>
              </a:rPr>
              <a:t>SADRŽAJ PREDAVANJA</a:t>
            </a:r>
            <a:endParaRPr lang="hr-HR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032" y="1178011"/>
            <a:ext cx="10944350" cy="509922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dirty="0" smtClean="0">
                <a:solidFill>
                  <a:srgbClr val="7030A0"/>
                </a:solidFill>
              </a:rPr>
              <a:t> </a:t>
            </a:r>
            <a:r>
              <a:rPr lang="hr-HR" sz="4000" dirty="0" smtClean="0">
                <a:solidFill>
                  <a:srgbClr val="7030A0"/>
                </a:solidFill>
              </a:rPr>
              <a:t>Svrha pisanja rada (stručno-metodički esej)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4000" dirty="0" smtClean="0">
                <a:solidFill>
                  <a:srgbClr val="7030A0"/>
                </a:solidFill>
              </a:rPr>
              <a:t>Obilježja raspravljačkoga teksta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4000" dirty="0" smtClean="0">
                <a:solidFill>
                  <a:srgbClr val="7030A0"/>
                </a:solidFill>
              </a:rPr>
              <a:t>Jezično-komunikacijske kompetencije – što se vrednuje: sadržaj, kompozicija, stil i rječnik, jezična norma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4000" dirty="0" smtClean="0">
                <a:solidFill>
                  <a:srgbClr val="7030A0"/>
                </a:solidFill>
              </a:rPr>
              <a:t>Najčešće pogreške i refleksije o dosadašnjim radovima pristupnika</a:t>
            </a:r>
            <a:endParaRPr lang="hr-HR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91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747" y="367728"/>
            <a:ext cx="7101016" cy="793808"/>
          </a:xfrm>
        </p:spPr>
        <p:txBody>
          <a:bodyPr>
            <a:noAutofit/>
          </a:bodyPr>
          <a:lstStyle/>
          <a:p>
            <a:r>
              <a:rPr lang="hr-HR" b="1" dirty="0" smtClean="0">
                <a:solidFill>
                  <a:srgbClr val="0000FF"/>
                </a:solidFill>
              </a:rPr>
              <a:t>SVRHA PISANJA RADA</a:t>
            </a:r>
            <a:br>
              <a:rPr lang="hr-HR" b="1" dirty="0" smtClean="0">
                <a:solidFill>
                  <a:srgbClr val="0000FF"/>
                </a:solidFill>
              </a:rPr>
            </a:br>
            <a:r>
              <a:rPr lang="hr-HR" b="1" dirty="0" smtClean="0">
                <a:solidFill>
                  <a:srgbClr val="0000FF"/>
                </a:solidFill>
              </a:rPr>
              <a:t>(OČEKIVANJA)</a:t>
            </a:r>
            <a:endParaRPr lang="hr-HR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709" y="1359244"/>
            <a:ext cx="8929816" cy="5346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4000" dirty="0" smtClean="0">
                <a:solidFill>
                  <a:srgbClr val="7030A0"/>
                </a:solidFill>
              </a:rPr>
              <a:t>- pokazati razumijevanje i problematizaciju teme, sposobnost postavljanja teza i njihova argumentacija na temelju literature i primjera iz vlastite prakse</a:t>
            </a:r>
          </a:p>
          <a:p>
            <a:pPr marL="0" indent="0">
              <a:buNone/>
            </a:pPr>
            <a:r>
              <a:rPr lang="hr-HR" sz="4000" dirty="0" smtClean="0">
                <a:solidFill>
                  <a:srgbClr val="7030A0"/>
                </a:solidFill>
              </a:rPr>
              <a:t>- sposobnost oblikovanja vezanoga teksta (cjelovit, sadržajno i </a:t>
            </a:r>
            <a:r>
              <a:rPr lang="hr-HR" sz="4000" dirty="0" err="1" smtClean="0">
                <a:solidFill>
                  <a:srgbClr val="7030A0"/>
                </a:solidFill>
              </a:rPr>
              <a:t>smisaono</a:t>
            </a:r>
            <a:r>
              <a:rPr lang="hr-HR" sz="4000" dirty="0" smtClean="0">
                <a:solidFill>
                  <a:srgbClr val="7030A0"/>
                </a:solidFill>
              </a:rPr>
              <a:t> povezan tekst)</a:t>
            </a:r>
          </a:p>
          <a:p>
            <a:pPr marL="0" indent="0">
              <a:buNone/>
            </a:pPr>
            <a:r>
              <a:rPr lang="hr-HR" sz="4000" dirty="0" smtClean="0">
                <a:solidFill>
                  <a:srgbClr val="7030A0"/>
                </a:solidFill>
              </a:rPr>
              <a:t>- primjena normi hrvatskoga standardnog jezika</a:t>
            </a:r>
            <a:endParaRPr lang="hr-HR" sz="4000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6294" y="301825"/>
            <a:ext cx="2267909" cy="2085013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71019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7310" y="318299"/>
            <a:ext cx="8824527" cy="727905"/>
          </a:xfrm>
        </p:spPr>
        <p:txBody>
          <a:bodyPr>
            <a:noAutofit/>
          </a:bodyPr>
          <a:lstStyle/>
          <a:p>
            <a:r>
              <a:rPr lang="hr-HR" b="1" dirty="0" smtClean="0">
                <a:solidFill>
                  <a:srgbClr val="0000FF"/>
                </a:solidFill>
              </a:rPr>
              <a:t>OBILJEŽJA RASPRAVLJAČKOGA TEKSTA</a:t>
            </a:r>
            <a:endParaRPr lang="hr-HR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465" y="1161534"/>
            <a:ext cx="11623589" cy="5420497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hr-HR" sz="4000" dirty="0" smtClean="0">
                <a:solidFill>
                  <a:srgbClr val="7030A0"/>
                </a:solidFill>
              </a:rPr>
              <a:t>postavljanje teza i njihova argumentacija na temelju literature </a:t>
            </a:r>
          </a:p>
          <a:p>
            <a:pPr>
              <a:buFontTx/>
              <a:buChar char="-"/>
            </a:pPr>
            <a:endParaRPr lang="hr-HR" sz="4000" dirty="0" smtClean="0">
              <a:solidFill>
                <a:srgbClr val="7030A0"/>
              </a:solidFill>
            </a:endParaRPr>
          </a:p>
          <a:p>
            <a:pPr>
              <a:buFontTx/>
              <a:buChar char="-"/>
            </a:pPr>
            <a:r>
              <a:rPr lang="hr-HR" sz="4000" dirty="0">
                <a:solidFill>
                  <a:srgbClr val="7030A0"/>
                </a:solidFill>
              </a:rPr>
              <a:t>n</a:t>
            </a:r>
            <a:r>
              <a:rPr lang="hr-HR" sz="4000" dirty="0" smtClean="0">
                <a:solidFill>
                  <a:srgbClr val="7030A0"/>
                </a:solidFill>
              </a:rPr>
              <a:t>avođenje/citiranje literature i/ili parafraziranje</a:t>
            </a:r>
          </a:p>
          <a:p>
            <a:pPr>
              <a:buFontTx/>
              <a:buChar char="-"/>
            </a:pPr>
            <a:endParaRPr lang="hr-HR" sz="4000" dirty="0" smtClean="0">
              <a:solidFill>
                <a:srgbClr val="7030A0"/>
              </a:solidFill>
            </a:endParaRPr>
          </a:p>
          <a:p>
            <a:pPr>
              <a:buFontTx/>
              <a:buChar char="-"/>
            </a:pPr>
            <a:r>
              <a:rPr lang="hr-HR" sz="4000" dirty="0">
                <a:solidFill>
                  <a:srgbClr val="7030A0"/>
                </a:solidFill>
              </a:rPr>
              <a:t>znanstveni </a:t>
            </a:r>
            <a:r>
              <a:rPr lang="hr-HR" sz="4000" dirty="0" smtClean="0">
                <a:solidFill>
                  <a:srgbClr val="7030A0"/>
                </a:solidFill>
              </a:rPr>
              <a:t>stil, jasan način pisanja, bez uporabe suvišnih i dvosmislenih riječi</a:t>
            </a:r>
          </a:p>
        </p:txBody>
      </p:sp>
    </p:spTree>
    <p:extLst>
      <p:ext uri="{BB962C8B-B14F-4D97-AF65-F5344CB8AC3E}">
        <p14:creationId xmlns:p14="http://schemas.microsoft.com/office/powerpoint/2010/main" val="16078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073" y="260635"/>
            <a:ext cx="10772775" cy="670240"/>
          </a:xfrm>
        </p:spPr>
        <p:txBody>
          <a:bodyPr>
            <a:noAutofit/>
          </a:bodyPr>
          <a:lstStyle/>
          <a:p>
            <a:r>
              <a:rPr lang="hr-HR" b="1" dirty="0" smtClean="0">
                <a:solidFill>
                  <a:srgbClr val="0000FF"/>
                </a:solidFill>
              </a:rPr>
              <a:t>OBILJEŽJA RASPRAVLJAČKOGA TEKSTA</a:t>
            </a:r>
            <a:endParaRPr lang="hr-HR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038" y="1062680"/>
            <a:ext cx="11175009" cy="5527589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r-HR" sz="4000" dirty="0" smtClean="0">
                <a:solidFill>
                  <a:srgbClr val="7030A0"/>
                </a:solidFill>
              </a:rPr>
              <a:t> objektivan pristup, uporaba prezenta u 3. os. </a:t>
            </a:r>
            <a:r>
              <a:rPr lang="hr-HR" sz="4000" dirty="0" err="1" smtClean="0">
                <a:solidFill>
                  <a:srgbClr val="7030A0"/>
                </a:solidFill>
              </a:rPr>
              <a:t>jd</a:t>
            </a:r>
            <a:r>
              <a:rPr lang="hr-HR" sz="4000" dirty="0" smtClean="0">
                <a:solidFill>
                  <a:srgbClr val="7030A0"/>
                </a:solidFill>
              </a:rPr>
              <a:t>.</a:t>
            </a:r>
            <a:r>
              <a:rPr lang="hr-HR" sz="4000" dirty="0" smtClean="0"/>
              <a:t> </a:t>
            </a:r>
          </a:p>
          <a:p>
            <a:pPr marL="0" indent="0">
              <a:buNone/>
            </a:pPr>
            <a:r>
              <a:rPr lang="hr-HR" sz="4000" dirty="0"/>
              <a:t> </a:t>
            </a:r>
            <a:r>
              <a:rPr lang="hr-HR" sz="4000" dirty="0" smtClean="0"/>
              <a:t>   </a:t>
            </a:r>
            <a:r>
              <a:rPr lang="hr-HR" sz="4000" dirty="0" smtClean="0">
                <a:solidFill>
                  <a:srgbClr val="7030A0"/>
                </a:solidFill>
              </a:rPr>
              <a:t>(</a:t>
            </a:r>
            <a:r>
              <a:rPr lang="hr-HR" sz="4000" strike="sngStrike" dirty="0" smtClean="0">
                <a:solidFill>
                  <a:srgbClr val="C00000"/>
                </a:solidFill>
              </a:rPr>
              <a:t>Ja mislim</a:t>
            </a:r>
            <a:r>
              <a:rPr lang="hr-HR" sz="4000" dirty="0" smtClean="0">
                <a:solidFill>
                  <a:srgbClr val="7030A0"/>
                </a:solidFill>
              </a:rPr>
              <a:t>…) </a:t>
            </a:r>
          </a:p>
          <a:p>
            <a:pPr marL="0" indent="0">
              <a:buNone/>
            </a:pPr>
            <a:endParaRPr lang="hr-HR" sz="4000" dirty="0" smtClean="0"/>
          </a:p>
          <a:p>
            <a:pPr>
              <a:buFontTx/>
              <a:buChar char="-"/>
            </a:pPr>
            <a:r>
              <a:rPr lang="hr-HR" sz="4000" dirty="0" smtClean="0">
                <a:solidFill>
                  <a:srgbClr val="7030A0"/>
                </a:solidFill>
              </a:rPr>
              <a:t>uporaba </a:t>
            </a:r>
            <a:r>
              <a:rPr lang="hr-HR" sz="4000" dirty="0">
                <a:solidFill>
                  <a:srgbClr val="7030A0"/>
                </a:solidFill>
              </a:rPr>
              <a:t>stručnih riječi i izraza, izbjegavanje frazema (</a:t>
            </a:r>
            <a:r>
              <a:rPr lang="hr-HR" sz="4000" strike="sngStrike" dirty="0">
                <a:solidFill>
                  <a:srgbClr val="C00000"/>
                </a:solidFill>
              </a:rPr>
              <a:t>u najmanju ruku</a:t>
            </a:r>
            <a:r>
              <a:rPr lang="hr-HR" sz="4000" dirty="0" smtClean="0">
                <a:solidFill>
                  <a:srgbClr val="7030A0"/>
                </a:solidFill>
              </a:rPr>
              <a:t>)</a:t>
            </a:r>
          </a:p>
          <a:p>
            <a:pPr>
              <a:buFontTx/>
              <a:buChar char="-"/>
            </a:pPr>
            <a:endParaRPr lang="hr-HR" sz="4000" dirty="0"/>
          </a:p>
          <a:p>
            <a:pPr>
              <a:buFontTx/>
              <a:buChar char="-"/>
            </a:pPr>
            <a:r>
              <a:rPr lang="hr-HR" sz="4000" dirty="0">
                <a:solidFill>
                  <a:srgbClr val="7030A0"/>
                </a:solidFill>
              </a:rPr>
              <a:t>kratke i jasne rečenice, izbjegavanje dugačkih višestruko složenih rečenica i raznih ponavljanja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7921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86" y="252397"/>
            <a:ext cx="9829543" cy="1370456"/>
          </a:xfrm>
        </p:spPr>
        <p:txBody>
          <a:bodyPr>
            <a:normAutofit/>
          </a:bodyPr>
          <a:lstStyle/>
          <a:p>
            <a:r>
              <a:rPr lang="hr-HR" sz="4400" b="1" dirty="0" smtClean="0">
                <a:solidFill>
                  <a:srgbClr val="0000FF"/>
                </a:solidFill>
              </a:rPr>
              <a:t>JEZIČNO-KOMUNIKACIJSKE KOMPETENCIJE</a:t>
            </a:r>
            <a:endParaRPr lang="hr-HR" sz="44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882" y="1622853"/>
            <a:ext cx="10960824" cy="444843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r-HR" sz="4000" dirty="0">
                <a:solidFill>
                  <a:srgbClr val="7030A0"/>
                </a:solidFill>
              </a:rPr>
              <a:t>Ako vlastite misli ne razumijemo sami i ne oblikujemo ih jasno i s razumijevanjem, ne možemo očekivati da će ih razumjeti drugi, posebice učenici koji nemaju dovoljno znanja, sposobnosti i vještina da bi razumjeli sve poruke upućene njima.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3865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170" y="211209"/>
            <a:ext cx="9829544" cy="1016229"/>
          </a:xfrm>
        </p:spPr>
        <p:txBody>
          <a:bodyPr>
            <a:normAutofit/>
          </a:bodyPr>
          <a:lstStyle/>
          <a:p>
            <a:r>
              <a:rPr lang="hr-HR" sz="4400" b="1" dirty="0">
                <a:solidFill>
                  <a:srgbClr val="0000FF"/>
                </a:solidFill>
              </a:rPr>
              <a:t>JEZIČNO-KOMUNIKACIJSKE KOMPETENCIJE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795" y="1400432"/>
            <a:ext cx="11139101" cy="46708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4000" dirty="0" smtClean="0">
                <a:solidFill>
                  <a:srgbClr val="7030A0"/>
                </a:solidFill>
              </a:rPr>
              <a:t>Vrednuje se:</a:t>
            </a:r>
          </a:p>
          <a:p>
            <a:pPr>
              <a:buFontTx/>
              <a:buChar char="-"/>
            </a:pPr>
            <a:r>
              <a:rPr lang="hr-HR" sz="4000" b="1" dirty="0">
                <a:solidFill>
                  <a:srgbClr val="C00000"/>
                </a:solidFill>
              </a:rPr>
              <a:t>s</a:t>
            </a:r>
            <a:r>
              <a:rPr lang="hr-HR" sz="4000" b="1" dirty="0" smtClean="0">
                <a:solidFill>
                  <a:srgbClr val="C00000"/>
                </a:solidFill>
              </a:rPr>
              <a:t>adržaj</a:t>
            </a:r>
          </a:p>
          <a:p>
            <a:pPr>
              <a:buFontTx/>
              <a:buChar char="-"/>
            </a:pPr>
            <a:r>
              <a:rPr lang="hr-HR" sz="4000" b="1" dirty="0">
                <a:solidFill>
                  <a:srgbClr val="C00000"/>
                </a:solidFill>
              </a:rPr>
              <a:t>k</a:t>
            </a:r>
            <a:r>
              <a:rPr lang="hr-HR" sz="4000" b="1" dirty="0" smtClean="0">
                <a:solidFill>
                  <a:srgbClr val="C00000"/>
                </a:solidFill>
              </a:rPr>
              <a:t>ompozicija</a:t>
            </a:r>
          </a:p>
          <a:p>
            <a:pPr>
              <a:buFontTx/>
              <a:buChar char="-"/>
            </a:pPr>
            <a:r>
              <a:rPr lang="hr-HR" sz="4000" b="1" dirty="0">
                <a:solidFill>
                  <a:srgbClr val="C00000"/>
                </a:solidFill>
              </a:rPr>
              <a:t>s</a:t>
            </a:r>
            <a:r>
              <a:rPr lang="hr-HR" sz="4000" b="1" dirty="0" smtClean="0">
                <a:solidFill>
                  <a:srgbClr val="C00000"/>
                </a:solidFill>
              </a:rPr>
              <a:t>til i rječnik</a:t>
            </a:r>
          </a:p>
          <a:p>
            <a:pPr>
              <a:buFontTx/>
              <a:buChar char="-"/>
            </a:pPr>
            <a:r>
              <a:rPr lang="hr-HR" sz="4000" b="1" dirty="0">
                <a:solidFill>
                  <a:srgbClr val="C00000"/>
                </a:solidFill>
              </a:rPr>
              <a:t>j</a:t>
            </a:r>
            <a:r>
              <a:rPr lang="hr-HR" sz="4000" b="1" dirty="0" smtClean="0">
                <a:solidFill>
                  <a:srgbClr val="C00000"/>
                </a:solidFill>
              </a:rPr>
              <a:t>ezična norma </a:t>
            </a:r>
            <a:r>
              <a:rPr lang="hr-HR" sz="4000" dirty="0" smtClean="0">
                <a:solidFill>
                  <a:srgbClr val="7030A0"/>
                </a:solidFill>
              </a:rPr>
              <a:t>(primjena pravopisnih i gramatičkih pravila).</a:t>
            </a:r>
          </a:p>
          <a:p>
            <a:pPr>
              <a:buFontTx/>
              <a:buChar char="-"/>
            </a:pPr>
            <a:endParaRPr lang="hr-HR" dirty="0" smtClean="0"/>
          </a:p>
          <a:p>
            <a:pPr>
              <a:buFontTx/>
              <a:buChar char="-"/>
            </a:pPr>
            <a:endParaRPr lang="hr-HR" dirty="0" smtClean="0"/>
          </a:p>
          <a:p>
            <a:pPr>
              <a:buFontTx/>
              <a:buChar char="-"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9497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211" y="351252"/>
            <a:ext cx="4433760" cy="802045"/>
          </a:xfrm>
        </p:spPr>
        <p:txBody>
          <a:bodyPr>
            <a:normAutofit/>
          </a:bodyPr>
          <a:lstStyle/>
          <a:p>
            <a:r>
              <a:rPr lang="hr-HR" sz="4400" b="1" dirty="0" smtClean="0">
                <a:solidFill>
                  <a:srgbClr val="0000FF"/>
                </a:solidFill>
              </a:rPr>
              <a:t>1. SADRŽAJ</a:t>
            </a:r>
            <a:endParaRPr lang="hr-HR" sz="44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5459" y="1408670"/>
            <a:ext cx="6038336" cy="5008606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hr-HR" sz="4000" dirty="0" smtClean="0">
                <a:solidFill>
                  <a:srgbClr val="7030A0"/>
                </a:solidFill>
              </a:rPr>
              <a:t>usklađen s temom</a:t>
            </a:r>
          </a:p>
          <a:p>
            <a:pPr>
              <a:buFontTx/>
              <a:buChar char="-"/>
            </a:pPr>
            <a:r>
              <a:rPr lang="hr-HR" sz="4000" dirty="0">
                <a:solidFill>
                  <a:srgbClr val="7030A0"/>
                </a:solidFill>
              </a:rPr>
              <a:t>i</a:t>
            </a:r>
            <a:r>
              <a:rPr lang="hr-HR" sz="4000" dirty="0" smtClean="0">
                <a:solidFill>
                  <a:srgbClr val="7030A0"/>
                </a:solidFill>
              </a:rPr>
              <a:t>scrpan, cjelovit, dovršen</a:t>
            </a:r>
          </a:p>
          <a:p>
            <a:pPr>
              <a:buFontTx/>
              <a:buChar char="-"/>
            </a:pPr>
            <a:r>
              <a:rPr lang="hr-HR" sz="4000" dirty="0">
                <a:solidFill>
                  <a:srgbClr val="7030A0"/>
                </a:solidFill>
              </a:rPr>
              <a:t>l</a:t>
            </a:r>
            <a:r>
              <a:rPr lang="hr-HR" sz="4000" dirty="0" smtClean="0">
                <a:solidFill>
                  <a:srgbClr val="7030A0"/>
                </a:solidFill>
              </a:rPr>
              <a:t>ogički/</a:t>
            </a:r>
            <a:r>
              <a:rPr lang="hr-HR" sz="4000" dirty="0" err="1" smtClean="0">
                <a:solidFill>
                  <a:srgbClr val="7030A0"/>
                </a:solidFill>
              </a:rPr>
              <a:t>smisaono</a:t>
            </a:r>
            <a:r>
              <a:rPr lang="hr-HR" sz="4000" dirty="0" smtClean="0">
                <a:solidFill>
                  <a:srgbClr val="7030A0"/>
                </a:solidFill>
              </a:rPr>
              <a:t> povezan</a:t>
            </a:r>
          </a:p>
          <a:p>
            <a:pPr>
              <a:buFontTx/>
              <a:buChar char="-"/>
            </a:pPr>
            <a:r>
              <a:rPr lang="hr-HR" sz="4000" dirty="0">
                <a:solidFill>
                  <a:srgbClr val="7030A0"/>
                </a:solidFill>
              </a:rPr>
              <a:t>p</a:t>
            </a:r>
            <a:r>
              <a:rPr lang="hr-HR" sz="4000" dirty="0" smtClean="0">
                <a:solidFill>
                  <a:srgbClr val="7030A0"/>
                </a:solidFill>
              </a:rPr>
              <a:t>ovezanost i cjelovitost ostvaruje se tekstnim konektorima (ipak, međutim, unatoč tomu…)</a:t>
            </a:r>
            <a:endParaRPr lang="hr-HR" sz="4000" dirty="0">
              <a:solidFill>
                <a:srgbClr val="7030A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24135" y="1682407"/>
            <a:ext cx="5181600" cy="2255279"/>
          </a:xfrm>
          <a:ln w="28575"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hr-HR" sz="3400" dirty="0" smtClean="0">
                <a:solidFill>
                  <a:srgbClr val="0000FF"/>
                </a:solidFill>
              </a:rPr>
              <a:t>Rad mora biti dug najmanje tri velike stranice rukom pisanoga teksta i ne više od četiri stranice.</a:t>
            </a:r>
            <a:endParaRPr lang="hr-HR" sz="3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9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358" y="156520"/>
            <a:ext cx="4878603" cy="716692"/>
          </a:xfrm>
        </p:spPr>
        <p:txBody>
          <a:bodyPr>
            <a:normAutofit/>
          </a:bodyPr>
          <a:lstStyle/>
          <a:p>
            <a:r>
              <a:rPr lang="hr-HR" sz="4400" b="1" dirty="0" smtClean="0">
                <a:solidFill>
                  <a:srgbClr val="0000FF"/>
                </a:solidFill>
              </a:rPr>
              <a:t>2. KOMPOZICIJA</a:t>
            </a:r>
            <a:endParaRPr lang="hr-HR" sz="44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708" y="1149178"/>
            <a:ext cx="6606746" cy="573353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r-HR" sz="3600" dirty="0" smtClean="0">
                <a:solidFill>
                  <a:srgbClr val="7030A0"/>
                </a:solidFill>
              </a:rPr>
              <a:t>tri kompozicijska dijela: uvod, razradba, zaključak</a:t>
            </a:r>
          </a:p>
          <a:p>
            <a:pPr>
              <a:buFontTx/>
              <a:buChar char="-"/>
            </a:pPr>
            <a:endParaRPr lang="hr-HR" sz="36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hr-HR" sz="3600" dirty="0" smtClean="0">
                <a:solidFill>
                  <a:srgbClr val="7030A0"/>
                </a:solidFill>
              </a:rPr>
              <a:t>- kompozicijski dijelovi moraju biti:</a:t>
            </a:r>
          </a:p>
          <a:p>
            <a:pPr marL="0" indent="0">
              <a:buNone/>
            </a:pPr>
            <a:r>
              <a:rPr lang="hr-HR" sz="3600" dirty="0">
                <a:solidFill>
                  <a:srgbClr val="7030A0"/>
                </a:solidFill>
              </a:rPr>
              <a:t> </a:t>
            </a:r>
            <a:r>
              <a:rPr lang="hr-HR" sz="3600" dirty="0" smtClean="0">
                <a:solidFill>
                  <a:srgbClr val="7030A0"/>
                </a:solidFill>
              </a:rPr>
              <a:t> a) logički povezani</a:t>
            </a:r>
          </a:p>
          <a:p>
            <a:pPr marL="0" indent="0">
              <a:buNone/>
            </a:pPr>
            <a:r>
              <a:rPr lang="hr-HR" sz="3600" dirty="0" smtClean="0">
                <a:solidFill>
                  <a:srgbClr val="7030A0"/>
                </a:solidFill>
              </a:rPr>
              <a:t>  b) proporcionalno raspoređeni</a:t>
            </a:r>
          </a:p>
          <a:p>
            <a:pPr marL="0" indent="0">
              <a:buNone/>
            </a:pPr>
            <a:r>
              <a:rPr lang="hr-HR" sz="3600" dirty="0" smtClean="0">
                <a:solidFill>
                  <a:srgbClr val="7030A0"/>
                </a:solidFill>
              </a:rPr>
              <a:t>  c) strukturirani tako da se grafički</a:t>
            </a:r>
          </a:p>
          <a:p>
            <a:pPr marL="0" indent="0">
              <a:buNone/>
            </a:pPr>
            <a:r>
              <a:rPr lang="hr-HR" sz="3600" dirty="0">
                <a:solidFill>
                  <a:srgbClr val="7030A0"/>
                </a:solidFill>
              </a:rPr>
              <a:t> </a:t>
            </a:r>
            <a:r>
              <a:rPr lang="hr-HR" sz="3600" dirty="0" smtClean="0">
                <a:solidFill>
                  <a:srgbClr val="7030A0"/>
                </a:solidFill>
              </a:rPr>
              <a:t>     prepoznaju uvučenim retkom</a:t>
            </a:r>
            <a:endParaRPr lang="hr-H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1589" y="1149178"/>
            <a:ext cx="4950941" cy="4007710"/>
          </a:xfrm>
          <a:ln w="28575">
            <a:solidFill>
              <a:srgbClr val="7030A0"/>
            </a:solidFill>
          </a:ln>
        </p:spPr>
        <p:txBody>
          <a:bodyPr>
            <a:noAutofit/>
          </a:bodyPr>
          <a:lstStyle/>
          <a:p>
            <a:r>
              <a:rPr lang="hr-HR" sz="3400" dirty="0" smtClean="0">
                <a:solidFill>
                  <a:srgbClr val="0000FF"/>
                </a:solidFill>
              </a:rPr>
              <a:t>U uvodu se navode teze ili glavna teza koje će se u razradbi argumentirati.</a:t>
            </a:r>
          </a:p>
          <a:p>
            <a:r>
              <a:rPr lang="hr-HR" sz="3400" dirty="0" smtClean="0">
                <a:solidFill>
                  <a:srgbClr val="0000FF"/>
                </a:solidFill>
              </a:rPr>
              <a:t>Zaključak je zapravo kratak sažetak rečenog s jasno naznačenom svrhom.</a:t>
            </a:r>
            <a:endParaRPr lang="hr-HR" sz="3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73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4" y="337751"/>
            <a:ext cx="10772775" cy="733168"/>
          </a:xfrm>
        </p:spPr>
        <p:txBody>
          <a:bodyPr>
            <a:normAutofit/>
          </a:bodyPr>
          <a:lstStyle/>
          <a:p>
            <a:r>
              <a:rPr lang="hr-HR" sz="4400" b="1" dirty="0" smtClean="0">
                <a:solidFill>
                  <a:srgbClr val="0000FF"/>
                </a:solidFill>
              </a:rPr>
              <a:t>3. STIL I RJEČNIK</a:t>
            </a:r>
            <a:endParaRPr lang="hr-HR" sz="44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0703" y="1235677"/>
            <a:ext cx="5436973" cy="54369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400" dirty="0" smtClean="0">
                <a:solidFill>
                  <a:srgbClr val="7030A0"/>
                </a:solidFill>
              </a:rPr>
              <a:t>- znanstveni </a:t>
            </a:r>
            <a:r>
              <a:rPr lang="hr-HR" sz="3400" dirty="0">
                <a:solidFill>
                  <a:srgbClr val="7030A0"/>
                </a:solidFill>
              </a:rPr>
              <a:t>stil, jasan način pisanja, bez uporabe suvišnih i dvosmislenih </a:t>
            </a:r>
            <a:r>
              <a:rPr lang="hr-HR" sz="3400" dirty="0" smtClean="0">
                <a:solidFill>
                  <a:srgbClr val="7030A0"/>
                </a:solidFill>
              </a:rPr>
              <a:t>riječi</a:t>
            </a:r>
          </a:p>
          <a:p>
            <a:pPr marL="0" indent="0">
              <a:buNone/>
            </a:pPr>
            <a:r>
              <a:rPr lang="hr-HR" sz="3400" dirty="0" smtClean="0">
                <a:solidFill>
                  <a:srgbClr val="7030A0"/>
                </a:solidFill>
              </a:rPr>
              <a:t>- uporaba </a:t>
            </a:r>
            <a:r>
              <a:rPr lang="hr-HR" sz="3400" dirty="0">
                <a:solidFill>
                  <a:srgbClr val="7030A0"/>
                </a:solidFill>
              </a:rPr>
              <a:t>stručnih riječi i izraza, izbjegavanje </a:t>
            </a:r>
            <a:r>
              <a:rPr lang="hr-HR" sz="3400" dirty="0" smtClean="0">
                <a:solidFill>
                  <a:srgbClr val="7030A0"/>
                </a:solidFill>
              </a:rPr>
              <a:t>frazema</a:t>
            </a:r>
          </a:p>
          <a:p>
            <a:pPr marL="0" indent="0">
              <a:buNone/>
            </a:pPr>
            <a:r>
              <a:rPr lang="hr-HR" sz="3400" dirty="0" smtClean="0">
                <a:solidFill>
                  <a:srgbClr val="7030A0"/>
                </a:solidFill>
              </a:rPr>
              <a:t>- kratke </a:t>
            </a:r>
            <a:r>
              <a:rPr lang="hr-HR" sz="3400" dirty="0">
                <a:solidFill>
                  <a:srgbClr val="7030A0"/>
                </a:solidFill>
              </a:rPr>
              <a:t>i jasne rečenice, izbjegavanje dugačkih višestruko složenih rečenica i raznih </a:t>
            </a:r>
            <a:r>
              <a:rPr lang="hr-HR" sz="3400" dirty="0" smtClean="0">
                <a:solidFill>
                  <a:srgbClr val="7030A0"/>
                </a:solidFill>
              </a:rPr>
              <a:t>ponavljanja</a:t>
            </a:r>
          </a:p>
          <a:p>
            <a:endParaRPr lang="hr-HR" dirty="0"/>
          </a:p>
          <a:p>
            <a:endParaRPr lang="hr-H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82033" y="1372058"/>
            <a:ext cx="4663440" cy="3767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400" dirty="0">
                <a:solidFill>
                  <a:srgbClr val="7030A0"/>
                </a:solidFill>
              </a:rPr>
              <a:t>- izbjegavanje riječi iz drugih stilova, posebice razgovornoga</a:t>
            </a:r>
          </a:p>
          <a:p>
            <a:pPr marL="0" indent="0">
              <a:buNone/>
            </a:pPr>
            <a:r>
              <a:rPr lang="hr-HR" sz="3400" dirty="0">
                <a:solidFill>
                  <a:srgbClr val="7030A0"/>
                </a:solidFill>
              </a:rPr>
              <a:t>- izbjegavanje riječi koje ne pripadaju hrvatskomu jeziku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029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5" y="499533"/>
            <a:ext cx="5514976" cy="859710"/>
          </a:xfrm>
        </p:spPr>
        <p:txBody>
          <a:bodyPr>
            <a:normAutofit/>
          </a:bodyPr>
          <a:lstStyle/>
          <a:p>
            <a:r>
              <a:rPr lang="hr-HR" sz="4400" b="1" dirty="0" smtClean="0">
                <a:solidFill>
                  <a:srgbClr val="0000FF"/>
                </a:solidFill>
              </a:rPr>
              <a:t>4. JEZIČNA NORMA</a:t>
            </a:r>
            <a:endParaRPr lang="hr-HR" sz="44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184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3600" dirty="0" smtClean="0">
                <a:solidFill>
                  <a:srgbClr val="7030A0"/>
                </a:solidFill>
              </a:rPr>
              <a:t>- primjena pravopisnih pravila</a:t>
            </a:r>
          </a:p>
          <a:p>
            <a:pPr marL="0" indent="0">
              <a:buNone/>
            </a:pPr>
            <a:r>
              <a:rPr lang="hr-HR" sz="3600" dirty="0" smtClean="0">
                <a:solidFill>
                  <a:srgbClr val="7030A0"/>
                </a:solidFill>
              </a:rPr>
              <a:t>- primjena gramatičkih pravila</a:t>
            </a:r>
            <a:endParaRPr lang="hr-HR" sz="3600" dirty="0">
              <a:solidFill>
                <a:srgbClr val="7030A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7158681" y="2003683"/>
            <a:ext cx="4061254" cy="2543604"/>
          </a:xfrm>
          <a:ln w="28575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400" dirty="0" smtClean="0">
                <a:solidFill>
                  <a:srgbClr val="0000FF"/>
                </a:solidFill>
              </a:rPr>
              <a:t>Pristupnik može sa sobom donijeti </a:t>
            </a:r>
            <a:r>
              <a:rPr lang="hr-HR" sz="3400" i="1" dirty="0" smtClean="0">
                <a:solidFill>
                  <a:srgbClr val="0000FF"/>
                </a:solidFill>
              </a:rPr>
              <a:t>Hrvatski pravopis </a:t>
            </a:r>
            <a:r>
              <a:rPr lang="hr-HR" sz="3400" dirty="0" smtClean="0">
                <a:solidFill>
                  <a:srgbClr val="0000FF"/>
                </a:solidFill>
              </a:rPr>
              <a:t>i njime se služiti.</a:t>
            </a:r>
            <a:endParaRPr lang="hr-HR" sz="3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02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297" y="175655"/>
            <a:ext cx="10515600" cy="2303934"/>
          </a:xfrm>
        </p:spPr>
        <p:txBody>
          <a:bodyPr>
            <a:normAutofit fontScale="90000"/>
          </a:bodyPr>
          <a:lstStyle/>
          <a:p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/>
              <a:t/>
            </a:r>
            <a:br>
              <a:rPr lang="hr-HR" b="1" dirty="0"/>
            </a:br>
            <a:r>
              <a:rPr lang="hr-HR" sz="4400" b="1" dirty="0" smtClean="0">
                <a:solidFill>
                  <a:srgbClr val="0000FF"/>
                </a:solidFill>
              </a:rPr>
              <a:t>JEZIKOSLOVNI PRIRUČNICI</a:t>
            </a:r>
            <a:r>
              <a:rPr lang="hr-HR" sz="4400" b="1" dirty="0">
                <a:solidFill>
                  <a:srgbClr val="0000FF"/>
                </a:solidFill>
              </a:rPr>
              <a:t>, PRAVOPIS</a:t>
            </a:r>
            <a:r>
              <a:rPr lang="hr-HR" sz="44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hr-HR" sz="4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4400" b="1" dirty="0" smtClean="0">
                <a:solidFill>
                  <a:schemeClr val="accent1">
                    <a:lumMod val="75000"/>
                  </a:schemeClr>
                </a:solidFill>
              </a:rPr>
              <a:t>Nakladnik:</a:t>
            </a:r>
            <a:r>
              <a:rPr lang="hr-HR" sz="44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hr-HR" sz="4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4400" b="1" dirty="0">
                <a:solidFill>
                  <a:schemeClr val="accent1">
                    <a:lumMod val="75000"/>
                  </a:schemeClr>
                </a:solidFill>
              </a:rPr>
              <a:t>Institut za hrvatski jezik i jezikoslovlje</a:t>
            </a:r>
            <a:r>
              <a:rPr lang="hr-HR" b="1" dirty="0"/>
              <a:t/>
            </a:r>
            <a:br>
              <a:rPr lang="hr-HR" b="1" dirty="0"/>
            </a:br>
            <a:r>
              <a:rPr lang="hr-HR" dirty="0"/>
              <a:t/>
            </a:r>
            <a:br>
              <a:rPr lang="hr-HR" dirty="0"/>
            </a:b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8794" y="2117644"/>
            <a:ext cx="2693717" cy="3542083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31" y="2117645"/>
            <a:ext cx="2493480" cy="3542083"/>
          </a:xfrm>
          <a:prstGeom prst="rect">
            <a:avLst/>
          </a:prstGeom>
          <a:ln w="12700">
            <a:solidFill>
              <a:srgbClr val="7030A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9384" y="2117644"/>
            <a:ext cx="2821654" cy="3555417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848794" y="5873579"/>
            <a:ext cx="2578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p</a:t>
            </a:r>
            <a:r>
              <a:rPr lang="hr-HR" sz="3200" dirty="0" smtClean="0"/>
              <a:t>ravopis.hr</a:t>
            </a:r>
            <a:endParaRPr lang="hr-HR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4429131" y="5873579"/>
            <a:ext cx="2493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m</a:t>
            </a:r>
            <a:r>
              <a:rPr lang="hr-HR" sz="3200" dirty="0" smtClean="0"/>
              <a:t>atura.ihjj.hr</a:t>
            </a:r>
            <a:endParaRPr lang="hr-HR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8246077" y="5873579"/>
            <a:ext cx="242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g</a:t>
            </a:r>
            <a:r>
              <a:rPr lang="hr-HR" sz="3200" dirty="0" smtClean="0"/>
              <a:t>ramatika. </a:t>
            </a:r>
            <a:r>
              <a:rPr lang="hr-HR" sz="3200" dirty="0" err="1" smtClean="0"/>
              <a:t>hr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410132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584" y="1795849"/>
            <a:ext cx="10515600" cy="1319985"/>
          </a:xfrm>
        </p:spPr>
        <p:txBody>
          <a:bodyPr>
            <a:normAutofit/>
          </a:bodyPr>
          <a:lstStyle/>
          <a:p>
            <a:pPr algn="ctr"/>
            <a:r>
              <a:rPr lang="hr-HR" sz="5400" b="1" smtClean="0">
                <a:solidFill>
                  <a:srgbClr val="C00000"/>
                </a:solidFill>
              </a:rPr>
              <a:t>NAJČEŠĆE </a:t>
            </a:r>
            <a:r>
              <a:rPr lang="hr-HR" sz="5400" b="1" dirty="0" smtClean="0">
                <a:solidFill>
                  <a:srgbClr val="C00000"/>
                </a:solidFill>
              </a:rPr>
              <a:t>POGREŠKE</a:t>
            </a:r>
            <a:endParaRPr lang="hr-HR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61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670" y="126228"/>
            <a:ext cx="7591168" cy="936453"/>
          </a:xfrm>
        </p:spPr>
        <p:txBody>
          <a:bodyPr>
            <a:normAutofit/>
          </a:bodyPr>
          <a:lstStyle/>
          <a:p>
            <a:r>
              <a:rPr lang="hr-HR" sz="4000" b="1" dirty="0" smtClean="0">
                <a:solidFill>
                  <a:srgbClr val="C00000"/>
                </a:solidFill>
              </a:rPr>
              <a:t>NAJČEŠĆE POGREŠKE</a:t>
            </a:r>
            <a:endParaRPr lang="hr-HR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757" y="815546"/>
            <a:ext cx="6549213" cy="58826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3000" dirty="0" smtClean="0">
                <a:solidFill>
                  <a:srgbClr val="7030A0"/>
                </a:solidFill>
              </a:rPr>
              <a:t>- pristupnik piše prema vlastitoj, a ne zadanoj temi</a:t>
            </a:r>
          </a:p>
          <a:p>
            <a:pPr marL="0" indent="0">
              <a:buNone/>
            </a:pPr>
            <a:r>
              <a:rPr lang="hr-HR" sz="3000" dirty="0" smtClean="0">
                <a:solidFill>
                  <a:srgbClr val="7030A0"/>
                </a:solidFill>
              </a:rPr>
              <a:t>- sadržaj nije sasvim usklađen s temom</a:t>
            </a:r>
          </a:p>
          <a:p>
            <a:pPr marL="0" indent="0">
              <a:buNone/>
            </a:pPr>
            <a:r>
              <a:rPr lang="hr-HR" sz="3000" dirty="0" smtClean="0">
                <a:solidFill>
                  <a:srgbClr val="7030A0"/>
                </a:solidFill>
              </a:rPr>
              <a:t>- nema logičkog povezivanja i cjelovitosti teksta</a:t>
            </a:r>
          </a:p>
          <a:p>
            <a:pPr marL="0" indent="0">
              <a:buNone/>
            </a:pPr>
            <a:r>
              <a:rPr lang="hr-HR" sz="3000" dirty="0" smtClean="0">
                <a:solidFill>
                  <a:srgbClr val="7030A0"/>
                </a:solidFill>
              </a:rPr>
              <a:t>- „nabacivanje” misli</a:t>
            </a:r>
          </a:p>
          <a:p>
            <a:pPr marL="0" indent="0">
              <a:buNone/>
            </a:pPr>
            <a:r>
              <a:rPr lang="hr-HR" sz="3000" dirty="0" smtClean="0">
                <a:solidFill>
                  <a:srgbClr val="7030A0"/>
                </a:solidFill>
              </a:rPr>
              <a:t>- tvrdnje nisu argumentirane navodima iz literature i/ili primjerima iz vlastite prakse</a:t>
            </a:r>
          </a:p>
          <a:p>
            <a:pPr marL="0" indent="0">
              <a:buNone/>
            </a:pPr>
            <a:r>
              <a:rPr lang="hr-HR" sz="3000" dirty="0" smtClean="0">
                <a:solidFill>
                  <a:srgbClr val="7030A0"/>
                </a:solidFill>
              </a:rPr>
              <a:t>(barem tri navoda, po mogućnosti, različitih autora)</a:t>
            </a:r>
          </a:p>
          <a:p>
            <a:pPr marL="0" indent="0">
              <a:buNone/>
            </a:pPr>
            <a:r>
              <a:rPr lang="hr-HR" sz="3000" dirty="0" smtClean="0">
                <a:solidFill>
                  <a:srgbClr val="7030A0"/>
                </a:solidFill>
              </a:rPr>
              <a:t>- na kraju rada nedostaje popis literature</a:t>
            </a:r>
            <a:endParaRPr lang="hr-HR" sz="3000" dirty="0">
              <a:solidFill>
                <a:srgbClr val="7030A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79929582"/>
              </p:ext>
            </p:extLst>
          </p:nvPr>
        </p:nvGraphicFramePr>
        <p:xfrm>
          <a:off x="6812824" y="888504"/>
          <a:ext cx="4662484" cy="3022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13554">
                  <a:extLst>
                    <a:ext uri="{9D8B030D-6E8A-4147-A177-3AD203B41FA5}">
                      <a16:colId xmlns:a16="http://schemas.microsoft.com/office/drawing/2014/main" val="4236926682"/>
                    </a:ext>
                  </a:extLst>
                </a:gridCol>
                <a:gridCol w="2248930">
                  <a:extLst>
                    <a:ext uri="{9D8B030D-6E8A-4147-A177-3AD203B41FA5}">
                      <a16:colId xmlns:a16="http://schemas.microsoft.com/office/drawing/2014/main" val="1486114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NAVOĐENJE/CITIRANJE</a:t>
                      </a:r>
                      <a:endParaRPr lang="hr-HR" dirty="0"/>
                    </a:p>
                  </a:txBody>
                  <a:tcPr marL="82280" marR="82280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PARAFRAZIRANJE</a:t>
                      </a:r>
                      <a:endParaRPr lang="hr-HR" dirty="0"/>
                    </a:p>
                  </a:txBody>
                  <a:tcPr marL="82280" marR="82280"/>
                </a:tc>
                <a:extLst>
                  <a:ext uri="{0D108BD9-81ED-4DB2-BD59-A6C34878D82A}">
                    <a16:rowId xmlns:a16="http://schemas.microsoft.com/office/drawing/2014/main" val="109406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2400" b="1" dirty="0" smtClean="0">
                          <a:solidFill>
                            <a:srgbClr val="0000FF"/>
                          </a:solidFill>
                        </a:rPr>
                        <a:t>„Bez pokusa činjenice bi zaboravili nakon nekoliko tjedana.” (Sikirica, 2003:76 – 78)</a:t>
                      </a:r>
                      <a:endParaRPr lang="hr-HR" sz="2400" b="1" dirty="0">
                        <a:solidFill>
                          <a:srgbClr val="0000FF"/>
                        </a:solidFill>
                      </a:endParaRPr>
                    </a:p>
                  </a:txBody>
                  <a:tcPr marL="82280" marR="82280"/>
                </a:tc>
                <a:tc>
                  <a:txBody>
                    <a:bodyPr/>
                    <a:lstStyle/>
                    <a:p>
                      <a:r>
                        <a:rPr lang="hr-HR" sz="2400" b="1" dirty="0" smtClean="0">
                          <a:solidFill>
                            <a:srgbClr val="002060"/>
                          </a:solidFill>
                        </a:rPr>
                        <a:t>Profesor Sikirica (2003) ističe važnost</a:t>
                      </a:r>
                      <a:r>
                        <a:rPr lang="hr-HR" sz="2400" b="1" baseline="0" dirty="0" smtClean="0">
                          <a:solidFill>
                            <a:srgbClr val="002060"/>
                          </a:solidFill>
                        </a:rPr>
                        <a:t> pokusa u modernoj nastavi kemije…</a:t>
                      </a:r>
                      <a:endParaRPr lang="hr-H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82280" marR="82280"/>
                </a:tc>
                <a:extLst>
                  <a:ext uri="{0D108BD9-81ED-4DB2-BD59-A6C34878D82A}">
                    <a16:rowId xmlns:a16="http://schemas.microsoft.com/office/drawing/2014/main" val="129212873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713970" y="4180344"/>
            <a:ext cx="46624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 smtClean="0">
                <a:solidFill>
                  <a:srgbClr val="7030A0"/>
                </a:solidFill>
              </a:rPr>
              <a:t>Svaki se izvor mora navesti na popisu literature na kraju pisanoga rada. Pišu se cjelovite bibliografske jedinice, npr.</a:t>
            </a:r>
          </a:p>
          <a:p>
            <a:r>
              <a:rPr lang="hr-HR" sz="2400" dirty="0" smtClean="0">
                <a:solidFill>
                  <a:srgbClr val="7030A0"/>
                </a:solidFill>
              </a:rPr>
              <a:t>Sikirica, Milan. 2003. </a:t>
            </a:r>
            <a:r>
              <a:rPr lang="hr-HR" sz="2400" i="1" dirty="0" smtClean="0">
                <a:solidFill>
                  <a:srgbClr val="7030A0"/>
                </a:solidFill>
              </a:rPr>
              <a:t>Metodika nastave kemije. Školska knjiga</a:t>
            </a:r>
            <a:r>
              <a:rPr lang="hr-HR" sz="2400" dirty="0" smtClean="0">
                <a:solidFill>
                  <a:srgbClr val="7030A0"/>
                </a:solidFill>
              </a:rPr>
              <a:t>. Zagreb.</a:t>
            </a:r>
            <a:endParaRPr lang="hr-HR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70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050" y="208606"/>
            <a:ext cx="6965092" cy="755221"/>
          </a:xfrm>
        </p:spPr>
        <p:txBody>
          <a:bodyPr>
            <a:normAutofit/>
          </a:bodyPr>
          <a:lstStyle/>
          <a:p>
            <a:r>
              <a:rPr lang="hr-HR" sz="4000" b="1" dirty="0" smtClean="0">
                <a:solidFill>
                  <a:srgbClr val="C00000"/>
                </a:solidFill>
              </a:rPr>
              <a:t>NAJČEŠĆE POGREŠKE</a:t>
            </a:r>
            <a:endParaRPr lang="hr-HR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416" y="1268627"/>
            <a:ext cx="4975654" cy="5329881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r-HR" sz="3200" dirty="0" smtClean="0">
                <a:solidFill>
                  <a:srgbClr val="7030A0"/>
                </a:solidFill>
              </a:rPr>
              <a:t>nejasne i predugačke rečenice</a:t>
            </a:r>
            <a:r>
              <a:rPr lang="hr-HR" sz="3200" dirty="0">
                <a:solidFill>
                  <a:srgbClr val="7030A0"/>
                </a:solidFill>
              </a:rPr>
              <a:t>, uporaba riječi iz drugih stilova (razgovorni stil</a:t>
            </a:r>
            <a:r>
              <a:rPr lang="hr-HR" sz="3200" dirty="0" smtClean="0">
                <a:solidFill>
                  <a:srgbClr val="7030A0"/>
                </a:solidFill>
              </a:rPr>
              <a:t>)</a:t>
            </a:r>
          </a:p>
          <a:p>
            <a:pPr>
              <a:buFontTx/>
              <a:buChar char="-"/>
            </a:pPr>
            <a:r>
              <a:rPr lang="hr-HR" sz="3200" dirty="0">
                <a:solidFill>
                  <a:srgbClr val="7030A0"/>
                </a:solidFill>
              </a:rPr>
              <a:t>u</a:t>
            </a:r>
            <a:r>
              <a:rPr lang="hr-HR" sz="3200" dirty="0" smtClean="0">
                <a:solidFill>
                  <a:srgbClr val="7030A0"/>
                </a:solidFill>
              </a:rPr>
              <a:t>poraba fraza</a:t>
            </a:r>
          </a:p>
          <a:p>
            <a:pPr>
              <a:buFontTx/>
              <a:buChar char="-"/>
            </a:pPr>
            <a:r>
              <a:rPr lang="hr-HR" sz="3200" dirty="0">
                <a:solidFill>
                  <a:srgbClr val="7030A0"/>
                </a:solidFill>
              </a:rPr>
              <a:t>u</a:t>
            </a:r>
            <a:r>
              <a:rPr lang="hr-HR" sz="3200" dirty="0" smtClean="0">
                <a:solidFill>
                  <a:srgbClr val="7030A0"/>
                </a:solidFill>
              </a:rPr>
              <a:t>poraba riječi koje ne pripadaju hrvatskome jeziku</a:t>
            </a:r>
          </a:p>
          <a:p>
            <a:pPr>
              <a:buFontTx/>
              <a:buChar char="-"/>
            </a:pPr>
            <a:r>
              <a:rPr lang="hr-HR" sz="3200" dirty="0">
                <a:solidFill>
                  <a:srgbClr val="7030A0"/>
                </a:solidFill>
              </a:rPr>
              <a:t>n</a:t>
            </a:r>
            <a:r>
              <a:rPr lang="hr-HR" sz="3200" dirty="0" smtClean="0">
                <a:solidFill>
                  <a:srgbClr val="7030A0"/>
                </a:solidFill>
              </a:rPr>
              <a:t>eodgovarajući red riječi u rečenici</a:t>
            </a:r>
            <a:endParaRPr lang="hr-HR" sz="3200" dirty="0">
              <a:solidFill>
                <a:srgbClr val="7030A0"/>
              </a:solidFill>
            </a:endParaRPr>
          </a:p>
          <a:p>
            <a:endParaRPr lang="hr-H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2303" y="502508"/>
            <a:ext cx="6639697" cy="6178378"/>
          </a:xfrm>
        </p:spPr>
        <p:txBody>
          <a:bodyPr>
            <a:normAutofit/>
          </a:bodyPr>
          <a:lstStyle/>
          <a:p>
            <a:r>
              <a:rPr lang="hr-HR" sz="3000" dirty="0">
                <a:solidFill>
                  <a:srgbClr val="0000FF"/>
                </a:solidFill>
              </a:rPr>
              <a:t>Pokus koji ću opisati koristila sam u razredu koji je bio sastavljen od učenika koji su navikli na takav način rada i koji su često prije bili </a:t>
            </a:r>
            <a:r>
              <a:rPr lang="hr-HR" sz="3000" dirty="0" smtClean="0">
                <a:solidFill>
                  <a:srgbClr val="0000FF"/>
                </a:solidFill>
              </a:rPr>
              <a:t>podijeljeni </a:t>
            </a:r>
            <a:r>
              <a:rPr lang="hr-HR" sz="3000" dirty="0">
                <a:solidFill>
                  <a:srgbClr val="0000FF"/>
                </a:solidFill>
              </a:rPr>
              <a:t>u grupe</a:t>
            </a:r>
            <a:r>
              <a:rPr lang="hr-HR" sz="3000" dirty="0" smtClean="0">
                <a:solidFill>
                  <a:srgbClr val="0000FF"/>
                </a:solidFill>
              </a:rPr>
              <a:t>.</a:t>
            </a:r>
          </a:p>
          <a:p>
            <a:r>
              <a:rPr lang="hr-HR" sz="3000" dirty="0">
                <a:solidFill>
                  <a:srgbClr val="0000FF"/>
                </a:solidFill>
              </a:rPr>
              <a:t>Na </a:t>
            </a:r>
            <a:r>
              <a:rPr lang="hr-HR" sz="3000" dirty="0" err="1">
                <a:solidFill>
                  <a:srgbClr val="0000FF"/>
                </a:solidFill>
              </a:rPr>
              <a:t>tacni</a:t>
            </a:r>
            <a:r>
              <a:rPr lang="hr-HR" sz="3000" dirty="0">
                <a:solidFill>
                  <a:srgbClr val="0000FF"/>
                </a:solidFill>
              </a:rPr>
              <a:t> se nalazi kemijski pribor.</a:t>
            </a:r>
          </a:p>
          <a:p>
            <a:r>
              <a:rPr lang="hr-HR" sz="3000" dirty="0" smtClean="0">
                <a:solidFill>
                  <a:srgbClr val="0000FF"/>
                </a:solidFill>
              </a:rPr>
              <a:t>No, ne ovisi sve o nastavniku, ako govorio o nastavi kemije.</a:t>
            </a:r>
          </a:p>
          <a:p>
            <a:r>
              <a:rPr lang="hr-HR" sz="3000" dirty="0">
                <a:solidFill>
                  <a:srgbClr val="0000FF"/>
                </a:solidFill>
              </a:rPr>
              <a:t>…vođeni kroz korake od strane učitelja…</a:t>
            </a:r>
          </a:p>
          <a:p>
            <a:r>
              <a:rPr lang="hr-HR" sz="3000" dirty="0" smtClean="0">
                <a:solidFill>
                  <a:srgbClr val="0000FF"/>
                </a:solidFill>
              </a:rPr>
              <a:t>Učenici su u najmanju ruku zakinuti…</a:t>
            </a:r>
          </a:p>
          <a:p>
            <a:r>
              <a:rPr lang="hr-HR" sz="3000" dirty="0" smtClean="0">
                <a:solidFill>
                  <a:srgbClr val="0000FF"/>
                </a:solidFill>
              </a:rPr>
              <a:t>U školi su mi dozvolili…</a:t>
            </a:r>
          </a:p>
          <a:p>
            <a:r>
              <a:rPr lang="hr-HR" sz="3000" dirty="0" smtClean="0">
                <a:solidFill>
                  <a:srgbClr val="0000FF"/>
                </a:solidFill>
              </a:rPr>
              <a:t>Učenici i nastavnici su sudjelovali u ostvarivanju pokusa.</a:t>
            </a:r>
          </a:p>
        </p:txBody>
      </p:sp>
    </p:spTree>
    <p:extLst>
      <p:ext uri="{BB962C8B-B14F-4D97-AF65-F5344CB8AC3E}">
        <p14:creationId xmlns:p14="http://schemas.microsoft.com/office/powerpoint/2010/main" val="396772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135" y="164757"/>
            <a:ext cx="5840627" cy="6573794"/>
          </a:xfrm>
        </p:spPr>
        <p:txBody>
          <a:bodyPr>
            <a:normAutofit lnSpcReduction="10000"/>
          </a:bodyPr>
          <a:lstStyle/>
          <a:p>
            <a:r>
              <a:rPr lang="hr-HR" sz="3000" dirty="0">
                <a:solidFill>
                  <a:srgbClr val="0000FF"/>
                </a:solidFill>
              </a:rPr>
              <a:t>…vođeni kroz korake od strane učitelja</a:t>
            </a:r>
            <a:r>
              <a:rPr lang="hr-HR" sz="3000" dirty="0" smtClean="0">
                <a:solidFill>
                  <a:srgbClr val="0000FF"/>
                </a:solidFill>
              </a:rPr>
              <a:t>…</a:t>
            </a:r>
          </a:p>
          <a:p>
            <a:r>
              <a:rPr lang="hr-HR" sz="3000" dirty="0">
                <a:solidFill>
                  <a:srgbClr val="0000FF"/>
                </a:solidFill>
              </a:rPr>
              <a:t>No, ne ovisi sve o nastavniku, ako </a:t>
            </a:r>
            <a:r>
              <a:rPr lang="hr-HR" sz="3000" dirty="0" smtClean="0">
                <a:solidFill>
                  <a:srgbClr val="0000FF"/>
                </a:solidFill>
              </a:rPr>
              <a:t>govorimo </a:t>
            </a:r>
            <a:r>
              <a:rPr lang="hr-HR" sz="3000" dirty="0">
                <a:solidFill>
                  <a:srgbClr val="0000FF"/>
                </a:solidFill>
              </a:rPr>
              <a:t>o nastavi kemije.</a:t>
            </a:r>
          </a:p>
          <a:p>
            <a:r>
              <a:rPr lang="hr-HR" sz="3000" dirty="0">
                <a:solidFill>
                  <a:srgbClr val="0000FF"/>
                </a:solidFill>
              </a:rPr>
              <a:t>Učenici su u najmanju ruku zakinuti</a:t>
            </a:r>
            <a:r>
              <a:rPr lang="hr-HR" sz="3000" dirty="0" smtClean="0">
                <a:solidFill>
                  <a:srgbClr val="0000FF"/>
                </a:solidFill>
              </a:rPr>
              <a:t>…</a:t>
            </a:r>
          </a:p>
          <a:p>
            <a:r>
              <a:rPr lang="hr-HR" sz="3000" dirty="0">
                <a:solidFill>
                  <a:srgbClr val="0000FF"/>
                </a:solidFill>
              </a:rPr>
              <a:t>U školi su mi dozvolili</a:t>
            </a:r>
            <a:r>
              <a:rPr lang="hr-HR" sz="3000" dirty="0" smtClean="0">
                <a:solidFill>
                  <a:srgbClr val="0000FF"/>
                </a:solidFill>
              </a:rPr>
              <a:t>…</a:t>
            </a:r>
          </a:p>
          <a:p>
            <a:r>
              <a:rPr lang="hr-HR" sz="3000" dirty="0">
                <a:solidFill>
                  <a:srgbClr val="0000FF"/>
                </a:solidFill>
              </a:rPr>
              <a:t>Učenici i nastavnici su sudjelovali u ostvarivanju pokusa</a:t>
            </a:r>
            <a:r>
              <a:rPr lang="hr-HR" sz="3000" dirty="0" smtClean="0">
                <a:solidFill>
                  <a:srgbClr val="0000FF"/>
                </a:solidFill>
              </a:rPr>
              <a:t>.</a:t>
            </a:r>
          </a:p>
          <a:p>
            <a:r>
              <a:rPr lang="hr-HR" sz="3000" dirty="0">
                <a:solidFill>
                  <a:srgbClr val="0000FF"/>
                </a:solidFill>
              </a:rPr>
              <a:t>Pokus koji ću opisati koristila sam u razredu koji je bio sastavljen od učenika koji su navikli na takav način rada i koji su često prije bili </a:t>
            </a:r>
            <a:r>
              <a:rPr lang="hr-HR" sz="3000" dirty="0" smtClean="0">
                <a:solidFill>
                  <a:srgbClr val="0000FF"/>
                </a:solidFill>
              </a:rPr>
              <a:t>podijeljeni </a:t>
            </a:r>
            <a:r>
              <a:rPr lang="hr-HR" sz="3000" dirty="0">
                <a:solidFill>
                  <a:srgbClr val="0000FF"/>
                </a:solidFill>
              </a:rPr>
              <a:t>u grupe</a:t>
            </a:r>
            <a:r>
              <a:rPr lang="hr-HR" sz="3000" dirty="0" smtClean="0">
                <a:solidFill>
                  <a:srgbClr val="0000FF"/>
                </a:solidFill>
              </a:rPr>
              <a:t>.</a:t>
            </a:r>
          </a:p>
          <a:p>
            <a:r>
              <a:rPr lang="hr-HR" sz="3000" dirty="0">
                <a:solidFill>
                  <a:srgbClr val="0000FF"/>
                </a:solidFill>
              </a:rPr>
              <a:t>Na </a:t>
            </a:r>
            <a:r>
              <a:rPr lang="hr-HR" sz="3000" dirty="0" err="1">
                <a:solidFill>
                  <a:srgbClr val="0000FF"/>
                </a:solidFill>
              </a:rPr>
              <a:t>tacni</a:t>
            </a:r>
            <a:r>
              <a:rPr lang="hr-HR" sz="3000" dirty="0">
                <a:solidFill>
                  <a:srgbClr val="0000FF"/>
                </a:solidFill>
              </a:rPr>
              <a:t> se nalazi kemijski pribor.</a:t>
            </a:r>
          </a:p>
          <a:p>
            <a:endParaRPr lang="hr-HR" sz="2400" dirty="0" smtClean="0"/>
          </a:p>
          <a:p>
            <a:endParaRPr lang="hr-HR" sz="2400" dirty="0"/>
          </a:p>
          <a:p>
            <a:endParaRPr lang="hr-HR" dirty="0" smtClean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 smtClean="0"/>
          </a:p>
          <a:p>
            <a:endParaRPr lang="hr-HR" dirty="0"/>
          </a:p>
          <a:p>
            <a:endParaRPr lang="hr-H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7762" y="271849"/>
            <a:ext cx="5939481" cy="6359610"/>
          </a:xfrm>
        </p:spPr>
        <p:txBody>
          <a:bodyPr>
            <a:normAutofit lnSpcReduction="10000"/>
          </a:bodyPr>
          <a:lstStyle/>
          <a:p>
            <a:r>
              <a:rPr lang="hr-HR" sz="3200" b="1" dirty="0" smtClean="0">
                <a:solidFill>
                  <a:srgbClr val="C00000"/>
                </a:solidFill>
              </a:rPr>
              <a:t>…vođeni koracima učitelja…</a:t>
            </a:r>
          </a:p>
          <a:p>
            <a:r>
              <a:rPr lang="hr-HR" sz="3200" b="1" dirty="0" smtClean="0">
                <a:solidFill>
                  <a:srgbClr val="C00000"/>
                </a:solidFill>
              </a:rPr>
              <a:t>Nastava kemije ne može ovisiti samo o nastavniku.</a:t>
            </a:r>
          </a:p>
          <a:p>
            <a:r>
              <a:rPr lang="hr-HR" sz="3200" b="1" dirty="0" smtClean="0">
                <a:solidFill>
                  <a:srgbClr val="C00000"/>
                </a:solidFill>
              </a:rPr>
              <a:t>Učenici su zakinuti…</a:t>
            </a:r>
          </a:p>
          <a:p>
            <a:r>
              <a:rPr lang="hr-HR" sz="3200" b="1" dirty="0">
                <a:solidFill>
                  <a:srgbClr val="C00000"/>
                </a:solidFill>
              </a:rPr>
              <a:t>U školi su mi </a:t>
            </a:r>
            <a:r>
              <a:rPr lang="hr-HR" sz="3200" b="1" dirty="0" smtClean="0">
                <a:solidFill>
                  <a:srgbClr val="C00000"/>
                </a:solidFill>
              </a:rPr>
              <a:t>dopustili…</a:t>
            </a:r>
            <a:endParaRPr lang="hr-HR" sz="3200" b="1" dirty="0">
              <a:solidFill>
                <a:srgbClr val="C00000"/>
              </a:solidFill>
            </a:endParaRPr>
          </a:p>
          <a:p>
            <a:r>
              <a:rPr lang="hr-HR" sz="3200" b="1" dirty="0">
                <a:solidFill>
                  <a:srgbClr val="C00000"/>
                </a:solidFill>
              </a:rPr>
              <a:t>Učenici i nastavnici </a:t>
            </a:r>
            <a:r>
              <a:rPr lang="hr-HR" sz="3200" b="1" dirty="0" smtClean="0">
                <a:solidFill>
                  <a:srgbClr val="C00000"/>
                </a:solidFill>
              </a:rPr>
              <a:t>sudjelovali su </a:t>
            </a:r>
            <a:r>
              <a:rPr lang="hr-HR" sz="3200" b="1" dirty="0">
                <a:solidFill>
                  <a:srgbClr val="C00000"/>
                </a:solidFill>
              </a:rPr>
              <a:t>u ostvarivanju pokusa</a:t>
            </a:r>
            <a:r>
              <a:rPr lang="hr-HR" sz="3200" b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hr-HR" sz="3200" b="1" dirty="0">
                <a:solidFill>
                  <a:srgbClr val="C00000"/>
                </a:solidFill>
              </a:rPr>
              <a:t>Pokus koji ću opisati koristila sam u </a:t>
            </a:r>
            <a:r>
              <a:rPr lang="hr-HR" sz="3200" b="1" dirty="0" smtClean="0">
                <a:solidFill>
                  <a:srgbClr val="C00000"/>
                </a:solidFill>
              </a:rPr>
              <a:t>radu s učenicima koji znaju raditi u grupnom obliku rada.</a:t>
            </a:r>
          </a:p>
          <a:p>
            <a:r>
              <a:rPr lang="hr-HR" sz="3200" b="1" dirty="0">
                <a:solidFill>
                  <a:srgbClr val="C00000"/>
                </a:solidFill>
              </a:rPr>
              <a:t>Na </a:t>
            </a:r>
            <a:r>
              <a:rPr lang="hr-HR" sz="3200" b="1" dirty="0" smtClean="0">
                <a:solidFill>
                  <a:srgbClr val="C00000"/>
                </a:solidFill>
              </a:rPr>
              <a:t>pladnju se </a:t>
            </a:r>
            <a:r>
              <a:rPr lang="hr-HR" sz="3200" b="1" dirty="0">
                <a:solidFill>
                  <a:srgbClr val="C00000"/>
                </a:solidFill>
              </a:rPr>
              <a:t>nalazi kemijski pribor.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1281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991" y="144398"/>
            <a:ext cx="10772775" cy="826759"/>
          </a:xfrm>
        </p:spPr>
        <p:txBody>
          <a:bodyPr>
            <a:normAutofit/>
          </a:bodyPr>
          <a:lstStyle/>
          <a:p>
            <a:r>
              <a:rPr lang="hr-HR" b="1" dirty="0" smtClean="0">
                <a:solidFill>
                  <a:srgbClr val="C00000"/>
                </a:solidFill>
              </a:rPr>
              <a:t>NAJČEŠĆE POGREŠKE</a:t>
            </a:r>
            <a:endParaRPr lang="hr-HR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1849" y="971157"/>
            <a:ext cx="6376087" cy="57591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200" b="1" dirty="0" smtClean="0">
                <a:solidFill>
                  <a:srgbClr val="0000FF"/>
                </a:solidFill>
              </a:rPr>
              <a:t>UPORABA ZAREZA</a:t>
            </a:r>
            <a:endParaRPr lang="hr-HR" sz="3200" b="1" dirty="0">
              <a:solidFill>
                <a:srgbClr val="0000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991" y="1911178"/>
            <a:ext cx="6114279" cy="4712043"/>
          </a:xfrm>
        </p:spPr>
        <p:txBody>
          <a:bodyPr/>
          <a:lstStyle/>
          <a:p>
            <a:pPr marL="0" indent="0">
              <a:buNone/>
            </a:pPr>
            <a:r>
              <a:rPr lang="hr-HR" sz="3200" dirty="0" smtClean="0">
                <a:solidFill>
                  <a:srgbClr val="7030A0"/>
                </a:solidFill>
              </a:rPr>
              <a:t>Pristupnici ga najčešće </a:t>
            </a:r>
            <a:r>
              <a:rPr lang="hr-HR" sz="3200" u="sng" dirty="0" smtClean="0">
                <a:solidFill>
                  <a:srgbClr val="7030A0"/>
                </a:solidFill>
              </a:rPr>
              <a:t>ne pišu</a:t>
            </a:r>
            <a:r>
              <a:rPr lang="hr-HR" sz="3200" dirty="0" smtClean="0">
                <a:solidFill>
                  <a:srgbClr val="7030A0"/>
                </a:solidFill>
              </a:rPr>
              <a:t>:</a:t>
            </a:r>
          </a:p>
          <a:p>
            <a:pPr marL="0" indent="0">
              <a:buNone/>
            </a:pPr>
            <a:r>
              <a:rPr lang="hr-HR" sz="3200" dirty="0" smtClean="0">
                <a:solidFill>
                  <a:srgbClr val="7030A0"/>
                </a:solidFill>
              </a:rPr>
              <a:t>a) kad je rečenica u inverziji (počinje veznikom)</a:t>
            </a:r>
          </a:p>
          <a:p>
            <a:pPr marL="0" indent="0">
              <a:buNone/>
            </a:pPr>
            <a:r>
              <a:rPr lang="hr-HR" sz="3200" dirty="0" smtClean="0">
                <a:solidFill>
                  <a:srgbClr val="002060"/>
                </a:solidFill>
              </a:rPr>
              <a:t>Dok izvode pokus</a:t>
            </a:r>
            <a:r>
              <a:rPr lang="hr-HR" sz="3200" b="1" dirty="0" smtClean="0">
                <a:solidFill>
                  <a:srgbClr val="C00000"/>
                </a:solidFill>
              </a:rPr>
              <a:t>,</a:t>
            </a:r>
            <a:r>
              <a:rPr lang="hr-HR" sz="3200" dirty="0" smtClean="0">
                <a:solidFill>
                  <a:srgbClr val="002060"/>
                </a:solidFill>
              </a:rPr>
              <a:t> učenici međusobno diskutiraju.</a:t>
            </a:r>
          </a:p>
          <a:p>
            <a:pPr marL="0" indent="0">
              <a:buNone/>
            </a:pPr>
            <a:r>
              <a:rPr lang="hr-HR" sz="3200" dirty="0" smtClean="0">
                <a:solidFill>
                  <a:srgbClr val="7030A0"/>
                </a:solidFill>
              </a:rPr>
              <a:t>b) ispred kratice tj.</a:t>
            </a:r>
          </a:p>
          <a:p>
            <a:pPr marL="0" indent="0">
              <a:buNone/>
            </a:pPr>
            <a:r>
              <a:rPr lang="hr-HR" sz="3200" dirty="0" smtClean="0">
                <a:solidFill>
                  <a:srgbClr val="7030A0"/>
                </a:solidFill>
              </a:rPr>
              <a:t>c) ispred suprotnih, isključnih i zaključnih veznika</a:t>
            </a:r>
          </a:p>
          <a:p>
            <a:pPr marL="0" indent="0">
              <a:buNone/>
            </a:pPr>
            <a:r>
              <a:rPr lang="hr-HR" sz="3200" dirty="0" smtClean="0">
                <a:solidFill>
                  <a:srgbClr val="C00000"/>
                </a:solidFill>
              </a:rPr>
              <a:t>A TREBALI BI.</a:t>
            </a:r>
          </a:p>
          <a:p>
            <a:endParaRPr lang="hr-HR" dirty="0"/>
          </a:p>
        </p:txBody>
      </p:sp>
      <p:sp>
        <p:nvSpPr>
          <p:cNvPr id="5" name="TextBox 4"/>
          <p:cNvSpPr txBox="1"/>
          <p:nvPr/>
        </p:nvSpPr>
        <p:spPr>
          <a:xfrm>
            <a:off x="6021859" y="3077584"/>
            <a:ext cx="574177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solidFill>
                  <a:srgbClr val="7030A0"/>
                </a:solidFill>
              </a:rPr>
              <a:t>Pristupnici ga </a:t>
            </a:r>
            <a:r>
              <a:rPr lang="hr-HR" sz="3200" dirty="0" smtClean="0">
                <a:solidFill>
                  <a:srgbClr val="7030A0"/>
                </a:solidFill>
              </a:rPr>
              <a:t>najčešće </a:t>
            </a:r>
            <a:r>
              <a:rPr lang="hr-HR" sz="3200" u="sng" dirty="0" smtClean="0">
                <a:solidFill>
                  <a:srgbClr val="7030A0"/>
                </a:solidFill>
              </a:rPr>
              <a:t>pišu</a:t>
            </a:r>
            <a:r>
              <a:rPr lang="hr-HR" sz="3200" dirty="0" smtClean="0">
                <a:solidFill>
                  <a:srgbClr val="7030A0"/>
                </a:solidFill>
              </a:rPr>
              <a:t>:</a:t>
            </a:r>
          </a:p>
          <a:p>
            <a:pPr marL="342900" indent="-342900">
              <a:buAutoNum type="alphaLcParenR"/>
            </a:pPr>
            <a:r>
              <a:rPr lang="hr-HR" sz="3200" dirty="0" smtClean="0">
                <a:solidFill>
                  <a:srgbClr val="7030A0"/>
                </a:solidFill>
              </a:rPr>
              <a:t>ispred veznika te</a:t>
            </a:r>
          </a:p>
          <a:p>
            <a:pPr marL="342900" indent="-342900">
              <a:buAutoNum type="alphaLcParenR"/>
            </a:pPr>
            <a:r>
              <a:rPr lang="hr-HR" sz="3200" dirty="0">
                <a:solidFill>
                  <a:srgbClr val="7030A0"/>
                </a:solidFill>
              </a:rPr>
              <a:t>k</a:t>
            </a:r>
            <a:r>
              <a:rPr lang="hr-HR" sz="3200" dirty="0" smtClean="0">
                <a:solidFill>
                  <a:srgbClr val="7030A0"/>
                </a:solidFill>
              </a:rPr>
              <a:t>ada se PO piše ispred predikata</a:t>
            </a:r>
          </a:p>
          <a:p>
            <a:r>
              <a:rPr lang="hr-HR" sz="3200" dirty="0" smtClean="0">
                <a:solidFill>
                  <a:srgbClr val="002060"/>
                </a:solidFill>
              </a:rPr>
              <a:t>Bez pokusa </a:t>
            </a:r>
            <a:r>
              <a:rPr lang="hr-HR" sz="3200" b="1" dirty="0" smtClean="0">
                <a:solidFill>
                  <a:srgbClr val="FF0000"/>
                </a:solidFill>
              </a:rPr>
              <a:t>,</a:t>
            </a:r>
            <a:r>
              <a:rPr lang="hr-HR" sz="3200" dirty="0" smtClean="0">
                <a:solidFill>
                  <a:srgbClr val="002060"/>
                </a:solidFill>
              </a:rPr>
              <a:t> činjenice bi bile…</a:t>
            </a:r>
          </a:p>
          <a:p>
            <a:endParaRPr lang="hr-HR" sz="3200" dirty="0">
              <a:solidFill>
                <a:srgbClr val="7030A0"/>
              </a:solidFill>
            </a:endParaRPr>
          </a:p>
          <a:p>
            <a:r>
              <a:rPr lang="hr-HR" sz="3200" dirty="0" smtClean="0">
                <a:solidFill>
                  <a:srgbClr val="C00000"/>
                </a:solidFill>
              </a:rPr>
              <a:t>ŠTO JE POGREŠNO</a:t>
            </a:r>
            <a:r>
              <a:rPr lang="hr-HR" sz="3200" dirty="0" smtClean="0">
                <a:solidFill>
                  <a:srgbClr val="7030A0"/>
                </a:solidFill>
              </a:rPr>
              <a:t>.</a:t>
            </a:r>
            <a:endParaRPr lang="hr-HR" sz="32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95768" y="311586"/>
            <a:ext cx="5657335" cy="2060912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hr-HR" sz="3200" dirty="0" smtClean="0">
                <a:solidFill>
                  <a:srgbClr val="0000FF"/>
                </a:solidFill>
              </a:rPr>
              <a:t>NASLOVNICA PISANOGA RADA</a:t>
            </a:r>
            <a:endParaRPr lang="hr-HR" sz="3200" dirty="0">
              <a:solidFill>
                <a:srgbClr val="0000FF"/>
              </a:solidFill>
            </a:endParaRPr>
          </a:p>
          <a:p>
            <a:r>
              <a:rPr lang="hr-HR" sz="3200" dirty="0" smtClean="0">
                <a:solidFill>
                  <a:srgbClr val="7030A0"/>
                </a:solidFill>
              </a:rPr>
              <a:t>U Zagrebu, 02. 11. 2018. </a:t>
            </a:r>
          </a:p>
          <a:p>
            <a:endParaRPr lang="hr-HR" sz="3200" b="1" dirty="0" smtClean="0">
              <a:solidFill>
                <a:srgbClr val="C00000"/>
              </a:solidFill>
            </a:endParaRPr>
          </a:p>
          <a:p>
            <a:r>
              <a:rPr lang="hr-HR" sz="3200" b="1" dirty="0" smtClean="0">
                <a:solidFill>
                  <a:srgbClr val="C00000"/>
                </a:solidFill>
              </a:rPr>
              <a:t>Zagreb, 2. studenog 2018. </a:t>
            </a:r>
            <a:endParaRPr lang="hr-HR" sz="3600" b="1" dirty="0">
              <a:solidFill>
                <a:srgbClr val="C0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991255" y="5316283"/>
            <a:ext cx="164757" cy="2718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6465" y="834626"/>
            <a:ext cx="758270" cy="7582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6465" y="1780641"/>
            <a:ext cx="1059012" cy="59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0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681" y="266271"/>
            <a:ext cx="10859530" cy="837599"/>
          </a:xfrm>
        </p:spPr>
        <p:txBody>
          <a:bodyPr>
            <a:normAutofit/>
          </a:bodyPr>
          <a:lstStyle/>
          <a:p>
            <a:r>
              <a:rPr lang="hr-HR" sz="4000" b="1" dirty="0" smtClean="0">
                <a:solidFill>
                  <a:srgbClr val="C00000"/>
                </a:solidFill>
              </a:rPr>
              <a:t>NAJČEŠĆE POGREŠKE</a:t>
            </a:r>
            <a:endParaRPr lang="hr-HR" sz="4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7795" y="1260389"/>
            <a:ext cx="5550243" cy="4669439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r-HR" sz="3600" dirty="0" smtClean="0">
                <a:solidFill>
                  <a:srgbClr val="7030A0"/>
                </a:solidFill>
              </a:rPr>
              <a:t>pisanje neodređenih zamjenica i prijedloga</a:t>
            </a:r>
          </a:p>
          <a:p>
            <a:pPr>
              <a:buFontTx/>
              <a:buChar char="-"/>
            </a:pPr>
            <a:endParaRPr lang="hr-HR" sz="3600" dirty="0" smtClean="0">
              <a:solidFill>
                <a:srgbClr val="7030A0"/>
              </a:solidFill>
            </a:endParaRPr>
          </a:p>
          <a:p>
            <a:pPr>
              <a:buFontTx/>
              <a:buChar char="-"/>
            </a:pPr>
            <a:r>
              <a:rPr lang="hr-HR" sz="3600" dirty="0" smtClean="0">
                <a:solidFill>
                  <a:srgbClr val="7030A0"/>
                </a:solidFill>
              </a:rPr>
              <a:t>pisanje prijedloga s/sa</a:t>
            </a:r>
          </a:p>
          <a:p>
            <a:pPr>
              <a:buFontTx/>
              <a:buChar char="-"/>
            </a:pPr>
            <a:endParaRPr lang="hr-HR" sz="36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hr-HR" sz="3600" dirty="0" smtClean="0">
                <a:solidFill>
                  <a:srgbClr val="7030A0"/>
                </a:solidFill>
              </a:rPr>
              <a:t>- uporaba padeža i (pripadajućih) prijedloga</a:t>
            </a:r>
            <a:endParaRPr lang="hr-HR" sz="3600" dirty="0">
              <a:solidFill>
                <a:srgbClr val="7030A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41773" y="1507524"/>
            <a:ext cx="6293708" cy="4669439"/>
          </a:xfrm>
        </p:spPr>
        <p:txBody>
          <a:bodyPr/>
          <a:lstStyle/>
          <a:p>
            <a:r>
              <a:rPr lang="hr-HR" sz="3600" b="1" dirty="0">
                <a:solidFill>
                  <a:srgbClr val="0000FF"/>
                </a:solidFill>
              </a:rPr>
              <a:t>s</a:t>
            </a:r>
            <a:r>
              <a:rPr lang="hr-HR" sz="3600" b="1" dirty="0" smtClean="0">
                <a:solidFill>
                  <a:srgbClr val="0000FF"/>
                </a:solidFill>
              </a:rPr>
              <a:t> nikim </a:t>
            </a:r>
            <a:r>
              <a:rPr lang="hr-HR" sz="3600" dirty="0" smtClean="0"/>
              <a:t>– </a:t>
            </a:r>
            <a:r>
              <a:rPr lang="hr-HR" sz="3600" b="1" dirty="0" smtClean="0">
                <a:solidFill>
                  <a:srgbClr val="C00000"/>
                </a:solidFill>
              </a:rPr>
              <a:t>ni s kim</a:t>
            </a:r>
          </a:p>
          <a:p>
            <a:r>
              <a:rPr lang="hr-HR" sz="3600" b="1" dirty="0">
                <a:solidFill>
                  <a:srgbClr val="0000FF"/>
                </a:solidFill>
              </a:rPr>
              <a:t>u</a:t>
            </a:r>
            <a:r>
              <a:rPr lang="hr-HR" sz="3600" b="1" dirty="0" smtClean="0">
                <a:solidFill>
                  <a:srgbClr val="0000FF"/>
                </a:solidFill>
              </a:rPr>
              <a:t> ničijem </a:t>
            </a:r>
            <a:r>
              <a:rPr lang="hr-HR" sz="3600" dirty="0" smtClean="0"/>
              <a:t>– </a:t>
            </a:r>
            <a:r>
              <a:rPr lang="hr-HR" sz="3600" b="1" dirty="0" smtClean="0">
                <a:solidFill>
                  <a:srgbClr val="C00000"/>
                </a:solidFill>
              </a:rPr>
              <a:t>ni u čijem</a:t>
            </a:r>
          </a:p>
          <a:p>
            <a:r>
              <a:rPr lang="hr-HR" sz="3600" b="1" dirty="0" smtClean="0">
                <a:solidFill>
                  <a:srgbClr val="0000FF"/>
                </a:solidFill>
              </a:rPr>
              <a:t>od nikoga </a:t>
            </a:r>
            <a:r>
              <a:rPr lang="hr-HR" sz="3600" dirty="0" smtClean="0"/>
              <a:t>– </a:t>
            </a:r>
            <a:r>
              <a:rPr lang="hr-HR" sz="3600" b="1" dirty="0" smtClean="0">
                <a:solidFill>
                  <a:srgbClr val="C00000"/>
                </a:solidFill>
              </a:rPr>
              <a:t>ni od koga</a:t>
            </a:r>
          </a:p>
          <a:p>
            <a:r>
              <a:rPr lang="hr-HR" sz="3600" b="1" dirty="0">
                <a:solidFill>
                  <a:srgbClr val="0000FF"/>
                </a:solidFill>
              </a:rPr>
              <a:t>s</a:t>
            </a:r>
            <a:r>
              <a:rPr lang="hr-HR" sz="3600" b="1" dirty="0" smtClean="0">
                <a:solidFill>
                  <a:srgbClr val="0000FF"/>
                </a:solidFill>
              </a:rPr>
              <a:t>a učenicima </a:t>
            </a:r>
            <a:r>
              <a:rPr lang="hr-HR" sz="3600" dirty="0" smtClean="0"/>
              <a:t>– </a:t>
            </a:r>
            <a:r>
              <a:rPr lang="hr-HR" sz="3600" b="1" dirty="0" smtClean="0">
                <a:solidFill>
                  <a:srgbClr val="C00000"/>
                </a:solidFill>
              </a:rPr>
              <a:t>s učenicima</a:t>
            </a:r>
          </a:p>
          <a:p>
            <a:r>
              <a:rPr lang="hr-HR" sz="3600" b="1" dirty="0" smtClean="0">
                <a:solidFill>
                  <a:srgbClr val="0000FF"/>
                </a:solidFill>
              </a:rPr>
              <a:t>s/</a:t>
            </a:r>
            <a:r>
              <a:rPr lang="hr-HR" sz="3600" b="1" dirty="0">
                <a:solidFill>
                  <a:srgbClr val="0000FF"/>
                </a:solidFill>
              </a:rPr>
              <a:t>s</a:t>
            </a:r>
            <a:r>
              <a:rPr lang="hr-HR" sz="3600" b="1" dirty="0" smtClean="0">
                <a:solidFill>
                  <a:srgbClr val="0000FF"/>
                </a:solidFill>
              </a:rPr>
              <a:t>a olovkom </a:t>
            </a:r>
            <a:r>
              <a:rPr lang="hr-HR" sz="3600" dirty="0" smtClean="0"/>
              <a:t>– </a:t>
            </a:r>
            <a:r>
              <a:rPr lang="hr-HR" sz="3600" b="1" dirty="0" smtClean="0">
                <a:solidFill>
                  <a:srgbClr val="C00000"/>
                </a:solidFill>
              </a:rPr>
              <a:t>olovkom</a:t>
            </a:r>
          </a:p>
          <a:p>
            <a:r>
              <a:rPr lang="hr-HR" sz="3600" b="1" dirty="0">
                <a:solidFill>
                  <a:srgbClr val="0000FF"/>
                </a:solidFill>
              </a:rPr>
              <a:t>k</a:t>
            </a:r>
            <a:r>
              <a:rPr lang="hr-HR" sz="3600" b="1" dirty="0" smtClean="0">
                <a:solidFill>
                  <a:srgbClr val="0000FF"/>
                </a:solidFill>
              </a:rPr>
              <a:t>roz pokus </a:t>
            </a:r>
            <a:r>
              <a:rPr lang="hr-HR" sz="3600" dirty="0" smtClean="0"/>
              <a:t>–</a:t>
            </a:r>
            <a:r>
              <a:rPr lang="hr-HR" sz="3600" b="1" dirty="0" smtClean="0">
                <a:solidFill>
                  <a:srgbClr val="C00000"/>
                </a:solidFill>
              </a:rPr>
              <a:t> tijekom pokusa / </a:t>
            </a:r>
          </a:p>
          <a:p>
            <a:pPr marL="0" indent="0">
              <a:buNone/>
            </a:pPr>
            <a:r>
              <a:rPr lang="hr-HR" sz="3600" b="1" dirty="0">
                <a:solidFill>
                  <a:srgbClr val="C00000"/>
                </a:solidFill>
              </a:rPr>
              <a:t> </a:t>
            </a:r>
            <a:r>
              <a:rPr lang="hr-HR" sz="3600" b="1" dirty="0" smtClean="0">
                <a:solidFill>
                  <a:srgbClr val="C00000"/>
                </a:solidFill>
              </a:rPr>
              <a:t>                          pokusom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619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2747"/>
            <a:ext cx="5066270" cy="928216"/>
          </a:xfrm>
        </p:spPr>
        <p:txBody>
          <a:bodyPr>
            <a:normAutofit/>
          </a:bodyPr>
          <a:lstStyle/>
          <a:p>
            <a:r>
              <a:rPr lang="hr-HR" sz="4000" b="1" dirty="0">
                <a:solidFill>
                  <a:srgbClr val="C00000"/>
                </a:solidFill>
              </a:rPr>
              <a:t>NAJČEŠĆE POGREŠKE</a:t>
            </a:r>
            <a:endParaRPr lang="hr-HR" sz="4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2870" y="147963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600" dirty="0" smtClean="0">
                <a:solidFill>
                  <a:srgbClr val="7030A0"/>
                </a:solidFill>
              </a:rPr>
              <a:t>Pogrešno pisanje glagolskih oblika:</a:t>
            </a:r>
          </a:p>
          <a:p>
            <a:pPr marL="742950" indent="-742950">
              <a:buAutoNum type="alphaLcParenR"/>
            </a:pPr>
            <a:r>
              <a:rPr lang="hr-HR" sz="3600" dirty="0" smtClean="0">
                <a:solidFill>
                  <a:srgbClr val="7030A0"/>
                </a:solidFill>
              </a:rPr>
              <a:t>futura prvog</a:t>
            </a:r>
          </a:p>
          <a:p>
            <a:pPr marL="0" indent="0">
              <a:buNone/>
            </a:pPr>
            <a:endParaRPr lang="hr-HR" sz="36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hr-HR" sz="3600" dirty="0" smtClean="0">
                <a:solidFill>
                  <a:srgbClr val="7030A0"/>
                </a:solidFill>
              </a:rPr>
              <a:t>b) aorista </a:t>
            </a:r>
            <a:r>
              <a:rPr lang="hr-HR" sz="3600" dirty="0">
                <a:solidFill>
                  <a:srgbClr val="7030A0"/>
                </a:solidFill>
              </a:rPr>
              <a:t>p</a:t>
            </a:r>
            <a:r>
              <a:rPr lang="hr-HR" sz="3600" dirty="0" smtClean="0">
                <a:solidFill>
                  <a:srgbClr val="7030A0"/>
                </a:solidFill>
              </a:rPr>
              <a:t>omoćnoga glagola biti.</a:t>
            </a:r>
            <a:endParaRPr lang="hr-HR" sz="3600" dirty="0">
              <a:solidFill>
                <a:srgbClr val="7030A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8649" y="1128584"/>
            <a:ext cx="6582031" cy="5329881"/>
          </a:xfrm>
        </p:spPr>
        <p:txBody>
          <a:bodyPr>
            <a:noAutofit/>
          </a:bodyPr>
          <a:lstStyle/>
          <a:p>
            <a:r>
              <a:rPr lang="hr-HR" sz="3200" dirty="0" smtClean="0">
                <a:solidFill>
                  <a:srgbClr val="0000FF"/>
                </a:solidFill>
              </a:rPr>
              <a:t>Učitelj će odgovorit na sva pitanja.</a:t>
            </a:r>
          </a:p>
          <a:p>
            <a:r>
              <a:rPr lang="hr-HR" sz="3200" dirty="0" smtClean="0">
                <a:solidFill>
                  <a:srgbClr val="0000FF"/>
                </a:solidFill>
              </a:rPr>
              <a:t>Učitelj će </a:t>
            </a:r>
            <a:r>
              <a:rPr lang="hr-HR" sz="3200" b="1" dirty="0" smtClean="0">
                <a:solidFill>
                  <a:srgbClr val="C00000"/>
                </a:solidFill>
              </a:rPr>
              <a:t>odgovoriti</a:t>
            </a:r>
            <a:r>
              <a:rPr lang="hr-HR" sz="3200" b="1" dirty="0" smtClean="0">
                <a:solidFill>
                  <a:srgbClr val="0000FF"/>
                </a:solidFill>
              </a:rPr>
              <a:t> </a:t>
            </a:r>
            <a:r>
              <a:rPr lang="hr-HR" sz="3200" dirty="0" smtClean="0">
                <a:solidFill>
                  <a:srgbClr val="0000FF"/>
                </a:solidFill>
              </a:rPr>
              <a:t>na sva pitanja.</a:t>
            </a:r>
          </a:p>
          <a:p>
            <a:r>
              <a:rPr lang="hr-HR" sz="3200" dirty="0" smtClean="0">
                <a:solidFill>
                  <a:srgbClr val="0000FF"/>
                </a:solidFill>
              </a:rPr>
              <a:t>Htjeti će biti najbolji.</a:t>
            </a:r>
          </a:p>
          <a:p>
            <a:r>
              <a:rPr lang="hr-HR" sz="3200" b="1" dirty="0" smtClean="0">
                <a:solidFill>
                  <a:srgbClr val="C00000"/>
                </a:solidFill>
              </a:rPr>
              <a:t>Htjet će </a:t>
            </a:r>
            <a:r>
              <a:rPr lang="hr-HR" sz="3200" dirty="0" smtClean="0">
                <a:solidFill>
                  <a:srgbClr val="0000FF"/>
                </a:solidFill>
              </a:rPr>
              <a:t>biti najbolji.</a:t>
            </a:r>
          </a:p>
          <a:p>
            <a:r>
              <a:rPr lang="hr-HR" sz="3200" dirty="0" smtClean="0">
                <a:solidFill>
                  <a:srgbClr val="0000FF"/>
                </a:solidFill>
              </a:rPr>
              <a:t>Odgovorili bi da znamo.</a:t>
            </a:r>
          </a:p>
          <a:p>
            <a:r>
              <a:rPr lang="hr-HR" sz="3200" dirty="0" smtClean="0">
                <a:solidFill>
                  <a:srgbClr val="0000FF"/>
                </a:solidFill>
              </a:rPr>
              <a:t>Odgovorili</a:t>
            </a:r>
            <a:r>
              <a:rPr lang="hr-HR" sz="3200" dirty="0" smtClean="0">
                <a:solidFill>
                  <a:srgbClr val="C00000"/>
                </a:solidFill>
              </a:rPr>
              <a:t> </a:t>
            </a:r>
            <a:r>
              <a:rPr lang="hr-HR" sz="3200" b="1" dirty="0" smtClean="0">
                <a:solidFill>
                  <a:srgbClr val="C00000"/>
                </a:solidFill>
              </a:rPr>
              <a:t>bismo</a:t>
            </a:r>
            <a:r>
              <a:rPr lang="hr-HR" sz="3200" dirty="0" smtClean="0">
                <a:solidFill>
                  <a:srgbClr val="C00000"/>
                </a:solidFill>
              </a:rPr>
              <a:t> </a:t>
            </a:r>
            <a:r>
              <a:rPr lang="hr-HR" sz="3200" dirty="0" smtClean="0">
                <a:solidFill>
                  <a:srgbClr val="0000FF"/>
                </a:solidFill>
              </a:rPr>
              <a:t>da znamo.</a:t>
            </a:r>
          </a:p>
          <a:p>
            <a:r>
              <a:rPr lang="hr-HR" sz="3200" dirty="0" smtClean="0">
                <a:solidFill>
                  <a:srgbClr val="0000FF"/>
                </a:solidFill>
              </a:rPr>
              <a:t>Ja</a:t>
            </a:r>
            <a:r>
              <a:rPr lang="hr-HR" sz="3200" dirty="0" smtClean="0">
                <a:solidFill>
                  <a:srgbClr val="002060"/>
                </a:solidFill>
              </a:rPr>
              <a:t> </a:t>
            </a:r>
            <a:r>
              <a:rPr lang="hr-HR" sz="3200" dirty="0" smtClean="0">
                <a:solidFill>
                  <a:srgbClr val="0000FF"/>
                </a:solidFill>
              </a:rPr>
              <a:t>bi</a:t>
            </a:r>
            <a:r>
              <a:rPr lang="hr-HR" sz="3200" dirty="0" smtClean="0">
                <a:solidFill>
                  <a:srgbClr val="002060"/>
                </a:solidFill>
              </a:rPr>
              <a:t> </a:t>
            </a:r>
            <a:r>
              <a:rPr lang="hr-HR" sz="3200" dirty="0" smtClean="0">
                <a:solidFill>
                  <a:srgbClr val="0000FF"/>
                </a:solidFill>
              </a:rPr>
              <a:t>često u svojem radu…</a:t>
            </a:r>
          </a:p>
          <a:p>
            <a:r>
              <a:rPr lang="hr-HR" sz="3200" dirty="0" smtClean="0">
                <a:solidFill>
                  <a:srgbClr val="0000FF"/>
                </a:solidFill>
              </a:rPr>
              <a:t>Ja</a:t>
            </a:r>
            <a:r>
              <a:rPr lang="hr-HR" sz="3200" dirty="0" smtClean="0">
                <a:solidFill>
                  <a:srgbClr val="002060"/>
                </a:solidFill>
              </a:rPr>
              <a:t> </a:t>
            </a:r>
            <a:r>
              <a:rPr lang="hr-HR" sz="3200" b="1" dirty="0" smtClean="0">
                <a:solidFill>
                  <a:srgbClr val="C00000"/>
                </a:solidFill>
              </a:rPr>
              <a:t>bih </a:t>
            </a:r>
            <a:r>
              <a:rPr lang="hr-HR" sz="3200" dirty="0" smtClean="0">
                <a:solidFill>
                  <a:srgbClr val="0000FF"/>
                </a:solidFill>
              </a:rPr>
              <a:t>često u svojem radu…</a:t>
            </a:r>
            <a:endParaRPr lang="hr-HR" sz="3200" dirty="0">
              <a:solidFill>
                <a:srgbClr val="0000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8315067" y="1128584"/>
            <a:ext cx="502508" cy="4860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Oval 10"/>
          <p:cNvSpPr/>
          <p:nvPr/>
        </p:nvSpPr>
        <p:spPr>
          <a:xfrm>
            <a:off x="6090851" y="2302606"/>
            <a:ext cx="502508" cy="54369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3" name="Oval 12"/>
          <p:cNvSpPr/>
          <p:nvPr/>
        </p:nvSpPr>
        <p:spPr>
          <a:xfrm>
            <a:off x="7208108" y="3391693"/>
            <a:ext cx="560173" cy="52722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5" name="Oval 14"/>
          <p:cNvSpPr/>
          <p:nvPr/>
        </p:nvSpPr>
        <p:spPr>
          <a:xfrm>
            <a:off x="5817253" y="4550719"/>
            <a:ext cx="547196" cy="53202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6492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3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58033"/>
            <a:ext cx="10515600" cy="425707"/>
          </a:xfrm>
        </p:spPr>
        <p:txBody>
          <a:bodyPr>
            <a:noAutofit/>
          </a:bodyPr>
          <a:lstStyle/>
          <a:p>
            <a:r>
              <a:rPr lang="hr-HR" b="1" dirty="0" smtClean="0">
                <a:solidFill>
                  <a:srgbClr val="0000FF"/>
                </a:solidFill>
              </a:rPr>
              <a:t>ZAKLJUČAK</a:t>
            </a:r>
            <a:endParaRPr lang="hr-HR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514" y="683740"/>
            <a:ext cx="11508259" cy="57747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sz="3200" b="1" dirty="0" smtClean="0">
                <a:solidFill>
                  <a:srgbClr val="C00000"/>
                </a:solidFill>
              </a:rPr>
              <a:t>Pristupnik, uglavnom, ne bi </a:t>
            </a:r>
            <a:r>
              <a:rPr lang="hr-HR" sz="3200" b="1" dirty="0" err="1" smtClean="0">
                <a:solidFill>
                  <a:srgbClr val="C00000"/>
                </a:solidFill>
              </a:rPr>
              <a:t>smio</a:t>
            </a:r>
            <a:r>
              <a:rPr lang="hr-HR" sz="3200" b="1" dirty="0" smtClean="0">
                <a:solidFill>
                  <a:srgbClr val="C00000"/>
                </a:solidFill>
              </a:rPr>
              <a:t> imati više od šest pogrešaka da bi se rad smatrao prolaznim, odnosno da bi pristupnik položio pisani dio ispita.</a:t>
            </a:r>
          </a:p>
          <a:p>
            <a:pPr marL="0" indent="0">
              <a:buNone/>
            </a:pPr>
            <a:r>
              <a:rPr lang="hr-HR" sz="3200" b="1" dirty="0" smtClean="0">
                <a:solidFill>
                  <a:srgbClr val="7030A0"/>
                </a:solidFill>
              </a:rPr>
              <a:t>Težite tomu da napišete cjelovit, sadržajno i logički povezan tekst u skladu s temom, argumentima i normama hrvatskoga standardnog/književnog jezika.</a:t>
            </a:r>
          </a:p>
          <a:p>
            <a:pPr marL="0" indent="0" algn="ctr">
              <a:buNone/>
            </a:pPr>
            <a:r>
              <a:rPr lang="hr-HR" b="1" dirty="0">
                <a:solidFill>
                  <a:srgbClr val="0000FF"/>
                </a:solidFill>
              </a:rPr>
              <a:t>Nije to neka fora,</a:t>
            </a:r>
          </a:p>
          <a:p>
            <a:pPr marL="0" indent="0" algn="ctr">
              <a:buNone/>
            </a:pPr>
            <a:r>
              <a:rPr lang="hr-HR" b="1" dirty="0" smtClean="0">
                <a:solidFill>
                  <a:srgbClr val="0000FF"/>
                </a:solidFill>
              </a:rPr>
              <a:t>kemijskom </a:t>
            </a:r>
            <a:r>
              <a:rPr lang="hr-HR" b="1" dirty="0">
                <a:solidFill>
                  <a:srgbClr val="0000FF"/>
                </a:solidFill>
              </a:rPr>
              <a:t>se pismen biti mora.</a:t>
            </a:r>
          </a:p>
          <a:p>
            <a:pPr marL="0" indent="0" algn="ctr">
              <a:buNone/>
            </a:pPr>
            <a:r>
              <a:rPr lang="hr-HR" b="1" dirty="0">
                <a:solidFill>
                  <a:srgbClr val="0000FF"/>
                </a:solidFill>
              </a:rPr>
              <a:t>Olovku obrisati može </a:t>
            </a:r>
            <a:r>
              <a:rPr lang="hr-HR" b="1" dirty="0" smtClean="0">
                <a:solidFill>
                  <a:srgbClr val="0000FF"/>
                </a:solidFill>
              </a:rPr>
              <a:t>svatko</a:t>
            </a:r>
            <a:r>
              <a:rPr lang="hr-HR" b="1" dirty="0">
                <a:solidFill>
                  <a:srgbClr val="0000FF"/>
                </a:solidFill>
              </a:rPr>
              <a:t>,</a:t>
            </a:r>
          </a:p>
          <a:p>
            <a:pPr marL="0" indent="0" algn="ctr">
              <a:buNone/>
            </a:pPr>
            <a:r>
              <a:rPr lang="hr-HR" b="1" dirty="0">
                <a:solidFill>
                  <a:srgbClr val="0000FF"/>
                </a:solidFill>
              </a:rPr>
              <a:t>ispravljanje grešaka njome ide lako.</a:t>
            </a:r>
          </a:p>
          <a:p>
            <a:pPr marL="0" indent="0" algn="ctr">
              <a:buNone/>
            </a:pPr>
            <a:r>
              <a:rPr lang="hr-HR" b="1" dirty="0">
                <a:solidFill>
                  <a:srgbClr val="0000FF"/>
                </a:solidFill>
              </a:rPr>
              <a:t>DA TAKO NE </a:t>
            </a:r>
            <a:r>
              <a:rPr lang="hr-HR" b="1" dirty="0" smtClean="0">
                <a:solidFill>
                  <a:srgbClr val="0000FF"/>
                </a:solidFill>
              </a:rPr>
              <a:t>BUDE, </a:t>
            </a:r>
            <a:r>
              <a:rPr lang="hr-HR" b="1" dirty="0">
                <a:solidFill>
                  <a:srgbClr val="0000FF"/>
                </a:solidFill>
              </a:rPr>
              <a:t>TI SE POTRUDI I PISMEN BUDI</a:t>
            </a:r>
            <a:r>
              <a:rPr lang="hr-HR" b="1" dirty="0" smtClean="0">
                <a:solidFill>
                  <a:srgbClr val="0000FF"/>
                </a:solidFill>
              </a:rPr>
              <a:t>!</a:t>
            </a:r>
          </a:p>
          <a:p>
            <a:pPr marL="0" indent="0" algn="ctr">
              <a:buNone/>
            </a:pPr>
            <a:r>
              <a:rPr lang="hr-HR" b="1" dirty="0">
                <a:solidFill>
                  <a:srgbClr val="0000FF"/>
                </a:solidFill>
              </a:rPr>
              <a:t> </a:t>
            </a:r>
            <a:r>
              <a:rPr lang="hr-HR" b="1" dirty="0" smtClean="0">
                <a:solidFill>
                  <a:srgbClr val="0000FF"/>
                </a:solidFill>
              </a:rPr>
              <a:t>                                                                             (učenički rad)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145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033" y="939114"/>
            <a:ext cx="10876005" cy="5798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4800" b="1" dirty="0" smtClean="0">
                <a:solidFill>
                  <a:srgbClr val="0000FF"/>
                </a:solidFill>
              </a:rPr>
              <a:t>Poštovani pristupnici, želim vam uspješno polaganje stručnoga ispita!</a:t>
            </a:r>
          </a:p>
          <a:p>
            <a:pPr marL="0" indent="0">
              <a:buNone/>
            </a:pPr>
            <a:endParaRPr lang="hr-HR" sz="48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hr-HR" sz="4800" b="1" dirty="0" smtClean="0">
                <a:solidFill>
                  <a:srgbClr val="0000FF"/>
                </a:solidFill>
              </a:rPr>
              <a:t>Hvala vam na pozornosti!</a:t>
            </a:r>
            <a:endParaRPr lang="hr-HR" sz="4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83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692</TotalTime>
  <Words>1161</Words>
  <Application>Microsoft Office PowerPoint</Application>
  <PresentationFormat>Widescreen</PresentationFormat>
  <Paragraphs>177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Office Theme</vt:lpstr>
      <vt:lpstr>   PISANI RAD NA STRUČNOME ISPITU IZ NASTAVOG PREDMETA KEMIJA</vt:lpstr>
      <vt:lpstr>SADRŽAJ PREDAVANJA</vt:lpstr>
      <vt:lpstr>SVRHA PISANJA RADA (OČEKIVANJA)</vt:lpstr>
      <vt:lpstr>OBILJEŽJA RASPRAVLJAČKOGA TEKSTA</vt:lpstr>
      <vt:lpstr>OBILJEŽJA RASPRAVLJAČKOGA TEKSTA</vt:lpstr>
      <vt:lpstr>JEZIČNO-KOMUNIKACIJSKE KOMPETENCIJE</vt:lpstr>
      <vt:lpstr>JEZIČNO-KOMUNIKACIJSKE KOMPETENCIJE</vt:lpstr>
      <vt:lpstr>1. SADRŽAJ</vt:lpstr>
      <vt:lpstr>2. KOMPOZICIJA</vt:lpstr>
      <vt:lpstr>3. STIL I RJEČNIK</vt:lpstr>
      <vt:lpstr>4. JEZIČNA NORMA</vt:lpstr>
      <vt:lpstr>  JEZIKOSLOVNI PRIRUČNICI, PRAVOPIS Nakladnik: Institut za hrvatski jezik i jezikoslovlje   </vt:lpstr>
      <vt:lpstr>NAJČEŠĆE POGREŠKE</vt:lpstr>
      <vt:lpstr>NAJČEŠĆE POGREŠKE</vt:lpstr>
      <vt:lpstr>NAJČEŠĆE POGREŠKE</vt:lpstr>
      <vt:lpstr>PowerPoint Presentation</vt:lpstr>
      <vt:lpstr>NAJČEŠĆE POGREŠKE</vt:lpstr>
      <vt:lpstr>NAJČEŠĆE POGREŠKE</vt:lpstr>
      <vt:lpstr>NAJČEŠĆE POGREŠKE</vt:lpstr>
      <vt:lpstr>ZAKLJUČAK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PISANI RAD NA STRUČNOM ISPITU IZ KEMIJE</dc:title>
  <dc:creator>Kućno 1</dc:creator>
  <cp:lastModifiedBy>Kućno 1</cp:lastModifiedBy>
  <cp:revision>81</cp:revision>
  <dcterms:created xsi:type="dcterms:W3CDTF">2019-01-01T20:47:37Z</dcterms:created>
  <dcterms:modified xsi:type="dcterms:W3CDTF">2019-01-09T17:23:36Z</dcterms:modified>
</cp:coreProperties>
</file>