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4"/>
  </p:notesMasterIdLst>
  <p:handoutMasterIdLst>
    <p:handoutMasterId r:id="rId15"/>
  </p:handoutMasterIdLst>
  <p:sldIdLst>
    <p:sldId id="265" r:id="rId2"/>
    <p:sldId id="294" r:id="rId3"/>
    <p:sldId id="295" r:id="rId4"/>
    <p:sldId id="297" r:id="rId5"/>
    <p:sldId id="298" r:id="rId6"/>
    <p:sldId id="301" r:id="rId7"/>
    <p:sldId id="270" r:id="rId8"/>
    <p:sldId id="268" r:id="rId9"/>
    <p:sldId id="304" r:id="rId10"/>
    <p:sldId id="292" r:id="rId11"/>
    <p:sldId id="303" r:id="rId12"/>
    <p:sldId id="291" r:id="rId13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47AB4"/>
    <a:srgbClr val="9900CC"/>
    <a:srgbClr val="EAEAEA"/>
    <a:srgbClr val="CC3300"/>
    <a:srgbClr val="C0C0C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142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97E4C88-5017-4B78-989A-A5FA9AB8F6B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3071859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A9B0BD0-D4B2-4699-929C-C3941F9BDA3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171394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ABDE94-C954-4FD4-8BA1-D71FA73D7CE4}" type="slidenum">
              <a:rPr lang="hr-HR" altLang="en-US"/>
              <a:pPr eaLnBrk="1" hangingPunct="1"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r-Latn-R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54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0A100B-0A20-47F9-976D-BB18D913BBE7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148287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1C637-B37B-46A9-A5A3-428CB0EC33C3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304173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34EF2A-5AFA-4301-B8F9-E8A0483698C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58544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A0F73-5C57-4317-9EE3-EA46B1708A6B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52055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E49B24-4729-4070-B746-07AA621006D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203834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55A97-B306-4FB4-B221-D8B8DF63EEC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270207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45729D-C2A5-4312-B847-42273B99D14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155832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0C17E-4212-4A7F-A5C8-413B08E4B96A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82965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CC376A-F809-49A8-B4A9-3154C5AC2D30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182801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63367-6150-4FFB-A32F-F45DFA056CF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89271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36085-6E6B-41CA-92C5-3B0FD3E0153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4119783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3DDA8-AA67-40F2-978A-129FB3D9DB54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xmlns="" val="71392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51800" y="6457950"/>
            <a:ext cx="6350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accent2"/>
                </a:solidFill>
                <a:latin typeface="Book Antiqua" panose="02040602050305030304" pitchFamily="18" charset="0"/>
              </a:defRPr>
            </a:lvl1pPr>
          </a:lstStyle>
          <a:p>
            <a:fld id="{9D8269F9-3A4C-4C46-A2B6-A0AA1450EF4F}" type="slidenum">
              <a:rPr lang="hr-HR" altLang="sr-Latn-RS"/>
              <a:pPr/>
              <a:t>‹#›</a:t>
            </a:fld>
            <a:endParaRPr lang="hr-HR" altLang="sr-Latn-RS"/>
          </a:p>
        </p:txBody>
      </p:sp>
      <p:pic>
        <p:nvPicPr>
          <p:cNvPr id="1027" name="Picture 13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B7C8B681-565B-4287-961E-C5ED3ECD5003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" y="2428150"/>
            <a:ext cx="8340725" cy="28638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r-Latn-RS" altLang="en-US" sz="4000" dirty="0" smtClean="0">
                <a:solidFill>
                  <a:schemeClr val="accent2"/>
                </a:solidFill>
                <a:latin typeface="Tahoma" panose="020B0604030504040204" pitchFamily="34" charset="0"/>
              </a:rPr>
              <a:t>Zakon o udžbenicima i drugim obrazovnim materijalima za osnovnu i srednju školu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36167" y="4955856"/>
            <a:ext cx="5982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dirty="0" smtClean="0">
                <a:latin typeface="+mj-lt"/>
              </a:rPr>
              <a:t>Dr.sc. Marko Košiček</a:t>
            </a:r>
          </a:p>
          <a:p>
            <a:pPr algn="ctr"/>
            <a:r>
              <a:rPr lang="hr-H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Glavni savjetnik</a:t>
            </a:r>
          </a:p>
          <a:p>
            <a:pPr algn="ctr"/>
            <a:r>
              <a:rPr lang="hr-H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Ministarstvo znanosti i obrazovanja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4242" y="727014"/>
            <a:ext cx="3677553" cy="132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6935"/>
            <a:ext cx="8229600" cy="4269228"/>
          </a:xfrm>
        </p:spPr>
        <p:txBody>
          <a:bodyPr/>
          <a:lstStyle/>
          <a:p>
            <a:pPr algn="ctr">
              <a:buNone/>
            </a:pPr>
            <a:r>
              <a:rPr lang="hr-HR" sz="2500" dirty="0" smtClean="0"/>
              <a:t>Zakon o udžbenicima i drugim obrazovnim materijalima za osnovnu i srednju školu </a:t>
            </a:r>
            <a:r>
              <a:rPr lang="hr-HR" sz="2500" dirty="0" smtClean="0">
                <a:solidFill>
                  <a:srgbClr val="647AB4"/>
                </a:solidFill>
              </a:rPr>
              <a:t>(NN 116/2018)</a:t>
            </a:r>
          </a:p>
          <a:p>
            <a:pPr algn="ctr"/>
            <a:endParaRPr lang="hr-HR" sz="2000" dirty="0" smtClean="0"/>
          </a:p>
          <a:p>
            <a:pPr algn="ctr">
              <a:buNone/>
            </a:pPr>
            <a:r>
              <a:rPr lang="hr-HR" sz="2500" dirty="0" smtClean="0"/>
              <a:t>Pravilnik o udžbeničkom standardu te članovima stručnih povjerenstava za procjenu udžbenika i drugih obrazovnih materijala </a:t>
            </a:r>
            <a:r>
              <a:rPr lang="hr-HR" sz="2500" dirty="0" smtClean="0">
                <a:solidFill>
                  <a:srgbClr val="647AB4"/>
                </a:solidFill>
              </a:rPr>
              <a:t>(NN 9/2019)</a:t>
            </a:r>
          </a:p>
          <a:p>
            <a:pPr algn="ctr">
              <a:buNone/>
            </a:pPr>
            <a:endParaRPr lang="hr-HR" sz="2000" dirty="0" smtClean="0">
              <a:solidFill>
                <a:srgbClr val="647AB4"/>
              </a:solidFill>
            </a:endParaRPr>
          </a:p>
          <a:p>
            <a:pPr algn="ctr">
              <a:buNone/>
            </a:pPr>
            <a:r>
              <a:rPr lang="hr-HR" sz="2500" dirty="0" smtClean="0"/>
              <a:t>Članak 14 (5) Način uporabe, vraćanja i obnavljanja udžbenika i drugih obrazovnih materijala financiranih sredstvima državnog proračuna, sukladno ovom članku, propisuje ministar </a:t>
            </a:r>
            <a:r>
              <a:rPr lang="hr-HR" sz="2500" dirty="0" smtClean="0">
                <a:solidFill>
                  <a:srgbClr val="647AB4"/>
                </a:solidFill>
              </a:rPr>
              <a:t>naputkom</a:t>
            </a:r>
            <a:r>
              <a:rPr lang="hr-HR" sz="2500" dirty="0" smtClean="0"/>
              <a:t>.</a:t>
            </a:r>
            <a:endParaRPr lang="hr-HR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</a:t>
            </a:fld>
            <a:endParaRPr lang="hr-HR" altLang="sr-Latn-R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Normativni okvir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sz="2500" dirty="0" smtClean="0">
                <a:solidFill>
                  <a:srgbClr val="647AB4"/>
                </a:solidFill>
              </a:rPr>
              <a:t>Ministarstvo </a:t>
            </a:r>
            <a:r>
              <a:rPr lang="hr-HR" sz="2500" dirty="0" smtClean="0"/>
              <a:t>odobrava udžbenike</a:t>
            </a:r>
          </a:p>
          <a:p>
            <a:r>
              <a:rPr lang="hr-HR" sz="2500" dirty="0" smtClean="0">
                <a:solidFill>
                  <a:srgbClr val="647AB4"/>
                </a:solidFill>
              </a:rPr>
              <a:t>Katalog</a:t>
            </a:r>
            <a:r>
              <a:rPr lang="hr-HR" sz="2500" dirty="0" smtClean="0"/>
              <a:t> - Odobravanje udžbenika po potrebi, višegodišnje korištenje ostaje</a:t>
            </a:r>
          </a:p>
          <a:p>
            <a:r>
              <a:rPr lang="hr-HR" sz="2500" dirty="0" smtClean="0"/>
              <a:t>Dopunska i pomoćna nastavna sredstva postaju drugi obrazovni materijali (</a:t>
            </a:r>
            <a:r>
              <a:rPr lang="hr-HR" sz="2500" dirty="0" smtClean="0">
                <a:solidFill>
                  <a:srgbClr val="647AB4"/>
                </a:solidFill>
              </a:rPr>
              <a:t>Agencija</a:t>
            </a:r>
            <a:r>
              <a:rPr lang="hr-HR" sz="2500" dirty="0" smtClean="0"/>
              <a:t>) - kontinuirano </a:t>
            </a:r>
          </a:p>
          <a:p>
            <a:endParaRPr lang="hr-HR" sz="25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sz="2500" dirty="0" smtClean="0">
                <a:solidFill>
                  <a:srgbClr val="647AB4"/>
                </a:solidFill>
              </a:rPr>
              <a:t>Ministarstvo</a:t>
            </a:r>
            <a:r>
              <a:rPr lang="hr-HR" sz="2500" dirty="0" smtClean="0"/>
              <a:t> je odobravalo udžbenike i dopunska nastavna sredstva</a:t>
            </a:r>
          </a:p>
          <a:p>
            <a:r>
              <a:rPr lang="hr-HR" sz="2500" dirty="0" smtClean="0">
                <a:solidFill>
                  <a:srgbClr val="647AB4"/>
                </a:solidFill>
              </a:rPr>
              <a:t>Katalog</a:t>
            </a:r>
            <a:r>
              <a:rPr lang="hr-HR" sz="2500" dirty="0" smtClean="0"/>
              <a:t> - Odobravanje udžbenika u ciklusima, sve odjednom</a:t>
            </a:r>
          </a:p>
          <a:p>
            <a:r>
              <a:rPr lang="hr-HR" sz="2500" dirty="0" smtClean="0">
                <a:solidFill>
                  <a:srgbClr val="647AB4"/>
                </a:solidFill>
              </a:rPr>
              <a:t>Agencija</a:t>
            </a:r>
            <a:r>
              <a:rPr lang="hr-HR" sz="2500" dirty="0" smtClean="0"/>
              <a:t> je odobravala pomoćna nasavna sredstva – godišnji ritam</a:t>
            </a:r>
            <a:endParaRPr lang="hr-HR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</a:t>
            </a:fld>
            <a:endParaRPr lang="hr-HR" altLang="sr-Latn-R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Novosti koje donosi novi zakon vs. stari zakon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sz="2500" dirty="0" smtClean="0"/>
              <a:t>Virtualni repozitorij</a:t>
            </a:r>
            <a:r>
              <a:rPr lang="hr-HR" sz="2500" dirty="0" smtClean="0"/>
              <a:t> (krajem godine)</a:t>
            </a:r>
            <a:endParaRPr lang="vi-VN" sz="2500" dirty="0" smtClean="0"/>
          </a:p>
          <a:p>
            <a:r>
              <a:rPr lang="vi-VN" sz="2500" dirty="0" smtClean="0"/>
              <a:t>Svi komercijalni materijali</a:t>
            </a:r>
          </a:p>
          <a:p>
            <a:r>
              <a:rPr lang="vi-VN" sz="2500" dirty="0" smtClean="0"/>
              <a:t>Nekomercijalni materijali (opcionalno)</a:t>
            </a:r>
          </a:p>
          <a:p>
            <a:r>
              <a:rPr lang="vi-VN" sz="2500" dirty="0" smtClean="0"/>
              <a:t>Prethodno mišljenje Agencije</a:t>
            </a:r>
            <a:r>
              <a:rPr lang="hr-HR" sz="2500" dirty="0" smtClean="0"/>
              <a:t> – AZOO i ASOO</a:t>
            </a:r>
            <a:endParaRPr lang="vi-VN" sz="2500" dirty="0" smtClean="0"/>
          </a:p>
          <a:p>
            <a:r>
              <a:rPr lang="vi-VN" sz="2500" dirty="0" smtClean="0"/>
              <a:t>Samostalno biranje i korištenje</a:t>
            </a:r>
          </a:p>
          <a:p>
            <a:pPr>
              <a:buNone/>
            </a:pPr>
            <a:endParaRPr lang="hr-HR" sz="2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A0F73-5C57-4317-9EE3-EA46B1708A6B}" type="slidenum">
              <a:rPr lang="hr-HR" altLang="sr-Latn-RS" smtClean="0"/>
              <a:pPr/>
              <a:t>4</a:t>
            </a:fld>
            <a:endParaRPr lang="hr-HR" altLang="sr-Latn-R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Drugi obrazovni materijali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sz="2500" dirty="0" smtClean="0"/>
              <a:t>(6) Odluku o korištenju komercijalnih drugih obrazovnih materijala donosi škola i objavljuje na svojim mrežnim stranicama najkasnije do </a:t>
            </a:r>
            <a:r>
              <a:rPr lang="hr-HR" sz="2500" dirty="0" smtClean="0">
                <a:solidFill>
                  <a:srgbClr val="647AB4"/>
                </a:solidFill>
              </a:rPr>
              <a:t>15. srpnja</a:t>
            </a:r>
            <a:r>
              <a:rPr lang="hr-HR" sz="2500" dirty="0" smtClean="0"/>
              <a:t>. Komercijalni materijali izabiru se isključivo iz virtualnog repozitorija.</a:t>
            </a:r>
          </a:p>
          <a:p>
            <a:pPr>
              <a:buNone/>
            </a:pPr>
            <a:r>
              <a:rPr lang="vi-VN" sz="2500" dirty="0" smtClean="0"/>
              <a:t>(7) Odluka iz stavka 6. ovoga članka prilaže se školskom kurikulumu kojim se utvrđuje popis komercijalnih i besplatnih drugih obrazovnih materijala koji se planiraju koristiti u nastavi, a učitelj odnosno nastavnik individualno odlučuje koje će materijale utvrđene školskim kurikulumom koristiti.</a:t>
            </a:r>
            <a:endParaRPr lang="hr-HR" sz="2500" dirty="0" smtClean="0"/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r>
              <a:rPr lang="hr-HR" sz="2500" b="1" dirty="0" smtClean="0"/>
              <a:t>Napomena: </a:t>
            </a:r>
            <a:r>
              <a:rPr lang="hr-HR" sz="2500" dirty="0" smtClean="0">
                <a:solidFill>
                  <a:srgbClr val="647AB4"/>
                </a:solidFill>
              </a:rPr>
              <a:t>Školski kulrikulum – ZOO – 7. listopad</a:t>
            </a:r>
            <a:endParaRPr lang="hr-HR" sz="2500" dirty="0">
              <a:solidFill>
                <a:srgbClr val="647AB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5</a:t>
            </a:fld>
            <a:endParaRPr lang="hr-HR" altLang="sr-Latn-R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Drugi obrazovni materijali – članak 16.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vi-VN" sz="2500" dirty="0" smtClean="0"/>
              <a:t>(1) U školi mogu biti u uporabi samo udžbenici koji se nalaze u Katalogu.</a:t>
            </a:r>
          </a:p>
          <a:p>
            <a:pPr>
              <a:buNone/>
            </a:pPr>
            <a:r>
              <a:rPr lang="vi-VN" sz="2500" dirty="0" smtClean="0"/>
              <a:t>(2) Odabir udžbenika za uporabu u školi provodi se u godini u kojoj se mijenja Katalog, i to samo za one predmete i razrede za koje je odobren novi udžbenik i uvršten u Katalog.</a:t>
            </a:r>
          </a:p>
          <a:p>
            <a:pPr>
              <a:buNone/>
            </a:pPr>
            <a:r>
              <a:rPr lang="hr-HR" sz="2500" dirty="0" smtClean="0"/>
              <a:t>(</a:t>
            </a:r>
            <a:r>
              <a:rPr lang="vi-VN" sz="2500" dirty="0" smtClean="0"/>
              <a:t>3) Odluku o odabiru udžbenika u višim razredima osnovnih i </a:t>
            </a:r>
            <a:r>
              <a:rPr lang="vi-VN" sz="2500" dirty="0" smtClean="0">
                <a:solidFill>
                  <a:srgbClr val="647AB4"/>
                </a:solidFill>
              </a:rPr>
              <a:t>svim razredima srednjih škola </a:t>
            </a:r>
            <a:r>
              <a:rPr lang="vi-VN" sz="2500" dirty="0" smtClean="0"/>
              <a:t>donose </a:t>
            </a:r>
            <a:r>
              <a:rPr lang="vi-VN" sz="2500" dirty="0" smtClean="0">
                <a:solidFill>
                  <a:srgbClr val="647AB4"/>
                </a:solidFill>
              </a:rPr>
              <a:t>stručni aktivi predmeta </a:t>
            </a:r>
            <a:r>
              <a:rPr lang="vi-VN" sz="2500" dirty="0" smtClean="0"/>
              <a:t>na razini škole. U svim paralelnim razrednim odjelima viših razreda osnovne i srednje škole za jedan nastavni predmet u uporabi može biti samo jedan udžbenik.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6</a:t>
            </a:fld>
            <a:endParaRPr lang="hr-HR" altLang="sr-Latn-R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Odabir udžbenika – članak 10.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7</a:t>
            </a:fld>
            <a:endParaRPr lang="hr-HR" altLang="sr-Latn-R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9081" y="1535797"/>
            <a:ext cx="66770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Odabir udžbenika – gimnazije i općeobrazovni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9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Eksperimentalna provedba</a:t>
            </a:r>
            <a:endParaRPr lang="en-US" sz="3000" dirty="0">
              <a:solidFill>
                <a:srgbClr val="647AB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5870"/>
            <a:ext cx="3722914" cy="2416312"/>
          </a:xfrm>
        </p:spPr>
        <p:txBody>
          <a:bodyPr/>
          <a:lstStyle/>
          <a:p>
            <a:r>
              <a:rPr lang="hr-HR" sz="2300" dirty="0" smtClean="0"/>
              <a:t>48 osnovnih škola</a:t>
            </a:r>
          </a:p>
          <a:p>
            <a:pPr>
              <a:buNone/>
            </a:pPr>
            <a:r>
              <a:rPr lang="hr-HR" sz="2300" dirty="0" smtClean="0">
                <a:solidFill>
                  <a:srgbClr val="647AB4"/>
                </a:solidFill>
              </a:rPr>
              <a:t>2. razred i 6. razred</a:t>
            </a:r>
          </a:p>
          <a:p>
            <a:pPr>
              <a:buNone/>
            </a:pPr>
            <a:r>
              <a:rPr lang="hr-HR" sz="2300" dirty="0" smtClean="0">
                <a:solidFill>
                  <a:srgbClr val="647AB4"/>
                </a:solidFill>
              </a:rPr>
              <a:t>8. razred (prirodoslovlje)</a:t>
            </a:r>
          </a:p>
          <a:p>
            <a:r>
              <a:rPr lang="hr-HR" sz="2300" dirty="0" smtClean="0"/>
              <a:t>26 srednjih škola</a:t>
            </a:r>
          </a:p>
          <a:p>
            <a:pPr>
              <a:buNone/>
            </a:pPr>
            <a:r>
              <a:rPr lang="hr-HR" sz="2300" dirty="0" smtClean="0">
                <a:solidFill>
                  <a:srgbClr val="647AB4"/>
                </a:solidFill>
              </a:rPr>
              <a:t>2. razred (gimnazija – svi; strukovne - Hrvatski i strani jezik, Matematika)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8</a:t>
            </a:fld>
            <a:endParaRPr lang="hr-HR" alt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2036" y="1796666"/>
            <a:ext cx="4407790" cy="4249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629" y="1866494"/>
            <a:ext cx="4191848" cy="151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406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sz="2500" dirty="0" smtClean="0"/>
              <a:t>Na Javni poziv </a:t>
            </a:r>
            <a:r>
              <a:rPr lang="hr-HR" sz="2500" dirty="0" smtClean="0"/>
              <a:t>bilo je </a:t>
            </a:r>
            <a:r>
              <a:rPr lang="vi-VN" sz="2500" dirty="0" smtClean="0"/>
              <a:t>moguće podnijeti prijavu za udžbenike za strukovne predmete usklađene s kurikulumima donesenim nakon zatvaranja Kataloga obveznih udžbenika</a:t>
            </a:r>
            <a:r>
              <a:rPr lang="hr-HR" sz="2500" dirty="0" smtClean="0"/>
              <a:t>.</a:t>
            </a:r>
          </a:p>
          <a:p>
            <a:r>
              <a:rPr lang="hr-HR" sz="2500" dirty="0" smtClean="0"/>
              <a:t>U Katalog ulaze udžbenici odobreni od 2014. do kraja 2018. godine sukladno odredbama starog zakona</a:t>
            </a:r>
            <a:r>
              <a:rPr lang="hr-HR" sz="2500" dirty="0" smtClean="0"/>
              <a:t>.</a:t>
            </a:r>
          </a:p>
          <a:p>
            <a:endParaRPr lang="hr-HR" sz="2500" dirty="0" smtClean="0"/>
          </a:p>
          <a:p>
            <a:r>
              <a:rPr lang="hr-HR" sz="2500" dirty="0" smtClean="0">
                <a:solidFill>
                  <a:srgbClr val="647AB4"/>
                </a:solidFill>
              </a:rPr>
              <a:t>Prilikom odabira bit će dostupne informacije za koje se sve razrede, predmete i smjerove vrši odabir, ovisno o pristiglim i odobrenim naslovima.</a:t>
            </a:r>
            <a:endParaRPr lang="hr-HR" sz="2500" dirty="0" smtClean="0">
              <a:solidFill>
                <a:srgbClr val="647AB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9</a:t>
            </a:fld>
            <a:endParaRPr lang="hr-HR" altLang="sr-Latn-R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Odabir udžbenika – strukovne škole</a:t>
            </a:r>
            <a:endParaRPr lang="en-US" sz="3000" dirty="0">
              <a:solidFill>
                <a:srgbClr val="647AB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10</a:t>
            </a:fld>
            <a:endParaRPr lang="hr-HR" altLang="sr-Latn-R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Kada i kako se vrši odabir?</a:t>
            </a:r>
            <a:endParaRPr lang="en-US" sz="3000" dirty="0">
              <a:solidFill>
                <a:srgbClr val="647AB4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500" dirty="0" smtClean="0"/>
              <a:t>Odabir u prvoj polovici lipnja (osim Povijesti u </a:t>
            </a:r>
            <a:r>
              <a:rPr lang="hr-HR" sz="2500" dirty="0" smtClean="0"/>
              <a:t>1. razredu gimnazija </a:t>
            </a:r>
            <a:r>
              <a:rPr lang="hr-HR" sz="2500" dirty="0" smtClean="0"/>
              <a:t>i eksperimentalnih nastavnih materijala u 74 škole)</a:t>
            </a:r>
          </a:p>
          <a:p>
            <a:r>
              <a:rPr lang="hr-HR" sz="2500" dirty="0" smtClean="0"/>
              <a:t>Odabir se vrši putem aplikacije koju dizajnira Carnet</a:t>
            </a:r>
          </a:p>
          <a:p>
            <a:r>
              <a:rPr lang="hr-HR" sz="2500" dirty="0" smtClean="0"/>
              <a:t>Svaki učitelj samostalno unosi svoj odabir u aplikaciju</a:t>
            </a:r>
          </a:p>
          <a:p>
            <a:r>
              <a:rPr lang="hr-HR" sz="2500" dirty="0" smtClean="0"/>
              <a:t>Glas učitelja predmetne nastave zbraja se s glasovima kolega iz kolektiva (anonimno). Svaki član kolektiva daje svoj prvi i drugi odabir.</a:t>
            </a:r>
          </a:p>
          <a:p>
            <a:r>
              <a:rPr lang="hr-HR" sz="2500" dirty="0" smtClean="0"/>
              <a:t>U slučaju izjednačenja dogovor na razini aktiva.</a:t>
            </a:r>
          </a:p>
          <a:p>
            <a:r>
              <a:rPr lang="hr-HR" sz="2500" dirty="0" smtClean="0"/>
              <a:t>Važnu ulogu imat će </a:t>
            </a:r>
            <a:r>
              <a:rPr lang="hr-HR" sz="2500" dirty="0" smtClean="0">
                <a:solidFill>
                  <a:srgbClr val="647AB4"/>
                </a:solidFill>
              </a:rPr>
              <a:t>administratori dnevnika</a:t>
            </a:r>
            <a:r>
              <a:rPr lang="hr-HR" sz="25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468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11</a:t>
            </a:fld>
            <a:endParaRPr lang="hr-HR" altLang="sr-Latn-R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46365"/>
            <a:ext cx="8229600" cy="538298"/>
          </a:xfrm>
        </p:spPr>
        <p:txBody>
          <a:bodyPr/>
          <a:lstStyle/>
          <a:p>
            <a:r>
              <a:rPr lang="hr-HR" sz="3000" dirty="0" smtClean="0">
                <a:solidFill>
                  <a:srgbClr val="647AB4"/>
                </a:solidFill>
              </a:rPr>
              <a:t>Nabavka udžbenika</a:t>
            </a:r>
            <a:endParaRPr lang="en-US" sz="3000" dirty="0">
              <a:solidFill>
                <a:srgbClr val="647AB4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500" dirty="0" smtClean="0"/>
              <a:t>Eskeprimentalni nastavni materijali za drugu godinu eksperimentalne provedbe – MZO centralno</a:t>
            </a:r>
          </a:p>
          <a:p>
            <a:r>
              <a:rPr lang="hr-HR" sz="2500" dirty="0" smtClean="0"/>
              <a:t>Učenicima slabijeg socioekonomskog statusa (ZMN) udžbenike osigurava MZO.</a:t>
            </a:r>
          </a:p>
          <a:p>
            <a:r>
              <a:rPr lang="hr-HR" sz="2500" dirty="0" smtClean="0"/>
              <a:t>Ostalo osiguravaju osnivači i/ili roditelji.</a:t>
            </a:r>
          </a:p>
          <a:p>
            <a:r>
              <a:rPr lang="hr-HR" sz="2500" b="1" dirty="0" smtClean="0">
                <a:solidFill>
                  <a:srgbClr val="647AB4"/>
                </a:solidFill>
              </a:rPr>
              <a:t>Dodatne detaljne informacije tehničke prirode o odabiru i nabavci udžbenika kao i naputak o postupanju s udžbenicima dobit ćete u svibnju.</a:t>
            </a:r>
          </a:p>
        </p:txBody>
      </p:sp>
    </p:spTree>
    <p:extLst>
      <p:ext uri="{BB962C8B-B14F-4D97-AF65-F5344CB8AC3E}">
        <p14:creationId xmlns:p14="http://schemas.microsoft.com/office/powerpoint/2010/main" xmlns="" val="25468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76335" y="2613085"/>
            <a:ext cx="4038600" cy="3379762"/>
          </a:xfrm>
        </p:spPr>
        <p:txBody>
          <a:bodyPr/>
          <a:lstStyle/>
          <a:p>
            <a:r>
              <a:rPr lang="hr-HR" dirty="0" smtClean="0"/>
              <a:t>Zakon i pravilnik</a:t>
            </a:r>
          </a:p>
          <a:p>
            <a:r>
              <a:rPr lang="hr-HR" dirty="0" smtClean="0"/>
              <a:t>Odabir udžbenika i drugih obrazovnih materijala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12</a:t>
            </a:fld>
            <a:endParaRPr lang="hr-HR" altLang="sr-Latn-R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775" y="1674305"/>
            <a:ext cx="3431286" cy="41278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4242" y="727014"/>
            <a:ext cx="3677553" cy="13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640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653</Words>
  <Application>Microsoft Office PowerPoint</Application>
  <PresentationFormat>On-screen Show (4:3)</PresentationFormat>
  <Paragraphs>71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Slide 1</vt:lpstr>
      <vt:lpstr>Normativni okvir</vt:lpstr>
      <vt:lpstr>Novosti koje donosi novi zakon vs. stari zakon</vt:lpstr>
      <vt:lpstr>Drugi obrazovni materijali</vt:lpstr>
      <vt:lpstr>Drugi obrazovni materijali – članak 16.</vt:lpstr>
      <vt:lpstr>Odabir udžbenika – članak 10.</vt:lpstr>
      <vt:lpstr>Odabir udžbenika – gimnazije i općeobrazovni</vt:lpstr>
      <vt:lpstr>Eksperimentalna provedba</vt:lpstr>
      <vt:lpstr>Odabir udžbenika – strukovne škole</vt:lpstr>
      <vt:lpstr>Kada i kako se vrši odabir?</vt:lpstr>
      <vt:lpstr>Nabavka udžbenika</vt:lpstr>
      <vt:lpstr>Slide 12</vt:lpstr>
    </vt:vector>
  </TitlesOfParts>
  <Company>MZT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azurirano 17-1-2018</dc:creator>
  <cp:lastModifiedBy>MILJENKO</cp:lastModifiedBy>
  <cp:revision>89</cp:revision>
  <dcterms:created xsi:type="dcterms:W3CDTF">2004-06-15T07:55:20Z</dcterms:created>
  <dcterms:modified xsi:type="dcterms:W3CDTF">2019-04-07T12:57:45Z</dcterms:modified>
</cp:coreProperties>
</file>