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7"/>
  </p:notesMasterIdLst>
  <p:sldIdLst>
    <p:sldId id="256" r:id="rId2"/>
    <p:sldId id="294" r:id="rId3"/>
    <p:sldId id="273" r:id="rId4"/>
    <p:sldId id="274" r:id="rId5"/>
    <p:sldId id="275" r:id="rId6"/>
    <p:sldId id="285" r:id="rId7"/>
    <p:sldId id="286" r:id="rId8"/>
    <p:sldId id="278" r:id="rId9"/>
    <p:sldId id="270" r:id="rId10"/>
    <p:sldId id="290" r:id="rId11"/>
    <p:sldId id="283" r:id="rId12"/>
    <p:sldId id="284" r:id="rId13"/>
    <p:sldId id="293" r:id="rId14"/>
    <p:sldId id="287" r:id="rId15"/>
    <p:sldId id="291" r:id="rId16"/>
  </p:sldIdLst>
  <p:sldSz cx="12192000" cy="9144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r/915ptgZJ2ErsuWnZJqoA==" hashData="zB5GWTNokLk1ytCRfuwu0T7YwmH0jhaNLPM05s+6MS2Ul/8PTR+YUUwPmPGWjUP+LGHDzzvEAWkz59ZFDjmv3A=="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433" autoAdjust="0"/>
  </p:normalViewPr>
  <p:slideViewPr>
    <p:cSldViewPr snapToGrid="0">
      <p:cViewPr varScale="1">
        <p:scale>
          <a:sx n="85" d="100"/>
          <a:sy n="85" d="100"/>
        </p:scale>
        <p:origin x="1494" y="54"/>
      </p:cViewPr>
      <p:guideLst/>
    </p:cSldViewPr>
  </p:slideViewPr>
  <p:outlineViewPr>
    <p:cViewPr>
      <p:scale>
        <a:sx n="33" d="100"/>
        <a:sy n="33" d="100"/>
      </p:scale>
      <p:origin x="0" y="-36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FDDD53-20BB-40A9-8A29-BE99016B5AAB}" type="datetimeFigureOut">
              <a:rPr lang="hr-HR" smtClean="0"/>
              <a:t>30.4.2019.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76A18-09BE-479A-AB0A-C93074869EA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84481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496484"/>
            <a:ext cx="103632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802717"/>
            <a:ext cx="91440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8D2D-81E7-4774-AC4D-EA79E3B35110}" type="datetimeFigureOut">
              <a:rPr lang="hr-HR" smtClean="0"/>
              <a:t>30.4.2019.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CED0E-08B2-4D16-BA4F-AE56C0F42D4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9999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8D2D-81E7-4774-AC4D-EA79E3B35110}" type="datetimeFigureOut">
              <a:rPr lang="hr-HR" smtClean="0"/>
              <a:t>30.4.2019.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CED0E-08B2-4D16-BA4F-AE56C0F42D4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68259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86834"/>
            <a:ext cx="2628900" cy="7749117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86834"/>
            <a:ext cx="7734300" cy="7749117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8D2D-81E7-4774-AC4D-EA79E3B35110}" type="datetimeFigureOut">
              <a:rPr lang="hr-HR" smtClean="0"/>
              <a:t>30.4.2019.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CED0E-08B2-4D16-BA4F-AE56C0F42D4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24192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8D2D-81E7-4774-AC4D-EA79E3B35110}" type="datetimeFigureOut">
              <a:rPr lang="hr-HR" smtClean="0"/>
              <a:t>30.4.2019.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CED0E-08B2-4D16-BA4F-AE56C0F42D4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36983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2279653"/>
            <a:ext cx="1051560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6119286"/>
            <a:ext cx="1051560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8D2D-81E7-4774-AC4D-EA79E3B35110}" type="datetimeFigureOut">
              <a:rPr lang="hr-HR" smtClean="0"/>
              <a:t>30.4.2019.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CED0E-08B2-4D16-BA4F-AE56C0F42D4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16129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434167"/>
            <a:ext cx="5181600" cy="5801784"/>
          </a:xfrm>
        </p:spPr>
        <p:txBody>
          <a:bodyPr/>
          <a:lstStyle/>
          <a:p>
            <a:pPr lvl="0"/>
            <a:r>
              <a:rPr lang="hr-HR" dirty="0" smtClean="0"/>
              <a:t>Uredite stilove teksta matrice</a:t>
            </a:r>
          </a:p>
          <a:p>
            <a:pPr lvl="1"/>
            <a:r>
              <a:rPr lang="hr-HR" dirty="0" smtClean="0"/>
              <a:t>Druga razina</a:t>
            </a:r>
          </a:p>
          <a:p>
            <a:pPr lvl="2"/>
            <a:r>
              <a:rPr lang="hr-HR" dirty="0" smtClean="0"/>
              <a:t>Treća razina</a:t>
            </a:r>
          </a:p>
          <a:p>
            <a:pPr lvl="3"/>
            <a:r>
              <a:rPr lang="hr-HR" dirty="0" smtClean="0"/>
              <a:t>Četvrta razina</a:t>
            </a:r>
          </a:p>
          <a:p>
            <a:pPr lvl="4"/>
            <a:r>
              <a:rPr lang="hr-HR" dirty="0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434167"/>
            <a:ext cx="5181600" cy="5801784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8D2D-81E7-4774-AC4D-EA79E3B35110}" type="datetimeFigureOut">
              <a:rPr lang="hr-HR" smtClean="0"/>
              <a:t>30.4.2019.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CED0E-08B2-4D16-BA4F-AE56C0F42D4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0608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86836"/>
            <a:ext cx="10515600" cy="1767417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241551"/>
            <a:ext cx="5157787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3340100"/>
            <a:ext cx="5157787" cy="4912784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241551"/>
            <a:ext cx="5183188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3340100"/>
            <a:ext cx="5183188" cy="4912784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8D2D-81E7-4774-AC4D-EA79E3B35110}" type="datetimeFigureOut">
              <a:rPr lang="hr-HR" smtClean="0"/>
              <a:t>30.4.2019.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CED0E-08B2-4D16-BA4F-AE56C0F42D4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05906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8D2D-81E7-4774-AC4D-EA79E3B35110}" type="datetimeFigureOut">
              <a:rPr lang="hr-HR" smtClean="0"/>
              <a:t>30.4.2019.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CED0E-08B2-4D16-BA4F-AE56C0F42D4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80248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8D2D-81E7-4774-AC4D-EA79E3B35110}" type="datetimeFigureOut">
              <a:rPr lang="hr-HR" smtClean="0"/>
              <a:t>30.4.2019.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CED0E-08B2-4D16-BA4F-AE56C0F42D4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86991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09600"/>
            <a:ext cx="393223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316569"/>
            <a:ext cx="6172200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8D2D-81E7-4774-AC4D-EA79E3B35110}" type="datetimeFigureOut">
              <a:rPr lang="hr-HR" smtClean="0"/>
              <a:t>30.4.2019.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CED0E-08B2-4D16-BA4F-AE56C0F42D4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5215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09600"/>
            <a:ext cx="393223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316569"/>
            <a:ext cx="6172200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8D2D-81E7-4774-AC4D-EA79E3B35110}" type="datetimeFigureOut">
              <a:rPr lang="hr-HR" smtClean="0"/>
              <a:t>30.4.2019.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CED0E-08B2-4D16-BA4F-AE56C0F42D4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8898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6836"/>
            <a:ext cx="105156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434167"/>
            <a:ext cx="105156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8475136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28D2D-81E7-4774-AC4D-EA79E3B35110}" type="datetimeFigureOut">
              <a:rPr lang="hr-HR" smtClean="0"/>
              <a:t>30.4.2019.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8475136"/>
            <a:ext cx="411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8475136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CED0E-08B2-4D16-BA4F-AE56C0F42D4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7001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STRES I METABOLIČKE PROMJENE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/>
              <a:t>Dr.sc. Nedjeljka Ruljančić, </a:t>
            </a:r>
            <a:r>
              <a:rPr lang="hr-HR" dirty="0" err="1" smtClean="0"/>
              <a:t>spec.med.biokem</a:t>
            </a:r>
            <a:r>
              <a:rPr lang="hr-HR" dirty="0" smtClean="0"/>
              <a:t>.</a:t>
            </a:r>
          </a:p>
          <a:p>
            <a:r>
              <a:rPr lang="hr-HR" dirty="0" smtClean="0"/>
              <a:t>Psihijatrijska bolnica „Sveti Ivan”</a:t>
            </a:r>
          </a:p>
          <a:p>
            <a:r>
              <a:rPr lang="hr-HR" dirty="0" smtClean="0"/>
              <a:t>Medicinsko biokemijski laboratorij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5591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60141" y="367990"/>
            <a:ext cx="10515600" cy="1072224"/>
          </a:xfrm>
        </p:spPr>
        <p:txBody>
          <a:bodyPr>
            <a:normAutofit/>
          </a:bodyPr>
          <a:lstStyle/>
          <a:p>
            <a:pPr algn="ctr"/>
            <a:r>
              <a:rPr lang="hr-H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Stres i kora nadbubrežne žlijezde</a:t>
            </a:r>
            <a:endParaRPr lang="hr-H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326995"/>
            <a:ext cx="10515600" cy="749362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učenje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kortizola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unutar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dobro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definiranih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ukupnih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dnevnih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granica</a:t>
            </a:r>
            <a:r>
              <a:rPr lang="hr-HR" sz="1800" dirty="0">
                <a:latin typeface="Arial" panose="020B0604020202020204" pitchFamily="34" charset="0"/>
                <a:cs typeface="Arial" panose="020B0604020202020204" pitchFamily="34" charset="0"/>
              </a:rPr>
              <a:t> pod strogim nadzorom negativne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povratne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sprege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>
                <a:latin typeface="Arial" panose="020B0604020202020204" pitchFamily="34" charset="0"/>
                <a:cs typeface="Arial" panose="020B0604020202020204" pitchFamily="34" charset="0"/>
              </a:rPr>
              <a:t>koji ukazuje da je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nekontrolirano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prekomjerno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lučenje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kortizola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štetno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za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organizam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hr-HR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Poznato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je da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visoka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razina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kortizola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brojna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nepovoljna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djelovanja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organizam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primjerice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javlja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visoki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krvni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tlak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dolazi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osteoporoze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metaboličkog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sindroma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(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visceralna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debljina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rezistencija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insulin,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dislipidemija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poremećaj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koagulacije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Istodobno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je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inhibirano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lučenje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hormona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rasta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smanjenja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funkcija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štitnjače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spolnih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žlijezda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imuno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loško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g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sustava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hr-H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poremećaj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metabolizma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ugljikohidrata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masti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 proteina</a:t>
            </a:r>
          </a:p>
          <a:p>
            <a:pPr eaLnBrk="1" hangingPunct="1">
              <a:lnSpc>
                <a:spcPct val="150000"/>
              </a:lnSpc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osoba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s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normalnom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razinom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kortizola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ali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preosjetljivim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receptorima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kortizol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moguće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je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opaziti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iste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one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promjene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koje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se vide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kod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pojačanog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lučenja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kortizola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hr-HR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zadnjih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nekoliko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godina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zapažena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je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velika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klinička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fiziološka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biokemijska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sličnost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akutnog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stresa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depresije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U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oba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stanja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pojačana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je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aktivnost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hipotalamus-hipofiza-kora</a:t>
            </a:r>
            <a:r>
              <a:rPr lang="en-US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nadbubrežne</a:t>
            </a:r>
            <a:r>
              <a:rPr lang="en-US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žlijezde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simpatičkog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sustava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b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r-Latn-C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52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486837"/>
            <a:ext cx="10515600" cy="1141242"/>
          </a:xfrm>
        </p:spPr>
        <p:txBody>
          <a:bodyPr>
            <a:normAutofit/>
          </a:bodyPr>
          <a:lstStyle/>
          <a:p>
            <a:r>
              <a:rPr lang="hr-HR" sz="4000" dirty="0">
                <a:latin typeface="Arial" panose="020B0604020202020204" pitchFamily="34" charset="0"/>
                <a:cs typeface="Arial" panose="020B0604020202020204" pitchFamily="34" charset="0"/>
              </a:rPr>
              <a:t>Fiziološki odgovor na stres – </a:t>
            </a:r>
            <a:r>
              <a:rPr lang="hr-HR" sz="2000" dirty="0">
                <a:latin typeface="Arial" panose="020B0604020202020204" pitchFamily="34" charset="0"/>
                <a:cs typeface="Arial" panose="020B0604020202020204" pitchFamily="34" charset="0"/>
              </a:rPr>
              <a:t>utjecaj </a:t>
            </a:r>
            <a:r>
              <a:rPr lang="hr-H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imunološkog  </a:t>
            </a:r>
            <a:r>
              <a:rPr lang="hr-HR" sz="2000" dirty="0">
                <a:latin typeface="Arial" panose="020B0604020202020204" pitchFamily="34" charset="0"/>
                <a:cs typeface="Arial" panose="020B0604020202020204" pitchFamily="34" charset="0"/>
              </a:rPr>
              <a:t>sustava</a:t>
            </a:r>
            <a:r>
              <a:rPr lang="hr-HR" sz="3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r-H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hr-HR" sz="360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784195"/>
            <a:ext cx="10515600" cy="6451756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Hans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Selye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opisujući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"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opći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adaptacijski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sindrom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"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kao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odgovor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stres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pretpostavio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međudjelovanje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središnjeg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živčanog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hormonskog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imunološkog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sustava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te se nakon toga razvilo područje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psihoneuroimunologija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koja se bavi odnosima psihičkih faktora, </a:t>
            </a:r>
            <a:r>
              <a:rPr lang="hr-H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neuroendokrinog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sustava i imunološkog sustava i njihovog utjecaja na održavanje zdravlja i podložnosti bolesti</a:t>
            </a:r>
          </a:p>
          <a:p>
            <a:pPr>
              <a:lnSpc>
                <a:spcPct val="150000"/>
              </a:lnSpc>
            </a:pP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imunoregulacijski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procesi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odvijaju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se dvosmjerno  - komunikacija </a:t>
            </a:r>
            <a:r>
              <a:rPr lang="hr-H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imunološkogg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sustava i središnjeg živčanog sustava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rimarn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ekundarn</a:t>
            </a: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limfn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organ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 primaju signale putem ž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ivčan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ih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završe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taka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mijenjanju razvoj i aktivnost populacije </a:t>
            </a:r>
            <a:r>
              <a:rPr lang="hr-H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limfocita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i dolazi do smanjenja ili povišenja imunološke funkcije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hr-H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površini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600" dirty="0" err="1">
                <a:latin typeface="Arial" panose="020B0604020202020204" pitchFamily="34" charset="0"/>
                <a:cs typeface="Arial" panose="020B0604020202020204" pitchFamily="34" charset="0"/>
              </a:rPr>
              <a:t>limfocita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nalaze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hr-HR" sz="1600" dirty="0" err="1">
                <a:latin typeface="Arial" panose="020B0604020202020204" pitchFamily="34" charset="0"/>
                <a:cs typeface="Arial" panose="020B0604020202020204" pitchFamily="34" charset="0"/>
              </a:rPr>
              <a:t>adrenergički</a:t>
            </a: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receptori</a:t>
            </a: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 i receptori za </a:t>
            </a:r>
            <a:r>
              <a:rPr lang="hr-H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kortizol</a:t>
            </a:r>
            <a:endParaRPr lang="hr-H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perifernoj cirkulaciji se mogu uočiti povećanje </a:t>
            </a:r>
            <a:r>
              <a:rPr lang="hr-HR" sz="1600" dirty="0" err="1">
                <a:latin typeface="Arial" panose="020B0604020202020204" pitchFamily="34" charset="0"/>
                <a:cs typeface="Arial" panose="020B0604020202020204" pitchFamily="34" charset="0"/>
              </a:rPr>
              <a:t>neutrofila</a:t>
            </a: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, smanjenje </a:t>
            </a:r>
            <a:r>
              <a:rPr lang="hr-HR" sz="1600" dirty="0" err="1">
                <a:latin typeface="Arial" panose="020B0604020202020204" pitchFamily="34" charset="0"/>
                <a:cs typeface="Arial" panose="020B0604020202020204" pitchFamily="34" charset="0"/>
              </a:rPr>
              <a:t>fagocitoze</a:t>
            </a: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, povećanje (akutni stres) ili smanjenja (kronični tres) NK stanica, promijenjen omjer </a:t>
            </a:r>
            <a:r>
              <a:rPr lang="hr-HR" sz="1600" dirty="0" err="1">
                <a:latin typeface="Arial" panose="020B0604020202020204" pitchFamily="34" charset="0"/>
                <a:cs typeface="Arial" panose="020B0604020202020204" pitchFamily="34" charset="0"/>
              </a:rPr>
              <a:t>pomoćničkih</a:t>
            </a: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hr-HR" sz="1600" dirty="0" err="1">
                <a:latin typeface="Arial" panose="020B0604020202020204" pitchFamily="34" charset="0"/>
                <a:cs typeface="Arial" panose="020B0604020202020204" pitchFamily="34" charset="0"/>
              </a:rPr>
              <a:t>citotoksičnih</a:t>
            </a: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T-</a:t>
            </a:r>
            <a:r>
              <a:rPr lang="hr-H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limfocita</a:t>
            </a:r>
            <a:endParaRPr lang="hr-H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os </a:t>
            </a: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hipotalamus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hipofiza-kora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nadbubrežne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žlijezde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putem stresne razine </a:t>
            </a:r>
            <a:r>
              <a:rPr lang="hr-H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kortizola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mogu inhibirati upalnu reakciju</a:t>
            </a:r>
          </a:p>
          <a:p>
            <a:pPr>
              <a:lnSpc>
                <a:spcPct val="150000"/>
              </a:lnSpc>
            </a:pP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Stres potiče otpuštanje </a:t>
            </a:r>
            <a:r>
              <a:rPr lang="hr-HR" sz="1600" dirty="0" err="1">
                <a:latin typeface="Arial" panose="020B0604020202020204" pitchFamily="34" charset="0"/>
                <a:cs typeface="Arial" panose="020B0604020202020204" pitchFamily="34" charset="0"/>
              </a:rPr>
              <a:t>citokina</a:t>
            </a: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 koji reguliraju staničnu i </a:t>
            </a:r>
            <a:r>
              <a:rPr lang="hr-HR" sz="1600" dirty="0" err="1">
                <a:latin typeface="Arial" panose="020B0604020202020204" pitchFamily="34" charset="0"/>
                <a:cs typeface="Arial" panose="020B0604020202020204" pitchFamily="34" charset="0"/>
              </a:rPr>
              <a:t>humoralnu</a:t>
            </a: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 imunost 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(odnos Th1/Th2)</a:t>
            </a:r>
            <a:endParaRPr lang="hr-H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Citokini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oslobođeni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aktiviranih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stanica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direktno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djeluju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receptore u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hipotalamus</a:t>
            </a: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hr-HR" sz="1600" i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i pojačava djelovanje osi hipotalamus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hipofiza-kora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nadbubrežne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žlijezde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, </a:t>
            </a: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a isto tako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putem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svojih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receptora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mozgu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djeluju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oslobađanje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neurotransmitera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neuropeptida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 time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mijenjanju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oblike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ponašanja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hr-H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01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839" y="1590675"/>
            <a:ext cx="5096108" cy="3962632"/>
          </a:xfrm>
          <a:prstGeom prst="rect">
            <a:avLst/>
          </a:prstGeom>
        </p:spPr>
      </p:pic>
      <p:sp>
        <p:nvSpPr>
          <p:cNvPr id="5" name="TekstniOkvir 4"/>
          <p:cNvSpPr txBox="1"/>
          <p:nvPr/>
        </p:nvSpPr>
        <p:spPr>
          <a:xfrm>
            <a:off x="5062654" y="5553307"/>
            <a:ext cx="50626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Preuzeto iz: George </a:t>
            </a:r>
            <a:r>
              <a:rPr lang="hr-HR" sz="1100" dirty="0">
                <a:latin typeface="Arial" panose="020B0604020202020204" pitchFamily="34" charset="0"/>
                <a:cs typeface="Arial" panose="020B0604020202020204" pitchFamily="34" charset="0"/>
              </a:rPr>
              <a:t>P. </a:t>
            </a:r>
            <a:r>
              <a:rPr lang="hr-HR" sz="1100" dirty="0" err="1">
                <a:latin typeface="Arial" panose="020B0604020202020204" pitchFamily="34" charset="0"/>
                <a:cs typeface="Arial" panose="020B0604020202020204" pitchFamily="34" charset="0"/>
              </a:rPr>
              <a:t>Chrousos</a:t>
            </a:r>
            <a:r>
              <a:rPr lang="hr-HR" sz="11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hr-HR" sz="1100" dirty="0" err="1">
                <a:latin typeface="Arial" panose="020B0604020202020204" pitchFamily="34" charset="0"/>
                <a:cs typeface="Arial" panose="020B0604020202020204" pitchFamily="34" charset="0"/>
              </a:rPr>
              <a:t>Stress</a:t>
            </a:r>
            <a:r>
              <a:rPr lang="hr-HR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1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hr-HR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100" dirty="0" err="1">
                <a:latin typeface="Arial" panose="020B0604020202020204" pitchFamily="34" charset="0"/>
                <a:cs typeface="Arial" panose="020B0604020202020204" pitchFamily="34" charset="0"/>
              </a:rPr>
              <a:t>disorders</a:t>
            </a:r>
            <a:r>
              <a:rPr lang="hr-HR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1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hr-HR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1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hr-HR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100" dirty="0" err="1">
                <a:latin typeface="Arial" panose="020B0604020202020204" pitchFamily="34" charset="0"/>
                <a:cs typeface="Arial" panose="020B0604020202020204" pitchFamily="34" charset="0"/>
              </a:rPr>
              <a:t>stress</a:t>
            </a:r>
            <a:r>
              <a:rPr lang="hr-HR" sz="1100" dirty="0">
                <a:latin typeface="Arial" panose="020B0604020202020204" pitchFamily="34" charset="0"/>
                <a:cs typeface="Arial" panose="020B0604020202020204" pitchFamily="34" charset="0"/>
              </a:rPr>
              <a:t> system, Nature </a:t>
            </a:r>
            <a:r>
              <a:rPr lang="hr-HR" sz="1100" dirty="0" err="1">
                <a:latin typeface="Arial" panose="020B0604020202020204" pitchFamily="34" charset="0"/>
                <a:cs typeface="Arial" panose="020B0604020202020204" pitchFamily="34" charset="0"/>
              </a:rPr>
              <a:t>Reviews</a:t>
            </a:r>
            <a:r>
              <a:rPr lang="hr-HR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100" dirty="0" err="1">
                <a:latin typeface="Arial" panose="020B0604020202020204" pitchFamily="34" charset="0"/>
                <a:cs typeface="Arial" panose="020B0604020202020204" pitchFamily="34" charset="0"/>
              </a:rPr>
              <a:t>Endocrinology</a:t>
            </a:r>
            <a:r>
              <a:rPr lang="hr-HR" sz="1100" dirty="0">
                <a:latin typeface="Arial" panose="020B0604020202020204" pitchFamily="34" charset="0"/>
                <a:cs typeface="Arial" panose="020B0604020202020204" pitchFamily="34" charset="0"/>
              </a:rPr>
              <a:t> 2009;5:374-381.</a:t>
            </a:r>
          </a:p>
        </p:txBody>
      </p:sp>
      <p:sp>
        <p:nvSpPr>
          <p:cNvPr id="3" name="TekstniOkvir 2"/>
          <p:cNvSpPr txBox="1"/>
          <p:nvPr/>
        </p:nvSpPr>
        <p:spPr>
          <a:xfrm>
            <a:off x="1009184" y="356839"/>
            <a:ext cx="103594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Stresni sistem i metaboličke promjene</a:t>
            </a:r>
            <a:endParaRPr lang="hr-H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1009184" y="1590675"/>
            <a:ext cx="370778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Interakcija između stresom narušene </a:t>
            </a:r>
            <a:r>
              <a:rPr lang="hr-H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homeostaze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i stresom aktiviranog adaptivnog odgovora određuje odgovor organizma prema </a:t>
            </a:r>
            <a:r>
              <a:rPr lang="hr-H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homeostazi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ili </a:t>
            </a:r>
            <a:r>
              <a:rPr lang="hr-H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eustazi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ili do  neadekvatne bazalne aktivnost i/ili neadekvatnog odgovora stresnog sustava. Pomoću glavnih medijatora stresnog sustava, stres utječe na razvoj akutnih i kroničnih patoloških stanja. Povećano lučenje i učinak </a:t>
            </a:r>
            <a:r>
              <a:rPr lang="hr-H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kortizola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kod akutnog stresa uz individualnu osjetljivost utječe na smanjenje drugih hormona kao što je hormon rasta (GH), </a:t>
            </a:r>
            <a:r>
              <a:rPr lang="hr-H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luteinizirajući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hormon (LH), testosteron (T), </a:t>
            </a:r>
            <a:r>
              <a:rPr lang="hr-H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estradiol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(E), </a:t>
            </a:r>
            <a:r>
              <a:rPr lang="hr-H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tireotropni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hormon (TSH). Kroničnim </a:t>
            </a: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stresom inducirana imunološka disfunkcija povećava kod nekih osoba 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osjetljivost prema </a:t>
            </a: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infekcijama i pojavu autoimunih 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bolesti i alergija.</a:t>
            </a:r>
            <a:endParaRPr lang="hr-H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Kronični stres može uzrokovati razvoj metaboličkog sindroma (visceralna pretilost, </a:t>
            </a:r>
            <a:r>
              <a:rPr lang="hr-H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dislipidemija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oštećena tolerancija na glukozu, visoki tlak). </a:t>
            </a:r>
            <a:endParaRPr lang="hr-H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niOkvir 6"/>
          <p:cNvSpPr txBox="1"/>
          <p:nvPr/>
        </p:nvSpPr>
        <p:spPr>
          <a:xfrm>
            <a:off x="5062654" y="6177776"/>
            <a:ext cx="55496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Značenje metaboličkog sindroma jest u tome što je on čimbenik rizika za tjelesni morbiditet i mortalitet, a osobito od kardiovaskularnih bolesti 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dijabetesa tipa II 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povećava i rizik od </a:t>
            </a:r>
            <a:r>
              <a:rPr lang="hr-H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osteopenije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/osteoporoze, </a:t>
            </a:r>
            <a:r>
              <a:rPr lang="hr-H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apneje</a:t>
            </a:r>
            <a:r>
              <a:rPr lang="hr-H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u spavanju, sindroma </a:t>
            </a:r>
            <a:r>
              <a:rPr lang="hr-HR" sz="1600" dirty="0" err="1">
                <a:latin typeface="Arial" panose="020B0604020202020204" pitchFamily="34" charset="0"/>
                <a:cs typeface="Arial" panose="020B0604020202020204" pitchFamily="34" charset="0"/>
              </a:rPr>
              <a:t>policističnog</a:t>
            </a: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 jajnika, te masne </a:t>
            </a:r>
            <a:r>
              <a:rPr lang="hr-HR" sz="1600" dirty="0" err="1">
                <a:latin typeface="Arial" panose="020B0604020202020204" pitchFamily="34" charset="0"/>
                <a:cs typeface="Arial" panose="020B0604020202020204" pitchFamily="34" charset="0"/>
              </a:rPr>
              <a:t>jetre</a:t>
            </a:r>
            <a:r>
              <a:rPr lang="hr-HR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2589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Istraživanja metaboličkih promjena stresnog sustava kod nastavnika</a:t>
            </a:r>
            <a:endParaRPr lang="hr-H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Bellingrath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S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hr-HR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err="1">
                <a:latin typeface="Arial" panose="020B0604020202020204" pitchFamily="34" charset="0"/>
                <a:cs typeface="Arial" panose="020B0604020202020204" pitchFamily="34" charset="0"/>
              </a:rPr>
              <a:t>Biological</a:t>
            </a:r>
            <a:r>
              <a:rPr lang="hr-HR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Psychology,2008;78:104-113. – povećana supresija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kortizola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nakon DSP testa kod nastavnika s povećanim sindromom sagorijevanja, većoj iscrpljenosti i većom neravnotežom odnosa napora i nagrade</a:t>
            </a:r>
          </a:p>
          <a:p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Bellingrath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S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Brain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Behav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Imunn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 2010;24:1332-9. – snižena imunološka obrana posredovana NK stanicama s povećanom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proupalnom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aktivnošću izraženu povećanjem TNF i IL6 i smanjenjem protuupalnog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citokina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IL10 kod nastavnika s neravnotežom odnosa napora i nagrade i povećanom angažiranosti.</a:t>
            </a:r>
          </a:p>
          <a:p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Von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Kanel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R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Ann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Behav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Med, 2009;37:20-8.- nakon oporavka od  iscrpljenost može doći do povećanja D-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dimera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odnosno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hiperkoagulacije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hr-H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Katz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AD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Teching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eacher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Education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 2016;54:98-106. –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amilaza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kortizol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mjerena u slini tijekom dana je uspoređivana sa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samoupitnikom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o stresu i upitnikom o sindromu izgaranja te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predpostavljaju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fiziolška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mjerenja, osim samosvijesti o utjecaju stresa, mogu pružiti dodatne informacije o zdravstvenom stanju.</a:t>
            </a:r>
          </a:p>
          <a:p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Poljičanin T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Diabetologia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Croatica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Prevalence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diabetes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mellitus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associated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err="1">
                <a:latin typeface="Arial" panose="020B0604020202020204" pitchFamily="34" charset="0"/>
                <a:cs typeface="Arial" panose="020B0604020202020204" pitchFamily="34" charset="0"/>
              </a:rPr>
              <a:t>risk</a:t>
            </a:r>
            <a:r>
              <a:rPr lang="hr-HR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err="1"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r>
              <a:rPr lang="hr-HR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kindergarten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school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personel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Zagreb, Croatia. 2015;44:97-118. – u toj populaciji </a:t>
            </a:r>
            <a:r>
              <a:rPr lang="hr-HR" sz="1800" dirty="0">
                <a:latin typeface="Arial" panose="020B0604020202020204" pitchFamily="34" charset="0"/>
                <a:cs typeface="Arial" panose="020B0604020202020204" pitchFamily="34" charset="0"/>
              </a:rPr>
              <a:t>je ustanovljen 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dijabetes kod 8,34% M  i 3,48% Ž, međutim oko polovice njih (47% M i 54% Ž) je dijagnosticirano dok ostala polovica nije bila upoznata, što je lošija situacija u odnosu na procjenu nedijagnosticiranog dijabetesa od 42% u Hrvatskoj. Osim toga oštećenu toleranciju glukoze (6,1-7,0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mmol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/L) je imalo 12,6% M i 6,77% Ž.</a:t>
            </a:r>
          </a:p>
          <a:p>
            <a:endParaRPr lang="hr-HR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hr-HR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5648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Stres i zdravlje</a:t>
            </a:r>
            <a:endParaRPr lang="hr-HR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lnSpc>
                <a:spcPct val="170000"/>
              </a:lnSpc>
            </a:pP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Kao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što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smo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vidjeli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procesi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utjecaja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stresa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zdravlje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odvijaju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putem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određenih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mehanizama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hr-HR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Govorili smo 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en-US" sz="3800" b="1" dirty="0" err="1">
                <a:latin typeface="Arial" panose="020B0604020202020204" pitchFamily="34" charset="0"/>
                <a:cs typeface="Arial" panose="020B0604020202020204" pitchFamily="34" charset="0"/>
              </a:rPr>
              <a:t>fiziološkim</a:t>
            </a:r>
            <a:r>
              <a:rPr lang="en-US" sz="3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b="1" dirty="0" err="1">
                <a:latin typeface="Arial" panose="020B0604020202020204" pitchFamily="34" charset="0"/>
                <a:cs typeface="Arial" panose="020B0604020202020204" pitchFamily="34" charset="0"/>
              </a:rPr>
              <a:t>mehanizmima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koji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uključuju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autonomni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živčani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sustav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neuroendokrinološke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medijatore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, a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koji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pak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utječu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rad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imunološkog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gastrointestinalnog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kardiovaskularnog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hematopoetskog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sustava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hr-HR" sz="3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70000"/>
              </a:lnSpc>
            </a:pP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Akutna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aktivacija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ovih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mehanizama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slučaju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stresa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faza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alarma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iz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općeg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adaptacijskog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sindroma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dovodi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kratkotrajnih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adaptivnih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fizioloških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promjena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kao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i do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cijelog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niza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somatskih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rakcija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npr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ubrzanog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rada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srca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povišene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perspiracije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ubrzanog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gatrointestinalnog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motiliteta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itd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endParaRPr lang="hr-HR" sz="3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70000"/>
              </a:lnSpc>
            </a:pP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Iako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ove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fiziološke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promjene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imaju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pozitivan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kratkotrajan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adaptivni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učinak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njihova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kronična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aktivacija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, do </a:t>
            </a: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koje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dolazi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uslijed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dugotrajne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izloženosti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stresu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faza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iscrpljenosti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dovodi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hr-HR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metaboličkih 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morfoloških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promjena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te </a:t>
            </a: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povećanog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rizika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za </a:t>
            </a: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razvoj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bolesti</a:t>
            </a:r>
            <a:r>
              <a:rPr lang="hr-HR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sr-Latn-CS" sz="3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7989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6000" dirty="0">
                <a:latin typeface="Arial" panose="020B0604020202020204" pitchFamily="34" charset="0"/>
                <a:cs typeface="Arial" panose="020B0604020202020204" pitchFamily="34" charset="0"/>
              </a:rPr>
              <a:t>Stres i zdravlje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Neke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od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metod</a:t>
            </a:r>
            <a:r>
              <a:rPr lang="hr-H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koje možemo sami koristiti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za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izbjegavanje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stresa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smanjivanje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njegovih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štetnih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učinaka</a:t>
            </a:r>
            <a:r>
              <a:rPr lang="hr-H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su npr.</a:t>
            </a:r>
          </a:p>
          <a:p>
            <a:pPr>
              <a:lnSpc>
                <a:spcPct val="150000"/>
              </a:lnSpc>
            </a:pPr>
            <a:r>
              <a:rPr lang="hr-H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smanjenje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obima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dnevnih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obaveza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radnih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hr-H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obiteljskih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školskih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društvenih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endParaRPr lang="hr-H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uvođenje</a:t>
            </a:r>
            <a:r>
              <a:rPr lang="hr-H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pravilne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prehrane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mnogo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vitamina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minerala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hr-H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uredan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ritam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spavanja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budnosti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hr-H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izb</a:t>
            </a:r>
            <a:r>
              <a:rPr lang="hr-H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egavanje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stimulansa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sedativa</a:t>
            </a:r>
            <a:r>
              <a:rPr lang="hr-HR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hr-H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redovn</a:t>
            </a:r>
            <a:r>
              <a:rPr lang="sr-Latn-C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t</a:t>
            </a:r>
            <a:r>
              <a:rPr lang="hr-H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sr-Latn-C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elesne</a:t>
            </a:r>
            <a:r>
              <a:rPr lang="sr-Latn-C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hr-H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ežb</a:t>
            </a:r>
            <a:r>
              <a:rPr lang="sr-Latn-C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uz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tehnike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opuštanja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meditacije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b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r-Latn-C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167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Cilj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ove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radionice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je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sudionicima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omogućiti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prošire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svoja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znanja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o tome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kako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definirati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stres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o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fiziološkim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mehanizmima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stresne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reakcije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nastanku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negativnih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posljedica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stresa</a:t>
            </a:r>
            <a:r>
              <a:rPr lang="hr-H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na nivou metaboličkih i tjelesnih promjena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Nakon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toga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će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svrhu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prepoznavanja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vlastitih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simptoma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stresa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ispuniti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upitnik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ciljem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samoprocjene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stresa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kako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bi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dobili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određene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povratne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informacije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sebi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Kako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bi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stres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uopće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mogli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savladati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bitno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je i da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prepoznamo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promjene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koj</a:t>
            </a:r>
            <a:r>
              <a:rPr lang="hr-H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 mogu biti uzrokovane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stres</a:t>
            </a:r>
            <a:r>
              <a:rPr lang="hr-H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om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nama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je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cilj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saznate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za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njih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hr-H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622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Definicija stresa</a:t>
            </a:r>
            <a:endParaRPr lang="hr-HR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rgbClr val="FF0000"/>
              </a:buClr>
            </a:pP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Stres se definira kao tjelesna ili mentalna napetost koju izazivaju faktori što mijenjaju postojeću ravnotežu </a:t>
            </a:r>
          </a:p>
          <a:p>
            <a:pPr marL="0" indent="0">
              <a:buNone/>
            </a:pP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hr-HR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Websters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32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hr-HR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inth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32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ew </a:t>
            </a:r>
            <a:r>
              <a:rPr lang="hr-HR" sz="32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hr-HR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ollegiate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3200" dirty="0" err="1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hr-HR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ictionary</a:t>
            </a: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1988.)</a:t>
            </a:r>
          </a:p>
          <a:p>
            <a:pPr>
              <a:buClr>
                <a:srgbClr val="FF0000"/>
              </a:buClr>
            </a:pP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U literaturi:</a:t>
            </a:r>
          </a:p>
          <a:p>
            <a:pPr>
              <a:buClr>
                <a:srgbClr val="FF0000"/>
              </a:buClr>
              <a:buFontTx/>
              <a:buChar char="-"/>
            </a:pP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Objektivni podražaj (stresor) koji izaziva stresni odgovor</a:t>
            </a:r>
          </a:p>
          <a:p>
            <a:pPr>
              <a:buClr>
                <a:srgbClr val="FF0000"/>
              </a:buClr>
              <a:buFontTx/>
              <a:buChar char="-"/>
            </a:pP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Odgovor organizma na stresni podražaj (medicinsko fiziološki pristup)</a:t>
            </a:r>
          </a:p>
          <a:p>
            <a:pPr>
              <a:buClr>
                <a:srgbClr val="FF0000"/>
              </a:buClr>
              <a:buFontTx/>
              <a:buChar char="-"/>
            </a:pPr>
            <a:r>
              <a:rPr lang="hr-H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Odnos osobe i njezine okoline (psihološki pristup)</a:t>
            </a:r>
            <a:endParaRPr lang="hr-H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87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0953" y="630046"/>
            <a:ext cx="7670023" cy="919974"/>
          </a:xfrm>
        </p:spPr>
        <p:txBody>
          <a:bodyPr>
            <a:noAutofit/>
          </a:bodyPr>
          <a:lstStyle/>
          <a:p>
            <a:r>
              <a:rPr lang="hr-HR" sz="6000" dirty="0">
                <a:latin typeface="Arial" panose="020B0604020202020204" pitchFamily="34" charset="0"/>
                <a:cs typeface="Arial" panose="020B0604020202020204" pitchFamily="34" charset="0"/>
              </a:rPr>
              <a:t>Definicija stresa</a:t>
            </a:r>
          </a:p>
        </p:txBody>
      </p:sp>
      <p:sp>
        <p:nvSpPr>
          <p:cNvPr id="4" name="Rezervirano mjesto slike 3"/>
          <p:cNvSpPr>
            <a:spLocks noGrp="1"/>
          </p:cNvSpPr>
          <p:nvPr>
            <p:ph type="pic" idx="1"/>
          </p:nvPr>
        </p:nvSpPr>
        <p:spPr>
          <a:xfrm>
            <a:off x="5183192" y="2130431"/>
            <a:ext cx="6172201" cy="4668308"/>
          </a:xfrm>
        </p:spPr>
      </p:sp>
      <p:sp>
        <p:nvSpPr>
          <p:cNvPr id="3" name="Rezervirano mjesto sadržaja 2"/>
          <p:cNvSpPr>
            <a:spLocks noGrp="1"/>
          </p:cNvSpPr>
          <p:nvPr>
            <p:ph type="body" sz="half" idx="2"/>
          </p:nvPr>
        </p:nvSpPr>
        <p:spPr>
          <a:xfrm>
            <a:off x="790579" y="2130426"/>
            <a:ext cx="4103159" cy="6021115"/>
          </a:xfrm>
        </p:spPr>
        <p:txBody>
          <a:bodyPr>
            <a:noAutofit/>
          </a:bodyPr>
          <a:lstStyle/>
          <a:p>
            <a:r>
              <a:rPr lang="hr-HR" sz="1200" dirty="0" err="1">
                <a:latin typeface="Arial" panose="020B0604020202020204" pitchFamily="34" charset="0"/>
                <a:cs typeface="Arial" panose="020B0604020202020204" pitchFamily="34" charset="0"/>
              </a:rPr>
              <a:t>Cannon</a:t>
            </a:r>
            <a:r>
              <a:rPr lang="hr-HR" sz="1200" dirty="0">
                <a:latin typeface="Arial" panose="020B0604020202020204" pitchFamily="34" charset="0"/>
                <a:cs typeface="Arial" panose="020B0604020202020204" pitchFamily="34" charset="0"/>
              </a:rPr>
              <a:t> W.B</a:t>
            </a:r>
            <a:r>
              <a:rPr lang="hr-H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(početkom 20.stoljeća)</a:t>
            </a:r>
            <a:endParaRPr lang="hr-H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1200" dirty="0">
                <a:latin typeface="Arial" panose="020B0604020202020204" pitchFamily="34" charset="0"/>
                <a:cs typeface="Arial" panose="020B0604020202020204" pitchFamily="34" charset="0"/>
              </a:rPr>
              <a:t>-borba-bijeg</a:t>
            </a:r>
          </a:p>
          <a:p>
            <a:r>
              <a:rPr lang="hr-HR" sz="12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hr-HR" sz="1200" dirty="0" err="1">
                <a:latin typeface="Arial" panose="020B0604020202020204" pitchFamily="34" charset="0"/>
                <a:cs typeface="Arial" panose="020B0604020202020204" pitchFamily="34" charset="0"/>
              </a:rPr>
              <a:t>homeostaza</a:t>
            </a:r>
            <a:r>
              <a:rPr lang="hr-HR" sz="1200" dirty="0">
                <a:latin typeface="Arial" panose="020B0604020202020204" pitchFamily="34" charset="0"/>
                <a:cs typeface="Arial" panose="020B0604020202020204" pitchFamily="34" charset="0"/>
              </a:rPr>
              <a:t> – unutarnja stabilnost usprkos promjenama vanjske okoline a odnose se na ponašajne promjene koje dovode do promjene okoline ili na djelovanje metaboličkih i drugih tjelesnih procesa</a:t>
            </a:r>
          </a:p>
          <a:p>
            <a:r>
              <a:rPr lang="hr-HR" sz="1200" dirty="0" err="1">
                <a:latin typeface="Arial" panose="020B0604020202020204" pitchFamily="34" charset="0"/>
                <a:cs typeface="Arial" panose="020B0604020202020204" pitchFamily="34" charset="0"/>
              </a:rPr>
              <a:t>Lazarus</a:t>
            </a:r>
            <a:r>
              <a:rPr lang="hr-HR" sz="1200" dirty="0">
                <a:latin typeface="Arial" panose="020B0604020202020204" pitchFamily="34" charset="0"/>
                <a:cs typeface="Arial" panose="020B0604020202020204" pitchFamily="34" charset="0"/>
              </a:rPr>
              <a:t> R (</a:t>
            </a:r>
            <a:r>
              <a:rPr lang="hr-H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1966.-2004.)</a:t>
            </a:r>
            <a:endParaRPr lang="hr-H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1200" dirty="0">
                <a:latin typeface="Arial" panose="020B0604020202020204" pitchFamily="34" charset="0"/>
                <a:cs typeface="Arial" panose="020B0604020202020204" pitchFamily="34" charset="0"/>
              </a:rPr>
              <a:t>-stres definira kao skup emocionalnih, tjelesnih i ponašajnih reakcija do kojih dolazi kada neki događaj procijenimo opasnim i/ili uznemirujućim</a:t>
            </a:r>
          </a:p>
          <a:p>
            <a:r>
              <a:rPr lang="hr-HR" sz="1200" dirty="0">
                <a:latin typeface="Arial" panose="020B0604020202020204" pitchFamily="34" charset="0"/>
                <a:cs typeface="Arial" panose="020B0604020202020204" pitchFamily="34" charset="0"/>
              </a:rPr>
              <a:t>-sklop psihičkih i tjelesnih reakcija na stresor čijim zahtjevima ne možemo udovoljiti</a:t>
            </a:r>
          </a:p>
          <a:p>
            <a:r>
              <a:rPr lang="hr-HR" sz="1200" dirty="0" err="1">
                <a:latin typeface="Arial" panose="020B0604020202020204" pitchFamily="34" charset="0"/>
                <a:cs typeface="Arial" panose="020B0604020202020204" pitchFamily="34" charset="0"/>
              </a:rPr>
              <a:t>Hans</a:t>
            </a:r>
            <a:r>
              <a:rPr lang="hr-H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200" dirty="0" err="1">
                <a:latin typeface="Arial" panose="020B0604020202020204" pitchFamily="34" charset="0"/>
                <a:cs typeface="Arial" panose="020B0604020202020204" pitchFamily="34" charset="0"/>
              </a:rPr>
              <a:t>Selye</a:t>
            </a:r>
            <a:r>
              <a:rPr lang="hr-HR" sz="1200" dirty="0">
                <a:latin typeface="Arial" panose="020B0604020202020204" pitchFamily="34" charset="0"/>
                <a:cs typeface="Arial" panose="020B0604020202020204" pitchFamily="34" charset="0"/>
              </a:rPr>
              <a:t> (1907. – 1982.)</a:t>
            </a:r>
          </a:p>
          <a:p>
            <a:pPr>
              <a:buFontTx/>
              <a:buChar char="-"/>
            </a:pPr>
            <a:r>
              <a:rPr lang="hr-HR" sz="1200" dirty="0">
                <a:latin typeface="Arial" panose="020B0604020202020204" pitchFamily="34" charset="0"/>
                <a:cs typeface="Arial" panose="020B0604020202020204" pitchFamily="34" charset="0"/>
              </a:rPr>
              <a:t>Pretpostavio da organizam odgovara na prijetnju ili ozljedu istim sklopom općih nespecifičnih reakcija</a:t>
            </a:r>
          </a:p>
          <a:p>
            <a:pPr>
              <a:buFontTx/>
              <a:buChar char="-"/>
            </a:pPr>
            <a:r>
              <a:rPr lang="hr-HR" sz="1200" dirty="0">
                <a:latin typeface="Arial" panose="020B0604020202020204" pitchFamily="34" charset="0"/>
                <a:cs typeface="Arial" panose="020B0604020202020204" pitchFamily="34" charset="0"/>
              </a:rPr>
              <a:t>Opći adaptacijski sindrom ili GAS (1956.)</a:t>
            </a:r>
          </a:p>
          <a:p>
            <a:r>
              <a:rPr lang="hr-HR" sz="1200" dirty="0">
                <a:latin typeface="Arial" panose="020B0604020202020204" pitchFamily="34" charset="0"/>
                <a:cs typeface="Arial" panose="020B0604020202020204" pitchFamily="34" charset="0"/>
              </a:rPr>
              <a:t>Opći zato jer posjeduje jednaki odgovor na mnoge tjelesne sustave a adaptivan zato jer aktivira obranu i započinje procese obnavljanja u tri faze</a:t>
            </a:r>
          </a:p>
          <a:p>
            <a:pPr marL="285737" indent="-285737">
              <a:buFontTx/>
              <a:buChar char="-"/>
            </a:pPr>
            <a:r>
              <a:rPr lang="hr-HR" sz="1200" dirty="0">
                <a:latin typeface="Arial" panose="020B0604020202020204" pitchFamily="34" charset="0"/>
                <a:cs typeface="Arial" panose="020B0604020202020204" pitchFamily="34" charset="0"/>
              </a:rPr>
              <a:t>Suvremena postavka da stres može uzrokovati bolest smanjujući tjelesnu otpornost</a:t>
            </a:r>
          </a:p>
          <a:p>
            <a:pPr marL="285737" indent="-285737">
              <a:buFontTx/>
              <a:buChar char="-"/>
            </a:pPr>
            <a:r>
              <a:rPr lang="hr-HR" sz="1200" dirty="0">
                <a:latin typeface="Arial" panose="020B0604020202020204" pitchFamily="34" charset="0"/>
                <a:cs typeface="Arial" panose="020B0604020202020204" pitchFamily="34" charset="0"/>
              </a:rPr>
              <a:t>Stresni odgovor je proces postizanja ravnoteže pri čemu premalo i previše stresa može dovesti do posljedica</a:t>
            </a:r>
          </a:p>
        </p:txBody>
      </p:sp>
      <p:pic>
        <p:nvPicPr>
          <p:cNvPr id="1026" name="Picture 2" descr="Slikovni rezultat za konceptualizacija stresa sely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135" y="2243669"/>
            <a:ext cx="5477935" cy="4461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ravokutnik 4"/>
          <p:cNvSpPr/>
          <p:nvPr/>
        </p:nvSpPr>
        <p:spPr>
          <a:xfrm>
            <a:off x="5183194" y="6818842"/>
            <a:ext cx="5928255" cy="1947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001" dirty="0"/>
              <a:t>Preuzeto </a:t>
            </a:r>
            <a:r>
              <a:rPr lang="hr-HR" sz="1001" dirty="0" err="1"/>
              <a:t>iz:Hudek-Knežević</a:t>
            </a:r>
            <a:r>
              <a:rPr lang="hr-HR" sz="1001" dirty="0"/>
              <a:t> J, Kardum </a:t>
            </a:r>
            <a:r>
              <a:rPr lang="hr-HR" sz="1001" dirty="0" err="1"/>
              <a:t>I;Stres</a:t>
            </a:r>
            <a:r>
              <a:rPr lang="hr-HR" sz="1001" dirty="0"/>
              <a:t> i tjelesno zdravlje, 2004</a:t>
            </a:r>
          </a:p>
        </p:txBody>
      </p:sp>
    </p:spTree>
    <p:extLst>
      <p:ext uri="{BB962C8B-B14F-4D97-AF65-F5344CB8AC3E}">
        <p14:creationId xmlns:p14="http://schemas.microsoft.com/office/powerpoint/2010/main" val="104785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6000" dirty="0">
                <a:latin typeface="Arial" panose="020B0604020202020204" pitchFamily="34" charset="0"/>
                <a:cs typeface="Arial" panose="020B0604020202020204" pitchFamily="34" charset="0"/>
              </a:rPr>
              <a:t>Definicija stresa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1801" dirty="0" err="1">
                <a:latin typeface="Arial" panose="020B0604020202020204" pitchFamily="34" charset="0"/>
                <a:cs typeface="Arial" panose="020B0604020202020204" pitchFamily="34" charset="0"/>
              </a:rPr>
              <a:t>Lovallo</a:t>
            </a:r>
            <a:r>
              <a:rPr lang="hr-HR" sz="1801" dirty="0">
                <a:latin typeface="Arial" panose="020B0604020202020204" pitchFamily="34" charset="0"/>
                <a:cs typeface="Arial" panose="020B0604020202020204" pitchFamily="34" charset="0"/>
              </a:rPr>
              <a:t> 1997.</a:t>
            </a:r>
          </a:p>
          <a:p>
            <a:r>
              <a:rPr lang="hr-HR" sz="1801" dirty="0" smtClean="0">
                <a:latin typeface="Arial" panose="020B0604020202020204" pitchFamily="34" charset="0"/>
                <a:cs typeface="Arial" panose="020B0604020202020204" pitchFamily="34" charset="0"/>
              </a:rPr>
              <a:t>Reakcija organizma </a:t>
            </a:r>
            <a:r>
              <a:rPr lang="hr-HR" sz="1801" dirty="0">
                <a:latin typeface="Arial" panose="020B0604020202020204" pitchFamily="34" charset="0"/>
                <a:cs typeface="Arial" panose="020B0604020202020204" pitchFamily="34" charset="0"/>
              </a:rPr>
              <a:t>se može javiti na </a:t>
            </a:r>
          </a:p>
          <a:p>
            <a:r>
              <a:rPr lang="hr-HR" sz="1801" dirty="0">
                <a:latin typeface="Arial" panose="020B0604020202020204" pitchFamily="34" charset="0"/>
                <a:cs typeface="Arial" panose="020B0604020202020204" pitchFamily="34" charset="0"/>
              </a:rPr>
              <a:t>staničnoj, organskoj, sustavnoj ili </a:t>
            </a:r>
          </a:p>
          <a:p>
            <a:r>
              <a:rPr lang="hr-HR" sz="1801" dirty="0"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hr-HR" sz="1801" dirty="0" smtClean="0">
                <a:latin typeface="Arial" panose="020B0604020202020204" pitchFamily="34" charset="0"/>
                <a:cs typeface="Arial" panose="020B0604020202020204" pitchFamily="34" charset="0"/>
              </a:rPr>
              <a:t>mentalnoj razini (kognitivna </a:t>
            </a:r>
            <a:r>
              <a:rPr lang="hr-HR" sz="1801" dirty="0">
                <a:latin typeface="Arial" panose="020B0604020202020204" pitchFamily="34" charset="0"/>
                <a:cs typeface="Arial" panose="020B0604020202020204" pitchFamily="34" charset="0"/>
              </a:rPr>
              <a:t>procjena – način suočavanja s problemom ili prilagodba)</a:t>
            </a:r>
          </a:p>
          <a:p>
            <a:r>
              <a:rPr lang="hr-HR" sz="1801" dirty="0">
                <a:latin typeface="Arial" panose="020B0604020202020204" pitchFamily="34" charset="0"/>
                <a:cs typeface="Arial" panose="020B0604020202020204" pitchFamily="34" charset="0"/>
              </a:rPr>
              <a:t>U literaturi se uglavnom govorilo o fiziološkom stresu a nakon 40 godina 20 stoljeća o psihičkom stresu</a:t>
            </a:r>
          </a:p>
          <a:p>
            <a:r>
              <a:rPr lang="hr-HR" sz="1801" dirty="0">
                <a:latin typeface="Arial" panose="020B0604020202020204" pitchFamily="34" charset="0"/>
                <a:cs typeface="Arial" panose="020B0604020202020204" pitchFamily="34" charset="0"/>
              </a:rPr>
              <a:t>Potreban cjeloviti </a:t>
            </a:r>
            <a:r>
              <a:rPr lang="hr-HR" sz="1801" dirty="0" smtClean="0">
                <a:latin typeface="Arial" panose="020B0604020202020204" pitchFamily="34" charset="0"/>
                <a:cs typeface="Arial" panose="020B0604020202020204" pitchFamily="34" charset="0"/>
              </a:rPr>
              <a:t>pristup </a:t>
            </a:r>
            <a:r>
              <a:rPr lang="hr-HR" sz="1801" dirty="0">
                <a:latin typeface="Arial" panose="020B0604020202020204" pitchFamily="34" charset="0"/>
                <a:cs typeface="Arial" panose="020B0604020202020204" pitchFamily="34" charset="0"/>
              </a:rPr>
              <a:t>kako bi se uzelo u obzir sve pojavnosti složenog </a:t>
            </a:r>
            <a:r>
              <a:rPr lang="hr-HR" sz="1801" dirty="0" smtClean="0">
                <a:latin typeface="Arial" panose="020B0604020202020204" pitchFamily="34" charset="0"/>
                <a:cs typeface="Arial" panose="020B0604020202020204" pitchFamily="34" charset="0"/>
              </a:rPr>
              <a:t>procesa –biološki, psihološki i sociološki</a:t>
            </a:r>
            <a:endParaRPr lang="hr-HR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ravokutnik 3"/>
          <p:cNvSpPr/>
          <p:nvPr/>
        </p:nvSpPr>
        <p:spPr>
          <a:xfrm>
            <a:off x="949715" y="6354441"/>
            <a:ext cx="9914468" cy="124460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801" dirty="0">
                <a:latin typeface="Arial" panose="020B0604020202020204" pitchFamily="34" charset="0"/>
                <a:cs typeface="Arial" panose="020B0604020202020204" pitchFamily="34" charset="0"/>
              </a:rPr>
              <a:t>Složeni koncept koji sadrži komponente kao što su različiti stresni događaji (traume, veliki životni događaji, kronični stresni događaji, svakodnevni problemi), trajanje i </a:t>
            </a:r>
            <a:r>
              <a:rPr lang="hr-HR" sz="1801" dirty="0" err="1">
                <a:latin typeface="Arial" panose="020B0604020202020204" pitchFamily="34" charset="0"/>
                <a:cs typeface="Arial" panose="020B0604020202020204" pitchFamily="34" charset="0"/>
              </a:rPr>
              <a:t>intezitet</a:t>
            </a:r>
            <a:r>
              <a:rPr lang="hr-HR" sz="1801" dirty="0">
                <a:latin typeface="Arial" panose="020B0604020202020204" pitchFamily="34" charset="0"/>
                <a:cs typeface="Arial" panose="020B0604020202020204" pitchFamily="34" charset="0"/>
              </a:rPr>
              <a:t> doživljenog stresa, kognitivne procjene, emocionalne reakcije, fiziološke promjene </a:t>
            </a:r>
          </a:p>
          <a:p>
            <a:pPr algn="ctr"/>
            <a:endParaRPr lang="hr-HR" sz="1801" dirty="0"/>
          </a:p>
        </p:txBody>
      </p:sp>
    </p:spTree>
    <p:extLst>
      <p:ext uri="{BB962C8B-B14F-4D97-AF65-F5344CB8AC3E}">
        <p14:creationId xmlns:p14="http://schemas.microsoft.com/office/powerpoint/2010/main" val="145312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486837"/>
            <a:ext cx="10515600" cy="918218"/>
          </a:xfrm>
        </p:spPr>
        <p:txBody>
          <a:bodyPr>
            <a:normAutofit/>
          </a:bodyPr>
          <a:lstStyle/>
          <a:p>
            <a:pPr algn="ctr"/>
            <a:r>
              <a:rPr lang="hr-H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Fiziološki odgovor na stres</a:t>
            </a:r>
            <a:endParaRPr lang="hr-H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Održavanje ravnoteže ili </a:t>
            </a:r>
            <a:r>
              <a:rPr lang="hr-HR" sz="2400" dirty="0" err="1">
                <a:latin typeface="Arial" panose="020B0604020202020204" pitchFamily="34" charset="0"/>
                <a:cs typeface="Arial" panose="020B0604020202020204" pitchFamily="34" charset="0"/>
              </a:rPr>
              <a:t>homeostaze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koja je pod stalnim vanjskim ili unutarnjim  štetnim učincima</a:t>
            </a:r>
          </a:p>
          <a:p>
            <a:pPr marL="0" indent="0">
              <a:buNone/>
            </a:pPr>
            <a:endParaRPr lang="hr-H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Homeostaza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se uspostavlja kompleksnim adaptivnim odgovorima:</a:t>
            </a:r>
          </a:p>
          <a:p>
            <a:pPr marL="0" indent="0">
              <a:buNone/>
            </a:pPr>
            <a:r>
              <a:rPr lang="hr-HR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Funkcija središnjeg živčanog sustava</a:t>
            </a:r>
          </a:p>
          <a:p>
            <a:pPr>
              <a:buFontTx/>
              <a:buChar char="-"/>
            </a:pP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Sniženje nivoa </a:t>
            </a:r>
            <a:r>
              <a:rPr lang="hr-HR" sz="2400" dirty="0" err="1">
                <a:latin typeface="Arial" panose="020B0604020202020204" pitchFamily="34" charset="0"/>
                <a:cs typeface="Arial" panose="020B0604020202020204" pitchFamily="34" charset="0"/>
              </a:rPr>
              <a:t>podražljivosti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neuronskih puteva</a:t>
            </a:r>
          </a:p>
          <a:p>
            <a:pPr marL="0" indent="0">
              <a:buNone/>
            </a:pPr>
            <a:r>
              <a:rPr lang="hr-HR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Perifernim odgovorom</a:t>
            </a:r>
          </a:p>
          <a:p>
            <a:pPr>
              <a:buFontTx/>
              <a:buChar char="-"/>
            </a:pP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Povećana potreba za opskrbom kisikom i hranjivim tvarima organa – mozak, srce, skeletni </a:t>
            </a:r>
            <a:r>
              <a:rPr lang="hr-H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mišići</a:t>
            </a:r>
          </a:p>
          <a:p>
            <a:pPr marL="0" indent="0">
              <a:buNone/>
            </a:pPr>
            <a:endParaRPr lang="hr-H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Bazalna </a:t>
            </a:r>
            <a:r>
              <a:rPr lang="hr-HR" sz="2400" dirty="0" err="1">
                <a:latin typeface="Arial" panose="020B0604020202020204" pitchFamily="34" charset="0"/>
                <a:cs typeface="Arial" panose="020B0604020202020204" pitchFamily="34" charset="0"/>
              </a:rPr>
              <a:t>homeostaza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hr-HR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eustaza</a:t>
            </a:r>
            <a:r>
              <a:rPr lang="hr-H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hr-HR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alostaza</a:t>
            </a:r>
            <a:r>
              <a:rPr lang="hr-H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hr-HR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eustres</a:t>
            </a:r>
            <a:r>
              <a:rPr lang="hr-H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hr-H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Neadekvatna, povećana ili produžena 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adaptacija – </a:t>
            </a:r>
            <a:r>
              <a:rPr lang="hr-HR" sz="2400" dirty="0" err="1">
                <a:latin typeface="Arial" panose="020B0604020202020204" pitchFamily="34" charset="0"/>
                <a:cs typeface="Arial" panose="020B0604020202020204" pitchFamily="34" charset="0"/>
              </a:rPr>
              <a:t>cacostaza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hr-HR" sz="2400" dirty="0" err="1">
                <a:latin typeface="Arial" panose="020B0604020202020204" pitchFamily="34" charset="0"/>
                <a:cs typeface="Arial" panose="020B0604020202020204" pitchFamily="34" charset="0"/>
              </a:rPr>
              <a:t>distres</a:t>
            </a:r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306106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486836"/>
            <a:ext cx="10515600" cy="817857"/>
          </a:xfrm>
        </p:spPr>
        <p:txBody>
          <a:bodyPr>
            <a:noAutofit/>
          </a:bodyPr>
          <a:lstStyle/>
          <a:p>
            <a:r>
              <a:rPr lang="hr-H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Interakcija komponenata središnjeg živčanog i perifernog odgovora u stresnom sustavu– </a:t>
            </a:r>
            <a:r>
              <a:rPr lang="hr-H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preuzeto iz </a:t>
            </a:r>
            <a:r>
              <a:rPr lang="hr-H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Nicolaides</a:t>
            </a:r>
            <a:r>
              <a:rPr lang="hr-H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NC </a:t>
            </a:r>
            <a:r>
              <a:rPr lang="hr-H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hr-H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hr-H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hr-H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Neuroimmunomodulation</a:t>
            </a:r>
            <a:r>
              <a:rPr lang="hr-H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400" dirty="0">
                <a:latin typeface="Arial" panose="020B0604020202020204" pitchFamily="34" charset="0"/>
                <a:cs typeface="Arial" panose="020B0604020202020204" pitchFamily="34" charset="0"/>
              </a:rPr>
              <a:t>2015;22:6–19</a:t>
            </a:r>
          </a:p>
        </p:txBody>
      </p:sp>
      <p:pic>
        <p:nvPicPr>
          <p:cNvPr id="4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59834" y="1776464"/>
            <a:ext cx="5593739" cy="7114478"/>
          </a:xfrm>
          <a:prstGeom prst="rect">
            <a:avLst/>
          </a:prstGeom>
        </p:spPr>
      </p:pic>
      <p:sp>
        <p:nvSpPr>
          <p:cNvPr id="5" name="Pravokutnik 4"/>
          <p:cNvSpPr/>
          <p:nvPr/>
        </p:nvSpPr>
        <p:spPr>
          <a:xfrm>
            <a:off x="6210560" y="4866925"/>
            <a:ext cx="684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b="1" dirty="0">
                <a:solidFill>
                  <a:srgbClr val="231F20"/>
                </a:solidFill>
                <a:latin typeface="SegoeUI-SemiBold"/>
              </a:rPr>
              <a:t>CRH</a:t>
            </a:r>
            <a:endParaRPr lang="hr-HR" dirty="0"/>
          </a:p>
        </p:txBody>
      </p:sp>
      <p:sp>
        <p:nvSpPr>
          <p:cNvPr id="6" name="Pravokutnik 5"/>
          <p:cNvSpPr/>
          <p:nvPr/>
        </p:nvSpPr>
        <p:spPr>
          <a:xfrm>
            <a:off x="9719290" y="5009517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b="1" dirty="0" smtClean="0">
                <a:solidFill>
                  <a:srgbClr val="231F20"/>
                </a:solidFill>
                <a:latin typeface="SegoeUI-SemiBold"/>
              </a:rPr>
              <a:t>LC/NE</a:t>
            </a:r>
            <a:endParaRPr lang="hr-HR" dirty="0"/>
          </a:p>
        </p:txBody>
      </p:sp>
      <p:sp>
        <p:nvSpPr>
          <p:cNvPr id="7" name="Pravokutnik 6"/>
          <p:cNvSpPr/>
          <p:nvPr/>
        </p:nvSpPr>
        <p:spPr>
          <a:xfrm>
            <a:off x="7430923" y="1880902"/>
            <a:ext cx="3163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b="1" dirty="0" err="1">
                <a:solidFill>
                  <a:srgbClr val="231F20"/>
                </a:solidFill>
                <a:latin typeface="SegoeUI-SemiBold"/>
              </a:rPr>
              <a:t>Mesocortical</a:t>
            </a:r>
            <a:r>
              <a:rPr lang="hr-HR" b="1" dirty="0">
                <a:solidFill>
                  <a:srgbClr val="231F20"/>
                </a:solidFill>
                <a:latin typeface="SegoeUI-SemiBold"/>
              </a:rPr>
              <a:t>/</a:t>
            </a:r>
          </a:p>
          <a:p>
            <a:r>
              <a:rPr lang="hr-HR" b="1" dirty="0" err="1">
                <a:solidFill>
                  <a:srgbClr val="231F20"/>
                </a:solidFill>
                <a:latin typeface="SegoeUI-SemiBold"/>
              </a:rPr>
              <a:t>mesolimbic</a:t>
            </a:r>
            <a:r>
              <a:rPr lang="hr-HR" b="1" dirty="0">
                <a:solidFill>
                  <a:srgbClr val="231F20"/>
                </a:solidFill>
                <a:latin typeface="SegoeUI-SemiBold"/>
              </a:rPr>
              <a:t> </a:t>
            </a:r>
            <a:r>
              <a:rPr lang="hr-HR" b="1" dirty="0" err="1">
                <a:solidFill>
                  <a:srgbClr val="231F20"/>
                </a:solidFill>
                <a:latin typeface="SegoeUI-SemiBold"/>
              </a:rPr>
              <a:t>systems</a:t>
            </a:r>
            <a:endParaRPr lang="hr-HR" dirty="0"/>
          </a:p>
        </p:txBody>
      </p:sp>
      <p:sp>
        <p:nvSpPr>
          <p:cNvPr id="8" name="Pravokutnik 7"/>
          <p:cNvSpPr/>
          <p:nvPr/>
        </p:nvSpPr>
        <p:spPr>
          <a:xfrm>
            <a:off x="7333591" y="2529379"/>
            <a:ext cx="2706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b="1" dirty="0" err="1">
                <a:solidFill>
                  <a:srgbClr val="231F20"/>
                </a:solidFill>
                <a:latin typeface="SegoeUI-SemiBold"/>
              </a:rPr>
              <a:t>Amygdala</a:t>
            </a:r>
            <a:r>
              <a:rPr lang="hr-HR" b="1" dirty="0">
                <a:solidFill>
                  <a:srgbClr val="231F20"/>
                </a:solidFill>
                <a:latin typeface="SegoeUI-SemiBold"/>
              </a:rPr>
              <a:t>/</a:t>
            </a:r>
          </a:p>
          <a:p>
            <a:r>
              <a:rPr lang="hr-HR" b="1" dirty="0" err="1">
                <a:solidFill>
                  <a:srgbClr val="231F20"/>
                </a:solidFill>
                <a:latin typeface="SegoeUI-SemiBold"/>
              </a:rPr>
              <a:t>hippocampus</a:t>
            </a:r>
            <a:r>
              <a:rPr lang="hr-HR" b="1" dirty="0">
                <a:solidFill>
                  <a:srgbClr val="231F20"/>
                </a:solidFill>
                <a:latin typeface="SegoeUI-SemiBold"/>
              </a:rPr>
              <a:t> complex</a:t>
            </a:r>
            <a:endParaRPr lang="hr-HR" dirty="0"/>
          </a:p>
        </p:txBody>
      </p:sp>
      <p:sp>
        <p:nvSpPr>
          <p:cNvPr id="9" name="Pravokutnik 8"/>
          <p:cNvSpPr/>
          <p:nvPr/>
        </p:nvSpPr>
        <p:spPr>
          <a:xfrm>
            <a:off x="7824721" y="3503214"/>
            <a:ext cx="66396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800" b="1" dirty="0">
                <a:solidFill>
                  <a:srgbClr val="231F20"/>
                </a:solidFill>
                <a:latin typeface="SegoeUI-SemiBold"/>
              </a:rPr>
              <a:t>Serotonin</a:t>
            </a:r>
            <a:endParaRPr lang="hr-HR" dirty="0"/>
          </a:p>
        </p:txBody>
      </p:sp>
      <p:sp>
        <p:nvSpPr>
          <p:cNvPr id="10" name="Pravokutnik 9"/>
          <p:cNvSpPr/>
          <p:nvPr/>
        </p:nvSpPr>
        <p:spPr>
          <a:xfrm>
            <a:off x="8354835" y="3515982"/>
            <a:ext cx="85472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800" b="1" dirty="0" err="1">
                <a:solidFill>
                  <a:srgbClr val="231F20"/>
                </a:solidFill>
                <a:latin typeface="SegoeUI-SemiBold"/>
              </a:rPr>
              <a:t>Acetylcholine</a:t>
            </a:r>
            <a:endParaRPr lang="hr-HR" dirty="0"/>
          </a:p>
        </p:txBody>
      </p:sp>
      <p:sp>
        <p:nvSpPr>
          <p:cNvPr id="11" name="Pravokutnik 10"/>
          <p:cNvSpPr/>
          <p:nvPr/>
        </p:nvSpPr>
        <p:spPr>
          <a:xfrm>
            <a:off x="7797888" y="4332570"/>
            <a:ext cx="10110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800" b="1" dirty="0" err="1">
                <a:solidFill>
                  <a:srgbClr val="231F20"/>
                </a:solidFill>
                <a:latin typeface="SegoeUI-SemiBold"/>
              </a:rPr>
              <a:t>Arcuate</a:t>
            </a:r>
            <a:r>
              <a:rPr lang="hr-HR" sz="800" b="1" dirty="0">
                <a:solidFill>
                  <a:srgbClr val="231F20"/>
                </a:solidFill>
                <a:latin typeface="SegoeUI-SemiBold"/>
              </a:rPr>
              <a:t> </a:t>
            </a:r>
            <a:r>
              <a:rPr lang="hr-HR" sz="800" b="1" dirty="0" err="1">
                <a:solidFill>
                  <a:srgbClr val="231F20"/>
                </a:solidFill>
                <a:latin typeface="SegoeUI-SemiBold"/>
              </a:rPr>
              <a:t>nucleus</a:t>
            </a:r>
            <a:endParaRPr lang="hr-HR" sz="800" b="1" dirty="0">
              <a:solidFill>
                <a:srgbClr val="231F20"/>
              </a:solidFill>
              <a:latin typeface="SegoeUI-SemiBold"/>
            </a:endParaRPr>
          </a:p>
          <a:p>
            <a:r>
              <a:rPr lang="hr-HR" sz="800" b="1" dirty="0">
                <a:solidFill>
                  <a:srgbClr val="231F20"/>
                </a:solidFill>
                <a:latin typeface="SegoeUI-SemiBold"/>
              </a:rPr>
              <a:t>POMC</a:t>
            </a:r>
            <a:endParaRPr lang="hr-HR" dirty="0"/>
          </a:p>
        </p:txBody>
      </p:sp>
      <p:sp>
        <p:nvSpPr>
          <p:cNvPr id="12" name="Pravokutnik 11"/>
          <p:cNvSpPr/>
          <p:nvPr/>
        </p:nvSpPr>
        <p:spPr>
          <a:xfrm>
            <a:off x="7964851" y="5194183"/>
            <a:ext cx="48603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800" b="1" dirty="0">
                <a:solidFill>
                  <a:srgbClr val="231F20"/>
                </a:solidFill>
                <a:latin typeface="SegoeUI-SemiBold"/>
              </a:rPr>
              <a:t>GABA</a:t>
            </a:r>
            <a:endParaRPr lang="hr-HR" dirty="0"/>
          </a:p>
        </p:txBody>
      </p:sp>
      <p:sp>
        <p:nvSpPr>
          <p:cNvPr id="14" name="Pravokutnik 13"/>
          <p:cNvSpPr/>
          <p:nvPr/>
        </p:nvSpPr>
        <p:spPr>
          <a:xfrm>
            <a:off x="8355636" y="5194183"/>
            <a:ext cx="39466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800" b="1" dirty="0">
                <a:solidFill>
                  <a:srgbClr val="231F20"/>
                </a:solidFill>
                <a:latin typeface="SegoeUI-SemiBold"/>
              </a:rPr>
              <a:t>BZD</a:t>
            </a:r>
            <a:endParaRPr lang="hr-HR" dirty="0"/>
          </a:p>
        </p:txBody>
      </p:sp>
      <p:sp>
        <p:nvSpPr>
          <p:cNvPr id="15" name="Pravokutnik 14"/>
          <p:cNvSpPr/>
          <p:nvPr/>
        </p:nvSpPr>
        <p:spPr>
          <a:xfrm>
            <a:off x="8156704" y="5700717"/>
            <a:ext cx="39626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800" b="1" dirty="0">
                <a:solidFill>
                  <a:srgbClr val="231F20"/>
                </a:solidFill>
                <a:latin typeface="SegoeUI-SemiBold"/>
              </a:rPr>
              <a:t>NPY</a:t>
            </a:r>
            <a:endParaRPr lang="hr-HR" dirty="0"/>
          </a:p>
        </p:txBody>
      </p:sp>
      <p:sp>
        <p:nvSpPr>
          <p:cNvPr id="16" name="Pravokutnik 15"/>
          <p:cNvSpPr/>
          <p:nvPr/>
        </p:nvSpPr>
        <p:spPr>
          <a:xfrm>
            <a:off x="8156704" y="6408258"/>
            <a:ext cx="49244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800" b="1" dirty="0" err="1">
                <a:solidFill>
                  <a:srgbClr val="231F20"/>
                </a:solidFill>
                <a:latin typeface="SegoeUI-SemiBold"/>
              </a:rPr>
              <a:t>Leptin</a:t>
            </a:r>
            <a:endParaRPr lang="hr-HR" dirty="0"/>
          </a:p>
        </p:txBody>
      </p:sp>
      <p:sp>
        <p:nvSpPr>
          <p:cNvPr id="17" name="Pravokutnik 16"/>
          <p:cNvSpPr/>
          <p:nvPr/>
        </p:nvSpPr>
        <p:spPr>
          <a:xfrm>
            <a:off x="8181083" y="6883656"/>
            <a:ext cx="32252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800" b="1" dirty="0">
                <a:solidFill>
                  <a:srgbClr val="231F20"/>
                </a:solidFill>
                <a:latin typeface="SegoeUI-SemiBold"/>
              </a:rPr>
              <a:t>SP</a:t>
            </a:r>
            <a:endParaRPr lang="hr-HR" dirty="0"/>
          </a:p>
        </p:txBody>
      </p:sp>
      <p:sp>
        <p:nvSpPr>
          <p:cNvPr id="18" name="Pravokutnik 17"/>
          <p:cNvSpPr/>
          <p:nvPr/>
        </p:nvSpPr>
        <p:spPr>
          <a:xfrm>
            <a:off x="7638391" y="7258008"/>
            <a:ext cx="18374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b="1" dirty="0" err="1">
                <a:solidFill>
                  <a:srgbClr val="231F20"/>
                </a:solidFill>
                <a:latin typeface="SegoeUI-SemiBold"/>
              </a:rPr>
              <a:t>Inflammatory</a:t>
            </a:r>
            <a:endParaRPr lang="hr-HR" b="1" dirty="0">
              <a:solidFill>
                <a:srgbClr val="231F20"/>
              </a:solidFill>
              <a:latin typeface="SegoeUI-SemiBold"/>
            </a:endParaRPr>
          </a:p>
          <a:p>
            <a:r>
              <a:rPr lang="hr-HR" b="1" dirty="0" err="1">
                <a:solidFill>
                  <a:srgbClr val="231F20"/>
                </a:solidFill>
                <a:latin typeface="SegoeUI-SemiBold"/>
              </a:rPr>
              <a:t>cytokines</a:t>
            </a:r>
            <a:endParaRPr lang="hr-HR" dirty="0"/>
          </a:p>
        </p:txBody>
      </p:sp>
      <p:sp>
        <p:nvSpPr>
          <p:cNvPr id="20" name="Pravokutnik 19"/>
          <p:cNvSpPr/>
          <p:nvPr/>
        </p:nvSpPr>
        <p:spPr>
          <a:xfrm>
            <a:off x="7812252" y="8238599"/>
            <a:ext cx="13023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b="1" dirty="0" err="1">
                <a:solidFill>
                  <a:srgbClr val="231F20"/>
                </a:solidFill>
                <a:latin typeface="SegoeUI-SemiBold"/>
              </a:rPr>
              <a:t>Blood</a:t>
            </a:r>
            <a:endParaRPr lang="hr-HR" b="1" dirty="0">
              <a:solidFill>
                <a:srgbClr val="231F20"/>
              </a:solidFill>
              <a:latin typeface="SegoeUI-SemiBold"/>
            </a:endParaRPr>
          </a:p>
          <a:p>
            <a:r>
              <a:rPr lang="hr-HR" b="1" dirty="0" err="1">
                <a:solidFill>
                  <a:srgbClr val="231F20"/>
                </a:solidFill>
                <a:latin typeface="SegoeUI-SemiBold"/>
              </a:rPr>
              <a:t>pressure</a:t>
            </a:r>
            <a:endParaRPr lang="hr-HR" dirty="0"/>
          </a:p>
        </p:txBody>
      </p:sp>
      <p:sp>
        <p:nvSpPr>
          <p:cNvPr id="21" name="Pravokutnik 20"/>
          <p:cNvSpPr/>
          <p:nvPr/>
        </p:nvSpPr>
        <p:spPr>
          <a:xfrm>
            <a:off x="5824902" y="6089253"/>
            <a:ext cx="39626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800" b="1" dirty="0">
                <a:solidFill>
                  <a:srgbClr val="231F20"/>
                </a:solidFill>
                <a:latin typeface="SegoeUI-SemiBold"/>
              </a:rPr>
              <a:t>AVP</a:t>
            </a:r>
            <a:endParaRPr lang="hr-HR" dirty="0"/>
          </a:p>
        </p:txBody>
      </p:sp>
      <p:sp>
        <p:nvSpPr>
          <p:cNvPr id="22" name="Pravokutnik 21"/>
          <p:cNvSpPr/>
          <p:nvPr/>
        </p:nvSpPr>
        <p:spPr>
          <a:xfrm>
            <a:off x="6275581" y="6573769"/>
            <a:ext cx="4683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800" b="1" dirty="0">
                <a:solidFill>
                  <a:srgbClr val="231F20"/>
                </a:solidFill>
                <a:latin typeface="SegoeUI-SemiBold"/>
              </a:rPr>
              <a:t>ACTH</a:t>
            </a:r>
            <a:endParaRPr lang="hr-HR" dirty="0"/>
          </a:p>
        </p:txBody>
      </p:sp>
      <p:sp>
        <p:nvSpPr>
          <p:cNvPr id="23" name="Pravokutnik 22"/>
          <p:cNvSpPr/>
          <p:nvPr/>
        </p:nvSpPr>
        <p:spPr>
          <a:xfrm>
            <a:off x="5486061" y="8364932"/>
            <a:ext cx="1941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b="1" dirty="0" err="1">
                <a:solidFill>
                  <a:srgbClr val="231F20"/>
                </a:solidFill>
                <a:latin typeface="SegoeUI-SemiBold"/>
              </a:rPr>
              <a:t>Glucocorticoids</a:t>
            </a:r>
            <a:endParaRPr lang="hr-HR" dirty="0"/>
          </a:p>
        </p:txBody>
      </p:sp>
      <p:sp>
        <p:nvSpPr>
          <p:cNvPr id="24" name="Pravokutnik 23"/>
          <p:cNvSpPr/>
          <p:nvPr/>
        </p:nvSpPr>
        <p:spPr>
          <a:xfrm>
            <a:off x="9289243" y="8376110"/>
            <a:ext cx="1954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b="1" dirty="0" err="1">
                <a:solidFill>
                  <a:srgbClr val="231F20"/>
                </a:solidFill>
                <a:latin typeface="SegoeUI-SemiBold"/>
              </a:rPr>
              <a:t>Catecholamines</a:t>
            </a:r>
            <a:endParaRPr lang="hr-HR" dirty="0"/>
          </a:p>
        </p:txBody>
      </p:sp>
      <p:sp>
        <p:nvSpPr>
          <p:cNvPr id="19" name="TekstniOkvir 18"/>
          <p:cNvSpPr txBox="1"/>
          <p:nvPr/>
        </p:nvSpPr>
        <p:spPr>
          <a:xfrm>
            <a:off x="1148577" y="1880901"/>
            <a:ext cx="467632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latin typeface="Arial" panose="020B0604020202020204" pitchFamily="34" charset="0"/>
                <a:cs typeface="Arial" panose="020B0604020202020204" pitchFamily="34" charset="0"/>
              </a:rPr>
              <a:t>Središnje i periferne komponente stresnog sustava posjeduju brojna mjesta interakcije s drugim sustavima. Simpatički sustav se aktivira unutar nekoliko sekundi otpuštajući </a:t>
            </a:r>
            <a:r>
              <a:rPr lang="hr-H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kateholamine</a:t>
            </a:r>
            <a:r>
              <a:rPr lang="hr-HR" dirty="0" smtClean="0">
                <a:latin typeface="Arial" panose="020B0604020202020204" pitchFamily="34" charset="0"/>
                <a:cs typeface="Arial" panose="020B0604020202020204" pitchFamily="34" charset="0"/>
              </a:rPr>
              <a:t> (adrenalin i </a:t>
            </a:r>
            <a:r>
              <a:rPr lang="hr-H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noradrenalin</a:t>
            </a:r>
            <a:r>
              <a:rPr lang="hr-HR" dirty="0" smtClean="0">
                <a:latin typeface="Arial" panose="020B0604020202020204" pitchFamily="34" charset="0"/>
                <a:cs typeface="Arial" panose="020B0604020202020204" pitchFamily="34" charset="0"/>
              </a:rPr>
              <a:t>) iz srži nadbubrežne žlijezde, a u taj sustav je uključena i jezgra </a:t>
            </a:r>
            <a:r>
              <a:rPr lang="hr-HR" i="1" dirty="0" err="1">
                <a:latin typeface="Arial" panose="020B0604020202020204" pitchFamily="34" charset="0"/>
                <a:cs typeface="Arial" panose="020B0604020202020204" pitchFamily="34" charset="0"/>
              </a:rPr>
              <a:t>locus</a:t>
            </a:r>
            <a:r>
              <a:rPr lang="hr-HR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coeruleus</a:t>
            </a:r>
            <a:r>
              <a:rPr lang="hr-HR" i="1" dirty="0" smtClean="0">
                <a:latin typeface="Arial" panose="020B0604020202020204" pitchFamily="34" charset="0"/>
                <a:cs typeface="Arial" panose="020B0604020202020204" pitchFamily="34" charset="0"/>
              </a:rPr>
              <a:t> (LC/NE) </a:t>
            </a:r>
            <a:r>
              <a:rPr lang="hr-HR" dirty="0" smtClean="0">
                <a:latin typeface="Arial" panose="020B0604020202020204" pitchFamily="34" charset="0"/>
                <a:cs typeface="Arial" panose="020B0604020202020204" pitchFamily="34" charset="0"/>
              </a:rPr>
              <a:t>koja prima projekcije iz </a:t>
            </a:r>
            <a:r>
              <a:rPr lang="hr-H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limbičkog</a:t>
            </a:r>
            <a:r>
              <a:rPr lang="hr-HR" dirty="0" smtClean="0">
                <a:latin typeface="Arial" panose="020B0604020202020204" pitchFamily="34" charset="0"/>
                <a:cs typeface="Arial" panose="020B0604020202020204" pitchFamily="34" charset="0"/>
              </a:rPr>
              <a:t> sustava i CRH (</a:t>
            </a:r>
            <a:r>
              <a:rPr lang="hr-H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kortikotropin</a:t>
            </a:r>
            <a:r>
              <a:rPr lang="hr-HR" dirty="0" smtClean="0">
                <a:latin typeface="Arial" panose="020B0604020202020204" pitchFamily="34" charset="0"/>
                <a:cs typeface="Arial" panose="020B0604020202020204" pitchFamily="34" charset="0"/>
              </a:rPr>
              <a:t> oslobađajući faktor) sustava iz hipotalamusa. Istodobno se uključuje os hipotalamus-hipofiza-kora nadbubrežne žlijezda (HHN). Vezanjem CRH na receptore na hipofizi potiče se stvaranje ACTH (</a:t>
            </a:r>
            <a:r>
              <a:rPr lang="hr-H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adernokortikotropni</a:t>
            </a:r>
            <a:r>
              <a:rPr lang="hr-HR" dirty="0" smtClean="0">
                <a:latin typeface="Arial" panose="020B0604020202020204" pitchFamily="34" charset="0"/>
                <a:cs typeface="Arial" panose="020B0604020202020204" pitchFamily="34" charset="0"/>
              </a:rPr>
              <a:t> hormon) koji se oslobađa iz prednje hipofize i utječe na sintezu </a:t>
            </a:r>
            <a:r>
              <a:rPr lang="hr-H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glukokortikoida</a:t>
            </a:r>
            <a:r>
              <a:rPr lang="hr-HR" dirty="0" smtClean="0">
                <a:latin typeface="Arial" panose="020B0604020202020204" pitchFamily="34" charset="0"/>
                <a:cs typeface="Arial" panose="020B0604020202020204" pitchFamily="34" charset="0"/>
              </a:rPr>
              <a:t> iz kore nadbubrežne žlijezde. </a:t>
            </a:r>
            <a:r>
              <a:rPr lang="hr-H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Inflamatorni</a:t>
            </a:r>
            <a:r>
              <a:rPr lang="hr-H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citokini</a:t>
            </a:r>
            <a:r>
              <a:rPr lang="hr-HR" dirty="0" smtClean="0">
                <a:latin typeface="Arial" panose="020B0604020202020204" pitchFamily="34" charset="0"/>
                <a:cs typeface="Arial" panose="020B0604020202020204" pitchFamily="34" charset="0"/>
              </a:rPr>
              <a:t> aktiviraju os HHN i LC-NE/SNS.</a:t>
            </a:r>
          </a:p>
          <a:p>
            <a:r>
              <a:rPr lang="hr-HR" dirty="0" smtClean="0">
                <a:latin typeface="Arial" panose="020B0604020202020204" pitchFamily="34" charset="0"/>
                <a:cs typeface="Arial" panose="020B0604020202020204" pitchFamily="34" charset="0"/>
              </a:rPr>
              <a:t>Osim navedenih uključeni su i drugi </a:t>
            </a:r>
            <a:r>
              <a:rPr lang="hr-H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neuroendokrini</a:t>
            </a:r>
            <a:r>
              <a:rPr lang="hr-HR" dirty="0" smtClean="0">
                <a:latin typeface="Arial" panose="020B0604020202020204" pitchFamily="34" charset="0"/>
                <a:cs typeface="Arial" panose="020B0604020202020204" pitchFamily="34" charset="0"/>
              </a:rPr>
              <a:t> sustavi kao što je hormon rasta, inzulinu sličan hormon rasta, </a:t>
            </a:r>
            <a:r>
              <a:rPr lang="hr-H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prolaktin</a:t>
            </a:r>
            <a:r>
              <a:rPr lang="hr-HR" dirty="0" smtClean="0">
                <a:latin typeface="Arial" panose="020B0604020202020204" pitchFamily="34" charset="0"/>
                <a:cs typeface="Arial" panose="020B0604020202020204" pitchFamily="34" charset="0"/>
              </a:rPr>
              <a:t> a osim </a:t>
            </a:r>
            <a:r>
              <a:rPr lang="hr-H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kateholamina</a:t>
            </a:r>
            <a:r>
              <a:rPr lang="hr-HR" dirty="0" smtClean="0">
                <a:latin typeface="Arial" panose="020B0604020202020204" pitchFamily="34" charset="0"/>
                <a:cs typeface="Arial" panose="020B0604020202020204" pitchFamily="34" charset="0"/>
              </a:rPr>
              <a:t> i serotonin i brojni </a:t>
            </a:r>
            <a:r>
              <a:rPr lang="hr-H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neuropeptidi</a:t>
            </a:r>
            <a:r>
              <a:rPr lang="hr-HR" dirty="0" smtClean="0">
                <a:latin typeface="Arial" panose="020B0604020202020204" pitchFamily="34" charset="0"/>
                <a:cs typeface="Arial" panose="020B0604020202020204" pitchFamily="34" charset="0"/>
              </a:rPr>
              <a:t> koji mogu direktno i indirektno modulirati stresnu reakciju.</a:t>
            </a:r>
            <a:endParaRPr lang="hr-H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52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Reakcije na stres</a:t>
            </a:r>
            <a:endParaRPr lang="hr-HR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hr-HR" sz="180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1800" dirty="0">
                <a:latin typeface="Arial" panose="020B0604020202020204" pitchFamily="34" charset="0"/>
                <a:cs typeface="Arial" panose="020B0604020202020204" pitchFamily="34" charset="0"/>
              </a:rPr>
              <a:t>Stres je individualna reakcija na stresor, 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posljedica </a:t>
            </a:r>
            <a:r>
              <a:rPr lang="hr-HR" sz="1800" dirty="0">
                <a:latin typeface="Arial" panose="020B0604020202020204" pitchFamily="34" charset="0"/>
                <a:cs typeface="Arial" panose="020B0604020202020204" pitchFamily="34" charset="0"/>
              </a:rPr>
              <a:t>je interakcije okoline i njenih zahtjeva i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800" dirty="0">
                <a:latin typeface="Arial" panose="020B0604020202020204" pitchFamily="34" charset="0"/>
                <a:cs typeface="Arial" panose="020B0604020202020204" pitchFamily="34" charset="0"/>
              </a:rPr>
              <a:t>osobe s njenim vlastitim sposobnostima, mogućnostima i ograničenjima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hr-HR" sz="1800" dirty="0">
                <a:latin typeface="Arial" panose="020B0604020202020204" pitchFamily="34" charset="0"/>
                <a:cs typeface="Arial" panose="020B0604020202020204" pitchFamily="34" charset="0"/>
              </a:rPr>
              <a:t>Reakcija na stres je i sastavni dio </a:t>
            </a:r>
            <a:r>
              <a:rPr lang="hr-HR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alostaze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(održanje stabilnosti kroz stalne promjene), </a:t>
            </a:r>
            <a:r>
              <a:rPr lang="hr-HR" sz="1800" dirty="0">
                <a:latin typeface="Arial" panose="020B0604020202020204" pitchFamily="34" charset="0"/>
                <a:cs typeface="Arial" panose="020B0604020202020204" pitchFamily="34" charset="0"/>
              </a:rPr>
              <a:t>jer svojim 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fiziološkim </a:t>
            </a:r>
            <a:r>
              <a:rPr lang="hr-HR" sz="1800" dirty="0">
                <a:latin typeface="Arial" panose="020B0604020202020204" pitchFamily="34" charset="0"/>
                <a:cs typeface="Arial" panose="020B0604020202020204" pitchFamily="34" charset="0"/>
              </a:rPr>
              <a:t>i bihevioralnim odgovorom omogućava preživljavanje u iznenadnoj 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opasnosti </a:t>
            </a:r>
          </a:p>
          <a:p>
            <a:r>
              <a:rPr lang="hr-HR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Fiziološke </a:t>
            </a:r>
            <a:r>
              <a:rPr lang="hr-HR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reakcije</a:t>
            </a:r>
          </a:p>
          <a:p>
            <a:pPr marL="0" indent="0">
              <a:buNone/>
            </a:pPr>
            <a:r>
              <a:rPr lang="hr-HR" sz="1800" dirty="0">
                <a:latin typeface="Arial" panose="020B0604020202020204" pitchFamily="34" charset="0"/>
                <a:cs typeface="Arial" panose="020B0604020202020204" pitchFamily="34" charset="0"/>
              </a:rPr>
              <a:t>– reakcije koje uglavnom daju organizmu energiju i pomažu u obrani</a:t>
            </a:r>
          </a:p>
          <a:p>
            <a:pPr marL="0" indent="0">
              <a:buNone/>
            </a:pP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hr-HR" sz="1800" dirty="0">
                <a:latin typeface="Arial" panose="020B0604020202020204" pitchFamily="34" charset="0"/>
                <a:cs typeface="Arial" panose="020B0604020202020204" pitchFamily="34" charset="0"/>
              </a:rPr>
              <a:t>pojačan rad srca i pluća; povišeni krvni tlak; povišena glukoza u krvi, glavobolja; </a:t>
            </a:r>
            <a:r>
              <a:rPr lang="hr-HR" sz="1800" dirty="0" err="1">
                <a:latin typeface="Arial" panose="020B0604020202020204" pitchFamily="34" charset="0"/>
                <a:cs typeface="Arial" panose="020B0604020202020204" pitchFamily="34" charset="0"/>
              </a:rPr>
              <a:t>vrtoglavica;smetnje</a:t>
            </a:r>
            <a:r>
              <a:rPr lang="hr-HR" sz="1800" dirty="0">
                <a:latin typeface="Arial" panose="020B0604020202020204" pitchFamily="34" charset="0"/>
                <a:cs typeface="Arial" panose="020B0604020202020204" pitchFamily="34" charset="0"/>
              </a:rPr>
              <a:t> probave; drhtanje; smetnje sna; pojačano znojenje </a:t>
            </a:r>
            <a:endParaRPr lang="hr-HR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r-HR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Psihološke </a:t>
            </a:r>
            <a:endParaRPr lang="hr-HR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hr-HR" sz="1800" dirty="0">
                <a:latin typeface="Arial" panose="020B0604020202020204" pitchFamily="34" charset="0"/>
                <a:cs typeface="Arial" panose="020B0604020202020204" pitchFamily="34" charset="0"/>
              </a:rPr>
              <a:t>-emotivne – strah, tjeskoba, potištenost, napetost, pesimizam, agresivnost, gubitak </a:t>
            </a:r>
            <a:r>
              <a:rPr lang="hr-H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motivacije</a:t>
            </a:r>
            <a:r>
              <a:rPr lang="hr-HR" sz="1800" dirty="0">
                <a:latin typeface="Arial" panose="020B0604020202020204" pitchFamily="34" charset="0"/>
                <a:cs typeface="Arial" panose="020B0604020202020204" pitchFamily="34" charset="0"/>
              </a:rPr>
              <a:t>, preosjetljivost itd.</a:t>
            </a:r>
          </a:p>
          <a:p>
            <a:pPr marL="0" indent="0">
              <a:buNone/>
            </a:pPr>
            <a:r>
              <a:rPr lang="hr-HR" sz="1800" dirty="0">
                <a:latin typeface="Arial" panose="020B0604020202020204" pitchFamily="34" charset="0"/>
                <a:cs typeface="Arial" panose="020B0604020202020204" pitchFamily="34" charset="0"/>
              </a:rPr>
              <a:t>-kognitivne – promjene koncentracije i rasuđivanja, zaboravljivost</a:t>
            </a:r>
          </a:p>
          <a:p>
            <a:r>
              <a:rPr lang="hr-HR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Promjene ponašanja</a:t>
            </a:r>
          </a:p>
          <a:p>
            <a:pPr marL="0" indent="0">
              <a:buNone/>
            </a:pPr>
            <a:r>
              <a:rPr lang="hr-HR" sz="1800" dirty="0">
                <a:latin typeface="Arial" panose="020B0604020202020204" pitchFamily="34" charset="0"/>
                <a:cs typeface="Arial" panose="020B0604020202020204" pitchFamily="34" charset="0"/>
              </a:rPr>
              <a:t>-borba s uzrokom stresa ili bijegom – pojačano pušenje, pretjerano ili nedovoljna ishrana, impulzivno ponašanje itd.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3611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Slikovni rezultat za stress hormon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0741" y="1574806"/>
            <a:ext cx="8764859" cy="567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ravokutnik 1"/>
          <p:cNvSpPr/>
          <p:nvPr/>
        </p:nvSpPr>
        <p:spPr>
          <a:xfrm>
            <a:off x="1193802" y="7355468"/>
            <a:ext cx="10253135" cy="134620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1801" dirty="0">
                <a:latin typeface="Arial" panose="020B0604020202020204" pitchFamily="34" charset="0"/>
                <a:cs typeface="Arial" panose="020B0604020202020204" pitchFamily="34" charset="0"/>
              </a:rPr>
              <a:t>Mozak reagira na </a:t>
            </a:r>
            <a:r>
              <a:rPr lang="hr-HR" sz="1801" dirty="0" smtClean="0">
                <a:latin typeface="Arial" panose="020B0604020202020204" pitchFamily="34" charset="0"/>
                <a:cs typeface="Arial" panose="020B0604020202020204" pitchFamily="34" charset="0"/>
              </a:rPr>
              <a:t>unutarnje i vanjske signale i </a:t>
            </a:r>
            <a:r>
              <a:rPr lang="hr-HR" sz="1801" dirty="0">
                <a:latin typeface="Arial" panose="020B0604020202020204" pitchFamily="34" charset="0"/>
                <a:cs typeface="Arial" panose="020B0604020202020204" pitchFamily="34" charset="0"/>
              </a:rPr>
              <a:t>aktivira različite mehanizme za kompenzaciju. Odgovor organizma na stanje takve neravnoteže su promjene ponašanja koje dovode do promjene okoline i aktiviranje autonomnih i endokrinih mehanizama koji mijenjaju metaboličke i druge procese koji uspostavljaju ravnotežu</a:t>
            </a:r>
          </a:p>
        </p:txBody>
      </p:sp>
      <p:sp>
        <p:nvSpPr>
          <p:cNvPr id="3" name="Pravokutnik 2"/>
          <p:cNvSpPr/>
          <p:nvPr/>
        </p:nvSpPr>
        <p:spPr>
          <a:xfrm>
            <a:off x="850181" y="263917"/>
            <a:ext cx="10405535" cy="8382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hr-HR" sz="6000" dirty="0">
                <a:latin typeface="Arial" panose="020B0604020202020204" pitchFamily="34" charset="0"/>
                <a:cs typeface="Arial" panose="020B0604020202020204" pitchFamily="34" charset="0"/>
              </a:rPr>
              <a:t>Fiziološki odgovor na stres</a:t>
            </a:r>
          </a:p>
        </p:txBody>
      </p:sp>
    </p:spTree>
    <p:extLst>
      <p:ext uri="{BB962C8B-B14F-4D97-AF65-F5344CB8AC3E}">
        <p14:creationId xmlns:p14="http://schemas.microsoft.com/office/powerpoint/2010/main" val="99448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Tema sustava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sustava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sustava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2689</TotalTime>
  <Words>1918</Words>
  <Application>Microsoft Office PowerPoint</Application>
  <PresentationFormat>Prilagođeno</PresentationFormat>
  <Paragraphs>123</Paragraphs>
  <Slides>15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SegoeUI-SemiBold</vt:lpstr>
      <vt:lpstr>Tema sustava Office</vt:lpstr>
      <vt:lpstr>STRES I METABOLIČKE PROMJENE</vt:lpstr>
      <vt:lpstr>PowerPointova prezentacija</vt:lpstr>
      <vt:lpstr>Definicija stresa</vt:lpstr>
      <vt:lpstr>Definicija stresa</vt:lpstr>
      <vt:lpstr>Definicija stresa</vt:lpstr>
      <vt:lpstr>Fiziološki odgovor na stres</vt:lpstr>
      <vt:lpstr>Interakcija komponenata središnjeg živčanog i perifernog odgovora u stresnom sustavu– preuzeto iz Nicolaides NC et al. Neuroimmunomodulation 2015;22:6–19</vt:lpstr>
      <vt:lpstr>Reakcije na stres</vt:lpstr>
      <vt:lpstr>PowerPointova prezentacija</vt:lpstr>
      <vt:lpstr>Stres i kora nadbubrežne žlijezde</vt:lpstr>
      <vt:lpstr>Fiziološki odgovor na stres – utjecaj imunološkog  sustava </vt:lpstr>
      <vt:lpstr>PowerPointova prezentacija</vt:lpstr>
      <vt:lpstr>Istraživanja metaboličkih promjena stresnog sustava kod nastavnika</vt:lpstr>
      <vt:lpstr>Stres i zdravlje</vt:lpstr>
      <vt:lpstr>Stres i zdravlje</vt:lpstr>
    </vt:vector>
  </TitlesOfParts>
  <Company>Psihijatrijska bolnica "Sveti Ivan"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Dipl. ing. Nedjeljka Ruljančić</dc:creator>
  <cp:lastModifiedBy>Dipl. ing. Nedjeljka Ruljančić</cp:lastModifiedBy>
  <cp:revision>140</cp:revision>
  <dcterms:created xsi:type="dcterms:W3CDTF">2019-01-24T09:23:06Z</dcterms:created>
  <dcterms:modified xsi:type="dcterms:W3CDTF">2019-04-30T18:17:15Z</dcterms:modified>
</cp:coreProperties>
</file>