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6"/>
  </p:notesMasterIdLst>
  <p:handoutMasterIdLst>
    <p:handoutMasterId r:id="rId27"/>
  </p:handoutMasterIdLst>
  <p:sldIdLst>
    <p:sldId id="256" r:id="rId4"/>
    <p:sldId id="292" r:id="rId5"/>
    <p:sldId id="263" r:id="rId6"/>
    <p:sldId id="267" r:id="rId7"/>
    <p:sldId id="296" r:id="rId8"/>
    <p:sldId id="262" r:id="rId9"/>
    <p:sldId id="297" r:id="rId10"/>
    <p:sldId id="298" r:id="rId11"/>
    <p:sldId id="299" r:id="rId12"/>
    <p:sldId id="282" r:id="rId13"/>
    <p:sldId id="301" r:id="rId14"/>
    <p:sldId id="300" r:id="rId15"/>
    <p:sldId id="268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71B"/>
    <a:srgbClr val="2A8663"/>
    <a:srgbClr val="FE51C2"/>
    <a:srgbClr val="D33530"/>
    <a:srgbClr val="FF62BC"/>
    <a:srgbClr val="FFF500"/>
    <a:srgbClr val="E663E2"/>
    <a:srgbClr val="F9AA4C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5" autoAdjust="0"/>
    <p:restoredTop sz="94660"/>
  </p:normalViewPr>
  <p:slideViewPr>
    <p:cSldViewPr>
      <p:cViewPr varScale="1">
        <p:scale>
          <a:sx n="105" d="100"/>
          <a:sy n="105" d="100"/>
        </p:scale>
        <p:origin x="749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4" d="100"/>
          <a:sy n="64" d="100"/>
        </p:scale>
        <p:origin x="3115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4005065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hr-HR" altLang="ko-KR" dirty="0" smtClean="0"/>
              <a:t>Financijsko upravljanje u funkciji fiskalno odgovornog poslovanja odgojno-obrazovne ustanove </a:t>
            </a:r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hr-HR" altLang="ko-KR" dirty="0" smtClean="0"/>
              <a:t>10.04.2019.</a:t>
            </a:r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r-HR" altLang="ko-KR" dirty="0" smtClean="0"/>
              <a:t>Dijana Čičin-Šain, mag. </a:t>
            </a:r>
            <a:r>
              <a:rPr lang="hr-HR" altLang="ko-KR" dirty="0"/>
              <a:t>o</a:t>
            </a:r>
            <a:r>
              <a:rPr lang="hr-HR" altLang="ko-KR" dirty="0" smtClean="0"/>
              <a:t>ec.</a:t>
            </a:r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7A768-E1EE-4069-AAC5-49F7F97F84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24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F717D-5B63-48E7-8E90-E9529790C826}" type="datetimeFigureOut">
              <a:rPr lang="ko-KR" altLang="en-US" smtClean="0"/>
              <a:t>2019-04-09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784A3-40D8-48F6-BE9C-B857E15F68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86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5036"/>
            <a:ext cx="9144000" cy="2188464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15724"/>
            <a:ext cx="9144000" cy="58696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140268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9144000" cy="3340100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474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7080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" y="2859782"/>
            <a:ext cx="3867829" cy="22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483518"/>
            <a:ext cx="2592288" cy="122413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1707654"/>
            <a:ext cx="259228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5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3816606" y="2514208"/>
            <a:ext cx="1296145" cy="2648247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7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9198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6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291830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3628599"/>
            <a:ext cx="3115187" cy="11781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0111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395536" y="159482"/>
            <a:ext cx="8352928" cy="48245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588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0195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9693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7207" y="1259198"/>
            <a:ext cx="2375807" cy="34163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16871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46664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876456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642106" y="1274642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28812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385770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638459" y="2964646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25165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382123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272646"/>
            <a:ext cx="3644522" cy="33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90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932039" y="1239550"/>
            <a:ext cx="3743959" cy="3435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549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98757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1470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27534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2787774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00" y="1239550"/>
            <a:ext cx="4170638" cy="228525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54196" y="1347614"/>
            <a:ext cx="2767817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9538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3" y="2427734"/>
            <a:ext cx="2170113" cy="21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92765" y="2525682"/>
            <a:ext cx="1969901" cy="1342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7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46966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58804" y="1779662"/>
            <a:ext cx="40851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284380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843808" y="0"/>
            <a:ext cx="17469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988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190982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260550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698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182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9176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9144000" cy="3340100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474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7080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403556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39702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15766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0"/>
            <a:ext cx="2678021" cy="51435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243011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39702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15766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0"/>
            <a:ext cx="2678021" cy="51435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395536" y="159482"/>
            <a:ext cx="8352928" cy="48245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588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0195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197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9" r:id="rId2"/>
    <p:sldLayoutId id="2147483669" r:id="rId3"/>
    <p:sldLayoutId id="2147483672" r:id="rId4"/>
    <p:sldLayoutId id="2147483661" r:id="rId5"/>
    <p:sldLayoutId id="2147483670" r:id="rId6"/>
    <p:sldLayoutId id="2147483660" r:id="rId7"/>
    <p:sldLayoutId id="2147483655" r:id="rId8"/>
    <p:sldLayoutId id="2147483662" r:id="rId9"/>
    <p:sldLayoutId id="2147483663" r:id="rId10"/>
    <p:sldLayoutId id="2147483671" r:id="rId11"/>
    <p:sldLayoutId id="2147483665" r:id="rId12"/>
    <p:sldLayoutId id="2147483666" r:id="rId13"/>
    <p:sldLayoutId id="2147483667" r:id="rId14"/>
    <p:sldLayoutId id="2147483668" r:id="rId15"/>
    <p:sldLayoutId id="2147483673" r:id="rId16"/>
    <p:sldLayoutId id="2147483656" r:id="rId17"/>
    <p:sldLayoutId id="2147483675" r:id="rId18"/>
    <p:sldLayoutId id="2147483676" r:id="rId19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7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fin.hr/hr/izjava-o-fiskalnoj-odgovornosti" TargetMode="Externa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teksta 5"/>
          <p:cNvSpPr>
            <a:spLocks noGrp="1"/>
          </p:cNvSpPr>
          <p:nvPr>
            <p:ph type="body" sz="quarter" idx="10"/>
          </p:nvPr>
        </p:nvSpPr>
        <p:spPr>
          <a:xfrm>
            <a:off x="35496" y="0"/>
            <a:ext cx="9073008" cy="1635646"/>
          </a:xfrm>
        </p:spPr>
        <p:txBody>
          <a:bodyPr/>
          <a:lstStyle/>
          <a:p>
            <a:r>
              <a:rPr lang="hr-HR" sz="2400" dirty="0"/>
              <a:t>Financijsko upravljanje u funkciji fiskalno odgovornog </a:t>
            </a:r>
            <a:endParaRPr lang="hr-HR" sz="2400" dirty="0" smtClean="0"/>
          </a:p>
          <a:p>
            <a:r>
              <a:rPr lang="hr-HR" sz="2400" dirty="0" smtClean="0"/>
              <a:t>poslovanja </a:t>
            </a:r>
            <a:r>
              <a:rPr lang="hr-HR" sz="2400" dirty="0"/>
              <a:t>odgojno obrazovne </a:t>
            </a:r>
            <a:r>
              <a:rPr lang="hr-HR" sz="2400" dirty="0" smtClean="0"/>
              <a:t>ustanove</a:t>
            </a:r>
            <a:endParaRPr lang="en-US" sz="2400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sz="quarter" idx="11"/>
          </p:nvPr>
        </p:nvSpPr>
        <p:spPr>
          <a:xfrm>
            <a:off x="0" y="1707654"/>
            <a:ext cx="9144000" cy="737014"/>
          </a:xfrm>
        </p:spPr>
        <p:txBody>
          <a:bodyPr/>
          <a:lstStyle/>
          <a:p>
            <a:r>
              <a:rPr lang="hr-HR" dirty="0" smtClean="0"/>
              <a:t>Dijana Čičin-Šain, mag. oec.</a:t>
            </a:r>
          </a:p>
          <a:p>
            <a:r>
              <a:rPr lang="hr-HR" dirty="0" smtClean="0"/>
              <a:t>Sveučilište u Zadru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2"/>
          <p:cNvSpPr>
            <a:spLocks noChangeArrowheads="1"/>
          </p:cNvSpPr>
          <p:nvPr/>
        </p:nvSpPr>
        <p:spPr bwMode="auto">
          <a:xfrm rot="5400000" flipH="1">
            <a:off x="5994253" y="-1408260"/>
            <a:ext cx="612000" cy="4389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3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AutoShape 92"/>
          <p:cNvSpPr>
            <a:spLocks noChangeArrowheads="1"/>
          </p:cNvSpPr>
          <p:nvPr/>
        </p:nvSpPr>
        <p:spPr bwMode="auto">
          <a:xfrm rot="5400000" flipH="1">
            <a:off x="5994255" y="-521431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4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AutoShape 92"/>
          <p:cNvSpPr>
            <a:spLocks noChangeArrowheads="1"/>
          </p:cNvSpPr>
          <p:nvPr/>
        </p:nvSpPr>
        <p:spPr bwMode="auto">
          <a:xfrm rot="5400000" flipH="1">
            <a:off x="5994255" y="366837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rot="5400000" flipH="1">
            <a:off x="5994255" y="1260703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TextBox 10"/>
          <p:cNvSpPr txBox="1"/>
          <p:nvPr/>
        </p:nvSpPr>
        <p:spPr bwMode="auto">
          <a:xfrm>
            <a:off x="4451128" y="518510"/>
            <a:ext cx="2963506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Financijsko upravljanje i kontrole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462245"/>
            <a:ext cx="648000" cy="648000"/>
          </a:xfrm>
          <a:prstGeom prst="ellipse">
            <a:avLst/>
          </a:prstGeom>
          <a:solidFill>
            <a:schemeClr val="accent3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9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1349073"/>
            <a:ext cx="648000" cy="648000"/>
          </a:xfrm>
          <a:prstGeom prst="ellipse">
            <a:avLst/>
          </a:prstGeom>
          <a:solidFill>
            <a:schemeClr val="accent4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2237341"/>
            <a:ext cx="648000" cy="648000"/>
          </a:xfrm>
          <a:prstGeom prst="ellipse">
            <a:avLst/>
          </a:prstGeom>
          <a:solidFill>
            <a:schemeClr val="accent1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3131207"/>
            <a:ext cx="648000" cy="648000"/>
          </a:xfrm>
          <a:prstGeom prst="ellipse">
            <a:avLst/>
          </a:prstGeom>
          <a:solidFill>
            <a:schemeClr val="accent2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직사각형 69"/>
          <p:cNvSpPr/>
          <p:nvPr/>
        </p:nvSpPr>
        <p:spPr>
          <a:xfrm>
            <a:off x="3864468" y="514001"/>
            <a:ext cx="444352" cy="52322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직사각형 109"/>
          <p:cNvSpPr>
            <a:spLocks noChangeArrowheads="1"/>
          </p:cNvSpPr>
          <p:nvPr/>
        </p:nvSpPr>
        <p:spPr bwMode="auto">
          <a:xfrm>
            <a:off x="3864468" y="1404613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B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직사각형 110"/>
          <p:cNvSpPr>
            <a:spLocks noChangeArrowheads="1"/>
          </p:cNvSpPr>
          <p:nvPr/>
        </p:nvSpPr>
        <p:spPr bwMode="auto">
          <a:xfrm>
            <a:off x="3864468" y="2295225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C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6" name="직사각형 112"/>
          <p:cNvSpPr>
            <a:spLocks noChangeArrowheads="1"/>
          </p:cNvSpPr>
          <p:nvPr/>
        </p:nvSpPr>
        <p:spPr bwMode="auto">
          <a:xfrm>
            <a:off x="3864468" y="3185837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D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33" name="그룹 95"/>
          <p:cNvGrpSpPr/>
          <p:nvPr/>
        </p:nvGrpSpPr>
        <p:grpSpPr>
          <a:xfrm>
            <a:off x="7918690" y="714644"/>
            <a:ext cx="283532" cy="143201"/>
            <a:chOff x="7123783" y="2013388"/>
            <a:chExt cx="283532" cy="143201"/>
          </a:xfrm>
          <a:solidFill>
            <a:schemeClr val="accent3"/>
          </a:solidFill>
        </p:grpSpPr>
        <p:sp>
          <p:nvSpPr>
            <p:cNvPr id="34" name="이등변 삼각형 96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5" name="이등변 삼각형 97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36" name="그룹 98"/>
          <p:cNvGrpSpPr/>
          <p:nvPr/>
        </p:nvGrpSpPr>
        <p:grpSpPr>
          <a:xfrm>
            <a:off x="7918690" y="1601472"/>
            <a:ext cx="283532" cy="143201"/>
            <a:chOff x="7123783" y="2013388"/>
            <a:chExt cx="283532" cy="143201"/>
          </a:xfrm>
          <a:solidFill>
            <a:schemeClr val="accent4"/>
          </a:solidFill>
        </p:grpSpPr>
        <p:sp>
          <p:nvSpPr>
            <p:cNvPr id="37" name="이등변 삼각형 99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8" name="이등변 삼각형 100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39" name="그룹 101"/>
          <p:cNvGrpSpPr/>
          <p:nvPr/>
        </p:nvGrpSpPr>
        <p:grpSpPr>
          <a:xfrm>
            <a:off x="7918690" y="2489740"/>
            <a:ext cx="283532" cy="143201"/>
            <a:chOff x="7123783" y="2013388"/>
            <a:chExt cx="283532" cy="143201"/>
          </a:xfrm>
          <a:solidFill>
            <a:schemeClr val="accent1"/>
          </a:solidFill>
        </p:grpSpPr>
        <p:sp>
          <p:nvSpPr>
            <p:cNvPr id="40" name="이등변 삼각형 102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1" name="이등변 삼각형 103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42" name="그룹 104"/>
          <p:cNvGrpSpPr/>
          <p:nvPr/>
        </p:nvGrpSpPr>
        <p:grpSpPr>
          <a:xfrm>
            <a:off x="7918690" y="3383606"/>
            <a:ext cx="283532" cy="143201"/>
            <a:chOff x="7123783" y="2013388"/>
            <a:chExt cx="283532" cy="143201"/>
          </a:xfrm>
          <a:solidFill>
            <a:schemeClr val="accent2"/>
          </a:solidFill>
        </p:grpSpPr>
        <p:sp>
          <p:nvSpPr>
            <p:cNvPr id="43" name="이등변 삼각형 105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이등변 삼각형 106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49" name="TextBox 10"/>
          <p:cNvSpPr txBox="1"/>
          <p:nvPr/>
        </p:nvSpPr>
        <p:spPr bwMode="auto">
          <a:xfrm>
            <a:off x="4451129" y="1405338"/>
            <a:ext cx="341803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Uputa o suradnji između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JLP(R)S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)</a:t>
            </a:r>
            <a:r>
              <a:rPr lang="hr-HR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njihovih</a:t>
            </a:r>
            <a:r>
              <a:rPr lang="hr-HR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proračunskih</a:t>
            </a:r>
            <a:r>
              <a:rPr lang="hr-HR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korisnika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10"/>
          <p:cNvSpPr txBox="1"/>
          <p:nvPr/>
        </p:nvSpPr>
        <p:spPr bwMode="auto">
          <a:xfrm>
            <a:off x="4512468" y="2414675"/>
            <a:ext cx="2902166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Izjava o fiskalnoj odgovornosti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TextBox 10"/>
          <p:cNvSpPr txBox="1"/>
          <p:nvPr/>
        </p:nvSpPr>
        <p:spPr bwMode="auto">
          <a:xfrm>
            <a:off x="4512468" y="3301317"/>
            <a:ext cx="2902166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Upitnik o fiskalnoj odgovornosti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66656" y="1265604"/>
            <a:ext cx="2592288" cy="1224136"/>
          </a:xfrm>
        </p:spPr>
        <p:txBody>
          <a:bodyPr/>
          <a:lstStyle/>
          <a:p>
            <a:pPr algn="l"/>
            <a:r>
              <a:rPr lang="hr-HR" altLang="ko-KR" dirty="0" smtClean="0"/>
              <a:t>Sadržaj</a:t>
            </a:r>
            <a:endParaRPr lang="ko-KR" altLang="en-US" dirty="0"/>
          </a:p>
        </p:txBody>
      </p:sp>
      <p:sp>
        <p:nvSpPr>
          <p:cNvPr id="60" name="AutoShape 92"/>
          <p:cNvSpPr>
            <a:spLocks noChangeArrowheads="1"/>
          </p:cNvSpPr>
          <p:nvPr/>
        </p:nvSpPr>
        <p:spPr bwMode="auto">
          <a:xfrm rot="5400000" flipH="1">
            <a:off x="5994255" y="2154189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5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1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4024693"/>
            <a:ext cx="648000" cy="648000"/>
          </a:xfrm>
          <a:prstGeom prst="ellipse">
            <a:avLst/>
          </a:prstGeom>
          <a:solidFill>
            <a:schemeClr val="accent5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2" name="직사각형 112"/>
          <p:cNvSpPr>
            <a:spLocks noChangeArrowheads="1"/>
          </p:cNvSpPr>
          <p:nvPr/>
        </p:nvSpPr>
        <p:spPr bwMode="auto">
          <a:xfrm>
            <a:off x="3864468" y="4076449"/>
            <a:ext cx="4235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E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3" name="그룹 104"/>
          <p:cNvGrpSpPr/>
          <p:nvPr/>
        </p:nvGrpSpPr>
        <p:grpSpPr>
          <a:xfrm>
            <a:off x="7918690" y="4277092"/>
            <a:ext cx="283532" cy="143201"/>
            <a:chOff x="7123783" y="2013388"/>
            <a:chExt cx="283532" cy="143201"/>
          </a:xfrm>
          <a:solidFill>
            <a:schemeClr val="accent5"/>
          </a:solidFill>
        </p:grpSpPr>
        <p:sp>
          <p:nvSpPr>
            <p:cNvPr id="64" name="이등변 삼각형 105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5" name="이등변 삼각형 106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67" name="TextBox 10"/>
          <p:cNvSpPr txBox="1"/>
          <p:nvPr/>
        </p:nvSpPr>
        <p:spPr bwMode="auto">
          <a:xfrm>
            <a:off x="4512468" y="4080958"/>
            <a:ext cx="2890795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Unutarnja revizija, državna revizija, proračunski nadzor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94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b="1" dirty="0" smtClean="0"/>
              <a:t>Financijsko upravljanje i kontrole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5626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1856" y="2355726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390756" y="555526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4849012" y="555526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4893399" y="2355726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9180" y="686790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3399" y="686790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244" y="2486990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7787" y="2486990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66138" y="319656"/>
            <a:ext cx="3292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Financijsko upravljanje predstavlja </a:t>
            </a:r>
          </a:p>
          <a:p>
            <a:r>
              <a:rPr lang="hr-HR" sz="1200" dirty="0" smtClean="0"/>
              <a:t>usmjeravanje i kontroliranje financijskih </a:t>
            </a:r>
          </a:p>
          <a:p>
            <a:r>
              <a:rPr lang="hr-HR" sz="1200" dirty="0" smtClean="0"/>
              <a:t>učinaka poslovanja radi ostvarenja poslovnih ciljeva, koristeći pri tome sredstva na pravilan, etičan, ekonomičan, djelotvoran i učinkovit </a:t>
            </a:r>
          </a:p>
          <a:p>
            <a:r>
              <a:rPr lang="hr-HR" sz="1200" dirty="0" smtClean="0"/>
              <a:t>način.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32511" y="656012"/>
            <a:ext cx="2926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Sustav unutarnjih kontrola u funkciji je dobrog financijskog upravljanja.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64020" y="1988013"/>
            <a:ext cx="32079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Sustav unutarnjih kontrola je skup načela, </a:t>
            </a:r>
          </a:p>
          <a:p>
            <a:r>
              <a:rPr lang="hr-HR" sz="1200" dirty="0" smtClean="0"/>
              <a:t>metoda i postupaka unutarnjih kontrola koji</a:t>
            </a:r>
          </a:p>
          <a:p>
            <a:r>
              <a:rPr lang="hr-HR" sz="1200" dirty="0" smtClean="0"/>
              <a:t>je uspostavila odgovorna osoba institucije u svrhu uspješnog upravljanja i ostvarenja </a:t>
            </a:r>
          </a:p>
          <a:p>
            <a:r>
              <a:rPr lang="hr-HR" sz="1200" dirty="0" smtClean="0"/>
              <a:t>općih ciljeva, kao što su: obavljanje </a:t>
            </a:r>
          </a:p>
          <a:p>
            <a:r>
              <a:rPr lang="hr-HR" sz="1200" dirty="0" smtClean="0"/>
              <a:t>poslovanja na pravilan, etičan, ekonomičan, učinkovit i djelotvoran način, usklađenost </a:t>
            </a:r>
          </a:p>
          <a:p>
            <a:r>
              <a:rPr lang="hr-HR" sz="1200" dirty="0" smtClean="0"/>
              <a:t>poslovanja sa zakonima i drugim propisima, zaštita sredstava od gubitaka, zlouporabe i </a:t>
            </a:r>
          </a:p>
          <a:p>
            <a:r>
              <a:rPr lang="hr-HR" sz="1200" dirty="0" smtClean="0"/>
              <a:t>štete, jačanje odgovornosti za ostvarenje </a:t>
            </a:r>
          </a:p>
          <a:p>
            <a:r>
              <a:rPr lang="hr-HR" sz="1200" dirty="0" smtClean="0"/>
              <a:t>poslovnih ciljeva te pouzdanost i </a:t>
            </a:r>
          </a:p>
          <a:p>
            <a:r>
              <a:rPr lang="hr-HR" sz="1200" dirty="0" smtClean="0"/>
              <a:t>sveobuhvatnost financijskih i drugih </a:t>
            </a:r>
          </a:p>
          <a:p>
            <a:r>
              <a:rPr lang="hr-HR" sz="1200" dirty="0" smtClean="0"/>
              <a:t>izvještaja. </a:t>
            </a:r>
            <a:br>
              <a:rPr lang="hr-HR" sz="1200" dirty="0" smtClean="0"/>
            </a:b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841" y="1992124"/>
            <a:ext cx="2926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Odgovorna osoba institucije je osoba odgovorna za vođenje poslovanja</a:t>
            </a:r>
          </a:p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institucije (čelnik proračunskog i izvanproračunskog korisnika državnog</a:t>
            </a:r>
          </a:p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proračuna i proračuna jedinica lokalne i područne samouprave, općinski načelnik, gradonačelnik, župan, uprava, predsjednik uprave ili direktor, </a:t>
            </a:r>
            <a:r>
              <a:rPr lang="hr-HR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ravnatelj</a:t>
            </a:r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).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3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893" y="2859782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436244" y="833440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4835455" y="833440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4835455" y="2859782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4668" y="964704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9842" y="964704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0281" y="299104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9843" y="299104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0196" y="925774"/>
            <a:ext cx="3292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Zakon o sustavu unutarnjih kontrola u javnom sektoru (NN 78/215)</a:t>
            </a:r>
          </a:p>
          <a:p>
            <a:endParaRPr lang="hr-HR" altLang="ko-KR" sz="1200" dirty="0"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51340" y="833440"/>
            <a:ext cx="292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Uputa o suradnji između jedinica lokalne i područne (regionalne) samouprave i njihovih proračunskih/izvanproračunskih korisnika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20196" y="2917877"/>
            <a:ext cx="3207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Pravilnik o sustavu unutarnjih kontrola u </a:t>
            </a:r>
          </a:p>
          <a:p>
            <a:r>
              <a:rPr lang="hr-HR" sz="1200" dirty="0" smtClean="0"/>
              <a:t>javnom sektoru (NN 58/216)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2917876"/>
            <a:ext cx="2926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Zakon o fiskalnoj odgovornosti </a:t>
            </a:r>
          </a:p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(NN 111/2018)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96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2400" b="1" dirty="0"/>
              <a:t>Uputa o suradnji između JLP(R)S) </a:t>
            </a:r>
            <a:r>
              <a:rPr lang="en-US" altLang="ko-KR" sz="2400" b="1" dirty="0" err="1"/>
              <a:t>i</a:t>
            </a:r>
            <a:r>
              <a:rPr lang="en-US" altLang="ko-KR" sz="2400" b="1" dirty="0"/>
              <a:t> njihovih proračunskih korisnika</a:t>
            </a:r>
          </a:p>
        </p:txBody>
      </p:sp>
      <p:sp>
        <p:nvSpPr>
          <p:cNvPr id="5" name="Oval 4"/>
          <p:cNvSpPr/>
          <p:nvPr/>
        </p:nvSpPr>
        <p:spPr>
          <a:xfrm>
            <a:off x="3484565" y="2114550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16"/>
          <p:cNvSpPr/>
          <p:nvPr/>
        </p:nvSpPr>
        <p:spPr>
          <a:xfrm rot="2700000">
            <a:off x="3750518" y="2228880"/>
            <a:ext cx="382495" cy="6857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97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67073" y="411510"/>
            <a:ext cx="1836776" cy="3568138"/>
            <a:chOff x="2227884" y="1330362"/>
            <a:chExt cx="2835932" cy="2132642"/>
          </a:xfrm>
        </p:grpSpPr>
        <p:sp>
          <p:nvSpPr>
            <p:cNvPr id="18" name="TextBox 17"/>
            <p:cNvSpPr txBox="1"/>
            <p:nvPr/>
          </p:nvSpPr>
          <p:spPr>
            <a:xfrm>
              <a:off x="2227884" y="1789012"/>
              <a:ext cx="2835932" cy="1673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Uređuje se način suradnje između jedinica lokalne i područne (regionalne)</a:t>
              </a:r>
            </a:p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samouprave (u daljnjem tekstu: JLP(R)S) i njihovih proračunskih/izvanproračunskih korisnika vezano uz koordinaciju aktivnosti u cilju učinkovite provedbe:</a:t>
              </a:r>
            </a:p>
            <a:p>
              <a:endParaRPr lang="hr-HR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Zakona o proračunu</a:t>
              </a:r>
            </a:p>
            <a:p>
              <a:pPr marL="171450" indent="-171450">
                <a:buFontTx/>
                <a:buChar char="-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Zakona o fiskalnoj odgovornosti</a:t>
              </a:r>
            </a:p>
            <a:p>
              <a:pPr marL="171450" indent="-171450">
                <a:buFontTx/>
                <a:buChar char="-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Zakona o sustavu unutarnjih kontrola u javnom sektoru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27884" y="1330362"/>
              <a:ext cx="2835932" cy="165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r-HR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CILJ UPUTE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715842" y="2149682"/>
            <a:ext cx="552754" cy="5527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4362" y="22479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923356" y="411510"/>
            <a:ext cx="1851964" cy="2966176"/>
            <a:chOff x="2227884" y="1330362"/>
            <a:chExt cx="2859383" cy="1773948"/>
          </a:xfrm>
        </p:grpSpPr>
        <p:sp>
          <p:nvSpPr>
            <p:cNvPr id="23" name="TextBox 22"/>
            <p:cNvSpPr txBox="1"/>
            <p:nvPr/>
          </p:nvSpPr>
          <p:spPr>
            <a:xfrm>
              <a:off x="2251335" y="2036713"/>
              <a:ext cx="2835932" cy="1067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Trebaju se navesti svi korisnici koji su u nadležnosti županije/grada/općine kao i njihova nadležna upravna tijela ili se može staviti veza/link s pregledom svih korisnika koji je objavljen na web</a:t>
              </a:r>
            </a:p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stranicama JLP(R)S.</a:t>
              </a:r>
              <a:endParaRPr lang="hr-HR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27884" y="1330362"/>
              <a:ext cx="2835932" cy="607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PRORAČUNSKI 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IZVANPRORAČUNSKI KORISNICI U NADLEŽNOSTI JLP(R)S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3272126" y="2147017"/>
            <a:ext cx="552754" cy="5527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330646" y="22452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479640" y="411509"/>
            <a:ext cx="1867361" cy="2692872"/>
            <a:chOff x="2227884" y="1330362"/>
            <a:chExt cx="2883154" cy="1611492"/>
          </a:xfrm>
        </p:grpSpPr>
        <p:sp>
          <p:nvSpPr>
            <p:cNvPr id="28" name="TextBox 27"/>
            <p:cNvSpPr txBox="1"/>
            <p:nvPr/>
          </p:nvSpPr>
          <p:spPr>
            <a:xfrm>
              <a:off x="2275106" y="2177497"/>
              <a:ext cx="2835932" cy="76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AutoNum type="alphaLcParenR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Koordinacija aktivnosti za izradu proračuna</a:t>
              </a:r>
              <a:endParaRPr lang="hr-HR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28600" indent="-228600">
                <a:buAutoNum type="alphaLcParenR"/>
              </a:pPr>
              <a:endParaRPr lang="hr-HR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28600" indent="-228600">
                <a:buAutoNum type="alphaLcParenR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Koordinacija aktivnosti za izradu i realizaciju plana razvojnih </a:t>
              </a:r>
              <a:r>
                <a:rPr lang="hr-HR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aktvnosti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27884" y="1330362"/>
              <a:ext cx="2835932" cy="276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r-HR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PLANIRANJE PRORAČUNA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Oval 29"/>
          <p:cNvSpPr/>
          <p:nvPr/>
        </p:nvSpPr>
        <p:spPr>
          <a:xfrm>
            <a:off x="5828409" y="2144352"/>
            <a:ext cx="552754" cy="5527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886929" y="224260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1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67073" y="411510"/>
            <a:ext cx="1836776" cy="4320394"/>
            <a:chOff x="2227884" y="1330362"/>
            <a:chExt cx="2835932" cy="2582259"/>
          </a:xfrm>
        </p:grpSpPr>
        <p:sp>
          <p:nvSpPr>
            <p:cNvPr id="18" name="TextBox 17"/>
            <p:cNvSpPr txBox="1"/>
            <p:nvPr/>
          </p:nvSpPr>
          <p:spPr>
            <a:xfrm>
              <a:off x="2227884" y="2036278"/>
              <a:ext cx="2835932" cy="1876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JLP(R)S je u obvezi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surađivati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koordinirati razvoj sustava unutarnjih kontrola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 korisnicima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 dijelu koji se odnosi na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:</a:t>
              </a:r>
            </a:p>
            <a:p>
              <a:endParaRPr lang="hr-HR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28600" indent="-228600">
                <a:buAutoNum type="alphaLcParenR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davanje uputa korisnicima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 vezi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zakonitog, ekonomičnog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namjenskog i svrhovitog trošenja proračunskih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sredstava</a:t>
              </a:r>
            </a:p>
            <a:p>
              <a:pPr marL="228600" indent="-228600">
                <a:buAutoNum type="alphaLcParenR"/>
              </a:pP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praćenje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provedbe sustava unutarnjih kontrola kod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svojih korisnika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27884" y="1330362"/>
              <a:ext cx="2835932" cy="49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KOORDINACIJA RAZVOJA SUSTAVA UNUTARNJIH KONTROLA</a:t>
              </a:r>
            </a:p>
          </p:txBody>
        </p:sp>
      </p:grpSp>
      <p:sp>
        <p:nvSpPr>
          <p:cNvPr id="20" name="Oval 19"/>
          <p:cNvSpPr/>
          <p:nvPr/>
        </p:nvSpPr>
        <p:spPr>
          <a:xfrm>
            <a:off x="715842" y="2149682"/>
            <a:ext cx="552754" cy="5527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4362" y="22479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hr-HR" altLang="ko-KR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923356" y="411510"/>
            <a:ext cx="1851964" cy="3981840"/>
            <a:chOff x="2227884" y="1330362"/>
            <a:chExt cx="2859383" cy="2381375"/>
          </a:xfrm>
        </p:grpSpPr>
        <p:sp>
          <p:nvSpPr>
            <p:cNvPr id="23" name="TextBox 22"/>
            <p:cNvSpPr txBox="1"/>
            <p:nvPr/>
          </p:nvSpPr>
          <p:spPr>
            <a:xfrm>
              <a:off x="2251335" y="2036713"/>
              <a:ext cx="2835932" cy="1675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Nepravilnost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je nepridržavanje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ili pogrešna primjena zakona i drugih propisa koja proizlazi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iz radnji ili propusta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JLP(R)S odnosno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korisnika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a koja ima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ili bi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mogla imati štetan utjecaj na proračunska sredstva i sredstva iz drugih izvora, bilo da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 radi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 prihodima/primicima, rashodima/izdacima, povratima, imovini ili obvezama.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27884" y="1330362"/>
              <a:ext cx="2835932" cy="496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NEPRAVILNOSTI U UPRAVLJANJU SREDSTVIMA PRORAČUNA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3272126" y="2147017"/>
            <a:ext cx="552754" cy="5527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330646" y="22452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hr-HR" altLang="ko-KR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479640" y="411509"/>
            <a:ext cx="1867361" cy="3369980"/>
            <a:chOff x="2227884" y="1330362"/>
            <a:chExt cx="2883154" cy="2016693"/>
          </a:xfrm>
        </p:grpSpPr>
        <p:sp>
          <p:nvSpPr>
            <p:cNvPr id="28" name="TextBox 27"/>
            <p:cNvSpPr txBox="1"/>
            <p:nvPr/>
          </p:nvSpPr>
          <p:spPr>
            <a:xfrm>
              <a:off x="2275106" y="2177497"/>
              <a:ext cx="2835932" cy="1169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Unutarnja revizija procjenjuje sustav unutarnjih kontrola, daje mišljenje i savjete za</a:t>
              </a:r>
            </a:p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unapređenje poslovanja.</a:t>
              </a:r>
            </a:p>
            <a:p>
              <a:endParaRPr lang="hr-HR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Unutarnja </a:t>
              </a:r>
              <a:r>
                <a:rPr lang="hr-HR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revizija ustrojena na razini županije/grada, obavlja unutarnju reviziju i </a:t>
              </a:r>
              <a:r>
                <a:rPr lang="hr-HR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kod korisnika županije/grada.</a:t>
              </a:r>
              <a:endParaRPr lang="hr-HR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27884" y="1330362"/>
              <a:ext cx="2835932" cy="718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r-HR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ULOGA UNUTARNJE REVIZIJE ŽUPANIJE/GRADA U RAZVOJU SUSTAVA</a:t>
              </a:r>
            </a:p>
            <a:p>
              <a:pPr algn="ctr"/>
              <a:r>
                <a:rPr lang="hr-HR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UNUTARNJIH KONTROLA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Oval 29"/>
          <p:cNvSpPr/>
          <p:nvPr/>
        </p:nvSpPr>
        <p:spPr>
          <a:xfrm>
            <a:off x="5828409" y="2144352"/>
            <a:ext cx="552754" cy="5527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886929" y="224260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hr-HR" altLang="ko-KR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177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97658" y="734674"/>
            <a:ext cx="2103639" cy="2939093"/>
            <a:chOff x="2275106" y="1523514"/>
            <a:chExt cx="3247960" cy="1756669"/>
          </a:xfrm>
        </p:grpSpPr>
        <p:sp>
          <p:nvSpPr>
            <p:cNvPr id="18" name="TextBox 17"/>
            <p:cNvSpPr txBox="1"/>
            <p:nvPr/>
          </p:nvSpPr>
          <p:spPr>
            <a:xfrm>
              <a:off x="2275106" y="2010892"/>
              <a:ext cx="3247960" cy="126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Osim</a:t>
              </a:r>
              <a:r>
                <a:rPr lang="en-US" sz="1100" dirty="0"/>
                <a:t> </a:t>
              </a:r>
              <a:r>
                <a:rPr lang="en-US" sz="1100" dirty="0" err="1"/>
                <a:t>propisanih</a:t>
              </a:r>
              <a:r>
                <a:rPr lang="en-US" sz="1100" dirty="0"/>
                <a:t> </a:t>
              </a:r>
              <a:r>
                <a:rPr lang="en-US" sz="1100" dirty="0" err="1"/>
                <a:t>financijskih</a:t>
              </a:r>
              <a:r>
                <a:rPr lang="en-US" sz="1100" dirty="0"/>
                <a:t> </a:t>
              </a:r>
              <a:r>
                <a:rPr lang="en-US" sz="1100" dirty="0" err="1"/>
                <a:t>izvještaja</a:t>
              </a:r>
              <a:r>
                <a:rPr lang="en-US" sz="1100" dirty="0"/>
                <a:t> (</a:t>
              </a:r>
              <a:r>
                <a:rPr lang="en-US" sz="1100" dirty="0" err="1"/>
                <a:t>uključujući</a:t>
              </a:r>
              <a:r>
                <a:rPr lang="en-US" sz="1100" dirty="0"/>
                <a:t> </a:t>
              </a:r>
              <a:r>
                <a:rPr lang="en-US" sz="1100" dirty="0" err="1"/>
                <a:t>i</a:t>
              </a:r>
              <a:r>
                <a:rPr lang="en-US" sz="1100" dirty="0"/>
                <a:t> </a:t>
              </a:r>
              <a:r>
                <a:rPr lang="hr-HR" sz="1100" dirty="0"/>
                <a:t>i</a:t>
              </a:r>
              <a:r>
                <a:rPr lang="en-US" sz="1100" dirty="0" err="1" smtClean="0"/>
                <a:t>zvješća</a:t>
              </a:r>
              <a:r>
                <a:rPr lang="en-US" sz="1100" dirty="0" smtClean="0"/>
                <a:t> </a:t>
              </a:r>
              <a:r>
                <a:rPr lang="en-US" sz="1100" dirty="0"/>
                <a:t>o </a:t>
              </a:r>
              <a:r>
                <a:rPr lang="en-US" sz="1100" dirty="0" err="1"/>
                <a:t>vlastitim</a:t>
              </a:r>
              <a:r>
                <a:rPr lang="en-US" sz="1100" dirty="0"/>
                <a:t> </a:t>
              </a:r>
              <a:r>
                <a:rPr lang="en-US" sz="1100" dirty="0" err="1"/>
                <a:t>i</a:t>
              </a:r>
              <a:r>
                <a:rPr lang="en-US" sz="1100" dirty="0"/>
                <a:t> </a:t>
              </a:r>
              <a:r>
                <a:rPr lang="en-US" sz="1100" dirty="0" err="1"/>
                <a:t>ostalim</a:t>
              </a:r>
              <a:r>
                <a:rPr lang="en-US" sz="1100" dirty="0"/>
                <a:t> </a:t>
              </a:r>
              <a:r>
                <a:rPr lang="en-US" sz="1100" dirty="0" err="1"/>
                <a:t>prihodima</a:t>
              </a:r>
              <a:r>
                <a:rPr lang="en-US" sz="1100" dirty="0"/>
                <a:t> </a:t>
              </a:r>
              <a:r>
                <a:rPr lang="en-US" sz="1100" dirty="0" err="1"/>
                <a:t>koji</a:t>
              </a:r>
              <a:r>
                <a:rPr lang="en-US" sz="1100" dirty="0"/>
                <a:t> </a:t>
              </a:r>
              <a:r>
                <a:rPr lang="en-US" sz="1100" dirty="0" err="1"/>
                <a:t>nisu</a:t>
              </a:r>
              <a:r>
                <a:rPr lang="en-US" sz="1100" dirty="0"/>
                <a:t> </a:t>
              </a:r>
              <a:r>
                <a:rPr lang="en-US" sz="1100" dirty="0" err="1"/>
                <a:t>uključeni</a:t>
              </a:r>
              <a:r>
                <a:rPr lang="en-US" sz="1100" dirty="0"/>
                <a:t> u </a:t>
              </a:r>
              <a:r>
                <a:rPr lang="en-US" sz="1100" dirty="0" err="1"/>
                <a:t>nadležni</a:t>
              </a:r>
              <a:r>
                <a:rPr lang="en-US" sz="1100" dirty="0"/>
                <a:t> </a:t>
              </a:r>
              <a:endParaRPr lang="hr-HR" sz="1100" dirty="0" smtClean="0"/>
            </a:p>
            <a:p>
              <a:r>
                <a:rPr lang="en-US" sz="1100" dirty="0" err="1" smtClean="0"/>
                <a:t>proračun</a:t>
              </a:r>
              <a:r>
                <a:rPr lang="en-US" sz="1100" dirty="0"/>
                <a:t>) </a:t>
              </a:r>
              <a:r>
                <a:rPr lang="en-US" sz="1100" dirty="0" err="1"/>
                <a:t>koja</a:t>
              </a:r>
              <a:r>
                <a:rPr lang="en-US" sz="1100" dirty="0"/>
                <a:t> se </a:t>
              </a:r>
              <a:r>
                <a:rPr lang="en-US" sz="1100" dirty="0" err="1" smtClean="0"/>
                <a:t>traže</a:t>
              </a:r>
              <a:r>
                <a:rPr lang="en-US" sz="1100" dirty="0" smtClean="0"/>
                <a:t> </a:t>
              </a:r>
              <a:r>
                <a:rPr lang="en-US" sz="1100" dirty="0"/>
                <a:t>od </a:t>
              </a:r>
              <a:endParaRPr lang="hr-HR" sz="1100" dirty="0" smtClean="0"/>
            </a:p>
            <a:p>
              <a:r>
                <a:rPr lang="en-US" sz="1100" dirty="0" smtClean="0"/>
                <a:t>korisnika</a:t>
              </a:r>
              <a:r>
                <a:rPr lang="en-US" sz="1100" dirty="0"/>
                <a:t>, </a:t>
              </a:r>
              <a:r>
                <a:rPr lang="en-US" sz="1100" dirty="0" err="1" smtClean="0"/>
                <a:t>pročelnici</a:t>
              </a:r>
              <a:r>
                <a:rPr lang="en-US" sz="1100" dirty="0" smtClean="0"/>
                <a:t> </a:t>
              </a:r>
              <a:r>
                <a:rPr lang="en-US" sz="1100" dirty="0" err="1"/>
                <a:t>nadležnih</a:t>
              </a:r>
              <a:r>
                <a:rPr lang="en-US" sz="1100" dirty="0"/>
                <a:t> </a:t>
              </a:r>
              <a:r>
                <a:rPr lang="en-US" sz="1100" dirty="0" err="1"/>
                <a:t>upravnih</a:t>
              </a:r>
              <a:r>
                <a:rPr lang="en-US" sz="1100" dirty="0"/>
                <a:t> </a:t>
              </a:r>
              <a:r>
                <a:rPr lang="en-US" sz="1100" dirty="0" err="1"/>
                <a:t>tijela</a:t>
              </a:r>
              <a:r>
                <a:rPr lang="en-US" sz="1100" dirty="0"/>
                <a:t>, </a:t>
              </a:r>
              <a:r>
                <a:rPr lang="en-US" sz="1100" dirty="0" err="1" smtClean="0"/>
                <a:t>ovisno</a:t>
              </a:r>
              <a:r>
                <a:rPr lang="en-US" sz="1100" dirty="0" smtClean="0"/>
                <a:t> </a:t>
              </a:r>
              <a:r>
                <a:rPr lang="en-US" sz="1100" dirty="0"/>
                <a:t>o </a:t>
              </a:r>
              <a:endParaRPr lang="hr-HR" sz="1100" dirty="0" smtClean="0"/>
            </a:p>
            <a:p>
              <a:r>
                <a:rPr lang="en-US" sz="1100" dirty="0" err="1" smtClean="0"/>
                <a:t>rizicima</a:t>
              </a:r>
              <a:r>
                <a:rPr lang="en-US" sz="1100" dirty="0" smtClean="0"/>
                <a:t> </a:t>
              </a:r>
              <a:r>
                <a:rPr lang="en-US" sz="1100" dirty="0"/>
                <a:t>u </a:t>
              </a:r>
              <a:r>
                <a:rPr lang="en-US" sz="1100" dirty="0" err="1" smtClean="0"/>
                <a:t>poslovanju</a:t>
              </a:r>
              <a:r>
                <a:rPr lang="en-US" sz="1100" dirty="0" smtClean="0"/>
                <a:t> </a:t>
              </a:r>
              <a:r>
                <a:rPr lang="hr-HR" sz="1100" dirty="0" smtClean="0"/>
                <a:t>k</a:t>
              </a:r>
              <a:r>
                <a:rPr lang="en-US" sz="1100" dirty="0" err="1" smtClean="0"/>
                <a:t>orisnik</a:t>
              </a:r>
              <a:r>
                <a:rPr lang="hr-HR" sz="1100" dirty="0" smtClean="0"/>
                <a:t>a</a:t>
              </a:r>
              <a:r>
                <a:rPr lang="en-US" sz="1100" dirty="0" err="1" smtClean="0"/>
                <a:t>kapacitetima</a:t>
              </a:r>
              <a:r>
                <a:rPr lang="en-US" sz="1100" dirty="0" smtClean="0"/>
                <a:t> </a:t>
              </a:r>
              <a:r>
                <a:rPr lang="en-US" sz="1100" dirty="0" err="1"/>
                <a:t>i</a:t>
              </a:r>
              <a:r>
                <a:rPr lang="en-US" sz="1100" dirty="0"/>
                <a:t> </a:t>
              </a:r>
              <a:r>
                <a:rPr lang="en-US" sz="1100" dirty="0" err="1"/>
                <a:t>tehnološkoj</a:t>
              </a:r>
              <a:r>
                <a:rPr lang="en-US" sz="1100" dirty="0"/>
                <a:t> </a:t>
              </a:r>
              <a:endParaRPr lang="hr-HR" sz="1100" dirty="0" smtClean="0"/>
            </a:p>
            <a:p>
              <a:r>
                <a:rPr lang="en-US" sz="1100" dirty="0" err="1" smtClean="0"/>
                <a:t>povezanosti</a:t>
              </a:r>
              <a:r>
                <a:rPr lang="en-US" sz="1100" dirty="0" smtClean="0"/>
                <a:t> </a:t>
              </a:r>
              <a:r>
                <a:rPr lang="en-US" sz="1100" dirty="0" err="1"/>
                <a:t>moraju</a:t>
              </a:r>
              <a:r>
                <a:rPr lang="en-US" sz="1100" dirty="0"/>
                <a:t> </a:t>
              </a:r>
              <a:r>
                <a:rPr lang="en-US" sz="1100" dirty="0" err="1"/>
                <a:t>odrediti</a:t>
              </a:r>
              <a:r>
                <a:rPr lang="en-US" sz="1100" dirty="0"/>
                <a:t> </a:t>
              </a:r>
              <a:endParaRPr lang="hr-HR" sz="1100" dirty="0" smtClean="0"/>
            </a:p>
            <a:p>
              <a:r>
                <a:rPr lang="en-US" sz="1100" dirty="0" err="1" smtClean="0"/>
                <a:t>način</a:t>
              </a:r>
              <a:r>
                <a:rPr lang="en-US" sz="1100" dirty="0" smtClean="0"/>
                <a:t> </a:t>
              </a:r>
              <a:r>
                <a:rPr lang="en-US" sz="1100" dirty="0" err="1"/>
                <a:t>praćenja</a:t>
              </a:r>
              <a:r>
                <a:rPr lang="en-US" sz="1100" dirty="0"/>
                <a:t> </a:t>
              </a:r>
              <a:r>
                <a:rPr lang="en-US" sz="1100" dirty="0" err="1"/>
                <a:t>i</a:t>
              </a:r>
              <a:r>
                <a:rPr lang="en-US" sz="1100" dirty="0"/>
                <a:t> </a:t>
              </a:r>
              <a:r>
                <a:rPr lang="en-US" sz="1100" dirty="0" err="1"/>
                <a:t>izvještavanja</a:t>
              </a:r>
              <a:r>
                <a:rPr lang="en-US" sz="1100" dirty="0"/>
                <a:t> </a:t>
              </a:r>
              <a:r>
                <a:rPr lang="en-US" sz="1100" dirty="0" smtClean="0"/>
                <a:t>korisnika</a:t>
              </a:r>
              <a:r>
                <a:rPr lang="en-US" sz="1100" dirty="0"/>
                <a:t>, </a:t>
              </a:r>
              <a:endParaRPr lang="hr-HR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75106" y="1523514"/>
              <a:ext cx="2835932" cy="165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r-HR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IZVJEŠĆIVANJE</a:t>
              </a:r>
              <a:endParaRPr lang="fi-FI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715842" y="2149682"/>
            <a:ext cx="552754" cy="5527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4362" y="22479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hr-HR" altLang="ko-KR" b="1" dirty="0">
                <a:solidFill>
                  <a:schemeClr val="bg1"/>
                </a:solidFill>
                <a:cs typeface="Arial" pitchFamily="34" charset="0"/>
              </a:rPr>
              <a:t>7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30646" y="22452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altLang="ko-KR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86929" y="224260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altLang="ko-KR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17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altLang="ko-KR" sz="2000" dirty="0"/>
              <a:t>KOORDINACIJA RAZVOJA SUSTAVA UNUTARNJIH KONTROLA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884" y="915566"/>
            <a:ext cx="806556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dirty="0" smtClean="0"/>
              <a:t>Proračunski/izvanproračunski korisnici su obvezni provoditi aktivnosti u vezi razvoja sustava unutarnjih kontrola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primjenom okvira za provedbu sustava unutarnjih kontrola koji je sastavni dio Pravilnika o provedbi financijskog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upravljanja i kontrola u javnom sektoru. </a:t>
            </a:r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 smtClean="0"/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dirty="0" smtClean="0"/>
              <a:t>Upravno tijelo nadležno za proračun i financije nadležno je za koordinaciju sustava unutarnjih kontrola u suradnji s nadležnim upravnim odjelom u JLP(R)S koji koordiniraju aktivnosti s proračunskim/izvanproračunskim korisnicima </a:t>
            </a:r>
          </a:p>
          <a:p>
            <a:pPr indent="180975">
              <a:buClr>
                <a:srgbClr val="EC771B"/>
              </a:buClr>
            </a:pPr>
            <a:r>
              <a:rPr lang="hr-HR" sz="1200" dirty="0" smtClean="0"/>
              <a:t>iz svoje nadležnosti. 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dirty="0" smtClean="0"/>
              <a:t>Proračunski/izvanproračunski korisnici su obvezni temeljem </a:t>
            </a:r>
            <a:r>
              <a:rPr lang="hr-HR" sz="1200" dirty="0" err="1" smtClean="0"/>
              <a:t>samoprocjene</a:t>
            </a:r>
            <a:r>
              <a:rPr lang="hr-HR" sz="1200" dirty="0" smtClean="0"/>
              <a:t> sustava planirati aktivnosti na </a:t>
            </a:r>
          </a:p>
          <a:p>
            <a:pPr indent="180975">
              <a:buClr>
                <a:srgbClr val="EC771B"/>
              </a:buClr>
            </a:pPr>
            <a:r>
              <a:rPr lang="hr-HR" sz="1200" dirty="0" smtClean="0"/>
              <a:t>otklanjanju uočenih nepravilnosti u cilju integracije sustava unutarnjih kontrola u svoje redovno poslovanje. 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dirty="0" err="1" smtClean="0"/>
              <a:t>Samoprocjena</a:t>
            </a:r>
            <a:r>
              <a:rPr lang="hr-HR" sz="1200" dirty="0" smtClean="0"/>
              <a:t> sustava obavlja se popunjavanjem Upitnika o fiskalnoj odgovornosti. 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dirty="0" smtClean="0"/>
              <a:t>Proračunski/izvanproračunski korisnici planiranje aktivnosti na razvoju unutarnjih kontrola provode donošenjem </a:t>
            </a:r>
          </a:p>
          <a:p>
            <a:pPr indent="180975">
              <a:buClr>
                <a:srgbClr val="EC771B"/>
              </a:buClr>
            </a:pPr>
            <a:r>
              <a:rPr lang="hr-HR" sz="1200" dirty="0" smtClean="0"/>
              <a:t>Plana otklanjanja slabosti i nepravilnosti koji se prilaže uz Izjavu o fiskalnoj odgovornosti sukladno Uputi o </a:t>
            </a:r>
          </a:p>
          <a:p>
            <a:pPr indent="180975">
              <a:buClr>
                <a:srgbClr val="EC771B"/>
              </a:buClr>
            </a:pPr>
            <a:r>
              <a:rPr lang="hr-HR" sz="1200" dirty="0" smtClean="0"/>
              <a:t>sastavljanju i predaji izjave o fiskalnoj odgovornosti.</a:t>
            </a:r>
            <a:endParaRPr lang="hr-HR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7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b="1" dirty="0" smtClean="0"/>
              <a:t>Izjava o fiskalnoj odgovornosti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074987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 smtClean="0"/>
              <a:t>IZJAVA O FISKALNOJ ODGOVORNOSTI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915566"/>
            <a:ext cx="80655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en-US" sz="1200" dirty="0" err="1"/>
              <a:t>Čelnici</a:t>
            </a:r>
            <a:r>
              <a:rPr lang="en-US" sz="1200" dirty="0"/>
              <a:t> proračunskih/</a:t>
            </a:r>
            <a:r>
              <a:rPr lang="en-US" sz="1200" dirty="0" err="1"/>
              <a:t>izvanproračunskih</a:t>
            </a:r>
            <a:r>
              <a:rPr lang="en-US" sz="1200" dirty="0"/>
              <a:t> korisnika </a:t>
            </a:r>
            <a:r>
              <a:rPr lang="en-US" sz="1200" dirty="0" err="1"/>
              <a:t>dostavit</a:t>
            </a:r>
            <a:r>
              <a:rPr lang="en-US" sz="1200" dirty="0"/>
              <a:t> </a:t>
            </a:r>
            <a:r>
              <a:rPr lang="en-US" sz="1200" dirty="0" err="1"/>
              <a:t>će</a:t>
            </a:r>
            <a:r>
              <a:rPr lang="en-US" sz="1200" dirty="0"/>
              <a:t> </a:t>
            </a:r>
            <a:r>
              <a:rPr lang="en-US" sz="1200" dirty="0" err="1"/>
              <a:t>Izjavu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r>
              <a:rPr lang="en-US" sz="1200" dirty="0" err="1"/>
              <a:t>odgovornosti</a:t>
            </a:r>
            <a:r>
              <a:rPr lang="en-US" sz="1200" dirty="0"/>
              <a:t> s </a:t>
            </a:r>
            <a:r>
              <a:rPr lang="en-US" sz="1200" dirty="0" err="1"/>
              <a:t>prilozima</a:t>
            </a:r>
            <a:r>
              <a:rPr lang="en-US" sz="1200" dirty="0"/>
              <a:t> </a:t>
            </a:r>
            <a:r>
              <a:rPr lang="en-US" sz="1200" dirty="0" err="1"/>
              <a:t>nadležnom</a:t>
            </a:r>
            <a:r>
              <a:rPr lang="en-US" sz="1200" dirty="0"/>
              <a:t> </a:t>
            </a:r>
            <a:r>
              <a:rPr lang="en-US" sz="1200" dirty="0" err="1"/>
              <a:t>upravnom</a:t>
            </a:r>
            <a:r>
              <a:rPr lang="en-US" sz="1200" dirty="0"/>
              <a:t> </a:t>
            </a:r>
            <a:r>
              <a:rPr lang="en-US" sz="1200" dirty="0" err="1"/>
              <a:t>tijelu</a:t>
            </a:r>
            <a:r>
              <a:rPr lang="en-US" sz="1200" dirty="0"/>
              <a:t> (</a:t>
            </a:r>
            <a:r>
              <a:rPr lang="en-US" sz="1200" dirty="0" err="1"/>
              <a:t>ili</a:t>
            </a:r>
            <a:r>
              <a:rPr lang="en-US" sz="1200" dirty="0"/>
              <a:t> </a:t>
            </a:r>
            <a:r>
              <a:rPr lang="en-US" sz="1200" dirty="0" err="1"/>
              <a:t>nadležnom</a:t>
            </a:r>
            <a:r>
              <a:rPr lang="en-US" sz="1200" dirty="0"/>
              <a:t> </a:t>
            </a:r>
            <a:r>
              <a:rPr lang="en-US" sz="1200" dirty="0" err="1"/>
              <a:t>upravnom</a:t>
            </a:r>
            <a:r>
              <a:rPr lang="en-US" sz="1200" dirty="0"/>
              <a:t> </a:t>
            </a:r>
            <a:r>
              <a:rPr lang="en-US" sz="1200" dirty="0" err="1"/>
              <a:t>odjelu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proračun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financije</a:t>
            </a:r>
            <a:r>
              <a:rPr lang="en-US" sz="1200" dirty="0"/>
              <a:t> </a:t>
            </a:r>
            <a:r>
              <a:rPr lang="en-US" sz="1200" dirty="0" err="1"/>
              <a:t>ako</a:t>
            </a:r>
            <a:r>
              <a:rPr lang="en-US" sz="1200" dirty="0"/>
              <a:t> je </a:t>
            </a:r>
            <a:r>
              <a:rPr lang="en-US" sz="1200" dirty="0" err="1"/>
              <a:t>takva</a:t>
            </a:r>
            <a:r>
              <a:rPr lang="en-US" sz="1200" dirty="0"/>
              <a:t> </a:t>
            </a:r>
            <a:r>
              <a:rPr lang="en-US" sz="1200" dirty="0" err="1"/>
              <a:t>praksa</a:t>
            </a:r>
            <a:r>
              <a:rPr lang="en-US" sz="1200" dirty="0"/>
              <a:t>) JLP(R)S do 28. </a:t>
            </a:r>
            <a:r>
              <a:rPr lang="en-US" sz="1200" dirty="0" err="1"/>
              <a:t>veljače</a:t>
            </a:r>
            <a:r>
              <a:rPr lang="en-US" sz="1200" dirty="0"/>
              <a:t> </a:t>
            </a:r>
            <a:r>
              <a:rPr lang="en-US" sz="1200" dirty="0" err="1"/>
              <a:t>tekuće</a:t>
            </a:r>
            <a:r>
              <a:rPr lang="en-US" sz="1200" dirty="0"/>
              <a:t> </a:t>
            </a:r>
            <a:r>
              <a:rPr lang="en-US" sz="1200" dirty="0" err="1"/>
              <a:t>godine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prethodnu</a:t>
            </a:r>
            <a:r>
              <a:rPr lang="en-US" sz="1200" dirty="0"/>
              <a:t> </a:t>
            </a:r>
            <a:r>
              <a:rPr lang="en-US" sz="1200" dirty="0" err="1"/>
              <a:t>godinu</a:t>
            </a:r>
            <a:r>
              <a:rPr lang="en-US" sz="1200" dirty="0"/>
              <a:t>. </a:t>
            </a: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en-US" sz="1200" dirty="0" smtClean="0"/>
              <a:t>JLP(R)S </a:t>
            </a:r>
            <a:r>
              <a:rPr lang="en-US" sz="1200" dirty="0" err="1"/>
              <a:t>će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svakog</a:t>
            </a:r>
            <a:r>
              <a:rPr lang="en-US" sz="1200" dirty="0"/>
              <a:t> </a:t>
            </a:r>
            <a:r>
              <a:rPr lang="en-US" sz="1200" dirty="0" err="1"/>
              <a:t>obveznika</a:t>
            </a:r>
            <a:r>
              <a:rPr lang="en-US" sz="1200" dirty="0"/>
              <a:t> </a:t>
            </a:r>
            <a:r>
              <a:rPr lang="en-US" sz="1200" dirty="0" err="1"/>
              <a:t>provjeriti</a:t>
            </a:r>
            <a:r>
              <a:rPr lang="en-US" sz="1200" dirty="0"/>
              <a:t> </a:t>
            </a:r>
            <a:r>
              <a:rPr lang="en-US" sz="1200" dirty="0" err="1"/>
              <a:t>formalni</a:t>
            </a:r>
            <a:r>
              <a:rPr lang="en-US" sz="1200" dirty="0"/>
              <a:t> </a:t>
            </a:r>
            <a:r>
              <a:rPr lang="en-US" sz="1200" dirty="0" err="1"/>
              <a:t>sadržaj</a:t>
            </a:r>
            <a:r>
              <a:rPr lang="en-US" sz="1200" dirty="0"/>
              <a:t> </a:t>
            </a:r>
            <a:r>
              <a:rPr lang="en-US" sz="1200" dirty="0" err="1"/>
              <a:t>Izjave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r>
              <a:rPr lang="en-US" sz="1200" dirty="0" err="1"/>
              <a:t>odgovornosti</a:t>
            </a:r>
            <a:r>
              <a:rPr lang="en-US" sz="1200" dirty="0"/>
              <a:t>. </a:t>
            </a:r>
            <a:r>
              <a:rPr lang="en-US" sz="1200" dirty="0" err="1"/>
              <a:t>Provjeru</a:t>
            </a:r>
            <a:r>
              <a:rPr lang="en-US" sz="1200" dirty="0"/>
              <a:t> </a:t>
            </a:r>
            <a:r>
              <a:rPr lang="en-US" sz="1200" dirty="0" err="1"/>
              <a:t>formalnog</a:t>
            </a:r>
            <a:r>
              <a:rPr lang="en-US" sz="1200" dirty="0"/>
              <a:t> </a:t>
            </a:r>
            <a:endParaRPr lang="hr-HR" sz="1200" dirty="0" smtClean="0"/>
          </a:p>
          <a:p>
            <a:pPr indent="180975">
              <a:buClr>
                <a:srgbClr val="EC771B"/>
              </a:buClr>
            </a:pPr>
            <a:r>
              <a:rPr lang="en-US" sz="1200" dirty="0" err="1" smtClean="0"/>
              <a:t>sadržaja</a:t>
            </a:r>
            <a:r>
              <a:rPr lang="en-US" sz="1200" dirty="0" smtClean="0"/>
              <a:t> </a:t>
            </a:r>
            <a:r>
              <a:rPr lang="en-US" sz="1200" dirty="0" err="1"/>
              <a:t>Izjave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Upitnika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r>
              <a:rPr lang="en-US" sz="1200" dirty="0" err="1"/>
              <a:t>odgovornosti</a:t>
            </a:r>
            <a:r>
              <a:rPr lang="en-US" sz="1200" dirty="0"/>
              <a:t> </a:t>
            </a:r>
            <a:r>
              <a:rPr lang="en-US" sz="1200" dirty="0" err="1"/>
              <a:t>provodi</a:t>
            </a:r>
            <a:r>
              <a:rPr lang="en-US" sz="1200" dirty="0"/>
              <a:t> </a:t>
            </a:r>
            <a:r>
              <a:rPr lang="en-US" sz="1200" dirty="0" err="1"/>
              <a:t>upravno</a:t>
            </a:r>
            <a:r>
              <a:rPr lang="en-US" sz="1200" dirty="0"/>
              <a:t> </a:t>
            </a:r>
            <a:r>
              <a:rPr lang="en-US" sz="1200" dirty="0" err="1"/>
              <a:t>tijelo</a:t>
            </a:r>
            <a:r>
              <a:rPr lang="en-US" sz="1200" dirty="0"/>
              <a:t> </a:t>
            </a:r>
            <a:r>
              <a:rPr lang="en-US" sz="1200" dirty="0" err="1"/>
              <a:t>nadležno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proračunskog</a:t>
            </a:r>
            <a:r>
              <a:rPr lang="en-US" sz="1200" dirty="0"/>
              <a:t> korisnika u </a:t>
            </a:r>
            <a:endParaRPr lang="hr-HR" sz="1200" dirty="0" smtClean="0"/>
          </a:p>
          <a:p>
            <a:pPr indent="180975">
              <a:buClr>
                <a:srgbClr val="EC771B"/>
              </a:buClr>
            </a:pPr>
            <a:r>
              <a:rPr lang="en-US" sz="1200" dirty="0" smtClean="0"/>
              <a:t>suradnji </a:t>
            </a:r>
            <a:r>
              <a:rPr lang="en-US" sz="1200" dirty="0"/>
              <a:t>s </a:t>
            </a:r>
            <a:r>
              <a:rPr lang="en-US" sz="1200" dirty="0" err="1"/>
              <a:t>upravnim</a:t>
            </a:r>
            <a:r>
              <a:rPr lang="en-US" sz="1200" dirty="0"/>
              <a:t> </a:t>
            </a:r>
            <a:r>
              <a:rPr lang="en-US" sz="1200" dirty="0" err="1"/>
              <a:t>tijelom</a:t>
            </a:r>
            <a:r>
              <a:rPr lang="en-US" sz="1200" dirty="0"/>
              <a:t> </a:t>
            </a:r>
            <a:r>
              <a:rPr lang="en-US" sz="1200" dirty="0" err="1"/>
              <a:t>nadležnim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proračun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financije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način</a:t>
            </a:r>
            <a:r>
              <a:rPr lang="en-US" sz="1200" dirty="0"/>
              <a:t> da </a:t>
            </a:r>
            <a:r>
              <a:rPr lang="en-US" sz="1200" dirty="0" err="1"/>
              <a:t>utvrdi</a:t>
            </a:r>
            <a:r>
              <a:rPr lang="en-US" sz="1200" dirty="0"/>
              <a:t> </a:t>
            </a:r>
            <a:r>
              <a:rPr lang="en-US" sz="1200" dirty="0" err="1"/>
              <a:t>jesu</a:t>
            </a:r>
            <a:r>
              <a:rPr lang="en-US" sz="1200" dirty="0"/>
              <a:t> li: </a:t>
            </a: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 smtClean="0"/>
          </a:p>
          <a:p>
            <a:pPr marL="268288" indent="-268288">
              <a:buClr>
                <a:srgbClr val="EC771B"/>
              </a:buClr>
              <a:buFont typeface="+mj-lt"/>
              <a:buAutoNum type="alphaLcParenR"/>
            </a:pPr>
            <a:r>
              <a:rPr lang="en-US" sz="1200" dirty="0" err="1" smtClean="0"/>
              <a:t>predani</a:t>
            </a:r>
            <a:r>
              <a:rPr lang="en-US" sz="1200" dirty="0" smtClean="0"/>
              <a:t> </a:t>
            </a:r>
            <a:r>
              <a:rPr lang="en-US" sz="1200" dirty="0" err="1"/>
              <a:t>svi</a:t>
            </a:r>
            <a:r>
              <a:rPr lang="en-US" sz="1200" dirty="0"/>
              <a:t> </a:t>
            </a:r>
            <a:r>
              <a:rPr lang="en-US" sz="1200" dirty="0" err="1"/>
              <a:t>propisani</a:t>
            </a:r>
            <a:r>
              <a:rPr lang="en-US" sz="1200" dirty="0"/>
              <a:t> </a:t>
            </a:r>
            <a:r>
              <a:rPr lang="en-US" sz="1200" dirty="0" err="1"/>
              <a:t>dokumenti</a:t>
            </a:r>
            <a:r>
              <a:rPr lang="en-US" sz="1200" dirty="0"/>
              <a:t> </a:t>
            </a:r>
            <a:endParaRPr lang="hr-HR" sz="1200" dirty="0" smtClean="0"/>
          </a:p>
          <a:p>
            <a:pPr marL="268288" indent="-268288">
              <a:buClr>
                <a:srgbClr val="EC771B"/>
              </a:buClr>
              <a:buFont typeface="+mj-lt"/>
              <a:buAutoNum type="alphaLcParenR"/>
            </a:pPr>
            <a:r>
              <a:rPr lang="en-US" sz="1200" dirty="0" smtClean="0"/>
              <a:t>u </a:t>
            </a:r>
            <a:r>
              <a:rPr lang="en-US" sz="1200" dirty="0" err="1"/>
              <a:t>izjavama</a:t>
            </a:r>
            <a:r>
              <a:rPr lang="en-US" sz="1200" dirty="0"/>
              <a:t> </a:t>
            </a:r>
            <a:r>
              <a:rPr lang="en-US" sz="1200" dirty="0" err="1"/>
              <a:t>čelnika</a:t>
            </a:r>
            <a:r>
              <a:rPr lang="en-US" sz="1200" dirty="0"/>
              <a:t> proračunskih/</a:t>
            </a:r>
            <a:r>
              <a:rPr lang="en-US" sz="1200" dirty="0" err="1"/>
              <a:t>izvanproračunskih</a:t>
            </a:r>
            <a:r>
              <a:rPr lang="en-US" sz="1200" dirty="0"/>
              <a:t> korisnika </a:t>
            </a:r>
            <a:r>
              <a:rPr lang="en-US" sz="1200" dirty="0" err="1"/>
              <a:t>navedena</a:t>
            </a:r>
            <a:r>
              <a:rPr lang="en-US" sz="1200" dirty="0"/>
              <a:t> </a:t>
            </a:r>
            <a:r>
              <a:rPr lang="en-US" sz="1200" dirty="0" err="1"/>
              <a:t>područja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koja</a:t>
            </a:r>
            <a:r>
              <a:rPr lang="en-US" sz="1200" dirty="0"/>
              <a:t> je u </a:t>
            </a:r>
            <a:r>
              <a:rPr lang="en-US" sz="1200" dirty="0" err="1"/>
              <a:t>Upitniku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endParaRPr lang="hr-HR" sz="1200" dirty="0"/>
          </a:p>
          <a:p>
            <a:pPr marL="268288">
              <a:buClr>
                <a:srgbClr val="EC771B"/>
              </a:buClr>
            </a:pPr>
            <a:r>
              <a:rPr lang="hr-HR" sz="1200" dirty="0" smtClean="0"/>
              <a:t>o</a:t>
            </a:r>
            <a:r>
              <a:rPr lang="en-US" sz="1200" dirty="0" err="1" smtClean="0"/>
              <a:t>dgovornosti</a:t>
            </a:r>
            <a:r>
              <a:rPr lang="en-US" sz="1200" dirty="0" smtClean="0"/>
              <a:t> </a:t>
            </a:r>
            <a:r>
              <a:rPr lang="en-US" sz="1200" dirty="0" err="1" smtClean="0"/>
              <a:t>utvr</a:t>
            </a:r>
            <a:r>
              <a:rPr lang="hr-HR" sz="1200" dirty="0" smtClean="0"/>
              <a:t>đ</a:t>
            </a:r>
            <a:r>
              <a:rPr lang="en-US" sz="1200" dirty="0" err="1" smtClean="0"/>
              <a:t>eno</a:t>
            </a:r>
            <a:r>
              <a:rPr lang="en-US" sz="1200" dirty="0" smtClean="0"/>
              <a:t> </a:t>
            </a:r>
            <a:r>
              <a:rPr lang="en-US" sz="1200" dirty="0"/>
              <a:t>da </a:t>
            </a:r>
            <a:r>
              <a:rPr lang="en-US" sz="1200" dirty="0" err="1"/>
              <a:t>postoje</a:t>
            </a:r>
            <a:r>
              <a:rPr lang="en-US" sz="1200" dirty="0"/>
              <a:t> </a:t>
            </a:r>
            <a:r>
              <a:rPr lang="en-US" sz="1200" dirty="0" err="1"/>
              <a:t>slabosti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nepravilnosti</a:t>
            </a:r>
            <a:r>
              <a:rPr lang="en-US" sz="1200" dirty="0"/>
              <a:t> </a:t>
            </a:r>
            <a:endParaRPr lang="hr-HR" sz="1200" dirty="0" smtClean="0"/>
          </a:p>
          <a:p>
            <a:pPr marL="268288" indent="-268288">
              <a:buClr>
                <a:srgbClr val="EC771B"/>
              </a:buClr>
              <a:buFont typeface="+mj-lt"/>
              <a:buAutoNum type="alphaLcParenR"/>
            </a:pPr>
            <a:r>
              <a:rPr lang="en-US" sz="1200" dirty="0" err="1" smtClean="0"/>
              <a:t>za</a:t>
            </a:r>
            <a:r>
              <a:rPr lang="en-US" sz="1200" dirty="0" smtClean="0"/>
              <a:t> </a:t>
            </a:r>
            <a:r>
              <a:rPr lang="en-US" sz="1200" dirty="0" err="1" smtClean="0"/>
              <a:t>utvr</a:t>
            </a:r>
            <a:r>
              <a:rPr lang="hr-HR" sz="1200" dirty="0" smtClean="0"/>
              <a:t>đ</a:t>
            </a:r>
            <a:r>
              <a:rPr lang="en-US" sz="1200" dirty="0" err="1" smtClean="0"/>
              <a:t>ene</a:t>
            </a:r>
            <a:r>
              <a:rPr lang="en-US" sz="1200" dirty="0" smtClean="0"/>
              <a:t> </a:t>
            </a:r>
            <a:r>
              <a:rPr lang="en-US" sz="1200" dirty="0" err="1"/>
              <a:t>slabosti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nepravilnosti</a:t>
            </a:r>
            <a:r>
              <a:rPr lang="en-US" sz="1200" dirty="0"/>
              <a:t> </a:t>
            </a:r>
            <a:r>
              <a:rPr lang="en-US" sz="1200" dirty="0" err="1"/>
              <a:t>sastavljeni</a:t>
            </a:r>
            <a:r>
              <a:rPr lang="en-US" sz="1200" dirty="0"/>
              <a:t> </a:t>
            </a:r>
            <a:r>
              <a:rPr lang="en-US" sz="1200" dirty="0" err="1"/>
              <a:t>Planovi</a:t>
            </a:r>
            <a:r>
              <a:rPr lang="en-US" sz="1200" dirty="0"/>
              <a:t> </a:t>
            </a:r>
            <a:r>
              <a:rPr lang="en-US" sz="1200" dirty="0" err="1"/>
              <a:t>otklanjanja</a:t>
            </a:r>
            <a:r>
              <a:rPr lang="en-US" sz="1200" dirty="0"/>
              <a:t> </a:t>
            </a:r>
            <a:r>
              <a:rPr lang="en-US" sz="1200" dirty="0" err="1"/>
              <a:t>slabosti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nepravilnosti</a:t>
            </a:r>
            <a:r>
              <a:rPr lang="en-US" sz="1200" dirty="0"/>
              <a:t> </a:t>
            </a:r>
            <a:endParaRPr lang="hr-HR" sz="1200" dirty="0" smtClean="0"/>
          </a:p>
          <a:p>
            <a:pPr marL="268288" indent="-268288">
              <a:buClr>
                <a:srgbClr val="EC771B"/>
              </a:buClr>
              <a:buFont typeface="+mj-lt"/>
              <a:buAutoNum type="alphaLcParenR"/>
            </a:pPr>
            <a:r>
              <a:rPr lang="en-US" sz="1200" dirty="0" err="1" smtClean="0"/>
              <a:t>za</a:t>
            </a:r>
            <a:r>
              <a:rPr lang="en-US" sz="1200" dirty="0" smtClean="0"/>
              <a:t> </a:t>
            </a:r>
            <a:r>
              <a:rPr lang="en-US" sz="1200" dirty="0" err="1"/>
              <a:t>Planove</a:t>
            </a:r>
            <a:r>
              <a:rPr lang="en-US" sz="1200" dirty="0"/>
              <a:t> </a:t>
            </a:r>
            <a:r>
              <a:rPr lang="en-US" sz="1200" dirty="0" err="1"/>
              <a:t>otklanjanja</a:t>
            </a:r>
            <a:r>
              <a:rPr lang="en-US" sz="1200" dirty="0"/>
              <a:t> </a:t>
            </a:r>
            <a:r>
              <a:rPr lang="en-US" sz="1200" dirty="0" err="1"/>
              <a:t>slabosti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nepravilnosti</a:t>
            </a:r>
            <a:r>
              <a:rPr lang="en-US" sz="1200" dirty="0"/>
              <a:t> </a:t>
            </a:r>
            <a:r>
              <a:rPr lang="en-US" sz="1200" dirty="0" err="1"/>
              <a:t>iz</a:t>
            </a:r>
            <a:r>
              <a:rPr lang="en-US" sz="1200" dirty="0"/>
              <a:t> </a:t>
            </a:r>
            <a:r>
              <a:rPr lang="en-US" sz="1200" dirty="0" err="1"/>
              <a:t>prethodnog</a:t>
            </a:r>
            <a:r>
              <a:rPr lang="en-US" sz="1200" dirty="0"/>
              <a:t> </a:t>
            </a:r>
            <a:r>
              <a:rPr lang="en-US" sz="1200" dirty="0" err="1"/>
              <a:t>razdoblja</a:t>
            </a:r>
            <a:r>
              <a:rPr lang="en-US" sz="1200" dirty="0"/>
              <a:t> </a:t>
            </a:r>
            <a:r>
              <a:rPr lang="en-US" sz="1200" dirty="0" err="1" smtClean="0"/>
              <a:t>izra</a:t>
            </a:r>
            <a:r>
              <a:rPr lang="hr-HR" sz="1200" dirty="0" smtClean="0"/>
              <a:t>đ</a:t>
            </a:r>
            <a:r>
              <a:rPr lang="en-US" sz="1200" dirty="0" err="1" smtClean="0"/>
              <a:t>ena</a:t>
            </a:r>
            <a:r>
              <a:rPr lang="en-US" sz="1200" dirty="0" smtClean="0"/>
              <a:t> </a:t>
            </a:r>
            <a:r>
              <a:rPr lang="en-US" sz="1200" dirty="0" err="1"/>
              <a:t>Izvješća</a:t>
            </a:r>
            <a:r>
              <a:rPr lang="en-US" sz="1200" dirty="0"/>
              <a:t> o </a:t>
            </a:r>
            <a:r>
              <a:rPr lang="en-US" sz="1200" dirty="0" err="1"/>
              <a:t>otklonjenim</a:t>
            </a:r>
            <a:r>
              <a:rPr lang="en-US" sz="1200" dirty="0"/>
              <a:t> </a:t>
            </a:r>
            <a:r>
              <a:rPr lang="en-US" sz="1200" dirty="0" err="1"/>
              <a:t>slabostima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 smtClean="0"/>
              <a:t>nepravilnostima</a:t>
            </a:r>
            <a:r>
              <a:rPr lang="hr-HR" sz="1200" dirty="0" smtClean="0"/>
              <a:t>.</a:t>
            </a:r>
          </a:p>
          <a:p>
            <a:pPr marL="268288" indent="-268288">
              <a:buClr>
                <a:srgbClr val="EC771B"/>
              </a:buClr>
              <a:buFont typeface="+mj-lt"/>
              <a:buAutoNum type="alphaLcParenR"/>
            </a:pPr>
            <a:endParaRPr lang="hr-HR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80975" indent="-180975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en-US" sz="1200" dirty="0" err="1"/>
              <a:t>Suštinska</a:t>
            </a:r>
            <a:r>
              <a:rPr lang="en-US" sz="1200" dirty="0"/>
              <a:t> </a:t>
            </a:r>
            <a:r>
              <a:rPr lang="en-US" sz="1200" dirty="0" err="1"/>
              <a:t>provjera</a:t>
            </a:r>
            <a:r>
              <a:rPr lang="en-US" sz="1200" dirty="0"/>
              <a:t> </a:t>
            </a:r>
            <a:r>
              <a:rPr lang="en-US" sz="1200" dirty="0" err="1"/>
              <a:t>sadržaja</a:t>
            </a:r>
            <a:r>
              <a:rPr lang="en-US" sz="1200" dirty="0"/>
              <a:t> </a:t>
            </a:r>
            <a:r>
              <a:rPr lang="en-US" sz="1200" dirty="0" err="1"/>
              <a:t>Izjave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r>
              <a:rPr lang="en-US" sz="1200" dirty="0" err="1"/>
              <a:t>odgovornosti</a:t>
            </a:r>
            <a:r>
              <a:rPr lang="en-US" sz="1200" dirty="0"/>
              <a:t> </a:t>
            </a:r>
            <a:r>
              <a:rPr lang="en-US" sz="1200" dirty="0" err="1"/>
              <a:t>provodi</a:t>
            </a:r>
            <a:r>
              <a:rPr lang="en-US" sz="1200" dirty="0"/>
              <a:t> se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odabranom</a:t>
            </a:r>
            <a:r>
              <a:rPr lang="en-US" sz="1200" dirty="0"/>
              <a:t> </a:t>
            </a:r>
            <a:r>
              <a:rPr lang="en-US" sz="1200" dirty="0" err="1"/>
              <a:t>uzorku</a:t>
            </a:r>
            <a:r>
              <a:rPr lang="en-US" sz="1200" dirty="0"/>
              <a:t> </a:t>
            </a:r>
            <a:r>
              <a:rPr lang="en-US" sz="1200" dirty="0" err="1"/>
              <a:t>pitanja</a:t>
            </a:r>
            <a:r>
              <a:rPr lang="en-US" sz="1200" dirty="0"/>
              <a:t> </a:t>
            </a:r>
            <a:r>
              <a:rPr lang="en-US" sz="1200" dirty="0" err="1"/>
              <a:t>iz</a:t>
            </a:r>
            <a:r>
              <a:rPr lang="en-US" sz="1200" dirty="0"/>
              <a:t> </a:t>
            </a:r>
            <a:r>
              <a:rPr lang="en-US" sz="1200" dirty="0" err="1"/>
              <a:t>Upitnika</a:t>
            </a:r>
            <a:r>
              <a:rPr lang="en-US" sz="1200" dirty="0"/>
              <a:t> o </a:t>
            </a:r>
            <a:r>
              <a:rPr lang="en-US" sz="1200" dirty="0" err="1"/>
              <a:t>fiskalnoj</a:t>
            </a:r>
            <a:r>
              <a:rPr lang="en-US" sz="1200" dirty="0"/>
              <a:t> </a:t>
            </a:r>
            <a:r>
              <a:rPr lang="en-US" sz="1200" dirty="0" err="1"/>
              <a:t>odgovornosti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dostavljena</a:t>
            </a:r>
            <a:r>
              <a:rPr lang="en-US" sz="1200" dirty="0"/>
              <a:t> </a:t>
            </a:r>
            <a:r>
              <a:rPr lang="en-US" sz="1200" dirty="0" err="1"/>
              <a:t>Izvješća</a:t>
            </a:r>
            <a:r>
              <a:rPr lang="en-US" sz="1200" dirty="0"/>
              <a:t> o </a:t>
            </a:r>
            <a:r>
              <a:rPr lang="en-US" sz="1200" dirty="0" err="1"/>
              <a:t>otklonjenim</a:t>
            </a:r>
            <a:r>
              <a:rPr lang="en-US" sz="1200" dirty="0"/>
              <a:t> </a:t>
            </a:r>
            <a:r>
              <a:rPr lang="en-US" sz="1200" dirty="0" err="1"/>
              <a:t>slabostima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nepravilnostima</a:t>
            </a:r>
            <a:r>
              <a:rPr lang="en-US" sz="1200" dirty="0"/>
              <a:t> </a:t>
            </a:r>
            <a:r>
              <a:rPr lang="en-US" sz="1200" dirty="0" err="1"/>
              <a:t>utvrñenim</a:t>
            </a:r>
            <a:r>
              <a:rPr lang="en-US" sz="1200" dirty="0"/>
              <a:t> </a:t>
            </a:r>
            <a:r>
              <a:rPr lang="en-US" sz="1200" dirty="0" err="1"/>
              <a:t>prethodne</a:t>
            </a:r>
            <a:r>
              <a:rPr lang="en-US" sz="1200" dirty="0"/>
              <a:t>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godine</a:t>
            </a:r>
            <a:r>
              <a:rPr lang="en-US" sz="1200" dirty="0"/>
              <a:t>. </a:t>
            </a:r>
            <a:endParaRPr lang="hr-HR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65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like 3"/>
          <p:cNvPicPr>
            <a:picLocks noGrp="1" noChangeAspect="1"/>
          </p:cNvPicPr>
          <p:nvPr>
            <p:ph type="pic" idx="14"/>
          </p:nvPr>
        </p:nvPicPr>
        <p:blipFill>
          <a:blip r:embed="rId2"/>
          <a:stretch>
            <a:fillRect/>
          </a:stretch>
        </p:blipFill>
        <p:spPr>
          <a:xfrm>
            <a:off x="755576" y="627534"/>
            <a:ext cx="3096344" cy="4084232"/>
          </a:xfrm>
          <a:prstGeom prst="rect">
            <a:avLst/>
          </a:prstGeom>
        </p:spPr>
      </p:pic>
      <p:pic>
        <p:nvPicPr>
          <p:cNvPr id="6" name="Rezervirano mjesto slike 5"/>
          <p:cNvPicPr>
            <a:picLocks noGrp="1" noChangeAspect="1"/>
          </p:cNvPicPr>
          <p:nvPr>
            <p:ph type="pic" idx="14"/>
          </p:nvPr>
        </p:nvPicPr>
        <p:blipFill>
          <a:blip r:embed="rId3"/>
          <a:stretch>
            <a:fillRect/>
          </a:stretch>
        </p:blipFill>
        <p:spPr>
          <a:xfrm>
            <a:off x="5220072" y="411510"/>
            <a:ext cx="3456384" cy="464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7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400" b="1" dirty="0" smtClean="0"/>
              <a:t>Upitnik o fiskalnoj odgovornosti</a:t>
            </a:r>
            <a:endParaRPr lang="en-US" altLang="ko-KR" sz="2400" b="1" dirty="0"/>
          </a:p>
        </p:txBody>
      </p:sp>
      <p:sp>
        <p:nvSpPr>
          <p:cNvPr id="5" name="Oval 4"/>
          <p:cNvSpPr/>
          <p:nvPr/>
        </p:nvSpPr>
        <p:spPr>
          <a:xfrm>
            <a:off x="3484565" y="2114550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16"/>
          <p:cNvSpPr/>
          <p:nvPr/>
        </p:nvSpPr>
        <p:spPr>
          <a:xfrm rot="2700000">
            <a:off x="3750518" y="2228880"/>
            <a:ext cx="382495" cy="6857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69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/>
              <a:t>PLANIRANJE PRORAČUNA/FINANCIJSKOG PLANA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635646"/>
            <a:ext cx="8065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7</a:t>
            </a:r>
            <a:r>
              <a:rPr lang="hr-HR" sz="1200" dirty="0" smtClean="0"/>
              <a:t>. Financijski plan proračunskog korisnika jedinice lokalne i područne (regionalne) samouprave sadrži prihode i primitke iskazane po vrstama, rashode i izdatke predviđene za trogodišnje razdoblje, razvrstane prema proračunskim klasifikacijama te obrazloženje prijedloga financijskog plana.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8</a:t>
            </a:r>
            <a:r>
              <a:rPr lang="hr-HR" sz="1200" dirty="0" smtClean="0"/>
              <a:t>. Obrazloženje financijskog plana proračunskog korisnika državnog proračuna i proračunskog korisnika jedinice lokalne i područne (regionalne) samouprave sadrži sažetak djelokruga rada proračunskog korisnika,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obrazložene programe, zakonske i druge podloge na kojima se zasnivaju programi, usklađene ciljeve, strategiju i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programe s dokumentima dugoročnog razvoja, ishodište i pokazatelje na kojima se zasnivaju izračuni i ocjene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potrebnih sredstava za provođenje programa, izvještaj o postignutim ciljevima i rezultatima programa temeljenim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na pokazateljima uspješnosti iz nadležnosti proračunskog korisnika u prethodnoj godini te ostala obrazloženja i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dokumentaciju.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</p:txBody>
      </p:sp>
    </p:spTree>
    <p:extLst>
      <p:ext uri="{BB962C8B-B14F-4D97-AF65-F5344CB8AC3E}">
        <p14:creationId xmlns:p14="http://schemas.microsoft.com/office/powerpoint/2010/main" val="176342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/>
              <a:t>IZVRŠAVANJE PRORAČUNA/FINACIJSKOG PLANA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059582"/>
            <a:ext cx="80655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19</a:t>
            </a:r>
            <a:r>
              <a:rPr lang="hr-HR" sz="1200" dirty="0" smtClean="0"/>
              <a:t>. Procedura stvaranja ugovornih obveza jasno je definirana i dostupna svim ustrojstvenim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jedinicama/upravnim odjelima.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20</a:t>
            </a:r>
            <a:r>
              <a:rPr lang="hr-HR" sz="1200" dirty="0" smtClean="0"/>
              <a:t>. Obveze po ugovorima koji zahtijevaju plaćanje iz proračuna u sljedećim godinama preuzimale su se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isključivo uz suglasnost ministra financija/Vlade Republike Hrvatske odnosno općinskog načelnika /gradonačelnika /župana.</a:t>
            </a:r>
          </a:p>
          <a:p>
            <a:pPr marL="180975">
              <a:buClr>
                <a:srgbClr val="EC771B"/>
              </a:buClr>
            </a:pPr>
            <a:endParaRPr lang="hr-HR" sz="1200" dirty="0" smtClean="0"/>
          </a:p>
          <a:p>
            <a:pPr indent="180975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23</a:t>
            </a:r>
            <a:r>
              <a:rPr lang="hr-HR" sz="1200" dirty="0" smtClean="0"/>
              <a:t>. Postoji jasna procedura naplate prihoda → preslika odnosno referenca pisane procedure iz koje su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vidljive vrste prihoda koje se naplaćuju,  mjere naplate koje će poduzimati, vremensko razdoblje nakon kojeg se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pokreće pojedina mjera naplate, slučajeve u kojima treba pribaviti instrumente osiguranja plaćanja, praćenje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naplate po poduzetim mjerama, osobe koje će obavljati navedene poslove i slično.</a:t>
            </a:r>
          </a:p>
          <a:p>
            <a:pPr marL="180975"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24</a:t>
            </a:r>
            <a:r>
              <a:rPr lang="hr-HR" sz="1200" dirty="0" smtClean="0"/>
              <a:t>. Poduzete su sve potrebne mjere za potpunu naplatu prihoda i primitaka iz nadležnosti i uplatu u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proračun prema važećim propisima → na uzorku od 10% dospjelih nenaplaćenih potraživanja sa stanjem 31.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prosinca dokazi o poduzetim radnjama za naplatu (preslike odnosno reference odgovarajućih dopisa, opomena), a najviše 100.</a:t>
            </a:r>
          </a:p>
          <a:p>
            <a:pPr marL="180975">
              <a:buClr>
                <a:srgbClr val="EC771B"/>
              </a:buClr>
            </a:pPr>
            <a:endParaRPr lang="hr-HR" sz="1200" dirty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/>
              <a:t>Pitanje </a:t>
            </a:r>
            <a:r>
              <a:rPr lang="hr-HR" sz="1200" b="1" dirty="0" smtClean="0"/>
              <a:t>28</a:t>
            </a:r>
            <a:r>
              <a:rPr lang="hr-HR" sz="1200" dirty="0"/>
              <a:t>. Isplata sredstava temeljila se na vjerodostojnoj dokumentaciji → nasumično odabrano najmanje pet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isplata po </a:t>
            </a:r>
            <a:r>
              <a:rPr lang="hr-HR" sz="1200" dirty="0"/>
              <a:t>svakoj od vrsta rashoda na razini definiranoj u Tablici: Testiranja uz pitanje </a:t>
            </a:r>
            <a:r>
              <a:rPr lang="hr-HR" sz="1200" dirty="0" smtClean="0"/>
              <a:t>28. </a:t>
            </a:r>
            <a:r>
              <a:rPr lang="hr-HR" sz="1200" dirty="0"/>
              <a:t>danoj u dodatku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1 Upitnika (</a:t>
            </a:r>
            <a:r>
              <a:rPr lang="en-US" sz="1200" dirty="0">
                <a:solidFill>
                  <a:srgbClr val="002060"/>
                </a:solidFill>
                <a:hlinkClick r:id="rId2"/>
              </a:rPr>
              <a:t>http://</a:t>
            </a:r>
            <a:r>
              <a:rPr lang="en-US" sz="1200" dirty="0" smtClean="0">
                <a:solidFill>
                  <a:srgbClr val="002060"/>
                </a:solidFill>
                <a:hlinkClick r:id="rId2"/>
              </a:rPr>
              <a:t>www.mfin.hr/hr/izjava-o-fiskalnoj-odgovornosti</a:t>
            </a:r>
            <a:r>
              <a:rPr lang="hr-HR" sz="1200" dirty="0" smtClean="0">
                <a:solidFill>
                  <a:srgbClr val="002060"/>
                </a:solidFill>
              </a:rPr>
              <a:t> </a:t>
            </a:r>
            <a:r>
              <a:rPr lang="hr-HR" sz="1200" dirty="0" smtClean="0"/>
              <a:t>)</a:t>
            </a:r>
            <a:endParaRPr lang="hr-HR" sz="1200" dirty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 smtClean="0"/>
          </a:p>
        </p:txBody>
      </p:sp>
    </p:spTree>
    <p:extLst>
      <p:ext uri="{BB962C8B-B14F-4D97-AF65-F5344CB8AC3E}">
        <p14:creationId xmlns:p14="http://schemas.microsoft.com/office/powerpoint/2010/main" val="255700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/>
              <a:t>IZVRŠAVANJE PRORAČUNA/FINACIJSKOG PLANA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059582"/>
            <a:ext cx="8065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30</a:t>
            </a:r>
            <a:r>
              <a:rPr lang="hr-HR" sz="1200" dirty="0"/>
              <a:t>. Prilikom isporuke opreme/izvođenja radova obavljene su sve potrebne provjere → provjera na uzorku 5% ukupnog broja svih nabava dugotrajne nefinancijske imovine i minimalno 5% ukupne vrijednosti svih nabava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dugotrajne </a:t>
            </a:r>
            <a:r>
              <a:rPr lang="hr-HR" sz="1200" dirty="0"/>
              <a:t>nefinancijske imovine.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31</a:t>
            </a:r>
            <a:r>
              <a:rPr lang="hr-HR" sz="1200" dirty="0"/>
              <a:t>. Propisana je procedura zaprimanja računa, njihove provjere u odgovarajućim ustrojstvenim jedinicama/upravnim odjelima i pravovremenog </a:t>
            </a:r>
            <a:r>
              <a:rPr lang="hr-HR" sz="1200" dirty="0" smtClean="0"/>
              <a:t>plaćanja.</a:t>
            </a:r>
          </a:p>
          <a:p>
            <a:pPr>
              <a:buClr>
                <a:srgbClr val="EC771B"/>
              </a:buClr>
            </a:pP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40146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 smtClean="0"/>
              <a:t>JAVNA NABAVA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059582"/>
            <a:ext cx="80655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36</a:t>
            </a:r>
            <a:r>
              <a:rPr lang="hr-HR" sz="1200" dirty="0"/>
              <a:t>. Za sve predmete javne nabave čija je procijenjena vrijednost jednaka ili veća od 200.000,00 kuna za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nabavu </a:t>
            </a:r>
            <a:r>
              <a:rPr lang="hr-HR" sz="1200" dirty="0"/>
              <a:t>robe i usluga, odnosno za nabavu radova jednaka ili veća od 500.000,00 kuna provedeni su postupci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javne </a:t>
            </a:r>
            <a:r>
              <a:rPr lang="hr-HR" sz="1200" dirty="0"/>
              <a:t>nabave sukladno odredbama Zakona o javnoj nabavi.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37</a:t>
            </a:r>
            <a:r>
              <a:rPr lang="hr-HR" sz="1200" dirty="0"/>
              <a:t>. Za provedene postupke javne nabave u Elektroničkom oglasniku javne nabave objavljene su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odgovarajuće </a:t>
            </a:r>
            <a:r>
              <a:rPr lang="hr-HR" sz="1200" dirty="0"/>
              <a:t>objave </a:t>
            </a:r>
            <a:r>
              <a:rPr lang="hr-HR" sz="1200" dirty="0" smtClean="0"/>
              <a:t>(obavijesti) sukladno </a:t>
            </a:r>
            <a:r>
              <a:rPr lang="hr-HR" sz="1200" dirty="0"/>
              <a:t>Zakonu o javnoj </a:t>
            </a:r>
            <a:r>
              <a:rPr lang="hr-HR" sz="1200" dirty="0" smtClean="0"/>
              <a:t>nabavi.</a:t>
            </a:r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/>
          </a:p>
          <a:p>
            <a:pPr indent="180975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39</a:t>
            </a:r>
            <a:r>
              <a:rPr lang="hr-HR" sz="1200" dirty="0" smtClean="0"/>
              <a:t>. </a:t>
            </a:r>
            <a:r>
              <a:rPr lang="pl-PL" sz="1200" dirty="0"/>
              <a:t>Donesen je plan nabave u skladu s propisima o javnoj </a:t>
            </a:r>
            <a:r>
              <a:rPr lang="pl-PL" sz="1200" dirty="0" smtClean="0"/>
              <a:t>nabavi</a:t>
            </a:r>
            <a:r>
              <a:rPr lang="hr-HR" sz="1200" dirty="0"/>
              <a:t> → Od 1. </a:t>
            </a:r>
            <a:r>
              <a:rPr lang="hr-HR" sz="1200" dirty="0" smtClean="0"/>
              <a:t>siječnja </a:t>
            </a:r>
            <a:r>
              <a:rPr lang="hr-HR" sz="1200" dirty="0"/>
              <a:t>2018. plan nabave te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sve </a:t>
            </a:r>
            <a:r>
              <a:rPr lang="hr-HR" sz="1200" dirty="0"/>
              <a:t>njegove izmjene </a:t>
            </a:r>
            <a:r>
              <a:rPr lang="hr-HR" sz="1200" dirty="0" smtClean="0"/>
              <a:t>i dopune </a:t>
            </a:r>
            <a:r>
              <a:rPr lang="hr-HR" sz="1200" dirty="0"/>
              <a:t>obvezno se objavljuju u standardiziranom obliku u </a:t>
            </a:r>
            <a:r>
              <a:rPr lang="hr-HR" sz="1200" dirty="0" smtClean="0"/>
              <a:t>Elektroničkom oglasniku javne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nabave </a:t>
            </a:r>
            <a:r>
              <a:rPr lang="hr-HR" sz="1200" dirty="0"/>
              <a:t>Republike Hrvatske u roku od osam dana od </a:t>
            </a:r>
            <a:r>
              <a:rPr lang="hr-HR" sz="1200" dirty="0" smtClean="0"/>
              <a:t>donošenja </a:t>
            </a:r>
            <a:r>
              <a:rPr lang="hr-HR" sz="1200" dirty="0"/>
              <a:t>ili </a:t>
            </a:r>
            <a:r>
              <a:rPr lang="hr-HR" sz="1200" dirty="0" smtClean="0"/>
              <a:t>promjene. Slijedom </a:t>
            </a:r>
            <a:r>
              <a:rPr lang="hr-HR" sz="1200" dirty="0"/>
              <a:t>svega navedenog, prilikom davanja </a:t>
            </a:r>
            <a:r>
              <a:rPr lang="hr-HR" sz="1200" dirty="0" err="1"/>
              <a:t>lzjave</a:t>
            </a:r>
            <a:r>
              <a:rPr lang="hr-HR" sz="1200" dirty="0"/>
              <a:t> za 2018. godinu provjerava </a:t>
            </a:r>
            <a:r>
              <a:rPr lang="hr-HR" sz="1200" dirty="0" smtClean="0"/>
              <a:t>se je li </a:t>
            </a:r>
            <a:r>
              <a:rPr lang="hr-HR" sz="1200" dirty="0"/>
              <a:t>plan nabave korisnika bio objavljen u </a:t>
            </a:r>
            <a:r>
              <a:rPr lang="hr-HR" sz="1200" dirty="0" smtClean="0"/>
              <a:t>Elektroničkom </a:t>
            </a:r>
            <a:r>
              <a:rPr lang="hr-HR" sz="1200" dirty="0"/>
              <a:t>oglasniku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javne </a:t>
            </a:r>
            <a:r>
              <a:rPr lang="hr-HR" sz="1200" dirty="0"/>
              <a:t>nabave </a:t>
            </a:r>
            <a:r>
              <a:rPr lang="hr-HR" sz="1200" dirty="0" smtClean="0"/>
              <a:t>u skladu </a:t>
            </a:r>
            <a:r>
              <a:rPr lang="hr-HR" sz="1200" dirty="0"/>
              <a:t>s predmetnim Pravilnikom</a:t>
            </a:r>
            <a:r>
              <a:rPr lang="hr-HR" sz="1200" dirty="0" smtClean="0"/>
              <a:t>. NIJE MOGUĆ ODGOVOR DJELOMIČNO!</a:t>
            </a:r>
          </a:p>
          <a:p>
            <a:pPr marL="180975"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40</a:t>
            </a:r>
            <a:r>
              <a:rPr lang="hr-HR" sz="1200" dirty="0"/>
              <a:t>. U pripremi i provedbi postupaka javne nabave najmanje jedan ovlašteni predstavnik imao je važeći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certifikat </a:t>
            </a:r>
            <a:r>
              <a:rPr lang="hr-HR" sz="1200" dirty="0"/>
              <a:t>u području javne nabave u skladu s propisima o javnoj nabavi. </a:t>
            </a: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41</a:t>
            </a:r>
            <a:r>
              <a:rPr lang="hr-HR" sz="1200" dirty="0" smtClean="0"/>
              <a:t>. </a:t>
            </a:r>
            <a:r>
              <a:rPr lang="hr-HR" sz="1200" dirty="0"/>
              <a:t>U pripremi tehničke specifikacije sudjelovale su osobe različite od  ovlaštenih predstavnika naručitelja koje ocjenjuju </a:t>
            </a:r>
            <a:r>
              <a:rPr lang="hr-HR" sz="1200" dirty="0" smtClean="0"/>
              <a:t>ponude.</a:t>
            </a:r>
          </a:p>
        </p:txBody>
      </p:sp>
    </p:spTree>
    <p:extLst>
      <p:ext uri="{BB962C8B-B14F-4D97-AF65-F5344CB8AC3E}">
        <p14:creationId xmlns:p14="http://schemas.microsoft.com/office/powerpoint/2010/main" val="94583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 smtClean="0"/>
              <a:t>JAVNA NABAVA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059582"/>
            <a:ext cx="80655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42</a:t>
            </a:r>
            <a:r>
              <a:rPr lang="hr-HR" sz="1200" dirty="0" smtClean="0"/>
              <a:t>. Ovlašteni predstavnici naručitelja koji daju prijedlog za odluku o odabiru bili su različiti od osoba koje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prate provedbu ugovora.</a:t>
            </a:r>
          </a:p>
          <a:p>
            <a:pPr>
              <a:buClr>
                <a:srgbClr val="EC771B"/>
              </a:buClr>
            </a:pPr>
            <a:endParaRPr lang="hr-HR" sz="1200" dirty="0" smtClean="0"/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43</a:t>
            </a:r>
            <a:r>
              <a:rPr lang="hr-HR" sz="1200" dirty="0" smtClean="0"/>
              <a:t>. Naručitelj vodi registar ugovora o javnoj nabavi i okvirnih sporazuma koji sadrži podatke u skladu s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propisima o javnoj nabavi → Od 1. siječnja 2018, u Registar ugovora bilo je potrebno unijeti i podatke o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jednostavnim nabavama, i to za one nabave gdje je vrijednost predmeta nabave bez PDV-a jednaka ili veća od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20.000,00 kuna. Od toga datuma su naručitelji bili obvezni objavljivati registar ugovora i sve njegove kasnije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promjene u Elektroničkom oglasniku javne nabave, i to u standardiziranom obliku te u roku od osam dana od dana ustrojavanja ili promjene. Slijedom svega navedenog, prilikom davanja </a:t>
            </a:r>
            <a:r>
              <a:rPr lang="hr-HR" sz="1200" dirty="0" err="1" smtClean="0"/>
              <a:t>lzjave</a:t>
            </a:r>
            <a:r>
              <a:rPr lang="hr-HR" sz="1200" dirty="0" smtClean="0"/>
              <a:t> za 2018. godinu provjerava se je li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registar ugovora korisnika bio objavljen u Elektroničkom oglasniku javne nabave i je li sadržavao sve potrebne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podatke, uključujući i podatke o jednostavnim nabavama jednakima ili većima od 20.000,00 kuna.</a:t>
            </a:r>
          </a:p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endParaRPr lang="hr-HR" sz="1200" dirty="0" smtClean="0"/>
          </a:p>
          <a:p>
            <a:pPr indent="180975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47</a:t>
            </a:r>
            <a:r>
              <a:rPr lang="hr-HR" sz="1200" dirty="0"/>
              <a:t>. Donesen je akt kojim su uređena pitanja nabave za nabavu robe i usluga odnosno za nabavu radova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na </a:t>
            </a:r>
            <a:r>
              <a:rPr lang="hr-HR" sz="1200" dirty="0"/>
              <a:t>koje se ne primjenjuje Zakon o javnoj </a:t>
            </a:r>
            <a:r>
              <a:rPr lang="hr-HR" sz="1200" dirty="0" smtClean="0"/>
              <a:t>nabavi → </a:t>
            </a:r>
            <a:r>
              <a:rPr lang="en-US" sz="1200" dirty="0" err="1"/>
              <a:t>Takav</a:t>
            </a:r>
            <a:r>
              <a:rPr lang="en-US" sz="1200" dirty="0"/>
              <a:t> </a:t>
            </a:r>
            <a:r>
              <a:rPr lang="en-US" sz="1200" dirty="0" err="1"/>
              <a:t>akt</a:t>
            </a:r>
            <a:r>
              <a:rPr lang="en-US" sz="1200" dirty="0"/>
              <a:t> (</a:t>
            </a:r>
            <a:r>
              <a:rPr lang="en-US" sz="1200" dirty="0" err="1"/>
              <a:t>kao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njegove</a:t>
            </a:r>
            <a:r>
              <a:rPr lang="en-US" sz="1200" dirty="0"/>
              <a:t> </a:t>
            </a:r>
            <a:r>
              <a:rPr lang="en-US" sz="1200" dirty="0" err="1"/>
              <a:t>eventualne</a:t>
            </a:r>
            <a:r>
              <a:rPr lang="en-US" sz="1200" dirty="0"/>
              <a:t> </a:t>
            </a:r>
            <a:r>
              <a:rPr lang="en-US" sz="1200" dirty="0" err="1"/>
              <a:t>izmjene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dopune</a:t>
            </a:r>
            <a:r>
              <a:rPr lang="en-US" sz="1200" dirty="0"/>
              <a:t>) mora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biti</a:t>
            </a:r>
            <a:r>
              <a:rPr lang="en-US" sz="1200" dirty="0" smtClean="0"/>
              <a:t> u</a:t>
            </a:r>
            <a:r>
              <a:rPr lang="hr-HR" sz="1200" dirty="0" smtClean="0"/>
              <a:t>č</a:t>
            </a:r>
            <a:r>
              <a:rPr lang="en-US" sz="1200" dirty="0" err="1" smtClean="0"/>
              <a:t>injen</a:t>
            </a:r>
            <a:r>
              <a:rPr lang="en-US" sz="1200" dirty="0" smtClean="0"/>
              <a:t> </a:t>
            </a:r>
            <a:r>
              <a:rPr lang="en-US" sz="1200" dirty="0" err="1"/>
              <a:t>dostupnim</a:t>
            </a:r>
            <a:r>
              <a:rPr lang="en-US" sz="1200" dirty="0"/>
              <a:t> </a:t>
            </a:r>
            <a:r>
              <a:rPr lang="en-US" sz="1200" dirty="0" err="1"/>
              <a:t>javnosti</a:t>
            </a:r>
            <a:r>
              <a:rPr lang="en-US" sz="1200" dirty="0"/>
              <a:t>, </a:t>
            </a:r>
            <a:r>
              <a:rPr lang="en-US" sz="1200" dirty="0" err="1"/>
              <a:t>i</a:t>
            </a:r>
            <a:r>
              <a:rPr lang="en-US" sz="1200" dirty="0"/>
              <a:t> to </a:t>
            </a:r>
            <a:r>
              <a:rPr lang="en-US" sz="1200" dirty="0" err="1"/>
              <a:t>njegovom</a:t>
            </a:r>
            <a:r>
              <a:rPr lang="en-US" sz="1200" dirty="0"/>
              <a:t> </a:t>
            </a:r>
            <a:r>
              <a:rPr lang="en-US" sz="1200" dirty="0" err="1"/>
              <a:t>objavom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internetskim</a:t>
            </a:r>
            <a:r>
              <a:rPr lang="en-US" sz="1200" dirty="0"/>
              <a:t> </a:t>
            </a:r>
            <a:r>
              <a:rPr lang="en-US" sz="1200" dirty="0" err="1"/>
              <a:t>stranicama</a:t>
            </a:r>
            <a:r>
              <a:rPr lang="en-US" sz="1200" dirty="0"/>
              <a:t>. Ova </a:t>
            </a:r>
            <a:r>
              <a:rPr lang="en-US" sz="1200" dirty="0" err="1"/>
              <a:t>obveza</a:t>
            </a:r>
            <a:r>
              <a:rPr lang="en-US" sz="1200" dirty="0"/>
              <a:t> </a:t>
            </a:r>
            <a:r>
              <a:rPr lang="en-US" sz="1200" dirty="0" err="1" smtClean="0"/>
              <a:t>zna</a:t>
            </a:r>
            <a:r>
              <a:rPr lang="hr-HR" sz="1200" dirty="0" smtClean="0"/>
              <a:t>č</a:t>
            </a:r>
            <a:r>
              <a:rPr lang="en-US" sz="1200" dirty="0" err="1" smtClean="0"/>
              <a:t>i</a:t>
            </a:r>
            <a:r>
              <a:rPr lang="en-US" sz="1200" dirty="0" smtClean="0"/>
              <a:t> </a:t>
            </a:r>
            <a:r>
              <a:rPr lang="en-US" sz="1200" dirty="0"/>
              <a:t>da se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prilikom</a:t>
            </a:r>
            <a:r>
              <a:rPr lang="en-US" sz="1200" dirty="0" smtClean="0"/>
              <a:t> </a:t>
            </a:r>
            <a:r>
              <a:rPr lang="en-US" sz="1200" dirty="0" err="1"/>
              <a:t>testiranja</a:t>
            </a:r>
            <a:r>
              <a:rPr lang="en-US" sz="1200" dirty="0"/>
              <a:t> </a:t>
            </a:r>
            <a:r>
              <a:rPr lang="en-US" sz="1200" dirty="0" err="1"/>
              <a:t>ovog</a:t>
            </a:r>
            <a:r>
              <a:rPr lang="en-US" sz="1200" dirty="0"/>
              <a:t> </a:t>
            </a:r>
            <a:r>
              <a:rPr lang="en-US" sz="1200" dirty="0" err="1"/>
              <a:t>pitanja</a:t>
            </a:r>
            <a:r>
              <a:rPr lang="en-US" sz="1200" dirty="0"/>
              <a:t> mora </a:t>
            </a:r>
            <a:r>
              <a:rPr lang="en-US" sz="1200" dirty="0" err="1"/>
              <a:t>provjeriti</a:t>
            </a:r>
            <a:r>
              <a:rPr lang="en-US" sz="1200" dirty="0"/>
              <a:t> </a:t>
            </a:r>
            <a:r>
              <a:rPr lang="en-US" sz="1200" dirty="0" err="1"/>
              <a:t>postoji</a:t>
            </a:r>
            <a:r>
              <a:rPr lang="en-US" sz="1200" dirty="0"/>
              <a:t> li </a:t>
            </a:r>
            <a:r>
              <a:rPr lang="en-US" sz="1200" dirty="0" err="1"/>
              <a:t>takav</a:t>
            </a:r>
            <a:r>
              <a:rPr lang="en-US" sz="1200" dirty="0"/>
              <a:t> </a:t>
            </a:r>
            <a:r>
              <a:rPr lang="en-US" sz="1200" dirty="0" smtClean="0"/>
              <a:t>op</a:t>
            </a:r>
            <a:r>
              <a:rPr lang="hr-HR" sz="1200" dirty="0" smtClean="0"/>
              <a:t>ć</a:t>
            </a:r>
            <a:r>
              <a:rPr lang="en-US" sz="1200" dirty="0" err="1" smtClean="0"/>
              <a:t>i</a:t>
            </a:r>
            <a:r>
              <a:rPr lang="en-US" sz="1200" dirty="0" smtClean="0"/>
              <a:t> </a:t>
            </a:r>
            <a:r>
              <a:rPr lang="en-US" sz="1200" dirty="0" err="1"/>
              <a:t>akt</a:t>
            </a:r>
            <a:r>
              <a:rPr lang="en-US" sz="1200" dirty="0"/>
              <a:t>, </a:t>
            </a:r>
            <a:r>
              <a:rPr lang="en-US" sz="1200" dirty="0" err="1"/>
              <a:t>koji</a:t>
            </a:r>
            <a:r>
              <a:rPr lang="en-US" sz="1200" dirty="0"/>
              <a:t> je </a:t>
            </a:r>
            <a:r>
              <a:rPr lang="en-US" sz="1200" dirty="0" err="1"/>
              <a:t>tijekom</a:t>
            </a:r>
            <a:r>
              <a:rPr lang="en-US" sz="1200" dirty="0"/>
              <a:t> 2017. </a:t>
            </a:r>
            <a:r>
              <a:rPr lang="en-US" sz="1200" dirty="0" err="1"/>
              <a:t>trebao</a:t>
            </a:r>
            <a:r>
              <a:rPr lang="en-US" sz="1200" dirty="0"/>
              <a:t> </a:t>
            </a:r>
            <a:r>
              <a:rPr lang="en-US" sz="1200" dirty="0" err="1"/>
              <a:t>biti</a:t>
            </a:r>
            <a:r>
              <a:rPr lang="en-US" sz="1200" dirty="0"/>
              <a:t> </a:t>
            </a:r>
            <a:r>
              <a:rPr lang="en-US" sz="1200" dirty="0" err="1"/>
              <a:t>donesen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temelju</a:t>
            </a:r>
            <a:r>
              <a:rPr lang="en-US" sz="1200" dirty="0" smtClean="0"/>
              <a:t> </a:t>
            </a:r>
            <a:r>
              <a:rPr lang="hr-HR" sz="1200" dirty="0" err="1" smtClean="0"/>
              <a:t>č</a:t>
            </a:r>
            <a:r>
              <a:rPr lang="en-US" sz="1200" dirty="0" err="1" smtClean="0"/>
              <a:t>lanka</a:t>
            </a:r>
            <a:r>
              <a:rPr lang="en-US" sz="1200" dirty="0" smtClean="0"/>
              <a:t> </a:t>
            </a:r>
            <a:r>
              <a:rPr lang="en-US" sz="1200" dirty="0"/>
              <a:t>15. </a:t>
            </a:r>
            <a:r>
              <a:rPr lang="en-US" sz="1200" dirty="0" err="1"/>
              <a:t>stavka</a:t>
            </a:r>
            <a:r>
              <a:rPr lang="en-US" sz="1200" dirty="0"/>
              <a:t> 2. </a:t>
            </a:r>
            <a:r>
              <a:rPr lang="en-US" sz="1200" dirty="0" err="1"/>
              <a:t>Zakona</a:t>
            </a:r>
            <a:r>
              <a:rPr lang="en-US" sz="1200" dirty="0"/>
              <a:t> o </a:t>
            </a:r>
            <a:r>
              <a:rPr lang="en-US" sz="1200" dirty="0" err="1"/>
              <a:t>javnoj</a:t>
            </a:r>
            <a:r>
              <a:rPr lang="en-US" sz="1200" dirty="0"/>
              <a:t> </a:t>
            </a:r>
            <a:r>
              <a:rPr lang="en-US" sz="1200" dirty="0" err="1"/>
              <a:t>nabavi</a:t>
            </a:r>
            <a:r>
              <a:rPr lang="en-US" sz="1200" dirty="0"/>
              <a:t>, je li </a:t>
            </a:r>
            <a:r>
              <a:rPr lang="en-US" sz="1200" dirty="0" err="1" smtClean="0"/>
              <a:t>uskla</a:t>
            </a:r>
            <a:r>
              <a:rPr lang="hr-HR" sz="1200" dirty="0" smtClean="0"/>
              <a:t>đ</a:t>
            </a:r>
            <a:r>
              <a:rPr lang="en-US" sz="1200" dirty="0" err="1" smtClean="0"/>
              <a:t>en</a:t>
            </a:r>
            <a:r>
              <a:rPr lang="en-US" sz="1200" dirty="0" smtClean="0"/>
              <a:t> </a:t>
            </a:r>
            <a:r>
              <a:rPr lang="en-US" sz="1200" dirty="0" err="1"/>
              <a:t>sa</a:t>
            </a:r>
            <a:r>
              <a:rPr lang="en-US" sz="1200" dirty="0"/>
              <a:t> </a:t>
            </a:r>
            <a:r>
              <a:rPr lang="en-US" sz="1200" dirty="0" err="1"/>
              <a:t>zahtjevima</a:t>
            </a:r>
            <a:r>
              <a:rPr lang="en-US" sz="1200" dirty="0"/>
              <a:t> </a:t>
            </a:r>
            <a:r>
              <a:rPr lang="en-US" sz="1200" dirty="0" err="1"/>
              <a:t>iz</a:t>
            </a:r>
            <a:r>
              <a:rPr lang="en-US" sz="1200" dirty="0"/>
              <a:t> </a:t>
            </a:r>
            <a:r>
              <a:rPr lang="hr-HR" sz="1200" dirty="0" err="1" smtClean="0"/>
              <a:t>č</a:t>
            </a:r>
            <a:r>
              <a:rPr lang="en-US" sz="1200" dirty="0" err="1" smtClean="0"/>
              <a:t>lanka</a:t>
            </a:r>
            <a:r>
              <a:rPr lang="en-US" sz="1200" dirty="0" smtClean="0"/>
              <a:t> </a:t>
            </a:r>
            <a:r>
              <a:rPr lang="en-US" sz="1200" dirty="0"/>
              <a:t>15. </a:t>
            </a:r>
            <a:r>
              <a:rPr lang="en-US" sz="1200" dirty="0" err="1"/>
              <a:t>Zakona</a:t>
            </a:r>
            <a:r>
              <a:rPr lang="en-US" sz="1200" dirty="0"/>
              <a:t> o </a:t>
            </a:r>
            <a:r>
              <a:rPr lang="en-US" sz="1200" dirty="0" err="1"/>
              <a:t>javnoj</a:t>
            </a:r>
            <a:r>
              <a:rPr lang="en-US" sz="1200" dirty="0"/>
              <a:t>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nabavi</a:t>
            </a:r>
            <a:r>
              <a:rPr lang="en-US" sz="1200" dirty="0" smtClean="0"/>
              <a:t> (</a:t>
            </a:r>
            <a:r>
              <a:rPr lang="hr-HR" sz="1200" dirty="0" smtClean="0"/>
              <a:t>j</a:t>
            </a:r>
            <a:r>
              <a:rPr lang="en-US" sz="1200" dirty="0" err="1" smtClean="0"/>
              <a:t>esu</a:t>
            </a:r>
            <a:r>
              <a:rPr lang="en-US" sz="1200" dirty="0" smtClean="0"/>
              <a:t> </a:t>
            </a:r>
            <a:r>
              <a:rPr lang="en-US" sz="1200" dirty="0"/>
              <a:t>li </a:t>
            </a:r>
            <a:r>
              <a:rPr lang="en-US" sz="1200" dirty="0" err="1"/>
              <a:t>prilikom</a:t>
            </a:r>
            <a:r>
              <a:rPr lang="en-US" sz="1200" dirty="0"/>
              <a:t> </a:t>
            </a:r>
            <a:r>
              <a:rPr lang="en-US" sz="1200" dirty="0" err="1" smtClean="0"/>
              <a:t>odre</a:t>
            </a:r>
            <a:r>
              <a:rPr lang="hr-HR" sz="1200" dirty="0" smtClean="0"/>
              <a:t>đ</a:t>
            </a:r>
            <a:r>
              <a:rPr lang="en-US" sz="1200" dirty="0" err="1" smtClean="0"/>
              <a:t>ivanja</a:t>
            </a:r>
            <a:r>
              <a:rPr lang="en-US" sz="1200" dirty="0" smtClean="0"/>
              <a:t> </a:t>
            </a:r>
            <a:r>
              <a:rPr lang="en-US" sz="1200" dirty="0" err="1"/>
              <a:t>pravila</a:t>
            </a:r>
            <a:r>
              <a:rPr lang="en-US" sz="1200" dirty="0"/>
              <a:t>, </a:t>
            </a:r>
            <a:r>
              <a:rPr lang="en-US" sz="1200" dirty="0" err="1"/>
              <a:t>uvjeta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postupaka</a:t>
            </a:r>
            <a:r>
              <a:rPr lang="en-US" sz="1200" dirty="0"/>
              <a:t> </a:t>
            </a:r>
            <a:r>
              <a:rPr lang="en-US" sz="1200" dirty="0" err="1"/>
              <a:t>jednostavne</a:t>
            </a:r>
            <a:r>
              <a:rPr lang="en-US" sz="1200" dirty="0"/>
              <a:t> </a:t>
            </a:r>
            <a:r>
              <a:rPr lang="en-US" sz="1200" dirty="0" err="1"/>
              <a:t>nabave</a:t>
            </a:r>
            <a:r>
              <a:rPr lang="en-US" sz="1200" dirty="0"/>
              <a:t> </a:t>
            </a:r>
            <a:r>
              <a:rPr lang="en-US" sz="1200" dirty="0" err="1"/>
              <a:t>uzeta</a:t>
            </a:r>
            <a:r>
              <a:rPr lang="en-US" sz="1200" dirty="0"/>
              <a:t> u </a:t>
            </a:r>
            <a:r>
              <a:rPr lang="en-US" sz="1200" dirty="0" err="1"/>
              <a:t>obzir</a:t>
            </a:r>
            <a:r>
              <a:rPr lang="en-US" sz="1200" dirty="0"/>
              <a:t> </a:t>
            </a:r>
            <a:r>
              <a:rPr lang="en-US" sz="1200" dirty="0" err="1" smtClean="0"/>
              <a:t>na</a:t>
            </a:r>
            <a:r>
              <a:rPr lang="hr-HR" sz="1200" dirty="0" smtClean="0"/>
              <a:t>č</a:t>
            </a:r>
            <a:r>
              <a:rPr lang="en-US" sz="1200" dirty="0" err="1" smtClean="0"/>
              <a:t>ela</a:t>
            </a:r>
            <a:r>
              <a:rPr lang="en-US" sz="1200" dirty="0" smtClean="0"/>
              <a:t> </a:t>
            </a:r>
            <a:r>
              <a:rPr lang="en-US" sz="1200" dirty="0" err="1"/>
              <a:t>javne</a:t>
            </a:r>
            <a:r>
              <a:rPr lang="en-US" sz="1200" dirty="0"/>
              <a:t>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en-US" sz="1200" dirty="0" err="1" smtClean="0"/>
              <a:t>nabave</a:t>
            </a:r>
            <a:r>
              <a:rPr lang="en-US" sz="1200" dirty="0" smtClean="0"/>
              <a:t> </a:t>
            </a:r>
            <a:r>
              <a:rPr lang="en-US" sz="1200" dirty="0" err="1"/>
              <a:t>te</a:t>
            </a:r>
            <a:r>
              <a:rPr lang="en-US" sz="1200" dirty="0"/>
              <a:t> </a:t>
            </a:r>
            <a:r>
              <a:rPr lang="en-US" sz="1200" dirty="0" err="1" smtClean="0"/>
              <a:t>mogu</a:t>
            </a:r>
            <a:r>
              <a:rPr lang="hr-HR" sz="1200" dirty="0" smtClean="0"/>
              <a:t>ć</a:t>
            </a:r>
            <a:r>
              <a:rPr lang="en-US" sz="1200" dirty="0" err="1" smtClean="0"/>
              <a:t>nost</a:t>
            </a:r>
            <a:r>
              <a:rPr lang="en-US" sz="1200" dirty="0" smtClean="0"/>
              <a:t> </a:t>
            </a:r>
            <a:r>
              <a:rPr lang="en-US" sz="1200" dirty="0" err="1"/>
              <a:t>primjene</a:t>
            </a:r>
            <a:r>
              <a:rPr lang="en-US" sz="1200" dirty="0"/>
              <a:t> </a:t>
            </a:r>
            <a:r>
              <a:rPr lang="en-US" sz="1200" dirty="0" err="1" smtClean="0"/>
              <a:t>elektroni</a:t>
            </a:r>
            <a:r>
              <a:rPr lang="hr-HR" sz="1200" dirty="0" smtClean="0"/>
              <a:t>č</a:t>
            </a:r>
            <a:r>
              <a:rPr lang="en-US" sz="1200" dirty="0" err="1" smtClean="0"/>
              <a:t>kih</a:t>
            </a:r>
            <a:r>
              <a:rPr lang="en-US" sz="1200" dirty="0" smtClean="0"/>
              <a:t> </a:t>
            </a:r>
            <a:r>
              <a:rPr lang="en-US" sz="1200" dirty="0" err="1"/>
              <a:t>sredstava</a:t>
            </a:r>
            <a:r>
              <a:rPr lang="en-US" sz="1200" dirty="0"/>
              <a:t> </a:t>
            </a:r>
            <a:r>
              <a:rPr lang="en-US" sz="1200" dirty="0" err="1"/>
              <a:t>komunikacije</a:t>
            </a:r>
            <a:r>
              <a:rPr lang="en-US" sz="1200" dirty="0"/>
              <a:t>), </a:t>
            </a:r>
            <a:r>
              <a:rPr lang="en-US" sz="1200" dirty="0" err="1"/>
              <a:t>kao</a:t>
            </a:r>
            <a:r>
              <a:rPr lang="en-US" sz="1200" dirty="0"/>
              <a:t> </a:t>
            </a:r>
            <a:r>
              <a:rPr lang="en-US" sz="1200" dirty="0" err="1" smtClean="0"/>
              <a:t>i</a:t>
            </a:r>
            <a:r>
              <a:rPr lang="hr-HR" sz="1200" dirty="0" smtClean="0"/>
              <a:t> </a:t>
            </a:r>
            <a:r>
              <a:rPr lang="en-US" sz="1200" dirty="0" smtClean="0"/>
              <a:t>je </a:t>
            </a:r>
            <a:r>
              <a:rPr lang="en-US" sz="1200" dirty="0"/>
              <a:t>li </a:t>
            </a:r>
            <a:r>
              <a:rPr lang="en-US" sz="1200" dirty="0" err="1"/>
              <a:t>takav</a:t>
            </a:r>
            <a:r>
              <a:rPr lang="en-US" sz="1200" dirty="0"/>
              <a:t> </a:t>
            </a:r>
            <a:r>
              <a:rPr lang="en-US" sz="1200" dirty="0" err="1"/>
              <a:t>akt</a:t>
            </a:r>
            <a:r>
              <a:rPr lang="en-US" sz="1200" dirty="0"/>
              <a:t> </a:t>
            </a:r>
            <a:r>
              <a:rPr lang="en-US" sz="1200" dirty="0" err="1"/>
              <a:t>objavljen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internetskim</a:t>
            </a:r>
            <a:r>
              <a:rPr lang="en-US" sz="1200" dirty="0"/>
              <a:t> </a:t>
            </a:r>
            <a:r>
              <a:rPr lang="en-US" sz="1200" dirty="0" err="1"/>
              <a:t>stranicama</a:t>
            </a:r>
            <a:r>
              <a:rPr lang="en-US" sz="1200" dirty="0"/>
              <a:t>.</a:t>
            </a:r>
            <a:endParaRPr lang="hr-HR" sz="1200" dirty="0" smtClean="0"/>
          </a:p>
          <a:p>
            <a:pPr>
              <a:buClr>
                <a:srgbClr val="EC771B"/>
              </a:buClr>
            </a:pP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20164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sz="2000" dirty="0" smtClean="0"/>
              <a:t>RAČUNOVODSTVO</a:t>
            </a:r>
            <a:endParaRPr lang="fi-FI" altLang="ko-K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18" y="1059582"/>
            <a:ext cx="8065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Pitanja 48</a:t>
            </a:r>
            <a:r>
              <a:rPr lang="hr-HR" sz="1200" dirty="0" smtClean="0"/>
              <a:t>. </a:t>
            </a:r>
            <a:r>
              <a:rPr lang="hr-HR" sz="1200" b="1" dirty="0" smtClean="0"/>
              <a:t>– 67. </a:t>
            </a:r>
            <a:r>
              <a:rPr lang="hr-HR" sz="1200" dirty="0" smtClean="0"/>
              <a:t>knjiženje rashoda na temelju nastanka poslovnog događaja, kontrole svih isprava na temelju </a:t>
            </a:r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kojih se knjiže promjene (suštinska, formalna, matematička), popis imovine i obveza → sve je potrebno dokazivati određenim postotcima u odnosu na veličinu skupa!</a:t>
            </a:r>
            <a:endParaRPr lang="hr-HR" sz="1200" b="1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854" y="1779662"/>
            <a:ext cx="9144000" cy="576064"/>
          </a:xfrm>
        </p:spPr>
        <p:txBody>
          <a:bodyPr/>
          <a:lstStyle/>
          <a:p>
            <a:r>
              <a:rPr lang="hr-HR" altLang="ko-KR" sz="2000" dirty="0" smtClean="0"/>
              <a:t>IZVJEŠTAVANJE I OSTALO</a:t>
            </a:r>
            <a:endParaRPr lang="fi-FI" altLang="ko-KR" sz="2000" dirty="0"/>
          </a:p>
        </p:txBody>
      </p:sp>
      <p:sp>
        <p:nvSpPr>
          <p:cNvPr id="5" name="TextBox 10"/>
          <p:cNvSpPr txBox="1"/>
          <p:nvPr/>
        </p:nvSpPr>
        <p:spPr>
          <a:xfrm>
            <a:off x="570072" y="2499742"/>
            <a:ext cx="8065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C771B"/>
              </a:buClr>
              <a:buFont typeface="Arial" panose="020B0604020202020204" pitchFamily="34" charset="0"/>
              <a:buChar char="•"/>
            </a:pPr>
            <a:r>
              <a:rPr lang="hr-HR" sz="1200" b="1" dirty="0" smtClean="0"/>
              <a:t>Pitanje 68. </a:t>
            </a:r>
            <a:r>
              <a:rPr lang="hr-HR" sz="1200" dirty="0"/>
              <a:t>Kod predaje financijskih izvještaja poštivali su se rokovi i način predaje utvrđeni Pravilnikom o </a:t>
            </a:r>
            <a:endParaRPr lang="hr-HR" sz="1200" dirty="0" smtClean="0"/>
          </a:p>
          <a:p>
            <a:pPr marL="180975">
              <a:buClr>
                <a:srgbClr val="EC771B"/>
              </a:buClr>
            </a:pPr>
            <a:r>
              <a:rPr lang="hr-HR" sz="1200" dirty="0" smtClean="0"/>
              <a:t>financijskom </a:t>
            </a:r>
            <a:r>
              <a:rPr lang="hr-HR" sz="1200" dirty="0"/>
              <a:t>izvještavanju u proračunskom </a:t>
            </a:r>
            <a:r>
              <a:rPr lang="hr-HR" sz="1200" dirty="0" smtClean="0"/>
              <a:t>računovodstvu.</a:t>
            </a:r>
            <a:endParaRPr lang="hr-HR" sz="1200" b="1" dirty="0"/>
          </a:p>
        </p:txBody>
      </p:sp>
    </p:spTree>
    <p:extLst>
      <p:ext uri="{BB962C8B-B14F-4D97-AF65-F5344CB8AC3E}">
        <p14:creationId xmlns:p14="http://schemas.microsoft.com/office/powerpoint/2010/main" val="1749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altLang="ko-KR" b="1" dirty="0" smtClean="0"/>
              <a:t>Unutarnja revizija, državna revizija i proračunski nadzor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49088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893" y="2859782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436244" y="833440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4835455" y="833440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4835455" y="2859782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4668" y="964704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9842" y="964704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0281" y="299104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9843" y="299104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hr-HR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altLang="ko-K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0196" y="925774"/>
            <a:ext cx="3292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Koristite savjetodavnu funkciju unutarnje </a:t>
            </a:r>
          </a:p>
          <a:p>
            <a:r>
              <a:rPr lang="hr-HR" sz="1200" dirty="0" smtClean="0"/>
              <a:t>revizije uvijek kada ste u nedoumici kako </a:t>
            </a:r>
          </a:p>
          <a:p>
            <a:r>
              <a:rPr lang="hr-HR" sz="1200" dirty="0" smtClean="0"/>
              <a:t>Ispravno postupiti!</a:t>
            </a:r>
          </a:p>
          <a:p>
            <a:endParaRPr lang="hr-HR" altLang="ko-KR" sz="1200" dirty="0"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51339" y="925774"/>
            <a:ext cx="2926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Sektor za financijski i proračunski nadzor Ministarstva financija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20195" y="2917877"/>
            <a:ext cx="3292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 smtClean="0"/>
              <a:t>Pročitajte izvješća obavljenih revizija u </a:t>
            </a:r>
          </a:p>
          <a:p>
            <a:r>
              <a:rPr lang="hr-HR" sz="1200" dirty="0" smtClean="0"/>
              <a:t>srednjim školama/učeničkim domovima koje </a:t>
            </a:r>
          </a:p>
          <a:p>
            <a:r>
              <a:rPr lang="hr-HR" sz="1200" dirty="0" smtClean="0"/>
              <a:t>je provela državna revizija u prethodnim </a:t>
            </a:r>
          </a:p>
          <a:p>
            <a:r>
              <a:rPr lang="hr-HR" sz="1200" dirty="0" smtClean="0"/>
              <a:t>godinama!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2917876"/>
            <a:ext cx="292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Planirajte i osigurajte kontinuirano usavršavanje vaših računovođa, a kada je potrebno pridružite im se → zajedno ste jači </a:t>
            </a:r>
            <a:r>
              <a:rPr lang="hr-HR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  <a:sym typeface="Wingdings" panose="05000000000000000000" pitchFamily="2" charset="2"/>
              </a:rPr>
              <a:t></a:t>
            </a:r>
            <a:endParaRPr lang="hr-HR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2036</Words>
  <Application>Microsoft Office PowerPoint</Application>
  <PresentationFormat>Prikaz na zaslonu (16:9)</PresentationFormat>
  <Paragraphs>215</Paragraphs>
  <Slides>22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3</vt:i4>
      </vt:variant>
      <vt:variant>
        <vt:lpstr>Naslovi slajdova</vt:lpstr>
      </vt:variant>
      <vt:variant>
        <vt:i4>22</vt:i4>
      </vt:variant>
    </vt:vector>
  </HeadingPairs>
  <TitlesOfParts>
    <vt:vector size="30" baseType="lpstr">
      <vt:lpstr>Malgun Gothic</vt:lpstr>
      <vt:lpstr>Arial</vt:lpstr>
      <vt:lpstr>Arial Black</vt:lpstr>
      <vt:lpstr>Arial Unicode MS</vt:lpstr>
      <vt:lpstr>Wingdings</vt:lpstr>
      <vt:lpstr>Cover and End Slide Master</vt:lpstr>
      <vt:lpstr>Contents Slide Master</vt:lpstr>
      <vt:lpstr>Section Break Slide Master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Dijana Cicin-Sain</cp:lastModifiedBy>
  <cp:revision>101</cp:revision>
  <dcterms:created xsi:type="dcterms:W3CDTF">2016-12-05T23:26:54Z</dcterms:created>
  <dcterms:modified xsi:type="dcterms:W3CDTF">2019-04-10T00:10:05Z</dcterms:modified>
</cp:coreProperties>
</file>